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256" r:id="rId2"/>
    <p:sldId id="281" r:id="rId3"/>
    <p:sldId id="385" r:id="rId4"/>
  </p:sldIdLst>
  <p:sldSz cx="12192000" cy="6858000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3300"/>
    <a:srgbClr val="A50021"/>
    <a:srgbClr val="FFD85B"/>
    <a:srgbClr val="3D8FC1"/>
    <a:srgbClr val="0066CC"/>
    <a:srgbClr val="BC8B00"/>
    <a:srgbClr val="990033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011" autoAdjust="0"/>
    <p:restoredTop sz="94695" autoAdjust="0"/>
  </p:normalViewPr>
  <p:slideViewPr>
    <p:cSldViewPr>
      <p:cViewPr varScale="1">
        <p:scale>
          <a:sx n="93" d="100"/>
          <a:sy n="93" d="100"/>
        </p:scale>
        <p:origin x="84" y="17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62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96102397-D2EB-4C63-B23D-01A59DEC42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06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E4465E8E-9409-423E-9C33-3E3B035D3F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37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062DF1B4-DD1B-4265-BB72-675694E3DD7C}" type="slidenum">
              <a:rPr lang="en-US" b="0" smtClean="0"/>
              <a:pPr/>
              <a:t>1</a:t>
            </a:fld>
            <a:endParaRPr lang="en-US" b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49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00201"/>
            <a:ext cx="9652000" cy="1470025"/>
          </a:xfrm>
        </p:spPr>
        <p:txBody>
          <a:bodyPr/>
          <a:lstStyle>
            <a:lvl1pPr algn="r"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3962400"/>
            <a:ext cx="8534400" cy="1752600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943765"/>
      </p:ext>
    </p:extLst>
  </p:cSld>
  <p:clrMapOvr>
    <a:masterClrMapping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0885613"/>
      </p:ext>
    </p:extLst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7528641"/>
      </p:ext>
    </p:extLst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914400"/>
            <a:ext cx="11480800" cy="5105400"/>
          </a:xfrm>
          <a:solidFill>
            <a:schemeClr val="tx2">
              <a:alpha val="0"/>
            </a:schemeClr>
          </a:solidFill>
          <a:effectLst>
            <a:softEdge rad="31750"/>
          </a:effectLst>
        </p:spPr>
        <p:txBody>
          <a:bodyPr lIns="137160" tIns="109728" rtlCol="0"/>
          <a:lstStyle>
            <a:lvl1pPr>
              <a:spcBef>
                <a:spcPts val="1500"/>
              </a:spcBef>
              <a:defRPr sz="2200" b="1" baseline="0">
                <a:solidFill>
                  <a:srgbClr val="FFCC00"/>
                </a:solidFill>
              </a:defRPr>
            </a:lvl1pPr>
            <a:lvl3pPr marL="1200150" indent="-28575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761380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6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11480800" cy="5105400"/>
          </a:xfrm>
          <a:solidFill>
            <a:schemeClr val="tx2">
              <a:alpha val="0"/>
            </a:schemeClr>
          </a:solidFill>
          <a:effectLst>
            <a:glow rad="127000">
              <a:schemeClr val="bg1">
                <a:alpha val="19000"/>
              </a:schemeClr>
            </a:glow>
            <a:softEdge rad="50800"/>
          </a:effectLst>
        </p:spPr>
        <p:txBody>
          <a:bodyPr lIns="182880" tIns="91440" bIns="45720"/>
          <a:lstStyle>
            <a:lvl1pPr>
              <a:spcBef>
                <a:spcPts val="1000"/>
              </a:spcBef>
              <a:defRPr sz="2000" b="1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defRPr sz="16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5530486"/>
      </p:ext>
    </p:extLst>
  </p:cSld>
  <p:clrMapOvr>
    <a:masterClrMapping/>
  </p:clrMapOvr>
  <p:transition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9540328"/>
      </p:ext>
    </p:extLst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8000" contrast="28000"/>
                    </a14:imgEffect>
                  </a14:imgLayer>
                </a14:imgProps>
              </a:ext>
            </a:extLst>
          </a:blip>
          <a:srcRect/>
          <a:stretch>
            <a:fillRect l="-18000" t="-25000" r="-7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2057401"/>
            <a:ext cx="9652000" cy="1470025"/>
          </a:xfr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0" y="3657600"/>
            <a:ext cx="8534400" cy="1752600"/>
          </a:xfrm>
        </p:spPr>
        <p:txBody>
          <a:bodyPr/>
          <a:lstStyle>
            <a:lvl1pPr marL="0" indent="0" algn="r">
              <a:buNone/>
              <a:defRPr>
                <a:solidFill>
                  <a:srgbClr val="FFFFCC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585691"/>
      </p:ext>
    </p:extLst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6388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468488"/>
      </p:ext>
    </p:extLst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940517"/>
      </p:ext>
    </p:extLst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388025"/>
      </p:ext>
    </p:extLst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028515"/>
      </p:ext>
    </p:extLst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l="-1000" t="-28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864893"/>
      </p:ext>
    </p:extLst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-43000" contrast="15000"/>
                    </a14:imgEffect>
                  </a14:imgLayer>
                </a14:imgProps>
              </a:ext>
            </a:extLst>
          </a:blip>
          <a:srcRect/>
          <a:stretch>
            <a:fillRect t="-28000" r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152400"/>
            <a:ext cx="1036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600200"/>
            <a:ext cx="11480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0024774" y="6477000"/>
            <a:ext cx="1970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Virtual Fox Fest 2021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38794C-98A2-49E3-B86C-39344E04F7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0" y="314325"/>
            <a:ext cx="59055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2" r:id="rId4"/>
    <p:sldLayoutId id="2147483655" r:id="rId5"/>
    <p:sldLayoutId id="2147483656" r:id="rId6"/>
    <p:sldLayoutId id="2147483657" r:id="rId7"/>
    <p:sldLayoutId id="2147483658" r:id="rId8"/>
    <p:sldLayoutId id="2147483663" r:id="rId9"/>
    <p:sldLayoutId id="2147483659" r:id="rId10"/>
    <p:sldLayoutId id="2147483660" r:id="rId11"/>
    <p:sldLayoutId id="2147483664" r:id="rId12"/>
  </p:sldLayoutIdLst>
  <p:transition>
    <p:wip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FFCC0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est-wind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RickStrahl/VirtualFoxFest2021-FoxProRest" TargetMode="External"/><Relationship Id="rId4" Type="http://schemas.openxmlformats.org/officeDocument/2006/relationships/hyperlink" Target="http://www.west-wind.com/weblo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rickstrahl" TargetMode="External"/><Relationship Id="rId2" Type="http://schemas.openxmlformats.org/officeDocument/2006/relationships/hyperlink" Target="https://github.com/RickStrahl/SWFOX2019_VueJ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rstrahl@west-wind.com" TargetMode="External"/><Relationship Id="rId5" Type="http://schemas.openxmlformats.org/officeDocument/2006/relationships/hyperlink" Target="https://west-wind.com/wconnect/weblog/" TargetMode="External"/><Relationship Id="rId4" Type="http://schemas.openxmlformats.org/officeDocument/2006/relationships/hyperlink" Target="https://weblog.west-win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752600"/>
            <a:ext cx="8225118" cy="1828800"/>
          </a:xfrm>
        </p:spPr>
        <p:txBody>
          <a:bodyPr/>
          <a:lstStyle/>
          <a:p>
            <a:pPr eaLnBrk="1" hangingPunct="1"/>
            <a:r>
              <a:rPr lang="en-US"/>
              <a:t>Building and Consuming FoxPro REST and API Services</a:t>
            </a:r>
            <a:br>
              <a:rPr lang="en-US"/>
            </a:br>
            <a:endParaRPr lang="en-US" sz="2000" dirty="0">
              <a:solidFill>
                <a:srgbClr val="FFFFCC"/>
              </a:solidFill>
            </a:endParaRP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2362200" y="4038600"/>
            <a:ext cx="723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Rick Strahl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</a:rPr>
              <a:t>West Wind Technologies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3"/>
              </a:rPr>
              <a:t>www.west-wind.com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latin typeface="Verdana" pitchFamily="34" charset="0"/>
                <a:hlinkClick r:id="rId4"/>
              </a:rPr>
              <a:t>www.west-wind.com/weblog</a:t>
            </a: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Verdana" pitchFamily="34" charset="0"/>
            </a:endParaRP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 dirty="0">
                <a:latin typeface="Verdana" pitchFamily="34" charset="0"/>
              </a:rPr>
              <a:t>Session materials</a:t>
            </a:r>
            <a:r>
              <a:rPr lang="en-US" dirty="0">
                <a:latin typeface="Verdana" pitchFamily="34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sz="1400">
                <a:hlinkClick r:id="rId5"/>
              </a:rPr>
              <a:t>https://github.com/RickStrahl/VirtualFoxFest2021-FoxProRest</a:t>
            </a:r>
            <a:endParaRPr lang="en-US" sz="2000" dirty="0">
              <a:latin typeface="Verdana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C5F044-5515-4937-8C97-6EF86283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4642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0F1F-9AC8-4806-8C2C-EE09F2BD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6886-3D2F-456C-9AF2-EC6ED4DE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/>
              <a:t>Use jQuery for Simple Page Interactions</a:t>
            </a:r>
          </a:p>
          <a:p>
            <a:pPr lvl="1"/>
            <a:r>
              <a:rPr lang="en-US" sz="1600"/>
              <a:t>jQuery still offers a lot of value, even in HTML5</a:t>
            </a:r>
          </a:p>
          <a:p>
            <a:pPr lvl="1"/>
            <a:r>
              <a:rPr lang="en-US" sz="1600"/>
              <a:t>Easy to use, lots of utility, very flexible for batch operations</a:t>
            </a:r>
          </a:p>
          <a:p>
            <a:pPr lvl="1"/>
            <a:r>
              <a:rPr lang="en-US" sz="1600"/>
              <a:t>Ajax support built in</a:t>
            </a:r>
          </a:p>
          <a:p>
            <a:pPr lvl="1"/>
            <a:r>
              <a:rPr lang="en-US" sz="1600"/>
              <a:t>Small for what it offers </a:t>
            </a:r>
            <a:r>
              <a:rPr lang="en-US" sz="1200"/>
              <a:t>(~40kb packed and gzipped)</a:t>
            </a:r>
          </a:p>
          <a:p>
            <a:r>
              <a:rPr lang="en-US" sz="1800"/>
              <a:t>Use Vue for more Complex Page SPA</a:t>
            </a:r>
          </a:p>
          <a:p>
            <a:pPr lvl="1"/>
            <a:r>
              <a:rPr lang="en-US" sz="1600"/>
              <a:t>Vue binds data using Models</a:t>
            </a:r>
          </a:p>
          <a:p>
            <a:pPr lvl="1"/>
            <a:r>
              <a:rPr lang="en-US" sz="1600"/>
              <a:t>Code to the Model not the UI</a:t>
            </a:r>
          </a:p>
          <a:p>
            <a:pPr lvl="1"/>
            <a:r>
              <a:rPr lang="en-US" sz="1600"/>
              <a:t>Very little DOM manipulation required</a:t>
            </a:r>
          </a:p>
          <a:p>
            <a:pPr lvl="1"/>
            <a:r>
              <a:rPr lang="en-US" sz="1600"/>
              <a:t>Works great for managing objects and list data</a:t>
            </a:r>
          </a:p>
          <a:p>
            <a:r>
              <a:rPr lang="en-US" sz="1800"/>
              <a:t>Combine as needed</a:t>
            </a:r>
          </a:p>
          <a:p>
            <a:pPr lvl="1"/>
            <a:r>
              <a:rPr lang="en-US" sz="1600"/>
              <a:t>You can use jQuery with Vue for the few DOM/UI edge cases</a:t>
            </a:r>
          </a:p>
          <a:p>
            <a:pPr lvl="1"/>
            <a:r>
              <a:rPr lang="en-US" sz="1600"/>
              <a:t>If edge cases are really simple, use DOM instead of jQuery</a:t>
            </a:r>
          </a:p>
          <a:p>
            <a:pPr lvl="1"/>
            <a:r>
              <a:rPr lang="en-US" sz="1600"/>
              <a:t>If you use AJAX then jQuery is a good fit still</a:t>
            </a:r>
          </a:p>
        </p:txBody>
      </p:sp>
    </p:spTree>
    <p:extLst>
      <p:ext uri="{BB962C8B-B14F-4D97-AF65-F5344CB8AC3E}">
        <p14:creationId xmlns:p14="http://schemas.microsoft.com/office/powerpoint/2010/main" val="266137470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48A531-13BD-42AD-A332-33C02482A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Resources</a:t>
            </a:r>
          </a:p>
          <a:p>
            <a:pPr lvl="1"/>
            <a:r>
              <a:rPr lang="en-US"/>
              <a:t>Github: Source Code, White Paper and Slides</a:t>
            </a:r>
            <a:br>
              <a:rPr lang="en-US"/>
            </a:br>
            <a:br>
              <a:rPr lang="en-US" sz="500"/>
            </a:br>
            <a:r>
              <a:rPr lang="en-US" sz="2000">
                <a:hlinkClick r:id="rId2"/>
              </a:rPr>
              <a:t>https://github.com/RickStrahl/SWFOX2019_VueJs</a:t>
            </a:r>
            <a:br>
              <a:rPr lang="en-US"/>
            </a:br>
            <a:endParaRPr lang="en-US"/>
          </a:p>
          <a:p>
            <a:r>
              <a:rPr lang="en-US"/>
              <a:t>Contact Rick</a:t>
            </a:r>
          </a:p>
          <a:p>
            <a:pPr lvl="1"/>
            <a:r>
              <a:rPr lang="en-US" b="1">
                <a:hlinkClick r:id="rId3"/>
              </a:rPr>
              <a:t>@RickStrahl</a:t>
            </a:r>
            <a:r>
              <a:rPr lang="en-US" b="1"/>
              <a:t>  on Twitter</a:t>
            </a:r>
          </a:p>
          <a:p>
            <a:pPr lvl="1"/>
            <a:r>
              <a:rPr lang="en-US" b="1">
                <a:hlinkClick r:id="rId4"/>
              </a:rPr>
              <a:t>https://weblog.west-wind.com</a:t>
            </a:r>
            <a:endParaRPr lang="en-US" b="1"/>
          </a:p>
          <a:p>
            <a:pPr lvl="1"/>
            <a:r>
              <a:rPr lang="en-US" b="1">
                <a:hlinkClick r:id="rId5"/>
              </a:rPr>
              <a:t>https://west-wind.com/wconnect/weblog/</a:t>
            </a:r>
            <a:r>
              <a:rPr lang="en-US" b="1"/>
              <a:t> </a:t>
            </a:r>
          </a:p>
          <a:p>
            <a:pPr lvl="1"/>
            <a:r>
              <a:rPr lang="en-US" b="1">
                <a:hlinkClick r:id="rId6"/>
              </a:rPr>
              <a:t>rstrahl@west-wind.com</a:t>
            </a:r>
            <a:r>
              <a:rPr lang="en-US" b="1"/>
              <a:t>	</a:t>
            </a:r>
            <a:endParaRPr lang="en-US"/>
          </a:p>
          <a:p>
            <a:pPr marL="457200" lvl="1" indent="0">
              <a:buNone/>
            </a:pPr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285E1C-0327-484C-9555-5AF3541A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4676648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devteach-templat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AAAAA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vteach-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CC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vert="horz" wrap="square" lIns="92075" tIns="46038" rIns="92075" bIns="46038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9900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53882" dir="2700000" algn="ctr" rotWithShape="0">
            <a:schemeClr val="bg2"/>
          </a:outerShdw>
        </a:effectLst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vteach-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vteach-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vteach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devteach-template</Template>
  <TotalTime>0</TotalTime>
  <Words>213</Words>
  <Application>Microsoft Office PowerPoint</Application>
  <PresentationFormat>Widescreen</PresentationFormat>
  <Paragraphs>32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Verdana</vt:lpstr>
      <vt:lpstr>Wingdings</vt:lpstr>
      <vt:lpstr>devteach-template</vt:lpstr>
      <vt:lpstr>Building and Consuming FoxPro REST and API Services 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for extending Web Applications</dc:title>
  <dc:creator/>
  <cp:keywords>Mobile, Web, FoxPro</cp:keywords>
  <cp:lastModifiedBy/>
  <cp:revision>1</cp:revision>
  <dcterms:created xsi:type="dcterms:W3CDTF">2012-09-09T00:06:24Z</dcterms:created>
  <dcterms:modified xsi:type="dcterms:W3CDTF">2021-09-28T03:40:06Z</dcterms:modified>
</cp:coreProperties>
</file>