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353" r:id="rId4"/>
    <p:sldId id="306" r:id="rId5"/>
    <p:sldId id="354" r:id="rId6"/>
    <p:sldId id="308" r:id="rId7"/>
    <p:sldId id="322" r:id="rId8"/>
    <p:sldId id="342" r:id="rId9"/>
    <p:sldId id="343" r:id="rId10"/>
    <p:sldId id="325" r:id="rId11"/>
    <p:sldId id="351" r:id="rId12"/>
    <p:sldId id="344" r:id="rId13"/>
    <p:sldId id="347" r:id="rId14"/>
    <p:sldId id="327" r:id="rId15"/>
    <p:sldId id="329" r:id="rId16"/>
    <p:sldId id="345" r:id="rId17"/>
    <p:sldId id="348" r:id="rId18"/>
    <p:sldId id="349" r:id="rId19"/>
    <p:sldId id="346" r:id="rId20"/>
    <p:sldId id="350" r:id="rId21"/>
    <p:sldId id="336" r:id="rId22"/>
    <p:sldId id="335" r:id="rId23"/>
    <p:sldId id="333" r:id="rId24"/>
    <p:sldId id="337" r:id="rId25"/>
    <p:sldId id="339" r:id="rId26"/>
    <p:sldId id="338" r:id="rId27"/>
    <p:sldId id="340" r:id="rId28"/>
    <p:sldId id="297" r:id="rId29"/>
    <p:sldId id="296" r:id="rId30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5D"/>
    <a:srgbClr val="FFFF99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95" autoAdjust="0"/>
  </p:normalViewPr>
  <p:slideViewPr>
    <p:cSldViewPr>
      <p:cViewPr varScale="1">
        <p:scale>
          <a:sx n="81" d="100"/>
          <a:sy n="81" d="100"/>
        </p:scale>
        <p:origin x="71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rgbClr val="FFC000"/>
                </a:solidFill>
              </a:rPr>
              <a:t>wwDotnetBridge</a:t>
            </a:r>
            <a:r>
              <a:rPr lang="en-US" sz="4000" dirty="0">
                <a:solidFill>
                  <a:srgbClr val="FFC000"/>
                </a:solidFill>
              </a:rPr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1584"/>
            <a:ext cx="7416800" cy="5105400"/>
          </a:xfrm>
        </p:spPr>
        <p:txBody>
          <a:bodyPr/>
          <a:lstStyle/>
          <a:p>
            <a:r>
              <a:rPr lang="en-US" sz="1300" dirty="0"/>
              <a:t>Uses </a:t>
            </a:r>
            <a:r>
              <a:rPr lang="en-US" sz="1300" dirty="0" err="1"/>
              <a:t>Markdig</a:t>
            </a:r>
            <a:r>
              <a:rPr lang="en-US" sz="1300" dirty="0"/>
              <a:t> Third Party Library</a:t>
            </a:r>
          </a:p>
          <a:p>
            <a:pPr lvl="1"/>
            <a:r>
              <a:rPr lang="en-US" sz="1300" dirty="0"/>
              <a:t>Widely used in 3</a:t>
            </a:r>
            <a:r>
              <a:rPr lang="en-US" sz="1300" baseline="30000" dirty="0"/>
              <a:t>rd</a:t>
            </a:r>
            <a:r>
              <a:rPr lang="en-US" sz="1300" dirty="0"/>
              <a:t> party and Microsoft applications</a:t>
            </a:r>
          </a:p>
          <a:p>
            <a:pPr lvl="1"/>
            <a:r>
              <a:rPr lang="en-US" sz="1300" dirty="0"/>
              <a:t>Using an older 2018 version for single DLL dependency</a:t>
            </a:r>
          </a:p>
          <a:p>
            <a:r>
              <a:rPr lang="en-US" sz="1300" dirty="0"/>
              <a:t>Markdown </a:t>
            </a:r>
          </a:p>
          <a:p>
            <a:pPr lvl="1"/>
            <a:r>
              <a:rPr lang="en-US" sz="1300" dirty="0"/>
              <a:t>Powerful text format for creating HTML content</a:t>
            </a:r>
          </a:p>
          <a:p>
            <a:pPr lvl="1"/>
            <a:r>
              <a:rPr lang="en-US" sz="1300" dirty="0"/>
              <a:t>Renders plain text format -&gt; HTML</a:t>
            </a:r>
          </a:p>
          <a:p>
            <a:pPr lvl="1"/>
            <a:r>
              <a:rPr lang="en-US" sz="1300" dirty="0"/>
              <a:t>Widely used – GitHub, Blogs, Support, Documentation, Wikis</a:t>
            </a:r>
          </a:p>
          <a:p>
            <a:pPr lvl="1"/>
            <a:r>
              <a:rPr lang="en-US" sz="1300" dirty="0"/>
              <a:t>Converts to HTML using Parser (</a:t>
            </a:r>
            <a:r>
              <a:rPr lang="en-US" sz="1300" dirty="0" err="1"/>
              <a:t>Markdig</a:t>
            </a:r>
            <a:r>
              <a:rPr lang="en-US" sz="1300" dirty="0"/>
              <a:t>)</a:t>
            </a:r>
          </a:p>
          <a:p>
            <a:r>
              <a:rPr lang="en-US" sz="1300" dirty="0"/>
              <a:t>Useful for</a:t>
            </a:r>
          </a:p>
          <a:p>
            <a:pPr lvl="1"/>
            <a:r>
              <a:rPr lang="en-US" sz="1300" dirty="0"/>
              <a:t>Formatted Memo Text input in Web applications</a:t>
            </a:r>
          </a:p>
          <a:p>
            <a:pPr lvl="1"/>
            <a:r>
              <a:rPr lang="en-US" sz="1300" dirty="0"/>
              <a:t>Documentation </a:t>
            </a:r>
          </a:p>
          <a:p>
            <a:pPr lvl="1"/>
            <a:r>
              <a:rPr lang="en-US" sz="1300" dirty="0"/>
              <a:t>Used in: Message Board, Help Builder, Markdown Monster</a:t>
            </a:r>
          </a:p>
          <a:p>
            <a:r>
              <a:rPr lang="en-US" sz="1300" dirty="0"/>
              <a:t>Add HTML Templating</a:t>
            </a:r>
          </a:p>
          <a:p>
            <a:pPr lvl="1"/>
            <a:r>
              <a:rPr lang="en-US" sz="1300" dirty="0"/>
              <a:t>Markdown renders ‘raw’ HTML fragment</a:t>
            </a:r>
          </a:p>
          <a:p>
            <a:pPr lvl="1"/>
            <a:r>
              <a:rPr lang="en-US" sz="1300" dirty="0"/>
              <a:t>You need a page to make Markdown look nice</a:t>
            </a:r>
          </a:p>
          <a:p>
            <a:pPr lvl="1"/>
            <a:r>
              <a:rPr lang="en-US" sz="1300" dirty="0"/>
              <a:t>Use Templating to flow Markdown into consistent styling</a:t>
            </a:r>
          </a:p>
          <a:p>
            <a:r>
              <a:rPr lang="en-US" sz="1300" dirty="0"/>
              <a:t>Demonstrates</a:t>
            </a:r>
          </a:p>
          <a:p>
            <a:pPr lvl="1"/>
            <a:r>
              <a:rPr lang="en-US" sz="1300" dirty="0"/>
              <a:t>Interfacing with a third party library</a:t>
            </a:r>
          </a:p>
          <a:p>
            <a:pPr lvl="1"/>
            <a:r>
              <a:rPr lang="en-US" sz="1300" dirty="0"/>
              <a:t>Creating a FoxPro wrapper class that manages lifetime</a:t>
            </a:r>
          </a:p>
          <a:p>
            <a:pPr lvl="1"/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https://github.com/xoofx/markdig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A642-95A7-3A97-EA30-E2A202A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91" y="0"/>
            <a:ext cx="4473240" cy="438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60" y="4402183"/>
            <a:ext cx="4473240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https://github.com/aarondandy/WeCantSpell.Hunspell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88" y="0"/>
            <a:ext cx="506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Powerful Formatter for Data</a:t>
            </a:r>
          </a:p>
          <a:p>
            <a:pPr lvl="1"/>
            <a:r>
              <a:rPr lang="en-US" sz="1500" dirty="0"/>
              <a:t>Dates and Numbers to humanized strings</a:t>
            </a:r>
          </a:p>
          <a:p>
            <a:pPr lvl="1"/>
            <a:r>
              <a:rPr lang="en-US" sz="1500" dirty="0"/>
              <a:t>Pluralization (nouns, numeric counts)</a:t>
            </a:r>
          </a:p>
          <a:p>
            <a:pPr lvl="1"/>
            <a:r>
              <a:rPr lang="en-US" sz="1500" dirty="0"/>
              <a:t>Common Units  (kb, mb, etc.)</a:t>
            </a:r>
          </a:p>
          <a:p>
            <a:pPr lvl="1"/>
            <a:r>
              <a:rPr lang="en-US" sz="1500" dirty="0" err="1"/>
              <a:t>CamelCasing</a:t>
            </a:r>
            <a:r>
              <a:rPr lang="en-US" sz="1500" dirty="0"/>
              <a:t>, </a:t>
            </a:r>
            <a:r>
              <a:rPr lang="en-US" sz="1500" dirty="0" err="1"/>
              <a:t>SnakeCasing</a:t>
            </a:r>
            <a:r>
              <a:rPr lang="en-US" sz="1500" dirty="0"/>
              <a:t>, </a:t>
            </a:r>
            <a:r>
              <a:rPr lang="en-US" sz="1500" dirty="0" err="1"/>
              <a:t>KebabCasing</a:t>
            </a:r>
            <a:endParaRPr lang="en-US" sz="1500" dirty="0"/>
          </a:p>
          <a:p>
            <a:pPr lvl="1"/>
            <a:r>
              <a:rPr lang="en-US" sz="1500" dirty="0"/>
              <a:t>Much, much more!</a:t>
            </a:r>
            <a:br>
              <a:rPr lang="en-US" sz="1500" dirty="0"/>
            </a:br>
            <a:endParaRPr lang="en-US" sz="1500" dirty="0"/>
          </a:p>
          <a:p>
            <a:r>
              <a:rPr lang="en-US" sz="1600" dirty="0"/>
              <a:t>Uses a Wrapper Class</a:t>
            </a:r>
          </a:p>
          <a:p>
            <a:pPr lvl="1"/>
            <a:r>
              <a:rPr lang="en-US" sz="1500" dirty="0"/>
              <a:t>Humanizer is built using .NET Extension classes</a:t>
            </a:r>
          </a:p>
          <a:p>
            <a:pPr lvl="1"/>
            <a:r>
              <a:rPr lang="en-US" sz="1500" dirty="0"/>
              <a:t>Tons of overloads and type tweaks</a:t>
            </a:r>
          </a:p>
          <a:p>
            <a:pPr lvl="1"/>
            <a:r>
              <a:rPr lang="en-US" sz="1500" dirty="0"/>
              <a:t>These are difficult to figure out from FoxPro</a:t>
            </a:r>
          </a:p>
          <a:p>
            <a:pPr lvl="1"/>
            <a:r>
              <a:rPr lang="en-US" sz="1500" dirty="0"/>
              <a:t>Possible to call from FoxPro using </a:t>
            </a:r>
            <a:r>
              <a:rPr lang="en-US" sz="15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5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sz="15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1" y="3060098"/>
            <a:ext cx="4703433" cy="3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600" dirty="0"/>
              <a:t>Requires a Callback object that implements event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8" y="2125650"/>
            <a:ext cx="3352803" cy="473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8" y="1"/>
            <a:ext cx="3352801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https://github.com/RickStrahl/WestWind.WebView.HtmlToPdf</a:t>
            </a:r>
            <a:r>
              <a:rPr lang="en-US" sz="1400" dirty="0"/>
              <a:t>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You’ll find out: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600" dirty="0"/>
              <a:t>Why you would want to integrate .NET</a:t>
            </a:r>
          </a:p>
          <a:p>
            <a:r>
              <a:rPr lang="en-US" sz="2600" dirty="0"/>
              <a:t>Why you should use </a:t>
            </a:r>
            <a:r>
              <a:rPr lang="en-US" sz="2600" dirty="0" err="1"/>
              <a:t>wwDotnetBridge</a:t>
            </a:r>
            <a:endParaRPr lang="en-US" sz="2600" dirty="0"/>
          </a:p>
          <a:p>
            <a:r>
              <a:rPr lang="en-US" sz="2600" dirty="0"/>
              <a:t>How to call .NET components from FoxPro</a:t>
            </a:r>
          </a:p>
          <a:p>
            <a:r>
              <a:rPr lang="en-US" sz="2600" dirty="0"/>
              <a:t>How to create your own .NET components</a:t>
            </a:r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dotnet new </a:t>
            </a:r>
            <a:r>
              <a:rPr lang="en-US" b="1" dirty="0" err="1">
                <a:solidFill>
                  <a:srgbClr val="FFC000"/>
                </a:solidFill>
              </a:rPr>
              <a:t>classlib</a:t>
            </a:r>
            <a:r>
              <a:rPr lang="en-US" b="1" dirty="0">
                <a:solidFill>
                  <a:srgbClr val="FFC000"/>
                </a:solidFill>
              </a:rPr>
              <a:t> [–n &lt;</a:t>
            </a:r>
            <a:r>
              <a:rPr lang="en-US" b="1" dirty="0" err="1">
                <a:solidFill>
                  <a:srgbClr val="FFC000"/>
                </a:solidFill>
              </a:rPr>
              <a:t>projName</a:t>
            </a:r>
            <a:r>
              <a:rPr lang="en-US" b="1" dirty="0">
                <a:solidFill>
                  <a:srgbClr val="FFC000"/>
                </a:solidFill>
              </a:rPr>
              <a:t>&gt;]</a:t>
            </a:r>
          </a:p>
          <a:p>
            <a:pPr lvl="2"/>
            <a:r>
              <a:rPr lang="en-US" dirty="0"/>
              <a:t>Requires some fixup for net472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OR: Simply copy and paste project and class files</a:t>
            </a:r>
          </a:p>
          <a:p>
            <a:pPr lvl="2"/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Can’t create .NET Framework Project</a:t>
            </a:r>
          </a:p>
          <a:p>
            <a:pPr lvl="1"/>
            <a:r>
              <a:rPr lang="en-US" dirty="0"/>
              <a:t>Creates .NET &lt;latest&gt; project</a:t>
            </a:r>
          </a:p>
          <a:p>
            <a:pPr lvl="1"/>
            <a:r>
              <a:rPr lang="en-US" dirty="0"/>
              <a:t>Fix up project file </a:t>
            </a:r>
            <a:r>
              <a:rPr lang="en-US" dirty="0" err="1"/>
              <a:t>TargetFramework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net472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Fix up Main Program</a:t>
            </a:r>
          </a:p>
          <a:p>
            <a:pPr lvl="1"/>
            <a:r>
              <a:rPr lang="en-US" dirty="0"/>
              <a:t>Old style namespaces </a:t>
            </a:r>
          </a:p>
          <a:p>
            <a:pPr lvl="1"/>
            <a:r>
              <a:rPr lang="en-US" dirty="0"/>
              <a:t>public class Program</a:t>
            </a:r>
          </a:p>
          <a:p>
            <a:pPr lvl="1"/>
            <a:r>
              <a:rPr lang="en-US" dirty="0"/>
              <a:t>public static Main()</a:t>
            </a:r>
          </a:p>
        </p:txBody>
      </p:sp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610E-AD6E-3DBC-7A6B-DE3DFA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4527"/>
            <a:ext cx="9144000" cy="3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dotnet build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1600" b="1" dirty="0" err="1">
                <a:solidFill>
                  <a:srgbClr val="FFC000"/>
                </a:solidFill>
              </a:rPr>
              <a:t>OutputPath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</a:t>
            </a:r>
          </a:p>
          <a:p>
            <a:pPr lvl="1"/>
            <a:r>
              <a:rPr lang="en-US" sz="1600" dirty="0"/>
              <a:t>Works, but very quirky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181600"/>
          </a:xfrm>
        </p:spPr>
        <p:txBody>
          <a:bodyPr/>
          <a:lstStyle/>
          <a:p>
            <a:r>
              <a:rPr lang="en-US" sz="1600" dirty="0"/>
              <a:t>Lots of Cool .NET Stuff available</a:t>
            </a:r>
          </a:p>
          <a:p>
            <a:pPr lvl="1"/>
            <a:r>
              <a:rPr lang="en-US" sz="1600" dirty="0"/>
              <a:t>Many Windows Features are exposed through .NET</a:t>
            </a:r>
          </a:p>
          <a:p>
            <a:pPr lvl="1"/>
            <a:r>
              <a:rPr lang="en-US" sz="1600" dirty="0"/>
              <a:t>Many open source and 3</a:t>
            </a:r>
            <a:r>
              <a:rPr lang="en-US" sz="1600" baseline="30000" dirty="0"/>
              <a:t>rd</a:t>
            </a:r>
            <a:r>
              <a:rPr lang="en-US" sz="1600" dirty="0"/>
              <a:t> parties available</a:t>
            </a:r>
          </a:p>
          <a:p>
            <a:pPr lvl="1"/>
            <a:r>
              <a:rPr lang="en-US" sz="1600" dirty="0"/>
              <a:t>With </a:t>
            </a:r>
            <a:r>
              <a:rPr lang="en-US" sz="1600" dirty="0" err="1"/>
              <a:t>wwDotnetBridge</a:t>
            </a:r>
            <a:r>
              <a:rPr lang="en-US" sz="1600" dirty="0"/>
              <a:t> you can access most of it!</a:t>
            </a:r>
          </a:p>
          <a:p>
            <a:r>
              <a:rPr lang="en-US" sz="1600" dirty="0" err="1"/>
              <a:t>wwDotnetBridge</a:t>
            </a:r>
            <a:r>
              <a:rPr lang="en-US" sz="1600" dirty="0"/>
              <a:t> makes it EASY!</a:t>
            </a:r>
          </a:p>
          <a:p>
            <a:pPr lvl="1"/>
            <a:r>
              <a:rPr lang="en-US" sz="1600" dirty="0"/>
              <a:t>Call any .NET components without registration</a:t>
            </a:r>
          </a:p>
          <a:p>
            <a:pPr lvl="1"/>
            <a:r>
              <a:rPr lang="en-US" sz="1600" dirty="0"/>
              <a:t>Opens up most of .NET to FoxPro</a:t>
            </a:r>
          </a:p>
          <a:p>
            <a:pPr lvl="1"/>
            <a:r>
              <a:rPr lang="en-US" sz="1600" dirty="0"/>
              <a:t>Access most .NET features including </a:t>
            </a:r>
            <a:br>
              <a:rPr lang="en-US" sz="1600" dirty="0"/>
            </a:br>
            <a:r>
              <a:rPr lang="en-US" sz="1600" dirty="0"/>
              <a:t>Generics, Value Types, Collections, Enums, Static members etc.</a:t>
            </a:r>
          </a:p>
          <a:p>
            <a:pPr lvl="1"/>
            <a:r>
              <a:rPr lang="en-US" sz="1600" dirty="0"/>
              <a:t>Helpers for types that suck in FoxPro</a:t>
            </a:r>
            <a:br>
              <a:rPr lang="en-US" sz="1600" dirty="0"/>
            </a:br>
            <a:r>
              <a:rPr lang="en-US" sz="1600" dirty="0" err="1"/>
              <a:t>ComArray</a:t>
            </a:r>
            <a:r>
              <a:rPr lang="en-US" sz="1600" dirty="0"/>
              <a:t>, </a:t>
            </a:r>
            <a:r>
              <a:rPr lang="en-US" sz="1600" dirty="0" err="1"/>
              <a:t>ComValue</a:t>
            </a:r>
            <a:endParaRPr lang="en-US" sz="1600" dirty="0"/>
          </a:p>
          <a:p>
            <a:r>
              <a:rPr lang="en-US" sz="1600" dirty="0"/>
              <a:t>Create Wrappers for Complex Code</a:t>
            </a:r>
          </a:p>
          <a:p>
            <a:pPr lvl="1"/>
            <a:r>
              <a:rPr lang="en-US" sz="1600" dirty="0"/>
              <a:t>Easier to create .NET code to interface with complex APIs</a:t>
            </a:r>
          </a:p>
          <a:p>
            <a:pPr lvl="1"/>
            <a:r>
              <a:rPr lang="en-US" sz="1600" dirty="0"/>
              <a:t>.NET SDK makes it easy – no Visual Studio required</a:t>
            </a:r>
          </a:p>
          <a:p>
            <a:pPr lvl="1"/>
            <a:r>
              <a:rPr lang="en-US" sz="1600" dirty="0"/>
              <a:t>Create FoxPro friendly wrapper classes in .NET</a:t>
            </a:r>
          </a:p>
          <a:p>
            <a:pPr lvl="1"/>
            <a:r>
              <a:rPr lang="en-US" sz="1600" dirty="0"/>
              <a:t>Call the wrappers from FoxPro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Also distributed with </a:t>
            </a:r>
            <a:r>
              <a:rPr lang="en-US" sz="1200" i="1" dirty="0"/>
              <a:t>(commercial version)</a:t>
            </a:r>
            <a:r>
              <a:rPr lang="en-US" sz="1600" dirty="0"/>
              <a:t>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DBC-9FB4-8243-6D60-02C4E3F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7998-18F0-B26E-797F-AD913461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876300"/>
            <a:ext cx="8026400" cy="5105400"/>
          </a:xfrm>
        </p:spPr>
        <p:txBody>
          <a:bodyPr/>
          <a:lstStyle/>
          <a:p>
            <a:r>
              <a:rPr lang="en-US" sz="2000" dirty="0"/>
              <a:t>.NET is easy to extend FoxPro with: COM</a:t>
            </a:r>
          </a:p>
          <a:p>
            <a:pPr lvl="1"/>
            <a:r>
              <a:rPr lang="en-US" sz="1600" dirty="0"/>
              <a:t>.NET support supports COM Interop</a:t>
            </a:r>
          </a:p>
          <a:p>
            <a:pPr lvl="1"/>
            <a:r>
              <a:rPr lang="en-US" sz="1600" dirty="0"/>
              <a:t>Direct integration into FoxPro especially with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Provides access to many Windows system features</a:t>
            </a:r>
          </a:p>
          <a:p>
            <a:pPr lvl="1"/>
            <a:r>
              <a:rPr lang="en-US" sz="1600" dirty="0"/>
              <a:t>You can easily build your own components</a:t>
            </a:r>
          </a:p>
          <a:p>
            <a:r>
              <a:rPr lang="en-US" sz="2000" dirty="0"/>
              <a:t>Huge Eco System</a:t>
            </a:r>
          </a:p>
          <a:p>
            <a:pPr lvl="1"/>
            <a:r>
              <a:rPr lang="en-US" sz="1600" dirty="0"/>
              <a:t>Native Windows features are exposed as .NET components</a:t>
            </a:r>
          </a:p>
          <a:p>
            <a:pPr lvl="1"/>
            <a:r>
              <a:rPr lang="en-US" sz="1600" dirty="0"/>
              <a:t>1000’s of third party libraries for anything you can think of</a:t>
            </a:r>
          </a:p>
          <a:p>
            <a:pPr lvl="1"/>
            <a:r>
              <a:rPr lang="en-US" sz="1600" dirty="0"/>
              <a:t>NuGet Package manager  makes it easy to get components</a:t>
            </a:r>
          </a:p>
          <a:p>
            <a:r>
              <a:rPr lang="en-US" sz="2000" dirty="0"/>
              <a:t>Great way to Extend FoxPro</a:t>
            </a:r>
          </a:p>
          <a:p>
            <a:pPr lvl="1"/>
            <a:r>
              <a:rPr lang="en-US" sz="1600" dirty="0"/>
              <a:t>.NET is now easy to build with the .NET SDK </a:t>
            </a:r>
            <a:r>
              <a:rPr lang="en-US" sz="1200" dirty="0"/>
              <a:t>(command line)</a:t>
            </a:r>
            <a:endParaRPr lang="en-US" sz="1600" dirty="0"/>
          </a:p>
          <a:p>
            <a:pPr lvl="1"/>
            <a:r>
              <a:rPr lang="en-US" sz="1600" dirty="0"/>
              <a:t>You can build your own small components</a:t>
            </a:r>
          </a:p>
          <a:p>
            <a:pPr lvl="1"/>
            <a:r>
              <a:rPr lang="en-US" sz="1600" dirty="0"/>
              <a:t>Great for getting your feet wet</a:t>
            </a:r>
          </a:p>
          <a:p>
            <a:pPr lvl="1"/>
            <a:r>
              <a:rPr lang="en-US" sz="1600" dirty="0"/>
              <a:t>Easy to integrate with FoxPro code</a:t>
            </a:r>
          </a:p>
          <a:p>
            <a:pPr lvl="1"/>
            <a:r>
              <a:rPr lang="en-US" sz="1600" dirty="0"/>
              <a:t>Reusable for future .NET use cases (Web app, API, Phone)</a:t>
            </a:r>
          </a:p>
          <a:p>
            <a:endParaRPr lang="en-US" sz="2000" dirty="0"/>
          </a:p>
          <a:p>
            <a:pPr lvl="2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13926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err="1"/>
              <a:t>wwDotnetBridge</a:t>
            </a:r>
            <a:r>
              <a:rPr lang="en-US" sz="2400" dirty="0"/>
              <a:t> and why do we need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8610600" cy="4800600"/>
          </a:xfrm>
        </p:spPr>
        <p:txBody>
          <a:bodyPr/>
          <a:lstStyle/>
          <a:p>
            <a:r>
              <a:rPr lang="en-US" dirty="0"/>
              <a:t>Native COM Interop is Limited!</a:t>
            </a:r>
          </a:p>
          <a:p>
            <a:pPr lvl="1"/>
            <a:r>
              <a:rPr lang="en-US" dirty="0"/>
              <a:t>.NET natively supports COM interop</a:t>
            </a:r>
          </a:p>
          <a:p>
            <a:pPr lvl="1"/>
            <a:r>
              <a:rPr lang="en-US" dirty="0"/>
              <a:t>Unfortunately, it’s very limited</a:t>
            </a:r>
          </a:p>
          <a:p>
            <a:pPr lvl="1"/>
            <a:r>
              <a:rPr lang="en-US" dirty="0"/>
              <a:t>Requires object to be registered with COM</a:t>
            </a:r>
          </a:p>
          <a:p>
            <a:pPr lvl="1"/>
            <a:r>
              <a:rPr lang="en-US" dirty="0"/>
              <a:t>COM has limited type translation features</a:t>
            </a:r>
          </a:p>
          <a:p>
            <a:r>
              <a:rPr lang="en-US" dirty="0" err="1"/>
              <a:t>wwDotnetBridge</a:t>
            </a:r>
            <a:r>
              <a:rPr lang="en-US" dirty="0"/>
              <a:t> works around the Limitations</a:t>
            </a:r>
          </a:p>
          <a:p>
            <a:pPr lvl="1"/>
            <a:r>
              <a:rPr lang="en-US" dirty="0"/>
              <a:t>Still uses COM Interop</a:t>
            </a:r>
          </a:p>
          <a:p>
            <a:pPr lvl="1"/>
            <a:r>
              <a:rPr lang="en-US" dirty="0"/>
              <a:t>Provides a custom .NET Runtime loader</a:t>
            </a:r>
          </a:p>
          <a:p>
            <a:pPr lvl="1"/>
            <a:r>
              <a:rPr lang="en-US" dirty="0"/>
              <a:t>Provides a .NET Proxy object</a:t>
            </a:r>
          </a:p>
          <a:p>
            <a:pPr lvl="1"/>
            <a:r>
              <a:rPr lang="en-US" dirty="0"/>
              <a:t>The proxy creates COM instances </a:t>
            </a:r>
          </a:p>
          <a:p>
            <a:pPr lvl="1"/>
            <a:r>
              <a:rPr lang="en-US" dirty="0"/>
              <a:t>You can use COM features as-is when possible</a:t>
            </a:r>
          </a:p>
          <a:p>
            <a:pPr lvl="1"/>
            <a:r>
              <a:rPr lang="en-US" dirty="0"/>
              <a:t>The proxy helps operations that don’t work over COM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14558267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267200"/>
            <a:ext cx="2286000" cy="1295404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wwIPStuff.dll)</a:t>
            </a:r>
            <a:br>
              <a:rPr lang="en-US" sz="16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 descr="Com Interop">
            <a:extLst>
              <a:ext uri="{FF2B5EF4-FFF2-40B4-BE49-F238E27FC236}">
                <a16:creationId xmlns:a16="http://schemas.microsoft.com/office/drawing/2014/main" id="{016A02E7-FF07-91B6-49E1-848959A63966}"/>
              </a:ext>
            </a:extLst>
          </p:cNvPr>
          <p:cNvSpPr txBox="1"/>
          <p:nvPr/>
        </p:nvSpPr>
        <p:spPr>
          <a:xfrm>
            <a:off x="8720138" y="4320244"/>
            <a:ext cx="847727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COM Interop</a:t>
            </a:r>
          </a:p>
        </p:txBody>
      </p: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</p:spPr>
        <p:txBody>
          <a:bodyPr/>
          <a:lstStyle/>
          <a:p>
            <a:r>
              <a:rPr lang="en-US" sz="2400" dirty="0"/>
              <a:t>10 Examples of </a:t>
            </a:r>
            <a:r>
              <a:rPr lang="en-US" sz="2400" dirty="0" err="1"/>
              <a:t>wwDotnetBridge</a:t>
            </a:r>
            <a:r>
              <a:rPr lang="en-US" sz="2400" dirty="0"/>
              <a:t>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wwDotnetBridge</a:t>
            </a:r>
            <a:r>
              <a:rPr lang="en-US" sz="16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powerful </a:t>
            </a:r>
            <a:r>
              <a:rPr lang="en-US" sz="1400" dirty="0"/>
              <a:t>String Formatter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Use OpenAI for common AI Operations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Translations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Summary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Generic Completions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Image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  <a:endParaRPr lang="en-US" sz="1200" b="0" kern="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B59B-456F-6BF8-6CA5-FDA5BB5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0"/>
            <a:ext cx="4191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13" y="3316493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46" y="5562600"/>
            <a:ext cx="5599656" cy="5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2388</Words>
  <Application>Microsoft Office PowerPoint</Application>
  <PresentationFormat>Widescreen</PresentationFormat>
  <Paragraphs>387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Why .NET?</vt:lpstr>
      <vt:lpstr>What is wwDotnetBridge and why do we need it?</vt:lpstr>
      <vt:lpstr>How wwDotNetBridge Works</vt:lpstr>
      <vt:lpstr>wwDotNetBridge Architecture</vt:lpstr>
      <vt:lpstr>10 Examples of wwDotnetBridge Usage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Version Conflicts: Assembly Redirects</vt:lpstr>
      <vt:lpstr>.NET Calling: Don’t OverComplicate Things</vt:lpstr>
      <vt:lpstr>Create your own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2024-09-27T16:52:16Z</dcterms:modified>
</cp:coreProperties>
</file>