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1" r:id="rId3"/>
    <p:sldId id="306" r:id="rId4"/>
    <p:sldId id="308" r:id="rId5"/>
    <p:sldId id="322" r:id="rId6"/>
    <p:sldId id="342" r:id="rId7"/>
    <p:sldId id="343" r:id="rId8"/>
    <p:sldId id="325" r:id="rId9"/>
    <p:sldId id="351" r:id="rId10"/>
    <p:sldId id="344" r:id="rId11"/>
    <p:sldId id="347" r:id="rId12"/>
    <p:sldId id="327" r:id="rId13"/>
    <p:sldId id="329" r:id="rId14"/>
    <p:sldId id="345" r:id="rId15"/>
    <p:sldId id="348" r:id="rId16"/>
    <p:sldId id="349" r:id="rId17"/>
    <p:sldId id="346" r:id="rId18"/>
    <p:sldId id="350" r:id="rId19"/>
    <p:sldId id="336" r:id="rId20"/>
    <p:sldId id="352" r:id="rId21"/>
    <p:sldId id="335" r:id="rId22"/>
    <p:sldId id="333" r:id="rId23"/>
    <p:sldId id="337" r:id="rId24"/>
    <p:sldId id="339" r:id="rId25"/>
    <p:sldId id="338" r:id="rId26"/>
    <p:sldId id="340" r:id="rId27"/>
    <p:sldId id="297" r:id="rId28"/>
    <p:sldId id="296" r:id="rId29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EC5D"/>
    <a:srgbClr val="F6F96D"/>
    <a:srgbClr val="FFFFCC"/>
    <a:srgbClr val="FF9900"/>
    <a:srgbClr val="990000"/>
    <a:srgbClr val="FFFFFF"/>
    <a:srgbClr val="0000CC"/>
    <a:srgbClr val="3D8F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94695" autoAdjust="0"/>
  </p:normalViewPr>
  <p:slideViewPr>
    <p:cSldViewPr>
      <p:cViewPr varScale="1">
        <p:scale>
          <a:sx n="178" d="100"/>
          <a:sy n="178" d="100"/>
        </p:scale>
        <p:origin x="168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 l="-20000" t="-1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3"/>
            <a:ext cx="96520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99586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b="1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2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870138" y="647402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Southwest Fox 2024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EC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github.com/RickStrahl/swfox2024-wwdotnetbridge-revisi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st-wind.com/weblog" TargetMode="External"/><Relationship Id="rId5" Type="http://schemas.openxmlformats.org/officeDocument/2006/relationships/hyperlink" Target="http://www.west-wind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randonPotter/GoogleAuthentic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arondandy/WeCantSpell.Hunspel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umanizr/Hu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Strahl/WestWind.WebView.HtmlToPdf" TargetMode="External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ckStrahl/swfox2024-wwdotnetbridge-revisited" TargetMode="External"/><Relationship Id="rId3" Type="http://schemas.openxmlformats.org/officeDocument/2006/relationships/hyperlink" Target="http://west-wind.com/webconnection/docs?page=_24n1cfw3a.htm" TargetMode="External"/><Relationship Id="rId7" Type="http://schemas.openxmlformats.org/officeDocument/2006/relationships/hyperlink" Target="http://www.west-wind.com/articles.aspx" TargetMode="External"/><Relationship Id="rId2" Type="http://schemas.openxmlformats.org/officeDocument/2006/relationships/hyperlink" Target="https://github.com/RickStrahl/swfox2024-wwdotnetbridge-revisited/blob/master/Documents/White%20Paper/wwDotnetBridgeRevisited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nnection.west-wind.com/" TargetMode="External"/><Relationship Id="rId5" Type="http://schemas.openxmlformats.org/officeDocument/2006/relationships/hyperlink" Target="https://client-tools.west-wind.com/" TargetMode="External"/><Relationship Id="rId4" Type="http://schemas.openxmlformats.org/officeDocument/2006/relationships/hyperlink" Target="https://github.com/RickStrahl/wwDotnetBrid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xoofx/markdi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 contrast="20000"/>
                    </a14:imgEffect>
                  </a14:imgLayer>
                </a14:imgProps>
              </a:ext>
            </a:extLst>
          </a:blip>
          <a:srcRect/>
          <a:stretch>
            <a:fillRect l="-20000" t="-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752600"/>
            <a:ext cx="9305488" cy="2209800"/>
          </a:xfrm>
        </p:spPr>
        <p:txBody>
          <a:bodyPr/>
          <a:lstStyle/>
          <a:p>
            <a:pPr eaLnBrk="1" hangingPunct="1"/>
            <a:r>
              <a:rPr lang="en-US" sz="4000" dirty="0" err="1"/>
              <a:t>wwDotnetBridge</a:t>
            </a:r>
            <a:r>
              <a:rPr lang="en-US" sz="4000" dirty="0"/>
              <a:t> Revisited</a:t>
            </a:r>
            <a:br>
              <a:rPr lang="en-US" sz="4000" dirty="0"/>
            </a:br>
            <a:r>
              <a:rPr lang="en-US" sz="2000" dirty="0"/>
              <a:t>Interfacing with .NET from Visual FoxPro</a:t>
            </a:r>
            <a:br>
              <a:rPr lang="en-US" sz="5400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133600" y="3768725"/>
            <a:ext cx="961028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5"/>
              </a:rPr>
              <a:t>www.west-wind.com</a:t>
            </a:r>
            <a:endParaRPr lang="en-US" b="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6"/>
              </a:rPr>
              <a:t>www.west-wind.com/weblog</a:t>
            </a:r>
            <a:r>
              <a:rPr lang="en-US" sz="2400" b="0" dirty="0">
                <a:latin typeface="Verdana" pitchFamily="34" charset="0"/>
              </a:rPr>
              <a:t> 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Materials:</a:t>
            </a:r>
            <a:br>
              <a:rPr lang="en-US" sz="2400" dirty="0">
                <a:latin typeface="Verdana" pitchFamily="34" charset="0"/>
              </a:rPr>
            </a:br>
            <a:r>
              <a:rPr lang="en-US" sz="2000" b="0" dirty="0">
                <a:latin typeface="Verdana" pitchFamily="34" charset="0"/>
                <a:hlinkClick r:id="rId7"/>
              </a:rPr>
              <a:t>https://github.com/RickStrahl/swfox2024-wwdotnetbridge-revisited</a:t>
            </a:r>
            <a:endParaRPr lang="en-US" b="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95D-75D2-E0B3-28A4-BD8F7E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Two-Factor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A9B5-164A-5BCC-0BE9-39D839B1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600" dirty="0"/>
              <a:t>Two Factor Authentication</a:t>
            </a:r>
          </a:p>
          <a:p>
            <a:pPr lvl="1"/>
            <a:r>
              <a:rPr lang="en-US" sz="1400" dirty="0"/>
              <a:t>Used on Web Sites for second level authentication</a:t>
            </a:r>
          </a:p>
          <a:p>
            <a:pPr lvl="1"/>
            <a:r>
              <a:rPr lang="en-US" sz="1400" dirty="0"/>
              <a:t>Typically generates a QR Code to setup</a:t>
            </a:r>
          </a:p>
          <a:p>
            <a:pPr lvl="1"/>
            <a:r>
              <a:rPr lang="en-US" sz="1400" dirty="0"/>
              <a:t>Uses an Authenticator app to validate codes</a:t>
            </a:r>
          </a:p>
          <a:p>
            <a:pPr lvl="1"/>
            <a:r>
              <a:rPr lang="en-US" sz="1400" dirty="0"/>
              <a:t>Included sample provides the tools to handle</a:t>
            </a:r>
            <a:br>
              <a:rPr lang="en-US" sz="1400" dirty="0"/>
            </a:br>
            <a:r>
              <a:rPr lang="en-US" sz="1400" dirty="0"/>
              <a:t>setup and validation in your applications</a:t>
            </a:r>
          </a:p>
          <a:p>
            <a:r>
              <a:rPr lang="en-US" sz="1400" dirty="0"/>
              <a:t>.NET </a:t>
            </a:r>
            <a:r>
              <a:rPr lang="en-US" sz="1400" dirty="0" err="1"/>
              <a:t>Google.Authenticator</a:t>
            </a:r>
            <a:r>
              <a:rPr lang="en-US" sz="1400" dirty="0"/>
              <a:t> Library</a:t>
            </a:r>
          </a:p>
          <a:p>
            <a:pPr lvl="1"/>
            <a:r>
              <a:rPr lang="en-US" sz="1400" dirty="0"/>
              <a:t>Can create QR Code and Setup Code </a:t>
            </a:r>
          </a:p>
          <a:p>
            <a:pPr lvl="1"/>
            <a:r>
              <a:rPr lang="en-US" sz="1400" dirty="0"/>
              <a:t>Generates a Setup key</a:t>
            </a:r>
          </a:p>
          <a:p>
            <a:pPr lvl="1"/>
            <a:r>
              <a:rPr lang="en-US" sz="1400" dirty="0"/>
              <a:t>Can validate a generated key against Setup Key</a:t>
            </a:r>
          </a:p>
          <a:p>
            <a:pPr lvl="1"/>
            <a:r>
              <a:rPr lang="en-US" sz="1400" dirty="0"/>
              <a:t>Despite its name works with </a:t>
            </a:r>
            <a:r>
              <a:rPr lang="en-US" sz="1400" b="1" dirty="0">
                <a:solidFill>
                  <a:srgbClr val="FFFF99"/>
                </a:solidFill>
              </a:rPr>
              <a:t>ANY</a:t>
            </a:r>
            <a:r>
              <a:rPr lang="en-US" sz="1400" dirty="0"/>
              <a:t> authenticator</a:t>
            </a:r>
            <a:br>
              <a:rPr lang="en-US" sz="1400" dirty="0"/>
            </a:br>
            <a:r>
              <a:rPr lang="en-US" sz="1400" i="1" dirty="0"/>
              <a:t>Authy, 1Password, Microsoft Authenticator, Google Authenticator etc.</a:t>
            </a:r>
          </a:p>
          <a:p>
            <a:r>
              <a:rPr lang="en-US" sz="1400" dirty="0"/>
              <a:t>Invoke Directly from FoxPro</a:t>
            </a:r>
          </a:p>
          <a:p>
            <a:pPr lvl="1"/>
            <a:r>
              <a:rPr lang="en-US" sz="1400" dirty="0"/>
              <a:t>Library has a simple interface</a:t>
            </a:r>
          </a:p>
          <a:p>
            <a:pPr lvl="1"/>
            <a:r>
              <a:rPr lang="en-US" sz="1400" dirty="0"/>
              <a:t>Direct calls from FoxPro</a:t>
            </a:r>
          </a:p>
          <a:p>
            <a:pPr lvl="1"/>
            <a:r>
              <a:rPr lang="en-US" sz="1400" dirty="0"/>
              <a:t>Use HTML to display QR Code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https://github.com/BrandonPotter/GoogleAuthenticator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596B72-57DE-4CB7-8239-EB2362E2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45" y="0"/>
            <a:ext cx="3969455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2A4E14-0DC2-753A-D56F-83CD7850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38" y="2092873"/>
            <a:ext cx="3969455" cy="4765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08E63-DBBA-CDBE-C18E-AA3EB96F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93" y="5934"/>
            <a:ext cx="1509946" cy="13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998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32A-7E84-FFDA-B257-32FFA60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 Authentication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5832-90F5-0F98-263B-F064C1AD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6655783" cy="601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D7FC4-F604-3534-554D-39470724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914400"/>
            <a:ext cx="2843915" cy="4243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8B148-5FF2-CC57-49F6-BBBCD747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895600"/>
            <a:ext cx="3219152" cy="3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278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Spell Check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WeCantSpell.Hunspell</a:t>
            </a:r>
            <a:endParaRPr lang="en-US" sz="1400" dirty="0"/>
          </a:p>
          <a:p>
            <a:pPr lvl="1"/>
            <a:r>
              <a:rPr lang="en-US" sz="1400" dirty="0"/>
              <a:t>Spell check words</a:t>
            </a:r>
          </a:p>
          <a:p>
            <a:pPr lvl="1"/>
            <a:r>
              <a:rPr lang="en-US" sz="1400" dirty="0"/>
              <a:t>Suggest words for misspelled</a:t>
            </a:r>
          </a:p>
          <a:p>
            <a:pPr lvl="1"/>
            <a:r>
              <a:rPr lang="en-US" sz="1400" dirty="0"/>
              <a:t>.NET Version of widely use </a:t>
            </a:r>
            <a:r>
              <a:rPr lang="en-US" sz="1400" dirty="0" err="1"/>
              <a:t>Hunspell</a:t>
            </a:r>
            <a:r>
              <a:rPr lang="en-US" sz="1400" dirty="0"/>
              <a:t> lib</a:t>
            </a:r>
          </a:p>
          <a:p>
            <a:pPr lvl="1"/>
            <a:r>
              <a:rPr lang="en-US" sz="1400" dirty="0"/>
              <a:t>Works with any Open Office Dictionary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Document applications that need check spelling</a:t>
            </a:r>
          </a:p>
          <a:p>
            <a:pPr lvl="1"/>
            <a:r>
              <a:rPr lang="en-US" sz="1400" dirty="0"/>
              <a:t>Can be integrated into any tool that allows for word parsing</a:t>
            </a:r>
          </a:p>
          <a:p>
            <a:pPr lvl="1"/>
            <a:r>
              <a:rPr lang="en-US" sz="1400" dirty="0"/>
              <a:t>Example: Help Builder, Markdown Monster via Ace Editor</a:t>
            </a:r>
          </a:p>
          <a:p>
            <a:r>
              <a:rPr lang="en-US" sz="1400" dirty="0"/>
              <a:t>Updated from </a:t>
            </a:r>
            <a:r>
              <a:rPr lang="en-US" sz="1400" dirty="0" err="1"/>
              <a:t>NHunspell</a:t>
            </a:r>
            <a:endParaRPr lang="en-US" sz="1400" dirty="0"/>
          </a:p>
          <a:p>
            <a:pPr lvl="1"/>
            <a:r>
              <a:rPr lang="en-US" sz="1400" dirty="0"/>
              <a:t>This library is newer </a:t>
            </a:r>
          </a:p>
          <a:p>
            <a:pPr lvl="1"/>
            <a:r>
              <a:rPr lang="en-US" sz="1400" dirty="0"/>
              <a:t>No native Win32 dependency on hunspell.dll</a:t>
            </a:r>
          </a:p>
          <a:p>
            <a:pPr lvl="1"/>
            <a:r>
              <a:rPr lang="en-US" sz="1400" dirty="0"/>
              <a:t>.NET Standard 2.0 </a:t>
            </a:r>
            <a:r>
              <a:rPr lang="en-US" sz="1100" dirty="0"/>
              <a:t>(has additional .NET dependencies)</a:t>
            </a:r>
            <a:endParaRPr lang="en-US" sz="1800" dirty="0"/>
          </a:p>
          <a:p>
            <a:r>
              <a:rPr lang="en-US" sz="1400" dirty="0"/>
              <a:t>Demonstrates</a:t>
            </a:r>
            <a:endParaRPr lang="en-US" sz="1000" dirty="0"/>
          </a:p>
          <a:p>
            <a:pPr lvl="1"/>
            <a:r>
              <a:rPr lang="en-US" sz="1400" dirty="0"/>
              <a:t>Static Method invocation</a:t>
            </a:r>
          </a:p>
          <a:p>
            <a:pPr lvl="1"/>
            <a:r>
              <a:rPr lang="en-US" sz="1400" dirty="0" err="1"/>
              <a:t>ComArray</a:t>
            </a:r>
            <a:r>
              <a:rPr lang="en-US" sz="1400" dirty="0"/>
              <a:t> for Generics</a:t>
            </a:r>
          </a:p>
          <a:p>
            <a:pPr lvl="1"/>
            <a:r>
              <a:rPr lang="en-US" sz="1400" dirty="0"/>
              <a:t>Creating FoxPro Wrapper Class around a Third Party Library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https://github.com/aarondandy/WeCantSpell.Hunspell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A255D3-0F8B-BEF3-0370-168634CF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88" y="0"/>
            <a:ext cx="5064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10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Humanize Common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Powerful Formatter for Data</a:t>
            </a:r>
          </a:p>
          <a:p>
            <a:pPr lvl="1"/>
            <a:r>
              <a:rPr lang="en-US" sz="1500" dirty="0"/>
              <a:t>Dates and Numbers to humanized strings</a:t>
            </a:r>
          </a:p>
          <a:p>
            <a:pPr lvl="1"/>
            <a:r>
              <a:rPr lang="en-US" sz="1500" dirty="0"/>
              <a:t>Pluralization (nouns, numeric counts)</a:t>
            </a:r>
          </a:p>
          <a:p>
            <a:pPr lvl="1"/>
            <a:r>
              <a:rPr lang="en-US" sz="1500" dirty="0"/>
              <a:t>Common Units  (kb, mb, etc.)</a:t>
            </a:r>
          </a:p>
          <a:p>
            <a:pPr lvl="1"/>
            <a:r>
              <a:rPr lang="en-US" sz="1500" dirty="0" err="1"/>
              <a:t>CamelCasing</a:t>
            </a:r>
            <a:r>
              <a:rPr lang="en-US" sz="1500" dirty="0"/>
              <a:t>, </a:t>
            </a:r>
            <a:r>
              <a:rPr lang="en-US" sz="1500" dirty="0" err="1"/>
              <a:t>SnakeCasing</a:t>
            </a:r>
            <a:r>
              <a:rPr lang="en-US" sz="1500" dirty="0"/>
              <a:t>, </a:t>
            </a:r>
            <a:r>
              <a:rPr lang="en-US" sz="1500" dirty="0" err="1"/>
              <a:t>KebabCasing</a:t>
            </a:r>
            <a:endParaRPr lang="en-US" sz="1500" dirty="0"/>
          </a:p>
          <a:p>
            <a:pPr lvl="1"/>
            <a:r>
              <a:rPr lang="en-US" sz="1500" dirty="0"/>
              <a:t>Much, much more!</a:t>
            </a:r>
            <a:br>
              <a:rPr lang="en-US" sz="1500" dirty="0"/>
            </a:br>
            <a:endParaRPr lang="en-US" sz="1500" dirty="0"/>
          </a:p>
          <a:p>
            <a:r>
              <a:rPr lang="en-US" sz="1600" dirty="0"/>
              <a:t>Uses a Wrapper Class</a:t>
            </a:r>
          </a:p>
          <a:p>
            <a:pPr lvl="1"/>
            <a:r>
              <a:rPr lang="en-US" sz="1500" dirty="0"/>
              <a:t>Humanizer is built using .NET Extension classes</a:t>
            </a:r>
          </a:p>
          <a:p>
            <a:pPr lvl="1"/>
            <a:r>
              <a:rPr lang="en-US" sz="1500" dirty="0"/>
              <a:t>Tons of overloads and type tweaks</a:t>
            </a:r>
          </a:p>
          <a:p>
            <a:pPr lvl="1"/>
            <a:r>
              <a:rPr lang="en-US" sz="1500" dirty="0"/>
              <a:t>These are difficult to figure out from FoxPro</a:t>
            </a:r>
          </a:p>
          <a:p>
            <a:pPr lvl="1"/>
            <a:r>
              <a:rPr lang="en-US" sz="1500" dirty="0"/>
              <a:t>Possible to call from FoxPro using </a:t>
            </a:r>
            <a:r>
              <a:rPr lang="en-US" sz="15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InvokeStaticMethod</a:t>
            </a: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500" dirty="0"/>
              <a:t>Much easier to create class in .NET and call from FoxPro</a:t>
            </a: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  <a:hlinkClick r:id="rId2"/>
              </a:rPr>
              <a:t>https://github.com/Humanizr/Humanizer</a:t>
            </a:r>
            <a:endParaRPr lang="en-US" sz="15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3E74A-B611-5515-F292-27FC156D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2" y="1"/>
            <a:ext cx="4693918" cy="304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0F168-5983-3989-D9FB-0206F7B7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81" y="3060098"/>
            <a:ext cx="4703433" cy="37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43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5BC-C991-F832-C47F-823630F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Watcher with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3999-C41E-E05A-619F-57D218B57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Monitor Changes in the File System</a:t>
            </a:r>
          </a:p>
          <a:p>
            <a:pPr lvl="1"/>
            <a:r>
              <a:rPr lang="en-US" sz="1600" dirty="0"/>
              <a:t>Uses: </a:t>
            </a:r>
            <a:r>
              <a:rPr lang="en-US" sz="1600" dirty="0" err="1">
                <a:solidFill>
                  <a:srgbClr val="FFFF99"/>
                </a:solidFill>
                <a:latin typeface="Consolas" panose="020B0609020204030204" pitchFamily="49" charset="0"/>
              </a:rPr>
              <a:t>System.IO.FileSystemWatcher</a:t>
            </a:r>
            <a:endParaRPr lang="en-US" sz="16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Event driven watcher monitors file system</a:t>
            </a:r>
          </a:p>
          <a:p>
            <a:pPr lvl="1"/>
            <a:r>
              <a:rPr lang="en-US" sz="1600" dirty="0"/>
              <a:t>Fires events when file state changes</a:t>
            </a:r>
          </a:p>
          <a:p>
            <a:pPr lvl="1"/>
            <a:r>
              <a:rPr lang="en-US" sz="1600" dirty="0"/>
              <a:t>Change, add, delete, rename etc. events</a:t>
            </a:r>
          </a:p>
          <a:p>
            <a:pPr lvl="1"/>
            <a:r>
              <a:rPr lang="en-US" sz="1600" dirty="0"/>
              <a:t>Requires Event Handling/Callbacks</a:t>
            </a:r>
          </a:p>
          <a:p>
            <a:r>
              <a:rPr lang="en-US" sz="2000" dirty="0"/>
              <a:t>Useful for</a:t>
            </a:r>
          </a:p>
          <a:p>
            <a:pPr lvl="1"/>
            <a:r>
              <a:rPr lang="en-US" sz="1600" dirty="0"/>
              <a:t>Live Reload Server in Web Connection</a:t>
            </a:r>
          </a:p>
          <a:p>
            <a:pPr lvl="1"/>
            <a:r>
              <a:rPr lang="en-US" sz="1600" dirty="0"/>
              <a:t>Monitor an edited Document for changes and refresh</a:t>
            </a:r>
          </a:p>
          <a:p>
            <a:pPr lvl="1"/>
            <a:r>
              <a:rPr lang="en-US" sz="1600" dirty="0"/>
              <a:t>Update File/Directory Lists in Real Time</a:t>
            </a:r>
          </a:p>
          <a:p>
            <a:r>
              <a:rPr lang="en-US" sz="1600" dirty="0"/>
              <a:t>Event Handling</a:t>
            </a:r>
          </a:p>
          <a:p>
            <a:pPr lvl="1"/>
            <a:r>
              <a:rPr lang="en-US" sz="1600" dirty="0"/>
              <a:t>Subscribe to an event </a:t>
            </a:r>
          </a:p>
          <a:p>
            <a:pPr lvl="1"/>
            <a:r>
              <a:rPr lang="en-US" sz="1600" dirty="0"/>
              <a:t>Get called back on response</a:t>
            </a:r>
          </a:p>
          <a:p>
            <a:pPr lvl="1"/>
            <a:r>
              <a:rPr lang="en-US" sz="1600" dirty="0"/>
              <a:t>Requires a Callback object that implements event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3CF6D-449C-C8BE-4FFD-358C6C88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98" y="2125650"/>
            <a:ext cx="3352803" cy="473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D750A-1EDA-93F3-DF5A-BC5B8AA4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98" y="1"/>
            <a:ext cx="3352801" cy="2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6995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496-2C08-EDA7-B776-E8C4590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Convert HTML to 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7ABB-B858-0BD1-413C-CD34D0D2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11480800" cy="5105400"/>
          </a:xfrm>
        </p:spPr>
        <p:txBody>
          <a:bodyPr/>
          <a:lstStyle/>
          <a:p>
            <a:r>
              <a:rPr lang="en-US" sz="1800" dirty="0"/>
              <a:t>Uses </a:t>
            </a:r>
            <a:r>
              <a:rPr lang="en-US" sz="1800" dirty="0" err="1"/>
              <a:t>Westwind.WebView.HtmlToPdf</a:t>
            </a:r>
            <a:endParaRPr lang="en-US" sz="1800" dirty="0"/>
          </a:p>
          <a:p>
            <a:pPr lvl="1"/>
            <a:r>
              <a:rPr lang="en-US" sz="1400" dirty="0"/>
              <a:t>Converts local HTML files</a:t>
            </a:r>
          </a:p>
          <a:p>
            <a:pPr lvl="1"/>
            <a:r>
              <a:rPr lang="en-US" sz="1400" dirty="0"/>
              <a:t>Converts URL Content to PDF</a:t>
            </a:r>
          </a:p>
          <a:p>
            <a:pPr lvl="1"/>
            <a:r>
              <a:rPr lang="en-US" sz="1400" dirty="0"/>
              <a:t>Use Edge WebView Runtime</a:t>
            </a:r>
          </a:p>
          <a:p>
            <a:pPr lvl="1"/>
            <a:r>
              <a:rPr lang="en-US" sz="1400" dirty="0"/>
              <a:t>Works on Desktop and inside of IIS</a:t>
            </a:r>
          </a:p>
          <a:p>
            <a:r>
              <a:rPr lang="en-US" sz="1800" dirty="0"/>
              <a:t>Useful for Output Generation</a:t>
            </a:r>
          </a:p>
          <a:p>
            <a:pPr lvl="1"/>
            <a:r>
              <a:rPr lang="en-US" sz="1400" dirty="0"/>
              <a:t>Fairly easy to generate HTML</a:t>
            </a:r>
          </a:p>
          <a:p>
            <a:pPr lvl="1"/>
            <a:r>
              <a:rPr lang="en-US" sz="1400" dirty="0"/>
              <a:t>Great for mixed content</a:t>
            </a:r>
          </a:p>
          <a:p>
            <a:pPr lvl="1"/>
            <a:r>
              <a:rPr lang="en-US" sz="1400" dirty="0"/>
              <a:t>Markdown -&gt; HTML -&gt; PDF</a:t>
            </a:r>
          </a:p>
          <a:p>
            <a:pPr lvl="1"/>
            <a:r>
              <a:rPr lang="en-US" sz="1400" dirty="0"/>
              <a:t>In Web Apps can be used for Page Previews</a:t>
            </a:r>
          </a:p>
          <a:p>
            <a:r>
              <a:rPr lang="en-US" sz="1800" dirty="0"/>
              <a:t>Demonstrates Async Operation</a:t>
            </a:r>
          </a:p>
          <a:p>
            <a:pPr lvl="1"/>
            <a:r>
              <a:rPr lang="en-US" sz="1400" dirty="0"/>
              <a:t>Callbacks used to handle completion</a:t>
            </a:r>
          </a:p>
          <a:p>
            <a:pPr lvl="1"/>
            <a:r>
              <a:rPr lang="en-US" sz="1400" dirty="0"/>
              <a:t>Make sure Callback class stays in scope!</a:t>
            </a:r>
          </a:p>
          <a:p>
            <a:pPr lvl="2"/>
            <a:r>
              <a:rPr lang="en-US" sz="1400" dirty="0"/>
              <a:t>Use PUBLIC</a:t>
            </a:r>
          </a:p>
          <a:p>
            <a:pPr lvl="2"/>
            <a:r>
              <a:rPr lang="en-US" sz="1400" dirty="0"/>
              <a:t>Attach to an App-Level component</a:t>
            </a:r>
            <a:br>
              <a:rPr lang="en-US" sz="1400" dirty="0"/>
            </a:br>
            <a:r>
              <a:rPr lang="en-US" sz="1050" dirty="0"/>
              <a:t>(</a:t>
            </a:r>
            <a:r>
              <a:rPr lang="en-US" sz="1050" dirty="0" err="1"/>
              <a:t>goServer</a:t>
            </a:r>
            <a:r>
              <a:rPr lang="en-US" sz="1050" dirty="0"/>
              <a:t>, </a:t>
            </a:r>
            <a:r>
              <a:rPr lang="en-US" sz="1050" dirty="0" err="1"/>
              <a:t>goApp</a:t>
            </a:r>
            <a:r>
              <a:rPr lang="en-US" sz="1050" dirty="0"/>
              <a:t>, </a:t>
            </a:r>
            <a:r>
              <a:rPr lang="en-US" sz="1050" dirty="0" err="1"/>
              <a:t>goHelp</a:t>
            </a:r>
            <a:r>
              <a:rPr lang="en-US" sz="1050" dirty="0"/>
              <a:t> etc.)</a:t>
            </a:r>
            <a:endParaRPr lang="en-US" sz="1400" dirty="0"/>
          </a:p>
          <a:p>
            <a:pPr lvl="2"/>
            <a:endParaRPr lang="en-US" sz="1400" dirty="0">
              <a:hlinkClick r:id="rId2"/>
            </a:endParaRP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https://github.com/RickStrahl/WestWind.WebView.HtmlToPdf</a:t>
            </a:r>
            <a:r>
              <a:rPr lang="en-US" sz="1400" dirty="0"/>
              <a:t> 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80D9F-DFFA-7348-F257-0F299F3A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373" y="38100"/>
            <a:ext cx="5035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685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1FA5-C09A-26EA-B219-3D0823DB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To Pdf Generation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8F1FF-FF03-EE6E-F50A-F933A2B2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8200"/>
            <a:ext cx="562252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356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1F5F-56BA-70E3-C3EE-39C4512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OpenAI Chat Completions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69AC-B5BA-05C0-78D2-902D582D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11480800" cy="5105400"/>
          </a:xfrm>
        </p:spPr>
        <p:txBody>
          <a:bodyPr/>
          <a:lstStyle/>
          <a:p>
            <a:r>
              <a:rPr lang="en-US" sz="1800" dirty="0"/>
              <a:t>Call to OpenAI Asynchronously</a:t>
            </a:r>
          </a:p>
          <a:p>
            <a:pPr lvl="1"/>
            <a:r>
              <a:rPr lang="en-US" sz="1400" dirty="0"/>
              <a:t>API Calls are made to a service</a:t>
            </a:r>
          </a:p>
          <a:p>
            <a:pPr lvl="1"/>
            <a:r>
              <a:rPr lang="en-US" sz="1400" dirty="0"/>
              <a:t>OpenAI Services can be online or local</a:t>
            </a:r>
          </a:p>
          <a:p>
            <a:pPr lvl="1"/>
            <a:r>
              <a:rPr lang="en-US" sz="1400" dirty="0"/>
              <a:t>Calls take a while to process</a:t>
            </a:r>
          </a:p>
          <a:p>
            <a:pPr lvl="1"/>
            <a:r>
              <a:rPr lang="en-US" sz="1400" dirty="0"/>
              <a:t>Results are returned asynchronously</a:t>
            </a:r>
          </a:p>
          <a:p>
            <a:r>
              <a:rPr lang="en-US" sz="1800" dirty="0"/>
              <a:t>Some Examples</a:t>
            </a:r>
          </a:p>
          <a:p>
            <a:pPr lvl="1"/>
            <a:r>
              <a:rPr lang="en-US" sz="1400" dirty="0"/>
              <a:t>Summarize Text and Summarize from Web</a:t>
            </a:r>
          </a:p>
          <a:p>
            <a:pPr lvl="1"/>
            <a:r>
              <a:rPr lang="en-US" sz="1400" dirty="0"/>
              <a:t>Translate Text</a:t>
            </a:r>
          </a:p>
          <a:p>
            <a:pPr lvl="1"/>
            <a:r>
              <a:rPr lang="en-US" sz="1400" dirty="0"/>
              <a:t>Grammar Completion</a:t>
            </a:r>
          </a:p>
          <a:p>
            <a:pPr lvl="1"/>
            <a:r>
              <a:rPr lang="en-US" sz="1400" dirty="0"/>
              <a:t>Generic AI Calls</a:t>
            </a:r>
          </a:p>
          <a:p>
            <a:pPr lvl="1"/>
            <a:r>
              <a:rPr lang="en-US" sz="1400" dirty="0"/>
              <a:t>Interactive Chat</a:t>
            </a:r>
          </a:p>
          <a:p>
            <a:r>
              <a:rPr lang="en-US" sz="1800" dirty="0"/>
              <a:t>Demonstrates</a:t>
            </a:r>
          </a:p>
          <a:p>
            <a:pPr lvl="1"/>
            <a:r>
              <a:rPr lang="en-US" sz="1400" dirty="0"/>
              <a:t>Async Calls to .NET</a:t>
            </a:r>
          </a:p>
          <a:p>
            <a:pPr lvl="1"/>
            <a:r>
              <a:rPr lang="en-US" sz="1400" dirty="0"/>
              <a:t>Callbacks via Callback object</a:t>
            </a:r>
          </a:p>
          <a:p>
            <a:pPr lvl="1"/>
            <a:r>
              <a:rPr lang="en-US" sz="1400" dirty="0"/>
              <a:t>Callbacks have to stay alive </a:t>
            </a:r>
            <a:br>
              <a:rPr lang="en-US" sz="1400" dirty="0"/>
            </a:br>
            <a:r>
              <a:rPr lang="en-US" sz="1050" dirty="0"/>
              <a:t>(PUBLIC or attached to active object)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https://github.com/RickStrahl/Westwind.Ai</a:t>
            </a: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D207-4868-04F8-1C07-615C8516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64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077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3C0-5D78-349A-124D-83D30E67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28E9-DD6A-7995-369C-FBCB52BC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Configuration</a:t>
            </a:r>
          </a:p>
          <a:p>
            <a:pPr lvl="1"/>
            <a:r>
              <a:rPr lang="en-US" sz="1600" dirty="0"/>
              <a:t>Allow assemblies to load from Network</a:t>
            </a:r>
          </a:p>
          <a:p>
            <a:pPr lvl="1"/>
            <a:r>
              <a:rPr lang="en-US" sz="1600" dirty="0"/>
              <a:t>Version Conflicts and Assembly Redirects</a:t>
            </a:r>
          </a:p>
          <a:p>
            <a:r>
              <a:rPr lang="en-US" sz="2000" dirty="0"/>
              <a:t>Build your own Components</a:t>
            </a:r>
          </a:p>
          <a:p>
            <a:pPr lvl="1"/>
            <a:r>
              <a:rPr lang="en-US" sz="1600" dirty="0"/>
              <a:t>If .NET Logic is even remotely complex</a:t>
            </a:r>
            <a:br>
              <a:rPr lang="en-US" sz="1600" dirty="0"/>
            </a:br>
            <a:r>
              <a:rPr lang="en-US" sz="1600" b="1" dirty="0"/>
              <a:t>Prefer to build a .NET Component and call from FoxPro</a:t>
            </a:r>
            <a:br>
              <a:rPr lang="en-US" sz="1600" b="1" dirty="0"/>
            </a:br>
            <a:r>
              <a:rPr lang="en-US" sz="1600" dirty="0"/>
              <a:t>rather than try complex </a:t>
            </a:r>
            <a:r>
              <a:rPr lang="en-US" sz="1600" dirty="0" err="1"/>
              <a:t>wwDotnetBridge</a:t>
            </a:r>
            <a:r>
              <a:rPr lang="en-US" sz="1600" dirty="0"/>
              <a:t> translations</a:t>
            </a:r>
          </a:p>
          <a:p>
            <a:pPr lvl="1"/>
            <a:r>
              <a:rPr lang="en-US" sz="1600" dirty="0"/>
              <a:t>.NET is now fairly low Impact</a:t>
            </a:r>
          </a:p>
          <a:p>
            <a:pPr lvl="2"/>
            <a:r>
              <a:rPr lang="en-US" sz="1600" dirty="0"/>
              <a:t>Build from the Command Line</a:t>
            </a:r>
          </a:p>
          <a:p>
            <a:pPr lvl="2"/>
            <a:r>
              <a:rPr lang="en-US" sz="1600" dirty="0"/>
              <a:t>Single install .NET SDK lets you build, run, publish</a:t>
            </a:r>
          </a:p>
          <a:p>
            <a:pPr lvl="2"/>
            <a:r>
              <a:rPr lang="en-US" sz="1600" dirty="0"/>
              <a:t>You can use any editor</a:t>
            </a:r>
          </a:p>
          <a:p>
            <a:r>
              <a:rPr lang="en-US" sz="2000" dirty="0"/>
              <a:t>Tooling</a:t>
            </a:r>
          </a:p>
          <a:p>
            <a:pPr lvl="1"/>
            <a:r>
              <a:rPr lang="en-US" sz="1600" dirty="0"/>
              <a:t>You can use whatever Editor you like</a:t>
            </a:r>
          </a:p>
          <a:p>
            <a:pPr lvl="1"/>
            <a:r>
              <a:rPr lang="en-US" sz="1600" dirty="0"/>
              <a:t>Visual Studio is not required, but still the best .NET Environment</a:t>
            </a:r>
            <a:br>
              <a:rPr lang="en-US" sz="1600" dirty="0"/>
            </a:br>
            <a:r>
              <a:rPr lang="en-US" sz="1600" dirty="0"/>
              <a:t>for full featured .NET work.</a:t>
            </a:r>
          </a:p>
          <a:p>
            <a:pPr lvl="1"/>
            <a:r>
              <a:rPr lang="en-US" sz="1600" dirty="0"/>
              <a:t>For building small components a Text Editor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227992214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61B2-CD3E-630F-EE95-A593F56A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5E2A-2111-3510-957E-6CEF2FD6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838200"/>
            <a:ext cx="8382000" cy="5181600"/>
          </a:xfrm>
        </p:spPr>
        <p:txBody>
          <a:bodyPr/>
          <a:lstStyle/>
          <a:p>
            <a:r>
              <a:rPr lang="en-US" sz="1800" dirty="0"/>
              <a:t>Application Configuration for .NET</a:t>
            </a:r>
          </a:p>
          <a:p>
            <a:pPr lvl="1"/>
            <a:r>
              <a:rPr lang="en-US" sz="1400" dirty="0"/>
              <a:t>Same folder as EXE – your app or Fox IDE:</a:t>
            </a:r>
            <a:br>
              <a:rPr lang="en-US" sz="1400" dirty="0"/>
            </a:br>
            <a:r>
              <a:rPr lang="en-US" sz="1400" b="1" dirty="0"/>
              <a:t>Vfp9.exe.config   </a:t>
            </a:r>
            <a:r>
              <a:rPr lang="en-US" sz="1400" i="1" dirty="0"/>
              <a:t>or</a:t>
            </a:r>
            <a:r>
              <a:rPr lang="en-US" sz="1400" b="1" dirty="0"/>
              <a:t>   </a:t>
            </a:r>
            <a:r>
              <a:rPr lang="en-US" sz="1400" b="1" dirty="0" err="1"/>
              <a:t>YourApp.exe.config</a:t>
            </a:r>
            <a:endParaRPr lang="en-US" sz="1400" b="1" dirty="0"/>
          </a:p>
          <a:p>
            <a:r>
              <a:rPr lang="en-US" sz="1800" dirty="0"/>
              <a:t>Specifies:</a:t>
            </a:r>
          </a:p>
          <a:p>
            <a:pPr lvl="1"/>
            <a:r>
              <a:rPr lang="en-US" sz="1400" dirty="0"/>
              <a:t>Runtime Version </a:t>
            </a:r>
            <a:r>
              <a:rPr lang="en-US" sz="1050" i="1" dirty="0"/>
              <a:t>(optional – acts as a minimum version check)</a:t>
            </a:r>
            <a:endParaRPr lang="en-US" sz="1400" i="1" dirty="0"/>
          </a:p>
          <a:p>
            <a:pPr lvl="1"/>
            <a:r>
              <a:rPr lang="en-US" sz="1400" dirty="0"/>
              <a:t>Network Behavior:  enable </a:t>
            </a:r>
            <a:r>
              <a:rPr lang="en-US" sz="1400" b="1" dirty="0" err="1"/>
              <a:t>loadFromRemoteSources</a:t>
            </a:r>
            <a:endParaRPr lang="en-US" sz="1400" dirty="0"/>
          </a:p>
          <a:p>
            <a:pPr lvl="1"/>
            <a:r>
              <a:rPr lang="en-US" sz="1400" dirty="0"/>
              <a:t>Assembly Redirects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A0395-D993-708D-12E6-51A611D6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124200"/>
            <a:ext cx="9144000" cy="3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294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this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914400"/>
            <a:ext cx="7086600" cy="5410200"/>
          </a:xfrm>
        </p:spPr>
        <p:txBody>
          <a:bodyPr/>
          <a:lstStyle/>
          <a:p>
            <a:r>
              <a:rPr lang="en-US" dirty="0"/>
              <a:t>You’ll find out:</a:t>
            </a:r>
          </a:p>
          <a:p>
            <a:r>
              <a:rPr lang="en-US" dirty="0"/>
              <a:t>Why you’d want to integrate .NET</a:t>
            </a:r>
          </a:p>
          <a:p>
            <a:r>
              <a:rPr lang="en-US" dirty="0"/>
              <a:t>Why you’d want to use </a:t>
            </a:r>
            <a:r>
              <a:rPr lang="en-US" dirty="0" err="1"/>
              <a:t>wwDotnetBridge</a:t>
            </a:r>
            <a:endParaRPr lang="en-US" dirty="0"/>
          </a:p>
          <a:p>
            <a:r>
              <a:rPr lang="en-US" dirty="0"/>
              <a:t>How to create your own .NET </a:t>
            </a:r>
            <a:r>
              <a:rPr lang="en-US" dirty="0" err="1"/>
              <a:t>compoents</a:t>
            </a:r>
            <a:endParaRPr lang="en-US" dirty="0"/>
          </a:p>
          <a:p>
            <a:r>
              <a:rPr lang="en-US" dirty="0"/>
              <a:t>Examples that demonstrate features</a:t>
            </a:r>
          </a:p>
          <a:p>
            <a:pPr lvl="1"/>
            <a:r>
              <a:rPr lang="en-US" dirty="0"/>
              <a:t>Some simple practical examples</a:t>
            </a:r>
          </a:p>
          <a:p>
            <a:pPr lvl="1"/>
            <a:r>
              <a:rPr lang="en-US" dirty="0"/>
              <a:t>Some conceptual examples</a:t>
            </a:r>
          </a:p>
          <a:p>
            <a:pPr lvl="1"/>
            <a:r>
              <a:rPr lang="en-US" dirty="0"/>
              <a:t>Some examples to demonstrate what’s possible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267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5350-5BF3-D425-3161-4428C8B8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Async: Common AI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C8F9-A0F0-0B6C-701D-5BB93688A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448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Version Conflicts: Assembly Redirects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762000"/>
            <a:ext cx="8610600" cy="5257800"/>
          </a:xfrm>
        </p:spPr>
        <p:txBody>
          <a:bodyPr/>
          <a:lstStyle/>
          <a:p>
            <a:r>
              <a:rPr lang="en-US" sz="2000" dirty="0"/>
              <a:t>Versions Happen!</a:t>
            </a:r>
          </a:p>
          <a:p>
            <a:pPr lvl="1"/>
            <a:r>
              <a:rPr lang="en-US" sz="1600" dirty="0"/>
              <a:t>Different components often have </a:t>
            </a:r>
            <a:br>
              <a:rPr lang="en-US" sz="1600" dirty="0"/>
            </a:br>
            <a:r>
              <a:rPr lang="en-US" sz="1600" dirty="0"/>
              <a:t>different versions of .NET dependencies</a:t>
            </a:r>
          </a:p>
          <a:p>
            <a:pPr lvl="1"/>
            <a:r>
              <a:rPr lang="en-US" sz="1600" dirty="0"/>
              <a:t>Example: Many versions of </a:t>
            </a:r>
            <a:r>
              <a:rPr lang="en-US" sz="1600" dirty="0" err="1"/>
              <a:t>Newtonsoft.Json</a:t>
            </a:r>
            <a:endParaRPr lang="en-US" sz="1600" dirty="0"/>
          </a:p>
          <a:p>
            <a:r>
              <a:rPr lang="en-US" sz="2000" dirty="0"/>
              <a:t>Assembly Redirects</a:t>
            </a:r>
          </a:p>
          <a:p>
            <a:pPr lvl="1"/>
            <a:r>
              <a:rPr lang="en-US" sz="1600" dirty="0"/>
              <a:t>Allows overriding of versions</a:t>
            </a:r>
          </a:p>
          <a:p>
            <a:pPr lvl="1"/>
            <a:r>
              <a:rPr lang="en-US" sz="1600" dirty="0" err="1"/>
              <a:t>oldVersion</a:t>
            </a:r>
            <a:r>
              <a:rPr lang="en-US" sz="1600" dirty="0"/>
              <a:t> and </a:t>
            </a:r>
            <a:r>
              <a:rPr lang="en-US" sz="1600" dirty="0" err="1"/>
              <a:t>newVersion</a:t>
            </a:r>
            <a:r>
              <a:rPr lang="en-US" sz="1600" dirty="0"/>
              <a:t> keys</a:t>
            </a:r>
          </a:p>
          <a:p>
            <a:pPr lvl="1"/>
            <a:r>
              <a:rPr lang="en-US" sz="1600" dirty="0"/>
              <a:t>Important: Use </a:t>
            </a:r>
            <a:r>
              <a:rPr lang="en-US" sz="1600" b="1" dirty="0" err="1">
                <a:solidFill>
                  <a:srgbClr val="FFC000"/>
                </a:solidFill>
              </a:rPr>
              <a:t>AssemblyVersion</a:t>
            </a:r>
            <a:r>
              <a:rPr lang="en-US" sz="1600" b="1" dirty="0"/>
              <a:t>,</a:t>
            </a:r>
            <a:r>
              <a:rPr lang="en-US" sz="1600" dirty="0"/>
              <a:t> not </a:t>
            </a:r>
            <a:r>
              <a:rPr lang="en-US" sz="1600" dirty="0" err="1"/>
              <a:t>FileVersion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88C23-CCA5-B3C6-603F-092AAF01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7024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.NET Calling: Don’t </a:t>
            </a:r>
            <a:r>
              <a:rPr lang="en-US" sz="2400" dirty="0" err="1"/>
              <a:t>OverComplicate</a:t>
            </a:r>
            <a:r>
              <a:rPr lang="en-US" sz="2400" dirty="0"/>
              <a:t>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Calling .NET Code from FoxPro Directly</a:t>
            </a:r>
          </a:p>
          <a:p>
            <a:pPr lvl="1"/>
            <a:r>
              <a:rPr lang="en-US" sz="1600" dirty="0"/>
              <a:t>No dependencies, simple API</a:t>
            </a:r>
          </a:p>
          <a:p>
            <a:pPr lvl="1"/>
            <a:r>
              <a:rPr lang="en-US" sz="1600" dirty="0"/>
              <a:t>Just call directly or create a wrapper functions/classes</a:t>
            </a:r>
          </a:p>
          <a:p>
            <a:pPr lvl="1"/>
            <a:r>
              <a:rPr lang="en-US" sz="1600" dirty="0"/>
              <a:t>But: </a:t>
            </a:r>
            <a:r>
              <a:rPr lang="en-US" sz="1600" dirty="0" err="1"/>
              <a:t>wwDotnetBridge</a:t>
            </a:r>
            <a:r>
              <a:rPr lang="en-US" sz="1600" dirty="0"/>
              <a:t> can be verbose and finicky!</a:t>
            </a:r>
          </a:p>
          <a:p>
            <a:r>
              <a:rPr lang="en-US" sz="2000" dirty="0"/>
              <a:t>Create .NET Wrapper Library</a:t>
            </a:r>
          </a:p>
          <a:p>
            <a:pPr lvl="1"/>
            <a:r>
              <a:rPr lang="en-US" sz="1600" dirty="0"/>
              <a:t>If the .NET code is long – consider writing it </a:t>
            </a:r>
            <a:r>
              <a:rPr lang="en-US" sz="1600" b="1" dirty="0"/>
              <a:t>in .NET</a:t>
            </a:r>
          </a:p>
          <a:p>
            <a:pPr lvl="1"/>
            <a:r>
              <a:rPr lang="en-US" sz="1600" dirty="0"/>
              <a:t>Easier to create lengthy .NET Code than FoxPro Interop code</a:t>
            </a:r>
          </a:p>
          <a:p>
            <a:pPr lvl="1"/>
            <a:r>
              <a:rPr lang="en-US" sz="1600" dirty="0"/>
              <a:t>It’s now easy to create a .NET DLL and call that from FoxPro</a:t>
            </a:r>
          </a:p>
          <a:p>
            <a:pPr lvl="1"/>
            <a:r>
              <a:rPr lang="en-US" sz="1600" dirty="0"/>
              <a:t>You can combine many features into a single DLL</a:t>
            </a:r>
          </a:p>
          <a:p>
            <a:r>
              <a:rPr lang="en-US" sz="2000" dirty="0"/>
              <a:t>Create a FoxPro Wrapper Class</a:t>
            </a:r>
          </a:p>
          <a:p>
            <a:pPr lvl="1"/>
            <a:r>
              <a:rPr lang="en-US" sz="1600" dirty="0"/>
              <a:t>Always, always abstract .NET Code</a:t>
            </a:r>
          </a:p>
          <a:p>
            <a:pPr lvl="1"/>
            <a:r>
              <a:rPr lang="en-US" sz="1600" dirty="0"/>
              <a:t>At minimum create a wrapper function</a:t>
            </a:r>
          </a:p>
          <a:p>
            <a:pPr lvl="1"/>
            <a:r>
              <a:rPr lang="en-US" sz="1600" dirty="0"/>
              <a:t>Better yet, create a component wrapper class</a:t>
            </a:r>
          </a:p>
          <a:p>
            <a:pPr lvl="1"/>
            <a:r>
              <a:rPr lang="en-US" sz="1600" dirty="0"/>
              <a:t>Should manage loading of library and instance</a:t>
            </a:r>
          </a:p>
          <a:p>
            <a:pPr lvl="1"/>
            <a:r>
              <a:rPr lang="en-US" sz="1600" dirty="0"/>
              <a:t>Should handle and capture errors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929241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3A3C-4603-CACE-A1E7-980E9C6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6EDD4-35BA-ECE3-F6D4-C6EB1E730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dotnet new </a:t>
            </a:r>
            <a:r>
              <a:rPr lang="en-US" b="1" dirty="0" err="1">
                <a:solidFill>
                  <a:srgbClr val="FFC000"/>
                </a:solidFill>
              </a:rPr>
              <a:t>classlib</a:t>
            </a:r>
            <a:r>
              <a:rPr lang="en-US" b="1" dirty="0">
                <a:solidFill>
                  <a:srgbClr val="FFC000"/>
                </a:solidFill>
              </a:rPr>
              <a:t> [–n &lt;</a:t>
            </a:r>
            <a:r>
              <a:rPr lang="en-US" b="1" dirty="0" err="1">
                <a:solidFill>
                  <a:srgbClr val="FFC000"/>
                </a:solidFill>
              </a:rPr>
              <a:t>projName</a:t>
            </a:r>
            <a:r>
              <a:rPr lang="en-US" b="1" dirty="0">
                <a:solidFill>
                  <a:srgbClr val="FFC000"/>
                </a:solidFill>
              </a:rPr>
              <a:t>&gt;]</a:t>
            </a:r>
          </a:p>
          <a:p>
            <a:pPr lvl="2"/>
            <a:r>
              <a:rPr lang="en-US" dirty="0"/>
              <a:t>Requires some fixup for net472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OR: Simply copy and paste project and class files</a:t>
            </a:r>
          </a:p>
          <a:p>
            <a:pPr lvl="2"/>
            <a:r>
              <a:rPr lang="en-US" dirty="0"/>
              <a:t>Rename the .</a:t>
            </a:r>
            <a:r>
              <a:rPr lang="en-US" dirty="0" err="1"/>
              <a:t>csproj</a:t>
            </a:r>
            <a:r>
              <a:rPr lang="en-US" dirty="0"/>
              <a:t> file to your project</a:t>
            </a:r>
          </a:p>
          <a:p>
            <a:r>
              <a:rPr lang="en-US" dirty="0"/>
              <a:t>Can’t create .NET Framework Project</a:t>
            </a:r>
          </a:p>
          <a:p>
            <a:pPr lvl="1"/>
            <a:r>
              <a:rPr lang="en-US" dirty="0"/>
              <a:t>Creates .NET &lt;latest&gt; project</a:t>
            </a:r>
          </a:p>
          <a:p>
            <a:pPr lvl="1"/>
            <a:r>
              <a:rPr lang="en-US" dirty="0"/>
              <a:t>Fix up project file </a:t>
            </a:r>
            <a:r>
              <a:rPr lang="en-US" dirty="0" err="1"/>
              <a:t>TargetFramework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net472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Fix up Main Program</a:t>
            </a:r>
          </a:p>
          <a:p>
            <a:pPr lvl="1"/>
            <a:r>
              <a:rPr lang="en-US" dirty="0"/>
              <a:t>Old style namespaces </a:t>
            </a:r>
          </a:p>
          <a:p>
            <a:pPr lvl="1"/>
            <a:r>
              <a:rPr lang="en-US" dirty="0"/>
              <a:t>public class Program</a:t>
            </a:r>
          </a:p>
          <a:p>
            <a:pPr lvl="1"/>
            <a:r>
              <a:rPr lang="en-US" dirty="0"/>
              <a:t>public static Main()</a:t>
            </a:r>
          </a:p>
        </p:txBody>
      </p:sp>
    </p:spTree>
    <p:extLst>
      <p:ext uri="{BB962C8B-B14F-4D97-AF65-F5344CB8AC3E}">
        <p14:creationId xmlns:p14="http://schemas.microsoft.com/office/powerpoint/2010/main" val="202804557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C878-A455-3C52-3973-CBF09208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EC53-054D-35D5-F489-044E61DBA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file is generic</a:t>
            </a:r>
          </a:p>
          <a:p>
            <a:r>
              <a:rPr lang="en-US" dirty="0"/>
              <a:t>Only required field is </a:t>
            </a:r>
            <a:r>
              <a:rPr lang="en-US" dirty="0" err="1"/>
              <a:t>TargetFramework</a:t>
            </a:r>
            <a:endParaRPr lang="en-US" dirty="0"/>
          </a:p>
          <a:p>
            <a:r>
              <a:rPr lang="en-US" dirty="0"/>
              <a:t>Use net472 or net481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D610E-AD6E-3DBC-7A6B-DE3DFA4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44527"/>
            <a:ext cx="9144000" cy="32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13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891-EB82-02CC-10C0-AD2C9F28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B758-B4A0-752C-AE73-25374543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1"/>
            <a:ext cx="7620000" cy="56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443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5C8-65AF-2A37-BA0A-F0BA284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3E32-5406-D8B9-FCA6-8B13F2A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700" y="762000"/>
            <a:ext cx="8610600" cy="5105400"/>
          </a:xfrm>
        </p:spPr>
        <p:txBody>
          <a:bodyPr/>
          <a:lstStyle/>
          <a:p>
            <a:r>
              <a:rPr lang="en-US" sz="2000" dirty="0"/>
              <a:t>Command Line</a:t>
            </a:r>
          </a:p>
          <a:p>
            <a:pPr lvl="1"/>
            <a:r>
              <a:rPr lang="en-US" sz="1600" b="1" dirty="0">
                <a:solidFill>
                  <a:srgbClr val="FFC000"/>
                </a:solidFill>
              </a:rPr>
              <a:t>dotnet build </a:t>
            </a:r>
            <a:r>
              <a:rPr lang="en-US" sz="1600" dirty="0"/>
              <a:t>in Project directory</a:t>
            </a:r>
          </a:p>
          <a:p>
            <a:pPr lvl="1"/>
            <a:r>
              <a:rPr lang="en-US" sz="1600" dirty="0"/>
              <a:t>Output by default goes into project </a:t>
            </a:r>
            <a:r>
              <a:rPr lang="en-US" sz="1600" b="1" dirty="0">
                <a:solidFill>
                  <a:srgbClr val="FFC000"/>
                </a:solidFill>
              </a:rPr>
              <a:t>/bin</a:t>
            </a:r>
            <a:r>
              <a:rPr lang="en-US" sz="1600" dirty="0"/>
              <a:t> folder</a:t>
            </a:r>
          </a:p>
          <a:p>
            <a:pPr lvl="1"/>
            <a:r>
              <a:rPr lang="en-US" sz="1600" dirty="0"/>
              <a:t>Optionally use  </a:t>
            </a:r>
            <a:r>
              <a:rPr lang="en-US" sz="1600" b="1" dirty="0" err="1">
                <a:solidFill>
                  <a:srgbClr val="FFC000"/>
                </a:solidFill>
              </a:rPr>
              <a:t>OutputPath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to send to different path</a:t>
            </a:r>
          </a:p>
          <a:p>
            <a:r>
              <a:rPr lang="en-US" sz="2000" dirty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sz="1600" dirty="0"/>
              <a:t>Build and run inside of Visual Studio</a:t>
            </a:r>
          </a:p>
          <a:p>
            <a:pPr lvl="1"/>
            <a:r>
              <a:rPr lang="en-US" sz="1600" dirty="0"/>
              <a:t>Easy but requires a full install of Visual Studio</a:t>
            </a:r>
          </a:p>
          <a:p>
            <a:pPr lvl="1"/>
            <a:r>
              <a:rPr lang="en-US" sz="1600" dirty="0"/>
              <a:t>Allows debugging from FoxPro Exe</a:t>
            </a:r>
          </a:p>
          <a:p>
            <a:pPr lvl="1"/>
            <a:r>
              <a:rPr lang="en-US" sz="1600" dirty="0"/>
              <a:t>Community Edition is free for most users </a:t>
            </a:r>
          </a:p>
          <a:p>
            <a:r>
              <a:rPr lang="en-US" sz="2000" dirty="0"/>
              <a:t>Visual Studio Code</a:t>
            </a:r>
          </a:p>
          <a:p>
            <a:pPr lvl="1"/>
            <a:r>
              <a:rPr lang="en-US" sz="1600" dirty="0"/>
              <a:t>Includes build and run tools</a:t>
            </a:r>
          </a:p>
          <a:p>
            <a:pPr lvl="1"/>
            <a:r>
              <a:rPr lang="en-US" sz="1600" dirty="0"/>
              <a:t>Works, but very quirky</a:t>
            </a:r>
          </a:p>
          <a:p>
            <a:r>
              <a:rPr lang="en-US" sz="2000" dirty="0">
                <a:solidFill>
                  <a:srgbClr val="FFC000"/>
                </a:solidFill>
              </a:rPr>
              <a:t>Run in Visual FoxPro</a:t>
            </a:r>
          </a:p>
          <a:p>
            <a:pPr lvl="1"/>
            <a:r>
              <a:rPr lang="en-US" sz="1600" dirty="0"/>
              <a:t>Load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Load assembly with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LoadAssembly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(yourAssembly.dll)</a:t>
            </a:r>
            <a:endParaRPr lang="en-US" sz="1600" dirty="0"/>
          </a:p>
          <a:p>
            <a:pPr lvl="1"/>
            <a:r>
              <a:rPr lang="en-US" sz="1600" dirty="0"/>
              <a:t>Go to town on your class API!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75208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610600" cy="5181600"/>
          </a:xfrm>
        </p:spPr>
        <p:txBody>
          <a:bodyPr/>
          <a:lstStyle/>
          <a:p>
            <a:r>
              <a:rPr lang="en-US" sz="1600" dirty="0"/>
              <a:t>Lots of Cool .NET Stuff available</a:t>
            </a:r>
          </a:p>
          <a:p>
            <a:pPr lvl="1"/>
            <a:r>
              <a:rPr lang="en-US" sz="1600" dirty="0"/>
              <a:t>Many Windows Features are exposed through .NET</a:t>
            </a:r>
          </a:p>
          <a:p>
            <a:pPr lvl="1"/>
            <a:r>
              <a:rPr lang="en-US" sz="1600" dirty="0"/>
              <a:t>Many open source and 3</a:t>
            </a:r>
            <a:r>
              <a:rPr lang="en-US" sz="1600" baseline="30000" dirty="0"/>
              <a:t>rd</a:t>
            </a:r>
            <a:r>
              <a:rPr lang="en-US" sz="1600" dirty="0"/>
              <a:t> parties available</a:t>
            </a:r>
          </a:p>
          <a:p>
            <a:pPr lvl="1"/>
            <a:r>
              <a:rPr lang="en-US" sz="1600" dirty="0"/>
              <a:t>With </a:t>
            </a:r>
            <a:r>
              <a:rPr lang="en-US" sz="1600" dirty="0" err="1"/>
              <a:t>wwDotnetBridge</a:t>
            </a:r>
            <a:r>
              <a:rPr lang="en-US" sz="1600" dirty="0"/>
              <a:t> you can access most of it!</a:t>
            </a:r>
          </a:p>
          <a:p>
            <a:r>
              <a:rPr lang="en-US" sz="1600" dirty="0" err="1"/>
              <a:t>wwDotnetBridge</a:t>
            </a:r>
            <a:r>
              <a:rPr lang="en-US" sz="1600" dirty="0"/>
              <a:t> makes it EASY!</a:t>
            </a:r>
          </a:p>
          <a:p>
            <a:pPr lvl="1"/>
            <a:r>
              <a:rPr lang="en-US" sz="1600" dirty="0"/>
              <a:t>Call any .NET components without registration</a:t>
            </a:r>
          </a:p>
          <a:p>
            <a:pPr lvl="1"/>
            <a:r>
              <a:rPr lang="en-US" sz="1600" dirty="0"/>
              <a:t>Opens up most of .NET to FoxPro</a:t>
            </a:r>
          </a:p>
          <a:p>
            <a:pPr lvl="1"/>
            <a:r>
              <a:rPr lang="en-US" sz="1600" dirty="0"/>
              <a:t>Access most .NET features including </a:t>
            </a:r>
            <a:br>
              <a:rPr lang="en-US" sz="1600" dirty="0"/>
            </a:br>
            <a:r>
              <a:rPr lang="en-US" sz="1600" dirty="0"/>
              <a:t>Generics, Value Types, Collections, Enums, Static members etc.</a:t>
            </a:r>
          </a:p>
          <a:p>
            <a:pPr lvl="1"/>
            <a:r>
              <a:rPr lang="en-US" sz="1600" dirty="0"/>
              <a:t>Helpers for types that suck in FoxPro</a:t>
            </a:r>
            <a:br>
              <a:rPr lang="en-US" sz="1600" dirty="0"/>
            </a:br>
            <a:r>
              <a:rPr lang="en-US" sz="1600" dirty="0" err="1"/>
              <a:t>ComArray</a:t>
            </a:r>
            <a:r>
              <a:rPr lang="en-US" sz="1600" dirty="0"/>
              <a:t>, </a:t>
            </a:r>
            <a:r>
              <a:rPr lang="en-US" sz="1600" dirty="0" err="1"/>
              <a:t>ComValue</a:t>
            </a:r>
            <a:endParaRPr lang="en-US" sz="1600" dirty="0"/>
          </a:p>
          <a:p>
            <a:r>
              <a:rPr lang="en-US" sz="1600" dirty="0"/>
              <a:t>Create Wrappers for Complex Code</a:t>
            </a:r>
          </a:p>
          <a:p>
            <a:pPr lvl="1"/>
            <a:r>
              <a:rPr lang="en-US" sz="1600" dirty="0"/>
              <a:t>Easier to create .NET code to interface with complex APIs</a:t>
            </a:r>
          </a:p>
          <a:p>
            <a:pPr lvl="1"/>
            <a:r>
              <a:rPr lang="en-US" sz="1600" dirty="0"/>
              <a:t>.NET SDK makes it easy – no Visual Studio required</a:t>
            </a:r>
          </a:p>
          <a:p>
            <a:pPr lvl="1"/>
            <a:r>
              <a:rPr lang="en-US" sz="1600" dirty="0"/>
              <a:t>Create FoxPro friendly wrapper classes in .NET</a:t>
            </a:r>
          </a:p>
          <a:p>
            <a:pPr lvl="1"/>
            <a:r>
              <a:rPr lang="en-US" sz="1600" dirty="0"/>
              <a:t>Call the wrappers from FoxPro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489708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7035800" cy="5105400"/>
          </a:xfrm>
        </p:spPr>
        <p:txBody>
          <a:bodyPr/>
          <a:lstStyle/>
          <a:p>
            <a:r>
              <a:rPr lang="en-US" sz="2000" dirty="0"/>
              <a:t>Session Notes</a:t>
            </a:r>
          </a:p>
          <a:p>
            <a:pPr lvl="1"/>
            <a:r>
              <a:rPr lang="en-US" sz="1600" dirty="0">
                <a:hlinkClick r:id="rId2"/>
              </a:rPr>
              <a:t>Session White Paper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Download Sample Code</a:t>
            </a:r>
            <a:endParaRPr lang="en-US" sz="1600" dirty="0"/>
          </a:p>
          <a:p>
            <a:pPr lvl="1"/>
            <a:r>
              <a:rPr lang="en-US" sz="1600" dirty="0" err="1">
                <a:hlinkClick r:id="rId3"/>
              </a:rPr>
              <a:t>wwDotnetBridge</a:t>
            </a:r>
            <a:r>
              <a:rPr lang="en-US" sz="1600" dirty="0">
                <a:hlinkClick r:id="rId3"/>
              </a:rPr>
              <a:t> Documentation</a:t>
            </a:r>
            <a:endParaRPr lang="en-US" sz="1600" dirty="0"/>
          </a:p>
          <a:p>
            <a:r>
              <a:rPr lang="en-US" sz="2000" dirty="0"/>
              <a:t>Where to get </a:t>
            </a:r>
            <a:r>
              <a:rPr lang="en-US" sz="2000" dirty="0" err="1"/>
              <a:t>wwDotnetBridge</a:t>
            </a:r>
            <a:endParaRPr lang="en-US" sz="2000" dirty="0"/>
          </a:p>
          <a:p>
            <a:pPr lvl="1"/>
            <a:r>
              <a:rPr lang="en-US" sz="1600" dirty="0"/>
              <a:t>Available on GitHub – Free and Open Source 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https://github.com/RickStrahl/wwDotnetBridge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Also distributed with </a:t>
            </a:r>
            <a:r>
              <a:rPr lang="en-US" sz="1200" i="1" dirty="0"/>
              <a:t>(commercial version)</a:t>
            </a:r>
            <a:r>
              <a:rPr lang="en-US" sz="1600" dirty="0"/>
              <a:t>:</a:t>
            </a:r>
          </a:p>
          <a:p>
            <a:pPr lvl="2"/>
            <a:r>
              <a:rPr lang="en-US" sz="1600" dirty="0">
                <a:hlinkClick r:id="rId5"/>
              </a:rPr>
              <a:t>West Wind Internet and Client Tools</a:t>
            </a:r>
            <a:endParaRPr lang="en-US" sz="1600" dirty="0"/>
          </a:p>
          <a:p>
            <a:pPr lvl="2"/>
            <a:r>
              <a:rPr lang="en-US" sz="1600" dirty="0">
                <a:hlinkClick r:id="rId6"/>
              </a:rPr>
              <a:t>West Wind Web Connection</a:t>
            </a:r>
            <a:endParaRPr lang="en-US" sz="1600" dirty="0"/>
          </a:p>
          <a:p>
            <a:r>
              <a:rPr lang="en-US" sz="2000" dirty="0"/>
              <a:t>West Wind .NET Articles</a:t>
            </a:r>
          </a:p>
          <a:p>
            <a:pPr lvl="1"/>
            <a:r>
              <a:rPr lang="en-US" sz="1600" dirty="0"/>
              <a:t>Focus on .NET development with a VFP perspective</a:t>
            </a:r>
          </a:p>
          <a:p>
            <a:pPr lvl="1"/>
            <a:r>
              <a:rPr lang="en-US" sz="1600" dirty="0">
                <a:hlinkClick r:id="rId7"/>
              </a:rPr>
              <a:t>http://www.west-wind.com/articles.aspx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5884C-61FF-2EBE-4DE6-69E35AB5BE09}"/>
              </a:ext>
            </a:extLst>
          </p:cNvPr>
          <p:cNvSpPr txBox="1"/>
          <p:nvPr/>
        </p:nvSpPr>
        <p:spPr>
          <a:xfrm>
            <a:off x="4800600" y="152400"/>
            <a:ext cx="7391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Verdana" pitchFamily="34" charset="0"/>
              </a:rPr>
              <a:t>Code Samples, Slides and White Paper:</a:t>
            </a:r>
            <a:br>
              <a:rPr lang="en-US" sz="1400" b="0" dirty="0">
                <a:latin typeface="Verdana" pitchFamily="34" charset="0"/>
              </a:rPr>
            </a:br>
            <a:r>
              <a:rPr lang="en-US" sz="1600" b="0" dirty="0">
                <a:latin typeface="Verdana" pitchFamily="34" charset="0"/>
                <a:hlinkClick r:id="rId8"/>
              </a:rPr>
              <a:t>https://github.com/RickStrahl/swfox2024-wwdotnetbridge-revisited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07335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wwDotNetBridge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8610600" cy="4800600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Free to use and modify</a:t>
            </a:r>
          </a:p>
          <a:p>
            <a:pPr lvl="1"/>
            <a:r>
              <a:rPr lang="en-US" dirty="0"/>
              <a:t>Source Code on GitHub </a:t>
            </a:r>
          </a:p>
          <a:p>
            <a:pPr lvl="1"/>
            <a:r>
              <a:rPr lang="en-US" dirty="0"/>
              <a:t>Also: Commercial versions in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Web Connection</a:t>
            </a:r>
            <a:r>
              <a:rPr lang="en-US" dirty="0"/>
              <a:t> and </a:t>
            </a:r>
            <a:r>
              <a:rPr lang="en-US" b="1" dirty="0"/>
              <a:t>West Wind Client Tools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b="1" dirty="0"/>
              <a:t>Win32 CLR Loader</a:t>
            </a:r>
            <a:r>
              <a:rPr lang="en-US" dirty="0"/>
              <a:t> loads .NET runtime into FoxPro</a:t>
            </a:r>
          </a:p>
          <a:p>
            <a:pPr lvl="1"/>
            <a:r>
              <a:rPr lang="en-US" b="1" dirty="0" err="1"/>
              <a:t>wwDotNetBridge</a:t>
            </a:r>
            <a:r>
              <a:rPr lang="en-US" b="1" dirty="0"/>
              <a:t> .NET proxy</a:t>
            </a:r>
            <a:r>
              <a:rPr lang="en-US" dirty="0"/>
              <a:t> loads into host domain</a:t>
            </a:r>
          </a:p>
          <a:p>
            <a:pPr lvl="1"/>
            <a:r>
              <a:rPr lang="en-US" dirty="0"/>
              <a:t>Objects are instantiated through proxy as </a:t>
            </a:r>
            <a:r>
              <a:rPr lang="en-US" b="1" dirty="0"/>
              <a:t>COM instances</a:t>
            </a:r>
          </a:p>
          <a:p>
            <a:pPr lvl="1"/>
            <a:r>
              <a:rPr lang="en-US" dirty="0"/>
              <a:t>Access values/object/members directly if possible</a:t>
            </a:r>
          </a:p>
          <a:p>
            <a:pPr lvl="1"/>
            <a:r>
              <a:rPr lang="en-US" dirty="0"/>
              <a:t>Or use proxy for extended functionality</a:t>
            </a:r>
          </a:p>
          <a:p>
            <a:r>
              <a:rPr lang="en-US" dirty="0"/>
              <a:t>Required Components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wwIPStuff.dll/crlLoader.dll </a:t>
            </a:r>
            <a:r>
              <a:rPr lang="en-US" dirty="0"/>
              <a:t>– contains the native Win32 Loader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wwDotNetBridge.dll </a:t>
            </a:r>
            <a:r>
              <a:rPr lang="en-US" dirty="0"/>
              <a:t> -  .NET class that provides helper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wwDotNetBridge.prg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FoxPro front-end for .NET class</a:t>
            </a:r>
          </a:p>
        </p:txBody>
      </p:sp>
    </p:spTree>
    <p:extLst>
      <p:ext uri="{BB962C8B-B14F-4D97-AF65-F5344CB8AC3E}">
        <p14:creationId xmlns:p14="http://schemas.microsoft.com/office/powerpoint/2010/main" val="22182529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828800" y="838200"/>
            <a:ext cx="8610600" cy="5562600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FFCC66">
                  <a:gamma/>
                  <a:shade val="46275"/>
                  <a:invGamma/>
                </a:srgbClr>
              </a:gs>
              <a:gs pos="100000">
                <a:srgbClr val="FFCC6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6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Process (YourApp.exe)</a:t>
            </a:r>
            <a:b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657600" y="1600200"/>
            <a:ext cx="6400800" cy="25146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.NET Runtime Host  (Application Domain)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wwDotNetBridge Architecture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933950" y="5572128"/>
            <a:ext cx="36576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YourCode.prg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code needs .NET access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33950" y="4457701"/>
            <a:ext cx="3657600" cy="6858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wwDotnetBridge.prg</a:t>
            </a:r>
          </a:p>
          <a:p>
            <a:pPr>
              <a:lnSpc>
                <a:spcPct val="150000"/>
              </a:lnSpc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FoxPro front end class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95850" y="3276600"/>
            <a:ext cx="3695700" cy="678466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wwDotNetBridge.dll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Proxy – provide .NET helpers</a:t>
            </a:r>
          </a:p>
        </p:txBody>
      </p:sp>
      <p:cxnSp>
        <p:nvCxnSpPr>
          <p:cNvPr id="15" name="Elbow Connector 14"/>
          <p:cNvCxnSpPr>
            <a:stCxn id="4" idx="3"/>
          </p:cNvCxnSpPr>
          <p:nvPr/>
        </p:nvCxnSpPr>
        <p:spPr bwMode="auto">
          <a:xfrm flipV="1">
            <a:off x="8591550" y="4038603"/>
            <a:ext cx="1295400" cy="1833563"/>
          </a:xfrm>
          <a:prstGeom prst="bentConnector2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30" name="Elbow Connector 29"/>
          <p:cNvCxnSpPr/>
          <p:nvPr/>
        </p:nvCxnSpPr>
        <p:spPr bwMode="auto">
          <a:xfrm rot="10800000">
            <a:off x="8401050" y="4800601"/>
            <a:ext cx="990600" cy="12700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191000" y="2219328"/>
            <a:ext cx="52578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Object</a:t>
            </a:r>
            <a:br>
              <a:rPr lang="en-US" sz="2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methods and access properties on this class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1981200" y="4419604"/>
            <a:ext cx="2286000" cy="838199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ts val="300"/>
              </a:spcBef>
              <a:defRPr/>
            </a:pPr>
            <a:r>
              <a:rPr 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ClrLoader.dll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.NET Runtime</a:t>
            </a:r>
            <a:b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first access (Win32)</a:t>
            </a:r>
          </a:p>
        </p:txBody>
      </p:sp>
      <p:cxnSp>
        <p:nvCxnSpPr>
          <p:cNvPr id="48" name="Elbow Connector 47"/>
          <p:cNvCxnSpPr/>
          <p:nvPr/>
        </p:nvCxnSpPr>
        <p:spPr bwMode="auto">
          <a:xfrm flipV="1">
            <a:off x="2971800" y="3619501"/>
            <a:ext cx="1924050" cy="800100"/>
          </a:xfrm>
          <a:prstGeom prst="bentConnector3">
            <a:avLst>
              <a:gd name="adj1" fmla="val -49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ight Arrow 56"/>
          <p:cNvSpPr/>
          <p:nvPr/>
        </p:nvSpPr>
        <p:spPr bwMode="auto">
          <a:xfrm rot="16200000">
            <a:off x="6478400" y="3830265"/>
            <a:ext cx="519939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ight Arrow 57"/>
          <p:cNvSpPr/>
          <p:nvPr/>
        </p:nvSpPr>
        <p:spPr bwMode="auto">
          <a:xfrm rot="16200000">
            <a:off x="6524054" y="4980822"/>
            <a:ext cx="428624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ight Arrow 59"/>
          <p:cNvSpPr/>
          <p:nvPr/>
        </p:nvSpPr>
        <p:spPr bwMode="auto">
          <a:xfrm rot="16200000">
            <a:off x="6474597" y="2672797"/>
            <a:ext cx="472672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7" name="Elbow Connector 66"/>
          <p:cNvCxnSpPr/>
          <p:nvPr/>
        </p:nvCxnSpPr>
        <p:spPr bwMode="auto">
          <a:xfrm rot="10800000">
            <a:off x="4267200" y="4784734"/>
            <a:ext cx="666750" cy="1"/>
          </a:xfrm>
          <a:prstGeom prst="bentConnector3">
            <a:avLst/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/>
          <p:nvPr/>
        </p:nvCxnSpPr>
        <p:spPr bwMode="auto">
          <a:xfrm flipV="1">
            <a:off x="8763000" y="5572128"/>
            <a:ext cx="1123950" cy="300037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84" name="Elbow Connector 83"/>
          <p:cNvCxnSpPr/>
          <p:nvPr/>
        </p:nvCxnSpPr>
        <p:spPr bwMode="auto">
          <a:xfrm rot="5400000" flipH="1" flipV="1">
            <a:off x="7329488" y="4119566"/>
            <a:ext cx="3076576" cy="552451"/>
          </a:xfrm>
          <a:prstGeom prst="bentConnector3">
            <a:avLst>
              <a:gd name="adj1" fmla="val 15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21000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4" grpId="0" animBg="1"/>
      <p:bldP spid="5" grpId="0" animBg="1"/>
      <p:bldP spid="6" grpId="0" animBg="1"/>
      <p:bldP spid="45" grpId="0" animBg="1"/>
      <p:bldP spid="46" grpId="0" animBg="1"/>
      <p:bldP spid="57" grpId="0" animBg="1"/>
      <p:bldP spid="58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457200"/>
          </a:xfrm>
        </p:spPr>
        <p:txBody>
          <a:bodyPr/>
          <a:lstStyle/>
          <a:p>
            <a:r>
              <a:rPr lang="en-US" sz="2800" dirty="0"/>
              <a:t>A few Examples for </a:t>
            </a:r>
            <a:r>
              <a:rPr lang="en-US" sz="2800" dirty="0" err="1"/>
              <a:t>wwDotnetBridge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wwDotnetBridge</a:t>
            </a:r>
            <a:r>
              <a:rPr lang="en-US" sz="1800" dirty="0"/>
              <a:t> 101 – Load, Create, Invoke, Get/Set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a powerful </a:t>
            </a:r>
            <a:r>
              <a:rPr lang="en-US" sz="1600" dirty="0"/>
              <a:t>String</a:t>
            </a:r>
            <a:r>
              <a:rPr lang="en-US" sz="1800" dirty="0"/>
              <a:t> Formatter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Markdown Parsing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Use a Two-Factor Authenticator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Spellchecking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Humanize numbers, dates,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File Watcher and Live Reload (Event Handling)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Async: Print Html to Pdf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Async: Use OpenAI for common AI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a .NET Component and call it from FoxPro</a:t>
            </a:r>
          </a:p>
        </p:txBody>
      </p:sp>
    </p:spTree>
    <p:extLst>
      <p:ext uri="{BB962C8B-B14F-4D97-AF65-F5344CB8AC3E}">
        <p14:creationId xmlns:p14="http://schemas.microsoft.com/office/powerpoint/2010/main" val="134536810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DC2-655D-C44B-823F-0148570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EC5D"/>
                </a:solidFill>
              </a:rPr>
              <a:t>wwDotnetBridge</a:t>
            </a:r>
            <a:r>
              <a:rPr lang="en-US" sz="2800" dirty="0">
                <a:solidFill>
                  <a:srgbClr val="FFEC5D"/>
                </a:solidFill>
              </a:rPr>
              <a:t> 101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2E7C9D-1B29-CBE2-26E2-3B243FC35CCE}"/>
              </a:ext>
            </a:extLst>
          </p:cNvPr>
          <p:cNvSpPr txBox="1">
            <a:spLocks/>
          </p:cNvSpPr>
          <p:nvPr/>
        </p:nvSpPr>
        <p:spPr bwMode="auto">
          <a:xfrm>
            <a:off x="76200" y="762000"/>
            <a:ext cx="8610600" cy="51054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109728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500"/>
              </a:spcBef>
              <a:spcAft>
                <a:spcPct val="0"/>
              </a:spcAft>
              <a:buChar char="•"/>
              <a:defRPr sz="2200" b="1" baseline="0">
                <a:solidFill>
                  <a:srgbClr val="FFCC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kern="0" dirty="0"/>
              <a:t>Create </a:t>
            </a:r>
            <a:r>
              <a:rPr lang="en-US" sz="1600" kern="0" dirty="0" err="1"/>
              <a:t>wwDotnetBridge</a:t>
            </a:r>
            <a:endParaRPr lang="en-US" sz="1600" kern="0" dirty="0"/>
          </a:p>
          <a:p>
            <a:pPr lvl="1"/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DO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wwDotnetBridge</a:t>
            </a:r>
            <a:r>
              <a:rPr lang="en-US" sz="1200" b="0" kern="0" dirty="0">
                <a:latin typeface="Consolas" panose="020B0609020204030204" pitchFamily="49" charset="0"/>
              </a:rPr>
              <a:t>               </a:t>
            </a:r>
            <a:r>
              <a:rPr lang="en-US" sz="1050" b="0" kern="0" dirty="0">
                <a:latin typeface="+mj-lt"/>
              </a:rPr>
              <a:t>(loads library)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GetwwDotnetBridge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()  </a:t>
            </a:r>
            <a:r>
              <a:rPr lang="en-US" sz="1050" b="0" kern="0" dirty="0">
                <a:latin typeface="+mj-lt"/>
              </a:rPr>
              <a:t>(gets cached instance)</a:t>
            </a:r>
            <a:endParaRPr lang="en-US" sz="1200" b="0" kern="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r>
              <a:rPr lang="en-US" sz="1600" kern="0" dirty="0"/>
              <a:t>Load Assemblies (</a:t>
            </a:r>
            <a:r>
              <a:rPr lang="en-US" sz="1600" kern="0" dirty="0" err="1"/>
              <a:t>dlls</a:t>
            </a:r>
            <a:r>
              <a:rPr lang="en-US" sz="1600" kern="0" dirty="0"/>
              <a:t>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loBridge.LoadAssembly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("wwdotnetbridgedemos.dll")</a:t>
            </a:r>
          </a:p>
          <a:p>
            <a:pPr lvl="1"/>
            <a:r>
              <a:rPr lang="en-US" sz="1200" b="0" kern="0" dirty="0"/>
              <a:t>Always check for errors (.T. or .F. result)</a:t>
            </a:r>
          </a:p>
          <a:p>
            <a:r>
              <a:rPr lang="en-US" sz="1600" kern="0" dirty="0"/>
              <a:t>Create a .NET Object Instance</a:t>
            </a:r>
          </a:p>
          <a:p>
            <a:pPr lvl="1"/>
            <a:r>
              <a:rPr lang="en-US" sz="1200" b="0" kern="0" dirty="0" err="1">
                <a:latin typeface="Consolas" panose="020B0609020204030204" pitchFamily="49" charset="0"/>
              </a:rPr>
              <a:t>loObj</a:t>
            </a:r>
            <a:r>
              <a:rPr lang="en-US" sz="1200" b="0" kern="0" dirty="0"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latin typeface="Consolas" panose="020B0609020204030204" pitchFamily="49" charset="0"/>
              </a:rPr>
              <a:t>loBridge.CreateInstance</a:t>
            </a:r>
            <a:r>
              <a:rPr lang="en-US" sz="1200" b="0" kern="0" dirty="0">
                <a:latin typeface="Consolas" panose="020B0609020204030204" pitchFamily="49" charset="0"/>
              </a:rPr>
              <a:t>("</a:t>
            </a:r>
            <a:r>
              <a:rPr lang="en-US" sz="1200" b="0" kern="0" dirty="0" err="1">
                <a:latin typeface="Consolas" panose="020B0609020204030204" pitchFamily="49" charset="0"/>
              </a:rPr>
              <a:t>wwDotnetBridgeDemos.Person</a:t>
            </a:r>
            <a:r>
              <a:rPr lang="en-US" sz="1200" b="0" kern="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Namespace.Classname</a:t>
            </a:r>
            <a:r>
              <a:rPr lang="en-US" sz="1200" b="0" kern="0" dirty="0"/>
              <a:t> – It’s Case Sensitive!</a:t>
            </a:r>
          </a:p>
          <a:p>
            <a:pPr lvl="1"/>
            <a:r>
              <a:rPr lang="en-US" sz="1200" b="0" kern="0" dirty="0"/>
              <a:t>Instance is a COM object</a:t>
            </a:r>
          </a:p>
          <a:p>
            <a:pPr lvl="1"/>
            <a:r>
              <a:rPr lang="en-US" sz="1200" b="0" kern="0" dirty="0"/>
              <a:t>Directly access Properties and Methods that COM supports</a:t>
            </a:r>
          </a:p>
          <a:p>
            <a:pPr lvl="1"/>
            <a:r>
              <a:rPr lang="en-US" sz="1200" b="0" kern="0" dirty="0"/>
              <a:t>Use Intrinsic methods </a:t>
            </a:r>
            <a:r>
              <a:rPr lang="en-US" sz="1100" b="0" kern="0" dirty="0">
                <a:latin typeface="Consolas" panose="020B0609020204030204" pitchFamily="49" charset="0"/>
              </a:rPr>
              <a:t>(</a:t>
            </a:r>
            <a:r>
              <a:rPr lang="en-US" sz="1100" b="0" kern="0" dirty="0" err="1">
                <a:latin typeface="Consolas" panose="020B0609020204030204" pitchFamily="49" charset="0"/>
              </a:rPr>
              <a:t>InvokeMethod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GetProperty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SetProperty</a:t>
            </a:r>
            <a:r>
              <a:rPr lang="en-US" sz="1100" b="0" kern="0" dirty="0">
                <a:latin typeface="Consolas" panose="020B0609020204030204" pitchFamily="49" charset="0"/>
              </a:rPr>
              <a:t>)</a:t>
            </a:r>
            <a:endParaRPr lang="en-US" sz="1200" b="0" kern="0" dirty="0"/>
          </a:p>
          <a:p>
            <a:r>
              <a:rPr lang="en-US" sz="1600" kern="0" dirty="0"/>
              <a:t>Invoke a method</a:t>
            </a:r>
          </a:p>
          <a:p>
            <a:pPr lvl="1"/>
            <a:r>
              <a:rPr lang="en-US" sz="1200" b="0" kern="0" dirty="0"/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loPerson.DoSomething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lvValue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b="0" kern="0" dirty="0"/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loBridge.InvokeMethod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DoSpecial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lvValue2)</a:t>
            </a:r>
          </a:p>
          <a:p>
            <a:r>
              <a:rPr lang="en-US" sz="1600" kern="0" dirty="0">
                <a:latin typeface="+mj-lt"/>
              </a:rPr>
              <a:t>Get/Set Properties/Helpers</a:t>
            </a:r>
          </a:p>
          <a:p>
            <a:pPr lvl="1"/>
            <a:r>
              <a:rPr lang="en-US" sz="1200" b="0" kern="0" dirty="0">
                <a:latin typeface="+mj-lt"/>
              </a:rPr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loPerson.Name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"Rick"</a:t>
            </a:r>
          </a:p>
          <a:p>
            <a:pPr lvl="1"/>
            <a:r>
              <a:rPr lang="en-US" sz="1200" b="0" kern="0" dirty="0">
                <a:latin typeface="+mj-lt"/>
              </a:rPr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loBridge.SetProperty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LongValue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10)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ComArray</a:t>
            </a:r>
            <a:r>
              <a:rPr lang="en-US" sz="1200" b="0" kern="0" dirty="0"/>
              <a:t> for Arrays and Collection</a:t>
            </a:r>
          </a:p>
          <a:p>
            <a:pPr marL="457200" lvl="1" indent="0">
              <a:buNone/>
            </a:pPr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/>
          </a:p>
          <a:p>
            <a:endParaRPr lang="en-US" sz="16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951D4-E0E2-3DB5-62A8-19EE749C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38" y="0"/>
            <a:ext cx="504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6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C5AB-F958-E654-1EB7-E6010D9C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a String Formatter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C8B4-8CBB-08B2-878E-0E3C8896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600" dirty="0"/>
              <a:t>Take advantage of .NET String Formatting</a:t>
            </a:r>
          </a:p>
          <a:p>
            <a:pPr lvl="1"/>
            <a:r>
              <a:rPr lang="en-US" sz="1200" dirty="0"/>
              <a:t>Works with any type of value </a:t>
            </a:r>
          </a:p>
          <a:p>
            <a:pPr lvl="1"/>
            <a:r>
              <a:rPr lang="en-US" sz="1200" dirty="0"/>
              <a:t>Supports many useful formatting options</a:t>
            </a:r>
          </a:p>
          <a:p>
            <a:pPr lvl="1"/>
            <a:r>
              <a:rPr lang="en-US" sz="1200" dirty="0"/>
              <a:t>Supports Value Embedding</a:t>
            </a:r>
          </a:p>
          <a:p>
            <a:pPr lvl="1"/>
            <a:r>
              <a:rPr lang="en-US" sz="1200" dirty="0"/>
              <a:t>Implemented as FoxPro Function Wrappers</a:t>
            </a:r>
          </a:p>
          <a:p>
            <a:r>
              <a:rPr lang="en-US" sz="1600" dirty="0" err="1"/>
              <a:t>FormatValue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Turns a single value to string</a:t>
            </a:r>
          </a:p>
          <a:p>
            <a:pPr lvl="1"/>
            <a:r>
              <a:rPr lang="en-US" sz="1200" dirty="0"/>
              <a:t>Works with simple FoxPro values</a:t>
            </a:r>
          </a:p>
          <a:p>
            <a:pPr lvl="1"/>
            <a:r>
              <a:rPr lang="en-US" sz="1200" dirty="0"/>
              <a:t>Or .NET types</a:t>
            </a:r>
          </a:p>
          <a:p>
            <a:pPr lvl="1"/>
            <a:r>
              <a:rPr lang="en-US" sz="1200" dirty="0"/>
              <a:t>Many format options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dirty="0" err="1"/>
              <a:t>FormatString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C Style Template expansion using {n}</a:t>
            </a:r>
          </a:p>
          <a:p>
            <a:pPr lvl="1"/>
            <a:r>
              <a:rPr lang="en-US" sz="1200" dirty="0"/>
              <a:t>Uses </a:t>
            </a:r>
            <a:r>
              <a:rPr lang="en-US" sz="1200" dirty="0">
                <a:solidFill>
                  <a:srgbClr val="FFFF99"/>
                </a:solidFill>
              </a:rPr>
              <a:t>{0}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{2:formatString} </a:t>
            </a:r>
            <a:r>
              <a:rPr lang="en-US" sz="1200" dirty="0"/>
              <a:t>for expansions</a:t>
            </a:r>
          </a:p>
          <a:p>
            <a:pPr lvl="1"/>
            <a:r>
              <a:rPr lang="en-US" sz="1200" dirty="0"/>
              <a:t>Invokes Static Method</a:t>
            </a:r>
          </a:p>
          <a:p>
            <a:pPr lvl="1"/>
            <a:r>
              <a:rPr lang="en-US" sz="1200" dirty="0"/>
              <a:t>Lots of overloads</a:t>
            </a:r>
          </a:p>
          <a:p>
            <a:pPr lvl="1"/>
            <a:r>
              <a:rPr lang="en-US" sz="12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InvokeMethod</a:t>
            </a:r>
            <a:r>
              <a:rPr lang="en-US" sz="1200" dirty="0">
                <a:solidFill>
                  <a:srgbClr val="FFFF99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/>
              <a:t>requires EXACT signature match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B59B-456F-6BF8-6CA5-FDA5BB5F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5333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C4F6D-4180-C79B-BC9D-ABFEDDC9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13" y="3316493"/>
            <a:ext cx="4343400" cy="673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0CB6E-B61B-D7DD-990F-189A030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5" y="5562600"/>
            <a:ext cx="6047991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150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Parsing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91584"/>
            <a:ext cx="7416800" cy="5105400"/>
          </a:xfrm>
        </p:spPr>
        <p:txBody>
          <a:bodyPr/>
          <a:lstStyle/>
          <a:p>
            <a:r>
              <a:rPr lang="en-US" sz="1300" dirty="0"/>
              <a:t>Uses </a:t>
            </a:r>
            <a:r>
              <a:rPr lang="en-US" sz="1300" dirty="0" err="1"/>
              <a:t>Markdig</a:t>
            </a:r>
            <a:r>
              <a:rPr lang="en-US" sz="1300" dirty="0"/>
              <a:t> Third Party Library</a:t>
            </a:r>
          </a:p>
          <a:p>
            <a:pPr lvl="1"/>
            <a:r>
              <a:rPr lang="en-US" sz="1300" dirty="0"/>
              <a:t>Widely used in 3</a:t>
            </a:r>
            <a:r>
              <a:rPr lang="en-US" sz="1300" baseline="30000" dirty="0"/>
              <a:t>rd</a:t>
            </a:r>
            <a:r>
              <a:rPr lang="en-US" sz="1300" dirty="0"/>
              <a:t> party and Microsoft applications</a:t>
            </a:r>
          </a:p>
          <a:p>
            <a:pPr lvl="1"/>
            <a:r>
              <a:rPr lang="en-US" sz="1300" dirty="0"/>
              <a:t>Using an older 2018 version for single DLL dependency</a:t>
            </a:r>
          </a:p>
          <a:p>
            <a:r>
              <a:rPr lang="en-US" sz="1300" dirty="0"/>
              <a:t>Markdown </a:t>
            </a:r>
          </a:p>
          <a:p>
            <a:pPr lvl="1"/>
            <a:r>
              <a:rPr lang="en-US" sz="1300" dirty="0"/>
              <a:t>Powerful text format for creating HTML content</a:t>
            </a:r>
          </a:p>
          <a:p>
            <a:pPr lvl="1"/>
            <a:r>
              <a:rPr lang="en-US" sz="1300" dirty="0"/>
              <a:t>Renders plain text format -&gt; HTML</a:t>
            </a:r>
          </a:p>
          <a:p>
            <a:pPr lvl="1"/>
            <a:r>
              <a:rPr lang="en-US" sz="1300" dirty="0"/>
              <a:t>Widely used – GitHub, Blogs, Support, Documentation, Wikis</a:t>
            </a:r>
          </a:p>
          <a:p>
            <a:pPr lvl="1"/>
            <a:r>
              <a:rPr lang="en-US" sz="1300" dirty="0"/>
              <a:t>Converts to HTML using Parser (</a:t>
            </a:r>
            <a:r>
              <a:rPr lang="en-US" sz="1300" dirty="0" err="1"/>
              <a:t>Markdig</a:t>
            </a:r>
            <a:r>
              <a:rPr lang="en-US" sz="1300" dirty="0"/>
              <a:t>)</a:t>
            </a:r>
          </a:p>
          <a:p>
            <a:r>
              <a:rPr lang="en-US" sz="1300" dirty="0"/>
              <a:t>Useful for</a:t>
            </a:r>
          </a:p>
          <a:p>
            <a:pPr lvl="1"/>
            <a:r>
              <a:rPr lang="en-US" sz="1300" dirty="0"/>
              <a:t>Formatted Memo Text input in Web applications</a:t>
            </a:r>
          </a:p>
          <a:p>
            <a:pPr lvl="1"/>
            <a:r>
              <a:rPr lang="en-US" sz="1300" dirty="0"/>
              <a:t>Documentation </a:t>
            </a:r>
          </a:p>
          <a:p>
            <a:pPr lvl="1"/>
            <a:r>
              <a:rPr lang="en-US" sz="1300" dirty="0"/>
              <a:t>Used in: Message Board, Help Builder, Markdown Monster</a:t>
            </a:r>
          </a:p>
          <a:p>
            <a:r>
              <a:rPr lang="en-US" sz="1300" dirty="0"/>
              <a:t>Add HTML Templating</a:t>
            </a:r>
          </a:p>
          <a:p>
            <a:pPr lvl="1"/>
            <a:r>
              <a:rPr lang="en-US" sz="1300" dirty="0"/>
              <a:t>Markdown renders ‘raw’ HTML fragment</a:t>
            </a:r>
          </a:p>
          <a:p>
            <a:pPr lvl="1"/>
            <a:r>
              <a:rPr lang="en-US" sz="1300" dirty="0"/>
              <a:t>You need a page to make Markdown look nice</a:t>
            </a:r>
          </a:p>
          <a:p>
            <a:pPr lvl="1"/>
            <a:r>
              <a:rPr lang="en-US" sz="1300" dirty="0"/>
              <a:t>Use Templating to flow Markdown into consistent styling</a:t>
            </a:r>
          </a:p>
          <a:p>
            <a:r>
              <a:rPr lang="en-US" sz="1300" dirty="0"/>
              <a:t>Demonstrates</a:t>
            </a:r>
          </a:p>
          <a:p>
            <a:pPr lvl="1"/>
            <a:r>
              <a:rPr lang="en-US" sz="1300" dirty="0"/>
              <a:t>Interfacing with a third party library</a:t>
            </a:r>
          </a:p>
          <a:p>
            <a:pPr lvl="1"/>
            <a:r>
              <a:rPr lang="en-US" sz="1300" dirty="0"/>
              <a:t>Creating a FoxPro wrapper class that manages lifetime</a:t>
            </a:r>
          </a:p>
          <a:p>
            <a:pPr lvl="1"/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hlinkClick r:id="rId2"/>
              </a:rPr>
              <a:t>https://github.com/xoofx/markdig</a:t>
            </a:r>
            <a:endParaRPr lang="en-US" sz="1300" dirty="0"/>
          </a:p>
          <a:p>
            <a:pPr marL="457200" lvl="1" indent="0">
              <a:buNone/>
            </a:pP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DAD3-E030-6FDA-4DE6-802AB68D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7" y="2689"/>
            <a:ext cx="5325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418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81B-7797-E8CE-8F85-D4288CF1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Html Templates to Render Markdown </a:t>
            </a:r>
            <a:r>
              <a:rPr lang="en-US" sz="1200" b="0" dirty="0"/>
              <a:t>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EF82-0216-6789-ECC0-3F125C07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500" dirty="0"/>
              <a:t>Template for Nice Html Output</a:t>
            </a:r>
          </a:p>
          <a:p>
            <a:pPr lvl="1"/>
            <a:r>
              <a:rPr lang="en-US" sz="1500" dirty="0"/>
              <a:t>Markdown produces a raw HTML fragment</a:t>
            </a:r>
          </a:p>
          <a:p>
            <a:pPr lvl="1"/>
            <a:r>
              <a:rPr lang="en-US" sz="1500" dirty="0"/>
              <a:t>On it’s </a:t>
            </a:r>
            <a:r>
              <a:rPr lang="en-US" sz="1500" dirty="0" err="1"/>
              <a:t>it’s</a:t>
            </a:r>
            <a:r>
              <a:rPr lang="en-US" sz="1500" dirty="0"/>
              <a:t> own it’s pretty ugly</a:t>
            </a:r>
          </a:p>
          <a:p>
            <a:pPr lvl="1"/>
            <a:r>
              <a:rPr lang="en-US" sz="1500" dirty="0"/>
              <a:t>Use a template or Web Page that includes CSS styling</a:t>
            </a:r>
          </a:p>
          <a:p>
            <a:pPr lvl="1"/>
            <a:r>
              <a:rPr lang="en-US" sz="1500" dirty="0"/>
              <a:t>Handle Code Snippet formatting</a:t>
            </a:r>
          </a:p>
          <a:p>
            <a:r>
              <a:rPr lang="en-US" sz="1500" dirty="0"/>
              <a:t>Integrated into Web Content</a:t>
            </a:r>
          </a:p>
          <a:p>
            <a:pPr lvl="1"/>
            <a:r>
              <a:rPr lang="en-US" sz="1500" dirty="0"/>
              <a:t>If you are using a Web app, apply app styles</a:t>
            </a:r>
          </a:p>
          <a:p>
            <a:pPr lvl="1"/>
            <a:r>
              <a:rPr lang="en-US" sz="1500" dirty="0"/>
              <a:t>Styling is applied from Application Styles</a:t>
            </a:r>
          </a:p>
          <a:p>
            <a:pPr lvl="1"/>
            <a:r>
              <a:rPr lang="en-US" sz="1500" dirty="0"/>
              <a:t>Add Markdown specific styling if necessary (code, quotes etc.)</a:t>
            </a:r>
          </a:p>
          <a:p>
            <a:r>
              <a:rPr lang="en-US" sz="1500" dirty="0"/>
              <a:t>For Desktop use local Html Templates</a:t>
            </a:r>
          </a:p>
          <a:p>
            <a:pPr lvl="1"/>
            <a:r>
              <a:rPr lang="en-US" sz="1500" dirty="0"/>
              <a:t>Create an Html Page template that includes styling</a:t>
            </a:r>
          </a:p>
          <a:p>
            <a:pPr lvl="1"/>
            <a:r>
              <a:rPr lang="en-US" sz="1500" dirty="0"/>
              <a:t>Render HTML into the template</a:t>
            </a:r>
          </a:p>
          <a:p>
            <a:pPr lvl="1"/>
            <a:r>
              <a:rPr lang="en-US" sz="1500" dirty="0"/>
              <a:t>Beware of </a:t>
            </a:r>
            <a:r>
              <a:rPr lang="en-US" sz="1500" dirty="0" err="1">
                <a:latin typeface="Consolas" panose="020B0609020204030204" pitchFamily="49" charset="0"/>
              </a:rPr>
              <a:t>TextMerge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r>
              <a:rPr lang="en-US" sz="1500" dirty="0"/>
              <a:t> - mangles linefeeds</a:t>
            </a:r>
          </a:p>
          <a:p>
            <a:pPr lvl="1"/>
            <a:r>
              <a:rPr lang="en-US" sz="1500" dirty="0"/>
              <a:t>Instead  use </a:t>
            </a:r>
            <a:r>
              <a:rPr lang="en-US" sz="1500" dirty="0" err="1"/>
              <a:t>RegEx</a:t>
            </a:r>
            <a:r>
              <a:rPr lang="en-US" sz="1500" dirty="0"/>
              <a:t> or </a:t>
            </a:r>
            <a:r>
              <a:rPr lang="en-US" sz="1500" dirty="0" err="1">
                <a:latin typeface="Consolas" panose="020B0609020204030204" pitchFamily="49" charset="0"/>
              </a:rPr>
              <a:t>StrTran</a:t>
            </a:r>
            <a:r>
              <a:rPr lang="en-US" sz="1500" dirty="0">
                <a:latin typeface="Consolas" panose="020B0609020204030204" pitchFamily="49" charset="0"/>
              </a:rPr>
              <a:t>() </a:t>
            </a:r>
            <a:r>
              <a:rPr lang="en-US" sz="1500" dirty="0"/>
              <a:t>to replace content</a:t>
            </a:r>
          </a:p>
          <a:p>
            <a:pPr marL="457200" lvl="1" indent="0">
              <a:buNone/>
            </a:pPr>
            <a:r>
              <a:rPr lang="en-US" sz="1500" dirty="0"/>
              <a:t>	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AA642-95A7-3A97-EA30-E2A202AD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991" y="0"/>
            <a:ext cx="4473240" cy="438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BA3B3-5439-5C79-CCCA-D89E049E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60" y="4402183"/>
            <a:ext cx="4473240" cy="24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9924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2171</Words>
  <Application>Microsoft Office PowerPoint</Application>
  <PresentationFormat>Widescreen</PresentationFormat>
  <Paragraphs>356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Times New Roman</vt:lpstr>
      <vt:lpstr>Verdana</vt:lpstr>
      <vt:lpstr>Wingdings</vt:lpstr>
      <vt:lpstr>devteach-template</vt:lpstr>
      <vt:lpstr>wwDotnetBridge Revisited Interfacing with .NET from Visual FoxPro </vt:lpstr>
      <vt:lpstr>About this session</vt:lpstr>
      <vt:lpstr>How wwDotNetBridge Works</vt:lpstr>
      <vt:lpstr>wwDotNetBridge Architecture</vt:lpstr>
      <vt:lpstr>A few Examples for wwDotnetBridge</vt:lpstr>
      <vt:lpstr>wwDotnetBridge 101</vt:lpstr>
      <vt:lpstr>Creating a String Formatter</vt:lpstr>
      <vt:lpstr>Markdown Parsing</vt:lpstr>
      <vt:lpstr>Html Templates to Render Markdown (continued)</vt:lpstr>
      <vt:lpstr>Two-Factor Authentication</vt:lpstr>
      <vt:lpstr>Two Factor Authentication (continued)</vt:lpstr>
      <vt:lpstr>Spell Check Words</vt:lpstr>
      <vt:lpstr>Humanize Common Data</vt:lpstr>
      <vt:lpstr>File Watcher with Events</vt:lpstr>
      <vt:lpstr>Async: Convert HTML to PDF</vt:lpstr>
      <vt:lpstr>Html To Pdf Generation (continued)</vt:lpstr>
      <vt:lpstr>Async: OpenAI Chat Completions</vt:lpstr>
      <vt:lpstr>Best Practices</vt:lpstr>
      <vt:lpstr>Application Config Files</vt:lpstr>
      <vt:lpstr>Async: Common AI Operations</vt:lpstr>
      <vt:lpstr>Version Conflicts: Assembly Redirects</vt:lpstr>
      <vt:lpstr>.NET Calling: Don’t OverComplicate Things</vt:lpstr>
      <vt:lpstr>Create your own Components</vt:lpstr>
      <vt:lpstr>Project File</vt:lpstr>
      <vt:lpstr>Class File</vt:lpstr>
      <vt:lpstr>Building and Running the Project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wwDotnetBridge for .NET COM Interop</dc:title>
  <dc:creator/>
  <cp:lastModifiedBy/>
  <cp:revision>1</cp:revision>
  <dcterms:created xsi:type="dcterms:W3CDTF">2012-09-09T00:06:24Z</dcterms:created>
  <dcterms:modified xsi:type="dcterms:W3CDTF">2024-09-22T06:37:19Z</dcterms:modified>
</cp:coreProperties>
</file>