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256" r:id="rId2"/>
    <p:sldId id="321" r:id="rId3"/>
    <p:sldId id="353" r:id="rId4"/>
    <p:sldId id="306" r:id="rId5"/>
    <p:sldId id="354" r:id="rId6"/>
    <p:sldId id="308" r:id="rId7"/>
    <p:sldId id="322" r:id="rId8"/>
    <p:sldId id="342" r:id="rId9"/>
    <p:sldId id="343" r:id="rId10"/>
    <p:sldId id="325" r:id="rId11"/>
    <p:sldId id="351" r:id="rId12"/>
    <p:sldId id="344" r:id="rId13"/>
    <p:sldId id="347" r:id="rId14"/>
    <p:sldId id="327" r:id="rId15"/>
    <p:sldId id="329" r:id="rId16"/>
    <p:sldId id="345" r:id="rId17"/>
    <p:sldId id="348" r:id="rId18"/>
    <p:sldId id="349" r:id="rId19"/>
    <p:sldId id="346" r:id="rId20"/>
    <p:sldId id="350" r:id="rId21"/>
    <p:sldId id="336" r:id="rId22"/>
    <p:sldId id="335" r:id="rId23"/>
    <p:sldId id="333" r:id="rId24"/>
    <p:sldId id="337" r:id="rId25"/>
    <p:sldId id="339" r:id="rId26"/>
    <p:sldId id="338" r:id="rId27"/>
    <p:sldId id="340" r:id="rId28"/>
    <p:sldId id="297" r:id="rId29"/>
    <p:sldId id="296" r:id="rId30"/>
  </p:sldIdLst>
  <p:sldSz cx="12192000" cy="685800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EC5D"/>
    <a:srgbClr val="F6F96D"/>
    <a:srgbClr val="FFFFCC"/>
    <a:srgbClr val="FF9900"/>
    <a:srgbClr val="990000"/>
    <a:srgbClr val="FFFFFF"/>
    <a:srgbClr val="0000CC"/>
    <a:srgbClr val="3D8FC1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95" autoAdjust="0"/>
  </p:normalViewPr>
  <p:slideViewPr>
    <p:cSldViewPr>
      <p:cViewPr varScale="1">
        <p:scale>
          <a:sx n="95" d="100"/>
          <a:sy n="95" d="100"/>
        </p:scale>
        <p:origin x="179" y="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6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96102397-D2EB-4C63-B23D-01A59DEC4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E4465E8E-9409-423E-9C33-3E3B035D3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2DF1B4-DD1B-4265-BB72-675694E3DD7C}" type="slidenum">
              <a:rPr lang="en-US" b="0" smtClean="0"/>
              <a:pPr/>
              <a:t>1</a:t>
            </a:fld>
            <a:endParaRPr lang="en-US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465E8E-9409-423E-9C33-3E3B035D3F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5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465E8E-9409-423E-9C33-3E3B035D3F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1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465E8E-9409-423E-9C33-3E3B035D3F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 l="-20000" t="-12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600203"/>
            <a:ext cx="96520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4400" y="3962400"/>
            <a:ext cx="8534400" cy="1752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3943765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528641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14400"/>
            <a:ext cx="11480800" cy="5105400"/>
          </a:xfrm>
          <a:solidFill>
            <a:schemeClr val="tx2">
              <a:alpha val="0"/>
            </a:schemeClr>
          </a:solidFill>
          <a:effectLst>
            <a:softEdge rad="31750"/>
          </a:effectLst>
        </p:spPr>
        <p:txBody>
          <a:bodyPr lIns="137160" tIns="109728" rtlCol="0"/>
          <a:lstStyle>
            <a:lvl1pPr>
              <a:spcBef>
                <a:spcPts val="1500"/>
              </a:spcBef>
              <a:defRPr sz="2200" b="1" baseline="0">
                <a:solidFill>
                  <a:srgbClr val="FFCC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0995864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43000"/>
            <a:ext cx="11480800" cy="5105400"/>
          </a:xfrm>
          <a:solidFill>
            <a:schemeClr val="tx2">
              <a:alpha val="0"/>
            </a:schemeClr>
          </a:solidFill>
          <a:effectLst>
            <a:glow rad="127000">
              <a:schemeClr val="bg1">
                <a:alpha val="19000"/>
              </a:schemeClr>
            </a:glow>
            <a:softEdge rad="50800"/>
          </a:effectLst>
        </p:spPr>
        <p:txBody>
          <a:bodyPr lIns="182880" tIns="91440" bIns="45720"/>
          <a:lstStyle>
            <a:lvl1pPr>
              <a:spcBef>
                <a:spcPts val="1000"/>
              </a:spcBef>
              <a:defRPr b="1">
                <a:solidFill>
                  <a:srgbClr val="FFCC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5530486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954032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468488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051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38802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02851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88561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2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036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600200"/>
            <a:ext cx="11480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9870138" y="6474026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Southwest Fox 2024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EC5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https://github.com/RickStrahl/swfox2024-wwdotnetbridge-revisite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est-wind.com/weblog" TargetMode="External"/><Relationship Id="rId5" Type="http://schemas.openxmlformats.org/officeDocument/2006/relationships/hyperlink" Target="http://www.west-wind.com/" TargetMode="Externa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xoofx/markdi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BrandonPotter/GoogleAuthentica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aarondandy/WeCantSpell.Hunspel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Humanizr/Humaniz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kStrahl/WestWind.WebView.HtmlToPdf" TargetMode="External"/><Relationship Id="rId2" Type="http://schemas.openxmlformats.org/officeDocument/2006/relationships/hyperlink" Target="https://github.com/RickStrahl/Westwind.A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RickStrahl/Westwind.A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ickStrahl/swfox2024-wwdotnetbridge-revisited" TargetMode="External"/><Relationship Id="rId3" Type="http://schemas.openxmlformats.org/officeDocument/2006/relationships/hyperlink" Target="http://west-wind.com/webconnection/docs?page=_24n1cfw3a.htm" TargetMode="External"/><Relationship Id="rId7" Type="http://schemas.openxmlformats.org/officeDocument/2006/relationships/hyperlink" Target="http://www.west-wind.com/articles.aspx" TargetMode="External"/><Relationship Id="rId2" Type="http://schemas.openxmlformats.org/officeDocument/2006/relationships/hyperlink" Target="https://github.com/RickStrahl/swfox2024-wwdotnetbridge-revisited/blob/master/Documents/White%20Paper/wwDotnetBridgeRevisited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connection.west-wind.com/" TargetMode="External"/><Relationship Id="rId5" Type="http://schemas.openxmlformats.org/officeDocument/2006/relationships/hyperlink" Target="https://client-tools.west-wind.com/" TargetMode="External"/><Relationship Id="rId4" Type="http://schemas.openxmlformats.org/officeDocument/2006/relationships/hyperlink" Target="https://github.com/RickStrahl/wwDotnetBrid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6000" contrast="20000"/>
                    </a14:imgEffect>
                  </a14:imgLayer>
                </a14:imgProps>
              </a:ext>
            </a:extLst>
          </a:blip>
          <a:srcRect/>
          <a:stretch>
            <a:fillRect l="-20000" t="-2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752600"/>
            <a:ext cx="9305488" cy="2209800"/>
          </a:xfrm>
        </p:spPr>
        <p:txBody>
          <a:bodyPr/>
          <a:lstStyle/>
          <a:p>
            <a:pPr eaLnBrk="1" hangingPunct="1"/>
            <a:r>
              <a:rPr lang="en-US" sz="4000" dirty="0" err="1">
                <a:solidFill>
                  <a:srgbClr val="FFC000"/>
                </a:solidFill>
              </a:rPr>
              <a:t>wwDotnetBridge</a:t>
            </a:r>
            <a:r>
              <a:rPr lang="en-US" sz="4000" dirty="0">
                <a:solidFill>
                  <a:srgbClr val="FFC000"/>
                </a:solidFill>
              </a:rPr>
              <a:t> Revisited</a:t>
            </a:r>
            <a:br>
              <a:rPr lang="en-US" sz="4000" dirty="0"/>
            </a:br>
            <a:r>
              <a:rPr lang="en-US" sz="2000" dirty="0"/>
              <a:t>Interfacing with .NET from Visual FoxPro</a:t>
            </a:r>
            <a:br>
              <a:rPr lang="en-US" sz="5400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2133600" y="3768725"/>
            <a:ext cx="9610288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Verdana" pitchFamily="34" charset="0"/>
              </a:rPr>
              <a:t>Rick Strahl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Verdana" pitchFamily="34" charset="0"/>
              </a:rPr>
              <a:t>West Wind Technologies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b="0" dirty="0">
                <a:latin typeface="Verdana" pitchFamily="34" charset="0"/>
                <a:hlinkClick r:id="rId5"/>
              </a:rPr>
              <a:t>www.west-wind.com</a:t>
            </a:r>
            <a:endParaRPr lang="en-US" b="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b="0" dirty="0">
                <a:latin typeface="Verdana" pitchFamily="34" charset="0"/>
                <a:hlinkClick r:id="rId6"/>
              </a:rPr>
              <a:t>www.west-wind.com/weblog</a:t>
            </a:r>
            <a:r>
              <a:rPr lang="en-US" sz="2400" b="0" dirty="0">
                <a:latin typeface="Verdana" pitchFamily="34" charset="0"/>
              </a:rPr>
              <a:t> 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endParaRPr lang="en-US" sz="240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</a:rPr>
              <a:t>Materials:</a:t>
            </a:r>
            <a:br>
              <a:rPr lang="en-US" sz="2400" dirty="0">
                <a:latin typeface="Verdana" pitchFamily="34" charset="0"/>
              </a:rPr>
            </a:br>
            <a:r>
              <a:rPr lang="en-US" sz="2000" b="0" dirty="0">
                <a:latin typeface="Verdana" pitchFamily="34" charset="0"/>
                <a:hlinkClick r:id="rId7"/>
              </a:rPr>
              <a:t>https://github.com/RickStrahl/swfox2024-wwdotnetbridge-revisited</a:t>
            </a:r>
            <a:endParaRPr lang="en-US" b="0" dirty="0">
              <a:latin typeface="Verdana" pitchFamily="34" charset="0"/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Markdown Parsing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685800"/>
            <a:ext cx="7416800" cy="5105400"/>
          </a:xfrm>
        </p:spPr>
        <p:txBody>
          <a:bodyPr/>
          <a:lstStyle/>
          <a:p>
            <a:r>
              <a:rPr lang="en-US" sz="1400" dirty="0"/>
              <a:t>Uses </a:t>
            </a:r>
            <a:r>
              <a:rPr lang="en-US" sz="1400" dirty="0" err="1"/>
              <a:t>Markdig</a:t>
            </a:r>
            <a:r>
              <a:rPr lang="en-US" sz="1400" dirty="0"/>
              <a:t> Third Party Library</a:t>
            </a:r>
          </a:p>
          <a:p>
            <a:pPr lvl="1"/>
            <a:r>
              <a:rPr lang="en-US" sz="1400" dirty="0"/>
              <a:t>Widely used in 3</a:t>
            </a:r>
            <a:r>
              <a:rPr lang="en-US" sz="1400" baseline="30000" dirty="0"/>
              <a:t>rd</a:t>
            </a:r>
            <a:r>
              <a:rPr lang="en-US" sz="1400" dirty="0"/>
              <a:t> party and Microsoft applications</a:t>
            </a:r>
          </a:p>
          <a:p>
            <a:pPr lvl="1"/>
            <a:r>
              <a:rPr lang="en-US" sz="1400" dirty="0"/>
              <a:t>Using an older 2018 version for single DLL dependency</a:t>
            </a:r>
          </a:p>
          <a:p>
            <a:r>
              <a:rPr lang="en-US" sz="1400" dirty="0"/>
              <a:t>Markdown </a:t>
            </a:r>
          </a:p>
          <a:p>
            <a:pPr lvl="1"/>
            <a:r>
              <a:rPr lang="en-US" sz="1400" dirty="0"/>
              <a:t>Powerful text format for creating HTML content</a:t>
            </a:r>
          </a:p>
          <a:p>
            <a:pPr lvl="1"/>
            <a:r>
              <a:rPr lang="en-US" sz="1400" dirty="0"/>
              <a:t>Renders plain text format -&gt; HTML</a:t>
            </a:r>
          </a:p>
          <a:p>
            <a:pPr lvl="1"/>
            <a:r>
              <a:rPr lang="en-US" sz="1400" dirty="0"/>
              <a:t>Widely used – GitHub, Blogs, Support, Documentation, Wikis</a:t>
            </a:r>
          </a:p>
          <a:p>
            <a:pPr lvl="1"/>
            <a:r>
              <a:rPr lang="en-US" sz="1400" dirty="0"/>
              <a:t>Converts to HTML using Parser (</a:t>
            </a:r>
            <a:r>
              <a:rPr lang="en-US" sz="1400" dirty="0" err="1"/>
              <a:t>Markdig</a:t>
            </a:r>
            <a:r>
              <a:rPr lang="en-US" sz="1400" dirty="0"/>
              <a:t>)</a:t>
            </a:r>
          </a:p>
          <a:p>
            <a:r>
              <a:rPr lang="en-US" sz="1400" dirty="0"/>
              <a:t>Useful for</a:t>
            </a:r>
          </a:p>
          <a:p>
            <a:pPr lvl="1"/>
            <a:r>
              <a:rPr lang="en-US" sz="1400" dirty="0"/>
              <a:t>Formatted Memo Text input in Web applications</a:t>
            </a:r>
          </a:p>
          <a:p>
            <a:pPr lvl="1"/>
            <a:r>
              <a:rPr lang="en-US" sz="1400" dirty="0"/>
              <a:t>Documentation </a:t>
            </a:r>
          </a:p>
          <a:p>
            <a:pPr lvl="1"/>
            <a:r>
              <a:rPr lang="en-US" sz="1400" dirty="0"/>
              <a:t>Used in: Message Board, Help Builder, Markdown Monster</a:t>
            </a:r>
          </a:p>
          <a:p>
            <a:r>
              <a:rPr lang="en-US" sz="1400" dirty="0"/>
              <a:t>Add HTML Templating</a:t>
            </a:r>
          </a:p>
          <a:p>
            <a:pPr lvl="1"/>
            <a:r>
              <a:rPr lang="en-US" sz="1400" dirty="0"/>
              <a:t>Markdown renders ‘raw’ HTML fragment</a:t>
            </a:r>
          </a:p>
          <a:p>
            <a:pPr lvl="1"/>
            <a:r>
              <a:rPr lang="en-US" sz="1400" dirty="0"/>
              <a:t>You need a page to make Markdown look nice</a:t>
            </a:r>
          </a:p>
          <a:p>
            <a:pPr lvl="1"/>
            <a:r>
              <a:rPr lang="en-US" sz="1400" dirty="0"/>
              <a:t>Use Templating to flow Markdown into consistent styling</a:t>
            </a:r>
          </a:p>
          <a:p>
            <a:r>
              <a:rPr lang="en-US" sz="1400" dirty="0"/>
              <a:t>Demonstrates</a:t>
            </a:r>
          </a:p>
          <a:p>
            <a:pPr lvl="1"/>
            <a:r>
              <a:rPr lang="en-US" sz="1400" dirty="0"/>
              <a:t>Interfacing with a third party library</a:t>
            </a:r>
          </a:p>
          <a:p>
            <a:pPr lvl="1"/>
            <a:r>
              <a:rPr lang="en-US" sz="1400" dirty="0"/>
              <a:t>Creating a FoxPro wrapper class that manages lifetime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https://github.com/xoofx/markdig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9DAD3-E030-6FDA-4DE6-802AB68D5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167" y="2689"/>
            <a:ext cx="5325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24182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781B-7797-E8CE-8F85-D4288CF1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Html Templates to Render Markdown </a:t>
            </a:r>
            <a:r>
              <a:rPr lang="en-US" sz="1200" b="0" dirty="0"/>
              <a:t>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BEF82-0216-6789-ECC0-3F125C074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762000"/>
            <a:ext cx="11480800" cy="5105400"/>
          </a:xfrm>
        </p:spPr>
        <p:txBody>
          <a:bodyPr/>
          <a:lstStyle/>
          <a:p>
            <a:r>
              <a:rPr lang="en-US" sz="1500" dirty="0"/>
              <a:t>Template for Nice Html Output</a:t>
            </a:r>
          </a:p>
          <a:p>
            <a:pPr lvl="1"/>
            <a:r>
              <a:rPr lang="en-US" sz="1500" dirty="0"/>
              <a:t>Markdown produces a raw HTML fragment</a:t>
            </a:r>
          </a:p>
          <a:p>
            <a:pPr lvl="1"/>
            <a:r>
              <a:rPr lang="en-US" sz="1500" dirty="0"/>
              <a:t>On it’s </a:t>
            </a:r>
            <a:r>
              <a:rPr lang="en-US" sz="1500" dirty="0" err="1"/>
              <a:t>it’s</a:t>
            </a:r>
            <a:r>
              <a:rPr lang="en-US" sz="1500" dirty="0"/>
              <a:t> own it’s pretty ugly</a:t>
            </a:r>
          </a:p>
          <a:p>
            <a:pPr lvl="1"/>
            <a:r>
              <a:rPr lang="en-US" sz="1500" dirty="0"/>
              <a:t>Use a template or Web Page that includes CSS styling</a:t>
            </a:r>
          </a:p>
          <a:p>
            <a:pPr lvl="1"/>
            <a:r>
              <a:rPr lang="en-US" sz="1500" dirty="0"/>
              <a:t>Handle Code Snippet formatting</a:t>
            </a:r>
          </a:p>
          <a:p>
            <a:r>
              <a:rPr lang="en-US" sz="1500" dirty="0"/>
              <a:t>Integrated into Web Content</a:t>
            </a:r>
          </a:p>
          <a:p>
            <a:pPr lvl="1"/>
            <a:r>
              <a:rPr lang="en-US" sz="1500" dirty="0"/>
              <a:t>If you are using a Web app, apply app styles</a:t>
            </a:r>
          </a:p>
          <a:p>
            <a:pPr lvl="1"/>
            <a:r>
              <a:rPr lang="en-US" sz="1500" dirty="0"/>
              <a:t>Styling is applied from Application Styles</a:t>
            </a:r>
          </a:p>
          <a:p>
            <a:pPr lvl="1"/>
            <a:r>
              <a:rPr lang="en-US" sz="1500" dirty="0"/>
              <a:t>Add Markdown specific styling if necessary (code, quotes etc.)</a:t>
            </a:r>
          </a:p>
          <a:p>
            <a:r>
              <a:rPr lang="en-US" sz="1500" dirty="0"/>
              <a:t>For Desktop use local Html Templates</a:t>
            </a:r>
          </a:p>
          <a:p>
            <a:pPr lvl="1"/>
            <a:r>
              <a:rPr lang="en-US" sz="1500" dirty="0"/>
              <a:t>Create an Html Page template that includes styling</a:t>
            </a:r>
          </a:p>
          <a:p>
            <a:pPr lvl="1"/>
            <a:r>
              <a:rPr lang="en-US" sz="1500" dirty="0"/>
              <a:t>Render HTML into the template</a:t>
            </a:r>
          </a:p>
          <a:p>
            <a:pPr lvl="1"/>
            <a:r>
              <a:rPr lang="en-US" sz="1500" dirty="0"/>
              <a:t>Beware of </a:t>
            </a:r>
            <a:r>
              <a:rPr lang="en-US" sz="1500" dirty="0" err="1">
                <a:latin typeface="Consolas" panose="020B0609020204030204" pitchFamily="49" charset="0"/>
              </a:rPr>
              <a:t>TextMerge</a:t>
            </a:r>
            <a:r>
              <a:rPr lang="en-US" sz="1500" dirty="0">
                <a:latin typeface="Consolas" panose="020B0609020204030204" pitchFamily="49" charset="0"/>
              </a:rPr>
              <a:t>()</a:t>
            </a:r>
            <a:r>
              <a:rPr lang="en-US" sz="1500" dirty="0"/>
              <a:t> - mangles linefeeds</a:t>
            </a:r>
          </a:p>
          <a:p>
            <a:pPr lvl="1"/>
            <a:r>
              <a:rPr lang="en-US" sz="1500" dirty="0"/>
              <a:t>Instead  use </a:t>
            </a:r>
            <a:r>
              <a:rPr lang="en-US" sz="1500" dirty="0" err="1"/>
              <a:t>RegEx</a:t>
            </a:r>
            <a:r>
              <a:rPr lang="en-US" sz="1500" dirty="0"/>
              <a:t> or </a:t>
            </a:r>
            <a:r>
              <a:rPr lang="en-US" sz="1500" dirty="0" err="1">
                <a:latin typeface="Consolas" panose="020B0609020204030204" pitchFamily="49" charset="0"/>
              </a:rPr>
              <a:t>StrTran</a:t>
            </a:r>
            <a:r>
              <a:rPr lang="en-US" sz="1500" dirty="0">
                <a:latin typeface="Consolas" panose="020B0609020204030204" pitchFamily="49" charset="0"/>
              </a:rPr>
              <a:t>() </a:t>
            </a:r>
            <a:r>
              <a:rPr lang="en-US" sz="1500" dirty="0"/>
              <a:t>to replace content</a:t>
            </a:r>
          </a:p>
          <a:p>
            <a:pPr marL="457200" lvl="1" indent="0">
              <a:buNone/>
            </a:pPr>
            <a:r>
              <a:rPr lang="en-US" sz="1500" dirty="0"/>
              <a:t>	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0BA3B3-5439-5C79-CCCA-D89E049EF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569" y="4402183"/>
            <a:ext cx="5034431" cy="2455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B998ED-B933-7A98-4F52-102D4780E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569" y="0"/>
            <a:ext cx="5034431" cy="43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99244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995D-75D2-E0B3-28A4-BD8F7E11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Two-Factor 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8A9B5-164A-5BCC-0BE9-39D839B1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876300"/>
            <a:ext cx="11480800" cy="5105400"/>
          </a:xfrm>
        </p:spPr>
        <p:txBody>
          <a:bodyPr/>
          <a:lstStyle/>
          <a:p>
            <a:r>
              <a:rPr lang="en-US" sz="1600" dirty="0"/>
              <a:t>Two Factor Authentication</a:t>
            </a:r>
          </a:p>
          <a:p>
            <a:pPr lvl="1"/>
            <a:r>
              <a:rPr lang="en-US" sz="1400" dirty="0"/>
              <a:t>Used on Web Sites for second level authentication</a:t>
            </a:r>
          </a:p>
          <a:p>
            <a:pPr lvl="1"/>
            <a:r>
              <a:rPr lang="en-US" sz="1400" dirty="0"/>
              <a:t>Typically generates a QR Code to setup</a:t>
            </a:r>
          </a:p>
          <a:p>
            <a:pPr lvl="1"/>
            <a:r>
              <a:rPr lang="en-US" sz="1400" dirty="0"/>
              <a:t>Uses an Authenticator app to validate codes</a:t>
            </a:r>
          </a:p>
          <a:p>
            <a:pPr lvl="1"/>
            <a:r>
              <a:rPr lang="en-US" sz="1400" dirty="0"/>
              <a:t>Included sample provides the tools to handle</a:t>
            </a:r>
            <a:br>
              <a:rPr lang="en-US" sz="1400" dirty="0"/>
            </a:br>
            <a:r>
              <a:rPr lang="en-US" sz="1400" dirty="0"/>
              <a:t>setup and validation in your applications</a:t>
            </a:r>
          </a:p>
          <a:p>
            <a:r>
              <a:rPr lang="en-US" sz="1400" dirty="0"/>
              <a:t>.NET </a:t>
            </a:r>
            <a:r>
              <a:rPr lang="en-US" sz="1400" dirty="0" err="1"/>
              <a:t>Google.Authenticator</a:t>
            </a:r>
            <a:r>
              <a:rPr lang="en-US" sz="1400" dirty="0"/>
              <a:t> Library</a:t>
            </a:r>
          </a:p>
          <a:p>
            <a:pPr lvl="1"/>
            <a:r>
              <a:rPr lang="en-US" sz="1400" dirty="0"/>
              <a:t>Can create QR Code and Setup Code </a:t>
            </a:r>
          </a:p>
          <a:p>
            <a:pPr lvl="1"/>
            <a:r>
              <a:rPr lang="en-US" sz="1400" dirty="0"/>
              <a:t>Generates a Setup key</a:t>
            </a:r>
          </a:p>
          <a:p>
            <a:pPr lvl="1"/>
            <a:r>
              <a:rPr lang="en-US" sz="1400" dirty="0"/>
              <a:t>Can validate a generated key against Setup Key</a:t>
            </a:r>
          </a:p>
          <a:p>
            <a:pPr lvl="1"/>
            <a:r>
              <a:rPr lang="en-US" sz="1400" dirty="0"/>
              <a:t>Despite its name works with </a:t>
            </a:r>
            <a:r>
              <a:rPr lang="en-US" sz="1400" b="1" dirty="0">
                <a:solidFill>
                  <a:srgbClr val="FFFF99"/>
                </a:solidFill>
              </a:rPr>
              <a:t>ANY</a:t>
            </a:r>
            <a:r>
              <a:rPr lang="en-US" sz="1400" dirty="0"/>
              <a:t> authenticator</a:t>
            </a:r>
            <a:br>
              <a:rPr lang="en-US" sz="1400" dirty="0"/>
            </a:br>
            <a:r>
              <a:rPr lang="en-US" sz="1400" i="1" dirty="0"/>
              <a:t>Authy, 1Password, Microsoft Authenticator, Google Authenticator etc.</a:t>
            </a:r>
          </a:p>
          <a:p>
            <a:r>
              <a:rPr lang="en-US" sz="1400" dirty="0"/>
              <a:t>Invoke Directly from FoxPro</a:t>
            </a:r>
          </a:p>
          <a:p>
            <a:pPr lvl="1"/>
            <a:r>
              <a:rPr lang="en-US" sz="1400" dirty="0"/>
              <a:t>Library has a simple interface</a:t>
            </a:r>
          </a:p>
          <a:p>
            <a:pPr lvl="1"/>
            <a:r>
              <a:rPr lang="en-US" sz="1400" dirty="0"/>
              <a:t>Direct calls from FoxPro</a:t>
            </a:r>
          </a:p>
          <a:p>
            <a:pPr lvl="1"/>
            <a:r>
              <a:rPr lang="en-US" sz="1400" dirty="0"/>
              <a:t>Use HTML to display QR Code</a:t>
            </a:r>
          </a:p>
          <a:p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https://github.com/BrandonPotter/GoogleAuthenticator</a:t>
            </a:r>
            <a:endParaRPr lang="en-US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596B72-57DE-4CB7-8239-EB2362E2B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545" y="0"/>
            <a:ext cx="3969455" cy="2057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2A4E14-0DC2-753A-D56F-83CD78503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238" y="2092873"/>
            <a:ext cx="3969455" cy="47651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008E63-DBBA-CDBE-C18E-AA3EB96F0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293" y="5934"/>
            <a:ext cx="1509946" cy="136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19989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032A-7E84-FFDA-B257-32FFA601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Factor Authentication </a:t>
            </a:r>
            <a:r>
              <a:rPr lang="en-US" sz="1400" b="0" dirty="0"/>
              <a:t>(continued)</a:t>
            </a: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55832-90F5-0F98-263B-F064C1AD7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6655783" cy="601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0D7FC4-F604-3534-554D-39470724E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914400"/>
            <a:ext cx="2843915" cy="4243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88B148-5FF2-CC57-49F6-BBBCD747B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2895600"/>
            <a:ext cx="3219152" cy="347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0278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Spell Check Words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876300"/>
            <a:ext cx="11480800" cy="5105400"/>
          </a:xfrm>
        </p:spPr>
        <p:txBody>
          <a:bodyPr/>
          <a:lstStyle/>
          <a:p>
            <a:r>
              <a:rPr lang="en-US" sz="1400" dirty="0"/>
              <a:t>Uses </a:t>
            </a:r>
            <a:r>
              <a:rPr lang="en-US" sz="1400" dirty="0" err="1"/>
              <a:t>WeCantSpell.Hunspell</a:t>
            </a:r>
            <a:endParaRPr lang="en-US" sz="1400" dirty="0"/>
          </a:p>
          <a:p>
            <a:pPr lvl="1"/>
            <a:r>
              <a:rPr lang="en-US" sz="1400" dirty="0"/>
              <a:t>Spell check words</a:t>
            </a:r>
          </a:p>
          <a:p>
            <a:pPr lvl="1"/>
            <a:r>
              <a:rPr lang="en-US" sz="1400" dirty="0"/>
              <a:t>Suggest words for misspelled</a:t>
            </a:r>
          </a:p>
          <a:p>
            <a:pPr lvl="1"/>
            <a:r>
              <a:rPr lang="en-US" sz="1400" dirty="0"/>
              <a:t>.NET Version of widely use </a:t>
            </a:r>
            <a:r>
              <a:rPr lang="en-US" sz="1400" dirty="0" err="1"/>
              <a:t>Hunspell</a:t>
            </a:r>
            <a:r>
              <a:rPr lang="en-US" sz="1400" dirty="0"/>
              <a:t> lib</a:t>
            </a:r>
          </a:p>
          <a:p>
            <a:pPr lvl="1"/>
            <a:r>
              <a:rPr lang="en-US" sz="1400" dirty="0"/>
              <a:t>Works with any Open Office Dictionary</a:t>
            </a:r>
          </a:p>
          <a:p>
            <a:r>
              <a:rPr lang="en-US" sz="1400" dirty="0"/>
              <a:t>Useful for</a:t>
            </a:r>
          </a:p>
          <a:p>
            <a:pPr lvl="1"/>
            <a:r>
              <a:rPr lang="en-US" sz="1400" dirty="0"/>
              <a:t>Document applications that need check spelling</a:t>
            </a:r>
          </a:p>
          <a:p>
            <a:pPr lvl="1"/>
            <a:r>
              <a:rPr lang="en-US" sz="1400" dirty="0"/>
              <a:t>Can be integrated into any tool that allows for word parsing</a:t>
            </a:r>
          </a:p>
          <a:p>
            <a:pPr lvl="1"/>
            <a:r>
              <a:rPr lang="en-US" sz="1400" dirty="0"/>
              <a:t>Example: Help Builder, Markdown Monster via Ace Editor</a:t>
            </a:r>
          </a:p>
          <a:p>
            <a:r>
              <a:rPr lang="en-US" sz="1400" dirty="0"/>
              <a:t>Updated from </a:t>
            </a:r>
            <a:r>
              <a:rPr lang="en-US" sz="1400" dirty="0" err="1"/>
              <a:t>NHunspell</a:t>
            </a:r>
            <a:endParaRPr lang="en-US" sz="1400" dirty="0"/>
          </a:p>
          <a:p>
            <a:pPr lvl="1"/>
            <a:r>
              <a:rPr lang="en-US" sz="1400" dirty="0"/>
              <a:t>This library is newer </a:t>
            </a:r>
          </a:p>
          <a:p>
            <a:pPr lvl="1"/>
            <a:r>
              <a:rPr lang="en-US" sz="1400" dirty="0"/>
              <a:t>No native Win32 dependency on hunspell.dll</a:t>
            </a:r>
          </a:p>
          <a:p>
            <a:pPr lvl="1"/>
            <a:r>
              <a:rPr lang="en-US" sz="1400" dirty="0"/>
              <a:t>.NET Standard 2.0 </a:t>
            </a:r>
            <a:r>
              <a:rPr lang="en-US" sz="1100" dirty="0"/>
              <a:t>(has additional .NET dependencies)</a:t>
            </a:r>
            <a:endParaRPr lang="en-US" sz="1800" dirty="0"/>
          </a:p>
          <a:p>
            <a:r>
              <a:rPr lang="en-US" sz="1400" dirty="0"/>
              <a:t>Demonstrates</a:t>
            </a:r>
            <a:endParaRPr lang="en-US" sz="1000" dirty="0"/>
          </a:p>
          <a:p>
            <a:pPr lvl="1"/>
            <a:r>
              <a:rPr lang="en-US" sz="1400" dirty="0"/>
              <a:t>Static Method invocation</a:t>
            </a:r>
          </a:p>
          <a:p>
            <a:pPr lvl="1"/>
            <a:r>
              <a:rPr lang="en-US" sz="1400" dirty="0" err="1"/>
              <a:t>ComArray</a:t>
            </a:r>
            <a:r>
              <a:rPr lang="en-US" sz="1400" dirty="0"/>
              <a:t> for Generics</a:t>
            </a:r>
          </a:p>
          <a:p>
            <a:pPr lvl="1"/>
            <a:r>
              <a:rPr lang="en-US" sz="1400" dirty="0"/>
              <a:t>Creating FoxPro Wrapper Class around a Third Party Library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dirty="0">
                <a:latin typeface="Console"/>
                <a:hlinkClick r:id="rId2"/>
              </a:rPr>
              <a:t>https://github.com/aarondandy/WeCantSpell.Hunspell</a:t>
            </a:r>
            <a:endParaRPr lang="en-US" dirty="0">
              <a:latin typeface="Console"/>
            </a:endParaRP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A255D3-0F8B-BEF3-0370-168634CF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0"/>
            <a:ext cx="533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98100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Humanize Common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Powerful Formatter for Data</a:t>
            </a:r>
          </a:p>
          <a:p>
            <a:pPr lvl="1"/>
            <a:r>
              <a:rPr lang="en-US" sz="1600" dirty="0"/>
              <a:t>Dates and Numbers to humanized strings</a:t>
            </a:r>
          </a:p>
          <a:p>
            <a:pPr lvl="1"/>
            <a:r>
              <a:rPr lang="en-US" sz="1600" dirty="0"/>
              <a:t>Pluralization (nouns, numeric counts)</a:t>
            </a:r>
          </a:p>
          <a:p>
            <a:pPr lvl="1"/>
            <a:r>
              <a:rPr lang="en-US" sz="1600" dirty="0"/>
              <a:t>Common Units  (kb, mb, etc.)</a:t>
            </a:r>
          </a:p>
          <a:p>
            <a:pPr lvl="1"/>
            <a:r>
              <a:rPr lang="en-US" sz="1600" dirty="0" err="1"/>
              <a:t>CamelCasing</a:t>
            </a:r>
            <a:r>
              <a:rPr lang="en-US" sz="1600" dirty="0"/>
              <a:t>, </a:t>
            </a:r>
            <a:r>
              <a:rPr lang="en-US" sz="1600" dirty="0" err="1"/>
              <a:t>SnakeCasing</a:t>
            </a:r>
            <a:r>
              <a:rPr lang="en-US" sz="1600" dirty="0"/>
              <a:t>, </a:t>
            </a:r>
            <a:r>
              <a:rPr lang="en-US" sz="1600" dirty="0" err="1"/>
              <a:t>KebabCasing</a:t>
            </a:r>
            <a:endParaRPr lang="en-US" sz="1600" dirty="0"/>
          </a:p>
          <a:p>
            <a:pPr lvl="1"/>
            <a:r>
              <a:rPr lang="en-US" sz="1600" dirty="0"/>
              <a:t>Much, much more!</a:t>
            </a:r>
            <a:br>
              <a:rPr lang="en-US" sz="1600" dirty="0"/>
            </a:br>
            <a:endParaRPr lang="en-US" sz="1600" dirty="0"/>
          </a:p>
          <a:p>
            <a:r>
              <a:rPr lang="en-US" sz="1800" dirty="0"/>
              <a:t>Uses a Wrapper Class</a:t>
            </a:r>
          </a:p>
          <a:p>
            <a:pPr lvl="1"/>
            <a:r>
              <a:rPr lang="en-US" sz="1600" dirty="0"/>
              <a:t>Humanizer is built using .NET Extension classes</a:t>
            </a:r>
          </a:p>
          <a:p>
            <a:pPr lvl="1"/>
            <a:r>
              <a:rPr lang="en-US" sz="1600" dirty="0"/>
              <a:t>Tons of overloads and type tweaks</a:t>
            </a:r>
          </a:p>
          <a:p>
            <a:pPr lvl="1"/>
            <a:r>
              <a:rPr lang="en-US" sz="1600" dirty="0"/>
              <a:t>These are difficult to figure out from FoxPro</a:t>
            </a:r>
          </a:p>
          <a:p>
            <a:pPr lvl="1"/>
            <a:r>
              <a:rPr lang="en-US" sz="1600" dirty="0"/>
              <a:t>Possible to call from FoxPro using </a:t>
            </a:r>
            <a:r>
              <a:rPr lang="en-US" sz="1600" dirty="0" err="1">
                <a:solidFill>
                  <a:srgbClr val="FFFF99"/>
                </a:solidFill>
                <a:latin typeface="Consolas" panose="020B0609020204030204" pitchFamily="49" charset="0"/>
              </a:rPr>
              <a:t>InvokeStaticMethod</a:t>
            </a:r>
            <a:r>
              <a:rPr lang="en-US" sz="1600" dirty="0">
                <a:solidFill>
                  <a:srgbClr val="FFFF99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1600" dirty="0"/>
              <a:t>Much easier to create class in .NET and call from FoxPro</a:t>
            </a:r>
          </a:p>
          <a:p>
            <a:pPr lvl="1"/>
            <a:endParaRPr lang="en-US" sz="1500" dirty="0">
              <a:solidFill>
                <a:srgbClr val="FFFF99"/>
              </a:solidFill>
              <a:latin typeface="Consolas" panose="020B0609020204030204" pitchFamily="49" charset="0"/>
              <a:hlinkClick r:id="rId2"/>
            </a:endParaRPr>
          </a:p>
          <a:p>
            <a:pPr lvl="1"/>
            <a:endParaRPr lang="en-US" sz="1500" dirty="0">
              <a:solidFill>
                <a:srgbClr val="FFFF99"/>
              </a:solidFill>
              <a:latin typeface="Consolas" panose="020B0609020204030204" pitchFamily="49" charset="0"/>
              <a:hlinkClick r:id="rId2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FF99"/>
                </a:solidFill>
                <a:latin typeface="Consolas" panose="020B0609020204030204" pitchFamily="49" charset="0"/>
                <a:hlinkClick r:id="rId2"/>
              </a:rPr>
              <a:t>https://github.com/Humanizr/Humanizer</a:t>
            </a:r>
            <a:endParaRPr lang="en-US" dirty="0">
              <a:solidFill>
                <a:srgbClr val="FFFF99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5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E3E74A-B611-5515-F292-27FC156D2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2" y="1"/>
            <a:ext cx="4693918" cy="3047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90F168-5983-3989-D9FB-0206F7B75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982" y="3060098"/>
            <a:ext cx="4703432" cy="379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7438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65BC-C991-F832-C47F-823630F8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Watcher with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93999-C41E-E05A-619F-57D218B57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600" y="876300"/>
            <a:ext cx="11480800" cy="5105400"/>
          </a:xfrm>
        </p:spPr>
        <p:txBody>
          <a:bodyPr/>
          <a:lstStyle/>
          <a:p>
            <a:r>
              <a:rPr lang="en-US" sz="1600" dirty="0"/>
              <a:t>Monitor Changes in the File System</a:t>
            </a:r>
          </a:p>
          <a:p>
            <a:pPr lvl="1"/>
            <a:r>
              <a:rPr lang="en-US" sz="1600" dirty="0"/>
              <a:t>Uses: </a:t>
            </a:r>
            <a:r>
              <a:rPr lang="en-US" sz="1600" dirty="0" err="1">
                <a:solidFill>
                  <a:srgbClr val="FFFF99"/>
                </a:solidFill>
                <a:latin typeface="Consolas" panose="020B0609020204030204" pitchFamily="49" charset="0"/>
              </a:rPr>
              <a:t>System.IO.FileSystemWatcher</a:t>
            </a:r>
            <a:endParaRPr lang="en-US" sz="1600" dirty="0">
              <a:solidFill>
                <a:srgbClr val="FFFF99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/>
              <a:t>Event driven watcher monitors file system</a:t>
            </a:r>
          </a:p>
          <a:p>
            <a:pPr lvl="1"/>
            <a:r>
              <a:rPr lang="en-US" sz="1600" dirty="0"/>
              <a:t>Fires events when file state changes</a:t>
            </a:r>
          </a:p>
          <a:p>
            <a:pPr lvl="1"/>
            <a:r>
              <a:rPr lang="en-US" sz="1600" dirty="0"/>
              <a:t>Change, add, delete, rename etc. events</a:t>
            </a:r>
          </a:p>
          <a:p>
            <a:pPr lvl="1"/>
            <a:r>
              <a:rPr lang="en-US" sz="1600" dirty="0"/>
              <a:t>Requires Event Handling/Callbacks</a:t>
            </a:r>
          </a:p>
          <a:p>
            <a:r>
              <a:rPr lang="en-US" sz="2000" dirty="0"/>
              <a:t>Useful for</a:t>
            </a:r>
          </a:p>
          <a:p>
            <a:pPr lvl="1"/>
            <a:r>
              <a:rPr lang="en-US" sz="1600" dirty="0"/>
              <a:t>Live Reload Server in Web Connection</a:t>
            </a:r>
          </a:p>
          <a:p>
            <a:pPr lvl="1"/>
            <a:r>
              <a:rPr lang="en-US" sz="1600" dirty="0"/>
              <a:t>Monitor an edited Document for changes and refresh</a:t>
            </a:r>
          </a:p>
          <a:p>
            <a:pPr lvl="1"/>
            <a:r>
              <a:rPr lang="en-US" sz="1600" dirty="0"/>
              <a:t>Update File/Directory Lists in Real Time</a:t>
            </a:r>
          </a:p>
          <a:p>
            <a:r>
              <a:rPr lang="en-US" sz="1600" dirty="0"/>
              <a:t>Event Handling</a:t>
            </a:r>
          </a:p>
          <a:p>
            <a:pPr lvl="1"/>
            <a:r>
              <a:rPr lang="en-US" sz="1600" dirty="0"/>
              <a:t>Subscribe to an event </a:t>
            </a:r>
          </a:p>
          <a:p>
            <a:pPr lvl="1"/>
            <a:r>
              <a:rPr lang="en-US" sz="1600" dirty="0"/>
              <a:t>Get called back on response</a:t>
            </a:r>
          </a:p>
          <a:p>
            <a:pPr lvl="1"/>
            <a:r>
              <a:rPr lang="en-US" sz="1500" dirty="0"/>
              <a:t>Requires a Callback object that implements event interface</a:t>
            </a:r>
          </a:p>
          <a:p>
            <a:pPr lvl="1"/>
            <a:r>
              <a:rPr lang="en-US" sz="1500" dirty="0"/>
              <a:t>Currently requires that all events </a:t>
            </a:r>
            <a:r>
              <a:rPr lang="en-US" sz="1500"/>
              <a:t>are implemented</a:t>
            </a:r>
            <a:br>
              <a:rPr lang="en-US" sz="1500"/>
            </a:br>
            <a:r>
              <a:rPr lang="en-US" sz="1200"/>
              <a:t>(</a:t>
            </a:r>
            <a:r>
              <a:rPr lang="en-US" sz="1200" dirty="0"/>
              <a:t>will change in the future with selective </a:t>
            </a:r>
            <a:r>
              <a:rPr lang="en-US" sz="1200" dirty="0" err="1"/>
              <a:t>implememtation</a:t>
            </a:r>
            <a:r>
              <a:rPr lang="en-US" sz="1200" dirty="0"/>
              <a:t>)</a:t>
            </a:r>
            <a:endParaRPr lang="en-US" sz="15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83CF6D-449C-C8BE-4FFD-358C6C88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124" y="2934604"/>
            <a:ext cx="5169876" cy="6572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BD750A-1EDA-93F3-DF5A-BC5B8AA4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124" y="1"/>
            <a:ext cx="5169876" cy="28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76995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C496-2C08-EDA7-B776-E8C45909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Async: Convert HTML to PDF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F7ABB-B858-0BD1-413C-CD34D0D2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11480800" cy="5105400"/>
          </a:xfrm>
        </p:spPr>
        <p:txBody>
          <a:bodyPr/>
          <a:lstStyle/>
          <a:p>
            <a:r>
              <a:rPr lang="en-US" sz="1800" dirty="0"/>
              <a:t>Uses </a:t>
            </a:r>
            <a:r>
              <a:rPr lang="en-US" sz="1800" dirty="0" err="1"/>
              <a:t>Westwind.WebView.HtmlToPdf</a:t>
            </a:r>
            <a:endParaRPr lang="en-US" sz="1800" dirty="0"/>
          </a:p>
          <a:p>
            <a:pPr lvl="1"/>
            <a:r>
              <a:rPr lang="en-US" sz="1400" dirty="0"/>
              <a:t>Converts local HTML files</a:t>
            </a:r>
          </a:p>
          <a:p>
            <a:pPr lvl="1"/>
            <a:r>
              <a:rPr lang="en-US" sz="1400" dirty="0"/>
              <a:t>Converts URL Content to PDF</a:t>
            </a:r>
          </a:p>
          <a:p>
            <a:pPr lvl="1"/>
            <a:r>
              <a:rPr lang="en-US" sz="1400" dirty="0"/>
              <a:t>Use Edge WebView Runtime</a:t>
            </a:r>
          </a:p>
          <a:p>
            <a:pPr lvl="1"/>
            <a:r>
              <a:rPr lang="en-US" sz="1400" dirty="0"/>
              <a:t>Works on Desktop and inside of IIS</a:t>
            </a:r>
          </a:p>
          <a:p>
            <a:r>
              <a:rPr lang="en-US" sz="1800" dirty="0"/>
              <a:t>Useful for Output Generation</a:t>
            </a:r>
          </a:p>
          <a:p>
            <a:pPr lvl="1"/>
            <a:r>
              <a:rPr lang="en-US" sz="1400" dirty="0"/>
              <a:t>Fairly easy to generate HTML</a:t>
            </a:r>
          </a:p>
          <a:p>
            <a:pPr lvl="1"/>
            <a:r>
              <a:rPr lang="en-US" sz="1400" dirty="0"/>
              <a:t>Great for mixed content</a:t>
            </a:r>
          </a:p>
          <a:p>
            <a:pPr lvl="1"/>
            <a:r>
              <a:rPr lang="en-US" sz="1400" dirty="0"/>
              <a:t>Markdown -&gt; HTML -&gt; PDF</a:t>
            </a:r>
          </a:p>
          <a:p>
            <a:pPr lvl="1"/>
            <a:r>
              <a:rPr lang="en-US" sz="1400" dirty="0"/>
              <a:t>In Web Apps can be used for Page Previews</a:t>
            </a:r>
          </a:p>
          <a:p>
            <a:r>
              <a:rPr lang="en-US" sz="1800" dirty="0"/>
              <a:t>Demonstrates Async Operation</a:t>
            </a:r>
          </a:p>
          <a:p>
            <a:pPr lvl="1"/>
            <a:r>
              <a:rPr lang="en-US" sz="1400" dirty="0"/>
              <a:t>Callbacks used to handle completion</a:t>
            </a:r>
          </a:p>
          <a:p>
            <a:pPr lvl="1"/>
            <a:r>
              <a:rPr lang="en-US" sz="1400" dirty="0"/>
              <a:t>Make sure Callback class stays in scope!</a:t>
            </a:r>
          </a:p>
          <a:p>
            <a:pPr lvl="2"/>
            <a:r>
              <a:rPr lang="en-US" sz="1400" dirty="0"/>
              <a:t>Use PUBLIC</a:t>
            </a:r>
          </a:p>
          <a:p>
            <a:pPr lvl="2"/>
            <a:r>
              <a:rPr lang="en-US" sz="1400" dirty="0"/>
              <a:t>Attach to an App-Level component</a:t>
            </a:r>
            <a:br>
              <a:rPr lang="en-US" sz="1400" dirty="0"/>
            </a:br>
            <a:r>
              <a:rPr lang="en-US" sz="1050" dirty="0"/>
              <a:t>(</a:t>
            </a:r>
            <a:r>
              <a:rPr lang="en-US" sz="1050" dirty="0" err="1"/>
              <a:t>goServer</a:t>
            </a:r>
            <a:r>
              <a:rPr lang="en-US" sz="1050" dirty="0"/>
              <a:t>, </a:t>
            </a:r>
            <a:r>
              <a:rPr lang="en-US" sz="1050" dirty="0" err="1"/>
              <a:t>goApp</a:t>
            </a:r>
            <a:r>
              <a:rPr lang="en-US" sz="1050" dirty="0"/>
              <a:t>, </a:t>
            </a:r>
            <a:r>
              <a:rPr lang="en-US" sz="1050" dirty="0" err="1"/>
              <a:t>goHelp</a:t>
            </a:r>
            <a:r>
              <a:rPr lang="en-US" sz="1050" dirty="0"/>
              <a:t> etc.)</a:t>
            </a:r>
            <a:endParaRPr lang="en-US" sz="1400" dirty="0"/>
          </a:p>
          <a:p>
            <a:pPr lvl="2"/>
            <a:endParaRPr lang="en-US" sz="1400" dirty="0">
              <a:hlinkClick r:id="rId2"/>
            </a:endParaRPr>
          </a:p>
          <a:p>
            <a:pPr marL="457200" lvl="1" indent="0">
              <a:buNone/>
            </a:pPr>
            <a:r>
              <a:rPr lang="en-US" sz="1300" dirty="0">
                <a:hlinkClick r:id="rId3"/>
              </a:rPr>
              <a:t>https://github.com/RickStrahl/WestWind.WebView.HtmlToPdf</a:t>
            </a:r>
            <a:r>
              <a:rPr lang="en-US" sz="13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580D9F-DFFA-7348-F257-0F299F3AD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240" y="-592282"/>
            <a:ext cx="5953760" cy="811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86850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1FA5-C09A-26EA-B219-3D0823DB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To Pdf Generation </a:t>
            </a:r>
            <a:r>
              <a:rPr lang="en-US" sz="1400" b="0" dirty="0"/>
              <a:t>(continued)</a:t>
            </a:r>
            <a:endParaRPr lang="en-US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8F1FF-FF03-EE6E-F50A-F933A2B2C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838200"/>
            <a:ext cx="5622526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33561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1F5F-56BA-70E3-C3EE-39C4512B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Async: OpenAI Chat Completions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369AC-B5BA-05C0-78D2-902D582DB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11480800" cy="5105400"/>
          </a:xfrm>
        </p:spPr>
        <p:txBody>
          <a:bodyPr/>
          <a:lstStyle/>
          <a:p>
            <a:r>
              <a:rPr lang="en-US" sz="1800" dirty="0"/>
              <a:t>Call to OpenAI Asynchronously</a:t>
            </a:r>
          </a:p>
          <a:p>
            <a:pPr lvl="1"/>
            <a:r>
              <a:rPr lang="en-US" sz="1400" dirty="0"/>
              <a:t>API Calls are made to a service</a:t>
            </a:r>
          </a:p>
          <a:p>
            <a:pPr lvl="1"/>
            <a:r>
              <a:rPr lang="en-US" sz="1400" dirty="0"/>
              <a:t>OpenAI Services can be online or local</a:t>
            </a:r>
          </a:p>
          <a:p>
            <a:pPr lvl="1"/>
            <a:r>
              <a:rPr lang="en-US" sz="1400" dirty="0"/>
              <a:t>Calls take a while to process</a:t>
            </a:r>
          </a:p>
          <a:p>
            <a:pPr lvl="1"/>
            <a:r>
              <a:rPr lang="en-US" sz="1400" dirty="0"/>
              <a:t>Results are returned asynchronously</a:t>
            </a:r>
          </a:p>
          <a:p>
            <a:r>
              <a:rPr lang="en-US" sz="1800" dirty="0"/>
              <a:t>Some Examples</a:t>
            </a:r>
          </a:p>
          <a:p>
            <a:pPr lvl="1"/>
            <a:r>
              <a:rPr lang="en-US" sz="1400" dirty="0"/>
              <a:t>Summarize Text and Summarize from Web</a:t>
            </a:r>
          </a:p>
          <a:p>
            <a:pPr lvl="1"/>
            <a:r>
              <a:rPr lang="en-US" sz="1400" dirty="0"/>
              <a:t>Translate Text</a:t>
            </a:r>
          </a:p>
          <a:p>
            <a:pPr lvl="1"/>
            <a:r>
              <a:rPr lang="en-US" sz="1400" dirty="0"/>
              <a:t>Grammar Completion</a:t>
            </a:r>
          </a:p>
          <a:p>
            <a:pPr lvl="1"/>
            <a:r>
              <a:rPr lang="en-US" sz="1400" dirty="0"/>
              <a:t>Generic AI Calls</a:t>
            </a:r>
          </a:p>
          <a:p>
            <a:pPr lvl="1"/>
            <a:r>
              <a:rPr lang="en-US" sz="1400" dirty="0"/>
              <a:t>Interactive Chat</a:t>
            </a:r>
          </a:p>
          <a:p>
            <a:r>
              <a:rPr lang="en-US" sz="1800" dirty="0"/>
              <a:t>Demonstrates</a:t>
            </a:r>
          </a:p>
          <a:p>
            <a:pPr lvl="1"/>
            <a:r>
              <a:rPr lang="en-US" sz="1400" dirty="0"/>
              <a:t>Async Calls to .NET</a:t>
            </a:r>
          </a:p>
          <a:p>
            <a:pPr lvl="1"/>
            <a:r>
              <a:rPr lang="en-US" sz="1400" dirty="0"/>
              <a:t>Callbacks via Callback object</a:t>
            </a:r>
          </a:p>
          <a:p>
            <a:pPr lvl="1"/>
            <a:r>
              <a:rPr lang="en-US" sz="1400" dirty="0"/>
              <a:t>Callbacks have to stay alive </a:t>
            </a:r>
            <a:br>
              <a:rPr lang="en-US" sz="1400" dirty="0"/>
            </a:br>
            <a:r>
              <a:rPr lang="en-US" sz="1050" dirty="0"/>
              <a:t>(PUBLIC or attached to active object)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https://github.com/RickStrahl/Westwind.Ai</a:t>
            </a:r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6D207-4868-04F8-1C07-615C8516B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0" y="-256309"/>
            <a:ext cx="5496560" cy="749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0770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this 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84582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You’ll find out: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sz="2600" dirty="0"/>
              <a:t>Why you would want to integrate .NET</a:t>
            </a:r>
          </a:p>
          <a:p>
            <a:r>
              <a:rPr lang="en-US" sz="2600" dirty="0"/>
              <a:t>Why you should use </a:t>
            </a:r>
            <a:r>
              <a:rPr lang="en-US" sz="2600" dirty="0" err="1"/>
              <a:t>wwDotnetBridge</a:t>
            </a:r>
            <a:endParaRPr lang="en-US" sz="2600" dirty="0"/>
          </a:p>
          <a:p>
            <a:r>
              <a:rPr lang="en-US" sz="2600" dirty="0"/>
              <a:t>How to call .NET components from FoxPro</a:t>
            </a:r>
          </a:p>
          <a:p>
            <a:r>
              <a:rPr lang="en-US" sz="2600" dirty="0"/>
              <a:t>How to create your own .NET components</a:t>
            </a:r>
          </a:p>
        </p:txBody>
      </p:sp>
    </p:spTree>
    <p:extLst>
      <p:ext uri="{BB962C8B-B14F-4D97-AF65-F5344CB8AC3E}">
        <p14:creationId xmlns:p14="http://schemas.microsoft.com/office/powerpoint/2010/main" val="3298152672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63C0-5D78-349A-124D-83D30E67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F28E9-DD6A-7995-369C-FBCB52BC1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Configuration</a:t>
            </a:r>
          </a:p>
          <a:p>
            <a:pPr lvl="1"/>
            <a:r>
              <a:rPr lang="en-US" sz="1600" dirty="0"/>
              <a:t>Allow assemblies to load from Network</a:t>
            </a:r>
          </a:p>
          <a:p>
            <a:pPr lvl="1"/>
            <a:r>
              <a:rPr lang="en-US" sz="1600" dirty="0"/>
              <a:t>Version Conflicts and Assembly Redirects</a:t>
            </a:r>
          </a:p>
          <a:p>
            <a:r>
              <a:rPr lang="en-US" sz="2000" dirty="0"/>
              <a:t>Build your own Components</a:t>
            </a:r>
          </a:p>
          <a:p>
            <a:pPr lvl="1"/>
            <a:r>
              <a:rPr lang="en-US" sz="1600" dirty="0"/>
              <a:t>If .NET Logic is even remotely complex</a:t>
            </a:r>
            <a:br>
              <a:rPr lang="en-US" sz="1600" dirty="0"/>
            </a:br>
            <a:r>
              <a:rPr lang="en-US" sz="1600" b="1" dirty="0"/>
              <a:t>Prefer to build a .NET Component and call from FoxPro</a:t>
            </a:r>
            <a:br>
              <a:rPr lang="en-US" sz="1600" b="1" dirty="0"/>
            </a:br>
            <a:r>
              <a:rPr lang="en-US" sz="1600" dirty="0"/>
              <a:t>rather than try complex </a:t>
            </a:r>
            <a:r>
              <a:rPr lang="en-US" sz="1600" dirty="0" err="1"/>
              <a:t>wwDotnetBridge</a:t>
            </a:r>
            <a:r>
              <a:rPr lang="en-US" sz="1600" dirty="0"/>
              <a:t> translations</a:t>
            </a:r>
          </a:p>
          <a:p>
            <a:pPr lvl="1"/>
            <a:r>
              <a:rPr lang="en-US" sz="1600" dirty="0"/>
              <a:t>.NET is now fairly low Impact</a:t>
            </a:r>
          </a:p>
          <a:p>
            <a:pPr lvl="2"/>
            <a:r>
              <a:rPr lang="en-US" sz="1600" dirty="0"/>
              <a:t>Build from the Command Line</a:t>
            </a:r>
          </a:p>
          <a:p>
            <a:pPr lvl="2"/>
            <a:r>
              <a:rPr lang="en-US" sz="1600" dirty="0"/>
              <a:t>Single install .NET SDK lets you build, run, publish</a:t>
            </a:r>
          </a:p>
          <a:p>
            <a:pPr lvl="2"/>
            <a:r>
              <a:rPr lang="en-US" sz="1600" dirty="0"/>
              <a:t>You can use any editor</a:t>
            </a:r>
          </a:p>
          <a:p>
            <a:r>
              <a:rPr lang="en-US" sz="2000" dirty="0"/>
              <a:t>Tooling</a:t>
            </a:r>
          </a:p>
          <a:p>
            <a:pPr lvl="1"/>
            <a:r>
              <a:rPr lang="en-US" sz="1600" dirty="0"/>
              <a:t>You can use whatever Editor you like</a:t>
            </a:r>
          </a:p>
          <a:p>
            <a:pPr lvl="1"/>
            <a:r>
              <a:rPr lang="en-US" sz="1600" dirty="0"/>
              <a:t>Visual Studio is not required, but still the best .NET Environment</a:t>
            </a:r>
            <a:br>
              <a:rPr lang="en-US" sz="1600" dirty="0"/>
            </a:br>
            <a:r>
              <a:rPr lang="en-US" sz="1600" dirty="0"/>
              <a:t>for full featured .NET work.</a:t>
            </a:r>
          </a:p>
          <a:p>
            <a:pPr lvl="1"/>
            <a:r>
              <a:rPr lang="en-US" sz="1600" dirty="0"/>
              <a:t>For building small components a Text Editor is all you need</a:t>
            </a:r>
          </a:p>
        </p:txBody>
      </p:sp>
    </p:spTree>
    <p:extLst>
      <p:ext uri="{BB962C8B-B14F-4D97-AF65-F5344CB8AC3E}">
        <p14:creationId xmlns:p14="http://schemas.microsoft.com/office/powerpoint/2010/main" val="2279922145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61B2-CD3E-630F-EE95-A593F56A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Config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05E2A-2111-3510-957E-6CEF2FD6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0" y="838200"/>
            <a:ext cx="8382000" cy="5181600"/>
          </a:xfrm>
        </p:spPr>
        <p:txBody>
          <a:bodyPr/>
          <a:lstStyle/>
          <a:p>
            <a:r>
              <a:rPr lang="en-US" sz="1800" dirty="0"/>
              <a:t>Application Configuration for .NET</a:t>
            </a:r>
          </a:p>
          <a:p>
            <a:pPr lvl="1"/>
            <a:r>
              <a:rPr lang="en-US" sz="1400" dirty="0"/>
              <a:t>Same folder as EXE – your app or Fox IDE:</a:t>
            </a:r>
            <a:br>
              <a:rPr lang="en-US" sz="1400" dirty="0"/>
            </a:br>
            <a:r>
              <a:rPr lang="en-US" sz="1400" b="1" dirty="0"/>
              <a:t>Vfp9.exe.config   </a:t>
            </a:r>
            <a:r>
              <a:rPr lang="en-US" sz="1400" i="1" dirty="0"/>
              <a:t>or</a:t>
            </a:r>
            <a:r>
              <a:rPr lang="en-US" sz="1400" b="1" dirty="0"/>
              <a:t>   </a:t>
            </a:r>
            <a:r>
              <a:rPr lang="en-US" sz="1400" b="1" dirty="0" err="1"/>
              <a:t>YourApp.exe.config</a:t>
            </a:r>
            <a:endParaRPr lang="en-US" sz="1400" b="1" dirty="0"/>
          </a:p>
          <a:p>
            <a:r>
              <a:rPr lang="en-US" sz="1800" dirty="0"/>
              <a:t>Specifies:</a:t>
            </a:r>
          </a:p>
          <a:p>
            <a:pPr lvl="1"/>
            <a:r>
              <a:rPr lang="en-US" sz="1400" dirty="0"/>
              <a:t>Runtime Version </a:t>
            </a:r>
            <a:r>
              <a:rPr lang="en-US" sz="1050" i="1" dirty="0"/>
              <a:t>(optional – acts as a minimum version check)</a:t>
            </a:r>
            <a:endParaRPr lang="en-US" sz="1400" i="1" dirty="0"/>
          </a:p>
          <a:p>
            <a:pPr lvl="1"/>
            <a:r>
              <a:rPr lang="en-US" sz="1400" dirty="0"/>
              <a:t>Network Behavior:  enable </a:t>
            </a:r>
            <a:r>
              <a:rPr lang="en-US" sz="1400" b="1" dirty="0" err="1"/>
              <a:t>loadFromRemoteSources</a:t>
            </a:r>
            <a:endParaRPr lang="en-US" sz="1400" dirty="0"/>
          </a:p>
          <a:p>
            <a:pPr lvl="1"/>
            <a:r>
              <a:rPr lang="en-US" sz="1400" dirty="0"/>
              <a:t>Assembly Redirects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6A0395-D993-708D-12E6-51A611D66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3124200"/>
            <a:ext cx="9144000" cy="33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92942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Version Conflicts: Assembly Redirects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0" y="762000"/>
            <a:ext cx="8610600" cy="5257800"/>
          </a:xfrm>
        </p:spPr>
        <p:txBody>
          <a:bodyPr/>
          <a:lstStyle/>
          <a:p>
            <a:r>
              <a:rPr lang="en-US" sz="2000" dirty="0"/>
              <a:t>Versions Happen!</a:t>
            </a:r>
          </a:p>
          <a:p>
            <a:pPr lvl="1"/>
            <a:r>
              <a:rPr lang="en-US" sz="1600" dirty="0"/>
              <a:t>Different components often have </a:t>
            </a:r>
            <a:br>
              <a:rPr lang="en-US" sz="1600" dirty="0"/>
            </a:br>
            <a:r>
              <a:rPr lang="en-US" sz="1600" dirty="0"/>
              <a:t>different versions of .NET dependencies</a:t>
            </a:r>
          </a:p>
          <a:p>
            <a:pPr lvl="1"/>
            <a:r>
              <a:rPr lang="en-US" sz="1600" dirty="0"/>
              <a:t>Example: Many versions of </a:t>
            </a:r>
            <a:r>
              <a:rPr lang="en-US" sz="1600" dirty="0" err="1"/>
              <a:t>Newtonsoft.Json</a:t>
            </a:r>
            <a:endParaRPr lang="en-US" sz="1600" dirty="0"/>
          </a:p>
          <a:p>
            <a:r>
              <a:rPr lang="en-US" sz="2000" dirty="0"/>
              <a:t>Assembly Redirects</a:t>
            </a:r>
          </a:p>
          <a:p>
            <a:pPr lvl="1"/>
            <a:r>
              <a:rPr lang="en-US" sz="1600" dirty="0"/>
              <a:t>Allows overriding of versions</a:t>
            </a:r>
          </a:p>
          <a:p>
            <a:pPr lvl="1"/>
            <a:r>
              <a:rPr lang="en-US" sz="1600" dirty="0" err="1"/>
              <a:t>oldVersion</a:t>
            </a:r>
            <a:r>
              <a:rPr lang="en-US" sz="1600" dirty="0"/>
              <a:t> and </a:t>
            </a:r>
            <a:r>
              <a:rPr lang="en-US" sz="1600" dirty="0" err="1"/>
              <a:t>newVersion</a:t>
            </a:r>
            <a:r>
              <a:rPr lang="en-US" sz="1600" dirty="0"/>
              <a:t> keys</a:t>
            </a:r>
          </a:p>
          <a:p>
            <a:pPr lvl="1"/>
            <a:r>
              <a:rPr lang="en-US" sz="1600" dirty="0"/>
              <a:t>Important: Use </a:t>
            </a:r>
            <a:r>
              <a:rPr lang="en-US" sz="1600" b="1" dirty="0" err="1">
                <a:solidFill>
                  <a:srgbClr val="FFC000"/>
                </a:solidFill>
              </a:rPr>
              <a:t>AssemblyVersion</a:t>
            </a:r>
            <a:r>
              <a:rPr lang="en-US" sz="1600" b="1" dirty="0"/>
              <a:t>,</a:t>
            </a:r>
            <a:r>
              <a:rPr lang="en-US" sz="1600" dirty="0"/>
              <a:t> not </a:t>
            </a:r>
            <a:r>
              <a:rPr lang="en-US" sz="1600" dirty="0" err="1"/>
              <a:t>FileVersion</a:t>
            </a:r>
            <a:endParaRPr lang="en-US" sz="1600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D88C23-CCA5-B3C6-603F-092AAF01A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657600"/>
            <a:ext cx="9144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27024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.NET Calling: Don’t </a:t>
            </a:r>
            <a:r>
              <a:rPr lang="en-US" sz="2400" dirty="0" err="1"/>
              <a:t>OverComplicate</a:t>
            </a:r>
            <a:r>
              <a:rPr lang="en-US" sz="2400" dirty="0"/>
              <a:t> Things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Calling .NET Code from FoxPro Directly</a:t>
            </a:r>
          </a:p>
          <a:p>
            <a:pPr lvl="1"/>
            <a:r>
              <a:rPr lang="en-US" sz="1600" dirty="0"/>
              <a:t>No dependencies, simple API</a:t>
            </a:r>
          </a:p>
          <a:p>
            <a:pPr lvl="1"/>
            <a:r>
              <a:rPr lang="en-US" sz="1600" dirty="0"/>
              <a:t>Just call directly or create a wrapper functions/classes</a:t>
            </a:r>
          </a:p>
          <a:p>
            <a:pPr lvl="1"/>
            <a:r>
              <a:rPr lang="en-US" sz="1600" dirty="0"/>
              <a:t>But: </a:t>
            </a:r>
            <a:r>
              <a:rPr lang="en-US" sz="1600" dirty="0" err="1"/>
              <a:t>wwDotnetBridge</a:t>
            </a:r>
            <a:r>
              <a:rPr lang="en-US" sz="1600" dirty="0"/>
              <a:t> can be verbose and finicky!</a:t>
            </a:r>
          </a:p>
          <a:p>
            <a:r>
              <a:rPr lang="en-US" sz="2000" dirty="0"/>
              <a:t>Create .NET Wrapper Library</a:t>
            </a:r>
          </a:p>
          <a:p>
            <a:pPr lvl="1"/>
            <a:r>
              <a:rPr lang="en-US" sz="1600" dirty="0"/>
              <a:t>If the .NET code is long – consider writing it </a:t>
            </a:r>
            <a:r>
              <a:rPr lang="en-US" sz="1600" b="1" dirty="0"/>
              <a:t>in .NET</a:t>
            </a:r>
          </a:p>
          <a:p>
            <a:pPr lvl="1"/>
            <a:r>
              <a:rPr lang="en-US" sz="1600" dirty="0"/>
              <a:t>Easier to create lengthy .NET Code than FoxPro Interop code</a:t>
            </a:r>
          </a:p>
          <a:p>
            <a:pPr lvl="1"/>
            <a:r>
              <a:rPr lang="en-US" sz="1600" dirty="0"/>
              <a:t>It’s now easy to create a .NET DLL and call that from FoxPro</a:t>
            </a:r>
          </a:p>
          <a:p>
            <a:pPr lvl="1"/>
            <a:r>
              <a:rPr lang="en-US" sz="1600" dirty="0"/>
              <a:t>You can combine many features into a single DLL</a:t>
            </a:r>
          </a:p>
          <a:p>
            <a:r>
              <a:rPr lang="en-US" sz="2000" dirty="0"/>
              <a:t>Create a FoxPro Wrapper Class</a:t>
            </a:r>
          </a:p>
          <a:p>
            <a:pPr lvl="1"/>
            <a:r>
              <a:rPr lang="en-US" sz="1600" dirty="0"/>
              <a:t>Always, always abstract .NET Code</a:t>
            </a:r>
          </a:p>
          <a:p>
            <a:pPr lvl="1"/>
            <a:r>
              <a:rPr lang="en-US" sz="1600" dirty="0"/>
              <a:t>At minimum create a wrapper function</a:t>
            </a:r>
          </a:p>
          <a:p>
            <a:pPr lvl="1"/>
            <a:r>
              <a:rPr lang="en-US" sz="1600" dirty="0"/>
              <a:t>Better yet, create a component wrapper class</a:t>
            </a:r>
          </a:p>
          <a:p>
            <a:pPr lvl="1"/>
            <a:r>
              <a:rPr lang="en-US" sz="1600" dirty="0"/>
              <a:t>Should manage loading of library and instance</a:t>
            </a:r>
          </a:p>
          <a:p>
            <a:pPr lvl="1"/>
            <a:r>
              <a:rPr lang="en-US" sz="1600" dirty="0"/>
              <a:t>Should handle and capture errors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9292418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3A3C-4603-CACE-A1E7-980E9C62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.NET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6EDD4-35BA-ECE3-F6D4-C6EB1E730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Install the .NET SDK</a:t>
            </a:r>
          </a:p>
          <a:p>
            <a:pPr lvl="1"/>
            <a:r>
              <a:rPr lang="en-US" dirty="0"/>
              <a:t>Single download and install</a:t>
            </a:r>
          </a:p>
          <a:p>
            <a:pPr lvl="1"/>
            <a:r>
              <a:rPr lang="en-US" dirty="0"/>
              <a:t>Works with any editor, runs from Command Line</a:t>
            </a:r>
            <a:endParaRPr lang="en-US" sz="2000" dirty="0"/>
          </a:p>
          <a:p>
            <a:r>
              <a:rPr lang="en-US" dirty="0"/>
              <a:t>Create a new Class Library Project</a:t>
            </a:r>
          </a:p>
          <a:p>
            <a:pPr lvl="1"/>
            <a:r>
              <a:rPr lang="en-US" b="1" dirty="0">
                <a:solidFill>
                  <a:srgbClr val="FFFF99"/>
                </a:solidFill>
                <a:latin typeface="Consolas" panose="020B0609020204030204" pitchFamily="49" charset="0"/>
              </a:rPr>
              <a:t>dotnet new </a:t>
            </a:r>
            <a:r>
              <a:rPr lang="en-US" b="1" dirty="0" err="1">
                <a:solidFill>
                  <a:srgbClr val="FFFF99"/>
                </a:solidFill>
                <a:latin typeface="Consolas" panose="020B0609020204030204" pitchFamily="49" charset="0"/>
              </a:rPr>
              <a:t>classlib</a:t>
            </a:r>
            <a:r>
              <a:rPr lang="en-US" b="1" dirty="0">
                <a:solidFill>
                  <a:srgbClr val="FFFF99"/>
                </a:solidFill>
                <a:latin typeface="Consolas" panose="020B0609020204030204" pitchFamily="49" charset="0"/>
              </a:rPr>
              <a:t> –f netstandard2.0 [–n &lt;</a:t>
            </a:r>
            <a:r>
              <a:rPr lang="en-US" b="1" dirty="0" err="1">
                <a:solidFill>
                  <a:srgbClr val="FFFF99"/>
                </a:solidFill>
                <a:latin typeface="Consolas" panose="020B0609020204030204" pitchFamily="49" charset="0"/>
              </a:rPr>
              <a:t>projName</a:t>
            </a:r>
            <a:r>
              <a:rPr lang="en-US" b="1" dirty="0">
                <a:solidFill>
                  <a:srgbClr val="FFFF99"/>
                </a:solidFill>
                <a:latin typeface="Consolas" panose="020B0609020204030204" pitchFamily="49" charset="0"/>
              </a:rPr>
              <a:t>&gt;]</a:t>
            </a:r>
          </a:p>
          <a:p>
            <a:pPr lvl="2"/>
            <a:r>
              <a:rPr lang="en-US" dirty="0"/>
              <a:t>Creates a project in –n folder</a:t>
            </a:r>
          </a:p>
          <a:p>
            <a:pPr lvl="2"/>
            <a:r>
              <a:rPr lang="en-US" dirty="0"/>
              <a:t>Requires some fixup for </a:t>
            </a:r>
            <a:r>
              <a:rPr lang="en-US" b="1" dirty="0">
                <a:solidFill>
                  <a:srgbClr val="FFFF99"/>
                </a:solidFill>
              </a:rPr>
              <a:t>net472</a:t>
            </a:r>
          </a:p>
          <a:p>
            <a:pPr lvl="1"/>
            <a:r>
              <a:rPr lang="en-US" i="1" dirty="0"/>
              <a:t>Or:</a:t>
            </a:r>
            <a:r>
              <a:rPr lang="en-US" dirty="0"/>
              <a:t> Simply copy and paste template project &amp;</a:t>
            </a:r>
            <a:br>
              <a:rPr lang="en-US" dirty="0"/>
            </a:br>
            <a:r>
              <a:rPr lang="en-US" dirty="0"/>
              <a:t>rename the .</a:t>
            </a:r>
            <a:r>
              <a:rPr lang="en-US" dirty="0" err="1"/>
              <a:t>csproj</a:t>
            </a:r>
            <a:r>
              <a:rPr lang="en-US" dirty="0"/>
              <a:t> file to your project</a:t>
            </a:r>
          </a:p>
          <a:p>
            <a:r>
              <a:rPr lang="en-US" dirty="0"/>
              <a:t>Build your Project</a:t>
            </a:r>
          </a:p>
          <a:p>
            <a:pPr lvl="1"/>
            <a:r>
              <a:rPr lang="en-US" b="1" dirty="0">
                <a:solidFill>
                  <a:srgbClr val="FFFF99"/>
                </a:solidFill>
                <a:latin typeface="Consolas" panose="020B0609020204030204" pitchFamily="49" charset="0"/>
              </a:rPr>
              <a:t>dotnet build</a:t>
            </a:r>
          </a:p>
          <a:p>
            <a:pPr lvl="1"/>
            <a:r>
              <a:rPr lang="en-US" dirty="0"/>
              <a:t>Optionally set an &lt;</a:t>
            </a:r>
            <a:r>
              <a:rPr lang="en-US" dirty="0" err="1"/>
              <a:t>OutputPath</a:t>
            </a:r>
            <a:r>
              <a:rPr lang="en-US" dirty="0"/>
              <a:t>&gt;</a:t>
            </a:r>
            <a:endParaRPr lang="en-US" b="1" dirty="0">
              <a:solidFill>
                <a:srgbClr val="FFFF99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A8B50-F967-770D-46AF-B1C03D8A6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421516"/>
            <a:ext cx="9657143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45575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C878-A455-3C52-3973-CBF09208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BEC53-054D-35D5-F489-044E61DBA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ClassLibrary</a:t>
            </a:r>
            <a:r>
              <a:rPr lang="en-US" dirty="0"/>
              <a:t> Project file is generic</a:t>
            </a:r>
          </a:p>
          <a:p>
            <a:r>
              <a:rPr lang="en-US" dirty="0"/>
              <a:t>Only required field is </a:t>
            </a:r>
            <a:r>
              <a:rPr lang="en-US" dirty="0" err="1"/>
              <a:t>TargetFramework</a:t>
            </a:r>
            <a:endParaRPr lang="en-US" dirty="0"/>
          </a:p>
          <a:p>
            <a:r>
              <a:rPr lang="en-US" dirty="0"/>
              <a:t>Use net472 or net481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A9035-12C1-1287-308F-C448105E2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52" y="2523565"/>
            <a:ext cx="11668896" cy="393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1139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5891-EB82-02CC-10C0-AD2C9F28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1B758-B4A0-752C-AE73-25374543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62001"/>
            <a:ext cx="7620000" cy="564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74432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5C8-65AF-2A37-BA0A-F0BA284B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43E32-5406-D8B9-FCA6-8B13F2A8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0700" y="762000"/>
            <a:ext cx="8610600" cy="5105400"/>
          </a:xfrm>
        </p:spPr>
        <p:txBody>
          <a:bodyPr/>
          <a:lstStyle/>
          <a:p>
            <a:r>
              <a:rPr lang="en-US" sz="2000" dirty="0"/>
              <a:t>Command Line</a:t>
            </a:r>
          </a:p>
          <a:p>
            <a:pPr lvl="1"/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dotnet build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dirty="0"/>
              <a:t>in Project directory</a:t>
            </a:r>
          </a:p>
          <a:p>
            <a:pPr lvl="1"/>
            <a:r>
              <a:rPr lang="en-US" sz="1600" dirty="0"/>
              <a:t>Output by default goes into project </a:t>
            </a:r>
            <a:r>
              <a:rPr lang="en-US" sz="1600" b="1" dirty="0">
                <a:solidFill>
                  <a:srgbClr val="FFC000"/>
                </a:solidFill>
              </a:rPr>
              <a:t>/bin</a:t>
            </a:r>
            <a:r>
              <a:rPr lang="en-US" sz="1600" dirty="0"/>
              <a:t> folder</a:t>
            </a:r>
          </a:p>
          <a:p>
            <a:pPr lvl="1"/>
            <a:r>
              <a:rPr lang="en-US" sz="1600" dirty="0"/>
              <a:t>Optionally use  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OutputPath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/>
              <a:t>to send to different path</a:t>
            </a:r>
          </a:p>
          <a:p>
            <a:r>
              <a:rPr lang="en-US" sz="2000" dirty="0">
                <a:solidFill>
                  <a:srgbClr val="FFC000"/>
                </a:solidFill>
              </a:rPr>
              <a:t>Visual Studio</a:t>
            </a:r>
          </a:p>
          <a:p>
            <a:pPr lvl="1"/>
            <a:r>
              <a:rPr lang="en-US" sz="1600" dirty="0"/>
              <a:t>Build and run inside of Visual Studio</a:t>
            </a:r>
          </a:p>
          <a:p>
            <a:pPr lvl="1"/>
            <a:r>
              <a:rPr lang="en-US" sz="1600" dirty="0"/>
              <a:t>Easy but requires a full install of Visual Studio</a:t>
            </a:r>
          </a:p>
          <a:p>
            <a:pPr lvl="1"/>
            <a:r>
              <a:rPr lang="en-US" sz="1600" dirty="0"/>
              <a:t>Allows debugging from FoxPro Exe</a:t>
            </a:r>
          </a:p>
          <a:p>
            <a:pPr lvl="1"/>
            <a:r>
              <a:rPr lang="en-US" sz="1600" dirty="0"/>
              <a:t>Community Edition is free for most users </a:t>
            </a:r>
          </a:p>
          <a:p>
            <a:r>
              <a:rPr lang="en-US" sz="2000" dirty="0"/>
              <a:t>Visual Studio Code</a:t>
            </a:r>
          </a:p>
          <a:p>
            <a:pPr lvl="1"/>
            <a:r>
              <a:rPr lang="en-US" sz="1600" dirty="0"/>
              <a:t>Includes build and run tools </a:t>
            </a:r>
            <a:r>
              <a:rPr lang="en-US" sz="1100" dirty="0"/>
              <a:t>(C# Dev Kit)</a:t>
            </a:r>
            <a:endParaRPr lang="en-US" sz="1600" dirty="0"/>
          </a:p>
          <a:p>
            <a:pPr lvl="1"/>
            <a:r>
              <a:rPr lang="en-US" sz="1600" dirty="0"/>
              <a:t>Works, but very inconsistent</a:t>
            </a:r>
          </a:p>
          <a:p>
            <a:r>
              <a:rPr lang="en-US" sz="2000" dirty="0">
                <a:solidFill>
                  <a:srgbClr val="FFC000"/>
                </a:solidFill>
              </a:rPr>
              <a:t>Run in Visual FoxPro</a:t>
            </a:r>
          </a:p>
          <a:p>
            <a:pPr lvl="1"/>
            <a:r>
              <a:rPr lang="en-US" sz="1600" dirty="0"/>
              <a:t>Load </a:t>
            </a:r>
            <a:r>
              <a:rPr lang="en-US" sz="1600" dirty="0" err="1"/>
              <a:t>wwDotnetBridge</a:t>
            </a:r>
            <a:endParaRPr lang="en-US" sz="1600" dirty="0"/>
          </a:p>
          <a:p>
            <a:pPr lvl="1"/>
            <a:r>
              <a:rPr lang="en-US" sz="1600" dirty="0"/>
              <a:t>Load assembly with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LoadAssembly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(yourAssembly.dll)</a:t>
            </a:r>
            <a:endParaRPr lang="en-US" sz="1600" dirty="0"/>
          </a:p>
          <a:p>
            <a:pPr lvl="1"/>
            <a:r>
              <a:rPr lang="en-US" sz="1600" dirty="0"/>
              <a:t>Go to town on your class API!</a:t>
            </a:r>
          </a:p>
          <a:p>
            <a:pPr marL="457200" lvl="1" indent="0">
              <a:buNone/>
            </a:pPr>
            <a:endParaRPr lang="en-US" sz="16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lvl="1"/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075208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762000"/>
            <a:ext cx="8610600" cy="5181600"/>
          </a:xfrm>
        </p:spPr>
        <p:txBody>
          <a:bodyPr/>
          <a:lstStyle/>
          <a:p>
            <a:r>
              <a:rPr lang="en-US" sz="1800" dirty="0"/>
              <a:t>Lots of cool .NET Stuff available</a:t>
            </a:r>
          </a:p>
          <a:p>
            <a:pPr lvl="1"/>
            <a:r>
              <a:rPr lang="en-US" sz="1700" dirty="0"/>
              <a:t>Many Windows features are exposed through .NET</a:t>
            </a:r>
          </a:p>
          <a:p>
            <a:pPr lvl="1"/>
            <a:r>
              <a:rPr lang="en-US" sz="1700" dirty="0"/>
              <a:t>Many open source and 3</a:t>
            </a:r>
            <a:r>
              <a:rPr lang="en-US" sz="1700" baseline="30000" dirty="0"/>
              <a:t>rd</a:t>
            </a:r>
            <a:r>
              <a:rPr lang="en-US" sz="1700" dirty="0"/>
              <a:t> parties available</a:t>
            </a:r>
          </a:p>
          <a:p>
            <a:pPr lvl="1"/>
            <a:r>
              <a:rPr lang="en-US" sz="1700" dirty="0"/>
              <a:t>With </a:t>
            </a:r>
            <a:r>
              <a:rPr lang="en-US" sz="1700" dirty="0" err="1"/>
              <a:t>wwDotnetBridge</a:t>
            </a:r>
            <a:r>
              <a:rPr lang="en-US" sz="1700" dirty="0"/>
              <a:t> you can access most of it!</a:t>
            </a:r>
          </a:p>
          <a:p>
            <a:r>
              <a:rPr lang="en-US" sz="1800" dirty="0" err="1"/>
              <a:t>wwDotnetBridge</a:t>
            </a:r>
            <a:r>
              <a:rPr lang="en-US" sz="1800" dirty="0"/>
              <a:t> makes it EASY!</a:t>
            </a:r>
          </a:p>
          <a:p>
            <a:pPr lvl="1"/>
            <a:r>
              <a:rPr lang="en-US" sz="1700" dirty="0"/>
              <a:t>Call any .NET components without registration</a:t>
            </a:r>
          </a:p>
          <a:p>
            <a:pPr lvl="1"/>
            <a:r>
              <a:rPr lang="en-US" sz="1700" dirty="0"/>
              <a:t>Opens up most of .NET to FoxPro</a:t>
            </a:r>
          </a:p>
          <a:p>
            <a:pPr lvl="1"/>
            <a:r>
              <a:rPr lang="en-US" sz="1700" dirty="0"/>
              <a:t>Access most .NET features including </a:t>
            </a:r>
            <a:br>
              <a:rPr lang="en-US" sz="1700" dirty="0"/>
            </a:br>
            <a:r>
              <a:rPr lang="en-US" sz="1700" dirty="0"/>
              <a:t>Generics, Value Types, Collections, Enums, Static members etc.</a:t>
            </a:r>
          </a:p>
          <a:p>
            <a:pPr lvl="1"/>
            <a:r>
              <a:rPr lang="en-US" sz="1700" dirty="0"/>
              <a:t>Helpers for types that suck in FoxPro:</a:t>
            </a:r>
            <a:br>
              <a:rPr lang="en-US" sz="1700" dirty="0"/>
            </a:br>
            <a:r>
              <a:rPr lang="en-US" sz="1700" dirty="0" err="1"/>
              <a:t>ComArray</a:t>
            </a:r>
            <a:r>
              <a:rPr lang="en-US" sz="1700" dirty="0"/>
              <a:t>, </a:t>
            </a:r>
            <a:r>
              <a:rPr lang="en-US" sz="1700" dirty="0" err="1"/>
              <a:t>ComValue</a:t>
            </a:r>
            <a:endParaRPr lang="en-US" sz="1700" dirty="0"/>
          </a:p>
          <a:p>
            <a:r>
              <a:rPr lang="en-US" sz="1800" dirty="0"/>
              <a:t>Create Wrappers for Complex Code</a:t>
            </a:r>
          </a:p>
          <a:p>
            <a:pPr lvl="1"/>
            <a:r>
              <a:rPr lang="en-US" sz="1700" dirty="0"/>
              <a:t>Easier to create .NET code to interface with complex APIs</a:t>
            </a:r>
          </a:p>
          <a:p>
            <a:pPr lvl="1"/>
            <a:r>
              <a:rPr lang="en-US" sz="1700" dirty="0"/>
              <a:t>.NET SDK makes it easy – no Visual Studio required</a:t>
            </a:r>
          </a:p>
          <a:p>
            <a:pPr lvl="1"/>
            <a:r>
              <a:rPr lang="en-US" sz="1700" dirty="0"/>
              <a:t>Create FoxPro friendly wrapper classes in .NET</a:t>
            </a:r>
          </a:p>
          <a:p>
            <a:pPr lvl="1"/>
            <a:r>
              <a:rPr lang="en-US" sz="1700" dirty="0"/>
              <a:t>Call the wrappers from FoxPro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84897086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990600"/>
            <a:ext cx="7035800" cy="5105400"/>
          </a:xfrm>
        </p:spPr>
        <p:txBody>
          <a:bodyPr/>
          <a:lstStyle/>
          <a:p>
            <a:r>
              <a:rPr lang="en-US" sz="2000" dirty="0"/>
              <a:t>Session Notes</a:t>
            </a:r>
          </a:p>
          <a:p>
            <a:pPr lvl="1"/>
            <a:r>
              <a:rPr lang="en-US" sz="1600" dirty="0">
                <a:hlinkClick r:id="rId2"/>
              </a:rPr>
              <a:t>Session White Paper</a:t>
            </a:r>
            <a:endParaRPr lang="en-US" sz="1600" dirty="0"/>
          </a:p>
          <a:p>
            <a:pPr lvl="1"/>
            <a:r>
              <a:rPr lang="en-US" sz="1600" dirty="0">
                <a:hlinkClick r:id="rId2"/>
              </a:rPr>
              <a:t>Download Sample Code</a:t>
            </a:r>
            <a:endParaRPr lang="en-US" sz="1600" dirty="0"/>
          </a:p>
          <a:p>
            <a:pPr lvl="1"/>
            <a:r>
              <a:rPr lang="en-US" sz="1600" dirty="0" err="1">
                <a:hlinkClick r:id="rId3"/>
              </a:rPr>
              <a:t>wwDotnetBridge</a:t>
            </a:r>
            <a:r>
              <a:rPr lang="en-US" sz="1600" dirty="0">
                <a:hlinkClick r:id="rId3"/>
              </a:rPr>
              <a:t> Documentation</a:t>
            </a:r>
            <a:endParaRPr lang="en-US" sz="1600" dirty="0"/>
          </a:p>
          <a:p>
            <a:r>
              <a:rPr lang="en-US" sz="2000" dirty="0"/>
              <a:t>Where to get </a:t>
            </a:r>
            <a:r>
              <a:rPr lang="en-US" sz="2000" dirty="0" err="1"/>
              <a:t>wwDotnetBridge</a:t>
            </a:r>
            <a:endParaRPr lang="en-US" sz="2000" dirty="0"/>
          </a:p>
          <a:p>
            <a:pPr lvl="1"/>
            <a:r>
              <a:rPr lang="en-US" sz="1600" dirty="0"/>
              <a:t>Available on GitHub – Free and Open Source 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https://github.com/RickStrahl/wwDotnetBridge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Also distributed with </a:t>
            </a:r>
            <a:r>
              <a:rPr lang="en-US" sz="1200" i="1" dirty="0"/>
              <a:t>(commercial version)</a:t>
            </a:r>
            <a:r>
              <a:rPr lang="en-US" sz="1600" dirty="0"/>
              <a:t>:</a:t>
            </a:r>
          </a:p>
          <a:p>
            <a:pPr lvl="2"/>
            <a:r>
              <a:rPr lang="en-US" sz="1600" dirty="0">
                <a:hlinkClick r:id="rId5"/>
              </a:rPr>
              <a:t>West Wind Internet and Client Tools</a:t>
            </a:r>
            <a:endParaRPr lang="en-US" sz="1600" dirty="0"/>
          </a:p>
          <a:p>
            <a:pPr lvl="2"/>
            <a:r>
              <a:rPr lang="en-US" sz="1600" dirty="0">
                <a:hlinkClick r:id="rId6"/>
              </a:rPr>
              <a:t>West Wind Web Connection</a:t>
            </a:r>
            <a:endParaRPr lang="en-US" sz="1600" dirty="0"/>
          </a:p>
          <a:p>
            <a:r>
              <a:rPr lang="en-US" sz="2000" dirty="0"/>
              <a:t>West Wind .NET Articles</a:t>
            </a:r>
          </a:p>
          <a:p>
            <a:pPr lvl="1"/>
            <a:r>
              <a:rPr lang="en-US" sz="1600" dirty="0"/>
              <a:t>Focus on .NET development with a VFP perspective</a:t>
            </a:r>
          </a:p>
          <a:p>
            <a:pPr lvl="1"/>
            <a:r>
              <a:rPr lang="en-US" sz="1600" dirty="0">
                <a:hlinkClick r:id="rId7"/>
              </a:rPr>
              <a:t>http://www.west-wind.com/articles.aspx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5884C-61FF-2EBE-4DE6-69E35AB5BE09}"/>
              </a:ext>
            </a:extLst>
          </p:cNvPr>
          <p:cNvSpPr txBox="1"/>
          <p:nvPr/>
        </p:nvSpPr>
        <p:spPr>
          <a:xfrm>
            <a:off x="4800600" y="152400"/>
            <a:ext cx="73914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Verdana" pitchFamily="34" charset="0"/>
              </a:rPr>
              <a:t>Code Samples, Slides and White Paper:</a:t>
            </a:r>
            <a:br>
              <a:rPr lang="en-US" sz="1400" b="0" dirty="0">
                <a:latin typeface="Verdana" pitchFamily="34" charset="0"/>
              </a:rPr>
            </a:br>
            <a:r>
              <a:rPr lang="en-US" sz="1600" b="0" dirty="0">
                <a:latin typeface="Verdana" pitchFamily="34" charset="0"/>
                <a:hlinkClick r:id="rId8"/>
              </a:rPr>
              <a:t>https://github.com/RickStrahl/swfox2024-wwdotnetbridge-revisited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307335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9DBC-9FB4-8243-6D60-02C4E3F9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.NET?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F7998-18F0-B26E-797F-AD913461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876300"/>
            <a:ext cx="8026400" cy="5105400"/>
          </a:xfrm>
        </p:spPr>
        <p:txBody>
          <a:bodyPr/>
          <a:lstStyle/>
          <a:p>
            <a:r>
              <a:rPr lang="en-US" sz="2000" dirty="0"/>
              <a:t>.NET is easy to extend FoxPro with: COM</a:t>
            </a:r>
          </a:p>
          <a:p>
            <a:pPr lvl="1"/>
            <a:r>
              <a:rPr lang="en-US" sz="1600" dirty="0"/>
              <a:t>.NET support supports COM Interop</a:t>
            </a:r>
          </a:p>
          <a:p>
            <a:pPr lvl="1"/>
            <a:r>
              <a:rPr lang="en-US" sz="1600" dirty="0"/>
              <a:t>Direct integration into FoxPro especially with </a:t>
            </a:r>
            <a:r>
              <a:rPr lang="en-US" sz="1600" dirty="0" err="1"/>
              <a:t>wwDotnetBridge</a:t>
            </a:r>
            <a:endParaRPr lang="en-US" sz="1600" dirty="0"/>
          </a:p>
          <a:p>
            <a:pPr lvl="1"/>
            <a:r>
              <a:rPr lang="en-US" sz="1600" dirty="0"/>
              <a:t>Provides access to many Windows system features</a:t>
            </a:r>
          </a:p>
          <a:p>
            <a:pPr lvl="1"/>
            <a:r>
              <a:rPr lang="en-US" sz="1600" dirty="0"/>
              <a:t>You can easily build your own components</a:t>
            </a:r>
          </a:p>
          <a:p>
            <a:r>
              <a:rPr lang="en-US" sz="2000" dirty="0"/>
              <a:t>Huge Eco System</a:t>
            </a:r>
          </a:p>
          <a:p>
            <a:pPr lvl="1"/>
            <a:r>
              <a:rPr lang="en-US" sz="1600" dirty="0"/>
              <a:t>Native Windows features are exposed as .NET components</a:t>
            </a:r>
          </a:p>
          <a:p>
            <a:pPr lvl="1"/>
            <a:r>
              <a:rPr lang="en-US" sz="1600" dirty="0"/>
              <a:t>1000’s of third party libraries for anything you can think of</a:t>
            </a:r>
          </a:p>
          <a:p>
            <a:pPr lvl="1"/>
            <a:r>
              <a:rPr lang="en-US" sz="1600" dirty="0"/>
              <a:t>NuGet Package manager  makes it easy to get components</a:t>
            </a:r>
          </a:p>
          <a:p>
            <a:r>
              <a:rPr lang="en-US" sz="2000" dirty="0"/>
              <a:t>Great way to Extend FoxPro</a:t>
            </a:r>
          </a:p>
          <a:p>
            <a:pPr lvl="1"/>
            <a:r>
              <a:rPr lang="en-US" sz="1600" dirty="0"/>
              <a:t>.NET is now easy to build with the .NET SDK </a:t>
            </a:r>
            <a:r>
              <a:rPr lang="en-US" sz="1200" dirty="0"/>
              <a:t>(command line)</a:t>
            </a:r>
            <a:endParaRPr lang="en-US" sz="1600" dirty="0"/>
          </a:p>
          <a:p>
            <a:pPr lvl="1"/>
            <a:r>
              <a:rPr lang="en-US" sz="1600" dirty="0"/>
              <a:t>You can build your own small components</a:t>
            </a:r>
          </a:p>
          <a:p>
            <a:pPr lvl="1"/>
            <a:r>
              <a:rPr lang="en-US" sz="1600" dirty="0"/>
              <a:t>Great for getting your feet wet</a:t>
            </a:r>
          </a:p>
          <a:p>
            <a:pPr lvl="1"/>
            <a:r>
              <a:rPr lang="en-US" sz="1600" dirty="0"/>
              <a:t>Easy to integrate with FoxPro code</a:t>
            </a:r>
          </a:p>
          <a:p>
            <a:pPr lvl="1"/>
            <a:r>
              <a:rPr lang="en-US" sz="1600" dirty="0"/>
              <a:t>Reusable for future .NET use cases (Web app, API, Phone)</a:t>
            </a:r>
          </a:p>
          <a:p>
            <a:endParaRPr lang="en-US" sz="2000" dirty="0"/>
          </a:p>
          <a:p>
            <a:pPr lvl="2"/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0139260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is </a:t>
            </a:r>
            <a:r>
              <a:rPr lang="en-US" sz="2400" dirty="0" err="1"/>
              <a:t>wwDotnetBridge</a:t>
            </a:r>
            <a:r>
              <a:rPr lang="en-US" sz="2400" dirty="0"/>
              <a:t> and why do we need it?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838200"/>
            <a:ext cx="8610600" cy="4800600"/>
          </a:xfrm>
        </p:spPr>
        <p:txBody>
          <a:bodyPr/>
          <a:lstStyle/>
          <a:p>
            <a:r>
              <a:rPr lang="en-US" dirty="0"/>
              <a:t>Native COM Interop is Limited!</a:t>
            </a:r>
          </a:p>
          <a:p>
            <a:pPr lvl="1"/>
            <a:r>
              <a:rPr lang="en-US" dirty="0"/>
              <a:t>.NET natively supports COM interop</a:t>
            </a:r>
          </a:p>
          <a:p>
            <a:pPr lvl="1"/>
            <a:r>
              <a:rPr lang="en-US" dirty="0"/>
              <a:t>Unfortunately, it’s very limited</a:t>
            </a:r>
          </a:p>
          <a:p>
            <a:pPr lvl="1"/>
            <a:r>
              <a:rPr lang="en-US" dirty="0"/>
              <a:t>Requires object to be registered with COM</a:t>
            </a:r>
          </a:p>
          <a:p>
            <a:pPr lvl="1"/>
            <a:r>
              <a:rPr lang="en-US" dirty="0"/>
              <a:t>COM has limited type translation features</a:t>
            </a:r>
          </a:p>
          <a:p>
            <a:r>
              <a:rPr lang="en-US" dirty="0" err="1"/>
              <a:t>wwDotnetBridge</a:t>
            </a:r>
            <a:r>
              <a:rPr lang="en-US" dirty="0"/>
              <a:t> works around the Limitations</a:t>
            </a:r>
          </a:p>
          <a:p>
            <a:pPr lvl="1"/>
            <a:r>
              <a:rPr lang="en-US" dirty="0"/>
              <a:t>Still uses COM Interop</a:t>
            </a:r>
          </a:p>
          <a:p>
            <a:pPr lvl="1"/>
            <a:r>
              <a:rPr lang="en-US" dirty="0"/>
              <a:t>Provides a custom .NET Runtime loader</a:t>
            </a:r>
          </a:p>
          <a:p>
            <a:pPr lvl="1"/>
            <a:r>
              <a:rPr lang="en-US" dirty="0"/>
              <a:t>Provides a .NET Proxy object</a:t>
            </a:r>
          </a:p>
          <a:p>
            <a:pPr lvl="1"/>
            <a:r>
              <a:rPr lang="en-US" dirty="0"/>
              <a:t>The proxy creates COM instances </a:t>
            </a:r>
          </a:p>
          <a:p>
            <a:pPr lvl="1"/>
            <a:r>
              <a:rPr lang="en-US" dirty="0"/>
              <a:t>You can use COM features as-is when possible</a:t>
            </a:r>
          </a:p>
          <a:p>
            <a:pPr lvl="1"/>
            <a:r>
              <a:rPr lang="en-US" dirty="0"/>
              <a:t>The proxy helps operations that don’t work over COM</a:t>
            </a:r>
          </a:p>
        </p:txBody>
      </p:sp>
    </p:spTree>
    <p:extLst>
      <p:ext uri="{BB962C8B-B14F-4D97-AF65-F5344CB8AC3E}">
        <p14:creationId xmlns:p14="http://schemas.microsoft.com/office/powerpoint/2010/main" val="2218252944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wwDotNetBridge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914400"/>
            <a:ext cx="8610600" cy="4800600"/>
          </a:xfrm>
        </p:spPr>
        <p:txBody>
          <a:bodyPr/>
          <a:lstStyle/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Free to use and modify</a:t>
            </a:r>
          </a:p>
          <a:p>
            <a:pPr lvl="1"/>
            <a:r>
              <a:rPr lang="en-US" dirty="0"/>
              <a:t>Source Code on GitHub </a:t>
            </a:r>
          </a:p>
          <a:p>
            <a:pPr lvl="1"/>
            <a:r>
              <a:rPr lang="en-US" dirty="0"/>
              <a:t>Also: Commercial versions in</a:t>
            </a:r>
          </a:p>
          <a:p>
            <a:pPr lvl="2"/>
            <a:r>
              <a:rPr lang="en-US" dirty="0"/>
              <a:t> </a:t>
            </a:r>
            <a:r>
              <a:rPr lang="en-US" b="1" dirty="0"/>
              <a:t>Web Connection</a:t>
            </a:r>
            <a:r>
              <a:rPr lang="en-US" dirty="0"/>
              <a:t> and </a:t>
            </a:r>
            <a:r>
              <a:rPr lang="en-US" b="1" dirty="0"/>
              <a:t>West Wind Client Tools</a:t>
            </a:r>
          </a:p>
          <a:p>
            <a:r>
              <a:rPr lang="en-US" dirty="0"/>
              <a:t>Architecture</a:t>
            </a:r>
          </a:p>
          <a:p>
            <a:pPr lvl="1"/>
            <a:r>
              <a:rPr lang="en-US" b="1" dirty="0"/>
              <a:t>Win32 CLR Loader</a:t>
            </a:r>
            <a:r>
              <a:rPr lang="en-US" dirty="0"/>
              <a:t> loads .NET runtime into FoxPro</a:t>
            </a:r>
          </a:p>
          <a:p>
            <a:pPr lvl="1"/>
            <a:r>
              <a:rPr lang="en-US" b="1" dirty="0" err="1"/>
              <a:t>wwDotNetBridge</a:t>
            </a:r>
            <a:r>
              <a:rPr lang="en-US" b="1" dirty="0"/>
              <a:t> .NET proxy</a:t>
            </a:r>
            <a:r>
              <a:rPr lang="en-US" dirty="0"/>
              <a:t> loads into host domain</a:t>
            </a:r>
          </a:p>
          <a:p>
            <a:pPr lvl="1"/>
            <a:r>
              <a:rPr lang="en-US" dirty="0"/>
              <a:t>Objects are instantiated through proxy as </a:t>
            </a:r>
            <a:r>
              <a:rPr lang="en-US" b="1" dirty="0"/>
              <a:t>COM instances</a:t>
            </a:r>
          </a:p>
          <a:p>
            <a:pPr lvl="1"/>
            <a:r>
              <a:rPr lang="en-US" dirty="0"/>
              <a:t>Access values/object/members directly if possible</a:t>
            </a:r>
          </a:p>
          <a:p>
            <a:pPr lvl="1"/>
            <a:r>
              <a:rPr lang="en-US" dirty="0"/>
              <a:t>Or use proxy for extended functionality</a:t>
            </a:r>
          </a:p>
          <a:p>
            <a:r>
              <a:rPr lang="en-US" dirty="0"/>
              <a:t>Required Components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wwIPStuff.dll/crlLoader.dll </a:t>
            </a:r>
            <a:r>
              <a:rPr lang="en-US" dirty="0"/>
              <a:t>– contains the native Win32 Loader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wwDotNetBridge.dll </a:t>
            </a:r>
            <a:r>
              <a:rPr lang="en-US" dirty="0"/>
              <a:t> -  .NET class that provides helper functions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rgbClr val="FFC000"/>
                </a:solidFill>
              </a:rPr>
              <a:t>wwDotNetBridge.prg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– FoxPro front-end for .NET class</a:t>
            </a:r>
          </a:p>
        </p:txBody>
      </p:sp>
    </p:spTree>
    <p:extLst>
      <p:ext uri="{BB962C8B-B14F-4D97-AF65-F5344CB8AC3E}">
        <p14:creationId xmlns:p14="http://schemas.microsoft.com/office/powerpoint/2010/main" val="1455826737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828800" y="838200"/>
            <a:ext cx="8610600" cy="5562600"/>
          </a:xfrm>
          <a:prstGeom prst="roundRect">
            <a:avLst>
              <a:gd name="adj" fmla="val 12495"/>
            </a:avLst>
          </a:prstGeom>
          <a:gradFill rotWithShape="1">
            <a:gsLst>
              <a:gs pos="0">
                <a:srgbClr val="FFCC66">
                  <a:gamma/>
                  <a:shade val="46275"/>
                  <a:invGamma/>
                </a:srgbClr>
              </a:gs>
              <a:gs pos="100000">
                <a:srgbClr val="FFCC6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 sz="260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Hosting Process (YourApp.exe)</a:t>
            </a:r>
            <a:br>
              <a:rPr 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3657600" y="1600200"/>
            <a:ext cx="6400800" cy="251460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990000">
                  <a:gamma/>
                  <a:shade val="80000"/>
                  <a:invGamma/>
                </a:srgbClr>
              </a:gs>
              <a:gs pos="100000">
                <a:srgbClr val="9900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.NET Runtime Host  (Application Domain)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wwDotNetBridge Architecture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933950" y="5572128"/>
            <a:ext cx="3657600" cy="600075"/>
          </a:xfrm>
          <a:prstGeom prst="roundRect">
            <a:avLst>
              <a:gd name="adj" fmla="val 12495"/>
            </a:avLst>
          </a:prstGeom>
          <a:gradFill rotWithShape="1">
            <a:gsLst>
              <a:gs pos="0">
                <a:srgbClr val="993300">
                  <a:gamma/>
                  <a:shade val="46275"/>
                  <a:invGamma/>
                </a:srgbClr>
              </a:gs>
              <a:gs pos="100000">
                <a:srgbClr val="9933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YourCode.prg</a:t>
            </a:r>
          </a:p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Whatever code needs .NET access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933950" y="4457701"/>
            <a:ext cx="3657600" cy="68580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990000">
                  <a:gamma/>
                  <a:shade val="80000"/>
                  <a:invGamma/>
                </a:srgbClr>
              </a:gs>
              <a:gs pos="100000">
                <a:srgbClr val="9900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wwDotnetBridge.prg</a:t>
            </a:r>
          </a:p>
          <a:p>
            <a:pPr>
              <a:lnSpc>
                <a:spcPct val="150000"/>
              </a:lnSpc>
              <a:defRPr/>
            </a:pPr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FoxPro front end class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895850" y="3276600"/>
            <a:ext cx="3695700" cy="678466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wwDotNetBridge.dll</a:t>
            </a:r>
          </a:p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Proxy – provide .NET helpers</a:t>
            </a:r>
          </a:p>
        </p:txBody>
      </p:sp>
      <p:cxnSp>
        <p:nvCxnSpPr>
          <p:cNvPr id="15" name="Elbow Connector 14"/>
          <p:cNvCxnSpPr>
            <a:stCxn id="4" idx="3"/>
          </p:cNvCxnSpPr>
          <p:nvPr/>
        </p:nvCxnSpPr>
        <p:spPr bwMode="auto">
          <a:xfrm flipV="1">
            <a:off x="8591550" y="4038603"/>
            <a:ext cx="1295400" cy="1833563"/>
          </a:xfrm>
          <a:prstGeom prst="bentConnector2">
            <a:avLst/>
          </a:prstGeom>
          <a:solidFill>
            <a:srgbClr val="CC9900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53882" dir="2700000" algn="ctr" rotWithShape="0">
              <a:schemeClr val="bg2"/>
            </a:outerShdw>
          </a:effectLst>
        </p:spPr>
      </p:cxnSp>
      <p:cxnSp>
        <p:nvCxnSpPr>
          <p:cNvPr id="30" name="Elbow Connector 29"/>
          <p:cNvCxnSpPr/>
          <p:nvPr/>
        </p:nvCxnSpPr>
        <p:spPr bwMode="auto">
          <a:xfrm rot="10800000">
            <a:off x="8401050" y="4800601"/>
            <a:ext cx="990600" cy="12700"/>
          </a:xfrm>
          <a:prstGeom prst="bentConnector3">
            <a:avLst/>
          </a:prstGeom>
          <a:solidFill>
            <a:srgbClr val="CC9900"/>
          </a:solidFill>
          <a:ln w="12700" cap="flat" cmpd="sng" algn="ctr">
            <a:noFill/>
            <a:prstDash val="solid"/>
            <a:round/>
            <a:headEnd type="arrow"/>
            <a:tailEnd type="arrow"/>
          </a:ln>
          <a:effectLst>
            <a:outerShdw dist="53882" dir="2700000" algn="ctr" rotWithShape="0">
              <a:schemeClr val="bg2"/>
            </a:outerShdw>
          </a:effectLst>
        </p:spPr>
      </p:cxn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4191000" y="2219328"/>
            <a:ext cx="5257800" cy="600075"/>
          </a:xfrm>
          <a:prstGeom prst="roundRect">
            <a:avLst>
              <a:gd name="adj" fmla="val 12495"/>
            </a:avLst>
          </a:prstGeom>
          <a:gradFill rotWithShape="1">
            <a:gsLst>
              <a:gs pos="0">
                <a:srgbClr val="993300">
                  <a:gamma/>
                  <a:shade val="46275"/>
                  <a:invGamma/>
                </a:srgbClr>
              </a:gs>
              <a:gs pos="100000">
                <a:srgbClr val="9933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Object</a:t>
            </a:r>
            <a:b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methods and access properties on this class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Elbow Connector 47"/>
          <p:cNvCxnSpPr/>
          <p:nvPr/>
        </p:nvCxnSpPr>
        <p:spPr bwMode="auto">
          <a:xfrm flipV="1">
            <a:off x="2971800" y="3619501"/>
            <a:ext cx="1924050" cy="800100"/>
          </a:xfrm>
          <a:prstGeom prst="bentConnector3">
            <a:avLst>
              <a:gd name="adj1" fmla="val -495"/>
            </a:avLst>
          </a:prstGeom>
          <a:solidFill>
            <a:srgbClr val="CC9900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AutoShape 6"/>
          <p:cNvSpPr>
            <a:spLocks noChangeArrowheads="1"/>
          </p:cNvSpPr>
          <p:nvPr/>
        </p:nvSpPr>
        <p:spPr bwMode="auto">
          <a:xfrm>
            <a:off x="1981200" y="4267200"/>
            <a:ext cx="2286000" cy="1295404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ts val="300"/>
              </a:spcBef>
              <a:defRPr/>
            </a:pPr>
            <a:r>
              <a:rPr lang="en-US" sz="2000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ClrLoader.dll</a:t>
            </a:r>
            <a:br>
              <a:rPr lang="en-US" sz="2000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wwIPStuff.dll)</a:t>
            </a:r>
            <a:br>
              <a:rPr lang="en-US" sz="1600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</a:b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loads .NET Runtime</a:t>
            </a:r>
            <a:b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first access (Win32)</a:t>
            </a:r>
          </a:p>
        </p:txBody>
      </p:sp>
      <p:sp>
        <p:nvSpPr>
          <p:cNvPr id="57" name="Right Arrow 56"/>
          <p:cNvSpPr/>
          <p:nvPr/>
        </p:nvSpPr>
        <p:spPr bwMode="auto">
          <a:xfrm rot="16200000">
            <a:off x="6478400" y="3830265"/>
            <a:ext cx="519939" cy="734939"/>
          </a:xfrm>
          <a:prstGeom prst="rightArrow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" name="Right Arrow 57"/>
          <p:cNvSpPr/>
          <p:nvPr/>
        </p:nvSpPr>
        <p:spPr bwMode="auto">
          <a:xfrm rot="16200000">
            <a:off x="6524054" y="4980822"/>
            <a:ext cx="428624" cy="734939"/>
          </a:xfrm>
          <a:prstGeom prst="rightArrow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" name="Right Arrow 59"/>
          <p:cNvSpPr/>
          <p:nvPr/>
        </p:nvSpPr>
        <p:spPr bwMode="auto">
          <a:xfrm rot="16200000">
            <a:off x="6474597" y="2672797"/>
            <a:ext cx="472672" cy="734939"/>
          </a:xfrm>
          <a:prstGeom prst="rightArrow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67" name="Elbow Connector 66"/>
          <p:cNvCxnSpPr/>
          <p:nvPr/>
        </p:nvCxnSpPr>
        <p:spPr bwMode="auto">
          <a:xfrm rot="10800000">
            <a:off x="4267200" y="4784734"/>
            <a:ext cx="666750" cy="1"/>
          </a:xfrm>
          <a:prstGeom prst="bentConnector3">
            <a:avLst/>
          </a:prstGeom>
          <a:solidFill>
            <a:srgbClr val="CC9900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Elbow Connector 82"/>
          <p:cNvCxnSpPr/>
          <p:nvPr/>
        </p:nvCxnSpPr>
        <p:spPr bwMode="auto">
          <a:xfrm flipV="1">
            <a:off x="8763000" y="5572128"/>
            <a:ext cx="1123950" cy="300037"/>
          </a:xfrm>
          <a:prstGeom prst="bentConnector3">
            <a:avLst/>
          </a:prstGeom>
          <a:solidFill>
            <a:srgbClr val="CC9900"/>
          </a:solidFill>
          <a:ln w="12700" cap="flat" cmpd="sng" algn="ctr">
            <a:noFill/>
            <a:prstDash val="solid"/>
            <a:round/>
            <a:headEnd type="arrow"/>
            <a:tailEnd type="arrow"/>
          </a:ln>
          <a:effectLst>
            <a:outerShdw dist="53882" dir="2700000" algn="ctr" rotWithShape="0">
              <a:schemeClr val="bg2"/>
            </a:outerShdw>
          </a:effectLst>
        </p:spPr>
      </p:cxnSp>
      <p:cxnSp>
        <p:nvCxnSpPr>
          <p:cNvPr id="84" name="Elbow Connector 83"/>
          <p:cNvCxnSpPr/>
          <p:nvPr/>
        </p:nvCxnSpPr>
        <p:spPr bwMode="auto">
          <a:xfrm rot="5400000" flipH="1" flipV="1">
            <a:off x="7329488" y="4119566"/>
            <a:ext cx="3076576" cy="552451"/>
          </a:xfrm>
          <a:prstGeom prst="bentConnector3">
            <a:avLst>
              <a:gd name="adj1" fmla="val 155"/>
            </a:avLst>
          </a:prstGeom>
          <a:solidFill>
            <a:srgbClr val="CC9900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 descr="Com Interop">
            <a:extLst>
              <a:ext uri="{FF2B5EF4-FFF2-40B4-BE49-F238E27FC236}">
                <a16:creationId xmlns:a16="http://schemas.microsoft.com/office/drawing/2014/main" id="{016A02E7-FF07-91B6-49E1-848959A63966}"/>
              </a:ext>
            </a:extLst>
          </p:cNvPr>
          <p:cNvSpPr txBox="1"/>
          <p:nvPr/>
        </p:nvSpPr>
        <p:spPr>
          <a:xfrm>
            <a:off x="8720138" y="4320244"/>
            <a:ext cx="847727" cy="52322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COM Interop</a:t>
            </a:r>
          </a:p>
        </p:txBody>
      </p:sp>
    </p:spTree>
    <p:extLst>
      <p:ext uri="{BB962C8B-B14F-4D97-AF65-F5344CB8AC3E}">
        <p14:creationId xmlns:p14="http://schemas.microsoft.com/office/powerpoint/2010/main" val="10210001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4" grpId="0" animBg="1"/>
      <p:bldP spid="5" grpId="0" animBg="1"/>
      <p:bldP spid="6" grpId="0" animBg="1"/>
      <p:bldP spid="45" grpId="0" animBg="1"/>
      <p:bldP spid="46" grpId="0" animBg="1"/>
      <p:bldP spid="57" grpId="0" animBg="1"/>
      <p:bldP spid="58" grpId="0" animBg="1"/>
      <p:bldP spid="60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457200"/>
          </a:xfrm>
        </p:spPr>
        <p:txBody>
          <a:bodyPr/>
          <a:lstStyle/>
          <a:p>
            <a:r>
              <a:rPr lang="en-US" sz="2400" dirty="0"/>
              <a:t>10 Examples of </a:t>
            </a:r>
            <a:r>
              <a:rPr lang="en-US" sz="2400" dirty="0" err="1"/>
              <a:t>wwDotnetBridge</a:t>
            </a:r>
            <a:r>
              <a:rPr lang="en-US" sz="2400" dirty="0"/>
              <a:t>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610600" cy="5486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600" dirty="0" err="1"/>
              <a:t>wwDotnetBridge</a:t>
            </a:r>
            <a:r>
              <a:rPr lang="en-US" sz="1600" dirty="0"/>
              <a:t> 101 – Load, Create, Invoke, Get/Set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Create a powerful </a:t>
            </a:r>
            <a:r>
              <a:rPr lang="en-US" sz="1400" dirty="0"/>
              <a:t>String Formatter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Add Markdown Parsing to your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Use a Two-Factor Authenticator 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Add Spellchecking to your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Humanize numbers, dates, measurements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File Watcher and Live Reload (Event Handling)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Async: Print Html to Pdf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Async: Use OpenAI for common AI Operations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200" dirty="0"/>
              <a:t>Translations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200" dirty="0"/>
              <a:t>Summary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200" dirty="0"/>
              <a:t>Generic Completions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200" dirty="0"/>
              <a:t>Image Generation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Create a .NET Component and call it from FoxPro</a:t>
            </a:r>
          </a:p>
        </p:txBody>
      </p:sp>
    </p:spTree>
    <p:extLst>
      <p:ext uri="{BB962C8B-B14F-4D97-AF65-F5344CB8AC3E}">
        <p14:creationId xmlns:p14="http://schemas.microsoft.com/office/powerpoint/2010/main" val="1345368100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3DC2-655D-C44B-823F-01485702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FFEC5D"/>
                </a:solidFill>
              </a:rPr>
              <a:t>wwDotnetBridge</a:t>
            </a:r>
            <a:r>
              <a:rPr lang="en-US" sz="2800" dirty="0">
                <a:solidFill>
                  <a:srgbClr val="FFEC5D"/>
                </a:solidFill>
              </a:rPr>
              <a:t> 101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52E7C9D-1B29-CBE2-26E2-3B243FC35CCE}"/>
              </a:ext>
            </a:extLst>
          </p:cNvPr>
          <p:cNvSpPr txBox="1">
            <a:spLocks/>
          </p:cNvSpPr>
          <p:nvPr/>
        </p:nvSpPr>
        <p:spPr bwMode="auto">
          <a:xfrm>
            <a:off x="76200" y="762000"/>
            <a:ext cx="8610600" cy="5105400"/>
          </a:xfrm>
          <a:prstGeom prst="rect">
            <a:avLst/>
          </a:prstGeom>
          <a:solidFill>
            <a:schemeClr val="tx2">
              <a:alpha val="0"/>
            </a:schemeClr>
          </a:solidFill>
          <a:ln>
            <a:noFill/>
          </a:ln>
          <a:effectLst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109728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500"/>
              </a:spcBef>
              <a:spcAft>
                <a:spcPct val="0"/>
              </a:spcAft>
              <a:buChar char="•"/>
              <a:defRPr sz="2200" b="1" baseline="0">
                <a:solidFill>
                  <a:srgbClr val="FFCC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kern="0" dirty="0"/>
              <a:t>Create </a:t>
            </a:r>
            <a:r>
              <a:rPr lang="en-US" sz="1600" kern="0" dirty="0" err="1"/>
              <a:t>wwDotnetBridge</a:t>
            </a:r>
            <a:endParaRPr lang="en-US" sz="1600" kern="0" dirty="0"/>
          </a:p>
          <a:p>
            <a:pPr lvl="1"/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DO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wwDotnetBridge</a:t>
            </a:r>
            <a:r>
              <a:rPr lang="en-US" sz="1200" b="0" kern="0" dirty="0">
                <a:latin typeface="Consolas" panose="020B0609020204030204" pitchFamily="49" charset="0"/>
              </a:rPr>
              <a:t>               </a:t>
            </a:r>
            <a:r>
              <a:rPr lang="en-US" sz="1050" b="0" kern="0" dirty="0">
                <a:latin typeface="+mj-lt"/>
              </a:rPr>
              <a:t>(loads library)</a:t>
            </a:r>
          </a:p>
          <a:p>
            <a:pPr lvl="1"/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GetwwDotnetBridge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()  </a:t>
            </a:r>
            <a:r>
              <a:rPr lang="en-US" sz="1050" b="0" kern="0" dirty="0">
                <a:latin typeface="+mj-lt"/>
              </a:rPr>
              <a:t>(gets cached instance)</a:t>
            </a:r>
            <a:endParaRPr lang="en-US" sz="1200" b="0" kern="0" dirty="0">
              <a:solidFill>
                <a:srgbClr val="FFFF99"/>
              </a:solidFill>
              <a:latin typeface="Consolas" panose="020B0609020204030204" pitchFamily="49" charset="0"/>
            </a:endParaRPr>
          </a:p>
          <a:p>
            <a:r>
              <a:rPr lang="en-US" sz="1600" kern="0" dirty="0"/>
              <a:t>Load Assemblies (</a:t>
            </a:r>
            <a:r>
              <a:rPr lang="en-US" sz="1600" kern="0" dirty="0" err="1"/>
              <a:t>dlls</a:t>
            </a:r>
            <a:r>
              <a:rPr lang="en-US" sz="1600" kern="0" dirty="0"/>
              <a:t>)</a:t>
            </a:r>
          </a:p>
          <a:p>
            <a:pPr lvl="1"/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loBridge.LoadAssembly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("wwdotnetbridgedemos.dll")</a:t>
            </a:r>
          </a:p>
          <a:p>
            <a:pPr lvl="1"/>
            <a:r>
              <a:rPr lang="en-US" sz="1200" b="0" kern="0" dirty="0"/>
              <a:t>Always check for errors (.T. or .F. and check </a:t>
            </a:r>
            <a:r>
              <a:rPr lang="en-US" sz="1200" b="0" kern="0" dirty="0">
                <a:latin typeface="Consolas" panose="020B0609020204030204" pitchFamily="49" charset="0"/>
              </a:rPr>
              <a:t>.</a:t>
            </a:r>
            <a:r>
              <a:rPr lang="en-US" sz="1200" b="0" kern="0" dirty="0" err="1">
                <a:latin typeface="Consolas" panose="020B0609020204030204" pitchFamily="49" charset="0"/>
              </a:rPr>
              <a:t>cErrorMsg</a:t>
            </a:r>
            <a:r>
              <a:rPr lang="en-US" sz="1200" b="0" kern="0" dirty="0"/>
              <a:t>)</a:t>
            </a:r>
          </a:p>
          <a:p>
            <a:r>
              <a:rPr lang="en-US" sz="1600" kern="0" dirty="0"/>
              <a:t>Create a .NET Object Instance</a:t>
            </a:r>
          </a:p>
          <a:p>
            <a:pPr lvl="1"/>
            <a:r>
              <a:rPr lang="en-US" sz="1200" b="0" kern="0" dirty="0" err="1">
                <a:latin typeface="Consolas" panose="020B0609020204030204" pitchFamily="49" charset="0"/>
              </a:rPr>
              <a:t>loObj</a:t>
            </a:r>
            <a:r>
              <a:rPr lang="en-US" sz="1200" b="0" kern="0" dirty="0">
                <a:latin typeface="Consolas" panose="020B0609020204030204" pitchFamily="49" charset="0"/>
              </a:rPr>
              <a:t> = </a:t>
            </a:r>
            <a:r>
              <a:rPr lang="en-US" sz="1200" b="0" kern="0" dirty="0" err="1">
                <a:latin typeface="Consolas" panose="020B0609020204030204" pitchFamily="49" charset="0"/>
              </a:rPr>
              <a:t>loBridge.CreateInstance</a:t>
            </a:r>
            <a:r>
              <a:rPr lang="en-US" sz="1200" b="0" kern="0" dirty="0">
                <a:latin typeface="Consolas" panose="020B0609020204030204" pitchFamily="49" charset="0"/>
              </a:rPr>
              <a:t>("</a:t>
            </a:r>
            <a:r>
              <a:rPr lang="en-US" sz="1200" b="0" kern="0" dirty="0" err="1">
                <a:latin typeface="Consolas" panose="020B0609020204030204" pitchFamily="49" charset="0"/>
              </a:rPr>
              <a:t>wwDotnetBridgeDemos.Person</a:t>
            </a:r>
            <a:r>
              <a:rPr lang="en-US" sz="1200" b="0" kern="0" dirty="0">
                <a:latin typeface="Consolas" panose="020B0609020204030204" pitchFamily="49" charset="0"/>
              </a:rPr>
              <a:t>")</a:t>
            </a:r>
          </a:p>
          <a:p>
            <a:pPr lvl="1"/>
            <a:r>
              <a:rPr lang="en-US" sz="1200" b="0" kern="0" dirty="0"/>
              <a:t>Use </a:t>
            </a:r>
            <a:r>
              <a:rPr lang="en-US" sz="1200" b="0" kern="0" dirty="0" err="1">
                <a:solidFill>
                  <a:srgbClr val="FFC000"/>
                </a:solidFill>
                <a:latin typeface="Consolas" panose="020B0609020204030204" pitchFamily="49" charset="0"/>
              </a:rPr>
              <a:t>Namespace.Classname</a:t>
            </a:r>
            <a:r>
              <a:rPr lang="en-US" sz="1200" b="0" kern="0" dirty="0"/>
              <a:t> – It’s Case Sensitive!</a:t>
            </a:r>
          </a:p>
          <a:p>
            <a:pPr lvl="1"/>
            <a:r>
              <a:rPr lang="en-US" sz="1200" b="0" kern="0" dirty="0"/>
              <a:t>Instance is a COM object</a:t>
            </a:r>
          </a:p>
          <a:p>
            <a:pPr lvl="1"/>
            <a:r>
              <a:rPr lang="en-US" sz="1200" b="0" kern="0" dirty="0"/>
              <a:t>Directly access Properties and Methods that COM supports</a:t>
            </a:r>
          </a:p>
          <a:p>
            <a:pPr lvl="1"/>
            <a:r>
              <a:rPr lang="en-US" sz="1200" b="0" kern="0" dirty="0"/>
              <a:t>Use Intrinsic methods </a:t>
            </a:r>
            <a:r>
              <a:rPr lang="en-US" sz="1100" b="0" kern="0" dirty="0">
                <a:latin typeface="Consolas" panose="020B0609020204030204" pitchFamily="49" charset="0"/>
              </a:rPr>
              <a:t>(</a:t>
            </a:r>
            <a:r>
              <a:rPr lang="en-US" sz="1100" b="0" kern="0" dirty="0" err="1">
                <a:latin typeface="Consolas" panose="020B0609020204030204" pitchFamily="49" charset="0"/>
              </a:rPr>
              <a:t>InvokeMethod</a:t>
            </a:r>
            <a:r>
              <a:rPr lang="en-US" sz="1100" b="0" kern="0" dirty="0">
                <a:latin typeface="Consolas" panose="020B0609020204030204" pitchFamily="49" charset="0"/>
              </a:rPr>
              <a:t>/</a:t>
            </a:r>
            <a:r>
              <a:rPr lang="en-US" sz="1100" b="0" kern="0" dirty="0" err="1">
                <a:latin typeface="Consolas" panose="020B0609020204030204" pitchFamily="49" charset="0"/>
              </a:rPr>
              <a:t>GetProperty</a:t>
            </a:r>
            <a:r>
              <a:rPr lang="en-US" sz="1100" b="0" kern="0" dirty="0">
                <a:latin typeface="Consolas" panose="020B0609020204030204" pitchFamily="49" charset="0"/>
              </a:rPr>
              <a:t>/</a:t>
            </a:r>
            <a:r>
              <a:rPr lang="en-US" sz="1100" b="0" kern="0" dirty="0" err="1">
                <a:latin typeface="Consolas" panose="020B0609020204030204" pitchFamily="49" charset="0"/>
              </a:rPr>
              <a:t>SetProperty</a:t>
            </a:r>
            <a:r>
              <a:rPr lang="en-US" sz="1100" b="0" kern="0" dirty="0">
                <a:latin typeface="Consolas" panose="020B0609020204030204" pitchFamily="49" charset="0"/>
              </a:rPr>
              <a:t>)</a:t>
            </a:r>
            <a:endParaRPr lang="en-US" sz="1200" b="0" kern="0" dirty="0"/>
          </a:p>
          <a:p>
            <a:r>
              <a:rPr lang="en-US" sz="1600" kern="0" dirty="0"/>
              <a:t>Invoke a method</a:t>
            </a:r>
          </a:p>
          <a:p>
            <a:pPr lvl="1"/>
            <a:r>
              <a:rPr lang="en-US" sz="1200" b="0" kern="0" dirty="0"/>
              <a:t>Direct: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loPerson.DoSomething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lvValue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200" b="0" kern="0" dirty="0"/>
              <a:t>Special: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loBridge.InvokeMethod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,"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DoSpecial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", lvValue2)</a:t>
            </a:r>
          </a:p>
          <a:p>
            <a:r>
              <a:rPr lang="en-US" sz="1600" kern="0" dirty="0">
                <a:latin typeface="+mj-lt"/>
              </a:rPr>
              <a:t>Get/Set Properties/Helpers</a:t>
            </a:r>
          </a:p>
          <a:p>
            <a:pPr lvl="1"/>
            <a:r>
              <a:rPr lang="en-US" sz="1200" b="0" kern="0" dirty="0">
                <a:latin typeface="+mj-lt"/>
              </a:rPr>
              <a:t>Direct: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loPerson.Name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 = "Rick"</a:t>
            </a:r>
          </a:p>
          <a:p>
            <a:pPr lvl="1"/>
            <a:r>
              <a:rPr lang="en-US" sz="1200" b="0" kern="0" dirty="0">
                <a:latin typeface="+mj-lt"/>
              </a:rPr>
              <a:t>Special: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loBridge.SetProperty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,"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LongValue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", 10)</a:t>
            </a:r>
          </a:p>
          <a:p>
            <a:pPr lvl="1"/>
            <a:r>
              <a:rPr lang="en-US" sz="1200" b="0" kern="0" dirty="0">
                <a:latin typeface="+mj-lt"/>
              </a:rPr>
              <a:t>Special: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loBridge.GetProperty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,"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LongValue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")</a:t>
            </a:r>
          </a:p>
          <a:p>
            <a:pPr lvl="1"/>
            <a:r>
              <a:rPr lang="en-US" sz="1200" b="0" kern="0" dirty="0"/>
              <a:t>Use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ComArray</a:t>
            </a:r>
            <a:r>
              <a:rPr lang="en-US" sz="1200" b="0" kern="0" dirty="0"/>
              <a:t> for Arrays and Collection</a:t>
            </a:r>
            <a:endParaRPr lang="en-US" sz="1200" b="0" kern="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951D4-E0E2-3DB5-62A8-19EE749C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438" y="0"/>
            <a:ext cx="5041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0685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C5AB-F958-E654-1EB7-E6010D9C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Creating a String Formatter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7C8B4-8CBB-08B2-878E-0E3C8896F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762000"/>
            <a:ext cx="11480800" cy="5105400"/>
          </a:xfrm>
        </p:spPr>
        <p:txBody>
          <a:bodyPr/>
          <a:lstStyle/>
          <a:p>
            <a:r>
              <a:rPr lang="en-US" sz="1600" dirty="0"/>
              <a:t>Take advantage of .NET String Formatting</a:t>
            </a:r>
          </a:p>
          <a:p>
            <a:pPr lvl="1"/>
            <a:r>
              <a:rPr lang="en-US" sz="1200" dirty="0"/>
              <a:t>Works with any type of value </a:t>
            </a:r>
          </a:p>
          <a:p>
            <a:pPr lvl="1"/>
            <a:r>
              <a:rPr lang="en-US" sz="1200" dirty="0"/>
              <a:t>Supports many useful formatting options</a:t>
            </a:r>
          </a:p>
          <a:p>
            <a:pPr lvl="1"/>
            <a:r>
              <a:rPr lang="en-US" sz="1200" dirty="0"/>
              <a:t>Supports Value Embedding</a:t>
            </a:r>
          </a:p>
          <a:p>
            <a:pPr lvl="1"/>
            <a:r>
              <a:rPr lang="en-US" sz="1200" dirty="0"/>
              <a:t>Implemented as FoxPro Function Wrappers</a:t>
            </a:r>
          </a:p>
          <a:p>
            <a:r>
              <a:rPr lang="en-US" sz="1600" dirty="0" err="1"/>
              <a:t>FormatValue</a:t>
            </a:r>
            <a:r>
              <a:rPr lang="en-US" sz="1600" dirty="0"/>
              <a:t>()</a:t>
            </a:r>
          </a:p>
          <a:p>
            <a:pPr lvl="1"/>
            <a:r>
              <a:rPr lang="en-US" sz="1200" dirty="0"/>
              <a:t>Turns a single value to string</a:t>
            </a:r>
          </a:p>
          <a:p>
            <a:pPr lvl="1"/>
            <a:r>
              <a:rPr lang="en-US" sz="1200" dirty="0"/>
              <a:t>Works with simple FoxPro values</a:t>
            </a:r>
          </a:p>
          <a:p>
            <a:pPr lvl="1"/>
            <a:r>
              <a:rPr lang="en-US" sz="1200" dirty="0"/>
              <a:t>Or .NET types</a:t>
            </a:r>
          </a:p>
          <a:p>
            <a:pPr lvl="1"/>
            <a:r>
              <a:rPr lang="en-US" sz="1200" dirty="0"/>
              <a:t>Many format options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1600" dirty="0" err="1"/>
              <a:t>FormatString</a:t>
            </a:r>
            <a:r>
              <a:rPr lang="en-US" sz="1600" dirty="0"/>
              <a:t>()</a:t>
            </a:r>
          </a:p>
          <a:p>
            <a:pPr lvl="1"/>
            <a:r>
              <a:rPr lang="en-US" sz="1200" dirty="0"/>
              <a:t>C Style Template expansion using {n}</a:t>
            </a:r>
          </a:p>
          <a:p>
            <a:pPr lvl="1"/>
            <a:r>
              <a:rPr lang="en-US" sz="1200" dirty="0"/>
              <a:t>Uses </a:t>
            </a:r>
            <a:r>
              <a:rPr lang="en-US" sz="1200" dirty="0">
                <a:solidFill>
                  <a:srgbClr val="FFFF99"/>
                </a:solidFill>
              </a:rPr>
              <a:t>{0}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FF99"/>
                </a:solidFill>
              </a:rPr>
              <a:t>{1}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FF99"/>
                </a:solidFill>
              </a:rPr>
              <a:t>{2:formatString} </a:t>
            </a:r>
            <a:r>
              <a:rPr lang="en-US" sz="1200" dirty="0"/>
              <a:t>for expansions</a:t>
            </a:r>
          </a:p>
          <a:p>
            <a:pPr lvl="1"/>
            <a:r>
              <a:rPr lang="en-US" sz="1200" dirty="0"/>
              <a:t>Invokes Static Method</a:t>
            </a:r>
          </a:p>
          <a:p>
            <a:pPr lvl="1"/>
            <a:r>
              <a:rPr lang="en-US" sz="1200" dirty="0"/>
              <a:t>Lots of overloads</a:t>
            </a:r>
          </a:p>
          <a:p>
            <a:pPr lvl="1"/>
            <a:r>
              <a:rPr lang="en-US" sz="1200" dirty="0" err="1">
                <a:solidFill>
                  <a:srgbClr val="FFFF99"/>
                </a:solidFill>
                <a:latin typeface="Consolas" panose="020B0609020204030204" pitchFamily="49" charset="0"/>
              </a:rPr>
              <a:t>InvokeMethod</a:t>
            </a:r>
            <a:r>
              <a:rPr lang="en-US" sz="1200" dirty="0">
                <a:solidFill>
                  <a:srgbClr val="FFFF99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/>
              <a:t>requires EXACT signature match</a:t>
            </a:r>
          </a:p>
          <a:p>
            <a:pPr marL="457200" lvl="1" indent="0">
              <a:buNone/>
            </a:pP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C4F6D-4180-C79B-BC9D-ABFEDDC93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314700"/>
            <a:ext cx="4343400" cy="6737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D0CB6E-B61B-D7DD-990F-189A030B7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" y="5591361"/>
            <a:ext cx="5590315" cy="5942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6967AF-2728-C706-8876-99E82916C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715" y="0"/>
            <a:ext cx="7362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81500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devteach-templat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vteach-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vteach-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vteach-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devteach-template</Template>
  <TotalTime>0</TotalTime>
  <Words>2433</Words>
  <Application>Microsoft Office PowerPoint</Application>
  <PresentationFormat>Widescreen</PresentationFormat>
  <Paragraphs>387</Paragraphs>
  <Slides>29</Slides>
  <Notes>4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Console</vt:lpstr>
      <vt:lpstr>Arial</vt:lpstr>
      <vt:lpstr>Consolas</vt:lpstr>
      <vt:lpstr>Times New Roman</vt:lpstr>
      <vt:lpstr>Verdana</vt:lpstr>
      <vt:lpstr>Wingdings</vt:lpstr>
      <vt:lpstr>devteach-template</vt:lpstr>
      <vt:lpstr>wwDotnetBridge Revisited Interfacing with .NET from Visual FoxPro </vt:lpstr>
      <vt:lpstr>About this session</vt:lpstr>
      <vt:lpstr>Why .NET?</vt:lpstr>
      <vt:lpstr>What is wwDotnetBridge and why do we need it?</vt:lpstr>
      <vt:lpstr>How wwDotNetBridge Works</vt:lpstr>
      <vt:lpstr>wwDotNetBridge Architecture</vt:lpstr>
      <vt:lpstr>10 Examples of wwDotnetBridge Usage</vt:lpstr>
      <vt:lpstr>wwDotnetBridge 101</vt:lpstr>
      <vt:lpstr>Creating a String Formatter</vt:lpstr>
      <vt:lpstr>Markdown Parsing</vt:lpstr>
      <vt:lpstr>Html Templates to Render Markdown (continued)</vt:lpstr>
      <vt:lpstr>Two-Factor Authentication</vt:lpstr>
      <vt:lpstr>Two Factor Authentication (continued)</vt:lpstr>
      <vt:lpstr>Spell Check Words</vt:lpstr>
      <vt:lpstr>Humanize Common Data</vt:lpstr>
      <vt:lpstr>File Watcher with Events</vt:lpstr>
      <vt:lpstr>Async: Convert HTML to PDF</vt:lpstr>
      <vt:lpstr>Html To Pdf Generation (continued)</vt:lpstr>
      <vt:lpstr>Async: OpenAI Chat Completions</vt:lpstr>
      <vt:lpstr>Best Practices</vt:lpstr>
      <vt:lpstr>Application Config Files</vt:lpstr>
      <vt:lpstr>Version Conflicts: Assembly Redirects</vt:lpstr>
      <vt:lpstr>.NET Calling: Don’t OverComplicate Things</vt:lpstr>
      <vt:lpstr>Creating your own .NET Components</vt:lpstr>
      <vt:lpstr>Project File</vt:lpstr>
      <vt:lpstr>Class File</vt:lpstr>
      <vt:lpstr>Building and Running the Project</vt:lpstr>
      <vt:lpstr>Summary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wwDotnetBridge for .NET COM Interop</dc:title>
  <dc:creator/>
  <cp:lastModifiedBy/>
  <cp:revision>1</cp:revision>
  <dcterms:created xsi:type="dcterms:W3CDTF">2012-09-09T00:06:24Z</dcterms:created>
  <dcterms:modified xsi:type="dcterms:W3CDTF">2024-09-28T19:33:58Z</dcterms:modified>
</cp:coreProperties>
</file>