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af756256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af756256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f756256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af756256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af756256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af756256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af756256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af756256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af75625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af756256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af75625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af75625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af756256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af756256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af756256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af756256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af756256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af756256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af756256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af75625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af756256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af756256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af756256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af756256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pt-BR" sz="2300">
                <a:latin typeface="Roboto"/>
                <a:ea typeface="Roboto"/>
                <a:cs typeface="Roboto"/>
                <a:sym typeface="Roboto"/>
              </a:rPr>
              <a:t>Projeto 2</a:t>
            </a:r>
            <a:endParaRPr/>
          </a:p>
        </p:txBody>
      </p:sp>
      <p:sp>
        <p:nvSpPr>
          <p:cNvPr id="60" name="Google Shape;60;p13"/>
          <p:cNvSpPr txBox="1"/>
          <p:nvPr>
            <p:ph idx="1" type="subTitle"/>
          </p:nvPr>
        </p:nvSpPr>
        <p:spPr>
          <a:xfrm>
            <a:off x="311700" y="3647550"/>
            <a:ext cx="8520600" cy="141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sz="1050">
                <a:solidFill>
                  <a:srgbClr val="5F6368"/>
                </a:solidFill>
                <a:latin typeface="Roboto"/>
                <a:ea typeface="Roboto"/>
                <a:cs typeface="Roboto"/>
                <a:sym typeface="Roboto"/>
              </a:rPr>
              <a:t>Professora: Carolina Zambelli Kamada</a:t>
            </a:r>
            <a:endParaRPr sz="1050">
              <a:solidFill>
                <a:srgbClr val="5F6368"/>
              </a:solidFill>
              <a:latin typeface="Roboto"/>
              <a:ea typeface="Roboto"/>
              <a:cs typeface="Roboto"/>
              <a:sym typeface="Roboto"/>
            </a:endParaRPr>
          </a:p>
          <a:p>
            <a:pPr indent="0" lvl="0" marL="0" rtl="0" algn="l">
              <a:spcBef>
                <a:spcPts val="0"/>
              </a:spcBef>
              <a:spcAft>
                <a:spcPts val="0"/>
              </a:spcAft>
              <a:buNone/>
            </a:pPr>
            <a:r>
              <a:rPr lang="pt-BR" sz="1050">
                <a:solidFill>
                  <a:srgbClr val="5F6368"/>
                </a:solidFill>
                <a:latin typeface="Roboto"/>
                <a:ea typeface="Roboto"/>
                <a:cs typeface="Roboto"/>
                <a:sym typeface="Roboto"/>
              </a:rPr>
              <a:t>Materia: Data Science using Python</a:t>
            </a:r>
            <a:endParaRPr sz="1050">
              <a:solidFill>
                <a:srgbClr val="5F6368"/>
              </a:solidFill>
              <a:latin typeface="Roboto"/>
              <a:ea typeface="Roboto"/>
              <a:cs typeface="Roboto"/>
              <a:sym typeface="Roboto"/>
            </a:endParaRPr>
          </a:p>
          <a:p>
            <a:pPr indent="0" lvl="0" marL="0" rtl="0" algn="l">
              <a:spcBef>
                <a:spcPts val="0"/>
              </a:spcBef>
              <a:spcAft>
                <a:spcPts val="0"/>
              </a:spcAft>
              <a:buNone/>
            </a:pPr>
            <a:r>
              <a:rPr lang="pt-BR" sz="1050">
                <a:solidFill>
                  <a:srgbClr val="5F6368"/>
                </a:solidFill>
                <a:latin typeface="Roboto"/>
                <a:ea typeface="Roboto"/>
                <a:cs typeface="Roboto"/>
                <a:sym typeface="Roboto"/>
              </a:rPr>
              <a:t>Alunos:</a:t>
            </a:r>
            <a:endParaRPr sz="1050">
              <a:solidFill>
                <a:srgbClr val="5F6368"/>
              </a:solidFill>
              <a:latin typeface="Roboto"/>
              <a:ea typeface="Roboto"/>
              <a:cs typeface="Roboto"/>
              <a:sym typeface="Roboto"/>
            </a:endParaRPr>
          </a:p>
          <a:p>
            <a:pPr indent="0" lvl="0" marL="0" rtl="0" algn="l">
              <a:spcBef>
                <a:spcPts val="0"/>
              </a:spcBef>
              <a:spcAft>
                <a:spcPts val="0"/>
              </a:spcAft>
              <a:buNone/>
            </a:pPr>
            <a:r>
              <a:rPr lang="pt-BR" sz="1050">
                <a:solidFill>
                  <a:srgbClr val="5F6368"/>
                </a:solidFill>
                <a:latin typeface="Roboto"/>
                <a:ea typeface="Roboto"/>
                <a:cs typeface="Roboto"/>
                <a:sym typeface="Roboto"/>
              </a:rPr>
              <a:t>	Ryan de Oliveira Queiroz</a:t>
            </a:r>
            <a:endParaRPr sz="1050">
              <a:solidFill>
                <a:srgbClr val="5F6368"/>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pt-BR" sz="1050">
                <a:solidFill>
                  <a:srgbClr val="5F6368"/>
                </a:solidFill>
                <a:latin typeface="Roboto"/>
                <a:ea typeface="Roboto"/>
                <a:cs typeface="Roboto"/>
                <a:sym typeface="Roboto"/>
              </a:rPr>
              <a:t>José Riquelmo Gomes da Silva</a:t>
            </a:r>
            <a:endParaRPr sz="1050">
              <a:solidFill>
                <a:srgbClr val="5F6368"/>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pt-BR" sz="1050">
                <a:solidFill>
                  <a:srgbClr val="5F6368"/>
                </a:solidFill>
                <a:latin typeface="Roboto"/>
                <a:ea typeface="Roboto"/>
                <a:cs typeface="Roboto"/>
                <a:sym typeface="Roboto"/>
              </a:rPr>
              <a:t>Joao Pedro Hideki Araujo Araki</a:t>
            </a:r>
            <a:endParaRPr sz="1050">
              <a:solidFill>
                <a:srgbClr val="5F6368"/>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pt-BR" sz="1050">
                <a:solidFill>
                  <a:srgbClr val="5F6368"/>
                </a:solidFill>
                <a:latin typeface="Roboto"/>
                <a:ea typeface="Roboto"/>
                <a:cs typeface="Roboto"/>
                <a:sym typeface="Roboto"/>
              </a:rPr>
              <a:t>Cesar Henrique de Freitas Barbosa</a:t>
            </a:r>
            <a:endParaRPr sz="1050">
              <a:solidFill>
                <a:srgbClr val="5F6368"/>
              </a:solidFill>
              <a:latin typeface="Roboto"/>
              <a:ea typeface="Roboto"/>
              <a:cs typeface="Roboto"/>
              <a:sym typeface="Roboto"/>
            </a:endParaRPr>
          </a:p>
          <a:p>
            <a:pPr indent="0" lvl="0" marL="457200" rtl="0" algn="l">
              <a:spcBef>
                <a:spcPts val="0"/>
              </a:spcBef>
              <a:spcAft>
                <a:spcPts val="0"/>
              </a:spcAft>
              <a:buNone/>
            </a:pPr>
            <a:r>
              <a:rPr lang="pt-BR" sz="1050">
                <a:solidFill>
                  <a:srgbClr val="5F6368"/>
                </a:solidFill>
                <a:latin typeface="Roboto"/>
                <a:ea typeface="Roboto"/>
                <a:cs typeface="Roboto"/>
                <a:sym typeface="Roboto"/>
              </a:rPr>
              <a:t>Leonardo de Souza Silva</a:t>
            </a:r>
            <a:endParaRPr sz="1050">
              <a:solidFill>
                <a:srgbClr val="5F6368"/>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512700" y="479950"/>
            <a:ext cx="8118600" cy="293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pt-BR" sz="4400"/>
              <a:t>Existe algum </a:t>
            </a:r>
            <a:r>
              <a:rPr lang="pt-BR" sz="4400"/>
              <a:t>padrão</a:t>
            </a:r>
            <a:r>
              <a:rPr lang="pt-BR" sz="4400"/>
              <a:t> ou </a:t>
            </a:r>
            <a:r>
              <a:rPr lang="pt-BR" sz="4400"/>
              <a:t>tendência</a:t>
            </a:r>
            <a:r>
              <a:rPr lang="pt-BR" sz="4400"/>
              <a:t> nos atrasos? Se sim, o que pode ser feito para reduzi-los</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69650"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Visão analitica</a:t>
            </a:r>
            <a:endParaRPr/>
          </a:p>
        </p:txBody>
      </p:sp>
      <p:pic>
        <p:nvPicPr>
          <p:cNvPr id="123" name="Google Shape;123;p23"/>
          <p:cNvPicPr preferRelativeResize="0"/>
          <p:nvPr/>
        </p:nvPicPr>
        <p:blipFill>
          <a:blip r:embed="rId3">
            <a:alphaModFix/>
          </a:blip>
          <a:stretch>
            <a:fillRect/>
          </a:stretch>
        </p:blipFill>
        <p:spPr>
          <a:xfrm>
            <a:off x="42425" y="676862"/>
            <a:ext cx="6292250" cy="4202835"/>
          </a:xfrm>
          <a:prstGeom prst="rect">
            <a:avLst/>
          </a:prstGeom>
          <a:noFill/>
          <a:ln>
            <a:noFill/>
          </a:ln>
        </p:spPr>
      </p:pic>
      <p:sp>
        <p:nvSpPr>
          <p:cNvPr id="124" name="Google Shape;124;p23"/>
          <p:cNvSpPr txBox="1"/>
          <p:nvPr>
            <p:ph idx="1" type="body"/>
          </p:nvPr>
        </p:nvSpPr>
        <p:spPr>
          <a:xfrm>
            <a:off x="6379525" y="613200"/>
            <a:ext cx="2702400" cy="42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Conseguimos ver nesse mapa de calor, que o </a:t>
            </a:r>
            <a:r>
              <a:rPr lang="pt-BR"/>
              <a:t>horário</a:t>
            </a:r>
            <a:r>
              <a:rPr lang="pt-BR"/>
              <a:t> da madrugada </a:t>
            </a:r>
            <a:r>
              <a:rPr lang="pt-BR"/>
              <a:t>contém</a:t>
            </a:r>
            <a:r>
              <a:rPr lang="pt-BR"/>
              <a:t> muitos voos atrasados.</a:t>
            </a:r>
            <a:br>
              <a:rPr lang="pt-BR"/>
            </a:br>
            <a:br>
              <a:rPr lang="pt-B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Visão Executiva</a:t>
            </a:r>
            <a:endParaRPr/>
          </a:p>
        </p:txBody>
      </p:sp>
      <p:pic>
        <p:nvPicPr>
          <p:cNvPr id="130" name="Google Shape;130;p24"/>
          <p:cNvPicPr preferRelativeResize="0"/>
          <p:nvPr/>
        </p:nvPicPr>
        <p:blipFill>
          <a:blip r:embed="rId3">
            <a:alphaModFix/>
          </a:blip>
          <a:stretch>
            <a:fillRect/>
          </a:stretch>
        </p:blipFill>
        <p:spPr>
          <a:xfrm>
            <a:off x="763028" y="644725"/>
            <a:ext cx="7726223" cy="438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Considerações </a:t>
            </a:r>
            <a:endParaRPr/>
          </a:p>
        </p:txBody>
      </p:sp>
      <p:sp>
        <p:nvSpPr>
          <p:cNvPr id="136" name="Google Shape;136;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Abordar os atrasos durante a madrugada requer uma combinação de ajustes operacionais, otimização de recursos, melhorias na infraestrutura e, possivelmente, uma revisão estratégica das operações noturnas. Ao implementar essas estratégias, as companhias aéreas podem reduzir significativamente os atrasos, melhorar a eficiência operacional e aumentar a satisfação dos passageiros.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Quais as companhias que mais registram atrasos?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69650" y="0"/>
            <a:ext cx="8520600" cy="8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Visão</a:t>
            </a:r>
            <a:r>
              <a:rPr lang="pt-BR"/>
              <a:t> analitica</a:t>
            </a:r>
            <a:endParaRPr/>
          </a:p>
        </p:txBody>
      </p:sp>
      <p:sp>
        <p:nvSpPr>
          <p:cNvPr id="71" name="Google Shape;71;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0" y="837325"/>
            <a:ext cx="9144000" cy="419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71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Visão</a:t>
            </a:r>
            <a:r>
              <a:rPr lang="pt-BR"/>
              <a:t> executiva</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0" y="816623"/>
            <a:ext cx="9144000" cy="42279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Considerações</a:t>
            </a:r>
            <a:r>
              <a:rPr lang="pt-BR"/>
              <a:t> </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A análise dos dados de voos revelou que cinco companhias aéreas se destacam negativamente em termos de pontualidade. HA lidera com a maior proporção de atrasos, seguida de perto por F9 e VX, ambas apresentando índices significativos de atrasos que podem comprometer a satisfação dos passageiros e a eficiência operacional. AS e WN completam a lista, também registrando altos percentuais de voos atrasados. Essas companhias precisam revisar suas operações e identificar as causas subjacentes para melhorar a pontualidade e reduzir os impactos negativos em seus serviços.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A rota ou aeronave podem influenciar nos </a:t>
            </a:r>
            <a:r>
              <a:rPr lang="pt-BR"/>
              <a:t>atrasos</a:t>
            </a:r>
            <a:r>
              <a:rPr lang="pt-B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69650"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Visão analitica</a:t>
            </a:r>
            <a:endParaRPr/>
          </a:p>
        </p:txBody>
      </p:sp>
      <p:sp>
        <p:nvSpPr>
          <p:cNvPr id="96" name="Google Shape;96;p19"/>
          <p:cNvSpPr txBox="1"/>
          <p:nvPr>
            <p:ph idx="1" type="body"/>
          </p:nvPr>
        </p:nvSpPr>
        <p:spPr>
          <a:xfrm>
            <a:off x="311700" y="2980800"/>
            <a:ext cx="8520600" cy="10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500"/>
              <a:t>O valor do Chi2, indicando uma diferença significativa entre as variáveis analisadas.</a:t>
            </a:r>
            <a:br>
              <a:rPr lang="pt-BR" sz="1500"/>
            </a:br>
            <a:r>
              <a:rPr lang="pt-BR" sz="1500"/>
              <a:t>O valor de p sugere que a probabilidade de essa associação ocorrer por acaso é muito baixa (menos de 0,05), </a:t>
            </a:r>
            <a:r>
              <a:rPr b="1" lang="pt-BR" sz="1500"/>
              <a:t>implicando que há uma relação estatisticamente significativa entre as variáveis</a:t>
            </a:r>
            <a:endParaRPr b="1" sz="1500"/>
          </a:p>
        </p:txBody>
      </p:sp>
      <p:pic>
        <p:nvPicPr>
          <p:cNvPr id="97" name="Google Shape;97;p19"/>
          <p:cNvPicPr preferRelativeResize="0"/>
          <p:nvPr/>
        </p:nvPicPr>
        <p:blipFill>
          <a:blip r:embed="rId3">
            <a:alphaModFix/>
          </a:blip>
          <a:stretch>
            <a:fillRect/>
          </a:stretch>
        </p:blipFill>
        <p:spPr>
          <a:xfrm>
            <a:off x="86288" y="566063"/>
            <a:ext cx="4371175" cy="2364564"/>
          </a:xfrm>
          <a:prstGeom prst="rect">
            <a:avLst/>
          </a:prstGeom>
          <a:noFill/>
          <a:ln>
            <a:noFill/>
          </a:ln>
        </p:spPr>
      </p:pic>
      <p:pic>
        <p:nvPicPr>
          <p:cNvPr id="98" name="Google Shape;98;p19"/>
          <p:cNvPicPr preferRelativeResize="0"/>
          <p:nvPr/>
        </p:nvPicPr>
        <p:blipFill>
          <a:blip r:embed="rId4">
            <a:alphaModFix/>
          </a:blip>
          <a:stretch>
            <a:fillRect/>
          </a:stretch>
        </p:blipFill>
        <p:spPr>
          <a:xfrm>
            <a:off x="4679163" y="566062"/>
            <a:ext cx="4371175" cy="236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Visão</a:t>
            </a:r>
            <a:r>
              <a:rPr lang="pt-BR"/>
              <a:t> Executiva</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0" y="1058224"/>
            <a:ext cx="4571999" cy="3546928"/>
          </a:xfrm>
          <a:prstGeom prst="rect">
            <a:avLst/>
          </a:prstGeom>
          <a:noFill/>
          <a:ln>
            <a:noFill/>
          </a:ln>
        </p:spPr>
      </p:pic>
      <p:pic>
        <p:nvPicPr>
          <p:cNvPr id="106" name="Google Shape;106;p20"/>
          <p:cNvPicPr preferRelativeResize="0"/>
          <p:nvPr/>
        </p:nvPicPr>
        <p:blipFill>
          <a:blip r:embed="rId4">
            <a:alphaModFix/>
          </a:blip>
          <a:stretch>
            <a:fillRect/>
          </a:stretch>
        </p:blipFill>
        <p:spPr>
          <a:xfrm>
            <a:off x="4572000" y="1058225"/>
            <a:ext cx="4571999" cy="35469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Considerações </a:t>
            </a:r>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A análise dos dados conseguiu comprovar que existe, sim, um fator impactando os atrasos dos voos, considerando a aeronave e a rota. Através de um teste estatístico robusto, identificamos que tanto o tipo de aeronave quanto a rota específica desempenham um papel significativo na ocorrência de atrasos.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