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7" r:id="rId5"/>
  </p:sldMasterIdLst>
  <p:notesMasterIdLst>
    <p:notesMasterId r:id="rId51"/>
  </p:notesMasterIdLst>
  <p:handoutMasterIdLst>
    <p:handoutMasterId r:id="rId52"/>
  </p:handoutMasterIdLst>
  <p:sldIdLst>
    <p:sldId id="283" r:id="rId6"/>
    <p:sldId id="323" r:id="rId7"/>
    <p:sldId id="324" r:id="rId8"/>
    <p:sldId id="285" r:id="rId9"/>
    <p:sldId id="286" r:id="rId10"/>
    <p:sldId id="287" r:id="rId11"/>
    <p:sldId id="288" r:id="rId12"/>
    <p:sldId id="289" r:id="rId13"/>
    <p:sldId id="330" r:id="rId14"/>
    <p:sldId id="334" r:id="rId15"/>
    <p:sldId id="299" r:id="rId16"/>
    <p:sldId id="336" r:id="rId17"/>
    <p:sldId id="338" r:id="rId18"/>
    <p:sldId id="339" r:id="rId19"/>
    <p:sldId id="301" r:id="rId20"/>
    <p:sldId id="337" r:id="rId21"/>
    <p:sldId id="302" r:id="rId22"/>
    <p:sldId id="303" r:id="rId23"/>
    <p:sldId id="304" r:id="rId24"/>
    <p:sldId id="305" r:id="rId25"/>
    <p:sldId id="306" r:id="rId26"/>
    <p:sldId id="307" r:id="rId27"/>
    <p:sldId id="308" r:id="rId28"/>
    <p:sldId id="309" r:id="rId29"/>
    <p:sldId id="335" r:id="rId30"/>
    <p:sldId id="293" r:id="rId31"/>
    <p:sldId id="294" r:id="rId32"/>
    <p:sldId id="295" r:id="rId33"/>
    <p:sldId id="296" r:id="rId34"/>
    <p:sldId id="297" r:id="rId35"/>
    <p:sldId id="327" r:id="rId36"/>
    <p:sldId id="311" r:id="rId37"/>
    <p:sldId id="312" r:id="rId38"/>
    <p:sldId id="313" r:id="rId39"/>
    <p:sldId id="314" r:id="rId40"/>
    <p:sldId id="315" r:id="rId41"/>
    <p:sldId id="316" r:id="rId42"/>
    <p:sldId id="317" r:id="rId43"/>
    <p:sldId id="318" r:id="rId44"/>
    <p:sldId id="328" r:id="rId45"/>
    <p:sldId id="320" r:id="rId46"/>
    <p:sldId id="332" r:id="rId47"/>
    <p:sldId id="333" r:id="rId48"/>
    <p:sldId id="321" r:id="rId49"/>
    <p:sldId id="322"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556" autoAdjust="0"/>
  </p:normalViewPr>
  <p:slideViewPr>
    <p:cSldViewPr snapToGrid="0">
      <p:cViewPr varScale="1">
        <p:scale>
          <a:sx n="81" d="100"/>
          <a:sy n="81" d="100"/>
        </p:scale>
        <p:origin x="240" y="51"/>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notesMaster" Target="notesMasters/notesMaster1.xml"/><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12/6/2017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kafka.apache.org/documentation.html#intro_distribution" TargetMode="External"/><Relationship Id="rId2" Type="http://schemas.openxmlformats.org/officeDocument/2006/relationships/slide" Target="../slides/slide23.xml"/><Relationship Id="rId1" Type="http://schemas.openxmlformats.org/officeDocument/2006/relationships/notesMaster" Target="../notesMasters/notesMaster1.xml"/><Relationship Id="rId5" Type="http://schemas.openxmlformats.org/officeDocument/2006/relationships/hyperlink" Target="http://kafka.apache.org/documentation.html#intro_consumers" TargetMode="External"/><Relationship Id="rId4" Type="http://schemas.openxmlformats.org/officeDocument/2006/relationships/hyperlink" Target="http://kafka.apache.org/documentation.html#intro_producers"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databasetube.com/database/big-data-lambda-architecture/"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qlug.be/files/sqlug/bd/MicrosoftBigDataSQLUG.pdf" TargetMode="Externa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databasetube.com/database/big-data-lambda-architectur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databasetube.com/database/big-data-lambda-architecture/"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databasetube.com/database/big-data-lambda-architectur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databasetube.com/database/big-data-lambda-architecture/"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a:p>
        </p:txBody>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26020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2590687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3866624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34450998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1847945-A73B-406A-8350-63C3104C857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076087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1847945-A73B-406A-8350-63C3104C857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997034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20187819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a:p>
        </p:txBody>
      </p:sp>
    </p:spTree>
    <p:extLst>
      <p:ext uri="{BB962C8B-B14F-4D97-AF65-F5344CB8AC3E}">
        <p14:creationId xmlns:p14="http://schemas.microsoft.com/office/powerpoint/2010/main" val="39303918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Maximum of 12 per Service</a:t>
            </a:r>
            <a:r>
              <a:rPr lang="en-US" baseline="0"/>
              <a:t> Bus namespace</a:t>
            </a:r>
            <a:endParaRPr lang="en-US"/>
          </a:p>
        </p:txBody>
      </p:sp>
      <p:sp>
        <p:nvSpPr>
          <p:cNvPr id="6" name="Date Placeholder 5"/>
          <p:cNvSpPr>
            <a:spLocks noGrp="1"/>
          </p:cNvSpPr>
          <p:nvPr>
            <p:ph type="dt" idx="12"/>
          </p:nvPr>
        </p:nvSpPr>
        <p:spPr/>
        <p:txBody>
          <a:bodyPr/>
          <a:lstStyle/>
          <a:p>
            <a:fld id="{70C7DD1B-F37C-4560-8AF2-E71C76F14CED}" type="datetime1">
              <a:rPr lang="en-US" smtClean="0"/>
              <a:t>12/6/2017</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728513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70C7DD1B-F37C-4560-8AF2-E71C76F14CED}" type="datetime1">
              <a:rPr lang="en-US" smtClean="0"/>
              <a:t>12/6/2017</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3160812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using</a:t>
            </a:r>
            <a:r>
              <a:rPr lang="en-US" baseline="0" dirty="0"/>
              <a:t> the SDK, with VS.</a:t>
            </a:r>
          </a:p>
          <a:p>
            <a:endParaRPr lang="en-US" dirty="0"/>
          </a:p>
          <a:p>
            <a:r>
              <a:rPr lang="en-US" dirty="0"/>
              <a:t>This method continuously sends events to your Event Hub with a 200-ms delay.</a:t>
            </a:r>
          </a:p>
        </p:txBody>
      </p:sp>
      <p:sp>
        <p:nvSpPr>
          <p:cNvPr id="6" name="Date Placeholder 5"/>
          <p:cNvSpPr>
            <a:spLocks noGrp="1"/>
          </p:cNvSpPr>
          <p:nvPr>
            <p:ph type="dt" idx="12"/>
          </p:nvPr>
        </p:nvSpPr>
        <p:spPr/>
        <p:txBody>
          <a:bodyPr/>
          <a:lstStyle/>
          <a:p>
            <a:fld id="{70C7DD1B-F37C-4560-8AF2-E71C76F14CED}" type="datetime1">
              <a:rPr lang="en-US" smtClean="0"/>
              <a:t>12/6/2017</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838216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a:t>
            </a:fld>
            <a:endParaRPr lang="en-US"/>
          </a:p>
        </p:txBody>
      </p:sp>
    </p:spTree>
    <p:extLst>
      <p:ext uri="{BB962C8B-B14F-4D97-AF65-F5344CB8AC3E}">
        <p14:creationId xmlns:p14="http://schemas.microsoft.com/office/powerpoint/2010/main" val="12714350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70C7DD1B-F37C-4560-8AF2-E71C76F14CED}" type="datetime1">
              <a:rPr lang="en-US" smtClean="0"/>
              <a:t>12/6/2017</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51976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21</a:t>
            </a:fld>
            <a:endParaRPr lang="en-US"/>
          </a:p>
        </p:txBody>
      </p:sp>
    </p:spTree>
    <p:extLst>
      <p:ext uri="{BB962C8B-B14F-4D97-AF65-F5344CB8AC3E}">
        <p14:creationId xmlns:p14="http://schemas.microsoft.com/office/powerpoint/2010/main" val="32812998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topic is a category or feed name to which messages are published. For each topic, the Kafka cluster maintains a partitioned log that looks like this</a:t>
            </a:r>
            <a:r>
              <a:rPr lang="en-US" baseline="0" dirty="0"/>
              <a:t> diagram</a:t>
            </a:r>
          </a:p>
          <a:p>
            <a:endParaRPr lang="en-US" baseline="0" dirty="0"/>
          </a:p>
          <a:p>
            <a:r>
              <a:rPr lang="en-US" dirty="0"/>
              <a:t>Each partition is an ordered, immutable sequence of messages that is continually appended to—a commit log. </a:t>
            </a:r>
          </a:p>
          <a:p>
            <a:endParaRPr lang="en-US" dirty="0"/>
          </a:p>
          <a:p>
            <a:r>
              <a:rPr lang="en-US" dirty="0"/>
              <a:t>The offset is controlled by the consumer: normally a consumer will advance its offset linearly as it reads messages, but in fact the position is controlled by the consumer and it can consume messages in any order it likes. For example a consumer can reset to an older offset to reprocess. </a:t>
            </a:r>
          </a:p>
        </p:txBody>
      </p:sp>
      <p:sp>
        <p:nvSpPr>
          <p:cNvPr id="4" name="Slide Number Placeholder 3"/>
          <p:cNvSpPr>
            <a:spLocks noGrp="1"/>
          </p:cNvSpPr>
          <p:nvPr>
            <p:ph type="sldNum" sz="quarter" idx="10"/>
          </p:nvPr>
        </p:nvSpPr>
        <p:spPr/>
        <p:txBody>
          <a:bodyPr/>
          <a:lstStyle/>
          <a:p>
            <a:fld id="{4CFD207A-07DF-40AD-A916-9872E089CE7A}" type="slidenum">
              <a:rPr lang="en-US" smtClean="0"/>
              <a:t>22</a:t>
            </a:fld>
            <a:endParaRPr lang="en-US"/>
          </a:p>
        </p:txBody>
      </p:sp>
    </p:spTree>
    <p:extLst>
      <p:ext uri="{BB962C8B-B14F-4D97-AF65-F5344CB8AC3E}">
        <p14:creationId xmlns:p14="http://schemas.microsoft.com/office/powerpoint/2010/main" val="25994706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hlinkClick r:id="rId3"/>
              </a:rPr>
              <a:t>Distribution</a:t>
            </a:r>
            <a:endParaRPr lang="en-US" b="1" dirty="0"/>
          </a:p>
          <a:p>
            <a:r>
              <a:rPr lang="en-US" dirty="0"/>
              <a:t>The partitions of the log are distributed over the servers in the Kafka cluster with each server handling data and requests for a share of the partitions. Each partition is replicated across a configurable number of servers for fault tolerance. Each partition has one server which acts as the "leader" and zero or more servers which act as "followers". The leader handles all read and write requests for the partition while the followers passively replicate the leader. If the leader fails, one of the followers will automatically become the new leader. Each server acts as a leader for some of its partitions and a follower for others so load is well balanced within the cluster. </a:t>
            </a:r>
          </a:p>
          <a:p>
            <a:endParaRPr lang="en-US" dirty="0"/>
          </a:p>
          <a:p>
            <a:r>
              <a:rPr lang="en-US" b="1" dirty="0">
                <a:hlinkClick r:id="rId4"/>
              </a:rPr>
              <a:t>Producers</a:t>
            </a:r>
            <a:endParaRPr lang="en-US" b="1" dirty="0"/>
          </a:p>
          <a:p>
            <a:r>
              <a:rPr lang="en-US" dirty="0"/>
              <a:t>Producers publish data to the topics of their choice. The producer is responsible for choosing which message to assign to which partition within the topic. This can be done in a round-robin fashion simply to balance load or it can be done according to some semantic partition function (say based on some key in the message).</a:t>
            </a:r>
          </a:p>
          <a:p>
            <a:endParaRPr lang="en-US" dirty="0"/>
          </a:p>
          <a:p>
            <a:r>
              <a:rPr lang="en-US" b="1" dirty="0">
                <a:hlinkClick r:id="rId5"/>
              </a:rPr>
              <a:t>Consumers</a:t>
            </a:r>
            <a:endParaRPr lang="en-US" b="1" dirty="0"/>
          </a:p>
          <a:p>
            <a:r>
              <a:rPr lang="en-US" dirty="0"/>
              <a:t>Consumers label themselves with a consumer group name, and each message published to a topic is delivered to one consumer instance within each subscribing consumer group. Consumer instances can be in separate processes or on separate machines. </a:t>
            </a:r>
          </a:p>
          <a:p>
            <a:r>
              <a:rPr lang="en-US" dirty="0"/>
              <a:t>If all the consumer instances have the same consumer group, then this works just like a traditional queue balancing load over the consumers. </a:t>
            </a:r>
          </a:p>
          <a:p>
            <a:r>
              <a:rPr lang="en-US" dirty="0"/>
              <a:t>If all the consumer instances have different consumer groups, then this works like publish-subscribe and all messages are broadcast to all consumers. </a:t>
            </a:r>
          </a:p>
          <a:p>
            <a:r>
              <a:rPr lang="en-US" dirty="0"/>
              <a:t>More commonly, however, we have found that topics have a small number of consumer groups, one for each "logical subscriber". Each group is composed of many consumer instances for scalability and fault tolerance. This is nothing more than publish-subscribe semantics where the subscriber is a cluster of consumers instead of a single process. </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23</a:t>
            </a:fld>
            <a:endParaRPr lang="en-US"/>
          </a:p>
        </p:txBody>
      </p:sp>
    </p:spTree>
    <p:extLst>
      <p:ext uri="{BB962C8B-B14F-4D97-AF65-F5344CB8AC3E}">
        <p14:creationId xmlns:p14="http://schemas.microsoft.com/office/powerpoint/2010/main" val="32410646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24</a:t>
            </a:fld>
            <a:endParaRPr lang="en-US"/>
          </a:p>
        </p:txBody>
      </p:sp>
    </p:spTree>
    <p:extLst>
      <p:ext uri="{BB962C8B-B14F-4D97-AF65-F5344CB8AC3E}">
        <p14:creationId xmlns:p14="http://schemas.microsoft.com/office/powerpoint/2010/main" val="5509701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25</a:t>
            </a:fld>
            <a:endParaRPr lang="en-US"/>
          </a:p>
        </p:txBody>
      </p:sp>
    </p:spTree>
    <p:extLst>
      <p:ext uri="{BB962C8B-B14F-4D97-AF65-F5344CB8AC3E}">
        <p14:creationId xmlns:p14="http://schemas.microsoft.com/office/powerpoint/2010/main" val="25267247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best way to look</a:t>
            </a:r>
            <a:r>
              <a:rPr lang="en-US" baseline="0"/>
              <a:t> at this is through an analogy to push notifications to your mobile devices.</a:t>
            </a:r>
          </a:p>
          <a:p>
            <a:r>
              <a:rPr lang="en-US" baseline="0"/>
              <a:t>An applications needs to tell you something, but you have it installed on many devices. If you check the notification on one, you don’t want to read it over and over again on each of your other devices.</a:t>
            </a:r>
          </a:p>
          <a:p>
            <a:r>
              <a:rPr lang="en-US" baseline="0"/>
              <a:t>Queues delete the messages after they’ve been read once, and has protocols in place to make sure that the message isn’t deleted prematurely, to avoid data loss.</a:t>
            </a:r>
          </a:p>
        </p:txBody>
      </p:sp>
      <p:sp>
        <p:nvSpPr>
          <p:cNvPr id="4" name="Slide Number Placeholder 3"/>
          <p:cNvSpPr>
            <a:spLocks noGrp="1"/>
          </p:cNvSpPr>
          <p:nvPr>
            <p:ph type="sldNum" sz="quarter" idx="10"/>
          </p:nvPr>
        </p:nvSpPr>
        <p:spPr/>
        <p:txBody>
          <a:bodyPr/>
          <a:lstStyle/>
          <a:p>
            <a:fld id="{A9BFD490-7017-4A21-9230-2922BC8C97A3}" type="slidenum">
              <a:rPr lang="en-US" smtClean="0"/>
              <a:t>26</a:t>
            </a:fld>
            <a:endParaRPr lang="en-US"/>
          </a:p>
        </p:txBody>
      </p:sp>
    </p:spTree>
    <p:extLst>
      <p:ext uri="{BB962C8B-B14F-4D97-AF65-F5344CB8AC3E}">
        <p14:creationId xmlns:p14="http://schemas.microsoft.com/office/powerpoint/2010/main" val="14270692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Topics</a:t>
            </a:r>
            <a:r>
              <a:rPr lang="en-US" baseline="0"/>
              <a:t> are most commonly used when each user doesn’t need to see every single message that’s being pushed through by a sender.</a:t>
            </a:r>
          </a:p>
          <a:p>
            <a:r>
              <a:rPr lang="en-US" baseline="0"/>
              <a:t>It helps streamline business operations by allowing users to subscribe to what they need, and then only delivering that relevant content.</a:t>
            </a:r>
          </a:p>
          <a:p>
            <a:r>
              <a:rPr lang="en-US" baseline="0"/>
              <a:t>The messages, however, are handled in the same way as in queues.  They are formatted the same, and are stored/deleted the same way.</a:t>
            </a:r>
          </a:p>
        </p:txBody>
      </p:sp>
      <p:sp>
        <p:nvSpPr>
          <p:cNvPr id="4" name="Slide Number Placeholder 3"/>
          <p:cNvSpPr>
            <a:spLocks noGrp="1"/>
          </p:cNvSpPr>
          <p:nvPr>
            <p:ph type="sldNum" sz="quarter" idx="10"/>
          </p:nvPr>
        </p:nvSpPr>
        <p:spPr/>
        <p:txBody>
          <a:bodyPr/>
          <a:lstStyle/>
          <a:p>
            <a:fld id="{A9BFD490-7017-4A21-9230-2922BC8C97A3}" type="slidenum">
              <a:rPr lang="en-US" smtClean="0"/>
              <a:t>27</a:t>
            </a:fld>
            <a:endParaRPr lang="en-US"/>
          </a:p>
        </p:txBody>
      </p:sp>
    </p:spTree>
    <p:extLst>
      <p:ext uri="{BB962C8B-B14F-4D97-AF65-F5344CB8AC3E}">
        <p14:creationId xmlns:p14="http://schemas.microsoft.com/office/powerpoint/2010/main" val="6310897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Topics</a:t>
            </a:r>
            <a:r>
              <a:rPr lang="en-US" baseline="0" dirty="0"/>
              <a:t> are most commonly used when each user doesn’t need to see every single message that’s being pushed through by a sender.</a:t>
            </a:r>
          </a:p>
          <a:p>
            <a:r>
              <a:rPr lang="en-US" baseline="0" dirty="0"/>
              <a:t>It helps streamline business operations by allowing users to subscribe to what they need, and then only delivering that relevant content.</a:t>
            </a:r>
          </a:p>
          <a:p>
            <a:r>
              <a:rPr lang="en-US" baseline="0" dirty="0"/>
              <a:t>The messages, however, are handled in the same way as in queues.  They are formatted the same, and are stored/deleted the same way.</a:t>
            </a:r>
          </a:p>
        </p:txBody>
      </p:sp>
      <p:sp>
        <p:nvSpPr>
          <p:cNvPr id="4" name="Slide Number Placeholder 3"/>
          <p:cNvSpPr>
            <a:spLocks noGrp="1"/>
          </p:cNvSpPr>
          <p:nvPr>
            <p:ph type="sldNum" sz="quarter" idx="10"/>
          </p:nvPr>
        </p:nvSpPr>
        <p:spPr/>
        <p:txBody>
          <a:bodyPr/>
          <a:lstStyle/>
          <a:p>
            <a:fld id="{A9BFD490-7017-4A21-9230-2922BC8C97A3}" type="slidenum">
              <a:rPr lang="en-US" smtClean="0"/>
              <a:t>28</a:t>
            </a:fld>
            <a:endParaRPr lang="en-US"/>
          </a:p>
        </p:txBody>
      </p:sp>
    </p:spTree>
    <p:extLst>
      <p:ext uri="{BB962C8B-B14F-4D97-AF65-F5344CB8AC3E}">
        <p14:creationId xmlns:p14="http://schemas.microsoft.com/office/powerpoint/2010/main" val="38922241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Topics</a:t>
            </a:r>
            <a:r>
              <a:rPr lang="en-US" baseline="0"/>
              <a:t> are most commonly used when each user doesn’t need to see every single message that’s being pushed through by a sender.</a:t>
            </a:r>
          </a:p>
          <a:p>
            <a:r>
              <a:rPr lang="en-US" baseline="0"/>
              <a:t>It helps streamline business operations by allowing users to subscribe to what they need, and then only delivering that relevant content.</a:t>
            </a:r>
          </a:p>
          <a:p>
            <a:r>
              <a:rPr lang="en-US" baseline="0"/>
              <a:t>The messages, however, are handled in the same way as in queues.  They are formatted the same, and are stored/deleted the same way.</a:t>
            </a:r>
          </a:p>
        </p:txBody>
      </p:sp>
      <p:sp>
        <p:nvSpPr>
          <p:cNvPr id="4" name="Slide Number Placeholder 3"/>
          <p:cNvSpPr>
            <a:spLocks noGrp="1"/>
          </p:cNvSpPr>
          <p:nvPr>
            <p:ph type="sldNum" sz="quarter" idx="10"/>
          </p:nvPr>
        </p:nvSpPr>
        <p:spPr/>
        <p:txBody>
          <a:bodyPr/>
          <a:lstStyle/>
          <a:p>
            <a:fld id="{A9BFD490-7017-4A21-9230-2922BC8C97A3}" type="slidenum">
              <a:rPr lang="en-US" smtClean="0"/>
              <a:t>29</a:t>
            </a:fld>
            <a:endParaRPr lang="en-US"/>
          </a:p>
        </p:txBody>
      </p:sp>
    </p:spTree>
    <p:extLst>
      <p:ext uri="{BB962C8B-B14F-4D97-AF65-F5344CB8AC3E}">
        <p14:creationId xmlns:p14="http://schemas.microsoft.com/office/powerpoint/2010/main" val="2721753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a:t>
            </a:fld>
            <a:endParaRPr lang="en-US"/>
          </a:p>
        </p:txBody>
      </p:sp>
    </p:spTree>
    <p:extLst>
      <p:ext uri="{BB962C8B-B14F-4D97-AF65-F5344CB8AC3E}">
        <p14:creationId xmlns:p14="http://schemas.microsoft.com/office/powerpoint/2010/main" val="6151634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Topics</a:t>
            </a:r>
            <a:r>
              <a:rPr lang="en-US" baseline="0" dirty="0"/>
              <a:t> are most commonly used when each user doesn’t need to see every single message that’s being pushed through by a sender.</a:t>
            </a:r>
          </a:p>
          <a:p>
            <a:r>
              <a:rPr lang="en-US" baseline="0" dirty="0"/>
              <a:t>It helps streamline business operations by allowing users to subscribe to what they need, and then only delivering that relevant content.</a:t>
            </a:r>
          </a:p>
          <a:p>
            <a:r>
              <a:rPr lang="en-US" baseline="0" dirty="0"/>
              <a:t>The messages, however, are handled in the same way as in queues.  They are formatted the same, and are stored/deleted the same way.</a:t>
            </a:r>
          </a:p>
        </p:txBody>
      </p:sp>
      <p:sp>
        <p:nvSpPr>
          <p:cNvPr id="4" name="Slide Number Placeholder 3"/>
          <p:cNvSpPr>
            <a:spLocks noGrp="1"/>
          </p:cNvSpPr>
          <p:nvPr>
            <p:ph type="sldNum" sz="quarter" idx="10"/>
          </p:nvPr>
        </p:nvSpPr>
        <p:spPr/>
        <p:txBody>
          <a:bodyPr/>
          <a:lstStyle/>
          <a:p>
            <a:fld id="{A9BFD490-7017-4A21-9230-2922BC8C97A3}" type="slidenum">
              <a:rPr lang="en-US" smtClean="0"/>
              <a:t>30</a:t>
            </a:fld>
            <a:endParaRPr lang="en-US"/>
          </a:p>
        </p:txBody>
      </p:sp>
    </p:spTree>
    <p:extLst>
      <p:ext uri="{BB962C8B-B14F-4D97-AF65-F5344CB8AC3E}">
        <p14:creationId xmlns:p14="http://schemas.microsoft.com/office/powerpoint/2010/main" val="42314398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31</a:t>
            </a:fld>
            <a:endParaRPr lang="en-US"/>
          </a:p>
        </p:txBody>
      </p:sp>
    </p:spTree>
    <p:extLst>
      <p:ext uri="{BB962C8B-B14F-4D97-AF65-F5344CB8AC3E}">
        <p14:creationId xmlns:p14="http://schemas.microsoft.com/office/powerpoint/2010/main" val="36164099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70C7DD1B-F37C-4560-8AF2-E71C76F14CED}" type="datetime1">
              <a:rPr lang="en-US" smtClean="0"/>
              <a:t>12/6/2017</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588861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70C7DD1B-F37C-4560-8AF2-E71C76F14CED}" type="datetime1">
              <a:rPr lang="en-US" smtClean="0"/>
              <a:t>12/6/2017</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6855072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34:00</a:t>
            </a:r>
          </a:p>
          <a:p>
            <a:pPr marL="171450" indent="-171450">
              <a:buFontTx/>
              <a:buChar char="-"/>
            </a:pPr>
            <a:r>
              <a:rPr lang="en-US"/>
              <a:t>Let’s take a quick look at the</a:t>
            </a:r>
            <a:r>
              <a:rPr lang="en-US" baseline="0"/>
              <a:t> ASA language – Stream Analytics Query Language</a:t>
            </a:r>
          </a:p>
          <a:p>
            <a:pPr marL="171450" indent="-171450">
              <a:buFontTx/>
              <a:buChar char="-"/>
            </a:pPr>
            <a:r>
              <a:rPr lang="en-US" baseline="0"/>
              <a:t>A fair subset of T-SQL, extended with temporal concepts and dynamic schema</a:t>
            </a:r>
            <a:endParaRPr lang="en-US"/>
          </a:p>
        </p:txBody>
      </p:sp>
      <p:sp>
        <p:nvSpPr>
          <p:cNvPr id="4" name="Header Placeholder 3"/>
          <p:cNvSpPr>
            <a:spLocks noGrp="1"/>
          </p:cNvSpPr>
          <p:nvPr>
            <p:ph type="hdr" sz="quarter" idx="10"/>
          </p:nvPr>
        </p:nvSpPr>
        <p:spPr/>
        <p:txBody>
          <a:bodyPr/>
          <a:lstStyle/>
          <a:p>
            <a:r>
              <a:rPr lang="en-US">
                <a:solidFill>
                  <a:prstClr val="black"/>
                </a:solidFill>
              </a:rPr>
              <a:t>Build 2015</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12/6/2017 12:19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34</a:t>
            </a:fld>
            <a:endParaRPr lang="en-US">
              <a:solidFill>
                <a:prstClr val="black"/>
              </a:solidFill>
            </a:endParaRPr>
          </a:p>
        </p:txBody>
      </p:sp>
    </p:spTree>
    <p:extLst>
      <p:ext uri="{BB962C8B-B14F-4D97-AF65-F5344CB8AC3E}">
        <p14:creationId xmlns:p14="http://schemas.microsoft.com/office/powerpoint/2010/main" val="25988309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70C7DD1B-F37C-4560-8AF2-E71C76F14CED}" type="datetime1">
              <a:rPr lang="en-US" smtClean="0"/>
              <a:t>12/6/2017</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7930060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Please note that in this case the value of the timestamp is potentially subject to factors such as network latencies. </a:t>
            </a: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12/6/2017</a:t>
            </a:fld>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7021481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1224"/>
              </a:spcAft>
            </a:pPr>
            <a:r>
              <a:rPr lang="en-US" sz="900" b="1" spc="-71">
                <a:solidFill>
                  <a:schemeClr val="tx2"/>
                </a:solidFill>
                <a:latin typeface="Segoe UI Light" panose="020B0502040204020203" pitchFamily="34" charset="0"/>
              </a:rPr>
              <a:t>Tumbling windows:</a:t>
            </a:r>
          </a:p>
          <a:p>
            <a:pPr marL="349724" indent="-349724">
              <a:spcAft>
                <a:spcPts val="612"/>
              </a:spcAft>
              <a:buFont typeface="Arial" panose="020B0604020202020204" pitchFamily="34" charset="0"/>
              <a:buChar char="•"/>
            </a:pPr>
            <a:r>
              <a:rPr lang="en-US" sz="900" spc="-71">
                <a:solidFill>
                  <a:schemeClr val="tx2"/>
                </a:solidFill>
                <a:latin typeface="Segoe UI Light" panose="020B0502040204020203" pitchFamily="34" charset="0"/>
              </a:rPr>
              <a:t>Repeat</a:t>
            </a:r>
          </a:p>
          <a:p>
            <a:pPr marL="349724" indent="-349724">
              <a:spcAft>
                <a:spcPts val="612"/>
              </a:spcAft>
              <a:buFont typeface="Arial" panose="020B0604020202020204" pitchFamily="34" charset="0"/>
              <a:buChar char="•"/>
            </a:pPr>
            <a:r>
              <a:rPr lang="en-US" sz="900" spc="-71">
                <a:solidFill>
                  <a:schemeClr val="tx2"/>
                </a:solidFill>
                <a:latin typeface="Segoe UI Light" panose="020B0502040204020203" pitchFamily="34" charset="0"/>
              </a:rPr>
              <a:t>Are non-overlapping </a:t>
            </a:r>
          </a:p>
          <a:p>
            <a:pPr marL="0" marR="0" indent="0" algn="l" defTabSz="932742" rtl="0" eaLnBrk="1" fontAlgn="auto" latinLnBrk="0" hangingPunct="1">
              <a:lnSpc>
                <a:spcPct val="90000"/>
              </a:lnSpc>
              <a:spcBef>
                <a:spcPts val="0"/>
              </a:spcBef>
              <a:spcAft>
                <a:spcPts val="340"/>
              </a:spcAft>
              <a:buClrTx/>
              <a:buSzTx/>
              <a:buFontTx/>
              <a:buNone/>
              <a:tabLst/>
              <a:defRPr/>
            </a:pPr>
            <a:r>
              <a:rPr lang="en-US" sz="900" spc="-71">
                <a:solidFill>
                  <a:schemeClr val="tx2"/>
                </a:solidFill>
                <a:latin typeface="Segoe UI Light" panose="020B0502040204020203" pitchFamily="34" charset="0"/>
              </a:rPr>
              <a:t>An event can belong to only one tumbling window</a:t>
            </a:r>
          </a:p>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Tech Ready 15</a:t>
            </a: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3994319-233E-40F5-BA1C-4D69D56F2C51}"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12/6/2017</a:t>
            </a:fld>
            <a:endParaRPr kumimoji="0" lang="en-US" sz="1800" b="0" i="0" u="none" strike="noStrike" kern="0" cap="none" spc="0" normalizeH="0" baseline="0" noProof="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37</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4917893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1224"/>
              </a:spcAft>
            </a:pPr>
            <a:r>
              <a:rPr lang="en-US" sz="900" b="1" spc="-71">
                <a:solidFill>
                  <a:schemeClr val="tx2"/>
                </a:solidFill>
                <a:latin typeface="Segoe UI Light" panose="020B0502040204020203" pitchFamily="34" charset="0"/>
              </a:rPr>
              <a:t>Hopping windows:</a:t>
            </a:r>
          </a:p>
          <a:p>
            <a:pPr marL="349724" indent="-349724">
              <a:spcAft>
                <a:spcPts val="612"/>
              </a:spcAft>
              <a:buFont typeface="Arial" panose="020B0604020202020204" pitchFamily="34" charset="0"/>
              <a:buChar char="•"/>
            </a:pPr>
            <a:r>
              <a:rPr lang="en-US" sz="900" spc="-71">
                <a:solidFill>
                  <a:schemeClr val="tx2"/>
                </a:solidFill>
                <a:latin typeface="Segoe UI Light" panose="020B0502040204020203" pitchFamily="34" charset="0"/>
              </a:rPr>
              <a:t>Hop forward in time by a fixed period</a:t>
            </a:r>
          </a:p>
          <a:p>
            <a:pPr marL="349724" indent="-349724">
              <a:spcAft>
                <a:spcPts val="612"/>
              </a:spcAft>
              <a:buFont typeface="Arial" panose="020B0604020202020204" pitchFamily="34" charset="0"/>
              <a:buChar char="•"/>
            </a:pPr>
            <a:r>
              <a:rPr lang="en-US" sz="900" spc="-71">
                <a:solidFill>
                  <a:schemeClr val="tx2"/>
                </a:solidFill>
                <a:latin typeface="Segoe UI Light" panose="020B0502040204020203" pitchFamily="34" charset="0"/>
              </a:rPr>
              <a:t>Repeat</a:t>
            </a:r>
          </a:p>
          <a:p>
            <a:pPr marL="349724" indent="-349724">
              <a:spcAft>
                <a:spcPts val="612"/>
              </a:spcAft>
              <a:buFont typeface="Arial" panose="020B0604020202020204" pitchFamily="34" charset="0"/>
              <a:buChar char="•"/>
            </a:pPr>
            <a:r>
              <a:rPr lang="en-US" sz="900" spc="-71">
                <a:solidFill>
                  <a:schemeClr val="tx2"/>
                </a:solidFill>
                <a:latin typeface="Segoe UI Light" panose="020B0502040204020203" pitchFamily="34" charset="0"/>
              </a:rPr>
              <a:t>Can overlap </a:t>
            </a:r>
          </a:p>
          <a:p>
            <a:pPr>
              <a:spcBef>
                <a:spcPts val="1224"/>
              </a:spcBef>
              <a:spcAft>
                <a:spcPts val="612"/>
              </a:spcAft>
            </a:pPr>
            <a:r>
              <a:rPr lang="en-US" sz="900" spc="-71">
                <a:solidFill>
                  <a:schemeClr val="tx2"/>
                </a:solidFill>
                <a:latin typeface="Segoe UI Light" panose="020B0502040204020203" pitchFamily="34" charset="0"/>
              </a:rPr>
              <a:t>Same as tumbling window if hop size = window size</a:t>
            </a:r>
          </a:p>
          <a:p>
            <a:pPr>
              <a:spcAft>
                <a:spcPts val="1224"/>
              </a:spcAft>
            </a:pPr>
            <a:r>
              <a:rPr lang="en-US" sz="900" spc="-71">
                <a:solidFill>
                  <a:schemeClr val="tx2"/>
                </a:solidFill>
                <a:latin typeface="Segoe UI Light" panose="020B0502040204020203" pitchFamily="34" charset="0"/>
              </a:rPr>
              <a:t>Events can belong to more than one hopping window</a:t>
            </a:r>
          </a:p>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Tech Ready 15</a:t>
            </a: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3994319-233E-40F5-BA1C-4D69D56F2C51}"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12/6/2017</a:t>
            </a:fld>
            <a:endParaRPr kumimoji="0" lang="en-US" sz="1800" b="0" i="0" u="none" strike="noStrike" kern="0" cap="none" spc="0" normalizeH="0" baseline="0" noProof="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38</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33231739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1224"/>
              </a:spcAft>
            </a:pPr>
            <a:r>
              <a:rPr lang="en-US" sz="900" b="1" spc="-71">
                <a:solidFill>
                  <a:schemeClr val="tx2"/>
                </a:solidFill>
                <a:latin typeface="Segoe UI Light" panose="020B0502040204020203" pitchFamily="34" charset="0"/>
              </a:rPr>
              <a:t>Sliding window:</a:t>
            </a:r>
          </a:p>
          <a:p>
            <a:pPr marL="349724" indent="-349724">
              <a:spcAft>
                <a:spcPts val="612"/>
              </a:spcAft>
              <a:buFont typeface="Arial" panose="020B0604020202020204" pitchFamily="34" charset="0"/>
              <a:buChar char="•"/>
            </a:pPr>
            <a:r>
              <a:rPr lang="en-US" sz="900" spc="-71">
                <a:solidFill>
                  <a:schemeClr val="tx2"/>
                </a:solidFill>
                <a:latin typeface="Segoe UI Light" panose="020B0502040204020203" pitchFamily="34" charset="0"/>
              </a:rPr>
              <a:t>Continuously moves forward by an € (epsilon) </a:t>
            </a:r>
          </a:p>
          <a:p>
            <a:pPr marL="349724" indent="-349724">
              <a:spcAft>
                <a:spcPts val="612"/>
              </a:spcAft>
              <a:buFont typeface="Arial" panose="020B0604020202020204" pitchFamily="34" charset="0"/>
              <a:buChar char="•"/>
            </a:pPr>
            <a:r>
              <a:rPr lang="en-US" sz="900" spc="-71">
                <a:solidFill>
                  <a:schemeClr val="tx2"/>
                </a:solidFill>
                <a:latin typeface="Segoe UI Light" panose="020B0502040204020203" pitchFamily="34" charset="0"/>
              </a:rPr>
              <a:t>Produces an output </a:t>
            </a:r>
            <a:r>
              <a:rPr lang="en-US" sz="900" i="1" spc="-71">
                <a:solidFill>
                  <a:schemeClr val="tx2"/>
                </a:solidFill>
                <a:latin typeface="Segoe UI Light" panose="020B0502040204020203" pitchFamily="34" charset="0"/>
              </a:rPr>
              <a:t>only during the occurrence of an event</a:t>
            </a:r>
          </a:p>
          <a:p>
            <a:pPr marL="349724" indent="-349724">
              <a:spcAft>
                <a:spcPts val="612"/>
              </a:spcAft>
              <a:buFont typeface="Arial" panose="020B0604020202020204" pitchFamily="34" charset="0"/>
              <a:buChar char="•"/>
            </a:pPr>
            <a:r>
              <a:rPr lang="en-US" sz="900" spc="-71">
                <a:solidFill>
                  <a:schemeClr val="tx2"/>
                </a:solidFill>
                <a:latin typeface="Segoe UI Light" panose="020B0502040204020203" pitchFamily="34" charset="0"/>
              </a:rPr>
              <a:t>Every windows will have at least one event</a:t>
            </a:r>
          </a:p>
          <a:p>
            <a:pPr>
              <a:spcAft>
                <a:spcPts val="612"/>
              </a:spcAft>
            </a:pPr>
            <a:endParaRPr lang="en-US" sz="900" spc="-71">
              <a:solidFill>
                <a:schemeClr val="tx2"/>
              </a:solidFill>
              <a:latin typeface="Segoe UI Light" panose="020B0502040204020203" pitchFamily="34" charset="0"/>
            </a:endParaRPr>
          </a:p>
          <a:p>
            <a:pPr>
              <a:spcAft>
                <a:spcPts val="1224"/>
              </a:spcAft>
            </a:pPr>
            <a:r>
              <a:rPr lang="en-US" sz="900" spc="-71">
                <a:solidFill>
                  <a:schemeClr val="tx2"/>
                </a:solidFill>
                <a:latin typeface="Segoe UI Light" panose="020B0502040204020203" pitchFamily="34" charset="0"/>
              </a:rPr>
              <a:t>Events can belong to more than one sliding window</a:t>
            </a:r>
          </a:p>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Tech Ready 15</a:t>
            </a: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3994319-233E-40F5-BA1C-4D69D56F2C51}"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12/6/2017</a:t>
            </a:fld>
            <a:endParaRPr kumimoji="0" lang="en-US" sz="1800" b="0" i="0" u="none" strike="noStrike" kern="0" cap="none" spc="0" normalizeH="0" baseline="0" noProof="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39</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3141783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8500"/>
            <a:ext cx="6207125" cy="3490913"/>
          </a:xfrm>
        </p:spPr>
      </p:sp>
      <p:sp>
        <p:nvSpPr>
          <p:cNvPr id="3" name="Notes Placeholder 2"/>
          <p:cNvSpPr>
            <a:spLocks noGrp="1"/>
          </p:cNvSpPr>
          <p:nvPr>
            <p:ph type="body" idx="1"/>
          </p:nvPr>
        </p:nvSpPr>
        <p:spPr/>
        <p:txBody>
          <a:bodyPr>
            <a:normAutofit fontScale="70000" lnSpcReduction="20000"/>
          </a:bodyPr>
          <a:lstStyle/>
          <a:p>
            <a:pPr marL="0" marR="0" indent="0" algn="l" defTabSz="932404" rtl="0" eaLnBrk="1" fontAlgn="auto" latinLnBrk="0" hangingPunct="1">
              <a:lnSpc>
                <a:spcPct val="90000"/>
              </a:lnSpc>
              <a:spcBef>
                <a:spcPts val="0"/>
              </a:spcBef>
              <a:spcAft>
                <a:spcPts val="340"/>
              </a:spcAft>
              <a:buClrTx/>
              <a:buSzTx/>
              <a:buFontTx/>
              <a:buNone/>
              <a:tabLst/>
              <a:defRPr/>
            </a:pPr>
            <a:r>
              <a:rPr lang="en-US" b="1"/>
              <a:t>Talk Track: </a:t>
            </a:r>
            <a:r>
              <a:rPr lang="en-US" b="0"/>
              <a:t>In</a:t>
            </a:r>
            <a:r>
              <a:rPr lang="en-US" b="0" baseline="0"/>
              <a:t> order to make sense of how various Big Data technologies fit together, the Open Source community has developed what is know as the Big Data Lambda Architecture. </a:t>
            </a:r>
            <a:r>
              <a:rPr lang="en-US" b="0"/>
              <a:t>The “lambda architecture” </a:t>
            </a:r>
            <a:r>
              <a:rPr lang="en-IN" sz="1000" b="0" i="0" kern="1200">
                <a:solidFill>
                  <a:schemeClr val="tx1"/>
                </a:solidFill>
                <a:effectLst/>
                <a:latin typeface="Segoe UI Light" pitchFamily="34" charset="0"/>
                <a:ea typeface="+mn-ea"/>
                <a:cs typeface="+mn-cs"/>
              </a:rPr>
              <a:t>provides an architectural model that scales and which has both the advantages of long-term batch processing and the freshness of a real-time system, with data updated in seconds time. The lambda architecture solves the problem of computing arbitrary functions on arbitrary data in real time by decomposing the problem into three layers: the batch layer, the speed layer, and the serving layer.</a:t>
            </a:r>
          </a:p>
          <a:p>
            <a:pPr marL="0" marR="0" indent="0" algn="l" defTabSz="932404" rtl="0" eaLnBrk="1" fontAlgn="auto" latinLnBrk="0" hangingPunct="1">
              <a:lnSpc>
                <a:spcPct val="90000"/>
              </a:lnSpc>
              <a:spcBef>
                <a:spcPts val="0"/>
              </a:spcBef>
              <a:spcAft>
                <a:spcPts val="340"/>
              </a:spcAft>
              <a:buClrTx/>
              <a:buSzTx/>
              <a:buFontTx/>
              <a:buNone/>
              <a:tabLst/>
              <a:defRPr/>
            </a:pPr>
            <a:endParaRPr lang="en-IN" sz="1000" b="0" i="0" kern="1200">
              <a:solidFill>
                <a:schemeClr val="tx1"/>
              </a:solidFill>
              <a:effectLst/>
              <a:latin typeface="Segoe UI Light" pitchFamily="34" charset="0"/>
              <a:ea typeface="+mn-ea"/>
              <a:cs typeface="+mn-cs"/>
            </a:endParaRPr>
          </a:p>
          <a:p>
            <a:pPr marL="0" marR="0" indent="0" algn="l" defTabSz="932404" rtl="0" eaLnBrk="1" fontAlgn="auto" latinLnBrk="0" hangingPunct="1">
              <a:lnSpc>
                <a:spcPct val="90000"/>
              </a:lnSpc>
              <a:spcBef>
                <a:spcPts val="0"/>
              </a:spcBef>
              <a:spcAft>
                <a:spcPts val="340"/>
              </a:spcAft>
              <a:buClrTx/>
              <a:buSzTx/>
              <a:buFontTx/>
              <a:buNone/>
              <a:tabLst/>
              <a:defRPr/>
            </a:pPr>
            <a:r>
              <a:rPr lang="en-IN" sz="1000" b="0" i="0" kern="1200">
                <a:solidFill>
                  <a:schemeClr val="tx1"/>
                </a:solidFill>
                <a:effectLst/>
                <a:latin typeface="Segoe UI Light" pitchFamily="34" charset="0"/>
                <a:ea typeface="+mn-ea"/>
                <a:cs typeface="+mn-cs"/>
              </a:rPr>
              <a:t>Let’s take a look at each of the three layers.</a:t>
            </a:r>
          </a:p>
          <a:p>
            <a:pPr marL="0" marR="0" indent="0" algn="l" defTabSz="932404" rtl="0" eaLnBrk="1" fontAlgn="auto" latinLnBrk="0" hangingPunct="1">
              <a:lnSpc>
                <a:spcPct val="90000"/>
              </a:lnSpc>
              <a:spcBef>
                <a:spcPts val="0"/>
              </a:spcBef>
              <a:spcAft>
                <a:spcPts val="340"/>
              </a:spcAft>
              <a:buClrTx/>
              <a:buSzTx/>
              <a:buFontTx/>
              <a:buNone/>
              <a:tabLst/>
              <a:defRPr/>
            </a:pPr>
            <a:endParaRPr lang="en-IN" sz="1000" b="0" i="0" kern="1200">
              <a:solidFill>
                <a:schemeClr val="tx1"/>
              </a:solidFill>
              <a:effectLst/>
              <a:latin typeface="Segoe UI Light" pitchFamily="34" charset="0"/>
              <a:ea typeface="+mn-ea"/>
              <a:cs typeface="+mn-cs"/>
            </a:endParaRPr>
          </a:p>
          <a:p>
            <a:pPr marL="0" marR="0" indent="0" algn="l" defTabSz="932404" rtl="0" eaLnBrk="1" fontAlgn="auto" latinLnBrk="0" hangingPunct="1">
              <a:lnSpc>
                <a:spcPct val="90000"/>
              </a:lnSpc>
              <a:spcBef>
                <a:spcPts val="0"/>
              </a:spcBef>
              <a:spcAft>
                <a:spcPts val="340"/>
              </a:spcAft>
              <a:buClrTx/>
              <a:buSzTx/>
              <a:buFontTx/>
              <a:buNone/>
              <a:tabLst/>
              <a:defRPr/>
            </a:pPr>
            <a:r>
              <a:rPr lang="en-IN" sz="1000" b="0" i="0" u="sng" kern="1200">
                <a:solidFill>
                  <a:schemeClr val="tx1"/>
                </a:solidFill>
                <a:effectLst/>
                <a:latin typeface="Segoe UI Light" pitchFamily="34" charset="0"/>
                <a:ea typeface="+mn-ea"/>
                <a:cs typeface="+mn-cs"/>
              </a:rPr>
              <a:t>The Batch Layer</a:t>
            </a:r>
            <a:r>
              <a:rPr lang="en-IN" sz="1000" b="0" i="0" u="sng" kern="1200" baseline="0">
                <a:solidFill>
                  <a:schemeClr val="tx1"/>
                </a:solidFill>
                <a:effectLst/>
                <a:latin typeface="Segoe UI Light" pitchFamily="34" charset="0"/>
                <a:ea typeface="+mn-ea"/>
                <a:cs typeface="+mn-cs"/>
              </a:rPr>
              <a:t> </a:t>
            </a:r>
            <a:r>
              <a:rPr lang="en-IN" sz="1000" b="0" i="0" kern="1200" baseline="0">
                <a:solidFill>
                  <a:schemeClr val="tx1"/>
                </a:solidFill>
                <a:effectLst/>
                <a:latin typeface="Segoe UI Light" pitchFamily="34" charset="0"/>
                <a:ea typeface="+mn-ea"/>
                <a:cs typeface="+mn-cs"/>
              </a:rPr>
              <a:t>s</a:t>
            </a:r>
            <a:r>
              <a:rPr lang="en-IN" sz="1000" b="0" i="0" kern="1200">
                <a:solidFill>
                  <a:schemeClr val="tx1"/>
                </a:solidFill>
                <a:effectLst/>
                <a:latin typeface="Segoe UI Light" pitchFamily="34" charset="0"/>
                <a:ea typeface="+mn-ea"/>
                <a:cs typeface="+mn-cs"/>
              </a:rPr>
              <a:t>tores</a:t>
            </a:r>
            <a:r>
              <a:rPr lang="en-IN" sz="1000" b="0" i="0" kern="1200" baseline="0">
                <a:solidFill>
                  <a:schemeClr val="tx1"/>
                </a:solidFill>
                <a:effectLst/>
                <a:latin typeface="Segoe UI Light" pitchFamily="34" charset="0"/>
                <a:ea typeface="+mn-ea"/>
                <a:cs typeface="+mn-cs"/>
              </a:rPr>
              <a:t> the Master Dataset for you solution – typically in append mode – that is handles new data coming in. The Batch layer is usually:</a:t>
            </a:r>
            <a:r>
              <a:rPr lang="en-US" sz="1000" b="0" i="0" kern="1200" baseline="0">
                <a:solidFill>
                  <a:schemeClr val="tx1"/>
                </a:solidFill>
                <a:effectLst/>
                <a:latin typeface="Segoe UI Light" pitchFamily="34" charset="0"/>
                <a:ea typeface="+mn-ea"/>
                <a:cs typeface="+mn-cs"/>
              </a:rPr>
              <a:t> Read only database. No random writes required.</a:t>
            </a:r>
            <a:r>
              <a:rPr lang="en-IN" sz="1000" b="0" i="0" kern="1200" baseline="0">
                <a:solidFill>
                  <a:schemeClr val="tx1"/>
                </a:solidFill>
                <a:effectLst/>
                <a:latin typeface="Segoe UI Light" pitchFamily="34" charset="0"/>
                <a:ea typeface="+mn-ea"/>
                <a:cs typeface="+mn-cs"/>
              </a:rPr>
              <a:t> It is Horizontal scalable with unrestrained computation and High Latency.</a:t>
            </a:r>
          </a:p>
          <a:p>
            <a:pPr marL="0" marR="0" indent="0" algn="l" defTabSz="932404" rtl="0" eaLnBrk="1" fontAlgn="auto" latinLnBrk="0" hangingPunct="1">
              <a:lnSpc>
                <a:spcPct val="90000"/>
              </a:lnSpc>
              <a:spcBef>
                <a:spcPts val="0"/>
              </a:spcBef>
              <a:spcAft>
                <a:spcPts val="340"/>
              </a:spcAft>
              <a:buClrTx/>
              <a:buSzTx/>
              <a:buFontTx/>
              <a:buNone/>
              <a:tabLst/>
              <a:defRPr/>
            </a:pPr>
            <a:r>
              <a:rPr lang="en-US" sz="1050" b="0" u="sng" kern="0" spc="0">
                <a:solidFill>
                  <a:srgbClr val="FFFFFF"/>
                </a:solidFill>
              </a:rPr>
              <a:t>Speed Layer</a:t>
            </a:r>
            <a:r>
              <a:rPr lang="en-US" sz="1050" b="0" u="sng" kern="0" spc="0" baseline="0">
                <a:solidFill>
                  <a:srgbClr val="FFFFFF"/>
                </a:solidFill>
              </a:rPr>
              <a:t> - </a:t>
            </a:r>
            <a:r>
              <a:rPr lang="en-US" sz="1050" b="0" kern="0" spc="0" baseline="0">
                <a:solidFill>
                  <a:srgbClr val="FFFFFF"/>
                </a:solidFill>
              </a:rPr>
              <a:t>Stream processing and Continuous computation. It provides f</a:t>
            </a:r>
            <a:r>
              <a:rPr lang="en-US" sz="1000" kern="0" spc="0">
                <a:solidFill>
                  <a:srgbClr val="FFFFFF"/>
                </a:solidFill>
              </a:rPr>
              <a:t>ast incremental algorithms. Batch layer eventually overrides speed layer. All the complexity is isolated in the Speed layer. If anything goes wrong, it’s auto-corrected. The views are stored in Read &amp; Write database.</a:t>
            </a:r>
          </a:p>
          <a:p>
            <a:pPr marL="217183" lvl="1" indent="0">
              <a:spcAft>
                <a:spcPts val="600"/>
              </a:spcAft>
              <a:buFont typeface="Arial" panose="020B0604020202020204" pitchFamily="34" charset="0"/>
              <a:buNone/>
            </a:pPr>
            <a:r>
              <a:rPr lang="en-US" sz="1000" kern="0" spc="0">
                <a:solidFill>
                  <a:srgbClr val="FFFFFF"/>
                </a:solidFill>
              </a:rPr>
              <a:t>• MS SQL Server</a:t>
            </a:r>
          </a:p>
          <a:p>
            <a:pPr marL="217183" lvl="1" indent="0">
              <a:spcAft>
                <a:spcPts val="600"/>
              </a:spcAft>
              <a:buFont typeface="Arial" panose="020B0604020202020204" pitchFamily="34" charset="0"/>
              <a:buNone/>
            </a:pPr>
            <a:r>
              <a:rPr lang="en-US" sz="1000" kern="0" spc="0">
                <a:solidFill>
                  <a:srgbClr val="FFFFFF"/>
                </a:solidFill>
              </a:rPr>
              <a:t>• Column Store</a:t>
            </a:r>
          </a:p>
          <a:p>
            <a:pPr marL="217183" lvl="1" indent="0">
              <a:spcAft>
                <a:spcPts val="600"/>
              </a:spcAft>
              <a:buFont typeface="Arial" panose="020B0604020202020204" pitchFamily="34" charset="0"/>
              <a:buNone/>
            </a:pPr>
            <a:r>
              <a:rPr lang="en-US" sz="1000" kern="0" spc="0">
                <a:solidFill>
                  <a:srgbClr val="FFFFFF"/>
                </a:solidFill>
              </a:rPr>
              <a:t>• Cassandra</a:t>
            </a:r>
          </a:p>
          <a:p>
            <a:pPr marL="217183" lvl="1" indent="0">
              <a:spcAft>
                <a:spcPts val="600"/>
              </a:spcAft>
              <a:buFont typeface="Arial" panose="020B0604020202020204" pitchFamily="34" charset="0"/>
              <a:buNone/>
            </a:pPr>
            <a:r>
              <a:rPr lang="en-US" sz="1000" kern="0" spc="0">
                <a:solidFill>
                  <a:srgbClr val="FFFFFF"/>
                </a:solidFill>
              </a:rPr>
              <a:t>• …</a:t>
            </a:r>
          </a:p>
          <a:p>
            <a:pPr marL="217183" lvl="1" indent="0">
              <a:spcAft>
                <a:spcPts val="600"/>
              </a:spcAft>
              <a:buFont typeface="Arial" panose="020B0604020202020204" pitchFamily="34" charset="0"/>
              <a:buNone/>
            </a:pPr>
            <a:r>
              <a:rPr lang="en-US" sz="1000" kern="0" spc="0">
                <a:solidFill>
                  <a:srgbClr val="FFFFFF"/>
                </a:solidFill>
              </a:rPr>
              <a:t>• Much more complex than a read only view.</a:t>
            </a:r>
          </a:p>
          <a:p>
            <a:pPr marL="0" marR="0" indent="0" algn="l" defTabSz="932404" rtl="0" eaLnBrk="1" fontAlgn="auto" latinLnBrk="0" hangingPunct="1">
              <a:lnSpc>
                <a:spcPct val="90000"/>
              </a:lnSpc>
              <a:spcBef>
                <a:spcPts val="0"/>
              </a:spcBef>
              <a:spcAft>
                <a:spcPts val="340"/>
              </a:spcAft>
              <a:buClrTx/>
              <a:buSzTx/>
              <a:buFontTx/>
              <a:buNone/>
              <a:tabLst/>
              <a:defRPr/>
            </a:pPr>
            <a:r>
              <a:rPr lang="en-US" sz="1000" b="0" u="sng" kern="0" spc="0">
                <a:solidFill>
                  <a:srgbClr val="FFFFFF"/>
                </a:solidFill>
              </a:rPr>
              <a:t>Service Layer: </a:t>
            </a:r>
            <a:r>
              <a:rPr lang="en-US" sz="1000" kern="1200">
                <a:solidFill>
                  <a:schemeClr val="tx1"/>
                </a:solidFill>
                <a:effectLst/>
                <a:latin typeface="Segoe UI Light" pitchFamily="34" charset="0"/>
                <a:ea typeface="+mn-ea"/>
                <a:cs typeface="+mn-cs"/>
              </a:rPr>
              <a:t>The service layer provides the merged outcome of data streams coming from the Batch layer and the speed .</a:t>
            </a:r>
            <a:r>
              <a:rPr lang="en-US" sz="1000" b="0" kern="0" spc="0">
                <a:solidFill>
                  <a:srgbClr val="FFFFFF"/>
                </a:solidFill>
              </a:rPr>
              <a:t>This layer queries the Batch &amp; Real Time views and merges it. </a:t>
            </a:r>
            <a:r>
              <a:rPr lang="en-US" sz="1000" b="0" kern="0" spc="0" err="1">
                <a:solidFill>
                  <a:srgbClr val="FFFFFF"/>
                </a:solidFill>
              </a:rPr>
              <a:t>PolyBase</a:t>
            </a:r>
            <a:r>
              <a:rPr lang="en-US" sz="1000" b="0" kern="0" spc="0">
                <a:solidFill>
                  <a:srgbClr val="FFFFFF"/>
                </a:solidFill>
              </a:rPr>
              <a:t> is a great fit.</a:t>
            </a:r>
          </a:p>
          <a:p>
            <a:pPr marL="0" marR="0" indent="0" algn="l" defTabSz="932404" rtl="0" eaLnBrk="1" fontAlgn="auto" latinLnBrk="0" hangingPunct="1">
              <a:lnSpc>
                <a:spcPct val="90000"/>
              </a:lnSpc>
              <a:spcBef>
                <a:spcPts val="0"/>
              </a:spcBef>
              <a:spcAft>
                <a:spcPts val="340"/>
              </a:spcAft>
              <a:buClrTx/>
              <a:buSzTx/>
              <a:buFontTx/>
              <a:buNone/>
              <a:tabLst/>
              <a:defRPr/>
            </a:pPr>
            <a:endParaRPr lang="en-US" sz="1000" b="0" kern="0" spc="0">
              <a:solidFill>
                <a:srgbClr val="FFFFFF"/>
              </a:solidFill>
            </a:endParaRPr>
          </a:p>
          <a:p>
            <a:pPr marL="0" marR="0" lvl="0" indent="0" algn="l" defTabSz="932404" rtl="0" eaLnBrk="1" fontAlgn="auto" latinLnBrk="0" hangingPunct="1">
              <a:lnSpc>
                <a:spcPct val="90000"/>
              </a:lnSpc>
              <a:spcBef>
                <a:spcPts val="0"/>
              </a:spcBef>
              <a:spcAft>
                <a:spcPts val="340"/>
              </a:spcAft>
              <a:buClrTx/>
              <a:buSzTx/>
              <a:buFont typeface="Arial" panose="020B0604020202020204" pitchFamily="34" charset="0"/>
              <a:buNone/>
              <a:tabLst/>
              <a:defRPr/>
            </a:pPr>
            <a:r>
              <a:rPr lang="en-US" sz="1000" b="1" kern="1200">
                <a:solidFill>
                  <a:schemeClr val="tx1"/>
                </a:solidFill>
                <a:effectLst/>
                <a:latin typeface="Segoe UI Light" pitchFamily="34" charset="0"/>
                <a:ea typeface="+mn-ea"/>
                <a:cs typeface="+mn-cs"/>
              </a:rPr>
              <a:t>Key Points</a:t>
            </a:r>
            <a:r>
              <a:rPr lang="en-US" sz="1000" b="1" kern="1200" baseline="0">
                <a:solidFill>
                  <a:schemeClr val="tx1"/>
                </a:solidFill>
                <a:effectLst/>
                <a:latin typeface="Segoe UI Light" pitchFamily="34" charset="0"/>
                <a:ea typeface="+mn-ea"/>
                <a:cs typeface="+mn-cs"/>
              </a:rPr>
              <a:t>:</a:t>
            </a:r>
          </a:p>
          <a:p>
            <a:pPr marL="0" marR="0" indent="0" algn="l" defTabSz="932404" rtl="0" eaLnBrk="1" fontAlgn="auto" latinLnBrk="0" hangingPunct="1">
              <a:lnSpc>
                <a:spcPct val="90000"/>
              </a:lnSpc>
              <a:spcBef>
                <a:spcPct val="0"/>
              </a:spcBef>
              <a:spcAft>
                <a:spcPts val="340"/>
              </a:spcAft>
              <a:buClrTx/>
              <a:buSzTx/>
              <a:buFont typeface="Arial" panose="020B0604020202020204" pitchFamily="34" charset="0"/>
              <a:buNone/>
              <a:tabLst/>
              <a:defRPr/>
            </a:pPr>
            <a:r>
              <a:rPr lang="en-US" b="0"/>
              <a:t>Lambda Architecture</a:t>
            </a:r>
            <a:r>
              <a:rPr lang="en-US" b="0" baseline="0"/>
              <a:t>  with three layer </a:t>
            </a:r>
          </a:p>
          <a:p>
            <a:pPr marL="171450" marR="0" indent="-171450" algn="l" defTabSz="932404" rtl="0" eaLnBrk="1" fontAlgn="auto" latinLnBrk="0" hangingPunct="1">
              <a:lnSpc>
                <a:spcPct val="90000"/>
              </a:lnSpc>
              <a:spcBef>
                <a:spcPct val="0"/>
              </a:spcBef>
              <a:spcAft>
                <a:spcPts val="340"/>
              </a:spcAft>
              <a:buClrTx/>
              <a:buSzTx/>
              <a:buFont typeface="Arial" panose="020B0604020202020204" pitchFamily="34" charset="0"/>
              <a:buChar char="•"/>
              <a:tabLst/>
              <a:defRPr/>
            </a:pPr>
            <a:r>
              <a:rPr lang="en-US" sz="1000" b="0" kern="0" spc="0">
                <a:solidFill>
                  <a:srgbClr val="FFFFFF"/>
                </a:solidFill>
              </a:rPr>
              <a:t>The Batch Layer</a:t>
            </a:r>
            <a:r>
              <a:rPr lang="en-US" sz="1000" b="0" kern="0" spc="0" baseline="0">
                <a:solidFill>
                  <a:srgbClr val="FFFFFF"/>
                </a:solidFill>
              </a:rPr>
              <a:t> -Stores Master Dataset</a:t>
            </a:r>
          </a:p>
          <a:p>
            <a:pPr marL="171450" marR="0" indent="-171450" algn="l" defTabSz="932404" rtl="0" eaLnBrk="1" fontAlgn="auto" latinLnBrk="0" hangingPunct="1">
              <a:lnSpc>
                <a:spcPct val="90000"/>
              </a:lnSpc>
              <a:spcBef>
                <a:spcPct val="0"/>
              </a:spcBef>
              <a:spcAft>
                <a:spcPts val="340"/>
              </a:spcAft>
              <a:buClrTx/>
              <a:buSzTx/>
              <a:buFont typeface="Arial" panose="020B0604020202020204" pitchFamily="34" charset="0"/>
              <a:buChar char="•"/>
              <a:tabLst/>
              <a:defRPr/>
            </a:pPr>
            <a:r>
              <a:rPr lang="en-US" sz="1000" b="0" kern="0" spc="0" baseline="0">
                <a:solidFill>
                  <a:srgbClr val="FFFFFF"/>
                </a:solidFill>
              </a:rPr>
              <a:t>The Speed layer –Stream Processing  for real time view</a:t>
            </a:r>
          </a:p>
          <a:p>
            <a:pPr marL="171450" marR="0" indent="-171450" algn="l" defTabSz="932404" rtl="0" eaLnBrk="1" fontAlgn="auto" latinLnBrk="0" hangingPunct="1">
              <a:lnSpc>
                <a:spcPct val="90000"/>
              </a:lnSpc>
              <a:spcBef>
                <a:spcPct val="0"/>
              </a:spcBef>
              <a:spcAft>
                <a:spcPts val="340"/>
              </a:spcAft>
              <a:buClrTx/>
              <a:buSzTx/>
              <a:buFont typeface="Arial" panose="020B0604020202020204" pitchFamily="34" charset="0"/>
              <a:buChar char="•"/>
              <a:tabLst/>
              <a:defRPr/>
            </a:pPr>
            <a:r>
              <a:rPr lang="en-US" sz="1000" b="0" kern="0" spc="0" baseline="0">
                <a:solidFill>
                  <a:srgbClr val="FFFFFF"/>
                </a:solidFill>
              </a:rPr>
              <a:t>The Service Layer-</a:t>
            </a:r>
            <a:r>
              <a:rPr lang="en-US" sz="1000" b="0" kern="1200">
                <a:solidFill>
                  <a:schemeClr val="tx1"/>
                </a:solidFill>
                <a:effectLst/>
                <a:latin typeface="Segoe UI Light" pitchFamily="34" charset="0"/>
                <a:ea typeface="+mn-ea"/>
                <a:cs typeface="+mn-cs"/>
              </a:rPr>
              <a:t>merged outcome of data streams coming from the Batch layer and the speed layer</a:t>
            </a:r>
          </a:p>
          <a:p>
            <a:pPr marL="171450" marR="0" indent="-171450" algn="l" defTabSz="932404" rtl="0" eaLnBrk="1" fontAlgn="auto" latinLnBrk="0" hangingPunct="1">
              <a:lnSpc>
                <a:spcPct val="90000"/>
              </a:lnSpc>
              <a:spcBef>
                <a:spcPct val="0"/>
              </a:spcBef>
              <a:spcAft>
                <a:spcPts val="340"/>
              </a:spcAft>
              <a:buClrTx/>
              <a:buSzTx/>
              <a:buFont typeface="Arial" panose="020B0604020202020204" pitchFamily="34" charset="0"/>
              <a:buChar char="•"/>
              <a:tabLst/>
              <a:defRPr/>
            </a:pPr>
            <a:endParaRPr lang="en-US" sz="1000" b="0" kern="0" spc="0">
              <a:solidFill>
                <a:srgbClr val="FFFFFF"/>
              </a:solidFill>
            </a:endParaRPr>
          </a:p>
          <a:p>
            <a:pPr marL="0" marR="0" indent="0" algn="l" defTabSz="932404" rtl="0" eaLnBrk="1" fontAlgn="auto" latinLnBrk="0" hangingPunct="1">
              <a:lnSpc>
                <a:spcPct val="90000"/>
              </a:lnSpc>
              <a:spcBef>
                <a:spcPts val="0"/>
              </a:spcBef>
              <a:spcAft>
                <a:spcPts val="340"/>
              </a:spcAft>
              <a:buClrTx/>
              <a:buSzTx/>
              <a:buFontTx/>
              <a:buNone/>
              <a:tabLst/>
              <a:defRPr/>
            </a:pPr>
            <a:r>
              <a:rPr lang="en-US" b="1"/>
              <a:t>References: </a:t>
            </a:r>
          </a:p>
          <a:p>
            <a:pPr marL="228600" marR="0" indent="-228600" algn="l" defTabSz="932404" rtl="0" eaLnBrk="1" fontAlgn="auto" latinLnBrk="0" hangingPunct="1">
              <a:lnSpc>
                <a:spcPct val="90000"/>
              </a:lnSpc>
              <a:spcBef>
                <a:spcPts val="0"/>
              </a:spcBef>
              <a:spcAft>
                <a:spcPts val="340"/>
              </a:spcAft>
              <a:buClrTx/>
              <a:buSzTx/>
              <a:buFontTx/>
              <a:buAutoNum type="arabicParenR"/>
              <a:tabLst/>
              <a:defRPr/>
            </a:pPr>
            <a:r>
              <a:rPr lang="en-US" b="0"/>
              <a:t> </a:t>
            </a:r>
            <a:r>
              <a:rPr lang="en-US" sz="1000" b="0" i="0" kern="1200">
                <a:solidFill>
                  <a:schemeClr val="tx1"/>
                </a:solidFill>
                <a:effectLst/>
                <a:latin typeface="Segoe UI Light" pitchFamily="34" charset="0"/>
                <a:ea typeface="+mn-ea"/>
                <a:cs typeface="+mn-cs"/>
              </a:rPr>
              <a:t>Big Data Lambda Architecture: </a:t>
            </a:r>
            <a:r>
              <a:rPr lang="en-US" b="0">
                <a:hlinkClick r:id="rId3"/>
              </a:rPr>
              <a:t> http://www.databasetube.com/database/big-data-lambda-architecture/</a:t>
            </a:r>
            <a:endParaRPr lang="en-US" b="0"/>
          </a:p>
          <a:p>
            <a:pPr marL="228600" marR="0" indent="-228600" algn="l" defTabSz="932404" rtl="0" eaLnBrk="1" fontAlgn="auto" latinLnBrk="0" hangingPunct="1">
              <a:lnSpc>
                <a:spcPct val="90000"/>
              </a:lnSpc>
              <a:spcBef>
                <a:spcPts val="0"/>
              </a:spcBef>
              <a:spcAft>
                <a:spcPts val="340"/>
              </a:spcAft>
              <a:buClrTx/>
              <a:buSzTx/>
              <a:buFontTx/>
              <a:buAutoNum type="arabicParenR"/>
              <a:tabLst/>
              <a:defRPr/>
            </a:pPr>
            <a:r>
              <a:rPr lang="en-US" sz="1000" b="0" i="0" kern="1200">
                <a:solidFill>
                  <a:schemeClr val="tx1"/>
                </a:solidFill>
                <a:effectLst/>
                <a:latin typeface="Segoe UI Light" pitchFamily="34" charset="0"/>
                <a:ea typeface="+mn-ea"/>
                <a:cs typeface="+mn-cs"/>
              </a:rPr>
              <a:t>Speaker notes from:</a:t>
            </a:r>
            <a:r>
              <a:rPr lang="en-US" sz="1000" b="0" i="0" kern="1200" baseline="0">
                <a:solidFill>
                  <a:schemeClr val="tx1"/>
                </a:solidFill>
                <a:effectLst/>
                <a:latin typeface="Segoe UI Light" pitchFamily="34" charset="0"/>
                <a:ea typeface="+mn-ea"/>
                <a:cs typeface="+mn-cs"/>
              </a:rPr>
              <a:t> </a:t>
            </a:r>
            <a:r>
              <a:rPr lang="en-US" b="0">
                <a:hlinkClick r:id="rId4"/>
              </a:rPr>
              <a:t>http://sqlug.be/files/sqlug/bd/MicrosoftBigDataSQLUG.pdf</a:t>
            </a:r>
            <a:endParaRPr lang="en-US" b="0"/>
          </a:p>
        </p:txBody>
      </p:sp>
      <p:sp>
        <p:nvSpPr>
          <p:cNvPr id="6" name="Slide Number Placeholder 5"/>
          <p:cNvSpPr>
            <a:spLocks noGrp="1"/>
          </p:cNvSpPr>
          <p:nvPr>
            <p:ph type="sldNum" sz="quarter" idx="11"/>
          </p:nvPr>
        </p:nvSpPr>
        <p:spPr/>
        <p:txBody>
          <a:bodyPr/>
          <a:lstStyle/>
          <a:p>
            <a:fld id="{8B263312-38AA-4E1E-B2B5-0F8F122B24FE}"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31006181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40</a:t>
            </a:fld>
            <a:endParaRPr lang="en-US"/>
          </a:p>
        </p:txBody>
      </p:sp>
    </p:spTree>
    <p:extLst>
      <p:ext uri="{BB962C8B-B14F-4D97-AF65-F5344CB8AC3E}">
        <p14:creationId xmlns:p14="http://schemas.microsoft.com/office/powerpoint/2010/main" val="8456939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70C7DD1B-F37C-4560-8AF2-E71C76F14CED}" type="datetime1">
              <a:rPr lang="en-US" smtClean="0"/>
              <a:t>12/6/2017</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3056300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42</a:t>
            </a:fld>
            <a:endParaRPr lang="en-US"/>
          </a:p>
        </p:txBody>
      </p:sp>
    </p:spTree>
    <p:extLst>
      <p:ext uri="{BB962C8B-B14F-4D97-AF65-F5344CB8AC3E}">
        <p14:creationId xmlns:p14="http://schemas.microsoft.com/office/powerpoint/2010/main" val="19301137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43</a:t>
            </a:fld>
            <a:endParaRPr lang="en-US"/>
          </a:p>
        </p:txBody>
      </p:sp>
    </p:spTree>
    <p:extLst>
      <p:ext uri="{BB962C8B-B14F-4D97-AF65-F5344CB8AC3E}">
        <p14:creationId xmlns:p14="http://schemas.microsoft.com/office/powerpoint/2010/main" val="36336408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70C7DD1B-F37C-4560-8AF2-E71C76F14CED}" type="datetime1">
              <a:rPr lang="en-US" smtClean="0"/>
              <a:t>12/6/2017</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9219730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70C7DD1B-F37C-4560-8AF2-E71C76F14CED}" type="datetime1">
              <a:rPr lang="en-US" smtClean="0"/>
              <a:t>12/6/2017</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646469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8500"/>
            <a:ext cx="6207125" cy="3490913"/>
          </a:xfrm>
        </p:spPr>
      </p:sp>
      <p:sp>
        <p:nvSpPr>
          <p:cNvPr id="3" name="Notes Placeholder 2"/>
          <p:cNvSpPr>
            <a:spLocks noGrp="1"/>
          </p:cNvSpPr>
          <p:nvPr>
            <p:ph type="body" idx="1"/>
          </p:nvPr>
        </p:nvSpPr>
        <p:spPr/>
        <p:txBody>
          <a:bodyPr>
            <a:normAutofit fontScale="85000" lnSpcReduction="20000"/>
          </a:bodyPr>
          <a:lstStyle/>
          <a:p>
            <a:r>
              <a:rPr lang="en-US" b="1"/>
              <a:t>Talk Track: </a:t>
            </a:r>
            <a:r>
              <a:rPr lang="en-IN" sz="1200" b="0" i="0" kern="1200">
                <a:solidFill>
                  <a:schemeClr val="tx1"/>
                </a:solidFill>
                <a:effectLst/>
                <a:latin typeface="Segoe UI Light" pitchFamily="34" charset="0"/>
                <a:ea typeface="+mn-ea"/>
                <a:cs typeface="+mn-cs"/>
              </a:rPr>
              <a:t>The portion of the lambda architecture that precomputes the batch views is called the batch layer. The batch layer stores the master copy of the dataset and precomputes batch views on that master dataset. The master dataset can be thought of us a very large list of records. The batch layer needs to be able to do two things to do its job: store an immutable, constantly growing master dataset, and compute arbitrary functions on that dataset. The key word here is arbitrary. If you’re going to precompute views on a dataset, you need to be able to do so for any view and any dataset. </a:t>
            </a:r>
          </a:p>
          <a:p>
            <a:r>
              <a:rPr lang="en-IN" sz="1200" b="0" i="0" kern="1200">
                <a:solidFill>
                  <a:schemeClr val="tx1"/>
                </a:solidFill>
                <a:effectLst/>
                <a:latin typeface="Segoe UI Light" pitchFamily="34" charset="0"/>
                <a:ea typeface="+mn-ea"/>
                <a:cs typeface="+mn-cs"/>
              </a:rPr>
              <a:t>The nice thing about the batch layer is that it’s simple to use. Batch computations are written like single-threaded programs yet automatically parallelize across a cluster of machines. This implicit parallelization makes batch layer computations scale to datasets of any size. It’s easy to write robust, highly scalable computations on the batch layer.</a:t>
            </a:r>
          </a:p>
          <a:p>
            <a:r>
              <a:rPr lang="en-IN" sz="1200" b="0" i="0" kern="1200">
                <a:solidFill>
                  <a:schemeClr val="tx1"/>
                </a:solidFill>
                <a:effectLst/>
                <a:latin typeface="Segoe UI Light" pitchFamily="34" charset="0"/>
                <a:ea typeface="+mn-ea"/>
                <a:cs typeface="+mn-cs"/>
              </a:rPr>
              <a:t>The batch view enables you to get the values you need from it very quickly because it’s indexed.</a:t>
            </a:r>
          </a:p>
          <a:p>
            <a:endParaRPr lang="en-IN" sz="1200" b="0" i="0" kern="1200">
              <a:solidFill>
                <a:schemeClr val="tx1"/>
              </a:solidFill>
              <a:effectLst/>
              <a:latin typeface="Segoe UI Light" pitchFamily="34" charset="0"/>
              <a:ea typeface="+mn-ea"/>
              <a:cs typeface="+mn-cs"/>
            </a:endParaRPr>
          </a:p>
          <a:p>
            <a:r>
              <a:rPr lang="en-IN" sz="1200" b="0" i="0" kern="1200">
                <a:solidFill>
                  <a:schemeClr val="tx1"/>
                </a:solidFill>
                <a:effectLst/>
                <a:latin typeface="Segoe UI Light" pitchFamily="34" charset="0"/>
                <a:ea typeface="+mn-ea"/>
                <a:cs typeface="+mn-cs"/>
              </a:rPr>
              <a:t>Think of technologies like Hadoop and Pig/Hive for use on the Batch layer. Data</a:t>
            </a:r>
            <a:r>
              <a:rPr lang="en-IN" sz="1200" b="0" i="0" kern="1200" baseline="0">
                <a:solidFill>
                  <a:schemeClr val="tx1"/>
                </a:solidFill>
                <a:effectLst/>
                <a:latin typeface="Segoe UI Light" pitchFamily="34" charset="0"/>
                <a:ea typeface="+mn-ea"/>
                <a:cs typeface="+mn-cs"/>
              </a:rPr>
              <a:t> warehouse database technologies can also be associated with the Batch layer.</a:t>
            </a:r>
            <a:endParaRPr lang="en-IN" sz="1200" b="0" i="0" kern="1200">
              <a:solidFill>
                <a:schemeClr val="tx1"/>
              </a:solidFill>
              <a:effectLst/>
              <a:latin typeface="Segoe UI Light" pitchFamily="34" charset="0"/>
              <a:ea typeface="+mn-ea"/>
              <a:cs typeface="+mn-cs"/>
            </a:endParaRPr>
          </a:p>
          <a:p>
            <a:endParaRPr lang="en-IN" sz="1200" b="0" i="0" kern="1200">
              <a:solidFill>
                <a:schemeClr val="tx1"/>
              </a:solidFill>
              <a:effectLst/>
              <a:latin typeface="Segoe UI Light" pitchFamily="34" charset="0"/>
              <a:ea typeface="+mn-ea"/>
              <a:cs typeface="+mn-cs"/>
            </a:endParaRPr>
          </a:p>
          <a:p>
            <a:endParaRPr lang="en-IN" sz="1200" b="0" i="0" kern="1200">
              <a:solidFill>
                <a:schemeClr val="tx1"/>
              </a:solidFill>
              <a:effectLst/>
              <a:latin typeface="Segoe UI Light" pitchFamily="34" charset="0"/>
              <a:ea typeface="+mn-ea"/>
              <a:cs typeface="+mn-cs"/>
            </a:endParaRPr>
          </a:p>
          <a:p>
            <a:pPr marL="0" marR="0" lvl="0" indent="0" algn="l" defTabSz="932404" rtl="0" eaLnBrk="1" fontAlgn="auto" latinLnBrk="0" hangingPunct="1">
              <a:lnSpc>
                <a:spcPct val="90000"/>
              </a:lnSpc>
              <a:spcBef>
                <a:spcPts val="0"/>
              </a:spcBef>
              <a:spcAft>
                <a:spcPts val="340"/>
              </a:spcAft>
              <a:buClrTx/>
              <a:buSzTx/>
              <a:buFont typeface="Arial" panose="020B0604020202020204" pitchFamily="34" charset="0"/>
              <a:buNone/>
              <a:tabLst/>
              <a:defRPr/>
            </a:pPr>
            <a:r>
              <a:rPr lang="en-US" sz="1200" b="1" kern="1200">
                <a:solidFill>
                  <a:schemeClr val="tx1"/>
                </a:solidFill>
                <a:effectLst/>
                <a:latin typeface="Segoe UI Light" pitchFamily="34" charset="0"/>
                <a:ea typeface="+mn-ea"/>
                <a:cs typeface="+mn-cs"/>
              </a:rPr>
              <a:t>Key Points:</a:t>
            </a:r>
            <a:endParaRPr lang="en-US" sz="1200" b="1" kern="1200" baseline="0">
              <a:solidFill>
                <a:schemeClr val="tx1"/>
              </a:solidFill>
              <a:effectLst/>
              <a:latin typeface="Segoe UI Light" pitchFamily="34" charset="0"/>
              <a:ea typeface="+mn-ea"/>
              <a:cs typeface="+mn-cs"/>
            </a:endParaRPr>
          </a:p>
          <a:p>
            <a:pPr marL="171450" marR="0" indent="-171450" algn="l" defTabSz="932404" rtl="0" eaLnBrk="1" fontAlgn="auto" latinLnBrk="0" hangingPunct="1">
              <a:lnSpc>
                <a:spcPct val="90000"/>
              </a:lnSpc>
              <a:spcBef>
                <a:spcPct val="0"/>
              </a:spcBef>
              <a:spcAft>
                <a:spcPts val="340"/>
              </a:spcAft>
              <a:buClrTx/>
              <a:buSzTx/>
              <a:buFont typeface="Arial" panose="020B0604020202020204" pitchFamily="34" charset="0"/>
              <a:buChar char="•"/>
              <a:tabLst/>
              <a:defRPr/>
            </a:pPr>
            <a:r>
              <a:rPr lang="en-US" sz="1200" b="0" kern="0" spc="0">
                <a:solidFill>
                  <a:srgbClr val="FFFFFF"/>
                </a:solidFill>
              </a:rPr>
              <a:t>The Batch Layer</a:t>
            </a:r>
            <a:r>
              <a:rPr lang="en-US" sz="1200" b="0" kern="0" spc="0" baseline="0">
                <a:solidFill>
                  <a:srgbClr val="FFFFFF"/>
                </a:solidFill>
              </a:rPr>
              <a:t> -Stores Master Dataset and </a:t>
            </a:r>
            <a:r>
              <a:rPr lang="en-IN" sz="1200" b="0" i="0" kern="1200">
                <a:solidFill>
                  <a:schemeClr val="tx1"/>
                </a:solidFill>
                <a:effectLst/>
                <a:latin typeface="Segoe UI Light" pitchFamily="34" charset="0"/>
                <a:ea typeface="+mn-ea"/>
                <a:cs typeface="+mn-cs"/>
              </a:rPr>
              <a:t>precomputes batch views on that master dataset</a:t>
            </a:r>
            <a:endParaRPr lang="en-US" sz="1200" b="0" kern="0" spc="0" baseline="0">
              <a:solidFill>
                <a:srgbClr val="FFFFFF"/>
              </a:solidFill>
            </a:endParaRPr>
          </a:p>
          <a:p>
            <a:pPr marL="171450" marR="0" indent="-171450" algn="l" defTabSz="932404" rtl="0" eaLnBrk="1" fontAlgn="auto" latinLnBrk="0" hangingPunct="1">
              <a:lnSpc>
                <a:spcPct val="90000"/>
              </a:lnSpc>
              <a:spcBef>
                <a:spcPct val="0"/>
              </a:spcBef>
              <a:spcAft>
                <a:spcPts val="340"/>
              </a:spcAft>
              <a:buClrTx/>
              <a:buSzTx/>
              <a:buFont typeface="Arial" panose="020B0604020202020204" pitchFamily="34" charset="0"/>
              <a:buChar char="•"/>
              <a:tabLst/>
              <a:defRPr/>
            </a:pPr>
            <a:r>
              <a:rPr lang="en-IN" sz="1200" b="0" i="0" kern="1200">
                <a:solidFill>
                  <a:schemeClr val="tx1"/>
                </a:solidFill>
                <a:effectLst/>
                <a:latin typeface="Segoe UI Light" pitchFamily="34" charset="0"/>
                <a:ea typeface="+mn-ea"/>
                <a:cs typeface="+mn-cs"/>
              </a:rPr>
              <a:t>Store an immutable, constantly growing master dataset, and compute arbitrary functions on that dataset</a:t>
            </a:r>
            <a:r>
              <a:rPr lang="en-US" sz="1200" b="0" kern="1200">
                <a:solidFill>
                  <a:schemeClr val="tx1"/>
                </a:solidFill>
                <a:effectLst/>
                <a:latin typeface="Segoe UI Light" pitchFamily="34" charset="0"/>
                <a:ea typeface="+mn-ea"/>
                <a:cs typeface="+mn-cs"/>
              </a:rPr>
              <a:t> </a:t>
            </a:r>
          </a:p>
          <a:p>
            <a:pPr marL="171450" marR="0" indent="-171450" algn="l" defTabSz="932404" rtl="0" eaLnBrk="1" fontAlgn="auto" latinLnBrk="0" hangingPunct="1">
              <a:lnSpc>
                <a:spcPct val="90000"/>
              </a:lnSpc>
              <a:spcBef>
                <a:spcPct val="0"/>
              </a:spcBef>
              <a:spcAft>
                <a:spcPts val="340"/>
              </a:spcAft>
              <a:buClrTx/>
              <a:buSzTx/>
              <a:buFont typeface="Arial" panose="020B0604020202020204" pitchFamily="34" charset="0"/>
              <a:buChar char="•"/>
              <a:tabLst/>
              <a:defRPr/>
            </a:pPr>
            <a:r>
              <a:rPr lang="en-US" sz="1200" b="0" i="0" kern="1200">
                <a:solidFill>
                  <a:schemeClr val="tx1"/>
                </a:solidFill>
                <a:effectLst/>
                <a:latin typeface="Segoe UI Light" pitchFamily="34" charset="0"/>
                <a:ea typeface="+mn-ea"/>
                <a:cs typeface="+mn-cs"/>
              </a:rPr>
              <a:t>Read only database. No random writes required.</a:t>
            </a:r>
          </a:p>
          <a:p>
            <a:pPr marL="171450" marR="0" indent="-171450" algn="l" defTabSz="932404" rtl="0" eaLnBrk="1" fontAlgn="auto" latinLnBrk="0" hangingPunct="1">
              <a:lnSpc>
                <a:spcPct val="90000"/>
              </a:lnSpc>
              <a:spcBef>
                <a:spcPct val="0"/>
              </a:spcBef>
              <a:spcAft>
                <a:spcPts val="340"/>
              </a:spcAft>
              <a:buClrTx/>
              <a:buSzTx/>
              <a:buFont typeface="Arial" panose="020B0604020202020204" pitchFamily="34" charset="0"/>
              <a:buChar char="•"/>
              <a:tabLst/>
              <a:defRPr/>
            </a:pPr>
            <a:endParaRPr lang="en-US" sz="1200" b="0" kern="0" spc="0">
              <a:solidFill>
                <a:srgbClr val="FFFFFF"/>
              </a:solidFill>
            </a:endParaRPr>
          </a:p>
          <a:p>
            <a:pPr marL="0" marR="0" indent="0" algn="l" defTabSz="932404" rtl="0" eaLnBrk="1" fontAlgn="auto" latinLnBrk="0" hangingPunct="1">
              <a:lnSpc>
                <a:spcPct val="90000"/>
              </a:lnSpc>
              <a:spcBef>
                <a:spcPct val="0"/>
              </a:spcBef>
              <a:spcAft>
                <a:spcPts val="340"/>
              </a:spcAft>
              <a:buClrTx/>
              <a:buSzTx/>
              <a:buFont typeface="Arial" panose="020B0604020202020204" pitchFamily="34" charset="0"/>
              <a:buNone/>
              <a:tabLst/>
              <a:defRPr/>
            </a:pPr>
            <a:r>
              <a:rPr lang="en-US" b="1"/>
              <a:t>References: </a:t>
            </a:r>
            <a:r>
              <a:rPr lang="en-US" sz="1200" b="0" i="0" kern="1200">
                <a:solidFill>
                  <a:schemeClr val="tx1"/>
                </a:solidFill>
                <a:effectLst/>
                <a:latin typeface="Segoe UI Light" pitchFamily="34" charset="0"/>
                <a:ea typeface="+mn-ea"/>
                <a:cs typeface="+mn-cs"/>
              </a:rPr>
              <a:t>Big Data Lambda Architecture: </a:t>
            </a:r>
            <a:r>
              <a:rPr lang="en-US" b="0">
                <a:hlinkClick r:id="rId3"/>
              </a:rPr>
              <a:t> http://www.databasetube.com/database/big-data-lambda-architecture/</a:t>
            </a:r>
            <a:endParaRPr lang="en-US" b="0"/>
          </a:p>
          <a:p>
            <a:pPr marL="171450" marR="0" indent="-171450" algn="l" defTabSz="932404" rtl="0" eaLnBrk="1" fontAlgn="auto" latinLnBrk="0" hangingPunct="1">
              <a:lnSpc>
                <a:spcPct val="90000"/>
              </a:lnSpc>
              <a:spcBef>
                <a:spcPct val="0"/>
              </a:spcBef>
              <a:spcAft>
                <a:spcPts val="340"/>
              </a:spcAft>
              <a:buClrTx/>
              <a:buSzTx/>
              <a:buFont typeface="Arial" panose="020B0604020202020204" pitchFamily="34" charset="0"/>
              <a:buChar char="•"/>
              <a:tabLst/>
              <a:defRPr/>
            </a:pPr>
            <a:endParaRPr lang="en-US" sz="1200" b="0" kern="0" spc="0">
              <a:solidFill>
                <a:srgbClr val="FFFFFF"/>
              </a:solidFill>
            </a:endParaRPr>
          </a:p>
          <a:p>
            <a:endParaRPr lang="en-US" b="1"/>
          </a:p>
          <a:p>
            <a:endParaRPr lang="en-US" b="1"/>
          </a:p>
        </p:txBody>
      </p:sp>
      <p:sp>
        <p:nvSpPr>
          <p:cNvPr id="6" name="Slide Number Placeholder 5"/>
          <p:cNvSpPr>
            <a:spLocks noGrp="1"/>
          </p:cNvSpPr>
          <p:nvPr>
            <p:ph type="sldNum" sz="quarter" idx="11"/>
          </p:nvPr>
        </p:nvSpPr>
        <p:spPr/>
        <p:txBody>
          <a:bodyPr/>
          <a:lstStyle/>
          <a:p>
            <a:fld id="{8B263312-38AA-4E1E-B2B5-0F8F122B24FE}"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1864804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8500"/>
            <a:ext cx="6207125" cy="3490913"/>
          </a:xfrm>
        </p:spPr>
      </p:sp>
      <p:sp>
        <p:nvSpPr>
          <p:cNvPr id="3" name="Notes Placeholder 2"/>
          <p:cNvSpPr>
            <a:spLocks noGrp="1"/>
          </p:cNvSpPr>
          <p:nvPr>
            <p:ph type="body" idx="1"/>
          </p:nvPr>
        </p:nvSpPr>
        <p:spPr/>
        <p:txBody>
          <a:bodyPr>
            <a:normAutofit fontScale="92500" lnSpcReduction="20000"/>
          </a:bodyPr>
          <a:lstStyle/>
          <a:p>
            <a:r>
              <a:rPr lang="en-US" b="1"/>
              <a:t>Talk Track: </a:t>
            </a:r>
            <a:r>
              <a:rPr lang="en-IN" sz="1200" b="0" i="0" kern="1200">
                <a:solidFill>
                  <a:schemeClr val="tx1"/>
                </a:solidFill>
                <a:effectLst/>
                <a:latin typeface="Segoe UI Light" pitchFamily="34" charset="0"/>
                <a:ea typeface="+mn-ea"/>
                <a:cs typeface="+mn-cs"/>
              </a:rPr>
              <a:t>You can think of the speed layer as similar to the batch layer in that it produces views based on data it receives. There are some key differences, though. One big difference is that, in order to achieve the fastest latencies possible, the speed layer doesn’t look at all the new data at once. Instead, it updates the real-time view as it receives new data instead of </a:t>
            </a:r>
            <a:r>
              <a:rPr lang="en-IN" sz="1200" b="0" i="0" kern="1200" err="1">
                <a:solidFill>
                  <a:schemeClr val="tx1"/>
                </a:solidFill>
                <a:effectLst/>
                <a:latin typeface="Segoe UI Light" pitchFamily="34" charset="0"/>
                <a:ea typeface="+mn-ea"/>
                <a:cs typeface="+mn-cs"/>
              </a:rPr>
              <a:t>recomputing</a:t>
            </a:r>
            <a:r>
              <a:rPr lang="en-IN" sz="1200" b="0" i="0" kern="1200">
                <a:solidFill>
                  <a:schemeClr val="tx1"/>
                </a:solidFill>
                <a:effectLst/>
                <a:latin typeface="Segoe UI Light" pitchFamily="34" charset="0"/>
                <a:ea typeface="+mn-ea"/>
                <a:cs typeface="+mn-cs"/>
              </a:rPr>
              <a:t> them like the batch layer does.</a:t>
            </a:r>
          </a:p>
          <a:p>
            <a:r>
              <a:rPr lang="en-IN" sz="1200" b="0" i="0" kern="1200">
                <a:solidFill>
                  <a:schemeClr val="tx1"/>
                </a:solidFill>
                <a:effectLst/>
                <a:latin typeface="Segoe UI Light" pitchFamily="34" charset="0"/>
                <a:ea typeface="+mn-ea"/>
                <a:cs typeface="+mn-cs"/>
              </a:rPr>
              <a:t>The speed layer requires typically</a:t>
            </a:r>
            <a:r>
              <a:rPr lang="en-IN" sz="1200" b="0" i="0" kern="1200" baseline="0">
                <a:solidFill>
                  <a:schemeClr val="tx1"/>
                </a:solidFill>
                <a:effectLst/>
                <a:latin typeface="Segoe UI Light" pitchFamily="34" charset="0"/>
                <a:ea typeface="+mn-ea"/>
                <a:cs typeface="+mn-cs"/>
              </a:rPr>
              <a:t> requires </a:t>
            </a:r>
            <a:r>
              <a:rPr lang="en-IN" sz="1200" b="0" i="0" kern="1200">
                <a:solidFill>
                  <a:schemeClr val="tx1"/>
                </a:solidFill>
                <a:effectLst/>
                <a:latin typeface="Segoe UI Light" pitchFamily="34" charset="0"/>
                <a:ea typeface="+mn-ea"/>
                <a:cs typeface="+mn-cs"/>
              </a:rPr>
              <a:t>databases that support random reads and random writes. Because these databases support random writes, they are more complex than the databases you use in the serving layer, both in terms of implementation and operation.</a:t>
            </a:r>
          </a:p>
          <a:p>
            <a:r>
              <a:rPr lang="en-IN" b="0"/>
              <a:t>Most of the application complexity tends to be isolated in the Speed layer. </a:t>
            </a:r>
          </a:p>
          <a:p>
            <a:endParaRPr lang="en-IN" b="0"/>
          </a:p>
          <a:p>
            <a:r>
              <a:rPr lang="en-IN" b="0"/>
              <a:t>Technologies</a:t>
            </a:r>
            <a:r>
              <a:rPr lang="en-IN" b="0" baseline="0"/>
              <a:t> typically considered for the speed layer include in-memory transaction databases and complex event processing engines.</a:t>
            </a:r>
            <a:endParaRPr lang="en-IN" b="0"/>
          </a:p>
          <a:p>
            <a:endParaRPr lang="en-IN" b="0"/>
          </a:p>
          <a:p>
            <a:r>
              <a:rPr lang="en-US" sz="1200" b="1" kern="1200">
                <a:solidFill>
                  <a:schemeClr val="tx1"/>
                </a:solidFill>
                <a:effectLst/>
                <a:latin typeface="Segoe UI Light" pitchFamily="34" charset="0"/>
                <a:ea typeface="+mn-ea"/>
                <a:cs typeface="+mn-cs"/>
              </a:rPr>
              <a:t>Key Points:</a:t>
            </a:r>
            <a:endParaRPr lang="en-US" sz="1200" b="1" kern="1200" baseline="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b="0"/>
              <a:t>Stream processing.</a:t>
            </a:r>
          </a:p>
          <a:p>
            <a:pPr marL="171450" indent="-171450">
              <a:buFont typeface="Arial" panose="020B0604020202020204" pitchFamily="34" charset="0"/>
              <a:buChar char="•"/>
            </a:pPr>
            <a:r>
              <a:rPr lang="en-US" b="0"/>
              <a:t>Continuous computation</a:t>
            </a:r>
          </a:p>
          <a:p>
            <a:pPr marL="171450" indent="-171450">
              <a:buFont typeface="Arial" panose="020B0604020202020204" pitchFamily="34" charset="0"/>
              <a:buChar char="•"/>
            </a:pPr>
            <a:r>
              <a:rPr lang="en-US" b="0"/>
              <a:t>Transactional.</a:t>
            </a:r>
          </a:p>
          <a:p>
            <a:pPr marL="171450" indent="-171450">
              <a:buFont typeface="Arial" panose="020B0604020202020204" pitchFamily="34" charset="0"/>
              <a:buChar char="•"/>
            </a:pPr>
            <a:r>
              <a:rPr lang="en-US" b="0"/>
              <a:t>Storing a limited window of data. Compensating for the last few hours of data.</a:t>
            </a:r>
          </a:p>
          <a:p>
            <a:pPr marL="171450" indent="-171450">
              <a:buFont typeface="Arial" panose="020B0604020202020204" pitchFamily="34" charset="0"/>
              <a:buChar char="•"/>
            </a:pPr>
            <a:r>
              <a:rPr lang="en-US" b="0"/>
              <a:t>All the complexity is isolated in the  Speed layer. If anything goes wrong,  it’s auto-corrected. Some algorithms are hard to  implement in real time</a:t>
            </a:r>
          </a:p>
          <a:p>
            <a:endParaRPr lang="en-US" b="1"/>
          </a:p>
          <a:p>
            <a:pPr marL="0" marR="0" indent="0" algn="l" defTabSz="932404" rtl="0" eaLnBrk="1" fontAlgn="auto" latinLnBrk="0" hangingPunct="1">
              <a:lnSpc>
                <a:spcPct val="90000"/>
              </a:lnSpc>
              <a:spcBef>
                <a:spcPts val="0"/>
              </a:spcBef>
              <a:spcAft>
                <a:spcPts val="340"/>
              </a:spcAft>
              <a:buClrTx/>
              <a:buSzTx/>
              <a:buFontTx/>
              <a:buNone/>
              <a:tabLst/>
              <a:defRPr/>
            </a:pPr>
            <a:r>
              <a:rPr lang="en-US" b="1"/>
              <a:t>References: </a:t>
            </a:r>
            <a:r>
              <a:rPr lang="en-US" sz="1200" b="0" i="0" kern="1200">
                <a:solidFill>
                  <a:schemeClr val="tx1"/>
                </a:solidFill>
                <a:effectLst/>
                <a:latin typeface="Segoe UI Light" pitchFamily="34" charset="0"/>
                <a:ea typeface="+mn-ea"/>
                <a:cs typeface="+mn-cs"/>
              </a:rPr>
              <a:t>Big Data Lambda Architecture: </a:t>
            </a:r>
            <a:r>
              <a:rPr lang="en-US" b="0">
                <a:hlinkClick r:id="rId3"/>
              </a:rPr>
              <a:t> http://www.databasetube.com/database/big-data-lambda-architecture/</a:t>
            </a:r>
            <a:endParaRPr lang="en-US" b="0"/>
          </a:p>
          <a:p>
            <a:endParaRPr lang="en-IN" b="0"/>
          </a:p>
          <a:p>
            <a:endParaRPr lang="en-IN" b="0"/>
          </a:p>
        </p:txBody>
      </p:sp>
      <p:sp>
        <p:nvSpPr>
          <p:cNvPr id="6" name="Slide Number Placeholder 5"/>
          <p:cNvSpPr>
            <a:spLocks noGrp="1"/>
          </p:cNvSpPr>
          <p:nvPr>
            <p:ph type="sldNum" sz="quarter" idx="11"/>
          </p:nvPr>
        </p:nvSpPr>
        <p:spPr/>
        <p:txBody>
          <a:bodyPr/>
          <a:lstStyle/>
          <a:p>
            <a:fld id="{8B263312-38AA-4E1E-B2B5-0F8F122B24FE}"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2234790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8500"/>
            <a:ext cx="6207125" cy="3490913"/>
          </a:xfrm>
        </p:spPr>
      </p:sp>
      <p:sp>
        <p:nvSpPr>
          <p:cNvPr id="3" name="Notes Placeholder 2"/>
          <p:cNvSpPr>
            <a:spLocks noGrp="1"/>
          </p:cNvSpPr>
          <p:nvPr>
            <p:ph type="body" idx="1"/>
          </p:nvPr>
        </p:nvSpPr>
        <p:spPr/>
        <p:txBody>
          <a:bodyPr>
            <a:normAutofit/>
          </a:bodyPr>
          <a:lstStyle/>
          <a:p>
            <a:r>
              <a:rPr lang="en-US" b="1"/>
              <a:t>Talk Track: </a:t>
            </a:r>
            <a:r>
              <a:rPr lang="en-IN" sz="1200" b="0" i="0" kern="1200">
                <a:solidFill>
                  <a:schemeClr val="tx1"/>
                </a:solidFill>
                <a:effectLst/>
                <a:latin typeface="Segoe UI Light" pitchFamily="34" charset="0"/>
                <a:ea typeface="+mn-ea"/>
                <a:cs typeface="+mn-cs"/>
              </a:rPr>
              <a:t>Finally,</a:t>
            </a:r>
            <a:r>
              <a:rPr lang="en-IN" sz="1200" b="0" i="0" kern="1200" baseline="0">
                <a:solidFill>
                  <a:schemeClr val="tx1"/>
                </a:solidFill>
                <a:effectLst/>
                <a:latin typeface="Segoe UI Light" pitchFamily="34" charset="0"/>
                <a:ea typeface="+mn-ea"/>
                <a:cs typeface="+mn-cs"/>
              </a:rPr>
              <a:t> the </a:t>
            </a:r>
            <a:r>
              <a:rPr lang="en-IN" sz="1200" b="0" i="0" kern="1200">
                <a:solidFill>
                  <a:schemeClr val="tx1"/>
                </a:solidFill>
                <a:effectLst/>
                <a:latin typeface="Segoe UI Light" pitchFamily="34" charset="0"/>
                <a:ea typeface="+mn-ea"/>
                <a:cs typeface="+mn-cs"/>
              </a:rPr>
              <a:t>serving layer indexes the batch view and loads it up so it can be efficiently queried to get particular values out of the view. The serving layer is typically considered as a specialized distributed database that loads in batch views, makes them able</a:t>
            </a:r>
            <a:r>
              <a:rPr lang="en-IN" sz="1200" b="0" i="0" kern="1200" baseline="0">
                <a:solidFill>
                  <a:schemeClr val="tx1"/>
                </a:solidFill>
                <a:effectLst/>
                <a:latin typeface="Segoe UI Light" pitchFamily="34" charset="0"/>
                <a:ea typeface="+mn-ea"/>
                <a:cs typeface="+mn-cs"/>
              </a:rPr>
              <a:t> to be queried</a:t>
            </a:r>
            <a:r>
              <a:rPr lang="en-IN" sz="1200" b="0" i="0" kern="1200">
                <a:solidFill>
                  <a:schemeClr val="tx1"/>
                </a:solidFill>
                <a:effectLst/>
                <a:latin typeface="Segoe UI Light" pitchFamily="34" charset="0"/>
                <a:ea typeface="+mn-ea"/>
                <a:cs typeface="+mn-cs"/>
              </a:rPr>
              <a:t>, and continuously swaps in new versions of a batch view as they’re computed by the batch layer. A serving layer database only requires batch updates and random reads. Most notably, it does not need to support random writes. The serving</a:t>
            </a:r>
            <a:r>
              <a:rPr lang="en-IN" sz="1200" b="0" i="0" kern="1200" baseline="0">
                <a:solidFill>
                  <a:schemeClr val="tx1"/>
                </a:solidFill>
                <a:effectLst/>
                <a:latin typeface="Segoe UI Light" pitchFamily="34" charset="0"/>
                <a:ea typeface="+mn-ea"/>
                <a:cs typeface="+mn-cs"/>
              </a:rPr>
              <a:t> layer job is to </a:t>
            </a:r>
            <a:r>
              <a:rPr lang="en-IN" b="0"/>
              <a:t>queries the Batch &amp; Real Time views and merges it. </a:t>
            </a:r>
          </a:p>
          <a:p>
            <a:endParaRPr lang="en-IN" b="0"/>
          </a:p>
          <a:p>
            <a:r>
              <a:rPr lang="en-IN" b="0"/>
              <a:t>Typically the technologies</a:t>
            </a:r>
            <a:r>
              <a:rPr lang="en-IN" b="0" baseline="0"/>
              <a:t> associated with the serving layer include on-line analytic processing databases like Analysis Services and PowerPivot. It can also be considered as the “last mile” technology for producing usable results for your solutions.</a:t>
            </a:r>
            <a:endParaRPr lang="en-IN" b="0"/>
          </a:p>
          <a:p>
            <a:endParaRPr lang="en-IN" b="0"/>
          </a:p>
          <a:p>
            <a:r>
              <a:rPr lang="en-US" sz="1200" b="1" kern="1200">
                <a:solidFill>
                  <a:schemeClr val="tx1"/>
                </a:solidFill>
                <a:effectLst/>
                <a:latin typeface="Segoe UI Light" pitchFamily="34" charset="0"/>
                <a:ea typeface="+mn-ea"/>
                <a:cs typeface="+mn-cs"/>
              </a:rPr>
              <a:t>Key Points:</a:t>
            </a:r>
            <a:endParaRPr lang="en-US" sz="1200" b="1" kern="1200" baseline="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b="0"/>
              <a:t>Service Layer queries the Batch &amp; Real Time views and merges it</a:t>
            </a:r>
          </a:p>
          <a:p>
            <a:endParaRPr lang="en-US" b="0"/>
          </a:p>
          <a:p>
            <a:pPr marL="0" marR="0" indent="0" algn="l" defTabSz="932404" rtl="0" eaLnBrk="1" fontAlgn="auto" latinLnBrk="0" hangingPunct="1">
              <a:lnSpc>
                <a:spcPct val="90000"/>
              </a:lnSpc>
              <a:spcBef>
                <a:spcPts val="0"/>
              </a:spcBef>
              <a:spcAft>
                <a:spcPts val="340"/>
              </a:spcAft>
              <a:buClrTx/>
              <a:buSzTx/>
              <a:buFontTx/>
              <a:buNone/>
              <a:tabLst/>
              <a:defRPr/>
            </a:pPr>
            <a:r>
              <a:rPr lang="en-US" b="1"/>
              <a:t>References: </a:t>
            </a:r>
            <a:r>
              <a:rPr lang="en-US" sz="1200" b="0" i="0" kern="1200">
                <a:solidFill>
                  <a:schemeClr val="tx1"/>
                </a:solidFill>
                <a:effectLst/>
                <a:latin typeface="Segoe UI Light" pitchFamily="34" charset="0"/>
                <a:ea typeface="+mn-ea"/>
                <a:cs typeface="+mn-cs"/>
              </a:rPr>
              <a:t>Big Data Lambda Architecture: </a:t>
            </a:r>
            <a:r>
              <a:rPr lang="en-US" b="0">
                <a:hlinkClick r:id="rId3"/>
              </a:rPr>
              <a:t> http://www.databasetube.com/database/big-data-lambda-architecture/</a:t>
            </a:r>
            <a:endParaRPr lang="en-US" b="0"/>
          </a:p>
          <a:p>
            <a:endParaRPr lang="en-US" b="0"/>
          </a:p>
          <a:p>
            <a:endParaRPr lang="en-US" b="0"/>
          </a:p>
        </p:txBody>
      </p:sp>
      <p:sp>
        <p:nvSpPr>
          <p:cNvPr id="6" name="Slide Number Placeholder 5"/>
          <p:cNvSpPr>
            <a:spLocks noGrp="1"/>
          </p:cNvSpPr>
          <p:nvPr>
            <p:ph type="sldNum" sz="quarter" idx="11"/>
          </p:nvPr>
        </p:nvSpPr>
        <p:spPr/>
        <p:txBody>
          <a:bodyPr/>
          <a:lstStyle/>
          <a:p>
            <a:fld id="{8B263312-38AA-4E1E-B2B5-0F8F122B24FE}"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2739445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00" b="1" dirty="0"/>
              <a:t>Talk Track: </a:t>
            </a:r>
            <a:r>
              <a:rPr lang="en-US" sz="1000" kern="1200" dirty="0">
                <a:solidFill>
                  <a:schemeClr val="tx1"/>
                </a:solidFill>
                <a:effectLst/>
                <a:latin typeface="Segoe UI Light" pitchFamily="34" charset="0"/>
                <a:ea typeface="+mn-ea"/>
                <a:cs typeface="+mn-cs"/>
              </a:rPr>
              <a:t>The Microsoft’s Data Platform stack fully supports each of the layers in the Big Data Lambda Architecture.</a:t>
            </a:r>
          </a:p>
          <a:p>
            <a:endParaRPr lang="en-US" sz="1000" b="0" kern="1200" dirty="0">
              <a:solidFill>
                <a:schemeClr val="tx1"/>
              </a:solidFill>
              <a:effectLst/>
              <a:latin typeface="Segoe UI Light" pitchFamily="34" charset="0"/>
              <a:ea typeface="+mn-ea"/>
              <a:cs typeface="+mn-cs"/>
            </a:endParaRPr>
          </a:p>
          <a:p>
            <a:r>
              <a:rPr lang="en-US" sz="1000" b="0" kern="1200" dirty="0">
                <a:solidFill>
                  <a:schemeClr val="tx1"/>
                </a:solidFill>
                <a:effectLst/>
                <a:latin typeface="Segoe UI Light" pitchFamily="34" charset="0"/>
                <a:ea typeface="+mn-ea"/>
                <a:cs typeface="+mn-cs"/>
              </a:rPr>
              <a:t>For the batch layer, Microsoft</a:t>
            </a:r>
            <a:r>
              <a:rPr lang="en-US" sz="1000" b="0" kern="1200" baseline="0" dirty="0">
                <a:solidFill>
                  <a:schemeClr val="tx1"/>
                </a:solidFill>
                <a:effectLst/>
                <a:latin typeface="Segoe UI Light" pitchFamily="34" charset="0"/>
                <a:ea typeface="+mn-ea"/>
                <a:cs typeface="+mn-cs"/>
              </a:rPr>
              <a:t> provides multiple options for the storage and processing of batch oriented data. These include </a:t>
            </a:r>
            <a:r>
              <a:rPr lang="en-US" sz="1000" kern="1200" dirty="0">
                <a:solidFill>
                  <a:schemeClr val="tx1"/>
                </a:solidFill>
                <a:effectLst/>
                <a:latin typeface="Segoe UI Light" pitchFamily="34" charset="0"/>
                <a:ea typeface="+mn-ea"/>
                <a:cs typeface="+mn-cs"/>
              </a:rPr>
              <a:t>Windows Azure HDInsight</a:t>
            </a:r>
            <a:r>
              <a:rPr lang="en-US" sz="1000" kern="1200" baseline="0" dirty="0">
                <a:solidFill>
                  <a:schemeClr val="tx1"/>
                </a:solidFill>
                <a:effectLst/>
                <a:latin typeface="Segoe UI Light" pitchFamily="34" charset="0"/>
                <a:ea typeface="+mn-ea"/>
                <a:cs typeface="+mn-cs"/>
              </a:rPr>
              <a:t> </a:t>
            </a:r>
            <a:r>
              <a:rPr lang="en-US" sz="1000" kern="1200" dirty="0">
                <a:solidFill>
                  <a:schemeClr val="tx1"/>
                </a:solidFill>
                <a:effectLst/>
                <a:latin typeface="Segoe UI Light" pitchFamily="34" charset="0"/>
                <a:ea typeface="+mn-ea"/>
                <a:cs typeface="+mn-cs"/>
              </a:rPr>
              <a:t>and Azure Blob Storage to hold the input data. The SQL</a:t>
            </a:r>
            <a:r>
              <a:rPr lang="en-US" sz="1000" kern="1200" baseline="0" dirty="0">
                <a:solidFill>
                  <a:schemeClr val="tx1"/>
                </a:solidFill>
                <a:effectLst/>
                <a:latin typeface="Segoe UI Light" pitchFamily="34" charset="0"/>
                <a:ea typeface="+mn-ea"/>
                <a:cs typeface="+mn-cs"/>
              </a:rPr>
              <a:t> Server data warehousing capabilities can also be associated with the batch layer.</a:t>
            </a:r>
            <a:endParaRPr lang="en-US" sz="1000" kern="1200" dirty="0">
              <a:solidFill>
                <a:schemeClr val="tx1"/>
              </a:solidFill>
              <a:effectLst/>
              <a:latin typeface="Segoe UI Light" pitchFamily="34" charset="0"/>
              <a:ea typeface="+mn-ea"/>
              <a:cs typeface="+mn-cs"/>
            </a:endParaRPr>
          </a:p>
          <a:p>
            <a:pPr lvl="0"/>
            <a:r>
              <a:rPr lang="en-US" sz="1000" b="0" kern="1200" dirty="0">
                <a:solidFill>
                  <a:schemeClr val="tx1"/>
                </a:solidFill>
                <a:effectLst/>
                <a:latin typeface="Segoe UI Light" pitchFamily="34" charset="0"/>
                <a:ea typeface="+mn-ea"/>
                <a:cs typeface="+mn-cs"/>
              </a:rPr>
              <a:t>For processing the data and view management, Microsoft</a:t>
            </a:r>
            <a:r>
              <a:rPr lang="en-US" sz="1000" b="0" kern="1200" baseline="0" dirty="0">
                <a:solidFill>
                  <a:schemeClr val="tx1"/>
                </a:solidFill>
                <a:effectLst/>
                <a:latin typeface="Segoe UI Light" pitchFamily="34" charset="0"/>
                <a:ea typeface="+mn-ea"/>
                <a:cs typeface="+mn-cs"/>
              </a:rPr>
              <a:t> supports processing of Hadoop data through MapReduce jobs along with Hive, Pig, and </a:t>
            </a:r>
            <a:r>
              <a:rPr lang="en-US" sz="1000" b="0" kern="1200" baseline="0" dirty="0" err="1">
                <a:solidFill>
                  <a:schemeClr val="tx1"/>
                </a:solidFill>
                <a:effectLst/>
                <a:latin typeface="Segoe UI Light" pitchFamily="34" charset="0"/>
                <a:ea typeface="+mn-ea"/>
                <a:cs typeface="+mn-cs"/>
              </a:rPr>
              <a:t>Oozie</a:t>
            </a:r>
            <a:r>
              <a:rPr lang="en-US" sz="1000" b="0" kern="1200" baseline="0" dirty="0">
                <a:solidFill>
                  <a:schemeClr val="tx1"/>
                </a:solidFill>
                <a:effectLst/>
                <a:latin typeface="Segoe UI Light" pitchFamily="34" charset="0"/>
                <a:ea typeface="+mn-ea"/>
                <a:cs typeface="+mn-cs"/>
              </a:rPr>
              <a:t>. For data warehousing, you can use traditional SQL views and stored procedures.</a:t>
            </a:r>
            <a:endParaRPr lang="en-US" sz="1000" kern="1200" dirty="0">
              <a:solidFill>
                <a:schemeClr val="tx1"/>
              </a:solidFill>
              <a:effectLst/>
              <a:latin typeface="Segoe UI Light" pitchFamily="34" charset="0"/>
              <a:ea typeface="+mn-ea"/>
              <a:cs typeface="+mn-cs"/>
            </a:endParaRPr>
          </a:p>
          <a:p>
            <a:pPr lvl="0"/>
            <a:endParaRPr lang="en-US" sz="1000" kern="1200" dirty="0">
              <a:solidFill>
                <a:schemeClr val="tx1"/>
              </a:solidFill>
              <a:effectLst/>
              <a:latin typeface="Segoe UI Light" pitchFamily="34" charset="0"/>
              <a:ea typeface="+mn-ea"/>
              <a:cs typeface="+mn-cs"/>
            </a:endParaRPr>
          </a:p>
          <a:p>
            <a:pPr lvl="0"/>
            <a:r>
              <a:rPr lang="en-US" sz="1000" kern="1200" dirty="0">
                <a:solidFill>
                  <a:schemeClr val="tx1"/>
                </a:solidFill>
                <a:effectLst/>
                <a:latin typeface="Segoe UI Light" pitchFamily="34" charset="0"/>
                <a:ea typeface="+mn-ea"/>
                <a:cs typeface="+mn-cs"/>
              </a:rPr>
              <a:t>For the speed layer, M</a:t>
            </a:r>
            <a:r>
              <a:rPr lang="en-US" sz="1000" b="0" kern="1200" dirty="0">
                <a:solidFill>
                  <a:schemeClr val="tx1"/>
                </a:solidFill>
                <a:effectLst/>
                <a:latin typeface="Segoe UI Light" pitchFamily="34" charset="0"/>
                <a:ea typeface="+mn-ea"/>
                <a:cs typeface="+mn-cs"/>
              </a:rPr>
              <a:t>icrosoft supports </a:t>
            </a:r>
            <a:r>
              <a:rPr lang="en-US" sz="1000" kern="1200" dirty="0">
                <a:solidFill>
                  <a:schemeClr val="tx1"/>
                </a:solidFill>
                <a:effectLst/>
                <a:latin typeface="Segoe UI Light" pitchFamily="34" charset="0"/>
                <a:ea typeface="+mn-ea"/>
                <a:cs typeface="+mn-cs"/>
              </a:rPr>
              <a:t>real-time processing</a:t>
            </a:r>
            <a:r>
              <a:rPr lang="en-US" sz="1000" kern="1200" baseline="0" dirty="0">
                <a:solidFill>
                  <a:schemeClr val="tx1"/>
                </a:solidFill>
                <a:effectLst/>
                <a:latin typeface="Segoe UI Light" pitchFamily="34" charset="0"/>
                <a:ea typeface="+mn-ea"/>
                <a:cs typeface="+mn-cs"/>
              </a:rPr>
              <a:t> </a:t>
            </a:r>
            <a:r>
              <a:rPr lang="en-US" sz="1000" kern="1200" dirty="0">
                <a:solidFill>
                  <a:schemeClr val="tx1"/>
                </a:solidFill>
                <a:effectLst/>
                <a:latin typeface="Segoe UI Light" pitchFamily="34" charset="0"/>
                <a:ea typeface="+mn-ea"/>
                <a:cs typeface="+mn-cs"/>
              </a:rPr>
              <a:t>of data</a:t>
            </a:r>
            <a:r>
              <a:rPr lang="en-US" sz="1000" kern="1200" baseline="0" dirty="0">
                <a:solidFill>
                  <a:schemeClr val="tx1"/>
                </a:solidFill>
                <a:effectLst/>
                <a:latin typeface="Segoe UI Light" pitchFamily="34" charset="0"/>
                <a:ea typeface="+mn-ea"/>
                <a:cs typeface="+mn-cs"/>
              </a:rPr>
              <a:t> through technologies like </a:t>
            </a:r>
            <a:r>
              <a:rPr lang="en-US" sz="2000" dirty="0">
                <a:gradFill>
                  <a:gsLst>
                    <a:gs pos="2917">
                      <a:schemeClr val="tx1"/>
                    </a:gs>
                    <a:gs pos="30000">
                      <a:schemeClr val="tx1"/>
                    </a:gs>
                  </a:gsLst>
                  <a:lin ang="5400000" scaled="0"/>
                </a:gradFill>
              </a:rPr>
              <a:t>Federations in Windows Azure SQL Database,</a:t>
            </a:r>
            <a:r>
              <a:rPr lang="en-US" sz="2000" baseline="0" dirty="0">
                <a:gradFill>
                  <a:gsLst>
                    <a:gs pos="2917">
                      <a:schemeClr val="tx1"/>
                    </a:gs>
                    <a:gs pos="30000">
                      <a:schemeClr val="tx1"/>
                    </a:gs>
                  </a:gsLst>
                  <a:lin ang="5400000" scaled="0"/>
                </a:gradFill>
              </a:rPr>
              <a:t> </a:t>
            </a:r>
            <a:r>
              <a:rPr lang="en-US" sz="2000" dirty="0">
                <a:gradFill>
                  <a:gsLst>
                    <a:gs pos="2917">
                      <a:schemeClr val="tx1"/>
                    </a:gs>
                    <a:gs pos="30000">
                      <a:schemeClr val="tx1"/>
                    </a:gs>
                  </a:gsLst>
                  <a:lin ang="5400000" scaled="0"/>
                </a:gradFill>
              </a:rPr>
              <a:t>Azure Tables, </a:t>
            </a:r>
            <a:r>
              <a:rPr lang="en-US" sz="2000" dirty="0" err="1">
                <a:gradFill>
                  <a:gsLst>
                    <a:gs pos="2917">
                      <a:schemeClr val="tx1"/>
                    </a:gs>
                    <a:gs pos="30000">
                      <a:schemeClr val="tx1"/>
                    </a:gs>
                  </a:gsLst>
                  <a:lin ang="5400000" scaled="0"/>
                </a:gradFill>
              </a:rPr>
              <a:t>Memcached</a:t>
            </a:r>
            <a:r>
              <a:rPr lang="en-US" sz="2000" dirty="0">
                <a:gradFill>
                  <a:gsLst>
                    <a:gs pos="2917">
                      <a:schemeClr val="tx1"/>
                    </a:gs>
                    <a:gs pos="30000">
                      <a:schemeClr val="tx1"/>
                    </a:gs>
                  </a:gsLst>
                  <a:lin ang="5400000" scaled="0"/>
                </a:gradFill>
              </a:rPr>
              <a:t>/MongoDB, SQL Server database engine and SQL Server VM along with </a:t>
            </a:r>
            <a:r>
              <a:rPr lang="en-US" sz="1600" dirty="0" err="1">
                <a:gradFill>
                  <a:gsLst>
                    <a:gs pos="2917">
                      <a:schemeClr val="tx1"/>
                    </a:gs>
                    <a:gs pos="30000">
                      <a:schemeClr val="tx1"/>
                    </a:gs>
                  </a:gsLst>
                  <a:lin ang="5400000" scaled="0"/>
                </a:gradFill>
              </a:rPr>
              <a:t>Columnstore</a:t>
            </a:r>
            <a:r>
              <a:rPr lang="en-US" sz="1600" dirty="0">
                <a:gradFill>
                  <a:gsLst>
                    <a:gs pos="2917">
                      <a:schemeClr val="tx1"/>
                    </a:gs>
                    <a:gs pos="30000">
                      <a:schemeClr val="tx1"/>
                    </a:gs>
                  </a:gsLst>
                  <a:lin ang="5400000" scaled="0"/>
                </a:gradFill>
              </a:rPr>
              <a:t> Indexes, Analysis Services, </a:t>
            </a:r>
            <a:r>
              <a:rPr lang="en-US" sz="1600" dirty="0" err="1">
                <a:gradFill>
                  <a:gsLst>
                    <a:gs pos="2917">
                      <a:schemeClr val="tx1"/>
                    </a:gs>
                    <a:gs pos="30000">
                      <a:schemeClr val="tx1"/>
                    </a:gs>
                  </a:gsLst>
                  <a:lin ang="5400000" scaled="0"/>
                </a:gradFill>
              </a:rPr>
              <a:t>StreamInsight</a:t>
            </a:r>
            <a:r>
              <a:rPr lang="en-US" sz="1600" dirty="0">
                <a:gradFill>
                  <a:gsLst>
                    <a:gs pos="2917">
                      <a:schemeClr val="tx1"/>
                    </a:gs>
                    <a:gs pos="30000">
                      <a:schemeClr val="tx1"/>
                    </a:gs>
                  </a:gsLst>
                  <a:lin ang="5400000" scaled="0"/>
                </a:gradFill>
              </a:rPr>
              <a:t>. </a:t>
            </a:r>
          </a:p>
          <a:p>
            <a:pPr>
              <a:lnSpc>
                <a:spcPct val="90000"/>
              </a:lnSpc>
              <a:spcAft>
                <a:spcPts val="1200"/>
              </a:spcAft>
            </a:pPr>
            <a:endParaRPr lang="en-US" sz="1600" b="1" kern="1200" dirty="0">
              <a:gradFill>
                <a:gsLst>
                  <a:gs pos="2917">
                    <a:schemeClr val="tx1"/>
                  </a:gs>
                  <a:gs pos="30000">
                    <a:schemeClr val="tx1"/>
                  </a:gs>
                </a:gsLst>
                <a:lin ang="5400000" scaled="0"/>
              </a:gradFill>
              <a:effectLst/>
              <a:latin typeface="Segoe UI Light" pitchFamily="34" charset="0"/>
              <a:ea typeface="+mn-ea"/>
              <a:cs typeface="+mn-cs"/>
            </a:endParaRPr>
          </a:p>
          <a:p>
            <a:pPr>
              <a:lnSpc>
                <a:spcPct val="90000"/>
              </a:lnSpc>
              <a:spcAft>
                <a:spcPts val="1200"/>
              </a:spcAft>
            </a:pPr>
            <a:r>
              <a:rPr lang="en-US" sz="1600" b="0" kern="1200" dirty="0">
                <a:gradFill>
                  <a:gsLst>
                    <a:gs pos="2917">
                      <a:schemeClr val="tx1"/>
                    </a:gs>
                    <a:gs pos="30000">
                      <a:schemeClr val="tx1"/>
                    </a:gs>
                  </a:gsLst>
                  <a:lin ang="5400000" scaled="0"/>
                </a:gradFill>
                <a:effectLst/>
                <a:latin typeface="Segoe UI Light" pitchFamily="34" charset="0"/>
                <a:ea typeface="+mn-ea"/>
                <a:cs typeface="+mn-cs"/>
              </a:rPr>
              <a:t>Finally,</a:t>
            </a:r>
            <a:r>
              <a:rPr lang="en-US" sz="1600" b="0" kern="1200" baseline="0" dirty="0">
                <a:gradFill>
                  <a:gsLst>
                    <a:gs pos="2917">
                      <a:schemeClr val="tx1"/>
                    </a:gs>
                    <a:gs pos="30000">
                      <a:schemeClr val="tx1"/>
                    </a:gs>
                  </a:gsLst>
                  <a:lin ang="5400000" scaled="0"/>
                </a:gradFill>
                <a:effectLst/>
                <a:latin typeface="Segoe UI Light" pitchFamily="34" charset="0"/>
                <a:ea typeface="+mn-ea"/>
                <a:cs typeface="+mn-cs"/>
              </a:rPr>
              <a:t> with the serving layer, which </a:t>
            </a:r>
            <a:r>
              <a:rPr lang="en-US" sz="1000" kern="1200" dirty="0">
                <a:solidFill>
                  <a:schemeClr val="tx1"/>
                </a:solidFill>
                <a:effectLst/>
                <a:latin typeface="Segoe UI Light" pitchFamily="34" charset="0"/>
                <a:ea typeface="+mn-ea"/>
                <a:cs typeface="+mn-cs"/>
              </a:rPr>
              <a:t>provides the merged outcome of data streams coming from the Batch layer and the speed layer,</a:t>
            </a:r>
            <a:r>
              <a:rPr lang="en-US" sz="1000" kern="1200" baseline="0" dirty="0">
                <a:solidFill>
                  <a:schemeClr val="tx1"/>
                </a:solidFill>
                <a:effectLst/>
                <a:latin typeface="Segoe UI Light" pitchFamily="34" charset="0"/>
                <a:ea typeface="+mn-ea"/>
                <a:cs typeface="+mn-cs"/>
              </a:rPr>
              <a:t> you can use </a:t>
            </a:r>
            <a:r>
              <a:rPr lang="en-US" sz="1000" kern="1200" dirty="0">
                <a:solidFill>
                  <a:schemeClr val="tx1"/>
                </a:solidFill>
                <a:effectLst/>
                <a:latin typeface="Segoe UI Light" pitchFamily="34" charset="0"/>
                <a:ea typeface="+mn-ea"/>
                <a:cs typeface="+mn-cs"/>
              </a:rPr>
              <a:t>tools like PowerPivot, Power View, Power Query, Power Map, Reporting Services,</a:t>
            </a:r>
            <a:r>
              <a:rPr lang="en-US" sz="1000" kern="1200" baseline="0" dirty="0">
                <a:solidFill>
                  <a:schemeClr val="tx1"/>
                </a:solidFill>
                <a:effectLst/>
                <a:latin typeface="Segoe UI Light" pitchFamily="34" charset="0"/>
                <a:ea typeface="+mn-ea"/>
                <a:cs typeface="+mn-cs"/>
              </a:rPr>
              <a:t> </a:t>
            </a:r>
            <a:r>
              <a:rPr lang="en-US" sz="1000" dirty="0">
                <a:gradFill>
                  <a:gsLst>
                    <a:gs pos="2917">
                      <a:schemeClr val="tx1"/>
                    </a:gs>
                    <a:gs pos="30000">
                      <a:schemeClr val="tx1"/>
                    </a:gs>
                  </a:gsLst>
                  <a:lin ang="5400000" scaled="0"/>
                </a:gradFill>
              </a:rPr>
              <a:t>LINQ to Hive and Analysis Services technologies.</a:t>
            </a:r>
            <a:r>
              <a:rPr lang="en-US" sz="1000" kern="1200" baseline="0" dirty="0">
                <a:solidFill>
                  <a:schemeClr val="tx1"/>
                </a:solidFill>
                <a:effectLst/>
                <a:latin typeface="Segoe UI Light" pitchFamily="34" charset="0"/>
                <a:ea typeface="+mn-ea"/>
                <a:cs typeface="+mn-cs"/>
              </a:rPr>
              <a:t> </a:t>
            </a:r>
          </a:p>
          <a:p>
            <a:pPr>
              <a:lnSpc>
                <a:spcPct val="90000"/>
              </a:lnSpc>
              <a:spcAft>
                <a:spcPts val="1200"/>
              </a:spcAft>
            </a:pPr>
            <a:endParaRPr lang="en-US" sz="1000" kern="1200" baseline="0" dirty="0">
              <a:solidFill>
                <a:schemeClr val="tx1"/>
              </a:solidFill>
              <a:effectLst/>
              <a:latin typeface="Segoe UI Light" pitchFamily="34" charset="0"/>
              <a:ea typeface="+mn-ea"/>
              <a:cs typeface="+mn-cs"/>
            </a:endParaRPr>
          </a:p>
          <a:p>
            <a:r>
              <a:rPr lang="en-US" sz="1000" b="1" kern="1200" dirty="0">
                <a:solidFill>
                  <a:schemeClr val="tx1"/>
                </a:solidFill>
                <a:effectLst/>
                <a:latin typeface="Segoe UI Light" pitchFamily="34" charset="0"/>
                <a:ea typeface="+mn-ea"/>
                <a:cs typeface="+mn-cs"/>
              </a:rPr>
              <a:t>Key Points:</a:t>
            </a:r>
            <a:endParaRPr lang="en-US" sz="1000" b="1" kern="1200" baseline="0" dirty="0">
              <a:solidFill>
                <a:schemeClr val="tx1"/>
              </a:solidFill>
              <a:effectLst/>
              <a:latin typeface="Segoe UI Light" pitchFamily="34" charset="0"/>
              <a:ea typeface="+mn-ea"/>
              <a:cs typeface="+mn-cs"/>
            </a:endParaRPr>
          </a:p>
          <a:p>
            <a:r>
              <a:rPr lang="en-US" sz="1000" b="0" dirty="0"/>
              <a:t>Microsoft</a:t>
            </a:r>
            <a:r>
              <a:rPr lang="en-US" sz="1000" b="0" baseline="0" dirty="0"/>
              <a:t> provides a complete BI solution, which can be entirely aligned with all the three layers of the Lambda Architecture. </a:t>
            </a:r>
            <a:endParaRPr lang="en-US" sz="1000" b="0" dirty="0"/>
          </a:p>
          <a:p>
            <a:endParaRPr lang="en-US" sz="1000" b="0" dirty="0"/>
          </a:p>
          <a:p>
            <a:pPr marL="0" marR="0" indent="0" algn="l" defTabSz="932404" rtl="0" eaLnBrk="1" fontAlgn="auto" latinLnBrk="0" hangingPunct="1">
              <a:lnSpc>
                <a:spcPct val="90000"/>
              </a:lnSpc>
              <a:spcBef>
                <a:spcPts val="0"/>
              </a:spcBef>
              <a:spcAft>
                <a:spcPts val="340"/>
              </a:spcAft>
              <a:buClrTx/>
              <a:buSzTx/>
              <a:buFontTx/>
              <a:buNone/>
              <a:tabLst/>
              <a:defRPr/>
            </a:pPr>
            <a:r>
              <a:rPr lang="en-US" sz="1000" b="1" dirty="0"/>
              <a:t>References: </a:t>
            </a:r>
            <a:r>
              <a:rPr lang="en-US" sz="1000" b="0" i="0" kern="1200" dirty="0">
                <a:solidFill>
                  <a:schemeClr val="tx1"/>
                </a:solidFill>
                <a:effectLst/>
                <a:latin typeface="Segoe UI Light" pitchFamily="34" charset="0"/>
                <a:ea typeface="+mn-ea"/>
                <a:cs typeface="+mn-cs"/>
              </a:rPr>
              <a:t>Big Data Lambda Architecture: </a:t>
            </a:r>
            <a:r>
              <a:rPr lang="en-US" sz="1000" b="0" dirty="0">
                <a:hlinkClick r:id="rId3"/>
              </a:rPr>
              <a:t> http://www.databasetube.com/database/big-data-lambda-architecture/</a:t>
            </a:r>
            <a:endParaRPr lang="en-US" sz="1000" b="0" dirty="0"/>
          </a:p>
          <a:p>
            <a:endParaRPr lang="en-US" sz="1000" b="0" dirty="0"/>
          </a:p>
          <a:p>
            <a:pPr>
              <a:lnSpc>
                <a:spcPct val="90000"/>
              </a:lnSpc>
              <a:spcAft>
                <a:spcPts val="1200"/>
              </a:spcAft>
            </a:pPr>
            <a:endParaRPr lang="en-US" sz="1000" kern="1200" dirty="0">
              <a:solidFill>
                <a:schemeClr val="tx1"/>
              </a:solidFill>
              <a:effectLst/>
              <a:latin typeface="Segoe UI Light" pitchFamily="34" charset="0"/>
              <a:ea typeface="+mn-ea"/>
              <a:cs typeface="+mn-cs"/>
            </a:endParaRPr>
          </a:p>
          <a:p>
            <a:pPr>
              <a:lnSpc>
                <a:spcPct val="90000"/>
              </a:lnSpc>
              <a:spcAft>
                <a:spcPts val="1200"/>
              </a:spcAft>
            </a:pPr>
            <a:endParaRPr lang="en-US" sz="10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a:gradFill>
                  <a:gsLst>
                    <a:gs pos="0">
                      <a:prstClr val="black">
                        <a:lumMod val="50000"/>
                      </a:prstClr>
                    </a:gs>
                    <a:gs pos="100000">
                      <a:prstClr val="black">
                        <a:lumMod val="50000"/>
                      </a:prstClr>
                    </a:gs>
                  </a:gsLst>
                  <a:lin ang="5400000" scaled="0"/>
                </a:gradFill>
              </a:rPr>
              <a:t>Server &amp; Tools Business</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3140D5-E2FA-4AEC-8459-A4D42649F059}" type="datetime1">
              <a:rPr lang="en-US" smtClean="0">
                <a:solidFill>
                  <a:prstClr val="black"/>
                </a:solidFill>
              </a:rPr>
              <a:pPr/>
              <a:t>12/6/2017</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4248171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IN"/>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01F2B26-CF07-4E2A-A6D7-96B233C8EDA3}" type="slidenum">
              <a:rPr kumimoji="0" lang="en-US" sz="1800" b="0" i="0" u="none" strike="noStrike" kern="0" cap="none" spc="0" normalizeH="0" baseline="0" noProof="0">
                <a:ln>
                  <a:noFill/>
                </a:ln>
                <a:solidFill>
                  <a:srgbClr val="000000"/>
                </a:solidFill>
                <a:effectLst/>
                <a:uLnTx/>
                <a:uFillTx/>
                <a:latin typeface="Segoe UI"/>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a:ln>
                <a:noFill/>
              </a:ln>
              <a:solidFill>
                <a:srgbClr val="000000"/>
              </a:solidFill>
              <a:effectLst/>
              <a:uLnTx/>
              <a:uFillTx/>
              <a:latin typeface="Segoe UI"/>
            </a:endParaRPr>
          </a:p>
        </p:txBody>
      </p:sp>
    </p:spTree>
    <p:extLst>
      <p:ext uri="{BB962C8B-B14F-4D97-AF65-F5344CB8AC3E}">
        <p14:creationId xmlns:p14="http://schemas.microsoft.com/office/powerpoint/2010/main" val="41818683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1985341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Them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22382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610703" y="5782138"/>
            <a:ext cx="7056143" cy="1075862"/>
          </a:xfrm>
          <a:prstGeom prst="rect">
            <a:avLst/>
          </a:prstGeom>
        </p:spPr>
      </p:pic>
    </p:spTree>
    <p:extLst>
      <p:ext uri="{BB962C8B-B14F-4D97-AF65-F5344CB8AC3E}">
        <p14:creationId xmlns:p14="http://schemas.microsoft.com/office/powerpoint/2010/main" val="360341212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CE9A9-04F4-48DF-965B-CDE3851E1A17}"/>
              </a:ext>
            </a:extLst>
          </p:cNvPr>
          <p:cNvSpPr>
            <a:spLocks noGrp="1"/>
          </p:cNvSpPr>
          <p:nvPr>
            <p:ph type="ctrTitle"/>
          </p:nvPr>
        </p:nvSpPr>
        <p:spPr>
          <a:xfrm>
            <a:off x="1524000" y="1122363"/>
            <a:ext cx="9144000" cy="2387600"/>
          </a:xfrm>
        </p:spPr>
        <p:txBody>
          <a:bodyPr anchor="b"/>
          <a:lstStyle>
            <a:lvl1pPr algn="ctr">
              <a:defRPr sz="5998"/>
            </a:lvl1pPr>
          </a:lstStyle>
          <a:p>
            <a:r>
              <a:rPr lang="en-US"/>
              <a:t>Click to edit Master title style</a:t>
            </a:r>
          </a:p>
        </p:txBody>
      </p:sp>
      <p:sp>
        <p:nvSpPr>
          <p:cNvPr id="3" name="Subtitle 2">
            <a:extLst>
              <a:ext uri="{FF2B5EF4-FFF2-40B4-BE49-F238E27FC236}">
                <a16:creationId xmlns:a16="http://schemas.microsoft.com/office/drawing/2014/main" id="{8DF3C47F-7AC9-4028-B6CD-B9175DB0D09D}"/>
              </a:ext>
            </a:extLst>
          </p:cNvPr>
          <p:cNvSpPr>
            <a:spLocks noGrp="1"/>
          </p:cNvSpPr>
          <p:nvPr>
            <p:ph type="subTitle" idx="1"/>
          </p:nvPr>
        </p:nvSpPr>
        <p:spPr>
          <a:xfrm>
            <a:off x="1524000" y="3602038"/>
            <a:ext cx="9144000" cy="513510"/>
          </a:xfrm>
        </p:spPr>
        <p:txBody>
          <a:bodyPr/>
          <a:lstStyle>
            <a:lvl1pPr marL="0" indent="0" algn="ctr">
              <a:buNone/>
              <a:defRPr sz="2400"/>
            </a:lvl1pPr>
            <a:lvl2pPr marL="457112" indent="0" algn="ctr">
              <a:buNone/>
              <a:defRPr sz="2000"/>
            </a:lvl2pPr>
            <a:lvl3pPr marL="914225" indent="0" algn="ctr">
              <a:buNone/>
              <a:defRPr sz="1800"/>
            </a:lvl3pPr>
            <a:lvl4pPr marL="1371337" indent="0" algn="ctr">
              <a:buNone/>
              <a:defRPr sz="1600"/>
            </a:lvl4pPr>
            <a:lvl5pPr marL="1828449" indent="0" algn="ctr">
              <a:buNone/>
              <a:defRPr sz="1600"/>
            </a:lvl5pPr>
            <a:lvl6pPr marL="2285561" indent="0" algn="ctr">
              <a:buNone/>
              <a:defRPr sz="1600"/>
            </a:lvl6pPr>
            <a:lvl7pPr marL="2742674" indent="0" algn="ctr">
              <a:buNone/>
              <a:defRPr sz="1600"/>
            </a:lvl7pPr>
            <a:lvl8pPr marL="3199785" indent="0" algn="ctr">
              <a:buNone/>
              <a:defRPr sz="1600"/>
            </a:lvl8pPr>
            <a:lvl9pPr marL="3656897"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AFB4CC5-4799-42FB-AAF6-3608CA171665}"/>
              </a:ext>
            </a:extLst>
          </p:cNvPr>
          <p:cNvSpPr>
            <a:spLocks noGrp="1"/>
          </p:cNvSpPr>
          <p:nvPr>
            <p:ph type="dt" sz="half" idx="10"/>
          </p:nvPr>
        </p:nvSpPr>
        <p:spPr/>
        <p:txBody>
          <a:bodyPr/>
          <a:lstStyle/>
          <a:p>
            <a:pPr defTabSz="914367">
              <a:defRPr/>
            </a:pPr>
            <a:fld id="{16941A5A-787B-490D-949B-FC3D829C5872}" type="datetimeFigureOut">
              <a:rPr lang="en-US" sz="1765" smtClean="0">
                <a:solidFill>
                  <a:srgbClr val="353535"/>
                </a:solidFill>
                <a:latin typeface="Segoe UI Semilight"/>
              </a:rPr>
              <a:pPr defTabSz="914367">
                <a:defRPr/>
              </a:pPr>
              <a:t>12/6/2017</a:t>
            </a:fld>
            <a:endParaRPr lang="en-US" sz="1765">
              <a:solidFill>
                <a:srgbClr val="353535"/>
              </a:solidFill>
              <a:latin typeface="Segoe UI Semilight"/>
            </a:endParaRPr>
          </a:p>
        </p:txBody>
      </p:sp>
      <p:sp>
        <p:nvSpPr>
          <p:cNvPr id="5" name="Footer Placeholder 4">
            <a:extLst>
              <a:ext uri="{FF2B5EF4-FFF2-40B4-BE49-F238E27FC236}">
                <a16:creationId xmlns:a16="http://schemas.microsoft.com/office/drawing/2014/main" id="{96E4B3FF-9411-4026-A483-20859FD021FC}"/>
              </a:ext>
            </a:extLst>
          </p:cNvPr>
          <p:cNvSpPr>
            <a:spLocks noGrp="1"/>
          </p:cNvSpPr>
          <p:nvPr>
            <p:ph type="ftr" sz="quarter" idx="11"/>
          </p:nvPr>
        </p:nvSpPr>
        <p:spPr/>
        <p:txBody>
          <a:bodyPr/>
          <a:lstStyle/>
          <a:p>
            <a:pPr defTabSz="914367">
              <a:defRPr/>
            </a:pPr>
            <a:endParaRPr lang="en-US" sz="1765">
              <a:solidFill>
                <a:srgbClr val="353535"/>
              </a:solidFill>
              <a:latin typeface="Segoe UI Semilight"/>
            </a:endParaRPr>
          </a:p>
        </p:txBody>
      </p:sp>
      <p:sp>
        <p:nvSpPr>
          <p:cNvPr id="6" name="Slide Number Placeholder 5">
            <a:extLst>
              <a:ext uri="{FF2B5EF4-FFF2-40B4-BE49-F238E27FC236}">
                <a16:creationId xmlns:a16="http://schemas.microsoft.com/office/drawing/2014/main" id="{5E3FBB1C-4111-46E5-97C9-158B962F893B}"/>
              </a:ext>
            </a:extLst>
          </p:cNvPr>
          <p:cNvSpPr>
            <a:spLocks noGrp="1"/>
          </p:cNvSpPr>
          <p:nvPr>
            <p:ph type="sldNum" sz="quarter" idx="12"/>
          </p:nvPr>
        </p:nvSpPr>
        <p:spPr/>
        <p:txBody>
          <a:bodyPr/>
          <a:lstStyle/>
          <a:p>
            <a:pPr defTabSz="914367">
              <a:defRPr/>
            </a:pPr>
            <a:fld id="{0F9D3995-D993-4A9E-AD8D-46D5FFC9B67B}" type="slidenum">
              <a:rPr lang="en-US" sz="1765" smtClean="0">
                <a:solidFill>
                  <a:srgbClr val="353535"/>
                </a:solidFill>
                <a:latin typeface="Segoe UI Semilight"/>
              </a:rPr>
              <a:pPr defTabSz="914367">
                <a:defRPr/>
              </a:pPr>
              <a:t>‹#›</a:t>
            </a:fld>
            <a:endParaRPr lang="en-US" sz="1765">
              <a:solidFill>
                <a:srgbClr val="353535"/>
              </a:solidFill>
              <a:latin typeface="Segoe UI Semilight"/>
            </a:endParaRPr>
          </a:p>
        </p:txBody>
      </p:sp>
    </p:spTree>
    <p:extLst>
      <p:ext uri="{BB962C8B-B14F-4D97-AF65-F5344CB8AC3E}">
        <p14:creationId xmlns:p14="http://schemas.microsoft.com/office/powerpoint/2010/main" val="26684959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69302" y="2075840"/>
            <a:ext cx="8067760" cy="1801436"/>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a:t>Presentation title</a:t>
            </a:r>
          </a:p>
        </p:txBody>
      </p:sp>
      <p:sp>
        <p:nvSpPr>
          <p:cNvPr id="10" name="Rectangle 9"/>
          <p:cNvSpPr/>
          <p:nvPr userDrawn="1"/>
        </p:nvSpPr>
        <p:spPr bwMode="auto">
          <a:xfrm>
            <a:off x="448212" y="470068"/>
            <a:ext cx="2060658" cy="393703"/>
          </a:xfrm>
          <a:prstGeom prst="rect">
            <a:avLst/>
          </a:prstGeom>
          <a:noFill/>
          <a:ln w="6350" cap="sq">
            <a:solidFill>
              <a:schemeClr val="tx1"/>
            </a:solidFill>
            <a:prstDash val="sysDash"/>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2745" b="0" i="0" u="none" strike="noStrike" kern="1200" cap="none" spc="0" normalizeH="0" baseline="0" noProof="0">
                <a:ln>
                  <a:noFill/>
                </a:ln>
                <a:gradFill>
                  <a:gsLst>
                    <a:gs pos="51515">
                      <a:schemeClr val="tx1"/>
                    </a:gs>
                    <a:gs pos="43000">
                      <a:schemeClr val="tx1"/>
                    </a:gs>
                  </a:gsLst>
                  <a:lin ang="5400000" scaled="1"/>
                </a:gradFill>
                <a:effectLst/>
                <a:uLnTx/>
                <a:uFillTx/>
                <a:latin typeface="+mn-lt"/>
                <a:ea typeface="Segoe UI" pitchFamily="34" charset="0"/>
                <a:cs typeface="Segoe UI" pitchFamily="34" charset="0"/>
              </a:rPr>
              <a:t>Product logo</a:t>
            </a:r>
          </a:p>
        </p:txBody>
      </p:sp>
      <p:sp>
        <p:nvSpPr>
          <p:cNvPr id="11" name="Rectangle 10"/>
          <p:cNvSpPr/>
          <p:nvPr userDrawn="1"/>
        </p:nvSpPr>
        <p:spPr bwMode="auto">
          <a:xfrm>
            <a:off x="448212" y="863772"/>
            <a:ext cx="2060658" cy="271689"/>
          </a:xfrm>
          <a:prstGeom prst="rect">
            <a:avLst/>
          </a:prstGeom>
          <a:noFill/>
          <a:ln w="6350" cap="sq">
            <a:noFill/>
            <a:prstDash val="sysDot"/>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372" b="0" i="0" u="none" strike="noStrike" kern="1200" cap="none" spc="0" normalizeH="0" baseline="0" noProof="0">
                <a:ln>
                  <a:noFill/>
                </a:ln>
                <a:gradFill>
                  <a:gsLst>
                    <a:gs pos="51515">
                      <a:schemeClr val="tx1"/>
                    </a:gs>
                    <a:gs pos="43000">
                      <a:schemeClr val="tx1"/>
                    </a:gs>
                  </a:gsLst>
                  <a:lin ang="5400000" scaled="1"/>
                </a:gradFill>
                <a:effectLst/>
                <a:uLnTx/>
                <a:uFillTx/>
                <a:latin typeface="+mn-lt"/>
                <a:ea typeface="Segoe UI" pitchFamily="34" charset="0"/>
                <a:cs typeface="Segoe UI" pitchFamily="34" charset="0"/>
              </a:rPr>
              <a:t>Update on slide master</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6715" y="6029312"/>
            <a:ext cx="1668788" cy="358621"/>
          </a:xfrm>
          <a:prstGeom prst="rect">
            <a:avLst/>
          </a:prstGeom>
        </p:spPr>
      </p:pic>
    </p:spTree>
    <p:extLst>
      <p:ext uri="{BB962C8B-B14F-4D97-AF65-F5344CB8AC3E}">
        <p14:creationId xmlns:p14="http://schemas.microsoft.com/office/powerpoint/2010/main" val="27318353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59421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507657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2483337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0836858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0613375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7323334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312334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865771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4019045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5290683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8581433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73057718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08225883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93804013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94157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246949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63102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68084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00092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2014 Microsoft Corporation. All rights reserved. </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5111" y="3083653"/>
            <a:ext cx="3214044" cy="690695"/>
          </a:xfrm>
          <a:prstGeom prst="rect">
            <a:avLst/>
          </a:prstGeom>
        </p:spPr>
      </p:pic>
    </p:spTree>
    <p:extLst>
      <p:ext uri="{BB962C8B-B14F-4D97-AF65-F5344CB8AC3E}">
        <p14:creationId xmlns:p14="http://schemas.microsoft.com/office/powerpoint/2010/main" val="187128224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418749768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 Title">
    <p:spTree>
      <p:nvGrpSpPr>
        <p:cNvPr id="1" name=""/>
        <p:cNvGrpSpPr/>
        <p:nvPr/>
      </p:nvGrpSpPr>
      <p:grpSpPr>
        <a:xfrm>
          <a:off x="0" y="0"/>
          <a:ext cx="0" cy="0"/>
          <a:chOff x="0" y="0"/>
          <a:chExt cx="0" cy="0"/>
        </a:xfrm>
      </p:grpSpPr>
      <p:sp>
        <p:nvSpPr>
          <p:cNvPr id="4" name="Footer Placeholder 2"/>
          <p:cNvSpPr>
            <a:spLocks noGrp="1"/>
          </p:cNvSpPr>
          <p:nvPr>
            <p:ph type="ftr" sz="quarter" idx="14"/>
          </p:nvPr>
        </p:nvSpPr>
        <p:spPr/>
        <p:txBody>
          <a:bodyPr/>
          <a:lstStyle>
            <a:lvl1pPr fontAlgn="base">
              <a:spcBef>
                <a:spcPct val="0"/>
              </a:spcBef>
              <a:spcAft>
                <a:spcPct val="0"/>
              </a:spcAft>
              <a:defRPr dirty="0" smtClean="0">
                <a:solidFill>
                  <a:srgbClr val="505050"/>
                </a:solidFill>
              </a:defRPr>
            </a:lvl1pPr>
          </a:lstStyle>
          <a:p>
            <a:pPr>
              <a:defRPr/>
            </a:pPr>
            <a:endParaRPr dirty="0"/>
          </a:p>
        </p:txBody>
      </p:sp>
      <p:sp>
        <p:nvSpPr>
          <p:cNvPr id="5" name="Slide Number Placeholder 3"/>
          <p:cNvSpPr>
            <a:spLocks noGrp="1"/>
          </p:cNvSpPr>
          <p:nvPr>
            <p:ph type="sldNum" sz="quarter" idx="15"/>
          </p:nvPr>
        </p:nvSpPr>
        <p:spPr/>
        <p:txBody>
          <a:bodyPr/>
          <a:lstStyle>
            <a:lvl1pPr defTabSz="913505" fontAlgn="base">
              <a:spcBef>
                <a:spcPct val="0"/>
              </a:spcBef>
              <a:spcAft>
                <a:spcPct val="0"/>
              </a:spcAft>
              <a:defRPr smtClean="0">
                <a:solidFill>
                  <a:srgbClr val="505050"/>
                </a:solidFill>
              </a:defRPr>
            </a:lvl1pPr>
          </a:lstStyle>
          <a:p>
            <a:pPr>
              <a:defRPr/>
            </a:pPr>
            <a:fld id="{56442AAA-6A77-5942-BCC4-0CCA4B0626F8}" type="slidenum">
              <a:rPr/>
              <a:pPr>
                <a:defRPr/>
              </a:pPr>
              <a:t>‹#›</a:t>
            </a:fld>
            <a:endParaRP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835846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Title and Content 2">
    <p:bg bwMode="gray">
      <p:bgRef idx="1001">
        <a:schemeClr val="bg1"/>
      </p:bgRef>
    </p:bg>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269239" y="1464554"/>
            <a:ext cx="11655528"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
        <p:nvSpPr>
          <p:cNvPr id="5" name="Title 1"/>
          <p:cNvSpPr>
            <a:spLocks noGrp="1"/>
          </p:cNvSpPr>
          <p:nvPr>
            <p:ph type="title"/>
          </p:nvPr>
        </p:nvSpPr>
        <p:spPr>
          <a:xfrm>
            <a:off x="268928" y="291102"/>
            <a:ext cx="11655840" cy="899665"/>
          </a:xfrm>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116863622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Click to edit Master subtitle style</a:t>
            </a:r>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267935011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a:solidFill>
                  <a:schemeClr val="bg1">
                    <a:lumMod val="85000"/>
                  </a:schemeClr>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image" Target="../media/image4.png"/><Relationship Id="rId3" Type="http://schemas.openxmlformats.org/officeDocument/2006/relationships/slideLayout" Target="../slideLayouts/slideLayout16.xml"/><Relationship Id="rId21" Type="http://schemas.openxmlformats.org/officeDocument/2006/relationships/slideLayout" Target="../slideLayouts/slideLayout34.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theme" Target="../theme/theme2.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70" r:id="rId8"/>
    <p:sldLayoutId id="2147483669" r:id="rId9"/>
    <p:sldLayoutId id="2147483674" r:id="rId10"/>
    <p:sldLayoutId id="2147483675" r:id="rId11"/>
    <p:sldLayoutId id="2147483676" r:id="rId12"/>
    <p:sldLayoutId id="2147483704" r:id="rId13"/>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6"/>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34702099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 id="2147483698" r:id="rId19"/>
    <p:sldLayoutId id="2147483699" r:id="rId20"/>
    <p:sldLayoutId id="2147483700" r:id="rId21"/>
    <p:sldLayoutId id="2147483701" r:id="rId22"/>
    <p:sldLayoutId id="2147483702" r:id="rId23"/>
    <p:sldLayoutId id="2147483703" r:id="rId24"/>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kafka.apache.org/"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s://azure.microsoft.com/en-us/documentation/articles/stream-analytics-stream-analytics-query-patterns/" TargetMode="External"/><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image" Target="../media/image46.e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hyperlink" Target="https://azure.microsoft.com/en-us/documentation/articles/hdinsight-apache-spark-use-bi-tools/" TargetMode="External"/><Relationship Id="rId2" Type="http://schemas.openxmlformats.org/officeDocument/2006/relationships/notesSlide" Target="../notesSlides/notesSlide45.xml"/><Relationship Id="rId1" Type="http://schemas.openxmlformats.org/officeDocument/2006/relationships/slideLayout" Target="../slideLayouts/slideLayout3.xml"/><Relationship Id="rId5" Type="http://schemas.openxmlformats.org/officeDocument/2006/relationships/hyperlink" Target="https://azure.microsoft.com/en-us/documentation/articles/hdinsight-apache-spark-jupyter-notebook-install-locally/" TargetMode="External"/><Relationship Id="rId4" Type="http://schemas.openxmlformats.org/officeDocument/2006/relationships/hyperlink" Target="https://azure.microsoft.com/en-us/documentation/articles/hdinsight-apache-spark-use-zeppelin-notebook/"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3" Type="http://schemas.openxmlformats.org/officeDocument/2006/relationships/tags" Target="../tags/tag12.xml"/><Relationship Id="rId18" Type="http://schemas.openxmlformats.org/officeDocument/2006/relationships/tags" Target="../tags/tag17.xml"/><Relationship Id="rId26" Type="http://schemas.openxmlformats.org/officeDocument/2006/relationships/tags" Target="../tags/tag25.xml"/><Relationship Id="rId39" Type="http://schemas.openxmlformats.org/officeDocument/2006/relationships/tags" Target="../tags/tag38.xml"/><Relationship Id="rId21" Type="http://schemas.openxmlformats.org/officeDocument/2006/relationships/tags" Target="../tags/tag20.xml"/><Relationship Id="rId34" Type="http://schemas.openxmlformats.org/officeDocument/2006/relationships/tags" Target="../tags/tag33.xml"/><Relationship Id="rId42" Type="http://schemas.openxmlformats.org/officeDocument/2006/relationships/tags" Target="../tags/tag41.xml"/><Relationship Id="rId47" Type="http://schemas.openxmlformats.org/officeDocument/2006/relationships/tags" Target="../tags/tag46.xml"/><Relationship Id="rId50" Type="http://schemas.openxmlformats.org/officeDocument/2006/relationships/tags" Target="../tags/tag49.xml"/><Relationship Id="rId55" Type="http://schemas.openxmlformats.org/officeDocument/2006/relationships/tags" Target="../tags/tag54.xml"/><Relationship Id="rId63" Type="http://schemas.microsoft.com/office/2007/relationships/hdphoto" Target="../media/hdphoto2.wdp"/><Relationship Id="rId68" Type="http://schemas.openxmlformats.org/officeDocument/2006/relationships/image" Target="../media/image14.gif"/><Relationship Id="rId7" Type="http://schemas.openxmlformats.org/officeDocument/2006/relationships/tags" Target="../tags/tag6.xml"/><Relationship Id="rId71" Type="http://schemas.openxmlformats.org/officeDocument/2006/relationships/image" Target="../media/image17.png"/><Relationship Id="rId2" Type="http://schemas.openxmlformats.org/officeDocument/2006/relationships/tags" Target="../tags/tag1.xml"/><Relationship Id="rId16" Type="http://schemas.openxmlformats.org/officeDocument/2006/relationships/tags" Target="../tags/tag15.xml"/><Relationship Id="rId29" Type="http://schemas.openxmlformats.org/officeDocument/2006/relationships/tags" Target="../tags/tag28.xml"/><Relationship Id="rId11" Type="http://schemas.openxmlformats.org/officeDocument/2006/relationships/tags" Target="../tags/tag10.xml"/><Relationship Id="rId24" Type="http://schemas.openxmlformats.org/officeDocument/2006/relationships/tags" Target="../tags/tag23.xml"/><Relationship Id="rId32" Type="http://schemas.openxmlformats.org/officeDocument/2006/relationships/tags" Target="../tags/tag31.xml"/><Relationship Id="rId37" Type="http://schemas.openxmlformats.org/officeDocument/2006/relationships/tags" Target="../tags/tag36.xml"/><Relationship Id="rId40" Type="http://schemas.openxmlformats.org/officeDocument/2006/relationships/tags" Target="../tags/tag39.xml"/><Relationship Id="rId45" Type="http://schemas.openxmlformats.org/officeDocument/2006/relationships/tags" Target="../tags/tag44.xml"/><Relationship Id="rId53" Type="http://schemas.openxmlformats.org/officeDocument/2006/relationships/tags" Target="../tags/tag52.xml"/><Relationship Id="rId58" Type="http://schemas.openxmlformats.org/officeDocument/2006/relationships/oleObject" Target="../embeddings/oleObject1.bin"/><Relationship Id="rId66" Type="http://schemas.openxmlformats.org/officeDocument/2006/relationships/image" Target="../media/image12.jpeg"/><Relationship Id="rId5" Type="http://schemas.openxmlformats.org/officeDocument/2006/relationships/tags" Target="../tags/tag4.xml"/><Relationship Id="rId15" Type="http://schemas.openxmlformats.org/officeDocument/2006/relationships/tags" Target="../tags/tag14.xml"/><Relationship Id="rId23" Type="http://schemas.openxmlformats.org/officeDocument/2006/relationships/tags" Target="../tags/tag22.xml"/><Relationship Id="rId28" Type="http://schemas.openxmlformats.org/officeDocument/2006/relationships/tags" Target="../tags/tag27.xml"/><Relationship Id="rId36" Type="http://schemas.openxmlformats.org/officeDocument/2006/relationships/tags" Target="../tags/tag35.xml"/><Relationship Id="rId49" Type="http://schemas.openxmlformats.org/officeDocument/2006/relationships/tags" Target="../tags/tag48.xml"/><Relationship Id="rId57" Type="http://schemas.openxmlformats.org/officeDocument/2006/relationships/notesSlide" Target="../notesSlides/notesSlide9.xml"/><Relationship Id="rId61" Type="http://schemas.microsoft.com/office/2007/relationships/hdphoto" Target="../media/hdphoto1.wdp"/><Relationship Id="rId10" Type="http://schemas.openxmlformats.org/officeDocument/2006/relationships/tags" Target="../tags/tag9.xml"/><Relationship Id="rId19" Type="http://schemas.openxmlformats.org/officeDocument/2006/relationships/tags" Target="../tags/tag18.xml"/><Relationship Id="rId31" Type="http://schemas.openxmlformats.org/officeDocument/2006/relationships/tags" Target="../tags/tag30.xml"/><Relationship Id="rId44" Type="http://schemas.openxmlformats.org/officeDocument/2006/relationships/tags" Target="../tags/tag43.xml"/><Relationship Id="rId52" Type="http://schemas.openxmlformats.org/officeDocument/2006/relationships/tags" Target="../tags/tag51.xml"/><Relationship Id="rId60" Type="http://schemas.openxmlformats.org/officeDocument/2006/relationships/image" Target="../media/image8.png"/><Relationship Id="rId65" Type="http://schemas.openxmlformats.org/officeDocument/2006/relationships/image" Target="../media/image11.png"/><Relationship Id="rId73" Type="http://schemas.openxmlformats.org/officeDocument/2006/relationships/image" Target="../media/image19.emf"/><Relationship Id="rId4" Type="http://schemas.openxmlformats.org/officeDocument/2006/relationships/tags" Target="../tags/tag3.xml"/><Relationship Id="rId9" Type="http://schemas.openxmlformats.org/officeDocument/2006/relationships/tags" Target="../tags/tag8.xml"/><Relationship Id="rId14" Type="http://schemas.openxmlformats.org/officeDocument/2006/relationships/tags" Target="../tags/tag13.xml"/><Relationship Id="rId22" Type="http://schemas.openxmlformats.org/officeDocument/2006/relationships/tags" Target="../tags/tag21.xml"/><Relationship Id="rId27" Type="http://schemas.openxmlformats.org/officeDocument/2006/relationships/tags" Target="../tags/tag26.xml"/><Relationship Id="rId30" Type="http://schemas.openxmlformats.org/officeDocument/2006/relationships/tags" Target="../tags/tag29.xml"/><Relationship Id="rId35" Type="http://schemas.openxmlformats.org/officeDocument/2006/relationships/tags" Target="../tags/tag34.xml"/><Relationship Id="rId43" Type="http://schemas.openxmlformats.org/officeDocument/2006/relationships/tags" Target="../tags/tag42.xml"/><Relationship Id="rId48" Type="http://schemas.openxmlformats.org/officeDocument/2006/relationships/tags" Target="../tags/tag47.xml"/><Relationship Id="rId56" Type="http://schemas.openxmlformats.org/officeDocument/2006/relationships/slideLayout" Target="../slideLayouts/slideLayout36.xml"/><Relationship Id="rId64" Type="http://schemas.openxmlformats.org/officeDocument/2006/relationships/image" Target="../media/image10.png"/><Relationship Id="rId69" Type="http://schemas.openxmlformats.org/officeDocument/2006/relationships/image" Target="../media/image15.emf"/><Relationship Id="rId8" Type="http://schemas.openxmlformats.org/officeDocument/2006/relationships/tags" Target="../tags/tag7.xml"/><Relationship Id="rId51" Type="http://schemas.openxmlformats.org/officeDocument/2006/relationships/tags" Target="../tags/tag50.xml"/><Relationship Id="rId72" Type="http://schemas.openxmlformats.org/officeDocument/2006/relationships/image" Target="../media/image18.png"/><Relationship Id="rId3" Type="http://schemas.openxmlformats.org/officeDocument/2006/relationships/tags" Target="../tags/tag2.xml"/><Relationship Id="rId12" Type="http://schemas.openxmlformats.org/officeDocument/2006/relationships/tags" Target="../tags/tag11.xml"/><Relationship Id="rId17" Type="http://schemas.openxmlformats.org/officeDocument/2006/relationships/tags" Target="../tags/tag16.xml"/><Relationship Id="rId25" Type="http://schemas.openxmlformats.org/officeDocument/2006/relationships/tags" Target="../tags/tag24.xml"/><Relationship Id="rId33" Type="http://schemas.openxmlformats.org/officeDocument/2006/relationships/tags" Target="../tags/tag32.xml"/><Relationship Id="rId38" Type="http://schemas.openxmlformats.org/officeDocument/2006/relationships/tags" Target="../tags/tag37.xml"/><Relationship Id="rId46" Type="http://schemas.openxmlformats.org/officeDocument/2006/relationships/tags" Target="../tags/tag45.xml"/><Relationship Id="rId59" Type="http://schemas.openxmlformats.org/officeDocument/2006/relationships/image" Target="../media/image7.emf"/><Relationship Id="rId67" Type="http://schemas.openxmlformats.org/officeDocument/2006/relationships/image" Target="../media/image13.jpeg"/><Relationship Id="rId20" Type="http://schemas.openxmlformats.org/officeDocument/2006/relationships/tags" Target="../tags/tag19.xml"/><Relationship Id="rId41" Type="http://schemas.openxmlformats.org/officeDocument/2006/relationships/tags" Target="../tags/tag40.xml"/><Relationship Id="rId54" Type="http://schemas.openxmlformats.org/officeDocument/2006/relationships/tags" Target="../tags/tag53.xml"/><Relationship Id="rId62" Type="http://schemas.openxmlformats.org/officeDocument/2006/relationships/image" Target="../media/image9.png"/><Relationship Id="rId70" Type="http://schemas.openxmlformats.org/officeDocument/2006/relationships/image" Target="../media/image16.png"/><Relationship Id="rId1" Type="http://schemas.openxmlformats.org/officeDocument/2006/relationships/vmlDrawing" Target="../drawings/vmlDrawing1.vml"/><Relationship Id="rId6"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normAutofit/>
          </a:bodyPr>
          <a:lstStyle/>
          <a:p>
            <a:pPr marL="914400" indent="-914400"/>
            <a:r>
              <a:rPr lang="en-US"/>
              <a:t>01 | Design big data real-time processing solutions</a:t>
            </a:r>
          </a:p>
        </p:txBody>
      </p:sp>
      <p:sp>
        <p:nvSpPr>
          <p:cNvPr id="4" name="Subtitle 3"/>
          <p:cNvSpPr>
            <a:spLocks noGrp="1"/>
          </p:cNvSpPr>
          <p:nvPr>
            <p:ph type="subTitle" idx="1"/>
          </p:nvPr>
        </p:nvSpPr>
        <p:spPr>
          <a:xfrm>
            <a:off x="193270" y="5132437"/>
            <a:ext cx="8858451" cy="1460779"/>
          </a:xfrm>
        </p:spPr>
        <p:txBody>
          <a:bodyPr/>
          <a:lstStyle/>
          <a:p>
            <a:r>
              <a:rPr lang="en-US" dirty="0"/>
              <a:t>Andy Roberts | Data Platform Specialist, Microsoft Northeast</a:t>
            </a:r>
          </a:p>
        </p:txBody>
      </p:sp>
    </p:spTree>
    <p:extLst>
      <p:ext uri="{BB962C8B-B14F-4D97-AF65-F5344CB8AC3E}">
        <p14:creationId xmlns:p14="http://schemas.microsoft.com/office/powerpoint/2010/main" val="193853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66750" y="182563"/>
            <a:ext cx="11525250" cy="1063625"/>
          </a:xfrm>
        </p:spPr>
        <p:txBody>
          <a:bodyPr/>
          <a:lstStyle/>
          <a:p>
            <a:r>
              <a:rPr lang="en-US"/>
              <a:t>In this module</a:t>
            </a:r>
          </a:p>
        </p:txBody>
      </p:sp>
      <p:sp>
        <p:nvSpPr>
          <p:cNvPr id="6" name="Rectangle 5"/>
          <p:cNvSpPr/>
          <p:nvPr/>
        </p:nvSpPr>
        <p:spPr bwMode="auto">
          <a:xfrm>
            <a:off x="448213" y="1412044"/>
            <a:ext cx="717140" cy="717140"/>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8" name="Rectangle 7"/>
          <p:cNvSpPr/>
          <p:nvPr/>
        </p:nvSpPr>
        <p:spPr bwMode="auto">
          <a:xfrm>
            <a:off x="448213" y="2935966"/>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7" name="Rectangle 16"/>
          <p:cNvSpPr/>
          <p:nvPr/>
        </p:nvSpPr>
        <p:spPr bwMode="auto">
          <a:xfrm>
            <a:off x="448213" y="2174005"/>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1" name="Rectangle 20"/>
          <p:cNvSpPr/>
          <p:nvPr/>
        </p:nvSpPr>
        <p:spPr bwMode="auto">
          <a:xfrm>
            <a:off x="1165353" y="1412044"/>
            <a:ext cx="484069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marL="0" marR="0" lvl="0" indent="0" defTabSz="914102" eaLnBrk="1" fontAlgn="base" latinLnBrk="0" hangingPunct="1">
              <a:lnSpc>
                <a:spcPct val="90000"/>
              </a:lnSpc>
              <a:spcBef>
                <a:spcPct val="0"/>
              </a:spcBef>
              <a:spcAft>
                <a:spcPct val="0"/>
              </a:spcAft>
              <a:buClrTx/>
              <a:buSzTx/>
              <a:buFontTx/>
              <a:buNone/>
              <a:tabLst/>
              <a:defRPr/>
            </a:pPr>
            <a:r>
              <a:rPr kumimoji="0" lang="en-US" sz="1765" b="0" i="0" u="none" strike="noStrike" kern="0" cap="none" spc="0" normalizeH="0" baseline="0" noProof="0">
                <a:ln>
                  <a:noFill/>
                </a:ln>
                <a:solidFill>
                  <a:srgbClr val="505050"/>
                </a:solidFill>
                <a:effectLst/>
                <a:uLnTx/>
                <a:uFillTx/>
                <a:latin typeface="Segoe UI Light"/>
                <a:cs typeface="Segoe UI" pitchFamily="34" charset="0"/>
              </a:rPr>
              <a:t>Lambda Architecture</a:t>
            </a:r>
          </a:p>
        </p:txBody>
      </p:sp>
      <p:sp>
        <p:nvSpPr>
          <p:cNvPr id="23" name="Rectangle 22"/>
          <p:cNvSpPr/>
          <p:nvPr/>
        </p:nvSpPr>
        <p:spPr bwMode="auto">
          <a:xfrm>
            <a:off x="1165353" y="2935966"/>
            <a:ext cx="484069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marL="0" marR="0" lvl="0" indent="0" defTabSz="914102" eaLnBrk="1" fontAlgn="base" latinLnBrk="0" hangingPunct="1">
              <a:lnSpc>
                <a:spcPct val="90000"/>
              </a:lnSpc>
              <a:spcBef>
                <a:spcPct val="0"/>
              </a:spcBef>
              <a:spcAft>
                <a:spcPct val="0"/>
              </a:spcAft>
              <a:buClrTx/>
              <a:buSzTx/>
              <a:buFontTx/>
              <a:buNone/>
              <a:tabLst/>
              <a:defRPr/>
            </a:pPr>
            <a:r>
              <a:rPr kumimoji="0" lang="en-US" sz="1765" b="0" i="0" u="none" strike="noStrike" kern="0" cap="none" spc="0" normalizeH="0" baseline="0" noProof="0">
                <a:ln>
                  <a:noFill/>
                </a:ln>
                <a:solidFill>
                  <a:srgbClr val="505050"/>
                </a:solidFill>
                <a:effectLst/>
                <a:uLnTx/>
                <a:uFillTx/>
                <a:latin typeface="Segoe UI Light"/>
                <a:ea typeface="Segoe UI" pitchFamily="34" charset="0"/>
                <a:cs typeface="Segoe UI" pitchFamily="34" charset="0"/>
              </a:rPr>
              <a:t>Storm</a:t>
            </a:r>
          </a:p>
        </p:txBody>
      </p:sp>
      <p:sp>
        <p:nvSpPr>
          <p:cNvPr id="27" name="Rectangle 26"/>
          <p:cNvSpPr/>
          <p:nvPr/>
        </p:nvSpPr>
        <p:spPr bwMode="auto">
          <a:xfrm>
            <a:off x="1165353" y="2174005"/>
            <a:ext cx="4840694" cy="717140"/>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marL="0" marR="0" lvl="0" indent="0" defTabSz="914102" eaLnBrk="1" fontAlgn="base" latinLnBrk="0" hangingPunct="1">
              <a:lnSpc>
                <a:spcPct val="90000"/>
              </a:lnSpc>
              <a:spcBef>
                <a:spcPct val="0"/>
              </a:spcBef>
              <a:spcAft>
                <a:spcPct val="0"/>
              </a:spcAft>
              <a:buClrTx/>
              <a:buSzTx/>
              <a:buFontTx/>
              <a:buNone/>
              <a:tabLst/>
              <a:defRPr/>
            </a:pPr>
            <a:r>
              <a:rPr kumimoji="0" lang="en-US" sz="1765" b="0" i="0" u="none" strike="noStrike" kern="0" cap="none" spc="0" normalizeH="0" baseline="0" noProof="0">
                <a:ln>
                  <a:noFill/>
                </a:ln>
                <a:solidFill>
                  <a:srgbClr val="505050"/>
                </a:solidFill>
                <a:effectLst/>
                <a:uLnTx/>
                <a:uFillTx/>
                <a:latin typeface="Segoe UI Light"/>
                <a:ea typeface="Segoe UI" pitchFamily="34" charset="0"/>
                <a:cs typeface="Segoe UI" pitchFamily="34" charset="0"/>
              </a:rPr>
              <a:t>Event Hubs &amp; Kafka</a:t>
            </a:r>
          </a:p>
        </p:txBody>
      </p:sp>
      <p:sp>
        <p:nvSpPr>
          <p:cNvPr id="9" name="Rectangle 8"/>
          <p:cNvSpPr/>
          <p:nvPr/>
        </p:nvSpPr>
        <p:spPr bwMode="auto">
          <a:xfrm>
            <a:off x="448213" y="3697927"/>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0" name="Rectangle 9"/>
          <p:cNvSpPr/>
          <p:nvPr/>
        </p:nvSpPr>
        <p:spPr bwMode="auto">
          <a:xfrm>
            <a:off x="1165353" y="3697927"/>
            <a:ext cx="484069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marL="0" marR="0" lvl="0" indent="0" defTabSz="914102" eaLnBrk="1" fontAlgn="base" latinLnBrk="0" hangingPunct="1">
              <a:lnSpc>
                <a:spcPct val="90000"/>
              </a:lnSpc>
              <a:spcBef>
                <a:spcPct val="0"/>
              </a:spcBef>
              <a:spcAft>
                <a:spcPct val="0"/>
              </a:spcAft>
              <a:buClrTx/>
              <a:buSzTx/>
              <a:buFontTx/>
              <a:buNone/>
              <a:tabLst/>
              <a:defRPr/>
            </a:pPr>
            <a:r>
              <a:rPr kumimoji="0" lang="en-US" sz="1765" b="0" i="0" u="none" strike="noStrike" kern="0" cap="none" spc="0" normalizeH="0" baseline="0" noProof="0">
                <a:ln>
                  <a:noFill/>
                </a:ln>
                <a:solidFill>
                  <a:srgbClr val="505050"/>
                </a:solidFill>
                <a:effectLst/>
                <a:uLnTx/>
                <a:uFillTx/>
                <a:latin typeface="Segoe UI Light"/>
                <a:ea typeface="Segoe UI" pitchFamily="34" charset="0"/>
                <a:cs typeface="Segoe UI" pitchFamily="34" charset="0"/>
              </a:rPr>
              <a:t>Stream Analytics</a:t>
            </a:r>
          </a:p>
        </p:txBody>
      </p:sp>
      <p:sp>
        <p:nvSpPr>
          <p:cNvPr id="11" name="Rectangle 10"/>
          <p:cNvSpPr/>
          <p:nvPr/>
        </p:nvSpPr>
        <p:spPr bwMode="auto">
          <a:xfrm>
            <a:off x="448213" y="4459888"/>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2" name="Rectangle 11"/>
          <p:cNvSpPr/>
          <p:nvPr/>
        </p:nvSpPr>
        <p:spPr bwMode="auto">
          <a:xfrm>
            <a:off x="1165353" y="4459888"/>
            <a:ext cx="484069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marL="0" marR="0" lvl="0" indent="0" defTabSz="914102" eaLnBrk="1" fontAlgn="base" latinLnBrk="0" hangingPunct="1">
              <a:lnSpc>
                <a:spcPct val="90000"/>
              </a:lnSpc>
              <a:spcBef>
                <a:spcPct val="0"/>
              </a:spcBef>
              <a:spcAft>
                <a:spcPct val="0"/>
              </a:spcAft>
              <a:buClrTx/>
              <a:buSzTx/>
              <a:buFontTx/>
              <a:buNone/>
              <a:tabLst/>
              <a:defRPr/>
            </a:pPr>
            <a:r>
              <a:rPr kumimoji="0" lang="en-US" sz="1765" b="0" i="0" u="none" strike="noStrike" kern="0" cap="none" spc="0" normalizeH="0" baseline="0" noProof="0">
                <a:ln>
                  <a:noFill/>
                </a:ln>
                <a:solidFill>
                  <a:srgbClr val="505050"/>
                </a:solidFill>
                <a:effectLst/>
                <a:uLnTx/>
                <a:uFillTx/>
                <a:latin typeface="Segoe UI Light"/>
                <a:ea typeface="Segoe UI" pitchFamily="34" charset="0"/>
                <a:cs typeface="Segoe UI" pitchFamily="34" charset="0"/>
              </a:rPr>
              <a:t>Spark</a:t>
            </a:r>
          </a:p>
        </p:txBody>
      </p:sp>
    </p:spTree>
    <p:extLst>
      <p:ext uri="{BB962C8B-B14F-4D97-AF65-F5344CB8AC3E}">
        <p14:creationId xmlns:p14="http://schemas.microsoft.com/office/powerpoint/2010/main" val="2854678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495"/>
            <a:ext cx="11653523" cy="4586240"/>
          </a:xfrm>
        </p:spPr>
        <p:txBody>
          <a:bodyPr/>
          <a:lstStyle/>
          <a:p>
            <a:endParaRPr lang="en-US"/>
          </a:p>
          <a:p>
            <a:r>
              <a:rPr lang="en-US"/>
              <a:t>Managed Publish-Subscribe service</a:t>
            </a:r>
          </a:p>
          <a:p>
            <a:r>
              <a:rPr lang="en-US"/>
              <a:t>Ingests millions of events per second</a:t>
            </a:r>
          </a:p>
          <a:p>
            <a:r>
              <a:rPr lang="en-US"/>
              <a:t>Elastic scale</a:t>
            </a:r>
          </a:p>
          <a:p>
            <a:r>
              <a:rPr lang="en-US"/>
              <a:t>Connects disparate data sources</a:t>
            </a:r>
          </a:p>
          <a:p>
            <a:r>
              <a:rPr lang="en-US"/>
              <a:t>AMQP and HTTP support as well as native libraries for popular platforms</a:t>
            </a:r>
          </a:p>
        </p:txBody>
      </p:sp>
      <p:sp>
        <p:nvSpPr>
          <p:cNvPr id="3" name="Title 2"/>
          <p:cNvSpPr>
            <a:spLocks noGrp="1"/>
          </p:cNvSpPr>
          <p:nvPr>
            <p:ph type="title"/>
          </p:nvPr>
        </p:nvSpPr>
        <p:spPr/>
        <p:txBody>
          <a:bodyPr/>
          <a:lstStyle/>
          <a:p>
            <a:r>
              <a:rPr lang="en-US"/>
              <a:t>Event Hubs</a:t>
            </a:r>
          </a:p>
        </p:txBody>
      </p:sp>
      <p:pic>
        <p:nvPicPr>
          <p:cNvPr id="4" name="Picture 3"/>
          <p:cNvPicPr>
            <a:picLocks noChangeAspect="1"/>
          </p:cNvPicPr>
          <p:nvPr/>
        </p:nvPicPr>
        <p:blipFill>
          <a:blip r:embed="rId3"/>
          <a:stretch>
            <a:fillRect/>
          </a:stretch>
        </p:blipFill>
        <p:spPr>
          <a:xfrm>
            <a:off x="9333504" y="464629"/>
            <a:ext cx="1719900" cy="2133120"/>
          </a:xfrm>
          <a:prstGeom prst="rect">
            <a:avLst/>
          </a:prstGeom>
        </p:spPr>
      </p:pic>
    </p:spTree>
    <p:extLst>
      <p:ext uri="{BB962C8B-B14F-4D97-AF65-F5344CB8AC3E}">
        <p14:creationId xmlns:p14="http://schemas.microsoft.com/office/powerpoint/2010/main" val="1882173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94" name="Rectangle 293">
            <a:extLst>
              <a:ext uri="{FF2B5EF4-FFF2-40B4-BE49-F238E27FC236}">
                <a16:creationId xmlns:a16="http://schemas.microsoft.com/office/drawing/2014/main" id="{D80894F9-B593-417A-8B1F-5D9E0C8523CE}"/>
              </a:ext>
            </a:extLst>
          </p:cNvPr>
          <p:cNvSpPr/>
          <p:nvPr/>
        </p:nvSpPr>
        <p:spPr bwMode="auto">
          <a:xfrm>
            <a:off x="3885644" y="1868592"/>
            <a:ext cx="3504206" cy="4570703"/>
          </a:xfrm>
          <a:prstGeom prst="rect">
            <a:avLst/>
          </a:prstGeom>
          <a:solidFill>
            <a:srgbClr val="0078D7"/>
          </a:solidFill>
          <a:ln w="9525" cap="flat" cmpd="sng" algn="ctr">
            <a:noFill/>
            <a:prstDash val="solid"/>
            <a:headEnd type="none" w="med" len="med"/>
            <a:tailEnd type="none" w="med" len="med"/>
          </a:ln>
          <a:effectLst/>
        </p:spPr>
        <p:txBody>
          <a:bodyPr lIns="91414" tIns="91414" rIns="34284" bIns="34284" rtlCol="0" anchor="t"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048"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Azure Event Hub</a:t>
            </a:r>
            <a:endParaRPr kumimoji="0" lang="en-US" sz="359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5" name="Rectangle 294">
            <a:extLst>
              <a:ext uri="{FF2B5EF4-FFF2-40B4-BE49-F238E27FC236}">
                <a16:creationId xmlns:a16="http://schemas.microsoft.com/office/drawing/2014/main" id="{BFF87B06-AA7D-4145-B8BA-2F4BED773512}"/>
              </a:ext>
            </a:extLst>
          </p:cNvPr>
          <p:cNvSpPr/>
          <p:nvPr/>
        </p:nvSpPr>
        <p:spPr bwMode="auto">
          <a:xfrm>
            <a:off x="4342713" y="2735150"/>
            <a:ext cx="2132995" cy="768598"/>
          </a:xfrm>
          <a:prstGeom prst="rect">
            <a:avLst/>
          </a:prstGeom>
          <a:solidFill>
            <a:srgbClr val="00BCF2"/>
          </a:solidFill>
          <a:ln w="9525" cap="flat" cmpd="sng" algn="ctr">
            <a:noFill/>
            <a:prstDash val="solid"/>
            <a:headEnd type="none" w="med" len="med"/>
            <a:tailEnd type="none" w="med" len="med"/>
          </a:ln>
          <a:effectLst/>
        </p:spPr>
        <p:txBody>
          <a:bodyPr lIns="91414" tIns="91414" rIns="34284" bIns="34284" rtlCol="0" anchor="ctr"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r" defTabSz="932048"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Partition 1</a:t>
            </a:r>
          </a:p>
        </p:txBody>
      </p:sp>
      <p:grpSp>
        <p:nvGrpSpPr>
          <p:cNvPr id="296" name="Group 295">
            <a:extLst>
              <a:ext uri="{FF2B5EF4-FFF2-40B4-BE49-F238E27FC236}">
                <a16:creationId xmlns:a16="http://schemas.microsoft.com/office/drawing/2014/main" id="{5D7D929E-4C14-4FC9-8FE0-F2AED088FD64}"/>
              </a:ext>
            </a:extLst>
          </p:cNvPr>
          <p:cNvGrpSpPr/>
          <p:nvPr/>
        </p:nvGrpSpPr>
        <p:grpSpPr>
          <a:xfrm>
            <a:off x="686152" y="3266394"/>
            <a:ext cx="1546223" cy="1523654"/>
            <a:chOff x="427037" y="1439862"/>
            <a:chExt cx="1765029" cy="1656444"/>
          </a:xfrm>
          <a:solidFill>
            <a:srgbClr val="FCD116"/>
          </a:solidFill>
        </p:grpSpPr>
        <p:grpSp>
          <p:nvGrpSpPr>
            <p:cNvPr id="329" name="Group 328">
              <a:extLst>
                <a:ext uri="{FF2B5EF4-FFF2-40B4-BE49-F238E27FC236}">
                  <a16:creationId xmlns:a16="http://schemas.microsoft.com/office/drawing/2014/main" id="{69A22844-39DD-4017-AE27-38420B11EFFB}"/>
                </a:ext>
              </a:extLst>
            </p:cNvPr>
            <p:cNvGrpSpPr/>
            <p:nvPr/>
          </p:nvGrpSpPr>
          <p:grpSpPr>
            <a:xfrm>
              <a:off x="427037" y="1439862"/>
              <a:ext cx="1764948" cy="152400"/>
              <a:chOff x="427037" y="1439862"/>
              <a:chExt cx="1764948" cy="152400"/>
            </a:xfrm>
            <a:grpFill/>
          </p:grpSpPr>
          <p:sp>
            <p:nvSpPr>
              <p:cNvPr id="429" name="Rectangle 428">
                <a:extLst>
                  <a:ext uri="{FF2B5EF4-FFF2-40B4-BE49-F238E27FC236}">
                    <a16:creationId xmlns:a16="http://schemas.microsoft.com/office/drawing/2014/main" id="{B8D8B51C-51CF-4EDF-9455-B3BB12EAE4A2}"/>
                  </a:ext>
                </a:extLst>
              </p:cNvPr>
              <p:cNvSpPr/>
              <p:nvPr/>
            </p:nvSpPr>
            <p:spPr bwMode="auto">
              <a:xfrm>
                <a:off x="427037"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30" name="Rectangle 429">
                <a:extLst>
                  <a:ext uri="{FF2B5EF4-FFF2-40B4-BE49-F238E27FC236}">
                    <a16:creationId xmlns:a16="http://schemas.microsoft.com/office/drawing/2014/main" id="{AA901A72-4F85-49C1-B00C-3D8112A04686}"/>
                  </a:ext>
                </a:extLst>
              </p:cNvPr>
              <p:cNvSpPr/>
              <p:nvPr/>
            </p:nvSpPr>
            <p:spPr bwMode="auto">
              <a:xfrm>
                <a:off x="606209"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31" name="Rectangle 430">
                <a:extLst>
                  <a:ext uri="{FF2B5EF4-FFF2-40B4-BE49-F238E27FC236}">
                    <a16:creationId xmlns:a16="http://schemas.microsoft.com/office/drawing/2014/main" id="{1FFDBC70-FE25-4AFD-BF6C-90F011769C62}"/>
                  </a:ext>
                </a:extLst>
              </p:cNvPr>
              <p:cNvSpPr/>
              <p:nvPr/>
            </p:nvSpPr>
            <p:spPr bwMode="auto">
              <a:xfrm>
                <a:off x="785381"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32" name="Rectangle 431">
                <a:extLst>
                  <a:ext uri="{FF2B5EF4-FFF2-40B4-BE49-F238E27FC236}">
                    <a16:creationId xmlns:a16="http://schemas.microsoft.com/office/drawing/2014/main" id="{787914E2-4F0F-4EB6-A746-4330F5AA7814}"/>
                  </a:ext>
                </a:extLst>
              </p:cNvPr>
              <p:cNvSpPr/>
              <p:nvPr/>
            </p:nvSpPr>
            <p:spPr bwMode="auto">
              <a:xfrm>
                <a:off x="964553"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33" name="Rectangle 432">
                <a:extLst>
                  <a:ext uri="{FF2B5EF4-FFF2-40B4-BE49-F238E27FC236}">
                    <a16:creationId xmlns:a16="http://schemas.microsoft.com/office/drawing/2014/main" id="{735F41E0-BACA-4F80-B3CD-EEED2A3C3222}"/>
                  </a:ext>
                </a:extLst>
              </p:cNvPr>
              <p:cNvSpPr/>
              <p:nvPr/>
            </p:nvSpPr>
            <p:spPr bwMode="auto">
              <a:xfrm>
                <a:off x="1143725"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34" name="Rectangle 433">
                <a:extLst>
                  <a:ext uri="{FF2B5EF4-FFF2-40B4-BE49-F238E27FC236}">
                    <a16:creationId xmlns:a16="http://schemas.microsoft.com/office/drawing/2014/main" id="{B292D934-5929-49B9-9C87-CE23D5B5271C}"/>
                  </a:ext>
                </a:extLst>
              </p:cNvPr>
              <p:cNvSpPr/>
              <p:nvPr/>
            </p:nvSpPr>
            <p:spPr bwMode="auto">
              <a:xfrm>
                <a:off x="1322897"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35" name="Rectangle 434">
                <a:extLst>
                  <a:ext uri="{FF2B5EF4-FFF2-40B4-BE49-F238E27FC236}">
                    <a16:creationId xmlns:a16="http://schemas.microsoft.com/office/drawing/2014/main" id="{3CFDF5E7-8659-4AFE-91FC-C0445E7F3AFA}"/>
                  </a:ext>
                </a:extLst>
              </p:cNvPr>
              <p:cNvSpPr/>
              <p:nvPr/>
            </p:nvSpPr>
            <p:spPr bwMode="auto">
              <a:xfrm>
                <a:off x="1502069"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36" name="Rectangle 435">
                <a:extLst>
                  <a:ext uri="{FF2B5EF4-FFF2-40B4-BE49-F238E27FC236}">
                    <a16:creationId xmlns:a16="http://schemas.microsoft.com/office/drawing/2014/main" id="{6C46CCD6-6B16-45F5-A028-6275CEEB26F3}"/>
                  </a:ext>
                </a:extLst>
              </p:cNvPr>
              <p:cNvSpPr/>
              <p:nvPr/>
            </p:nvSpPr>
            <p:spPr bwMode="auto">
              <a:xfrm>
                <a:off x="1681241"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37" name="Rectangle 436">
                <a:extLst>
                  <a:ext uri="{FF2B5EF4-FFF2-40B4-BE49-F238E27FC236}">
                    <a16:creationId xmlns:a16="http://schemas.microsoft.com/office/drawing/2014/main" id="{A2717416-49F3-4A86-AEDB-22C77148AC75}"/>
                  </a:ext>
                </a:extLst>
              </p:cNvPr>
              <p:cNvSpPr/>
              <p:nvPr/>
            </p:nvSpPr>
            <p:spPr bwMode="auto">
              <a:xfrm>
                <a:off x="1860413"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38" name="Rectangle 437">
                <a:extLst>
                  <a:ext uri="{FF2B5EF4-FFF2-40B4-BE49-F238E27FC236}">
                    <a16:creationId xmlns:a16="http://schemas.microsoft.com/office/drawing/2014/main" id="{3EEF762D-3FF1-4C3C-97BD-04C80A47D76B}"/>
                  </a:ext>
                </a:extLst>
              </p:cNvPr>
              <p:cNvSpPr/>
              <p:nvPr/>
            </p:nvSpPr>
            <p:spPr bwMode="auto">
              <a:xfrm>
                <a:off x="2039585"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330" name="Group 329">
              <a:extLst>
                <a:ext uri="{FF2B5EF4-FFF2-40B4-BE49-F238E27FC236}">
                  <a16:creationId xmlns:a16="http://schemas.microsoft.com/office/drawing/2014/main" id="{2B8BF1C6-24F3-4A2A-8700-24DA42A7E052}"/>
                </a:ext>
              </a:extLst>
            </p:cNvPr>
            <p:cNvGrpSpPr/>
            <p:nvPr/>
          </p:nvGrpSpPr>
          <p:grpSpPr>
            <a:xfrm>
              <a:off x="427046" y="1606978"/>
              <a:ext cx="1764948" cy="152400"/>
              <a:chOff x="427037" y="1439862"/>
              <a:chExt cx="1764948" cy="152400"/>
            </a:xfrm>
            <a:grpFill/>
          </p:grpSpPr>
          <p:sp>
            <p:nvSpPr>
              <p:cNvPr id="419" name="Rectangle 418">
                <a:extLst>
                  <a:ext uri="{FF2B5EF4-FFF2-40B4-BE49-F238E27FC236}">
                    <a16:creationId xmlns:a16="http://schemas.microsoft.com/office/drawing/2014/main" id="{CACC8CC7-0691-4A84-A94B-4A0C1A3F769D}"/>
                  </a:ext>
                </a:extLst>
              </p:cNvPr>
              <p:cNvSpPr/>
              <p:nvPr/>
            </p:nvSpPr>
            <p:spPr bwMode="auto">
              <a:xfrm>
                <a:off x="427037"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0" name="Rectangle 419">
                <a:extLst>
                  <a:ext uri="{FF2B5EF4-FFF2-40B4-BE49-F238E27FC236}">
                    <a16:creationId xmlns:a16="http://schemas.microsoft.com/office/drawing/2014/main" id="{2AE4350D-FE83-4F15-8612-BDC9198447EC}"/>
                  </a:ext>
                </a:extLst>
              </p:cNvPr>
              <p:cNvSpPr/>
              <p:nvPr/>
            </p:nvSpPr>
            <p:spPr bwMode="auto">
              <a:xfrm>
                <a:off x="606209"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1" name="Rectangle 420">
                <a:extLst>
                  <a:ext uri="{FF2B5EF4-FFF2-40B4-BE49-F238E27FC236}">
                    <a16:creationId xmlns:a16="http://schemas.microsoft.com/office/drawing/2014/main" id="{41D364B6-C0F3-4B42-BD26-9A2004086EBC}"/>
                  </a:ext>
                </a:extLst>
              </p:cNvPr>
              <p:cNvSpPr/>
              <p:nvPr/>
            </p:nvSpPr>
            <p:spPr bwMode="auto">
              <a:xfrm>
                <a:off x="785381"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2" name="Rectangle 421">
                <a:extLst>
                  <a:ext uri="{FF2B5EF4-FFF2-40B4-BE49-F238E27FC236}">
                    <a16:creationId xmlns:a16="http://schemas.microsoft.com/office/drawing/2014/main" id="{129E1D91-0BB8-4C6D-818C-A8A039706E0A}"/>
                  </a:ext>
                </a:extLst>
              </p:cNvPr>
              <p:cNvSpPr/>
              <p:nvPr/>
            </p:nvSpPr>
            <p:spPr bwMode="auto">
              <a:xfrm>
                <a:off x="964553"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3" name="Rectangle 422">
                <a:extLst>
                  <a:ext uri="{FF2B5EF4-FFF2-40B4-BE49-F238E27FC236}">
                    <a16:creationId xmlns:a16="http://schemas.microsoft.com/office/drawing/2014/main" id="{D9663608-E18B-49E1-B892-57F6B4060FE3}"/>
                  </a:ext>
                </a:extLst>
              </p:cNvPr>
              <p:cNvSpPr/>
              <p:nvPr/>
            </p:nvSpPr>
            <p:spPr bwMode="auto">
              <a:xfrm>
                <a:off x="1143725"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4" name="Rectangle 423">
                <a:extLst>
                  <a:ext uri="{FF2B5EF4-FFF2-40B4-BE49-F238E27FC236}">
                    <a16:creationId xmlns:a16="http://schemas.microsoft.com/office/drawing/2014/main" id="{B949E82A-F99B-4D35-B811-97E68CDC7FA8}"/>
                  </a:ext>
                </a:extLst>
              </p:cNvPr>
              <p:cNvSpPr/>
              <p:nvPr/>
            </p:nvSpPr>
            <p:spPr bwMode="auto">
              <a:xfrm>
                <a:off x="1322897"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5" name="Rectangle 424">
                <a:extLst>
                  <a:ext uri="{FF2B5EF4-FFF2-40B4-BE49-F238E27FC236}">
                    <a16:creationId xmlns:a16="http://schemas.microsoft.com/office/drawing/2014/main" id="{64449984-4B18-43F7-8659-5FD193685AAD}"/>
                  </a:ext>
                </a:extLst>
              </p:cNvPr>
              <p:cNvSpPr/>
              <p:nvPr/>
            </p:nvSpPr>
            <p:spPr bwMode="auto">
              <a:xfrm>
                <a:off x="1502069"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6" name="Rectangle 425">
                <a:extLst>
                  <a:ext uri="{FF2B5EF4-FFF2-40B4-BE49-F238E27FC236}">
                    <a16:creationId xmlns:a16="http://schemas.microsoft.com/office/drawing/2014/main" id="{6822757F-107C-40CB-ABA2-F81B889180AF}"/>
                  </a:ext>
                </a:extLst>
              </p:cNvPr>
              <p:cNvSpPr/>
              <p:nvPr/>
            </p:nvSpPr>
            <p:spPr bwMode="auto">
              <a:xfrm>
                <a:off x="1681241"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7" name="Rectangle 426">
                <a:extLst>
                  <a:ext uri="{FF2B5EF4-FFF2-40B4-BE49-F238E27FC236}">
                    <a16:creationId xmlns:a16="http://schemas.microsoft.com/office/drawing/2014/main" id="{E3A80028-97FD-493F-ADC2-D5585CD6A6F9}"/>
                  </a:ext>
                </a:extLst>
              </p:cNvPr>
              <p:cNvSpPr/>
              <p:nvPr/>
            </p:nvSpPr>
            <p:spPr bwMode="auto">
              <a:xfrm>
                <a:off x="1860413"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8" name="Rectangle 427">
                <a:extLst>
                  <a:ext uri="{FF2B5EF4-FFF2-40B4-BE49-F238E27FC236}">
                    <a16:creationId xmlns:a16="http://schemas.microsoft.com/office/drawing/2014/main" id="{221A907F-0498-4ED4-A0AA-642B93870798}"/>
                  </a:ext>
                </a:extLst>
              </p:cNvPr>
              <p:cNvSpPr/>
              <p:nvPr/>
            </p:nvSpPr>
            <p:spPr bwMode="auto">
              <a:xfrm>
                <a:off x="2039585"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331" name="Group 330">
              <a:extLst>
                <a:ext uri="{FF2B5EF4-FFF2-40B4-BE49-F238E27FC236}">
                  <a16:creationId xmlns:a16="http://schemas.microsoft.com/office/drawing/2014/main" id="{7272693D-6641-4FAB-9BB1-7082A0F7DD69}"/>
                </a:ext>
              </a:extLst>
            </p:cNvPr>
            <p:cNvGrpSpPr/>
            <p:nvPr/>
          </p:nvGrpSpPr>
          <p:grpSpPr>
            <a:xfrm>
              <a:off x="427055" y="1774094"/>
              <a:ext cx="1764948" cy="152400"/>
              <a:chOff x="427037" y="1439862"/>
              <a:chExt cx="1764948" cy="152400"/>
            </a:xfrm>
            <a:grpFill/>
          </p:grpSpPr>
          <p:sp>
            <p:nvSpPr>
              <p:cNvPr id="409" name="Rectangle 408">
                <a:extLst>
                  <a:ext uri="{FF2B5EF4-FFF2-40B4-BE49-F238E27FC236}">
                    <a16:creationId xmlns:a16="http://schemas.microsoft.com/office/drawing/2014/main" id="{0FE3846C-8A80-4C9C-BCC4-F5859A3A92E1}"/>
                  </a:ext>
                </a:extLst>
              </p:cNvPr>
              <p:cNvSpPr/>
              <p:nvPr/>
            </p:nvSpPr>
            <p:spPr bwMode="auto">
              <a:xfrm>
                <a:off x="427037"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10" name="Rectangle 409">
                <a:extLst>
                  <a:ext uri="{FF2B5EF4-FFF2-40B4-BE49-F238E27FC236}">
                    <a16:creationId xmlns:a16="http://schemas.microsoft.com/office/drawing/2014/main" id="{5F485887-D80B-4D7B-9C8B-2412DF4EA38F}"/>
                  </a:ext>
                </a:extLst>
              </p:cNvPr>
              <p:cNvSpPr/>
              <p:nvPr/>
            </p:nvSpPr>
            <p:spPr bwMode="auto">
              <a:xfrm>
                <a:off x="606209"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11" name="Rectangle 410">
                <a:extLst>
                  <a:ext uri="{FF2B5EF4-FFF2-40B4-BE49-F238E27FC236}">
                    <a16:creationId xmlns:a16="http://schemas.microsoft.com/office/drawing/2014/main" id="{92139C56-A95E-41C6-835B-BC5875F3D9D9}"/>
                  </a:ext>
                </a:extLst>
              </p:cNvPr>
              <p:cNvSpPr/>
              <p:nvPr/>
            </p:nvSpPr>
            <p:spPr bwMode="auto">
              <a:xfrm>
                <a:off x="785381"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12" name="Rectangle 411">
                <a:extLst>
                  <a:ext uri="{FF2B5EF4-FFF2-40B4-BE49-F238E27FC236}">
                    <a16:creationId xmlns:a16="http://schemas.microsoft.com/office/drawing/2014/main" id="{973A0642-F7D7-4666-92FB-8160B1813496}"/>
                  </a:ext>
                </a:extLst>
              </p:cNvPr>
              <p:cNvSpPr/>
              <p:nvPr/>
            </p:nvSpPr>
            <p:spPr bwMode="auto">
              <a:xfrm>
                <a:off x="964553"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13" name="Rectangle 412">
                <a:extLst>
                  <a:ext uri="{FF2B5EF4-FFF2-40B4-BE49-F238E27FC236}">
                    <a16:creationId xmlns:a16="http://schemas.microsoft.com/office/drawing/2014/main" id="{79DB857A-0B08-44D8-870D-D6D4F4E2D0FB}"/>
                  </a:ext>
                </a:extLst>
              </p:cNvPr>
              <p:cNvSpPr/>
              <p:nvPr/>
            </p:nvSpPr>
            <p:spPr bwMode="auto">
              <a:xfrm>
                <a:off x="1143725"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14" name="Rectangle 413">
                <a:extLst>
                  <a:ext uri="{FF2B5EF4-FFF2-40B4-BE49-F238E27FC236}">
                    <a16:creationId xmlns:a16="http://schemas.microsoft.com/office/drawing/2014/main" id="{6251B21C-D53A-46E2-BE9B-105BE0F69531}"/>
                  </a:ext>
                </a:extLst>
              </p:cNvPr>
              <p:cNvSpPr/>
              <p:nvPr/>
            </p:nvSpPr>
            <p:spPr bwMode="auto">
              <a:xfrm>
                <a:off x="1322897"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15" name="Rectangle 414">
                <a:extLst>
                  <a:ext uri="{FF2B5EF4-FFF2-40B4-BE49-F238E27FC236}">
                    <a16:creationId xmlns:a16="http://schemas.microsoft.com/office/drawing/2014/main" id="{85F7BD91-CE36-48F0-8312-3B23E6CE4259}"/>
                  </a:ext>
                </a:extLst>
              </p:cNvPr>
              <p:cNvSpPr/>
              <p:nvPr/>
            </p:nvSpPr>
            <p:spPr bwMode="auto">
              <a:xfrm>
                <a:off x="1502069"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16" name="Rectangle 415">
                <a:extLst>
                  <a:ext uri="{FF2B5EF4-FFF2-40B4-BE49-F238E27FC236}">
                    <a16:creationId xmlns:a16="http://schemas.microsoft.com/office/drawing/2014/main" id="{E7420F2C-256F-424B-8A8E-EB978189A714}"/>
                  </a:ext>
                </a:extLst>
              </p:cNvPr>
              <p:cNvSpPr/>
              <p:nvPr/>
            </p:nvSpPr>
            <p:spPr bwMode="auto">
              <a:xfrm>
                <a:off x="1681241"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17" name="Rectangle 416">
                <a:extLst>
                  <a:ext uri="{FF2B5EF4-FFF2-40B4-BE49-F238E27FC236}">
                    <a16:creationId xmlns:a16="http://schemas.microsoft.com/office/drawing/2014/main" id="{C602D18D-4A7B-4A67-90DF-E8023ACF7F4D}"/>
                  </a:ext>
                </a:extLst>
              </p:cNvPr>
              <p:cNvSpPr/>
              <p:nvPr/>
            </p:nvSpPr>
            <p:spPr bwMode="auto">
              <a:xfrm>
                <a:off x="1860413"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18" name="Rectangle 417">
                <a:extLst>
                  <a:ext uri="{FF2B5EF4-FFF2-40B4-BE49-F238E27FC236}">
                    <a16:creationId xmlns:a16="http://schemas.microsoft.com/office/drawing/2014/main" id="{DB8888EC-CA1C-4123-AEC7-BB939222F286}"/>
                  </a:ext>
                </a:extLst>
              </p:cNvPr>
              <p:cNvSpPr/>
              <p:nvPr/>
            </p:nvSpPr>
            <p:spPr bwMode="auto">
              <a:xfrm>
                <a:off x="2039585"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332" name="Group 331">
              <a:extLst>
                <a:ext uri="{FF2B5EF4-FFF2-40B4-BE49-F238E27FC236}">
                  <a16:creationId xmlns:a16="http://schemas.microsoft.com/office/drawing/2014/main" id="{BD117F13-28B9-474B-8E49-A61720C849FC}"/>
                </a:ext>
              </a:extLst>
            </p:cNvPr>
            <p:cNvGrpSpPr/>
            <p:nvPr/>
          </p:nvGrpSpPr>
          <p:grpSpPr>
            <a:xfrm>
              <a:off x="427064" y="1941210"/>
              <a:ext cx="1764948" cy="152400"/>
              <a:chOff x="427037" y="1439862"/>
              <a:chExt cx="1764948" cy="152400"/>
            </a:xfrm>
            <a:grpFill/>
          </p:grpSpPr>
          <p:sp>
            <p:nvSpPr>
              <p:cNvPr id="399" name="Rectangle 398">
                <a:extLst>
                  <a:ext uri="{FF2B5EF4-FFF2-40B4-BE49-F238E27FC236}">
                    <a16:creationId xmlns:a16="http://schemas.microsoft.com/office/drawing/2014/main" id="{51D4A8E5-D801-48F3-9D85-42C1EEF2143F}"/>
                  </a:ext>
                </a:extLst>
              </p:cNvPr>
              <p:cNvSpPr/>
              <p:nvPr/>
            </p:nvSpPr>
            <p:spPr bwMode="auto">
              <a:xfrm>
                <a:off x="427037"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00" name="Rectangle 399">
                <a:extLst>
                  <a:ext uri="{FF2B5EF4-FFF2-40B4-BE49-F238E27FC236}">
                    <a16:creationId xmlns:a16="http://schemas.microsoft.com/office/drawing/2014/main" id="{B77A537F-AA18-4A45-86C4-D5E83F8CEA2F}"/>
                  </a:ext>
                </a:extLst>
              </p:cNvPr>
              <p:cNvSpPr/>
              <p:nvPr/>
            </p:nvSpPr>
            <p:spPr bwMode="auto">
              <a:xfrm>
                <a:off x="606209"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01" name="Rectangle 400">
                <a:extLst>
                  <a:ext uri="{FF2B5EF4-FFF2-40B4-BE49-F238E27FC236}">
                    <a16:creationId xmlns:a16="http://schemas.microsoft.com/office/drawing/2014/main" id="{0E89135F-16B4-41FD-A440-676EB967E73B}"/>
                  </a:ext>
                </a:extLst>
              </p:cNvPr>
              <p:cNvSpPr/>
              <p:nvPr/>
            </p:nvSpPr>
            <p:spPr bwMode="auto">
              <a:xfrm>
                <a:off x="785381"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02" name="Rectangle 401">
                <a:extLst>
                  <a:ext uri="{FF2B5EF4-FFF2-40B4-BE49-F238E27FC236}">
                    <a16:creationId xmlns:a16="http://schemas.microsoft.com/office/drawing/2014/main" id="{94D06313-E34E-400E-BD75-893385CD5722}"/>
                  </a:ext>
                </a:extLst>
              </p:cNvPr>
              <p:cNvSpPr/>
              <p:nvPr/>
            </p:nvSpPr>
            <p:spPr bwMode="auto">
              <a:xfrm>
                <a:off x="964553"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03" name="Rectangle 402">
                <a:extLst>
                  <a:ext uri="{FF2B5EF4-FFF2-40B4-BE49-F238E27FC236}">
                    <a16:creationId xmlns:a16="http://schemas.microsoft.com/office/drawing/2014/main" id="{6BF7B13E-1445-4984-978E-6BFBFF6E49DF}"/>
                  </a:ext>
                </a:extLst>
              </p:cNvPr>
              <p:cNvSpPr/>
              <p:nvPr/>
            </p:nvSpPr>
            <p:spPr bwMode="auto">
              <a:xfrm>
                <a:off x="1143725"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04" name="Rectangle 403">
                <a:extLst>
                  <a:ext uri="{FF2B5EF4-FFF2-40B4-BE49-F238E27FC236}">
                    <a16:creationId xmlns:a16="http://schemas.microsoft.com/office/drawing/2014/main" id="{07D18392-9A40-4C8D-83D1-164B24BF0CE5}"/>
                  </a:ext>
                </a:extLst>
              </p:cNvPr>
              <p:cNvSpPr/>
              <p:nvPr/>
            </p:nvSpPr>
            <p:spPr bwMode="auto">
              <a:xfrm>
                <a:off x="1322897"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05" name="Rectangle 404">
                <a:extLst>
                  <a:ext uri="{FF2B5EF4-FFF2-40B4-BE49-F238E27FC236}">
                    <a16:creationId xmlns:a16="http://schemas.microsoft.com/office/drawing/2014/main" id="{128BB8E7-FA27-4D80-BF36-F670A1CF509F}"/>
                  </a:ext>
                </a:extLst>
              </p:cNvPr>
              <p:cNvSpPr/>
              <p:nvPr/>
            </p:nvSpPr>
            <p:spPr bwMode="auto">
              <a:xfrm>
                <a:off x="1502069"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06" name="Rectangle 405">
                <a:extLst>
                  <a:ext uri="{FF2B5EF4-FFF2-40B4-BE49-F238E27FC236}">
                    <a16:creationId xmlns:a16="http://schemas.microsoft.com/office/drawing/2014/main" id="{515AF965-CF1C-441E-A8A1-93EC65D1213D}"/>
                  </a:ext>
                </a:extLst>
              </p:cNvPr>
              <p:cNvSpPr/>
              <p:nvPr/>
            </p:nvSpPr>
            <p:spPr bwMode="auto">
              <a:xfrm>
                <a:off x="1681241"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07" name="Rectangle 406">
                <a:extLst>
                  <a:ext uri="{FF2B5EF4-FFF2-40B4-BE49-F238E27FC236}">
                    <a16:creationId xmlns:a16="http://schemas.microsoft.com/office/drawing/2014/main" id="{97F915B5-FE28-4522-9436-B83CE04B0BBC}"/>
                  </a:ext>
                </a:extLst>
              </p:cNvPr>
              <p:cNvSpPr/>
              <p:nvPr/>
            </p:nvSpPr>
            <p:spPr bwMode="auto">
              <a:xfrm>
                <a:off x="1860413"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08" name="Rectangle 407">
                <a:extLst>
                  <a:ext uri="{FF2B5EF4-FFF2-40B4-BE49-F238E27FC236}">
                    <a16:creationId xmlns:a16="http://schemas.microsoft.com/office/drawing/2014/main" id="{F45B73FD-6BFA-48D3-85AC-4DAC612C48B1}"/>
                  </a:ext>
                </a:extLst>
              </p:cNvPr>
              <p:cNvSpPr/>
              <p:nvPr/>
            </p:nvSpPr>
            <p:spPr bwMode="auto">
              <a:xfrm>
                <a:off x="2039585"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333" name="Group 332">
              <a:extLst>
                <a:ext uri="{FF2B5EF4-FFF2-40B4-BE49-F238E27FC236}">
                  <a16:creationId xmlns:a16="http://schemas.microsoft.com/office/drawing/2014/main" id="{1C9EC414-337C-4565-BC3D-A6D3F7755B4F}"/>
                </a:ext>
              </a:extLst>
            </p:cNvPr>
            <p:cNvGrpSpPr/>
            <p:nvPr/>
          </p:nvGrpSpPr>
          <p:grpSpPr>
            <a:xfrm>
              <a:off x="427073" y="2108326"/>
              <a:ext cx="1764948" cy="152400"/>
              <a:chOff x="427037" y="1439862"/>
              <a:chExt cx="1764948" cy="152400"/>
            </a:xfrm>
            <a:grpFill/>
          </p:grpSpPr>
          <p:sp>
            <p:nvSpPr>
              <p:cNvPr id="389" name="Rectangle 388">
                <a:extLst>
                  <a:ext uri="{FF2B5EF4-FFF2-40B4-BE49-F238E27FC236}">
                    <a16:creationId xmlns:a16="http://schemas.microsoft.com/office/drawing/2014/main" id="{CD3BBE79-8C4B-4BD7-B50D-90038940E217}"/>
                  </a:ext>
                </a:extLst>
              </p:cNvPr>
              <p:cNvSpPr/>
              <p:nvPr/>
            </p:nvSpPr>
            <p:spPr bwMode="auto">
              <a:xfrm>
                <a:off x="427037"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0" name="Rectangle 389">
                <a:extLst>
                  <a:ext uri="{FF2B5EF4-FFF2-40B4-BE49-F238E27FC236}">
                    <a16:creationId xmlns:a16="http://schemas.microsoft.com/office/drawing/2014/main" id="{E0BB5729-9EA6-4C9A-9481-243C62F0A933}"/>
                  </a:ext>
                </a:extLst>
              </p:cNvPr>
              <p:cNvSpPr/>
              <p:nvPr/>
            </p:nvSpPr>
            <p:spPr bwMode="auto">
              <a:xfrm>
                <a:off x="606209"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1" name="Rectangle 390">
                <a:extLst>
                  <a:ext uri="{FF2B5EF4-FFF2-40B4-BE49-F238E27FC236}">
                    <a16:creationId xmlns:a16="http://schemas.microsoft.com/office/drawing/2014/main" id="{3DB11FFA-64F4-4788-A845-A0A830BDA6DF}"/>
                  </a:ext>
                </a:extLst>
              </p:cNvPr>
              <p:cNvSpPr/>
              <p:nvPr/>
            </p:nvSpPr>
            <p:spPr bwMode="auto">
              <a:xfrm>
                <a:off x="785381"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2" name="Rectangle 391">
                <a:extLst>
                  <a:ext uri="{FF2B5EF4-FFF2-40B4-BE49-F238E27FC236}">
                    <a16:creationId xmlns:a16="http://schemas.microsoft.com/office/drawing/2014/main" id="{CF5A560D-3BC1-4805-94AE-C8D1AC33729B}"/>
                  </a:ext>
                </a:extLst>
              </p:cNvPr>
              <p:cNvSpPr/>
              <p:nvPr/>
            </p:nvSpPr>
            <p:spPr bwMode="auto">
              <a:xfrm>
                <a:off x="964553"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3" name="Rectangle 392">
                <a:extLst>
                  <a:ext uri="{FF2B5EF4-FFF2-40B4-BE49-F238E27FC236}">
                    <a16:creationId xmlns:a16="http://schemas.microsoft.com/office/drawing/2014/main" id="{3BCDD70B-D1A6-48E1-9E2F-E462A9A8E41E}"/>
                  </a:ext>
                </a:extLst>
              </p:cNvPr>
              <p:cNvSpPr/>
              <p:nvPr/>
            </p:nvSpPr>
            <p:spPr bwMode="auto">
              <a:xfrm>
                <a:off x="1143725"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4" name="Rectangle 393">
                <a:extLst>
                  <a:ext uri="{FF2B5EF4-FFF2-40B4-BE49-F238E27FC236}">
                    <a16:creationId xmlns:a16="http://schemas.microsoft.com/office/drawing/2014/main" id="{4FBF1DB7-6FD5-4879-9E6A-3FC4A70EBE53}"/>
                  </a:ext>
                </a:extLst>
              </p:cNvPr>
              <p:cNvSpPr/>
              <p:nvPr/>
            </p:nvSpPr>
            <p:spPr bwMode="auto">
              <a:xfrm>
                <a:off x="1322897"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5" name="Rectangle 394">
                <a:extLst>
                  <a:ext uri="{FF2B5EF4-FFF2-40B4-BE49-F238E27FC236}">
                    <a16:creationId xmlns:a16="http://schemas.microsoft.com/office/drawing/2014/main" id="{D9BC2D79-96A9-459E-B34D-6D391FC22266}"/>
                  </a:ext>
                </a:extLst>
              </p:cNvPr>
              <p:cNvSpPr/>
              <p:nvPr/>
            </p:nvSpPr>
            <p:spPr bwMode="auto">
              <a:xfrm>
                <a:off x="1502069"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6" name="Rectangle 395">
                <a:extLst>
                  <a:ext uri="{FF2B5EF4-FFF2-40B4-BE49-F238E27FC236}">
                    <a16:creationId xmlns:a16="http://schemas.microsoft.com/office/drawing/2014/main" id="{9548694C-5890-499A-B8FF-F795A8B1BB1E}"/>
                  </a:ext>
                </a:extLst>
              </p:cNvPr>
              <p:cNvSpPr/>
              <p:nvPr/>
            </p:nvSpPr>
            <p:spPr bwMode="auto">
              <a:xfrm>
                <a:off x="1681241"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7" name="Rectangle 396">
                <a:extLst>
                  <a:ext uri="{FF2B5EF4-FFF2-40B4-BE49-F238E27FC236}">
                    <a16:creationId xmlns:a16="http://schemas.microsoft.com/office/drawing/2014/main" id="{865FC2AC-6652-4D0C-A324-276CF334EB4D}"/>
                  </a:ext>
                </a:extLst>
              </p:cNvPr>
              <p:cNvSpPr/>
              <p:nvPr/>
            </p:nvSpPr>
            <p:spPr bwMode="auto">
              <a:xfrm>
                <a:off x="1860413"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8" name="Rectangle 397">
                <a:extLst>
                  <a:ext uri="{FF2B5EF4-FFF2-40B4-BE49-F238E27FC236}">
                    <a16:creationId xmlns:a16="http://schemas.microsoft.com/office/drawing/2014/main" id="{BBC3C020-E114-4ECE-A286-C5DA9141E58F}"/>
                  </a:ext>
                </a:extLst>
              </p:cNvPr>
              <p:cNvSpPr/>
              <p:nvPr/>
            </p:nvSpPr>
            <p:spPr bwMode="auto">
              <a:xfrm>
                <a:off x="2039585"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334" name="Group 333">
              <a:extLst>
                <a:ext uri="{FF2B5EF4-FFF2-40B4-BE49-F238E27FC236}">
                  <a16:creationId xmlns:a16="http://schemas.microsoft.com/office/drawing/2014/main" id="{6054E6C2-1133-4B08-98E7-04B5B8048A28}"/>
                </a:ext>
              </a:extLst>
            </p:cNvPr>
            <p:cNvGrpSpPr/>
            <p:nvPr/>
          </p:nvGrpSpPr>
          <p:grpSpPr>
            <a:xfrm>
              <a:off x="427082" y="2275442"/>
              <a:ext cx="1764948" cy="152400"/>
              <a:chOff x="427037" y="1439862"/>
              <a:chExt cx="1764948" cy="152400"/>
            </a:xfrm>
            <a:grpFill/>
          </p:grpSpPr>
          <p:sp>
            <p:nvSpPr>
              <p:cNvPr id="379" name="Rectangle 378">
                <a:extLst>
                  <a:ext uri="{FF2B5EF4-FFF2-40B4-BE49-F238E27FC236}">
                    <a16:creationId xmlns:a16="http://schemas.microsoft.com/office/drawing/2014/main" id="{E1DB8B97-C79E-41E9-82A2-F632A9D8CBB1}"/>
                  </a:ext>
                </a:extLst>
              </p:cNvPr>
              <p:cNvSpPr/>
              <p:nvPr/>
            </p:nvSpPr>
            <p:spPr bwMode="auto">
              <a:xfrm>
                <a:off x="427037"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0" name="Rectangle 379">
                <a:extLst>
                  <a:ext uri="{FF2B5EF4-FFF2-40B4-BE49-F238E27FC236}">
                    <a16:creationId xmlns:a16="http://schemas.microsoft.com/office/drawing/2014/main" id="{633EB799-E95A-4A34-B3D6-05BD04771E3D}"/>
                  </a:ext>
                </a:extLst>
              </p:cNvPr>
              <p:cNvSpPr/>
              <p:nvPr/>
            </p:nvSpPr>
            <p:spPr bwMode="auto">
              <a:xfrm>
                <a:off x="606209"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1" name="Rectangle 380">
                <a:extLst>
                  <a:ext uri="{FF2B5EF4-FFF2-40B4-BE49-F238E27FC236}">
                    <a16:creationId xmlns:a16="http://schemas.microsoft.com/office/drawing/2014/main" id="{F7D9885D-EA5D-4B2B-A2C2-0981876B431E}"/>
                  </a:ext>
                </a:extLst>
              </p:cNvPr>
              <p:cNvSpPr/>
              <p:nvPr/>
            </p:nvSpPr>
            <p:spPr bwMode="auto">
              <a:xfrm>
                <a:off x="785381"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2" name="Rectangle 381">
                <a:extLst>
                  <a:ext uri="{FF2B5EF4-FFF2-40B4-BE49-F238E27FC236}">
                    <a16:creationId xmlns:a16="http://schemas.microsoft.com/office/drawing/2014/main" id="{3FD886F4-C1DB-4481-905E-F21CA03BDB44}"/>
                  </a:ext>
                </a:extLst>
              </p:cNvPr>
              <p:cNvSpPr/>
              <p:nvPr/>
            </p:nvSpPr>
            <p:spPr bwMode="auto">
              <a:xfrm>
                <a:off x="964553"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3" name="Rectangle 382">
                <a:extLst>
                  <a:ext uri="{FF2B5EF4-FFF2-40B4-BE49-F238E27FC236}">
                    <a16:creationId xmlns:a16="http://schemas.microsoft.com/office/drawing/2014/main" id="{7FC7B7D9-9850-47E6-BCC1-566A50B5B920}"/>
                  </a:ext>
                </a:extLst>
              </p:cNvPr>
              <p:cNvSpPr/>
              <p:nvPr/>
            </p:nvSpPr>
            <p:spPr bwMode="auto">
              <a:xfrm>
                <a:off x="1143725"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4" name="Rectangle 383">
                <a:extLst>
                  <a:ext uri="{FF2B5EF4-FFF2-40B4-BE49-F238E27FC236}">
                    <a16:creationId xmlns:a16="http://schemas.microsoft.com/office/drawing/2014/main" id="{C57975A1-F790-46CC-9AC4-5ABF6CE9E58A}"/>
                  </a:ext>
                </a:extLst>
              </p:cNvPr>
              <p:cNvSpPr/>
              <p:nvPr/>
            </p:nvSpPr>
            <p:spPr bwMode="auto">
              <a:xfrm>
                <a:off x="1322897"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5" name="Rectangle 384">
                <a:extLst>
                  <a:ext uri="{FF2B5EF4-FFF2-40B4-BE49-F238E27FC236}">
                    <a16:creationId xmlns:a16="http://schemas.microsoft.com/office/drawing/2014/main" id="{3E7B239B-2F0B-4EC2-8D87-458F60BCB7A1}"/>
                  </a:ext>
                </a:extLst>
              </p:cNvPr>
              <p:cNvSpPr/>
              <p:nvPr/>
            </p:nvSpPr>
            <p:spPr bwMode="auto">
              <a:xfrm>
                <a:off x="1502069"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6" name="Rectangle 385">
                <a:extLst>
                  <a:ext uri="{FF2B5EF4-FFF2-40B4-BE49-F238E27FC236}">
                    <a16:creationId xmlns:a16="http://schemas.microsoft.com/office/drawing/2014/main" id="{0BE20C63-579F-401A-BC6A-10205592A19D}"/>
                  </a:ext>
                </a:extLst>
              </p:cNvPr>
              <p:cNvSpPr/>
              <p:nvPr/>
            </p:nvSpPr>
            <p:spPr bwMode="auto">
              <a:xfrm>
                <a:off x="1681241"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7" name="Rectangle 386">
                <a:extLst>
                  <a:ext uri="{FF2B5EF4-FFF2-40B4-BE49-F238E27FC236}">
                    <a16:creationId xmlns:a16="http://schemas.microsoft.com/office/drawing/2014/main" id="{F5BC6E9E-49BA-4A02-88A0-610605D740AF}"/>
                  </a:ext>
                </a:extLst>
              </p:cNvPr>
              <p:cNvSpPr/>
              <p:nvPr/>
            </p:nvSpPr>
            <p:spPr bwMode="auto">
              <a:xfrm>
                <a:off x="1860413"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8" name="Rectangle 387">
                <a:extLst>
                  <a:ext uri="{FF2B5EF4-FFF2-40B4-BE49-F238E27FC236}">
                    <a16:creationId xmlns:a16="http://schemas.microsoft.com/office/drawing/2014/main" id="{EB273A76-496A-43A1-B9E6-95DFFD939E95}"/>
                  </a:ext>
                </a:extLst>
              </p:cNvPr>
              <p:cNvSpPr/>
              <p:nvPr/>
            </p:nvSpPr>
            <p:spPr bwMode="auto">
              <a:xfrm>
                <a:off x="2039585"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335" name="Group 334">
              <a:extLst>
                <a:ext uri="{FF2B5EF4-FFF2-40B4-BE49-F238E27FC236}">
                  <a16:creationId xmlns:a16="http://schemas.microsoft.com/office/drawing/2014/main" id="{00CC6EF4-3470-4318-A092-76B47CEAEA70}"/>
                </a:ext>
              </a:extLst>
            </p:cNvPr>
            <p:cNvGrpSpPr/>
            <p:nvPr/>
          </p:nvGrpSpPr>
          <p:grpSpPr>
            <a:xfrm>
              <a:off x="427091" y="2442558"/>
              <a:ext cx="1764948" cy="152400"/>
              <a:chOff x="427037" y="1439862"/>
              <a:chExt cx="1764948" cy="152400"/>
            </a:xfrm>
            <a:grpFill/>
          </p:grpSpPr>
          <p:sp>
            <p:nvSpPr>
              <p:cNvPr id="369" name="Rectangle 368">
                <a:extLst>
                  <a:ext uri="{FF2B5EF4-FFF2-40B4-BE49-F238E27FC236}">
                    <a16:creationId xmlns:a16="http://schemas.microsoft.com/office/drawing/2014/main" id="{EFEC0C73-57DF-4519-AA43-436DE744D6B4}"/>
                  </a:ext>
                </a:extLst>
              </p:cNvPr>
              <p:cNvSpPr/>
              <p:nvPr/>
            </p:nvSpPr>
            <p:spPr bwMode="auto">
              <a:xfrm>
                <a:off x="427037"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70" name="Rectangle 369">
                <a:extLst>
                  <a:ext uri="{FF2B5EF4-FFF2-40B4-BE49-F238E27FC236}">
                    <a16:creationId xmlns:a16="http://schemas.microsoft.com/office/drawing/2014/main" id="{38FFECF5-3C6D-41A4-A5CA-3EA157794822}"/>
                  </a:ext>
                </a:extLst>
              </p:cNvPr>
              <p:cNvSpPr/>
              <p:nvPr/>
            </p:nvSpPr>
            <p:spPr bwMode="auto">
              <a:xfrm>
                <a:off x="606209"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71" name="Rectangle 370">
                <a:extLst>
                  <a:ext uri="{FF2B5EF4-FFF2-40B4-BE49-F238E27FC236}">
                    <a16:creationId xmlns:a16="http://schemas.microsoft.com/office/drawing/2014/main" id="{6D21ACD9-18EE-4D4C-A815-919EF8D6270E}"/>
                  </a:ext>
                </a:extLst>
              </p:cNvPr>
              <p:cNvSpPr/>
              <p:nvPr/>
            </p:nvSpPr>
            <p:spPr bwMode="auto">
              <a:xfrm>
                <a:off x="785381"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72" name="Rectangle 371">
                <a:extLst>
                  <a:ext uri="{FF2B5EF4-FFF2-40B4-BE49-F238E27FC236}">
                    <a16:creationId xmlns:a16="http://schemas.microsoft.com/office/drawing/2014/main" id="{386FC24F-9C05-479A-A32E-28A0DE3D756A}"/>
                  </a:ext>
                </a:extLst>
              </p:cNvPr>
              <p:cNvSpPr/>
              <p:nvPr/>
            </p:nvSpPr>
            <p:spPr bwMode="auto">
              <a:xfrm>
                <a:off x="964553"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73" name="Rectangle 372">
                <a:extLst>
                  <a:ext uri="{FF2B5EF4-FFF2-40B4-BE49-F238E27FC236}">
                    <a16:creationId xmlns:a16="http://schemas.microsoft.com/office/drawing/2014/main" id="{57B89043-A248-4F2D-9E88-CD609C971E9B}"/>
                  </a:ext>
                </a:extLst>
              </p:cNvPr>
              <p:cNvSpPr/>
              <p:nvPr/>
            </p:nvSpPr>
            <p:spPr bwMode="auto">
              <a:xfrm>
                <a:off x="1143725"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74" name="Rectangle 373">
                <a:extLst>
                  <a:ext uri="{FF2B5EF4-FFF2-40B4-BE49-F238E27FC236}">
                    <a16:creationId xmlns:a16="http://schemas.microsoft.com/office/drawing/2014/main" id="{55248919-8AFD-47A9-AA4D-6233C28734D0}"/>
                  </a:ext>
                </a:extLst>
              </p:cNvPr>
              <p:cNvSpPr/>
              <p:nvPr/>
            </p:nvSpPr>
            <p:spPr bwMode="auto">
              <a:xfrm>
                <a:off x="1322897"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75" name="Rectangle 374">
                <a:extLst>
                  <a:ext uri="{FF2B5EF4-FFF2-40B4-BE49-F238E27FC236}">
                    <a16:creationId xmlns:a16="http://schemas.microsoft.com/office/drawing/2014/main" id="{F5F4353F-BBC8-4309-A409-4AC9524FBD7D}"/>
                  </a:ext>
                </a:extLst>
              </p:cNvPr>
              <p:cNvSpPr/>
              <p:nvPr/>
            </p:nvSpPr>
            <p:spPr bwMode="auto">
              <a:xfrm>
                <a:off x="1502069"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76" name="Rectangle 375">
                <a:extLst>
                  <a:ext uri="{FF2B5EF4-FFF2-40B4-BE49-F238E27FC236}">
                    <a16:creationId xmlns:a16="http://schemas.microsoft.com/office/drawing/2014/main" id="{7F0CD986-8A3E-4DC5-8B49-7E5E2A9DE0B9}"/>
                  </a:ext>
                </a:extLst>
              </p:cNvPr>
              <p:cNvSpPr/>
              <p:nvPr/>
            </p:nvSpPr>
            <p:spPr bwMode="auto">
              <a:xfrm>
                <a:off x="1681241"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77" name="Rectangle 376">
                <a:extLst>
                  <a:ext uri="{FF2B5EF4-FFF2-40B4-BE49-F238E27FC236}">
                    <a16:creationId xmlns:a16="http://schemas.microsoft.com/office/drawing/2014/main" id="{2DE7D14F-A37C-40AD-A22B-2DF7553E243A}"/>
                  </a:ext>
                </a:extLst>
              </p:cNvPr>
              <p:cNvSpPr/>
              <p:nvPr/>
            </p:nvSpPr>
            <p:spPr bwMode="auto">
              <a:xfrm>
                <a:off x="1860413"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78" name="Rectangle 377">
                <a:extLst>
                  <a:ext uri="{FF2B5EF4-FFF2-40B4-BE49-F238E27FC236}">
                    <a16:creationId xmlns:a16="http://schemas.microsoft.com/office/drawing/2014/main" id="{9029431E-E860-4B9B-896B-BCCE769B2B6E}"/>
                  </a:ext>
                </a:extLst>
              </p:cNvPr>
              <p:cNvSpPr/>
              <p:nvPr/>
            </p:nvSpPr>
            <p:spPr bwMode="auto">
              <a:xfrm>
                <a:off x="2039585"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336" name="Group 335">
              <a:extLst>
                <a:ext uri="{FF2B5EF4-FFF2-40B4-BE49-F238E27FC236}">
                  <a16:creationId xmlns:a16="http://schemas.microsoft.com/office/drawing/2014/main" id="{5AF375A4-E19B-4BC5-9BE8-7FA0F0308125}"/>
                </a:ext>
              </a:extLst>
            </p:cNvPr>
            <p:cNvGrpSpPr/>
            <p:nvPr/>
          </p:nvGrpSpPr>
          <p:grpSpPr>
            <a:xfrm>
              <a:off x="427100" y="2609674"/>
              <a:ext cx="1764948" cy="152400"/>
              <a:chOff x="427037" y="1439862"/>
              <a:chExt cx="1764948" cy="152400"/>
            </a:xfrm>
            <a:grpFill/>
          </p:grpSpPr>
          <p:sp>
            <p:nvSpPr>
              <p:cNvPr id="359" name="Rectangle 358">
                <a:extLst>
                  <a:ext uri="{FF2B5EF4-FFF2-40B4-BE49-F238E27FC236}">
                    <a16:creationId xmlns:a16="http://schemas.microsoft.com/office/drawing/2014/main" id="{8C5B4D35-C5C5-4E35-8493-31AE9807590F}"/>
                  </a:ext>
                </a:extLst>
              </p:cNvPr>
              <p:cNvSpPr/>
              <p:nvPr/>
            </p:nvSpPr>
            <p:spPr bwMode="auto">
              <a:xfrm>
                <a:off x="427037"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60" name="Rectangle 359">
                <a:extLst>
                  <a:ext uri="{FF2B5EF4-FFF2-40B4-BE49-F238E27FC236}">
                    <a16:creationId xmlns:a16="http://schemas.microsoft.com/office/drawing/2014/main" id="{3983856F-0084-42F3-AC95-0FAFF9DB914B}"/>
                  </a:ext>
                </a:extLst>
              </p:cNvPr>
              <p:cNvSpPr/>
              <p:nvPr/>
            </p:nvSpPr>
            <p:spPr bwMode="auto">
              <a:xfrm>
                <a:off x="606209"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61" name="Rectangle 360">
                <a:extLst>
                  <a:ext uri="{FF2B5EF4-FFF2-40B4-BE49-F238E27FC236}">
                    <a16:creationId xmlns:a16="http://schemas.microsoft.com/office/drawing/2014/main" id="{00A27264-3545-45C4-8A39-A4155C7C73A2}"/>
                  </a:ext>
                </a:extLst>
              </p:cNvPr>
              <p:cNvSpPr/>
              <p:nvPr/>
            </p:nvSpPr>
            <p:spPr bwMode="auto">
              <a:xfrm>
                <a:off x="785381"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62" name="Rectangle 361">
                <a:extLst>
                  <a:ext uri="{FF2B5EF4-FFF2-40B4-BE49-F238E27FC236}">
                    <a16:creationId xmlns:a16="http://schemas.microsoft.com/office/drawing/2014/main" id="{CF3ED2AF-9DA3-431E-AF05-4AA890831261}"/>
                  </a:ext>
                </a:extLst>
              </p:cNvPr>
              <p:cNvSpPr/>
              <p:nvPr/>
            </p:nvSpPr>
            <p:spPr bwMode="auto">
              <a:xfrm>
                <a:off x="964553"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63" name="Rectangle 362">
                <a:extLst>
                  <a:ext uri="{FF2B5EF4-FFF2-40B4-BE49-F238E27FC236}">
                    <a16:creationId xmlns:a16="http://schemas.microsoft.com/office/drawing/2014/main" id="{9F0AB92E-212B-4686-A8DC-438FB29734EC}"/>
                  </a:ext>
                </a:extLst>
              </p:cNvPr>
              <p:cNvSpPr/>
              <p:nvPr/>
            </p:nvSpPr>
            <p:spPr bwMode="auto">
              <a:xfrm>
                <a:off x="1143725"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64" name="Rectangle 363">
                <a:extLst>
                  <a:ext uri="{FF2B5EF4-FFF2-40B4-BE49-F238E27FC236}">
                    <a16:creationId xmlns:a16="http://schemas.microsoft.com/office/drawing/2014/main" id="{FB17D23F-6A42-4439-BE5C-DA786C6F0E33}"/>
                  </a:ext>
                </a:extLst>
              </p:cNvPr>
              <p:cNvSpPr/>
              <p:nvPr/>
            </p:nvSpPr>
            <p:spPr bwMode="auto">
              <a:xfrm>
                <a:off x="1322897"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65" name="Rectangle 364">
                <a:extLst>
                  <a:ext uri="{FF2B5EF4-FFF2-40B4-BE49-F238E27FC236}">
                    <a16:creationId xmlns:a16="http://schemas.microsoft.com/office/drawing/2014/main" id="{F31ED029-4EA7-446A-A107-1905C2849D0A}"/>
                  </a:ext>
                </a:extLst>
              </p:cNvPr>
              <p:cNvSpPr/>
              <p:nvPr/>
            </p:nvSpPr>
            <p:spPr bwMode="auto">
              <a:xfrm>
                <a:off x="1502069"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66" name="Rectangle 365">
                <a:extLst>
                  <a:ext uri="{FF2B5EF4-FFF2-40B4-BE49-F238E27FC236}">
                    <a16:creationId xmlns:a16="http://schemas.microsoft.com/office/drawing/2014/main" id="{E0820DC0-DDE0-4B5F-888B-1E441EFE5D94}"/>
                  </a:ext>
                </a:extLst>
              </p:cNvPr>
              <p:cNvSpPr/>
              <p:nvPr/>
            </p:nvSpPr>
            <p:spPr bwMode="auto">
              <a:xfrm>
                <a:off x="1681241"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67" name="Rectangle 366">
                <a:extLst>
                  <a:ext uri="{FF2B5EF4-FFF2-40B4-BE49-F238E27FC236}">
                    <a16:creationId xmlns:a16="http://schemas.microsoft.com/office/drawing/2014/main" id="{4D65BB96-3DA5-4FA0-9121-3874364B2B13}"/>
                  </a:ext>
                </a:extLst>
              </p:cNvPr>
              <p:cNvSpPr/>
              <p:nvPr/>
            </p:nvSpPr>
            <p:spPr bwMode="auto">
              <a:xfrm>
                <a:off x="1860413"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68" name="Rectangle 367">
                <a:extLst>
                  <a:ext uri="{FF2B5EF4-FFF2-40B4-BE49-F238E27FC236}">
                    <a16:creationId xmlns:a16="http://schemas.microsoft.com/office/drawing/2014/main" id="{4C930A8D-0313-4167-B03F-C77DEF23942A}"/>
                  </a:ext>
                </a:extLst>
              </p:cNvPr>
              <p:cNvSpPr/>
              <p:nvPr/>
            </p:nvSpPr>
            <p:spPr bwMode="auto">
              <a:xfrm>
                <a:off x="2039585"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337" name="Group 336">
              <a:extLst>
                <a:ext uri="{FF2B5EF4-FFF2-40B4-BE49-F238E27FC236}">
                  <a16:creationId xmlns:a16="http://schemas.microsoft.com/office/drawing/2014/main" id="{4E044037-B78F-40FF-8445-8313F5A5C41B}"/>
                </a:ext>
              </a:extLst>
            </p:cNvPr>
            <p:cNvGrpSpPr/>
            <p:nvPr/>
          </p:nvGrpSpPr>
          <p:grpSpPr>
            <a:xfrm>
              <a:off x="427109" y="2776790"/>
              <a:ext cx="1764948" cy="152400"/>
              <a:chOff x="427037" y="1439862"/>
              <a:chExt cx="1764948" cy="152400"/>
            </a:xfrm>
            <a:grpFill/>
          </p:grpSpPr>
          <p:sp>
            <p:nvSpPr>
              <p:cNvPr id="349" name="Rectangle 348">
                <a:extLst>
                  <a:ext uri="{FF2B5EF4-FFF2-40B4-BE49-F238E27FC236}">
                    <a16:creationId xmlns:a16="http://schemas.microsoft.com/office/drawing/2014/main" id="{959661E5-EC46-4D19-BA82-D93E8FDB508D}"/>
                  </a:ext>
                </a:extLst>
              </p:cNvPr>
              <p:cNvSpPr/>
              <p:nvPr/>
            </p:nvSpPr>
            <p:spPr bwMode="auto">
              <a:xfrm>
                <a:off x="427037"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0" name="Rectangle 349">
                <a:extLst>
                  <a:ext uri="{FF2B5EF4-FFF2-40B4-BE49-F238E27FC236}">
                    <a16:creationId xmlns:a16="http://schemas.microsoft.com/office/drawing/2014/main" id="{0990BAB1-36D7-4E31-BAF9-B3B3F6B7F5FB}"/>
                  </a:ext>
                </a:extLst>
              </p:cNvPr>
              <p:cNvSpPr/>
              <p:nvPr/>
            </p:nvSpPr>
            <p:spPr bwMode="auto">
              <a:xfrm>
                <a:off x="606209"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1" name="Rectangle 350">
                <a:extLst>
                  <a:ext uri="{FF2B5EF4-FFF2-40B4-BE49-F238E27FC236}">
                    <a16:creationId xmlns:a16="http://schemas.microsoft.com/office/drawing/2014/main" id="{E8CDE513-DADC-4591-9CBE-F096316AF459}"/>
                  </a:ext>
                </a:extLst>
              </p:cNvPr>
              <p:cNvSpPr/>
              <p:nvPr/>
            </p:nvSpPr>
            <p:spPr bwMode="auto">
              <a:xfrm>
                <a:off x="785381"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2" name="Rectangle 351">
                <a:extLst>
                  <a:ext uri="{FF2B5EF4-FFF2-40B4-BE49-F238E27FC236}">
                    <a16:creationId xmlns:a16="http://schemas.microsoft.com/office/drawing/2014/main" id="{A5D24F99-3928-440E-B4D0-BA35539C095F}"/>
                  </a:ext>
                </a:extLst>
              </p:cNvPr>
              <p:cNvSpPr/>
              <p:nvPr/>
            </p:nvSpPr>
            <p:spPr bwMode="auto">
              <a:xfrm>
                <a:off x="964553"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3" name="Rectangle 352">
                <a:extLst>
                  <a:ext uri="{FF2B5EF4-FFF2-40B4-BE49-F238E27FC236}">
                    <a16:creationId xmlns:a16="http://schemas.microsoft.com/office/drawing/2014/main" id="{FE51FB1B-84F2-4649-91D4-5F3523C0FFCE}"/>
                  </a:ext>
                </a:extLst>
              </p:cNvPr>
              <p:cNvSpPr/>
              <p:nvPr/>
            </p:nvSpPr>
            <p:spPr bwMode="auto">
              <a:xfrm>
                <a:off x="1143725"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4" name="Rectangle 353">
                <a:extLst>
                  <a:ext uri="{FF2B5EF4-FFF2-40B4-BE49-F238E27FC236}">
                    <a16:creationId xmlns:a16="http://schemas.microsoft.com/office/drawing/2014/main" id="{009423C4-42C1-4B8E-B84B-F6090EB7D91B}"/>
                  </a:ext>
                </a:extLst>
              </p:cNvPr>
              <p:cNvSpPr/>
              <p:nvPr/>
            </p:nvSpPr>
            <p:spPr bwMode="auto">
              <a:xfrm>
                <a:off x="1322897"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5" name="Rectangle 354">
                <a:extLst>
                  <a:ext uri="{FF2B5EF4-FFF2-40B4-BE49-F238E27FC236}">
                    <a16:creationId xmlns:a16="http://schemas.microsoft.com/office/drawing/2014/main" id="{9B4274C7-F96F-4DE1-88CD-C54EFEA589D1}"/>
                  </a:ext>
                </a:extLst>
              </p:cNvPr>
              <p:cNvSpPr/>
              <p:nvPr/>
            </p:nvSpPr>
            <p:spPr bwMode="auto">
              <a:xfrm>
                <a:off x="1502069"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6" name="Rectangle 355">
                <a:extLst>
                  <a:ext uri="{FF2B5EF4-FFF2-40B4-BE49-F238E27FC236}">
                    <a16:creationId xmlns:a16="http://schemas.microsoft.com/office/drawing/2014/main" id="{B5DA410A-38D7-4AC7-A59A-A49C67AD37F7}"/>
                  </a:ext>
                </a:extLst>
              </p:cNvPr>
              <p:cNvSpPr/>
              <p:nvPr/>
            </p:nvSpPr>
            <p:spPr bwMode="auto">
              <a:xfrm>
                <a:off x="1681241"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7" name="Rectangle 356">
                <a:extLst>
                  <a:ext uri="{FF2B5EF4-FFF2-40B4-BE49-F238E27FC236}">
                    <a16:creationId xmlns:a16="http://schemas.microsoft.com/office/drawing/2014/main" id="{75556287-4CCB-4139-B952-79F8D7E7ADB8}"/>
                  </a:ext>
                </a:extLst>
              </p:cNvPr>
              <p:cNvSpPr/>
              <p:nvPr/>
            </p:nvSpPr>
            <p:spPr bwMode="auto">
              <a:xfrm>
                <a:off x="1860413"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8" name="Rectangle 357">
                <a:extLst>
                  <a:ext uri="{FF2B5EF4-FFF2-40B4-BE49-F238E27FC236}">
                    <a16:creationId xmlns:a16="http://schemas.microsoft.com/office/drawing/2014/main" id="{A809E870-73AC-43F8-8550-13F327F3F1DA}"/>
                  </a:ext>
                </a:extLst>
              </p:cNvPr>
              <p:cNvSpPr/>
              <p:nvPr/>
            </p:nvSpPr>
            <p:spPr bwMode="auto">
              <a:xfrm>
                <a:off x="2039585"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338" name="Group 337">
              <a:extLst>
                <a:ext uri="{FF2B5EF4-FFF2-40B4-BE49-F238E27FC236}">
                  <a16:creationId xmlns:a16="http://schemas.microsoft.com/office/drawing/2014/main" id="{B8595C30-CC6E-4A59-AF9D-9E1660A8A35A}"/>
                </a:ext>
              </a:extLst>
            </p:cNvPr>
            <p:cNvGrpSpPr/>
            <p:nvPr/>
          </p:nvGrpSpPr>
          <p:grpSpPr>
            <a:xfrm>
              <a:off x="427118" y="2943906"/>
              <a:ext cx="1764948" cy="152400"/>
              <a:chOff x="427037" y="1439862"/>
              <a:chExt cx="1764948" cy="152400"/>
            </a:xfrm>
            <a:grpFill/>
          </p:grpSpPr>
          <p:sp>
            <p:nvSpPr>
              <p:cNvPr id="339" name="Rectangle 338">
                <a:extLst>
                  <a:ext uri="{FF2B5EF4-FFF2-40B4-BE49-F238E27FC236}">
                    <a16:creationId xmlns:a16="http://schemas.microsoft.com/office/drawing/2014/main" id="{3357A92A-497D-4507-B334-2049EAB13752}"/>
                  </a:ext>
                </a:extLst>
              </p:cNvPr>
              <p:cNvSpPr/>
              <p:nvPr/>
            </p:nvSpPr>
            <p:spPr bwMode="auto">
              <a:xfrm>
                <a:off x="427037"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40" name="Rectangle 339">
                <a:extLst>
                  <a:ext uri="{FF2B5EF4-FFF2-40B4-BE49-F238E27FC236}">
                    <a16:creationId xmlns:a16="http://schemas.microsoft.com/office/drawing/2014/main" id="{3F919F86-9618-41D0-9887-268349C8B284}"/>
                  </a:ext>
                </a:extLst>
              </p:cNvPr>
              <p:cNvSpPr/>
              <p:nvPr/>
            </p:nvSpPr>
            <p:spPr bwMode="auto">
              <a:xfrm>
                <a:off x="606209"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41" name="Rectangle 340">
                <a:extLst>
                  <a:ext uri="{FF2B5EF4-FFF2-40B4-BE49-F238E27FC236}">
                    <a16:creationId xmlns:a16="http://schemas.microsoft.com/office/drawing/2014/main" id="{045992E4-E3D5-4C61-A069-1F79D072844A}"/>
                  </a:ext>
                </a:extLst>
              </p:cNvPr>
              <p:cNvSpPr/>
              <p:nvPr/>
            </p:nvSpPr>
            <p:spPr bwMode="auto">
              <a:xfrm>
                <a:off x="785381"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42" name="Rectangle 341">
                <a:extLst>
                  <a:ext uri="{FF2B5EF4-FFF2-40B4-BE49-F238E27FC236}">
                    <a16:creationId xmlns:a16="http://schemas.microsoft.com/office/drawing/2014/main" id="{CF94239B-AEDE-41E9-ABD5-3D42A0FEECF5}"/>
                  </a:ext>
                </a:extLst>
              </p:cNvPr>
              <p:cNvSpPr/>
              <p:nvPr/>
            </p:nvSpPr>
            <p:spPr bwMode="auto">
              <a:xfrm>
                <a:off x="964553"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43" name="Rectangle 342">
                <a:extLst>
                  <a:ext uri="{FF2B5EF4-FFF2-40B4-BE49-F238E27FC236}">
                    <a16:creationId xmlns:a16="http://schemas.microsoft.com/office/drawing/2014/main" id="{1454A46E-3F88-42EC-BEC8-8915EB193ED2}"/>
                  </a:ext>
                </a:extLst>
              </p:cNvPr>
              <p:cNvSpPr/>
              <p:nvPr/>
            </p:nvSpPr>
            <p:spPr bwMode="auto">
              <a:xfrm>
                <a:off x="1143725"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44" name="Rectangle 343">
                <a:extLst>
                  <a:ext uri="{FF2B5EF4-FFF2-40B4-BE49-F238E27FC236}">
                    <a16:creationId xmlns:a16="http://schemas.microsoft.com/office/drawing/2014/main" id="{7FA12790-8FC1-4645-B980-5859EFB53941}"/>
                  </a:ext>
                </a:extLst>
              </p:cNvPr>
              <p:cNvSpPr/>
              <p:nvPr/>
            </p:nvSpPr>
            <p:spPr bwMode="auto">
              <a:xfrm>
                <a:off x="1322897"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45" name="Rectangle 344">
                <a:extLst>
                  <a:ext uri="{FF2B5EF4-FFF2-40B4-BE49-F238E27FC236}">
                    <a16:creationId xmlns:a16="http://schemas.microsoft.com/office/drawing/2014/main" id="{10D653CD-2F3F-48BA-9E98-EA4377D37054}"/>
                  </a:ext>
                </a:extLst>
              </p:cNvPr>
              <p:cNvSpPr/>
              <p:nvPr/>
            </p:nvSpPr>
            <p:spPr bwMode="auto">
              <a:xfrm>
                <a:off x="1502069"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46" name="Rectangle 345">
                <a:extLst>
                  <a:ext uri="{FF2B5EF4-FFF2-40B4-BE49-F238E27FC236}">
                    <a16:creationId xmlns:a16="http://schemas.microsoft.com/office/drawing/2014/main" id="{4657930C-BEC1-4594-9E22-83C701C54C0A}"/>
                  </a:ext>
                </a:extLst>
              </p:cNvPr>
              <p:cNvSpPr/>
              <p:nvPr/>
            </p:nvSpPr>
            <p:spPr bwMode="auto">
              <a:xfrm>
                <a:off x="1681241"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47" name="Rectangle 346">
                <a:extLst>
                  <a:ext uri="{FF2B5EF4-FFF2-40B4-BE49-F238E27FC236}">
                    <a16:creationId xmlns:a16="http://schemas.microsoft.com/office/drawing/2014/main" id="{D34E3456-B5A1-40B6-9DCF-3D56456413C3}"/>
                  </a:ext>
                </a:extLst>
              </p:cNvPr>
              <p:cNvSpPr/>
              <p:nvPr/>
            </p:nvSpPr>
            <p:spPr bwMode="auto">
              <a:xfrm>
                <a:off x="1860413"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48" name="Rectangle 347">
                <a:extLst>
                  <a:ext uri="{FF2B5EF4-FFF2-40B4-BE49-F238E27FC236}">
                    <a16:creationId xmlns:a16="http://schemas.microsoft.com/office/drawing/2014/main" id="{5CAECB03-5EF3-4FA6-8A01-B892C44DF002}"/>
                  </a:ext>
                </a:extLst>
              </p:cNvPr>
              <p:cNvSpPr/>
              <p:nvPr/>
            </p:nvSpPr>
            <p:spPr bwMode="auto">
              <a:xfrm>
                <a:off x="2039585" y="1439862"/>
                <a:ext cx="152400" cy="152400"/>
              </a:xfrm>
              <a:prstGeom prst="rect">
                <a:avLst/>
              </a:prstGeom>
              <a:grpFill/>
              <a:ln w="9525" cap="flat" cmpd="sng" algn="ctr">
                <a:noFill/>
                <a:prstDash val="solid"/>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297" name="Rectangle 296">
            <a:extLst>
              <a:ext uri="{FF2B5EF4-FFF2-40B4-BE49-F238E27FC236}">
                <a16:creationId xmlns:a16="http://schemas.microsoft.com/office/drawing/2014/main" id="{11FEE322-2E04-47C7-A4B5-6D246437F5F2}"/>
              </a:ext>
            </a:extLst>
          </p:cNvPr>
          <p:cNvSpPr/>
          <p:nvPr/>
        </p:nvSpPr>
        <p:spPr bwMode="auto">
          <a:xfrm>
            <a:off x="4339719" y="3620695"/>
            <a:ext cx="2132995" cy="768598"/>
          </a:xfrm>
          <a:prstGeom prst="rect">
            <a:avLst/>
          </a:prstGeom>
          <a:solidFill>
            <a:srgbClr val="00BCF2"/>
          </a:solidFill>
          <a:ln w="9525" cap="flat" cmpd="sng" algn="ctr">
            <a:noFill/>
            <a:prstDash val="solid"/>
            <a:headEnd type="none" w="med" len="med"/>
            <a:tailEnd type="none" w="med" len="med"/>
          </a:ln>
          <a:effectLst/>
        </p:spPr>
        <p:txBody>
          <a:bodyPr lIns="91414" tIns="91414" rIns="34284" bIns="34284" rtlCol="0" anchor="ctr"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r" defTabSz="932048"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Partition 2</a:t>
            </a:r>
          </a:p>
        </p:txBody>
      </p:sp>
      <p:sp>
        <p:nvSpPr>
          <p:cNvPr id="298" name="Rectangle 297">
            <a:extLst>
              <a:ext uri="{FF2B5EF4-FFF2-40B4-BE49-F238E27FC236}">
                <a16:creationId xmlns:a16="http://schemas.microsoft.com/office/drawing/2014/main" id="{968878C8-37DB-4DC4-9BAB-2341240239D9}"/>
              </a:ext>
            </a:extLst>
          </p:cNvPr>
          <p:cNvSpPr/>
          <p:nvPr/>
        </p:nvSpPr>
        <p:spPr bwMode="auto">
          <a:xfrm>
            <a:off x="4339719" y="4534835"/>
            <a:ext cx="2132995" cy="768598"/>
          </a:xfrm>
          <a:prstGeom prst="rect">
            <a:avLst/>
          </a:prstGeom>
          <a:solidFill>
            <a:srgbClr val="00BCF2"/>
          </a:solidFill>
          <a:ln w="9525" cap="flat" cmpd="sng" algn="ctr">
            <a:noFill/>
            <a:prstDash val="solid"/>
            <a:headEnd type="none" w="med" len="med"/>
            <a:tailEnd type="none" w="med" len="med"/>
          </a:ln>
          <a:effectLst/>
        </p:spPr>
        <p:txBody>
          <a:bodyPr lIns="91414" tIns="91414" rIns="34284" bIns="34284" rtlCol="0" anchor="ctr"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r" defTabSz="932048"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Partition 3</a:t>
            </a:r>
          </a:p>
        </p:txBody>
      </p:sp>
      <p:sp>
        <p:nvSpPr>
          <p:cNvPr id="299" name="Rectangle 298">
            <a:extLst>
              <a:ext uri="{FF2B5EF4-FFF2-40B4-BE49-F238E27FC236}">
                <a16:creationId xmlns:a16="http://schemas.microsoft.com/office/drawing/2014/main" id="{83206026-200B-43E7-8635-52491ECDAD56}"/>
              </a:ext>
            </a:extLst>
          </p:cNvPr>
          <p:cNvSpPr/>
          <p:nvPr/>
        </p:nvSpPr>
        <p:spPr bwMode="auto">
          <a:xfrm>
            <a:off x="4339719" y="5442162"/>
            <a:ext cx="2132995" cy="768598"/>
          </a:xfrm>
          <a:prstGeom prst="rect">
            <a:avLst/>
          </a:prstGeom>
          <a:solidFill>
            <a:srgbClr val="00BCF2"/>
          </a:solidFill>
          <a:ln w="9525" cap="flat" cmpd="sng" algn="ctr">
            <a:noFill/>
            <a:prstDash val="solid"/>
            <a:headEnd type="none" w="med" len="med"/>
            <a:tailEnd type="none" w="med" len="med"/>
          </a:ln>
          <a:effectLst/>
        </p:spPr>
        <p:txBody>
          <a:bodyPr lIns="91414" tIns="91414" rIns="34284" bIns="34284" rtlCol="0" anchor="ctr"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r" defTabSz="932048"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Partition 4</a:t>
            </a:r>
          </a:p>
        </p:txBody>
      </p:sp>
      <p:sp>
        <p:nvSpPr>
          <p:cNvPr id="300" name="Right Arrow 133">
            <a:extLst>
              <a:ext uri="{FF2B5EF4-FFF2-40B4-BE49-F238E27FC236}">
                <a16:creationId xmlns:a16="http://schemas.microsoft.com/office/drawing/2014/main" id="{37B0EE01-6F7A-433E-9FFD-440B4EC0170B}"/>
              </a:ext>
            </a:extLst>
          </p:cNvPr>
          <p:cNvSpPr/>
          <p:nvPr/>
        </p:nvSpPr>
        <p:spPr bwMode="auto">
          <a:xfrm>
            <a:off x="2438254" y="3042590"/>
            <a:ext cx="1336537" cy="2005098"/>
          </a:xfrm>
          <a:prstGeom prst="rightArrow">
            <a:avLst>
              <a:gd name="adj1" fmla="val 75275"/>
              <a:gd name="adj2" fmla="val 50000"/>
            </a:avLst>
          </a:prstGeom>
          <a:noFill/>
          <a:ln w="38100" cap="flat" cmpd="sng" algn="ctr">
            <a:solidFill>
              <a:srgbClr val="FFC000"/>
            </a:solidFill>
            <a:prstDash val="solid"/>
            <a:headEnd type="none" w="med" len="med"/>
            <a:tailEnd type="none" w="med" len="med"/>
          </a:ln>
          <a:effectLst/>
        </p:spPr>
        <p:txBody>
          <a:bodyPr rot="0" spcFirstLastPara="0" vert="horz" wrap="square" lIns="182802" tIns="146241" rIns="182802" bIns="146241"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1198" b="0" i="0" u="none" strike="noStrike" kern="0" cap="none" spc="0" normalizeH="0" baseline="0" noProof="0">
              <a:ln>
                <a:noFill/>
              </a:ln>
              <a:solidFill>
                <a:srgbClr val="FFC000"/>
              </a:solidFill>
              <a:effectLst/>
              <a:uLnTx/>
              <a:uFillTx/>
              <a:latin typeface="Segoe UI"/>
              <a:ea typeface="Segoe UI" pitchFamily="34" charset="0"/>
              <a:cs typeface="Segoe UI" pitchFamily="34" charset="0"/>
            </a:endParaRPr>
          </a:p>
          <a:p>
            <a:pPr marL="0" marR="0" lvl="0" indent="0" algn="ctr" defTabSz="931935" rtl="0" eaLnBrk="1" fontAlgn="base" latinLnBrk="0" hangingPunct="1">
              <a:lnSpc>
                <a:spcPct val="90000"/>
              </a:lnSpc>
              <a:spcBef>
                <a:spcPct val="0"/>
              </a:spcBef>
              <a:spcAft>
                <a:spcPct val="0"/>
              </a:spcAft>
              <a:buClrTx/>
              <a:buSzTx/>
              <a:buFontTx/>
              <a:buNone/>
              <a:tabLst/>
              <a:defRPr/>
            </a:pPr>
            <a:r>
              <a:rPr kumimoji="0" lang="en-US" sz="1198" b="0" i="0" u="none" strike="noStrike" kern="0" cap="none" spc="0" normalizeH="0" baseline="0" noProof="0">
                <a:ln>
                  <a:noFill/>
                </a:ln>
                <a:solidFill>
                  <a:srgbClr val="FFC000"/>
                </a:solidFill>
                <a:effectLst/>
                <a:uLnTx/>
                <a:uFillTx/>
                <a:latin typeface="Segoe UI"/>
                <a:ea typeface="Segoe UI" pitchFamily="34" charset="0"/>
                <a:cs typeface="Segoe UI" pitchFamily="34" charset="0"/>
              </a:rPr>
              <a:t>HTTPS</a:t>
            </a:r>
          </a:p>
          <a:p>
            <a:pPr marL="0" marR="0" lvl="0" indent="0" algn="ctr" defTabSz="931935" rtl="0" eaLnBrk="1" fontAlgn="base" latinLnBrk="0" hangingPunct="1">
              <a:lnSpc>
                <a:spcPct val="90000"/>
              </a:lnSpc>
              <a:spcBef>
                <a:spcPct val="0"/>
              </a:spcBef>
              <a:spcAft>
                <a:spcPct val="0"/>
              </a:spcAft>
              <a:buClrTx/>
              <a:buSzTx/>
              <a:buFontTx/>
              <a:buNone/>
              <a:tabLst/>
              <a:defRPr/>
            </a:pPr>
            <a:r>
              <a:rPr kumimoji="0" lang="en-US" sz="1198" b="0" i="0" u="none" strike="noStrike" kern="0" cap="none" spc="0" normalizeH="0" baseline="0" noProof="0">
                <a:ln>
                  <a:noFill/>
                </a:ln>
                <a:solidFill>
                  <a:srgbClr val="FFC000"/>
                </a:solidFill>
                <a:effectLst/>
                <a:uLnTx/>
                <a:uFillTx/>
                <a:latin typeface="Segoe UI"/>
                <a:ea typeface="Segoe UI" pitchFamily="34" charset="0"/>
                <a:cs typeface="Segoe UI" pitchFamily="34" charset="0"/>
              </a:rPr>
              <a:t>AMQP</a:t>
            </a:r>
          </a:p>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1198" b="0" i="0" u="none" strike="noStrike" kern="0" cap="none" spc="0" normalizeH="0" baseline="0" noProof="0">
              <a:ln>
                <a:noFill/>
              </a:ln>
              <a:solidFill>
                <a:srgbClr val="FFC000"/>
              </a:solidFill>
              <a:effectLst/>
              <a:uLnTx/>
              <a:uFillTx/>
              <a:latin typeface="Segoe UI"/>
              <a:ea typeface="Segoe UI" pitchFamily="34" charset="0"/>
              <a:cs typeface="Segoe UI" pitchFamily="34" charset="0"/>
            </a:endParaRPr>
          </a:p>
        </p:txBody>
      </p:sp>
      <p:sp>
        <p:nvSpPr>
          <p:cNvPr id="301" name="Rectangle 300">
            <a:extLst>
              <a:ext uri="{FF2B5EF4-FFF2-40B4-BE49-F238E27FC236}">
                <a16:creationId xmlns:a16="http://schemas.microsoft.com/office/drawing/2014/main" id="{F539F26E-0A06-4A8F-8074-2DF714F20F81}"/>
              </a:ext>
            </a:extLst>
          </p:cNvPr>
          <p:cNvSpPr/>
          <p:nvPr/>
        </p:nvSpPr>
        <p:spPr bwMode="auto">
          <a:xfrm>
            <a:off x="9595393" y="2496277"/>
            <a:ext cx="380892" cy="380892"/>
          </a:xfrm>
          <a:prstGeom prst="rect">
            <a:avLst/>
          </a:prstGeom>
          <a:solidFill>
            <a:srgbClr val="BAD80A"/>
          </a:solidFill>
          <a:ln w="9525" cap="flat" cmpd="sng" algn="ctr">
            <a:noFill/>
            <a:prstDash val="solid"/>
            <a:headEnd type="none" w="med" len="med"/>
            <a:tailEnd type="none" w="med" len="med"/>
          </a:ln>
          <a:effectLst/>
        </p:spPr>
        <p:txBody>
          <a:bodyPr lIns="91414" tIns="91414" rIns="34284" bIns="34284"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048"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02" name="Rectangle 301">
            <a:extLst>
              <a:ext uri="{FF2B5EF4-FFF2-40B4-BE49-F238E27FC236}">
                <a16:creationId xmlns:a16="http://schemas.microsoft.com/office/drawing/2014/main" id="{9817C658-8931-4CCE-A516-5F1B91E6AA77}"/>
              </a:ext>
            </a:extLst>
          </p:cNvPr>
          <p:cNvSpPr/>
          <p:nvPr/>
        </p:nvSpPr>
        <p:spPr bwMode="auto">
          <a:xfrm>
            <a:off x="9599022" y="2950851"/>
            <a:ext cx="380892" cy="380892"/>
          </a:xfrm>
          <a:prstGeom prst="rect">
            <a:avLst/>
          </a:prstGeom>
          <a:solidFill>
            <a:srgbClr val="BAD80A"/>
          </a:solidFill>
          <a:ln w="9525" cap="flat" cmpd="sng" algn="ctr">
            <a:noFill/>
            <a:prstDash val="solid"/>
            <a:headEnd type="none" w="med" len="med"/>
            <a:tailEnd type="none" w="med" len="med"/>
          </a:ln>
          <a:effectLst/>
        </p:spPr>
        <p:txBody>
          <a:bodyPr lIns="91414" tIns="91414" rIns="34284" bIns="34284"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048"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03" name="Rectangle 302">
            <a:extLst>
              <a:ext uri="{FF2B5EF4-FFF2-40B4-BE49-F238E27FC236}">
                <a16:creationId xmlns:a16="http://schemas.microsoft.com/office/drawing/2014/main" id="{AF327F79-5149-4DA2-ACB0-8B2712F44547}"/>
              </a:ext>
            </a:extLst>
          </p:cNvPr>
          <p:cNvSpPr/>
          <p:nvPr/>
        </p:nvSpPr>
        <p:spPr bwMode="auto">
          <a:xfrm>
            <a:off x="9595393" y="3405422"/>
            <a:ext cx="380892" cy="380892"/>
          </a:xfrm>
          <a:prstGeom prst="rect">
            <a:avLst/>
          </a:prstGeom>
          <a:solidFill>
            <a:srgbClr val="BAD80A"/>
          </a:solidFill>
          <a:ln w="9525" cap="flat" cmpd="sng" algn="ctr">
            <a:noFill/>
            <a:prstDash val="solid"/>
            <a:headEnd type="none" w="med" len="med"/>
            <a:tailEnd type="none" w="med" len="med"/>
          </a:ln>
          <a:effectLst/>
        </p:spPr>
        <p:txBody>
          <a:bodyPr lIns="91414" tIns="91414" rIns="34284" bIns="34284"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048"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04" name="Rectangle 303">
            <a:extLst>
              <a:ext uri="{FF2B5EF4-FFF2-40B4-BE49-F238E27FC236}">
                <a16:creationId xmlns:a16="http://schemas.microsoft.com/office/drawing/2014/main" id="{157CE6C6-38D1-4299-AE6C-E126BF2E9ECD}"/>
              </a:ext>
            </a:extLst>
          </p:cNvPr>
          <p:cNvSpPr/>
          <p:nvPr/>
        </p:nvSpPr>
        <p:spPr bwMode="auto">
          <a:xfrm>
            <a:off x="9595393" y="3864646"/>
            <a:ext cx="380892" cy="380892"/>
          </a:xfrm>
          <a:prstGeom prst="rect">
            <a:avLst/>
          </a:prstGeom>
          <a:solidFill>
            <a:srgbClr val="BAD80A"/>
          </a:solidFill>
          <a:ln w="9525" cap="flat" cmpd="sng" algn="ctr">
            <a:noFill/>
            <a:prstDash val="solid"/>
            <a:headEnd type="none" w="med" len="med"/>
            <a:tailEnd type="none" w="med" len="med"/>
          </a:ln>
          <a:effectLst/>
        </p:spPr>
        <p:txBody>
          <a:bodyPr lIns="91414" tIns="91414" rIns="34284" bIns="34284"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048"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05" name="TextBox 207">
            <a:extLst>
              <a:ext uri="{FF2B5EF4-FFF2-40B4-BE49-F238E27FC236}">
                <a16:creationId xmlns:a16="http://schemas.microsoft.com/office/drawing/2014/main" id="{0044AA67-5EF0-44BE-A0A3-1024A4B76219}"/>
              </a:ext>
            </a:extLst>
          </p:cNvPr>
          <p:cNvSpPr txBox="1"/>
          <p:nvPr/>
        </p:nvSpPr>
        <p:spPr>
          <a:xfrm>
            <a:off x="363967" y="4789051"/>
            <a:ext cx="2193444" cy="572380"/>
          </a:xfrm>
          <a:prstGeom prst="rect">
            <a:avLst/>
          </a:prstGeom>
          <a:noFill/>
        </p:spPr>
        <p:txBody>
          <a:bodyPr wrap="none" lIns="182828" tIns="146262" rIns="182828" bIns="146262"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dirty="0">
                <a:ln>
                  <a:noFill/>
                </a:ln>
                <a:solidFill>
                  <a:srgbClr val="CDF4FF">
                    <a:lumMod val="90000"/>
                  </a:srgbClr>
                </a:solidFill>
                <a:effectLst/>
                <a:uLnTx/>
                <a:uFillTx/>
                <a:latin typeface="Segoe UI"/>
                <a:ea typeface="+mn-ea"/>
                <a:cs typeface="+mn-cs"/>
              </a:rPr>
              <a:t>Event Producers</a:t>
            </a:r>
          </a:p>
        </p:txBody>
      </p:sp>
      <p:sp>
        <p:nvSpPr>
          <p:cNvPr id="306" name="TextBox 208">
            <a:extLst>
              <a:ext uri="{FF2B5EF4-FFF2-40B4-BE49-F238E27FC236}">
                <a16:creationId xmlns:a16="http://schemas.microsoft.com/office/drawing/2014/main" id="{24276052-29F3-42EF-B404-5CB30AD3FF9A}"/>
              </a:ext>
            </a:extLst>
          </p:cNvPr>
          <p:cNvSpPr txBox="1"/>
          <p:nvPr/>
        </p:nvSpPr>
        <p:spPr>
          <a:xfrm>
            <a:off x="8914216" y="4149714"/>
            <a:ext cx="2121310" cy="572380"/>
          </a:xfrm>
          <a:prstGeom prst="rect">
            <a:avLst/>
          </a:prstGeom>
          <a:noFill/>
        </p:spPr>
        <p:txBody>
          <a:bodyPr wrap="none" lIns="182828" tIns="146262" rIns="182828" bIns="146262"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418" rtl="0"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dirty="0">
                <a:ln>
                  <a:noFill/>
                </a:ln>
                <a:solidFill>
                  <a:srgbClr val="CDF4FF">
                    <a:lumMod val="90000"/>
                  </a:srgbClr>
                </a:solidFill>
                <a:effectLst/>
                <a:uLnTx/>
                <a:uFillTx/>
                <a:latin typeface="Segoe UI"/>
                <a:ea typeface="+mn-ea"/>
                <a:cs typeface="+mn-cs"/>
              </a:rPr>
              <a:t>Event Receivers</a:t>
            </a:r>
          </a:p>
        </p:txBody>
      </p:sp>
      <p:cxnSp>
        <p:nvCxnSpPr>
          <p:cNvPr id="307" name="Straight Arrow Connector 704">
            <a:extLst>
              <a:ext uri="{FF2B5EF4-FFF2-40B4-BE49-F238E27FC236}">
                <a16:creationId xmlns:a16="http://schemas.microsoft.com/office/drawing/2014/main" id="{207415CD-7565-472D-8CA5-5B6914E35013}"/>
              </a:ext>
            </a:extLst>
          </p:cNvPr>
          <p:cNvCxnSpPr>
            <a:cxnSpLocks/>
            <a:stCxn id="301" idx="1"/>
            <a:endCxn id="295" idx="3"/>
          </p:cNvCxnSpPr>
          <p:nvPr/>
        </p:nvCxnSpPr>
        <p:spPr>
          <a:xfrm rot="10800000" flipV="1">
            <a:off x="6475708" y="2686723"/>
            <a:ext cx="3119685" cy="432724"/>
          </a:xfrm>
          <a:prstGeom prst="bentConnector3">
            <a:avLst>
              <a:gd name="adj1" fmla="val 84398"/>
            </a:avLst>
          </a:prstGeom>
          <a:noFill/>
          <a:ln w="28575" cap="flat" cmpd="sng" algn="ctr">
            <a:solidFill>
              <a:srgbClr val="00B294"/>
            </a:solidFill>
            <a:prstDash val="solid"/>
            <a:headEnd type="diamond" w="med" len="med"/>
            <a:tailEnd type="triangle" w="med" len="med"/>
          </a:ln>
          <a:effectLst/>
        </p:spPr>
      </p:cxnSp>
      <p:cxnSp>
        <p:nvCxnSpPr>
          <p:cNvPr id="308" name="Straight Arrow Connector 704">
            <a:extLst>
              <a:ext uri="{FF2B5EF4-FFF2-40B4-BE49-F238E27FC236}">
                <a16:creationId xmlns:a16="http://schemas.microsoft.com/office/drawing/2014/main" id="{8A6DEF2D-2AFF-4D72-927D-4F0CA355B71D}"/>
              </a:ext>
            </a:extLst>
          </p:cNvPr>
          <p:cNvCxnSpPr>
            <a:cxnSpLocks/>
            <a:stCxn id="302" idx="1"/>
            <a:endCxn id="297" idx="3"/>
          </p:cNvCxnSpPr>
          <p:nvPr/>
        </p:nvCxnSpPr>
        <p:spPr>
          <a:xfrm rot="10800000" flipV="1">
            <a:off x="6472713" y="3141297"/>
            <a:ext cx="3126310" cy="863697"/>
          </a:xfrm>
          <a:prstGeom prst="bentConnector3">
            <a:avLst>
              <a:gd name="adj1" fmla="val 84326"/>
            </a:avLst>
          </a:prstGeom>
          <a:noFill/>
          <a:ln w="28575" cap="flat" cmpd="sng" algn="ctr">
            <a:solidFill>
              <a:srgbClr val="00B294"/>
            </a:solidFill>
            <a:prstDash val="solid"/>
            <a:headEnd type="diamond" w="med" len="med"/>
            <a:tailEnd type="triangle" w="med" len="med"/>
          </a:ln>
          <a:effectLst/>
        </p:spPr>
      </p:cxnSp>
      <p:cxnSp>
        <p:nvCxnSpPr>
          <p:cNvPr id="309" name="Straight Connector 308">
            <a:extLst>
              <a:ext uri="{FF2B5EF4-FFF2-40B4-BE49-F238E27FC236}">
                <a16:creationId xmlns:a16="http://schemas.microsoft.com/office/drawing/2014/main" id="{D962D284-F265-43F0-B021-FCE25E21B097}"/>
              </a:ext>
            </a:extLst>
          </p:cNvPr>
          <p:cNvCxnSpPr/>
          <p:nvPr/>
        </p:nvCxnSpPr>
        <p:spPr>
          <a:xfrm>
            <a:off x="3809465" y="1873198"/>
            <a:ext cx="0" cy="4566096"/>
          </a:xfrm>
          <a:prstGeom prst="line">
            <a:avLst/>
          </a:prstGeom>
          <a:noFill/>
          <a:ln w="19050" cap="flat" cmpd="sng" algn="ctr">
            <a:solidFill>
              <a:srgbClr val="D2D2D2">
                <a:lumMod val="50000"/>
                <a:lumOff val="50000"/>
              </a:srgbClr>
            </a:solidFill>
            <a:prstDash val="solid"/>
            <a:headEnd type="none"/>
            <a:tailEnd type="none"/>
          </a:ln>
          <a:effectLst/>
        </p:spPr>
      </p:cxnSp>
      <p:sp>
        <p:nvSpPr>
          <p:cNvPr id="310" name="Arc 309">
            <a:extLst>
              <a:ext uri="{FF2B5EF4-FFF2-40B4-BE49-F238E27FC236}">
                <a16:creationId xmlns:a16="http://schemas.microsoft.com/office/drawing/2014/main" id="{DEDDA6A1-3BA6-46AF-8C24-09F2F13CE66F}"/>
              </a:ext>
            </a:extLst>
          </p:cNvPr>
          <p:cNvSpPr/>
          <p:nvPr/>
        </p:nvSpPr>
        <p:spPr>
          <a:xfrm flipH="1" flipV="1">
            <a:off x="1425910" y="1736811"/>
            <a:ext cx="3907124" cy="1055603"/>
          </a:xfrm>
          <a:prstGeom prst="arc">
            <a:avLst>
              <a:gd name="adj1" fmla="val 16200000"/>
              <a:gd name="adj2" fmla="val 21558341"/>
            </a:avLst>
          </a:prstGeom>
          <a:noFill/>
          <a:ln w="9525" cap="flat" cmpd="sng" algn="ctr">
            <a:solidFill>
              <a:srgbClr val="D2D2D2"/>
            </a:solidFill>
            <a:prstDash val="solid"/>
            <a:headEnd type="none"/>
            <a:tailEnd type="none"/>
          </a:ln>
          <a:effectLst/>
        </p:spPr>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763" b="0" i="0" u="none" strike="noStrike" kern="0" cap="none" spc="0" normalizeH="0" baseline="0" noProof="0">
              <a:ln>
                <a:noFill/>
              </a:ln>
              <a:solidFill>
                <a:srgbClr val="FFFFFF"/>
              </a:solidFill>
              <a:effectLst/>
              <a:uLnTx/>
              <a:uFillTx/>
              <a:latin typeface="Segoe UI"/>
              <a:ea typeface="+mn-ea"/>
              <a:cs typeface="+mn-cs"/>
            </a:endParaRPr>
          </a:p>
        </p:txBody>
      </p:sp>
      <p:sp>
        <p:nvSpPr>
          <p:cNvPr id="311" name="Arc 310">
            <a:extLst>
              <a:ext uri="{FF2B5EF4-FFF2-40B4-BE49-F238E27FC236}">
                <a16:creationId xmlns:a16="http://schemas.microsoft.com/office/drawing/2014/main" id="{18AC1745-8E8B-4665-AB6F-0F20CB2B50AF}"/>
              </a:ext>
            </a:extLst>
          </p:cNvPr>
          <p:cNvSpPr/>
          <p:nvPr/>
        </p:nvSpPr>
        <p:spPr>
          <a:xfrm flipH="1">
            <a:off x="1425910" y="5321494"/>
            <a:ext cx="3907124" cy="1193979"/>
          </a:xfrm>
          <a:prstGeom prst="arc">
            <a:avLst>
              <a:gd name="adj1" fmla="val 16200000"/>
              <a:gd name="adj2" fmla="val 21558341"/>
            </a:avLst>
          </a:prstGeom>
          <a:noFill/>
          <a:ln w="9525" cap="flat" cmpd="sng" algn="ctr">
            <a:solidFill>
              <a:srgbClr val="D2D2D2"/>
            </a:solidFill>
            <a:prstDash val="solid"/>
            <a:headEnd type="none"/>
            <a:tailEnd type="none"/>
          </a:ln>
          <a:effectLst/>
        </p:spPr>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763" b="0" i="0" u="none" strike="noStrike" kern="0" cap="none" spc="0" normalizeH="0" baseline="0" noProof="0">
              <a:ln>
                <a:noFill/>
              </a:ln>
              <a:solidFill>
                <a:srgbClr val="404040"/>
              </a:solidFill>
              <a:effectLst/>
              <a:uLnTx/>
              <a:uFillTx/>
              <a:latin typeface="Segoe UI"/>
              <a:ea typeface="+mn-ea"/>
              <a:cs typeface="+mn-cs"/>
            </a:endParaRPr>
          </a:p>
        </p:txBody>
      </p:sp>
      <p:sp>
        <p:nvSpPr>
          <p:cNvPr id="312" name="Rectangle 311">
            <a:extLst>
              <a:ext uri="{FF2B5EF4-FFF2-40B4-BE49-F238E27FC236}">
                <a16:creationId xmlns:a16="http://schemas.microsoft.com/office/drawing/2014/main" id="{C57A70FA-D688-457E-B04D-55A1199667B2}"/>
              </a:ext>
            </a:extLst>
          </p:cNvPr>
          <p:cNvSpPr/>
          <p:nvPr/>
        </p:nvSpPr>
        <p:spPr bwMode="auto">
          <a:xfrm>
            <a:off x="4377172" y="2781698"/>
            <a:ext cx="663022" cy="571337"/>
          </a:xfrm>
          <a:prstGeom prst="rect">
            <a:avLst/>
          </a:prstGeom>
          <a:pattFill prst="dkVert">
            <a:fgClr>
              <a:srgbClr val="00BCF2"/>
            </a:fgClr>
            <a:bgClr>
              <a:srgbClr val="353535"/>
            </a:bgClr>
          </a:pattFill>
          <a:ln w="9525" cap="flat" cmpd="sng" algn="ctr">
            <a:noFill/>
            <a:prstDash val="solid"/>
            <a:headEnd type="none" w="med" len="med"/>
            <a:tailEnd type="none" w="med" len="med"/>
          </a:ln>
          <a:effectLst/>
        </p:spPr>
        <p:txBody>
          <a:bodyPr lIns="91414" tIns="91414" rIns="34284" bIns="34284"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048"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13" name="Rectangle 312">
            <a:extLst>
              <a:ext uri="{FF2B5EF4-FFF2-40B4-BE49-F238E27FC236}">
                <a16:creationId xmlns:a16="http://schemas.microsoft.com/office/drawing/2014/main" id="{F64EECBA-FB6E-49CB-B5AE-A4D7EE3152F2}"/>
              </a:ext>
            </a:extLst>
          </p:cNvPr>
          <p:cNvSpPr/>
          <p:nvPr/>
        </p:nvSpPr>
        <p:spPr bwMode="auto">
          <a:xfrm>
            <a:off x="4387726" y="3671638"/>
            <a:ext cx="534708" cy="525437"/>
          </a:xfrm>
          <a:prstGeom prst="rect">
            <a:avLst/>
          </a:prstGeom>
          <a:pattFill prst="dkVert">
            <a:fgClr>
              <a:srgbClr val="00BCF2"/>
            </a:fgClr>
            <a:bgClr>
              <a:srgbClr val="353535"/>
            </a:bgClr>
          </a:pattFill>
          <a:ln w="9525" cap="flat" cmpd="sng" algn="ctr">
            <a:noFill/>
            <a:prstDash val="solid"/>
            <a:headEnd type="none" w="med" len="med"/>
            <a:tailEnd type="none" w="med" len="med"/>
          </a:ln>
          <a:effectLst/>
        </p:spPr>
        <p:txBody>
          <a:bodyPr lIns="91414" tIns="91414" rIns="34284" bIns="34284"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048"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14" name="Rectangle 313">
            <a:extLst>
              <a:ext uri="{FF2B5EF4-FFF2-40B4-BE49-F238E27FC236}">
                <a16:creationId xmlns:a16="http://schemas.microsoft.com/office/drawing/2014/main" id="{7EFA39B1-EEB2-45A3-B355-E1FF10405B2E}"/>
              </a:ext>
            </a:extLst>
          </p:cNvPr>
          <p:cNvSpPr/>
          <p:nvPr/>
        </p:nvSpPr>
        <p:spPr bwMode="auto">
          <a:xfrm>
            <a:off x="4379245" y="4583945"/>
            <a:ext cx="663022" cy="571337"/>
          </a:xfrm>
          <a:prstGeom prst="rect">
            <a:avLst/>
          </a:prstGeom>
          <a:pattFill prst="dkVert">
            <a:fgClr>
              <a:srgbClr val="00BCF2"/>
            </a:fgClr>
            <a:bgClr>
              <a:srgbClr val="353535"/>
            </a:bgClr>
          </a:pattFill>
          <a:ln w="9525" cap="flat" cmpd="sng" algn="ctr">
            <a:noFill/>
            <a:prstDash val="solid"/>
            <a:headEnd type="none" w="med" len="med"/>
            <a:tailEnd type="none" w="med" len="med"/>
          </a:ln>
          <a:effectLst/>
        </p:spPr>
        <p:txBody>
          <a:bodyPr lIns="91414" tIns="91414" rIns="34284" bIns="34284"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048"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15" name="Rectangle 314">
            <a:extLst>
              <a:ext uri="{FF2B5EF4-FFF2-40B4-BE49-F238E27FC236}">
                <a16:creationId xmlns:a16="http://schemas.microsoft.com/office/drawing/2014/main" id="{87196080-A42E-4F3E-907D-D36963F4C554}"/>
              </a:ext>
            </a:extLst>
          </p:cNvPr>
          <p:cNvSpPr/>
          <p:nvPr/>
        </p:nvSpPr>
        <p:spPr bwMode="auto">
          <a:xfrm>
            <a:off x="4387727" y="5478519"/>
            <a:ext cx="774851" cy="565373"/>
          </a:xfrm>
          <a:prstGeom prst="rect">
            <a:avLst/>
          </a:prstGeom>
          <a:pattFill prst="dkVert">
            <a:fgClr>
              <a:srgbClr val="00BCF2"/>
            </a:fgClr>
            <a:bgClr>
              <a:srgbClr val="353535"/>
            </a:bgClr>
          </a:pattFill>
          <a:ln w="9525" cap="flat" cmpd="sng" algn="ctr">
            <a:noFill/>
            <a:prstDash val="solid"/>
            <a:headEnd type="none" w="med" len="med"/>
            <a:tailEnd type="none" w="med" len="med"/>
          </a:ln>
          <a:effectLst/>
        </p:spPr>
        <p:txBody>
          <a:bodyPr lIns="91414" tIns="91414" rIns="34284" bIns="34284"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048"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16" name="Rectangle 315">
            <a:extLst>
              <a:ext uri="{FF2B5EF4-FFF2-40B4-BE49-F238E27FC236}">
                <a16:creationId xmlns:a16="http://schemas.microsoft.com/office/drawing/2014/main" id="{D566F6C8-688F-42C6-918D-CB5045A23810}"/>
              </a:ext>
            </a:extLst>
          </p:cNvPr>
          <p:cNvSpPr/>
          <p:nvPr/>
        </p:nvSpPr>
        <p:spPr bwMode="auto">
          <a:xfrm>
            <a:off x="9599022" y="4620668"/>
            <a:ext cx="380892" cy="380892"/>
          </a:xfrm>
          <a:prstGeom prst="rect">
            <a:avLst/>
          </a:prstGeom>
          <a:solidFill>
            <a:srgbClr val="BAD80A">
              <a:lumMod val="60000"/>
              <a:lumOff val="40000"/>
            </a:srgbClr>
          </a:solidFill>
          <a:ln w="9525" cap="flat" cmpd="sng" algn="ctr">
            <a:noFill/>
            <a:prstDash val="solid"/>
            <a:headEnd type="none" w="med" len="med"/>
            <a:tailEnd type="none" w="med" len="med"/>
          </a:ln>
          <a:effectLst/>
        </p:spPr>
        <p:txBody>
          <a:bodyPr lIns="91414" tIns="91414" rIns="34284" bIns="34284"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048"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17" name="Rectangle 316">
            <a:extLst>
              <a:ext uri="{FF2B5EF4-FFF2-40B4-BE49-F238E27FC236}">
                <a16:creationId xmlns:a16="http://schemas.microsoft.com/office/drawing/2014/main" id="{A235131C-2F00-41ED-AE03-B6BDF97F63F9}"/>
              </a:ext>
            </a:extLst>
          </p:cNvPr>
          <p:cNvSpPr/>
          <p:nvPr/>
        </p:nvSpPr>
        <p:spPr bwMode="auto">
          <a:xfrm>
            <a:off x="9602651" y="5075241"/>
            <a:ext cx="380892" cy="380892"/>
          </a:xfrm>
          <a:prstGeom prst="rect">
            <a:avLst/>
          </a:prstGeom>
          <a:solidFill>
            <a:srgbClr val="BAD80A">
              <a:lumMod val="60000"/>
              <a:lumOff val="40000"/>
            </a:srgbClr>
          </a:solidFill>
          <a:ln w="9525" cap="flat" cmpd="sng" algn="ctr">
            <a:noFill/>
            <a:prstDash val="solid"/>
            <a:headEnd type="none" w="med" len="med"/>
            <a:tailEnd type="none" w="med" len="med"/>
          </a:ln>
          <a:effectLst/>
        </p:spPr>
        <p:txBody>
          <a:bodyPr lIns="91414" tIns="91414" rIns="34284" bIns="34284"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048"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18" name="Rectangle 317">
            <a:extLst>
              <a:ext uri="{FF2B5EF4-FFF2-40B4-BE49-F238E27FC236}">
                <a16:creationId xmlns:a16="http://schemas.microsoft.com/office/drawing/2014/main" id="{F19D91F6-3F1B-4E22-A3FF-2B22767128C4}"/>
              </a:ext>
            </a:extLst>
          </p:cNvPr>
          <p:cNvSpPr/>
          <p:nvPr/>
        </p:nvSpPr>
        <p:spPr bwMode="auto">
          <a:xfrm>
            <a:off x="9599022" y="5529814"/>
            <a:ext cx="380892" cy="380892"/>
          </a:xfrm>
          <a:prstGeom prst="rect">
            <a:avLst/>
          </a:prstGeom>
          <a:solidFill>
            <a:srgbClr val="BAD80A">
              <a:lumMod val="60000"/>
              <a:lumOff val="40000"/>
            </a:srgbClr>
          </a:solidFill>
          <a:ln w="9525" cap="flat" cmpd="sng" algn="ctr">
            <a:noFill/>
            <a:prstDash val="solid"/>
            <a:headEnd type="none" w="med" len="med"/>
            <a:tailEnd type="none" w="med" len="med"/>
          </a:ln>
          <a:effectLst/>
        </p:spPr>
        <p:txBody>
          <a:bodyPr lIns="91414" tIns="91414" rIns="34284" bIns="34284"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048"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19" name="Rectangle 318">
            <a:extLst>
              <a:ext uri="{FF2B5EF4-FFF2-40B4-BE49-F238E27FC236}">
                <a16:creationId xmlns:a16="http://schemas.microsoft.com/office/drawing/2014/main" id="{90B6BA66-C39A-4428-9769-4A63A9DEA76E}"/>
              </a:ext>
            </a:extLst>
          </p:cNvPr>
          <p:cNvSpPr/>
          <p:nvPr/>
        </p:nvSpPr>
        <p:spPr bwMode="auto">
          <a:xfrm>
            <a:off x="9599022" y="5989038"/>
            <a:ext cx="380892" cy="380892"/>
          </a:xfrm>
          <a:prstGeom prst="rect">
            <a:avLst/>
          </a:prstGeom>
          <a:solidFill>
            <a:srgbClr val="BAD80A">
              <a:lumMod val="60000"/>
              <a:lumOff val="40000"/>
            </a:srgbClr>
          </a:solidFill>
          <a:ln w="9525" cap="flat" cmpd="sng" algn="ctr">
            <a:noFill/>
            <a:prstDash val="solid"/>
            <a:headEnd type="none" w="med" len="med"/>
            <a:tailEnd type="none" w="med" len="med"/>
          </a:ln>
          <a:effectLst/>
        </p:spPr>
        <p:txBody>
          <a:bodyPr lIns="91414" tIns="91414" rIns="34284" bIns="34284"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048"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320" name="Straight Arrow Connector 704">
            <a:extLst>
              <a:ext uri="{FF2B5EF4-FFF2-40B4-BE49-F238E27FC236}">
                <a16:creationId xmlns:a16="http://schemas.microsoft.com/office/drawing/2014/main" id="{2BFB34D5-D9B6-429E-8FFE-BC2E1D7D5A16}"/>
              </a:ext>
            </a:extLst>
          </p:cNvPr>
          <p:cNvCxnSpPr>
            <a:cxnSpLocks/>
            <a:stCxn id="318" idx="1"/>
            <a:endCxn id="298" idx="3"/>
          </p:cNvCxnSpPr>
          <p:nvPr/>
        </p:nvCxnSpPr>
        <p:spPr>
          <a:xfrm rot="10800000">
            <a:off x="6472713" y="4919133"/>
            <a:ext cx="3126310" cy="801126"/>
          </a:xfrm>
          <a:prstGeom prst="bentConnector3">
            <a:avLst>
              <a:gd name="adj1" fmla="val 91276"/>
            </a:avLst>
          </a:prstGeom>
          <a:noFill/>
          <a:ln w="38100" cap="flat" cmpd="sng" algn="ctr">
            <a:solidFill>
              <a:srgbClr val="737373"/>
            </a:solidFill>
            <a:prstDash val="solid"/>
            <a:headEnd type="diamond" w="med" len="med"/>
            <a:tailEnd type="triangle" w="med" len="med"/>
          </a:ln>
          <a:effectLst/>
        </p:spPr>
      </p:cxnSp>
      <p:cxnSp>
        <p:nvCxnSpPr>
          <p:cNvPr id="321" name="Straight Arrow Connector 704">
            <a:extLst>
              <a:ext uri="{FF2B5EF4-FFF2-40B4-BE49-F238E27FC236}">
                <a16:creationId xmlns:a16="http://schemas.microsoft.com/office/drawing/2014/main" id="{7DAC29B2-E980-4B0D-9E3E-6D8D820C8DE0}"/>
              </a:ext>
            </a:extLst>
          </p:cNvPr>
          <p:cNvCxnSpPr>
            <a:cxnSpLocks/>
            <a:stCxn id="319" idx="1"/>
            <a:endCxn id="299" idx="3"/>
          </p:cNvCxnSpPr>
          <p:nvPr/>
        </p:nvCxnSpPr>
        <p:spPr>
          <a:xfrm rot="10800000">
            <a:off x="6472713" y="5826460"/>
            <a:ext cx="3126310" cy="353024"/>
          </a:xfrm>
          <a:prstGeom prst="bentConnector3">
            <a:avLst>
              <a:gd name="adj1" fmla="val 91092"/>
            </a:avLst>
          </a:prstGeom>
          <a:noFill/>
          <a:ln w="38100" cap="flat" cmpd="sng" algn="ctr">
            <a:solidFill>
              <a:srgbClr val="737373"/>
            </a:solidFill>
            <a:prstDash val="solid"/>
            <a:headEnd type="diamond" w="med" len="med"/>
            <a:tailEnd type="triangle" w="med" len="med"/>
          </a:ln>
          <a:effectLst/>
        </p:spPr>
      </p:cxnSp>
      <p:cxnSp>
        <p:nvCxnSpPr>
          <p:cNvPr id="322" name="Straight Arrow Connector 704">
            <a:extLst>
              <a:ext uri="{FF2B5EF4-FFF2-40B4-BE49-F238E27FC236}">
                <a16:creationId xmlns:a16="http://schemas.microsoft.com/office/drawing/2014/main" id="{1038B887-4B1E-4FFF-B815-45C25310DF00}"/>
              </a:ext>
            </a:extLst>
          </p:cNvPr>
          <p:cNvCxnSpPr>
            <a:cxnSpLocks/>
            <a:stCxn id="303" idx="1"/>
            <a:endCxn id="298" idx="3"/>
          </p:cNvCxnSpPr>
          <p:nvPr/>
        </p:nvCxnSpPr>
        <p:spPr>
          <a:xfrm rot="10800000" flipV="1">
            <a:off x="6472715" y="3595868"/>
            <a:ext cx="3122680" cy="1323265"/>
          </a:xfrm>
          <a:prstGeom prst="bentConnector3">
            <a:avLst>
              <a:gd name="adj1" fmla="val 84224"/>
            </a:avLst>
          </a:prstGeom>
          <a:noFill/>
          <a:ln w="28575" cap="flat" cmpd="sng" algn="ctr">
            <a:solidFill>
              <a:srgbClr val="00B294"/>
            </a:solidFill>
            <a:prstDash val="solid"/>
            <a:headEnd type="diamond" w="med" len="med"/>
            <a:tailEnd type="triangle" w="med" len="med"/>
          </a:ln>
          <a:effectLst/>
        </p:spPr>
      </p:cxnSp>
      <p:cxnSp>
        <p:nvCxnSpPr>
          <p:cNvPr id="323" name="Straight Arrow Connector 704">
            <a:extLst>
              <a:ext uri="{FF2B5EF4-FFF2-40B4-BE49-F238E27FC236}">
                <a16:creationId xmlns:a16="http://schemas.microsoft.com/office/drawing/2014/main" id="{F8B16B39-A765-4713-BBE7-F55CDA7C4246}"/>
              </a:ext>
            </a:extLst>
          </p:cNvPr>
          <p:cNvCxnSpPr>
            <a:cxnSpLocks/>
            <a:stCxn id="304" idx="1"/>
            <a:endCxn id="299" idx="3"/>
          </p:cNvCxnSpPr>
          <p:nvPr/>
        </p:nvCxnSpPr>
        <p:spPr>
          <a:xfrm rot="10800000" flipV="1">
            <a:off x="6472715" y="4055093"/>
            <a:ext cx="3122680" cy="1771368"/>
          </a:xfrm>
          <a:prstGeom prst="bentConnector3">
            <a:avLst>
              <a:gd name="adj1" fmla="val 84295"/>
            </a:avLst>
          </a:prstGeom>
          <a:noFill/>
          <a:ln w="28575" cap="flat" cmpd="sng" algn="ctr">
            <a:solidFill>
              <a:srgbClr val="00B294"/>
            </a:solidFill>
            <a:prstDash val="solid"/>
            <a:headEnd type="diamond" w="med" len="med"/>
            <a:tailEnd type="triangle" w="med" len="med"/>
          </a:ln>
          <a:effectLst/>
        </p:spPr>
      </p:cxnSp>
      <p:cxnSp>
        <p:nvCxnSpPr>
          <p:cNvPr id="324" name="Straight Arrow Connector 704">
            <a:extLst>
              <a:ext uri="{FF2B5EF4-FFF2-40B4-BE49-F238E27FC236}">
                <a16:creationId xmlns:a16="http://schemas.microsoft.com/office/drawing/2014/main" id="{5469FF22-2737-44F5-AB4F-B0F6D65487BE}"/>
              </a:ext>
            </a:extLst>
          </p:cNvPr>
          <p:cNvCxnSpPr>
            <a:cxnSpLocks/>
            <a:stCxn id="317" idx="1"/>
            <a:endCxn id="297" idx="3"/>
          </p:cNvCxnSpPr>
          <p:nvPr/>
        </p:nvCxnSpPr>
        <p:spPr>
          <a:xfrm rot="10800000">
            <a:off x="6472713" y="4004994"/>
            <a:ext cx="3129938" cy="1260694"/>
          </a:xfrm>
          <a:prstGeom prst="bentConnector3">
            <a:avLst>
              <a:gd name="adj1" fmla="val 91402"/>
            </a:avLst>
          </a:prstGeom>
          <a:noFill/>
          <a:ln w="38100" cap="flat" cmpd="sng" algn="ctr">
            <a:solidFill>
              <a:srgbClr val="737373"/>
            </a:solidFill>
            <a:prstDash val="solid"/>
            <a:headEnd type="diamond" w="med" len="med"/>
            <a:tailEnd type="triangle" w="med" len="med"/>
          </a:ln>
          <a:effectLst/>
        </p:spPr>
      </p:cxnSp>
      <p:sp>
        <p:nvSpPr>
          <p:cNvPr id="325" name="Rectangle 324">
            <a:extLst>
              <a:ext uri="{FF2B5EF4-FFF2-40B4-BE49-F238E27FC236}">
                <a16:creationId xmlns:a16="http://schemas.microsoft.com/office/drawing/2014/main" id="{457152C3-0CAE-4073-8430-9D713DC76740}"/>
              </a:ext>
            </a:extLst>
          </p:cNvPr>
          <p:cNvSpPr/>
          <p:nvPr/>
        </p:nvSpPr>
        <p:spPr bwMode="auto">
          <a:xfrm>
            <a:off x="7115342" y="2554195"/>
            <a:ext cx="1493361" cy="1682739"/>
          </a:xfrm>
          <a:prstGeom prst="rect">
            <a:avLst/>
          </a:prstGeom>
          <a:solidFill>
            <a:srgbClr val="0078D7">
              <a:lumMod val="60000"/>
              <a:lumOff val="40000"/>
              <a:alpha val="75000"/>
            </a:srgbClr>
          </a:solidFill>
          <a:ln w="9525" cap="flat" cmpd="sng" algn="ctr">
            <a:solidFill>
              <a:srgbClr val="BAD80A"/>
            </a:solidFill>
            <a:prstDash val="solid"/>
            <a:headEnd type="none" w="med" len="med"/>
            <a:tailEnd type="none" w="med" len="med"/>
          </a:ln>
          <a:effectLst/>
        </p:spPr>
        <p:txBody>
          <a:bodyPr rot="0" spcFirstLastPara="0" vert="horz" wrap="square" lIns="179234" tIns="143388" rIns="179234" bIns="143388"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r>
              <a:rPr kumimoji="0" lang="en-US" sz="176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Consumer Group</a:t>
            </a:r>
          </a:p>
        </p:txBody>
      </p:sp>
      <p:sp>
        <p:nvSpPr>
          <p:cNvPr id="326" name="Rectangle 325">
            <a:extLst>
              <a:ext uri="{FF2B5EF4-FFF2-40B4-BE49-F238E27FC236}">
                <a16:creationId xmlns:a16="http://schemas.microsoft.com/office/drawing/2014/main" id="{D5CC7AE6-30CB-413F-A374-60C9E487D476}"/>
              </a:ext>
            </a:extLst>
          </p:cNvPr>
          <p:cNvSpPr/>
          <p:nvPr/>
        </p:nvSpPr>
        <p:spPr bwMode="auto">
          <a:xfrm>
            <a:off x="7115342" y="4611013"/>
            <a:ext cx="1493361" cy="1682739"/>
          </a:xfrm>
          <a:prstGeom prst="rect">
            <a:avLst/>
          </a:prstGeom>
          <a:solidFill>
            <a:srgbClr val="0078D7">
              <a:lumMod val="60000"/>
              <a:lumOff val="40000"/>
              <a:alpha val="75000"/>
            </a:srgbClr>
          </a:solidFill>
          <a:ln w="9525" cap="flat" cmpd="sng" algn="ctr">
            <a:solidFill>
              <a:srgbClr val="BAD80A"/>
            </a:solidFill>
            <a:prstDash val="solid"/>
            <a:headEnd type="none" w="med" len="med"/>
            <a:tailEnd type="none" w="med" len="med"/>
          </a:ln>
          <a:effectLst/>
        </p:spPr>
        <p:txBody>
          <a:bodyPr rot="0" spcFirstLastPara="0" vert="horz" wrap="square" lIns="179234" tIns="143388" rIns="179234" bIns="143388"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751" rtl="0" eaLnBrk="1" fontAlgn="base" latinLnBrk="0" hangingPunct="1">
              <a:lnSpc>
                <a:spcPct val="90000"/>
              </a:lnSpc>
              <a:spcBef>
                <a:spcPct val="0"/>
              </a:spcBef>
              <a:spcAft>
                <a:spcPct val="0"/>
              </a:spcAft>
              <a:buClrTx/>
              <a:buSzTx/>
              <a:buFontTx/>
              <a:buNone/>
              <a:tabLst/>
              <a:defRPr/>
            </a:pPr>
            <a:r>
              <a:rPr kumimoji="0" lang="en-US" sz="176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Consumer Group 2</a:t>
            </a:r>
          </a:p>
        </p:txBody>
      </p:sp>
      <p:cxnSp>
        <p:nvCxnSpPr>
          <p:cNvPr id="327" name="Straight Arrow Connector 704">
            <a:extLst>
              <a:ext uri="{FF2B5EF4-FFF2-40B4-BE49-F238E27FC236}">
                <a16:creationId xmlns:a16="http://schemas.microsoft.com/office/drawing/2014/main" id="{808473BE-8557-432B-8308-97B9E05D1B4D}"/>
              </a:ext>
            </a:extLst>
          </p:cNvPr>
          <p:cNvCxnSpPr>
            <a:cxnSpLocks/>
            <a:stCxn id="316" idx="1"/>
            <a:endCxn id="295" idx="3"/>
          </p:cNvCxnSpPr>
          <p:nvPr/>
        </p:nvCxnSpPr>
        <p:spPr>
          <a:xfrm rot="10800000">
            <a:off x="6475709" y="3119448"/>
            <a:ext cx="3123313" cy="1691666"/>
          </a:xfrm>
          <a:prstGeom prst="bentConnector3">
            <a:avLst>
              <a:gd name="adj1" fmla="val 91485"/>
            </a:avLst>
          </a:prstGeom>
          <a:noFill/>
          <a:ln w="38100" cap="flat" cmpd="sng" algn="ctr">
            <a:solidFill>
              <a:srgbClr val="737373"/>
            </a:solidFill>
            <a:prstDash val="solid"/>
            <a:headEnd type="diamond" w="med" len="med"/>
            <a:tailEnd type="triangle" w="med" len="med"/>
          </a:ln>
          <a:effectLst/>
        </p:spPr>
      </p:cxnSp>
      <p:sp>
        <p:nvSpPr>
          <p:cNvPr id="440" name="Title 16">
            <a:extLst>
              <a:ext uri="{FF2B5EF4-FFF2-40B4-BE49-F238E27FC236}">
                <a16:creationId xmlns:a16="http://schemas.microsoft.com/office/drawing/2014/main" id="{CBB39C37-CABE-472C-8E1B-3A69C4833EF4}"/>
              </a:ext>
            </a:extLst>
          </p:cNvPr>
          <p:cNvSpPr txBox="1">
            <a:spLocks/>
          </p:cNvSpPr>
          <p:nvPr/>
        </p:nvSpPr>
        <p:spPr>
          <a:xfrm>
            <a:off x="274639" y="2952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02" normalizeH="0" baseline="0" noProof="0">
                <a:ln w="3175">
                  <a:noFill/>
                </a:ln>
                <a:gradFill>
                  <a:gsLst>
                    <a:gs pos="1250">
                      <a:srgbClr val="FFFFFF"/>
                    </a:gs>
                    <a:gs pos="100000">
                      <a:srgbClr val="FFFFFF"/>
                    </a:gs>
                  </a:gsLst>
                  <a:lin ang="5400000" scaled="0"/>
                </a:gradFill>
                <a:effectLst/>
                <a:uLnTx/>
                <a:uFillTx/>
                <a:latin typeface="Segoe UI Light"/>
                <a:ea typeface="+mn-ea"/>
                <a:cs typeface="Segoe UI" pitchFamily="34" charset="0"/>
              </a:rPr>
              <a:t>Event Hubs Conceptual Architecture</a:t>
            </a:r>
            <a:endParaRPr kumimoji="0" lang="en-US" sz="4800" b="0" i="0" u="none" strike="noStrike" kern="1200" cap="none" spc="-102" normalizeH="0" baseline="0" noProof="0" dirty="0">
              <a:ln w="3175">
                <a:noFill/>
              </a:ln>
              <a:gradFill>
                <a:gsLst>
                  <a:gs pos="1250">
                    <a:srgbClr val="FFFFFF"/>
                  </a:gs>
                  <a:gs pos="100000">
                    <a:srgbClr val="FFFFFF"/>
                  </a:gs>
                </a:gsLst>
                <a:lin ang="5400000" scaled="0"/>
              </a:gradFill>
              <a:effectLst/>
              <a:uLnTx/>
              <a:uFillTx/>
              <a:latin typeface="Segoe UI Light"/>
              <a:ea typeface="+mn-ea"/>
              <a:cs typeface="Segoe UI" pitchFamily="34" charset="0"/>
            </a:endParaRPr>
          </a:p>
        </p:txBody>
      </p:sp>
    </p:spTree>
    <p:extLst>
      <p:ext uri="{BB962C8B-B14F-4D97-AF65-F5344CB8AC3E}">
        <p14:creationId xmlns:p14="http://schemas.microsoft.com/office/powerpoint/2010/main" val="3556834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07">
            <a:extLst>
              <a:ext uri="{FF2B5EF4-FFF2-40B4-BE49-F238E27FC236}">
                <a16:creationId xmlns:a16="http://schemas.microsoft.com/office/drawing/2014/main" id="{C7304B3F-897D-491E-9BE5-B88DB148A5B1}"/>
              </a:ext>
            </a:extLst>
          </p:cNvPr>
          <p:cNvSpPr>
            <a:spLocks noEditPoints="1"/>
          </p:cNvSpPr>
          <p:nvPr/>
        </p:nvSpPr>
        <p:spPr bwMode="auto">
          <a:xfrm>
            <a:off x="3723217" y="1571619"/>
            <a:ext cx="4454085" cy="4941430"/>
          </a:xfrm>
          <a:custGeom>
            <a:avLst/>
            <a:gdLst>
              <a:gd name="T0" fmla="*/ 63 w 589"/>
              <a:gd name="T1" fmla="*/ 29 h 1049"/>
              <a:gd name="T2" fmla="*/ 567 w 589"/>
              <a:gd name="T3" fmla="*/ 61 h 1049"/>
              <a:gd name="T4" fmla="*/ 581 w 589"/>
              <a:gd name="T5" fmla="*/ 829 h 1049"/>
              <a:gd name="T6" fmla="*/ 569 w 589"/>
              <a:gd name="T7" fmla="*/ 828 h 1049"/>
              <a:gd name="T8" fmla="*/ 96 w 589"/>
              <a:gd name="T9" fmla="*/ 27 h 1049"/>
              <a:gd name="T10" fmla="*/ 3 w 589"/>
              <a:gd name="T11" fmla="*/ 733 h 1049"/>
              <a:gd name="T12" fmla="*/ 50 w 589"/>
              <a:gd name="T13" fmla="*/ 1025 h 1049"/>
              <a:gd name="T14" fmla="*/ 221 w 589"/>
              <a:gd name="T15" fmla="*/ 1046 h 1049"/>
              <a:gd name="T16" fmla="*/ 524 w 589"/>
              <a:gd name="T17" fmla="*/ 1030 h 1049"/>
              <a:gd name="T18" fmla="*/ 577 w 589"/>
              <a:gd name="T19" fmla="*/ 997 h 1049"/>
              <a:gd name="T20" fmla="*/ 582 w 589"/>
              <a:gd name="T21" fmla="*/ 742 h 1049"/>
              <a:gd name="T22" fmla="*/ 587 w 589"/>
              <a:gd name="T23" fmla="*/ 319 h 1049"/>
              <a:gd name="T24" fmla="*/ 573 w 589"/>
              <a:gd name="T25" fmla="*/ 40 h 1049"/>
              <a:gd name="T26" fmla="*/ 401 w 589"/>
              <a:gd name="T27" fmla="*/ 3 h 1049"/>
              <a:gd name="T28" fmla="*/ 65 w 589"/>
              <a:gd name="T29" fmla="*/ 28 h 1049"/>
              <a:gd name="T30" fmla="*/ 65 w 589"/>
              <a:gd name="T31" fmla="*/ 29 h 1049"/>
              <a:gd name="T32" fmla="*/ 145 w 589"/>
              <a:gd name="T33" fmla="*/ 21 h 1049"/>
              <a:gd name="T34" fmla="*/ 423 w 589"/>
              <a:gd name="T35" fmla="*/ 7 h 1049"/>
              <a:gd name="T36" fmla="*/ 564 w 589"/>
              <a:gd name="T37" fmla="*/ 40 h 1049"/>
              <a:gd name="T38" fmla="*/ 578 w 589"/>
              <a:gd name="T39" fmla="*/ 269 h 1049"/>
              <a:gd name="T40" fmla="*/ 575 w 589"/>
              <a:gd name="T41" fmla="*/ 414 h 1049"/>
              <a:gd name="T42" fmla="*/ 572 w 589"/>
              <a:gd name="T43" fmla="*/ 581 h 1049"/>
              <a:gd name="T44" fmla="*/ 566 w 589"/>
              <a:gd name="T45" fmla="*/ 756 h 1049"/>
              <a:gd name="T46" fmla="*/ 561 w 589"/>
              <a:gd name="T47" fmla="*/ 935 h 1049"/>
              <a:gd name="T48" fmla="*/ 510 w 589"/>
              <a:gd name="T49" fmla="*/ 1019 h 1049"/>
              <a:gd name="T50" fmla="*/ 556 w 589"/>
              <a:gd name="T51" fmla="*/ 999 h 1049"/>
              <a:gd name="T52" fmla="*/ 418 w 589"/>
              <a:gd name="T53" fmla="*/ 1021 h 1049"/>
              <a:gd name="T54" fmla="*/ 117 w 589"/>
              <a:gd name="T55" fmla="*/ 1025 h 1049"/>
              <a:gd name="T56" fmla="*/ 35 w 589"/>
              <a:gd name="T57" fmla="*/ 992 h 1049"/>
              <a:gd name="T58" fmla="*/ 21 w 589"/>
              <a:gd name="T59" fmla="*/ 676 h 1049"/>
              <a:gd name="T60" fmla="*/ 21 w 589"/>
              <a:gd name="T61" fmla="*/ 403 h 1049"/>
              <a:gd name="T62" fmla="*/ 38 w 589"/>
              <a:gd name="T63" fmla="*/ 174 h 1049"/>
              <a:gd name="T64" fmla="*/ 37 w 589"/>
              <a:gd name="T65" fmla="*/ 72 h 1049"/>
              <a:gd name="T66" fmla="*/ 19 w 589"/>
              <a:gd name="T67" fmla="*/ 250 h 1049"/>
              <a:gd name="T68" fmla="*/ 5 w 589"/>
              <a:gd name="T69" fmla="*/ 522 h 1049"/>
              <a:gd name="T70" fmla="*/ 392 w 589"/>
              <a:gd name="T71" fmla="*/ 1043 h 1049"/>
              <a:gd name="T72" fmla="*/ 212 w 589"/>
              <a:gd name="T73" fmla="*/ 1031 h 1049"/>
              <a:gd name="T74" fmla="*/ 336 w 589"/>
              <a:gd name="T75" fmla="*/ 1045 h 1049"/>
              <a:gd name="T76" fmla="*/ 582 w 589"/>
              <a:gd name="T77" fmla="*/ 727 h 1049"/>
              <a:gd name="T78" fmla="*/ 580 w 589"/>
              <a:gd name="T79" fmla="*/ 576 h 1049"/>
              <a:gd name="T80" fmla="*/ 587 w 589"/>
              <a:gd name="T81" fmla="*/ 408 h 1049"/>
              <a:gd name="T82" fmla="*/ 349 w 589"/>
              <a:gd name="T83" fmla="*/ 7 h 1049"/>
              <a:gd name="T84" fmla="*/ 581 w 589"/>
              <a:gd name="T85" fmla="*/ 191 h 1049"/>
              <a:gd name="T86" fmla="*/ 579 w 589"/>
              <a:gd name="T87" fmla="*/ 463 h 1049"/>
              <a:gd name="T88" fmla="*/ 577 w 589"/>
              <a:gd name="T89" fmla="*/ 505 h 1049"/>
              <a:gd name="T90" fmla="*/ 456 w 589"/>
              <a:gd name="T91" fmla="*/ 1027 h 1049"/>
              <a:gd name="T92" fmla="*/ 20 w 589"/>
              <a:gd name="T93" fmla="*/ 371 h 1049"/>
              <a:gd name="T94" fmla="*/ 26 w 589"/>
              <a:gd name="T95" fmla="*/ 265 h 1049"/>
              <a:gd name="T96" fmla="*/ 25 w 589"/>
              <a:gd name="T97" fmla="*/ 343 h 1049"/>
              <a:gd name="T98" fmla="*/ 16 w 589"/>
              <a:gd name="T99" fmla="*/ 718 h 1049"/>
              <a:gd name="T100" fmla="*/ 439 w 589"/>
              <a:gd name="T101" fmla="*/ 1030 h 1049"/>
              <a:gd name="T102" fmla="*/ 15 w 589"/>
              <a:gd name="T103" fmla="*/ 852 h 1049"/>
              <a:gd name="T104" fmla="*/ 22 w 589"/>
              <a:gd name="T105" fmla="*/ 957 h 1049"/>
              <a:gd name="T106" fmla="*/ 4 w 589"/>
              <a:gd name="T107" fmla="*/ 794 h 1049"/>
              <a:gd name="T108" fmla="*/ 98 w 589"/>
              <a:gd name="T109" fmla="*/ 30 h 1049"/>
              <a:gd name="T110" fmla="*/ 273 w 589"/>
              <a:gd name="T111" fmla="*/ 16 h 1049"/>
              <a:gd name="T112" fmla="*/ 571 w 589"/>
              <a:gd name="T113" fmla="*/ 258 h 1049"/>
              <a:gd name="T114" fmla="*/ 571 w 589"/>
              <a:gd name="T115" fmla="*/ 400 h 1049"/>
              <a:gd name="T116" fmla="*/ 147 w 589"/>
              <a:gd name="T117" fmla="*/ 1027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89" h="1049">
                <a:moveTo>
                  <a:pt x="63" y="30"/>
                </a:moveTo>
                <a:cubicBezTo>
                  <a:pt x="63" y="30"/>
                  <a:pt x="63" y="30"/>
                  <a:pt x="63" y="30"/>
                </a:cubicBezTo>
                <a:cubicBezTo>
                  <a:pt x="63" y="30"/>
                  <a:pt x="63" y="30"/>
                  <a:pt x="63" y="30"/>
                </a:cubicBezTo>
                <a:close/>
                <a:moveTo>
                  <a:pt x="60" y="31"/>
                </a:moveTo>
                <a:cubicBezTo>
                  <a:pt x="61" y="31"/>
                  <a:pt x="62" y="31"/>
                  <a:pt x="63" y="30"/>
                </a:cubicBezTo>
                <a:cubicBezTo>
                  <a:pt x="62" y="30"/>
                  <a:pt x="60" y="29"/>
                  <a:pt x="60" y="31"/>
                </a:cubicBezTo>
                <a:close/>
                <a:moveTo>
                  <a:pt x="63" y="26"/>
                </a:moveTo>
                <a:cubicBezTo>
                  <a:pt x="62" y="26"/>
                  <a:pt x="62" y="26"/>
                  <a:pt x="62" y="26"/>
                </a:cubicBezTo>
                <a:cubicBezTo>
                  <a:pt x="63" y="27"/>
                  <a:pt x="62" y="26"/>
                  <a:pt x="63" y="26"/>
                </a:cubicBezTo>
                <a:close/>
                <a:moveTo>
                  <a:pt x="63" y="28"/>
                </a:moveTo>
                <a:cubicBezTo>
                  <a:pt x="63" y="29"/>
                  <a:pt x="63" y="29"/>
                  <a:pt x="63" y="29"/>
                </a:cubicBezTo>
                <a:cubicBezTo>
                  <a:pt x="63" y="28"/>
                  <a:pt x="63" y="28"/>
                  <a:pt x="63" y="28"/>
                </a:cubicBezTo>
                <a:close/>
                <a:moveTo>
                  <a:pt x="566" y="756"/>
                </a:moveTo>
                <a:cubicBezTo>
                  <a:pt x="566" y="754"/>
                  <a:pt x="565" y="752"/>
                  <a:pt x="565" y="753"/>
                </a:cubicBezTo>
                <a:lnTo>
                  <a:pt x="566" y="756"/>
                </a:lnTo>
                <a:close/>
                <a:moveTo>
                  <a:pt x="569" y="814"/>
                </a:moveTo>
                <a:cubicBezTo>
                  <a:pt x="569" y="826"/>
                  <a:pt x="569" y="826"/>
                  <a:pt x="569" y="826"/>
                </a:cubicBezTo>
                <a:cubicBezTo>
                  <a:pt x="569" y="823"/>
                  <a:pt x="569" y="820"/>
                  <a:pt x="569" y="814"/>
                </a:cubicBezTo>
                <a:close/>
                <a:moveTo>
                  <a:pt x="568" y="704"/>
                </a:moveTo>
                <a:cubicBezTo>
                  <a:pt x="567" y="714"/>
                  <a:pt x="567" y="714"/>
                  <a:pt x="567" y="714"/>
                </a:cubicBezTo>
                <a:cubicBezTo>
                  <a:pt x="568" y="711"/>
                  <a:pt x="568" y="707"/>
                  <a:pt x="568" y="704"/>
                </a:cubicBezTo>
                <a:close/>
                <a:moveTo>
                  <a:pt x="567" y="61"/>
                </a:moveTo>
                <a:cubicBezTo>
                  <a:pt x="566" y="57"/>
                  <a:pt x="565" y="52"/>
                  <a:pt x="564" y="48"/>
                </a:cubicBezTo>
                <a:cubicBezTo>
                  <a:pt x="563" y="46"/>
                  <a:pt x="562" y="45"/>
                  <a:pt x="562" y="43"/>
                </a:cubicBezTo>
                <a:cubicBezTo>
                  <a:pt x="561" y="42"/>
                  <a:pt x="560" y="41"/>
                  <a:pt x="559" y="40"/>
                </a:cubicBezTo>
                <a:cubicBezTo>
                  <a:pt x="560" y="41"/>
                  <a:pt x="561" y="42"/>
                  <a:pt x="561" y="44"/>
                </a:cubicBezTo>
                <a:cubicBezTo>
                  <a:pt x="562" y="45"/>
                  <a:pt x="562" y="47"/>
                  <a:pt x="563" y="48"/>
                </a:cubicBezTo>
                <a:cubicBezTo>
                  <a:pt x="563" y="51"/>
                  <a:pt x="564" y="53"/>
                  <a:pt x="564" y="54"/>
                </a:cubicBezTo>
                <a:cubicBezTo>
                  <a:pt x="565" y="57"/>
                  <a:pt x="566" y="59"/>
                  <a:pt x="567" y="61"/>
                </a:cubicBezTo>
                <a:close/>
                <a:moveTo>
                  <a:pt x="491" y="1034"/>
                </a:moveTo>
                <a:cubicBezTo>
                  <a:pt x="489" y="1033"/>
                  <a:pt x="489" y="1033"/>
                  <a:pt x="489" y="1033"/>
                </a:cubicBezTo>
                <a:cubicBezTo>
                  <a:pt x="486" y="1034"/>
                  <a:pt x="484" y="1035"/>
                  <a:pt x="491" y="1034"/>
                </a:cubicBezTo>
                <a:close/>
                <a:moveTo>
                  <a:pt x="581" y="829"/>
                </a:moveTo>
                <a:cubicBezTo>
                  <a:pt x="581" y="828"/>
                  <a:pt x="580" y="829"/>
                  <a:pt x="580" y="830"/>
                </a:cubicBezTo>
                <a:cubicBezTo>
                  <a:pt x="580" y="833"/>
                  <a:pt x="580" y="833"/>
                  <a:pt x="580" y="833"/>
                </a:cubicBezTo>
                <a:lnTo>
                  <a:pt x="581" y="829"/>
                </a:lnTo>
                <a:close/>
                <a:moveTo>
                  <a:pt x="570" y="663"/>
                </a:moveTo>
                <a:cubicBezTo>
                  <a:pt x="570" y="662"/>
                  <a:pt x="570" y="662"/>
                  <a:pt x="570" y="662"/>
                </a:cubicBezTo>
                <a:cubicBezTo>
                  <a:pt x="570" y="654"/>
                  <a:pt x="570" y="654"/>
                  <a:pt x="570" y="654"/>
                </a:cubicBezTo>
                <a:cubicBezTo>
                  <a:pt x="570" y="658"/>
                  <a:pt x="570" y="661"/>
                  <a:pt x="570" y="663"/>
                </a:cubicBezTo>
                <a:close/>
                <a:moveTo>
                  <a:pt x="409" y="1043"/>
                </a:moveTo>
                <a:cubicBezTo>
                  <a:pt x="406" y="1043"/>
                  <a:pt x="402" y="1044"/>
                  <a:pt x="399" y="1045"/>
                </a:cubicBezTo>
                <a:cubicBezTo>
                  <a:pt x="407" y="1044"/>
                  <a:pt x="411" y="1043"/>
                  <a:pt x="409" y="1043"/>
                </a:cubicBezTo>
                <a:close/>
                <a:moveTo>
                  <a:pt x="569" y="828"/>
                </a:moveTo>
                <a:cubicBezTo>
                  <a:pt x="569" y="828"/>
                  <a:pt x="569" y="828"/>
                  <a:pt x="569" y="828"/>
                </a:cubicBezTo>
                <a:cubicBezTo>
                  <a:pt x="569" y="826"/>
                  <a:pt x="569" y="826"/>
                  <a:pt x="569" y="826"/>
                </a:cubicBezTo>
                <a:lnTo>
                  <a:pt x="569" y="828"/>
                </a:lnTo>
                <a:close/>
                <a:moveTo>
                  <a:pt x="583" y="745"/>
                </a:moveTo>
                <a:cubicBezTo>
                  <a:pt x="583" y="758"/>
                  <a:pt x="583" y="758"/>
                  <a:pt x="583" y="758"/>
                </a:cubicBezTo>
                <a:cubicBezTo>
                  <a:pt x="583" y="752"/>
                  <a:pt x="583" y="748"/>
                  <a:pt x="583" y="745"/>
                </a:cubicBezTo>
                <a:close/>
                <a:moveTo>
                  <a:pt x="567" y="61"/>
                </a:moveTo>
                <a:cubicBezTo>
                  <a:pt x="568" y="69"/>
                  <a:pt x="568" y="69"/>
                  <a:pt x="568" y="69"/>
                </a:cubicBezTo>
                <a:cubicBezTo>
                  <a:pt x="568" y="66"/>
                  <a:pt x="567" y="63"/>
                  <a:pt x="567" y="61"/>
                </a:cubicBezTo>
                <a:close/>
                <a:moveTo>
                  <a:pt x="85" y="29"/>
                </a:moveTo>
                <a:cubicBezTo>
                  <a:pt x="93" y="28"/>
                  <a:pt x="95" y="28"/>
                  <a:pt x="96" y="27"/>
                </a:cubicBezTo>
                <a:cubicBezTo>
                  <a:pt x="92" y="28"/>
                  <a:pt x="88" y="28"/>
                  <a:pt x="85" y="29"/>
                </a:cubicBezTo>
                <a:close/>
                <a:moveTo>
                  <a:pt x="36" y="71"/>
                </a:moveTo>
                <a:cubicBezTo>
                  <a:pt x="37" y="67"/>
                  <a:pt x="37" y="67"/>
                  <a:pt x="37" y="67"/>
                </a:cubicBezTo>
                <a:cubicBezTo>
                  <a:pt x="37" y="69"/>
                  <a:pt x="37" y="70"/>
                  <a:pt x="36" y="71"/>
                </a:cubicBezTo>
                <a:close/>
                <a:moveTo>
                  <a:pt x="26" y="380"/>
                </a:moveTo>
                <a:cubicBezTo>
                  <a:pt x="26" y="382"/>
                  <a:pt x="26" y="383"/>
                  <a:pt x="26" y="384"/>
                </a:cubicBezTo>
                <a:cubicBezTo>
                  <a:pt x="26" y="382"/>
                  <a:pt x="26" y="380"/>
                  <a:pt x="26" y="380"/>
                </a:cubicBezTo>
                <a:close/>
                <a:moveTo>
                  <a:pt x="0" y="651"/>
                </a:moveTo>
                <a:cubicBezTo>
                  <a:pt x="3" y="704"/>
                  <a:pt x="3" y="704"/>
                  <a:pt x="3" y="704"/>
                </a:cubicBezTo>
                <a:cubicBezTo>
                  <a:pt x="2" y="705"/>
                  <a:pt x="2" y="729"/>
                  <a:pt x="1" y="712"/>
                </a:cubicBezTo>
                <a:cubicBezTo>
                  <a:pt x="3" y="733"/>
                  <a:pt x="3" y="733"/>
                  <a:pt x="3" y="733"/>
                </a:cubicBezTo>
                <a:cubicBezTo>
                  <a:pt x="2" y="732"/>
                  <a:pt x="2" y="732"/>
                  <a:pt x="2" y="732"/>
                </a:cubicBezTo>
                <a:cubicBezTo>
                  <a:pt x="1" y="773"/>
                  <a:pt x="4" y="812"/>
                  <a:pt x="7" y="851"/>
                </a:cubicBezTo>
                <a:cubicBezTo>
                  <a:pt x="10" y="890"/>
                  <a:pt x="13" y="928"/>
                  <a:pt x="15" y="970"/>
                </a:cubicBezTo>
                <a:cubicBezTo>
                  <a:pt x="15" y="969"/>
                  <a:pt x="15" y="969"/>
                  <a:pt x="15" y="969"/>
                </a:cubicBezTo>
                <a:cubicBezTo>
                  <a:pt x="16" y="977"/>
                  <a:pt x="17" y="985"/>
                  <a:pt x="19" y="993"/>
                </a:cubicBezTo>
                <a:cubicBezTo>
                  <a:pt x="20" y="1001"/>
                  <a:pt x="20" y="1001"/>
                  <a:pt x="20" y="1001"/>
                </a:cubicBezTo>
                <a:cubicBezTo>
                  <a:pt x="21" y="1004"/>
                  <a:pt x="23" y="1007"/>
                  <a:pt x="25" y="1010"/>
                </a:cubicBezTo>
                <a:cubicBezTo>
                  <a:pt x="26" y="1011"/>
                  <a:pt x="27" y="1012"/>
                  <a:pt x="29" y="1013"/>
                </a:cubicBezTo>
                <a:cubicBezTo>
                  <a:pt x="30" y="1014"/>
                  <a:pt x="31" y="1015"/>
                  <a:pt x="32" y="1016"/>
                </a:cubicBezTo>
                <a:cubicBezTo>
                  <a:pt x="35" y="1017"/>
                  <a:pt x="37" y="1018"/>
                  <a:pt x="39" y="1019"/>
                </a:cubicBezTo>
                <a:cubicBezTo>
                  <a:pt x="50" y="1025"/>
                  <a:pt x="50" y="1025"/>
                  <a:pt x="50" y="1025"/>
                </a:cubicBezTo>
                <a:cubicBezTo>
                  <a:pt x="53" y="1027"/>
                  <a:pt x="57" y="1029"/>
                  <a:pt x="65" y="1031"/>
                </a:cubicBezTo>
                <a:cubicBezTo>
                  <a:pt x="62" y="1029"/>
                  <a:pt x="69" y="1031"/>
                  <a:pt x="78" y="1033"/>
                </a:cubicBezTo>
                <a:cubicBezTo>
                  <a:pt x="87" y="1035"/>
                  <a:pt x="98" y="1037"/>
                  <a:pt x="103" y="1036"/>
                </a:cubicBezTo>
                <a:cubicBezTo>
                  <a:pt x="114" y="1039"/>
                  <a:pt x="102" y="1038"/>
                  <a:pt x="99" y="1038"/>
                </a:cubicBezTo>
                <a:cubicBezTo>
                  <a:pt x="123" y="1042"/>
                  <a:pt x="144" y="1044"/>
                  <a:pt x="166" y="1045"/>
                </a:cubicBezTo>
                <a:cubicBezTo>
                  <a:pt x="188" y="1046"/>
                  <a:pt x="210" y="1047"/>
                  <a:pt x="235" y="1048"/>
                </a:cubicBezTo>
                <a:cubicBezTo>
                  <a:pt x="186" y="1044"/>
                  <a:pt x="186" y="1044"/>
                  <a:pt x="186" y="1044"/>
                </a:cubicBezTo>
                <a:cubicBezTo>
                  <a:pt x="175" y="1043"/>
                  <a:pt x="167" y="1042"/>
                  <a:pt x="149" y="1040"/>
                </a:cubicBezTo>
                <a:cubicBezTo>
                  <a:pt x="170" y="1041"/>
                  <a:pt x="182" y="1042"/>
                  <a:pt x="194" y="1043"/>
                </a:cubicBezTo>
                <a:cubicBezTo>
                  <a:pt x="207" y="1044"/>
                  <a:pt x="220" y="1045"/>
                  <a:pt x="242" y="1045"/>
                </a:cubicBezTo>
                <a:cubicBezTo>
                  <a:pt x="221" y="1046"/>
                  <a:pt x="221" y="1046"/>
                  <a:pt x="221" y="1046"/>
                </a:cubicBezTo>
                <a:cubicBezTo>
                  <a:pt x="244" y="1049"/>
                  <a:pt x="289" y="1045"/>
                  <a:pt x="296" y="1048"/>
                </a:cubicBezTo>
                <a:cubicBezTo>
                  <a:pt x="323" y="1047"/>
                  <a:pt x="345" y="1044"/>
                  <a:pt x="378" y="1043"/>
                </a:cubicBezTo>
                <a:cubicBezTo>
                  <a:pt x="364" y="1046"/>
                  <a:pt x="364" y="1046"/>
                  <a:pt x="364" y="1046"/>
                </a:cubicBezTo>
                <a:cubicBezTo>
                  <a:pt x="374" y="1046"/>
                  <a:pt x="384" y="1046"/>
                  <a:pt x="393" y="1045"/>
                </a:cubicBezTo>
                <a:cubicBezTo>
                  <a:pt x="394" y="1043"/>
                  <a:pt x="394" y="1043"/>
                  <a:pt x="394" y="1043"/>
                </a:cubicBezTo>
                <a:cubicBezTo>
                  <a:pt x="403" y="1042"/>
                  <a:pt x="408" y="1042"/>
                  <a:pt x="409" y="1043"/>
                </a:cubicBezTo>
                <a:cubicBezTo>
                  <a:pt x="429" y="1039"/>
                  <a:pt x="458" y="1038"/>
                  <a:pt x="485" y="1033"/>
                </a:cubicBezTo>
                <a:cubicBezTo>
                  <a:pt x="489" y="1033"/>
                  <a:pt x="489" y="1033"/>
                  <a:pt x="489" y="1033"/>
                </a:cubicBezTo>
                <a:cubicBezTo>
                  <a:pt x="491" y="1033"/>
                  <a:pt x="493" y="1032"/>
                  <a:pt x="494" y="1032"/>
                </a:cubicBezTo>
                <a:cubicBezTo>
                  <a:pt x="497" y="1032"/>
                  <a:pt x="504" y="1032"/>
                  <a:pt x="510" y="1031"/>
                </a:cubicBezTo>
                <a:cubicBezTo>
                  <a:pt x="517" y="1030"/>
                  <a:pt x="523" y="1029"/>
                  <a:pt x="524" y="1030"/>
                </a:cubicBezTo>
                <a:cubicBezTo>
                  <a:pt x="515" y="1032"/>
                  <a:pt x="494" y="1036"/>
                  <a:pt x="495" y="1035"/>
                </a:cubicBezTo>
                <a:cubicBezTo>
                  <a:pt x="484" y="1037"/>
                  <a:pt x="491" y="1037"/>
                  <a:pt x="503" y="1035"/>
                </a:cubicBezTo>
                <a:cubicBezTo>
                  <a:pt x="515" y="1033"/>
                  <a:pt x="531" y="1030"/>
                  <a:pt x="539" y="1028"/>
                </a:cubicBezTo>
                <a:cubicBezTo>
                  <a:pt x="522" y="1031"/>
                  <a:pt x="543" y="1026"/>
                  <a:pt x="552" y="1022"/>
                </a:cubicBezTo>
                <a:cubicBezTo>
                  <a:pt x="554" y="1022"/>
                  <a:pt x="551" y="1023"/>
                  <a:pt x="549" y="1024"/>
                </a:cubicBezTo>
                <a:cubicBezTo>
                  <a:pt x="553" y="1023"/>
                  <a:pt x="556" y="1021"/>
                  <a:pt x="560" y="1020"/>
                </a:cubicBezTo>
                <a:cubicBezTo>
                  <a:pt x="561" y="1019"/>
                  <a:pt x="563" y="1018"/>
                  <a:pt x="564" y="1017"/>
                </a:cubicBezTo>
                <a:cubicBezTo>
                  <a:pt x="565" y="1017"/>
                  <a:pt x="566" y="1016"/>
                  <a:pt x="567" y="1016"/>
                </a:cubicBezTo>
                <a:cubicBezTo>
                  <a:pt x="568" y="1015"/>
                  <a:pt x="569" y="1014"/>
                  <a:pt x="570" y="1014"/>
                </a:cubicBezTo>
                <a:cubicBezTo>
                  <a:pt x="573" y="1011"/>
                  <a:pt x="576" y="1007"/>
                  <a:pt x="577" y="1003"/>
                </a:cubicBezTo>
                <a:cubicBezTo>
                  <a:pt x="577" y="1001"/>
                  <a:pt x="577" y="999"/>
                  <a:pt x="577" y="997"/>
                </a:cubicBezTo>
                <a:cubicBezTo>
                  <a:pt x="577" y="995"/>
                  <a:pt x="577" y="995"/>
                  <a:pt x="577" y="995"/>
                </a:cubicBezTo>
                <a:cubicBezTo>
                  <a:pt x="577" y="994"/>
                  <a:pt x="577" y="994"/>
                  <a:pt x="577" y="993"/>
                </a:cubicBezTo>
                <a:cubicBezTo>
                  <a:pt x="577" y="985"/>
                  <a:pt x="577" y="978"/>
                  <a:pt x="579" y="968"/>
                </a:cubicBezTo>
                <a:cubicBezTo>
                  <a:pt x="577" y="964"/>
                  <a:pt x="577" y="964"/>
                  <a:pt x="577" y="964"/>
                </a:cubicBezTo>
                <a:cubicBezTo>
                  <a:pt x="579" y="942"/>
                  <a:pt x="579" y="942"/>
                  <a:pt x="579" y="942"/>
                </a:cubicBezTo>
                <a:cubicBezTo>
                  <a:pt x="576" y="940"/>
                  <a:pt x="580" y="911"/>
                  <a:pt x="577" y="907"/>
                </a:cubicBezTo>
                <a:cubicBezTo>
                  <a:pt x="577" y="882"/>
                  <a:pt x="579" y="911"/>
                  <a:pt x="579" y="902"/>
                </a:cubicBezTo>
                <a:cubicBezTo>
                  <a:pt x="580" y="879"/>
                  <a:pt x="578" y="838"/>
                  <a:pt x="580" y="830"/>
                </a:cubicBezTo>
                <a:cubicBezTo>
                  <a:pt x="579" y="810"/>
                  <a:pt x="581" y="788"/>
                  <a:pt x="580" y="771"/>
                </a:cubicBezTo>
                <a:cubicBezTo>
                  <a:pt x="582" y="770"/>
                  <a:pt x="582" y="770"/>
                  <a:pt x="582" y="770"/>
                </a:cubicBezTo>
                <a:cubicBezTo>
                  <a:pt x="582" y="761"/>
                  <a:pt x="581" y="750"/>
                  <a:pt x="582" y="742"/>
                </a:cubicBezTo>
                <a:cubicBezTo>
                  <a:pt x="582" y="742"/>
                  <a:pt x="582" y="743"/>
                  <a:pt x="583" y="745"/>
                </a:cubicBezTo>
                <a:cubicBezTo>
                  <a:pt x="582" y="712"/>
                  <a:pt x="583" y="685"/>
                  <a:pt x="584" y="657"/>
                </a:cubicBezTo>
                <a:cubicBezTo>
                  <a:pt x="585" y="658"/>
                  <a:pt x="585" y="658"/>
                  <a:pt x="585" y="675"/>
                </a:cubicBezTo>
                <a:cubicBezTo>
                  <a:pt x="587" y="648"/>
                  <a:pt x="585" y="605"/>
                  <a:pt x="586" y="566"/>
                </a:cubicBezTo>
                <a:cubicBezTo>
                  <a:pt x="587" y="569"/>
                  <a:pt x="587" y="569"/>
                  <a:pt x="587" y="569"/>
                </a:cubicBezTo>
                <a:cubicBezTo>
                  <a:pt x="586" y="547"/>
                  <a:pt x="586" y="547"/>
                  <a:pt x="586" y="547"/>
                </a:cubicBezTo>
                <a:cubicBezTo>
                  <a:pt x="586" y="551"/>
                  <a:pt x="587" y="548"/>
                  <a:pt x="587" y="548"/>
                </a:cubicBezTo>
                <a:cubicBezTo>
                  <a:pt x="588" y="510"/>
                  <a:pt x="589" y="463"/>
                  <a:pt x="586" y="444"/>
                </a:cubicBezTo>
                <a:cubicBezTo>
                  <a:pt x="586" y="454"/>
                  <a:pt x="588" y="426"/>
                  <a:pt x="589" y="448"/>
                </a:cubicBezTo>
                <a:cubicBezTo>
                  <a:pt x="587" y="410"/>
                  <a:pt x="588" y="361"/>
                  <a:pt x="587" y="318"/>
                </a:cubicBezTo>
                <a:cubicBezTo>
                  <a:pt x="587" y="319"/>
                  <a:pt x="587" y="319"/>
                  <a:pt x="587" y="319"/>
                </a:cubicBezTo>
                <a:cubicBezTo>
                  <a:pt x="586" y="301"/>
                  <a:pt x="586" y="301"/>
                  <a:pt x="586" y="301"/>
                </a:cubicBezTo>
                <a:cubicBezTo>
                  <a:pt x="586" y="300"/>
                  <a:pt x="586" y="300"/>
                  <a:pt x="586" y="300"/>
                </a:cubicBezTo>
                <a:cubicBezTo>
                  <a:pt x="587" y="312"/>
                  <a:pt x="587" y="312"/>
                  <a:pt x="587" y="312"/>
                </a:cubicBezTo>
                <a:cubicBezTo>
                  <a:pt x="586" y="295"/>
                  <a:pt x="586" y="279"/>
                  <a:pt x="585" y="266"/>
                </a:cubicBezTo>
                <a:cubicBezTo>
                  <a:pt x="585" y="263"/>
                  <a:pt x="587" y="259"/>
                  <a:pt x="587" y="249"/>
                </a:cubicBezTo>
                <a:cubicBezTo>
                  <a:pt x="585" y="248"/>
                  <a:pt x="588" y="199"/>
                  <a:pt x="585" y="178"/>
                </a:cubicBezTo>
                <a:cubicBezTo>
                  <a:pt x="586" y="175"/>
                  <a:pt x="586" y="187"/>
                  <a:pt x="586" y="180"/>
                </a:cubicBezTo>
                <a:cubicBezTo>
                  <a:pt x="585" y="153"/>
                  <a:pt x="584" y="120"/>
                  <a:pt x="581" y="86"/>
                </a:cubicBezTo>
                <a:cubicBezTo>
                  <a:pt x="580" y="78"/>
                  <a:pt x="579" y="69"/>
                  <a:pt x="578" y="60"/>
                </a:cubicBezTo>
                <a:cubicBezTo>
                  <a:pt x="577" y="56"/>
                  <a:pt x="576" y="51"/>
                  <a:pt x="575" y="47"/>
                </a:cubicBezTo>
                <a:cubicBezTo>
                  <a:pt x="575" y="45"/>
                  <a:pt x="574" y="42"/>
                  <a:pt x="573" y="40"/>
                </a:cubicBezTo>
                <a:cubicBezTo>
                  <a:pt x="573" y="38"/>
                  <a:pt x="571" y="35"/>
                  <a:pt x="569" y="32"/>
                </a:cubicBezTo>
                <a:cubicBezTo>
                  <a:pt x="566" y="28"/>
                  <a:pt x="562" y="25"/>
                  <a:pt x="558" y="22"/>
                </a:cubicBezTo>
                <a:cubicBezTo>
                  <a:pt x="553" y="20"/>
                  <a:pt x="549" y="18"/>
                  <a:pt x="545" y="17"/>
                </a:cubicBezTo>
                <a:cubicBezTo>
                  <a:pt x="537" y="13"/>
                  <a:pt x="529" y="11"/>
                  <a:pt x="521" y="9"/>
                </a:cubicBezTo>
                <a:cubicBezTo>
                  <a:pt x="518" y="11"/>
                  <a:pt x="503" y="9"/>
                  <a:pt x="485" y="7"/>
                </a:cubicBezTo>
                <a:cubicBezTo>
                  <a:pt x="467" y="6"/>
                  <a:pt x="445" y="5"/>
                  <a:pt x="428" y="6"/>
                </a:cubicBezTo>
                <a:cubicBezTo>
                  <a:pt x="420" y="3"/>
                  <a:pt x="447" y="5"/>
                  <a:pt x="457" y="4"/>
                </a:cubicBezTo>
                <a:cubicBezTo>
                  <a:pt x="447" y="4"/>
                  <a:pt x="446" y="3"/>
                  <a:pt x="443" y="2"/>
                </a:cubicBezTo>
                <a:cubicBezTo>
                  <a:pt x="440" y="2"/>
                  <a:pt x="436" y="1"/>
                  <a:pt x="419" y="2"/>
                </a:cubicBezTo>
                <a:cubicBezTo>
                  <a:pt x="420" y="1"/>
                  <a:pt x="419" y="1"/>
                  <a:pt x="426" y="1"/>
                </a:cubicBezTo>
                <a:cubicBezTo>
                  <a:pt x="407" y="0"/>
                  <a:pt x="430" y="4"/>
                  <a:pt x="401" y="3"/>
                </a:cubicBezTo>
                <a:cubicBezTo>
                  <a:pt x="399" y="1"/>
                  <a:pt x="399" y="1"/>
                  <a:pt x="399" y="1"/>
                </a:cubicBezTo>
                <a:cubicBezTo>
                  <a:pt x="381" y="3"/>
                  <a:pt x="381" y="3"/>
                  <a:pt x="381" y="3"/>
                </a:cubicBezTo>
                <a:cubicBezTo>
                  <a:pt x="321" y="3"/>
                  <a:pt x="270" y="7"/>
                  <a:pt x="217" y="9"/>
                </a:cubicBezTo>
                <a:cubicBezTo>
                  <a:pt x="214" y="10"/>
                  <a:pt x="215" y="11"/>
                  <a:pt x="222" y="11"/>
                </a:cubicBezTo>
                <a:cubicBezTo>
                  <a:pt x="198" y="12"/>
                  <a:pt x="171" y="17"/>
                  <a:pt x="144" y="18"/>
                </a:cubicBezTo>
                <a:cubicBezTo>
                  <a:pt x="151" y="17"/>
                  <a:pt x="151" y="17"/>
                  <a:pt x="151" y="17"/>
                </a:cubicBezTo>
                <a:cubicBezTo>
                  <a:pt x="129" y="18"/>
                  <a:pt x="118" y="20"/>
                  <a:pt x="106" y="21"/>
                </a:cubicBezTo>
                <a:cubicBezTo>
                  <a:pt x="86" y="25"/>
                  <a:pt x="86" y="25"/>
                  <a:pt x="86" y="25"/>
                </a:cubicBezTo>
                <a:cubicBezTo>
                  <a:pt x="73" y="27"/>
                  <a:pt x="73" y="27"/>
                  <a:pt x="73" y="27"/>
                </a:cubicBezTo>
                <a:cubicBezTo>
                  <a:pt x="65" y="28"/>
                  <a:pt x="65" y="28"/>
                  <a:pt x="65" y="28"/>
                </a:cubicBezTo>
                <a:cubicBezTo>
                  <a:pt x="65" y="28"/>
                  <a:pt x="65" y="28"/>
                  <a:pt x="65" y="28"/>
                </a:cubicBezTo>
                <a:cubicBezTo>
                  <a:pt x="65" y="28"/>
                  <a:pt x="65" y="28"/>
                  <a:pt x="65" y="28"/>
                </a:cubicBezTo>
                <a:cubicBezTo>
                  <a:pt x="65" y="28"/>
                  <a:pt x="65" y="28"/>
                  <a:pt x="65" y="28"/>
                </a:cubicBezTo>
                <a:cubicBezTo>
                  <a:pt x="65" y="28"/>
                  <a:pt x="65" y="28"/>
                  <a:pt x="65" y="28"/>
                </a:cubicBezTo>
                <a:cubicBezTo>
                  <a:pt x="67" y="28"/>
                  <a:pt x="67" y="28"/>
                  <a:pt x="67" y="28"/>
                </a:cubicBezTo>
                <a:cubicBezTo>
                  <a:pt x="80" y="26"/>
                  <a:pt x="80" y="26"/>
                  <a:pt x="80" y="26"/>
                </a:cubicBezTo>
                <a:cubicBezTo>
                  <a:pt x="88" y="25"/>
                  <a:pt x="95" y="25"/>
                  <a:pt x="97" y="25"/>
                </a:cubicBezTo>
                <a:cubicBezTo>
                  <a:pt x="94" y="26"/>
                  <a:pt x="87" y="27"/>
                  <a:pt x="79" y="28"/>
                </a:cubicBezTo>
                <a:cubicBezTo>
                  <a:pt x="75" y="29"/>
                  <a:pt x="70" y="29"/>
                  <a:pt x="67" y="29"/>
                </a:cubicBezTo>
                <a:cubicBezTo>
                  <a:pt x="65" y="29"/>
                  <a:pt x="65" y="29"/>
                  <a:pt x="65" y="29"/>
                </a:cubicBezTo>
                <a:cubicBezTo>
                  <a:pt x="65" y="29"/>
                  <a:pt x="65" y="29"/>
                  <a:pt x="65" y="29"/>
                </a:cubicBezTo>
                <a:cubicBezTo>
                  <a:pt x="65" y="29"/>
                  <a:pt x="65" y="29"/>
                  <a:pt x="65" y="29"/>
                </a:cubicBezTo>
                <a:cubicBezTo>
                  <a:pt x="65" y="29"/>
                  <a:pt x="65" y="29"/>
                  <a:pt x="65" y="29"/>
                </a:cubicBezTo>
                <a:cubicBezTo>
                  <a:pt x="65" y="31"/>
                  <a:pt x="65" y="31"/>
                  <a:pt x="65" y="31"/>
                </a:cubicBezTo>
                <a:cubicBezTo>
                  <a:pt x="65" y="31"/>
                  <a:pt x="65" y="31"/>
                  <a:pt x="65" y="31"/>
                </a:cubicBezTo>
                <a:cubicBezTo>
                  <a:pt x="65" y="30"/>
                  <a:pt x="65" y="30"/>
                  <a:pt x="65" y="30"/>
                </a:cubicBezTo>
                <a:cubicBezTo>
                  <a:pt x="66" y="30"/>
                  <a:pt x="66" y="30"/>
                  <a:pt x="66" y="30"/>
                </a:cubicBezTo>
                <a:cubicBezTo>
                  <a:pt x="67" y="30"/>
                  <a:pt x="67" y="30"/>
                  <a:pt x="67" y="30"/>
                </a:cubicBezTo>
                <a:cubicBezTo>
                  <a:pt x="69" y="30"/>
                  <a:pt x="69" y="30"/>
                  <a:pt x="69" y="30"/>
                </a:cubicBezTo>
                <a:cubicBezTo>
                  <a:pt x="72" y="29"/>
                  <a:pt x="76" y="29"/>
                  <a:pt x="79" y="28"/>
                </a:cubicBezTo>
                <a:cubicBezTo>
                  <a:pt x="102" y="25"/>
                  <a:pt x="102" y="25"/>
                  <a:pt x="102" y="25"/>
                </a:cubicBezTo>
                <a:cubicBezTo>
                  <a:pt x="99" y="26"/>
                  <a:pt x="98" y="26"/>
                  <a:pt x="96" y="27"/>
                </a:cubicBezTo>
                <a:cubicBezTo>
                  <a:pt x="109" y="25"/>
                  <a:pt x="126" y="23"/>
                  <a:pt x="145" y="21"/>
                </a:cubicBezTo>
                <a:cubicBezTo>
                  <a:pt x="118" y="23"/>
                  <a:pt x="118" y="23"/>
                  <a:pt x="118" y="23"/>
                </a:cubicBezTo>
                <a:cubicBezTo>
                  <a:pt x="129" y="20"/>
                  <a:pt x="162" y="19"/>
                  <a:pt x="173" y="18"/>
                </a:cubicBezTo>
                <a:cubicBezTo>
                  <a:pt x="173" y="20"/>
                  <a:pt x="157" y="21"/>
                  <a:pt x="172" y="21"/>
                </a:cubicBezTo>
                <a:cubicBezTo>
                  <a:pt x="216" y="18"/>
                  <a:pt x="198" y="17"/>
                  <a:pt x="239" y="12"/>
                </a:cubicBezTo>
                <a:cubicBezTo>
                  <a:pt x="231" y="12"/>
                  <a:pt x="231" y="12"/>
                  <a:pt x="231" y="12"/>
                </a:cubicBezTo>
                <a:cubicBezTo>
                  <a:pt x="245" y="11"/>
                  <a:pt x="255" y="8"/>
                  <a:pt x="274" y="8"/>
                </a:cubicBezTo>
                <a:cubicBezTo>
                  <a:pt x="274" y="10"/>
                  <a:pt x="259" y="10"/>
                  <a:pt x="252" y="12"/>
                </a:cubicBezTo>
                <a:cubicBezTo>
                  <a:pt x="256" y="12"/>
                  <a:pt x="276" y="8"/>
                  <a:pt x="290" y="8"/>
                </a:cubicBezTo>
                <a:cubicBezTo>
                  <a:pt x="278" y="11"/>
                  <a:pt x="246" y="13"/>
                  <a:pt x="224" y="15"/>
                </a:cubicBezTo>
                <a:cubicBezTo>
                  <a:pt x="227" y="15"/>
                  <a:pt x="227" y="16"/>
                  <a:pt x="224" y="17"/>
                </a:cubicBezTo>
                <a:cubicBezTo>
                  <a:pt x="288" y="11"/>
                  <a:pt x="359" y="5"/>
                  <a:pt x="423" y="7"/>
                </a:cubicBezTo>
                <a:cubicBezTo>
                  <a:pt x="389" y="9"/>
                  <a:pt x="438" y="8"/>
                  <a:pt x="430" y="10"/>
                </a:cubicBezTo>
                <a:cubicBezTo>
                  <a:pt x="435" y="9"/>
                  <a:pt x="455" y="11"/>
                  <a:pt x="473" y="12"/>
                </a:cubicBezTo>
                <a:cubicBezTo>
                  <a:pt x="476" y="13"/>
                  <a:pt x="467" y="13"/>
                  <a:pt x="459" y="12"/>
                </a:cubicBezTo>
                <a:cubicBezTo>
                  <a:pt x="452" y="12"/>
                  <a:pt x="445" y="12"/>
                  <a:pt x="452" y="13"/>
                </a:cubicBezTo>
                <a:cubicBezTo>
                  <a:pt x="468" y="14"/>
                  <a:pt x="488" y="14"/>
                  <a:pt x="509" y="17"/>
                </a:cubicBezTo>
                <a:cubicBezTo>
                  <a:pt x="520" y="18"/>
                  <a:pt x="531" y="20"/>
                  <a:pt x="541" y="23"/>
                </a:cubicBezTo>
                <a:cubicBezTo>
                  <a:pt x="546" y="25"/>
                  <a:pt x="551" y="27"/>
                  <a:pt x="556" y="30"/>
                </a:cubicBezTo>
                <a:cubicBezTo>
                  <a:pt x="561" y="33"/>
                  <a:pt x="565" y="37"/>
                  <a:pt x="566" y="43"/>
                </a:cubicBezTo>
                <a:cubicBezTo>
                  <a:pt x="566" y="41"/>
                  <a:pt x="564" y="38"/>
                  <a:pt x="562" y="36"/>
                </a:cubicBezTo>
                <a:cubicBezTo>
                  <a:pt x="560" y="34"/>
                  <a:pt x="557" y="32"/>
                  <a:pt x="557" y="32"/>
                </a:cubicBezTo>
                <a:cubicBezTo>
                  <a:pt x="560" y="34"/>
                  <a:pt x="562" y="37"/>
                  <a:pt x="564" y="40"/>
                </a:cubicBezTo>
                <a:cubicBezTo>
                  <a:pt x="566" y="43"/>
                  <a:pt x="567" y="47"/>
                  <a:pt x="568" y="51"/>
                </a:cubicBezTo>
                <a:cubicBezTo>
                  <a:pt x="570" y="58"/>
                  <a:pt x="572" y="66"/>
                  <a:pt x="573" y="74"/>
                </a:cubicBezTo>
                <a:cubicBezTo>
                  <a:pt x="575" y="89"/>
                  <a:pt x="576" y="104"/>
                  <a:pt x="575" y="114"/>
                </a:cubicBezTo>
                <a:cubicBezTo>
                  <a:pt x="573" y="100"/>
                  <a:pt x="571" y="84"/>
                  <a:pt x="568" y="69"/>
                </a:cubicBezTo>
                <a:cubicBezTo>
                  <a:pt x="569" y="73"/>
                  <a:pt x="569" y="78"/>
                  <a:pt x="569" y="86"/>
                </a:cubicBezTo>
                <a:cubicBezTo>
                  <a:pt x="567" y="75"/>
                  <a:pt x="567" y="75"/>
                  <a:pt x="567" y="75"/>
                </a:cubicBezTo>
                <a:cubicBezTo>
                  <a:pt x="568" y="93"/>
                  <a:pt x="569" y="99"/>
                  <a:pt x="571" y="104"/>
                </a:cubicBezTo>
                <a:cubicBezTo>
                  <a:pt x="572" y="109"/>
                  <a:pt x="574" y="112"/>
                  <a:pt x="575" y="121"/>
                </a:cubicBezTo>
                <a:cubicBezTo>
                  <a:pt x="574" y="143"/>
                  <a:pt x="574" y="143"/>
                  <a:pt x="574" y="143"/>
                </a:cubicBezTo>
                <a:cubicBezTo>
                  <a:pt x="574" y="182"/>
                  <a:pt x="576" y="219"/>
                  <a:pt x="579" y="244"/>
                </a:cubicBezTo>
                <a:cubicBezTo>
                  <a:pt x="580" y="252"/>
                  <a:pt x="580" y="281"/>
                  <a:pt x="578" y="269"/>
                </a:cubicBezTo>
                <a:cubicBezTo>
                  <a:pt x="575" y="250"/>
                  <a:pt x="573" y="241"/>
                  <a:pt x="572" y="201"/>
                </a:cubicBezTo>
                <a:cubicBezTo>
                  <a:pt x="574" y="195"/>
                  <a:pt x="575" y="231"/>
                  <a:pt x="575" y="219"/>
                </a:cubicBezTo>
                <a:cubicBezTo>
                  <a:pt x="574" y="203"/>
                  <a:pt x="575" y="173"/>
                  <a:pt x="573" y="160"/>
                </a:cubicBezTo>
                <a:cubicBezTo>
                  <a:pt x="574" y="203"/>
                  <a:pt x="574" y="203"/>
                  <a:pt x="574" y="203"/>
                </a:cubicBezTo>
                <a:cubicBezTo>
                  <a:pt x="571" y="202"/>
                  <a:pt x="574" y="185"/>
                  <a:pt x="572" y="178"/>
                </a:cubicBezTo>
                <a:cubicBezTo>
                  <a:pt x="570" y="189"/>
                  <a:pt x="573" y="213"/>
                  <a:pt x="572" y="230"/>
                </a:cubicBezTo>
                <a:cubicBezTo>
                  <a:pt x="572" y="227"/>
                  <a:pt x="572" y="227"/>
                  <a:pt x="572" y="227"/>
                </a:cubicBezTo>
                <a:cubicBezTo>
                  <a:pt x="573" y="261"/>
                  <a:pt x="572" y="257"/>
                  <a:pt x="574" y="290"/>
                </a:cubicBezTo>
                <a:cubicBezTo>
                  <a:pt x="576" y="292"/>
                  <a:pt x="575" y="279"/>
                  <a:pt x="576" y="263"/>
                </a:cubicBezTo>
                <a:cubicBezTo>
                  <a:pt x="577" y="317"/>
                  <a:pt x="581" y="391"/>
                  <a:pt x="577" y="446"/>
                </a:cubicBezTo>
                <a:cubicBezTo>
                  <a:pt x="575" y="414"/>
                  <a:pt x="575" y="414"/>
                  <a:pt x="575" y="414"/>
                </a:cubicBezTo>
                <a:cubicBezTo>
                  <a:pt x="574" y="434"/>
                  <a:pt x="576" y="470"/>
                  <a:pt x="573" y="468"/>
                </a:cubicBezTo>
                <a:cubicBezTo>
                  <a:pt x="574" y="444"/>
                  <a:pt x="572" y="454"/>
                  <a:pt x="572" y="443"/>
                </a:cubicBezTo>
                <a:cubicBezTo>
                  <a:pt x="572" y="441"/>
                  <a:pt x="572" y="441"/>
                  <a:pt x="572" y="441"/>
                </a:cubicBezTo>
                <a:cubicBezTo>
                  <a:pt x="572" y="438"/>
                  <a:pt x="572" y="429"/>
                  <a:pt x="571" y="435"/>
                </a:cubicBezTo>
                <a:cubicBezTo>
                  <a:pt x="573" y="453"/>
                  <a:pt x="573" y="481"/>
                  <a:pt x="574" y="501"/>
                </a:cubicBezTo>
                <a:cubicBezTo>
                  <a:pt x="573" y="492"/>
                  <a:pt x="572" y="511"/>
                  <a:pt x="572" y="513"/>
                </a:cubicBezTo>
                <a:cubicBezTo>
                  <a:pt x="572" y="532"/>
                  <a:pt x="573" y="513"/>
                  <a:pt x="574" y="512"/>
                </a:cubicBezTo>
                <a:cubicBezTo>
                  <a:pt x="574" y="522"/>
                  <a:pt x="575" y="539"/>
                  <a:pt x="574" y="547"/>
                </a:cubicBezTo>
                <a:cubicBezTo>
                  <a:pt x="572" y="562"/>
                  <a:pt x="572" y="529"/>
                  <a:pt x="571" y="525"/>
                </a:cubicBezTo>
                <a:cubicBezTo>
                  <a:pt x="573" y="582"/>
                  <a:pt x="573" y="582"/>
                  <a:pt x="573" y="582"/>
                </a:cubicBezTo>
                <a:cubicBezTo>
                  <a:pt x="572" y="581"/>
                  <a:pt x="572" y="581"/>
                  <a:pt x="572" y="581"/>
                </a:cubicBezTo>
                <a:cubicBezTo>
                  <a:pt x="573" y="585"/>
                  <a:pt x="573" y="594"/>
                  <a:pt x="572" y="600"/>
                </a:cubicBezTo>
                <a:cubicBezTo>
                  <a:pt x="571" y="606"/>
                  <a:pt x="571" y="592"/>
                  <a:pt x="572" y="584"/>
                </a:cubicBezTo>
                <a:cubicBezTo>
                  <a:pt x="569" y="614"/>
                  <a:pt x="574" y="637"/>
                  <a:pt x="570" y="662"/>
                </a:cubicBezTo>
                <a:cubicBezTo>
                  <a:pt x="571" y="679"/>
                  <a:pt x="571" y="679"/>
                  <a:pt x="571" y="679"/>
                </a:cubicBezTo>
                <a:cubicBezTo>
                  <a:pt x="571" y="681"/>
                  <a:pt x="570" y="683"/>
                  <a:pt x="570" y="681"/>
                </a:cubicBezTo>
                <a:cubicBezTo>
                  <a:pt x="571" y="697"/>
                  <a:pt x="571" y="697"/>
                  <a:pt x="571" y="697"/>
                </a:cubicBezTo>
                <a:cubicBezTo>
                  <a:pt x="571" y="728"/>
                  <a:pt x="568" y="705"/>
                  <a:pt x="567" y="715"/>
                </a:cubicBezTo>
                <a:cubicBezTo>
                  <a:pt x="567" y="714"/>
                  <a:pt x="567" y="714"/>
                  <a:pt x="567" y="714"/>
                </a:cubicBezTo>
                <a:cubicBezTo>
                  <a:pt x="567" y="723"/>
                  <a:pt x="566" y="730"/>
                  <a:pt x="565" y="724"/>
                </a:cubicBezTo>
                <a:cubicBezTo>
                  <a:pt x="566" y="756"/>
                  <a:pt x="566" y="756"/>
                  <a:pt x="566" y="756"/>
                </a:cubicBezTo>
                <a:cubicBezTo>
                  <a:pt x="566" y="756"/>
                  <a:pt x="566" y="756"/>
                  <a:pt x="566" y="756"/>
                </a:cubicBezTo>
                <a:cubicBezTo>
                  <a:pt x="568" y="769"/>
                  <a:pt x="567" y="817"/>
                  <a:pt x="570" y="816"/>
                </a:cubicBezTo>
                <a:cubicBezTo>
                  <a:pt x="570" y="825"/>
                  <a:pt x="569" y="832"/>
                  <a:pt x="569" y="828"/>
                </a:cubicBezTo>
                <a:cubicBezTo>
                  <a:pt x="568" y="852"/>
                  <a:pt x="566" y="822"/>
                  <a:pt x="565" y="861"/>
                </a:cubicBezTo>
                <a:cubicBezTo>
                  <a:pt x="565" y="861"/>
                  <a:pt x="565" y="856"/>
                  <a:pt x="565" y="850"/>
                </a:cubicBezTo>
                <a:cubicBezTo>
                  <a:pt x="564" y="861"/>
                  <a:pt x="565" y="865"/>
                  <a:pt x="565" y="866"/>
                </a:cubicBezTo>
                <a:cubicBezTo>
                  <a:pt x="565" y="866"/>
                  <a:pt x="564" y="867"/>
                  <a:pt x="563" y="869"/>
                </a:cubicBezTo>
                <a:cubicBezTo>
                  <a:pt x="565" y="870"/>
                  <a:pt x="564" y="886"/>
                  <a:pt x="563" y="895"/>
                </a:cubicBezTo>
                <a:cubicBezTo>
                  <a:pt x="562" y="881"/>
                  <a:pt x="562" y="881"/>
                  <a:pt x="562" y="881"/>
                </a:cubicBezTo>
                <a:cubicBezTo>
                  <a:pt x="562" y="890"/>
                  <a:pt x="562" y="896"/>
                  <a:pt x="562" y="912"/>
                </a:cubicBezTo>
                <a:cubicBezTo>
                  <a:pt x="560" y="901"/>
                  <a:pt x="560" y="901"/>
                  <a:pt x="560" y="901"/>
                </a:cubicBezTo>
                <a:cubicBezTo>
                  <a:pt x="560" y="928"/>
                  <a:pt x="564" y="903"/>
                  <a:pt x="561" y="935"/>
                </a:cubicBezTo>
                <a:cubicBezTo>
                  <a:pt x="564" y="906"/>
                  <a:pt x="564" y="906"/>
                  <a:pt x="564" y="906"/>
                </a:cubicBezTo>
                <a:cubicBezTo>
                  <a:pt x="563" y="940"/>
                  <a:pt x="566" y="929"/>
                  <a:pt x="567" y="944"/>
                </a:cubicBezTo>
                <a:cubicBezTo>
                  <a:pt x="567" y="953"/>
                  <a:pt x="567" y="962"/>
                  <a:pt x="567" y="972"/>
                </a:cubicBezTo>
                <a:cubicBezTo>
                  <a:pt x="566" y="986"/>
                  <a:pt x="566" y="986"/>
                  <a:pt x="566" y="986"/>
                </a:cubicBezTo>
                <a:cubicBezTo>
                  <a:pt x="566" y="993"/>
                  <a:pt x="566" y="993"/>
                  <a:pt x="566" y="993"/>
                </a:cubicBezTo>
                <a:cubicBezTo>
                  <a:pt x="566" y="996"/>
                  <a:pt x="566" y="996"/>
                  <a:pt x="566" y="996"/>
                </a:cubicBezTo>
                <a:cubicBezTo>
                  <a:pt x="566" y="998"/>
                  <a:pt x="565" y="999"/>
                  <a:pt x="565" y="1000"/>
                </a:cubicBezTo>
                <a:cubicBezTo>
                  <a:pt x="563" y="1004"/>
                  <a:pt x="558" y="1006"/>
                  <a:pt x="554" y="1008"/>
                </a:cubicBezTo>
                <a:cubicBezTo>
                  <a:pt x="550" y="1010"/>
                  <a:pt x="546" y="1011"/>
                  <a:pt x="542" y="1013"/>
                </a:cubicBezTo>
                <a:cubicBezTo>
                  <a:pt x="534" y="1015"/>
                  <a:pt x="527" y="1018"/>
                  <a:pt x="520" y="1020"/>
                </a:cubicBezTo>
                <a:cubicBezTo>
                  <a:pt x="516" y="1019"/>
                  <a:pt x="520" y="1018"/>
                  <a:pt x="510" y="1019"/>
                </a:cubicBezTo>
                <a:cubicBezTo>
                  <a:pt x="532" y="1014"/>
                  <a:pt x="543" y="1010"/>
                  <a:pt x="551" y="1005"/>
                </a:cubicBezTo>
                <a:cubicBezTo>
                  <a:pt x="554" y="1003"/>
                  <a:pt x="556" y="1002"/>
                  <a:pt x="557" y="1001"/>
                </a:cubicBezTo>
                <a:cubicBezTo>
                  <a:pt x="558" y="1001"/>
                  <a:pt x="559" y="1000"/>
                  <a:pt x="560" y="999"/>
                </a:cubicBezTo>
                <a:cubicBezTo>
                  <a:pt x="561" y="997"/>
                  <a:pt x="561" y="995"/>
                  <a:pt x="561" y="994"/>
                </a:cubicBezTo>
                <a:cubicBezTo>
                  <a:pt x="562" y="991"/>
                  <a:pt x="562" y="989"/>
                  <a:pt x="563" y="988"/>
                </a:cubicBezTo>
                <a:cubicBezTo>
                  <a:pt x="564" y="984"/>
                  <a:pt x="566" y="981"/>
                  <a:pt x="565" y="957"/>
                </a:cubicBezTo>
                <a:cubicBezTo>
                  <a:pt x="563" y="959"/>
                  <a:pt x="562" y="974"/>
                  <a:pt x="563" y="987"/>
                </a:cubicBezTo>
                <a:cubicBezTo>
                  <a:pt x="561" y="988"/>
                  <a:pt x="560" y="972"/>
                  <a:pt x="560" y="962"/>
                </a:cubicBezTo>
                <a:cubicBezTo>
                  <a:pt x="560" y="969"/>
                  <a:pt x="560" y="976"/>
                  <a:pt x="559" y="984"/>
                </a:cubicBezTo>
                <a:cubicBezTo>
                  <a:pt x="559" y="995"/>
                  <a:pt x="559" y="995"/>
                  <a:pt x="559" y="995"/>
                </a:cubicBezTo>
                <a:cubicBezTo>
                  <a:pt x="559" y="997"/>
                  <a:pt x="557" y="998"/>
                  <a:pt x="556" y="999"/>
                </a:cubicBezTo>
                <a:cubicBezTo>
                  <a:pt x="555" y="1000"/>
                  <a:pt x="553" y="1001"/>
                  <a:pt x="552" y="1001"/>
                </a:cubicBezTo>
                <a:cubicBezTo>
                  <a:pt x="550" y="1002"/>
                  <a:pt x="549" y="1003"/>
                  <a:pt x="547" y="1003"/>
                </a:cubicBezTo>
                <a:cubicBezTo>
                  <a:pt x="544" y="1004"/>
                  <a:pt x="541" y="1005"/>
                  <a:pt x="538" y="1006"/>
                </a:cubicBezTo>
                <a:cubicBezTo>
                  <a:pt x="532" y="1007"/>
                  <a:pt x="527" y="1009"/>
                  <a:pt x="523" y="1010"/>
                </a:cubicBezTo>
                <a:cubicBezTo>
                  <a:pt x="515" y="1012"/>
                  <a:pt x="495" y="1017"/>
                  <a:pt x="485" y="1017"/>
                </a:cubicBezTo>
                <a:cubicBezTo>
                  <a:pt x="486" y="1018"/>
                  <a:pt x="476" y="1020"/>
                  <a:pt x="467" y="1022"/>
                </a:cubicBezTo>
                <a:cubicBezTo>
                  <a:pt x="458" y="1023"/>
                  <a:pt x="451" y="1025"/>
                  <a:pt x="458" y="1025"/>
                </a:cubicBezTo>
                <a:cubicBezTo>
                  <a:pt x="429" y="1029"/>
                  <a:pt x="439" y="1024"/>
                  <a:pt x="411" y="1029"/>
                </a:cubicBezTo>
                <a:cubicBezTo>
                  <a:pt x="422" y="1026"/>
                  <a:pt x="392" y="1028"/>
                  <a:pt x="404" y="1026"/>
                </a:cubicBezTo>
                <a:cubicBezTo>
                  <a:pt x="414" y="1027"/>
                  <a:pt x="445" y="1022"/>
                  <a:pt x="460" y="1019"/>
                </a:cubicBezTo>
                <a:cubicBezTo>
                  <a:pt x="446" y="1020"/>
                  <a:pt x="432" y="1020"/>
                  <a:pt x="418" y="1021"/>
                </a:cubicBezTo>
                <a:cubicBezTo>
                  <a:pt x="428" y="1021"/>
                  <a:pt x="413" y="1023"/>
                  <a:pt x="407" y="1024"/>
                </a:cubicBezTo>
                <a:cubicBezTo>
                  <a:pt x="402" y="1023"/>
                  <a:pt x="402" y="1023"/>
                  <a:pt x="402" y="1023"/>
                </a:cubicBezTo>
                <a:cubicBezTo>
                  <a:pt x="399" y="1025"/>
                  <a:pt x="380" y="1025"/>
                  <a:pt x="360" y="1025"/>
                </a:cubicBezTo>
                <a:cubicBezTo>
                  <a:pt x="339" y="1025"/>
                  <a:pt x="317" y="1025"/>
                  <a:pt x="307" y="1028"/>
                </a:cubicBezTo>
                <a:cubicBezTo>
                  <a:pt x="320" y="1027"/>
                  <a:pt x="331" y="1029"/>
                  <a:pt x="338" y="1026"/>
                </a:cubicBezTo>
                <a:cubicBezTo>
                  <a:pt x="362" y="1027"/>
                  <a:pt x="333" y="1030"/>
                  <a:pt x="344" y="1031"/>
                </a:cubicBezTo>
                <a:cubicBezTo>
                  <a:pt x="306" y="1034"/>
                  <a:pt x="248" y="1031"/>
                  <a:pt x="206" y="1032"/>
                </a:cubicBezTo>
                <a:cubicBezTo>
                  <a:pt x="214" y="1031"/>
                  <a:pt x="233" y="1032"/>
                  <a:pt x="234" y="1030"/>
                </a:cubicBezTo>
                <a:cubicBezTo>
                  <a:pt x="204" y="1028"/>
                  <a:pt x="167" y="1031"/>
                  <a:pt x="131" y="1029"/>
                </a:cubicBezTo>
                <a:cubicBezTo>
                  <a:pt x="138" y="1027"/>
                  <a:pt x="138" y="1027"/>
                  <a:pt x="138" y="1027"/>
                </a:cubicBezTo>
                <a:cubicBezTo>
                  <a:pt x="123" y="1027"/>
                  <a:pt x="120" y="1026"/>
                  <a:pt x="117" y="1025"/>
                </a:cubicBezTo>
                <a:cubicBezTo>
                  <a:pt x="113" y="1024"/>
                  <a:pt x="110" y="1024"/>
                  <a:pt x="94" y="1022"/>
                </a:cubicBezTo>
                <a:cubicBezTo>
                  <a:pt x="95" y="1022"/>
                  <a:pt x="99" y="1024"/>
                  <a:pt x="92" y="1022"/>
                </a:cubicBezTo>
                <a:cubicBezTo>
                  <a:pt x="79" y="1020"/>
                  <a:pt x="79" y="1019"/>
                  <a:pt x="79" y="1019"/>
                </a:cubicBezTo>
                <a:cubicBezTo>
                  <a:pt x="80" y="1018"/>
                  <a:pt x="81" y="1018"/>
                  <a:pt x="73" y="1016"/>
                </a:cubicBezTo>
                <a:cubicBezTo>
                  <a:pt x="57" y="1014"/>
                  <a:pt x="53" y="1012"/>
                  <a:pt x="49" y="1009"/>
                </a:cubicBezTo>
                <a:cubicBezTo>
                  <a:pt x="47" y="1008"/>
                  <a:pt x="45" y="1007"/>
                  <a:pt x="41" y="1004"/>
                </a:cubicBezTo>
                <a:cubicBezTo>
                  <a:pt x="40" y="1004"/>
                  <a:pt x="40" y="1003"/>
                  <a:pt x="39" y="1002"/>
                </a:cubicBezTo>
                <a:cubicBezTo>
                  <a:pt x="38" y="1001"/>
                  <a:pt x="37" y="1001"/>
                  <a:pt x="36" y="999"/>
                </a:cubicBezTo>
                <a:cubicBezTo>
                  <a:pt x="36" y="998"/>
                  <a:pt x="35" y="997"/>
                  <a:pt x="35" y="996"/>
                </a:cubicBezTo>
                <a:cubicBezTo>
                  <a:pt x="34" y="989"/>
                  <a:pt x="34" y="989"/>
                  <a:pt x="34" y="989"/>
                </a:cubicBezTo>
                <a:cubicBezTo>
                  <a:pt x="35" y="992"/>
                  <a:pt x="35" y="992"/>
                  <a:pt x="35" y="992"/>
                </a:cubicBezTo>
                <a:cubicBezTo>
                  <a:pt x="29" y="960"/>
                  <a:pt x="29" y="917"/>
                  <a:pt x="28" y="883"/>
                </a:cubicBezTo>
                <a:cubicBezTo>
                  <a:pt x="27" y="885"/>
                  <a:pt x="29" y="912"/>
                  <a:pt x="27" y="909"/>
                </a:cubicBezTo>
                <a:cubicBezTo>
                  <a:pt x="26" y="894"/>
                  <a:pt x="25" y="879"/>
                  <a:pt x="24" y="865"/>
                </a:cubicBezTo>
                <a:cubicBezTo>
                  <a:pt x="24" y="862"/>
                  <a:pt x="23" y="843"/>
                  <a:pt x="25" y="855"/>
                </a:cubicBezTo>
                <a:cubicBezTo>
                  <a:pt x="26" y="861"/>
                  <a:pt x="26" y="866"/>
                  <a:pt x="26" y="871"/>
                </a:cubicBezTo>
                <a:cubicBezTo>
                  <a:pt x="26" y="865"/>
                  <a:pt x="26" y="865"/>
                  <a:pt x="26" y="865"/>
                </a:cubicBezTo>
                <a:cubicBezTo>
                  <a:pt x="23" y="824"/>
                  <a:pt x="23" y="867"/>
                  <a:pt x="21" y="867"/>
                </a:cubicBezTo>
                <a:cubicBezTo>
                  <a:pt x="21" y="845"/>
                  <a:pt x="19" y="838"/>
                  <a:pt x="18" y="823"/>
                </a:cubicBezTo>
                <a:cubicBezTo>
                  <a:pt x="20" y="816"/>
                  <a:pt x="21" y="851"/>
                  <a:pt x="23" y="833"/>
                </a:cubicBezTo>
                <a:cubicBezTo>
                  <a:pt x="23" y="819"/>
                  <a:pt x="20" y="777"/>
                  <a:pt x="18" y="762"/>
                </a:cubicBezTo>
                <a:cubicBezTo>
                  <a:pt x="22" y="741"/>
                  <a:pt x="18" y="677"/>
                  <a:pt x="21" y="676"/>
                </a:cubicBezTo>
                <a:cubicBezTo>
                  <a:pt x="21" y="677"/>
                  <a:pt x="20" y="670"/>
                  <a:pt x="20" y="660"/>
                </a:cubicBezTo>
                <a:cubicBezTo>
                  <a:pt x="21" y="666"/>
                  <a:pt x="21" y="666"/>
                  <a:pt x="21" y="666"/>
                </a:cubicBezTo>
                <a:cubicBezTo>
                  <a:pt x="23" y="635"/>
                  <a:pt x="18" y="636"/>
                  <a:pt x="19" y="617"/>
                </a:cubicBezTo>
                <a:cubicBezTo>
                  <a:pt x="19" y="617"/>
                  <a:pt x="20" y="623"/>
                  <a:pt x="20" y="626"/>
                </a:cubicBezTo>
                <a:cubicBezTo>
                  <a:pt x="21" y="585"/>
                  <a:pt x="16" y="562"/>
                  <a:pt x="19" y="522"/>
                </a:cubicBezTo>
                <a:cubicBezTo>
                  <a:pt x="19" y="523"/>
                  <a:pt x="20" y="525"/>
                  <a:pt x="20" y="529"/>
                </a:cubicBezTo>
                <a:cubicBezTo>
                  <a:pt x="20" y="531"/>
                  <a:pt x="20" y="523"/>
                  <a:pt x="19" y="510"/>
                </a:cubicBezTo>
                <a:cubicBezTo>
                  <a:pt x="18" y="524"/>
                  <a:pt x="18" y="524"/>
                  <a:pt x="18" y="524"/>
                </a:cubicBezTo>
                <a:cubicBezTo>
                  <a:pt x="14" y="503"/>
                  <a:pt x="21" y="467"/>
                  <a:pt x="20" y="434"/>
                </a:cubicBezTo>
                <a:cubicBezTo>
                  <a:pt x="21" y="437"/>
                  <a:pt x="20" y="462"/>
                  <a:pt x="22" y="448"/>
                </a:cubicBezTo>
                <a:cubicBezTo>
                  <a:pt x="22" y="427"/>
                  <a:pt x="18" y="429"/>
                  <a:pt x="21" y="403"/>
                </a:cubicBezTo>
                <a:cubicBezTo>
                  <a:pt x="21" y="414"/>
                  <a:pt x="23" y="411"/>
                  <a:pt x="23" y="422"/>
                </a:cubicBezTo>
                <a:cubicBezTo>
                  <a:pt x="24" y="405"/>
                  <a:pt x="26" y="393"/>
                  <a:pt x="24" y="387"/>
                </a:cubicBezTo>
                <a:cubicBezTo>
                  <a:pt x="24" y="382"/>
                  <a:pt x="25" y="381"/>
                  <a:pt x="26" y="380"/>
                </a:cubicBezTo>
                <a:cubicBezTo>
                  <a:pt x="25" y="369"/>
                  <a:pt x="26" y="352"/>
                  <a:pt x="27" y="341"/>
                </a:cubicBezTo>
                <a:cubicBezTo>
                  <a:pt x="27" y="343"/>
                  <a:pt x="27" y="343"/>
                  <a:pt x="27" y="343"/>
                </a:cubicBezTo>
                <a:cubicBezTo>
                  <a:pt x="24" y="322"/>
                  <a:pt x="28" y="308"/>
                  <a:pt x="29" y="280"/>
                </a:cubicBezTo>
                <a:cubicBezTo>
                  <a:pt x="30" y="285"/>
                  <a:pt x="30" y="285"/>
                  <a:pt x="30" y="285"/>
                </a:cubicBezTo>
                <a:cubicBezTo>
                  <a:pt x="30" y="273"/>
                  <a:pt x="29" y="255"/>
                  <a:pt x="32" y="235"/>
                </a:cubicBezTo>
                <a:cubicBezTo>
                  <a:pt x="33" y="246"/>
                  <a:pt x="33" y="246"/>
                  <a:pt x="33" y="246"/>
                </a:cubicBezTo>
                <a:cubicBezTo>
                  <a:pt x="33" y="229"/>
                  <a:pt x="36" y="199"/>
                  <a:pt x="35" y="185"/>
                </a:cubicBezTo>
                <a:cubicBezTo>
                  <a:pt x="35" y="180"/>
                  <a:pt x="37" y="201"/>
                  <a:pt x="38" y="174"/>
                </a:cubicBezTo>
                <a:cubicBezTo>
                  <a:pt x="37" y="168"/>
                  <a:pt x="37" y="148"/>
                  <a:pt x="39" y="141"/>
                </a:cubicBezTo>
                <a:cubicBezTo>
                  <a:pt x="40" y="141"/>
                  <a:pt x="40" y="144"/>
                  <a:pt x="39" y="151"/>
                </a:cubicBezTo>
                <a:cubicBezTo>
                  <a:pt x="39" y="155"/>
                  <a:pt x="39" y="152"/>
                  <a:pt x="39" y="151"/>
                </a:cubicBezTo>
                <a:cubicBezTo>
                  <a:pt x="39" y="160"/>
                  <a:pt x="39" y="160"/>
                  <a:pt x="39" y="160"/>
                </a:cubicBezTo>
                <a:cubicBezTo>
                  <a:pt x="41" y="140"/>
                  <a:pt x="39" y="143"/>
                  <a:pt x="41" y="122"/>
                </a:cubicBezTo>
                <a:cubicBezTo>
                  <a:pt x="42" y="118"/>
                  <a:pt x="42" y="129"/>
                  <a:pt x="43" y="133"/>
                </a:cubicBezTo>
                <a:cubicBezTo>
                  <a:pt x="43" y="105"/>
                  <a:pt x="44" y="78"/>
                  <a:pt x="44" y="51"/>
                </a:cubicBezTo>
                <a:cubicBezTo>
                  <a:pt x="43" y="50"/>
                  <a:pt x="42" y="60"/>
                  <a:pt x="41" y="52"/>
                </a:cubicBezTo>
                <a:cubicBezTo>
                  <a:pt x="39" y="80"/>
                  <a:pt x="39" y="80"/>
                  <a:pt x="39" y="80"/>
                </a:cubicBezTo>
                <a:cubicBezTo>
                  <a:pt x="37" y="93"/>
                  <a:pt x="38" y="65"/>
                  <a:pt x="38" y="53"/>
                </a:cubicBezTo>
                <a:cubicBezTo>
                  <a:pt x="37" y="72"/>
                  <a:pt x="37" y="72"/>
                  <a:pt x="37" y="72"/>
                </a:cubicBezTo>
                <a:cubicBezTo>
                  <a:pt x="37" y="73"/>
                  <a:pt x="36" y="73"/>
                  <a:pt x="36" y="71"/>
                </a:cubicBezTo>
                <a:cubicBezTo>
                  <a:pt x="36" y="85"/>
                  <a:pt x="36" y="85"/>
                  <a:pt x="36" y="85"/>
                </a:cubicBezTo>
                <a:cubicBezTo>
                  <a:pt x="35" y="46"/>
                  <a:pt x="30" y="124"/>
                  <a:pt x="31" y="83"/>
                </a:cubicBezTo>
                <a:cubicBezTo>
                  <a:pt x="30" y="93"/>
                  <a:pt x="31" y="105"/>
                  <a:pt x="32" y="111"/>
                </a:cubicBezTo>
                <a:cubicBezTo>
                  <a:pt x="31" y="130"/>
                  <a:pt x="30" y="125"/>
                  <a:pt x="29" y="133"/>
                </a:cubicBezTo>
                <a:cubicBezTo>
                  <a:pt x="29" y="104"/>
                  <a:pt x="29" y="104"/>
                  <a:pt x="29" y="104"/>
                </a:cubicBezTo>
                <a:cubicBezTo>
                  <a:pt x="27" y="148"/>
                  <a:pt x="27" y="100"/>
                  <a:pt x="24" y="131"/>
                </a:cubicBezTo>
                <a:cubicBezTo>
                  <a:pt x="24" y="168"/>
                  <a:pt x="17" y="189"/>
                  <a:pt x="16" y="208"/>
                </a:cubicBezTo>
                <a:cubicBezTo>
                  <a:pt x="15" y="246"/>
                  <a:pt x="19" y="194"/>
                  <a:pt x="19" y="218"/>
                </a:cubicBezTo>
                <a:cubicBezTo>
                  <a:pt x="19" y="238"/>
                  <a:pt x="18" y="228"/>
                  <a:pt x="17" y="241"/>
                </a:cubicBezTo>
                <a:cubicBezTo>
                  <a:pt x="19" y="250"/>
                  <a:pt x="19" y="250"/>
                  <a:pt x="19" y="250"/>
                </a:cubicBezTo>
                <a:cubicBezTo>
                  <a:pt x="18" y="274"/>
                  <a:pt x="16" y="251"/>
                  <a:pt x="17" y="265"/>
                </a:cubicBezTo>
                <a:cubicBezTo>
                  <a:pt x="14" y="283"/>
                  <a:pt x="16" y="259"/>
                  <a:pt x="14" y="254"/>
                </a:cubicBezTo>
                <a:cubicBezTo>
                  <a:pt x="15" y="258"/>
                  <a:pt x="15" y="279"/>
                  <a:pt x="13" y="288"/>
                </a:cubicBezTo>
                <a:cubicBezTo>
                  <a:pt x="13" y="287"/>
                  <a:pt x="14" y="262"/>
                  <a:pt x="13" y="278"/>
                </a:cubicBezTo>
                <a:cubicBezTo>
                  <a:pt x="12" y="337"/>
                  <a:pt x="9" y="352"/>
                  <a:pt x="8" y="405"/>
                </a:cubicBezTo>
                <a:cubicBezTo>
                  <a:pt x="6" y="400"/>
                  <a:pt x="6" y="400"/>
                  <a:pt x="6" y="400"/>
                </a:cubicBezTo>
                <a:cubicBezTo>
                  <a:pt x="7" y="406"/>
                  <a:pt x="7" y="410"/>
                  <a:pt x="6" y="416"/>
                </a:cubicBezTo>
                <a:cubicBezTo>
                  <a:pt x="6" y="413"/>
                  <a:pt x="6" y="413"/>
                  <a:pt x="6" y="413"/>
                </a:cubicBezTo>
                <a:cubicBezTo>
                  <a:pt x="5" y="420"/>
                  <a:pt x="6" y="474"/>
                  <a:pt x="5" y="509"/>
                </a:cubicBezTo>
                <a:cubicBezTo>
                  <a:pt x="4" y="491"/>
                  <a:pt x="4" y="491"/>
                  <a:pt x="4" y="491"/>
                </a:cubicBezTo>
                <a:cubicBezTo>
                  <a:pt x="5" y="522"/>
                  <a:pt x="5" y="522"/>
                  <a:pt x="5" y="522"/>
                </a:cubicBezTo>
                <a:cubicBezTo>
                  <a:pt x="3" y="519"/>
                  <a:pt x="3" y="519"/>
                  <a:pt x="3" y="519"/>
                </a:cubicBezTo>
                <a:cubicBezTo>
                  <a:pt x="5" y="529"/>
                  <a:pt x="3" y="566"/>
                  <a:pt x="3" y="595"/>
                </a:cubicBezTo>
                <a:cubicBezTo>
                  <a:pt x="2" y="595"/>
                  <a:pt x="2" y="595"/>
                  <a:pt x="2" y="595"/>
                </a:cubicBezTo>
                <a:cubicBezTo>
                  <a:pt x="3" y="613"/>
                  <a:pt x="3" y="613"/>
                  <a:pt x="3" y="613"/>
                </a:cubicBezTo>
                <a:cubicBezTo>
                  <a:pt x="2" y="607"/>
                  <a:pt x="2" y="607"/>
                  <a:pt x="2" y="607"/>
                </a:cubicBezTo>
                <a:cubicBezTo>
                  <a:pt x="2" y="624"/>
                  <a:pt x="4" y="645"/>
                  <a:pt x="3" y="666"/>
                </a:cubicBezTo>
                <a:cubicBezTo>
                  <a:pt x="3" y="653"/>
                  <a:pt x="1" y="649"/>
                  <a:pt x="0" y="651"/>
                </a:cubicBezTo>
                <a:close/>
                <a:moveTo>
                  <a:pt x="405" y="1042"/>
                </a:moveTo>
                <a:cubicBezTo>
                  <a:pt x="413" y="1041"/>
                  <a:pt x="413" y="1041"/>
                  <a:pt x="413" y="1041"/>
                </a:cubicBezTo>
                <a:cubicBezTo>
                  <a:pt x="410" y="1042"/>
                  <a:pt x="407" y="1042"/>
                  <a:pt x="405" y="1042"/>
                </a:cubicBezTo>
                <a:cubicBezTo>
                  <a:pt x="392" y="1043"/>
                  <a:pt x="392" y="1043"/>
                  <a:pt x="392" y="1043"/>
                </a:cubicBezTo>
                <a:cubicBezTo>
                  <a:pt x="394" y="1041"/>
                  <a:pt x="398" y="1042"/>
                  <a:pt x="405" y="1042"/>
                </a:cubicBezTo>
                <a:close/>
                <a:moveTo>
                  <a:pt x="544" y="17"/>
                </a:moveTo>
                <a:cubicBezTo>
                  <a:pt x="551" y="20"/>
                  <a:pt x="557" y="23"/>
                  <a:pt x="564" y="28"/>
                </a:cubicBezTo>
                <a:cubicBezTo>
                  <a:pt x="562" y="26"/>
                  <a:pt x="557" y="23"/>
                  <a:pt x="554" y="21"/>
                </a:cubicBezTo>
                <a:cubicBezTo>
                  <a:pt x="550" y="20"/>
                  <a:pt x="548" y="19"/>
                  <a:pt x="552" y="20"/>
                </a:cubicBezTo>
                <a:cubicBezTo>
                  <a:pt x="548" y="18"/>
                  <a:pt x="541" y="16"/>
                  <a:pt x="544" y="17"/>
                </a:cubicBezTo>
                <a:close/>
                <a:moveTo>
                  <a:pt x="376" y="1030"/>
                </a:moveTo>
                <a:cubicBezTo>
                  <a:pt x="385" y="1029"/>
                  <a:pt x="385" y="1029"/>
                  <a:pt x="385" y="1029"/>
                </a:cubicBezTo>
                <a:cubicBezTo>
                  <a:pt x="392" y="1030"/>
                  <a:pt x="392" y="1030"/>
                  <a:pt x="392" y="1030"/>
                </a:cubicBezTo>
                <a:lnTo>
                  <a:pt x="376" y="1030"/>
                </a:lnTo>
                <a:close/>
                <a:moveTo>
                  <a:pt x="212" y="1031"/>
                </a:moveTo>
                <a:cubicBezTo>
                  <a:pt x="230" y="1031"/>
                  <a:pt x="230" y="1031"/>
                  <a:pt x="230" y="1031"/>
                </a:cubicBezTo>
                <a:cubicBezTo>
                  <a:pt x="231" y="1031"/>
                  <a:pt x="231" y="1031"/>
                  <a:pt x="231" y="1031"/>
                </a:cubicBezTo>
                <a:cubicBezTo>
                  <a:pt x="214" y="1031"/>
                  <a:pt x="214" y="1031"/>
                  <a:pt x="214" y="1031"/>
                </a:cubicBezTo>
                <a:lnTo>
                  <a:pt x="212" y="1031"/>
                </a:lnTo>
                <a:close/>
                <a:moveTo>
                  <a:pt x="17" y="960"/>
                </a:moveTo>
                <a:cubicBezTo>
                  <a:pt x="21" y="971"/>
                  <a:pt x="19" y="977"/>
                  <a:pt x="22" y="991"/>
                </a:cubicBezTo>
                <a:cubicBezTo>
                  <a:pt x="22" y="992"/>
                  <a:pt x="22" y="993"/>
                  <a:pt x="22" y="994"/>
                </a:cubicBezTo>
                <a:cubicBezTo>
                  <a:pt x="22" y="991"/>
                  <a:pt x="22" y="991"/>
                  <a:pt x="22" y="991"/>
                </a:cubicBezTo>
                <a:cubicBezTo>
                  <a:pt x="20" y="983"/>
                  <a:pt x="17" y="974"/>
                  <a:pt x="17" y="960"/>
                </a:cubicBezTo>
                <a:close/>
                <a:moveTo>
                  <a:pt x="363" y="1041"/>
                </a:moveTo>
                <a:cubicBezTo>
                  <a:pt x="363" y="1043"/>
                  <a:pt x="342" y="1044"/>
                  <a:pt x="336" y="1045"/>
                </a:cubicBezTo>
                <a:cubicBezTo>
                  <a:pt x="327" y="1045"/>
                  <a:pt x="339" y="1043"/>
                  <a:pt x="343" y="1042"/>
                </a:cubicBezTo>
                <a:cubicBezTo>
                  <a:pt x="338" y="1042"/>
                  <a:pt x="335" y="1042"/>
                  <a:pt x="329" y="1043"/>
                </a:cubicBezTo>
                <a:cubicBezTo>
                  <a:pt x="333" y="1040"/>
                  <a:pt x="345" y="1044"/>
                  <a:pt x="363" y="1041"/>
                </a:cubicBezTo>
                <a:close/>
                <a:moveTo>
                  <a:pt x="578" y="809"/>
                </a:moveTo>
                <a:cubicBezTo>
                  <a:pt x="579" y="825"/>
                  <a:pt x="579" y="825"/>
                  <a:pt x="579" y="825"/>
                </a:cubicBezTo>
                <a:cubicBezTo>
                  <a:pt x="579" y="821"/>
                  <a:pt x="579" y="821"/>
                  <a:pt x="579" y="821"/>
                </a:cubicBezTo>
                <a:lnTo>
                  <a:pt x="578" y="809"/>
                </a:lnTo>
                <a:close/>
                <a:moveTo>
                  <a:pt x="582" y="727"/>
                </a:moveTo>
                <a:cubicBezTo>
                  <a:pt x="582" y="708"/>
                  <a:pt x="581" y="691"/>
                  <a:pt x="579" y="696"/>
                </a:cubicBezTo>
                <a:cubicBezTo>
                  <a:pt x="579" y="712"/>
                  <a:pt x="578" y="735"/>
                  <a:pt x="580" y="744"/>
                </a:cubicBezTo>
                <a:cubicBezTo>
                  <a:pt x="579" y="735"/>
                  <a:pt x="582" y="749"/>
                  <a:pt x="582" y="727"/>
                </a:cubicBezTo>
                <a:close/>
                <a:moveTo>
                  <a:pt x="158" y="1036"/>
                </a:moveTo>
                <a:cubicBezTo>
                  <a:pt x="169" y="1037"/>
                  <a:pt x="186" y="1035"/>
                  <a:pt x="209" y="1037"/>
                </a:cubicBezTo>
                <a:cubicBezTo>
                  <a:pt x="192" y="1037"/>
                  <a:pt x="192" y="1037"/>
                  <a:pt x="192" y="1037"/>
                </a:cubicBezTo>
                <a:cubicBezTo>
                  <a:pt x="196" y="1038"/>
                  <a:pt x="196" y="1038"/>
                  <a:pt x="196" y="1038"/>
                </a:cubicBezTo>
                <a:cubicBezTo>
                  <a:pt x="191" y="1039"/>
                  <a:pt x="191" y="1039"/>
                  <a:pt x="191" y="1039"/>
                </a:cubicBezTo>
                <a:cubicBezTo>
                  <a:pt x="196" y="1036"/>
                  <a:pt x="168" y="1037"/>
                  <a:pt x="158" y="1036"/>
                </a:cubicBezTo>
                <a:close/>
                <a:moveTo>
                  <a:pt x="583" y="568"/>
                </a:moveTo>
                <a:cubicBezTo>
                  <a:pt x="583" y="561"/>
                  <a:pt x="582" y="537"/>
                  <a:pt x="580" y="538"/>
                </a:cubicBezTo>
                <a:cubicBezTo>
                  <a:pt x="581" y="535"/>
                  <a:pt x="582" y="565"/>
                  <a:pt x="583" y="581"/>
                </a:cubicBezTo>
                <a:cubicBezTo>
                  <a:pt x="582" y="575"/>
                  <a:pt x="582" y="572"/>
                  <a:pt x="583" y="568"/>
                </a:cubicBezTo>
                <a:close/>
                <a:moveTo>
                  <a:pt x="580" y="576"/>
                </a:moveTo>
                <a:cubicBezTo>
                  <a:pt x="580" y="585"/>
                  <a:pt x="578" y="582"/>
                  <a:pt x="579" y="598"/>
                </a:cubicBezTo>
                <a:cubicBezTo>
                  <a:pt x="580" y="596"/>
                  <a:pt x="583" y="602"/>
                  <a:pt x="582" y="625"/>
                </a:cubicBezTo>
                <a:cubicBezTo>
                  <a:pt x="580" y="607"/>
                  <a:pt x="579" y="606"/>
                  <a:pt x="578" y="582"/>
                </a:cubicBezTo>
                <a:lnTo>
                  <a:pt x="580" y="576"/>
                </a:lnTo>
                <a:close/>
                <a:moveTo>
                  <a:pt x="584" y="616"/>
                </a:moveTo>
                <a:cubicBezTo>
                  <a:pt x="582" y="646"/>
                  <a:pt x="582" y="646"/>
                  <a:pt x="582" y="646"/>
                </a:cubicBezTo>
                <a:cubicBezTo>
                  <a:pt x="580" y="630"/>
                  <a:pt x="583" y="628"/>
                  <a:pt x="584" y="616"/>
                </a:cubicBezTo>
                <a:cubicBezTo>
                  <a:pt x="584" y="607"/>
                  <a:pt x="584" y="607"/>
                  <a:pt x="584" y="607"/>
                </a:cubicBezTo>
                <a:cubicBezTo>
                  <a:pt x="584" y="611"/>
                  <a:pt x="584" y="614"/>
                  <a:pt x="584" y="616"/>
                </a:cubicBezTo>
                <a:close/>
                <a:moveTo>
                  <a:pt x="586" y="400"/>
                </a:moveTo>
                <a:cubicBezTo>
                  <a:pt x="587" y="408"/>
                  <a:pt x="587" y="408"/>
                  <a:pt x="587" y="408"/>
                </a:cubicBezTo>
                <a:cubicBezTo>
                  <a:pt x="587" y="407"/>
                  <a:pt x="587" y="408"/>
                  <a:pt x="587" y="417"/>
                </a:cubicBezTo>
                <a:cubicBezTo>
                  <a:pt x="587" y="408"/>
                  <a:pt x="587" y="408"/>
                  <a:pt x="587" y="408"/>
                </a:cubicBezTo>
                <a:cubicBezTo>
                  <a:pt x="586" y="410"/>
                  <a:pt x="585" y="421"/>
                  <a:pt x="586" y="400"/>
                </a:cubicBezTo>
                <a:close/>
                <a:moveTo>
                  <a:pt x="584" y="587"/>
                </a:moveTo>
                <a:cubicBezTo>
                  <a:pt x="584" y="559"/>
                  <a:pt x="584" y="559"/>
                  <a:pt x="584" y="559"/>
                </a:cubicBezTo>
                <a:cubicBezTo>
                  <a:pt x="584" y="568"/>
                  <a:pt x="583" y="586"/>
                  <a:pt x="584" y="587"/>
                </a:cubicBezTo>
                <a:close/>
                <a:moveTo>
                  <a:pt x="584" y="452"/>
                </a:moveTo>
                <a:cubicBezTo>
                  <a:pt x="584" y="456"/>
                  <a:pt x="584" y="426"/>
                  <a:pt x="585" y="414"/>
                </a:cubicBezTo>
                <a:cubicBezTo>
                  <a:pt x="585" y="421"/>
                  <a:pt x="585" y="449"/>
                  <a:pt x="584" y="452"/>
                </a:cubicBezTo>
                <a:close/>
                <a:moveTo>
                  <a:pt x="340" y="5"/>
                </a:moveTo>
                <a:cubicBezTo>
                  <a:pt x="349" y="7"/>
                  <a:pt x="349" y="7"/>
                  <a:pt x="349" y="7"/>
                </a:cubicBezTo>
                <a:cubicBezTo>
                  <a:pt x="331" y="7"/>
                  <a:pt x="331" y="7"/>
                  <a:pt x="331" y="7"/>
                </a:cubicBezTo>
                <a:lnTo>
                  <a:pt x="340" y="5"/>
                </a:lnTo>
                <a:close/>
                <a:moveTo>
                  <a:pt x="523" y="16"/>
                </a:moveTo>
                <a:cubicBezTo>
                  <a:pt x="526" y="17"/>
                  <a:pt x="530" y="18"/>
                  <a:pt x="533" y="19"/>
                </a:cubicBezTo>
                <a:cubicBezTo>
                  <a:pt x="537" y="21"/>
                  <a:pt x="537" y="21"/>
                  <a:pt x="537" y="21"/>
                </a:cubicBezTo>
                <a:cubicBezTo>
                  <a:pt x="532" y="19"/>
                  <a:pt x="528" y="18"/>
                  <a:pt x="523" y="16"/>
                </a:cubicBezTo>
                <a:close/>
                <a:moveTo>
                  <a:pt x="578" y="200"/>
                </a:moveTo>
                <a:cubicBezTo>
                  <a:pt x="578" y="197"/>
                  <a:pt x="578" y="195"/>
                  <a:pt x="578" y="194"/>
                </a:cubicBezTo>
                <a:cubicBezTo>
                  <a:pt x="579" y="179"/>
                  <a:pt x="579" y="141"/>
                  <a:pt x="577" y="121"/>
                </a:cubicBezTo>
                <a:cubicBezTo>
                  <a:pt x="578" y="113"/>
                  <a:pt x="580" y="138"/>
                  <a:pt x="581" y="145"/>
                </a:cubicBezTo>
                <a:cubicBezTo>
                  <a:pt x="575" y="134"/>
                  <a:pt x="583" y="173"/>
                  <a:pt x="581" y="191"/>
                </a:cubicBezTo>
                <a:cubicBezTo>
                  <a:pt x="580" y="186"/>
                  <a:pt x="580" y="174"/>
                  <a:pt x="579" y="171"/>
                </a:cubicBezTo>
                <a:cubicBezTo>
                  <a:pt x="579" y="176"/>
                  <a:pt x="579" y="188"/>
                  <a:pt x="580" y="195"/>
                </a:cubicBezTo>
                <a:cubicBezTo>
                  <a:pt x="580" y="197"/>
                  <a:pt x="580" y="199"/>
                  <a:pt x="581" y="202"/>
                </a:cubicBezTo>
                <a:cubicBezTo>
                  <a:pt x="580" y="201"/>
                  <a:pt x="580" y="198"/>
                  <a:pt x="580" y="195"/>
                </a:cubicBezTo>
                <a:cubicBezTo>
                  <a:pt x="579" y="194"/>
                  <a:pt x="579" y="193"/>
                  <a:pt x="578" y="194"/>
                </a:cubicBezTo>
                <a:cubicBezTo>
                  <a:pt x="578" y="197"/>
                  <a:pt x="578" y="199"/>
                  <a:pt x="578" y="200"/>
                </a:cubicBezTo>
                <a:close/>
                <a:moveTo>
                  <a:pt x="579" y="463"/>
                </a:moveTo>
                <a:cubicBezTo>
                  <a:pt x="579" y="467"/>
                  <a:pt x="580" y="457"/>
                  <a:pt x="581" y="472"/>
                </a:cubicBezTo>
                <a:cubicBezTo>
                  <a:pt x="580" y="474"/>
                  <a:pt x="579" y="469"/>
                  <a:pt x="579" y="463"/>
                </a:cubicBezTo>
                <a:cubicBezTo>
                  <a:pt x="579" y="461"/>
                  <a:pt x="579" y="458"/>
                  <a:pt x="579" y="451"/>
                </a:cubicBezTo>
                <a:cubicBezTo>
                  <a:pt x="579" y="455"/>
                  <a:pt x="579" y="459"/>
                  <a:pt x="579" y="463"/>
                </a:cubicBezTo>
                <a:close/>
                <a:moveTo>
                  <a:pt x="576" y="449"/>
                </a:moveTo>
                <a:cubicBezTo>
                  <a:pt x="578" y="485"/>
                  <a:pt x="578" y="485"/>
                  <a:pt x="578" y="485"/>
                </a:cubicBezTo>
                <a:cubicBezTo>
                  <a:pt x="577" y="473"/>
                  <a:pt x="577" y="473"/>
                  <a:pt x="577" y="473"/>
                </a:cubicBezTo>
                <a:cubicBezTo>
                  <a:pt x="578" y="497"/>
                  <a:pt x="578" y="497"/>
                  <a:pt x="578" y="497"/>
                </a:cubicBezTo>
                <a:cubicBezTo>
                  <a:pt x="576" y="493"/>
                  <a:pt x="575" y="470"/>
                  <a:pt x="576" y="449"/>
                </a:cubicBezTo>
                <a:close/>
                <a:moveTo>
                  <a:pt x="577" y="543"/>
                </a:moveTo>
                <a:cubicBezTo>
                  <a:pt x="576" y="504"/>
                  <a:pt x="576" y="504"/>
                  <a:pt x="576" y="504"/>
                </a:cubicBezTo>
                <a:cubicBezTo>
                  <a:pt x="577" y="505"/>
                  <a:pt x="577" y="505"/>
                  <a:pt x="577" y="505"/>
                </a:cubicBezTo>
                <a:cubicBezTo>
                  <a:pt x="577" y="502"/>
                  <a:pt x="577" y="502"/>
                  <a:pt x="577" y="502"/>
                </a:cubicBezTo>
                <a:cubicBezTo>
                  <a:pt x="578" y="510"/>
                  <a:pt x="578" y="510"/>
                  <a:pt x="578" y="510"/>
                </a:cubicBezTo>
                <a:cubicBezTo>
                  <a:pt x="577" y="505"/>
                  <a:pt x="577" y="505"/>
                  <a:pt x="577" y="505"/>
                </a:cubicBezTo>
                <a:lnTo>
                  <a:pt x="577" y="543"/>
                </a:lnTo>
                <a:close/>
                <a:moveTo>
                  <a:pt x="571" y="868"/>
                </a:moveTo>
                <a:cubicBezTo>
                  <a:pt x="571" y="887"/>
                  <a:pt x="571" y="887"/>
                  <a:pt x="571" y="887"/>
                </a:cubicBezTo>
                <a:cubicBezTo>
                  <a:pt x="571" y="884"/>
                  <a:pt x="570" y="865"/>
                  <a:pt x="571" y="849"/>
                </a:cubicBezTo>
                <a:cubicBezTo>
                  <a:pt x="566" y="869"/>
                  <a:pt x="571" y="856"/>
                  <a:pt x="569" y="890"/>
                </a:cubicBezTo>
                <a:cubicBezTo>
                  <a:pt x="570" y="851"/>
                  <a:pt x="567" y="866"/>
                  <a:pt x="566" y="867"/>
                </a:cubicBezTo>
                <a:cubicBezTo>
                  <a:pt x="568" y="875"/>
                  <a:pt x="565" y="925"/>
                  <a:pt x="570" y="910"/>
                </a:cubicBezTo>
                <a:cubicBezTo>
                  <a:pt x="569" y="897"/>
                  <a:pt x="574" y="879"/>
                  <a:pt x="571" y="868"/>
                </a:cubicBezTo>
                <a:close/>
                <a:moveTo>
                  <a:pt x="455" y="1027"/>
                </a:moveTo>
                <a:cubicBezTo>
                  <a:pt x="447" y="1028"/>
                  <a:pt x="439" y="1029"/>
                  <a:pt x="432" y="1030"/>
                </a:cubicBezTo>
                <a:cubicBezTo>
                  <a:pt x="440" y="1029"/>
                  <a:pt x="448" y="1028"/>
                  <a:pt x="456" y="1027"/>
                </a:cubicBezTo>
                <a:lnTo>
                  <a:pt x="455" y="1027"/>
                </a:lnTo>
                <a:close/>
                <a:moveTo>
                  <a:pt x="19" y="779"/>
                </a:moveTo>
                <a:cubicBezTo>
                  <a:pt x="21" y="787"/>
                  <a:pt x="20" y="819"/>
                  <a:pt x="19" y="817"/>
                </a:cubicBezTo>
                <a:cubicBezTo>
                  <a:pt x="19" y="813"/>
                  <a:pt x="19" y="796"/>
                  <a:pt x="19" y="779"/>
                </a:cubicBezTo>
                <a:close/>
                <a:moveTo>
                  <a:pt x="17" y="543"/>
                </a:moveTo>
                <a:cubicBezTo>
                  <a:pt x="17" y="556"/>
                  <a:pt x="19" y="576"/>
                  <a:pt x="17" y="581"/>
                </a:cubicBezTo>
                <a:cubicBezTo>
                  <a:pt x="16" y="553"/>
                  <a:pt x="16" y="553"/>
                  <a:pt x="16" y="553"/>
                </a:cubicBezTo>
                <a:cubicBezTo>
                  <a:pt x="17" y="549"/>
                  <a:pt x="16" y="539"/>
                  <a:pt x="17" y="543"/>
                </a:cubicBezTo>
                <a:close/>
                <a:moveTo>
                  <a:pt x="22" y="372"/>
                </a:moveTo>
                <a:cubicBezTo>
                  <a:pt x="20" y="363"/>
                  <a:pt x="20" y="363"/>
                  <a:pt x="20" y="363"/>
                </a:cubicBezTo>
                <a:cubicBezTo>
                  <a:pt x="20" y="371"/>
                  <a:pt x="20" y="371"/>
                  <a:pt x="20" y="371"/>
                </a:cubicBezTo>
                <a:lnTo>
                  <a:pt x="22" y="372"/>
                </a:lnTo>
                <a:close/>
                <a:moveTo>
                  <a:pt x="24" y="402"/>
                </a:moveTo>
                <a:cubicBezTo>
                  <a:pt x="24" y="397"/>
                  <a:pt x="24" y="378"/>
                  <a:pt x="23" y="384"/>
                </a:cubicBezTo>
                <a:lnTo>
                  <a:pt x="24" y="402"/>
                </a:lnTo>
                <a:close/>
                <a:moveTo>
                  <a:pt x="28" y="221"/>
                </a:moveTo>
                <a:cubicBezTo>
                  <a:pt x="30" y="232"/>
                  <a:pt x="30" y="232"/>
                  <a:pt x="30" y="232"/>
                </a:cubicBezTo>
                <a:cubicBezTo>
                  <a:pt x="31" y="220"/>
                  <a:pt x="31" y="220"/>
                  <a:pt x="31" y="220"/>
                </a:cubicBezTo>
                <a:lnTo>
                  <a:pt x="28" y="221"/>
                </a:lnTo>
                <a:close/>
                <a:moveTo>
                  <a:pt x="26" y="233"/>
                </a:moveTo>
                <a:cubicBezTo>
                  <a:pt x="26" y="236"/>
                  <a:pt x="27" y="238"/>
                  <a:pt x="27" y="239"/>
                </a:cubicBezTo>
                <a:cubicBezTo>
                  <a:pt x="28" y="245"/>
                  <a:pt x="27" y="255"/>
                  <a:pt x="26" y="265"/>
                </a:cubicBezTo>
                <a:cubicBezTo>
                  <a:pt x="25" y="263"/>
                  <a:pt x="26" y="256"/>
                  <a:pt x="26" y="250"/>
                </a:cubicBezTo>
                <a:cubicBezTo>
                  <a:pt x="26" y="255"/>
                  <a:pt x="25" y="262"/>
                  <a:pt x="25" y="271"/>
                </a:cubicBezTo>
                <a:cubicBezTo>
                  <a:pt x="27" y="261"/>
                  <a:pt x="27" y="268"/>
                  <a:pt x="29" y="267"/>
                </a:cubicBezTo>
                <a:cubicBezTo>
                  <a:pt x="31" y="240"/>
                  <a:pt x="29" y="241"/>
                  <a:pt x="27" y="239"/>
                </a:cubicBezTo>
                <a:cubicBezTo>
                  <a:pt x="27" y="235"/>
                  <a:pt x="27" y="233"/>
                  <a:pt x="26" y="233"/>
                </a:cubicBezTo>
                <a:close/>
                <a:moveTo>
                  <a:pt x="22" y="328"/>
                </a:moveTo>
                <a:cubicBezTo>
                  <a:pt x="22" y="324"/>
                  <a:pt x="23" y="323"/>
                  <a:pt x="23" y="323"/>
                </a:cubicBezTo>
                <a:cubicBezTo>
                  <a:pt x="24" y="306"/>
                  <a:pt x="25" y="288"/>
                  <a:pt x="27" y="306"/>
                </a:cubicBezTo>
                <a:cubicBezTo>
                  <a:pt x="26" y="322"/>
                  <a:pt x="26" y="322"/>
                  <a:pt x="26" y="322"/>
                </a:cubicBezTo>
                <a:cubicBezTo>
                  <a:pt x="26" y="315"/>
                  <a:pt x="26" y="317"/>
                  <a:pt x="25" y="315"/>
                </a:cubicBezTo>
                <a:cubicBezTo>
                  <a:pt x="24" y="327"/>
                  <a:pt x="25" y="334"/>
                  <a:pt x="25" y="343"/>
                </a:cubicBezTo>
                <a:cubicBezTo>
                  <a:pt x="25" y="338"/>
                  <a:pt x="25" y="320"/>
                  <a:pt x="23" y="323"/>
                </a:cubicBezTo>
                <a:cubicBezTo>
                  <a:pt x="22" y="336"/>
                  <a:pt x="22" y="336"/>
                  <a:pt x="22" y="336"/>
                </a:cubicBezTo>
                <a:cubicBezTo>
                  <a:pt x="22" y="339"/>
                  <a:pt x="22" y="342"/>
                  <a:pt x="21" y="345"/>
                </a:cubicBezTo>
                <a:cubicBezTo>
                  <a:pt x="21" y="344"/>
                  <a:pt x="21" y="344"/>
                  <a:pt x="21" y="344"/>
                </a:cubicBezTo>
                <a:cubicBezTo>
                  <a:pt x="21" y="342"/>
                  <a:pt x="22" y="339"/>
                  <a:pt x="22" y="336"/>
                </a:cubicBezTo>
                <a:cubicBezTo>
                  <a:pt x="22" y="333"/>
                  <a:pt x="22" y="330"/>
                  <a:pt x="22" y="328"/>
                </a:cubicBezTo>
                <a:close/>
                <a:moveTo>
                  <a:pt x="25" y="219"/>
                </a:moveTo>
                <a:cubicBezTo>
                  <a:pt x="25" y="217"/>
                  <a:pt x="24" y="220"/>
                  <a:pt x="24" y="216"/>
                </a:cubicBezTo>
                <a:cubicBezTo>
                  <a:pt x="24" y="207"/>
                  <a:pt x="24" y="207"/>
                  <a:pt x="24" y="207"/>
                </a:cubicBezTo>
                <a:cubicBezTo>
                  <a:pt x="25" y="195"/>
                  <a:pt x="26" y="209"/>
                  <a:pt x="25" y="219"/>
                </a:cubicBezTo>
                <a:close/>
                <a:moveTo>
                  <a:pt x="16" y="718"/>
                </a:moveTo>
                <a:cubicBezTo>
                  <a:pt x="16" y="721"/>
                  <a:pt x="16" y="747"/>
                  <a:pt x="18" y="747"/>
                </a:cubicBezTo>
                <a:cubicBezTo>
                  <a:pt x="16" y="754"/>
                  <a:pt x="16" y="754"/>
                  <a:pt x="16" y="754"/>
                </a:cubicBezTo>
                <a:cubicBezTo>
                  <a:pt x="16" y="741"/>
                  <a:pt x="14" y="728"/>
                  <a:pt x="14" y="734"/>
                </a:cubicBezTo>
                <a:cubicBezTo>
                  <a:pt x="15" y="723"/>
                  <a:pt x="14" y="713"/>
                  <a:pt x="16" y="718"/>
                </a:cubicBezTo>
                <a:close/>
                <a:moveTo>
                  <a:pt x="415" y="1030"/>
                </a:moveTo>
                <a:cubicBezTo>
                  <a:pt x="408" y="1032"/>
                  <a:pt x="375" y="1032"/>
                  <a:pt x="370" y="1035"/>
                </a:cubicBezTo>
                <a:cubicBezTo>
                  <a:pt x="358" y="1032"/>
                  <a:pt x="398" y="1031"/>
                  <a:pt x="415" y="1030"/>
                </a:cubicBezTo>
                <a:close/>
                <a:moveTo>
                  <a:pt x="420" y="1033"/>
                </a:moveTo>
                <a:cubicBezTo>
                  <a:pt x="428" y="1032"/>
                  <a:pt x="428" y="1032"/>
                  <a:pt x="428" y="1032"/>
                </a:cubicBezTo>
                <a:cubicBezTo>
                  <a:pt x="438" y="1031"/>
                  <a:pt x="437" y="1029"/>
                  <a:pt x="455" y="1029"/>
                </a:cubicBezTo>
                <a:cubicBezTo>
                  <a:pt x="450" y="1029"/>
                  <a:pt x="443" y="1029"/>
                  <a:pt x="439" y="1030"/>
                </a:cubicBezTo>
                <a:cubicBezTo>
                  <a:pt x="440" y="1032"/>
                  <a:pt x="437" y="1032"/>
                  <a:pt x="428" y="1032"/>
                </a:cubicBezTo>
                <a:cubicBezTo>
                  <a:pt x="426" y="1033"/>
                  <a:pt x="423" y="1033"/>
                  <a:pt x="420" y="1033"/>
                </a:cubicBezTo>
                <a:close/>
                <a:moveTo>
                  <a:pt x="40" y="1013"/>
                </a:moveTo>
                <a:cubicBezTo>
                  <a:pt x="46" y="1016"/>
                  <a:pt x="52" y="1019"/>
                  <a:pt x="58" y="1020"/>
                </a:cubicBezTo>
                <a:cubicBezTo>
                  <a:pt x="62" y="1021"/>
                  <a:pt x="67" y="1021"/>
                  <a:pt x="71" y="1022"/>
                </a:cubicBezTo>
                <a:cubicBezTo>
                  <a:pt x="60" y="1020"/>
                  <a:pt x="50" y="1018"/>
                  <a:pt x="40" y="1013"/>
                </a:cubicBezTo>
                <a:close/>
                <a:moveTo>
                  <a:pt x="12" y="833"/>
                </a:moveTo>
                <a:cubicBezTo>
                  <a:pt x="13" y="849"/>
                  <a:pt x="13" y="849"/>
                  <a:pt x="13" y="849"/>
                </a:cubicBezTo>
                <a:cubicBezTo>
                  <a:pt x="13" y="843"/>
                  <a:pt x="13" y="843"/>
                  <a:pt x="13" y="843"/>
                </a:cubicBezTo>
                <a:cubicBezTo>
                  <a:pt x="13" y="843"/>
                  <a:pt x="14" y="840"/>
                  <a:pt x="15" y="844"/>
                </a:cubicBezTo>
                <a:cubicBezTo>
                  <a:pt x="15" y="847"/>
                  <a:pt x="15" y="850"/>
                  <a:pt x="15" y="852"/>
                </a:cubicBezTo>
                <a:cubicBezTo>
                  <a:pt x="15" y="848"/>
                  <a:pt x="15" y="846"/>
                  <a:pt x="15" y="844"/>
                </a:cubicBezTo>
                <a:cubicBezTo>
                  <a:pt x="14" y="833"/>
                  <a:pt x="13" y="818"/>
                  <a:pt x="12" y="817"/>
                </a:cubicBezTo>
                <a:cubicBezTo>
                  <a:pt x="13" y="821"/>
                  <a:pt x="14" y="843"/>
                  <a:pt x="12" y="841"/>
                </a:cubicBezTo>
                <a:lnTo>
                  <a:pt x="12" y="833"/>
                </a:lnTo>
                <a:close/>
                <a:moveTo>
                  <a:pt x="9" y="458"/>
                </a:moveTo>
                <a:cubicBezTo>
                  <a:pt x="9" y="467"/>
                  <a:pt x="10" y="468"/>
                  <a:pt x="8" y="481"/>
                </a:cubicBezTo>
                <a:cubicBezTo>
                  <a:pt x="8" y="473"/>
                  <a:pt x="9" y="461"/>
                  <a:pt x="9" y="458"/>
                </a:cubicBezTo>
                <a:close/>
                <a:moveTo>
                  <a:pt x="15" y="925"/>
                </a:moveTo>
                <a:cubicBezTo>
                  <a:pt x="17" y="926"/>
                  <a:pt x="18" y="947"/>
                  <a:pt x="19" y="940"/>
                </a:cubicBezTo>
                <a:cubicBezTo>
                  <a:pt x="18" y="931"/>
                  <a:pt x="18" y="931"/>
                  <a:pt x="18" y="931"/>
                </a:cubicBezTo>
                <a:cubicBezTo>
                  <a:pt x="19" y="944"/>
                  <a:pt x="22" y="939"/>
                  <a:pt x="22" y="957"/>
                </a:cubicBezTo>
                <a:cubicBezTo>
                  <a:pt x="21" y="946"/>
                  <a:pt x="21" y="946"/>
                  <a:pt x="21" y="946"/>
                </a:cubicBezTo>
                <a:cubicBezTo>
                  <a:pt x="21" y="960"/>
                  <a:pt x="17" y="928"/>
                  <a:pt x="18" y="950"/>
                </a:cubicBezTo>
                <a:cubicBezTo>
                  <a:pt x="19" y="959"/>
                  <a:pt x="16" y="935"/>
                  <a:pt x="15" y="925"/>
                </a:cubicBezTo>
                <a:close/>
                <a:moveTo>
                  <a:pt x="7" y="430"/>
                </a:moveTo>
                <a:cubicBezTo>
                  <a:pt x="7" y="443"/>
                  <a:pt x="10" y="439"/>
                  <a:pt x="8" y="461"/>
                </a:cubicBezTo>
                <a:cubicBezTo>
                  <a:pt x="8" y="444"/>
                  <a:pt x="5" y="447"/>
                  <a:pt x="7" y="430"/>
                </a:cubicBezTo>
                <a:close/>
                <a:moveTo>
                  <a:pt x="4" y="794"/>
                </a:moveTo>
                <a:cubicBezTo>
                  <a:pt x="4" y="795"/>
                  <a:pt x="4" y="795"/>
                  <a:pt x="4" y="795"/>
                </a:cubicBezTo>
                <a:cubicBezTo>
                  <a:pt x="6" y="813"/>
                  <a:pt x="6" y="813"/>
                  <a:pt x="6" y="813"/>
                </a:cubicBezTo>
                <a:cubicBezTo>
                  <a:pt x="6" y="811"/>
                  <a:pt x="6" y="811"/>
                  <a:pt x="6" y="811"/>
                </a:cubicBezTo>
                <a:lnTo>
                  <a:pt x="4" y="794"/>
                </a:lnTo>
                <a:close/>
                <a:moveTo>
                  <a:pt x="23" y="434"/>
                </a:moveTo>
                <a:cubicBezTo>
                  <a:pt x="23" y="429"/>
                  <a:pt x="23" y="425"/>
                  <a:pt x="23" y="422"/>
                </a:cubicBezTo>
                <a:cubicBezTo>
                  <a:pt x="23" y="426"/>
                  <a:pt x="23" y="430"/>
                  <a:pt x="23" y="434"/>
                </a:cubicBezTo>
                <a:close/>
                <a:moveTo>
                  <a:pt x="480" y="1017"/>
                </a:moveTo>
                <a:cubicBezTo>
                  <a:pt x="481" y="1018"/>
                  <a:pt x="482" y="1018"/>
                  <a:pt x="485" y="1017"/>
                </a:cubicBezTo>
                <a:cubicBezTo>
                  <a:pt x="485" y="1017"/>
                  <a:pt x="483" y="1017"/>
                  <a:pt x="480" y="1017"/>
                </a:cubicBezTo>
                <a:close/>
                <a:moveTo>
                  <a:pt x="521" y="1010"/>
                </a:moveTo>
                <a:cubicBezTo>
                  <a:pt x="523" y="1010"/>
                  <a:pt x="523" y="1010"/>
                  <a:pt x="523" y="1010"/>
                </a:cubicBezTo>
                <a:cubicBezTo>
                  <a:pt x="524" y="1009"/>
                  <a:pt x="524" y="1009"/>
                  <a:pt x="524" y="1009"/>
                </a:cubicBezTo>
                <a:lnTo>
                  <a:pt x="521" y="1010"/>
                </a:lnTo>
                <a:close/>
                <a:moveTo>
                  <a:pt x="98" y="30"/>
                </a:moveTo>
                <a:cubicBezTo>
                  <a:pt x="89" y="32"/>
                  <a:pt x="107" y="29"/>
                  <a:pt x="114" y="28"/>
                </a:cubicBezTo>
                <a:cubicBezTo>
                  <a:pt x="107" y="29"/>
                  <a:pt x="104" y="28"/>
                  <a:pt x="98" y="30"/>
                </a:cubicBezTo>
                <a:close/>
                <a:moveTo>
                  <a:pt x="155" y="21"/>
                </a:moveTo>
                <a:cubicBezTo>
                  <a:pt x="151" y="22"/>
                  <a:pt x="145" y="23"/>
                  <a:pt x="137" y="24"/>
                </a:cubicBezTo>
                <a:cubicBezTo>
                  <a:pt x="142" y="23"/>
                  <a:pt x="147" y="23"/>
                  <a:pt x="155" y="21"/>
                </a:cubicBezTo>
                <a:close/>
                <a:moveTo>
                  <a:pt x="108" y="26"/>
                </a:moveTo>
                <a:cubicBezTo>
                  <a:pt x="119" y="26"/>
                  <a:pt x="129" y="25"/>
                  <a:pt x="137" y="24"/>
                </a:cubicBezTo>
                <a:cubicBezTo>
                  <a:pt x="130" y="24"/>
                  <a:pt x="123" y="24"/>
                  <a:pt x="108" y="26"/>
                </a:cubicBezTo>
                <a:close/>
                <a:moveTo>
                  <a:pt x="310" y="11"/>
                </a:moveTo>
                <a:cubicBezTo>
                  <a:pt x="301" y="13"/>
                  <a:pt x="284" y="13"/>
                  <a:pt x="284" y="13"/>
                </a:cubicBezTo>
                <a:cubicBezTo>
                  <a:pt x="322" y="12"/>
                  <a:pt x="276" y="15"/>
                  <a:pt x="273" y="16"/>
                </a:cubicBezTo>
                <a:cubicBezTo>
                  <a:pt x="297" y="15"/>
                  <a:pt x="297" y="13"/>
                  <a:pt x="310" y="11"/>
                </a:cubicBezTo>
                <a:close/>
                <a:moveTo>
                  <a:pt x="360" y="9"/>
                </a:moveTo>
                <a:cubicBezTo>
                  <a:pt x="356" y="9"/>
                  <a:pt x="353" y="9"/>
                  <a:pt x="350" y="9"/>
                </a:cubicBezTo>
                <a:cubicBezTo>
                  <a:pt x="354" y="9"/>
                  <a:pt x="357" y="9"/>
                  <a:pt x="360" y="9"/>
                </a:cubicBezTo>
                <a:close/>
                <a:moveTo>
                  <a:pt x="375" y="10"/>
                </a:moveTo>
                <a:cubicBezTo>
                  <a:pt x="388" y="9"/>
                  <a:pt x="392" y="8"/>
                  <a:pt x="398" y="7"/>
                </a:cubicBezTo>
                <a:cubicBezTo>
                  <a:pt x="382" y="6"/>
                  <a:pt x="372" y="8"/>
                  <a:pt x="360" y="9"/>
                </a:cubicBezTo>
                <a:cubicBezTo>
                  <a:pt x="370" y="9"/>
                  <a:pt x="379" y="9"/>
                  <a:pt x="375" y="10"/>
                </a:cubicBezTo>
                <a:close/>
                <a:moveTo>
                  <a:pt x="571" y="246"/>
                </a:moveTo>
                <a:cubicBezTo>
                  <a:pt x="571" y="243"/>
                  <a:pt x="571" y="236"/>
                  <a:pt x="571" y="236"/>
                </a:cubicBezTo>
                <a:cubicBezTo>
                  <a:pt x="571" y="258"/>
                  <a:pt x="571" y="258"/>
                  <a:pt x="571" y="258"/>
                </a:cubicBezTo>
                <a:cubicBezTo>
                  <a:pt x="571" y="267"/>
                  <a:pt x="571" y="251"/>
                  <a:pt x="571" y="246"/>
                </a:cubicBezTo>
                <a:close/>
                <a:moveTo>
                  <a:pt x="575" y="327"/>
                </a:moveTo>
                <a:cubicBezTo>
                  <a:pt x="576" y="345"/>
                  <a:pt x="574" y="336"/>
                  <a:pt x="574" y="345"/>
                </a:cubicBezTo>
                <a:cubicBezTo>
                  <a:pt x="577" y="344"/>
                  <a:pt x="577" y="344"/>
                  <a:pt x="577" y="344"/>
                </a:cubicBezTo>
                <a:lnTo>
                  <a:pt x="575" y="327"/>
                </a:lnTo>
                <a:close/>
                <a:moveTo>
                  <a:pt x="587" y="317"/>
                </a:moveTo>
                <a:cubicBezTo>
                  <a:pt x="587" y="312"/>
                  <a:pt x="587" y="312"/>
                  <a:pt x="587" y="312"/>
                </a:cubicBezTo>
                <a:cubicBezTo>
                  <a:pt x="587" y="318"/>
                  <a:pt x="587" y="318"/>
                  <a:pt x="587" y="318"/>
                </a:cubicBezTo>
                <a:lnTo>
                  <a:pt x="587" y="317"/>
                </a:lnTo>
                <a:close/>
                <a:moveTo>
                  <a:pt x="573" y="412"/>
                </a:moveTo>
                <a:cubicBezTo>
                  <a:pt x="571" y="400"/>
                  <a:pt x="571" y="400"/>
                  <a:pt x="571" y="400"/>
                </a:cubicBezTo>
                <a:cubicBezTo>
                  <a:pt x="571" y="415"/>
                  <a:pt x="573" y="415"/>
                  <a:pt x="573" y="412"/>
                </a:cubicBezTo>
                <a:close/>
                <a:moveTo>
                  <a:pt x="571" y="479"/>
                </a:moveTo>
                <a:cubicBezTo>
                  <a:pt x="570" y="469"/>
                  <a:pt x="570" y="469"/>
                  <a:pt x="570" y="469"/>
                </a:cubicBezTo>
                <a:cubicBezTo>
                  <a:pt x="570" y="501"/>
                  <a:pt x="570" y="501"/>
                  <a:pt x="570" y="501"/>
                </a:cubicBezTo>
                <a:lnTo>
                  <a:pt x="571" y="479"/>
                </a:lnTo>
                <a:close/>
                <a:moveTo>
                  <a:pt x="571" y="560"/>
                </a:moveTo>
                <a:cubicBezTo>
                  <a:pt x="570" y="563"/>
                  <a:pt x="570" y="563"/>
                  <a:pt x="570" y="563"/>
                </a:cubicBezTo>
                <a:cubicBezTo>
                  <a:pt x="571" y="585"/>
                  <a:pt x="571" y="585"/>
                  <a:pt x="571" y="585"/>
                </a:cubicBezTo>
                <a:lnTo>
                  <a:pt x="571" y="560"/>
                </a:lnTo>
                <a:close/>
                <a:moveTo>
                  <a:pt x="131" y="1024"/>
                </a:moveTo>
                <a:cubicBezTo>
                  <a:pt x="129" y="1025"/>
                  <a:pt x="137" y="1026"/>
                  <a:pt x="147" y="1027"/>
                </a:cubicBezTo>
                <a:cubicBezTo>
                  <a:pt x="156" y="1028"/>
                  <a:pt x="168" y="1028"/>
                  <a:pt x="173" y="1029"/>
                </a:cubicBezTo>
                <a:cubicBezTo>
                  <a:pt x="166" y="1026"/>
                  <a:pt x="145" y="1028"/>
                  <a:pt x="131" y="1024"/>
                </a:cubicBezTo>
                <a:close/>
                <a:moveTo>
                  <a:pt x="21" y="465"/>
                </a:moveTo>
                <a:cubicBezTo>
                  <a:pt x="21" y="498"/>
                  <a:pt x="21" y="498"/>
                  <a:pt x="21" y="498"/>
                </a:cubicBezTo>
                <a:cubicBezTo>
                  <a:pt x="22" y="472"/>
                  <a:pt x="21" y="491"/>
                  <a:pt x="21" y="465"/>
                </a:cubicBez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14367">
              <a:defRPr/>
            </a:pPr>
            <a:endParaRPr lang="en-US" dirty="0">
              <a:solidFill>
                <a:srgbClr val="353535"/>
              </a:solidFill>
              <a:latin typeface="Bradley Hand ITC" panose="03070402050302030203" pitchFamily="66" charset="0"/>
            </a:endParaRPr>
          </a:p>
        </p:txBody>
      </p:sp>
      <p:sp>
        <p:nvSpPr>
          <p:cNvPr id="6" name="TextBox 5">
            <a:extLst>
              <a:ext uri="{FF2B5EF4-FFF2-40B4-BE49-F238E27FC236}">
                <a16:creationId xmlns:a16="http://schemas.microsoft.com/office/drawing/2014/main" id="{5B86655B-B72B-4A9C-9D9F-048A37C9733E}"/>
              </a:ext>
            </a:extLst>
          </p:cNvPr>
          <p:cNvSpPr txBox="1"/>
          <p:nvPr/>
        </p:nvSpPr>
        <p:spPr>
          <a:xfrm>
            <a:off x="5174644" y="1122753"/>
            <a:ext cx="1633419" cy="374793"/>
          </a:xfrm>
          <a:prstGeom prst="rect">
            <a:avLst/>
          </a:prstGeom>
          <a:noFill/>
        </p:spPr>
        <p:txBody>
          <a:bodyPr wrap="square" rtlCol="0">
            <a:spAutoFit/>
          </a:bodyPr>
          <a:lstStyle/>
          <a:p>
            <a:pPr algn="ctr" defTabSz="914367">
              <a:defRPr/>
            </a:pPr>
            <a:r>
              <a:rPr lang="en-US" b="1" dirty="0">
                <a:solidFill>
                  <a:srgbClr val="353535"/>
                </a:solidFill>
                <a:latin typeface="Bradley Hand ITC" panose="03070402050302030203" pitchFamily="66" charset="0"/>
              </a:rPr>
              <a:t>EH Times Inc.</a:t>
            </a:r>
          </a:p>
        </p:txBody>
      </p:sp>
      <p:sp>
        <p:nvSpPr>
          <p:cNvPr id="7" name="Freeform 506">
            <a:extLst>
              <a:ext uri="{FF2B5EF4-FFF2-40B4-BE49-F238E27FC236}">
                <a16:creationId xmlns:a16="http://schemas.microsoft.com/office/drawing/2014/main" id="{1D7AA942-4E5F-4B78-B85A-C5AC1B542EED}"/>
              </a:ext>
            </a:extLst>
          </p:cNvPr>
          <p:cNvSpPr>
            <a:spLocks noEditPoints="1"/>
          </p:cNvSpPr>
          <p:nvPr/>
        </p:nvSpPr>
        <p:spPr bwMode="auto">
          <a:xfrm>
            <a:off x="4254348" y="2099474"/>
            <a:ext cx="3474011" cy="516713"/>
          </a:xfrm>
          <a:custGeom>
            <a:avLst/>
            <a:gdLst>
              <a:gd name="T0" fmla="*/ 56 w 581"/>
              <a:gd name="T1" fmla="*/ 16 h 372"/>
              <a:gd name="T2" fmla="*/ 561 w 581"/>
              <a:gd name="T3" fmla="*/ 179 h 372"/>
              <a:gd name="T4" fmla="*/ 564 w 581"/>
              <a:gd name="T5" fmla="*/ 156 h 372"/>
              <a:gd name="T6" fmla="*/ 576 w 581"/>
              <a:gd name="T7" fmla="*/ 203 h 372"/>
              <a:gd name="T8" fmla="*/ 29 w 581"/>
              <a:gd name="T9" fmla="*/ 35 h 372"/>
              <a:gd name="T10" fmla="*/ 253 w 581"/>
              <a:gd name="T11" fmla="*/ 367 h 372"/>
              <a:gd name="T12" fmla="*/ 452 w 581"/>
              <a:gd name="T13" fmla="*/ 365 h 372"/>
              <a:gd name="T14" fmla="*/ 559 w 581"/>
              <a:gd name="T15" fmla="*/ 350 h 372"/>
              <a:gd name="T16" fmla="*/ 574 w 581"/>
              <a:gd name="T17" fmla="*/ 217 h 372"/>
              <a:gd name="T18" fmla="*/ 571 w 581"/>
              <a:gd name="T19" fmla="*/ 31 h 372"/>
              <a:gd name="T20" fmla="*/ 542 w 581"/>
              <a:gd name="T21" fmla="*/ 7 h 372"/>
              <a:gd name="T22" fmla="*/ 264 w 581"/>
              <a:gd name="T23" fmla="*/ 8 h 372"/>
              <a:gd name="T24" fmla="*/ 82 w 581"/>
              <a:gd name="T25" fmla="*/ 12 h 372"/>
              <a:gd name="T26" fmla="*/ 66 w 581"/>
              <a:gd name="T27" fmla="*/ 16 h 372"/>
              <a:gd name="T28" fmla="*/ 80 w 581"/>
              <a:gd name="T29" fmla="*/ 15 h 372"/>
              <a:gd name="T30" fmla="*/ 149 w 581"/>
              <a:gd name="T31" fmla="*/ 13 h 372"/>
              <a:gd name="T32" fmla="*/ 366 w 581"/>
              <a:gd name="T33" fmla="*/ 15 h 372"/>
              <a:gd name="T34" fmla="*/ 452 w 581"/>
              <a:gd name="T35" fmla="*/ 17 h 372"/>
              <a:gd name="T36" fmla="*/ 562 w 581"/>
              <a:gd name="T37" fmla="*/ 47 h 372"/>
              <a:gd name="T38" fmla="*/ 565 w 581"/>
              <a:gd name="T39" fmla="*/ 111 h 372"/>
              <a:gd name="T40" fmla="*/ 560 w 581"/>
              <a:gd name="T41" fmla="*/ 209 h 372"/>
              <a:gd name="T42" fmla="*/ 553 w 581"/>
              <a:gd name="T43" fmla="*/ 290 h 372"/>
              <a:gd name="T44" fmla="*/ 542 w 581"/>
              <a:gd name="T45" fmla="*/ 338 h 372"/>
              <a:gd name="T46" fmla="*/ 557 w 581"/>
              <a:gd name="T47" fmla="*/ 336 h 372"/>
              <a:gd name="T48" fmla="*/ 555 w 581"/>
              <a:gd name="T49" fmla="*/ 336 h 372"/>
              <a:gd name="T50" fmla="*/ 558 w 581"/>
              <a:gd name="T51" fmla="*/ 336 h 372"/>
              <a:gd name="T52" fmla="*/ 552 w 581"/>
              <a:gd name="T53" fmla="*/ 333 h 372"/>
              <a:gd name="T54" fmla="*/ 554 w 581"/>
              <a:gd name="T55" fmla="*/ 333 h 372"/>
              <a:gd name="T56" fmla="*/ 459 w 581"/>
              <a:gd name="T57" fmla="*/ 344 h 372"/>
              <a:gd name="T58" fmla="*/ 270 w 581"/>
              <a:gd name="T59" fmla="*/ 354 h 372"/>
              <a:gd name="T60" fmla="*/ 149 w 581"/>
              <a:gd name="T61" fmla="*/ 350 h 372"/>
              <a:gd name="T62" fmla="*/ 32 w 581"/>
              <a:gd name="T63" fmla="*/ 335 h 372"/>
              <a:gd name="T64" fmla="*/ 14 w 581"/>
              <a:gd name="T65" fmla="*/ 222 h 372"/>
              <a:gd name="T66" fmla="*/ 30 w 581"/>
              <a:gd name="T67" fmla="*/ 94 h 372"/>
              <a:gd name="T68" fmla="*/ 30 w 581"/>
              <a:gd name="T69" fmla="*/ 36 h 372"/>
              <a:gd name="T70" fmla="*/ 10 w 581"/>
              <a:gd name="T71" fmla="*/ 136 h 372"/>
              <a:gd name="T72" fmla="*/ 1 w 581"/>
              <a:gd name="T73" fmla="*/ 273 h 372"/>
              <a:gd name="T74" fmla="*/ 30 w 581"/>
              <a:gd name="T75" fmla="*/ 354 h 372"/>
              <a:gd name="T76" fmla="*/ 333 w 581"/>
              <a:gd name="T77" fmla="*/ 3 h 372"/>
              <a:gd name="T78" fmla="*/ 220 w 581"/>
              <a:gd name="T79" fmla="*/ 366 h 372"/>
              <a:gd name="T80" fmla="*/ 572 w 581"/>
              <a:gd name="T81" fmla="*/ 248 h 372"/>
              <a:gd name="T82" fmla="*/ 338 w 581"/>
              <a:gd name="T83" fmla="*/ 362 h 372"/>
              <a:gd name="T84" fmla="*/ 577 w 581"/>
              <a:gd name="T85" fmla="*/ 130 h 372"/>
              <a:gd name="T86" fmla="*/ 555 w 581"/>
              <a:gd name="T87" fmla="*/ 11 h 372"/>
              <a:gd name="T88" fmla="*/ 569 w 581"/>
              <a:gd name="T89" fmla="*/ 29 h 372"/>
              <a:gd name="T90" fmla="*/ 318 w 581"/>
              <a:gd name="T91" fmla="*/ 9 h 372"/>
              <a:gd name="T92" fmla="*/ 438 w 581"/>
              <a:gd name="T93" fmla="*/ 7 h 372"/>
              <a:gd name="T94" fmla="*/ 566 w 581"/>
              <a:gd name="T95" fmla="*/ 49 h 372"/>
              <a:gd name="T96" fmla="*/ 564 w 581"/>
              <a:gd name="T97" fmla="*/ 283 h 372"/>
              <a:gd name="T98" fmla="*/ 140 w 581"/>
              <a:gd name="T99" fmla="*/ 353 h 372"/>
              <a:gd name="T100" fmla="*/ 16 w 581"/>
              <a:gd name="T101" fmla="*/ 211 h 372"/>
              <a:gd name="T102" fmla="*/ 21 w 581"/>
              <a:gd name="T103" fmla="*/ 146 h 372"/>
              <a:gd name="T104" fmla="*/ 14 w 581"/>
              <a:gd name="T105" fmla="*/ 189 h 372"/>
              <a:gd name="T106" fmla="*/ 93 w 581"/>
              <a:gd name="T107" fmla="*/ 353 h 372"/>
              <a:gd name="T108" fmla="*/ 251 w 581"/>
              <a:gd name="T109" fmla="*/ 361 h 372"/>
              <a:gd name="T110" fmla="*/ 153 w 581"/>
              <a:gd name="T111" fmla="*/ 361 h 372"/>
              <a:gd name="T112" fmla="*/ 200 w 581"/>
              <a:gd name="T113" fmla="*/ 364 h 372"/>
              <a:gd name="T114" fmla="*/ 18 w 581"/>
              <a:gd name="T115" fmla="*/ 239 h 372"/>
              <a:gd name="T116" fmla="*/ 110 w 581"/>
              <a:gd name="T117" fmla="*/ 15 h 372"/>
              <a:gd name="T118" fmla="*/ 220 w 581"/>
              <a:gd name="T119" fmla="*/ 12 h 372"/>
              <a:gd name="T120" fmla="*/ 518 w 581"/>
              <a:gd name="T121" fmla="*/ 18 h 372"/>
              <a:gd name="T122" fmla="*/ 560 w 581"/>
              <a:gd name="T123" fmla="*/ 53 h 372"/>
              <a:gd name="T124" fmla="*/ 17 w 581"/>
              <a:gd name="T125" fmla="*/ 257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1" h="372">
                <a:moveTo>
                  <a:pt x="56" y="17"/>
                </a:moveTo>
                <a:cubicBezTo>
                  <a:pt x="56" y="17"/>
                  <a:pt x="56" y="17"/>
                  <a:pt x="56" y="17"/>
                </a:cubicBezTo>
                <a:cubicBezTo>
                  <a:pt x="57" y="17"/>
                  <a:pt x="56" y="17"/>
                  <a:pt x="56" y="17"/>
                </a:cubicBezTo>
                <a:close/>
                <a:moveTo>
                  <a:pt x="53" y="18"/>
                </a:moveTo>
                <a:cubicBezTo>
                  <a:pt x="54" y="18"/>
                  <a:pt x="55" y="18"/>
                  <a:pt x="56" y="17"/>
                </a:cubicBezTo>
                <a:cubicBezTo>
                  <a:pt x="55" y="17"/>
                  <a:pt x="53" y="15"/>
                  <a:pt x="53" y="18"/>
                </a:cubicBezTo>
                <a:close/>
                <a:moveTo>
                  <a:pt x="56" y="12"/>
                </a:moveTo>
                <a:cubicBezTo>
                  <a:pt x="55" y="13"/>
                  <a:pt x="55" y="13"/>
                  <a:pt x="55" y="13"/>
                </a:cubicBezTo>
                <a:cubicBezTo>
                  <a:pt x="56" y="14"/>
                  <a:pt x="56" y="13"/>
                  <a:pt x="56" y="12"/>
                </a:cubicBezTo>
                <a:close/>
                <a:moveTo>
                  <a:pt x="56" y="15"/>
                </a:moveTo>
                <a:cubicBezTo>
                  <a:pt x="56" y="16"/>
                  <a:pt x="56" y="16"/>
                  <a:pt x="56" y="16"/>
                </a:cubicBezTo>
                <a:cubicBezTo>
                  <a:pt x="57" y="15"/>
                  <a:pt x="57" y="15"/>
                  <a:pt x="57" y="15"/>
                </a:cubicBezTo>
                <a:lnTo>
                  <a:pt x="56" y="15"/>
                </a:lnTo>
                <a:close/>
                <a:moveTo>
                  <a:pt x="560" y="208"/>
                </a:moveTo>
                <a:cubicBezTo>
                  <a:pt x="559" y="207"/>
                  <a:pt x="559" y="206"/>
                  <a:pt x="558" y="207"/>
                </a:cubicBezTo>
                <a:lnTo>
                  <a:pt x="560" y="208"/>
                </a:lnTo>
                <a:close/>
                <a:moveTo>
                  <a:pt x="562" y="241"/>
                </a:moveTo>
                <a:cubicBezTo>
                  <a:pt x="562" y="244"/>
                  <a:pt x="562" y="246"/>
                  <a:pt x="562" y="248"/>
                </a:cubicBezTo>
                <a:cubicBezTo>
                  <a:pt x="562" y="246"/>
                  <a:pt x="562" y="244"/>
                  <a:pt x="562" y="241"/>
                </a:cubicBezTo>
                <a:close/>
                <a:moveTo>
                  <a:pt x="561" y="179"/>
                </a:moveTo>
                <a:cubicBezTo>
                  <a:pt x="561" y="185"/>
                  <a:pt x="561" y="185"/>
                  <a:pt x="561" y="185"/>
                </a:cubicBezTo>
                <a:cubicBezTo>
                  <a:pt x="561" y="183"/>
                  <a:pt x="561" y="181"/>
                  <a:pt x="561" y="179"/>
                </a:cubicBezTo>
                <a:close/>
                <a:moveTo>
                  <a:pt x="358" y="13"/>
                </a:moveTo>
                <a:cubicBezTo>
                  <a:pt x="344" y="15"/>
                  <a:pt x="344" y="15"/>
                  <a:pt x="344" y="15"/>
                </a:cubicBezTo>
                <a:cubicBezTo>
                  <a:pt x="354" y="16"/>
                  <a:pt x="355" y="14"/>
                  <a:pt x="358" y="13"/>
                </a:cubicBezTo>
                <a:close/>
                <a:moveTo>
                  <a:pt x="507" y="359"/>
                </a:moveTo>
                <a:cubicBezTo>
                  <a:pt x="505" y="358"/>
                  <a:pt x="505" y="358"/>
                  <a:pt x="505" y="358"/>
                </a:cubicBezTo>
                <a:cubicBezTo>
                  <a:pt x="504" y="358"/>
                  <a:pt x="503" y="359"/>
                  <a:pt x="507" y="359"/>
                </a:cubicBezTo>
                <a:close/>
                <a:moveTo>
                  <a:pt x="574" y="250"/>
                </a:moveTo>
                <a:cubicBezTo>
                  <a:pt x="574" y="250"/>
                  <a:pt x="574" y="250"/>
                  <a:pt x="573" y="251"/>
                </a:cubicBezTo>
                <a:cubicBezTo>
                  <a:pt x="573" y="252"/>
                  <a:pt x="573" y="252"/>
                  <a:pt x="573" y="252"/>
                </a:cubicBezTo>
                <a:lnTo>
                  <a:pt x="574" y="250"/>
                </a:lnTo>
                <a:close/>
                <a:moveTo>
                  <a:pt x="564" y="156"/>
                </a:moveTo>
                <a:cubicBezTo>
                  <a:pt x="564" y="156"/>
                  <a:pt x="564" y="156"/>
                  <a:pt x="564" y="156"/>
                </a:cubicBezTo>
                <a:cubicBezTo>
                  <a:pt x="564" y="151"/>
                  <a:pt x="564" y="151"/>
                  <a:pt x="564" y="151"/>
                </a:cubicBezTo>
                <a:cubicBezTo>
                  <a:pt x="563" y="153"/>
                  <a:pt x="563" y="155"/>
                  <a:pt x="564" y="156"/>
                </a:cubicBezTo>
                <a:close/>
                <a:moveTo>
                  <a:pt x="461" y="363"/>
                </a:moveTo>
                <a:cubicBezTo>
                  <a:pt x="459" y="364"/>
                  <a:pt x="457" y="364"/>
                  <a:pt x="455" y="365"/>
                </a:cubicBezTo>
                <a:cubicBezTo>
                  <a:pt x="460" y="365"/>
                  <a:pt x="462" y="364"/>
                  <a:pt x="461" y="363"/>
                </a:cubicBezTo>
                <a:close/>
                <a:moveTo>
                  <a:pt x="562" y="249"/>
                </a:moveTo>
                <a:cubicBezTo>
                  <a:pt x="562" y="249"/>
                  <a:pt x="562" y="249"/>
                  <a:pt x="562" y="249"/>
                </a:cubicBezTo>
                <a:cubicBezTo>
                  <a:pt x="562" y="248"/>
                  <a:pt x="562" y="248"/>
                  <a:pt x="562" y="248"/>
                </a:cubicBezTo>
                <a:lnTo>
                  <a:pt x="562" y="249"/>
                </a:lnTo>
                <a:close/>
                <a:moveTo>
                  <a:pt x="576" y="203"/>
                </a:moveTo>
                <a:cubicBezTo>
                  <a:pt x="576" y="210"/>
                  <a:pt x="576" y="210"/>
                  <a:pt x="576" y="210"/>
                </a:cubicBezTo>
                <a:cubicBezTo>
                  <a:pt x="576" y="207"/>
                  <a:pt x="576" y="204"/>
                  <a:pt x="576" y="203"/>
                </a:cubicBezTo>
                <a:close/>
                <a:moveTo>
                  <a:pt x="358" y="13"/>
                </a:moveTo>
                <a:cubicBezTo>
                  <a:pt x="362" y="13"/>
                  <a:pt x="362" y="13"/>
                  <a:pt x="362" y="13"/>
                </a:cubicBezTo>
                <a:cubicBezTo>
                  <a:pt x="360" y="13"/>
                  <a:pt x="359" y="13"/>
                  <a:pt x="358" y="13"/>
                </a:cubicBezTo>
                <a:close/>
                <a:moveTo>
                  <a:pt x="70" y="18"/>
                </a:moveTo>
                <a:cubicBezTo>
                  <a:pt x="74" y="18"/>
                  <a:pt x="75" y="17"/>
                  <a:pt x="76" y="17"/>
                </a:cubicBezTo>
                <a:cubicBezTo>
                  <a:pt x="74" y="17"/>
                  <a:pt x="71" y="17"/>
                  <a:pt x="70" y="18"/>
                </a:cubicBezTo>
                <a:close/>
                <a:moveTo>
                  <a:pt x="29" y="35"/>
                </a:moveTo>
                <a:cubicBezTo>
                  <a:pt x="30" y="33"/>
                  <a:pt x="30" y="33"/>
                  <a:pt x="30" y="33"/>
                </a:cubicBezTo>
                <a:cubicBezTo>
                  <a:pt x="30" y="34"/>
                  <a:pt x="29" y="35"/>
                  <a:pt x="29" y="35"/>
                </a:cubicBezTo>
                <a:close/>
                <a:moveTo>
                  <a:pt x="19" y="209"/>
                </a:moveTo>
                <a:cubicBezTo>
                  <a:pt x="19" y="210"/>
                  <a:pt x="19" y="211"/>
                  <a:pt x="19" y="211"/>
                </a:cubicBezTo>
                <a:cubicBezTo>
                  <a:pt x="20" y="210"/>
                  <a:pt x="19" y="209"/>
                  <a:pt x="19" y="209"/>
                </a:cubicBezTo>
                <a:close/>
                <a:moveTo>
                  <a:pt x="44" y="359"/>
                </a:moveTo>
                <a:cubicBezTo>
                  <a:pt x="54" y="361"/>
                  <a:pt x="65" y="361"/>
                  <a:pt x="75" y="362"/>
                </a:cubicBezTo>
                <a:cubicBezTo>
                  <a:pt x="76" y="363"/>
                  <a:pt x="89" y="364"/>
                  <a:pt x="79" y="364"/>
                </a:cubicBezTo>
                <a:cubicBezTo>
                  <a:pt x="92" y="364"/>
                  <a:pt x="92" y="364"/>
                  <a:pt x="92" y="364"/>
                </a:cubicBezTo>
                <a:cubicBezTo>
                  <a:pt x="91" y="365"/>
                  <a:pt x="91" y="365"/>
                  <a:pt x="91" y="365"/>
                </a:cubicBezTo>
                <a:cubicBezTo>
                  <a:pt x="138" y="371"/>
                  <a:pt x="179" y="364"/>
                  <a:pt x="226" y="369"/>
                </a:cubicBezTo>
                <a:cubicBezTo>
                  <a:pt x="225" y="370"/>
                  <a:pt x="225" y="370"/>
                  <a:pt x="225" y="370"/>
                </a:cubicBezTo>
                <a:cubicBezTo>
                  <a:pt x="253" y="367"/>
                  <a:pt x="253" y="367"/>
                  <a:pt x="253" y="367"/>
                </a:cubicBezTo>
                <a:cubicBezTo>
                  <a:pt x="258" y="368"/>
                  <a:pt x="259" y="370"/>
                  <a:pt x="267" y="370"/>
                </a:cubicBezTo>
                <a:cubicBezTo>
                  <a:pt x="263" y="368"/>
                  <a:pt x="283" y="370"/>
                  <a:pt x="288" y="368"/>
                </a:cubicBezTo>
                <a:cubicBezTo>
                  <a:pt x="295" y="369"/>
                  <a:pt x="288" y="370"/>
                  <a:pt x="286" y="370"/>
                </a:cubicBezTo>
                <a:cubicBezTo>
                  <a:pt x="313" y="372"/>
                  <a:pt x="334" y="369"/>
                  <a:pt x="363" y="369"/>
                </a:cubicBezTo>
                <a:cubicBezTo>
                  <a:pt x="334" y="367"/>
                  <a:pt x="334" y="368"/>
                  <a:pt x="314" y="367"/>
                </a:cubicBezTo>
                <a:cubicBezTo>
                  <a:pt x="337" y="365"/>
                  <a:pt x="341" y="367"/>
                  <a:pt x="366" y="366"/>
                </a:cubicBezTo>
                <a:cubicBezTo>
                  <a:pt x="355" y="367"/>
                  <a:pt x="355" y="367"/>
                  <a:pt x="355" y="367"/>
                </a:cubicBezTo>
                <a:cubicBezTo>
                  <a:pt x="368" y="370"/>
                  <a:pt x="393" y="365"/>
                  <a:pt x="397" y="368"/>
                </a:cubicBezTo>
                <a:cubicBezTo>
                  <a:pt x="412" y="367"/>
                  <a:pt x="425" y="363"/>
                  <a:pt x="443" y="363"/>
                </a:cubicBezTo>
                <a:cubicBezTo>
                  <a:pt x="435" y="366"/>
                  <a:pt x="435" y="366"/>
                  <a:pt x="435" y="366"/>
                </a:cubicBezTo>
                <a:cubicBezTo>
                  <a:pt x="452" y="365"/>
                  <a:pt x="452" y="365"/>
                  <a:pt x="452" y="365"/>
                </a:cubicBezTo>
                <a:cubicBezTo>
                  <a:pt x="452" y="363"/>
                  <a:pt x="452" y="363"/>
                  <a:pt x="452" y="363"/>
                </a:cubicBezTo>
                <a:cubicBezTo>
                  <a:pt x="457" y="363"/>
                  <a:pt x="460" y="363"/>
                  <a:pt x="461" y="363"/>
                </a:cubicBezTo>
                <a:cubicBezTo>
                  <a:pt x="472" y="360"/>
                  <a:pt x="488" y="360"/>
                  <a:pt x="504" y="357"/>
                </a:cubicBezTo>
                <a:cubicBezTo>
                  <a:pt x="505" y="358"/>
                  <a:pt x="505" y="358"/>
                  <a:pt x="505" y="358"/>
                </a:cubicBezTo>
                <a:cubicBezTo>
                  <a:pt x="507" y="358"/>
                  <a:pt x="508" y="357"/>
                  <a:pt x="509" y="357"/>
                </a:cubicBezTo>
                <a:cubicBezTo>
                  <a:pt x="512" y="358"/>
                  <a:pt x="524" y="356"/>
                  <a:pt x="525" y="358"/>
                </a:cubicBezTo>
                <a:cubicBezTo>
                  <a:pt x="520" y="359"/>
                  <a:pt x="509" y="361"/>
                  <a:pt x="509" y="360"/>
                </a:cubicBezTo>
                <a:cubicBezTo>
                  <a:pt x="497" y="363"/>
                  <a:pt x="525" y="359"/>
                  <a:pt x="534" y="358"/>
                </a:cubicBezTo>
                <a:cubicBezTo>
                  <a:pt x="524" y="358"/>
                  <a:pt x="536" y="357"/>
                  <a:pt x="541" y="355"/>
                </a:cubicBezTo>
                <a:cubicBezTo>
                  <a:pt x="542" y="355"/>
                  <a:pt x="541" y="356"/>
                  <a:pt x="540" y="356"/>
                </a:cubicBezTo>
                <a:cubicBezTo>
                  <a:pt x="548" y="355"/>
                  <a:pt x="553" y="353"/>
                  <a:pt x="559" y="350"/>
                </a:cubicBezTo>
                <a:cubicBezTo>
                  <a:pt x="561" y="349"/>
                  <a:pt x="562" y="349"/>
                  <a:pt x="564" y="347"/>
                </a:cubicBezTo>
                <a:cubicBezTo>
                  <a:pt x="565" y="346"/>
                  <a:pt x="567" y="345"/>
                  <a:pt x="568" y="342"/>
                </a:cubicBezTo>
                <a:cubicBezTo>
                  <a:pt x="569" y="341"/>
                  <a:pt x="570" y="339"/>
                  <a:pt x="570" y="337"/>
                </a:cubicBezTo>
                <a:cubicBezTo>
                  <a:pt x="570" y="336"/>
                  <a:pt x="570" y="336"/>
                  <a:pt x="570" y="336"/>
                </a:cubicBezTo>
                <a:cubicBezTo>
                  <a:pt x="570" y="334"/>
                  <a:pt x="571" y="332"/>
                  <a:pt x="572" y="329"/>
                </a:cubicBezTo>
                <a:cubicBezTo>
                  <a:pt x="570" y="326"/>
                  <a:pt x="570" y="326"/>
                  <a:pt x="570" y="326"/>
                </a:cubicBezTo>
                <a:cubicBezTo>
                  <a:pt x="572" y="314"/>
                  <a:pt x="572" y="314"/>
                  <a:pt x="572" y="314"/>
                </a:cubicBezTo>
                <a:cubicBezTo>
                  <a:pt x="569" y="313"/>
                  <a:pt x="573" y="297"/>
                  <a:pt x="570" y="294"/>
                </a:cubicBezTo>
                <a:cubicBezTo>
                  <a:pt x="571" y="280"/>
                  <a:pt x="572" y="296"/>
                  <a:pt x="572" y="291"/>
                </a:cubicBezTo>
                <a:cubicBezTo>
                  <a:pt x="573" y="278"/>
                  <a:pt x="571" y="255"/>
                  <a:pt x="573" y="251"/>
                </a:cubicBezTo>
                <a:cubicBezTo>
                  <a:pt x="573" y="239"/>
                  <a:pt x="574" y="227"/>
                  <a:pt x="574" y="217"/>
                </a:cubicBezTo>
                <a:cubicBezTo>
                  <a:pt x="576" y="217"/>
                  <a:pt x="576" y="217"/>
                  <a:pt x="576" y="217"/>
                </a:cubicBezTo>
                <a:cubicBezTo>
                  <a:pt x="576" y="212"/>
                  <a:pt x="575" y="206"/>
                  <a:pt x="576" y="201"/>
                </a:cubicBezTo>
                <a:cubicBezTo>
                  <a:pt x="576" y="201"/>
                  <a:pt x="576" y="202"/>
                  <a:pt x="576" y="203"/>
                </a:cubicBezTo>
                <a:cubicBezTo>
                  <a:pt x="576" y="184"/>
                  <a:pt x="577" y="169"/>
                  <a:pt x="577" y="153"/>
                </a:cubicBezTo>
                <a:cubicBezTo>
                  <a:pt x="578" y="154"/>
                  <a:pt x="579" y="154"/>
                  <a:pt x="579" y="163"/>
                </a:cubicBezTo>
                <a:cubicBezTo>
                  <a:pt x="581" y="148"/>
                  <a:pt x="578" y="124"/>
                  <a:pt x="579" y="101"/>
                </a:cubicBezTo>
                <a:cubicBezTo>
                  <a:pt x="579" y="103"/>
                  <a:pt x="579" y="103"/>
                  <a:pt x="579" y="103"/>
                </a:cubicBezTo>
                <a:cubicBezTo>
                  <a:pt x="578" y="90"/>
                  <a:pt x="578" y="90"/>
                  <a:pt x="578" y="90"/>
                </a:cubicBezTo>
                <a:cubicBezTo>
                  <a:pt x="578" y="93"/>
                  <a:pt x="579" y="91"/>
                  <a:pt x="580" y="91"/>
                </a:cubicBezTo>
                <a:cubicBezTo>
                  <a:pt x="580" y="80"/>
                  <a:pt x="579" y="68"/>
                  <a:pt x="578" y="57"/>
                </a:cubicBezTo>
                <a:cubicBezTo>
                  <a:pt x="577" y="46"/>
                  <a:pt x="575" y="36"/>
                  <a:pt x="571" y="31"/>
                </a:cubicBezTo>
                <a:cubicBezTo>
                  <a:pt x="573" y="34"/>
                  <a:pt x="572" y="31"/>
                  <a:pt x="573" y="29"/>
                </a:cubicBezTo>
                <a:cubicBezTo>
                  <a:pt x="573" y="27"/>
                  <a:pt x="573" y="26"/>
                  <a:pt x="575" y="33"/>
                </a:cubicBezTo>
                <a:cubicBezTo>
                  <a:pt x="574" y="30"/>
                  <a:pt x="573" y="27"/>
                  <a:pt x="572" y="24"/>
                </a:cubicBezTo>
                <a:cubicBezTo>
                  <a:pt x="571" y="22"/>
                  <a:pt x="570" y="20"/>
                  <a:pt x="569" y="19"/>
                </a:cubicBezTo>
                <a:cubicBezTo>
                  <a:pt x="569" y="18"/>
                  <a:pt x="568" y="17"/>
                  <a:pt x="567" y="16"/>
                </a:cubicBezTo>
                <a:cubicBezTo>
                  <a:pt x="566" y="15"/>
                  <a:pt x="566" y="15"/>
                  <a:pt x="565" y="14"/>
                </a:cubicBezTo>
                <a:cubicBezTo>
                  <a:pt x="565" y="14"/>
                  <a:pt x="565" y="14"/>
                  <a:pt x="564" y="13"/>
                </a:cubicBezTo>
                <a:cubicBezTo>
                  <a:pt x="563" y="13"/>
                  <a:pt x="563" y="13"/>
                  <a:pt x="563" y="13"/>
                </a:cubicBezTo>
                <a:cubicBezTo>
                  <a:pt x="561" y="11"/>
                  <a:pt x="559" y="11"/>
                  <a:pt x="557" y="10"/>
                </a:cubicBezTo>
                <a:cubicBezTo>
                  <a:pt x="555" y="10"/>
                  <a:pt x="554" y="9"/>
                  <a:pt x="552" y="9"/>
                </a:cubicBezTo>
                <a:cubicBezTo>
                  <a:pt x="548" y="8"/>
                  <a:pt x="545" y="8"/>
                  <a:pt x="542" y="7"/>
                </a:cubicBezTo>
                <a:cubicBezTo>
                  <a:pt x="529" y="6"/>
                  <a:pt x="516" y="5"/>
                  <a:pt x="504" y="4"/>
                </a:cubicBezTo>
                <a:cubicBezTo>
                  <a:pt x="504" y="5"/>
                  <a:pt x="504" y="5"/>
                  <a:pt x="504" y="5"/>
                </a:cubicBezTo>
                <a:cubicBezTo>
                  <a:pt x="494" y="5"/>
                  <a:pt x="494" y="5"/>
                  <a:pt x="494" y="5"/>
                </a:cubicBezTo>
                <a:cubicBezTo>
                  <a:pt x="493" y="5"/>
                  <a:pt x="493" y="5"/>
                  <a:pt x="493" y="5"/>
                </a:cubicBezTo>
                <a:cubicBezTo>
                  <a:pt x="500" y="4"/>
                  <a:pt x="500" y="4"/>
                  <a:pt x="500" y="4"/>
                </a:cubicBezTo>
                <a:cubicBezTo>
                  <a:pt x="491" y="4"/>
                  <a:pt x="482" y="4"/>
                  <a:pt x="474" y="5"/>
                </a:cubicBezTo>
                <a:cubicBezTo>
                  <a:pt x="472" y="4"/>
                  <a:pt x="470" y="3"/>
                  <a:pt x="464" y="2"/>
                </a:cubicBezTo>
                <a:cubicBezTo>
                  <a:pt x="464" y="4"/>
                  <a:pt x="436" y="0"/>
                  <a:pt x="424" y="2"/>
                </a:cubicBezTo>
                <a:cubicBezTo>
                  <a:pt x="423" y="1"/>
                  <a:pt x="429" y="2"/>
                  <a:pt x="425" y="1"/>
                </a:cubicBezTo>
                <a:cubicBezTo>
                  <a:pt x="395" y="1"/>
                  <a:pt x="351" y="3"/>
                  <a:pt x="316" y="2"/>
                </a:cubicBezTo>
                <a:cubicBezTo>
                  <a:pt x="313" y="6"/>
                  <a:pt x="283" y="6"/>
                  <a:pt x="264" y="8"/>
                </a:cubicBezTo>
                <a:cubicBezTo>
                  <a:pt x="259" y="6"/>
                  <a:pt x="275" y="7"/>
                  <a:pt x="280" y="5"/>
                </a:cubicBezTo>
                <a:cubicBezTo>
                  <a:pt x="269" y="5"/>
                  <a:pt x="277" y="2"/>
                  <a:pt x="258" y="4"/>
                </a:cubicBezTo>
                <a:cubicBezTo>
                  <a:pt x="259" y="4"/>
                  <a:pt x="258" y="3"/>
                  <a:pt x="262" y="3"/>
                </a:cubicBezTo>
                <a:cubicBezTo>
                  <a:pt x="252" y="3"/>
                  <a:pt x="265" y="6"/>
                  <a:pt x="248" y="6"/>
                </a:cubicBezTo>
                <a:cubicBezTo>
                  <a:pt x="248" y="4"/>
                  <a:pt x="248" y="4"/>
                  <a:pt x="248" y="4"/>
                </a:cubicBezTo>
                <a:cubicBezTo>
                  <a:pt x="237" y="6"/>
                  <a:pt x="237" y="6"/>
                  <a:pt x="237" y="6"/>
                </a:cubicBezTo>
                <a:cubicBezTo>
                  <a:pt x="204" y="6"/>
                  <a:pt x="174" y="8"/>
                  <a:pt x="145" y="7"/>
                </a:cubicBezTo>
                <a:cubicBezTo>
                  <a:pt x="143" y="8"/>
                  <a:pt x="144" y="9"/>
                  <a:pt x="148" y="9"/>
                </a:cubicBezTo>
                <a:cubicBezTo>
                  <a:pt x="134" y="9"/>
                  <a:pt x="118" y="12"/>
                  <a:pt x="103" y="11"/>
                </a:cubicBezTo>
                <a:cubicBezTo>
                  <a:pt x="107" y="11"/>
                  <a:pt x="107" y="11"/>
                  <a:pt x="107" y="11"/>
                </a:cubicBezTo>
                <a:cubicBezTo>
                  <a:pt x="95" y="10"/>
                  <a:pt x="89" y="11"/>
                  <a:pt x="82" y="12"/>
                </a:cubicBezTo>
                <a:cubicBezTo>
                  <a:pt x="79" y="12"/>
                  <a:pt x="75" y="13"/>
                  <a:pt x="71" y="13"/>
                </a:cubicBezTo>
                <a:cubicBezTo>
                  <a:pt x="68" y="14"/>
                  <a:pt x="66" y="14"/>
                  <a:pt x="63" y="14"/>
                </a:cubicBezTo>
                <a:cubicBezTo>
                  <a:pt x="59" y="15"/>
                  <a:pt x="59" y="15"/>
                  <a:pt x="59" y="15"/>
                </a:cubicBezTo>
                <a:cubicBezTo>
                  <a:pt x="58" y="15"/>
                  <a:pt x="58" y="15"/>
                  <a:pt x="58" y="15"/>
                </a:cubicBezTo>
                <a:cubicBezTo>
                  <a:pt x="58" y="15"/>
                  <a:pt x="58" y="15"/>
                  <a:pt x="58" y="15"/>
                </a:cubicBezTo>
                <a:cubicBezTo>
                  <a:pt x="59" y="15"/>
                  <a:pt x="59" y="15"/>
                  <a:pt x="59" y="15"/>
                </a:cubicBezTo>
                <a:cubicBezTo>
                  <a:pt x="59" y="15"/>
                  <a:pt x="59" y="15"/>
                  <a:pt x="59" y="15"/>
                </a:cubicBezTo>
                <a:cubicBezTo>
                  <a:pt x="60" y="15"/>
                  <a:pt x="60" y="15"/>
                  <a:pt x="60" y="15"/>
                </a:cubicBezTo>
                <a:cubicBezTo>
                  <a:pt x="67" y="14"/>
                  <a:pt x="67" y="14"/>
                  <a:pt x="67" y="14"/>
                </a:cubicBezTo>
                <a:cubicBezTo>
                  <a:pt x="72" y="14"/>
                  <a:pt x="76" y="14"/>
                  <a:pt x="76" y="15"/>
                </a:cubicBezTo>
                <a:cubicBezTo>
                  <a:pt x="75" y="16"/>
                  <a:pt x="71" y="16"/>
                  <a:pt x="66" y="16"/>
                </a:cubicBezTo>
                <a:cubicBezTo>
                  <a:pt x="64" y="16"/>
                  <a:pt x="62" y="16"/>
                  <a:pt x="59" y="16"/>
                </a:cubicBezTo>
                <a:cubicBezTo>
                  <a:pt x="59" y="16"/>
                  <a:pt x="59" y="16"/>
                  <a:pt x="59" y="16"/>
                </a:cubicBezTo>
                <a:cubicBezTo>
                  <a:pt x="59" y="16"/>
                  <a:pt x="59" y="16"/>
                  <a:pt x="59" y="16"/>
                </a:cubicBezTo>
                <a:cubicBezTo>
                  <a:pt x="58" y="16"/>
                  <a:pt x="58" y="16"/>
                  <a:pt x="58" y="16"/>
                </a:cubicBezTo>
                <a:cubicBezTo>
                  <a:pt x="58" y="16"/>
                  <a:pt x="58" y="16"/>
                  <a:pt x="58" y="16"/>
                </a:cubicBezTo>
                <a:cubicBezTo>
                  <a:pt x="59" y="18"/>
                  <a:pt x="59" y="18"/>
                  <a:pt x="59" y="18"/>
                </a:cubicBezTo>
                <a:cubicBezTo>
                  <a:pt x="59" y="18"/>
                  <a:pt x="59" y="18"/>
                  <a:pt x="59" y="17"/>
                </a:cubicBezTo>
                <a:cubicBezTo>
                  <a:pt x="59" y="17"/>
                  <a:pt x="59" y="17"/>
                  <a:pt x="60" y="17"/>
                </a:cubicBezTo>
                <a:cubicBezTo>
                  <a:pt x="61" y="17"/>
                  <a:pt x="61" y="17"/>
                  <a:pt x="61" y="17"/>
                </a:cubicBezTo>
                <a:cubicBezTo>
                  <a:pt x="63" y="17"/>
                  <a:pt x="64" y="17"/>
                  <a:pt x="67" y="16"/>
                </a:cubicBezTo>
                <a:cubicBezTo>
                  <a:pt x="71" y="16"/>
                  <a:pt x="76" y="16"/>
                  <a:pt x="80" y="15"/>
                </a:cubicBezTo>
                <a:cubicBezTo>
                  <a:pt x="78" y="16"/>
                  <a:pt x="77" y="16"/>
                  <a:pt x="76" y="17"/>
                </a:cubicBezTo>
                <a:cubicBezTo>
                  <a:pt x="83" y="16"/>
                  <a:pt x="93" y="15"/>
                  <a:pt x="104" y="14"/>
                </a:cubicBezTo>
                <a:cubicBezTo>
                  <a:pt x="89" y="15"/>
                  <a:pt x="89" y="15"/>
                  <a:pt x="89" y="15"/>
                </a:cubicBezTo>
                <a:cubicBezTo>
                  <a:pt x="95" y="12"/>
                  <a:pt x="114" y="14"/>
                  <a:pt x="120" y="13"/>
                </a:cubicBezTo>
                <a:cubicBezTo>
                  <a:pt x="119" y="15"/>
                  <a:pt x="110" y="15"/>
                  <a:pt x="119" y="16"/>
                </a:cubicBezTo>
                <a:cubicBezTo>
                  <a:pt x="144" y="16"/>
                  <a:pt x="134" y="14"/>
                  <a:pt x="157" y="11"/>
                </a:cubicBezTo>
                <a:cubicBezTo>
                  <a:pt x="153" y="11"/>
                  <a:pt x="153" y="11"/>
                  <a:pt x="153" y="11"/>
                </a:cubicBezTo>
                <a:cubicBezTo>
                  <a:pt x="160" y="10"/>
                  <a:pt x="166" y="8"/>
                  <a:pt x="177" y="9"/>
                </a:cubicBezTo>
                <a:cubicBezTo>
                  <a:pt x="177" y="10"/>
                  <a:pt x="169" y="11"/>
                  <a:pt x="164" y="11"/>
                </a:cubicBezTo>
                <a:cubicBezTo>
                  <a:pt x="167" y="12"/>
                  <a:pt x="178" y="9"/>
                  <a:pt x="186" y="10"/>
                </a:cubicBezTo>
                <a:cubicBezTo>
                  <a:pt x="179" y="12"/>
                  <a:pt x="161" y="13"/>
                  <a:pt x="149" y="13"/>
                </a:cubicBezTo>
                <a:cubicBezTo>
                  <a:pt x="150" y="14"/>
                  <a:pt x="150" y="15"/>
                  <a:pt x="148" y="15"/>
                </a:cubicBezTo>
                <a:cubicBezTo>
                  <a:pt x="185" y="13"/>
                  <a:pt x="225" y="9"/>
                  <a:pt x="261" y="10"/>
                </a:cubicBezTo>
                <a:cubicBezTo>
                  <a:pt x="242" y="13"/>
                  <a:pt x="269" y="10"/>
                  <a:pt x="265" y="13"/>
                </a:cubicBezTo>
                <a:cubicBezTo>
                  <a:pt x="268" y="11"/>
                  <a:pt x="279" y="12"/>
                  <a:pt x="289" y="11"/>
                </a:cubicBezTo>
                <a:cubicBezTo>
                  <a:pt x="293" y="13"/>
                  <a:pt x="269" y="13"/>
                  <a:pt x="277" y="14"/>
                </a:cubicBezTo>
                <a:cubicBezTo>
                  <a:pt x="296" y="14"/>
                  <a:pt x="322" y="9"/>
                  <a:pt x="347" y="10"/>
                </a:cubicBezTo>
                <a:cubicBezTo>
                  <a:pt x="346" y="11"/>
                  <a:pt x="340" y="11"/>
                  <a:pt x="339" y="11"/>
                </a:cubicBezTo>
                <a:cubicBezTo>
                  <a:pt x="355" y="11"/>
                  <a:pt x="377" y="6"/>
                  <a:pt x="388" y="9"/>
                </a:cubicBezTo>
                <a:cubicBezTo>
                  <a:pt x="362" y="13"/>
                  <a:pt x="362" y="13"/>
                  <a:pt x="362" y="13"/>
                </a:cubicBezTo>
                <a:cubicBezTo>
                  <a:pt x="365" y="13"/>
                  <a:pt x="367" y="13"/>
                  <a:pt x="372" y="13"/>
                </a:cubicBezTo>
                <a:cubicBezTo>
                  <a:pt x="366" y="15"/>
                  <a:pt x="366" y="15"/>
                  <a:pt x="366" y="15"/>
                </a:cubicBezTo>
                <a:cubicBezTo>
                  <a:pt x="386" y="15"/>
                  <a:pt x="381" y="12"/>
                  <a:pt x="392" y="10"/>
                </a:cubicBezTo>
                <a:cubicBezTo>
                  <a:pt x="404" y="12"/>
                  <a:pt x="404" y="12"/>
                  <a:pt x="404" y="12"/>
                </a:cubicBezTo>
                <a:cubicBezTo>
                  <a:pt x="426" y="13"/>
                  <a:pt x="447" y="12"/>
                  <a:pt x="462" y="10"/>
                </a:cubicBezTo>
                <a:cubicBezTo>
                  <a:pt x="466" y="10"/>
                  <a:pt x="482" y="10"/>
                  <a:pt x="476" y="12"/>
                </a:cubicBezTo>
                <a:cubicBezTo>
                  <a:pt x="464" y="14"/>
                  <a:pt x="459" y="16"/>
                  <a:pt x="437" y="15"/>
                </a:cubicBezTo>
                <a:cubicBezTo>
                  <a:pt x="434" y="14"/>
                  <a:pt x="454" y="14"/>
                  <a:pt x="447" y="13"/>
                </a:cubicBezTo>
                <a:cubicBezTo>
                  <a:pt x="438" y="14"/>
                  <a:pt x="422" y="12"/>
                  <a:pt x="414" y="14"/>
                </a:cubicBezTo>
                <a:cubicBezTo>
                  <a:pt x="438" y="14"/>
                  <a:pt x="438" y="14"/>
                  <a:pt x="438" y="14"/>
                </a:cubicBezTo>
                <a:cubicBezTo>
                  <a:pt x="438" y="16"/>
                  <a:pt x="428" y="14"/>
                  <a:pt x="424" y="15"/>
                </a:cubicBezTo>
                <a:cubicBezTo>
                  <a:pt x="430" y="17"/>
                  <a:pt x="444" y="15"/>
                  <a:pt x="453" y="16"/>
                </a:cubicBezTo>
                <a:cubicBezTo>
                  <a:pt x="452" y="17"/>
                  <a:pt x="452" y="17"/>
                  <a:pt x="452" y="17"/>
                </a:cubicBezTo>
                <a:cubicBezTo>
                  <a:pt x="471" y="17"/>
                  <a:pt x="468" y="17"/>
                  <a:pt x="487" y="16"/>
                </a:cubicBezTo>
                <a:cubicBezTo>
                  <a:pt x="489" y="14"/>
                  <a:pt x="481" y="15"/>
                  <a:pt x="472" y="13"/>
                </a:cubicBezTo>
                <a:cubicBezTo>
                  <a:pt x="487" y="14"/>
                  <a:pt x="505" y="13"/>
                  <a:pt x="524" y="14"/>
                </a:cubicBezTo>
                <a:cubicBezTo>
                  <a:pt x="533" y="15"/>
                  <a:pt x="542" y="16"/>
                  <a:pt x="550" y="18"/>
                </a:cubicBezTo>
                <a:cubicBezTo>
                  <a:pt x="554" y="19"/>
                  <a:pt x="559" y="20"/>
                  <a:pt x="560" y="23"/>
                </a:cubicBezTo>
                <a:cubicBezTo>
                  <a:pt x="562" y="27"/>
                  <a:pt x="563" y="31"/>
                  <a:pt x="563" y="35"/>
                </a:cubicBezTo>
                <a:cubicBezTo>
                  <a:pt x="561" y="29"/>
                  <a:pt x="558" y="23"/>
                  <a:pt x="555" y="23"/>
                </a:cubicBezTo>
                <a:cubicBezTo>
                  <a:pt x="556" y="24"/>
                  <a:pt x="556" y="24"/>
                  <a:pt x="557" y="24"/>
                </a:cubicBezTo>
                <a:cubicBezTo>
                  <a:pt x="558" y="25"/>
                  <a:pt x="558" y="26"/>
                  <a:pt x="559" y="28"/>
                </a:cubicBezTo>
                <a:cubicBezTo>
                  <a:pt x="560" y="30"/>
                  <a:pt x="561" y="34"/>
                  <a:pt x="562" y="36"/>
                </a:cubicBezTo>
                <a:cubicBezTo>
                  <a:pt x="563" y="42"/>
                  <a:pt x="563" y="47"/>
                  <a:pt x="562" y="47"/>
                </a:cubicBezTo>
                <a:cubicBezTo>
                  <a:pt x="561" y="40"/>
                  <a:pt x="561" y="39"/>
                  <a:pt x="560" y="38"/>
                </a:cubicBezTo>
                <a:cubicBezTo>
                  <a:pt x="560" y="37"/>
                  <a:pt x="559" y="37"/>
                  <a:pt x="558" y="34"/>
                </a:cubicBezTo>
                <a:cubicBezTo>
                  <a:pt x="558" y="33"/>
                  <a:pt x="558" y="33"/>
                  <a:pt x="558" y="33"/>
                </a:cubicBezTo>
                <a:cubicBezTo>
                  <a:pt x="558" y="32"/>
                  <a:pt x="556" y="28"/>
                  <a:pt x="556" y="31"/>
                </a:cubicBezTo>
                <a:cubicBezTo>
                  <a:pt x="558" y="34"/>
                  <a:pt x="560" y="40"/>
                  <a:pt x="561" y="47"/>
                </a:cubicBezTo>
                <a:cubicBezTo>
                  <a:pt x="563" y="53"/>
                  <a:pt x="564" y="60"/>
                  <a:pt x="565" y="65"/>
                </a:cubicBezTo>
                <a:cubicBezTo>
                  <a:pt x="564" y="60"/>
                  <a:pt x="563" y="70"/>
                  <a:pt x="563" y="72"/>
                </a:cubicBezTo>
                <a:cubicBezTo>
                  <a:pt x="564" y="83"/>
                  <a:pt x="564" y="72"/>
                  <a:pt x="565" y="71"/>
                </a:cubicBezTo>
                <a:cubicBezTo>
                  <a:pt x="565" y="77"/>
                  <a:pt x="567" y="86"/>
                  <a:pt x="566" y="91"/>
                </a:cubicBezTo>
                <a:cubicBezTo>
                  <a:pt x="565" y="99"/>
                  <a:pt x="564" y="81"/>
                  <a:pt x="563" y="78"/>
                </a:cubicBezTo>
                <a:cubicBezTo>
                  <a:pt x="564" y="89"/>
                  <a:pt x="565" y="100"/>
                  <a:pt x="565" y="111"/>
                </a:cubicBezTo>
                <a:cubicBezTo>
                  <a:pt x="565" y="110"/>
                  <a:pt x="565" y="110"/>
                  <a:pt x="565" y="110"/>
                </a:cubicBezTo>
                <a:cubicBezTo>
                  <a:pt x="566" y="112"/>
                  <a:pt x="566" y="117"/>
                  <a:pt x="565" y="121"/>
                </a:cubicBezTo>
                <a:cubicBezTo>
                  <a:pt x="564" y="124"/>
                  <a:pt x="564" y="116"/>
                  <a:pt x="565" y="111"/>
                </a:cubicBezTo>
                <a:cubicBezTo>
                  <a:pt x="563" y="128"/>
                  <a:pt x="568" y="141"/>
                  <a:pt x="564" y="156"/>
                </a:cubicBezTo>
                <a:cubicBezTo>
                  <a:pt x="565" y="165"/>
                  <a:pt x="565" y="165"/>
                  <a:pt x="565" y="165"/>
                </a:cubicBezTo>
                <a:cubicBezTo>
                  <a:pt x="564" y="166"/>
                  <a:pt x="564" y="168"/>
                  <a:pt x="564" y="166"/>
                </a:cubicBezTo>
                <a:cubicBezTo>
                  <a:pt x="564" y="175"/>
                  <a:pt x="564" y="175"/>
                  <a:pt x="564" y="175"/>
                </a:cubicBezTo>
                <a:cubicBezTo>
                  <a:pt x="565" y="193"/>
                  <a:pt x="562" y="180"/>
                  <a:pt x="561" y="186"/>
                </a:cubicBezTo>
                <a:cubicBezTo>
                  <a:pt x="561" y="185"/>
                  <a:pt x="561" y="185"/>
                  <a:pt x="561" y="185"/>
                </a:cubicBezTo>
                <a:cubicBezTo>
                  <a:pt x="560" y="190"/>
                  <a:pt x="559" y="194"/>
                  <a:pt x="559" y="190"/>
                </a:cubicBezTo>
                <a:cubicBezTo>
                  <a:pt x="560" y="209"/>
                  <a:pt x="560" y="209"/>
                  <a:pt x="560" y="209"/>
                </a:cubicBezTo>
                <a:cubicBezTo>
                  <a:pt x="560" y="208"/>
                  <a:pt x="560" y="208"/>
                  <a:pt x="560" y="208"/>
                </a:cubicBezTo>
                <a:cubicBezTo>
                  <a:pt x="561" y="216"/>
                  <a:pt x="560" y="243"/>
                  <a:pt x="564" y="242"/>
                </a:cubicBezTo>
                <a:cubicBezTo>
                  <a:pt x="563" y="247"/>
                  <a:pt x="562" y="251"/>
                  <a:pt x="562" y="249"/>
                </a:cubicBezTo>
                <a:cubicBezTo>
                  <a:pt x="561" y="263"/>
                  <a:pt x="559" y="246"/>
                  <a:pt x="559" y="268"/>
                </a:cubicBezTo>
                <a:cubicBezTo>
                  <a:pt x="558" y="267"/>
                  <a:pt x="558" y="265"/>
                  <a:pt x="558" y="262"/>
                </a:cubicBezTo>
                <a:cubicBezTo>
                  <a:pt x="558" y="267"/>
                  <a:pt x="558" y="270"/>
                  <a:pt x="558" y="271"/>
                </a:cubicBezTo>
                <a:cubicBezTo>
                  <a:pt x="558" y="271"/>
                  <a:pt x="557" y="271"/>
                  <a:pt x="557" y="272"/>
                </a:cubicBezTo>
                <a:cubicBezTo>
                  <a:pt x="558" y="272"/>
                  <a:pt x="557" y="282"/>
                  <a:pt x="556" y="286"/>
                </a:cubicBezTo>
                <a:cubicBezTo>
                  <a:pt x="555" y="279"/>
                  <a:pt x="555" y="279"/>
                  <a:pt x="555" y="279"/>
                </a:cubicBezTo>
                <a:cubicBezTo>
                  <a:pt x="555" y="284"/>
                  <a:pt x="555" y="287"/>
                  <a:pt x="555" y="296"/>
                </a:cubicBezTo>
                <a:cubicBezTo>
                  <a:pt x="553" y="290"/>
                  <a:pt x="553" y="290"/>
                  <a:pt x="553" y="290"/>
                </a:cubicBezTo>
                <a:cubicBezTo>
                  <a:pt x="553" y="305"/>
                  <a:pt x="557" y="291"/>
                  <a:pt x="554" y="309"/>
                </a:cubicBezTo>
                <a:cubicBezTo>
                  <a:pt x="557" y="293"/>
                  <a:pt x="557" y="293"/>
                  <a:pt x="557" y="293"/>
                </a:cubicBezTo>
                <a:cubicBezTo>
                  <a:pt x="556" y="312"/>
                  <a:pt x="559" y="306"/>
                  <a:pt x="560" y="315"/>
                </a:cubicBezTo>
                <a:cubicBezTo>
                  <a:pt x="560" y="320"/>
                  <a:pt x="560" y="325"/>
                  <a:pt x="559" y="330"/>
                </a:cubicBezTo>
                <a:cubicBezTo>
                  <a:pt x="559" y="334"/>
                  <a:pt x="559" y="334"/>
                  <a:pt x="559" y="334"/>
                </a:cubicBezTo>
                <a:cubicBezTo>
                  <a:pt x="559" y="336"/>
                  <a:pt x="559" y="336"/>
                  <a:pt x="559" y="336"/>
                </a:cubicBezTo>
                <a:cubicBezTo>
                  <a:pt x="559" y="337"/>
                  <a:pt x="558" y="337"/>
                  <a:pt x="558" y="338"/>
                </a:cubicBezTo>
                <a:cubicBezTo>
                  <a:pt x="556" y="339"/>
                  <a:pt x="553" y="340"/>
                  <a:pt x="551" y="341"/>
                </a:cubicBezTo>
                <a:cubicBezTo>
                  <a:pt x="541" y="343"/>
                  <a:pt x="531" y="345"/>
                  <a:pt x="523" y="348"/>
                </a:cubicBezTo>
                <a:cubicBezTo>
                  <a:pt x="521" y="347"/>
                  <a:pt x="523" y="346"/>
                  <a:pt x="517" y="345"/>
                </a:cubicBezTo>
                <a:cubicBezTo>
                  <a:pt x="530" y="343"/>
                  <a:pt x="536" y="342"/>
                  <a:pt x="542" y="338"/>
                </a:cubicBezTo>
                <a:cubicBezTo>
                  <a:pt x="553" y="335"/>
                  <a:pt x="554" y="335"/>
                  <a:pt x="556" y="336"/>
                </a:cubicBezTo>
                <a:cubicBezTo>
                  <a:pt x="556" y="336"/>
                  <a:pt x="556" y="336"/>
                  <a:pt x="557" y="336"/>
                </a:cubicBezTo>
                <a:cubicBezTo>
                  <a:pt x="557" y="336"/>
                  <a:pt x="557" y="336"/>
                  <a:pt x="557" y="336"/>
                </a:cubicBezTo>
                <a:cubicBezTo>
                  <a:pt x="557" y="336"/>
                  <a:pt x="557" y="336"/>
                  <a:pt x="557" y="336"/>
                </a:cubicBezTo>
                <a:cubicBezTo>
                  <a:pt x="557" y="336"/>
                  <a:pt x="557" y="336"/>
                  <a:pt x="557" y="336"/>
                </a:cubicBezTo>
                <a:cubicBezTo>
                  <a:pt x="557" y="336"/>
                  <a:pt x="557" y="336"/>
                  <a:pt x="557" y="336"/>
                </a:cubicBezTo>
                <a:cubicBezTo>
                  <a:pt x="558" y="336"/>
                  <a:pt x="558" y="336"/>
                  <a:pt x="558" y="336"/>
                </a:cubicBezTo>
                <a:cubicBezTo>
                  <a:pt x="558" y="336"/>
                  <a:pt x="558" y="336"/>
                  <a:pt x="558" y="336"/>
                </a:cubicBezTo>
                <a:cubicBezTo>
                  <a:pt x="558" y="336"/>
                  <a:pt x="558" y="336"/>
                  <a:pt x="558" y="336"/>
                </a:cubicBezTo>
                <a:cubicBezTo>
                  <a:pt x="558" y="336"/>
                  <a:pt x="558" y="336"/>
                  <a:pt x="558" y="336"/>
                </a:cubicBezTo>
                <a:cubicBezTo>
                  <a:pt x="557" y="336"/>
                  <a:pt x="558" y="336"/>
                  <a:pt x="557" y="336"/>
                </a:cubicBezTo>
                <a:cubicBezTo>
                  <a:pt x="557" y="336"/>
                  <a:pt x="557" y="336"/>
                  <a:pt x="557" y="336"/>
                </a:cubicBezTo>
                <a:cubicBezTo>
                  <a:pt x="557" y="336"/>
                  <a:pt x="557" y="336"/>
                  <a:pt x="557" y="336"/>
                </a:cubicBezTo>
                <a:cubicBezTo>
                  <a:pt x="557" y="335"/>
                  <a:pt x="557" y="335"/>
                  <a:pt x="557" y="335"/>
                </a:cubicBezTo>
                <a:cubicBezTo>
                  <a:pt x="558" y="332"/>
                  <a:pt x="558" y="328"/>
                  <a:pt x="558" y="322"/>
                </a:cubicBezTo>
                <a:cubicBezTo>
                  <a:pt x="557" y="322"/>
                  <a:pt x="556" y="325"/>
                  <a:pt x="556" y="328"/>
                </a:cubicBezTo>
                <a:cubicBezTo>
                  <a:pt x="555" y="329"/>
                  <a:pt x="555" y="331"/>
                  <a:pt x="555" y="333"/>
                </a:cubicBezTo>
                <a:cubicBezTo>
                  <a:pt x="555" y="335"/>
                  <a:pt x="555" y="335"/>
                  <a:pt x="555" y="335"/>
                </a:cubicBezTo>
                <a:cubicBezTo>
                  <a:pt x="555" y="335"/>
                  <a:pt x="555" y="335"/>
                  <a:pt x="555" y="335"/>
                </a:cubicBezTo>
                <a:cubicBezTo>
                  <a:pt x="555" y="336"/>
                  <a:pt x="555" y="336"/>
                  <a:pt x="555" y="336"/>
                </a:cubicBezTo>
                <a:cubicBezTo>
                  <a:pt x="555" y="336"/>
                  <a:pt x="555" y="336"/>
                  <a:pt x="555" y="336"/>
                </a:cubicBezTo>
                <a:cubicBezTo>
                  <a:pt x="555" y="336"/>
                  <a:pt x="555" y="336"/>
                  <a:pt x="555" y="336"/>
                </a:cubicBezTo>
                <a:cubicBezTo>
                  <a:pt x="556" y="336"/>
                  <a:pt x="553" y="336"/>
                  <a:pt x="558" y="336"/>
                </a:cubicBezTo>
                <a:cubicBezTo>
                  <a:pt x="558" y="336"/>
                  <a:pt x="558" y="336"/>
                  <a:pt x="558" y="336"/>
                </a:cubicBezTo>
                <a:cubicBezTo>
                  <a:pt x="558" y="336"/>
                  <a:pt x="558" y="336"/>
                  <a:pt x="558" y="336"/>
                </a:cubicBezTo>
                <a:cubicBezTo>
                  <a:pt x="558" y="336"/>
                  <a:pt x="558" y="336"/>
                  <a:pt x="558" y="336"/>
                </a:cubicBezTo>
                <a:cubicBezTo>
                  <a:pt x="557" y="336"/>
                  <a:pt x="557" y="336"/>
                  <a:pt x="557" y="336"/>
                </a:cubicBezTo>
                <a:cubicBezTo>
                  <a:pt x="557" y="336"/>
                  <a:pt x="556" y="336"/>
                  <a:pt x="556" y="335"/>
                </a:cubicBezTo>
                <a:cubicBezTo>
                  <a:pt x="556" y="335"/>
                  <a:pt x="556" y="335"/>
                  <a:pt x="555" y="335"/>
                </a:cubicBezTo>
                <a:cubicBezTo>
                  <a:pt x="555" y="335"/>
                  <a:pt x="555" y="335"/>
                  <a:pt x="555" y="334"/>
                </a:cubicBezTo>
                <a:cubicBezTo>
                  <a:pt x="556" y="335"/>
                  <a:pt x="557" y="336"/>
                  <a:pt x="557" y="336"/>
                </a:cubicBezTo>
                <a:cubicBezTo>
                  <a:pt x="558" y="336"/>
                  <a:pt x="558" y="336"/>
                  <a:pt x="558" y="336"/>
                </a:cubicBezTo>
                <a:cubicBezTo>
                  <a:pt x="558" y="336"/>
                  <a:pt x="558" y="336"/>
                  <a:pt x="558" y="336"/>
                </a:cubicBezTo>
                <a:cubicBezTo>
                  <a:pt x="558" y="336"/>
                  <a:pt x="558" y="336"/>
                  <a:pt x="558" y="336"/>
                </a:cubicBezTo>
                <a:cubicBezTo>
                  <a:pt x="558" y="336"/>
                  <a:pt x="551" y="336"/>
                  <a:pt x="554" y="336"/>
                </a:cubicBezTo>
                <a:cubicBezTo>
                  <a:pt x="554" y="336"/>
                  <a:pt x="554" y="336"/>
                  <a:pt x="554" y="336"/>
                </a:cubicBezTo>
                <a:cubicBezTo>
                  <a:pt x="554" y="336"/>
                  <a:pt x="554" y="336"/>
                  <a:pt x="554" y="336"/>
                </a:cubicBezTo>
                <a:cubicBezTo>
                  <a:pt x="554" y="336"/>
                  <a:pt x="554" y="336"/>
                  <a:pt x="554" y="336"/>
                </a:cubicBezTo>
                <a:cubicBezTo>
                  <a:pt x="554" y="336"/>
                  <a:pt x="554" y="336"/>
                  <a:pt x="554" y="336"/>
                </a:cubicBezTo>
                <a:cubicBezTo>
                  <a:pt x="554" y="335"/>
                  <a:pt x="554" y="335"/>
                  <a:pt x="554" y="335"/>
                </a:cubicBezTo>
                <a:cubicBezTo>
                  <a:pt x="554" y="334"/>
                  <a:pt x="554" y="334"/>
                  <a:pt x="554" y="334"/>
                </a:cubicBezTo>
                <a:cubicBezTo>
                  <a:pt x="553" y="331"/>
                  <a:pt x="553" y="327"/>
                  <a:pt x="553" y="324"/>
                </a:cubicBezTo>
                <a:cubicBezTo>
                  <a:pt x="553" y="326"/>
                  <a:pt x="553" y="328"/>
                  <a:pt x="553" y="330"/>
                </a:cubicBezTo>
                <a:cubicBezTo>
                  <a:pt x="552" y="333"/>
                  <a:pt x="552" y="333"/>
                  <a:pt x="552" y="333"/>
                </a:cubicBezTo>
                <a:cubicBezTo>
                  <a:pt x="552" y="335"/>
                  <a:pt x="552" y="335"/>
                  <a:pt x="552" y="335"/>
                </a:cubicBezTo>
                <a:cubicBezTo>
                  <a:pt x="552" y="336"/>
                  <a:pt x="552" y="336"/>
                  <a:pt x="552" y="336"/>
                </a:cubicBezTo>
                <a:cubicBezTo>
                  <a:pt x="552" y="336"/>
                  <a:pt x="552" y="336"/>
                  <a:pt x="552" y="336"/>
                </a:cubicBezTo>
                <a:cubicBezTo>
                  <a:pt x="552" y="336"/>
                  <a:pt x="552" y="336"/>
                  <a:pt x="552" y="336"/>
                </a:cubicBezTo>
                <a:cubicBezTo>
                  <a:pt x="555" y="336"/>
                  <a:pt x="547" y="335"/>
                  <a:pt x="558" y="336"/>
                </a:cubicBezTo>
                <a:cubicBezTo>
                  <a:pt x="558" y="336"/>
                  <a:pt x="558" y="336"/>
                  <a:pt x="558" y="336"/>
                </a:cubicBezTo>
                <a:cubicBezTo>
                  <a:pt x="558" y="336"/>
                  <a:pt x="558" y="336"/>
                  <a:pt x="558" y="336"/>
                </a:cubicBezTo>
                <a:cubicBezTo>
                  <a:pt x="557" y="336"/>
                  <a:pt x="557" y="336"/>
                  <a:pt x="557" y="336"/>
                </a:cubicBezTo>
                <a:cubicBezTo>
                  <a:pt x="557" y="336"/>
                  <a:pt x="557" y="336"/>
                  <a:pt x="556" y="335"/>
                </a:cubicBezTo>
                <a:cubicBezTo>
                  <a:pt x="556" y="335"/>
                  <a:pt x="555" y="335"/>
                  <a:pt x="555" y="334"/>
                </a:cubicBezTo>
                <a:cubicBezTo>
                  <a:pt x="554" y="333"/>
                  <a:pt x="553" y="332"/>
                  <a:pt x="554" y="333"/>
                </a:cubicBezTo>
                <a:cubicBezTo>
                  <a:pt x="553" y="333"/>
                  <a:pt x="553" y="333"/>
                  <a:pt x="553" y="333"/>
                </a:cubicBezTo>
                <a:cubicBezTo>
                  <a:pt x="552" y="333"/>
                  <a:pt x="552" y="333"/>
                  <a:pt x="551" y="334"/>
                </a:cubicBezTo>
                <a:cubicBezTo>
                  <a:pt x="549" y="334"/>
                  <a:pt x="547" y="335"/>
                  <a:pt x="545" y="335"/>
                </a:cubicBezTo>
                <a:cubicBezTo>
                  <a:pt x="537" y="336"/>
                  <a:pt x="529" y="337"/>
                  <a:pt x="525" y="338"/>
                </a:cubicBezTo>
                <a:cubicBezTo>
                  <a:pt x="520" y="339"/>
                  <a:pt x="508" y="342"/>
                  <a:pt x="503" y="342"/>
                </a:cubicBezTo>
                <a:cubicBezTo>
                  <a:pt x="504" y="343"/>
                  <a:pt x="480" y="346"/>
                  <a:pt x="488" y="348"/>
                </a:cubicBezTo>
                <a:cubicBezTo>
                  <a:pt x="471" y="350"/>
                  <a:pt x="477" y="345"/>
                  <a:pt x="461" y="349"/>
                </a:cubicBezTo>
                <a:cubicBezTo>
                  <a:pt x="467" y="347"/>
                  <a:pt x="451" y="348"/>
                  <a:pt x="457" y="346"/>
                </a:cubicBezTo>
                <a:cubicBezTo>
                  <a:pt x="463" y="348"/>
                  <a:pt x="481" y="343"/>
                  <a:pt x="489" y="341"/>
                </a:cubicBezTo>
                <a:cubicBezTo>
                  <a:pt x="481" y="342"/>
                  <a:pt x="473" y="342"/>
                  <a:pt x="465" y="342"/>
                </a:cubicBezTo>
                <a:cubicBezTo>
                  <a:pt x="471" y="342"/>
                  <a:pt x="462" y="344"/>
                  <a:pt x="459" y="344"/>
                </a:cubicBezTo>
                <a:cubicBezTo>
                  <a:pt x="456" y="343"/>
                  <a:pt x="456" y="343"/>
                  <a:pt x="456" y="343"/>
                </a:cubicBezTo>
                <a:cubicBezTo>
                  <a:pt x="452" y="347"/>
                  <a:pt x="414" y="342"/>
                  <a:pt x="402" y="347"/>
                </a:cubicBezTo>
                <a:cubicBezTo>
                  <a:pt x="410" y="347"/>
                  <a:pt x="416" y="348"/>
                  <a:pt x="420" y="346"/>
                </a:cubicBezTo>
                <a:cubicBezTo>
                  <a:pt x="434" y="346"/>
                  <a:pt x="417" y="349"/>
                  <a:pt x="423" y="350"/>
                </a:cubicBezTo>
                <a:cubicBezTo>
                  <a:pt x="402" y="353"/>
                  <a:pt x="369" y="351"/>
                  <a:pt x="346" y="355"/>
                </a:cubicBezTo>
                <a:cubicBezTo>
                  <a:pt x="350" y="353"/>
                  <a:pt x="361" y="353"/>
                  <a:pt x="362" y="351"/>
                </a:cubicBezTo>
                <a:cubicBezTo>
                  <a:pt x="344" y="351"/>
                  <a:pt x="323" y="355"/>
                  <a:pt x="303" y="357"/>
                </a:cubicBezTo>
                <a:cubicBezTo>
                  <a:pt x="307" y="355"/>
                  <a:pt x="307" y="355"/>
                  <a:pt x="307" y="355"/>
                </a:cubicBezTo>
                <a:cubicBezTo>
                  <a:pt x="290" y="357"/>
                  <a:pt x="300" y="354"/>
                  <a:pt x="282" y="355"/>
                </a:cubicBezTo>
                <a:cubicBezTo>
                  <a:pt x="283" y="355"/>
                  <a:pt x="285" y="356"/>
                  <a:pt x="281" y="356"/>
                </a:cubicBezTo>
                <a:cubicBezTo>
                  <a:pt x="266" y="356"/>
                  <a:pt x="279" y="354"/>
                  <a:pt x="270" y="354"/>
                </a:cubicBezTo>
                <a:cubicBezTo>
                  <a:pt x="251" y="357"/>
                  <a:pt x="261" y="351"/>
                  <a:pt x="237" y="353"/>
                </a:cubicBezTo>
                <a:cubicBezTo>
                  <a:pt x="239" y="352"/>
                  <a:pt x="239" y="352"/>
                  <a:pt x="239" y="352"/>
                </a:cubicBezTo>
                <a:cubicBezTo>
                  <a:pt x="221" y="353"/>
                  <a:pt x="197" y="350"/>
                  <a:pt x="177" y="349"/>
                </a:cubicBezTo>
                <a:cubicBezTo>
                  <a:pt x="179" y="349"/>
                  <a:pt x="194" y="349"/>
                  <a:pt x="192" y="351"/>
                </a:cubicBezTo>
                <a:cubicBezTo>
                  <a:pt x="167" y="351"/>
                  <a:pt x="167" y="351"/>
                  <a:pt x="167" y="351"/>
                </a:cubicBezTo>
                <a:cubicBezTo>
                  <a:pt x="166" y="351"/>
                  <a:pt x="155" y="350"/>
                  <a:pt x="162" y="349"/>
                </a:cubicBezTo>
                <a:cubicBezTo>
                  <a:pt x="165" y="349"/>
                  <a:pt x="168" y="350"/>
                  <a:pt x="171" y="350"/>
                </a:cubicBezTo>
                <a:cubicBezTo>
                  <a:pt x="167" y="349"/>
                  <a:pt x="167" y="349"/>
                  <a:pt x="167" y="349"/>
                </a:cubicBezTo>
                <a:cubicBezTo>
                  <a:pt x="144" y="349"/>
                  <a:pt x="169" y="352"/>
                  <a:pt x="168" y="354"/>
                </a:cubicBezTo>
                <a:cubicBezTo>
                  <a:pt x="156" y="353"/>
                  <a:pt x="152" y="355"/>
                  <a:pt x="143" y="354"/>
                </a:cubicBezTo>
                <a:cubicBezTo>
                  <a:pt x="140" y="352"/>
                  <a:pt x="159" y="353"/>
                  <a:pt x="149" y="350"/>
                </a:cubicBezTo>
                <a:cubicBezTo>
                  <a:pt x="142" y="349"/>
                  <a:pt x="118" y="349"/>
                  <a:pt x="109" y="350"/>
                </a:cubicBezTo>
                <a:cubicBezTo>
                  <a:pt x="103" y="348"/>
                  <a:pt x="91" y="346"/>
                  <a:pt x="81" y="345"/>
                </a:cubicBezTo>
                <a:cubicBezTo>
                  <a:pt x="70" y="344"/>
                  <a:pt x="62" y="343"/>
                  <a:pt x="62" y="341"/>
                </a:cubicBezTo>
                <a:cubicBezTo>
                  <a:pt x="62" y="342"/>
                  <a:pt x="58" y="342"/>
                  <a:pt x="53" y="341"/>
                </a:cubicBezTo>
                <a:cubicBezTo>
                  <a:pt x="56" y="340"/>
                  <a:pt x="56" y="340"/>
                  <a:pt x="56" y="340"/>
                </a:cubicBezTo>
                <a:cubicBezTo>
                  <a:pt x="48" y="338"/>
                  <a:pt x="44" y="338"/>
                  <a:pt x="40" y="338"/>
                </a:cubicBezTo>
                <a:cubicBezTo>
                  <a:pt x="39" y="338"/>
                  <a:pt x="37" y="338"/>
                  <a:pt x="36" y="338"/>
                </a:cubicBezTo>
                <a:cubicBezTo>
                  <a:pt x="34" y="338"/>
                  <a:pt x="32" y="338"/>
                  <a:pt x="31" y="337"/>
                </a:cubicBezTo>
                <a:cubicBezTo>
                  <a:pt x="31" y="336"/>
                  <a:pt x="32" y="336"/>
                  <a:pt x="33" y="336"/>
                </a:cubicBezTo>
                <a:cubicBezTo>
                  <a:pt x="33" y="337"/>
                  <a:pt x="34" y="337"/>
                  <a:pt x="35" y="336"/>
                </a:cubicBezTo>
                <a:cubicBezTo>
                  <a:pt x="34" y="336"/>
                  <a:pt x="33" y="336"/>
                  <a:pt x="32" y="335"/>
                </a:cubicBezTo>
                <a:cubicBezTo>
                  <a:pt x="32" y="335"/>
                  <a:pt x="31" y="335"/>
                  <a:pt x="30" y="334"/>
                </a:cubicBezTo>
                <a:cubicBezTo>
                  <a:pt x="30" y="334"/>
                  <a:pt x="29" y="333"/>
                  <a:pt x="29" y="332"/>
                </a:cubicBezTo>
                <a:cubicBezTo>
                  <a:pt x="28" y="330"/>
                  <a:pt x="28" y="330"/>
                  <a:pt x="28" y="330"/>
                </a:cubicBezTo>
                <a:cubicBezTo>
                  <a:pt x="27" y="325"/>
                  <a:pt x="25" y="321"/>
                  <a:pt x="24" y="317"/>
                </a:cubicBezTo>
                <a:cubicBezTo>
                  <a:pt x="21" y="309"/>
                  <a:pt x="19" y="300"/>
                  <a:pt x="19" y="288"/>
                </a:cubicBezTo>
                <a:cubicBezTo>
                  <a:pt x="19" y="289"/>
                  <a:pt x="20" y="290"/>
                  <a:pt x="20" y="292"/>
                </a:cubicBezTo>
                <a:cubicBezTo>
                  <a:pt x="20" y="293"/>
                  <a:pt x="20" y="289"/>
                  <a:pt x="18" y="282"/>
                </a:cubicBezTo>
                <a:cubicBezTo>
                  <a:pt x="18" y="290"/>
                  <a:pt x="18" y="290"/>
                  <a:pt x="18" y="290"/>
                </a:cubicBezTo>
                <a:cubicBezTo>
                  <a:pt x="12" y="279"/>
                  <a:pt x="17" y="258"/>
                  <a:pt x="15" y="239"/>
                </a:cubicBezTo>
                <a:cubicBezTo>
                  <a:pt x="16" y="241"/>
                  <a:pt x="17" y="255"/>
                  <a:pt x="17" y="247"/>
                </a:cubicBezTo>
                <a:cubicBezTo>
                  <a:pt x="17" y="235"/>
                  <a:pt x="12" y="236"/>
                  <a:pt x="14" y="222"/>
                </a:cubicBezTo>
                <a:cubicBezTo>
                  <a:pt x="15" y="228"/>
                  <a:pt x="17" y="226"/>
                  <a:pt x="18" y="233"/>
                </a:cubicBezTo>
                <a:cubicBezTo>
                  <a:pt x="18" y="223"/>
                  <a:pt x="19" y="217"/>
                  <a:pt x="17" y="213"/>
                </a:cubicBezTo>
                <a:cubicBezTo>
                  <a:pt x="18" y="210"/>
                  <a:pt x="18" y="209"/>
                  <a:pt x="19" y="209"/>
                </a:cubicBezTo>
                <a:cubicBezTo>
                  <a:pt x="18" y="203"/>
                  <a:pt x="19" y="193"/>
                  <a:pt x="19" y="187"/>
                </a:cubicBezTo>
                <a:cubicBezTo>
                  <a:pt x="20" y="188"/>
                  <a:pt x="20" y="188"/>
                  <a:pt x="20" y="188"/>
                </a:cubicBezTo>
                <a:cubicBezTo>
                  <a:pt x="16" y="176"/>
                  <a:pt x="20" y="169"/>
                  <a:pt x="21" y="153"/>
                </a:cubicBezTo>
                <a:cubicBezTo>
                  <a:pt x="22" y="156"/>
                  <a:pt x="22" y="156"/>
                  <a:pt x="22" y="156"/>
                </a:cubicBezTo>
                <a:cubicBezTo>
                  <a:pt x="22" y="149"/>
                  <a:pt x="21" y="139"/>
                  <a:pt x="24" y="128"/>
                </a:cubicBezTo>
                <a:cubicBezTo>
                  <a:pt x="25" y="134"/>
                  <a:pt x="25" y="134"/>
                  <a:pt x="25" y="134"/>
                </a:cubicBezTo>
                <a:cubicBezTo>
                  <a:pt x="24" y="125"/>
                  <a:pt x="28" y="108"/>
                  <a:pt x="26" y="100"/>
                </a:cubicBezTo>
                <a:cubicBezTo>
                  <a:pt x="27" y="97"/>
                  <a:pt x="28" y="109"/>
                  <a:pt x="30" y="94"/>
                </a:cubicBezTo>
                <a:cubicBezTo>
                  <a:pt x="29" y="90"/>
                  <a:pt x="29" y="79"/>
                  <a:pt x="31" y="75"/>
                </a:cubicBezTo>
                <a:cubicBezTo>
                  <a:pt x="32" y="75"/>
                  <a:pt x="32" y="77"/>
                  <a:pt x="31" y="81"/>
                </a:cubicBezTo>
                <a:cubicBezTo>
                  <a:pt x="31" y="83"/>
                  <a:pt x="31" y="82"/>
                  <a:pt x="31" y="81"/>
                </a:cubicBezTo>
                <a:cubicBezTo>
                  <a:pt x="31" y="86"/>
                  <a:pt x="31" y="86"/>
                  <a:pt x="31" y="86"/>
                </a:cubicBezTo>
                <a:cubicBezTo>
                  <a:pt x="34" y="75"/>
                  <a:pt x="31" y="77"/>
                  <a:pt x="33" y="65"/>
                </a:cubicBezTo>
                <a:cubicBezTo>
                  <a:pt x="34" y="62"/>
                  <a:pt x="34" y="69"/>
                  <a:pt x="35" y="71"/>
                </a:cubicBezTo>
                <a:cubicBezTo>
                  <a:pt x="35" y="55"/>
                  <a:pt x="36" y="40"/>
                  <a:pt x="37" y="25"/>
                </a:cubicBezTo>
                <a:cubicBezTo>
                  <a:pt x="37" y="24"/>
                  <a:pt x="35" y="30"/>
                  <a:pt x="34" y="25"/>
                </a:cubicBezTo>
                <a:cubicBezTo>
                  <a:pt x="32" y="41"/>
                  <a:pt x="32" y="41"/>
                  <a:pt x="32" y="41"/>
                </a:cubicBezTo>
                <a:cubicBezTo>
                  <a:pt x="29" y="48"/>
                  <a:pt x="31" y="32"/>
                  <a:pt x="31" y="25"/>
                </a:cubicBezTo>
                <a:cubicBezTo>
                  <a:pt x="30" y="36"/>
                  <a:pt x="30" y="36"/>
                  <a:pt x="30" y="36"/>
                </a:cubicBezTo>
                <a:cubicBezTo>
                  <a:pt x="30" y="37"/>
                  <a:pt x="29" y="36"/>
                  <a:pt x="29" y="35"/>
                </a:cubicBezTo>
                <a:cubicBezTo>
                  <a:pt x="29" y="43"/>
                  <a:pt x="29" y="43"/>
                  <a:pt x="29" y="43"/>
                </a:cubicBezTo>
                <a:cubicBezTo>
                  <a:pt x="29" y="21"/>
                  <a:pt x="23" y="65"/>
                  <a:pt x="24" y="41"/>
                </a:cubicBezTo>
                <a:cubicBezTo>
                  <a:pt x="23" y="47"/>
                  <a:pt x="23" y="54"/>
                  <a:pt x="24" y="57"/>
                </a:cubicBezTo>
                <a:cubicBezTo>
                  <a:pt x="23" y="68"/>
                  <a:pt x="22" y="66"/>
                  <a:pt x="21" y="70"/>
                </a:cubicBezTo>
                <a:cubicBezTo>
                  <a:pt x="21" y="54"/>
                  <a:pt x="21" y="54"/>
                  <a:pt x="21" y="54"/>
                </a:cubicBezTo>
                <a:cubicBezTo>
                  <a:pt x="19" y="78"/>
                  <a:pt x="20" y="51"/>
                  <a:pt x="17" y="69"/>
                </a:cubicBezTo>
                <a:cubicBezTo>
                  <a:pt x="16" y="90"/>
                  <a:pt x="9" y="101"/>
                  <a:pt x="8" y="112"/>
                </a:cubicBezTo>
                <a:cubicBezTo>
                  <a:pt x="7" y="133"/>
                  <a:pt x="11" y="104"/>
                  <a:pt x="11" y="117"/>
                </a:cubicBezTo>
                <a:cubicBezTo>
                  <a:pt x="10" y="129"/>
                  <a:pt x="9" y="123"/>
                  <a:pt x="8" y="130"/>
                </a:cubicBezTo>
                <a:cubicBezTo>
                  <a:pt x="10" y="136"/>
                  <a:pt x="10" y="136"/>
                  <a:pt x="10" y="136"/>
                </a:cubicBezTo>
                <a:cubicBezTo>
                  <a:pt x="10" y="149"/>
                  <a:pt x="8" y="136"/>
                  <a:pt x="8" y="144"/>
                </a:cubicBezTo>
                <a:cubicBezTo>
                  <a:pt x="6" y="154"/>
                  <a:pt x="8" y="140"/>
                  <a:pt x="6" y="137"/>
                </a:cubicBezTo>
                <a:cubicBezTo>
                  <a:pt x="6" y="140"/>
                  <a:pt x="7" y="152"/>
                  <a:pt x="5" y="157"/>
                </a:cubicBezTo>
                <a:cubicBezTo>
                  <a:pt x="5" y="156"/>
                  <a:pt x="5" y="142"/>
                  <a:pt x="5" y="151"/>
                </a:cubicBezTo>
                <a:cubicBezTo>
                  <a:pt x="4" y="168"/>
                  <a:pt x="4" y="179"/>
                  <a:pt x="3" y="188"/>
                </a:cubicBezTo>
                <a:cubicBezTo>
                  <a:pt x="2" y="198"/>
                  <a:pt x="1" y="208"/>
                  <a:pt x="1" y="223"/>
                </a:cubicBezTo>
                <a:cubicBezTo>
                  <a:pt x="0" y="220"/>
                  <a:pt x="0" y="220"/>
                  <a:pt x="0" y="220"/>
                </a:cubicBezTo>
                <a:cubicBezTo>
                  <a:pt x="0" y="224"/>
                  <a:pt x="1" y="226"/>
                  <a:pt x="1" y="230"/>
                </a:cubicBezTo>
                <a:cubicBezTo>
                  <a:pt x="0" y="228"/>
                  <a:pt x="0" y="228"/>
                  <a:pt x="0" y="228"/>
                </a:cubicBezTo>
                <a:cubicBezTo>
                  <a:pt x="0" y="232"/>
                  <a:pt x="2" y="263"/>
                  <a:pt x="4" y="283"/>
                </a:cubicBezTo>
                <a:cubicBezTo>
                  <a:pt x="1" y="273"/>
                  <a:pt x="1" y="273"/>
                  <a:pt x="1" y="273"/>
                </a:cubicBezTo>
                <a:cubicBezTo>
                  <a:pt x="2" y="279"/>
                  <a:pt x="4" y="284"/>
                  <a:pt x="5" y="290"/>
                </a:cubicBezTo>
                <a:cubicBezTo>
                  <a:pt x="2" y="289"/>
                  <a:pt x="2" y="289"/>
                  <a:pt x="2" y="289"/>
                </a:cubicBezTo>
                <a:cubicBezTo>
                  <a:pt x="5" y="295"/>
                  <a:pt x="6" y="316"/>
                  <a:pt x="12" y="333"/>
                </a:cubicBezTo>
                <a:cubicBezTo>
                  <a:pt x="10" y="333"/>
                  <a:pt x="10" y="333"/>
                  <a:pt x="10" y="333"/>
                </a:cubicBezTo>
                <a:cubicBezTo>
                  <a:pt x="11" y="336"/>
                  <a:pt x="11" y="336"/>
                  <a:pt x="11" y="336"/>
                </a:cubicBezTo>
                <a:cubicBezTo>
                  <a:pt x="12" y="337"/>
                  <a:pt x="12" y="339"/>
                  <a:pt x="13" y="340"/>
                </a:cubicBezTo>
                <a:cubicBezTo>
                  <a:pt x="14" y="343"/>
                  <a:pt x="16" y="345"/>
                  <a:pt x="18" y="347"/>
                </a:cubicBezTo>
                <a:cubicBezTo>
                  <a:pt x="16" y="346"/>
                  <a:pt x="15" y="345"/>
                  <a:pt x="13" y="343"/>
                </a:cubicBezTo>
                <a:cubicBezTo>
                  <a:pt x="16" y="347"/>
                  <a:pt x="20" y="350"/>
                  <a:pt x="24" y="352"/>
                </a:cubicBezTo>
                <a:cubicBezTo>
                  <a:pt x="25" y="352"/>
                  <a:pt x="27" y="353"/>
                  <a:pt x="28" y="353"/>
                </a:cubicBezTo>
                <a:cubicBezTo>
                  <a:pt x="29" y="353"/>
                  <a:pt x="29" y="354"/>
                  <a:pt x="30" y="354"/>
                </a:cubicBezTo>
                <a:cubicBezTo>
                  <a:pt x="32" y="354"/>
                  <a:pt x="33" y="355"/>
                  <a:pt x="35" y="355"/>
                </a:cubicBezTo>
                <a:cubicBezTo>
                  <a:pt x="41" y="356"/>
                  <a:pt x="47" y="357"/>
                  <a:pt x="53" y="358"/>
                </a:cubicBezTo>
                <a:cubicBezTo>
                  <a:pt x="45" y="357"/>
                  <a:pt x="43" y="358"/>
                  <a:pt x="44" y="359"/>
                </a:cubicBezTo>
                <a:close/>
                <a:moveTo>
                  <a:pt x="458" y="362"/>
                </a:moveTo>
                <a:cubicBezTo>
                  <a:pt x="463" y="362"/>
                  <a:pt x="463" y="362"/>
                  <a:pt x="463" y="362"/>
                </a:cubicBezTo>
                <a:cubicBezTo>
                  <a:pt x="461" y="362"/>
                  <a:pt x="460" y="362"/>
                  <a:pt x="458" y="362"/>
                </a:cubicBezTo>
                <a:cubicBezTo>
                  <a:pt x="451" y="363"/>
                  <a:pt x="451" y="363"/>
                  <a:pt x="451" y="363"/>
                </a:cubicBezTo>
                <a:cubicBezTo>
                  <a:pt x="452" y="361"/>
                  <a:pt x="454" y="362"/>
                  <a:pt x="458" y="362"/>
                </a:cubicBezTo>
                <a:close/>
                <a:moveTo>
                  <a:pt x="329" y="4"/>
                </a:moveTo>
                <a:cubicBezTo>
                  <a:pt x="340" y="3"/>
                  <a:pt x="340" y="3"/>
                  <a:pt x="340" y="3"/>
                </a:cubicBezTo>
                <a:cubicBezTo>
                  <a:pt x="338" y="3"/>
                  <a:pt x="330" y="4"/>
                  <a:pt x="333" y="3"/>
                </a:cubicBezTo>
                <a:cubicBezTo>
                  <a:pt x="331" y="3"/>
                  <a:pt x="327" y="3"/>
                  <a:pt x="329" y="4"/>
                </a:cubicBezTo>
                <a:close/>
                <a:moveTo>
                  <a:pt x="442" y="350"/>
                </a:moveTo>
                <a:cubicBezTo>
                  <a:pt x="447" y="349"/>
                  <a:pt x="447" y="349"/>
                  <a:pt x="447" y="349"/>
                </a:cubicBezTo>
                <a:cubicBezTo>
                  <a:pt x="451" y="350"/>
                  <a:pt x="451" y="350"/>
                  <a:pt x="451" y="350"/>
                </a:cubicBezTo>
                <a:lnTo>
                  <a:pt x="442" y="350"/>
                </a:lnTo>
                <a:close/>
                <a:moveTo>
                  <a:pt x="349" y="353"/>
                </a:moveTo>
                <a:cubicBezTo>
                  <a:pt x="359" y="352"/>
                  <a:pt x="359" y="352"/>
                  <a:pt x="359" y="352"/>
                </a:cubicBezTo>
                <a:cubicBezTo>
                  <a:pt x="360" y="352"/>
                  <a:pt x="360" y="352"/>
                  <a:pt x="360" y="352"/>
                </a:cubicBezTo>
                <a:cubicBezTo>
                  <a:pt x="350" y="353"/>
                  <a:pt x="350" y="353"/>
                  <a:pt x="350" y="353"/>
                </a:cubicBezTo>
                <a:lnTo>
                  <a:pt x="349" y="353"/>
                </a:lnTo>
                <a:close/>
                <a:moveTo>
                  <a:pt x="220" y="366"/>
                </a:moveTo>
                <a:cubicBezTo>
                  <a:pt x="227" y="364"/>
                  <a:pt x="230" y="366"/>
                  <a:pt x="238" y="365"/>
                </a:cubicBezTo>
                <a:cubicBezTo>
                  <a:pt x="238" y="365"/>
                  <a:pt x="239" y="365"/>
                  <a:pt x="239" y="365"/>
                </a:cubicBezTo>
                <a:cubicBezTo>
                  <a:pt x="239" y="365"/>
                  <a:pt x="238" y="365"/>
                  <a:pt x="238" y="365"/>
                </a:cubicBezTo>
                <a:cubicBezTo>
                  <a:pt x="233" y="366"/>
                  <a:pt x="228" y="368"/>
                  <a:pt x="220" y="366"/>
                </a:cubicBezTo>
                <a:close/>
                <a:moveTo>
                  <a:pt x="435" y="361"/>
                </a:moveTo>
                <a:cubicBezTo>
                  <a:pt x="434" y="362"/>
                  <a:pt x="423" y="363"/>
                  <a:pt x="419" y="364"/>
                </a:cubicBezTo>
                <a:cubicBezTo>
                  <a:pt x="415" y="364"/>
                  <a:pt x="421" y="363"/>
                  <a:pt x="423" y="362"/>
                </a:cubicBezTo>
                <a:cubicBezTo>
                  <a:pt x="420" y="362"/>
                  <a:pt x="419" y="362"/>
                  <a:pt x="415" y="362"/>
                </a:cubicBezTo>
                <a:cubicBezTo>
                  <a:pt x="417" y="359"/>
                  <a:pt x="425" y="363"/>
                  <a:pt x="435" y="361"/>
                </a:cubicBezTo>
                <a:close/>
                <a:moveTo>
                  <a:pt x="572" y="239"/>
                </a:moveTo>
                <a:cubicBezTo>
                  <a:pt x="572" y="248"/>
                  <a:pt x="572" y="248"/>
                  <a:pt x="572" y="248"/>
                </a:cubicBezTo>
                <a:cubicBezTo>
                  <a:pt x="573" y="245"/>
                  <a:pt x="573" y="245"/>
                  <a:pt x="573" y="245"/>
                </a:cubicBezTo>
                <a:lnTo>
                  <a:pt x="572" y="239"/>
                </a:lnTo>
                <a:close/>
                <a:moveTo>
                  <a:pt x="575" y="192"/>
                </a:moveTo>
                <a:cubicBezTo>
                  <a:pt x="576" y="182"/>
                  <a:pt x="575" y="172"/>
                  <a:pt x="573" y="175"/>
                </a:cubicBezTo>
                <a:cubicBezTo>
                  <a:pt x="573" y="184"/>
                  <a:pt x="572" y="197"/>
                  <a:pt x="574" y="202"/>
                </a:cubicBezTo>
                <a:cubicBezTo>
                  <a:pt x="573" y="197"/>
                  <a:pt x="576" y="205"/>
                  <a:pt x="575" y="192"/>
                </a:cubicBezTo>
                <a:close/>
                <a:moveTo>
                  <a:pt x="319" y="362"/>
                </a:moveTo>
                <a:cubicBezTo>
                  <a:pt x="325" y="362"/>
                  <a:pt x="335" y="358"/>
                  <a:pt x="348" y="360"/>
                </a:cubicBezTo>
                <a:cubicBezTo>
                  <a:pt x="338" y="361"/>
                  <a:pt x="338" y="361"/>
                  <a:pt x="338" y="361"/>
                </a:cubicBezTo>
                <a:cubicBezTo>
                  <a:pt x="340" y="361"/>
                  <a:pt x="340" y="361"/>
                  <a:pt x="340" y="361"/>
                </a:cubicBezTo>
                <a:cubicBezTo>
                  <a:pt x="338" y="362"/>
                  <a:pt x="338" y="362"/>
                  <a:pt x="338" y="362"/>
                </a:cubicBezTo>
                <a:cubicBezTo>
                  <a:pt x="340" y="359"/>
                  <a:pt x="324" y="362"/>
                  <a:pt x="319" y="362"/>
                </a:cubicBezTo>
                <a:close/>
                <a:moveTo>
                  <a:pt x="575" y="102"/>
                </a:moveTo>
                <a:cubicBezTo>
                  <a:pt x="575" y="98"/>
                  <a:pt x="574" y="85"/>
                  <a:pt x="572" y="86"/>
                </a:cubicBezTo>
                <a:cubicBezTo>
                  <a:pt x="573" y="84"/>
                  <a:pt x="575" y="101"/>
                  <a:pt x="576" y="110"/>
                </a:cubicBezTo>
                <a:cubicBezTo>
                  <a:pt x="575" y="107"/>
                  <a:pt x="575" y="105"/>
                  <a:pt x="575" y="102"/>
                </a:cubicBezTo>
                <a:close/>
                <a:moveTo>
                  <a:pt x="573" y="107"/>
                </a:moveTo>
                <a:cubicBezTo>
                  <a:pt x="573" y="112"/>
                  <a:pt x="571" y="110"/>
                  <a:pt x="572" y="120"/>
                </a:cubicBezTo>
                <a:cubicBezTo>
                  <a:pt x="573" y="118"/>
                  <a:pt x="576" y="122"/>
                  <a:pt x="575" y="135"/>
                </a:cubicBezTo>
                <a:cubicBezTo>
                  <a:pt x="573" y="125"/>
                  <a:pt x="572" y="124"/>
                  <a:pt x="571" y="110"/>
                </a:cubicBezTo>
                <a:lnTo>
                  <a:pt x="573" y="107"/>
                </a:lnTo>
                <a:close/>
                <a:moveTo>
                  <a:pt x="577" y="130"/>
                </a:moveTo>
                <a:cubicBezTo>
                  <a:pt x="576" y="147"/>
                  <a:pt x="576" y="147"/>
                  <a:pt x="576" y="147"/>
                </a:cubicBezTo>
                <a:cubicBezTo>
                  <a:pt x="573" y="138"/>
                  <a:pt x="576" y="136"/>
                  <a:pt x="577" y="130"/>
                </a:cubicBezTo>
                <a:cubicBezTo>
                  <a:pt x="578" y="124"/>
                  <a:pt x="578" y="124"/>
                  <a:pt x="578" y="124"/>
                </a:cubicBezTo>
                <a:cubicBezTo>
                  <a:pt x="578" y="127"/>
                  <a:pt x="577" y="128"/>
                  <a:pt x="577" y="130"/>
                </a:cubicBezTo>
                <a:close/>
                <a:moveTo>
                  <a:pt x="558" y="13"/>
                </a:moveTo>
                <a:cubicBezTo>
                  <a:pt x="558" y="13"/>
                  <a:pt x="556" y="12"/>
                  <a:pt x="550" y="10"/>
                </a:cubicBezTo>
                <a:cubicBezTo>
                  <a:pt x="552" y="10"/>
                  <a:pt x="554" y="10"/>
                  <a:pt x="555" y="11"/>
                </a:cubicBezTo>
                <a:cubicBezTo>
                  <a:pt x="555" y="10"/>
                  <a:pt x="555" y="10"/>
                  <a:pt x="556" y="10"/>
                </a:cubicBezTo>
                <a:cubicBezTo>
                  <a:pt x="557" y="11"/>
                  <a:pt x="557" y="11"/>
                  <a:pt x="558" y="11"/>
                </a:cubicBezTo>
                <a:cubicBezTo>
                  <a:pt x="559" y="11"/>
                  <a:pt x="560" y="12"/>
                  <a:pt x="563" y="13"/>
                </a:cubicBezTo>
                <a:cubicBezTo>
                  <a:pt x="560" y="11"/>
                  <a:pt x="558" y="11"/>
                  <a:pt x="555" y="11"/>
                </a:cubicBezTo>
                <a:cubicBezTo>
                  <a:pt x="556" y="11"/>
                  <a:pt x="558" y="12"/>
                  <a:pt x="558" y="13"/>
                </a:cubicBezTo>
                <a:close/>
                <a:moveTo>
                  <a:pt x="577" y="113"/>
                </a:moveTo>
                <a:cubicBezTo>
                  <a:pt x="577" y="98"/>
                  <a:pt x="577" y="98"/>
                  <a:pt x="577" y="98"/>
                </a:cubicBezTo>
                <a:cubicBezTo>
                  <a:pt x="577" y="103"/>
                  <a:pt x="576" y="112"/>
                  <a:pt x="577" y="113"/>
                </a:cubicBezTo>
                <a:close/>
                <a:moveTo>
                  <a:pt x="561" y="15"/>
                </a:moveTo>
                <a:cubicBezTo>
                  <a:pt x="562" y="16"/>
                  <a:pt x="562" y="16"/>
                  <a:pt x="562" y="16"/>
                </a:cubicBezTo>
                <a:cubicBezTo>
                  <a:pt x="563" y="16"/>
                  <a:pt x="563" y="16"/>
                  <a:pt x="563" y="16"/>
                </a:cubicBezTo>
                <a:cubicBezTo>
                  <a:pt x="564" y="17"/>
                  <a:pt x="565" y="18"/>
                  <a:pt x="565" y="18"/>
                </a:cubicBezTo>
                <a:cubicBezTo>
                  <a:pt x="567" y="21"/>
                  <a:pt x="568" y="23"/>
                  <a:pt x="569" y="26"/>
                </a:cubicBezTo>
                <a:cubicBezTo>
                  <a:pt x="571" y="31"/>
                  <a:pt x="571" y="35"/>
                  <a:pt x="571" y="36"/>
                </a:cubicBezTo>
                <a:cubicBezTo>
                  <a:pt x="571" y="38"/>
                  <a:pt x="571" y="34"/>
                  <a:pt x="569" y="29"/>
                </a:cubicBezTo>
                <a:cubicBezTo>
                  <a:pt x="568" y="26"/>
                  <a:pt x="568" y="23"/>
                  <a:pt x="566" y="20"/>
                </a:cubicBezTo>
                <a:cubicBezTo>
                  <a:pt x="565" y="19"/>
                  <a:pt x="564" y="17"/>
                  <a:pt x="562" y="16"/>
                </a:cubicBezTo>
                <a:cubicBezTo>
                  <a:pt x="562" y="16"/>
                  <a:pt x="562" y="16"/>
                  <a:pt x="561" y="15"/>
                </a:cubicBezTo>
                <a:cubicBezTo>
                  <a:pt x="561" y="15"/>
                  <a:pt x="561" y="15"/>
                  <a:pt x="560" y="15"/>
                </a:cubicBezTo>
                <a:cubicBezTo>
                  <a:pt x="560" y="15"/>
                  <a:pt x="559" y="14"/>
                  <a:pt x="559" y="14"/>
                </a:cubicBezTo>
                <a:cubicBezTo>
                  <a:pt x="559" y="14"/>
                  <a:pt x="560" y="15"/>
                  <a:pt x="561" y="15"/>
                </a:cubicBezTo>
                <a:close/>
                <a:moveTo>
                  <a:pt x="214" y="8"/>
                </a:moveTo>
                <a:cubicBezTo>
                  <a:pt x="219" y="10"/>
                  <a:pt x="219" y="10"/>
                  <a:pt x="219" y="10"/>
                </a:cubicBezTo>
                <a:cubicBezTo>
                  <a:pt x="209" y="10"/>
                  <a:pt x="209" y="10"/>
                  <a:pt x="209" y="10"/>
                </a:cubicBezTo>
                <a:lnTo>
                  <a:pt x="214" y="8"/>
                </a:lnTo>
                <a:close/>
                <a:moveTo>
                  <a:pt x="318" y="9"/>
                </a:moveTo>
                <a:cubicBezTo>
                  <a:pt x="323" y="8"/>
                  <a:pt x="323" y="8"/>
                  <a:pt x="323" y="8"/>
                </a:cubicBezTo>
                <a:cubicBezTo>
                  <a:pt x="326" y="9"/>
                  <a:pt x="326" y="9"/>
                  <a:pt x="326" y="9"/>
                </a:cubicBezTo>
                <a:lnTo>
                  <a:pt x="318" y="9"/>
                </a:lnTo>
                <a:close/>
                <a:moveTo>
                  <a:pt x="437" y="10"/>
                </a:moveTo>
                <a:cubicBezTo>
                  <a:pt x="435" y="10"/>
                  <a:pt x="434" y="9"/>
                  <a:pt x="433" y="9"/>
                </a:cubicBezTo>
                <a:cubicBezTo>
                  <a:pt x="425" y="8"/>
                  <a:pt x="403" y="7"/>
                  <a:pt x="392" y="8"/>
                </a:cubicBezTo>
                <a:cubicBezTo>
                  <a:pt x="387" y="7"/>
                  <a:pt x="402" y="5"/>
                  <a:pt x="406" y="5"/>
                </a:cubicBezTo>
                <a:cubicBezTo>
                  <a:pt x="399" y="10"/>
                  <a:pt x="422" y="4"/>
                  <a:pt x="431" y="6"/>
                </a:cubicBezTo>
                <a:cubicBezTo>
                  <a:pt x="429" y="7"/>
                  <a:pt x="422" y="7"/>
                  <a:pt x="420" y="8"/>
                </a:cubicBezTo>
                <a:cubicBezTo>
                  <a:pt x="423" y="8"/>
                  <a:pt x="430" y="8"/>
                  <a:pt x="434" y="8"/>
                </a:cubicBezTo>
                <a:cubicBezTo>
                  <a:pt x="435" y="8"/>
                  <a:pt x="436" y="7"/>
                  <a:pt x="438" y="7"/>
                </a:cubicBezTo>
                <a:cubicBezTo>
                  <a:pt x="437" y="8"/>
                  <a:pt x="436" y="8"/>
                  <a:pt x="434" y="8"/>
                </a:cubicBezTo>
                <a:cubicBezTo>
                  <a:pt x="433" y="8"/>
                  <a:pt x="433" y="9"/>
                  <a:pt x="433" y="9"/>
                </a:cubicBezTo>
                <a:cubicBezTo>
                  <a:pt x="435" y="9"/>
                  <a:pt x="436" y="10"/>
                  <a:pt x="437" y="10"/>
                </a:cubicBezTo>
                <a:close/>
                <a:moveTo>
                  <a:pt x="567" y="43"/>
                </a:moveTo>
                <a:cubicBezTo>
                  <a:pt x="568" y="45"/>
                  <a:pt x="568" y="40"/>
                  <a:pt x="570" y="48"/>
                </a:cubicBezTo>
                <a:cubicBezTo>
                  <a:pt x="569" y="49"/>
                  <a:pt x="568" y="47"/>
                  <a:pt x="567" y="43"/>
                </a:cubicBezTo>
                <a:cubicBezTo>
                  <a:pt x="567" y="42"/>
                  <a:pt x="566" y="41"/>
                  <a:pt x="566" y="37"/>
                </a:cubicBezTo>
                <a:cubicBezTo>
                  <a:pt x="566" y="39"/>
                  <a:pt x="567" y="41"/>
                  <a:pt x="567" y="43"/>
                </a:cubicBezTo>
                <a:close/>
                <a:moveTo>
                  <a:pt x="563" y="36"/>
                </a:moveTo>
                <a:cubicBezTo>
                  <a:pt x="565" y="43"/>
                  <a:pt x="567" y="49"/>
                  <a:pt x="568" y="56"/>
                </a:cubicBezTo>
                <a:cubicBezTo>
                  <a:pt x="566" y="49"/>
                  <a:pt x="566" y="49"/>
                  <a:pt x="566" y="49"/>
                </a:cubicBezTo>
                <a:cubicBezTo>
                  <a:pt x="567" y="53"/>
                  <a:pt x="568" y="58"/>
                  <a:pt x="568" y="62"/>
                </a:cubicBezTo>
                <a:cubicBezTo>
                  <a:pt x="567" y="61"/>
                  <a:pt x="564" y="47"/>
                  <a:pt x="563" y="36"/>
                </a:cubicBezTo>
                <a:close/>
                <a:moveTo>
                  <a:pt x="569" y="89"/>
                </a:moveTo>
                <a:cubicBezTo>
                  <a:pt x="568" y="81"/>
                  <a:pt x="568" y="74"/>
                  <a:pt x="567" y="66"/>
                </a:cubicBezTo>
                <a:cubicBezTo>
                  <a:pt x="567" y="67"/>
                  <a:pt x="567" y="67"/>
                  <a:pt x="567" y="67"/>
                </a:cubicBezTo>
                <a:cubicBezTo>
                  <a:pt x="567" y="65"/>
                  <a:pt x="567" y="65"/>
                  <a:pt x="567" y="65"/>
                </a:cubicBezTo>
                <a:cubicBezTo>
                  <a:pt x="569" y="70"/>
                  <a:pt x="569" y="70"/>
                  <a:pt x="569" y="70"/>
                </a:cubicBezTo>
                <a:cubicBezTo>
                  <a:pt x="567" y="67"/>
                  <a:pt x="567" y="67"/>
                  <a:pt x="567" y="67"/>
                </a:cubicBezTo>
                <a:cubicBezTo>
                  <a:pt x="568" y="74"/>
                  <a:pt x="568" y="81"/>
                  <a:pt x="569" y="89"/>
                </a:cubicBezTo>
                <a:close/>
                <a:moveTo>
                  <a:pt x="565" y="272"/>
                </a:moveTo>
                <a:cubicBezTo>
                  <a:pt x="564" y="283"/>
                  <a:pt x="564" y="283"/>
                  <a:pt x="564" y="283"/>
                </a:cubicBezTo>
                <a:cubicBezTo>
                  <a:pt x="564" y="281"/>
                  <a:pt x="563" y="270"/>
                  <a:pt x="564" y="261"/>
                </a:cubicBezTo>
                <a:cubicBezTo>
                  <a:pt x="560" y="272"/>
                  <a:pt x="565" y="265"/>
                  <a:pt x="562" y="284"/>
                </a:cubicBezTo>
                <a:cubicBezTo>
                  <a:pt x="563" y="262"/>
                  <a:pt x="560" y="270"/>
                  <a:pt x="559" y="271"/>
                </a:cubicBezTo>
                <a:cubicBezTo>
                  <a:pt x="561" y="276"/>
                  <a:pt x="558" y="304"/>
                  <a:pt x="563" y="296"/>
                </a:cubicBezTo>
                <a:cubicBezTo>
                  <a:pt x="562" y="288"/>
                  <a:pt x="567" y="278"/>
                  <a:pt x="565" y="272"/>
                </a:cubicBezTo>
                <a:close/>
                <a:moveTo>
                  <a:pt x="486" y="350"/>
                </a:moveTo>
                <a:cubicBezTo>
                  <a:pt x="473" y="351"/>
                  <a:pt x="473" y="351"/>
                  <a:pt x="473" y="351"/>
                </a:cubicBezTo>
                <a:cubicBezTo>
                  <a:pt x="487" y="350"/>
                  <a:pt x="487" y="350"/>
                  <a:pt x="487" y="350"/>
                </a:cubicBezTo>
                <a:lnTo>
                  <a:pt x="486" y="350"/>
                </a:lnTo>
                <a:close/>
                <a:moveTo>
                  <a:pt x="119" y="351"/>
                </a:moveTo>
                <a:cubicBezTo>
                  <a:pt x="123" y="349"/>
                  <a:pt x="141" y="352"/>
                  <a:pt x="140" y="353"/>
                </a:cubicBezTo>
                <a:cubicBezTo>
                  <a:pt x="138" y="352"/>
                  <a:pt x="128" y="352"/>
                  <a:pt x="119" y="351"/>
                </a:cubicBezTo>
                <a:close/>
                <a:moveTo>
                  <a:pt x="19" y="301"/>
                </a:moveTo>
                <a:cubicBezTo>
                  <a:pt x="20" y="308"/>
                  <a:pt x="24" y="318"/>
                  <a:pt x="23" y="322"/>
                </a:cubicBezTo>
                <a:cubicBezTo>
                  <a:pt x="21" y="317"/>
                  <a:pt x="20" y="312"/>
                  <a:pt x="19" y="307"/>
                </a:cubicBezTo>
                <a:cubicBezTo>
                  <a:pt x="19" y="304"/>
                  <a:pt x="17" y="298"/>
                  <a:pt x="19" y="301"/>
                </a:cubicBezTo>
                <a:close/>
                <a:moveTo>
                  <a:pt x="15" y="204"/>
                </a:moveTo>
                <a:cubicBezTo>
                  <a:pt x="12" y="199"/>
                  <a:pt x="12" y="199"/>
                  <a:pt x="12" y="199"/>
                </a:cubicBezTo>
                <a:cubicBezTo>
                  <a:pt x="13" y="204"/>
                  <a:pt x="13" y="204"/>
                  <a:pt x="13" y="204"/>
                </a:cubicBezTo>
                <a:lnTo>
                  <a:pt x="15" y="204"/>
                </a:lnTo>
                <a:close/>
                <a:moveTo>
                  <a:pt x="17" y="221"/>
                </a:moveTo>
                <a:cubicBezTo>
                  <a:pt x="18" y="219"/>
                  <a:pt x="17" y="208"/>
                  <a:pt x="16" y="211"/>
                </a:cubicBezTo>
                <a:lnTo>
                  <a:pt x="17" y="221"/>
                </a:lnTo>
                <a:close/>
                <a:moveTo>
                  <a:pt x="20" y="120"/>
                </a:moveTo>
                <a:cubicBezTo>
                  <a:pt x="22" y="126"/>
                  <a:pt x="22" y="126"/>
                  <a:pt x="22" y="126"/>
                </a:cubicBezTo>
                <a:cubicBezTo>
                  <a:pt x="22" y="119"/>
                  <a:pt x="22" y="119"/>
                  <a:pt x="22" y="119"/>
                </a:cubicBezTo>
                <a:lnTo>
                  <a:pt x="20" y="120"/>
                </a:lnTo>
                <a:close/>
                <a:moveTo>
                  <a:pt x="18" y="126"/>
                </a:moveTo>
                <a:cubicBezTo>
                  <a:pt x="18" y="128"/>
                  <a:pt x="18" y="129"/>
                  <a:pt x="19" y="129"/>
                </a:cubicBezTo>
                <a:cubicBezTo>
                  <a:pt x="19" y="133"/>
                  <a:pt x="19" y="139"/>
                  <a:pt x="18" y="144"/>
                </a:cubicBezTo>
                <a:cubicBezTo>
                  <a:pt x="17" y="143"/>
                  <a:pt x="18" y="139"/>
                  <a:pt x="18" y="136"/>
                </a:cubicBezTo>
                <a:cubicBezTo>
                  <a:pt x="18" y="138"/>
                  <a:pt x="17" y="142"/>
                  <a:pt x="17" y="147"/>
                </a:cubicBezTo>
                <a:cubicBezTo>
                  <a:pt x="19" y="142"/>
                  <a:pt x="19" y="146"/>
                  <a:pt x="21" y="146"/>
                </a:cubicBezTo>
                <a:cubicBezTo>
                  <a:pt x="23" y="131"/>
                  <a:pt x="20" y="131"/>
                  <a:pt x="19" y="129"/>
                </a:cubicBezTo>
                <a:cubicBezTo>
                  <a:pt x="19" y="127"/>
                  <a:pt x="18" y="126"/>
                  <a:pt x="18" y="126"/>
                </a:cubicBezTo>
                <a:close/>
                <a:moveTo>
                  <a:pt x="14" y="180"/>
                </a:moveTo>
                <a:cubicBezTo>
                  <a:pt x="15" y="178"/>
                  <a:pt x="15" y="177"/>
                  <a:pt x="15" y="177"/>
                </a:cubicBezTo>
                <a:cubicBezTo>
                  <a:pt x="16" y="167"/>
                  <a:pt x="17" y="157"/>
                  <a:pt x="19" y="168"/>
                </a:cubicBezTo>
                <a:cubicBezTo>
                  <a:pt x="18" y="177"/>
                  <a:pt x="18" y="177"/>
                  <a:pt x="18" y="177"/>
                </a:cubicBezTo>
                <a:cubicBezTo>
                  <a:pt x="18" y="173"/>
                  <a:pt x="18" y="173"/>
                  <a:pt x="18" y="172"/>
                </a:cubicBezTo>
                <a:cubicBezTo>
                  <a:pt x="16" y="179"/>
                  <a:pt x="18" y="183"/>
                  <a:pt x="18" y="188"/>
                </a:cubicBezTo>
                <a:cubicBezTo>
                  <a:pt x="17" y="185"/>
                  <a:pt x="17" y="175"/>
                  <a:pt x="15" y="177"/>
                </a:cubicBezTo>
                <a:cubicBezTo>
                  <a:pt x="14" y="184"/>
                  <a:pt x="14" y="184"/>
                  <a:pt x="14" y="184"/>
                </a:cubicBezTo>
                <a:cubicBezTo>
                  <a:pt x="15" y="186"/>
                  <a:pt x="15" y="187"/>
                  <a:pt x="14" y="189"/>
                </a:cubicBezTo>
                <a:cubicBezTo>
                  <a:pt x="14" y="189"/>
                  <a:pt x="14" y="189"/>
                  <a:pt x="14" y="189"/>
                </a:cubicBezTo>
                <a:cubicBezTo>
                  <a:pt x="14" y="188"/>
                  <a:pt x="14" y="186"/>
                  <a:pt x="14" y="184"/>
                </a:cubicBezTo>
                <a:cubicBezTo>
                  <a:pt x="14" y="183"/>
                  <a:pt x="14" y="181"/>
                  <a:pt x="14" y="180"/>
                </a:cubicBezTo>
                <a:close/>
                <a:moveTo>
                  <a:pt x="17" y="118"/>
                </a:moveTo>
                <a:cubicBezTo>
                  <a:pt x="17" y="117"/>
                  <a:pt x="16" y="119"/>
                  <a:pt x="16" y="116"/>
                </a:cubicBezTo>
                <a:cubicBezTo>
                  <a:pt x="16" y="111"/>
                  <a:pt x="16" y="111"/>
                  <a:pt x="16" y="111"/>
                </a:cubicBezTo>
                <a:cubicBezTo>
                  <a:pt x="17" y="105"/>
                  <a:pt x="17" y="112"/>
                  <a:pt x="17" y="118"/>
                </a:cubicBezTo>
                <a:close/>
                <a:moveTo>
                  <a:pt x="84" y="350"/>
                </a:moveTo>
                <a:cubicBezTo>
                  <a:pt x="86" y="350"/>
                  <a:pt x="100" y="351"/>
                  <a:pt x="101" y="350"/>
                </a:cubicBezTo>
                <a:cubicBezTo>
                  <a:pt x="105" y="352"/>
                  <a:pt x="105" y="352"/>
                  <a:pt x="105" y="352"/>
                </a:cubicBezTo>
                <a:cubicBezTo>
                  <a:pt x="97" y="351"/>
                  <a:pt x="89" y="352"/>
                  <a:pt x="93" y="353"/>
                </a:cubicBezTo>
                <a:cubicBezTo>
                  <a:pt x="87" y="351"/>
                  <a:pt x="81" y="351"/>
                  <a:pt x="84" y="350"/>
                </a:cubicBezTo>
                <a:close/>
                <a:moveTo>
                  <a:pt x="464" y="351"/>
                </a:moveTo>
                <a:cubicBezTo>
                  <a:pt x="460" y="352"/>
                  <a:pt x="441" y="352"/>
                  <a:pt x="438" y="354"/>
                </a:cubicBezTo>
                <a:cubicBezTo>
                  <a:pt x="432" y="352"/>
                  <a:pt x="454" y="351"/>
                  <a:pt x="464" y="351"/>
                </a:cubicBezTo>
                <a:close/>
                <a:moveTo>
                  <a:pt x="466" y="354"/>
                </a:moveTo>
                <a:cubicBezTo>
                  <a:pt x="471" y="353"/>
                  <a:pt x="471" y="353"/>
                  <a:pt x="471" y="353"/>
                </a:cubicBezTo>
                <a:cubicBezTo>
                  <a:pt x="477" y="353"/>
                  <a:pt x="476" y="351"/>
                  <a:pt x="486" y="351"/>
                </a:cubicBezTo>
                <a:cubicBezTo>
                  <a:pt x="484" y="352"/>
                  <a:pt x="480" y="351"/>
                  <a:pt x="477" y="352"/>
                </a:cubicBezTo>
                <a:cubicBezTo>
                  <a:pt x="478" y="353"/>
                  <a:pt x="476" y="353"/>
                  <a:pt x="471" y="353"/>
                </a:cubicBezTo>
                <a:cubicBezTo>
                  <a:pt x="470" y="354"/>
                  <a:pt x="468" y="354"/>
                  <a:pt x="466" y="354"/>
                </a:cubicBezTo>
                <a:close/>
                <a:moveTo>
                  <a:pt x="251" y="361"/>
                </a:moveTo>
                <a:cubicBezTo>
                  <a:pt x="262" y="362"/>
                  <a:pt x="262" y="362"/>
                  <a:pt x="262" y="362"/>
                </a:cubicBezTo>
                <a:cubicBezTo>
                  <a:pt x="269" y="360"/>
                  <a:pt x="269" y="360"/>
                  <a:pt x="269" y="360"/>
                </a:cubicBezTo>
                <a:lnTo>
                  <a:pt x="251" y="361"/>
                </a:lnTo>
                <a:close/>
                <a:moveTo>
                  <a:pt x="148" y="361"/>
                </a:moveTo>
                <a:cubicBezTo>
                  <a:pt x="157" y="361"/>
                  <a:pt x="157" y="361"/>
                  <a:pt x="157" y="361"/>
                </a:cubicBezTo>
                <a:cubicBezTo>
                  <a:pt x="154" y="361"/>
                  <a:pt x="154" y="361"/>
                  <a:pt x="154" y="361"/>
                </a:cubicBezTo>
                <a:cubicBezTo>
                  <a:pt x="154" y="360"/>
                  <a:pt x="153" y="359"/>
                  <a:pt x="155" y="359"/>
                </a:cubicBezTo>
                <a:cubicBezTo>
                  <a:pt x="157" y="359"/>
                  <a:pt x="158" y="359"/>
                  <a:pt x="159" y="359"/>
                </a:cubicBezTo>
                <a:cubicBezTo>
                  <a:pt x="157" y="359"/>
                  <a:pt x="156" y="359"/>
                  <a:pt x="155" y="359"/>
                </a:cubicBezTo>
                <a:cubicBezTo>
                  <a:pt x="148" y="359"/>
                  <a:pt x="140" y="358"/>
                  <a:pt x="139" y="360"/>
                </a:cubicBezTo>
                <a:cubicBezTo>
                  <a:pt x="142" y="359"/>
                  <a:pt x="154" y="360"/>
                  <a:pt x="153" y="361"/>
                </a:cubicBezTo>
                <a:lnTo>
                  <a:pt x="148" y="361"/>
                </a:lnTo>
                <a:close/>
                <a:moveTo>
                  <a:pt x="5" y="254"/>
                </a:moveTo>
                <a:cubicBezTo>
                  <a:pt x="6" y="258"/>
                  <a:pt x="6" y="259"/>
                  <a:pt x="6" y="267"/>
                </a:cubicBezTo>
                <a:cubicBezTo>
                  <a:pt x="5" y="262"/>
                  <a:pt x="5" y="255"/>
                  <a:pt x="5" y="254"/>
                </a:cubicBezTo>
                <a:close/>
                <a:moveTo>
                  <a:pt x="200" y="364"/>
                </a:moveTo>
                <a:cubicBezTo>
                  <a:pt x="201" y="363"/>
                  <a:pt x="213" y="364"/>
                  <a:pt x="209" y="363"/>
                </a:cubicBezTo>
                <a:cubicBezTo>
                  <a:pt x="204" y="362"/>
                  <a:pt x="204" y="362"/>
                  <a:pt x="204" y="362"/>
                </a:cubicBezTo>
                <a:cubicBezTo>
                  <a:pt x="211" y="363"/>
                  <a:pt x="208" y="360"/>
                  <a:pt x="219" y="361"/>
                </a:cubicBezTo>
                <a:cubicBezTo>
                  <a:pt x="213" y="361"/>
                  <a:pt x="213" y="361"/>
                  <a:pt x="213" y="361"/>
                </a:cubicBezTo>
                <a:cubicBezTo>
                  <a:pt x="221" y="362"/>
                  <a:pt x="202" y="363"/>
                  <a:pt x="215" y="364"/>
                </a:cubicBezTo>
                <a:cubicBezTo>
                  <a:pt x="220" y="364"/>
                  <a:pt x="206" y="365"/>
                  <a:pt x="200" y="364"/>
                </a:cubicBezTo>
                <a:close/>
                <a:moveTo>
                  <a:pt x="2" y="237"/>
                </a:moveTo>
                <a:cubicBezTo>
                  <a:pt x="2" y="245"/>
                  <a:pt x="5" y="243"/>
                  <a:pt x="4" y="255"/>
                </a:cubicBezTo>
                <a:cubicBezTo>
                  <a:pt x="3" y="246"/>
                  <a:pt x="1" y="247"/>
                  <a:pt x="2" y="237"/>
                </a:cubicBezTo>
                <a:close/>
                <a:moveTo>
                  <a:pt x="126" y="366"/>
                </a:moveTo>
                <a:cubicBezTo>
                  <a:pt x="127" y="366"/>
                  <a:pt x="127" y="366"/>
                  <a:pt x="127" y="366"/>
                </a:cubicBezTo>
                <a:cubicBezTo>
                  <a:pt x="137" y="366"/>
                  <a:pt x="137" y="366"/>
                  <a:pt x="137" y="366"/>
                </a:cubicBezTo>
                <a:cubicBezTo>
                  <a:pt x="136" y="366"/>
                  <a:pt x="136" y="366"/>
                  <a:pt x="136" y="366"/>
                </a:cubicBezTo>
                <a:lnTo>
                  <a:pt x="126" y="366"/>
                </a:lnTo>
                <a:close/>
                <a:moveTo>
                  <a:pt x="18" y="239"/>
                </a:moveTo>
                <a:cubicBezTo>
                  <a:pt x="18" y="236"/>
                  <a:pt x="18" y="234"/>
                  <a:pt x="18" y="233"/>
                </a:cubicBezTo>
                <a:cubicBezTo>
                  <a:pt x="18" y="235"/>
                  <a:pt x="18" y="237"/>
                  <a:pt x="18" y="239"/>
                </a:cubicBezTo>
                <a:close/>
                <a:moveTo>
                  <a:pt x="500" y="341"/>
                </a:moveTo>
                <a:cubicBezTo>
                  <a:pt x="501" y="342"/>
                  <a:pt x="502" y="342"/>
                  <a:pt x="503" y="342"/>
                </a:cubicBezTo>
                <a:cubicBezTo>
                  <a:pt x="503" y="342"/>
                  <a:pt x="502" y="341"/>
                  <a:pt x="500" y="341"/>
                </a:cubicBezTo>
                <a:close/>
                <a:moveTo>
                  <a:pt x="524" y="338"/>
                </a:moveTo>
                <a:cubicBezTo>
                  <a:pt x="525" y="338"/>
                  <a:pt x="525" y="338"/>
                  <a:pt x="525" y="338"/>
                </a:cubicBezTo>
                <a:cubicBezTo>
                  <a:pt x="525" y="338"/>
                  <a:pt x="525" y="338"/>
                  <a:pt x="525" y="338"/>
                </a:cubicBezTo>
                <a:lnTo>
                  <a:pt x="524" y="338"/>
                </a:lnTo>
                <a:close/>
                <a:moveTo>
                  <a:pt x="77" y="19"/>
                </a:moveTo>
                <a:cubicBezTo>
                  <a:pt x="72" y="21"/>
                  <a:pt x="82" y="19"/>
                  <a:pt x="86" y="19"/>
                </a:cubicBezTo>
                <a:cubicBezTo>
                  <a:pt x="82" y="19"/>
                  <a:pt x="80" y="18"/>
                  <a:pt x="77" y="19"/>
                </a:cubicBezTo>
                <a:close/>
                <a:moveTo>
                  <a:pt x="110" y="15"/>
                </a:moveTo>
                <a:cubicBezTo>
                  <a:pt x="107" y="16"/>
                  <a:pt x="104" y="16"/>
                  <a:pt x="99" y="17"/>
                </a:cubicBezTo>
                <a:cubicBezTo>
                  <a:pt x="102" y="17"/>
                  <a:pt x="105" y="16"/>
                  <a:pt x="110" y="15"/>
                </a:cubicBezTo>
                <a:close/>
                <a:moveTo>
                  <a:pt x="83" y="17"/>
                </a:moveTo>
                <a:cubicBezTo>
                  <a:pt x="89" y="17"/>
                  <a:pt x="95" y="17"/>
                  <a:pt x="99" y="17"/>
                </a:cubicBezTo>
                <a:cubicBezTo>
                  <a:pt x="95" y="17"/>
                  <a:pt x="92" y="16"/>
                  <a:pt x="83" y="17"/>
                </a:cubicBezTo>
                <a:close/>
                <a:moveTo>
                  <a:pt x="197" y="13"/>
                </a:moveTo>
                <a:cubicBezTo>
                  <a:pt x="192" y="15"/>
                  <a:pt x="182" y="14"/>
                  <a:pt x="182" y="14"/>
                </a:cubicBezTo>
                <a:cubicBezTo>
                  <a:pt x="204" y="15"/>
                  <a:pt x="178" y="16"/>
                  <a:pt x="176" y="17"/>
                </a:cubicBezTo>
                <a:cubicBezTo>
                  <a:pt x="190" y="16"/>
                  <a:pt x="190" y="15"/>
                  <a:pt x="197" y="13"/>
                </a:cubicBezTo>
                <a:close/>
                <a:moveTo>
                  <a:pt x="226" y="12"/>
                </a:moveTo>
                <a:cubicBezTo>
                  <a:pt x="223" y="12"/>
                  <a:pt x="221" y="12"/>
                  <a:pt x="220" y="12"/>
                </a:cubicBezTo>
                <a:cubicBezTo>
                  <a:pt x="222" y="12"/>
                  <a:pt x="224" y="12"/>
                  <a:pt x="226" y="12"/>
                </a:cubicBezTo>
                <a:close/>
                <a:moveTo>
                  <a:pt x="234" y="13"/>
                </a:moveTo>
                <a:cubicBezTo>
                  <a:pt x="241" y="13"/>
                  <a:pt x="244" y="11"/>
                  <a:pt x="247" y="10"/>
                </a:cubicBezTo>
                <a:cubicBezTo>
                  <a:pt x="238" y="10"/>
                  <a:pt x="232" y="12"/>
                  <a:pt x="226" y="12"/>
                </a:cubicBezTo>
                <a:cubicBezTo>
                  <a:pt x="231" y="12"/>
                  <a:pt x="236" y="12"/>
                  <a:pt x="234" y="13"/>
                </a:cubicBezTo>
                <a:close/>
                <a:moveTo>
                  <a:pt x="462" y="18"/>
                </a:moveTo>
                <a:cubicBezTo>
                  <a:pt x="461" y="18"/>
                  <a:pt x="457" y="18"/>
                  <a:pt x="457" y="18"/>
                </a:cubicBezTo>
                <a:cubicBezTo>
                  <a:pt x="469" y="19"/>
                  <a:pt x="469" y="19"/>
                  <a:pt x="469" y="19"/>
                </a:cubicBezTo>
                <a:cubicBezTo>
                  <a:pt x="474" y="18"/>
                  <a:pt x="465" y="18"/>
                  <a:pt x="462" y="18"/>
                </a:cubicBezTo>
                <a:close/>
                <a:moveTo>
                  <a:pt x="508" y="16"/>
                </a:moveTo>
                <a:cubicBezTo>
                  <a:pt x="518" y="17"/>
                  <a:pt x="513" y="18"/>
                  <a:pt x="518" y="18"/>
                </a:cubicBezTo>
                <a:cubicBezTo>
                  <a:pt x="517" y="16"/>
                  <a:pt x="517" y="16"/>
                  <a:pt x="517" y="16"/>
                </a:cubicBezTo>
                <a:lnTo>
                  <a:pt x="508" y="16"/>
                </a:lnTo>
                <a:close/>
                <a:moveTo>
                  <a:pt x="503" y="4"/>
                </a:moveTo>
                <a:cubicBezTo>
                  <a:pt x="500" y="4"/>
                  <a:pt x="500" y="4"/>
                  <a:pt x="500" y="4"/>
                </a:cubicBezTo>
                <a:cubicBezTo>
                  <a:pt x="504" y="4"/>
                  <a:pt x="504" y="4"/>
                  <a:pt x="504" y="4"/>
                </a:cubicBezTo>
                <a:lnTo>
                  <a:pt x="503" y="4"/>
                </a:lnTo>
                <a:close/>
                <a:moveTo>
                  <a:pt x="554" y="24"/>
                </a:moveTo>
                <a:cubicBezTo>
                  <a:pt x="552" y="25"/>
                  <a:pt x="549" y="25"/>
                  <a:pt x="547" y="25"/>
                </a:cubicBezTo>
                <a:cubicBezTo>
                  <a:pt x="551" y="26"/>
                  <a:pt x="553" y="26"/>
                  <a:pt x="553" y="25"/>
                </a:cubicBezTo>
                <a:cubicBezTo>
                  <a:pt x="554" y="25"/>
                  <a:pt x="554" y="25"/>
                  <a:pt x="554" y="24"/>
                </a:cubicBezTo>
                <a:close/>
                <a:moveTo>
                  <a:pt x="560" y="53"/>
                </a:moveTo>
                <a:cubicBezTo>
                  <a:pt x="559" y="48"/>
                  <a:pt x="559" y="48"/>
                  <a:pt x="559" y="48"/>
                </a:cubicBezTo>
                <a:cubicBezTo>
                  <a:pt x="560" y="53"/>
                  <a:pt x="561" y="59"/>
                  <a:pt x="561" y="65"/>
                </a:cubicBezTo>
                <a:cubicBezTo>
                  <a:pt x="561" y="61"/>
                  <a:pt x="561" y="57"/>
                  <a:pt x="560" y="53"/>
                </a:cubicBezTo>
                <a:close/>
                <a:moveTo>
                  <a:pt x="563" y="98"/>
                </a:moveTo>
                <a:cubicBezTo>
                  <a:pt x="563" y="100"/>
                  <a:pt x="563" y="100"/>
                  <a:pt x="563" y="100"/>
                </a:cubicBezTo>
                <a:cubicBezTo>
                  <a:pt x="564" y="112"/>
                  <a:pt x="564" y="112"/>
                  <a:pt x="564" y="112"/>
                </a:cubicBezTo>
                <a:lnTo>
                  <a:pt x="563" y="98"/>
                </a:lnTo>
                <a:close/>
                <a:moveTo>
                  <a:pt x="303" y="352"/>
                </a:moveTo>
                <a:cubicBezTo>
                  <a:pt x="301" y="354"/>
                  <a:pt x="321" y="353"/>
                  <a:pt x="327" y="354"/>
                </a:cubicBezTo>
                <a:cubicBezTo>
                  <a:pt x="323" y="351"/>
                  <a:pt x="311" y="355"/>
                  <a:pt x="303" y="352"/>
                </a:cubicBezTo>
                <a:close/>
                <a:moveTo>
                  <a:pt x="17" y="257"/>
                </a:moveTo>
                <a:cubicBezTo>
                  <a:pt x="18" y="263"/>
                  <a:pt x="19" y="269"/>
                  <a:pt x="19" y="275"/>
                </a:cubicBezTo>
                <a:cubicBezTo>
                  <a:pt x="19" y="261"/>
                  <a:pt x="19" y="271"/>
                  <a:pt x="17" y="257"/>
                </a:cubicBez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14367">
              <a:defRPr/>
            </a:pPr>
            <a:endParaRPr lang="en-US">
              <a:solidFill>
                <a:srgbClr val="353535"/>
              </a:solidFill>
              <a:latin typeface="Segoe UI Semilight"/>
            </a:endParaRPr>
          </a:p>
        </p:txBody>
      </p:sp>
      <p:sp>
        <p:nvSpPr>
          <p:cNvPr id="8" name="Freeform 506">
            <a:extLst>
              <a:ext uri="{FF2B5EF4-FFF2-40B4-BE49-F238E27FC236}">
                <a16:creationId xmlns:a16="http://schemas.microsoft.com/office/drawing/2014/main" id="{0B5BC05A-0ACE-460F-BA83-BFE3FBF1E0EC}"/>
              </a:ext>
            </a:extLst>
          </p:cNvPr>
          <p:cNvSpPr>
            <a:spLocks noEditPoints="1"/>
          </p:cNvSpPr>
          <p:nvPr/>
        </p:nvSpPr>
        <p:spPr bwMode="auto">
          <a:xfrm>
            <a:off x="4254348" y="3243907"/>
            <a:ext cx="3474011" cy="516713"/>
          </a:xfrm>
          <a:custGeom>
            <a:avLst/>
            <a:gdLst>
              <a:gd name="T0" fmla="*/ 56 w 581"/>
              <a:gd name="T1" fmla="*/ 16 h 372"/>
              <a:gd name="T2" fmla="*/ 561 w 581"/>
              <a:gd name="T3" fmla="*/ 179 h 372"/>
              <a:gd name="T4" fmla="*/ 564 w 581"/>
              <a:gd name="T5" fmla="*/ 156 h 372"/>
              <a:gd name="T6" fmla="*/ 576 w 581"/>
              <a:gd name="T7" fmla="*/ 203 h 372"/>
              <a:gd name="T8" fmla="*/ 29 w 581"/>
              <a:gd name="T9" fmla="*/ 35 h 372"/>
              <a:gd name="T10" fmla="*/ 253 w 581"/>
              <a:gd name="T11" fmla="*/ 367 h 372"/>
              <a:gd name="T12" fmla="*/ 452 w 581"/>
              <a:gd name="T13" fmla="*/ 365 h 372"/>
              <a:gd name="T14" fmla="*/ 559 w 581"/>
              <a:gd name="T15" fmla="*/ 350 h 372"/>
              <a:gd name="T16" fmla="*/ 574 w 581"/>
              <a:gd name="T17" fmla="*/ 217 h 372"/>
              <a:gd name="T18" fmla="*/ 571 w 581"/>
              <a:gd name="T19" fmla="*/ 31 h 372"/>
              <a:gd name="T20" fmla="*/ 542 w 581"/>
              <a:gd name="T21" fmla="*/ 7 h 372"/>
              <a:gd name="T22" fmla="*/ 264 w 581"/>
              <a:gd name="T23" fmla="*/ 8 h 372"/>
              <a:gd name="T24" fmla="*/ 82 w 581"/>
              <a:gd name="T25" fmla="*/ 12 h 372"/>
              <a:gd name="T26" fmla="*/ 66 w 581"/>
              <a:gd name="T27" fmla="*/ 16 h 372"/>
              <a:gd name="T28" fmla="*/ 80 w 581"/>
              <a:gd name="T29" fmla="*/ 15 h 372"/>
              <a:gd name="T30" fmla="*/ 149 w 581"/>
              <a:gd name="T31" fmla="*/ 13 h 372"/>
              <a:gd name="T32" fmla="*/ 366 w 581"/>
              <a:gd name="T33" fmla="*/ 15 h 372"/>
              <a:gd name="T34" fmla="*/ 452 w 581"/>
              <a:gd name="T35" fmla="*/ 17 h 372"/>
              <a:gd name="T36" fmla="*/ 562 w 581"/>
              <a:gd name="T37" fmla="*/ 47 h 372"/>
              <a:gd name="T38" fmla="*/ 565 w 581"/>
              <a:gd name="T39" fmla="*/ 111 h 372"/>
              <a:gd name="T40" fmla="*/ 560 w 581"/>
              <a:gd name="T41" fmla="*/ 209 h 372"/>
              <a:gd name="T42" fmla="*/ 553 w 581"/>
              <a:gd name="T43" fmla="*/ 290 h 372"/>
              <a:gd name="T44" fmla="*/ 542 w 581"/>
              <a:gd name="T45" fmla="*/ 338 h 372"/>
              <a:gd name="T46" fmla="*/ 557 w 581"/>
              <a:gd name="T47" fmla="*/ 336 h 372"/>
              <a:gd name="T48" fmla="*/ 555 w 581"/>
              <a:gd name="T49" fmla="*/ 336 h 372"/>
              <a:gd name="T50" fmla="*/ 558 w 581"/>
              <a:gd name="T51" fmla="*/ 336 h 372"/>
              <a:gd name="T52" fmla="*/ 552 w 581"/>
              <a:gd name="T53" fmla="*/ 333 h 372"/>
              <a:gd name="T54" fmla="*/ 554 w 581"/>
              <a:gd name="T55" fmla="*/ 333 h 372"/>
              <a:gd name="T56" fmla="*/ 459 w 581"/>
              <a:gd name="T57" fmla="*/ 344 h 372"/>
              <a:gd name="T58" fmla="*/ 270 w 581"/>
              <a:gd name="T59" fmla="*/ 354 h 372"/>
              <a:gd name="T60" fmla="*/ 149 w 581"/>
              <a:gd name="T61" fmla="*/ 350 h 372"/>
              <a:gd name="T62" fmla="*/ 32 w 581"/>
              <a:gd name="T63" fmla="*/ 335 h 372"/>
              <a:gd name="T64" fmla="*/ 14 w 581"/>
              <a:gd name="T65" fmla="*/ 222 h 372"/>
              <a:gd name="T66" fmla="*/ 30 w 581"/>
              <a:gd name="T67" fmla="*/ 94 h 372"/>
              <a:gd name="T68" fmla="*/ 30 w 581"/>
              <a:gd name="T69" fmla="*/ 36 h 372"/>
              <a:gd name="T70" fmla="*/ 10 w 581"/>
              <a:gd name="T71" fmla="*/ 136 h 372"/>
              <a:gd name="T72" fmla="*/ 1 w 581"/>
              <a:gd name="T73" fmla="*/ 273 h 372"/>
              <a:gd name="T74" fmla="*/ 30 w 581"/>
              <a:gd name="T75" fmla="*/ 354 h 372"/>
              <a:gd name="T76" fmla="*/ 333 w 581"/>
              <a:gd name="T77" fmla="*/ 3 h 372"/>
              <a:gd name="T78" fmla="*/ 220 w 581"/>
              <a:gd name="T79" fmla="*/ 366 h 372"/>
              <a:gd name="T80" fmla="*/ 572 w 581"/>
              <a:gd name="T81" fmla="*/ 248 h 372"/>
              <a:gd name="T82" fmla="*/ 338 w 581"/>
              <a:gd name="T83" fmla="*/ 362 h 372"/>
              <a:gd name="T84" fmla="*/ 577 w 581"/>
              <a:gd name="T85" fmla="*/ 130 h 372"/>
              <a:gd name="T86" fmla="*/ 555 w 581"/>
              <a:gd name="T87" fmla="*/ 11 h 372"/>
              <a:gd name="T88" fmla="*/ 569 w 581"/>
              <a:gd name="T89" fmla="*/ 29 h 372"/>
              <a:gd name="T90" fmla="*/ 318 w 581"/>
              <a:gd name="T91" fmla="*/ 9 h 372"/>
              <a:gd name="T92" fmla="*/ 438 w 581"/>
              <a:gd name="T93" fmla="*/ 7 h 372"/>
              <a:gd name="T94" fmla="*/ 566 w 581"/>
              <a:gd name="T95" fmla="*/ 49 h 372"/>
              <a:gd name="T96" fmla="*/ 564 w 581"/>
              <a:gd name="T97" fmla="*/ 283 h 372"/>
              <a:gd name="T98" fmla="*/ 140 w 581"/>
              <a:gd name="T99" fmla="*/ 353 h 372"/>
              <a:gd name="T100" fmla="*/ 16 w 581"/>
              <a:gd name="T101" fmla="*/ 211 h 372"/>
              <a:gd name="T102" fmla="*/ 21 w 581"/>
              <a:gd name="T103" fmla="*/ 146 h 372"/>
              <a:gd name="T104" fmla="*/ 14 w 581"/>
              <a:gd name="T105" fmla="*/ 189 h 372"/>
              <a:gd name="T106" fmla="*/ 93 w 581"/>
              <a:gd name="T107" fmla="*/ 353 h 372"/>
              <a:gd name="T108" fmla="*/ 251 w 581"/>
              <a:gd name="T109" fmla="*/ 361 h 372"/>
              <a:gd name="T110" fmla="*/ 153 w 581"/>
              <a:gd name="T111" fmla="*/ 361 h 372"/>
              <a:gd name="T112" fmla="*/ 200 w 581"/>
              <a:gd name="T113" fmla="*/ 364 h 372"/>
              <a:gd name="T114" fmla="*/ 18 w 581"/>
              <a:gd name="T115" fmla="*/ 239 h 372"/>
              <a:gd name="T116" fmla="*/ 110 w 581"/>
              <a:gd name="T117" fmla="*/ 15 h 372"/>
              <a:gd name="T118" fmla="*/ 220 w 581"/>
              <a:gd name="T119" fmla="*/ 12 h 372"/>
              <a:gd name="T120" fmla="*/ 518 w 581"/>
              <a:gd name="T121" fmla="*/ 18 h 372"/>
              <a:gd name="T122" fmla="*/ 560 w 581"/>
              <a:gd name="T123" fmla="*/ 53 h 372"/>
              <a:gd name="T124" fmla="*/ 17 w 581"/>
              <a:gd name="T125" fmla="*/ 257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1" h="372">
                <a:moveTo>
                  <a:pt x="56" y="17"/>
                </a:moveTo>
                <a:cubicBezTo>
                  <a:pt x="56" y="17"/>
                  <a:pt x="56" y="17"/>
                  <a:pt x="56" y="17"/>
                </a:cubicBezTo>
                <a:cubicBezTo>
                  <a:pt x="57" y="17"/>
                  <a:pt x="56" y="17"/>
                  <a:pt x="56" y="17"/>
                </a:cubicBezTo>
                <a:close/>
                <a:moveTo>
                  <a:pt x="53" y="18"/>
                </a:moveTo>
                <a:cubicBezTo>
                  <a:pt x="54" y="18"/>
                  <a:pt x="55" y="18"/>
                  <a:pt x="56" y="17"/>
                </a:cubicBezTo>
                <a:cubicBezTo>
                  <a:pt x="55" y="17"/>
                  <a:pt x="53" y="15"/>
                  <a:pt x="53" y="18"/>
                </a:cubicBezTo>
                <a:close/>
                <a:moveTo>
                  <a:pt x="56" y="12"/>
                </a:moveTo>
                <a:cubicBezTo>
                  <a:pt x="55" y="13"/>
                  <a:pt x="55" y="13"/>
                  <a:pt x="55" y="13"/>
                </a:cubicBezTo>
                <a:cubicBezTo>
                  <a:pt x="56" y="14"/>
                  <a:pt x="56" y="13"/>
                  <a:pt x="56" y="12"/>
                </a:cubicBezTo>
                <a:close/>
                <a:moveTo>
                  <a:pt x="56" y="15"/>
                </a:moveTo>
                <a:cubicBezTo>
                  <a:pt x="56" y="16"/>
                  <a:pt x="56" y="16"/>
                  <a:pt x="56" y="16"/>
                </a:cubicBezTo>
                <a:cubicBezTo>
                  <a:pt x="57" y="15"/>
                  <a:pt x="57" y="15"/>
                  <a:pt x="57" y="15"/>
                </a:cubicBezTo>
                <a:lnTo>
                  <a:pt x="56" y="15"/>
                </a:lnTo>
                <a:close/>
                <a:moveTo>
                  <a:pt x="560" y="208"/>
                </a:moveTo>
                <a:cubicBezTo>
                  <a:pt x="559" y="207"/>
                  <a:pt x="559" y="206"/>
                  <a:pt x="558" y="207"/>
                </a:cubicBezTo>
                <a:lnTo>
                  <a:pt x="560" y="208"/>
                </a:lnTo>
                <a:close/>
                <a:moveTo>
                  <a:pt x="562" y="241"/>
                </a:moveTo>
                <a:cubicBezTo>
                  <a:pt x="562" y="244"/>
                  <a:pt x="562" y="246"/>
                  <a:pt x="562" y="248"/>
                </a:cubicBezTo>
                <a:cubicBezTo>
                  <a:pt x="562" y="246"/>
                  <a:pt x="562" y="244"/>
                  <a:pt x="562" y="241"/>
                </a:cubicBezTo>
                <a:close/>
                <a:moveTo>
                  <a:pt x="561" y="179"/>
                </a:moveTo>
                <a:cubicBezTo>
                  <a:pt x="561" y="185"/>
                  <a:pt x="561" y="185"/>
                  <a:pt x="561" y="185"/>
                </a:cubicBezTo>
                <a:cubicBezTo>
                  <a:pt x="561" y="183"/>
                  <a:pt x="561" y="181"/>
                  <a:pt x="561" y="179"/>
                </a:cubicBezTo>
                <a:close/>
                <a:moveTo>
                  <a:pt x="358" y="13"/>
                </a:moveTo>
                <a:cubicBezTo>
                  <a:pt x="344" y="15"/>
                  <a:pt x="344" y="15"/>
                  <a:pt x="344" y="15"/>
                </a:cubicBezTo>
                <a:cubicBezTo>
                  <a:pt x="354" y="16"/>
                  <a:pt x="355" y="14"/>
                  <a:pt x="358" y="13"/>
                </a:cubicBezTo>
                <a:close/>
                <a:moveTo>
                  <a:pt x="507" y="359"/>
                </a:moveTo>
                <a:cubicBezTo>
                  <a:pt x="505" y="358"/>
                  <a:pt x="505" y="358"/>
                  <a:pt x="505" y="358"/>
                </a:cubicBezTo>
                <a:cubicBezTo>
                  <a:pt x="504" y="358"/>
                  <a:pt x="503" y="359"/>
                  <a:pt x="507" y="359"/>
                </a:cubicBezTo>
                <a:close/>
                <a:moveTo>
                  <a:pt x="574" y="250"/>
                </a:moveTo>
                <a:cubicBezTo>
                  <a:pt x="574" y="250"/>
                  <a:pt x="574" y="250"/>
                  <a:pt x="573" y="251"/>
                </a:cubicBezTo>
                <a:cubicBezTo>
                  <a:pt x="573" y="252"/>
                  <a:pt x="573" y="252"/>
                  <a:pt x="573" y="252"/>
                </a:cubicBezTo>
                <a:lnTo>
                  <a:pt x="574" y="250"/>
                </a:lnTo>
                <a:close/>
                <a:moveTo>
                  <a:pt x="564" y="156"/>
                </a:moveTo>
                <a:cubicBezTo>
                  <a:pt x="564" y="156"/>
                  <a:pt x="564" y="156"/>
                  <a:pt x="564" y="156"/>
                </a:cubicBezTo>
                <a:cubicBezTo>
                  <a:pt x="564" y="151"/>
                  <a:pt x="564" y="151"/>
                  <a:pt x="564" y="151"/>
                </a:cubicBezTo>
                <a:cubicBezTo>
                  <a:pt x="563" y="153"/>
                  <a:pt x="563" y="155"/>
                  <a:pt x="564" y="156"/>
                </a:cubicBezTo>
                <a:close/>
                <a:moveTo>
                  <a:pt x="461" y="363"/>
                </a:moveTo>
                <a:cubicBezTo>
                  <a:pt x="459" y="364"/>
                  <a:pt x="457" y="364"/>
                  <a:pt x="455" y="365"/>
                </a:cubicBezTo>
                <a:cubicBezTo>
                  <a:pt x="460" y="365"/>
                  <a:pt x="462" y="364"/>
                  <a:pt x="461" y="363"/>
                </a:cubicBezTo>
                <a:close/>
                <a:moveTo>
                  <a:pt x="562" y="249"/>
                </a:moveTo>
                <a:cubicBezTo>
                  <a:pt x="562" y="249"/>
                  <a:pt x="562" y="249"/>
                  <a:pt x="562" y="249"/>
                </a:cubicBezTo>
                <a:cubicBezTo>
                  <a:pt x="562" y="248"/>
                  <a:pt x="562" y="248"/>
                  <a:pt x="562" y="248"/>
                </a:cubicBezTo>
                <a:lnTo>
                  <a:pt x="562" y="249"/>
                </a:lnTo>
                <a:close/>
                <a:moveTo>
                  <a:pt x="576" y="203"/>
                </a:moveTo>
                <a:cubicBezTo>
                  <a:pt x="576" y="210"/>
                  <a:pt x="576" y="210"/>
                  <a:pt x="576" y="210"/>
                </a:cubicBezTo>
                <a:cubicBezTo>
                  <a:pt x="576" y="207"/>
                  <a:pt x="576" y="204"/>
                  <a:pt x="576" y="203"/>
                </a:cubicBezTo>
                <a:close/>
                <a:moveTo>
                  <a:pt x="358" y="13"/>
                </a:moveTo>
                <a:cubicBezTo>
                  <a:pt x="362" y="13"/>
                  <a:pt x="362" y="13"/>
                  <a:pt x="362" y="13"/>
                </a:cubicBezTo>
                <a:cubicBezTo>
                  <a:pt x="360" y="13"/>
                  <a:pt x="359" y="13"/>
                  <a:pt x="358" y="13"/>
                </a:cubicBezTo>
                <a:close/>
                <a:moveTo>
                  <a:pt x="70" y="18"/>
                </a:moveTo>
                <a:cubicBezTo>
                  <a:pt x="74" y="18"/>
                  <a:pt x="75" y="17"/>
                  <a:pt x="76" y="17"/>
                </a:cubicBezTo>
                <a:cubicBezTo>
                  <a:pt x="74" y="17"/>
                  <a:pt x="71" y="17"/>
                  <a:pt x="70" y="18"/>
                </a:cubicBezTo>
                <a:close/>
                <a:moveTo>
                  <a:pt x="29" y="35"/>
                </a:moveTo>
                <a:cubicBezTo>
                  <a:pt x="30" y="33"/>
                  <a:pt x="30" y="33"/>
                  <a:pt x="30" y="33"/>
                </a:cubicBezTo>
                <a:cubicBezTo>
                  <a:pt x="30" y="34"/>
                  <a:pt x="29" y="35"/>
                  <a:pt x="29" y="35"/>
                </a:cubicBezTo>
                <a:close/>
                <a:moveTo>
                  <a:pt x="19" y="209"/>
                </a:moveTo>
                <a:cubicBezTo>
                  <a:pt x="19" y="210"/>
                  <a:pt x="19" y="211"/>
                  <a:pt x="19" y="211"/>
                </a:cubicBezTo>
                <a:cubicBezTo>
                  <a:pt x="20" y="210"/>
                  <a:pt x="19" y="209"/>
                  <a:pt x="19" y="209"/>
                </a:cubicBezTo>
                <a:close/>
                <a:moveTo>
                  <a:pt x="44" y="359"/>
                </a:moveTo>
                <a:cubicBezTo>
                  <a:pt x="54" y="361"/>
                  <a:pt x="65" y="361"/>
                  <a:pt x="75" y="362"/>
                </a:cubicBezTo>
                <a:cubicBezTo>
                  <a:pt x="76" y="363"/>
                  <a:pt x="89" y="364"/>
                  <a:pt x="79" y="364"/>
                </a:cubicBezTo>
                <a:cubicBezTo>
                  <a:pt x="92" y="364"/>
                  <a:pt x="92" y="364"/>
                  <a:pt x="92" y="364"/>
                </a:cubicBezTo>
                <a:cubicBezTo>
                  <a:pt x="91" y="365"/>
                  <a:pt x="91" y="365"/>
                  <a:pt x="91" y="365"/>
                </a:cubicBezTo>
                <a:cubicBezTo>
                  <a:pt x="138" y="371"/>
                  <a:pt x="179" y="364"/>
                  <a:pt x="226" y="369"/>
                </a:cubicBezTo>
                <a:cubicBezTo>
                  <a:pt x="225" y="370"/>
                  <a:pt x="225" y="370"/>
                  <a:pt x="225" y="370"/>
                </a:cubicBezTo>
                <a:cubicBezTo>
                  <a:pt x="253" y="367"/>
                  <a:pt x="253" y="367"/>
                  <a:pt x="253" y="367"/>
                </a:cubicBezTo>
                <a:cubicBezTo>
                  <a:pt x="258" y="368"/>
                  <a:pt x="259" y="370"/>
                  <a:pt x="267" y="370"/>
                </a:cubicBezTo>
                <a:cubicBezTo>
                  <a:pt x="263" y="368"/>
                  <a:pt x="283" y="370"/>
                  <a:pt x="288" y="368"/>
                </a:cubicBezTo>
                <a:cubicBezTo>
                  <a:pt x="295" y="369"/>
                  <a:pt x="288" y="370"/>
                  <a:pt x="286" y="370"/>
                </a:cubicBezTo>
                <a:cubicBezTo>
                  <a:pt x="313" y="372"/>
                  <a:pt x="334" y="369"/>
                  <a:pt x="363" y="369"/>
                </a:cubicBezTo>
                <a:cubicBezTo>
                  <a:pt x="334" y="367"/>
                  <a:pt x="334" y="368"/>
                  <a:pt x="314" y="367"/>
                </a:cubicBezTo>
                <a:cubicBezTo>
                  <a:pt x="337" y="365"/>
                  <a:pt x="341" y="367"/>
                  <a:pt x="366" y="366"/>
                </a:cubicBezTo>
                <a:cubicBezTo>
                  <a:pt x="355" y="367"/>
                  <a:pt x="355" y="367"/>
                  <a:pt x="355" y="367"/>
                </a:cubicBezTo>
                <a:cubicBezTo>
                  <a:pt x="368" y="370"/>
                  <a:pt x="393" y="365"/>
                  <a:pt x="397" y="368"/>
                </a:cubicBezTo>
                <a:cubicBezTo>
                  <a:pt x="412" y="367"/>
                  <a:pt x="425" y="363"/>
                  <a:pt x="443" y="363"/>
                </a:cubicBezTo>
                <a:cubicBezTo>
                  <a:pt x="435" y="366"/>
                  <a:pt x="435" y="366"/>
                  <a:pt x="435" y="366"/>
                </a:cubicBezTo>
                <a:cubicBezTo>
                  <a:pt x="452" y="365"/>
                  <a:pt x="452" y="365"/>
                  <a:pt x="452" y="365"/>
                </a:cubicBezTo>
                <a:cubicBezTo>
                  <a:pt x="452" y="363"/>
                  <a:pt x="452" y="363"/>
                  <a:pt x="452" y="363"/>
                </a:cubicBezTo>
                <a:cubicBezTo>
                  <a:pt x="457" y="363"/>
                  <a:pt x="460" y="363"/>
                  <a:pt x="461" y="363"/>
                </a:cubicBezTo>
                <a:cubicBezTo>
                  <a:pt x="472" y="360"/>
                  <a:pt x="488" y="360"/>
                  <a:pt x="504" y="357"/>
                </a:cubicBezTo>
                <a:cubicBezTo>
                  <a:pt x="505" y="358"/>
                  <a:pt x="505" y="358"/>
                  <a:pt x="505" y="358"/>
                </a:cubicBezTo>
                <a:cubicBezTo>
                  <a:pt x="507" y="358"/>
                  <a:pt x="508" y="357"/>
                  <a:pt x="509" y="357"/>
                </a:cubicBezTo>
                <a:cubicBezTo>
                  <a:pt x="512" y="358"/>
                  <a:pt x="524" y="356"/>
                  <a:pt x="525" y="358"/>
                </a:cubicBezTo>
                <a:cubicBezTo>
                  <a:pt x="520" y="359"/>
                  <a:pt x="509" y="361"/>
                  <a:pt x="509" y="360"/>
                </a:cubicBezTo>
                <a:cubicBezTo>
                  <a:pt x="497" y="363"/>
                  <a:pt x="525" y="359"/>
                  <a:pt x="534" y="358"/>
                </a:cubicBezTo>
                <a:cubicBezTo>
                  <a:pt x="524" y="358"/>
                  <a:pt x="536" y="357"/>
                  <a:pt x="541" y="355"/>
                </a:cubicBezTo>
                <a:cubicBezTo>
                  <a:pt x="542" y="355"/>
                  <a:pt x="541" y="356"/>
                  <a:pt x="540" y="356"/>
                </a:cubicBezTo>
                <a:cubicBezTo>
                  <a:pt x="548" y="355"/>
                  <a:pt x="553" y="353"/>
                  <a:pt x="559" y="350"/>
                </a:cubicBezTo>
                <a:cubicBezTo>
                  <a:pt x="561" y="349"/>
                  <a:pt x="562" y="349"/>
                  <a:pt x="564" y="347"/>
                </a:cubicBezTo>
                <a:cubicBezTo>
                  <a:pt x="565" y="346"/>
                  <a:pt x="567" y="345"/>
                  <a:pt x="568" y="342"/>
                </a:cubicBezTo>
                <a:cubicBezTo>
                  <a:pt x="569" y="341"/>
                  <a:pt x="570" y="339"/>
                  <a:pt x="570" y="337"/>
                </a:cubicBezTo>
                <a:cubicBezTo>
                  <a:pt x="570" y="336"/>
                  <a:pt x="570" y="336"/>
                  <a:pt x="570" y="336"/>
                </a:cubicBezTo>
                <a:cubicBezTo>
                  <a:pt x="570" y="334"/>
                  <a:pt x="571" y="332"/>
                  <a:pt x="572" y="329"/>
                </a:cubicBezTo>
                <a:cubicBezTo>
                  <a:pt x="570" y="326"/>
                  <a:pt x="570" y="326"/>
                  <a:pt x="570" y="326"/>
                </a:cubicBezTo>
                <a:cubicBezTo>
                  <a:pt x="572" y="314"/>
                  <a:pt x="572" y="314"/>
                  <a:pt x="572" y="314"/>
                </a:cubicBezTo>
                <a:cubicBezTo>
                  <a:pt x="569" y="313"/>
                  <a:pt x="573" y="297"/>
                  <a:pt x="570" y="294"/>
                </a:cubicBezTo>
                <a:cubicBezTo>
                  <a:pt x="571" y="280"/>
                  <a:pt x="572" y="296"/>
                  <a:pt x="572" y="291"/>
                </a:cubicBezTo>
                <a:cubicBezTo>
                  <a:pt x="573" y="278"/>
                  <a:pt x="571" y="255"/>
                  <a:pt x="573" y="251"/>
                </a:cubicBezTo>
                <a:cubicBezTo>
                  <a:pt x="573" y="239"/>
                  <a:pt x="574" y="227"/>
                  <a:pt x="574" y="217"/>
                </a:cubicBezTo>
                <a:cubicBezTo>
                  <a:pt x="576" y="217"/>
                  <a:pt x="576" y="217"/>
                  <a:pt x="576" y="217"/>
                </a:cubicBezTo>
                <a:cubicBezTo>
                  <a:pt x="576" y="212"/>
                  <a:pt x="575" y="206"/>
                  <a:pt x="576" y="201"/>
                </a:cubicBezTo>
                <a:cubicBezTo>
                  <a:pt x="576" y="201"/>
                  <a:pt x="576" y="202"/>
                  <a:pt x="576" y="203"/>
                </a:cubicBezTo>
                <a:cubicBezTo>
                  <a:pt x="576" y="184"/>
                  <a:pt x="577" y="169"/>
                  <a:pt x="577" y="153"/>
                </a:cubicBezTo>
                <a:cubicBezTo>
                  <a:pt x="578" y="154"/>
                  <a:pt x="579" y="154"/>
                  <a:pt x="579" y="163"/>
                </a:cubicBezTo>
                <a:cubicBezTo>
                  <a:pt x="581" y="148"/>
                  <a:pt x="578" y="124"/>
                  <a:pt x="579" y="101"/>
                </a:cubicBezTo>
                <a:cubicBezTo>
                  <a:pt x="579" y="103"/>
                  <a:pt x="579" y="103"/>
                  <a:pt x="579" y="103"/>
                </a:cubicBezTo>
                <a:cubicBezTo>
                  <a:pt x="578" y="90"/>
                  <a:pt x="578" y="90"/>
                  <a:pt x="578" y="90"/>
                </a:cubicBezTo>
                <a:cubicBezTo>
                  <a:pt x="578" y="93"/>
                  <a:pt x="579" y="91"/>
                  <a:pt x="580" y="91"/>
                </a:cubicBezTo>
                <a:cubicBezTo>
                  <a:pt x="580" y="80"/>
                  <a:pt x="579" y="68"/>
                  <a:pt x="578" y="57"/>
                </a:cubicBezTo>
                <a:cubicBezTo>
                  <a:pt x="577" y="46"/>
                  <a:pt x="575" y="36"/>
                  <a:pt x="571" y="31"/>
                </a:cubicBezTo>
                <a:cubicBezTo>
                  <a:pt x="573" y="34"/>
                  <a:pt x="572" y="31"/>
                  <a:pt x="573" y="29"/>
                </a:cubicBezTo>
                <a:cubicBezTo>
                  <a:pt x="573" y="27"/>
                  <a:pt x="573" y="26"/>
                  <a:pt x="575" y="33"/>
                </a:cubicBezTo>
                <a:cubicBezTo>
                  <a:pt x="574" y="30"/>
                  <a:pt x="573" y="27"/>
                  <a:pt x="572" y="24"/>
                </a:cubicBezTo>
                <a:cubicBezTo>
                  <a:pt x="571" y="22"/>
                  <a:pt x="570" y="20"/>
                  <a:pt x="569" y="19"/>
                </a:cubicBezTo>
                <a:cubicBezTo>
                  <a:pt x="569" y="18"/>
                  <a:pt x="568" y="17"/>
                  <a:pt x="567" y="16"/>
                </a:cubicBezTo>
                <a:cubicBezTo>
                  <a:pt x="566" y="15"/>
                  <a:pt x="566" y="15"/>
                  <a:pt x="565" y="14"/>
                </a:cubicBezTo>
                <a:cubicBezTo>
                  <a:pt x="565" y="14"/>
                  <a:pt x="565" y="14"/>
                  <a:pt x="564" y="13"/>
                </a:cubicBezTo>
                <a:cubicBezTo>
                  <a:pt x="563" y="13"/>
                  <a:pt x="563" y="13"/>
                  <a:pt x="563" y="13"/>
                </a:cubicBezTo>
                <a:cubicBezTo>
                  <a:pt x="561" y="11"/>
                  <a:pt x="559" y="11"/>
                  <a:pt x="557" y="10"/>
                </a:cubicBezTo>
                <a:cubicBezTo>
                  <a:pt x="555" y="10"/>
                  <a:pt x="554" y="9"/>
                  <a:pt x="552" y="9"/>
                </a:cubicBezTo>
                <a:cubicBezTo>
                  <a:pt x="548" y="8"/>
                  <a:pt x="545" y="8"/>
                  <a:pt x="542" y="7"/>
                </a:cubicBezTo>
                <a:cubicBezTo>
                  <a:pt x="529" y="6"/>
                  <a:pt x="516" y="5"/>
                  <a:pt x="504" y="4"/>
                </a:cubicBezTo>
                <a:cubicBezTo>
                  <a:pt x="504" y="5"/>
                  <a:pt x="504" y="5"/>
                  <a:pt x="504" y="5"/>
                </a:cubicBezTo>
                <a:cubicBezTo>
                  <a:pt x="494" y="5"/>
                  <a:pt x="494" y="5"/>
                  <a:pt x="494" y="5"/>
                </a:cubicBezTo>
                <a:cubicBezTo>
                  <a:pt x="493" y="5"/>
                  <a:pt x="493" y="5"/>
                  <a:pt x="493" y="5"/>
                </a:cubicBezTo>
                <a:cubicBezTo>
                  <a:pt x="500" y="4"/>
                  <a:pt x="500" y="4"/>
                  <a:pt x="500" y="4"/>
                </a:cubicBezTo>
                <a:cubicBezTo>
                  <a:pt x="491" y="4"/>
                  <a:pt x="482" y="4"/>
                  <a:pt x="474" y="5"/>
                </a:cubicBezTo>
                <a:cubicBezTo>
                  <a:pt x="472" y="4"/>
                  <a:pt x="470" y="3"/>
                  <a:pt x="464" y="2"/>
                </a:cubicBezTo>
                <a:cubicBezTo>
                  <a:pt x="464" y="4"/>
                  <a:pt x="436" y="0"/>
                  <a:pt x="424" y="2"/>
                </a:cubicBezTo>
                <a:cubicBezTo>
                  <a:pt x="423" y="1"/>
                  <a:pt x="429" y="2"/>
                  <a:pt x="425" y="1"/>
                </a:cubicBezTo>
                <a:cubicBezTo>
                  <a:pt x="395" y="1"/>
                  <a:pt x="351" y="3"/>
                  <a:pt x="316" y="2"/>
                </a:cubicBezTo>
                <a:cubicBezTo>
                  <a:pt x="313" y="6"/>
                  <a:pt x="283" y="6"/>
                  <a:pt x="264" y="8"/>
                </a:cubicBezTo>
                <a:cubicBezTo>
                  <a:pt x="259" y="6"/>
                  <a:pt x="275" y="7"/>
                  <a:pt x="280" y="5"/>
                </a:cubicBezTo>
                <a:cubicBezTo>
                  <a:pt x="269" y="5"/>
                  <a:pt x="277" y="2"/>
                  <a:pt x="258" y="4"/>
                </a:cubicBezTo>
                <a:cubicBezTo>
                  <a:pt x="259" y="4"/>
                  <a:pt x="258" y="3"/>
                  <a:pt x="262" y="3"/>
                </a:cubicBezTo>
                <a:cubicBezTo>
                  <a:pt x="252" y="3"/>
                  <a:pt x="265" y="6"/>
                  <a:pt x="248" y="6"/>
                </a:cubicBezTo>
                <a:cubicBezTo>
                  <a:pt x="248" y="4"/>
                  <a:pt x="248" y="4"/>
                  <a:pt x="248" y="4"/>
                </a:cubicBezTo>
                <a:cubicBezTo>
                  <a:pt x="237" y="6"/>
                  <a:pt x="237" y="6"/>
                  <a:pt x="237" y="6"/>
                </a:cubicBezTo>
                <a:cubicBezTo>
                  <a:pt x="204" y="6"/>
                  <a:pt x="174" y="8"/>
                  <a:pt x="145" y="7"/>
                </a:cubicBezTo>
                <a:cubicBezTo>
                  <a:pt x="143" y="8"/>
                  <a:pt x="144" y="9"/>
                  <a:pt x="148" y="9"/>
                </a:cubicBezTo>
                <a:cubicBezTo>
                  <a:pt x="134" y="9"/>
                  <a:pt x="118" y="12"/>
                  <a:pt x="103" y="11"/>
                </a:cubicBezTo>
                <a:cubicBezTo>
                  <a:pt x="107" y="11"/>
                  <a:pt x="107" y="11"/>
                  <a:pt x="107" y="11"/>
                </a:cubicBezTo>
                <a:cubicBezTo>
                  <a:pt x="95" y="10"/>
                  <a:pt x="89" y="11"/>
                  <a:pt x="82" y="12"/>
                </a:cubicBezTo>
                <a:cubicBezTo>
                  <a:pt x="79" y="12"/>
                  <a:pt x="75" y="13"/>
                  <a:pt x="71" y="13"/>
                </a:cubicBezTo>
                <a:cubicBezTo>
                  <a:pt x="68" y="14"/>
                  <a:pt x="66" y="14"/>
                  <a:pt x="63" y="14"/>
                </a:cubicBezTo>
                <a:cubicBezTo>
                  <a:pt x="59" y="15"/>
                  <a:pt x="59" y="15"/>
                  <a:pt x="59" y="15"/>
                </a:cubicBezTo>
                <a:cubicBezTo>
                  <a:pt x="58" y="15"/>
                  <a:pt x="58" y="15"/>
                  <a:pt x="58" y="15"/>
                </a:cubicBezTo>
                <a:cubicBezTo>
                  <a:pt x="58" y="15"/>
                  <a:pt x="58" y="15"/>
                  <a:pt x="58" y="15"/>
                </a:cubicBezTo>
                <a:cubicBezTo>
                  <a:pt x="59" y="15"/>
                  <a:pt x="59" y="15"/>
                  <a:pt x="59" y="15"/>
                </a:cubicBezTo>
                <a:cubicBezTo>
                  <a:pt x="59" y="15"/>
                  <a:pt x="59" y="15"/>
                  <a:pt x="59" y="15"/>
                </a:cubicBezTo>
                <a:cubicBezTo>
                  <a:pt x="60" y="15"/>
                  <a:pt x="60" y="15"/>
                  <a:pt x="60" y="15"/>
                </a:cubicBezTo>
                <a:cubicBezTo>
                  <a:pt x="67" y="14"/>
                  <a:pt x="67" y="14"/>
                  <a:pt x="67" y="14"/>
                </a:cubicBezTo>
                <a:cubicBezTo>
                  <a:pt x="72" y="14"/>
                  <a:pt x="76" y="14"/>
                  <a:pt x="76" y="15"/>
                </a:cubicBezTo>
                <a:cubicBezTo>
                  <a:pt x="75" y="16"/>
                  <a:pt x="71" y="16"/>
                  <a:pt x="66" y="16"/>
                </a:cubicBezTo>
                <a:cubicBezTo>
                  <a:pt x="64" y="16"/>
                  <a:pt x="62" y="16"/>
                  <a:pt x="59" y="16"/>
                </a:cubicBezTo>
                <a:cubicBezTo>
                  <a:pt x="59" y="16"/>
                  <a:pt x="59" y="16"/>
                  <a:pt x="59" y="16"/>
                </a:cubicBezTo>
                <a:cubicBezTo>
                  <a:pt x="59" y="16"/>
                  <a:pt x="59" y="16"/>
                  <a:pt x="59" y="16"/>
                </a:cubicBezTo>
                <a:cubicBezTo>
                  <a:pt x="58" y="16"/>
                  <a:pt x="58" y="16"/>
                  <a:pt x="58" y="16"/>
                </a:cubicBezTo>
                <a:cubicBezTo>
                  <a:pt x="58" y="16"/>
                  <a:pt x="58" y="16"/>
                  <a:pt x="58" y="16"/>
                </a:cubicBezTo>
                <a:cubicBezTo>
                  <a:pt x="59" y="18"/>
                  <a:pt x="59" y="18"/>
                  <a:pt x="59" y="18"/>
                </a:cubicBezTo>
                <a:cubicBezTo>
                  <a:pt x="59" y="18"/>
                  <a:pt x="59" y="18"/>
                  <a:pt x="59" y="17"/>
                </a:cubicBezTo>
                <a:cubicBezTo>
                  <a:pt x="59" y="17"/>
                  <a:pt x="59" y="17"/>
                  <a:pt x="60" y="17"/>
                </a:cubicBezTo>
                <a:cubicBezTo>
                  <a:pt x="61" y="17"/>
                  <a:pt x="61" y="17"/>
                  <a:pt x="61" y="17"/>
                </a:cubicBezTo>
                <a:cubicBezTo>
                  <a:pt x="63" y="17"/>
                  <a:pt x="64" y="17"/>
                  <a:pt x="67" y="16"/>
                </a:cubicBezTo>
                <a:cubicBezTo>
                  <a:pt x="71" y="16"/>
                  <a:pt x="76" y="16"/>
                  <a:pt x="80" y="15"/>
                </a:cubicBezTo>
                <a:cubicBezTo>
                  <a:pt x="78" y="16"/>
                  <a:pt x="77" y="16"/>
                  <a:pt x="76" y="17"/>
                </a:cubicBezTo>
                <a:cubicBezTo>
                  <a:pt x="83" y="16"/>
                  <a:pt x="93" y="15"/>
                  <a:pt x="104" y="14"/>
                </a:cubicBezTo>
                <a:cubicBezTo>
                  <a:pt x="89" y="15"/>
                  <a:pt x="89" y="15"/>
                  <a:pt x="89" y="15"/>
                </a:cubicBezTo>
                <a:cubicBezTo>
                  <a:pt x="95" y="12"/>
                  <a:pt x="114" y="14"/>
                  <a:pt x="120" y="13"/>
                </a:cubicBezTo>
                <a:cubicBezTo>
                  <a:pt x="119" y="15"/>
                  <a:pt x="110" y="15"/>
                  <a:pt x="119" y="16"/>
                </a:cubicBezTo>
                <a:cubicBezTo>
                  <a:pt x="144" y="16"/>
                  <a:pt x="134" y="14"/>
                  <a:pt x="157" y="11"/>
                </a:cubicBezTo>
                <a:cubicBezTo>
                  <a:pt x="153" y="11"/>
                  <a:pt x="153" y="11"/>
                  <a:pt x="153" y="11"/>
                </a:cubicBezTo>
                <a:cubicBezTo>
                  <a:pt x="160" y="10"/>
                  <a:pt x="166" y="8"/>
                  <a:pt x="177" y="9"/>
                </a:cubicBezTo>
                <a:cubicBezTo>
                  <a:pt x="177" y="10"/>
                  <a:pt x="169" y="11"/>
                  <a:pt x="164" y="11"/>
                </a:cubicBezTo>
                <a:cubicBezTo>
                  <a:pt x="167" y="12"/>
                  <a:pt x="178" y="9"/>
                  <a:pt x="186" y="10"/>
                </a:cubicBezTo>
                <a:cubicBezTo>
                  <a:pt x="179" y="12"/>
                  <a:pt x="161" y="13"/>
                  <a:pt x="149" y="13"/>
                </a:cubicBezTo>
                <a:cubicBezTo>
                  <a:pt x="150" y="14"/>
                  <a:pt x="150" y="15"/>
                  <a:pt x="148" y="15"/>
                </a:cubicBezTo>
                <a:cubicBezTo>
                  <a:pt x="185" y="13"/>
                  <a:pt x="225" y="9"/>
                  <a:pt x="261" y="10"/>
                </a:cubicBezTo>
                <a:cubicBezTo>
                  <a:pt x="242" y="13"/>
                  <a:pt x="269" y="10"/>
                  <a:pt x="265" y="13"/>
                </a:cubicBezTo>
                <a:cubicBezTo>
                  <a:pt x="268" y="11"/>
                  <a:pt x="279" y="12"/>
                  <a:pt x="289" y="11"/>
                </a:cubicBezTo>
                <a:cubicBezTo>
                  <a:pt x="293" y="13"/>
                  <a:pt x="269" y="13"/>
                  <a:pt x="277" y="14"/>
                </a:cubicBezTo>
                <a:cubicBezTo>
                  <a:pt x="296" y="14"/>
                  <a:pt x="322" y="9"/>
                  <a:pt x="347" y="10"/>
                </a:cubicBezTo>
                <a:cubicBezTo>
                  <a:pt x="346" y="11"/>
                  <a:pt x="340" y="11"/>
                  <a:pt x="339" y="11"/>
                </a:cubicBezTo>
                <a:cubicBezTo>
                  <a:pt x="355" y="11"/>
                  <a:pt x="377" y="6"/>
                  <a:pt x="388" y="9"/>
                </a:cubicBezTo>
                <a:cubicBezTo>
                  <a:pt x="362" y="13"/>
                  <a:pt x="362" y="13"/>
                  <a:pt x="362" y="13"/>
                </a:cubicBezTo>
                <a:cubicBezTo>
                  <a:pt x="365" y="13"/>
                  <a:pt x="367" y="13"/>
                  <a:pt x="372" y="13"/>
                </a:cubicBezTo>
                <a:cubicBezTo>
                  <a:pt x="366" y="15"/>
                  <a:pt x="366" y="15"/>
                  <a:pt x="366" y="15"/>
                </a:cubicBezTo>
                <a:cubicBezTo>
                  <a:pt x="386" y="15"/>
                  <a:pt x="381" y="12"/>
                  <a:pt x="392" y="10"/>
                </a:cubicBezTo>
                <a:cubicBezTo>
                  <a:pt x="404" y="12"/>
                  <a:pt x="404" y="12"/>
                  <a:pt x="404" y="12"/>
                </a:cubicBezTo>
                <a:cubicBezTo>
                  <a:pt x="426" y="13"/>
                  <a:pt x="447" y="12"/>
                  <a:pt x="462" y="10"/>
                </a:cubicBezTo>
                <a:cubicBezTo>
                  <a:pt x="466" y="10"/>
                  <a:pt x="482" y="10"/>
                  <a:pt x="476" y="12"/>
                </a:cubicBezTo>
                <a:cubicBezTo>
                  <a:pt x="464" y="14"/>
                  <a:pt x="459" y="16"/>
                  <a:pt x="437" y="15"/>
                </a:cubicBezTo>
                <a:cubicBezTo>
                  <a:pt x="434" y="14"/>
                  <a:pt x="454" y="14"/>
                  <a:pt x="447" y="13"/>
                </a:cubicBezTo>
                <a:cubicBezTo>
                  <a:pt x="438" y="14"/>
                  <a:pt x="422" y="12"/>
                  <a:pt x="414" y="14"/>
                </a:cubicBezTo>
                <a:cubicBezTo>
                  <a:pt x="438" y="14"/>
                  <a:pt x="438" y="14"/>
                  <a:pt x="438" y="14"/>
                </a:cubicBezTo>
                <a:cubicBezTo>
                  <a:pt x="438" y="16"/>
                  <a:pt x="428" y="14"/>
                  <a:pt x="424" y="15"/>
                </a:cubicBezTo>
                <a:cubicBezTo>
                  <a:pt x="430" y="17"/>
                  <a:pt x="444" y="15"/>
                  <a:pt x="453" y="16"/>
                </a:cubicBezTo>
                <a:cubicBezTo>
                  <a:pt x="452" y="17"/>
                  <a:pt x="452" y="17"/>
                  <a:pt x="452" y="17"/>
                </a:cubicBezTo>
                <a:cubicBezTo>
                  <a:pt x="471" y="17"/>
                  <a:pt x="468" y="17"/>
                  <a:pt x="487" y="16"/>
                </a:cubicBezTo>
                <a:cubicBezTo>
                  <a:pt x="489" y="14"/>
                  <a:pt x="481" y="15"/>
                  <a:pt x="472" y="13"/>
                </a:cubicBezTo>
                <a:cubicBezTo>
                  <a:pt x="487" y="14"/>
                  <a:pt x="505" y="13"/>
                  <a:pt x="524" y="14"/>
                </a:cubicBezTo>
                <a:cubicBezTo>
                  <a:pt x="533" y="15"/>
                  <a:pt x="542" y="16"/>
                  <a:pt x="550" y="18"/>
                </a:cubicBezTo>
                <a:cubicBezTo>
                  <a:pt x="554" y="19"/>
                  <a:pt x="559" y="20"/>
                  <a:pt x="560" y="23"/>
                </a:cubicBezTo>
                <a:cubicBezTo>
                  <a:pt x="562" y="27"/>
                  <a:pt x="563" y="31"/>
                  <a:pt x="563" y="35"/>
                </a:cubicBezTo>
                <a:cubicBezTo>
                  <a:pt x="561" y="29"/>
                  <a:pt x="558" y="23"/>
                  <a:pt x="555" y="23"/>
                </a:cubicBezTo>
                <a:cubicBezTo>
                  <a:pt x="556" y="24"/>
                  <a:pt x="556" y="24"/>
                  <a:pt x="557" y="24"/>
                </a:cubicBezTo>
                <a:cubicBezTo>
                  <a:pt x="558" y="25"/>
                  <a:pt x="558" y="26"/>
                  <a:pt x="559" y="28"/>
                </a:cubicBezTo>
                <a:cubicBezTo>
                  <a:pt x="560" y="30"/>
                  <a:pt x="561" y="34"/>
                  <a:pt x="562" y="36"/>
                </a:cubicBezTo>
                <a:cubicBezTo>
                  <a:pt x="563" y="42"/>
                  <a:pt x="563" y="47"/>
                  <a:pt x="562" y="47"/>
                </a:cubicBezTo>
                <a:cubicBezTo>
                  <a:pt x="561" y="40"/>
                  <a:pt x="561" y="39"/>
                  <a:pt x="560" y="38"/>
                </a:cubicBezTo>
                <a:cubicBezTo>
                  <a:pt x="560" y="37"/>
                  <a:pt x="559" y="37"/>
                  <a:pt x="558" y="34"/>
                </a:cubicBezTo>
                <a:cubicBezTo>
                  <a:pt x="558" y="33"/>
                  <a:pt x="558" y="33"/>
                  <a:pt x="558" y="33"/>
                </a:cubicBezTo>
                <a:cubicBezTo>
                  <a:pt x="558" y="32"/>
                  <a:pt x="556" y="28"/>
                  <a:pt x="556" y="31"/>
                </a:cubicBezTo>
                <a:cubicBezTo>
                  <a:pt x="558" y="34"/>
                  <a:pt x="560" y="40"/>
                  <a:pt x="561" y="47"/>
                </a:cubicBezTo>
                <a:cubicBezTo>
                  <a:pt x="563" y="53"/>
                  <a:pt x="564" y="60"/>
                  <a:pt x="565" y="65"/>
                </a:cubicBezTo>
                <a:cubicBezTo>
                  <a:pt x="564" y="60"/>
                  <a:pt x="563" y="70"/>
                  <a:pt x="563" y="72"/>
                </a:cubicBezTo>
                <a:cubicBezTo>
                  <a:pt x="564" y="83"/>
                  <a:pt x="564" y="72"/>
                  <a:pt x="565" y="71"/>
                </a:cubicBezTo>
                <a:cubicBezTo>
                  <a:pt x="565" y="77"/>
                  <a:pt x="567" y="86"/>
                  <a:pt x="566" y="91"/>
                </a:cubicBezTo>
                <a:cubicBezTo>
                  <a:pt x="565" y="99"/>
                  <a:pt x="564" y="81"/>
                  <a:pt x="563" y="78"/>
                </a:cubicBezTo>
                <a:cubicBezTo>
                  <a:pt x="564" y="89"/>
                  <a:pt x="565" y="100"/>
                  <a:pt x="565" y="111"/>
                </a:cubicBezTo>
                <a:cubicBezTo>
                  <a:pt x="565" y="110"/>
                  <a:pt x="565" y="110"/>
                  <a:pt x="565" y="110"/>
                </a:cubicBezTo>
                <a:cubicBezTo>
                  <a:pt x="566" y="112"/>
                  <a:pt x="566" y="117"/>
                  <a:pt x="565" y="121"/>
                </a:cubicBezTo>
                <a:cubicBezTo>
                  <a:pt x="564" y="124"/>
                  <a:pt x="564" y="116"/>
                  <a:pt x="565" y="111"/>
                </a:cubicBezTo>
                <a:cubicBezTo>
                  <a:pt x="563" y="128"/>
                  <a:pt x="568" y="141"/>
                  <a:pt x="564" y="156"/>
                </a:cubicBezTo>
                <a:cubicBezTo>
                  <a:pt x="565" y="165"/>
                  <a:pt x="565" y="165"/>
                  <a:pt x="565" y="165"/>
                </a:cubicBezTo>
                <a:cubicBezTo>
                  <a:pt x="564" y="166"/>
                  <a:pt x="564" y="168"/>
                  <a:pt x="564" y="166"/>
                </a:cubicBezTo>
                <a:cubicBezTo>
                  <a:pt x="564" y="175"/>
                  <a:pt x="564" y="175"/>
                  <a:pt x="564" y="175"/>
                </a:cubicBezTo>
                <a:cubicBezTo>
                  <a:pt x="565" y="193"/>
                  <a:pt x="562" y="180"/>
                  <a:pt x="561" y="186"/>
                </a:cubicBezTo>
                <a:cubicBezTo>
                  <a:pt x="561" y="185"/>
                  <a:pt x="561" y="185"/>
                  <a:pt x="561" y="185"/>
                </a:cubicBezTo>
                <a:cubicBezTo>
                  <a:pt x="560" y="190"/>
                  <a:pt x="559" y="194"/>
                  <a:pt x="559" y="190"/>
                </a:cubicBezTo>
                <a:cubicBezTo>
                  <a:pt x="560" y="209"/>
                  <a:pt x="560" y="209"/>
                  <a:pt x="560" y="209"/>
                </a:cubicBezTo>
                <a:cubicBezTo>
                  <a:pt x="560" y="208"/>
                  <a:pt x="560" y="208"/>
                  <a:pt x="560" y="208"/>
                </a:cubicBezTo>
                <a:cubicBezTo>
                  <a:pt x="561" y="216"/>
                  <a:pt x="560" y="243"/>
                  <a:pt x="564" y="242"/>
                </a:cubicBezTo>
                <a:cubicBezTo>
                  <a:pt x="563" y="247"/>
                  <a:pt x="562" y="251"/>
                  <a:pt x="562" y="249"/>
                </a:cubicBezTo>
                <a:cubicBezTo>
                  <a:pt x="561" y="263"/>
                  <a:pt x="559" y="246"/>
                  <a:pt x="559" y="268"/>
                </a:cubicBezTo>
                <a:cubicBezTo>
                  <a:pt x="558" y="267"/>
                  <a:pt x="558" y="265"/>
                  <a:pt x="558" y="262"/>
                </a:cubicBezTo>
                <a:cubicBezTo>
                  <a:pt x="558" y="267"/>
                  <a:pt x="558" y="270"/>
                  <a:pt x="558" y="271"/>
                </a:cubicBezTo>
                <a:cubicBezTo>
                  <a:pt x="558" y="271"/>
                  <a:pt x="557" y="271"/>
                  <a:pt x="557" y="272"/>
                </a:cubicBezTo>
                <a:cubicBezTo>
                  <a:pt x="558" y="272"/>
                  <a:pt x="557" y="282"/>
                  <a:pt x="556" y="286"/>
                </a:cubicBezTo>
                <a:cubicBezTo>
                  <a:pt x="555" y="279"/>
                  <a:pt x="555" y="279"/>
                  <a:pt x="555" y="279"/>
                </a:cubicBezTo>
                <a:cubicBezTo>
                  <a:pt x="555" y="284"/>
                  <a:pt x="555" y="287"/>
                  <a:pt x="555" y="296"/>
                </a:cubicBezTo>
                <a:cubicBezTo>
                  <a:pt x="553" y="290"/>
                  <a:pt x="553" y="290"/>
                  <a:pt x="553" y="290"/>
                </a:cubicBezTo>
                <a:cubicBezTo>
                  <a:pt x="553" y="305"/>
                  <a:pt x="557" y="291"/>
                  <a:pt x="554" y="309"/>
                </a:cubicBezTo>
                <a:cubicBezTo>
                  <a:pt x="557" y="293"/>
                  <a:pt x="557" y="293"/>
                  <a:pt x="557" y="293"/>
                </a:cubicBezTo>
                <a:cubicBezTo>
                  <a:pt x="556" y="312"/>
                  <a:pt x="559" y="306"/>
                  <a:pt x="560" y="315"/>
                </a:cubicBezTo>
                <a:cubicBezTo>
                  <a:pt x="560" y="320"/>
                  <a:pt x="560" y="325"/>
                  <a:pt x="559" y="330"/>
                </a:cubicBezTo>
                <a:cubicBezTo>
                  <a:pt x="559" y="334"/>
                  <a:pt x="559" y="334"/>
                  <a:pt x="559" y="334"/>
                </a:cubicBezTo>
                <a:cubicBezTo>
                  <a:pt x="559" y="336"/>
                  <a:pt x="559" y="336"/>
                  <a:pt x="559" y="336"/>
                </a:cubicBezTo>
                <a:cubicBezTo>
                  <a:pt x="559" y="337"/>
                  <a:pt x="558" y="337"/>
                  <a:pt x="558" y="338"/>
                </a:cubicBezTo>
                <a:cubicBezTo>
                  <a:pt x="556" y="339"/>
                  <a:pt x="553" y="340"/>
                  <a:pt x="551" y="341"/>
                </a:cubicBezTo>
                <a:cubicBezTo>
                  <a:pt x="541" y="343"/>
                  <a:pt x="531" y="345"/>
                  <a:pt x="523" y="348"/>
                </a:cubicBezTo>
                <a:cubicBezTo>
                  <a:pt x="521" y="347"/>
                  <a:pt x="523" y="346"/>
                  <a:pt x="517" y="345"/>
                </a:cubicBezTo>
                <a:cubicBezTo>
                  <a:pt x="530" y="343"/>
                  <a:pt x="536" y="342"/>
                  <a:pt x="542" y="338"/>
                </a:cubicBezTo>
                <a:cubicBezTo>
                  <a:pt x="553" y="335"/>
                  <a:pt x="554" y="335"/>
                  <a:pt x="556" y="336"/>
                </a:cubicBezTo>
                <a:cubicBezTo>
                  <a:pt x="556" y="336"/>
                  <a:pt x="556" y="336"/>
                  <a:pt x="557" y="336"/>
                </a:cubicBezTo>
                <a:cubicBezTo>
                  <a:pt x="557" y="336"/>
                  <a:pt x="557" y="336"/>
                  <a:pt x="557" y="336"/>
                </a:cubicBezTo>
                <a:cubicBezTo>
                  <a:pt x="557" y="336"/>
                  <a:pt x="557" y="336"/>
                  <a:pt x="557" y="336"/>
                </a:cubicBezTo>
                <a:cubicBezTo>
                  <a:pt x="557" y="336"/>
                  <a:pt x="557" y="336"/>
                  <a:pt x="557" y="336"/>
                </a:cubicBezTo>
                <a:cubicBezTo>
                  <a:pt x="557" y="336"/>
                  <a:pt x="557" y="336"/>
                  <a:pt x="557" y="336"/>
                </a:cubicBezTo>
                <a:cubicBezTo>
                  <a:pt x="558" y="336"/>
                  <a:pt x="558" y="336"/>
                  <a:pt x="558" y="336"/>
                </a:cubicBezTo>
                <a:cubicBezTo>
                  <a:pt x="558" y="336"/>
                  <a:pt x="558" y="336"/>
                  <a:pt x="558" y="336"/>
                </a:cubicBezTo>
                <a:cubicBezTo>
                  <a:pt x="558" y="336"/>
                  <a:pt x="558" y="336"/>
                  <a:pt x="558" y="336"/>
                </a:cubicBezTo>
                <a:cubicBezTo>
                  <a:pt x="558" y="336"/>
                  <a:pt x="558" y="336"/>
                  <a:pt x="558" y="336"/>
                </a:cubicBezTo>
                <a:cubicBezTo>
                  <a:pt x="557" y="336"/>
                  <a:pt x="558" y="336"/>
                  <a:pt x="557" y="336"/>
                </a:cubicBezTo>
                <a:cubicBezTo>
                  <a:pt x="557" y="336"/>
                  <a:pt x="557" y="336"/>
                  <a:pt x="557" y="336"/>
                </a:cubicBezTo>
                <a:cubicBezTo>
                  <a:pt x="557" y="336"/>
                  <a:pt x="557" y="336"/>
                  <a:pt x="557" y="336"/>
                </a:cubicBezTo>
                <a:cubicBezTo>
                  <a:pt x="557" y="335"/>
                  <a:pt x="557" y="335"/>
                  <a:pt x="557" y="335"/>
                </a:cubicBezTo>
                <a:cubicBezTo>
                  <a:pt x="558" y="332"/>
                  <a:pt x="558" y="328"/>
                  <a:pt x="558" y="322"/>
                </a:cubicBezTo>
                <a:cubicBezTo>
                  <a:pt x="557" y="322"/>
                  <a:pt x="556" y="325"/>
                  <a:pt x="556" y="328"/>
                </a:cubicBezTo>
                <a:cubicBezTo>
                  <a:pt x="555" y="329"/>
                  <a:pt x="555" y="331"/>
                  <a:pt x="555" y="333"/>
                </a:cubicBezTo>
                <a:cubicBezTo>
                  <a:pt x="555" y="335"/>
                  <a:pt x="555" y="335"/>
                  <a:pt x="555" y="335"/>
                </a:cubicBezTo>
                <a:cubicBezTo>
                  <a:pt x="555" y="335"/>
                  <a:pt x="555" y="335"/>
                  <a:pt x="555" y="335"/>
                </a:cubicBezTo>
                <a:cubicBezTo>
                  <a:pt x="555" y="336"/>
                  <a:pt x="555" y="336"/>
                  <a:pt x="555" y="336"/>
                </a:cubicBezTo>
                <a:cubicBezTo>
                  <a:pt x="555" y="336"/>
                  <a:pt x="555" y="336"/>
                  <a:pt x="555" y="336"/>
                </a:cubicBezTo>
                <a:cubicBezTo>
                  <a:pt x="555" y="336"/>
                  <a:pt x="555" y="336"/>
                  <a:pt x="555" y="336"/>
                </a:cubicBezTo>
                <a:cubicBezTo>
                  <a:pt x="556" y="336"/>
                  <a:pt x="553" y="336"/>
                  <a:pt x="558" y="336"/>
                </a:cubicBezTo>
                <a:cubicBezTo>
                  <a:pt x="558" y="336"/>
                  <a:pt x="558" y="336"/>
                  <a:pt x="558" y="336"/>
                </a:cubicBezTo>
                <a:cubicBezTo>
                  <a:pt x="558" y="336"/>
                  <a:pt x="558" y="336"/>
                  <a:pt x="558" y="336"/>
                </a:cubicBezTo>
                <a:cubicBezTo>
                  <a:pt x="558" y="336"/>
                  <a:pt x="558" y="336"/>
                  <a:pt x="558" y="336"/>
                </a:cubicBezTo>
                <a:cubicBezTo>
                  <a:pt x="557" y="336"/>
                  <a:pt x="557" y="336"/>
                  <a:pt x="557" y="336"/>
                </a:cubicBezTo>
                <a:cubicBezTo>
                  <a:pt x="557" y="336"/>
                  <a:pt x="556" y="336"/>
                  <a:pt x="556" y="335"/>
                </a:cubicBezTo>
                <a:cubicBezTo>
                  <a:pt x="556" y="335"/>
                  <a:pt x="556" y="335"/>
                  <a:pt x="555" y="335"/>
                </a:cubicBezTo>
                <a:cubicBezTo>
                  <a:pt x="555" y="335"/>
                  <a:pt x="555" y="335"/>
                  <a:pt x="555" y="334"/>
                </a:cubicBezTo>
                <a:cubicBezTo>
                  <a:pt x="556" y="335"/>
                  <a:pt x="557" y="336"/>
                  <a:pt x="557" y="336"/>
                </a:cubicBezTo>
                <a:cubicBezTo>
                  <a:pt x="558" y="336"/>
                  <a:pt x="558" y="336"/>
                  <a:pt x="558" y="336"/>
                </a:cubicBezTo>
                <a:cubicBezTo>
                  <a:pt x="558" y="336"/>
                  <a:pt x="558" y="336"/>
                  <a:pt x="558" y="336"/>
                </a:cubicBezTo>
                <a:cubicBezTo>
                  <a:pt x="558" y="336"/>
                  <a:pt x="558" y="336"/>
                  <a:pt x="558" y="336"/>
                </a:cubicBezTo>
                <a:cubicBezTo>
                  <a:pt x="558" y="336"/>
                  <a:pt x="551" y="336"/>
                  <a:pt x="554" y="336"/>
                </a:cubicBezTo>
                <a:cubicBezTo>
                  <a:pt x="554" y="336"/>
                  <a:pt x="554" y="336"/>
                  <a:pt x="554" y="336"/>
                </a:cubicBezTo>
                <a:cubicBezTo>
                  <a:pt x="554" y="336"/>
                  <a:pt x="554" y="336"/>
                  <a:pt x="554" y="336"/>
                </a:cubicBezTo>
                <a:cubicBezTo>
                  <a:pt x="554" y="336"/>
                  <a:pt x="554" y="336"/>
                  <a:pt x="554" y="336"/>
                </a:cubicBezTo>
                <a:cubicBezTo>
                  <a:pt x="554" y="336"/>
                  <a:pt x="554" y="336"/>
                  <a:pt x="554" y="336"/>
                </a:cubicBezTo>
                <a:cubicBezTo>
                  <a:pt x="554" y="335"/>
                  <a:pt x="554" y="335"/>
                  <a:pt x="554" y="335"/>
                </a:cubicBezTo>
                <a:cubicBezTo>
                  <a:pt x="554" y="334"/>
                  <a:pt x="554" y="334"/>
                  <a:pt x="554" y="334"/>
                </a:cubicBezTo>
                <a:cubicBezTo>
                  <a:pt x="553" y="331"/>
                  <a:pt x="553" y="327"/>
                  <a:pt x="553" y="324"/>
                </a:cubicBezTo>
                <a:cubicBezTo>
                  <a:pt x="553" y="326"/>
                  <a:pt x="553" y="328"/>
                  <a:pt x="553" y="330"/>
                </a:cubicBezTo>
                <a:cubicBezTo>
                  <a:pt x="552" y="333"/>
                  <a:pt x="552" y="333"/>
                  <a:pt x="552" y="333"/>
                </a:cubicBezTo>
                <a:cubicBezTo>
                  <a:pt x="552" y="335"/>
                  <a:pt x="552" y="335"/>
                  <a:pt x="552" y="335"/>
                </a:cubicBezTo>
                <a:cubicBezTo>
                  <a:pt x="552" y="336"/>
                  <a:pt x="552" y="336"/>
                  <a:pt x="552" y="336"/>
                </a:cubicBezTo>
                <a:cubicBezTo>
                  <a:pt x="552" y="336"/>
                  <a:pt x="552" y="336"/>
                  <a:pt x="552" y="336"/>
                </a:cubicBezTo>
                <a:cubicBezTo>
                  <a:pt x="552" y="336"/>
                  <a:pt x="552" y="336"/>
                  <a:pt x="552" y="336"/>
                </a:cubicBezTo>
                <a:cubicBezTo>
                  <a:pt x="555" y="336"/>
                  <a:pt x="547" y="335"/>
                  <a:pt x="558" y="336"/>
                </a:cubicBezTo>
                <a:cubicBezTo>
                  <a:pt x="558" y="336"/>
                  <a:pt x="558" y="336"/>
                  <a:pt x="558" y="336"/>
                </a:cubicBezTo>
                <a:cubicBezTo>
                  <a:pt x="558" y="336"/>
                  <a:pt x="558" y="336"/>
                  <a:pt x="558" y="336"/>
                </a:cubicBezTo>
                <a:cubicBezTo>
                  <a:pt x="557" y="336"/>
                  <a:pt x="557" y="336"/>
                  <a:pt x="557" y="336"/>
                </a:cubicBezTo>
                <a:cubicBezTo>
                  <a:pt x="557" y="336"/>
                  <a:pt x="557" y="336"/>
                  <a:pt x="556" y="335"/>
                </a:cubicBezTo>
                <a:cubicBezTo>
                  <a:pt x="556" y="335"/>
                  <a:pt x="555" y="335"/>
                  <a:pt x="555" y="334"/>
                </a:cubicBezTo>
                <a:cubicBezTo>
                  <a:pt x="554" y="333"/>
                  <a:pt x="553" y="332"/>
                  <a:pt x="554" y="333"/>
                </a:cubicBezTo>
                <a:cubicBezTo>
                  <a:pt x="553" y="333"/>
                  <a:pt x="553" y="333"/>
                  <a:pt x="553" y="333"/>
                </a:cubicBezTo>
                <a:cubicBezTo>
                  <a:pt x="552" y="333"/>
                  <a:pt x="552" y="333"/>
                  <a:pt x="551" y="334"/>
                </a:cubicBezTo>
                <a:cubicBezTo>
                  <a:pt x="549" y="334"/>
                  <a:pt x="547" y="335"/>
                  <a:pt x="545" y="335"/>
                </a:cubicBezTo>
                <a:cubicBezTo>
                  <a:pt x="537" y="336"/>
                  <a:pt x="529" y="337"/>
                  <a:pt x="525" y="338"/>
                </a:cubicBezTo>
                <a:cubicBezTo>
                  <a:pt x="520" y="339"/>
                  <a:pt x="508" y="342"/>
                  <a:pt x="503" y="342"/>
                </a:cubicBezTo>
                <a:cubicBezTo>
                  <a:pt x="504" y="343"/>
                  <a:pt x="480" y="346"/>
                  <a:pt x="488" y="348"/>
                </a:cubicBezTo>
                <a:cubicBezTo>
                  <a:pt x="471" y="350"/>
                  <a:pt x="477" y="345"/>
                  <a:pt x="461" y="349"/>
                </a:cubicBezTo>
                <a:cubicBezTo>
                  <a:pt x="467" y="347"/>
                  <a:pt x="451" y="348"/>
                  <a:pt x="457" y="346"/>
                </a:cubicBezTo>
                <a:cubicBezTo>
                  <a:pt x="463" y="348"/>
                  <a:pt x="481" y="343"/>
                  <a:pt x="489" y="341"/>
                </a:cubicBezTo>
                <a:cubicBezTo>
                  <a:pt x="481" y="342"/>
                  <a:pt x="473" y="342"/>
                  <a:pt x="465" y="342"/>
                </a:cubicBezTo>
                <a:cubicBezTo>
                  <a:pt x="471" y="342"/>
                  <a:pt x="462" y="344"/>
                  <a:pt x="459" y="344"/>
                </a:cubicBezTo>
                <a:cubicBezTo>
                  <a:pt x="456" y="343"/>
                  <a:pt x="456" y="343"/>
                  <a:pt x="456" y="343"/>
                </a:cubicBezTo>
                <a:cubicBezTo>
                  <a:pt x="452" y="347"/>
                  <a:pt x="414" y="342"/>
                  <a:pt x="402" y="347"/>
                </a:cubicBezTo>
                <a:cubicBezTo>
                  <a:pt x="410" y="347"/>
                  <a:pt x="416" y="348"/>
                  <a:pt x="420" y="346"/>
                </a:cubicBezTo>
                <a:cubicBezTo>
                  <a:pt x="434" y="346"/>
                  <a:pt x="417" y="349"/>
                  <a:pt x="423" y="350"/>
                </a:cubicBezTo>
                <a:cubicBezTo>
                  <a:pt x="402" y="353"/>
                  <a:pt x="369" y="351"/>
                  <a:pt x="346" y="355"/>
                </a:cubicBezTo>
                <a:cubicBezTo>
                  <a:pt x="350" y="353"/>
                  <a:pt x="361" y="353"/>
                  <a:pt x="362" y="351"/>
                </a:cubicBezTo>
                <a:cubicBezTo>
                  <a:pt x="344" y="351"/>
                  <a:pt x="323" y="355"/>
                  <a:pt x="303" y="357"/>
                </a:cubicBezTo>
                <a:cubicBezTo>
                  <a:pt x="307" y="355"/>
                  <a:pt x="307" y="355"/>
                  <a:pt x="307" y="355"/>
                </a:cubicBezTo>
                <a:cubicBezTo>
                  <a:pt x="290" y="357"/>
                  <a:pt x="300" y="354"/>
                  <a:pt x="282" y="355"/>
                </a:cubicBezTo>
                <a:cubicBezTo>
                  <a:pt x="283" y="355"/>
                  <a:pt x="285" y="356"/>
                  <a:pt x="281" y="356"/>
                </a:cubicBezTo>
                <a:cubicBezTo>
                  <a:pt x="266" y="356"/>
                  <a:pt x="279" y="354"/>
                  <a:pt x="270" y="354"/>
                </a:cubicBezTo>
                <a:cubicBezTo>
                  <a:pt x="251" y="357"/>
                  <a:pt x="261" y="351"/>
                  <a:pt x="237" y="353"/>
                </a:cubicBezTo>
                <a:cubicBezTo>
                  <a:pt x="239" y="352"/>
                  <a:pt x="239" y="352"/>
                  <a:pt x="239" y="352"/>
                </a:cubicBezTo>
                <a:cubicBezTo>
                  <a:pt x="221" y="353"/>
                  <a:pt x="197" y="350"/>
                  <a:pt x="177" y="349"/>
                </a:cubicBezTo>
                <a:cubicBezTo>
                  <a:pt x="179" y="349"/>
                  <a:pt x="194" y="349"/>
                  <a:pt x="192" y="351"/>
                </a:cubicBezTo>
                <a:cubicBezTo>
                  <a:pt x="167" y="351"/>
                  <a:pt x="167" y="351"/>
                  <a:pt x="167" y="351"/>
                </a:cubicBezTo>
                <a:cubicBezTo>
                  <a:pt x="166" y="351"/>
                  <a:pt x="155" y="350"/>
                  <a:pt x="162" y="349"/>
                </a:cubicBezTo>
                <a:cubicBezTo>
                  <a:pt x="165" y="349"/>
                  <a:pt x="168" y="350"/>
                  <a:pt x="171" y="350"/>
                </a:cubicBezTo>
                <a:cubicBezTo>
                  <a:pt x="167" y="349"/>
                  <a:pt x="167" y="349"/>
                  <a:pt x="167" y="349"/>
                </a:cubicBezTo>
                <a:cubicBezTo>
                  <a:pt x="144" y="349"/>
                  <a:pt x="169" y="352"/>
                  <a:pt x="168" y="354"/>
                </a:cubicBezTo>
                <a:cubicBezTo>
                  <a:pt x="156" y="353"/>
                  <a:pt x="152" y="355"/>
                  <a:pt x="143" y="354"/>
                </a:cubicBezTo>
                <a:cubicBezTo>
                  <a:pt x="140" y="352"/>
                  <a:pt x="159" y="353"/>
                  <a:pt x="149" y="350"/>
                </a:cubicBezTo>
                <a:cubicBezTo>
                  <a:pt x="142" y="349"/>
                  <a:pt x="118" y="349"/>
                  <a:pt x="109" y="350"/>
                </a:cubicBezTo>
                <a:cubicBezTo>
                  <a:pt x="103" y="348"/>
                  <a:pt x="91" y="346"/>
                  <a:pt x="81" y="345"/>
                </a:cubicBezTo>
                <a:cubicBezTo>
                  <a:pt x="70" y="344"/>
                  <a:pt x="62" y="343"/>
                  <a:pt x="62" y="341"/>
                </a:cubicBezTo>
                <a:cubicBezTo>
                  <a:pt x="62" y="342"/>
                  <a:pt x="58" y="342"/>
                  <a:pt x="53" y="341"/>
                </a:cubicBezTo>
                <a:cubicBezTo>
                  <a:pt x="56" y="340"/>
                  <a:pt x="56" y="340"/>
                  <a:pt x="56" y="340"/>
                </a:cubicBezTo>
                <a:cubicBezTo>
                  <a:pt x="48" y="338"/>
                  <a:pt x="44" y="338"/>
                  <a:pt x="40" y="338"/>
                </a:cubicBezTo>
                <a:cubicBezTo>
                  <a:pt x="39" y="338"/>
                  <a:pt x="37" y="338"/>
                  <a:pt x="36" y="338"/>
                </a:cubicBezTo>
                <a:cubicBezTo>
                  <a:pt x="34" y="338"/>
                  <a:pt x="32" y="338"/>
                  <a:pt x="31" y="337"/>
                </a:cubicBezTo>
                <a:cubicBezTo>
                  <a:pt x="31" y="336"/>
                  <a:pt x="32" y="336"/>
                  <a:pt x="33" y="336"/>
                </a:cubicBezTo>
                <a:cubicBezTo>
                  <a:pt x="33" y="337"/>
                  <a:pt x="34" y="337"/>
                  <a:pt x="35" y="336"/>
                </a:cubicBezTo>
                <a:cubicBezTo>
                  <a:pt x="34" y="336"/>
                  <a:pt x="33" y="336"/>
                  <a:pt x="32" y="335"/>
                </a:cubicBezTo>
                <a:cubicBezTo>
                  <a:pt x="32" y="335"/>
                  <a:pt x="31" y="335"/>
                  <a:pt x="30" y="334"/>
                </a:cubicBezTo>
                <a:cubicBezTo>
                  <a:pt x="30" y="334"/>
                  <a:pt x="29" y="333"/>
                  <a:pt x="29" y="332"/>
                </a:cubicBezTo>
                <a:cubicBezTo>
                  <a:pt x="28" y="330"/>
                  <a:pt x="28" y="330"/>
                  <a:pt x="28" y="330"/>
                </a:cubicBezTo>
                <a:cubicBezTo>
                  <a:pt x="27" y="325"/>
                  <a:pt x="25" y="321"/>
                  <a:pt x="24" y="317"/>
                </a:cubicBezTo>
                <a:cubicBezTo>
                  <a:pt x="21" y="309"/>
                  <a:pt x="19" y="300"/>
                  <a:pt x="19" y="288"/>
                </a:cubicBezTo>
                <a:cubicBezTo>
                  <a:pt x="19" y="289"/>
                  <a:pt x="20" y="290"/>
                  <a:pt x="20" y="292"/>
                </a:cubicBezTo>
                <a:cubicBezTo>
                  <a:pt x="20" y="293"/>
                  <a:pt x="20" y="289"/>
                  <a:pt x="18" y="282"/>
                </a:cubicBezTo>
                <a:cubicBezTo>
                  <a:pt x="18" y="290"/>
                  <a:pt x="18" y="290"/>
                  <a:pt x="18" y="290"/>
                </a:cubicBezTo>
                <a:cubicBezTo>
                  <a:pt x="12" y="279"/>
                  <a:pt x="17" y="258"/>
                  <a:pt x="15" y="239"/>
                </a:cubicBezTo>
                <a:cubicBezTo>
                  <a:pt x="16" y="241"/>
                  <a:pt x="17" y="255"/>
                  <a:pt x="17" y="247"/>
                </a:cubicBezTo>
                <a:cubicBezTo>
                  <a:pt x="17" y="235"/>
                  <a:pt x="12" y="236"/>
                  <a:pt x="14" y="222"/>
                </a:cubicBezTo>
                <a:cubicBezTo>
                  <a:pt x="15" y="228"/>
                  <a:pt x="17" y="226"/>
                  <a:pt x="18" y="233"/>
                </a:cubicBezTo>
                <a:cubicBezTo>
                  <a:pt x="18" y="223"/>
                  <a:pt x="19" y="217"/>
                  <a:pt x="17" y="213"/>
                </a:cubicBezTo>
                <a:cubicBezTo>
                  <a:pt x="18" y="210"/>
                  <a:pt x="18" y="209"/>
                  <a:pt x="19" y="209"/>
                </a:cubicBezTo>
                <a:cubicBezTo>
                  <a:pt x="18" y="203"/>
                  <a:pt x="19" y="193"/>
                  <a:pt x="19" y="187"/>
                </a:cubicBezTo>
                <a:cubicBezTo>
                  <a:pt x="20" y="188"/>
                  <a:pt x="20" y="188"/>
                  <a:pt x="20" y="188"/>
                </a:cubicBezTo>
                <a:cubicBezTo>
                  <a:pt x="16" y="176"/>
                  <a:pt x="20" y="169"/>
                  <a:pt x="21" y="153"/>
                </a:cubicBezTo>
                <a:cubicBezTo>
                  <a:pt x="22" y="156"/>
                  <a:pt x="22" y="156"/>
                  <a:pt x="22" y="156"/>
                </a:cubicBezTo>
                <a:cubicBezTo>
                  <a:pt x="22" y="149"/>
                  <a:pt x="21" y="139"/>
                  <a:pt x="24" y="128"/>
                </a:cubicBezTo>
                <a:cubicBezTo>
                  <a:pt x="25" y="134"/>
                  <a:pt x="25" y="134"/>
                  <a:pt x="25" y="134"/>
                </a:cubicBezTo>
                <a:cubicBezTo>
                  <a:pt x="24" y="125"/>
                  <a:pt x="28" y="108"/>
                  <a:pt x="26" y="100"/>
                </a:cubicBezTo>
                <a:cubicBezTo>
                  <a:pt x="27" y="97"/>
                  <a:pt x="28" y="109"/>
                  <a:pt x="30" y="94"/>
                </a:cubicBezTo>
                <a:cubicBezTo>
                  <a:pt x="29" y="90"/>
                  <a:pt x="29" y="79"/>
                  <a:pt x="31" y="75"/>
                </a:cubicBezTo>
                <a:cubicBezTo>
                  <a:pt x="32" y="75"/>
                  <a:pt x="32" y="77"/>
                  <a:pt x="31" y="81"/>
                </a:cubicBezTo>
                <a:cubicBezTo>
                  <a:pt x="31" y="83"/>
                  <a:pt x="31" y="82"/>
                  <a:pt x="31" y="81"/>
                </a:cubicBezTo>
                <a:cubicBezTo>
                  <a:pt x="31" y="86"/>
                  <a:pt x="31" y="86"/>
                  <a:pt x="31" y="86"/>
                </a:cubicBezTo>
                <a:cubicBezTo>
                  <a:pt x="34" y="75"/>
                  <a:pt x="31" y="77"/>
                  <a:pt x="33" y="65"/>
                </a:cubicBezTo>
                <a:cubicBezTo>
                  <a:pt x="34" y="62"/>
                  <a:pt x="34" y="69"/>
                  <a:pt x="35" y="71"/>
                </a:cubicBezTo>
                <a:cubicBezTo>
                  <a:pt x="35" y="55"/>
                  <a:pt x="36" y="40"/>
                  <a:pt x="37" y="25"/>
                </a:cubicBezTo>
                <a:cubicBezTo>
                  <a:pt x="37" y="24"/>
                  <a:pt x="35" y="30"/>
                  <a:pt x="34" y="25"/>
                </a:cubicBezTo>
                <a:cubicBezTo>
                  <a:pt x="32" y="41"/>
                  <a:pt x="32" y="41"/>
                  <a:pt x="32" y="41"/>
                </a:cubicBezTo>
                <a:cubicBezTo>
                  <a:pt x="29" y="48"/>
                  <a:pt x="31" y="32"/>
                  <a:pt x="31" y="25"/>
                </a:cubicBezTo>
                <a:cubicBezTo>
                  <a:pt x="30" y="36"/>
                  <a:pt x="30" y="36"/>
                  <a:pt x="30" y="36"/>
                </a:cubicBezTo>
                <a:cubicBezTo>
                  <a:pt x="30" y="37"/>
                  <a:pt x="29" y="36"/>
                  <a:pt x="29" y="35"/>
                </a:cubicBezTo>
                <a:cubicBezTo>
                  <a:pt x="29" y="43"/>
                  <a:pt x="29" y="43"/>
                  <a:pt x="29" y="43"/>
                </a:cubicBezTo>
                <a:cubicBezTo>
                  <a:pt x="29" y="21"/>
                  <a:pt x="23" y="65"/>
                  <a:pt x="24" y="41"/>
                </a:cubicBezTo>
                <a:cubicBezTo>
                  <a:pt x="23" y="47"/>
                  <a:pt x="23" y="54"/>
                  <a:pt x="24" y="57"/>
                </a:cubicBezTo>
                <a:cubicBezTo>
                  <a:pt x="23" y="68"/>
                  <a:pt x="22" y="66"/>
                  <a:pt x="21" y="70"/>
                </a:cubicBezTo>
                <a:cubicBezTo>
                  <a:pt x="21" y="54"/>
                  <a:pt x="21" y="54"/>
                  <a:pt x="21" y="54"/>
                </a:cubicBezTo>
                <a:cubicBezTo>
                  <a:pt x="19" y="78"/>
                  <a:pt x="20" y="51"/>
                  <a:pt x="17" y="69"/>
                </a:cubicBezTo>
                <a:cubicBezTo>
                  <a:pt x="16" y="90"/>
                  <a:pt x="9" y="101"/>
                  <a:pt x="8" y="112"/>
                </a:cubicBezTo>
                <a:cubicBezTo>
                  <a:pt x="7" y="133"/>
                  <a:pt x="11" y="104"/>
                  <a:pt x="11" y="117"/>
                </a:cubicBezTo>
                <a:cubicBezTo>
                  <a:pt x="10" y="129"/>
                  <a:pt x="9" y="123"/>
                  <a:pt x="8" y="130"/>
                </a:cubicBezTo>
                <a:cubicBezTo>
                  <a:pt x="10" y="136"/>
                  <a:pt x="10" y="136"/>
                  <a:pt x="10" y="136"/>
                </a:cubicBezTo>
                <a:cubicBezTo>
                  <a:pt x="10" y="149"/>
                  <a:pt x="8" y="136"/>
                  <a:pt x="8" y="144"/>
                </a:cubicBezTo>
                <a:cubicBezTo>
                  <a:pt x="6" y="154"/>
                  <a:pt x="8" y="140"/>
                  <a:pt x="6" y="137"/>
                </a:cubicBezTo>
                <a:cubicBezTo>
                  <a:pt x="6" y="140"/>
                  <a:pt x="7" y="152"/>
                  <a:pt x="5" y="157"/>
                </a:cubicBezTo>
                <a:cubicBezTo>
                  <a:pt x="5" y="156"/>
                  <a:pt x="5" y="142"/>
                  <a:pt x="5" y="151"/>
                </a:cubicBezTo>
                <a:cubicBezTo>
                  <a:pt x="4" y="168"/>
                  <a:pt x="4" y="179"/>
                  <a:pt x="3" y="188"/>
                </a:cubicBezTo>
                <a:cubicBezTo>
                  <a:pt x="2" y="198"/>
                  <a:pt x="1" y="208"/>
                  <a:pt x="1" y="223"/>
                </a:cubicBezTo>
                <a:cubicBezTo>
                  <a:pt x="0" y="220"/>
                  <a:pt x="0" y="220"/>
                  <a:pt x="0" y="220"/>
                </a:cubicBezTo>
                <a:cubicBezTo>
                  <a:pt x="0" y="224"/>
                  <a:pt x="1" y="226"/>
                  <a:pt x="1" y="230"/>
                </a:cubicBezTo>
                <a:cubicBezTo>
                  <a:pt x="0" y="228"/>
                  <a:pt x="0" y="228"/>
                  <a:pt x="0" y="228"/>
                </a:cubicBezTo>
                <a:cubicBezTo>
                  <a:pt x="0" y="232"/>
                  <a:pt x="2" y="263"/>
                  <a:pt x="4" y="283"/>
                </a:cubicBezTo>
                <a:cubicBezTo>
                  <a:pt x="1" y="273"/>
                  <a:pt x="1" y="273"/>
                  <a:pt x="1" y="273"/>
                </a:cubicBezTo>
                <a:cubicBezTo>
                  <a:pt x="2" y="279"/>
                  <a:pt x="4" y="284"/>
                  <a:pt x="5" y="290"/>
                </a:cubicBezTo>
                <a:cubicBezTo>
                  <a:pt x="2" y="289"/>
                  <a:pt x="2" y="289"/>
                  <a:pt x="2" y="289"/>
                </a:cubicBezTo>
                <a:cubicBezTo>
                  <a:pt x="5" y="295"/>
                  <a:pt x="6" y="316"/>
                  <a:pt x="12" y="333"/>
                </a:cubicBezTo>
                <a:cubicBezTo>
                  <a:pt x="10" y="333"/>
                  <a:pt x="10" y="333"/>
                  <a:pt x="10" y="333"/>
                </a:cubicBezTo>
                <a:cubicBezTo>
                  <a:pt x="11" y="336"/>
                  <a:pt x="11" y="336"/>
                  <a:pt x="11" y="336"/>
                </a:cubicBezTo>
                <a:cubicBezTo>
                  <a:pt x="12" y="337"/>
                  <a:pt x="12" y="339"/>
                  <a:pt x="13" y="340"/>
                </a:cubicBezTo>
                <a:cubicBezTo>
                  <a:pt x="14" y="343"/>
                  <a:pt x="16" y="345"/>
                  <a:pt x="18" y="347"/>
                </a:cubicBezTo>
                <a:cubicBezTo>
                  <a:pt x="16" y="346"/>
                  <a:pt x="15" y="345"/>
                  <a:pt x="13" y="343"/>
                </a:cubicBezTo>
                <a:cubicBezTo>
                  <a:pt x="16" y="347"/>
                  <a:pt x="20" y="350"/>
                  <a:pt x="24" y="352"/>
                </a:cubicBezTo>
                <a:cubicBezTo>
                  <a:pt x="25" y="352"/>
                  <a:pt x="27" y="353"/>
                  <a:pt x="28" y="353"/>
                </a:cubicBezTo>
                <a:cubicBezTo>
                  <a:pt x="29" y="353"/>
                  <a:pt x="29" y="354"/>
                  <a:pt x="30" y="354"/>
                </a:cubicBezTo>
                <a:cubicBezTo>
                  <a:pt x="32" y="354"/>
                  <a:pt x="33" y="355"/>
                  <a:pt x="35" y="355"/>
                </a:cubicBezTo>
                <a:cubicBezTo>
                  <a:pt x="41" y="356"/>
                  <a:pt x="47" y="357"/>
                  <a:pt x="53" y="358"/>
                </a:cubicBezTo>
                <a:cubicBezTo>
                  <a:pt x="45" y="357"/>
                  <a:pt x="43" y="358"/>
                  <a:pt x="44" y="359"/>
                </a:cubicBezTo>
                <a:close/>
                <a:moveTo>
                  <a:pt x="458" y="362"/>
                </a:moveTo>
                <a:cubicBezTo>
                  <a:pt x="463" y="362"/>
                  <a:pt x="463" y="362"/>
                  <a:pt x="463" y="362"/>
                </a:cubicBezTo>
                <a:cubicBezTo>
                  <a:pt x="461" y="362"/>
                  <a:pt x="460" y="362"/>
                  <a:pt x="458" y="362"/>
                </a:cubicBezTo>
                <a:cubicBezTo>
                  <a:pt x="451" y="363"/>
                  <a:pt x="451" y="363"/>
                  <a:pt x="451" y="363"/>
                </a:cubicBezTo>
                <a:cubicBezTo>
                  <a:pt x="452" y="361"/>
                  <a:pt x="454" y="362"/>
                  <a:pt x="458" y="362"/>
                </a:cubicBezTo>
                <a:close/>
                <a:moveTo>
                  <a:pt x="329" y="4"/>
                </a:moveTo>
                <a:cubicBezTo>
                  <a:pt x="340" y="3"/>
                  <a:pt x="340" y="3"/>
                  <a:pt x="340" y="3"/>
                </a:cubicBezTo>
                <a:cubicBezTo>
                  <a:pt x="338" y="3"/>
                  <a:pt x="330" y="4"/>
                  <a:pt x="333" y="3"/>
                </a:cubicBezTo>
                <a:cubicBezTo>
                  <a:pt x="331" y="3"/>
                  <a:pt x="327" y="3"/>
                  <a:pt x="329" y="4"/>
                </a:cubicBezTo>
                <a:close/>
                <a:moveTo>
                  <a:pt x="442" y="350"/>
                </a:moveTo>
                <a:cubicBezTo>
                  <a:pt x="447" y="349"/>
                  <a:pt x="447" y="349"/>
                  <a:pt x="447" y="349"/>
                </a:cubicBezTo>
                <a:cubicBezTo>
                  <a:pt x="451" y="350"/>
                  <a:pt x="451" y="350"/>
                  <a:pt x="451" y="350"/>
                </a:cubicBezTo>
                <a:lnTo>
                  <a:pt x="442" y="350"/>
                </a:lnTo>
                <a:close/>
                <a:moveTo>
                  <a:pt x="349" y="353"/>
                </a:moveTo>
                <a:cubicBezTo>
                  <a:pt x="359" y="352"/>
                  <a:pt x="359" y="352"/>
                  <a:pt x="359" y="352"/>
                </a:cubicBezTo>
                <a:cubicBezTo>
                  <a:pt x="360" y="352"/>
                  <a:pt x="360" y="352"/>
                  <a:pt x="360" y="352"/>
                </a:cubicBezTo>
                <a:cubicBezTo>
                  <a:pt x="350" y="353"/>
                  <a:pt x="350" y="353"/>
                  <a:pt x="350" y="353"/>
                </a:cubicBezTo>
                <a:lnTo>
                  <a:pt x="349" y="353"/>
                </a:lnTo>
                <a:close/>
                <a:moveTo>
                  <a:pt x="220" y="366"/>
                </a:moveTo>
                <a:cubicBezTo>
                  <a:pt x="227" y="364"/>
                  <a:pt x="230" y="366"/>
                  <a:pt x="238" y="365"/>
                </a:cubicBezTo>
                <a:cubicBezTo>
                  <a:pt x="238" y="365"/>
                  <a:pt x="239" y="365"/>
                  <a:pt x="239" y="365"/>
                </a:cubicBezTo>
                <a:cubicBezTo>
                  <a:pt x="239" y="365"/>
                  <a:pt x="238" y="365"/>
                  <a:pt x="238" y="365"/>
                </a:cubicBezTo>
                <a:cubicBezTo>
                  <a:pt x="233" y="366"/>
                  <a:pt x="228" y="368"/>
                  <a:pt x="220" y="366"/>
                </a:cubicBezTo>
                <a:close/>
                <a:moveTo>
                  <a:pt x="435" y="361"/>
                </a:moveTo>
                <a:cubicBezTo>
                  <a:pt x="434" y="362"/>
                  <a:pt x="423" y="363"/>
                  <a:pt x="419" y="364"/>
                </a:cubicBezTo>
                <a:cubicBezTo>
                  <a:pt x="415" y="364"/>
                  <a:pt x="421" y="363"/>
                  <a:pt x="423" y="362"/>
                </a:cubicBezTo>
                <a:cubicBezTo>
                  <a:pt x="420" y="362"/>
                  <a:pt x="419" y="362"/>
                  <a:pt x="415" y="362"/>
                </a:cubicBezTo>
                <a:cubicBezTo>
                  <a:pt x="417" y="359"/>
                  <a:pt x="425" y="363"/>
                  <a:pt x="435" y="361"/>
                </a:cubicBezTo>
                <a:close/>
                <a:moveTo>
                  <a:pt x="572" y="239"/>
                </a:moveTo>
                <a:cubicBezTo>
                  <a:pt x="572" y="248"/>
                  <a:pt x="572" y="248"/>
                  <a:pt x="572" y="248"/>
                </a:cubicBezTo>
                <a:cubicBezTo>
                  <a:pt x="573" y="245"/>
                  <a:pt x="573" y="245"/>
                  <a:pt x="573" y="245"/>
                </a:cubicBezTo>
                <a:lnTo>
                  <a:pt x="572" y="239"/>
                </a:lnTo>
                <a:close/>
                <a:moveTo>
                  <a:pt x="575" y="192"/>
                </a:moveTo>
                <a:cubicBezTo>
                  <a:pt x="576" y="182"/>
                  <a:pt x="575" y="172"/>
                  <a:pt x="573" y="175"/>
                </a:cubicBezTo>
                <a:cubicBezTo>
                  <a:pt x="573" y="184"/>
                  <a:pt x="572" y="197"/>
                  <a:pt x="574" y="202"/>
                </a:cubicBezTo>
                <a:cubicBezTo>
                  <a:pt x="573" y="197"/>
                  <a:pt x="576" y="205"/>
                  <a:pt x="575" y="192"/>
                </a:cubicBezTo>
                <a:close/>
                <a:moveTo>
                  <a:pt x="319" y="362"/>
                </a:moveTo>
                <a:cubicBezTo>
                  <a:pt x="325" y="362"/>
                  <a:pt x="335" y="358"/>
                  <a:pt x="348" y="360"/>
                </a:cubicBezTo>
                <a:cubicBezTo>
                  <a:pt x="338" y="361"/>
                  <a:pt x="338" y="361"/>
                  <a:pt x="338" y="361"/>
                </a:cubicBezTo>
                <a:cubicBezTo>
                  <a:pt x="340" y="361"/>
                  <a:pt x="340" y="361"/>
                  <a:pt x="340" y="361"/>
                </a:cubicBezTo>
                <a:cubicBezTo>
                  <a:pt x="338" y="362"/>
                  <a:pt x="338" y="362"/>
                  <a:pt x="338" y="362"/>
                </a:cubicBezTo>
                <a:cubicBezTo>
                  <a:pt x="340" y="359"/>
                  <a:pt x="324" y="362"/>
                  <a:pt x="319" y="362"/>
                </a:cubicBezTo>
                <a:close/>
                <a:moveTo>
                  <a:pt x="575" y="102"/>
                </a:moveTo>
                <a:cubicBezTo>
                  <a:pt x="575" y="98"/>
                  <a:pt x="574" y="85"/>
                  <a:pt x="572" y="86"/>
                </a:cubicBezTo>
                <a:cubicBezTo>
                  <a:pt x="573" y="84"/>
                  <a:pt x="575" y="101"/>
                  <a:pt x="576" y="110"/>
                </a:cubicBezTo>
                <a:cubicBezTo>
                  <a:pt x="575" y="107"/>
                  <a:pt x="575" y="105"/>
                  <a:pt x="575" y="102"/>
                </a:cubicBezTo>
                <a:close/>
                <a:moveTo>
                  <a:pt x="573" y="107"/>
                </a:moveTo>
                <a:cubicBezTo>
                  <a:pt x="573" y="112"/>
                  <a:pt x="571" y="110"/>
                  <a:pt x="572" y="120"/>
                </a:cubicBezTo>
                <a:cubicBezTo>
                  <a:pt x="573" y="118"/>
                  <a:pt x="576" y="122"/>
                  <a:pt x="575" y="135"/>
                </a:cubicBezTo>
                <a:cubicBezTo>
                  <a:pt x="573" y="125"/>
                  <a:pt x="572" y="124"/>
                  <a:pt x="571" y="110"/>
                </a:cubicBezTo>
                <a:lnTo>
                  <a:pt x="573" y="107"/>
                </a:lnTo>
                <a:close/>
                <a:moveTo>
                  <a:pt x="577" y="130"/>
                </a:moveTo>
                <a:cubicBezTo>
                  <a:pt x="576" y="147"/>
                  <a:pt x="576" y="147"/>
                  <a:pt x="576" y="147"/>
                </a:cubicBezTo>
                <a:cubicBezTo>
                  <a:pt x="573" y="138"/>
                  <a:pt x="576" y="136"/>
                  <a:pt x="577" y="130"/>
                </a:cubicBezTo>
                <a:cubicBezTo>
                  <a:pt x="578" y="124"/>
                  <a:pt x="578" y="124"/>
                  <a:pt x="578" y="124"/>
                </a:cubicBezTo>
                <a:cubicBezTo>
                  <a:pt x="578" y="127"/>
                  <a:pt x="577" y="128"/>
                  <a:pt x="577" y="130"/>
                </a:cubicBezTo>
                <a:close/>
                <a:moveTo>
                  <a:pt x="558" y="13"/>
                </a:moveTo>
                <a:cubicBezTo>
                  <a:pt x="558" y="13"/>
                  <a:pt x="556" y="12"/>
                  <a:pt x="550" y="10"/>
                </a:cubicBezTo>
                <a:cubicBezTo>
                  <a:pt x="552" y="10"/>
                  <a:pt x="554" y="10"/>
                  <a:pt x="555" y="11"/>
                </a:cubicBezTo>
                <a:cubicBezTo>
                  <a:pt x="555" y="10"/>
                  <a:pt x="555" y="10"/>
                  <a:pt x="556" y="10"/>
                </a:cubicBezTo>
                <a:cubicBezTo>
                  <a:pt x="557" y="11"/>
                  <a:pt x="557" y="11"/>
                  <a:pt x="558" y="11"/>
                </a:cubicBezTo>
                <a:cubicBezTo>
                  <a:pt x="559" y="11"/>
                  <a:pt x="560" y="12"/>
                  <a:pt x="563" y="13"/>
                </a:cubicBezTo>
                <a:cubicBezTo>
                  <a:pt x="560" y="11"/>
                  <a:pt x="558" y="11"/>
                  <a:pt x="555" y="11"/>
                </a:cubicBezTo>
                <a:cubicBezTo>
                  <a:pt x="556" y="11"/>
                  <a:pt x="558" y="12"/>
                  <a:pt x="558" y="13"/>
                </a:cubicBezTo>
                <a:close/>
                <a:moveTo>
                  <a:pt x="577" y="113"/>
                </a:moveTo>
                <a:cubicBezTo>
                  <a:pt x="577" y="98"/>
                  <a:pt x="577" y="98"/>
                  <a:pt x="577" y="98"/>
                </a:cubicBezTo>
                <a:cubicBezTo>
                  <a:pt x="577" y="103"/>
                  <a:pt x="576" y="112"/>
                  <a:pt x="577" y="113"/>
                </a:cubicBezTo>
                <a:close/>
                <a:moveTo>
                  <a:pt x="561" y="15"/>
                </a:moveTo>
                <a:cubicBezTo>
                  <a:pt x="562" y="16"/>
                  <a:pt x="562" y="16"/>
                  <a:pt x="562" y="16"/>
                </a:cubicBezTo>
                <a:cubicBezTo>
                  <a:pt x="563" y="16"/>
                  <a:pt x="563" y="16"/>
                  <a:pt x="563" y="16"/>
                </a:cubicBezTo>
                <a:cubicBezTo>
                  <a:pt x="564" y="17"/>
                  <a:pt x="565" y="18"/>
                  <a:pt x="565" y="18"/>
                </a:cubicBezTo>
                <a:cubicBezTo>
                  <a:pt x="567" y="21"/>
                  <a:pt x="568" y="23"/>
                  <a:pt x="569" y="26"/>
                </a:cubicBezTo>
                <a:cubicBezTo>
                  <a:pt x="571" y="31"/>
                  <a:pt x="571" y="35"/>
                  <a:pt x="571" y="36"/>
                </a:cubicBezTo>
                <a:cubicBezTo>
                  <a:pt x="571" y="38"/>
                  <a:pt x="571" y="34"/>
                  <a:pt x="569" y="29"/>
                </a:cubicBezTo>
                <a:cubicBezTo>
                  <a:pt x="568" y="26"/>
                  <a:pt x="568" y="23"/>
                  <a:pt x="566" y="20"/>
                </a:cubicBezTo>
                <a:cubicBezTo>
                  <a:pt x="565" y="19"/>
                  <a:pt x="564" y="17"/>
                  <a:pt x="562" y="16"/>
                </a:cubicBezTo>
                <a:cubicBezTo>
                  <a:pt x="562" y="16"/>
                  <a:pt x="562" y="16"/>
                  <a:pt x="561" y="15"/>
                </a:cubicBezTo>
                <a:cubicBezTo>
                  <a:pt x="561" y="15"/>
                  <a:pt x="561" y="15"/>
                  <a:pt x="560" y="15"/>
                </a:cubicBezTo>
                <a:cubicBezTo>
                  <a:pt x="560" y="15"/>
                  <a:pt x="559" y="14"/>
                  <a:pt x="559" y="14"/>
                </a:cubicBezTo>
                <a:cubicBezTo>
                  <a:pt x="559" y="14"/>
                  <a:pt x="560" y="15"/>
                  <a:pt x="561" y="15"/>
                </a:cubicBezTo>
                <a:close/>
                <a:moveTo>
                  <a:pt x="214" y="8"/>
                </a:moveTo>
                <a:cubicBezTo>
                  <a:pt x="219" y="10"/>
                  <a:pt x="219" y="10"/>
                  <a:pt x="219" y="10"/>
                </a:cubicBezTo>
                <a:cubicBezTo>
                  <a:pt x="209" y="10"/>
                  <a:pt x="209" y="10"/>
                  <a:pt x="209" y="10"/>
                </a:cubicBezTo>
                <a:lnTo>
                  <a:pt x="214" y="8"/>
                </a:lnTo>
                <a:close/>
                <a:moveTo>
                  <a:pt x="318" y="9"/>
                </a:moveTo>
                <a:cubicBezTo>
                  <a:pt x="323" y="8"/>
                  <a:pt x="323" y="8"/>
                  <a:pt x="323" y="8"/>
                </a:cubicBezTo>
                <a:cubicBezTo>
                  <a:pt x="326" y="9"/>
                  <a:pt x="326" y="9"/>
                  <a:pt x="326" y="9"/>
                </a:cubicBezTo>
                <a:lnTo>
                  <a:pt x="318" y="9"/>
                </a:lnTo>
                <a:close/>
                <a:moveTo>
                  <a:pt x="437" y="10"/>
                </a:moveTo>
                <a:cubicBezTo>
                  <a:pt x="435" y="10"/>
                  <a:pt x="434" y="9"/>
                  <a:pt x="433" y="9"/>
                </a:cubicBezTo>
                <a:cubicBezTo>
                  <a:pt x="425" y="8"/>
                  <a:pt x="403" y="7"/>
                  <a:pt x="392" y="8"/>
                </a:cubicBezTo>
                <a:cubicBezTo>
                  <a:pt x="387" y="7"/>
                  <a:pt x="402" y="5"/>
                  <a:pt x="406" y="5"/>
                </a:cubicBezTo>
                <a:cubicBezTo>
                  <a:pt x="399" y="10"/>
                  <a:pt x="422" y="4"/>
                  <a:pt x="431" y="6"/>
                </a:cubicBezTo>
                <a:cubicBezTo>
                  <a:pt x="429" y="7"/>
                  <a:pt x="422" y="7"/>
                  <a:pt x="420" y="8"/>
                </a:cubicBezTo>
                <a:cubicBezTo>
                  <a:pt x="423" y="8"/>
                  <a:pt x="430" y="8"/>
                  <a:pt x="434" y="8"/>
                </a:cubicBezTo>
                <a:cubicBezTo>
                  <a:pt x="435" y="8"/>
                  <a:pt x="436" y="7"/>
                  <a:pt x="438" y="7"/>
                </a:cubicBezTo>
                <a:cubicBezTo>
                  <a:pt x="437" y="8"/>
                  <a:pt x="436" y="8"/>
                  <a:pt x="434" y="8"/>
                </a:cubicBezTo>
                <a:cubicBezTo>
                  <a:pt x="433" y="8"/>
                  <a:pt x="433" y="9"/>
                  <a:pt x="433" y="9"/>
                </a:cubicBezTo>
                <a:cubicBezTo>
                  <a:pt x="435" y="9"/>
                  <a:pt x="436" y="10"/>
                  <a:pt x="437" y="10"/>
                </a:cubicBezTo>
                <a:close/>
                <a:moveTo>
                  <a:pt x="567" y="43"/>
                </a:moveTo>
                <a:cubicBezTo>
                  <a:pt x="568" y="45"/>
                  <a:pt x="568" y="40"/>
                  <a:pt x="570" y="48"/>
                </a:cubicBezTo>
                <a:cubicBezTo>
                  <a:pt x="569" y="49"/>
                  <a:pt x="568" y="47"/>
                  <a:pt x="567" y="43"/>
                </a:cubicBezTo>
                <a:cubicBezTo>
                  <a:pt x="567" y="42"/>
                  <a:pt x="566" y="41"/>
                  <a:pt x="566" y="37"/>
                </a:cubicBezTo>
                <a:cubicBezTo>
                  <a:pt x="566" y="39"/>
                  <a:pt x="567" y="41"/>
                  <a:pt x="567" y="43"/>
                </a:cubicBezTo>
                <a:close/>
                <a:moveTo>
                  <a:pt x="563" y="36"/>
                </a:moveTo>
                <a:cubicBezTo>
                  <a:pt x="565" y="43"/>
                  <a:pt x="567" y="49"/>
                  <a:pt x="568" y="56"/>
                </a:cubicBezTo>
                <a:cubicBezTo>
                  <a:pt x="566" y="49"/>
                  <a:pt x="566" y="49"/>
                  <a:pt x="566" y="49"/>
                </a:cubicBezTo>
                <a:cubicBezTo>
                  <a:pt x="567" y="53"/>
                  <a:pt x="568" y="58"/>
                  <a:pt x="568" y="62"/>
                </a:cubicBezTo>
                <a:cubicBezTo>
                  <a:pt x="567" y="61"/>
                  <a:pt x="564" y="47"/>
                  <a:pt x="563" y="36"/>
                </a:cubicBezTo>
                <a:close/>
                <a:moveTo>
                  <a:pt x="569" y="89"/>
                </a:moveTo>
                <a:cubicBezTo>
                  <a:pt x="568" y="81"/>
                  <a:pt x="568" y="74"/>
                  <a:pt x="567" y="66"/>
                </a:cubicBezTo>
                <a:cubicBezTo>
                  <a:pt x="567" y="67"/>
                  <a:pt x="567" y="67"/>
                  <a:pt x="567" y="67"/>
                </a:cubicBezTo>
                <a:cubicBezTo>
                  <a:pt x="567" y="65"/>
                  <a:pt x="567" y="65"/>
                  <a:pt x="567" y="65"/>
                </a:cubicBezTo>
                <a:cubicBezTo>
                  <a:pt x="569" y="70"/>
                  <a:pt x="569" y="70"/>
                  <a:pt x="569" y="70"/>
                </a:cubicBezTo>
                <a:cubicBezTo>
                  <a:pt x="567" y="67"/>
                  <a:pt x="567" y="67"/>
                  <a:pt x="567" y="67"/>
                </a:cubicBezTo>
                <a:cubicBezTo>
                  <a:pt x="568" y="74"/>
                  <a:pt x="568" y="81"/>
                  <a:pt x="569" y="89"/>
                </a:cubicBezTo>
                <a:close/>
                <a:moveTo>
                  <a:pt x="565" y="272"/>
                </a:moveTo>
                <a:cubicBezTo>
                  <a:pt x="564" y="283"/>
                  <a:pt x="564" y="283"/>
                  <a:pt x="564" y="283"/>
                </a:cubicBezTo>
                <a:cubicBezTo>
                  <a:pt x="564" y="281"/>
                  <a:pt x="563" y="270"/>
                  <a:pt x="564" y="261"/>
                </a:cubicBezTo>
                <a:cubicBezTo>
                  <a:pt x="560" y="272"/>
                  <a:pt x="565" y="265"/>
                  <a:pt x="562" y="284"/>
                </a:cubicBezTo>
                <a:cubicBezTo>
                  <a:pt x="563" y="262"/>
                  <a:pt x="560" y="270"/>
                  <a:pt x="559" y="271"/>
                </a:cubicBezTo>
                <a:cubicBezTo>
                  <a:pt x="561" y="276"/>
                  <a:pt x="558" y="304"/>
                  <a:pt x="563" y="296"/>
                </a:cubicBezTo>
                <a:cubicBezTo>
                  <a:pt x="562" y="288"/>
                  <a:pt x="567" y="278"/>
                  <a:pt x="565" y="272"/>
                </a:cubicBezTo>
                <a:close/>
                <a:moveTo>
                  <a:pt x="486" y="350"/>
                </a:moveTo>
                <a:cubicBezTo>
                  <a:pt x="473" y="351"/>
                  <a:pt x="473" y="351"/>
                  <a:pt x="473" y="351"/>
                </a:cubicBezTo>
                <a:cubicBezTo>
                  <a:pt x="487" y="350"/>
                  <a:pt x="487" y="350"/>
                  <a:pt x="487" y="350"/>
                </a:cubicBezTo>
                <a:lnTo>
                  <a:pt x="486" y="350"/>
                </a:lnTo>
                <a:close/>
                <a:moveTo>
                  <a:pt x="119" y="351"/>
                </a:moveTo>
                <a:cubicBezTo>
                  <a:pt x="123" y="349"/>
                  <a:pt x="141" y="352"/>
                  <a:pt x="140" y="353"/>
                </a:cubicBezTo>
                <a:cubicBezTo>
                  <a:pt x="138" y="352"/>
                  <a:pt x="128" y="352"/>
                  <a:pt x="119" y="351"/>
                </a:cubicBezTo>
                <a:close/>
                <a:moveTo>
                  <a:pt x="19" y="301"/>
                </a:moveTo>
                <a:cubicBezTo>
                  <a:pt x="20" y="308"/>
                  <a:pt x="24" y="318"/>
                  <a:pt x="23" y="322"/>
                </a:cubicBezTo>
                <a:cubicBezTo>
                  <a:pt x="21" y="317"/>
                  <a:pt x="20" y="312"/>
                  <a:pt x="19" y="307"/>
                </a:cubicBezTo>
                <a:cubicBezTo>
                  <a:pt x="19" y="304"/>
                  <a:pt x="17" y="298"/>
                  <a:pt x="19" y="301"/>
                </a:cubicBezTo>
                <a:close/>
                <a:moveTo>
                  <a:pt x="15" y="204"/>
                </a:moveTo>
                <a:cubicBezTo>
                  <a:pt x="12" y="199"/>
                  <a:pt x="12" y="199"/>
                  <a:pt x="12" y="199"/>
                </a:cubicBezTo>
                <a:cubicBezTo>
                  <a:pt x="13" y="204"/>
                  <a:pt x="13" y="204"/>
                  <a:pt x="13" y="204"/>
                </a:cubicBezTo>
                <a:lnTo>
                  <a:pt x="15" y="204"/>
                </a:lnTo>
                <a:close/>
                <a:moveTo>
                  <a:pt x="17" y="221"/>
                </a:moveTo>
                <a:cubicBezTo>
                  <a:pt x="18" y="219"/>
                  <a:pt x="17" y="208"/>
                  <a:pt x="16" y="211"/>
                </a:cubicBezTo>
                <a:lnTo>
                  <a:pt x="17" y="221"/>
                </a:lnTo>
                <a:close/>
                <a:moveTo>
                  <a:pt x="20" y="120"/>
                </a:moveTo>
                <a:cubicBezTo>
                  <a:pt x="22" y="126"/>
                  <a:pt x="22" y="126"/>
                  <a:pt x="22" y="126"/>
                </a:cubicBezTo>
                <a:cubicBezTo>
                  <a:pt x="22" y="119"/>
                  <a:pt x="22" y="119"/>
                  <a:pt x="22" y="119"/>
                </a:cubicBezTo>
                <a:lnTo>
                  <a:pt x="20" y="120"/>
                </a:lnTo>
                <a:close/>
                <a:moveTo>
                  <a:pt x="18" y="126"/>
                </a:moveTo>
                <a:cubicBezTo>
                  <a:pt x="18" y="128"/>
                  <a:pt x="18" y="129"/>
                  <a:pt x="19" y="129"/>
                </a:cubicBezTo>
                <a:cubicBezTo>
                  <a:pt x="19" y="133"/>
                  <a:pt x="19" y="139"/>
                  <a:pt x="18" y="144"/>
                </a:cubicBezTo>
                <a:cubicBezTo>
                  <a:pt x="17" y="143"/>
                  <a:pt x="18" y="139"/>
                  <a:pt x="18" y="136"/>
                </a:cubicBezTo>
                <a:cubicBezTo>
                  <a:pt x="18" y="138"/>
                  <a:pt x="17" y="142"/>
                  <a:pt x="17" y="147"/>
                </a:cubicBezTo>
                <a:cubicBezTo>
                  <a:pt x="19" y="142"/>
                  <a:pt x="19" y="146"/>
                  <a:pt x="21" y="146"/>
                </a:cubicBezTo>
                <a:cubicBezTo>
                  <a:pt x="23" y="131"/>
                  <a:pt x="20" y="131"/>
                  <a:pt x="19" y="129"/>
                </a:cubicBezTo>
                <a:cubicBezTo>
                  <a:pt x="19" y="127"/>
                  <a:pt x="18" y="126"/>
                  <a:pt x="18" y="126"/>
                </a:cubicBezTo>
                <a:close/>
                <a:moveTo>
                  <a:pt x="14" y="180"/>
                </a:moveTo>
                <a:cubicBezTo>
                  <a:pt x="15" y="178"/>
                  <a:pt x="15" y="177"/>
                  <a:pt x="15" y="177"/>
                </a:cubicBezTo>
                <a:cubicBezTo>
                  <a:pt x="16" y="167"/>
                  <a:pt x="17" y="157"/>
                  <a:pt x="19" y="168"/>
                </a:cubicBezTo>
                <a:cubicBezTo>
                  <a:pt x="18" y="177"/>
                  <a:pt x="18" y="177"/>
                  <a:pt x="18" y="177"/>
                </a:cubicBezTo>
                <a:cubicBezTo>
                  <a:pt x="18" y="173"/>
                  <a:pt x="18" y="173"/>
                  <a:pt x="18" y="172"/>
                </a:cubicBezTo>
                <a:cubicBezTo>
                  <a:pt x="16" y="179"/>
                  <a:pt x="18" y="183"/>
                  <a:pt x="18" y="188"/>
                </a:cubicBezTo>
                <a:cubicBezTo>
                  <a:pt x="17" y="185"/>
                  <a:pt x="17" y="175"/>
                  <a:pt x="15" y="177"/>
                </a:cubicBezTo>
                <a:cubicBezTo>
                  <a:pt x="14" y="184"/>
                  <a:pt x="14" y="184"/>
                  <a:pt x="14" y="184"/>
                </a:cubicBezTo>
                <a:cubicBezTo>
                  <a:pt x="15" y="186"/>
                  <a:pt x="15" y="187"/>
                  <a:pt x="14" y="189"/>
                </a:cubicBezTo>
                <a:cubicBezTo>
                  <a:pt x="14" y="189"/>
                  <a:pt x="14" y="189"/>
                  <a:pt x="14" y="189"/>
                </a:cubicBezTo>
                <a:cubicBezTo>
                  <a:pt x="14" y="188"/>
                  <a:pt x="14" y="186"/>
                  <a:pt x="14" y="184"/>
                </a:cubicBezTo>
                <a:cubicBezTo>
                  <a:pt x="14" y="183"/>
                  <a:pt x="14" y="181"/>
                  <a:pt x="14" y="180"/>
                </a:cubicBezTo>
                <a:close/>
                <a:moveTo>
                  <a:pt x="17" y="118"/>
                </a:moveTo>
                <a:cubicBezTo>
                  <a:pt x="17" y="117"/>
                  <a:pt x="16" y="119"/>
                  <a:pt x="16" y="116"/>
                </a:cubicBezTo>
                <a:cubicBezTo>
                  <a:pt x="16" y="111"/>
                  <a:pt x="16" y="111"/>
                  <a:pt x="16" y="111"/>
                </a:cubicBezTo>
                <a:cubicBezTo>
                  <a:pt x="17" y="105"/>
                  <a:pt x="17" y="112"/>
                  <a:pt x="17" y="118"/>
                </a:cubicBezTo>
                <a:close/>
                <a:moveTo>
                  <a:pt x="84" y="350"/>
                </a:moveTo>
                <a:cubicBezTo>
                  <a:pt x="86" y="350"/>
                  <a:pt x="100" y="351"/>
                  <a:pt x="101" y="350"/>
                </a:cubicBezTo>
                <a:cubicBezTo>
                  <a:pt x="105" y="352"/>
                  <a:pt x="105" y="352"/>
                  <a:pt x="105" y="352"/>
                </a:cubicBezTo>
                <a:cubicBezTo>
                  <a:pt x="97" y="351"/>
                  <a:pt x="89" y="352"/>
                  <a:pt x="93" y="353"/>
                </a:cubicBezTo>
                <a:cubicBezTo>
                  <a:pt x="87" y="351"/>
                  <a:pt x="81" y="351"/>
                  <a:pt x="84" y="350"/>
                </a:cubicBezTo>
                <a:close/>
                <a:moveTo>
                  <a:pt x="464" y="351"/>
                </a:moveTo>
                <a:cubicBezTo>
                  <a:pt x="460" y="352"/>
                  <a:pt x="441" y="352"/>
                  <a:pt x="438" y="354"/>
                </a:cubicBezTo>
                <a:cubicBezTo>
                  <a:pt x="432" y="352"/>
                  <a:pt x="454" y="351"/>
                  <a:pt x="464" y="351"/>
                </a:cubicBezTo>
                <a:close/>
                <a:moveTo>
                  <a:pt x="466" y="354"/>
                </a:moveTo>
                <a:cubicBezTo>
                  <a:pt x="471" y="353"/>
                  <a:pt x="471" y="353"/>
                  <a:pt x="471" y="353"/>
                </a:cubicBezTo>
                <a:cubicBezTo>
                  <a:pt x="477" y="353"/>
                  <a:pt x="476" y="351"/>
                  <a:pt x="486" y="351"/>
                </a:cubicBezTo>
                <a:cubicBezTo>
                  <a:pt x="484" y="352"/>
                  <a:pt x="480" y="351"/>
                  <a:pt x="477" y="352"/>
                </a:cubicBezTo>
                <a:cubicBezTo>
                  <a:pt x="478" y="353"/>
                  <a:pt x="476" y="353"/>
                  <a:pt x="471" y="353"/>
                </a:cubicBezTo>
                <a:cubicBezTo>
                  <a:pt x="470" y="354"/>
                  <a:pt x="468" y="354"/>
                  <a:pt x="466" y="354"/>
                </a:cubicBezTo>
                <a:close/>
                <a:moveTo>
                  <a:pt x="251" y="361"/>
                </a:moveTo>
                <a:cubicBezTo>
                  <a:pt x="262" y="362"/>
                  <a:pt x="262" y="362"/>
                  <a:pt x="262" y="362"/>
                </a:cubicBezTo>
                <a:cubicBezTo>
                  <a:pt x="269" y="360"/>
                  <a:pt x="269" y="360"/>
                  <a:pt x="269" y="360"/>
                </a:cubicBezTo>
                <a:lnTo>
                  <a:pt x="251" y="361"/>
                </a:lnTo>
                <a:close/>
                <a:moveTo>
                  <a:pt x="148" y="361"/>
                </a:moveTo>
                <a:cubicBezTo>
                  <a:pt x="157" y="361"/>
                  <a:pt x="157" y="361"/>
                  <a:pt x="157" y="361"/>
                </a:cubicBezTo>
                <a:cubicBezTo>
                  <a:pt x="154" y="361"/>
                  <a:pt x="154" y="361"/>
                  <a:pt x="154" y="361"/>
                </a:cubicBezTo>
                <a:cubicBezTo>
                  <a:pt x="154" y="360"/>
                  <a:pt x="153" y="359"/>
                  <a:pt x="155" y="359"/>
                </a:cubicBezTo>
                <a:cubicBezTo>
                  <a:pt x="157" y="359"/>
                  <a:pt x="158" y="359"/>
                  <a:pt x="159" y="359"/>
                </a:cubicBezTo>
                <a:cubicBezTo>
                  <a:pt x="157" y="359"/>
                  <a:pt x="156" y="359"/>
                  <a:pt x="155" y="359"/>
                </a:cubicBezTo>
                <a:cubicBezTo>
                  <a:pt x="148" y="359"/>
                  <a:pt x="140" y="358"/>
                  <a:pt x="139" y="360"/>
                </a:cubicBezTo>
                <a:cubicBezTo>
                  <a:pt x="142" y="359"/>
                  <a:pt x="154" y="360"/>
                  <a:pt x="153" y="361"/>
                </a:cubicBezTo>
                <a:lnTo>
                  <a:pt x="148" y="361"/>
                </a:lnTo>
                <a:close/>
                <a:moveTo>
                  <a:pt x="5" y="254"/>
                </a:moveTo>
                <a:cubicBezTo>
                  <a:pt x="6" y="258"/>
                  <a:pt x="6" y="259"/>
                  <a:pt x="6" y="267"/>
                </a:cubicBezTo>
                <a:cubicBezTo>
                  <a:pt x="5" y="262"/>
                  <a:pt x="5" y="255"/>
                  <a:pt x="5" y="254"/>
                </a:cubicBezTo>
                <a:close/>
                <a:moveTo>
                  <a:pt x="200" y="364"/>
                </a:moveTo>
                <a:cubicBezTo>
                  <a:pt x="201" y="363"/>
                  <a:pt x="213" y="364"/>
                  <a:pt x="209" y="363"/>
                </a:cubicBezTo>
                <a:cubicBezTo>
                  <a:pt x="204" y="362"/>
                  <a:pt x="204" y="362"/>
                  <a:pt x="204" y="362"/>
                </a:cubicBezTo>
                <a:cubicBezTo>
                  <a:pt x="211" y="363"/>
                  <a:pt x="208" y="360"/>
                  <a:pt x="219" y="361"/>
                </a:cubicBezTo>
                <a:cubicBezTo>
                  <a:pt x="213" y="361"/>
                  <a:pt x="213" y="361"/>
                  <a:pt x="213" y="361"/>
                </a:cubicBezTo>
                <a:cubicBezTo>
                  <a:pt x="221" y="362"/>
                  <a:pt x="202" y="363"/>
                  <a:pt x="215" y="364"/>
                </a:cubicBezTo>
                <a:cubicBezTo>
                  <a:pt x="220" y="364"/>
                  <a:pt x="206" y="365"/>
                  <a:pt x="200" y="364"/>
                </a:cubicBezTo>
                <a:close/>
                <a:moveTo>
                  <a:pt x="2" y="237"/>
                </a:moveTo>
                <a:cubicBezTo>
                  <a:pt x="2" y="245"/>
                  <a:pt x="5" y="243"/>
                  <a:pt x="4" y="255"/>
                </a:cubicBezTo>
                <a:cubicBezTo>
                  <a:pt x="3" y="246"/>
                  <a:pt x="1" y="247"/>
                  <a:pt x="2" y="237"/>
                </a:cubicBezTo>
                <a:close/>
                <a:moveTo>
                  <a:pt x="126" y="366"/>
                </a:moveTo>
                <a:cubicBezTo>
                  <a:pt x="127" y="366"/>
                  <a:pt x="127" y="366"/>
                  <a:pt x="127" y="366"/>
                </a:cubicBezTo>
                <a:cubicBezTo>
                  <a:pt x="137" y="366"/>
                  <a:pt x="137" y="366"/>
                  <a:pt x="137" y="366"/>
                </a:cubicBezTo>
                <a:cubicBezTo>
                  <a:pt x="136" y="366"/>
                  <a:pt x="136" y="366"/>
                  <a:pt x="136" y="366"/>
                </a:cubicBezTo>
                <a:lnTo>
                  <a:pt x="126" y="366"/>
                </a:lnTo>
                <a:close/>
                <a:moveTo>
                  <a:pt x="18" y="239"/>
                </a:moveTo>
                <a:cubicBezTo>
                  <a:pt x="18" y="236"/>
                  <a:pt x="18" y="234"/>
                  <a:pt x="18" y="233"/>
                </a:cubicBezTo>
                <a:cubicBezTo>
                  <a:pt x="18" y="235"/>
                  <a:pt x="18" y="237"/>
                  <a:pt x="18" y="239"/>
                </a:cubicBezTo>
                <a:close/>
                <a:moveTo>
                  <a:pt x="500" y="341"/>
                </a:moveTo>
                <a:cubicBezTo>
                  <a:pt x="501" y="342"/>
                  <a:pt x="502" y="342"/>
                  <a:pt x="503" y="342"/>
                </a:cubicBezTo>
                <a:cubicBezTo>
                  <a:pt x="503" y="342"/>
                  <a:pt x="502" y="341"/>
                  <a:pt x="500" y="341"/>
                </a:cubicBezTo>
                <a:close/>
                <a:moveTo>
                  <a:pt x="524" y="338"/>
                </a:moveTo>
                <a:cubicBezTo>
                  <a:pt x="525" y="338"/>
                  <a:pt x="525" y="338"/>
                  <a:pt x="525" y="338"/>
                </a:cubicBezTo>
                <a:cubicBezTo>
                  <a:pt x="525" y="338"/>
                  <a:pt x="525" y="338"/>
                  <a:pt x="525" y="338"/>
                </a:cubicBezTo>
                <a:lnTo>
                  <a:pt x="524" y="338"/>
                </a:lnTo>
                <a:close/>
                <a:moveTo>
                  <a:pt x="77" y="19"/>
                </a:moveTo>
                <a:cubicBezTo>
                  <a:pt x="72" y="21"/>
                  <a:pt x="82" y="19"/>
                  <a:pt x="86" y="19"/>
                </a:cubicBezTo>
                <a:cubicBezTo>
                  <a:pt x="82" y="19"/>
                  <a:pt x="80" y="18"/>
                  <a:pt x="77" y="19"/>
                </a:cubicBezTo>
                <a:close/>
                <a:moveTo>
                  <a:pt x="110" y="15"/>
                </a:moveTo>
                <a:cubicBezTo>
                  <a:pt x="107" y="16"/>
                  <a:pt x="104" y="16"/>
                  <a:pt x="99" y="17"/>
                </a:cubicBezTo>
                <a:cubicBezTo>
                  <a:pt x="102" y="17"/>
                  <a:pt x="105" y="16"/>
                  <a:pt x="110" y="15"/>
                </a:cubicBezTo>
                <a:close/>
                <a:moveTo>
                  <a:pt x="83" y="17"/>
                </a:moveTo>
                <a:cubicBezTo>
                  <a:pt x="89" y="17"/>
                  <a:pt x="95" y="17"/>
                  <a:pt x="99" y="17"/>
                </a:cubicBezTo>
                <a:cubicBezTo>
                  <a:pt x="95" y="17"/>
                  <a:pt x="92" y="16"/>
                  <a:pt x="83" y="17"/>
                </a:cubicBezTo>
                <a:close/>
                <a:moveTo>
                  <a:pt x="197" y="13"/>
                </a:moveTo>
                <a:cubicBezTo>
                  <a:pt x="192" y="15"/>
                  <a:pt x="182" y="14"/>
                  <a:pt x="182" y="14"/>
                </a:cubicBezTo>
                <a:cubicBezTo>
                  <a:pt x="204" y="15"/>
                  <a:pt x="178" y="16"/>
                  <a:pt x="176" y="17"/>
                </a:cubicBezTo>
                <a:cubicBezTo>
                  <a:pt x="190" y="16"/>
                  <a:pt x="190" y="15"/>
                  <a:pt x="197" y="13"/>
                </a:cubicBezTo>
                <a:close/>
                <a:moveTo>
                  <a:pt x="226" y="12"/>
                </a:moveTo>
                <a:cubicBezTo>
                  <a:pt x="223" y="12"/>
                  <a:pt x="221" y="12"/>
                  <a:pt x="220" y="12"/>
                </a:cubicBezTo>
                <a:cubicBezTo>
                  <a:pt x="222" y="12"/>
                  <a:pt x="224" y="12"/>
                  <a:pt x="226" y="12"/>
                </a:cubicBezTo>
                <a:close/>
                <a:moveTo>
                  <a:pt x="234" y="13"/>
                </a:moveTo>
                <a:cubicBezTo>
                  <a:pt x="241" y="13"/>
                  <a:pt x="244" y="11"/>
                  <a:pt x="247" y="10"/>
                </a:cubicBezTo>
                <a:cubicBezTo>
                  <a:pt x="238" y="10"/>
                  <a:pt x="232" y="12"/>
                  <a:pt x="226" y="12"/>
                </a:cubicBezTo>
                <a:cubicBezTo>
                  <a:pt x="231" y="12"/>
                  <a:pt x="236" y="12"/>
                  <a:pt x="234" y="13"/>
                </a:cubicBezTo>
                <a:close/>
                <a:moveTo>
                  <a:pt x="462" y="18"/>
                </a:moveTo>
                <a:cubicBezTo>
                  <a:pt x="461" y="18"/>
                  <a:pt x="457" y="18"/>
                  <a:pt x="457" y="18"/>
                </a:cubicBezTo>
                <a:cubicBezTo>
                  <a:pt x="469" y="19"/>
                  <a:pt x="469" y="19"/>
                  <a:pt x="469" y="19"/>
                </a:cubicBezTo>
                <a:cubicBezTo>
                  <a:pt x="474" y="18"/>
                  <a:pt x="465" y="18"/>
                  <a:pt x="462" y="18"/>
                </a:cubicBezTo>
                <a:close/>
                <a:moveTo>
                  <a:pt x="508" y="16"/>
                </a:moveTo>
                <a:cubicBezTo>
                  <a:pt x="518" y="17"/>
                  <a:pt x="513" y="18"/>
                  <a:pt x="518" y="18"/>
                </a:cubicBezTo>
                <a:cubicBezTo>
                  <a:pt x="517" y="16"/>
                  <a:pt x="517" y="16"/>
                  <a:pt x="517" y="16"/>
                </a:cubicBezTo>
                <a:lnTo>
                  <a:pt x="508" y="16"/>
                </a:lnTo>
                <a:close/>
                <a:moveTo>
                  <a:pt x="503" y="4"/>
                </a:moveTo>
                <a:cubicBezTo>
                  <a:pt x="500" y="4"/>
                  <a:pt x="500" y="4"/>
                  <a:pt x="500" y="4"/>
                </a:cubicBezTo>
                <a:cubicBezTo>
                  <a:pt x="504" y="4"/>
                  <a:pt x="504" y="4"/>
                  <a:pt x="504" y="4"/>
                </a:cubicBezTo>
                <a:lnTo>
                  <a:pt x="503" y="4"/>
                </a:lnTo>
                <a:close/>
                <a:moveTo>
                  <a:pt x="554" y="24"/>
                </a:moveTo>
                <a:cubicBezTo>
                  <a:pt x="552" y="25"/>
                  <a:pt x="549" y="25"/>
                  <a:pt x="547" y="25"/>
                </a:cubicBezTo>
                <a:cubicBezTo>
                  <a:pt x="551" y="26"/>
                  <a:pt x="553" y="26"/>
                  <a:pt x="553" y="25"/>
                </a:cubicBezTo>
                <a:cubicBezTo>
                  <a:pt x="554" y="25"/>
                  <a:pt x="554" y="25"/>
                  <a:pt x="554" y="24"/>
                </a:cubicBezTo>
                <a:close/>
                <a:moveTo>
                  <a:pt x="560" y="53"/>
                </a:moveTo>
                <a:cubicBezTo>
                  <a:pt x="559" y="48"/>
                  <a:pt x="559" y="48"/>
                  <a:pt x="559" y="48"/>
                </a:cubicBezTo>
                <a:cubicBezTo>
                  <a:pt x="560" y="53"/>
                  <a:pt x="561" y="59"/>
                  <a:pt x="561" y="65"/>
                </a:cubicBezTo>
                <a:cubicBezTo>
                  <a:pt x="561" y="61"/>
                  <a:pt x="561" y="57"/>
                  <a:pt x="560" y="53"/>
                </a:cubicBezTo>
                <a:close/>
                <a:moveTo>
                  <a:pt x="563" y="98"/>
                </a:moveTo>
                <a:cubicBezTo>
                  <a:pt x="563" y="100"/>
                  <a:pt x="563" y="100"/>
                  <a:pt x="563" y="100"/>
                </a:cubicBezTo>
                <a:cubicBezTo>
                  <a:pt x="564" y="112"/>
                  <a:pt x="564" y="112"/>
                  <a:pt x="564" y="112"/>
                </a:cubicBezTo>
                <a:lnTo>
                  <a:pt x="563" y="98"/>
                </a:lnTo>
                <a:close/>
                <a:moveTo>
                  <a:pt x="303" y="352"/>
                </a:moveTo>
                <a:cubicBezTo>
                  <a:pt x="301" y="354"/>
                  <a:pt x="321" y="353"/>
                  <a:pt x="327" y="354"/>
                </a:cubicBezTo>
                <a:cubicBezTo>
                  <a:pt x="323" y="351"/>
                  <a:pt x="311" y="355"/>
                  <a:pt x="303" y="352"/>
                </a:cubicBezTo>
                <a:close/>
                <a:moveTo>
                  <a:pt x="17" y="257"/>
                </a:moveTo>
                <a:cubicBezTo>
                  <a:pt x="18" y="263"/>
                  <a:pt x="19" y="269"/>
                  <a:pt x="19" y="275"/>
                </a:cubicBezTo>
                <a:cubicBezTo>
                  <a:pt x="19" y="261"/>
                  <a:pt x="19" y="271"/>
                  <a:pt x="17" y="257"/>
                </a:cubicBez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14367">
              <a:defRPr/>
            </a:pPr>
            <a:endParaRPr lang="en-US">
              <a:solidFill>
                <a:srgbClr val="353535"/>
              </a:solidFill>
              <a:latin typeface="Segoe UI Semilight"/>
            </a:endParaRPr>
          </a:p>
        </p:txBody>
      </p:sp>
      <p:sp>
        <p:nvSpPr>
          <p:cNvPr id="9" name="Freeform 506">
            <a:extLst>
              <a:ext uri="{FF2B5EF4-FFF2-40B4-BE49-F238E27FC236}">
                <a16:creationId xmlns:a16="http://schemas.microsoft.com/office/drawing/2014/main" id="{E6574021-CA21-4752-B360-AAF273F2BF37}"/>
              </a:ext>
            </a:extLst>
          </p:cNvPr>
          <p:cNvSpPr>
            <a:spLocks noEditPoints="1"/>
          </p:cNvSpPr>
          <p:nvPr/>
        </p:nvSpPr>
        <p:spPr bwMode="auto">
          <a:xfrm>
            <a:off x="4254348" y="4391810"/>
            <a:ext cx="3474011" cy="516713"/>
          </a:xfrm>
          <a:custGeom>
            <a:avLst/>
            <a:gdLst>
              <a:gd name="T0" fmla="*/ 56 w 581"/>
              <a:gd name="T1" fmla="*/ 16 h 372"/>
              <a:gd name="T2" fmla="*/ 561 w 581"/>
              <a:gd name="T3" fmla="*/ 179 h 372"/>
              <a:gd name="T4" fmla="*/ 564 w 581"/>
              <a:gd name="T5" fmla="*/ 156 h 372"/>
              <a:gd name="T6" fmla="*/ 576 w 581"/>
              <a:gd name="T7" fmla="*/ 203 h 372"/>
              <a:gd name="T8" fmla="*/ 29 w 581"/>
              <a:gd name="T9" fmla="*/ 35 h 372"/>
              <a:gd name="T10" fmla="*/ 253 w 581"/>
              <a:gd name="T11" fmla="*/ 367 h 372"/>
              <a:gd name="T12" fmla="*/ 452 w 581"/>
              <a:gd name="T13" fmla="*/ 365 h 372"/>
              <a:gd name="T14" fmla="*/ 559 w 581"/>
              <a:gd name="T15" fmla="*/ 350 h 372"/>
              <a:gd name="T16" fmla="*/ 574 w 581"/>
              <a:gd name="T17" fmla="*/ 217 h 372"/>
              <a:gd name="T18" fmla="*/ 571 w 581"/>
              <a:gd name="T19" fmla="*/ 31 h 372"/>
              <a:gd name="T20" fmla="*/ 542 w 581"/>
              <a:gd name="T21" fmla="*/ 7 h 372"/>
              <a:gd name="T22" fmla="*/ 264 w 581"/>
              <a:gd name="T23" fmla="*/ 8 h 372"/>
              <a:gd name="T24" fmla="*/ 82 w 581"/>
              <a:gd name="T25" fmla="*/ 12 h 372"/>
              <a:gd name="T26" fmla="*/ 66 w 581"/>
              <a:gd name="T27" fmla="*/ 16 h 372"/>
              <a:gd name="T28" fmla="*/ 80 w 581"/>
              <a:gd name="T29" fmla="*/ 15 h 372"/>
              <a:gd name="T30" fmla="*/ 149 w 581"/>
              <a:gd name="T31" fmla="*/ 13 h 372"/>
              <a:gd name="T32" fmla="*/ 366 w 581"/>
              <a:gd name="T33" fmla="*/ 15 h 372"/>
              <a:gd name="T34" fmla="*/ 452 w 581"/>
              <a:gd name="T35" fmla="*/ 17 h 372"/>
              <a:gd name="T36" fmla="*/ 562 w 581"/>
              <a:gd name="T37" fmla="*/ 47 h 372"/>
              <a:gd name="T38" fmla="*/ 565 w 581"/>
              <a:gd name="T39" fmla="*/ 111 h 372"/>
              <a:gd name="T40" fmla="*/ 560 w 581"/>
              <a:gd name="T41" fmla="*/ 209 h 372"/>
              <a:gd name="T42" fmla="*/ 553 w 581"/>
              <a:gd name="T43" fmla="*/ 290 h 372"/>
              <a:gd name="T44" fmla="*/ 542 w 581"/>
              <a:gd name="T45" fmla="*/ 338 h 372"/>
              <a:gd name="T46" fmla="*/ 557 w 581"/>
              <a:gd name="T47" fmla="*/ 336 h 372"/>
              <a:gd name="T48" fmla="*/ 555 w 581"/>
              <a:gd name="T49" fmla="*/ 336 h 372"/>
              <a:gd name="T50" fmla="*/ 558 w 581"/>
              <a:gd name="T51" fmla="*/ 336 h 372"/>
              <a:gd name="T52" fmla="*/ 552 w 581"/>
              <a:gd name="T53" fmla="*/ 333 h 372"/>
              <a:gd name="T54" fmla="*/ 554 w 581"/>
              <a:gd name="T55" fmla="*/ 333 h 372"/>
              <a:gd name="T56" fmla="*/ 459 w 581"/>
              <a:gd name="T57" fmla="*/ 344 h 372"/>
              <a:gd name="T58" fmla="*/ 270 w 581"/>
              <a:gd name="T59" fmla="*/ 354 h 372"/>
              <a:gd name="T60" fmla="*/ 149 w 581"/>
              <a:gd name="T61" fmla="*/ 350 h 372"/>
              <a:gd name="T62" fmla="*/ 32 w 581"/>
              <a:gd name="T63" fmla="*/ 335 h 372"/>
              <a:gd name="T64" fmla="*/ 14 w 581"/>
              <a:gd name="T65" fmla="*/ 222 h 372"/>
              <a:gd name="T66" fmla="*/ 30 w 581"/>
              <a:gd name="T67" fmla="*/ 94 h 372"/>
              <a:gd name="T68" fmla="*/ 30 w 581"/>
              <a:gd name="T69" fmla="*/ 36 h 372"/>
              <a:gd name="T70" fmla="*/ 10 w 581"/>
              <a:gd name="T71" fmla="*/ 136 h 372"/>
              <a:gd name="T72" fmla="*/ 1 w 581"/>
              <a:gd name="T73" fmla="*/ 273 h 372"/>
              <a:gd name="T74" fmla="*/ 30 w 581"/>
              <a:gd name="T75" fmla="*/ 354 h 372"/>
              <a:gd name="T76" fmla="*/ 333 w 581"/>
              <a:gd name="T77" fmla="*/ 3 h 372"/>
              <a:gd name="T78" fmla="*/ 220 w 581"/>
              <a:gd name="T79" fmla="*/ 366 h 372"/>
              <a:gd name="T80" fmla="*/ 572 w 581"/>
              <a:gd name="T81" fmla="*/ 248 h 372"/>
              <a:gd name="T82" fmla="*/ 338 w 581"/>
              <a:gd name="T83" fmla="*/ 362 h 372"/>
              <a:gd name="T84" fmla="*/ 577 w 581"/>
              <a:gd name="T85" fmla="*/ 130 h 372"/>
              <a:gd name="T86" fmla="*/ 555 w 581"/>
              <a:gd name="T87" fmla="*/ 11 h 372"/>
              <a:gd name="T88" fmla="*/ 569 w 581"/>
              <a:gd name="T89" fmla="*/ 29 h 372"/>
              <a:gd name="T90" fmla="*/ 318 w 581"/>
              <a:gd name="T91" fmla="*/ 9 h 372"/>
              <a:gd name="T92" fmla="*/ 438 w 581"/>
              <a:gd name="T93" fmla="*/ 7 h 372"/>
              <a:gd name="T94" fmla="*/ 566 w 581"/>
              <a:gd name="T95" fmla="*/ 49 h 372"/>
              <a:gd name="T96" fmla="*/ 564 w 581"/>
              <a:gd name="T97" fmla="*/ 283 h 372"/>
              <a:gd name="T98" fmla="*/ 140 w 581"/>
              <a:gd name="T99" fmla="*/ 353 h 372"/>
              <a:gd name="T100" fmla="*/ 16 w 581"/>
              <a:gd name="T101" fmla="*/ 211 h 372"/>
              <a:gd name="T102" fmla="*/ 21 w 581"/>
              <a:gd name="T103" fmla="*/ 146 h 372"/>
              <a:gd name="T104" fmla="*/ 14 w 581"/>
              <a:gd name="T105" fmla="*/ 189 h 372"/>
              <a:gd name="T106" fmla="*/ 93 w 581"/>
              <a:gd name="T107" fmla="*/ 353 h 372"/>
              <a:gd name="T108" fmla="*/ 251 w 581"/>
              <a:gd name="T109" fmla="*/ 361 h 372"/>
              <a:gd name="T110" fmla="*/ 153 w 581"/>
              <a:gd name="T111" fmla="*/ 361 h 372"/>
              <a:gd name="T112" fmla="*/ 200 w 581"/>
              <a:gd name="T113" fmla="*/ 364 h 372"/>
              <a:gd name="T114" fmla="*/ 18 w 581"/>
              <a:gd name="T115" fmla="*/ 239 h 372"/>
              <a:gd name="T116" fmla="*/ 110 w 581"/>
              <a:gd name="T117" fmla="*/ 15 h 372"/>
              <a:gd name="T118" fmla="*/ 220 w 581"/>
              <a:gd name="T119" fmla="*/ 12 h 372"/>
              <a:gd name="T120" fmla="*/ 518 w 581"/>
              <a:gd name="T121" fmla="*/ 18 h 372"/>
              <a:gd name="T122" fmla="*/ 560 w 581"/>
              <a:gd name="T123" fmla="*/ 53 h 372"/>
              <a:gd name="T124" fmla="*/ 17 w 581"/>
              <a:gd name="T125" fmla="*/ 257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1" h="372">
                <a:moveTo>
                  <a:pt x="56" y="17"/>
                </a:moveTo>
                <a:cubicBezTo>
                  <a:pt x="56" y="17"/>
                  <a:pt x="56" y="17"/>
                  <a:pt x="56" y="17"/>
                </a:cubicBezTo>
                <a:cubicBezTo>
                  <a:pt x="57" y="17"/>
                  <a:pt x="56" y="17"/>
                  <a:pt x="56" y="17"/>
                </a:cubicBezTo>
                <a:close/>
                <a:moveTo>
                  <a:pt x="53" y="18"/>
                </a:moveTo>
                <a:cubicBezTo>
                  <a:pt x="54" y="18"/>
                  <a:pt x="55" y="18"/>
                  <a:pt x="56" y="17"/>
                </a:cubicBezTo>
                <a:cubicBezTo>
                  <a:pt x="55" y="17"/>
                  <a:pt x="53" y="15"/>
                  <a:pt x="53" y="18"/>
                </a:cubicBezTo>
                <a:close/>
                <a:moveTo>
                  <a:pt x="56" y="12"/>
                </a:moveTo>
                <a:cubicBezTo>
                  <a:pt x="55" y="13"/>
                  <a:pt x="55" y="13"/>
                  <a:pt x="55" y="13"/>
                </a:cubicBezTo>
                <a:cubicBezTo>
                  <a:pt x="56" y="14"/>
                  <a:pt x="56" y="13"/>
                  <a:pt x="56" y="12"/>
                </a:cubicBezTo>
                <a:close/>
                <a:moveTo>
                  <a:pt x="56" y="15"/>
                </a:moveTo>
                <a:cubicBezTo>
                  <a:pt x="56" y="16"/>
                  <a:pt x="56" y="16"/>
                  <a:pt x="56" y="16"/>
                </a:cubicBezTo>
                <a:cubicBezTo>
                  <a:pt x="57" y="15"/>
                  <a:pt x="57" y="15"/>
                  <a:pt x="57" y="15"/>
                </a:cubicBezTo>
                <a:lnTo>
                  <a:pt x="56" y="15"/>
                </a:lnTo>
                <a:close/>
                <a:moveTo>
                  <a:pt x="560" y="208"/>
                </a:moveTo>
                <a:cubicBezTo>
                  <a:pt x="559" y="207"/>
                  <a:pt x="559" y="206"/>
                  <a:pt x="558" y="207"/>
                </a:cubicBezTo>
                <a:lnTo>
                  <a:pt x="560" y="208"/>
                </a:lnTo>
                <a:close/>
                <a:moveTo>
                  <a:pt x="562" y="241"/>
                </a:moveTo>
                <a:cubicBezTo>
                  <a:pt x="562" y="244"/>
                  <a:pt x="562" y="246"/>
                  <a:pt x="562" y="248"/>
                </a:cubicBezTo>
                <a:cubicBezTo>
                  <a:pt x="562" y="246"/>
                  <a:pt x="562" y="244"/>
                  <a:pt x="562" y="241"/>
                </a:cubicBezTo>
                <a:close/>
                <a:moveTo>
                  <a:pt x="561" y="179"/>
                </a:moveTo>
                <a:cubicBezTo>
                  <a:pt x="561" y="185"/>
                  <a:pt x="561" y="185"/>
                  <a:pt x="561" y="185"/>
                </a:cubicBezTo>
                <a:cubicBezTo>
                  <a:pt x="561" y="183"/>
                  <a:pt x="561" y="181"/>
                  <a:pt x="561" y="179"/>
                </a:cubicBezTo>
                <a:close/>
                <a:moveTo>
                  <a:pt x="358" y="13"/>
                </a:moveTo>
                <a:cubicBezTo>
                  <a:pt x="344" y="15"/>
                  <a:pt x="344" y="15"/>
                  <a:pt x="344" y="15"/>
                </a:cubicBezTo>
                <a:cubicBezTo>
                  <a:pt x="354" y="16"/>
                  <a:pt x="355" y="14"/>
                  <a:pt x="358" y="13"/>
                </a:cubicBezTo>
                <a:close/>
                <a:moveTo>
                  <a:pt x="507" y="359"/>
                </a:moveTo>
                <a:cubicBezTo>
                  <a:pt x="505" y="358"/>
                  <a:pt x="505" y="358"/>
                  <a:pt x="505" y="358"/>
                </a:cubicBezTo>
                <a:cubicBezTo>
                  <a:pt x="504" y="358"/>
                  <a:pt x="503" y="359"/>
                  <a:pt x="507" y="359"/>
                </a:cubicBezTo>
                <a:close/>
                <a:moveTo>
                  <a:pt x="574" y="250"/>
                </a:moveTo>
                <a:cubicBezTo>
                  <a:pt x="574" y="250"/>
                  <a:pt x="574" y="250"/>
                  <a:pt x="573" y="251"/>
                </a:cubicBezTo>
                <a:cubicBezTo>
                  <a:pt x="573" y="252"/>
                  <a:pt x="573" y="252"/>
                  <a:pt x="573" y="252"/>
                </a:cubicBezTo>
                <a:lnTo>
                  <a:pt x="574" y="250"/>
                </a:lnTo>
                <a:close/>
                <a:moveTo>
                  <a:pt x="564" y="156"/>
                </a:moveTo>
                <a:cubicBezTo>
                  <a:pt x="564" y="156"/>
                  <a:pt x="564" y="156"/>
                  <a:pt x="564" y="156"/>
                </a:cubicBezTo>
                <a:cubicBezTo>
                  <a:pt x="564" y="151"/>
                  <a:pt x="564" y="151"/>
                  <a:pt x="564" y="151"/>
                </a:cubicBezTo>
                <a:cubicBezTo>
                  <a:pt x="563" y="153"/>
                  <a:pt x="563" y="155"/>
                  <a:pt x="564" y="156"/>
                </a:cubicBezTo>
                <a:close/>
                <a:moveTo>
                  <a:pt x="461" y="363"/>
                </a:moveTo>
                <a:cubicBezTo>
                  <a:pt x="459" y="364"/>
                  <a:pt x="457" y="364"/>
                  <a:pt x="455" y="365"/>
                </a:cubicBezTo>
                <a:cubicBezTo>
                  <a:pt x="460" y="365"/>
                  <a:pt x="462" y="364"/>
                  <a:pt x="461" y="363"/>
                </a:cubicBezTo>
                <a:close/>
                <a:moveTo>
                  <a:pt x="562" y="249"/>
                </a:moveTo>
                <a:cubicBezTo>
                  <a:pt x="562" y="249"/>
                  <a:pt x="562" y="249"/>
                  <a:pt x="562" y="249"/>
                </a:cubicBezTo>
                <a:cubicBezTo>
                  <a:pt x="562" y="248"/>
                  <a:pt x="562" y="248"/>
                  <a:pt x="562" y="248"/>
                </a:cubicBezTo>
                <a:lnTo>
                  <a:pt x="562" y="249"/>
                </a:lnTo>
                <a:close/>
                <a:moveTo>
                  <a:pt x="576" y="203"/>
                </a:moveTo>
                <a:cubicBezTo>
                  <a:pt x="576" y="210"/>
                  <a:pt x="576" y="210"/>
                  <a:pt x="576" y="210"/>
                </a:cubicBezTo>
                <a:cubicBezTo>
                  <a:pt x="576" y="207"/>
                  <a:pt x="576" y="204"/>
                  <a:pt x="576" y="203"/>
                </a:cubicBezTo>
                <a:close/>
                <a:moveTo>
                  <a:pt x="358" y="13"/>
                </a:moveTo>
                <a:cubicBezTo>
                  <a:pt x="362" y="13"/>
                  <a:pt x="362" y="13"/>
                  <a:pt x="362" y="13"/>
                </a:cubicBezTo>
                <a:cubicBezTo>
                  <a:pt x="360" y="13"/>
                  <a:pt x="359" y="13"/>
                  <a:pt x="358" y="13"/>
                </a:cubicBezTo>
                <a:close/>
                <a:moveTo>
                  <a:pt x="70" y="18"/>
                </a:moveTo>
                <a:cubicBezTo>
                  <a:pt x="74" y="18"/>
                  <a:pt x="75" y="17"/>
                  <a:pt x="76" y="17"/>
                </a:cubicBezTo>
                <a:cubicBezTo>
                  <a:pt x="74" y="17"/>
                  <a:pt x="71" y="17"/>
                  <a:pt x="70" y="18"/>
                </a:cubicBezTo>
                <a:close/>
                <a:moveTo>
                  <a:pt x="29" y="35"/>
                </a:moveTo>
                <a:cubicBezTo>
                  <a:pt x="30" y="33"/>
                  <a:pt x="30" y="33"/>
                  <a:pt x="30" y="33"/>
                </a:cubicBezTo>
                <a:cubicBezTo>
                  <a:pt x="30" y="34"/>
                  <a:pt x="29" y="35"/>
                  <a:pt x="29" y="35"/>
                </a:cubicBezTo>
                <a:close/>
                <a:moveTo>
                  <a:pt x="19" y="209"/>
                </a:moveTo>
                <a:cubicBezTo>
                  <a:pt x="19" y="210"/>
                  <a:pt x="19" y="211"/>
                  <a:pt x="19" y="211"/>
                </a:cubicBezTo>
                <a:cubicBezTo>
                  <a:pt x="20" y="210"/>
                  <a:pt x="19" y="209"/>
                  <a:pt x="19" y="209"/>
                </a:cubicBezTo>
                <a:close/>
                <a:moveTo>
                  <a:pt x="44" y="359"/>
                </a:moveTo>
                <a:cubicBezTo>
                  <a:pt x="54" y="361"/>
                  <a:pt x="65" y="361"/>
                  <a:pt x="75" y="362"/>
                </a:cubicBezTo>
                <a:cubicBezTo>
                  <a:pt x="76" y="363"/>
                  <a:pt x="89" y="364"/>
                  <a:pt x="79" y="364"/>
                </a:cubicBezTo>
                <a:cubicBezTo>
                  <a:pt x="92" y="364"/>
                  <a:pt x="92" y="364"/>
                  <a:pt x="92" y="364"/>
                </a:cubicBezTo>
                <a:cubicBezTo>
                  <a:pt x="91" y="365"/>
                  <a:pt x="91" y="365"/>
                  <a:pt x="91" y="365"/>
                </a:cubicBezTo>
                <a:cubicBezTo>
                  <a:pt x="138" y="371"/>
                  <a:pt x="179" y="364"/>
                  <a:pt x="226" y="369"/>
                </a:cubicBezTo>
                <a:cubicBezTo>
                  <a:pt x="225" y="370"/>
                  <a:pt x="225" y="370"/>
                  <a:pt x="225" y="370"/>
                </a:cubicBezTo>
                <a:cubicBezTo>
                  <a:pt x="253" y="367"/>
                  <a:pt x="253" y="367"/>
                  <a:pt x="253" y="367"/>
                </a:cubicBezTo>
                <a:cubicBezTo>
                  <a:pt x="258" y="368"/>
                  <a:pt x="259" y="370"/>
                  <a:pt x="267" y="370"/>
                </a:cubicBezTo>
                <a:cubicBezTo>
                  <a:pt x="263" y="368"/>
                  <a:pt x="283" y="370"/>
                  <a:pt x="288" y="368"/>
                </a:cubicBezTo>
                <a:cubicBezTo>
                  <a:pt x="295" y="369"/>
                  <a:pt x="288" y="370"/>
                  <a:pt x="286" y="370"/>
                </a:cubicBezTo>
                <a:cubicBezTo>
                  <a:pt x="313" y="372"/>
                  <a:pt x="334" y="369"/>
                  <a:pt x="363" y="369"/>
                </a:cubicBezTo>
                <a:cubicBezTo>
                  <a:pt x="334" y="367"/>
                  <a:pt x="334" y="368"/>
                  <a:pt x="314" y="367"/>
                </a:cubicBezTo>
                <a:cubicBezTo>
                  <a:pt x="337" y="365"/>
                  <a:pt x="341" y="367"/>
                  <a:pt x="366" y="366"/>
                </a:cubicBezTo>
                <a:cubicBezTo>
                  <a:pt x="355" y="367"/>
                  <a:pt x="355" y="367"/>
                  <a:pt x="355" y="367"/>
                </a:cubicBezTo>
                <a:cubicBezTo>
                  <a:pt x="368" y="370"/>
                  <a:pt x="393" y="365"/>
                  <a:pt x="397" y="368"/>
                </a:cubicBezTo>
                <a:cubicBezTo>
                  <a:pt x="412" y="367"/>
                  <a:pt x="425" y="363"/>
                  <a:pt x="443" y="363"/>
                </a:cubicBezTo>
                <a:cubicBezTo>
                  <a:pt x="435" y="366"/>
                  <a:pt x="435" y="366"/>
                  <a:pt x="435" y="366"/>
                </a:cubicBezTo>
                <a:cubicBezTo>
                  <a:pt x="452" y="365"/>
                  <a:pt x="452" y="365"/>
                  <a:pt x="452" y="365"/>
                </a:cubicBezTo>
                <a:cubicBezTo>
                  <a:pt x="452" y="363"/>
                  <a:pt x="452" y="363"/>
                  <a:pt x="452" y="363"/>
                </a:cubicBezTo>
                <a:cubicBezTo>
                  <a:pt x="457" y="363"/>
                  <a:pt x="460" y="363"/>
                  <a:pt x="461" y="363"/>
                </a:cubicBezTo>
                <a:cubicBezTo>
                  <a:pt x="472" y="360"/>
                  <a:pt x="488" y="360"/>
                  <a:pt x="504" y="357"/>
                </a:cubicBezTo>
                <a:cubicBezTo>
                  <a:pt x="505" y="358"/>
                  <a:pt x="505" y="358"/>
                  <a:pt x="505" y="358"/>
                </a:cubicBezTo>
                <a:cubicBezTo>
                  <a:pt x="507" y="358"/>
                  <a:pt x="508" y="357"/>
                  <a:pt x="509" y="357"/>
                </a:cubicBezTo>
                <a:cubicBezTo>
                  <a:pt x="512" y="358"/>
                  <a:pt x="524" y="356"/>
                  <a:pt x="525" y="358"/>
                </a:cubicBezTo>
                <a:cubicBezTo>
                  <a:pt x="520" y="359"/>
                  <a:pt x="509" y="361"/>
                  <a:pt x="509" y="360"/>
                </a:cubicBezTo>
                <a:cubicBezTo>
                  <a:pt x="497" y="363"/>
                  <a:pt x="525" y="359"/>
                  <a:pt x="534" y="358"/>
                </a:cubicBezTo>
                <a:cubicBezTo>
                  <a:pt x="524" y="358"/>
                  <a:pt x="536" y="357"/>
                  <a:pt x="541" y="355"/>
                </a:cubicBezTo>
                <a:cubicBezTo>
                  <a:pt x="542" y="355"/>
                  <a:pt x="541" y="356"/>
                  <a:pt x="540" y="356"/>
                </a:cubicBezTo>
                <a:cubicBezTo>
                  <a:pt x="548" y="355"/>
                  <a:pt x="553" y="353"/>
                  <a:pt x="559" y="350"/>
                </a:cubicBezTo>
                <a:cubicBezTo>
                  <a:pt x="561" y="349"/>
                  <a:pt x="562" y="349"/>
                  <a:pt x="564" y="347"/>
                </a:cubicBezTo>
                <a:cubicBezTo>
                  <a:pt x="565" y="346"/>
                  <a:pt x="567" y="345"/>
                  <a:pt x="568" y="342"/>
                </a:cubicBezTo>
                <a:cubicBezTo>
                  <a:pt x="569" y="341"/>
                  <a:pt x="570" y="339"/>
                  <a:pt x="570" y="337"/>
                </a:cubicBezTo>
                <a:cubicBezTo>
                  <a:pt x="570" y="336"/>
                  <a:pt x="570" y="336"/>
                  <a:pt x="570" y="336"/>
                </a:cubicBezTo>
                <a:cubicBezTo>
                  <a:pt x="570" y="334"/>
                  <a:pt x="571" y="332"/>
                  <a:pt x="572" y="329"/>
                </a:cubicBezTo>
                <a:cubicBezTo>
                  <a:pt x="570" y="326"/>
                  <a:pt x="570" y="326"/>
                  <a:pt x="570" y="326"/>
                </a:cubicBezTo>
                <a:cubicBezTo>
                  <a:pt x="572" y="314"/>
                  <a:pt x="572" y="314"/>
                  <a:pt x="572" y="314"/>
                </a:cubicBezTo>
                <a:cubicBezTo>
                  <a:pt x="569" y="313"/>
                  <a:pt x="573" y="297"/>
                  <a:pt x="570" y="294"/>
                </a:cubicBezTo>
                <a:cubicBezTo>
                  <a:pt x="571" y="280"/>
                  <a:pt x="572" y="296"/>
                  <a:pt x="572" y="291"/>
                </a:cubicBezTo>
                <a:cubicBezTo>
                  <a:pt x="573" y="278"/>
                  <a:pt x="571" y="255"/>
                  <a:pt x="573" y="251"/>
                </a:cubicBezTo>
                <a:cubicBezTo>
                  <a:pt x="573" y="239"/>
                  <a:pt x="574" y="227"/>
                  <a:pt x="574" y="217"/>
                </a:cubicBezTo>
                <a:cubicBezTo>
                  <a:pt x="576" y="217"/>
                  <a:pt x="576" y="217"/>
                  <a:pt x="576" y="217"/>
                </a:cubicBezTo>
                <a:cubicBezTo>
                  <a:pt x="576" y="212"/>
                  <a:pt x="575" y="206"/>
                  <a:pt x="576" y="201"/>
                </a:cubicBezTo>
                <a:cubicBezTo>
                  <a:pt x="576" y="201"/>
                  <a:pt x="576" y="202"/>
                  <a:pt x="576" y="203"/>
                </a:cubicBezTo>
                <a:cubicBezTo>
                  <a:pt x="576" y="184"/>
                  <a:pt x="577" y="169"/>
                  <a:pt x="577" y="153"/>
                </a:cubicBezTo>
                <a:cubicBezTo>
                  <a:pt x="578" y="154"/>
                  <a:pt x="579" y="154"/>
                  <a:pt x="579" y="163"/>
                </a:cubicBezTo>
                <a:cubicBezTo>
                  <a:pt x="581" y="148"/>
                  <a:pt x="578" y="124"/>
                  <a:pt x="579" y="101"/>
                </a:cubicBezTo>
                <a:cubicBezTo>
                  <a:pt x="579" y="103"/>
                  <a:pt x="579" y="103"/>
                  <a:pt x="579" y="103"/>
                </a:cubicBezTo>
                <a:cubicBezTo>
                  <a:pt x="578" y="90"/>
                  <a:pt x="578" y="90"/>
                  <a:pt x="578" y="90"/>
                </a:cubicBezTo>
                <a:cubicBezTo>
                  <a:pt x="578" y="93"/>
                  <a:pt x="579" y="91"/>
                  <a:pt x="580" y="91"/>
                </a:cubicBezTo>
                <a:cubicBezTo>
                  <a:pt x="580" y="80"/>
                  <a:pt x="579" y="68"/>
                  <a:pt x="578" y="57"/>
                </a:cubicBezTo>
                <a:cubicBezTo>
                  <a:pt x="577" y="46"/>
                  <a:pt x="575" y="36"/>
                  <a:pt x="571" y="31"/>
                </a:cubicBezTo>
                <a:cubicBezTo>
                  <a:pt x="573" y="34"/>
                  <a:pt x="572" y="31"/>
                  <a:pt x="573" y="29"/>
                </a:cubicBezTo>
                <a:cubicBezTo>
                  <a:pt x="573" y="27"/>
                  <a:pt x="573" y="26"/>
                  <a:pt x="575" y="33"/>
                </a:cubicBezTo>
                <a:cubicBezTo>
                  <a:pt x="574" y="30"/>
                  <a:pt x="573" y="27"/>
                  <a:pt x="572" y="24"/>
                </a:cubicBezTo>
                <a:cubicBezTo>
                  <a:pt x="571" y="22"/>
                  <a:pt x="570" y="20"/>
                  <a:pt x="569" y="19"/>
                </a:cubicBezTo>
                <a:cubicBezTo>
                  <a:pt x="569" y="18"/>
                  <a:pt x="568" y="17"/>
                  <a:pt x="567" y="16"/>
                </a:cubicBezTo>
                <a:cubicBezTo>
                  <a:pt x="566" y="15"/>
                  <a:pt x="566" y="15"/>
                  <a:pt x="565" y="14"/>
                </a:cubicBezTo>
                <a:cubicBezTo>
                  <a:pt x="565" y="14"/>
                  <a:pt x="565" y="14"/>
                  <a:pt x="564" y="13"/>
                </a:cubicBezTo>
                <a:cubicBezTo>
                  <a:pt x="563" y="13"/>
                  <a:pt x="563" y="13"/>
                  <a:pt x="563" y="13"/>
                </a:cubicBezTo>
                <a:cubicBezTo>
                  <a:pt x="561" y="11"/>
                  <a:pt x="559" y="11"/>
                  <a:pt x="557" y="10"/>
                </a:cubicBezTo>
                <a:cubicBezTo>
                  <a:pt x="555" y="10"/>
                  <a:pt x="554" y="9"/>
                  <a:pt x="552" y="9"/>
                </a:cubicBezTo>
                <a:cubicBezTo>
                  <a:pt x="548" y="8"/>
                  <a:pt x="545" y="8"/>
                  <a:pt x="542" y="7"/>
                </a:cubicBezTo>
                <a:cubicBezTo>
                  <a:pt x="529" y="6"/>
                  <a:pt x="516" y="5"/>
                  <a:pt x="504" y="4"/>
                </a:cubicBezTo>
                <a:cubicBezTo>
                  <a:pt x="504" y="5"/>
                  <a:pt x="504" y="5"/>
                  <a:pt x="504" y="5"/>
                </a:cubicBezTo>
                <a:cubicBezTo>
                  <a:pt x="494" y="5"/>
                  <a:pt x="494" y="5"/>
                  <a:pt x="494" y="5"/>
                </a:cubicBezTo>
                <a:cubicBezTo>
                  <a:pt x="493" y="5"/>
                  <a:pt x="493" y="5"/>
                  <a:pt x="493" y="5"/>
                </a:cubicBezTo>
                <a:cubicBezTo>
                  <a:pt x="500" y="4"/>
                  <a:pt x="500" y="4"/>
                  <a:pt x="500" y="4"/>
                </a:cubicBezTo>
                <a:cubicBezTo>
                  <a:pt x="491" y="4"/>
                  <a:pt x="482" y="4"/>
                  <a:pt x="474" y="5"/>
                </a:cubicBezTo>
                <a:cubicBezTo>
                  <a:pt x="472" y="4"/>
                  <a:pt x="470" y="3"/>
                  <a:pt x="464" y="2"/>
                </a:cubicBezTo>
                <a:cubicBezTo>
                  <a:pt x="464" y="4"/>
                  <a:pt x="436" y="0"/>
                  <a:pt x="424" y="2"/>
                </a:cubicBezTo>
                <a:cubicBezTo>
                  <a:pt x="423" y="1"/>
                  <a:pt x="429" y="2"/>
                  <a:pt x="425" y="1"/>
                </a:cubicBezTo>
                <a:cubicBezTo>
                  <a:pt x="395" y="1"/>
                  <a:pt x="351" y="3"/>
                  <a:pt x="316" y="2"/>
                </a:cubicBezTo>
                <a:cubicBezTo>
                  <a:pt x="313" y="6"/>
                  <a:pt x="283" y="6"/>
                  <a:pt x="264" y="8"/>
                </a:cubicBezTo>
                <a:cubicBezTo>
                  <a:pt x="259" y="6"/>
                  <a:pt x="275" y="7"/>
                  <a:pt x="280" y="5"/>
                </a:cubicBezTo>
                <a:cubicBezTo>
                  <a:pt x="269" y="5"/>
                  <a:pt x="277" y="2"/>
                  <a:pt x="258" y="4"/>
                </a:cubicBezTo>
                <a:cubicBezTo>
                  <a:pt x="259" y="4"/>
                  <a:pt x="258" y="3"/>
                  <a:pt x="262" y="3"/>
                </a:cubicBezTo>
                <a:cubicBezTo>
                  <a:pt x="252" y="3"/>
                  <a:pt x="265" y="6"/>
                  <a:pt x="248" y="6"/>
                </a:cubicBezTo>
                <a:cubicBezTo>
                  <a:pt x="248" y="4"/>
                  <a:pt x="248" y="4"/>
                  <a:pt x="248" y="4"/>
                </a:cubicBezTo>
                <a:cubicBezTo>
                  <a:pt x="237" y="6"/>
                  <a:pt x="237" y="6"/>
                  <a:pt x="237" y="6"/>
                </a:cubicBezTo>
                <a:cubicBezTo>
                  <a:pt x="204" y="6"/>
                  <a:pt x="174" y="8"/>
                  <a:pt x="145" y="7"/>
                </a:cubicBezTo>
                <a:cubicBezTo>
                  <a:pt x="143" y="8"/>
                  <a:pt x="144" y="9"/>
                  <a:pt x="148" y="9"/>
                </a:cubicBezTo>
                <a:cubicBezTo>
                  <a:pt x="134" y="9"/>
                  <a:pt x="118" y="12"/>
                  <a:pt x="103" y="11"/>
                </a:cubicBezTo>
                <a:cubicBezTo>
                  <a:pt x="107" y="11"/>
                  <a:pt x="107" y="11"/>
                  <a:pt x="107" y="11"/>
                </a:cubicBezTo>
                <a:cubicBezTo>
                  <a:pt x="95" y="10"/>
                  <a:pt x="89" y="11"/>
                  <a:pt x="82" y="12"/>
                </a:cubicBezTo>
                <a:cubicBezTo>
                  <a:pt x="79" y="12"/>
                  <a:pt x="75" y="13"/>
                  <a:pt x="71" y="13"/>
                </a:cubicBezTo>
                <a:cubicBezTo>
                  <a:pt x="68" y="14"/>
                  <a:pt x="66" y="14"/>
                  <a:pt x="63" y="14"/>
                </a:cubicBezTo>
                <a:cubicBezTo>
                  <a:pt x="59" y="15"/>
                  <a:pt x="59" y="15"/>
                  <a:pt x="59" y="15"/>
                </a:cubicBezTo>
                <a:cubicBezTo>
                  <a:pt x="58" y="15"/>
                  <a:pt x="58" y="15"/>
                  <a:pt x="58" y="15"/>
                </a:cubicBezTo>
                <a:cubicBezTo>
                  <a:pt x="58" y="15"/>
                  <a:pt x="58" y="15"/>
                  <a:pt x="58" y="15"/>
                </a:cubicBezTo>
                <a:cubicBezTo>
                  <a:pt x="59" y="15"/>
                  <a:pt x="59" y="15"/>
                  <a:pt x="59" y="15"/>
                </a:cubicBezTo>
                <a:cubicBezTo>
                  <a:pt x="59" y="15"/>
                  <a:pt x="59" y="15"/>
                  <a:pt x="59" y="15"/>
                </a:cubicBezTo>
                <a:cubicBezTo>
                  <a:pt x="60" y="15"/>
                  <a:pt x="60" y="15"/>
                  <a:pt x="60" y="15"/>
                </a:cubicBezTo>
                <a:cubicBezTo>
                  <a:pt x="67" y="14"/>
                  <a:pt x="67" y="14"/>
                  <a:pt x="67" y="14"/>
                </a:cubicBezTo>
                <a:cubicBezTo>
                  <a:pt x="72" y="14"/>
                  <a:pt x="76" y="14"/>
                  <a:pt x="76" y="15"/>
                </a:cubicBezTo>
                <a:cubicBezTo>
                  <a:pt x="75" y="16"/>
                  <a:pt x="71" y="16"/>
                  <a:pt x="66" y="16"/>
                </a:cubicBezTo>
                <a:cubicBezTo>
                  <a:pt x="64" y="16"/>
                  <a:pt x="62" y="16"/>
                  <a:pt x="59" y="16"/>
                </a:cubicBezTo>
                <a:cubicBezTo>
                  <a:pt x="59" y="16"/>
                  <a:pt x="59" y="16"/>
                  <a:pt x="59" y="16"/>
                </a:cubicBezTo>
                <a:cubicBezTo>
                  <a:pt x="59" y="16"/>
                  <a:pt x="59" y="16"/>
                  <a:pt x="59" y="16"/>
                </a:cubicBezTo>
                <a:cubicBezTo>
                  <a:pt x="58" y="16"/>
                  <a:pt x="58" y="16"/>
                  <a:pt x="58" y="16"/>
                </a:cubicBezTo>
                <a:cubicBezTo>
                  <a:pt x="58" y="16"/>
                  <a:pt x="58" y="16"/>
                  <a:pt x="58" y="16"/>
                </a:cubicBezTo>
                <a:cubicBezTo>
                  <a:pt x="59" y="18"/>
                  <a:pt x="59" y="18"/>
                  <a:pt x="59" y="18"/>
                </a:cubicBezTo>
                <a:cubicBezTo>
                  <a:pt x="59" y="18"/>
                  <a:pt x="59" y="18"/>
                  <a:pt x="59" y="17"/>
                </a:cubicBezTo>
                <a:cubicBezTo>
                  <a:pt x="59" y="17"/>
                  <a:pt x="59" y="17"/>
                  <a:pt x="60" y="17"/>
                </a:cubicBezTo>
                <a:cubicBezTo>
                  <a:pt x="61" y="17"/>
                  <a:pt x="61" y="17"/>
                  <a:pt x="61" y="17"/>
                </a:cubicBezTo>
                <a:cubicBezTo>
                  <a:pt x="63" y="17"/>
                  <a:pt x="64" y="17"/>
                  <a:pt x="67" y="16"/>
                </a:cubicBezTo>
                <a:cubicBezTo>
                  <a:pt x="71" y="16"/>
                  <a:pt x="76" y="16"/>
                  <a:pt x="80" y="15"/>
                </a:cubicBezTo>
                <a:cubicBezTo>
                  <a:pt x="78" y="16"/>
                  <a:pt x="77" y="16"/>
                  <a:pt x="76" y="17"/>
                </a:cubicBezTo>
                <a:cubicBezTo>
                  <a:pt x="83" y="16"/>
                  <a:pt x="93" y="15"/>
                  <a:pt x="104" y="14"/>
                </a:cubicBezTo>
                <a:cubicBezTo>
                  <a:pt x="89" y="15"/>
                  <a:pt x="89" y="15"/>
                  <a:pt x="89" y="15"/>
                </a:cubicBezTo>
                <a:cubicBezTo>
                  <a:pt x="95" y="12"/>
                  <a:pt x="114" y="14"/>
                  <a:pt x="120" y="13"/>
                </a:cubicBezTo>
                <a:cubicBezTo>
                  <a:pt x="119" y="15"/>
                  <a:pt x="110" y="15"/>
                  <a:pt x="119" y="16"/>
                </a:cubicBezTo>
                <a:cubicBezTo>
                  <a:pt x="144" y="16"/>
                  <a:pt x="134" y="14"/>
                  <a:pt x="157" y="11"/>
                </a:cubicBezTo>
                <a:cubicBezTo>
                  <a:pt x="153" y="11"/>
                  <a:pt x="153" y="11"/>
                  <a:pt x="153" y="11"/>
                </a:cubicBezTo>
                <a:cubicBezTo>
                  <a:pt x="160" y="10"/>
                  <a:pt x="166" y="8"/>
                  <a:pt x="177" y="9"/>
                </a:cubicBezTo>
                <a:cubicBezTo>
                  <a:pt x="177" y="10"/>
                  <a:pt x="169" y="11"/>
                  <a:pt x="164" y="11"/>
                </a:cubicBezTo>
                <a:cubicBezTo>
                  <a:pt x="167" y="12"/>
                  <a:pt x="178" y="9"/>
                  <a:pt x="186" y="10"/>
                </a:cubicBezTo>
                <a:cubicBezTo>
                  <a:pt x="179" y="12"/>
                  <a:pt x="161" y="13"/>
                  <a:pt x="149" y="13"/>
                </a:cubicBezTo>
                <a:cubicBezTo>
                  <a:pt x="150" y="14"/>
                  <a:pt x="150" y="15"/>
                  <a:pt x="148" y="15"/>
                </a:cubicBezTo>
                <a:cubicBezTo>
                  <a:pt x="185" y="13"/>
                  <a:pt x="225" y="9"/>
                  <a:pt x="261" y="10"/>
                </a:cubicBezTo>
                <a:cubicBezTo>
                  <a:pt x="242" y="13"/>
                  <a:pt x="269" y="10"/>
                  <a:pt x="265" y="13"/>
                </a:cubicBezTo>
                <a:cubicBezTo>
                  <a:pt x="268" y="11"/>
                  <a:pt x="279" y="12"/>
                  <a:pt x="289" y="11"/>
                </a:cubicBezTo>
                <a:cubicBezTo>
                  <a:pt x="293" y="13"/>
                  <a:pt x="269" y="13"/>
                  <a:pt x="277" y="14"/>
                </a:cubicBezTo>
                <a:cubicBezTo>
                  <a:pt x="296" y="14"/>
                  <a:pt x="322" y="9"/>
                  <a:pt x="347" y="10"/>
                </a:cubicBezTo>
                <a:cubicBezTo>
                  <a:pt x="346" y="11"/>
                  <a:pt x="340" y="11"/>
                  <a:pt x="339" y="11"/>
                </a:cubicBezTo>
                <a:cubicBezTo>
                  <a:pt x="355" y="11"/>
                  <a:pt x="377" y="6"/>
                  <a:pt x="388" y="9"/>
                </a:cubicBezTo>
                <a:cubicBezTo>
                  <a:pt x="362" y="13"/>
                  <a:pt x="362" y="13"/>
                  <a:pt x="362" y="13"/>
                </a:cubicBezTo>
                <a:cubicBezTo>
                  <a:pt x="365" y="13"/>
                  <a:pt x="367" y="13"/>
                  <a:pt x="372" y="13"/>
                </a:cubicBezTo>
                <a:cubicBezTo>
                  <a:pt x="366" y="15"/>
                  <a:pt x="366" y="15"/>
                  <a:pt x="366" y="15"/>
                </a:cubicBezTo>
                <a:cubicBezTo>
                  <a:pt x="386" y="15"/>
                  <a:pt x="381" y="12"/>
                  <a:pt x="392" y="10"/>
                </a:cubicBezTo>
                <a:cubicBezTo>
                  <a:pt x="404" y="12"/>
                  <a:pt x="404" y="12"/>
                  <a:pt x="404" y="12"/>
                </a:cubicBezTo>
                <a:cubicBezTo>
                  <a:pt x="426" y="13"/>
                  <a:pt x="447" y="12"/>
                  <a:pt x="462" y="10"/>
                </a:cubicBezTo>
                <a:cubicBezTo>
                  <a:pt x="466" y="10"/>
                  <a:pt x="482" y="10"/>
                  <a:pt x="476" y="12"/>
                </a:cubicBezTo>
                <a:cubicBezTo>
                  <a:pt x="464" y="14"/>
                  <a:pt x="459" y="16"/>
                  <a:pt x="437" y="15"/>
                </a:cubicBezTo>
                <a:cubicBezTo>
                  <a:pt x="434" y="14"/>
                  <a:pt x="454" y="14"/>
                  <a:pt x="447" y="13"/>
                </a:cubicBezTo>
                <a:cubicBezTo>
                  <a:pt x="438" y="14"/>
                  <a:pt x="422" y="12"/>
                  <a:pt x="414" y="14"/>
                </a:cubicBezTo>
                <a:cubicBezTo>
                  <a:pt x="438" y="14"/>
                  <a:pt x="438" y="14"/>
                  <a:pt x="438" y="14"/>
                </a:cubicBezTo>
                <a:cubicBezTo>
                  <a:pt x="438" y="16"/>
                  <a:pt x="428" y="14"/>
                  <a:pt x="424" y="15"/>
                </a:cubicBezTo>
                <a:cubicBezTo>
                  <a:pt x="430" y="17"/>
                  <a:pt x="444" y="15"/>
                  <a:pt x="453" y="16"/>
                </a:cubicBezTo>
                <a:cubicBezTo>
                  <a:pt x="452" y="17"/>
                  <a:pt x="452" y="17"/>
                  <a:pt x="452" y="17"/>
                </a:cubicBezTo>
                <a:cubicBezTo>
                  <a:pt x="471" y="17"/>
                  <a:pt x="468" y="17"/>
                  <a:pt x="487" y="16"/>
                </a:cubicBezTo>
                <a:cubicBezTo>
                  <a:pt x="489" y="14"/>
                  <a:pt x="481" y="15"/>
                  <a:pt x="472" y="13"/>
                </a:cubicBezTo>
                <a:cubicBezTo>
                  <a:pt x="487" y="14"/>
                  <a:pt x="505" y="13"/>
                  <a:pt x="524" y="14"/>
                </a:cubicBezTo>
                <a:cubicBezTo>
                  <a:pt x="533" y="15"/>
                  <a:pt x="542" y="16"/>
                  <a:pt x="550" y="18"/>
                </a:cubicBezTo>
                <a:cubicBezTo>
                  <a:pt x="554" y="19"/>
                  <a:pt x="559" y="20"/>
                  <a:pt x="560" y="23"/>
                </a:cubicBezTo>
                <a:cubicBezTo>
                  <a:pt x="562" y="27"/>
                  <a:pt x="563" y="31"/>
                  <a:pt x="563" y="35"/>
                </a:cubicBezTo>
                <a:cubicBezTo>
                  <a:pt x="561" y="29"/>
                  <a:pt x="558" y="23"/>
                  <a:pt x="555" y="23"/>
                </a:cubicBezTo>
                <a:cubicBezTo>
                  <a:pt x="556" y="24"/>
                  <a:pt x="556" y="24"/>
                  <a:pt x="557" y="24"/>
                </a:cubicBezTo>
                <a:cubicBezTo>
                  <a:pt x="558" y="25"/>
                  <a:pt x="558" y="26"/>
                  <a:pt x="559" y="28"/>
                </a:cubicBezTo>
                <a:cubicBezTo>
                  <a:pt x="560" y="30"/>
                  <a:pt x="561" y="34"/>
                  <a:pt x="562" y="36"/>
                </a:cubicBezTo>
                <a:cubicBezTo>
                  <a:pt x="563" y="42"/>
                  <a:pt x="563" y="47"/>
                  <a:pt x="562" y="47"/>
                </a:cubicBezTo>
                <a:cubicBezTo>
                  <a:pt x="561" y="40"/>
                  <a:pt x="561" y="39"/>
                  <a:pt x="560" y="38"/>
                </a:cubicBezTo>
                <a:cubicBezTo>
                  <a:pt x="560" y="37"/>
                  <a:pt x="559" y="37"/>
                  <a:pt x="558" y="34"/>
                </a:cubicBezTo>
                <a:cubicBezTo>
                  <a:pt x="558" y="33"/>
                  <a:pt x="558" y="33"/>
                  <a:pt x="558" y="33"/>
                </a:cubicBezTo>
                <a:cubicBezTo>
                  <a:pt x="558" y="32"/>
                  <a:pt x="556" y="28"/>
                  <a:pt x="556" y="31"/>
                </a:cubicBezTo>
                <a:cubicBezTo>
                  <a:pt x="558" y="34"/>
                  <a:pt x="560" y="40"/>
                  <a:pt x="561" y="47"/>
                </a:cubicBezTo>
                <a:cubicBezTo>
                  <a:pt x="563" y="53"/>
                  <a:pt x="564" y="60"/>
                  <a:pt x="565" y="65"/>
                </a:cubicBezTo>
                <a:cubicBezTo>
                  <a:pt x="564" y="60"/>
                  <a:pt x="563" y="70"/>
                  <a:pt x="563" y="72"/>
                </a:cubicBezTo>
                <a:cubicBezTo>
                  <a:pt x="564" y="83"/>
                  <a:pt x="564" y="72"/>
                  <a:pt x="565" y="71"/>
                </a:cubicBezTo>
                <a:cubicBezTo>
                  <a:pt x="565" y="77"/>
                  <a:pt x="567" y="86"/>
                  <a:pt x="566" y="91"/>
                </a:cubicBezTo>
                <a:cubicBezTo>
                  <a:pt x="565" y="99"/>
                  <a:pt x="564" y="81"/>
                  <a:pt x="563" y="78"/>
                </a:cubicBezTo>
                <a:cubicBezTo>
                  <a:pt x="564" y="89"/>
                  <a:pt x="565" y="100"/>
                  <a:pt x="565" y="111"/>
                </a:cubicBezTo>
                <a:cubicBezTo>
                  <a:pt x="565" y="110"/>
                  <a:pt x="565" y="110"/>
                  <a:pt x="565" y="110"/>
                </a:cubicBezTo>
                <a:cubicBezTo>
                  <a:pt x="566" y="112"/>
                  <a:pt x="566" y="117"/>
                  <a:pt x="565" y="121"/>
                </a:cubicBezTo>
                <a:cubicBezTo>
                  <a:pt x="564" y="124"/>
                  <a:pt x="564" y="116"/>
                  <a:pt x="565" y="111"/>
                </a:cubicBezTo>
                <a:cubicBezTo>
                  <a:pt x="563" y="128"/>
                  <a:pt x="568" y="141"/>
                  <a:pt x="564" y="156"/>
                </a:cubicBezTo>
                <a:cubicBezTo>
                  <a:pt x="565" y="165"/>
                  <a:pt x="565" y="165"/>
                  <a:pt x="565" y="165"/>
                </a:cubicBezTo>
                <a:cubicBezTo>
                  <a:pt x="564" y="166"/>
                  <a:pt x="564" y="168"/>
                  <a:pt x="564" y="166"/>
                </a:cubicBezTo>
                <a:cubicBezTo>
                  <a:pt x="564" y="175"/>
                  <a:pt x="564" y="175"/>
                  <a:pt x="564" y="175"/>
                </a:cubicBezTo>
                <a:cubicBezTo>
                  <a:pt x="565" y="193"/>
                  <a:pt x="562" y="180"/>
                  <a:pt x="561" y="186"/>
                </a:cubicBezTo>
                <a:cubicBezTo>
                  <a:pt x="561" y="185"/>
                  <a:pt x="561" y="185"/>
                  <a:pt x="561" y="185"/>
                </a:cubicBezTo>
                <a:cubicBezTo>
                  <a:pt x="560" y="190"/>
                  <a:pt x="559" y="194"/>
                  <a:pt x="559" y="190"/>
                </a:cubicBezTo>
                <a:cubicBezTo>
                  <a:pt x="560" y="209"/>
                  <a:pt x="560" y="209"/>
                  <a:pt x="560" y="209"/>
                </a:cubicBezTo>
                <a:cubicBezTo>
                  <a:pt x="560" y="208"/>
                  <a:pt x="560" y="208"/>
                  <a:pt x="560" y="208"/>
                </a:cubicBezTo>
                <a:cubicBezTo>
                  <a:pt x="561" y="216"/>
                  <a:pt x="560" y="243"/>
                  <a:pt x="564" y="242"/>
                </a:cubicBezTo>
                <a:cubicBezTo>
                  <a:pt x="563" y="247"/>
                  <a:pt x="562" y="251"/>
                  <a:pt x="562" y="249"/>
                </a:cubicBezTo>
                <a:cubicBezTo>
                  <a:pt x="561" y="263"/>
                  <a:pt x="559" y="246"/>
                  <a:pt x="559" y="268"/>
                </a:cubicBezTo>
                <a:cubicBezTo>
                  <a:pt x="558" y="267"/>
                  <a:pt x="558" y="265"/>
                  <a:pt x="558" y="262"/>
                </a:cubicBezTo>
                <a:cubicBezTo>
                  <a:pt x="558" y="267"/>
                  <a:pt x="558" y="270"/>
                  <a:pt x="558" y="271"/>
                </a:cubicBezTo>
                <a:cubicBezTo>
                  <a:pt x="558" y="271"/>
                  <a:pt x="557" y="271"/>
                  <a:pt x="557" y="272"/>
                </a:cubicBezTo>
                <a:cubicBezTo>
                  <a:pt x="558" y="272"/>
                  <a:pt x="557" y="282"/>
                  <a:pt x="556" y="286"/>
                </a:cubicBezTo>
                <a:cubicBezTo>
                  <a:pt x="555" y="279"/>
                  <a:pt x="555" y="279"/>
                  <a:pt x="555" y="279"/>
                </a:cubicBezTo>
                <a:cubicBezTo>
                  <a:pt x="555" y="284"/>
                  <a:pt x="555" y="287"/>
                  <a:pt x="555" y="296"/>
                </a:cubicBezTo>
                <a:cubicBezTo>
                  <a:pt x="553" y="290"/>
                  <a:pt x="553" y="290"/>
                  <a:pt x="553" y="290"/>
                </a:cubicBezTo>
                <a:cubicBezTo>
                  <a:pt x="553" y="305"/>
                  <a:pt x="557" y="291"/>
                  <a:pt x="554" y="309"/>
                </a:cubicBezTo>
                <a:cubicBezTo>
                  <a:pt x="557" y="293"/>
                  <a:pt x="557" y="293"/>
                  <a:pt x="557" y="293"/>
                </a:cubicBezTo>
                <a:cubicBezTo>
                  <a:pt x="556" y="312"/>
                  <a:pt x="559" y="306"/>
                  <a:pt x="560" y="315"/>
                </a:cubicBezTo>
                <a:cubicBezTo>
                  <a:pt x="560" y="320"/>
                  <a:pt x="560" y="325"/>
                  <a:pt x="559" y="330"/>
                </a:cubicBezTo>
                <a:cubicBezTo>
                  <a:pt x="559" y="334"/>
                  <a:pt x="559" y="334"/>
                  <a:pt x="559" y="334"/>
                </a:cubicBezTo>
                <a:cubicBezTo>
                  <a:pt x="559" y="336"/>
                  <a:pt x="559" y="336"/>
                  <a:pt x="559" y="336"/>
                </a:cubicBezTo>
                <a:cubicBezTo>
                  <a:pt x="559" y="337"/>
                  <a:pt x="558" y="337"/>
                  <a:pt x="558" y="338"/>
                </a:cubicBezTo>
                <a:cubicBezTo>
                  <a:pt x="556" y="339"/>
                  <a:pt x="553" y="340"/>
                  <a:pt x="551" y="341"/>
                </a:cubicBezTo>
                <a:cubicBezTo>
                  <a:pt x="541" y="343"/>
                  <a:pt x="531" y="345"/>
                  <a:pt x="523" y="348"/>
                </a:cubicBezTo>
                <a:cubicBezTo>
                  <a:pt x="521" y="347"/>
                  <a:pt x="523" y="346"/>
                  <a:pt x="517" y="345"/>
                </a:cubicBezTo>
                <a:cubicBezTo>
                  <a:pt x="530" y="343"/>
                  <a:pt x="536" y="342"/>
                  <a:pt x="542" y="338"/>
                </a:cubicBezTo>
                <a:cubicBezTo>
                  <a:pt x="553" y="335"/>
                  <a:pt x="554" y="335"/>
                  <a:pt x="556" y="336"/>
                </a:cubicBezTo>
                <a:cubicBezTo>
                  <a:pt x="556" y="336"/>
                  <a:pt x="556" y="336"/>
                  <a:pt x="557" y="336"/>
                </a:cubicBezTo>
                <a:cubicBezTo>
                  <a:pt x="557" y="336"/>
                  <a:pt x="557" y="336"/>
                  <a:pt x="557" y="336"/>
                </a:cubicBezTo>
                <a:cubicBezTo>
                  <a:pt x="557" y="336"/>
                  <a:pt x="557" y="336"/>
                  <a:pt x="557" y="336"/>
                </a:cubicBezTo>
                <a:cubicBezTo>
                  <a:pt x="557" y="336"/>
                  <a:pt x="557" y="336"/>
                  <a:pt x="557" y="336"/>
                </a:cubicBezTo>
                <a:cubicBezTo>
                  <a:pt x="557" y="336"/>
                  <a:pt x="557" y="336"/>
                  <a:pt x="557" y="336"/>
                </a:cubicBezTo>
                <a:cubicBezTo>
                  <a:pt x="558" y="336"/>
                  <a:pt x="558" y="336"/>
                  <a:pt x="558" y="336"/>
                </a:cubicBezTo>
                <a:cubicBezTo>
                  <a:pt x="558" y="336"/>
                  <a:pt x="558" y="336"/>
                  <a:pt x="558" y="336"/>
                </a:cubicBezTo>
                <a:cubicBezTo>
                  <a:pt x="558" y="336"/>
                  <a:pt x="558" y="336"/>
                  <a:pt x="558" y="336"/>
                </a:cubicBezTo>
                <a:cubicBezTo>
                  <a:pt x="558" y="336"/>
                  <a:pt x="558" y="336"/>
                  <a:pt x="558" y="336"/>
                </a:cubicBezTo>
                <a:cubicBezTo>
                  <a:pt x="557" y="336"/>
                  <a:pt x="558" y="336"/>
                  <a:pt x="557" y="336"/>
                </a:cubicBezTo>
                <a:cubicBezTo>
                  <a:pt x="557" y="336"/>
                  <a:pt x="557" y="336"/>
                  <a:pt x="557" y="336"/>
                </a:cubicBezTo>
                <a:cubicBezTo>
                  <a:pt x="557" y="336"/>
                  <a:pt x="557" y="336"/>
                  <a:pt x="557" y="336"/>
                </a:cubicBezTo>
                <a:cubicBezTo>
                  <a:pt x="557" y="335"/>
                  <a:pt x="557" y="335"/>
                  <a:pt x="557" y="335"/>
                </a:cubicBezTo>
                <a:cubicBezTo>
                  <a:pt x="558" y="332"/>
                  <a:pt x="558" y="328"/>
                  <a:pt x="558" y="322"/>
                </a:cubicBezTo>
                <a:cubicBezTo>
                  <a:pt x="557" y="322"/>
                  <a:pt x="556" y="325"/>
                  <a:pt x="556" y="328"/>
                </a:cubicBezTo>
                <a:cubicBezTo>
                  <a:pt x="555" y="329"/>
                  <a:pt x="555" y="331"/>
                  <a:pt x="555" y="333"/>
                </a:cubicBezTo>
                <a:cubicBezTo>
                  <a:pt x="555" y="335"/>
                  <a:pt x="555" y="335"/>
                  <a:pt x="555" y="335"/>
                </a:cubicBezTo>
                <a:cubicBezTo>
                  <a:pt x="555" y="335"/>
                  <a:pt x="555" y="335"/>
                  <a:pt x="555" y="335"/>
                </a:cubicBezTo>
                <a:cubicBezTo>
                  <a:pt x="555" y="336"/>
                  <a:pt x="555" y="336"/>
                  <a:pt x="555" y="336"/>
                </a:cubicBezTo>
                <a:cubicBezTo>
                  <a:pt x="555" y="336"/>
                  <a:pt x="555" y="336"/>
                  <a:pt x="555" y="336"/>
                </a:cubicBezTo>
                <a:cubicBezTo>
                  <a:pt x="555" y="336"/>
                  <a:pt x="555" y="336"/>
                  <a:pt x="555" y="336"/>
                </a:cubicBezTo>
                <a:cubicBezTo>
                  <a:pt x="556" y="336"/>
                  <a:pt x="553" y="336"/>
                  <a:pt x="558" y="336"/>
                </a:cubicBezTo>
                <a:cubicBezTo>
                  <a:pt x="558" y="336"/>
                  <a:pt x="558" y="336"/>
                  <a:pt x="558" y="336"/>
                </a:cubicBezTo>
                <a:cubicBezTo>
                  <a:pt x="558" y="336"/>
                  <a:pt x="558" y="336"/>
                  <a:pt x="558" y="336"/>
                </a:cubicBezTo>
                <a:cubicBezTo>
                  <a:pt x="558" y="336"/>
                  <a:pt x="558" y="336"/>
                  <a:pt x="558" y="336"/>
                </a:cubicBezTo>
                <a:cubicBezTo>
                  <a:pt x="557" y="336"/>
                  <a:pt x="557" y="336"/>
                  <a:pt x="557" y="336"/>
                </a:cubicBezTo>
                <a:cubicBezTo>
                  <a:pt x="557" y="336"/>
                  <a:pt x="556" y="336"/>
                  <a:pt x="556" y="335"/>
                </a:cubicBezTo>
                <a:cubicBezTo>
                  <a:pt x="556" y="335"/>
                  <a:pt x="556" y="335"/>
                  <a:pt x="555" y="335"/>
                </a:cubicBezTo>
                <a:cubicBezTo>
                  <a:pt x="555" y="335"/>
                  <a:pt x="555" y="335"/>
                  <a:pt x="555" y="334"/>
                </a:cubicBezTo>
                <a:cubicBezTo>
                  <a:pt x="556" y="335"/>
                  <a:pt x="557" y="336"/>
                  <a:pt x="557" y="336"/>
                </a:cubicBezTo>
                <a:cubicBezTo>
                  <a:pt x="558" y="336"/>
                  <a:pt x="558" y="336"/>
                  <a:pt x="558" y="336"/>
                </a:cubicBezTo>
                <a:cubicBezTo>
                  <a:pt x="558" y="336"/>
                  <a:pt x="558" y="336"/>
                  <a:pt x="558" y="336"/>
                </a:cubicBezTo>
                <a:cubicBezTo>
                  <a:pt x="558" y="336"/>
                  <a:pt x="558" y="336"/>
                  <a:pt x="558" y="336"/>
                </a:cubicBezTo>
                <a:cubicBezTo>
                  <a:pt x="558" y="336"/>
                  <a:pt x="551" y="336"/>
                  <a:pt x="554" y="336"/>
                </a:cubicBezTo>
                <a:cubicBezTo>
                  <a:pt x="554" y="336"/>
                  <a:pt x="554" y="336"/>
                  <a:pt x="554" y="336"/>
                </a:cubicBezTo>
                <a:cubicBezTo>
                  <a:pt x="554" y="336"/>
                  <a:pt x="554" y="336"/>
                  <a:pt x="554" y="336"/>
                </a:cubicBezTo>
                <a:cubicBezTo>
                  <a:pt x="554" y="336"/>
                  <a:pt x="554" y="336"/>
                  <a:pt x="554" y="336"/>
                </a:cubicBezTo>
                <a:cubicBezTo>
                  <a:pt x="554" y="336"/>
                  <a:pt x="554" y="336"/>
                  <a:pt x="554" y="336"/>
                </a:cubicBezTo>
                <a:cubicBezTo>
                  <a:pt x="554" y="335"/>
                  <a:pt x="554" y="335"/>
                  <a:pt x="554" y="335"/>
                </a:cubicBezTo>
                <a:cubicBezTo>
                  <a:pt x="554" y="334"/>
                  <a:pt x="554" y="334"/>
                  <a:pt x="554" y="334"/>
                </a:cubicBezTo>
                <a:cubicBezTo>
                  <a:pt x="553" y="331"/>
                  <a:pt x="553" y="327"/>
                  <a:pt x="553" y="324"/>
                </a:cubicBezTo>
                <a:cubicBezTo>
                  <a:pt x="553" y="326"/>
                  <a:pt x="553" y="328"/>
                  <a:pt x="553" y="330"/>
                </a:cubicBezTo>
                <a:cubicBezTo>
                  <a:pt x="552" y="333"/>
                  <a:pt x="552" y="333"/>
                  <a:pt x="552" y="333"/>
                </a:cubicBezTo>
                <a:cubicBezTo>
                  <a:pt x="552" y="335"/>
                  <a:pt x="552" y="335"/>
                  <a:pt x="552" y="335"/>
                </a:cubicBezTo>
                <a:cubicBezTo>
                  <a:pt x="552" y="336"/>
                  <a:pt x="552" y="336"/>
                  <a:pt x="552" y="336"/>
                </a:cubicBezTo>
                <a:cubicBezTo>
                  <a:pt x="552" y="336"/>
                  <a:pt x="552" y="336"/>
                  <a:pt x="552" y="336"/>
                </a:cubicBezTo>
                <a:cubicBezTo>
                  <a:pt x="552" y="336"/>
                  <a:pt x="552" y="336"/>
                  <a:pt x="552" y="336"/>
                </a:cubicBezTo>
                <a:cubicBezTo>
                  <a:pt x="555" y="336"/>
                  <a:pt x="547" y="335"/>
                  <a:pt x="558" y="336"/>
                </a:cubicBezTo>
                <a:cubicBezTo>
                  <a:pt x="558" y="336"/>
                  <a:pt x="558" y="336"/>
                  <a:pt x="558" y="336"/>
                </a:cubicBezTo>
                <a:cubicBezTo>
                  <a:pt x="558" y="336"/>
                  <a:pt x="558" y="336"/>
                  <a:pt x="558" y="336"/>
                </a:cubicBezTo>
                <a:cubicBezTo>
                  <a:pt x="557" y="336"/>
                  <a:pt x="557" y="336"/>
                  <a:pt x="557" y="336"/>
                </a:cubicBezTo>
                <a:cubicBezTo>
                  <a:pt x="557" y="336"/>
                  <a:pt x="557" y="336"/>
                  <a:pt x="556" y="335"/>
                </a:cubicBezTo>
                <a:cubicBezTo>
                  <a:pt x="556" y="335"/>
                  <a:pt x="555" y="335"/>
                  <a:pt x="555" y="334"/>
                </a:cubicBezTo>
                <a:cubicBezTo>
                  <a:pt x="554" y="333"/>
                  <a:pt x="553" y="332"/>
                  <a:pt x="554" y="333"/>
                </a:cubicBezTo>
                <a:cubicBezTo>
                  <a:pt x="553" y="333"/>
                  <a:pt x="553" y="333"/>
                  <a:pt x="553" y="333"/>
                </a:cubicBezTo>
                <a:cubicBezTo>
                  <a:pt x="552" y="333"/>
                  <a:pt x="552" y="333"/>
                  <a:pt x="551" y="334"/>
                </a:cubicBezTo>
                <a:cubicBezTo>
                  <a:pt x="549" y="334"/>
                  <a:pt x="547" y="335"/>
                  <a:pt x="545" y="335"/>
                </a:cubicBezTo>
                <a:cubicBezTo>
                  <a:pt x="537" y="336"/>
                  <a:pt x="529" y="337"/>
                  <a:pt x="525" y="338"/>
                </a:cubicBezTo>
                <a:cubicBezTo>
                  <a:pt x="520" y="339"/>
                  <a:pt x="508" y="342"/>
                  <a:pt x="503" y="342"/>
                </a:cubicBezTo>
                <a:cubicBezTo>
                  <a:pt x="504" y="343"/>
                  <a:pt x="480" y="346"/>
                  <a:pt x="488" y="348"/>
                </a:cubicBezTo>
                <a:cubicBezTo>
                  <a:pt x="471" y="350"/>
                  <a:pt x="477" y="345"/>
                  <a:pt x="461" y="349"/>
                </a:cubicBezTo>
                <a:cubicBezTo>
                  <a:pt x="467" y="347"/>
                  <a:pt x="451" y="348"/>
                  <a:pt x="457" y="346"/>
                </a:cubicBezTo>
                <a:cubicBezTo>
                  <a:pt x="463" y="348"/>
                  <a:pt x="481" y="343"/>
                  <a:pt x="489" y="341"/>
                </a:cubicBezTo>
                <a:cubicBezTo>
                  <a:pt x="481" y="342"/>
                  <a:pt x="473" y="342"/>
                  <a:pt x="465" y="342"/>
                </a:cubicBezTo>
                <a:cubicBezTo>
                  <a:pt x="471" y="342"/>
                  <a:pt x="462" y="344"/>
                  <a:pt x="459" y="344"/>
                </a:cubicBezTo>
                <a:cubicBezTo>
                  <a:pt x="456" y="343"/>
                  <a:pt x="456" y="343"/>
                  <a:pt x="456" y="343"/>
                </a:cubicBezTo>
                <a:cubicBezTo>
                  <a:pt x="452" y="347"/>
                  <a:pt x="414" y="342"/>
                  <a:pt x="402" y="347"/>
                </a:cubicBezTo>
                <a:cubicBezTo>
                  <a:pt x="410" y="347"/>
                  <a:pt x="416" y="348"/>
                  <a:pt x="420" y="346"/>
                </a:cubicBezTo>
                <a:cubicBezTo>
                  <a:pt x="434" y="346"/>
                  <a:pt x="417" y="349"/>
                  <a:pt x="423" y="350"/>
                </a:cubicBezTo>
                <a:cubicBezTo>
                  <a:pt x="402" y="353"/>
                  <a:pt x="369" y="351"/>
                  <a:pt x="346" y="355"/>
                </a:cubicBezTo>
                <a:cubicBezTo>
                  <a:pt x="350" y="353"/>
                  <a:pt x="361" y="353"/>
                  <a:pt x="362" y="351"/>
                </a:cubicBezTo>
                <a:cubicBezTo>
                  <a:pt x="344" y="351"/>
                  <a:pt x="323" y="355"/>
                  <a:pt x="303" y="357"/>
                </a:cubicBezTo>
                <a:cubicBezTo>
                  <a:pt x="307" y="355"/>
                  <a:pt x="307" y="355"/>
                  <a:pt x="307" y="355"/>
                </a:cubicBezTo>
                <a:cubicBezTo>
                  <a:pt x="290" y="357"/>
                  <a:pt x="300" y="354"/>
                  <a:pt x="282" y="355"/>
                </a:cubicBezTo>
                <a:cubicBezTo>
                  <a:pt x="283" y="355"/>
                  <a:pt x="285" y="356"/>
                  <a:pt x="281" y="356"/>
                </a:cubicBezTo>
                <a:cubicBezTo>
                  <a:pt x="266" y="356"/>
                  <a:pt x="279" y="354"/>
                  <a:pt x="270" y="354"/>
                </a:cubicBezTo>
                <a:cubicBezTo>
                  <a:pt x="251" y="357"/>
                  <a:pt x="261" y="351"/>
                  <a:pt x="237" y="353"/>
                </a:cubicBezTo>
                <a:cubicBezTo>
                  <a:pt x="239" y="352"/>
                  <a:pt x="239" y="352"/>
                  <a:pt x="239" y="352"/>
                </a:cubicBezTo>
                <a:cubicBezTo>
                  <a:pt x="221" y="353"/>
                  <a:pt x="197" y="350"/>
                  <a:pt x="177" y="349"/>
                </a:cubicBezTo>
                <a:cubicBezTo>
                  <a:pt x="179" y="349"/>
                  <a:pt x="194" y="349"/>
                  <a:pt x="192" y="351"/>
                </a:cubicBezTo>
                <a:cubicBezTo>
                  <a:pt x="167" y="351"/>
                  <a:pt x="167" y="351"/>
                  <a:pt x="167" y="351"/>
                </a:cubicBezTo>
                <a:cubicBezTo>
                  <a:pt x="166" y="351"/>
                  <a:pt x="155" y="350"/>
                  <a:pt x="162" y="349"/>
                </a:cubicBezTo>
                <a:cubicBezTo>
                  <a:pt x="165" y="349"/>
                  <a:pt x="168" y="350"/>
                  <a:pt x="171" y="350"/>
                </a:cubicBezTo>
                <a:cubicBezTo>
                  <a:pt x="167" y="349"/>
                  <a:pt x="167" y="349"/>
                  <a:pt x="167" y="349"/>
                </a:cubicBezTo>
                <a:cubicBezTo>
                  <a:pt x="144" y="349"/>
                  <a:pt x="169" y="352"/>
                  <a:pt x="168" y="354"/>
                </a:cubicBezTo>
                <a:cubicBezTo>
                  <a:pt x="156" y="353"/>
                  <a:pt x="152" y="355"/>
                  <a:pt x="143" y="354"/>
                </a:cubicBezTo>
                <a:cubicBezTo>
                  <a:pt x="140" y="352"/>
                  <a:pt x="159" y="353"/>
                  <a:pt x="149" y="350"/>
                </a:cubicBezTo>
                <a:cubicBezTo>
                  <a:pt x="142" y="349"/>
                  <a:pt x="118" y="349"/>
                  <a:pt x="109" y="350"/>
                </a:cubicBezTo>
                <a:cubicBezTo>
                  <a:pt x="103" y="348"/>
                  <a:pt x="91" y="346"/>
                  <a:pt x="81" y="345"/>
                </a:cubicBezTo>
                <a:cubicBezTo>
                  <a:pt x="70" y="344"/>
                  <a:pt x="62" y="343"/>
                  <a:pt x="62" y="341"/>
                </a:cubicBezTo>
                <a:cubicBezTo>
                  <a:pt x="62" y="342"/>
                  <a:pt x="58" y="342"/>
                  <a:pt x="53" y="341"/>
                </a:cubicBezTo>
                <a:cubicBezTo>
                  <a:pt x="56" y="340"/>
                  <a:pt x="56" y="340"/>
                  <a:pt x="56" y="340"/>
                </a:cubicBezTo>
                <a:cubicBezTo>
                  <a:pt x="48" y="338"/>
                  <a:pt x="44" y="338"/>
                  <a:pt x="40" y="338"/>
                </a:cubicBezTo>
                <a:cubicBezTo>
                  <a:pt x="39" y="338"/>
                  <a:pt x="37" y="338"/>
                  <a:pt x="36" y="338"/>
                </a:cubicBezTo>
                <a:cubicBezTo>
                  <a:pt x="34" y="338"/>
                  <a:pt x="32" y="338"/>
                  <a:pt x="31" y="337"/>
                </a:cubicBezTo>
                <a:cubicBezTo>
                  <a:pt x="31" y="336"/>
                  <a:pt x="32" y="336"/>
                  <a:pt x="33" y="336"/>
                </a:cubicBezTo>
                <a:cubicBezTo>
                  <a:pt x="33" y="337"/>
                  <a:pt x="34" y="337"/>
                  <a:pt x="35" y="336"/>
                </a:cubicBezTo>
                <a:cubicBezTo>
                  <a:pt x="34" y="336"/>
                  <a:pt x="33" y="336"/>
                  <a:pt x="32" y="335"/>
                </a:cubicBezTo>
                <a:cubicBezTo>
                  <a:pt x="32" y="335"/>
                  <a:pt x="31" y="335"/>
                  <a:pt x="30" y="334"/>
                </a:cubicBezTo>
                <a:cubicBezTo>
                  <a:pt x="30" y="334"/>
                  <a:pt x="29" y="333"/>
                  <a:pt x="29" y="332"/>
                </a:cubicBezTo>
                <a:cubicBezTo>
                  <a:pt x="28" y="330"/>
                  <a:pt x="28" y="330"/>
                  <a:pt x="28" y="330"/>
                </a:cubicBezTo>
                <a:cubicBezTo>
                  <a:pt x="27" y="325"/>
                  <a:pt x="25" y="321"/>
                  <a:pt x="24" y="317"/>
                </a:cubicBezTo>
                <a:cubicBezTo>
                  <a:pt x="21" y="309"/>
                  <a:pt x="19" y="300"/>
                  <a:pt x="19" y="288"/>
                </a:cubicBezTo>
                <a:cubicBezTo>
                  <a:pt x="19" y="289"/>
                  <a:pt x="20" y="290"/>
                  <a:pt x="20" y="292"/>
                </a:cubicBezTo>
                <a:cubicBezTo>
                  <a:pt x="20" y="293"/>
                  <a:pt x="20" y="289"/>
                  <a:pt x="18" y="282"/>
                </a:cubicBezTo>
                <a:cubicBezTo>
                  <a:pt x="18" y="290"/>
                  <a:pt x="18" y="290"/>
                  <a:pt x="18" y="290"/>
                </a:cubicBezTo>
                <a:cubicBezTo>
                  <a:pt x="12" y="279"/>
                  <a:pt x="17" y="258"/>
                  <a:pt x="15" y="239"/>
                </a:cubicBezTo>
                <a:cubicBezTo>
                  <a:pt x="16" y="241"/>
                  <a:pt x="17" y="255"/>
                  <a:pt x="17" y="247"/>
                </a:cubicBezTo>
                <a:cubicBezTo>
                  <a:pt x="17" y="235"/>
                  <a:pt x="12" y="236"/>
                  <a:pt x="14" y="222"/>
                </a:cubicBezTo>
                <a:cubicBezTo>
                  <a:pt x="15" y="228"/>
                  <a:pt x="17" y="226"/>
                  <a:pt x="18" y="233"/>
                </a:cubicBezTo>
                <a:cubicBezTo>
                  <a:pt x="18" y="223"/>
                  <a:pt x="19" y="217"/>
                  <a:pt x="17" y="213"/>
                </a:cubicBezTo>
                <a:cubicBezTo>
                  <a:pt x="18" y="210"/>
                  <a:pt x="18" y="209"/>
                  <a:pt x="19" y="209"/>
                </a:cubicBezTo>
                <a:cubicBezTo>
                  <a:pt x="18" y="203"/>
                  <a:pt x="19" y="193"/>
                  <a:pt x="19" y="187"/>
                </a:cubicBezTo>
                <a:cubicBezTo>
                  <a:pt x="20" y="188"/>
                  <a:pt x="20" y="188"/>
                  <a:pt x="20" y="188"/>
                </a:cubicBezTo>
                <a:cubicBezTo>
                  <a:pt x="16" y="176"/>
                  <a:pt x="20" y="169"/>
                  <a:pt x="21" y="153"/>
                </a:cubicBezTo>
                <a:cubicBezTo>
                  <a:pt x="22" y="156"/>
                  <a:pt x="22" y="156"/>
                  <a:pt x="22" y="156"/>
                </a:cubicBezTo>
                <a:cubicBezTo>
                  <a:pt x="22" y="149"/>
                  <a:pt x="21" y="139"/>
                  <a:pt x="24" y="128"/>
                </a:cubicBezTo>
                <a:cubicBezTo>
                  <a:pt x="25" y="134"/>
                  <a:pt x="25" y="134"/>
                  <a:pt x="25" y="134"/>
                </a:cubicBezTo>
                <a:cubicBezTo>
                  <a:pt x="24" y="125"/>
                  <a:pt x="28" y="108"/>
                  <a:pt x="26" y="100"/>
                </a:cubicBezTo>
                <a:cubicBezTo>
                  <a:pt x="27" y="97"/>
                  <a:pt x="28" y="109"/>
                  <a:pt x="30" y="94"/>
                </a:cubicBezTo>
                <a:cubicBezTo>
                  <a:pt x="29" y="90"/>
                  <a:pt x="29" y="79"/>
                  <a:pt x="31" y="75"/>
                </a:cubicBezTo>
                <a:cubicBezTo>
                  <a:pt x="32" y="75"/>
                  <a:pt x="32" y="77"/>
                  <a:pt x="31" y="81"/>
                </a:cubicBezTo>
                <a:cubicBezTo>
                  <a:pt x="31" y="83"/>
                  <a:pt x="31" y="82"/>
                  <a:pt x="31" y="81"/>
                </a:cubicBezTo>
                <a:cubicBezTo>
                  <a:pt x="31" y="86"/>
                  <a:pt x="31" y="86"/>
                  <a:pt x="31" y="86"/>
                </a:cubicBezTo>
                <a:cubicBezTo>
                  <a:pt x="34" y="75"/>
                  <a:pt x="31" y="77"/>
                  <a:pt x="33" y="65"/>
                </a:cubicBezTo>
                <a:cubicBezTo>
                  <a:pt x="34" y="62"/>
                  <a:pt x="34" y="69"/>
                  <a:pt x="35" y="71"/>
                </a:cubicBezTo>
                <a:cubicBezTo>
                  <a:pt x="35" y="55"/>
                  <a:pt x="36" y="40"/>
                  <a:pt x="37" y="25"/>
                </a:cubicBezTo>
                <a:cubicBezTo>
                  <a:pt x="37" y="24"/>
                  <a:pt x="35" y="30"/>
                  <a:pt x="34" y="25"/>
                </a:cubicBezTo>
                <a:cubicBezTo>
                  <a:pt x="32" y="41"/>
                  <a:pt x="32" y="41"/>
                  <a:pt x="32" y="41"/>
                </a:cubicBezTo>
                <a:cubicBezTo>
                  <a:pt x="29" y="48"/>
                  <a:pt x="31" y="32"/>
                  <a:pt x="31" y="25"/>
                </a:cubicBezTo>
                <a:cubicBezTo>
                  <a:pt x="30" y="36"/>
                  <a:pt x="30" y="36"/>
                  <a:pt x="30" y="36"/>
                </a:cubicBezTo>
                <a:cubicBezTo>
                  <a:pt x="30" y="37"/>
                  <a:pt x="29" y="36"/>
                  <a:pt x="29" y="35"/>
                </a:cubicBezTo>
                <a:cubicBezTo>
                  <a:pt x="29" y="43"/>
                  <a:pt x="29" y="43"/>
                  <a:pt x="29" y="43"/>
                </a:cubicBezTo>
                <a:cubicBezTo>
                  <a:pt x="29" y="21"/>
                  <a:pt x="23" y="65"/>
                  <a:pt x="24" y="41"/>
                </a:cubicBezTo>
                <a:cubicBezTo>
                  <a:pt x="23" y="47"/>
                  <a:pt x="23" y="54"/>
                  <a:pt x="24" y="57"/>
                </a:cubicBezTo>
                <a:cubicBezTo>
                  <a:pt x="23" y="68"/>
                  <a:pt x="22" y="66"/>
                  <a:pt x="21" y="70"/>
                </a:cubicBezTo>
                <a:cubicBezTo>
                  <a:pt x="21" y="54"/>
                  <a:pt x="21" y="54"/>
                  <a:pt x="21" y="54"/>
                </a:cubicBezTo>
                <a:cubicBezTo>
                  <a:pt x="19" y="78"/>
                  <a:pt x="20" y="51"/>
                  <a:pt x="17" y="69"/>
                </a:cubicBezTo>
                <a:cubicBezTo>
                  <a:pt x="16" y="90"/>
                  <a:pt x="9" y="101"/>
                  <a:pt x="8" y="112"/>
                </a:cubicBezTo>
                <a:cubicBezTo>
                  <a:pt x="7" y="133"/>
                  <a:pt x="11" y="104"/>
                  <a:pt x="11" y="117"/>
                </a:cubicBezTo>
                <a:cubicBezTo>
                  <a:pt x="10" y="129"/>
                  <a:pt x="9" y="123"/>
                  <a:pt x="8" y="130"/>
                </a:cubicBezTo>
                <a:cubicBezTo>
                  <a:pt x="10" y="136"/>
                  <a:pt x="10" y="136"/>
                  <a:pt x="10" y="136"/>
                </a:cubicBezTo>
                <a:cubicBezTo>
                  <a:pt x="10" y="149"/>
                  <a:pt x="8" y="136"/>
                  <a:pt x="8" y="144"/>
                </a:cubicBezTo>
                <a:cubicBezTo>
                  <a:pt x="6" y="154"/>
                  <a:pt x="8" y="140"/>
                  <a:pt x="6" y="137"/>
                </a:cubicBezTo>
                <a:cubicBezTo>
                  <a:pt x="6" y="140"/>
                  <a:pt x="7" y="152"/>
                  <a:pt x="5" y="157"/>
                </a:cubicBezTo>
                <a:cubicBezTo>
                  <a:pt x="5" y="156"/>
                  <a:pt x="5" y="142"/>
                  <a:pt x="5" y="151"/>
                </a:cubicBezTo>
                <a:cubicBezTo>
                  <a:pt x="4" y="168"/>
                  <a:pt x="4" y="179"/>
                  <a:pt x="3" y="188"/>
                </a:cubicBezTo>
                <a:cubicBezTo>
                  <a:pt x="2" y="198"/>
                  <a:pt x="1" y="208"/>
                  <a:pt x="1" y="223"/>
                </a:cubicBezTo>
                <a:cubicBezTo>
                  <a:pt x="0" y="220"/>
                  <a:pt x="0" y="220"/>
                  <a:pt x="0" y="220"/>
                </a:cubicBezTo>
                <a:cubicBezTo>
                  <a:pt x="0" y="224"/>
                  <a:pt x="1" y="226"/>
                  <a:pt x="1" y="230"/>
                </a:cubicBezTo>
                <a:cubicBezTo>
                  <a:pt x="0" y="228"/>
                  <a:pt x="0" y="228"/>
                  <a:pt x="0" y="228"/>
                </a:cubicBezTo>
                <a:cubicBezTo>
                  <a:pt x="0" y="232"/>
                  <a:pt x="2" y="263"/>
                  <a:pt x="4" y="283"/>
                </a:cubicBezTo>
                <a:cubicBezTo>
                  <a:pt x="1" y="273"/>
                  <a:pt x="1" y="273"/>
                  <a:pt x="1" y="273"/>
                </a:cubicBezTo>
                <a:cubicBezTo>
                  <a:pt x="2" y="279"/>
                  <a:pt x="4" y="284"/>
                  <a:pt x="5" y="290"/>
                </a:cubicBezTo>
                <a:cubicBezTo>
                  <a:pt x="2" y="289"/>
                  <a:pt x="2" y="289"/>
                  <a:pt x="2" y="289"/>
                </a:cubicBezTo>
                <a:cubicBezTo>
                  <a:pt x="5" y="295"/>
                  <a:pt x="6" y="316"/>
                  <a:pt x="12" y="333"/>
                </a:cubicBezTo>
                <a:cubicBezTo>
                  <a:pt x="10" y="333"/>
                  <a:pt x="10" y="333"/>
                  <a:pt x="10" y="333"/>
                </a:cubicBezTo>
                <a:cubicBezTo>
                  <a:pt x="11" y="336"/>
                  <a:pt x="11" y="336"/>
                  <a:pt x="11" y="336"/>
                </a:cubicBezTo>
                <a:cubicBezTo>
                  <a:pt x="12" y="337"/>
                  <a:pt x="12" y="339"/>
                  <a:pt x="13" y="340"/>
                </a:cubicBezTo>
                <a:cubicBezTo>
                  <a:pt x="14" y="343"/>
                  <a:pt x="16" y="345"/>
                  <a:pt x="18" y="347"/>
                </a:cubicBezTo>
                <a:cubicBezTo>
                  <a:pt x="16" y="346"/>
                  <a:pt x="15" y="345"/>
                  <a:pt x="13" y="343"/>
                </a:cubicBezTo>
                <a:cubicBezTo>
                  <a:pt x="16" y="347"/>
                  <a:pt x="20" y="350"/>
                  <a:pt x="24" y="352"/>
                </a:cubicBezTo>
                <a:cubicBezTo>
                  <a:pt x="25" y="352"/>
                  <a:pt x="27" y="353"/>
                  <a:pt x="28" y="353"/>
                </a:cubicBezTo>
                <a:cubicBezTo>
                  <a:pt x="29" y="353"/>
                  <a:pt x="29" y="354"/>
                  <a:pt x="30" y="354"/>
                </a:cubicBezTo>
                <a:cubicBezTo>
                  <a:pt x="32" y="354"/>
                  <a:pt x="33" y="355"/>
                  <a:pt x="35" y="355"/>
                </a:cubicBezTo>
                <a:cubicBezTo>
                  <a:pt x="41" y="356"/>
                  <a:pt x="47" y="357"/>
                  <a:pt x="53" y="358"/>
                </a:cubicBezTo>
                <a:cubicBezTo>
                  <a:pt x="45" y="357"/>
                  <a:pt x="43" y="358"/>
                  <a:pt x="44" y="359"/>
                </a:cubicBezTo>
                <a:close/>
                <a:moveTo>
                  <a:pt x="458" y="362"/>
                </a:moveTo>
                <a:cubicBezTo>
                  <a:pt x="463" y="362"/>
                  <a:pt x="463" y="362"/>
                  <a:pt x="463" y="362"/>
                </a:cubicBezTo>
                <a:cubicBezTo>
                  <a:pt x="461" y="362"/>
                  <a:pt x="460" y="362"/>
                  <a:pt x="458" y="362"/>
                </a:cubicBezTo>
                <a:cubicBezTo>
                  <a:pt x="451" y="363"/>
                  <a:pt x="451" y="363"/>
                  <a:pt x="451" y="363"/>
                </a:cubicBezTo>
                <a:cubicBezTo>
                  <a:pt x="452" y="361"/>
                  <a:pt x="454" y="362"/>
                  <a:pt x="458" y="362"/>
                </a:cubicBezTo>
                <a:close/>
                <a:moveTo>
                  <a:pt x="329" y="4"/>
                </a:moveTo>
                <a:cubicBezTo>
                  <a:pt x="340" y="3"/>
                  <a:pt x="340" y="3"/>
                  <a:pt x="340" y="3"/>
                </a:cubicBezTo>
                <a:cubicBezTo>
                  <a:pt x="338" y="3"/>
                  <a:pt x="330" y="4"/>
                  <a:pt x="333" y="3"/>
                </a:cubicBezTo>
                <a:cubicBezTo>
                  <a:pt x="331" y="3"/>
                  <a:pt x="327" y="3"/>
                  <a:pt x="329" y="4"/>
                </a:cubicBezTo>
                <a:close/>
                <a:moveTo>
                  <a:pt x="442" y="350"/>
                </a:moveTo>
                <a:cubicBezTo>
                  <a:pt x="447" y="349"/>
                  <a:pt x="447" y="349"/>
                  <a:pt x="447" y="349"/>
                </a:cubicBezTo>
                <a:cubicBezTo>
                  <a:pt x="451" y="350"/>
                  <a:pt x="451" y="350"/>
                  <a:pt x="451" y="350"/>
                </a:cubicBezTo>
                <a:lnTo>
                  <a:pt x="442" y="350"/>
                </a:lnTo>
                <a:close/>
                <a:moveTo>
                  <a:pt x="349" y="353"/>
                </a:moveTo>
                <a:cubicBezTo>
                  <a:pt x="359" y="352"/>
                  <a:pt x="359" y="352"/>
                  <a:pt x="359" y="352"/>
                </a:cubicBezTo>
                <a:cubicBezTo>
                  <a:pt x="360" y="352"/>
                  <a:pt x="360" y="352"/>
                  <a:pt x="360" y="352"/>
                </a:cubicBezTo>
                <a:cubicBezTo>
                  <a:pt x="350" y="353"/>
                  <a:pt x="350" y="353"/>
                  <a:pt x="350" y="353"/>
                </a:cubicBezTo>
                <a:lnTo>
                  <a:pt x="349" y="353"/>
                </a:lnTo>
                <a:close/>
                <a:moveTo>
                  <a:pt x="220" y="366"/>
                </a:moveTo>
                <a:cubicBezTo>
                  <a:pt x="227" y="364"/>
                  <a:pt x="230" y="366"/>
                  <a:pt x="238" y="365"/>
                </a:cubicBezTo>
                <a:cubicBezTo>
                  <a:pt x="238" y="365"/>
                  <a:pt x="239" y="365"/>
                  <a:pt x="239" y="365"/>
                </a:cubicBezTo>
                <a:cubicBezTo>
                  <a:pt x="239" y="365"/>
                  <a:pt x="238" y="365"/>
                  <a:pt x="238" y="365"/>
                </a:cubicBezTo>
                <a:cubicBezTo>
                  <a:pt x="233" y="366"/>
                  <a:pt x="228" y="368"/>
                  <a:pt x="220" y="366"/>
                </a:cubicBezTo>
                <a:close/>
                <a:moveTo>
                  <a:pt x="435" y="361"/>
                </a:moveTo>
                <a:cubicBezTo>
                  <a:pt x="434" y="362"/>
                  <a:pt x="423" y="363"/>
                  <a:pt x="419" y="364"/>
                </a:cubicBezTo>
                <a:cubicBezTo>
                  <a:pt x="415" y="364"/>
                  <a:pt x="421" y="363"/>
                  <a:pt x="423" y="362"/>
                </a:cubicBezTo>
                <a:cubicBezTo>
                  <a:pt x="420" y="362"/>
                  <a:pt x="419" y="362"/>
                  <a:pt x="415" y="362"/>
                </a:cubicBezTo>
                <a:cubicBezTo>
                  <a:pt x="417" y="359"/>
                  <a:pt x="425" y="363"/>
                  <a:pt x="435" y="361"/>
                </a:cubicBezTo>
                <a:close/>
                <a:moveTo>
                  <a:pt x="572" y="239"/>
                </a:moveTo>
                <a:cubicBezTo>
                  <a:pt x="572" y="248"/>
                  <a:pt x="572" y="248"/>
                  <a:pt x="572" y="248"/>
                </a:cubicBezTo>
                <a:cubicBezTo>
                  <a:pt x="573" y="245"/>
                  <a:pt x="573" y="245"/>
                  <a:pt x="573" y="245"/>
                </a:cubicBezTo>
                <a:lnTo>
                  <a:pt x="572" y="239"/>
                </a:lnTo>
                <a:close/>
                <a:moveTo>
                  <a:pt x="575" y="192"/>
                </a:moveTo>
                <a:cubicBezTo>
                  <a:pt x="576" y="182"/>
                  <a:pt x="575" y="172"/>
                  <a:pt x="573" y="175"/>
                </a:cubicBezTo>
                <a:cubicBezTo>
                  <a:pt x="573" y="184"/>
                  <a:pt x="572" y="197"/>
                  <a:pt x="574" y="202"/>
                </a:cubicBezTo>
                <a:cubicBezTo>
                  <a:pt x="573" y="197"/>
                  <a:pt x="576" y="205"/>
                  <a:pt x="575" y="192"/>
                </a:cubicBezTo>
                <a:close/>
                <a:moveTo>
                  <a:pt x="319" y="362"/>
                </a:moveTo>
                <a:cubicBezTo>
                  <a:pt x="325" y="362"/>
                  <a:pt x="335" y="358"/>
                  <a:pt x="348" y="360"/>
                </a:cubicBezTo>
                <a:cubicBezTo>
                  <a:pt x="338" y="361"/>
                  <a:pt x="338" y="361"/>
                  <a:pt x="338" y="361"/>
                </a:cubicBezTo>
                <a:cubicBezTo>
                  <a:pt x="340" y="361"/>
                  <a:pt x="340" y="361"/>
                  <a:pt x="340" y="361"/>
                </a:cubicBezTo>
                <a:cubicBezTo>
                  <a:pt x="338" y="362"/>
                  <a:pt x="338" y="362"/>
                  <a:pt x="338" y="362"/>
                </a:cubicBezTo>
                <a:cubicBezTo>
                  <a:pt x="340" y="359"/>
                  <a:pt x="324" y="362"/>
                  <a:pt x="319" y="362"/>
                </a:cubicBezTo>
                <a:close/>
                <a:moveTo>
                  <a:pt x="575" y="102"/>
                </a:moveTo>
                <a:cubicBezTo>
                  <a:pt x="575" y="98"/>
                  <a:pt x="574" y="85"/>
                  <a:pt x="572" y="86"/>
                </a:cubicBezTo>
                <a:cubicBezTo>
                  <a:pt x="573" y="84"/>
                  <a:pt x="575" y="101"/>
                  <a:pt x="576" y="110"/>
                </a:cubicBezTo>
                <a:cubicBezTo>
                  <a:pt x="575" y="107"/>
                  <a:pt x="575" y="105"/>
                  <a:pt x="575" y="102"/>
                </a:cubicBezTo>
                <a:close/>
                <a:moveTo>
                  <a:pt x="573" y="107"/>
                </a:moveTo>
                <a:cubicBezTo>
                  <a:pt x="573" y="112"/>
                  <a:pt x="571" y="110"/>
                  <a:pt x="572" y="120"/>
                </a:cubicBezTo>
                <a:cubicBezTo>
                  <a:pt x="573" y="118"/>
                  <a:pt x="576" y="122"/>
                  <a:pt x="575" y="135"/>
                </a:cubicBezTo>
                <a:cubicBezTo>
                  <a:pt x="573" y="125"/>
                  <a:pt x="572" y="124"/>
                  <a:pt x="571" y="110"/>
                </a:cubicBezTo>
                <a:lnTo>
                  <a:pt x="573" y="107"/>
                </a:lnTo>
                <a:close/>
                <a:moveTo>
                  <a:pt x="577" y="130"/>
                </a:moveTo>
                <a:cubicBezTo>
                  <a:pt x="576" y="147"/>
                  <a:pt x="576" y="147"/>
                  <a:pt x="576" y="147"/>
                </a:cubicBezTo>
                <a:cubicBezTo>
                  <a:pt x="573" y="138"/>
                  <a:pt x="576" y="136"/>
                  <a:pt x="577" y="130"/>
                </a:cubicBezTo>
                <a:cubicBezTo>
                  <a:pt x="578" y="124"/>
                  <a:pt x="578" y="124"/>
                  <a:pt x="578" y="124"/>
                </a:cubicBezTo>
                <a:cubicBezTo>
                  <a:pt x="578" y="127"/>
                  <a:pt x="577" y="128"/>
                  <a:pt x="577" y="130"/>
                </a:cubicBezTo>
                <a:close/>
                <a:moveTo>
                  <a:pt x="558" y="13"/>
                </a:moveTo>
                <a:cubicBezTo>
                  <a:pt x="558" y="13"/>
                  <a:pt x="556" y="12"/>
                  <a:pt x="550" y="10"/>
                </a:cubicBezTo>
                <a:cubicBezTo>
                  <a:pt x="552" y="10"/>
                  <a:pt x="554" y="10"/>
                  <a:pt x="555" y="11"/>
                </a:cubicBezTo>
                <a:cubicBezTo>
                  <a:pt x="555" y="10"/>
                  <a:pt x="555" y="10"/>
                  <a:pt x="556" y="10"/>
                </a:cubicBezTo>
                <a:cubicBezTo>
                  <a:pt x="557" y="11"/>
                  <a:pt x="557" y="11"/>
                  <a:pt x="558" y="11"/>
                </a:cubicBezTo>
                <a:cubicBezTo>
                  <a:pt x="559" y="11"/>
                  <a:pt x="560" y="12"/>
                  <a:pt x="563" y="13"/>
                </a:cubicBezTo>
                <a:cubicBezTo>
                  <a:pt x="560" y="11"/>
                  <a:pt x="558" y="11"/>
                  <a:pt x="555" y="11"/>
                </a:cubicBezTo>
                <a:cubicBezTo>
                  <a:pt x="556" y="11"/>
                  <a:pt x="558" y="12"/>
                  <a:pt x="558" y="13"/>
                </a:cubicBezTo>
                <a:close/>
                <a:moveTo>
                  <a:pt x="577" y="113"/>
                </a:moveTo>
                <a:cubicBezTo>
                  <a:pt x="577" y="98"/>
                  <a:pt x="577" y="98"/>
                  <a:pt x="577" y="98"/>
                </a:cubicBezTo>
                <a:cubicBezTo>
                  <a:pt x="577" y="103"/>
                  <a:pt x="576" y="112"/>
                  <a:pt x="577" y="113"/>
                </a:cubicBezTo>
                <a:close/>
                <a:moveTo>
                  <a:pt x="561" y="15"/>
                </a:moveTo>
                <a:cubicBezTo>
                  <a:pt x="562" y="16"/>
                  <a:pt x="562" y="16"/>
                  <a:pt x="562" y="16"/>
                </a:cubicBezTo>
                <a:cubicBezTo>
                  <a:pt x="563" y="16"/>
                  <a:pt x="563" y="16"/>
                  <a:pt x="563" y="16"/>
                </a:cubicBezTo>
                <a:cubicBezTo>
                  <a:pt x="564" y="17"/>
                  <a:pt x="565" y="18"/>
                  <a:pt x="565" y="18"/>
                </a:cubicBezTo>
                <a:cubicBezTo>
                  <a:pt x="567" y="21"/>
                  <a:pt x="568" y="23"/>
                  <a:pt x="569" y="26"/>
                </a:cubicBezTo>
                <a:cubicBezTo>
                  <a:pt x="571" y="31"/>
                  <a:pt x="571" y="35"/>
                  <a:pt x="571" y="36"/>
                </a:cubicBezTo>
                <a:cubicBezTo>
                  <a:pt x="571" y="38"/>
                  <a:pt x="571" y="34"/>
                  <a:pt x="569" y="29"/>
                </a:cubicBezTo>
                <a:cubicBezTo>
                  <a:pt x="568" y="26"/>
                  <a:pt x="568" y="23"/>
                  <a:pt x="566" y="20"/>
                </a:cubicBezTo>
                <a:cubicBezTo>
                  <a:pt x="565" y="19"/>
                  <a:pt x="564" y="17"/>
                  <a:pt x="562" y="16"/>
                </a:cubicBezTo>
                <a:cubicBezTo>
                  <a:pt x="562" y="16"/>
                  <a:pt x="562" y="16"/>
                  <a:pt x="561" y="15"/>
                </a:cubicBezTo>
                <a:cubicBezTo>
                  <a:pt x="561" y="15"/>
                  <a:pt x="561" y="15"/>
                  <a:pt x="560" y="15"/>
                </a:cubicBezTo>
                <a:cubicBezTo>
                  <a:pt x="560" y="15"/>
                  <a:pt x="559" y="14"/>
                  <a:pt x="559" y="14"/>
                </a:cubicBezTo>
                <a:cubicBezTo>
                  <a:pt x="559" y="14"/>
                  <a:pt x="560" y="15"/>
                  <a:pt x="561" y="15"/>
                </a:cubicBezTo>
                <a:close/>
                <a:moveTo>
                  <a:pt x="214" y="8"/>
                </a:moveTo>
                <a:cubicBezTo>
                  <a:pt x="219" y="10"/>
                  <a:pt x="219" y="10"/>
                  <a:pt x="219" y="10"/>
                </a:cubicBezTo>
                <a:cubicBezTo>
                  <a:pt x="209" y="10"/>
                  <a:pt x="209" y="10"/>
                  <a:pt x="209" y="10"/>
                </a:cubicBezTo>
                <a:lnTo>
                  <a:pt x="214" y="8"/>
                </a:lnTo>
                <a:close/>
                <a:moveTo>
                  <a:pt x="318" y="9"/>
                </a:moveTo>
                <a:cubicBezTo>
                  <a:pt x="323" y="8"/>
                  <a:pt x="323" y="8"/>
                  <a:pt x="323" y="8"/>
                </a:cubicBezTo>
                <a:cubicBezTo>
                  <a:pt x="326" y="9"/>
                  <a:pt x="326" y="9"/>
                  <a:pt x="326" y="9"/>
                </a:cubicBezTo>
                <a:lnTo>
                  <a:pt x="318" y="9"/>
                </a:lnTo>
                <a:close/>
                <a:moveTo>
                  <a:pt x="437" y="10"/>
                </a:moveTo>
                <a:cubicBezTo>
                  <a:pt x="435" y="10"/>
                  <a:pt x="434" y="9"/>
                  <a:pt x="433" y="9"/>
                </a:cubicBezTo>
                <a:cubicBezTo>
                  <a:pt x="425" y="8"/>
                  <a:pt x="403" y="7"/>
                  <a:pt x="392" y="8"/>
                </a:cubicBezTo>
                <a:cubicBezTo>
                  <a:pt x="387" y="7"/>
                  <a:pt x="402" y="5"/>
                  <a:pt x="406" y="5"/>
                </a:cubicBezTo>
                <a:cubicBezTo>
                  <a:pt x="399" y="10"/>
                  <a:pt x="422" y="4"/>
                  <a:pt x="431" y="6"/>
                </a:cubicBezTo>
                <a:cubicBezTo>
                  <a:pt x="429" y="7"/>
                  <a:pt x="422" y="7"/>
                  <a:pt x="420" y="8"/>
                </a:cubicBezTo>
                <a:cubicBezTo>
                  <a:pt x="423" y="8"/>
                  <a:pt x="430" y="8"/>
                  <a:pt x="434" y="8"/>
                </a:cubicBezTo>
                <a:cubicBezTo>
                  <a:pt x="435" y="8"/>
                  <a:pt x="436" y="7"/>
                  <a:pt x="438" y="7"/>
                </a:cubicBezTo>
                <a:cubicBezTo>
                  <a:pt x="437" y="8"/>
                  <a:pt x="436" y="8"/>
                  <a:pt x="434" y="8"/>
                </a:cubicBezTo>
                <a:cubicBezTo>
                  <a:pt x="433" y="8"/>
                  <a:pt x="433" y="9"/>
                  <a:pt x="433" y="9"/>
                </a:cubicBezTo>
                <a:cubicBezTo>
                  <a:pt x="435" y="9"/>
                  <a:pt x="436" y="10"/>
                  <a:pt x="437" y="10"/>
                </a:cubicBezTo>
                <a:close/>
                <a:moveTo>
                  <a:pt x="567" y="43"/>
                </a:moveTo>
                <a:cubicBezTo>
                  <a:pt x="568" y="45"/>
                  <a:pt x="568" y="40"/>
                  <a:pt x="570" y="48"/>
                </a:cubicBezTo>
                <a:cubicBezTo>
                  <a:pt x="569" y="49"/>
                  <a:pt x="568" y="47"/>
                  <a:pt x="567" y="43"/>
                </a:cubicBezTo>
                <a:cubicBezTo>
                  <a:pt x="567" y="42"/>
                  <a:pt x="566" y="41"/>
                  <a:pt x="566" y="37"/>
                </a:cubicBezTo>
                <a:cubicBezTo>
                  <a:pt x="566" y="39"/>
                  <a:pt x="567" y="41"/>
                  <a:pt x="567" y="43"/>
                </a:cubicBezTo>
                <a:close/>
                <a:moveTo>
                  <a:pt x="563" y="36"/>
                </a:moveTo>
                <a:cubicBezTo>
                  <a:pt x="565" y="43"/>
                  <a:pt x="567" y="49"/>
                  <a:pt x="568" y="56"/>
                </a:cubicBezTo>
                <a:cubicBezTo>
                  <a:pt x="566" y="49"/>
                  <a:pt x="566" y="49"/>
                  <a:pt x="566" y="49"/>
                </a:cubicBezTo>
                <a:cubicBezTo>
                  <a:pt x="567" y="53"/>
                  <a:pt x="568" y="58"/>
                  <a:pt x="568" y="62"/>
                </a:cubicBezTo>
                <a:cubicBezTo>
                  <a:pt x="567" y="61"/>
                  <a:pt x="564" y="47"/>
                  <a:pt x="563" y="36"/>
                </a:cubicBezTo>
                <a:close/>
                <a:moveTo>
                  <a:pt x="569" y="89"/>
                </a:moveTo>
                <a:cubicBezTo>
                  <a:pt x="568" y="81"/>
                  <a:pt x="568" y="74"/>
                  <a:pt x="567" y="66"/>
                </a:cubicBezTo>
                <a:cubicBezTo>
                  <a:pt x="567" y="67"/>
                  <a:pt x="567" y="67"/>
                  <a:pt x="567" y="67"/>
                </a:cubicBezTo>
                <a:cubicBezTo>
                  <a:pt x="567" y="65"/>
                  <a:pt x="567" y="65"/>
                  <a:pt x="567" y="65"/>
                </a:cubicBezTo>
                <a:cubicBezTo>
                  <a:pt x="569" y="70"/>
                  <a:pt x="569" y="70"/>
                  <a:pt x="569" y="70"/>
                </a:cubicBezTo>
                <a:cubicBezTo>
                  <a:pt x="567" y="67"/>
                  <a:pt x="567" y="67"/>
                  <a:pt x="567" y="67"/>
                </a:cubicBezTo>
                <a:cubicBezTo>
                  <a:pt x="568" y="74"/>
                  <a:pt x="568" y="81"/>
                  <a:pt x="569" y="89"/>
                </a:cubicBezTo>
                <a:close/>
                <a:moveTo>
                  <a:pt x="565" y="272"/>
                </a:moveTo>
                <a:cubicBezTo>
                  <a:pt x="564" y="283"/>
                  <a:pt x="564" y="283"/>
                  <a:pt x="564" y="283"/>
                </a:cubicBezTo>
                <a:cubicBezTo>
                  <a:pt x="564" y="281"/>
                  <a:pt x="563" y="270"/>
                  <a:pt x="564" y="261"/>
                </a:cubicBezTo>
                <a:cubicBezTo>
                  <a:pt x="560" y="272"/>
                  <a:pt x="565" y="265"/>
                  <a:pt x="562" y="284"/>
                </a:cubicBezTo>
                <a:cubicBezTo>
                  <a:pt x="563" y="262"/>
                  <a:pt x="560" y="270"/>
                  <a:pt x="559" y="271"/>
                </a:cubicBezTo>
                <a:cubicBezTo>
                  <a:pt x="561" y="276"/>
                  <a:pt x="558" y="304"/>
                  <a:pt x="563" y="296"/>
                </a:cubicBezTo>
                <a:cubicBezTo>
                  <a:pt x="562" y="288"/>
                  <a:pt x="567" y="278"/>
                  <a:pt x="565" y="272"/>
                </a:cubicBezTo>
                <a:close/>
                <a:moveTo>
                  <a:pt x="486" y="350"/>
                </a:moveTo>
                <a:cubicBezTo>
                  <a:pt x="473" y="351"/>
                  <a:pt x="473" y="351"/>
                  <a:pt x="473" y="351"/>
                </a:cubicBezTo>
                <a:cubicBezTo>
                  <a:pt x="487" y="350"/>
                  <a:pt x="487" y="350"/>
                  <a:pt x="487" y="350"/>
                </a:cubicBezTo>
                <a:lnTo>
                  <a:pt x="486" y="350"/>
                </a:lnTo>
                <a:close/>
                <a:moveTo>
                  <a:pt x="119" y="351"/>
                </a:moveTo>
                <a:cubicBezTo>
                  <a:pt x="123" y="349"/>
                  <a:pt x="141" y="352"/>
                  <a:pt x="140" y="353"/>
                </a:cubicBezTo>
                <a:cubicBezTo>
                  <a:pt x="138" y="352"/>
                  <a:pt x="128" y="352"/>
                  <a:pt x="119" y="351"/>
                </a:cubicBezTo>
                <a:close/>
                <a:moveTo>
                  <a:pt x="19" y="301"/>
                </a:moveTo>
                <a:cubicBezTo>
                  <a:pt x="20" y="308"/>
                  <a:pt x="24" y="318"/>
                  <a:pt x="23" y="322"/>
                </a:cubicBezTo>
                <a:cubicBezTo>
                  <a:pt x="21" y="317"/>
                  <a:pt x="20" y="312"/>
                  <a:pt x="19" y="307"/>
                </a:cubicBezTo>
                <a:cubicBezTo>
                  <a:pt x="19" y="304"/>
                  <a:pt x="17" y="298"/>
                  <a:pt x="19" y="301"/>
                </a:cubicBezTo>
                <a:close/>
                <a:moveTo>
                  <a:pt x="15" y="204"/>
                </a:moveTo>
                <a:cubicBezTo>
                  <a:pt x="12" y="199"/>
                  <a:pt x="12" y="199"/>
                  <a:pt x="12" y="199"/>
                </a:cubicBezTo>
                <a:cubicBezTo>
                  <a:pt x="13" y="204"/>
                  <a:pt x="13" y="204"/>
                  <a:pt x="13" y="204"/>
                </a:cubicBezTo>
                <a:lnTo>
                  <a:pt x="15" y="204"/>
                </a:lnTo>
                <a:close/>
                <a:moveTo>
                  <a:pt x="17" y="221"/>
                </a:moveTo>
                <a:cubicBezTo>
                  <a:pt x="18" y="219"/>
                  <a:pt x="17" y="208"/>
                  <a:pt x="16" y="211"/>
                </a:cubicBezTo>
                <a:lnTo>
                  <a:pt x="17" y="221"/>
                </a:lnTo>
                <a:close/>
                <a:moveTo>
                  <a:pt x="20" y="120"/>
                </a:moveTo>
                <a:cubicBezTo>
                  <a:pt x="22" y="126"/>
                  <a:pt x="22" y="126"/>
                  <a:pt x="22" y="126"/>
                </a:cubicBezTo>
                <a:cubicBezTo>
                  <a:pt x="22" y="119"/>
                  <a:pt x="22" y="119"/>
                  <a:pt x="22" y="119"/>
                </a:cubicBezTo>
                <a:lnTo>
                  <a:pt x="20" y="120"/>
                </a:lnTo>
                <a:close/>
                <a:moveTo>
                  <a:pt x="18" y="126"/>
                </a:moveTo>
                <a:cubicBezTo>
                  <a:pt x="18" y="128"/>
                  <a:pt x="18" y="129"/>
                  <a:pt x="19" y="129"/>
                </a:cubicBezTo>
                <a:cubicBezTo>
                  <a:pt x="19" y="133"/>
                  <a:pt x="19" y="139"/>
                  <a:pt x="18" y="144"/>
                </a:cubicBezTo>
                <a:cubicBezTo>
                  <a:pt x="17" y="143"/>
                  <a:pt x="18" y="139"/>
                  <a:pt x="18" y="136"/>
                </a:cubicBezTo>
                <a:cubicBezTo>
                  <a:pt x="18" y="138"/>
                  <a:pt x="17" y="142"/>
                  <a:pt x="17" y="147"/>
                </a:cubicBezTo>
                <a:cubicBezTo>
                  <a:pt x="19" y="142"/>
                  <a:pt x="19" y="146"/>
                  <a:pt x="21" y="146"/>
                </a:cubicBezTo>
                <a:cubicBezTo>
                  <a:pt x="23" y="131"/>
                  <a:pt x="20" y="131"/>
                  <a:pt x="19" y="129"/>
                </a:cubicBezTo>
                <a:cubicBezTo>
                  <a:pt x="19" y="127"/>
                  <a:pt x="18" y="126"/>
                  <a:pt x="18" y="126"/>
                </a:cubicBezTo>
                <a:close/>
                <a:moveTo>
                  <a:pt x="14" y="180"/>
                </a:moveTo>
                <a:cubicBezTo>
                  <a:pt x="15" y="178"/>
                  <a:pt x="15" y="177"/>
                  <a:pt x="15" y="177"/>
                </a:cubicBezTo>
                <a:cubicBezTo>
                  <a:pt x="16" y="167"/>
                  <a:pt x="17" y="157"/>
                  <a:pt x="19" y="168"/>
                </a:cubicBezTo>
                <a:cubicBezTo>
                  <a:pt x="18" y="177"/>
                  <a:pt x="18" y="177"/>
                  <a:pt x="18" y="177"/>
                </a:cubicBezTo>
                <a:cubicBezTo>
                  <a:pt x="18" y="173"/>
                  <a:pt x="18" y="173"/>
                  <a:pt x="18" y="172"/>
                </a:cubicBezTo>
                <a:cubicBezTo>
                  <a:pt x="16" y="179"/>
                  <a:pt x="18" y="183"/>
                  <a:pt x="18" y="188"/>
                </a:cubicBezTo>
                <a:cubicBezTo>
                  <a:pt x="17" y="185"/>
                  <a:pt x="17" y="175"/>
                  <a:pt x="15" y="177"/>
                </a:cubicBezTo>
                <a:cubicBezTo>
                  <a:pt x="14" y="184"/>
                  <a:pt x="14" y="184"/>
                  <a:pt x="14" y="184"/>
                </a:cubicBezTo>
                <a:cubicBezTo>
                  <a:pt x="15" y="186"/>
                  <a:pt x="15" y="187"/>
                  <a:pt x="14" y="189"/>
                </a:cubicBezTo>
                <a:cubicBezTo>
                  <a:pt x="14" y="189"/>
                  <a:pt x="14" y="189"/>
                  <a:pt x="14" y="189"/>
                </a:cubicBezTo>
                <a:cubicBezTo>
                  <a:pt x="14" y="188"/>
                  <a:pt x="14" y="186"/>
                  <a:pt x="14" y="184"/>
                </a:cubicBezTo>
                <a:cubicBezTo>
                  <a:pt x="14" y="183"/>
                  <a:pt x="14" y="181"/>
                  <a:pt x="14" y="180"/>
                </a:cubicBezTo>
                <a:close/>
                <a:moveTo>
                  <a:pt x="17" y="118"/>
                </a:moveTo>
                <a:cubicBezTo>
                  <a:pt x="17" y="117"/>
                  <a:pt x="16" y="119"/>
                  <a:pt x="16" y="116"/>
                </a:cubicBezTo>
                <a:cubicBezTo>
                  <a:pt x="16" y="111"/>
                  <a:pt x="16" y="111"/>
                  <a:pt x="16" y="111"/>
                </a:cubicBezTo>
                <a:cubicBezTo>
                  <a:pt x="17" y="105"/>
                  <a:pt x="17" y="112"/>
                  <a:pt x="17" y="118"/>
                </a:cubicBezTo>
                <a:close/>
                <a:moveTo>
                  <a:pt x="84" y="350"/>
                </a:moveTo>
                <a:cubicBezTo>
                  <a:pt x="86" y="350"/>
                  <a:pt x="100" y="351"/>
                  <a:pt x="101" y="350"/>
                </a:cubicBezTo>
                <a:cubicBezTo>
                  <a:pt x="105" y="352"/>
                  <a:pt x="105" y="352"/>
                  <a:pt x="105" y="352"/>
                </a:cubicBezTo>
                <a:cubicBezTo>
                  <a:pt x="97" y="351"/>
                  <a:pt x="89" y="352"/>
                  <a:pt x="93" y="353"/>
                </a:cubicBezTo>
                <a:cubicBezTo>
                  <a:pt x="87" y="351"/>
                  <a:pt x="81" y="351"/>
                  <a:pt x="84" y="350"/>
                </a:cubicBezTo>
                <a:close/>
                <a:moveTo>
                  <a:pt x="464" y="351"/>
                </a:moveTo>
                <a:cubicBezTo>
                  <a:pt x="460" y="352"/>
                  <a:pt x="441" y="352"/>
                  <a:pt x="438" y="354"/>
                </a:cubicBezTo>
                <a:cubicBezTo>
                  <a:pt x="432" y="352"/>
                  <a:pt x="454" y="351"/>
                  <a:pt x="464" y="351"/>
                </a:cubicBezTo>
                <a:close/>
                <a:moveTo>
                  <a:pt x="466" y="354"/>
                </a:moveTo>
                <a:cubicBezTo>
                  <a:pt x="471" y="353"/>
                  <a:pt x="471" y="353"/>
                  <a:pt x="471" y="353"/>
                </a:cubicBezTo>
                <a:cubicBezTo>
                  <a:pt x="477" y="353"/>
                  <a:pt x="476" y="351"/>
                  <a:pt x="486" y="351"/>
                </a:cubicBezTo>
                <a:cubicBezTo>
                  <a:pt x="484" y="352"/>
                  <a:pt x="480" y="351"/>
                  <a:pt x="477" y="352"/>
                </a:cubicBezTo>
                <a:cubicBezTo>
                  <a:pt x="478" y="353"/>
                  <a:pt x="476" y="353"/>
                  <a:pt x="471" y="353"/>
                </a:cubicBezTo>
                <a:cubicBezTo>
                  <a:pt x="470" y="354"/>
                  <a:pt x="468" y="354"/>
                  <a:pt x="466" y="354"/>
                </a:cubicBezTo>
                <a:close/>
                <a:moveTo>
                  <a:pt x="251" y="361"/>
                </a:moveTo>
                <a:cubicBezTo>
                  <a:pt x="262" y="362"/>
                  <a:pt x="262" y="362"/>
                  <a:pt x="262" y="362"/>
                </a:cubicBezTo>
                <a:cubicBezTo>
                  <a:pt x="269" y="360"/>
                  <a:pt x="269" y="360"/>
                  <a:pt x="269" y="360"/>
                </a:cubicBezTo>
                <a:lnTo>
                  <a:pt x="251" y="361"/>
                </a:lnTo>
                <a:close/>
                <a:moveTo>
                  <a:pt x="148" y="361"/>
                </a:moveTo>
                <a:cubicBezTo>
                  <a:pt x="157" y="361"/>
                  <a:pt x="157" y="361"/>
                  <a:pt x="157" y="361"/>
                </a:cubicBezTo>
                <a:cubicBezTo>
                  <a:pt x="154" y="361"/>
                  <a:pt x="154" y="361"/>
                  <a:pt x="154" y="361"/>
                </a:cubicBezTo>
                <a:cubicBezTo>
                  <a:pt x="154" y="360"/>
                  <a:pt x="153" y="359"/>
                  <a:pt x="155" y="359"/>
                </a:cubicBezTo>
                <a:cubicBezTo>
                  <a:pt x="157" y="359"/>
                  <a:pt x="158" y="359"/>
                  <a:pt x="159" y="359"/>
                </a:cubicBezTo>
                <a:cubicBezTo>
                  <a:pt x="157" y="359"/>
                  <a:pt x="156" y="359"/>
                  <a:pt x="155" y="359"/>
                </a:cubicBezTo>
                <a:cubicBezTo>
                  <a:pt x="148" y="359"/>
                  <a:pt x="140" y="358"/>
                  <a:pt x="139" y="360"/>
                </a:cubicBezTo>
                <a:cubicBezTo>
                  <a:pt x="142" y="359"/>
                  <a:pt x="154" y="360"/>
                  <a:pt x="153" y="361"/>
                </a:cubicBezTo>
                <a:lnTo>
                  <a:pt x="148" y="361"/>
                </a:lnTo>
                <a:close/>
                <a:moveTo>
                  <a:pt x="5" y="254"/>
                </a:moveTo>
                <a:cubicBezTo>
                  <a:pt x="6" y="258"/>
                  <a:pt x="6" y="259"/>
                  <a:pt x="6" y="267"/>
                </a:cubicBezTo>
                <a:cubicBezTo>
                  <a:pt x="5" y="262"/>
                  <a:pt x="5" y="255"/>
                  <a:pt x="5" y="254"/>
                </a:cubicBezTo>
                <a:close/>
                <a:moveTo>
                  <a:pt x="200" y="364"/>
                </a:moveTo>
                <a:cubicBezTo>
                  <a:pt x="201" y="363"/>
                  <a:pt x="213" y="364"/>
                  <a:pt x="209" y="363"/>
                </a:cubicBezTo>
                <a:cubicBezTo>
                  <a:pt x="204" y="362"/>
                  <a:pt x="204" y="362"/>
                  <a:pt x="204" y="362"/>
                </a:cubicBezTo>
                <a:cubicBezTo>
                  <a:pt x="211" y="363"/>
                  <a:pt x="208" y="360"/>
                  <a:pt x="219" y="361"/>
                </a:cubicBezTo>
                <a:cubicBezTo>
                  <a:pt x="213" y="361"/>
                  <a:pt x="213" y="361"/>
                  <a:pt x="213" y="361"/>
                </a:cubicBezTo>
                <a:cubicBezTo>
                  <a:pt x="221" y="362"/>
                  <a:pt x="202" y="363"/>
                  <a:pt x="215" y="364"/>
                </a:cubicBezTo>
                <a:cubicBezTo>
                  <a:pt x="220" y="364"/>
                  <a:pt x="206" y="365"/>
                  <a:pt x="200" y="364"/>
                </a:cubicBezTo>
                <a:close/>
                <a:moveTo>
                  <a:pt x="2" y="237"/>
                </a:moveTo>
                <a:cubicBezTo>
                  <a:pt x="2" y="245"/>
                  <a:pt x="5" y="243"/>
                  <a:pt x="4" y="255"/>
                </a:cubicBezTo>
                <a:cubicBezTo>
                  <a:pt x="3" y="246"/>
                  <a:pt x="1" y="247"/>
                  <a:pt x="2" y="237"/>
                </a:cubicBezTo>
                <a:close/>
                <a:moveTo>
                  <a:pt x="126" y="366"/>
                </a:moveTo>
                <a:cubicBezTo>
                  <a:pt x="127" y="366"/>
                  <a:pt x="127" y="366"/>
                  <a:pt x="127" y="366"/>
                </a:cubicBezTo>
                <a:cubicBezTo>
                  <a:pt x="137" y="366"/>
                  <a:pt x="137" y="366"/>
                  <a:pt x="137" y="366"/>
                </a:cubicBezTo>
                <a:cubicBezTo>
                  <a:pt x="136" y="366"/>
                  <a:pt x="136" y="366"/>
                  <a:pt x="136" y="366"/>
                </a:cubicBezTo>
                <a:lnTo>
                  <a:pt x="126" y="366"/>
                </a:lnTo>
                <a:close/>
                <a:moveTo>
                  <a:pt x="18" y="239"/>
                </a:moveTo>
                <a:cubicBezTo>
                  <a:pt x="18" y="236"/>
                  <a:pt x="18" y="234"/>
                  <a:pt x="18" y="233"/>
                </a:cubicBezTo>
                <a:cubicBezTo>
                  <a:pt x="18" y="235"/>
                  <a:pt x="18" y="237"/>
                  <a:pt x="18" y="239"/>
                </a:cubicBezTo>
                <a:close/>
                <a:moveTo>
                  <a:pt x="500" y="341"/>
                </a:moveTo>
                <a:cubicBezTo>
                  <a:pt x="501" y="342"/>
                  <a:pt x="502" y="342"/>
                  <a:pt x="503" y="342"/>
                </a:cubicBezTo>
                <a:cubicBezTo>
                  <a:pt x="503" y="342"/>
                  <a:pt x="502" y="341"/>
                  <a:pt x="500" y="341"/>
                </a:cubicBezTo>
                <a:close/>
                <a:moveTo>
                  <a:pt x="524" y="338"/>
                </a:moveTo>
                <a:cubicBezTo>
                  <a:pt x="525" y="338"/>
                  <a:pt x="525" y="338"/>
                  <a:pt x="525" y="338"/>
                </a:cubicBezTo>
                <a:cubicBezTo>
                  <a:pt x="525" y="338"/>
                  <a:pt x="525" y="338"/>
                  <a:pt x="525" y="338"/>
                </a:cubicBezTo>
                <a:lnTo>
                  <a:pt x="524" y="338"/>
                </a:lnTo>
                <a:close/>
                <a:moveTo>
                  <a:pt x="77" y="19"/>
                </a:moveTo>
                <a:cubicBezTo>
                  <a:pt x="72" y="21"/>
                  <a:pt x="82" y="19"/>
                  <a:pt x="86" y="19"/>
                </a:cubicBezTo>
                <a:cubicBezTo>
                  <a:pt x="82" y="19"/>
                  <a:pt x="80" y="18"/>
                  <a:pt x="77" y="19"/>
                </a:cubicBezTo>
                <a:close/>
                <a:moveTo>
                  <a:pt x="110" y="15"/>
                </a:moveTo>
                <a:cubicBezTo>
                  <a:pt x="107" y="16"/>
                  <a:pt x="104" y="16"/>
                  <a:pt x="99" y="17"/>
                </a:cubicBezTo>
                <a:cubicBezTo>
                  <a:pt x="102" y="17"/>
                  <a:pt x="105" y="16"/>
                  <a:pt x="110" y="15"/>
                </a:cubicBezTo>
                <a:close/>
                <a:moveTo>
                  <a:pt x="83" y="17"/>
                </a:moveTo>
                <a:cubicBezTo>
                  <a:pt x="89" y="17"/>
                  <a:pt x="95" y="17"/>
                  <a:pt x="99" y="17"/>
                </a:cubicBezTo>
                <a:cubicBezTo>
                  <a:pt x="95" y="17"/>
                  <a:pt x="92" y="16"/>
                  <a:pt x="83" y="17"/>
                </a:cubicBezTo>
                <a:close/>
                <a:moveTo>
                  <a:pt x="197" y="13"/>
                </a:moveTo>
                <a:cubicBezTo>
                  <a:pt x="192" y="15"/>
                  <a:pt x="182" y="14"/>
                  <a:pt x="182" y="14"/>
                </a:cubicBezTo>
                <a:cubicBezTo>
                  <a:pt x="204" y="15"/>
                  <a:pt x="178" y="16"/>
                  <a:pt x="176" y="17"/>
                </a:cubicBezTo>
                <a:cubicBezTo>
                  <a:pt x="190" y="16"/>
                  <a:pt x="190" y="15"/>
                  <a:pt x="197" y="13"/>
                </a:cubicBezTo>
                <a:close/>
                <a:moveTo>
                  <a:pt x="226" y="12"/>
                </a:moveTo>
                <a:cubicBezTo>
                  <a:pt x="223" y="12"/>
                  <a:pt x="221" y="12"/>
                  <a:pt x="220" y="12"/>
                </a:cubicBezTo>
                <a:cubicBezTo>
                  <a:pt x="222" y="12"/>
                  <a:pt x="224" y="12"/>
                  <a:pt x="226" y="12"/>
                </a:cubicBezTo>
                <a:close/>
                <a:moveTo>
                  <a:pt x="234" y="13"/>
                </a:moveTo>
                <a:cubicBezTo>
                  <a:pt x="241" y="13"/>
                  <a:pt x="244" y="11"/>
                  <a:pt x="247" y="10"/>
                </a:cubicBezTo>
                <a:cubicBezTo>
                  <a:pt x="238" y="10"/>
                  <a:pt x="232" y="12"/>
                  <a:pt x="226" y="12"/>
                </a:cubicBezTo>
                <a:cubicBezTo>
                  <a:pt x="231" y="12"/>
                  <a:pt x="236" y="12"/>
                  <a:pt x="234" y="13"/>
                </a:cubicBezTo>
                <a:close/>
                <a:moveTo>
                  <a:pt x="462" y="18"/>
                </a:moveTo>
                <a:cubicBezTo>
                  <a:pt x="461" y="18"/>
                  <a:pt x="457" y="18"/>
                  <a:pt x="457" y="18"/>
                </a:cubicBezTo>
                <a:cubicBezTo>
                  <a:pt x="469" y="19"/>
                  <a:pt x="469" y="19"/>
                  <a:pt x="469" y="19"/>
                </a:cubicBezTo>
                <a:cubicBezTo>
                  <a:pt x="474" y="18"/>
                  <a:pt x="465" y="18"/>
                  <a:pt x="462" y="18"/>
                </a:cubicBezTo>
                <a:close/>
                <a:moveTo>
                  <a:pt x="508" y="16"/>
                </a:moveTo>
                <a:cubicBezTo>
                  <a:pt x="518" y="17"/>
                  <a:pt x="513" y="18"/>
                  <a:pt x="518" y="18"/>
                </a:cubicBezTo>
                <a:cubicBezTo>
                  <a:pt x="517" y="16"/>
                  <a:pt x="517" y="16"/>
                  <a:pt x="517" y="16"/>
                </a:cubicBezTo>
                <a:lnTo>
                  <a:pt x="508" y="16"/>
                </a:lnTo>
                <a:close/>
                <a:moveTo>
                  <a:pt x="503" y="4"/>
                </a:moveTo>
                <a:cubicBezTo>
                  <a:pt x="500" y="4"/>
                  <a:pt x="500" y="4"/>
                  <a:pt x="500" y="4"/>
                </a:cubicBezTo>
                <a:cubicBezTo>
                  <a:pt x="504" y="4"/>
                  <a:pt x="504" y="4"/>
                  <a:pt x="504" y="4"/>
                </a:cubicBezTo>
                <a:lnTo>
                  <a:pt x="503" y="4"/>
                </a:lnTo>
                <a:close/>
                <a:moveTo>
                  <a:pt x="554" y="24"/>
                </a:moveTo>
                <a:cubicBezTo>
                  <a:pt x="552" y="25"/>
                  <a:pt x="549" y="25"/>
                  <a:pt x="547" y="25"/>
                </a:cubicBezTo>
                <a:cubicBezTo>
                  <a:pt x="551" y="26"/>
                  <a:pt x="553" y="26"/>
                  <a:pt x="553" y="25"/>
                </a:cubicBezTo>
                <a:cubicBezTo>
                  <a:pt x="554" y="25"/>
                  <a:pt x="554" y="25"/>
                  <a:pt x="554" y="24"/>
                </a:cubicBezTo>
                <a:close/>
                <a:moveTo>
                  <a:pt x="560" y="53"/>
                </a:moveTo>
                <a:cubicBezTo>
                  <a:pt x="559" y="48"/>
                  <a:pt x="559" y="48"/>
                  <a:pt x="559" y="48"/>
                </a:cubicBezTo>
                <a:cubicBezTo>
                  <a:pt x="560" y="53"/>
                  <a:pt x="561" y="59"/>
                  <a:pt x="561" y="65"/>
                </a:cubicBezTo>
                <a:cubicBezTo>
                  <a:pt x="561" y="61"/>
                  <a:pt x="561" y="57"/>
                  <a:pt x="560" y="53"/>
                </a:cubicBezTo>
                <a:close/>
                <a:moveTo>
                  <a:pt x="563" y="98"/>
                </a:moveTo>
                <a:cubicBezTo>
                  <a:pt x="563" y="100"/>
                  <a:pt x="563" y="100"/>
                  <a:pt x="563" y="100"/>
                </a:cubicBezTo>
                <a:cubicBezTo>
                  <a:pt x="564" y="112"/>
                  <a:pt x="564" y="112"/>
                  <a:pt x="564" y="112"/>
                </a:cubicBezTo>
                <a:lnTo>
                  <a:pt x="563" y="98"/>
                </a:lnTo>
                <a:close/>
                <a:moveTo>
                  <a:pt x="303" y="352"/>
                </a:moveTo>
                <a:cubicBezTo>
                  <a:pt x="301" y="354"/>
                  <a:pt x="321" y="353"/>
                  <a:pt x="327" y="354"/>
                </a:cubicBezTo>
                <a:cubicBezTo>
                  <a:pt x="323" y="351"/>
                  <a:pt x="311" y="355"/>
                  <a:pt x="303" y="352"/>
                </a:cubicBezTo>
                <a:close/>
                <a:moveTo>
                  <a:pt x="17" y="257"/>
                </a:moveTo>
                <a:cubicBezTo>
                  <a:pt x="18" y="263"/>
                  <a:pt x="19" y="269"/>
                  <a:pt x="19" y="275"/>
                </a:cubicBezTo>
                <a:cubicBezTo>
                  <a:pt x="19" y="261"/>
                  <a:pt x="19" y="271"/>
                  <a:pt x="17" y="257"/>
                </a:cubicBez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14367">
              <a:defRPr/>
            </a:pPr>
            <a:endParaRPr lang="en-US">
              <a:solidFill>
                <a:srgbClr val="353535"/>
              </a:solidFill>
              <a:latin typeface="Segoe UI Semilight"/>
            </a:endParaRPr>
          </a:p>
        </p:txBody>
      </p:sp>
      <p:sp>
        <p:nvSpPr>
          <p:cNvPr id="10" name="Freeform 506">
            <a:extLst>
              <a:ext uri="{FF2B5EF4-FFF2-40B4-BE49-F238E27FC236}">
                <a16:creationId xmlns:a16="http://schemas.microsoft.com/office/drawing/2014/main" id="{5B7F625A-4C22-450E-91F5-851C2E6BA1E8}"/>
              </a:ext>
            </a:extLst>
          </p:cNvPr>
          <p:cNvSpPr>
            <a:spLocks noEditPoints="1"/>
          </p:cNvSpPr>
          <p:nvPr/>
        </p:nvSpPr>
        <p:spPr bwMode="auto">
          <a:xfrm>
            <a:off x="4254348" y="5594085"/>
            <a:ext cx="3474011" cy="516713"/>
          </a:xfrm>
          <a:custGeom>
            <a:avLst/>
            <a:gdLst>
              <a:gd name="T0" fmla="*/ 56 w 581"/>
              <a:gd name="T1" fmla="*/ 16 h 372"/>
              <a:gd name="T2" fmla="*/ 561 w 581"/>
              <a:gd name="T3" fmla="*/ 179 h 372"/>
              <a:gd name="T4" fmla="*/ 564 w 581"/>
              <a:gd name="T5" fmla="*/ 156 h 372"/>
              <a:gd name="T6" fmla="*/ 576 w 581"/>
              <a:gd name="T7" fmla="*/ 203 h 372"/>
              <a:gd name="T8" fmla="*/ 29 w 581"/>
              <a:gd name="T9" fmla="*/ 35 h 372"/>
              <a:gd name="T10" fmla="*/ 253 w 581"/>
              <a:gd name="T11" fmla="*/ 367 h 372"/>
              <a:gd name="T12" fmla="*/ 452 w 581"/>
              <a:gd name="T13" fmla="*/ 365 h 372"/>
              <a:gd name="T14" fmla="*/ 559 w 581"/>
              <a:gd name="T15" fmla="*/ 350 h 372"/>
              <a:gd name="T16" fmla="*/ 574 w 581"/>
              <a:gd name="T17" fmla="*/ 217 h 372"/>
              <a:gd name="T18" fmla="*/ 571 w 581"/>
              <a:gd name="T19" fmla="*/ 31 h 372"/>
              <a:gd name="T20" fmla="*/ 542 w 581"/>
              <a:gd name="T21" fmla="*/ 7 h 372"/>
              <a:gd name="T22" fmla="*/ 264 w 581"/>
              <a:gd name="T23" fmla="*/ 8 h 372"/>
              <a:gd name="T24" fmla="*/ 82 w 581"/>
              <a:gd name="T25" fmla="*/ 12 h 372"/>
              <a:gd name="T26" fmla="*/ 66 w 581"/>
              <a:gd name="T27" fmla="*/ 16 h 372"/>
              <a:gd name="T28" fmla="*/ 80 w 581"/>
              <a:gd name="T29" fmla="*/ 15 h 372"/>
              <a:gd name="T30" fmla="*/ 149 w 581"/>
              <a:gd name="T31" fmla="*/ 13 h 372"/>
              <a:gd name="T32" fmla="*/ 366 w 581"/>
              <a:gd name="T33" fmla="*/ 15 h 372"/>
              <a:gd name="T34" fmla="*/ 452 w 581"/>
              <a:gd name="T35" fmla="*/ 17 h 372"/>
              <a:gd name="T36" fmla="*/ 562 w 581"/>
              <a:gd name="T37" fmla="*/ 47 h 372"/>
              <a:gd name="T38" fmla="*/ 565 w 581"/>
              <a:gd name="T39" fmla="*/ 111 h 372"/>
              <a:gd name="T40" fmla="*/ 560 w 581"/>
              <a:gd name="T41" fmla="*/ 209 h 372"/>
              <a:gd name="T42" fmla="*/ 553 w 581"/>
              <a:gd name="T43" fmla="*/ 290 h 372"/>
              <a:gd name="T44" fmla="*/ 542 w 581"/>
              <a:gd name="T45" fmla="*/ 338 h 372"/>
              <a:gd name="T46" fmla="*/ 557 w 581"/>
              <a:gd name="T47" fmla="*/ 336 h 372"/>
              <a:gd name="T48" fmla="*/ 555 w 581"/>
              <a:gd name="T49" fmla="*/ 336 h 372"/>
              <a:gd name="T50" fmla="*/ 558 w 581"/>
              <a:gd name="T51" fmla="*/ 336 h 372"/>
              <a:gd name="T52" fmla="*/ 552 w 581"/>
              <a:gd name="T53" fmla="*/ 333 h 372"/>
              <a:gd name="T54" fmla="*/ 554 w 581"/>
              <a:gd name="T55" fmla="*/ 333 h 372"/>
              <a:gd name="T56" fmla="*/ 459 w 581"/>
              <a:gd name="T57" fmla="*/ 344 h 372"/>
              <a:gd name="T58" fmla="*/ 270 w 581"/>
              <a:gd name="T59" fmla="*/ 354 h 372"/>
              <a:gd name="T60" fmla="*/ 149 w 581"/>
              <a:gd name="T61" fmla="*/ 350 h 372"/>
              <a:gd name="T62" fmla="*/ 32 w 581"/>
              <a:gd name="T63" fmla="*/ 335 h 372"/>
              <a:gd name="T64" fmla="*/ 14 w 581"/>
              <a:gd name="T65" fmla="*/ 222 h 372"/>
              <a:gd name="T66" fmla="*/ 30 w 581"/>
              <a:gd name="T67" fmla="*/ 94 h 372"/>
              <a:gd name="T68" fmla="*/ 30 w 581"/>
              <a:gd name="T69" fmla="*/ 36 h 372"/>
              <a:gd name="T70" fmla="*/ 10 w 581"/>
              <a:gd name="T71" fmla="*/ 136 h 372"/>
              <a:gd name="T72" fmla="*/ 1 w 581"/>
              <a:gd name="T73" fmla="*/ 273 h 372"/>
              <a:gd name="T74" fmla="*/ 30 w 581"/>
              <a:gd name="T75" fmla="*/ 354 h 372"/>
              <a:gd name="T76" fmla="*/ 333 w 581"/>
              <a:gd name="T77" fmla="*/ 3 h 372"/>
              <a:gd name="T78" fmla="*/ 220 w 581"/>
              <a:gd name="T79" fmla="*/ 366 h 372"/>
              <a:gd name="T80" fmla="*/ 572 w 581"/>
              <a:gd name="T81" fmla="*/ 248 h 372"/>
              <a:gd name="T82" fmla="*/ 338 w 581"/>
              <a:gd name="T83" fmla="*/ 362 h 372"/>
              <a:gd name="T84" fmla="*/ 577 w 581"/>
              <a:gd name="T85" fmla="*/ 130 h 372"/>
              <a:gd name="T86" fmla="*/ 555 w 581"/>
              <a:gd name="T87" fmla="*/ 11 h 372"/>
              <a:gd name="T88" fmla="*/ 569 w 581"/>
              <a:gd name="T89" fmla="*/ 29 h 372"/>
              <a:gd name="T90" fmla="*/ 318 w 581"/>
              <a:gd name="T91" fmla="*/ 9 h 372"/>
              <a:gd name="T92" fmla="*/ 438 w 581"/>
              <a:gd name="T93" fmla="*/ 7 h 372"/>
              <a:gd name="T94" fmla="*/ 566 w 581"/>
              <a:gd name="T95" fmla="*/ 49 h 372"/>
              <a:gd name="T96" fmla="*/ 564 w 581"/>
              <a:gd name="T97" fmla="*/ 283 h 372"/>
              <a:gd name="T98" fmla="*/ 140 w 581"/>
              <a:gd name="T99" fmla="*/ 353 h 372"/>
              <a:gd name="T100" fmla="*/ 16 w 581"/>
              <a:gd name="T101" fmla="*/ 211 h 372"/>
              <a:gd name="T102" fmla="*/ 21 w 581"/>
              <a:gd name="T103" fmla="*/ 146 h 372"/>
              <a:gd name="T104" fmla="*/ 14 w 581"/>
              <a:gd name="T105" fmla="*/ 189 h 372"/>
              <a:gd name="T106" fmla="*/ 93 w 581"/>
              <a:gd name="T107" fmla="*/ 353 h 372"/>
              <a:gd name="T108" fmla="*/ 251 w 581"/>
              <a:gd name="T109" fmla="*/ 361 h 372"/>
              <a:gd name="T110" fmla="*/ 153 w 581"/>
              <a:gd name="T111" fmla="*/ 361 h 372"/>
              <a:gd name="T112" fmla="*/ 200 w 581"/>
              <a:gd name="T113" fmla="*/ 364 h 372"/>
              <a:gd name="T114" fmla="*/ 18 w 581"/>
              <a:gd name="T115" fmla="*/ 239 h 372"/>
              <a:gd name="T116" fmla="*/ 110 w 581"/>
              <a:gd name="T117" fmla="*/ 15 h 372"/>
              <a:gd name="T118" fmla="*/ 220 w 581"/>
              <a:gd name="T119" fmla="*/ 12 h 372"/>
              <a:gd name="T120" fmla="*/ 518 w 581"/>
              <a:gd name="T121" fmla="*/ 18 h 372"/>
              <a:gd name="T122" fmla="*/ 560 w 581"/>
              <a:gd name="T123" fmla="*/ 53 h 372"/>
              <a:gd name="T124" fmla="*/ 17 w 581"/>
              <a:gd name="T125" fmla="*/ 257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1" h="372">
                <a:moveTo>
                  <a:pt x="56" y="17"/>
                </a:moveTo>
                <a:cubicBezTo>
                  <a:pt x="56" y="17"/>
                  <a:pt x="56" y="17"/>
                  <a:pt x="56" y="17"/>
                </a:cubicBezTo>
                <a:cubicBezTo>
                  <a:pt x="57" y="17"/>
                  <a:pt x="56" y="17"/>
                  <a:pt x="56" y="17"/>
                </a:cubicBezTo>
                <a:close/>
                <a:moveTo>
                  <a:pt x="53" y="18"/>
                </a:moveTo>
                <a:cubicBezTo>
                  <a:pt x="54" y="18"/>
                  <a:pt x="55" y="18"/>
                  <a:pt x="56" y="17"/>
                </a:cubicBezTo>
                <a:cubicBezTo>
                  <a:pt x="55" y="17"/>
                  <a:pt x="53" y="15"/>
                  <a:pt x="53" y="18"/>
                </a:cubicBezTo>
                <a:close/>
                <a:moveTo>
                  <a:pt x="56" y="12"/>
                </a:moveTo>
                <a:cubicBezTo>
                  <a:pt x="55" y="13"/>
                  <a:pt x="55" y="13"/>
                  <a:pt x="55" y="13"/>
                </a:cubicBezTo>
                <a:cubicBezTo>
                  <a:pt x="56" y="14"/>
                  <a:pt x="56" y="13"/>
                  <a:pt x="56" y="12"/>
                </a:cubicBezTo>
                <a:close/>
                <a:moveTo>
                  <a:pt x="56" y="15"/>
                </a:moveTo>
                <a:cubicBezTo>
                  <a:pt x="56" y="16"/>
                  <a:pt x="56" y="16"/>
                  <a:pt x="56" y="16"/>
                </a:cubicBezTo>
                <a:cubicBezTo>
                  <a:pt x="57" y="15"/>
                  <a:pt x="57" y="15"/>
                  <a:pt x="57" y="15"/>
                </a:cubicBezTo>
                <a:lnTo>
                  <a:pt x="56" y="15"/>
                </a:lnTo>
                <a:close/>
                <a:moveTo>
                  <a:pt x="560" y="208"/>
                </a:moveTo>
                <a:cubicBezTo>
                  <a:pt x="559" y="207"/>
                  <a:pt x="559" y="206"/>
                  <a:pt x="558" y="207"/>
                </a:cubicBezTo>
                <a:lnTo>
                  <a:pt x="560" y="208"/>
                </a:lnTo>
                <a:close/>
                <a:moveTo>
                  <a:pt x="562" y="241"/>
                </a:moveTo>
                <a:cubicBezTo>
                  <a:pt x="562" y="244"/>
                  <a:pt x="562" y="246"/>
                  <a:pt x="562" y="248"/>
                </a:cubicBezTo>
                <a:cubicBezTo>
                  <a:pt x="562" y="246"/>
                  <a:pt x="562" y="244"/>
                  <a:pt x="562" y="241"/>
                </a:cubicBezTo>
                <a:close/>
                <a:moveTo>
                  <a:pt x="561" y="179"/>
                </a:moveTo>
                <a:cubicBezTo>
                  <a:pt x="561" y="185"/>
                  <a:pt x="561" y="185"/>
                  <a:pt x="561" y="185"/>
                </a:cubicBezTo>
                <a:cubicBezTo>
                  <a:pt x="561" y="183"/>
                  <a:pt x="561" y="181"/>
                  <a:pt x="561" y="179"/>
                </a:cubicBezTo>
                <a:close/>
                <a:moveTo>
                  <a:pt x="358" y="13"/>
                </a:moveTo>
                <a:cubicBezTo>
                  <a:pt x="344" y="15"/>
                  <a:pt x="344" y="15"/>
                  <a:pt x="344" y="15"/>
                </a:cubicBezTo>
                <a:cubicBezTo>
                  <a:pt x="354" y="16"/>
                  <a:pt x="355" y="14"/>
                  <a:pt x="358" y="13"/>
                </a:cubicBezTo>
                <a:close/>
                <a:moveTo>
                  <a:pt x="507" y="359"/>
                </a:moveTo>
                <a:cubicBezTo>
                  <a:pt x="505" y="358"/>
                  <a:pt x="505" y="358"/>
                  <a:pt x="505" y="358"/>
                </a:cubicBezTo>
                <a:cubicBezTo>
                  <a:pt x="504" y="358"/>
                  <a:pt x="503" y="359"/>
                  <a:pt x="507" y="359"/>
                </a:cubicBezTo>
                <a:close/>
                <a:moveTo>
                  <a:pt x="574" y="250"/>
                </a:moveTo>
                <a:cubicBezTo>
                  <a:pt x="574" y="250"/>
                  <a:pt x="574" y="250"/>
                  <a:pt x="573" y="251"/>
                </a:cubicBezTo>
                <a:cubicBezTo>
                  <a:pt x="573" y="252"/>
                  <a:pt x="573" y="252"/>
                  <a:pt x="573" y="252"/>
                </a:cubicBezTo>
                <a:lnTo>
                  <a:pt x="574" y="250"/>
                </a:lnTo>
                <a:close/>
                <a:moveTo>
                  <a:pt x="564" y="156"/>
                </a:moveTo>
                <a:cubicBezTo>
                  <a:pt x="564" y="156"/>
                  <a:pt x="564" y="156"/>
                  <a:pt x="564" y="156"/>
                </a:cubicBezTo>
                <a:cubicBezTo>
                  <a:pt x="564" y="151"/>
                  <a:pt x="564" y="151"/>
                  <a:pt x="564" y="151"/>
                </a:cubicBezTo>
                <a:cubicBezTo>
                  <a:pt x="563" y="153"/>
                  <a:pt x="563" y="155"/>
                  <a:pt x="564" y="156"/>
                </a:cubicBezTo>
                <a:close/>
                <a:moveTo>
                  <a:pt x="461" y="363"/>
                </a:moveTo>
                <a:cubicBezTo>
                  <a:pt x="459" y="364"/>
                  <a:pt x="457" y="364"/>
                  <a:pt x="455" y="365"/>
                </a:cubicBezTo>
                <a:cubicBezTo>
                  <a:pt x="460" y="365"/>
                  <a:pt x="462" y="364"/>
                  <a:pt x="461" y="363"/>
                </a:cubicBezTo>
                <a:close/>
                <a:moveTo>
                  <a:pt x="562" y="249"/>
                </a:moveTo>
                <a:cubicBezTo>
                  <a:pt x="562" y="249"/>
                  <a:pt x="562" y="249"/>
                  <a:pt x="562" y="249"/>
                </a:cubicBezTo>
                <a:cubicBezTo>
                  <a:pt x="562" y="248"/>
                  <a:pt x="562" y="248"/>
                  <a:pt x="562" y="248"/>
                </a:cubicBezTo>
                <a:lnTo>
                  <a:pt x="562" y="249"/>
                </a:lnTo>
                <a:close/>
                <a:moveTo>
                  <a:pt x="576" y="203"/>
                </a:moveTo>
                <a:cubicBezTo>
                  <a:pt x="576" y="210"/>
                  <a:pt x="576" y="210"/>
                  <a:pt x="576" y="210"/>
                </a:cubicBezTo>
                <a:cubicBezTo>
                  <a:pt x="576" y="207"/>
                  <a:pt x="576" y="204"/>
                  <a:pt x="576" y="203"/>
                </a:cubicBezTo>
                <a:close/>
                <a:moveTo>
                  <a:pt x="358" y="13"/>
                </a:moveTo>
                <a:cubicBezTo>
                  <a:pt x="362" y="13"/>
                  <a:pt x="362" y="13"/>
                  <a:pt x="362" y="13"/>
                </a:cubicBezTo>
                <a:cubicBezTo>
                  <a:pt x="360" y="13"/>
                  <a:pt x="359" y="13"/>
                  <a:pt x="358" y="13"/>
                </a:cubicBezTo>
                <a:close/>
                <a:moveTo>
                  <a:pt x="70" y="18"/>
                </a:moveTo>
                <a:cubicBezTo>
                  <a:pt x="74" y="18"/>
                  <a:pt x="75" y="17"/>
                  <a:pt x="76" y="17"/>
                </a:cubicBezTo>
                <a:cubicBezTo>
                  <a:pt x="74" y="17"/>
                  <a:pt x="71" y="17"/>
                  <a:pt x="70" y="18"/>
                </a:cubicBezTo>
                <a:close/>
                <a:moveTo>
                  <a:pt x="29" y="35"/>
                </a:moveTo>
                <a:cubicBezTo>
                  <a:pt x="30" y="33"/>
                  <a:pt x="30" y="33"/>
                  <a:pt x="30" y="33"/>
                </a:cubicBezTo>
                <a:cubicBezTo>
                  <a:pt x="30" y="34"/>
                  <a:pt x="29" y="35"/>
                  <a:pt x="29" y="35"/>
                </a:cubicBezTo>
                <a:close/>
                <a:moveTo>
                  <a:pt x="19" y="209"/>
                </a:moveTo>
                <a:cubicBezTo>
                  <a:pt x="19" y="210"/>
                  <a:pt x="19" y="211"/>
                  <a:pt x="19" y="211"/>
                </a:cubicBezTo>
                <a:cubicBezTo>
                  <a:pt x="20" y="210"/>
                  <a:pt x="19" y="209"/>
                  <a:pt x="19" y="209"/>
                </a:cubicBezTo>
                <a:close/>
                <a:moveTo>
                  <a:pt x="44" y="359"/>
                </a:moveTo>
                <a:cubicBezTo>
                  <a:pt x="54" y="361"/>
                  <a:pt x="65" y="361"/>
                  <a:pt x="75" y="362"/>
                </a:cubicBezTo>
                <a:cubicBezTo>
                  <a:pt x="76" y="363"/>
                  <a:pt x="89" y="364"/>
                  <a:pt x="79" y="364"/>
                </a:cubicBezTo>
                <a:cubicBezTo>
                  <a:pt x="92" y="364"/>
                  <a:pt x="92" y="364"/>
                  <a:pt x="92" y="364"/>
                </a:cubicBezTo>
                <a:cubicBezTo>
                  <a:pt x="91" y="365"/>
                  <a:pt x="91" y="365"/>
                  <a:pt x="91" y="365"/>
                </a:cubicBezTo>
                <a:cubicBezTo>
                  <a:pt x="138" y="371"/>
                  <a:pt x="179" y="364"/>
                  <a:pt x="226" y="369"/>
                </a:cubicBezTo>
                <a:cubicBezTo>
                  <a:pt x="225" y="370"/>
                  <a:pt x="225" y="370"/>
                  <a:pt x="225" y="370"/>
                </a:cubicBezTo>
                <a:cubicBezTo>
                  <a:pt x="253" y="367"/>
                  <a:pt x="253" y="367"/>
                  <a:pt x="253" y="367"/>
                </a:cubicBezTo>
                <a:cubicBezTo>
                  <a:pt x="258" y="368"/>
                  <a:pt x="259" y="370"/>
                  <a:pt x="267" y="370"/>
                </a:cubicBezTo>
                <a:cubicBezTo>
                  <a:pt x="263" y="368"/>
                  <a:pt x="283" y="370"/>
                  <a:pt x="288" y="368"/>
                </a:cubicBezTo>
                <a:cubicBezTo>
                  <a:pt x="295" y="369"/>
                  <a:pt x="288" y="370"/>
                  <a:pt x="286" y="370"/>
                </a:cubicBezTo>
                <a:cubicBezTo>
                  <a:pt x="313" y="372"/>
                  <a:pt x="334" y="369"/>
                  <a:pt x="363" y="369"/>
                </a:cubicBezTo>
                <a:cubicBezTo>
                  <a:pt x="334" y="367"/>
                  <a:pt x="334" y="368"/>
                  <a:pt x="314" y="367"/>
                </a:cubicBezTo>
                <a:cubicBezTo>
                  <a:pt x="337" y="365"/>
                  <a:pt x="341" y="367"/>
                  <a:pt x="366" y="366"/>
                </a:cubicBezTo>
                <a:cubicBezTo>
                  <a:pt x="355" y="367"/>
                  <a:pt x="355" y="367"/>
                  <a:pt x="355" y="367"/>
                </a:cubicBezTo>
                <a:cubicBezTo>
                  <a:pt x="368" y="370"/>
                  <a:pt x="393" y="365"/>
                  <a:pt x="397" y="368"/>
                </a:cubicBezTo>
                <a:cubicBezTo>
                  <a:pt x="412" y="367"/>
                  <a:pt x="425" y="363"/>
                  <a:pt x="443" y="363"/>
                </a:cubicBezTo>
                <a:cubicBezTo>
                  <a:pt x="435" y="366"/>
                  <a:pt x="435" y="366"/>
                  <a:pt x="435" y="366"/>
                </a:cubicBezTo>
                <a:cubicBezTo>
                  <a:pt x="452" y="365"/>
                  <a:pt x="452" y="365"/>
                  <a:pt x="452" y="365"/>
                </a:cubicBezTo>
                <a:cubicBezTo>
                  <a:pt x="452" y="363"/>
                  <a:pt x="452" y="363"/>
                  <a:pt x="452" y="363"/>
                </a:cubicBezTo>
                <a:cubicBezTo>
                  <a:pt x="457" y="363"/>
                  <a:pt x="460" y="363"/>
                  <a:pt x="461" y="363"/>
                </a:cubicBezTo>
                <a:cubicBezTo>
                  <a:pt x="472" y="360"/>
                  <a:pt x="488" y="360"/>
                  <a:pt x="504" y="357"/>
                </a:cubicBezTo>
                <a:cubicBezTo>
                  <a:pt x="505" y="358"/>
                  <a:pt x="505" y="358"/>
                  <a:pt x="505" y="358"/>
                </a:cubicBezTo>
                <a:cubicBezTo>
                  <a:pt x="507" y="358"/>
                  <a:pt x="508" y="357"/>
                  <a:pt x="509" y="357"/>
                </a:cubicBezTo>
                <a:cubicBezTo>
                  <a:pt x="512" y="358"/>
                  <a:pt x="524" y="356"/>
                  <a:pt x="525" y="358"/>
                </a:cubicBezTo>
                <a:cubicBezTo>
                  <a:pt x="520" y="359"/>
                  <a:pt x="509" y="361"/>
                  <a:pt x="509" y="360"/>
                </a:cubicBezTo>
                <a:cubicBezTo>
                  <a:pt x="497" y="363"/>
                  <a:pt x="525" y="359"/>
                  <a:pt x="534" y="358"/>
                </a:cubicBezTo>
                <a:cubicBezTo>
                  <a:pt x="524" y="358"/>
                  <a:pt x="536" y="357"/>
                  <a:pt x="541" y="355"/>
                </a:cubicBezTo>
                <a:cubicBezTo>
                  <a:pt x="542" y="355"/>
                  <a:pt x="541" y="356"/>
                  <a:pt x="540" y="356"/>
                </a:cubicBezTo>
                <a:cubicBezTo>
                  <a:pt x="548" y="355"/>
                  <a:pt x="553" y="353"/>
                  <a:pt x="559" y="350"/>
                </a:cubicBezTo>
                <a:cubicBezTo>
                  <a:pt x="561" y="349"/>
                  <a:pt x="562" y="349"/>
                  <a:pt x="564" y="347"/>
                </a:cubicBezTo>
                <a:cubicBezTo>
                  <a:pt x="565" y="346"/>
                  <a:pt x="567" y="345"/>
                  <a:pt x="568" y="342"/>
                </a:cubicBezTo>
                <a:cubicBezTo>
                  <a:pt x="569" y="341"/>
                  <a:pt x="570" y="339"/>
                  <a:pt x="570" y="337"/>
                </a:cubicBezTo>
                <a:cubicBezTo>
                  <a:pt x="570" y="336"/>
                  <a:pt x="570" y="336"/>
                  <a:pt x="570" y="336"/>
                </a:cubicBezTo>
                <a:cubicBezTo>
                  <a:pt x="570" y="334"/>
                  <a:pt x="571" y="332"/>
                  <a:pt x="572" y="329"/>
                </a:cubicBezTo>
                <a:cubicBezTo>
                  <a:pt x="570" y="326"/>
                  <a:pt x="570" y="326"/>
                  <a:pt x="570" y="326"/>
                </a:cubicBezTo>
                <a:cubicBezTo>
                  <a:pt x="572" y="314"/>
                  <a:pt x="572" y="314"/>
                  <a:pt x="572" y="314"/>
                </a:cubicBezTo>
                <a:cubicBezTo>
                  <a:pt x="569" y="313"/>
                  <a:pt x="573" y="297"/>
                  <a:pt x="570" y="294"/>
                </a:cubicBezTo>
                <a:cubicBezTo>
                  <a:pt x="571" y="280"/>
                  <a:pt x="572" y="296"/>
                  <a:pt x="572" y="291"/>
                </a:cubicBezTo>
                <a:cubicBezTo>
                  <a:pt x="573" y="278"/>
                  <a:pt x="571" y="255"/>
                  <a:pt x="573" y="251"/>
                </a:cubicBezTo>
                <a:cubicBezTo>
                  <a:pt x="573" y="239"/>
                  <a:pt x="574" y="227"/>
                  <a:pt x="574" y="217"/>
                </a:cubicBezTo>
                <a:cubicBezTo>
                  <a:pt x="576" y="217"/>
                  <a:pt x="576" y="217"/>
                  <a:pt x="576" y="217"/>
                </a:cubicBezTo>
                <a:cubicBezTo>
                  <a:pt x="576" y="212"/>
                  <a:pt x="575" y="206"/>
                  <a:pt x="576" y="201"/>
                </a:cubicBezTo>
                <a:cubicBezTo>
                  <a:pt x="576" y="201"/>
                  <a:pt x="576" y="202"/>
                  <a:pt x="576" y="203"/>
                </a:cubicBezTo>
                <a:cubicBezTo>
                  <a:pt x="576" y="184"/>
                  <a:pt x="577" y="169"/>
                  <a:pt x="577" y="153"/>
                </a:cubicBezTo>
                <a:cubicBezTo>
                  <a:pt x="578" y="154"/>
                  <a:pt x="579" y="154"/>
                  <a:pt x="579" y="163"/>
                </a:cubicBezTo>
                <a:cubicBezTo>
                  <a:pt x="581" y="148"/>
                  <a:pt x="578" y="124"/>
                  <a:pt x="579" y="101"/>
                </a:cubicBezTo>
                <a:cubicBezTo>
                  <a:pt x="579" y="103"/>
                  <a:pt x="579" y="103"/>
                  <a:pt x="579" y="103"/>
                </a:cubicBezTo>
                <a:cubicBezTo>
                  <a:pt x="578" y="90"/>
                  <a:pt x="578" y="90"/>
                  <a:pt x="578" y="90"/>
                </a:cubicBezTo>
                <a:cubicBezTo>
                  <a:pt x="578" y="93"/>
                  <a:pt x="579" y="91"/>
                  <a:pt x="580" y="91"/>
                </a:cubicBezTo>
                <a:cubicBezTo>
                  <a:pt x="580" y="80"/>
                  <a:pt x="579" y="68"/>
                  <a:pt x="578" y="57"/>
                </a:cubicBezTo>
                <a:cubicBezTo>
                  <a:pt x="577" y="46"/>
                  <a:pt x="575" y="36"/>
                  <a:pt x="571" y="31"/>
                </a:cubicBezTo>
                <a:cubicBezTo>
                  <a:pt x="573" y="34"/>
                  <a:pt x="572" y="31"/>
                  <a:pt x="573" y="29"/>
                </a:cubicBezTo>
                <a:cubicBezTo>
                  <a:pt x="573" y="27"/>
                  <a:pt x="573" y="26"/>
                  <a:pt x="575" y="33"/>
                </a:cubicBezTo>
                <a:cubicBezTo>
                  <a:pt x="574" y="30"/>
                  <a:pt x="573" y="27"/>
                  <a:pt x="572" y="24"/>
                </a:cubicBezTo>
                <a:cubicBezTo>
                  <a:pt x="571" y="22"/>
                  <a:pt x="570" y="20"/>
                  <a:pt x="569" y="19"/>
                </a:cubicBezTo>
                <a:cubicBezTo>
                  <a:pt x="569" y="18"/>
                  <a:pt x="568" y="17"/>
                  <a:pt x="567" y="16"/>
                </a:cubicBezTo>
                <a:cubicBezTo>
                  <a:pt x="566" y="15"/>
                  <a:pt x="566" y="15"/>
                  <a:pt x="565" y="14"/>
                </a:cubicBezTo>
                <a:cubicBezTo>
                  <a:pt x="565" y="14"/>
                  <a:pt x="565" y="14"/>
                  <a:pt x="564" y="13"/>
                </a:cubicBezTo>
                <a:cubicBezTo>
                  <a:pt x="563" y="13"/>
                  <a:pt x="563" y="13"/>
                  <a:pt x="563" y="13"/>
                </a:cubicBezTo>
                <a:cubicBezTo>
                  <a:pt x="561" y="11"/>
                  <a:pt x="559" y="11"/>
                  <a:pt x="557" y="10"/>
                </a:cubicBezTo>
                <a:cubicBezTo>
                  <a:pt x="555" y="10"/>
                  <a:pt x="554" y="9"/>
                  <a:pt x="552" y="9"/>
                </a:cubicBezTo>
                <a:cubicBezTo>
                  <a:pt x="548" y="8"/>
                  <a:pt x="545" y="8"/>
                  <a:pt x="542" y="7"/>
                </a:cubicBezTo>
                <a:cubicBezTo>
                  <a:pt x="529" y="6"/>
                  <a:pt x="516" y="5"/>
                  <a:pt x="504" y="4"/>
                </a:cubicBezTo>
                <a:cubicBezTo>
                  <a:pt x="504" y="5"/>
                  <a:pt x="504" y="5"/>
                  <a:pt x="504" y="5"/>
                </a:cubicBezTo>
                <a:cubicBezTo>
                  <a:pt x="494" y="5"/>
                  <a:pt x="494" y="5"/>
                  <a:pt x="494" y="5"/>
                </a:cubicBezTo>
                <a:cubicBezTo>
                  <a:pt x="493" y="5"/>
                  <a:pt x="493" y="5"/>
                  <a:pt x="493" y="5"/>
                </a:cubicBezTo>
                <a:cubicBezTo>
                  <a:pt x="500" y="4"/>
                  <a:pt x="500" y="4"/>
                  <a:pt x="500" y="4"/>
                </a:cubicBezTo>
                <a:cubicBezTo>
                  <a:pt x="491" y="4"/>
                  <a:pt x="482" y="4"/>
                  <a:pt x="474" y="5"/>
                </a:cubicBezTo>
                <a:cubicBezTo>
                  <a:pt x="472" y="4"/>
                  <a:pt x="470" y="3"/>
                  <a:pt x="464" y="2"/>
                </a:cubicBezTo>
                <a:cubicBezTo>
                  <a:pt x="464" y="4"/>
                  <a:pt x="436" y="0"/>
                  <a:pt x="424" y="2"/>
                </a:cubicBezTo>
                <a:cubicBezTo>
                  <a:pt x="423" y="1"/>
                  <a:pt x="429" y="2"/>
                  <a:pt x="425" y="1"/>
                </a:cubicBezTo>
                <a:cubicBezTo>
                  <a:pt x="395" y="1"/>
                  <a:pt x="351" y="3"/>
                  <a:pt x="316" y="2"/>
                </a:cubicBezTo>
                <a:cubicBezTo>
                  <a:pt x="313" y="6"/>
                  <a:pt x="283" y="6"/>
                  <a:pt x="264" y="8"/>
                </a:cubicBezTo>
                <a:cubicBezTo>
                  <a:pt x="259" y="6"/>
                  <a:pt x="275" y="7"/>
                  <a:pt x="280" y="5"/>
                </a:cubicBezTo>
                <a:cubicBezTo>
                  <a:pt x="269" y="5"/>
                  <a:pt x="277" y="2"/>
                  <a:pt x="258" y="4"/>
                </a:cubicBezTo>
                <a:cubicBezTo>
                  <a:pt x="259" y="4"/>
                  <a:pt x="258" y="3"/>
                  <a:pt x="262" y="3"/>
                </a:cubicBezTo>
                <a:cubicBezTo>
                  <a:pt x="252" y="3"/>
                  <a:pt x="265" y="6"/>
                  <a:pt x="248" y="6"/>
                </a:cubicBezTo>
                <a:cubicBezTo>
                  <a:pt x="248" y="4"/>
                  <a:pt x="248" y="4"/>
                  <a:pt x="248" y="4"/>
                </a:cubicBezTo>
                <a:cubicBezTo>
                  <a:pt x="237" y="6"/>
                  <a:pt x="237" y="6"/>
                  <a:pt x="237" y="6"/>
                </a:cubicBezTo>
                <a:cubicBezTo>
                  <a:pt x="204" y="6"/>
                  <a:pt x="174" y="8"/>
                  <a:pt x="145" y="7"/>
                </a:cubicBezTo>
                <a:cubicBezTo>
                  <a:pt x="143" y="8"/>
                  <a:pt x="144" y="9"/>
                  <a:pt x="148" y="9"/>
                </a:cubicBezTo>
                <a:cubicBezTo>
                  <a:pt x="134" y="9"/>
                  <a:pt x="118" y="12"/>
                  <a:pt x="103" y="11"/>
                </a:cubicBezTo>
                <a:cubicBezTo>
                  <a:pt x="107" y="11"/>
                  <a:pt x="107" y="11"/>
                  <a:pt x="107" y="11"/>
                </a:cubicBezTo>
                <a:cubicBezTo>
                  <a:pt x="95" y="10"/>
                  <a:pt x="89" y="11"/>
                  <a:pt x="82" y="12"/>
                </a:cubicBezTo>
                <a:cubicBezTo>
                  <a:pt x="79" y="12"/>
                  <a:pt x="75" y="13"/>
                  <a:pt x="71" y="13"/>
                </a:cubicBezTo>
                <a:cubicBezTo>
                  <a:pt x="68" y="14"/>
                  <a:pt x="66" y="14"/>
                  <a:pt x="63" y="14"/>
                </a:cubicBezTo>
                <a:cubicBezTo>
                  <a:pt x="59" y="15"/>
                  <a:pt x="59" y="15"/>
                  <a:pt x="59" y="15"/>
                </a:cubicBezTo>
                <a:cubicBezTo>
                  <a:pt x="58" y="15"/>
                  <a:pt x="58" y="15"/>
                  <a:pt x="58" y="15"/>
                </a:cubicBezTo>
                <a:cubicBezTo>
                  <a:pt x="58" y="15"/>
                  <a:pt x="58" y="15"/>
                  <a:pt x="58" y="15"/>
                </a:cubicBezTo>
                <a:cubicBezTo>
                  <a:pt x="59" y="15"/>
                  <a:pt x="59" y="15"/>
                  <a:pt x="59" y="15"/>
                </a:cubicBezTo>
                <a:cubicBezTo>
                  <a:pt x="59" y="15"/>
                  <a:pt x="59" y="15"/>
                  <a:pt x="59" y="15"/>
                </a:cubicBezTo>
                <a:cubicBezTo>
                  <a:pt x="60" y="15"/>
                  <a:pt x="60" y="15"/>
                  <a:pt x="60" y="15"/>
                </a:cubicBezTo>
                <a:cubicBezTo>
                  <a:pt x="67" y="14"/>
                  <a:pt x="67" y="14"/>
                  <a:pt x="67" y="14"/>
                </a:cubicBezTo>
                <a:cubicBezTo>
                  <a:pt x="72" y="14"/>
                  <a:pt x="76" y="14"/>
                  <a:pt x="76" y="15"/>
                </a:cubicBezTo>
                <a:cubicBezTo>
                  <a:pt x="75" y="16"/>
                  <a:pt x="71" y="16"/>
                  <a:pt x="66" y="16"/>
                </a:cubicBezTo>
                <a:cubicBezTo>
                  <a:pt x="64" y="16"/>
                  <a:pt x="62" y="16"/>
                  <a:pt x="59" y="16"/>
                </a:cubicBezTo>
                <a:cubicBezTo>
                  <a:pt x="59" y="16"/>
                  <a:pt x="59" y="16"/>
                  <a:pt x="59" y="16"/>
                </a:cubicBezTo>
                <a:cubicBezTo>
                  <a:pt x="59" y="16"/>
                  <a:pt x="59" y="16"/>
                  <a:pt x="59" y="16"/>
                </a:cubicBezTo>
                <a:cubicBezTo>
                  <a:pt x="58" y="16"/>
                  <a:pt x="58" y="16"/>
                  <a:pt x="58" y="16"/>
                </a:cubicBezTo>
                <a:cubicBezTo>
                  <a:pt x="58" y="16"/>
                  <a:pt x="58" y="16"/>
                  <a:pt x="58" y="16"/>
                </a:cubicBezTo>
                <a:cubicBezTo>
                  <a:pt x="59" y="18"/>
                  <a:pt x="59" y="18"/>
                  <a:pt x="59" y="18"/>
                </a:cubicBezTo>
                <a:cubicBezTo>
                  <a:pt x="59" y="18"/>
                  <a:pt x="59" y="18"/>
                  <a:pt x="59" y="17"/>
                </a:cubicBezTo>
                <a:cubicBezTo>
                  <a:pt x="59" y="17"/>
                  <a:pt x="59" y="17"/>
                  <a:pt x="60" y="17"/>
                </a:cubicBezTo>
                <a:cubicBezTo>
                  <a:pt x="61" y="17"/>
                  <a:pt x="61" y="17"/>
                  <a:pt x="61" y="17"/>
                </a:cubicBezTo>
                <a:cubicBezTo>
                  <a:pt x="63" y="17"/>
                  <a:pt x="64" y="17"/>
                  <a:pt x="67" y="16"/>
                </a:cubicBezTo>
                <a:cubicBezTo>
                  <a:pt x="71" y="16"/>
                  <a:pt x="76" y="16"/>
                  <a:pt x="80" y="15"/>
                </a:cubicBezTo>
                <a:cubicBezTo>
                  <a:pt x="78" y="16"/>
                  <a:pt x="77" y="16"/>
                  <a:pt x="76" y="17"/>
                </a:cubicBezTo>
                <a:cubicBezTo>
                  <a:pt x="83" y="16"/>
                  <a:pt x="93" y="15"/>
                  <a:pt x="104" y="14"/>
                </a:cubicBezTo>
                <a:cubicBezTo>
                  <a:pt x="89" y="15"/>
                  <a:pt x="89" y="15"/>
                  <a:pt x="89" y="15"/>
                </a:cubicBezTo>
                <a:cubicBezTo>
                  <a:pt x="95" y="12"/>
                  <a:pt x="114" y="14"/>
                  <a:pt x="120" y="13"/>
                </a:cubicBezTo>
                <a:cubicBezTo>
                  <a:pt x="119" y="15"/>
                  <a:pt x="110" y="15"/>
                  <a:pt x="119" y="16"/>
                </a:cubicBezTo>
                <a:cubicBezTo>
                  <a:pt x="144" y="16"/>
                  <a:pt x="134" y="14"/>
                  <a:pt x="157" y="11"/>
                </a:cubicBezTo>
                <a:cubicBezTo>
                  <a:pt x="153" y="11"/>
                  <a:pt x="153" y="11"/>
                  <a:pt x="153" y="11"/>
                </a:cubicBezTo>
                <a:cubicBezTo>
                  <a:pt x="160" y="10"/>
                  <a:pt x="166" y="8"/>
                  <a:pt x="177" y="9"/>
                </a:cubicBezTo>
                <a:cubicBezTo>
                  <a:pt x="177" y="10"/>
                  <a:pt x="169" y="11"/>
                  <a:pt x="164" y="11"/>
                </a:cubicBezTo>
                <a:cubicBezTo>
                  <a:pt x="167" y="12"/>
                  <a:pt x="178" y="9"/>
                  <a:pt x="186" y="10"/>
                </a:cubicBezTo>
                <a:cubicBezTo>
                  <a:pt x="179" y="12"/>
                  <a:pt x="161" y="13"/>
                  <a:pt x="149" y="13"/>
                </a:cubicBezTo>
                <a:cubicBezTo>
                  <a:pt x="150" y="14"/>
                  <a:pt x="150" y="15"/>
                  <a:pt x="148" y="15"/>
                </a:cubicBezTo>
                <a:cubicBezTo>
                  <a:pt x="185" y="13"/>
                  <a:pt x="225" y="9"/>
                  <a:pt x="261" y="10"/>
                </a:cubicBezTo>
                <a:cubicBezTo>
                  <a:pt x="242" y="13"/>
                  <a:pt x="269" y="10"/>
                  <a:pt x="265" y="13"/>
                </a:cubicBezTo>
                <a:cubicBezTo>
                  <a:pt x="268" y="11"/>
                  <a:pt x="279" y="12"/>
                  <a:pt x="289" y="11"/>
                </a:cubicBezTo>
                <a:cubicBezTo>
                  <a:pt x="293" y="13"/>
                  <a:pt x="269" y="13"/>
                  <a:pt x="277" y="14"/>
                </a:cubicBezTo>
                <a:cubicBezTo>
                  <a:pt x="296" y="14"/>
                  <a:pt x="322" y="9"/>
                  <a:pt x="347" y="10"/>
                </a:cubicBezTo>
                <a:cubicBezTo>
                  <a:pt x="346" y="11"/>
                  <a:pt x="340" y="11"/>
                  <a:pt x="339" y="11"/>
                </a:cubicBezTo>
                <a:cubicBezTo>
                  <a:pt x="355" y="11"/>
                  <a:pt x="377" y="6"/>
                  <a:pt x="388" y="9"/>
                </a:cubicBezTo>
                <a:cubicBezTo>
                  <a:pt x="362" y="13"/>
                  <a:pt x="362" y="13"/>
                  <a:pt x="362" y="13"/>
                </a:cubicBezTo>
                <a:cubicBezTo>
                  <a:pt x="365" y="13"/>
                  <a:pt x="367" y="13"/>
                  <a:pt x="372" y="13"/>
                </a:cubicBezTo>
                <a:cubicBezTo>
                  <a:pt x="366" y="15"/>
                  <a:pt x="366" y="15"/>
                  <a:pt x="366" y="15"/>
                </a:cubicBezTo>
                <a:cubicBezTo>
                  <a:pt x="386" y="15"/>
                  <a:pt x="381" y="12"/>
                  <a:pt x="392" y="10"/>
                </a:cubicBezTo>
                <a:cubicBezTo>
                  <a:pt x="404" y="12"/>
                  <a:pt x="404" y="12"/>
                  <a:pt x="404" y="12"/>
                </a:cubicBezTo>
                <a:cubicBezTo>
                  <a:pt x="426" y="13"/>
                  <a:pt x="447" y="12"/>
                  <a:pt x="462" y="10"/>
                </a:cubicBezTo>
                <a:cubicBezTo>
                  <a:pt x="466" y="10"/>
                  <a:pt x="482" y="10"/>
                  <a:pt x="476" y="12"/>
                </a:cubicBezTo>
                <a:cubicBezTo>
                  <a:pt x="464" y="14"/>
                  <a:pt x="459" y="16"/>
                  <a:pt x="437" y="15"/>
                </a:cubicBezTo>
                <a:cubicBezTo>
                  <a:pt x="434" y="14"/>
                  <a:pt x="454" y="14"/>
                  <a:pt x="447" y="13"/>
                </a:cubicBezTo>
                <a:cubicBezTo>
                  <a:pt x="438" y="14"/>
                  <a:pt x="422" y="12"/>
                  <a:pt x="414" y="14"/>
                </a:cubicBezTo>
                <a:cubicBezTo>
                  <a:pt x="438" y="14"/>
                  <a:pt x="438" y="14"/>
                  <a:pt x="438" y="14"/>
                </a:cubicBezTo>
                <a:cubicBezTo>
                  <a:pt x="438" y="16"/>
                  <a:pt x="428" y="14"/>
                  <a:pt x="424" y="15"/>
                </a:cubicBezTo>
                <a:cubicBezTo>
                  <a:pt x="430" y="17"/>
                  <a:pt x="444" y="15"/>
                  <a:pt x="453" y="16"/>
                </a:cubicBezTo>
                <a:cubicBezTo>
                  <a:pt x="452" y="17"/>
                  <a:pt x="452" y="17"/>
                  <a:pt x="452" y="17"/>
                </a:cubicBezTo>
                <a:cubicBezTo>
                  <a:pt x="471" y="17"/>
                  <a:pt x="468" y="17"/>
                  <a:pt x="487" y="16"/>
                </a:cubicBezTo>
                <a:cubicBezTo>
                  <a:pt x="489" y="14"/>
                  <a:pt x="481" y="15"/>
                  <a:pt x="472" y="13"/>
                </a:cubicBezTo>
                <a:cubicBezTo>
                  <a:pt x="487" y="14"/>
                  <a:pt x="505" y="13"/>
                  <a:pt x="524" y="14"/>
                </a:cubicBezTo>
                <a:cubicBezTo>
                  <a:pt x="533" y="15"/>
                  <a:pt x="542" y="16"/>
                  <a:pt x="550" y="18"/>
                </a:cubicBezTo>
                <a:cubicBezTo>
                  <a:pt x="554" y="19"/>
                  <a:pt x="559" y="20"/>
                  <a:pt x="560" y="23"/>
                </a:cubicBezTo>
                <a:cubicBezTo>
                  <a:pt x="562" y="27"/>
                  <a:pt x="563" y="31"/>
                  <a:pt x="563" y="35"/>
                </a:cubicBezTo>
                <a:cubicBezTo>
                  <a:pt x="561" y="29"/>
                  <a:pt x="558" y="23"/>
                  <a:pt x="555" y="23"/>
                </a:cubicBezTo>
                <a:cubicBezTo>
                  <a:pt x="556" y="24"/>
                  <a:pt x="556" y="24"/>
                  <a:pt x="557" y="24"/>
                </a:cubicBezTo>
                <a:cubicBezTo>
                  <a:pt x="558" y="25"/>
                  <a:pt x="558" y="26"/>
                  <a:pt x="559" y="28"/>
                </a:cubicBezTo>
                <a:cubicBezTo>
                  <a:pt x="560" y="30"/>
                  <a:pt x="561" y="34"/>
                  <a:pt x="562" y="36"/>
                </a:cubicBezTo>
                <a:cubicBezTo>
                  <a:pt x="563" y="42"/>
                  <a:pt x="563" y="47"/>
                  <a:pt x="562" y="47"/>
                </a:cubicBezTo>
                <a:cubicBezTo>
                  <a:pt x="561" y="40"/>
                  <a:pt x="561" y="39"/>
                  <a:pt x="560" y="38"/>
                </a:cubicBezTo>
                <a:cubicBezTo>
                  <a:pt x="560" y="37"/>
                  <a:pt x="559" y="37"/>
                  <a:pt x="558" y="34"/>
                </a:cubicBezTo>
                <a:cubicBezTo>
                  <a:pt x="558" y="33"/>
                  <a:pt x="558" y="33"/>
                  <a:pt x="558" y="33"/>
                </a:cubicBezTo>
                <a:cubicBezTo>
                  <a:pt x="558" y="32"/>
                  <a:pt x="556" y="28"/>
                  <a:pt x="556" y="31"/>
                </a:cubicBezTo>
                <a:cubicBezTo>
                  <a:pt x="558" y="34"/>
                  <a:pt x="560" y="40"/>
                  <a:pt x="561" y="47"/>
                </a:cubicBezTo>
                <a:cubicBezTo>
                  <a:pt x="563" y="53"/>
                  <a:pt x="564" y="60"/>
                  <a:pt x="565" y="65"/>
                </a:cubicBezTo>
                <a:cubicBezTo>
                  <a:pt x="564" y="60"/>
                  <a:pt x="563" y="70"/>
                  <a:pt x="563" y="72"/>
                </a:cubicBezTo>
                <a:cubicBezTo>
                  <a:pt x="564" y="83"/>
                  <a:pt x="564" y="72"/>
                  <a:pt x="565" y="71"/>
                </a:cubicBezTo>
                <a:cubicBezTo>
                  <a:pt x="565" y="77"/>
                  <a:pt x="567" y="86"/>
                  <a:pt x="566" y="91"/>
                </a:cubicBezTo>
                <a:cubicBezTo>
                  <a:pt x="565" y="99"/>
                  <a:pt x="564" y="81"/>
                  <a:pt x="563" y="78"/>
                </a:cubicBezTo>
                <a:cubicBezTo>
                  <a:pt x="564" y="89"/>
                  <a:pt x="565" y="100"/>
                  <a:pt x="565" y="111"/>
                </a:cubicBezTo>
                <a:cubicBezTo>
                  <a:pt x="565" y="110"/>
                  <a:pt x="565" y="110"/>
                  <a:pt x="565" y="110"/>
                </a:cubicBezTo>
                <a:cubicBezTo>
                  <a:pt x="566" y="112"/>
                  <a:pt x="566" y="117"/>
                  <a:pt x="565" y="121"/>
                </a:cubicBezTo>
                <a:cubicBezTo>
                  <a:pt x="564" y="124"/>
                  <a:pt x="564" y="116"/>
                  <a:pt x="565" y="111"/>
                </a:cubicBezTo>
                <a:cubicBezTo>
                  <a:pt x="563" y="128"/>
                  <a:pt x="568" y="141"/>
                  <a:pt x="564" y="156"/>
                </a:cubicBezTo>
                <a:cubicBezTo>
                  <a:pt x="565" y="165"/>
                  <a:pt x="565" y="165"/>
                  <a:pt x="565" y="165"/>
                </a:cubicBezTo>
                <a:cubicBezTo>
                  <a:pt x="564" y="166"/>
                  <a:pt x="564" y="168"/>
                  <a:pt x="564" y="166"/>
                </a:cubicBezTo>
                <a:cubicBezTo>
                  <a:pt x="564" y="175"/>
                  <a:pt x="564" y="175"/>
                  <a:pt x="564" y="175"/>
                </a:cubicBezTo>
                <a:cubicBezTo>
                  <a:pt x="565" y="193"/>
                  <a:pt x="562" y="180"/>
                  <a:pt x="561" y="186"/>
                </a:cubicBezTo>
                <a:cubicBezTo>
                  <a:pt x="561" y="185"/>
                  <a:pt x="561" y="185"/>
                  <a:pt x="561" y="185"/>
                </a:cubicBezTo>
                <a:cubicBezTo>
                  <a:pt x="560" y="190"/>
                  <a:pt x="559" y="194"/>
                  <a:pt x="559" y="190"/>
                </a:cubicBezTo>
                <a:cubicBezTo>
                  <a:pt x="560" y="209"/>
                  <a:pt x="560" y="209"/>
                  <a:pt x="560" y="209"/>
                </a:cubicBezTo>
                <a:cubicBezTo>
                  <a:pt x="560" y="208"/>
                  <a:pt x="560" y="208"/>
                  <a:pt x="560" y="208"/>
                </a:cubicBezTo>
                <a:cubicBezTo>
                  <a:pt x="561" y="216"/>
                  <a:pt x="560" y="243"/>
                  <a:pt x="564" y="242"/>
                </a:cubicBezTo>
                <a:cubicBezTo>
                  <a:pt x="563" y="247"/>
                  <a:pt x="562" y="251"/>
                  <a:pt x="562" y="249"/>
                </a:cubicBezTo>
                <a:cubicBezTo>
                  <a:pt x="561" y="263"/>
                  <a:pt x="559" y="246"/>
                  <a:pt x="559" y="268"/>
                </a:cubicBezTo>
                <a:cubicBezTo>
                  <a:pt x="558" y="267"/>
                  <a:pt x="558" y="265"/>
                  <a:pt x="558" y="262"/>
                </a:cubicBezTo>
                <a:cubicBezTo>
                  <a:pt x="558" y="267"/>
                  <a:pt x="558" y="270"/>
                  <a:pt x="558" y="271"/>
                </a:cubicBezTo>
                <a:cubicBezTo>
                  <a:pt x="558" y="271"/>
                  <a:pt x="557" y="271"/>
                  <a:pt x="557" y="272"/>
                </a:cubicBezTo>
                <a:cubicBezTo>
                  <a:pt x="558" y="272"/>
                  <a:pt x="557" y="282"/>
                  <a:pt x="556" y="286"/>
                </a:cubicBezTo>
                <a:cubicBezTo>
                  <a:pt x="555" y="279"/>
                  <a:pt x="555" y="279"/>
                  <a:pt x="555" y="279"/>
                </a:cubicBezTo>
                <a:cubicBezTo>
                  <a:pt x="555" y="284"/>
                  <a:pt x="555" y="287"/>
                  <a:pt x="555" y="296"/>
                </a:cubicBezTo>
                <a:cubicBezTo>
                  <a:pt x="553" y="290"/>
                  <a:pt x="553" y="290"/>
                  <a:pt x="553" y="290"/>
                </a:cubicBezTo>
                <a:cubicBezTo>
                  <a:pt x="553" y="305"/>
                  <a:pt x="557" y="291"/>
                  <a:pt x="554" y="309"/>
                </a:cubicBezTo>
                <a:cubicBezTo>
                  <a:pt x="557" y="293"/>
                  <a:pt x="557" y="293"/>
                  <a:pt x="557" y="293"/>
                </a:cubicBezTo>
                <a:cubicBezTo>
                  <a:pt x="556" y="312"/>
                  <a:pt x="559" y="306"/>
                  <a:pt x="560" y="315"/>
                </a:cubicBezTo>
                <a:cubicBezTo>
                  <a:pt x="560" y="320"/>
                  <a:pt x="560" y="325"/>
                  <a:pt x="559" y="330"/>
                </a:cubicBezTo>
                <a:cubicBezTo>
                  <a:pt x="559" y="334"/>
                  <a:pt x="559" y="334"/>
                  <a:pt x="559" y="334"/>
                </a:cubicBezTo>
                <a:cubicBezTo>
                  <a:pt x="559" y="336"/>
                  <a:pt x="559" y="336"/>
                  <a:pt x="559" y="336"/>
                </a:cubicBezTo>
                <a:cubicBezTo>
                  <a:pt x="559" y="337"/>
                  <a:pt x="558" y="337"/>
                  <a:pt x="558" y="338"/>
                </a:cubicBezTo>
                <a:cubicBezTo>
                  <a:pt x="556" y="339"/>
                  <a:pt x="553" y="340"/>
                  <a:pt x="551" y="341"/>
                </a:cubicBezTo>
                <a:cubicBezTo>
                  <a:pt x="541" y="343"/>
                  <a:pt x="531" y="345"/>
                  <a:pt x="523" y="348"/>
                </a:cubicBezTo>
                <a:cubicBezTo>
                  <a:pt x="521" y="347"/>
                  <a:pt x="523" y="346"/>
                  <a:pt x="517" y="345"/>
                </a:cubicBezTo>
                <a:cubicBezTo>
                  <a:pt x="530" y="343"/>
                  <a:pt x="536" y="342"/>
                  <a:pt x="542" y="338"/>
                </a:cubicBezTo>
                <a:cubicBezTo>
                  <a:pt x="553" y="335"/>
                  <a:pt x="554" y="335"/>
                  <a:pt x="556" y="336"/>
                </a:cubicBezTo>
                <a:cubicBezTo>
                  <a:pt x="556" y="336"/>
                  <a:pt x="556" y="336"/>
                  <a:pt x="557" y="336"/>
                </a:cubicBezTo>
                <a:cubicBezTo>
                  <a:pt x="557" y="336"/>
                  <a:pt x="557" y="336"/>
                  <a:pt x="557" y="336"/>
                </a:cubicBezTo>
                <a:cubicBezTo>
                  <a:pt x="557" y="336"/>
                  <a:pt x="557" y="336"/>
                  <a:pt x="557" y="336"/>
                </a:cubicBezTo>
                <a:cubicBezTo>
                  <a:pt x="557" y="336"/>
                  <a:pt x="557" y="336"/>
                  <a:pt x="557" y="336"/>
                </a:cubicBezTo>
                <a:cubicBezTo>
                  <a:pt x="557" y="336"/>
                  <a:pt x="557" y="336"/>
                  <a:pt x="557" y="336"/>
                </a:cubicBezTo>
                <a:cubicBezTo>
                  <a:pt x="558" y="336"/>
                  <a:pt x="558" y="336"/>
                  <a:pt x="558" y="336"/>
                </a:cubicBezTo>
                <a:cubicBezTo>
                  <a:pt x="558" y="336"/>
                  <a:pt x="558" y="336"/>
                  <a:pt x="558" y="336"/>
                </a:cubicBezTo>
                <a:cubicBezTo>
                  <a:pt x="558" y="336"/>
                  <a:pt x="558" y="336"/>
                  <a:pt x="558" y="336"/>
                </a:cubicBezTo>
                <a:cubicBezTo>
                  <a:pt x="558" y="336"/>
                  <a:pt x="558" y="336"/>
                  <a:pt x="558" y="336"/>
                </a:cubicBezTo>
                <a:cubicBezTo>
                  <a:pt x="557" y="336"/>
                  <a:pt x="558" y="336"/>
                  <a:pt x="557" y="336"/>
                </a:cubicBezTo>
                <a:cubicBezTo>
                  <a:pt x="557" y="336"/>
                  <a:pt x="557" y="336"/>
                  <a:pt x="557" y="336"/>
                </a:cubicBezTo>
                <a:cubicBezTo>
                  <a:pt x="557" y="336"/>
                  <a:pt x="557" y="336"/>
                  <a:pt x="557" y="336"/>
                </a:cubicBezTo>
                <a:cubicBezTo>
                  <a:pt x="557" y="335"/>
                  <a:pt x="557" y="335"/>
                  <a:pt x="557" y="335"/>
                </a:cubicBezTo>
                <a:cubicBezTo>
                  <a:pt x="558" y="332"/>
                  <a:pt x="558" y="328"/>
                  <a:pt x="558" y="322"/>
                </a:cubicBezTo>
                <a:cubicBezTo>
                  <a:pt x="557" y="322"/>
                  <a:pt x="556" y="325"/>
                  <a:pt x="556" y="328"/>
                </a:cubicBezTo>
                <a:cubicBezTo>
                  <a:pt x="555" y="329"/>
                  <a:pt x="555" y="331"/>
                  <a:pt x="555" y="333"/>
                </a:cubicBezTo>
                <a:cubicBezTo>
                  <a:pt x="555" y="335"/>
                  <a:pt x="555" y="335"/>
                  <a:pt x="555" y="335"/>
                </a:cubicBezTo>
                <a:cubicBezTo>
                  <a:pt x="555" y="335"/>
                  <a:pt x="555" y="335"/>
                  <a:pt x="555" y="335"/>
                </a:cubicBezTo>
                <a:cubicBezTo>
                  <a:pt x="555" y="336"/>
                  <a:pt x="555" y="336"/>
                  <a:pt x="555" y="336"/>
                </a:cubicBezTo>
                <a:cubicBezTo>
                  <a:pt x="555" y="336"/>
                  <a:pt x="555" y="336"/>
                  <a:pt x="555" y="336"/>
                </a:cubicBezTo>
                <a:cubicBezTo>
                  <a:pt x="555" y="336"/>
                  <a:pt x="555" y="336"/>
                  <a:pt x="555" y="336"/>
                </a:cubicBezTo>
                <a:cubicBezTo>
                  <a:pt x="556" y="336"/>
                  <a:pt x="553" y="336"/>
                  <a:pt x="558" y="336"/>
                </a:cubicBezTo>
                <a:cubicBezTo>
                  <a:pt x="558" y="336"/>
                  <a:pt x="558" y="336"/>
                  <a:pt x="558" y="336"/>
                </a:cubicBezTo>
                <a:cubicBezTo>
                  <a:pt x="558" y="336"/>
                  <a:pt x="558" y="336"/>
                  <a:pt x="558" y="336"/>
                </a:cubicBezTo>
                <a:cubicBezTo>
                  <a:pt x="558" y="336"/>
                  <a:pt x="558" y="336"/>
                  <a:pt x="558" y="336"/>
                </a:cubicBezTo>
                <a:cubicBezTo>
                  <a:pt x="557" y="336"/>
                  <a:pt x="557" y="336"/>
                  <a:pt x="557" y="336"/>
                </a:cubicBezTo>
                <a:cubicBezTo>
                  <a:pt x="557" y="336"/>
                  <a:pt x="556" y="336"/>
                  <a:pt x="556" y="335"/>
                </a:cubicBezTo>
                <a:cubicBezTo>
                  <a:pt x="556" y="335"/>
                  <a:pt x="556" y="335"/>
                  <a:pt x="555" y="335"/>
                </a:cubicBezTo>
                <a:cubicBezTo>
                  <a:pt x="555" y="335"/>
                  <a:pt x="555" y="335"/>
                  <a:pt x="555" y="334"/>
                </a:cubicBezTo>
                <a:cubicBezTo>
                  <a:pt x="556" y="335"/>
                  <a:pt x="557" y="336"/>
                  <a:pt x="557" y="336"/>
                </a:cubicBezTo>
                <a:cubicBezTo>
                  <a:pt x="558" y="336"/>
                  <a:pt x="558" y="336"/>
                  <a:pt x="558" y="336"/>
                </a:cubicBezTo>
                <a:cubicBezTo>
                  <a:pt x="558" y="336"/>
                  <a:pt x="558" y="336"/>
                  <a:pt x="558" y="336"/>
                </a:cubicBezTo>
                <a:cubicBezTo>
                  <a:pt x="558" y="336"/>
                  <a:pt x="558" y="336"/>
                  <a:pt x="558" y="336"/>
                </a:cubicBezTo>
                <a:cubicBezTo>
                  <a:pt x="558" y="336"/>
                  <a:pt x="551" y="336"/>
                  <a:pt x="554" y="336"/>
                </a:cubicBezTo>
                <a:cubicBezTo>
                  <a:pt x="554" y="336"/>
                  <a:pt x="554" y="336"/>
                  <a:pt x="554" y="336"/>
                </a:cubicBezTo>
                <a:cubicBezTo>
                  <a:pt x="554" y="336"/>
                  <a:pt x="554" y="336"/>
                  <a:pt x="554" y="336"/>
                </a:cubicBezTo>
                <a:cubicBezTo>
                  <a:pt x="554" y="336"/>
                  <a:pt x="554" y="336"/>
                  <a:pt x="554" y="336"/>
                </a:cubicBezTo>
                <a:cubicBezTo>
                  <a:pt x="554" y="336"/>
                  <a:pt x="554" y="336"/>
                  <a:pt x="554" y="336"/>
                </a:cubicBezTo>
                <a:cubicBezTo>
                  <a:pt x="554" y="335"/>
                  <a:pt x="554" y="335"/>
                  <a:pt x="554" y="335"/>
                </a:cubicBezTo>
                <a:cubicBezTo>
                  <a:pt x="554" y="334"/>
                  <a:pt x="554" y="334"/>
                  <a:pt x="554" y="334"/>
                </a:cubicBezTo>
                <a:cubicBezTo>
                  <a:pt x="553" y="331"/>
                  <a:pt x="553" y="327"/>
                  <a:pt x="553" y="324"/>
                </a:cubicBezTo>
                <a:cubicBezTo>
                  <a:pt x="553" y="326"/>
                  <a:pt x="553" y="328"/>
                  <a:pt x="553" y="330"/>
                </a:cubicBezTo>
                <a:cubicBezTo>
                  <a:pt x="552" y="333"/>
                  <a:pt x="552" y="333"/>
                  <a:pt x="552" y="333"/>
                </a:cubicBezTo>
                <a:cubicBezTo>
                  <a:pt x="552" y="335"/>
                  <a:pt x="552" y="335"/>
                  <a:pt x="552" y="335"/>
                </a:cubicBezTo>
                <a:cubicBezTo>
                  <a:pt x="552" y="336"/>
                  <a:pt x="552" y="336"/>
                  <a:pt x="552" y="336"/>
                </a:cubicBezTo>
                <a:cubicBezTo>
                  <a:pt x="552" y="336"/>
                  <a:pt x="552" y="336"/>
                  <a:pt x="552" y="336"/>
                </a:cubicBezTo>
                <a:cubicBezTo>
                  <a:pt x="552" y="336"/>
                  <a:pt x="552" y="336"/>
                  <a:pt x="552" y="336"/>
                </a:cubicBezTo>
                <a:cubicBezTo>
                  <a:pt x="555" y="336"/>
                  <a:pt x="547" y="335"/>
                  <a:pt x="558" y="336"/>
                </a:cubicBezTo>
                <a:cubicBezTo>
                  <a:pt x="558" y="336"/>
                  <a:pt x="558" y="336"/>
                  <a:pt x="558" y="336"/>
                </a:cubicBezTo>
                <a:cubicBezTo>
                  <a:pt x="558" y="336"/>
                  <a:pt x="558" y="336"/>
                  <a:pt x="558" y="336"/>
                </a:cubicBezTo>
                <a:cubicBezTo>
                  <a:pt x="557" y="336"/>
                  <a:pt x="557" y="336"/>
                  <a:pt x="557" y="336"/>
                </a:cubicBezTo>
                <a:cubicBezTo>
                  <a:pt x="557" y="336"/>
                  <a:pt x="557" y="336"/>
                  <a:pt x="556" y="335"/>
                </a:cubicBezTo>
                <a:cubicBezTo>
                  <a:pt x="556" y="335"/>
                  <a:pt x="555" y="335"/>
                  <a:pt x="555" y="334"/>
                </a:cubicBezTo>
                <a:cubicBezTo>
                  <a:pt x="554" y="333"/>
                  <a:pt x="553" y="332"/>
                  <a:pt x="554" y="333"/>
                </a:cubicBezTo>
                <a:cubicBezTo>
                  <a:pt x="553" y="333"/>
                  <a:pt x="553" y="333"/>
                  <a:pt x="553" y="333"/>
                </a:cubicBezTo>
                <a:cubicBezTo>
                  <a:pt x="552" y="333"/>
                  <a:pt x="552" y="333"/>
                  <a:pt x="551" y="334"/>
                </a:cubicBezTo>
                <a:cubicBezTo>
                  <a:pt x="549" y="334"/>
                  <a:pt x="547" y="335"/>
                  <a:pt x="545" y="335"/>
                </a:cubicBezTo>
                <a:cubicBezTo>
                  <a:pt x="537" y="336"/>
                  <a:pt x="529" y="337"/>
                  <a:pt x="525" y="338"/>
                </a:cubicBezTo>
                <a:cubicBezTo>
                  <a:pt x="520" y="339"/>
                  <a:pt x="508" y="342"/>
                  <a:pt x="503" y="342"/>
                </a:cubicBezTo>
                <a:cubicBezTo>
                  <a:pt x="504" y="343"/>
                  <a:pt x="480" y="346"/>
                  <a:pt x="488" y="348"/>
                </a:cubicBezTo>
                <a:cubicBezTo>
                  <a:pt x="471" y="350"/>
                  <a:pt x="477" y="345"/>
                  <a:pt x="461" y="349"/>
                </a:cubicBezTo>
                <a:cubicBezTo>
                  <a:pt x="467" y="347"/>
                  <a:pt x="451" y="348"/>
                  <a:pt x="457" y="346"/>
                </a:cubicBezTo>
                <a:cubicBezTo>
                  <a:pt x="463" y="348"/>
                  <a:pt x="481" y="343"/>
                  <a:pt x="489" y="341"/>
                </a:cubicBezTo>
                <a:cubicBezTo>
                  <a:pt x="481" y="342"/>
                  <a:pt x="473" y="342"/>
                  <a:pt x="465" y="342"/>
                </a:cubicBezTo>
                <a:cubicBezTo>
                  <a:pt x="471" y="342"/>
                  <a:pt x="462" y="344"/>
                  <a:pt x="459" y="344"/>
                </a:cubicBezTo>
                <a:cubicBezTo>
                  <a:pt x="456" y="343"/>
                  <a:pt x="456" y="343"/>
                  <a:pt x="456" y="343"/>
                </a:cubicBezTo>
                <a:cubicBezTo>
                  <a:pt x="452" y="347"/>
                  <a:pt x="414" y="342"/>
                  <a:pt x="402" y="347"/>
                </a:cubicBezTo>
                <a:cubicBezTo>
                  <a:pt x="410" y="347"/>
                  <a:pt x="416" y="348"/>
                  <a:pt x="420" y="346"/>
                </a:cubicBezTo>
                <a:cubicBezTo>
                  <a:pt x="434" y="346"/>
                  <a:pt x="417" y="349"/>
                  <a:pt x="423" y="350"/>
                </a:cubicBezTo>
                <a:cubicBezTo>
                  <a:pt x="402" y="353"/>
                  <a:pt x="369" y="351"/>
                  <a:pt x="346" y="355"/>
                </a:cubicBezTo>
                <a:cubicBezTo>
                  <a:pt x="350" y="353"/>
                  <a:pt x="361" y="353"/>
                  <a:pt x="362" y="351"/>
                </a:cubicBezTo>
                <a:cubicBezTo>
                  <a:pt x="344" y="351"/>
                  <a:pt x="323" y="355"/>
                  <a:pt x="303" y="357"/>
                </a:cubicBezTo>
                <a:cubicBezTo>
                  <a:pt x="307" y="355"/>
                  <a:pt x="307" y="355"/>
                  <a:pt x="307" y="355"/>
                </a:cubicBezTo>
                <a:cubicBezTo>
                  <a:pt x="290" y="357"/>
                  <a:pt x="300" y="354"/>
                  <a:pt x="282" y="355"/>
                </a:cubicBezTo>
                <a:cubicBezTo>
                  <a:pt x="283" y="355"/>
                  <a:pt x="285" y="356"/>
                  <a:pt x="281" y="356"/>
                </a:cubicBezTo>
                <a:cubicBezTo>
                  <a:pt x="266" y="356"/>
                  <a:pt x="279" y="354"/>
                  <a:pt x="270" y="354"/>
                </a:cubicBezTo>
                <a:cubicBezTo>
                  <a:pt x="251" y="357"/>
                  <a:pt x="261" y="351"/>
                  <a:pt x="237" y="353"/>
                </a:cubicBezTo>
                <a:cubicBezTo>
                  <a:pt x="239" y="352"/>
                  <a:pt x="239" y="352"/>
                  <a:pt x="239" y="352"/>
                </a:cubicBezTo>
                <a:cubicBezTo>
                  <a:pt x="221" y="353"/>
                  <a:pt x="197" y="350"/>
                  <a:pt x="177" y="349"/>
                </a:cubicBezTo>
                <a:cubicBezTo>
                  <a:pt x="179" y="349"/>
                  <a:pt x="194" y="349"/>
                  <a:pt x="192" y="351"/>
                </a:cubicBezTo>
                <a:cubicBezTo>
                  <a:pt x="167" y="351"/>
                  <a:pt x="167" y="351"/>
                  <a:pt x="167" y="351"/>
                </a:cubicBezTo>
                <a:cubicBezTo>
                  <a:pt x="166" y="351"/>
                  <a:pt x="155" y="350"/>
                  <a:pt x="162" y="349"/>
                </a:cubicBezTo>
                <a:cubicBezTo>
                  <a:pt x="165" y="349"/>
                  <a:pt x="168" y="350"/>
                  <a:pt x="171" y="350"/>
                </a:cubicBezTo>
                <a:cubicBezTo>
                  <a:pt x="167" y="349"/>
                  <a:pt x="167" y="349"/>
                  <a:pt x="167" y="349"/>
                </a:cubicBezTo>
                <a:cubicBezTo>
                  <a:pt x="144" y="349"/>
                  <a:pt x="169" y="352"/>
                  <a:pt x="168" y="354"/>
                </a:cubicBezTo>
                <a:cubicBezTo>
                  <a:pt x="156" y="353"/>
                  <a:pt x="152" y="355"/>
                  <a:pt x="143" y="354"/>
                </a:cubicBezTo>
                <a:cubicBezTo>
                  <a:pt x="140" y="352"/>
                  <a:pt x="159" y="353"/>
                  <a:pt x="149" y="350"/>
                </a:cubicBezTo>
                <a:cubicBezTo>
                  <a:pt x="142" y="349"/>
                  <a:pt x="118" y="349"/>
                  <a:pt x="109" y="350"/>
                </a:cubicBezTo>
                <a:cubicBezTo>
                  <a:pt x="103" y="348"/>
                  <a:pt x="91" y="346"/>
                  <a:pt x="81" y="345"/>
                </a:cubicBezTo>
                <a:cubicBezTo>
                  <a:pt x="70" y="344"/>
                  <a:pt x="62" y="343"/>
                  <a:pt x="62" y="341"/>
                </a:cubicBezTo>
                <a:cubicBezTo>
                  <a:pt x="62" y="342"/>
                  <a:pt x="58" y="342"/>
                  <a:pt x="53" y="341"/>
                </a:cubicBezTo>
                <a:cubicBezTo>
                  <a:pt x="56" y="340"/>
                  <a:pt x="56" y="340"/>
                  <a:pt x="56" y="340"/>
                </a:cubicBezTo>
                <a:cubicBezTo>
                  <a:pt x="48" y="338"/>
                  <a:pt x="44" y="338"/>
                  <a:pt x="40" y="338"/>
                </a:cubicBezTo>
                <a:cubicBezTo>
                  <a:pt x="39" y="338"/>
                  <a:pt x="37" y="338"/>
                  <a:pt x="36" y="338"/>
                </a:cubicBezTo>
                <a:cubicBezTo>
                  <a:pt x="34" y="338"/>
                  <a:pt x="32" y="338"/>
                  <a:pt x="31" y="337"/>
                </a:cubicBezTo>
                <a:cubicBezTo>
                  <a:pt x="31" y="336"/>
                  <a:pt x="32" y="336"/>
                  <a:pt x="33" y="336"/>
                </a:cubicBezTo>
                <a:cubicBezTo>
                  <a:pt x="33" y="337"/>
                  <a:pt x="34" y="337"/>
                  <a:pt x="35" y="336"/>
                </a:cubicBezTo>
                <a:cubicBezTo>
                  <a:pt x="34" y="336"/>
                  <a:pt x="33" y="336"/>
                  <a:pt x="32" y="335"/>
                </a:cubicBezTo>
                <a:cubicBezTo>
                  <a:pt x="32" y="335"/>
                  <a:pt x="31" y="335"/>
                  <a:pt x="30" y="334"/>
                </a:cubicBezTo>
                <a:cubicBezTo>
                  <a:pt x="30" y="334"/>
                  <a:pt x="29" y="333"/>
                  <a:pt x="29" y="332"/>
                </a:cubicBezTo>
                <a:cubicBezTo>
                  <a:pt x="28" y="330"/>
                  <a:pt x="28" y="330"/>
                  <a:pt x="28" y="330"/>
                </a:cubicBezTo>
                <a:cubicBezTo>
                  <a:pt x="27" y="325"/>
                  <a:pt x="25" y="321"/>
                  <a:pt x="24" y="317"/>
                </a:cubicBezTo>
                <a:cubicBezTo>
                  <a:pt x="21" y="309"/>
                  <a:pt x="19" y="300"/>
                  <a:pt x="19" y="288"/>
                </a:cubicBezTo>
                <a:cubicBezTo>
                  <a:pt x="19" y="289"/>
                  <a:pt x="20" y="290"/>
                  <a:pt x="20" y="292"/>
                </a:cubicBezTo>
                <a:cubicBezTo>
                  <a:pt x="20" y="293"/>
                  <a:pt x="20" y="289"/>
                  <a:pt x="18" y="282"/>
                </a:cubicBezTo>
                <a:cubicBezTo>
                  <a:pt x="18" y="290"/>
                  <a:pt x="18" y="290"/>
                  <a:pt x="18" y="290"/>
                </a:cubicBezTo>
                <a:cubicBezTo>
                  <a:pt x="12" y="279"/>
                  <a:pt x="17" y="258"/>
                  <a:pt x="15" y="239"/>
                </a:cubicBezTo>
                <a:cubicBezTo>
                  <a:pt x="16" y="241"/>
                  <a:pt x="17" y="255"/>
                  <a:pt x="17" y="247"/>
                </a:cubicBezTo>
                <a:cubicBezTo>
                  <a:pt x="17" y="235"/>
                  <a:pt x="12" y="236"/>
                  <a:pt x="14" y="222"/>
                </a:cubicBezTo>
                <a:cubicBezTo>
                  <a:pt x="15" y="228"/>
                  <a:pt x="17" y="226"/>
                  <a:pt x="18" y="233"/>
                </a:cubicBezTo>
                <a:cubicBezTo>
                  <a:pt x="18" y="223"/>
                  <a:pt x="19" y="217"/>
                  <a:pt x="17" y="213"/>
                </a:cubicBezTo>
                <a:cubicBezTo>
                  <a:pt x="18" y="210"/>
                  <a:pt x="18" y="209"/>
                  <a:pt x="19" y="209"/>
                </a:cubicBezTo>
                <a:cubicBezTo>
                  <a:pt x="18" y="203"/>
                  <a:pt x="19" y="193"/>
                  <a:pt x="19" y="187"/>
                </a:cubicBezTo>
                <a:cubicBezTo>
                  <a:pt x="20" y="188"/>
                  <a:pt x="20" y="188"/>
                  <a:pt x="20" y="188"/>
                </a:cubicBezTo>
                <a:cubicBezTo>
                  <a:pt x="16" y="176"/>
                  <a:pt x="20" y="169"/>
                  <a:pt x="21" y="153"/>
                </a:cubicBezTo>
                <a:cubicBezTo>
                  <a:pt x="22" y="156"/>
                  <a:pt x="22" y="156"/>
                  <a:pt x="22" y="156"/>
                </a:cubicBezTo>
                <a:cubicBezTo>
                  <a:pt x="22" y="149"/>
                  <a:pt x="21" y="139"/>
                  <a:pt x="24" y="128"/>
                </a:cubicBezTo>
                <a:cubicBezTo>
                  <a:pt x="25" y="134"/>
                  <a:pt x="25" y="134"/>
                  <a:pt x="25" y="134"/>
                </a:cubicBezTo>
                <a:cubicBezTo>
                  <a:pt x="24" y="125"/>
                  <a:pt x="28" y="108"/>
                  <a:pt x="26" y="100"/>
                </a:cubicBezTo>
                <a:cubicBezTo>
                  <a:pt x="27" y="97"/>
                  <a:pt x="28" y="109"/>
                  <a:pt x="30" y="94"/>
                </a:cubicBezTo>
                <a:cubicBezTo>
                  <a:pt x="29" y="90"/>
                  <a:pt x="29" y="79"/>
                  <a:pt x="31" y="75"/>
                </a:cubicBezTo>
                <a:cubicBezTo>
                  <a:pt x="32" y="75"/>
                  <a:pt x="32" y="77"/>
                  <a:pt x="31" y="81"/>
                </a:cubicBezTo>
                <a:cubicBezTo>
                  <a:pt x="31" y="83"/>
                  <a:pt x="31" y="82"/>
                  <a:pt x="31" y="81"/>
                </a:cubicBezTo>
                <a:cubicBezTo>
                  <a:pt x="31" y="86"/>
                  <a:pt x="31" y="86"/>
                  <a:pt x="31" y="86"/>
                </a:cubicBezTo>
                <a:cubicBezTo>
                  <a:pt x="34" y="75"/>
                  <a:pt x="31" y="77"/>
                  <a:pt x="33" y="65"/>
                </a:cubicBezTo>
                <a:cubicBezTo>
                  <a:pt x="34" y="62"/>
                  <a:pt x="34" y="69"/>
                  <a:pt x="35" y="71"/>
                </a:cubicBezTo>
                <a:cubicBezTo>
                  <a:pt x="35" y="55"/>
                  <a:pt x="36" y="40"/>
                  <a:pt x="37" y="25"/>
                </a:cubicBezTo>
                <a:cubicBezTo>
                  <a:pt x="37" y="24"/>
                  <a:pt x="35" y="30"/>
                  <a:pt x="34" y="25"/>
                </a:cubicBezTo>
                <a:cubicBezTo>
                  <a:pt x="32" y="41"/>
                  <a:pt x="32" y="41"/>
                  <a:pt x="32" y="41"/>
                </a:cubicBezTo>
                <a:cubicBezTo>
                  <a:pt x="29" y="48"/>
                  <a:pt x="31" y="32"/>
                  <a:pt x="31" y="25"/>
                </a:cubicBezTo>
                <a:cubicBezTo>
                  <a:pt x="30" y="36"/>
                  <a:pt x="30" y="36"/>
                  <a:pt x="30" y="36"/>
                </a:cubicBezTo>
                <a:cubicBezTo>
                  <a:pt x="30" y="37"/>
                  <a:pt x="29" y="36"/>
                  <a:pt x="29" y="35"/>
                </a:cubicBezTo>
                <a:cubicBezTo>
                  <a:pt x="29" y="43"/>
                  <a:pt x="29" y="43"/>
                  <a:pt x="29" y="43"/>
                </a:cubicBezTo>
                <a:cubicBezTo>
                  <a:pt x="29" y="21"/>
                  <a:pt x="23" y="65"/>
                  <a:pt x="24" y="41"/>
                </a:cubicBezTo>
                <a:cubicBezTo>
                  <a:pt x="23" y="47"/>
                  <a:pt x="23" y="54"/>
                  <a:pt x="24" y="57"/>
                </a:cubicBezTo>
                <a:cubicBezTo>
                  <a:pt x="23" y="68"/>
                  <a:pt x="22" y="66"/>
                  <a:pt x="21" y="70"/>
                </a:cubicBezTo>
                <a:cubicBezTo>
                  <a:pt x="21" y="54"/>
                  <a:pt x="21" y="54"/>
                  <a:pt x="21" y="54"/>
                </a:cubicBezTo>
                <a:cubicBezTo>
                  <a:pt x="19" y="78"/>
                  <a:pt x="20" y="51"/>
                  <a:pt x="17" y="69"/>
                </a:cubicBezTo>
                <a:cubicBezTo>
                  <a:pt x="16" y="90"/>
                  <a:pt x="9" y="101"/>
                  <a:pt x="8" y="112"/>
                </a:cubicBezTo>
                <a:cubicBezTo>
                  <a:pt x="7" y="133"/>
                  <a:pt x="11" y="104"/>
                  <a:pt x="11" y="117"/>
                </a:cubicBezTo>
                <a:cubicBezTo>
                  <a:pt x="10" y="129"/>
                  <a:pt x="9" y="123"/>
                  <a:pt x="8" y="130"/>
                </a:cubicBezTo>
                <a:cubicBezTo>
                  <a:pt x="10" y="136"/>
                  <a:pt x="10" y="136"/>
                  <a:pt x="10" y="136"/>
                </a:cubicBezTo>
                <a:cubicBezTo>
                  <a:pt x="10" y="149"/>
                  <a:pt x="8" y="136"/>
                  <a:pt x="8" y="144"/>
                </a:cubicBezTo>
                <a:cubicBezTo>
                  <a:pt x="6" y="154"/>
                  <a:pt x="8" y="140"/>
                  <a:pt x="6" y="137"/>
                </a:cubicBezTo>
                <a:cubicBezTo>
                  <a:pt x="6" y="140"/>
                  <a:pt x="7" y="152"/>
                  <a:pt x="5" y="157"/>
                </a:cubicBezTo>
                <a:cubicBezTo>
                  <a:pt x="5" y="156"/>
                  <a:pt x="5" y="142"/>
                  <a:pt x="5" y="151"/>
                </a:cubicBezTo>
                <a:cubicBezTo>
                  <a:pt x="4" y="168"/>
                  <a:pt x="4" y="179"/>
                  <a:pt x="3" y="188"/>
                </a:cubicBezTo>
                <a:cubicBezTo>
                  <a:pt x="2" y="198"/>
                  <a:pt x="1" y="208"/>
                  <a:pt x="1" y="223"/>
                </a:cubicBezTo>
                <a:cubicBezTo>
                  <a:pt x="0" y="220"/>
                  <a:pt x="0" y="220"/>
                  <a:pt x="0" y="220"/>
                </a:cubicBezTo>
                <a:cubicBezTo>
                  <a:pt x="0" y="224"/>
                  <a:pt x="1" y="226"/>
                  <a:pt x="1" y="230"/>
                </a:cubicBezTo>
                <a:cubicBezTo>
                  <a:pt x="0" y="228"/>
                  <a:pt x="0" y="228"/>
                  <a:pt x="0" y="228"/>
                </a:cubicBezTo>
                <a:cubicBezTo>
                  <a:pt x="0" y="232"/>
                  <a:pt x="2" y="263"/>
                  <a:pt x="4" y="283"/>
                </a:cubicBezTo>
                <a:cubicBezTo>
                  <a:pt x="1" y="273"/>
                  <a:pt x="1" y="273"/>
                  <a:pt x="1" y="273"/>
                </a:cubicBezTo>
                <a:cubicBezTo>
                  <a:pt x="2" y="279"/>
                  <a:pt x="4" y="284"/>
                  <a:pt x="5" y="290"/>
                </a:cubicBezTo>
                <a:cubicBezTo>
                  <a:pt x="2" y="289"/>
                  <a:pt x="2" y="289"/>
                  <a:pt x="2" y="289"/>
                </a:cubicBezTo>
                <a:cubicBezTo>
                  <a:pt x="5" y="295"/>
                  <a:pt x="6" y="316"/>
                  <a:pt x="12" y="333"/>
                </a:cubicBezTo>
                <a:cubicBezTo>
                  <a:pt x="10" y="333"/>
                  <a:pt x="10" y="333"/>
                  <a:pt x="10" y="333"/>
                </a:cubicBezTo>
                <a:cubicBezTo>
                  <a:pt x="11" y="336"/>
                  <a:pt x="11" y="336"/>
                  <a:pt x="11" y="336"/>
                </a:cubicBezTo>
                <a:cubicBezTo>
                  <a:pt x="12" y="337"/>
                  <a:pt x="12" y="339"/>
                  <a:pt x="13" y="340"/>
                </a:cubicBezTo>
                <a:cubicBezTo>
                  <a:pt x="14" y="343"/>
                  <a:pt x="16" y="345"/>
                  <a:pt x="18" y="347"/>
                </a:cubicBezTo>
                <a:cubicBezTo>
                  <a:pt x="16" y="346"/>
                  <a:pt x="15" y="345"/>
                  <a:pt x="13" y="343"/>
                </a:cubicBezTo>
                <a:cubicBezTo>
                  <a:pt x="16" y="347"/>
                  <a:pt x="20" y="350"/>
                  <a:pt x="24" y="352"/>
                </a:cubicBezTo>
                <a:cubicBezTo>
                  <a:pt x="25" y="352"/>
                  <a:pt x="27" y="353"/>
                  <a:pt x="28" y="353"/>
                </a:cubicBezTo>
                <a:cubicBezTo>
                  <a:pt x="29" y="353"/>
                  <a:pt x="29" y="354"/>
                  <a:pt x="30" y="354"/>
                </a:cubicBezTo>
                <a:cubicBezTo>
                  <a:pt x="32" y="354"/>
                  <a:pt x="33" y="355"/>
                  <a:pt x="35" y="355"/>
                </a:cubicBezTo>
                <a:cubicBezTo>
                  <a:pt x="41" y="356"/>
                  <a:pt x="47" y="357"/>
                  <a:pt x="53" y="358"/>
                </a:cubicBezTo>
                <a:cubicBezTo>
                  <a:pt x="45" y="357"/>
                  <a:pt x="43" y="358"/>
                  <a:pt x="44" y="359"/>
                </a:cubicBezTo>
                <a:close/>
                <a:moveTo>
                  <a:pt x="458" y="362"/>
                </a:moveTo>
                <a:cubicBezTo>
                  <a:pt x="463" y="362"/>
                  <a:pt x="463" y="362"/>
                  <a:pt x="463" y="362"/>
                </a:cubicBezTo>
                <a:cubicBezTo>
                  <a:pt x="461" y="362"/>
                  <a:pt x="460" y="362"/>
                  <a:pt x="458" y="362"/>
                </a:cubicBezTo>
                <a:cubicBezTo>
                  <a:pt x="451" y="363"/>
                  <a:pt x="451" y="363"/>
                  <a:pt x="451" y="363"/>
                </a:cubicBezTo>
                <a:cubicBezTo>
                  <a:pt x="452" y="361"/>
                  <a:pt x="454" y="362"/>
                  <a:pt x="458" y="362"/>
                </a:cubicBezTo>
                <a:close/>
                <a:moveTo>
                  <a:pt x="329" y="4"/>
                </a:moveTo>
                <a:cubicBezTo>
                  <a:pt x="340" y="3"/>
                  <a:pt x="340" y="3"/>
                  <a:pt x="340" y="3"/>
                </a:cubicBezTo>
                <a:cubicBezTo>
                  <a:pt x="338" y="3"/>
                  <a:pt x="330" y="4"/>
                  <a:pt x="333" y="3"/>
                </a:cubicBezTo>
                <a:cubicBezTo>
                  <a:pt x="331" y="3"/>
                  <a:pt x="327" y="3"/>
                  <a:pt x="329" y="4"/>
                </a:cubicBezTo>
                <a:close/>
                <a:moveTo>
                  <a:pt x="442" y="350"/>
                </a:moveTo>
                <a:cubicBezTo>
                  <a:pt x="447" y="349"/>
                  <a:pt x="447" y="349"/>
                  <a:pt x="447" y="349"/>
                </a:cubicBezTo>
                <a:cubicBezTo>
                  <a:pt x="451" y="350"/>
                  <a:pt x="451" y="350"/>
                  <a:pt x="451" y="350"/>
                </a:cubicBezTo>
                <a:lnTo>
                  <a:pt x="442" y="350"/>
                </a:lnTo>
                <a:close/>
                <a:moveTo>
                  <a:pt x="349" y="353"/>
                </a:moveTo>
                <a:cubicBezTo>
                  <a:pt x="359" y="352"/>
                  <a:pt x="359" y="352"/>
                  <a:pt x="359" y="352"/>
                </a:cubicBezTo>
                <a:cubicBezTo>
                  <a:pt x="360" y="352"/>
                  <a:pt x="360" y="352"/>
                  <a:pt x="360" y="352"/>
                </a:cubicBezTo>
                <a:cubicBezTo>
                  <a:pt x="350" y="353"/>
                  <a:pt x="350" y="353"/>
                  <a:pt x="350" y="353"/>
                </a:cubicBezTo>
                <a:lnTo>
                  <a:pt x="349" y="353"/>
                </a:lnTo>
                <a:close/>
                <a:moveTo>
                  <a:pt x="220" y="366"/>
                </a:moveTo>
                <a:cubicBezTo>
                  <a:pt x="227" y="364"/>
                  <a:pt x="230" y="366"/>
                  <a:pt x="238" y="365"/>
                </a:cubicBezTo>
                <a:cubicBezTo>
                  <a:pt x="238" y="365"/>
                  <a:pt x="239" y="365"/>
                  <a:pt x="239" y="365"/>
                </a:cubicBezTo>
                <a:cubicBezTo>
                  <a:pt x="239" y="365"/>
                  <a:pt x="238" y="365"/>
                  <a:pt x="238" y="365"/>
                </a:cubicBezTo>
                <a:cubicBezTo>
                  <a:pt x="233" y="366"/>
                  <a:pt x="228" y="368"/>
                  <a:pt x="220" y="366"/>
                </a:cubicBezTo>
                <a:close/>
                <a:moveTo>
                  <a:pt x="435" y="361"/>
                </a:moveTo>
                <a:cubicBezTo>
                  <a:pt x="434" y="362"/>
                  <a:pt x="423" y="363"/>
                  <a:pt x="419" y="364"/>
                </a:cubicBezTo>
                <a:cubicBezTo>
                  <a:pt x="415" y="364"/>
                  <a:pt x="421" y="363"/>
                  <a:pt x="423" y="362"/>
                </a:cubicBezTo>
                <a:cubicBezTo>
                  <a:pt x="420" y="362"/>
                  <a:pt x="419" y="362"/>
                  <a:pt x="415" y="362"/>
                </a:cubicBezTo>
                <a:cubicBezTo>
                  <a:pt x="417" y="359"/>
                  <a:pt x="425" y="363"/>
                  <a:pt x="435" y="361"/>
                </a:cubicBezTo>
                <a:close/>
                <a:moveTo>
                  <a:pt x="572" y="239"/>
                </a:moveTo>
                <a:cubicBezTo>
                  <a:pt x="572" y="248"/>
                  <a:pt x="572" y="248"/>
                  <a:pt x="572" y="248"/>
                </a:cubicBezTo>
                <a:cubicBezTo>
                  <a:pt x="573" y="245"/>
                  <a:pt x="573" y="245"/>
                  <a:pt x="573" y="245"/>
                </a:cubicBezTo>
                <a:lnTo>
                  <a:pt x="572" y="239"/>
                </a:lnTo>
                <a:close/>
                <a:moveTo>
                  <a:pt x="575" y="192"/>
                </a:moveTo>
                <a:cubicBezTo>
                  <a:pt x="576" y="182"/>
                  <a:pt x="575" y="172"/>
                  <a:pt x="573" y="175"/>
                </a:cubicBezTo>
                <a:cubicBezTo>
                  <a:pt x="573" y="184"/>
                  <a:pt x="572" y="197"/>
                  <a:pt x="574" y="202"/>
                </a:cubicBezTo>
                <a:cubicBezTo>
                  <a:pt x="573" y="197"/>
                  <a:pt x="576" y="205"/>
                  <a:pt x="575" y="192"/>
                </a:cubicBezTo>
                <a:close/>
                <a:moveTo>
                  <a:pt x="319" y="362"/>
                </a:moveTo>
                <a:cubicBezTo>
                  <a:pt x="325" y="362"/>
                  <a:pt x="335" y="358"/>
                  <a:pt x="348" y="360"/>
                </a:cubicBezTo>
                <a:cubicBezTo>
                  <a:pt x="338" y="361"/>
                  <a:pt x="338" y="361"/>
                  <a:pt x="338" y="361"/>
                </a:cubicBezTo>
                <a:cubicBezTo>
                  <a:pt x="340" y="361"/>
                  <a:pt x="340" y="361"/>
                  <a:pt x="340" y="361"/>
                </a:cubicBezTo>
                <a:cubicBezTo>
                  <a:pt x="338" y="362"/>
                  <a:pt x="338" y="362"/>
                  <a:pt x="338" y="362"/>
                </a:cubicBezTo>
                <a:cubicBezTo>
                  <a:pt x="340" y="359"/>
                  <a:pt x="324" y="362"/>
                  <a:pt x="319" y="362"/>
                </a:cubicBezTo>
                <a:close/>
                <a:moveTo>
                  <a:pt x="575" y="102"/>
                </a:moveTo>
                <a:cubicBezTo>
                  <a:pt x="575" y="98"/>
                  <a:pt x="574" y="85"/>
                  <a:pt x="572" y="86"/>
                </a:cubicBezTo>
                <a:cubicBezTo>
                  <a:pt x="573" y="84"/>
                  <a:pt x="575" y="101"/>
                  <a:pt x="576" y="110"/>
                </a:cubicBezTo>
                <a:cubicBezTo>
                  <a:pt x="575" y="107"/>
                  <a:pt x="575" y="105"/>
                  <a:pt x="575" y="102"/>
                </a:cubicBezTo>
                <a:close/>
                <a:moveTo>
                  <a:pt x="573" y="107"/>
                </a:moveTo>
                <a:cubicBezTo>
                  <a:pt x="573" y="112"/>
                  <a:pt x="571" y="110"/>
                  <a:pt x="572" y="120"/>
                </a:cubicBezTo>
                <a:cubicBezTo>
                  <a:pt x="573" y="118"/>
                  <a:pt x="576" y="122"/>
                  <a:pt x="575" y="135"/>
                </a:cubicBezTo>
                <a:cubicBezTo>
                  <a:pt x="573" y="125"/>
                  <a:pt x="572" y="124"/>
                  <a:pt x="571" y="110"/>
                </a:cubicBezTo>
                <a:lnTo>
                  <a:pt x="573" y="107"/>
                </a:lnTo>
                <a:close/>
                <a:moveTo>
                  <a:pt x="577" y="130"/>
                </a:moveTo>
                <a:cubicBezTo>
                  <a:pt x="576" y="147"/>
                  <a:pt x="576" y="147"/>
                  <a:pt x="576" y="147"/>
                </a:cubicBezTo>
                <a:cubicBezTo>
                  <a:pt x="573" y="138"/>
                  <a:pt x="576" y="136"/>
                  <a:pt x="577" y="130"/>
                </a:cubicBezTo>
                <a:cubicBezTo>
                  <a:pt x="578" y="124"/>
                  <a:pt x="578" y="124"/>
                  <a:pt x="578" y="124"/>
                </a:cubicBezTo>
                <a:cubicBezTo>
                  <a:pt x="578" y="127"/>
                  <a:pt x="577" y="128"/>
                  <a:pt x="577" y="130"/>
                </a:cubicBezTo>
                <a:close/>
                <a:moveTo>
                  <a:pt x="558" y="13"/>
                </a:moveTo>
                <a:cubicBezTo>
                  <a:pt x="558" y="13"/>
                  <a:pt x="556" y="12"/>
                  <a:pt x="550" y="10"/>
                </a:cubicBezTo>
                <a:cubicBezTo>
                  <a:pt x="552" y="10"/>
                  <a:pt x="554" y="10"/>
                  <a:pt x="555" y="11"/>
                </a:cubicBezTo>
                <a:cubicBezTo>
                  <a:pt x="555" y="10"/>
                  <a:pt x="555" y="10"/>
                  <a:pt x="556" y="10"/>
                </a:cubicBezTo>
                <a:cubicBezTo>
                  <a:pt x="557" y="11"/>
                  <a:pt x="557" y="11"/>
                  <a:pt x="558" y="11"/>
                </a:cubicBezTo>
                <a:cubicBezTo>
                  <a:pt x="559" y="11"/>
                  <a:pt x="560" y="12"/>
                  <a:pt x="563" y="13"/>
                </a:cubicBezTo>
                <a:cubicBezTo>
                  <a:pt x="560" y="11"/>
                  <a:pt x="558" y="11"/>
                  <a:pt x="555" y="11"/>
                </a:cubicBezTo>
                <a:cubicBezTo>
                  <a:pt x="556" y="11"/>
                  <a:pt x="558" y="12"/>
                  <a:pt x="558" y="13"/>
                </a:cubicBezTo>
                <a:close/>
                <a:moveTo>
                  <a:pt x="577" y="113"/>
                </a:moveTo>
                <a:cubicBezTo>
                  <a:pt x="577" y="98"/>
                  <a:pt x="577" y="98"/>
                  <a:pt x="577" y="98"/>
                </a:cubicBezTo>
                <a:cubicBezTo>
                  <a:pt x="577" y="103"/>
                  <a:pt x="576" y="112"/>
                  <a:pt x="577" y="113"/>
                </a:cubicBezTo>
                <a:close/>
                <a:moveTo>
                  <a:pt x="561" y="15"/>
                </a:moveTo>
                <a:cubicBezTo>
                  <a:pt x="562" y="16"/>
                  <a:pt x="562" y="16"/>
                  <a:pt x="562" y="16"/>
                </a:cubicBezTo>
                <a:cubicBezTo>
                  <a:pt x="563" y="16"/>
                  <a:pt x="563" y="16"/>
                  <a:pt x="563" y="16"/>
                </a:cubicBezTo>
                <a:cubicBezTo>
                  <a:pt x="564" y="17"/>
                  <a:pt x="565" y="18"/>
                  <a:pt x="565" y="18"/>
                </a:cubicBezTo>
                <a:cubicBezTo>
                  <a:pt x="567" y="21"/>
                  <a:pt x="568" y="23"/>
                  <a:pt x="569" y="26"/>
                </a:cubicBezTo>
                <a:cubicBezTo>
                  <a:pt x="571" y="31"/>
                  <a:pt x="571" y="35"/>
                  <a:pt x="571" y="36"/>
                </a:cubicBezTo>
                <a:cubicBezTo>
                  <a:pt x="571" y="38"/>
                  <a:pt x="571" y="34"/>
                  <a:pt x="569" y="29"/>
                </a:cubicBezTo>
                <a:cubicBezTo>
                  <a:pt x="568" y="26"/>
                  <a:pt x="568" y="23"/>
                  <a:pt x="566" y="20"/>
                </a:cubicBezTo>
                <a:cubicBezTo>
                  <a:pt x="565" y="19"/>
                  <a:pt x="564" y="17"/>
                  <a:pt x="562" y="16"/>
                </a:cubicBezTo>
                <a:cubicBezTo>
                  <a:pt x="562" y="16"/>
                  <a:pt x="562" y="16"/>
                  <a:pt x="561" y="15"/>
                </a:cubicBezTo>
                <a:cubicBezTo>
                  <a:pt x="561" y="15"/>
                  <a:pt x="561" y="15"/>
                  <a:pt x="560" y="15"/>
                </a:cubicBezTo>
                <a:cubicBezTo>
                  <a:pt x="560" y="15"/>
                  <a:pt x="559" y="14"/>
                  <a:pt x="559" y="14"/>
                </a:cubicBezTo>
                <a:cubicBezTo>
                  <a:pt x="559" y="14"/>
                  <a:pt x="560" y="15"/>
                  <a:pt x="561" y="15"/>
                </a:cubicBezTo>
                <a:close/>
                <a:moveTo>
                  <a:pt x="214" y="8"/>
                </a:moveTo>
                <a:cubicBezTo>
                  <a:pt x="219" y="10"/>
                  <a:pt x="219" y="10"/>
                  <a:pt x="219" y="10"/>
                </a:cubicBezTo>
                <a:cubicBezTo>
                  <a:pt x="209" y="10"/>
                  <a:pt x="209" y="10"/>
                  <a:pt x="209" y="10"/>
                </a:cubicBezTo>
                <a:lnTo>
                  <a:pt x="214" y="8"/>
                </a:lnTo>
                <a:close/>
                <a:moveTo>
                  <a:pt x="318" y="9"/>
                </a:moveTo>
                <a:cubicBezTo>
                  <a:pt x="323" y="8"/>
                  <a:pt x="323" y="8"/>
                  <a:pt x="323" y="8"/>
                </a:cubicBezTo>
                <a:cubicBezTo>
                  <a:pt x="326" y="9"/>
                  <a:pt x="326" y="9"/>
                  <a:pt x="326" y="9"/>
                </a:cubicBezTo>
                <a:lnTo>
                  <a:pt x="318" y="9"/>
                </a:lnTo>
                <a:close/>
                <a:moveTo>
                  <a:pt x="437" y="10"/>
                </a:moveTo>
                <a:cubicBezTo>
                  <a:pt x="435" y="10"/>
                  <a:pt x="434" y="9"/>
                  <a:pt x="433" y="9"/>
                </a:cubicBezTo>
                <a:cubicBezTo>
                  <a:pt x="425" y="8"/>
                  <a:pt x="403" y="7"/>
                  <a:pt x="392" y="8"/>
                </a:cubicBezTo>
                <a:cubicBezTo>
                  <a:pt x="387" y="7"/>
                  <a:pt x="402" y="5"/>
                  <a:pt x="406" y="5"/>
                </a:cubicBezTo>
                <a:cubicBezTo>
                  <a:pt x="399" y="10"/>
                  <a:pt x="422" y="4"/>
                  <a:pt x="431" y="6"/>
                </a:cubicBezTo>
                <a:cubicBezTo>
                  <a:pt x="429" y="7"/>
                  <a:pt x="422" y="7"/>
                  <a:pt x="420" y="8"/>
                </a:cubicBezTo>
                <a:cubicBezTo>
                  <a:pt x="423" y="8"/>
                  <a:pt x="430" y="8"/>
                  <a:pt x="434" y="8"/>
                </a:cubicBezTo>
                <a:cubicBezTo>
                  <a:pt x="435" y="8"/>
                  <a:pt x="436" y="7"/>
                  <a:pt x="438" y="7"/>
                </a:cubicBezTo>
                <a:cubicBezTo>
                  <a:pt x="437" y="8"/>
                  <a:pt x="436" y="8"/>
                  <a:pt x="434" y="8"/>
                </a:cubicBezTo>
                <a:cubicBezTo>
                  <a:pt x="433" y="8"/>
                  <a:pt x="433" y="9"/>
                  <a:pt x="433" y="9"/>
                </a:cubicBezTo>
                <a:cubicBezTo>
                  <a:pt x="435" y="9"/>
                  <a:pt x="436" y="10"/>
                  <a:pt x="437" y="10"/>
                </a:cubicBezTo>
                <a:close/>
                <a:moveTo>
                  <a:pt x="567" y="43"/>
                </a:moveTo>
                <a:cubicBezTo>
                  <a:pt x="568" y="45"/>
                  <a:pt x="568" y="40"/>
                  <a:pt x="570" y="48"/>
                </a:cubicBezTo>
                <a:cubicBezTo>
                  <a:pt x="569" y="49"/>
                  <a:pt x="568" y="47"/>
                  <a:pt x="567" y="43"/>
                </a:cubicBezTo>
                <a:cubicBezTo>
                  <a:pt x="567" y="42"/>
                  <a:pt x="566" y="41"/>
                  <a:pt x="566" y="37"/>
                </a:cubicBezTo>
                <a:cubicBezTo>
                  <a:pt x="566" y="39"/>
                  <a:pt x="567" y="41"/>
                  <a:pt x="567" y="43"/>
                </a:cubicBezTo>
                <a:close/>
                <a:moveTo>
                  <a:pt x="563" y="36"/>
                </a:moveTo>
                <a:cubicBezTo>
                  <a:pt x="565" y="43"/>
                  <a:pt x="567" y="49"/>
                  <a:pt x="568" y="56"/>
                </a:cubicBezTo>
                <a:cubicBezTo>
                  <a:pt x="566" y="49"/>
                  <a:pt x="566" y="49"/>
                  <a:pt x="566" y="49"/>
                </a:cubicBezTo>
                <a:cubicBezTo>
                  <a:pt x="567" y="53"/>
                  <a:pt x="568" y="58"/>
                  <a:pt x="568" y="62"/>
                </a:cubicBezTo>
                <a:cubicBezTo>
                  <a:pt x="567" y="61"/>
                  <a:pt x="564" y="47"/>
                  <a:pt x="563" y="36"/>
                </a:cubicBezTo>
                <a:close/>
                <a:moveTo>
                  <a:pt x="569" y="89"/>
                </a:moveTo>
                <a:cubicBezTo>
                  <a:pt x="568" y="81"/>
                  <a:pt x="568" y="74"/>
                  <a:pt x="567" y="66"/>
                </a:cubicBezTo>
                <a:cubicBezTo>
                  <a:pt x="567" y="67"/>
                  <a:pt x="567" y="67"/>
                  <a:pt x="567" y="67"/>
                </a:cubicBezTo>
                <a:cubicBezTo>
                  <a:pt x="567" y="65"/>
                  <a:pt x="567" y="65"/>
                  <a:pt x="567" y="65"/>
                </a:cubicBezTo>
                <a:cubicBezTo>
                  <a:pt x="569" y="70"/>
                  <a:pt x="569" y="70"/>
                  <a:pt x="569" y="70"/>
                </a:cubicBezTo>
                <a:cubicBezTo>
                  <a:pt x="567" y="67"/>
                  <a:pt x="567" y="67"/>
                  <a:pt x="567" y="67"/>
                </a:cubicBezTo>
                <a:cubicBezTo>
                  <a:pt x="568" y="74"/>
                  <a:pt x="568" y="81"/>
                  <a:pt x="569" y="89"/>
                </a:cubicBezTo>
                <a:close/>
                <a:moveTo>
                  <a:pt x="565" y="272"/>
                </a:moveTo>
                <a:cubicBezTo>
                  <a:pt x="564" y="283"/>
                  <a:pt x="564" y="283"/>
                  <a:pt x="564" y="283"/>
                </a:cubicBezTo>
                <a:cubicBezTo>
                  <a:pt x="564" y="281"/>
                  <a:pt x="563" y="270"/>
                  <a:pt x="564" y="261"/>
                </a:cubicBezTo>
                <a:cubicBezTo>
                  <a:pt x="560" y="272"/>
                  <a:pt x="565" y="265"/>
                  <a:pt x="562" y="284"/>
                </a:cubicBezTo>
                <a:cubicBezTo>
                  <a:pt x="563" y="262"/>
                  <a:pt x="560" y="270"/>
                  <a:pt x="559" y="271"/>
                </a:cubicBezTo>
                <a:cubicBezTo>
                  <a:pt x="561" y="276"/>
                  <a:pt x="558" y="304"/>
                  <a:pt x="563" y="296"/>
                </a:cubicBezTo>
                <a:cubicBezTo>
                  <a:pt x="562" y="288"/>
                  <a:pt x="567" y="278"/>
                  <a:pt x="565" y="272"/>
                </a:cubicBezTo>
                <a:close/>
                <a:moveTo>
                  <a:pt x="486" y="350"/>
                </a:moveTo>
                <a:cubicBezTo>
                  <a:pt x="473" y="351"/>
                  <a:pt x="473" y="351"/>
                  <a:pt x="473" y="351"/>
                </a:cubicBezTo>
                <a:cubicBezTo>
                  <a:pt x="487" y="350"/>
                  <a:pt x="487" y="350"/>
                  <a:pt x="487" y="350"/>
                </a:cubicBezTo>
                <a:lnTo>
                  <a:pt x="486" y="350"/>
                </a:lnTo>
                <a:close/>
                <a:moveTo>
                  <a:pt x="119" y="351"/>
                </a:moveTo>
                <a:cubicBezTo>
                  <a:pt x="123" y="349"/>
                  <a:pt x="141" y="352"/>
                  <a:pt x="140" y="353"/>
                </a:cubicBezTo>
                <a:cubicBezTo>
                  <a:pt x="138" y="352"/>
                  <a:pt x="128" y="352"/>
                  <a:pt x="119" y="351"/>
                </a:cubicBezTo>
                <a:close/>
                <a:moveTo>
                  <a:pt x="19" y="301"/>
                </a:moveTo>
                <a:cubicBezTo>
                  <a:pt x="20" y="308"/>
                  <a:pt x="24" y="318"/>
                  <a:pt x="23" y="322"/>
                </a:cubicBezTo>
                <a:cubicBezTo>
                  <a:pt x="21" y="317"/>
                  <a:pt x="20" y="312"/>
                  <a:pt x="19" y="307"/>
                </a:cubicBezTo>
                <a:cubicBezTo>
                  <a:pt x="19" y="304"/>
                  <a:pt x="17" y="298"/>
                  <a:pt x="19" y="301"/>
                </a:cubicBezTo>
                <a:close/>
                <a:moveTo>
                  <a:pt x="15" y="204"/>
                </a:moveTo>
                <a:cubicBezTo>
                  <a:pt x="12" y="199"/>
                  <a:pt x="12" y="199"/>
                  <a:pt x="12" y="199"/>
                </a:cubicBezTo>
                <a:cubicBezTo>
                  <a:pt x="13" y="204"/>
                  <a:pt x="13" y="204"/>
                  <a:pt x="13" y="204"/>
                </a:cubicBezTo>
                <a:lnTo>
                  <a:pt x="15" y="204"/>
                </a:lnTo>
                <a:close/>
                <a:moveTo>
                  <a:pt x="17" y="221"/>
                </a:moveTo>
                <a:cubicBezTo>
                  <a:pt x="18" y="219"/>
                  <a:pt x="17" y="208"/>
                  <a:pt x="16" y="211"/>
                </a:cubicBezTo>
                <a:lnTo>
                  <a:pt x="17" y="221"/>
                </a:lnTo>
                <a:close/>
                <a:moveTo>
                  <a:pt x="20" y="120"/>
                </a:moveTo>
                <a:cubicBezTo>
                  <a:pt x="22" y="126"/>
                  <a:pt x="22" y="126"/>
                  <a:pt x="22" y="126"/>
                </a:cubicBezTo>
                <a:cubicBezTo>
                  <a:pt x="22" y="119"/>
                  <a:pt x="22" y="119"/>
                  <a:pt x="22" y="119"/>
                </a:cubicBezTo>
                <a:lnTo>
                  <a:pt x="20" y="120"/>
                </a:lnTo>
                <a:close/>
                <a:moveTo>
                  <a:pt x="18" y="126"/>
                </a:moveTo>
                <a:cubicBezTo>
                  <a:pt x="18" y="128"/>
                  <a:pt x="18" y="129"/>
                  <a:pt x="19" y="129"/>
                </a:cubicBezTo>
                <a:cubicBezTo>
                  <a:pt x="19" y="133"/>
                  <a:pt x="19" y="139"/>
                  <a:pt x="18" y="144"/>
                </a:cubicBezTo>
                <a:cubicBezTo>
                  <a:pt x="17" y="143"/>
                  <a:pt x="18" y="139"/>
                  <a:pt x="18" y="136"/>
                </a:cubicBezTo>
                <a:cubicBezTo>
                  <a:pt x="18" y="138"/>
                  <a:pt x="17" y="142"/>
                  <a:pt x="17" y="147"/>
                </a:cubicBezTo>
                <a:cubicBezTo>
                  <a:pt x="19" y="142"/>
                  <a:pt x="19" y="146"/>
                  <a:pt x="21" y="146"/>
                </a:cubicBezTo>
                <a:cubicBezTo>
                  <a:pt x="23" y="131"/>
                  <a:pt x="20" y="131"/>
                  <a:pt x="19" y="129"/>
                </a:cubicBezTo>
                <a:cubicBezTo>
                  <a:pt x="19" y="127"/>
                  <a:pt x="18" y="126"/>
                  <a:pt x="18" y="126"/>
                </a:cubicBezTo>
                <a:close/>
                <a:moveTo>
                  <a:pt x="14" y="180"/>
                </a:moveTo>
                <a:cubicBezTo>
                  <a:pt x="15" y="178"/>
                  <a:pt x="15" y="177"/>
                  <a:pt x="15" y="177"/>
                </a:cubicBezTo>
                <a:cubicBezTo>
                  <a:pt x="16" y="167"/>
                  <a:pt x="17" y="157"/>
                  <a:pt x="19" y="168"/>
                </a:cubicBezTo>
                <a:cubicBezTo>
                  <a:pt x="18" y="177"/>
                  <a:pt x="18" y="177"/>
                  <a:pt x="18" y="177"/>
                </a:cubicBezTo>
                <a:cubicBezTo>
                  <a:pt x="18" y="173"/>
                  <a:pt x="18" y="173"/>
                  <a:pt x="18" y="172"/>
                </a:cubicBezTo>
                <a:cubicBezTo>
                  <a:pt x="16" y="179"/>
                  <a:pt x="18" y="183"/>
                  <a:pt x="18" y="188"/>
                </a:cubicBezTo>
                <a:cubicBezTo>
                  <a:pt x="17" y="185"/>
                  <a:pt x="17" y="175"/>
                  <a:pt x="15" y="177"/>
                </a:cubicBezTo>
                <a:cubicBezTo>
                  <a:pt x="14" y="184"/>
                  <a:pt x="14" y="184"/>
                  <a:pt x="14" y="184"/>
                </a:cubicBezTo>
                <a:cubicBezTo>
                  <a:pt x="15" y="186"/>
                  <a:pt x="15" y="187"/>
                  <a:pt x="14" y="189"/>
                </a:cubicBezTo>
                <a:cubicBezTo>
                  <a:pt x="14" y="189"/>
                  <a:pt x="14" y="189"/>
                  <a:pt x="14" y="189"/>
                </a:cubicBezTo>
                <a:cubicBezTo>
                  <a:pt x="14" y="188"/>
                  <a:pt x="14" y="186"/>
                  <a:pt x="14" y="184"/>
                </a:cubicBezTo>
                <a:cubicBezTo>
                  <a:pt x="14" y="183"/>
                  <a:pt x="14" y="181"/>
                  <a:pt x="14" y="180"/>
                </a:cubicBezTo>
                <a:close/>
                <a:moveTo>
                  <a:pt x="17" y="118"/>
                </a:moveTo>
                <a:cubicBezTo>
                  <a:pt x="17" y="117"/>
                  <a:pt x="16" y="119"/>
                  <a:pt x="16" y="116"/>
                </a:cubicBezTo>
                <a:cubicBezTo>
                  <a:pt x="16" y="111"/>
                  <a:pt x="16" y="111"/>
                  <a:pt x="16" y="111"/>
                </a:cubicBezTo>
                <a:cubicBezTo>
                  <a:pt x="17" y="105"/>
                  <a:pt x="17" y="112"/>
                  <a:pt x="17" y="118"/>
                </a:cubicBezTo>
                <a:close/>
                <a:moveTo>
                  <a:pt x="84" y="350"/>
                </a:moveTo>
                <a:cubicBezTo>
                  <a:pt x="86" y="350"/>
                  <a:pt x="100" y="351"/>
                  <a:pt x="101" y="350"/>
                </a:cubicBezTo>
                <a:cubicBezTo>
                  <a:pt x="105" y="352"/>
                  <a:pt x="105" y="352"/>
                  <a:pt x="105" y="352"/>
                </a:cubicBezTo>
                <a:cubicBezTo>
                  <a:pt x="97" y="351"/>
                  <a:pt x="89" y="352"/>
                  <a:pt x="93" y="353"/>
                </a:cubicBezTo>
                <a:cubicBezTo>
                  <a:pt x="87" y="351"/>
                  <a:pt x="81" y="351"/>
                  <a:pt x="84" y="350"/>
                </a:cubicBezTo>
                <a:close/>
                <a:moveTo>
                  <a:pt x="464" y="351"/>
                </a:moveTo>
                <a:cubicBezTo>
                  <a:pt x="460" y="352"/>
                  <a:pt x="441" y="352"/>
                  <a:pt x="438" y="354"/>
                </a:cubicBezTo>
                <a:cubicBezTo>
                  <a:pt x="432" y="352"/>
                  <a:pt x="454" y="351"/>
                  <a:pt x="464" y="351"/>
                </a:cubicBezTo>
                <a:close/>
                <a:moveTo>
                  <a:pt x="466" y="354"/>
                </a:moveTo>
                <a:cubicBezTo>
                  <a:pt x="471" y="353"/>
                  <a:pt x="471" y="353"/>
                  <a:pt x="471" y="353"/>
                </a:cubicBezTo>
                <a:cubicBezTo>
                  <a:pt x="477" y="353"/>
                  <a:pt x="476" y="351"/>
                  <a:pt x="486" y="351"/>
                </a:cubicBezTo>
                <a:cubicBezTo>
                  <a:pt x="484" y="352"/>
                  <a:pt x="480" y="351"/>
                  <a:pt x="477" y="352"/>
                </a:cubicBezTo>
                <a:cubicBezTo>
                  <a:pt x="478" y="353"/>
                  <a:pt x="476" y="353"/>
                  <a:pt x="471" y="353"/>
                </a:cubicBezTo>
                <a:cubicBezTo>
                  <a:pt x="470" y="354"/>
                  <a:pt x="468" y="354"/>
                  <a:pt x="466" y="354"/>
                </a:cubicBezTo>
                <a:close/>
                <a:moveTo>
                  <a:pt x="251" y="361"/>
                </a:moveTo>
                <a:cubicBezTo>
                  <a:pt x="262" y="362"/>
                  <a:pt x="262" y="362"/>
                  <a:pt x="262" y="362"/>
                </a:cubicBezTo>
                <a:cubicBezTo>
                  <a:pt x="269" y="360"/>
                  <a:pt x="269" y="360"/>
                  <a:pt x="269" y="360"/>
                </a:cubicBezTo>
                <a:lnTo>
                  <a:pt x="251" y="361"/>
                </a:lnTo>
                <a:close/>
                <a:moveTo>
                  <a:pt x="148" y="361"/>
                </a:moveTo>
                <a:cubicBezTo>
                  <a:pt x="157" y="361"/>
                  <a:pt x="157" y="361"/>
                  <a:pt x="157" y="361"/>
                </a:cubicBezTo>
                <a:cubicBezTo>
                  <a:pt x="154" y="361"/>
                  <a:pt x="154" y="361"/>
                  <a:pt x="154" y="361"/>
                </a:cubicBezTo>
                <a:cubicBezTo>
                  <a:pt x="154" y="360"/>
                  <a:pt x="153" y="359"/>
                  <a:pt x="155" y="359"/>
                </a:cubicBezTo>
                <a:cubicBezTo>
                  <a:pt x="157" y="359"/>
                  <a:pt x="158" y="359"/>
                  <a:pt x="159" y="359"/>
                </a:cubicBezTo>
                <a:cubicBezTo>
                  <a:pt x="157" y="359"/>
                  <a:pt x="156" y="359"/>
                  <a:pt x="155" y="359"/>
                </a:cubicBezTo>
                <a:cubicBezTo>
                  <a:pt x="148" y="359"/>
                  <a:pt x="140" y="358"/>
                  <a:pt x="139" y="360"/>
                </a:cubicBezTo>
                <a:cubicBezTo>
                  <a:pt x="142" y="359"/>
                  <a:pt x="154" y="360"/>
                  <a:pt x="153" y="361"/>
                </a:cubicBezTo>
                <a:lnTo>
                  <a:pt x="148" y="361"/>
                </a:lnTo>
                <a:close/>
                <a:moveTo>
                  <a:pt x="5" y="254"/>
                </a:moveTo>
                <a:cubicBezTo>
                  <a:pt x="6" y="258"/>
                  <a:pt x="6" y="259"/>
                  <a:pt x="6" y="267"/>
                </a:cubicBezTo>
                <a:cubicBezTo>
                  <a:pt x="5" y="262"/>
                  <a:pt x="5" y="255"/>
                  <a:pt x="5" y="254"/>
                </a:cubicBezTo>
                <a:close/>
                <a:moveTo>
                  <a:pt x="200" y="364"/>
                </a:moveTo>
                <a:cubicBezTo>
                  <a:pt x="201" y="363"/>
                  <a:pt x="213" y="364"/>
                  <a:pt x="209" y="363"/>
                </a:cubicBezTo>
                <a:cubicBezTo>
                  <a:pt x="204" y="362"/>
                  <a:pt x="204" y="362"/>
                  <a:pt x="204" y="362"/>
                </a:cubicBezTo>
                <a:cubicBezTo>
                  <a:pt x="211" y="363"/>
                  <a:pt x="208" y="360"/>
                  <a:pt x="219" y="361"/>
                </a:cubicBezTo>
                <a:cubicBezTo>
                  <a:pt x="213" y="361"/>
                  <a:pt x="213" y="361"/>
                  <a:pt x="213" y="361"/>
                </a:cubicBezTo>
                <a:cubicBezTo>
                  <a:pt x="221" y="362"/>
                  <a:pt x="202" y="363"/>
                  <a:pt x="215" y="364"/>
                </a:cubicBezTo>
                <a:cubicBezTo>
                  <a:pt x="220" y="364"/>
                  <a:pt x="206" y="365"/>
                  <a:pt x="200" y="364"/>
                </a:cubicBezTo>
                <a:close/>
                <a:moveTo>
                  <a:pt x="2" y="237"/>
                </a:moveTo>
                <a:cubicBezTo>
                  <a:pt x="2" y="245"/>
                  <a:pt x="5" y="243"/>
                  <a:pt x="4" y="255"/>
                </a:cubicBezTo>
                <a:cubicBezTo>
                  <a:pt x="3" y="246"/>
                  <a:pt x="1" y="247"/>
                  <a:pt x="2" y="237"/>
                </a:cubicBezTo>
                <a:close/>
                <a:moveTo>
                  <a:pt x="126" y="366"/>
                </a:moveTo>
                <a:cubicBezTo>
                  <a:pt x="127" y="366"/>
                  <a:pt x="127" y="366"/>
                  <a:pt x="127" y="366"/>
                </a:cubicBezTo>
                <a:cubicBezTo>
                  <a:pt x="137" y="366"/>
                  <a:pt x="137" y="366"/>
                  <a:pt x="137" y="366"/>
                </a:cubicBezTo>
                <a:cubicBezTo>
                  <a:pt x="136" y="366"/>
                  <a:pt x="136" y="366"/>
                  <a:pt x="136" y="366"/>
                </a:cubicBezTo>
                <a:lnTo>
                  <a:pt x="126" y="366"/>
                </a:lnTo>
                <a:close/>
                <a:moveTo>
                  <a:pt x="18" y="239"/>
                </a:moveTo>
                <a:cubicBezTo>
                  <a:pt x="18" y="236"/>
                  <a:pt x="18" y="234"/>
                  <a:pt x="18" y="233"/>
                </a:cubicBezTo>
                <a:cubicBezTo>
                  <a:pt x="18" y="235"/>
                  <a:pt x="18" y="237"/>
                  <a:pt x="18" y="239"/>
                </a:cubicBezTo>
                <a:close/>
                <a:moveTo>
                  <a:pt x="500" y="341"/>
                </a:moveTo>
                <a:cubicBezTo>
                  <a:pt x="501" y="342"/>
                  <a:pt x="502" y="342"/>
                  <a:pt x="503" y="342"/>
                </a:cubicBezTo>
                <a:cubicBezTo>
                  <a:pt x="503" y="342"/>
                  <a:pt x="502" y="341"/>
                  <a:pt x="500" y="341"/>
                </a:cubicBezTo>
                <a:close/>
                <a:moveTo>
                  <a:pt x="524" y="338"/>
                </a:moveTo>
                <a:cubicBezTo>
                  <a:pt x="525" y="338"/>
                  <a:pt x="525" y="338"/>
                  <a:pt x="525" y="338"/>
                </a:cubicBezTo>
                <a:cubicBezTo>
                  <a:pt x="525" y="338"/>
                  <a:pt x="525" y="338"/>
                  <a:pt x="525" y="338"/>
                </a:cubicBezTo>
                <a:lnTo>
                  <a:pt x="524" y="338"/>
                </a:lnTo>
                <a:close/>
                <a:moveTo>
                  <a:pt x="77" y="19"/>
                </a:moveTo>
                <a:cubicBezTo>
                  <a:pt x="72" y="21"/>
                  <a:pt x="82" y="19"/>
                  <a:pt x="86" y="19"/>
                </a:cubicBezTo>
                <a:cubicBezTo>
                  <a:pt x="82" y="19"/>
                  <a:pt x="80" y="18"/>
                  <a:pt x="77" y="19"/>
                </a:cubicBezTo>
                <a:close/>
                <a:moveTo>
                  <a:pt x="110" y="15"/>
                </a:moveTo>
                <a:cubicBezTo>
                  <a:pt x="107" y="16"/>
                  <a:pt x="104" y="16"/>
                  <a:pt x="99" y="17"/>
                </a:cubicBezTo>
                <a:cubicBezTo>
                  <a:pt x="102" y="17"/>
                  <a:pt x="105" y="16"/>
                  <a:pt x="110" y="15"/>
                </a:cubicBezTo>
                <a:close/>
                <a:moveTo>
                  <a:pt x="83" y="17"/>
                </a:moveTo>
                <a:cubicBezTo>
                  <a:pt x="89" y="17"/>
                  <a:pt x="95" y="17"/>
                  <a:pt x="99" y="17"/>
                </a:cubicBezTo>
                <a:cubicBezTo>
                  <a:pt x="95" y="17"/>
                  <a:pt x="92" y="16"/>
                  <a:pt x="83" y="17"/>
                </a:cubicBezTo>
                <a:close/>
                <a:moveTo>
                  <a:pt x="197" y="13"/>
                </a:moveTo>
                <a:cubicBezTo>
                  <a:pt x="192" y="15"/>
                  <a:pt x="182" y="14"/>
                  <a:pt x="182" y="14"/>
                </a:cubicBezTo>
                <a:cubicBezTo>
                  <a:pt x="204" y="15"/>
                  <a:pt x="178" y="16"/>
                  <a:pt x="176" y="17"/>
                </a:cubicBezTo>
                <a:cubicBezTo>
                  <a:pt x="190" y="16"/>
                  <a:pt x="190" y="15"/>
                  <a:pt x="197" y="13"/>
                </a:cubicBezTo>
                <a:close/>
                <a:moveTo>
                  <a:pt x="226" y="12"/>
                </a:moveTo>
                <a:cubicBezTo>
                  <a:pt x="223" y="12"/>
                  <a:pt x="221" y="12"/>
                  <a:pt x="220" y="12"/>
                </a:cubicBezTo>
                <a:cubicBezTo>
                  <a:pt x="222" y="12"/>
                  <a:pt x="224" y="12"/>
                  <a:pt x="226" y="12"/>
                </a:cubicBezTo>
                <a:close/>
                <a:moveTo>
                  <a:pt x="234" y="13"/>
                </a:moveTo>
                <a:cubicBezTo>
                  <a:pt x="241" y="13"/>
                  <a:pt x="244" y="11"/>
                  <a:pt x="247" y="10"/>
                </a:cubicBezTo>
                <a:cubicBezTo>
                  <a:pt x="238" y="10"/>
                  <a:pt x="232" y="12"/>
                  <a:pt x="226" y="12"/>
                </a:cubicBezTo>
                <a:cubicBezTo>
                  <a:pt x="231" y="12"/>
                  <a:pt x="236" y="12"/>
                  <a:pt x="234" y="13"/>
                </a:cubicBezTo>
                <a:close/>
                <a:moveTo>
                  <a:pt x="462" y="18"/>
                </a:moveTo>
                <a:cubicBezTo>
                  <a:pt x="461" y="18"/>
                  <a:pt x="457" y="18"/>
                  <a:pt x="457" y="18"/>
                </a:cubicBezTo>
                <a:cubicBezTo>
                  <a:pt x="469" y="19"/>
                  <a:pt x="469" y="19"/>
                  <a:pt x="469" y="19"/>
                </a:cubicBezTo>
                <a:cubicBezTo>
                  <a:pt x="474" y="18"/>
                  <a:pt x="465" y="18"/>
                  <a:pt x="462" y="18"/>
                </a:cubicBezTo>
                <a:close/>
                <a:moveTo>
                  <a:pt x="508" y="16"/>
                </a:moveTo>
                <a:cubicBezTo>
                  <a:pt x="518" y="17"/>
                  <a:pt x="513" y="18"/>
                  <a:pt x="518" y="18"/>
                </a:cubicBezTo>
                <a:cubicBezTo>
                  <a:pt x="517" y="16"/>
                  <a:pt x="517" y="16"/>
                  <a:pt x="517" y="16"/>
                </a:cubicBezTo>
                <a:lnTo>
                  <a:pt x="508" y="16"/>
                </a:lnTo>
                <a:close/>
                <a:moveTo>
                  <a:pt x="503" y="4"/>
                </a:moveTo>
                <a:cubicBezTo>
                  <a:pt x="500" y="4"/>
                  <a:pt x="500" y="4"/>
                  <a:pt x="500" y="4"/>
                </a:cubicBezTo>
                <a:cubicBezTo>
                  <a:pt x="504" y="4"/>
                  <a:pt x="504" y="4"/>
                  <a:pt x="504" y="4"/>
                </a:cubicBezTo>
                <a:lnTo>
                  <a:pt x="503" y="4"/>
                </a:lnTo>
                <a:close/>
                <a:moveTo>
                  <a:pt x="554" y="24"/>
                </a:moveTo>
                <a:cubicBezTo>
                  <a:pt x="552" y="25"/>
                  <a:pt x="549" y="25"/>
                  <a:pt x="547" y="25"/>
                </a:cubicBezTo>
                <a:cubicBezTo>
                  <a:pt x="551" y="26"/>
                  <a:pt x="553" y="26"/>
                  <a:pt x="553" y="25"/>
                </a:cubicBezTo>
                <a:cubicBezTo>
                  <a:pt x="554" y="25"/>
                  <a:pt x="554" y="25"/>
                  <a:pt x="554" y="24"/>
                </a:cubicBezTo>
                <a:close/>
                <a:moveTo>
                  <a:pt x="560" y="53"/>
                </a:moveTo>
                <a:cubicBezTo>
                  <a:pt x="559" y="48"/>
                  <a:pt x="559" y="48"/>
                  <a:pt x="559" y="48"/>
                </a:cubicBezTo>
                <a:cubicBezTo>
                  <a:pt x="560" y="53"/>
                  <a:pt x="561" y="59"/>
                  <a:pt x="561" y="65"/>
                </a:cubicBezTo>
                <a:cubicBezTo>
                  <a:pt x="561" y="61"/>
                  <a:pt x="561" y="57"/>
                  <a:pt x="560" y="53"/>
                </a:cubicBezTo>
                <a:close/>
                <a:moveTo>
                  <a:pt x="563" y="98"/>
                </a:moveTo>
                <a:cubicBezTo>
                  <a:pt x="563" y="100"/>
                  <a:pt x="563" y="100"/>
                  <a:pt x="563" y="100"/>
                </a:cubicBezTo>
                <a:cubicBezTo>
                  <a:pt x="564" y="112"/>
                  <a:pt x="564" y="112"/>
                  <a:pt x="564" y="112"/>
                </a:cubicBezTo>
                <a:lnTo>
                  <a:pt x="563" y="98"/>
                </a:lnTo>
                <a:close/>
                <a:moveTo>
                  <a:pt x="303" y="352"/>
                </a:moveTo>
                <a:cubicBezTo>
                  <a:pt x="301" y="354"/>
                  <a:pt x="321" y="353"/>
                  <a:pt x="327" y="354"/>
                </a:cubicBezTo>
                <a:cubicBezTo>
                  <a:pt x="323" y="351"/>
                  <a:pt x="311" y="355"/>
                  <a:pt x="303" y="352"/>
                </a:cubicBezTo>
                <a:close/>
                <a:moveTo>
                  <a:pt x="17" y="257"/>
                </a:moveTo>
                <a:cubicBezTo>
                  <a:pt x="18" y="263"/>
                  <a:pt x="19" y="269"/>
                  <a:pt x="19" y="275"/>
                </a:cubicBezTo>
                <a:cubicBezTo>
                  <a:pt x="19" y="261"/>
                  <a:pt x="19" y="271"/>
                  <a:pt x="17" y="257"/>
                </a:cubicBez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14367">
              <a:defRPr/>
            </a:pPr>
            <a:endParaRPr lang="en-US">
              <a:solidFill>
                <a:srgbClr val="353535"/>
              </a:solidFill>
              <a:latin typeface="Segoe UI Semilight"/>
            </a:endParaRPr>
          </a:p>
        </p:txBody>
      </p:sp>
      <p:sp>
        <p:nvSpPr>
          <p:cNvPr id="11" name="TextBox 10">
            <a:extLst>
              <a:ext uri="{FF2B5EF4-FFF2-40B4-BE49-F238E27FC236}">
                <a16:creationId xmlns:a16="http://schemas.microsoft.com/office/drawing/2014/main" id="{9EBAF5E8-4756-491A-939E-26B2D562518A}"/>
              </a:ext>
            </a:extLst>
          </p:cNvPr>
          <p:cNvSpPr txBox="1"/>
          <p:nvPr/>
        </p:nvSpPr>
        <p:spPr>
          <a:xfrm>
            <a:off x="5266361" y="1750474"/>
            <a:ext cx="1633419" cy="343443"/>
          </a:xfrm>
          <a:prstGeom prst="rect">
            <a:avLst/>
          </a:prstGeom>
          <a:noFill/>
        </p:spPr>
        <p:txBody>
          <a:bodyPr wrap="square" rtlCol="0">
            <a:spAutoFit/>
          </a:bodyPr>
          <a:lstStyle/>
          <a:p>
            <a:pPr algn="ctr" defTabSz="914367">
              <a:defRPr/>
            </a:pPr>
            <a:r>
              <a:rPr lang="en-US" sz="1600" b="1" dirty="0">
                <a:solidFill>
                  <a:srgbClr val="353535"/>
                </a:solidFill>
                <a:latin typeface="Bradley Hand ITC" panose="03070402050302030203" pitchFamily="66" charset="0"/>
              </a:rPr>
              <a:t>Politics</a:t>
            </a:r>
          </a:p>
        </p:txBody>
      </p:sp>
      <p:sp>
        <p:nvSpPr>
          <p:cNvPr id="12" name="TextBox 11">
            <a:extLst>
              <a:ext uri="{FF2B5EF4-FFF2-40B4-BE49-F238E27FC236}">
                <a16:creationId xmlns:a16="http://schemas.microsoft.com/office/drawing/2014/main" id="{B52DF3F6-F2B2-42BC-A42B-808DCD8D735C}"/>
              </a:ext>
            </a:extLst>
          </p:cNvPr>
          <p:cNvSpPr txBox="1"/>
          <p:nvPr/>
        </p:nvSpPr>
        <p:spPr>
          <a:xfrm>
            <a:off x="5200644" y="5255580"/>
            <a:ext cx="1633419" cy="343443"/>
          </a:xfrm>
          <a:prstGeom prst="rect">
            <a:avLst/>
          </a:prstGeom>
          <a:noFill/>
        </p:spPr>
        <p:txBody>
          <a:bodyPr wrap="square" rtlCol="0">
            <a:spAutoFit/>
          </a:bodyPr>
          <a:lstStyle/>
          <a:p>
            <a:pPr algn="ctr" defTabSz="914367">
              <a:defRPr/>
            </a:pPr>
            <a:r>
              <a:rPr lang="en-US" sz="1600" b="1" dirty="0">
                <a:solidFill>
                  <a:srgbClr val="353535"/>
                </a:solidFill>
                <a:latin typeface="Bradley Hand ITC" panose="03070402050302030203" pitchFamily="66" charset="0"/>
              </a:rPr>
              <a:t>Art</a:t>
            </a:r>
          </a:p>
        </p:txBody>
      </p:sp>
      <p:sp>
        <p:nvSpPr>
          <p:cNvPr id="13" name="TextBox 12">
            <a:extLst>
              <a:ext uri="{FF2B5EF4-FFF2-40B4-BE49-F238E27FC236}">
                <a16:creationId xmlns:a16="http://schemas.microsoft.com/office/drawing/2014/main" id="{6840C5CD-93CB-487B-936C-F6A98C34AA87}"/>
              </a:ext>
            </a:extLst>
          </p:cNvPr>
          <p:cNvSpPr txBox="1"/>
          <p:nvPr/>
        </p:nvSpPr>
        <p:spPr>
          <a:xfrm>
            <a:off x="5228084" y="4073640"/>
            <a:ext cx="1633419" cy="343443"/>
          </a:xfrm>
          <a:prstGeom prst="rect">
            <a:avLst/>
          </a:prstGeom>
          <a:noFill/>
        </p:spPr>
        <p:txBody>
          <a:bodyPr wrap="square" rtlCol="0">
            <a:spAutoFit/>
          </a:bodyPr>
          <a:lstStyle/>
          <a:p>
            <a:pPr algn="ctr" defTabSz="914367">
              <a:defRPr/>
            </a:pPr>
            <a:r>
              <a:rPr lang="en-US" sz="1600" b="1" dirty="0">
                <a:solidFill>
                  <a:srgbClr val="353535"/>
                </a:solidFill>
                <a:latin typeface="Bradley Hand ITC" panose="03070402050302030203" pitchFamily="66" charset="0"/>
              </a:rPr>
              <a:t>Sport</a:t>
            </a:r>
          </a:p>
        </p:txBody>
      </p:sp>
      <p:sp>
        <p:nvSpPr>
          <p:cNvPr id="14" name="TextBox 13">
            <a:extLst>
              <a:ext uri="{FF2B5EF4-FFF2-40B4-BE49-F238E27FC236}">
                <a16:creationId xmlns:a16="http://schemas.microsoft.com/office/drawing/2014/main" id="{D1915681-9DDD-4E51-B88C-D1F358E80FD9}"/>
              </a:ext>
            </a:extLst>
          </p:cNvPr>
          <p:cNvSpPr txBox="1"/>
          <p:nvPr/>
        </p:nvSpPr>
        <p:spPr>
          <a:xfrm>
            <a:off x="5266361" y="2954692"/>
            <a:ext cx="1633419" cy="343443"/>
          </a:xfrm>
          <a:prstGeom prst="rect">
            <a:avLst/>
          </a:prstGeom>
          <a:noFill/>
        </p:spPr>
        <p:txBody>
          <a:bodyPr wrap="square" rtlCol="0">
            <a:spAutoFit/>
          </a:bodyPr>
          <a:lstStyle/>
          <a:p>
            <a:pPr algn="ctr" defTabSz="914367">
              <a:defRPr/>
            </a:pPr>
            <a:r>
              <a:rPr lang="en-US" sz="1600" b="1" dirty="0">
                <a:solidFill>
                  <a:srgbClr val="353535"/>
                </a:solidFill>
                <a:latin typeface="Bradley Hand ITC" panose="03070402050302030203" pitchFamily="66" charset="0"/>
              </a:rPr>
              <a:t>Finance</a:t>
            </a:r>
          </a:p>
        </p:txBody>
      </p:sp>
      <p:pic>
        <p:nvPicPr>
          <p:cNvPr id="57" name="Picture 56">
            <a:extLst>
              <a:ext uri="{FF2B5EF4-FFF2-40B4-BE49-F238E27FC236}">
                <a16:creationId xmlns:a16="http://schemas.microsoft.com/office/drawing/2014/main" id="{5CBEE998-7B4D-4AA4-A85A-B6281C121EF6}"/>
              </a:ext>
            </a:extLst>
          </p:cNvPr>
          <p:cNvPicPr>
            <a:picLocks noChangeAspect="1"/>
          </p:cNvPicPr>
          <p:nvPr/>
        </p:nvPicPr>
        <p:blipFill>
          <a:blip r:embed="rId3"/>
          <a:stretch>
            <a:fillRect/>
          </a:stretch>
        </p:blipFill>
        <p:spPr>
          <a:xfrm>
            <a:off x="1518039" y="2306323"/>
            <a:ext cx="478470" cy="608225"/>
          </a:xfrm>
          <a:prstGeom prst="rect">
            <a:avLst/>
          </a:prstGeom>
        </p:spPr>
      </p:pic>
      <p:pic>
        <p:nvPicPr>
          <p:cNvPr id="59" name="Picture 58">
            <a:extLst>
              <a:ext uri="{FF2B5EF4-FFF2-40B4-BE49-F238E27FC236}">
                <a16:creationId xmlns:a16="http://schemas.microsoft.com/office/drawing/2014/main" id="{245BDE9A-84EB-44A2-8E0E-4E14E40F1826}"/>
              </a:ext>
            </a:extLst>
          </p:cNvPr>
          <p:cNvPicPr>
            <a:picLocks noChangeAspect="1"/>
          </p:cNvPicPr>
          <p:nvPr/>
        </p:nvPicPr>
        <p:blipFill>
          <a:blip r:embed="rId3"/>
          <a:stretch>
            <a:fillRect/>
          </a:stretch>
        </p:blipFill>
        <p:spPr>
          <a:xfrm>
            <a:off x="969827" y="2894039"/>
            <a:ext cx="478470" cy="608225"/>
          </a:xfrm>
          <a:prstGeom prst="rect">
            <a:avLst/>
          </a:prstGeom>
        </p:spPr>
      </p:pic>
      <p:pic>
        <p:nvPicPr>
          <p:cNvPr id="60" name="Picture 59">
            <a:extLst>
              <a:ext uri="{FF2B5EF4-FFF2-40B4-BE49-F238E27FC236}">
                <a16:creationId xmlns:a16="http://schemas.microsoft.com/office/drawing/2014/main" id="{90E1551A-0361-4AB1-BFCE-0EF11E039D2E}"/>
              </a:ext>
            </a:extLst>
          </p:cNvPr>
          <p:cNvPicPr>
            <a:picLocks noChangeAspect="1"/>
          </p:cNvPicPr>
          <p:nvPr/>
        </p:nvPicPr>
        <p:blipFill>
          <a:blip r:embed="rId3"/>
          <a:stretch>
            <a:fillRect/>
          </a:stretch>
        </p:blipFill>
        <p:spPr>
          <a:xfrm>
            <a:off x="1139363" y="3634668"/>
            <a:ext cx="478470" cy="608225"/>
          </a:xfrm>
          <a:prstGeom prst="rect">
            <a:avLst/>
          </a:prstGeom>
        </p:spPr>
      </p:pic>
      <p:pic>
        <p:nvPicPr>
          <p:cNvPr id="61" name="Picture 60">
            <a:extLst>
              <a:ext uri="{FF2B5EF4-FFF2-40B4-BE49-F238E27FC236}">
                <a16:creationId xmlns:a16="http://schemas.microsoft.com/office/drawing/2014/main" id="{78DF1BA9-9AB1-443A-9883-4851B20CD64F}"/>
              </a:ext>
            </a:extLst>
          </p:cNvPr>
          <p:cNvPicPr>
            <a:picLocks noChangeAspect="1"/>
          </p:cNvPicPr>
          <p:nvPr/>
        </p:nvPicPr>
        <p:blipFill>
          <a:blip r:embed="rId3"/>
          <a:stretch>
            <a:fillRect/>
          </a:stretch>
        </p:blipFill>
        <p:spPr>
          <a:xfrm>
            <a:off x="1429425" y="4333137"/>
            <a:ext cx="478470" cy="608225"/>
          </a:xfrm>
          <a:prstGeom prst="rect">
            <a:avLst/>
          </a:prstGeom>
        </p:spPr>
      </p:pic>
      <p:pic>
        <p:nvPicPr>
          <p:cNvPr id="62" name="Picture 61">
            <a:extLst>
              <a:ext uri="{FF2B5EF4-FFF2-40B4-BE49-F238E27FC236}">
                <a16:creationId xmlns:a16="http://schemas.microsoft.com/office/drawing/2014/main" id="{12F889D3-6AAC-4D14-A78A-828441906F07}"/>
              </a:ext>
            </a:extLst>
          </p:cNvPr>
          <p:cNvPicPr>
            <a:picLocks noChangeAspect="1"/>
          </p:cNvPicPr>
          <p:nvPr/>
        </p:nvPicPr>
        <p:blipFill>
          <a:blip r:embed="rId3"/>
          <a:stretch>
            <a:fillRect/>
          </a:stretch>
        </p:blipFill>
        <p:spPr>
          <a:xfrm>
            <a:off x="1190190" y="5011058"/>
            <a:ext cx="478470" cy="608225"/>
          </a:xfrm>
          <a:prstGeom prst="rect">
            <a:avLst/>
          </a:prstGeom>
        </p:spPr>
      </p:pic>
      <p:pic>
        <p:nvPicPr>
          <p:cNvPr id="63" name="Picture 62">
            <a:extLst>
              <a:ext uri="{FF2B5EF4-FFF2-40B4-BE49-F238E27FC236}">
                <a16:creationId xmlns:a16="http://schemas.microsoft.com/office/drawing/2014/main" id="{B51173D7-1ACC-454B-B54B-196A4E2B8BE3}"/>
              </a:ext>
            </a:extLst>
          </p:cNvPr>
          <p:cNvPicPr>
            <a:picLocks noChangeAspect="1"/>
          </p:cNvPicPr>
          <p:nvPr/>
        </p:nvPicPr>
        <p:blipFill>
          <a:blip r:embed="rId3"/>
          <a:stretch>
            <a:fillRect/>
          </a:stretch>
        </p:blipFill>
        <p:spPr>
          <a:xfrm>
            <a:off x="1721322" y="5548330"/>
            <a:ext cx="478470" cy="608225"/>
          </a:xfrm>
          <a:prstGeom prst="rect">
            <a:avLst/>
          </a:prstGeom>
        </p:spPr>
      </p:pic>
      <p:sp>
        <p:nvSpPr>
          <p:cNvPr id="64" name="TextBox 63">
            <a:extLst>
              <a:ext uri="{FF2B5EF4-FFF2-40B4-BE49-F238E27FC236}">
                <a16:creationId xmlns:a16="http://schemas.microsoft.com/office/drawing/2014/main" id="{4D81F157-2245-49B5-9900-471097BA64F5}"/>
              </a:ext>
            </a:extLst>
          </p:cNvPr>
          <p:cNvSpPr txBox="1"/>
          <p:nvPr/>
        </p:nvSpPr>
        <p:spPr>
          <a:xfrm>
            <a:off x="682264" y="1538158"/>
            <a:ext cx="1972793" cy="343443"/>
          </a:xfrm>
          <a:prstGeom prst="rect">
            <a:avLst/>
          </a:prstGeom>
          <a:noFill/>
        </p:spPr>
        <p:txBody>
          <a:bodyPr wrap="square" rtlCol="0">
            <a:spAutoFit/>
          </a:bodyPr>
          <a:lstStyle/>
          <a:p>
            <a:pPr algn="ctr" defTabSz="914367">
              <a:defRPr/>
            </a:pPr>
            <a:r>
              <a:rPr lang="en-US" sz="1600" b="1" dirty="0">
                <a:solidFill>
                  <a:srgbClr val="353535"/>
                </a:solidFill>
                <a:latin typeface="Bradley Hand ITC" panose="03070402050302030203" pitchFamily="66" charset="0"/>
              </a:rPr>
              <a:t>Reporters (Senders)</a:t>
            </a:r>
          </a:p>
        </p:txBody>
      </p:sp>
      <p:pic>
        <p:nvPicPr>
          <p:cNvPr id="68" name="Picture 67">
            <a:extLst>
              <a:ext uri="{FF2B5EF4-FFF2-40B4-BE49-F238E27FC236}">
                <a16:creationId xmlns:a16="http://schemas.microsoft.com/office/drawing/2014/main" id="{31B219E6-4623-484A-B412-8F2211E7394C}"/>
              </a:ext>
            </a:extLst>
          </p:cNvPr>
          <p:cNvPicPr>
            <a:picLocks noChangeAspect="1"/>
          </p:cNvPicPr>
          <p:nvPr/>
        </p:nvPicPr>
        <p:blipFill>
          <a:blip r:embed="rId4"/>
          <a:stretch>
            <a:fillRect/>
          </a:stretch>
        </p:blipFill>
        <p:spPr>
          <a:xfrm>
            <a:off x="1357822" y="1875726"/>
            <a:ext cx="180950" cy="485707"/>
          </a:xfrm>
          <a:prstGeom prst="rect">
            <a:avLst/>
          </a:prstGeom>
          <a:solidFill>
            <a:schemeClr val="bg2"/>
          </a:solidFill>
        </p:spPr>
      </p:pic>
      <p:cxnSp>
        <p:nvCxnSpPr>
          <p:cNvPr id="70" name="Straight Arrow Connector 69">
            <a:extLst>
              <a:ext uri="{FF2B5EF4-FFF2-40B4-BE49-F238E27FC236}">
                <a16:creationId xmlns:a16="http://schemas.microsoft.com/office/drawing/2014/main" id="{B5FB8F45-724B-4C63-96DA-17667C6B6D4B}"/>
              </a:ext>
            </a:extLst>
          </p:cNvPr>
          <p:cNvCxnSpPr/>
          <p:nvPr/>
        </p:nvCxnSpPr>
        <p:spPr>
          <a:xfrm flipV="1">
            <a:off x="2140168" y="2347338"/>
            <a:ext cx="2044723" cy="263097"/>
          </a:xfrm>
          <a:prstGeom prst="straightConnector1">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A4C0D46A-7946-4340-B9C7-1CC0AF052B12}"/>
              </a:ext>
            </a:extLst>
          </p:cNvPr>
          <p:cNvCxnSpPr>
            <a:cxnSpLocks/>
            <a:endCxn id="7" idx="36"/>
          </p:cNvCxnSpPr>
          <p:nvPr/>
        </p:nvCxnSpPr>
        <p:spPr>
          <a:xfrm flipV="1">
            <a:off x="1427706" y="2478674"/>
            <a:ext cx="2832623" cy="782473"/>
          </a:xfrm>
          <a:prstGeom prst="straightConnector1">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9097FAE2-196B-471E-BB14-A70DF2F2DB90}"/>
              </a:ext>
            </a:extLst>
          </p:cNvPr>
          <p:cNvCxnSpPr>
            <a:cxnSpLocks/>
          </p:cNvCxnSpPr>
          <p:nvPr/>
        </p:nvCxnSpPr>
        <p:spPr>
          <a:xfrm flipV="1">
            <a:off x="1564197" y="3544426"/>
            <a:ext cx="2620694" cy="323041"/>
          </a:xfrm>
          <a:prstGeom prst="straightConnector1">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391E0B2B-188E-485D-BE58-F2888F5F6300}"/>
              </a:ext>
            </a:extLst>
          </p:cNvPr>
          <p:cNvCxnSpPr>
            <a:cxnSpLocks/>
          </p:cNvCxnSpPr>
          <p:nvPr/>
        </p:nvCxnSpPr>
        <p:spPr>
          <a:xfrm>
            <a:off x="1852181" y="4605986"/>
            <a:ext cx="2342059" cy="43716"/>
          </a:xfrm>
          <a:prstGeom prst="straightConnector1">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79BD0203-95EF-43DE-8E53-3522EBA23268}"/>
              </a:ext>
            </a:extLst>
          </p:cNvPr>
          <p:cNvCxnSpPr>
            <a:cxnSpLocks/>
          </p:cNvCxnSpPr>
          <p:nvPr/>
        </p:nvCxnSpPr>
        <p:spPr>
          <a:xfrm flipV="1">
            <a:off x="1601520" y="4773673"/>
            <a:ext cx="2546059" cy="539728"/>
          </a:xfrm>
          <a:prstGeom prst="straightConnector1">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C228901F-E9E7-495E-83C6-F39E3AFA3676}"/>
              </a:ext>
            </a:extLst>
          </p:cNvPr>
          <p:cNvCxnSpPr>
            <a:cxnSpLocks/>
          </p:cNvCxnSpPr>
          <p:nvPr/>
        </p:nvCxnSpPr>
        <p:spPr>
          <a:xfrm>
            <a:off x="1617834" y="5464819"/>
            <a:ext cx="2567057" cy="354945"/>
          </a:xfrm>
          <a:prstGeom prst="straightConnector1">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7CE2ECA2-276B-46BE-9CA4-CAF7A9FFD435}"/>
              </a:ext>
            </a:extLst>
          </p:cNvPr>
          <p:cNvCxnSpPr>
            <a:cxnSpLocks/>
          </p:cNvCxnSpPr>
          <p:nvPr/>
        </p:nvCxnSpPr>
        <p:spPr>
          <a:xfrm>
            <a:off x="2086201" y="5962545"/>
            <a:ext cx="2057033" cy="0"/>
          </a:xfrm>
          <a:prstGeom prst="straightConnector1">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50CBDED6-E607-4765-91A6-C27F3DC3AA1E}"/>
              </a:ext>
            </a:extLst>
          </p:cNvPr>
          <p:cNvSpPr txBox="1"/>
          <p:nvPr/>
        </p:nvSpPr>
        <p:spPr>
          <a:xfrm>
            <a:off x="10549020" y="3460355"/>
            <a:ext cx="1621264" cy="280678"/>
          </a:xfrm>
          <a:prstGeom prst="rect">
            <a:avLst/>
          </a:prstGeom>
          <a:noFill/>
        </p:spPr>
        <p:txBody>
          <a:bodyPr wrap="square" rtlCol="0">
            <a:spAutoFit/>
          </a:bodyPr>
          <a:lstStyle/>
          <a:p>
            <a:pPr algn="ctr" defTabSz="914367">
              <a:defRPr/>
            </a:pPr>
            <a:r>
              <a:rPr lang="en-US" sz="1200" b="1" dirty="0">
                <a:solidFill>
                  <a:srgbClr val="353535"/>
                </a:solidFill>
                <a:latin typeface="Bradley Hand ITC" panose="03070402050302030203" pitchFamily="66" charset="0"/>
              </a:rPr>
              <a:t>Consumer Group 1</a:t>
            </a:r>
          </a:p>
        </p:txBody>
      </p:sp>
      <p:pic>
        <p:nvPicPr>
          <p:cNvPr id="84" name="Picture 83">
            <a:extLst>
              <a:ext uri="{FF2B5EF4-FFF2-40B4-BE49-F238E27FC236}">
                <a16:creationId xmlns:a16="http://schemas.microsoft.com/office/drawing/2014/main" id="{2D5405C8-C01C-46F2-B7C0-C705A7BFBBDD}"/>
              </a:ext>
            </a:extLst>
          </p:cNvPr>
          <p:cNvPicPr>
            <a:picLocks noChangeAspect="1"/>
          </p:cNvPicPr>
          <p:nvPr/>
        </p:nvPicPr>
        <p:blipFill>
          <a:blip r:embed="rId4"/>
          <a:stretch>
            <a:fillRect/>
          </a:stretch>
        </p:blipFill>
        <p:spPr>
          <a:xfrm rot="5056035">
            <a:off x="6480758" y="1507437"/>
            <a:ext cx="196650" cy="527850"/>
          </a:xfrm>
          <a:prstGeom prst="rect">
            <a:avLst/>
          </a:prstGeom>
        </p:spPr>
      </p:pic>
      <p:pic>
        <p:nvPicPr>
          <p:cNvPr id="85" name="Picture 84">
            <a:extLst>
              <a:ext uri="{FF2B5EF4-FFF2-40B4-BE49-F238E27FC236}">
                <a16:creationId xmlns:a16="http://schemas.microsoft.com/office/drawing/2014/main" id="{563C2AF2-A36B-4A53-A703-53A2EABA28E1}"/>
              </a:ext>
            </a:extLst>
          </p:cNvPr>
          <p:cNvPicPr>
            <a:picLocks noChangeAspect="1"/>
          </p:cNvPicPr>
          <p:nvPr/>
        </p:nvPicPr>
        <p:blipFill>
          <a:blip r:embed="rId5"/>
          <a:stretch>
            <a:fillRect/>
          </a:stretch>
        </p:blipFill>
        <p:spPr>
          <a:xfrm>
            <a:off x="4468523" y="2177598"/>
            <a:ext cx="1838064" cy="352375"/>
          </a:xfrm>
          <a:prstGeom prst="rect">
            <a:avLst/>
          </a:prstGeom>
        </p:spPr>
      </p:pic>
      <p:pic>
        <p:nvPicPr>
          <p:cNvPr id="87" name="Picture 86">
            <a:extLst>
              <a:ext uri="{FF2B5EF4-FFF2-40B4-BE49-F238E27FC236}">
                <a16:creationId xmlns:a16="http://schemas.microsoft.com/office/drawing/2014/main" id="{0DE66F5B-3AE2-4EB8-BCF3-55EB3337A84B}"/>
              </a:ext>
            </a:extLst>
          </p:cNvPr>
          <p:cNvPicPr>
            <a:picLocks noChangeAspect="1"/>
          </p:cNvPicPr>
          <p:nvPr/>
        </p:nvPicPr>
        <p:blipFill>
          <a:blip r:embed="rId6"/>
          <a:stretch>
            <a:fillRect/>
          </a:stretch>
        </p:blipFill>
        <p:spPr>
          <a:xfrm>
            <a:off x="4461189" y="3343136"/>
            <a:ext cx="961888" cy="380946"/>
          </a:xfrm>
          <a:prstGeom prst="rect">
            <a:avLst/>
          </a:prstGeom>
        </p:spPr>
      </p:pic>
      <p:pic>
        <p:nvPicPr>
          <p:cNvPr id="88" name="Picture 87">
            <a:extLst>
              <a:ext uri="{FF2B5EF4-FFF2-40B4-BE49-F238E27FC236}">
                <a16:creationId xmlns:a16="http://schemas.microsoft.com/office/drawing/2014/main" id="{636FED22-271A-4649-A2CE-FB661714C3A4}"/>
              </a:ext>
            </a:extLst>
          </p:cNvPr>
          <p:cNvPicPr>
            <a:picLocks noChangeAspect="1"/>
          </p:cNvPicPr>
          <p:nvPr/>
        </p:nvPicPr>
        <p:blipFill>
          <a:blip r:embed="rId7"/>
          <a:stretch>
            <a:fillRect/>
          </a:stretch>
        </p:blipFill>
        <p:spPr>
          <a:xfrm>
            <a:off x="4468522" y="4507955"/>
            <a:ext cx="2685669" cy="304757"/>
          </a:xfrm>
          <a:prstGeom prst="rect">
            <a:avLst/>
          </a:prstGeom>
        </p:spPr>
      </p:pic>
      <p:pic>
        <p:nvPicPr>
          <p:cNvPr id="89" name="Picture 88">
            <a:extLst>
              <a:ext uri="{FF2B5EF4-FFF2-40B4-BE49-F238E27FC236}">
                <a16:creationId xmlns:a16="http://schemas.microsoft.com/office/drawing/2014/main" id="{55684B65-7150-415B-9ECE-37F330333B63}"/>
              </a:ext>
            </a:extLst>
          </p:cNvPr>
          <p:cNvPicPr>
            <a:picLocks noChangeAspect="1"/>
          </p:cNvPicPr>
          <p:nvPr/>
        </p:nvPicPr>
        <p:blipFill>
          <a:blip r:embed="rId8"/>
          <a:stretch>
            <a:fillRect/>
          </a:stretch>
        </p:blipFill>
        <p:spPr>
          <a:xfrm>
            <a:off x="4441278" y="5709588"/>
            <a:ext cx="1523784" cy="285710"/>
          </a:xfrm>
          <a:prstGeom prst="rect">
            <a:avLst/>
          </a:prstGeom>
        </p:spPr>
      </p:pic>
      <p:pic>
        <p:nvPicPr>
          <p:cNvPr id="90" name="Picture 89">
            <a:extLst>
              <a:ext uri="{FF2B5EF4-FFF2-40B4-BE49-F238E27FC236}">
                <a16:creationId xmlns:a16="http://schemas.microsoft.com/office/drawing/2014/main" id="{6A8E07CF-EF55-495F-BC8E-45866642A051}"/>
              </a:ext>
            </a:extLst>
          </p:cNvPr>
          <p:cNvPicPr>
            <a:picLocks noChangeAspect="1"/>
          </p:cNvPicPr>
          <p:nvPr/>
        </p:nvPicPr>
        <p:blipFill>
          <a:blip r:embed="rId9"/>
          <a:stretch>
            <a:fillRect/>
          </a:stretch>
        </p:blipFill>
        <p:spPr>
          <a:xfrm>
            <a:off x="9999889" y="4002936"/>
            <a:ext cx="1208977" cy="1281000"/>
          </a:xfrm>
          <a:prstGeom prst="rect">
            <a:avLst/>
          </a:prstGeom>
        </p:spPr>
      </p:pic>
      <p:sp>
        <p:nvSpPr>
          <p:cNvPr id="91" name="TextBox 90">
            <a:extLst>
              <a:ext uri="{FF2B5EF4-FFF2-40B4-BE49-F238E27FC236}">
                <a16:creationId xmlns:a16="http://schemas.microsoft.com/office/drawing/2014/main" id="{F670DB6C-F274-4A73-9EA4-3504A217301C}"/>
              </a:ext>
            </a:extLst>
          </p:cNvPr>
          <p:cNvSpPr txBox="1"/>
          <p:nvPr/>
        </p:nvSpPr>
        <p:spPr>
          <a:xfrm>
            <a:off x="9701394" y="3769527"/>
            <a:ext cx="1633419" cy="264972"/>
          </a:xfrm>
          <a:prstGeom prst="rect">
            <a:avLst/>
          </a:prstGeom>
          <a:noFill/>
        </p:spPr>
        <p:txBody>
          <a:bodyPr wrap="square" rtlCol="0">
            <a:spAutoFit/>
          </a:bodyPr>
          <a:lstStyle/>
          <a:p>
            <a:pPr algn="ctr" defTabSz="914367">
              <a:defRPr/>
            </a:pPr>
            <a:r>
              <a:rPr lang="en-US" sz="1100" b="1" dirty="0">
                <a:solidFill>
                  <a:srgbClr val="353535"/>
                </a:solidFill>
                <a:latin typeface="Bradley Hand ITC" panose="03070402050302030203" pitchFamily="66" charset="0"/>
              </a:rPr>
              <a:t>EHPN sports website</a:t>
            </a:r>
            <a:endParaRPr lang="en-US" sz="1400" b="1" dirty="0">
              <a:solidFill>
                <a:srgbClr val="353535"/>
              </a:solidFill>
              <a:latin typeface="Bradley Hand ITC" panose="03070402050302030203" pitchFamily="66" charset="0"/>
            </a:endParaRPr>
          </a:p>
        </p:txBody>
      </p:sp>
      <p:sp>
        <p:nvSpPr>
          <p:cNvPr id="92" name="TextBox 91">
            <a:extLst>
              <a:ext uri="{FF2B5EF4-FFF2-40B4-BE49-F238E27FC236}">
                <a16:creationId xmlns:a16="http://schemas.microsoft.com/office/drawing/2014/main" id="{B2E42904-A0AF-492E-A394-986BDD88C513}"/>
              </a:ext>
            </a:extLst>
          </p:cNvPr>
          <p:cNvSpPr txBox="1"/>
          <p:nvPr/>
        </p:nvSpPr>
        <p:spPr>
          <a:xfrm>
            <a:off x="6740941" y="1692058"/>
            <a:ext cx="920884" cy="280678"/>
          </a:xfrm>
          <a:prstGeom prst="rect">
            <a:avLst/>
          </a:prstGeom>
          <a:noFill/>
        </p:spPr>
        <p:txBody>
          <a:bodyPr wrap="square" rtlCol="0">
            <a:spAutoFit/>
          </a:bodyPr>
          <a:lstStyle/>
          <a:p>
            <a:pPr algn="ctr" defTabSz="914367">
              <a:defRPr/>
            </a:pPr>
            <a:r>
              <a:rPr lang="en-US" sz="1200" b="1" dirty="0">
                <a:solidFill>
                  <a:srgbClr val="353535"/>
                </a:solidFill>
                <a:latin typeface="Bradley Hand ITC" panose="03070402050302030203" pitchFamily="66" charset="0"/>
              </a:rPr>
              <a:t>Partitions</a:t>
            </a:r>
          </a:p>
        </p:txBody>
      </p:sp>
      <p:pic>
        <p:nvPicPr>
          <p:cNvPr id="93" name="Picture 92">
            <a:extLst>
              <a:ext uri="{FF2B5EF4-FFF2-40B4-BE49-F238E27FC236}">
                <a16:creationId xmlns:a16="http://schemas.microsoft.com/office/drawing/2014/main" id="{A5256282-BE1D-40FA-908F-B3C39E79D636}"/>
              </a:ext>
            </a:extLst>
          </p:cNvPr>
          <p:cNvPicPr>
            <a:picLocks noChangeAspect="1"/>
          </p:cNvPicPr>
          <p:nvPr/>
        </p:nvPicPr>
        <p:blipFill>
          <a:blip r:embed="rId4"/>
          <a:stretch>
            <a:fillRect/>
          </a:stretch>
        </p:blipFill>
        <p:spPr>
          <a:xfrm rot="3596027">
            <a:off x="10482800" y="3508137"/>
            <a:ext cx="132439" cy="355494"/>
          </a:xfrm>
          <a:prstGeom prst="rect">
            <a:avLst/>
          </a:prstGeom>
        </p:spPr>
      </p:pic>
      <p:pic>
        <p:nvPicPr>
          <p:cNvPr id="94" name="Picture 93">
            <a:extLst>
              <a:ext uri="{FF2B5EF4-FFF2-40B4-BE49-F238E27FC236}">
                <a16:creationId xmlns:a16="http://schemas.microsoft.com/office/drawing/2014/main" id="{18810C9F-E001-43AE-87AF-514F6610733A}"/>
              </a:ext>
            </a:extLst>
          </p:cNvPr>
          <p:cNvPicPr>
            <a:picLocks noChangeAspect="1"/>
          </p:cNvPicPr>
          <p:nvPr/>
        </p:nvPicPr>
        <p:blipFill>
          <a:blip r:embed="rId3"/>
          <a:stretch>
            <a:fillRect/>
          </a:stretch>
        </p:blipFill>
        <p:spPr>
          <a:xfrm>
            <a:off x="9006225" y="4469560"/>
            <a:ext cx="478470" cy="608225"/>
          </a:xfrm>
          <a:prstGeom prst="rect">
            <a:avLst/>
          </a:prstGeom>
        </p:spPr>
      </p:pic>
      <p:sp>
        <p:nvSpPr>
          <p:cNvPr id="95" name="TextBox 94">
            <a:extLst>
              <a:ext uri="{FF2B5EF4-FFF2-40B4-BE49-F238E27FC236}">
                <a16:creationId xmlns:a16="http://schemas.microsoft.com/office/drawing/2014/main" id="{5A0B969D-73DC-4E0D-BAB9-1F959B476932}"/>
              </a:ext>
            </a:extLst>
          </p:cNvPr>
          <p:cNvSpPr txBox="1"/>
          <p:nvPr/>
        </p:nvSpPr>
        <p:spPr>
          <a:xfrm>
            <a:off x="8382423" y="5051701"/>
            <a:ext cx="1621264" cy="280678"/>
          </a:xfrm>
          <a:prstGeom prst="rect">
            <a:avLst/>
          </a:prstGeom>
          <a:noFill/>
        </p:spPr>
        <p:txBody>
          <a:bodyPr wrap="square" rtlCol="0">
            <a:spAutoFit/>
          </a:bodyPr>
          <a:lstStyle/>
          <a:p>
            <a:pPr algn="ctr" defTabSz="914367">
              <a:defRPr/>
            </a:pPr>
            <a:r>
              <a:rPr lang="en-US" sz="1200" b="1" dirty="0">
                <a:solidFill>
                  <a:srgbClr val="353535"/>
                </a:solidFill>
                <a:latin typeface="Bradley Hand ITC" panose="03070402050302030203" pitchFamily="66" charset="0"/>
              </a:rPr>
              <a:t>Editor</a:t>
            </a:r>
          </a:p>
        </p:txBody>
      </p:sp>
      <p:cxnSp>
        <p:nvCxnSpPr>
          <p:cNvPr id="96" name="Straight Arrow Connector 95">
            <a:extLst>
              <a:ext uri="{FF2B5EF4-FFF2-40B4-BE49-F238E27FC236}">
                <a16:creationId xmlns:a16="http://schemas.microsoft.com/office/drawing/2014/main" id="{E9CCDAD4-51E6-459D-8D12-A3A1BF635535}"/>
              </a:ext>
            </a:extLst>
          </p:cNvPr>
          <p:cNvCxnSpPr>
            <a:cxnSpLocks/>
            <a:endCxn id="94" idx="1"/>
          </p:cNvCxnSpPr>
          <p:nvPr/>
        </p:nvCxnSpPr>
        <p:spPr>
          <a:xfrm>
            <a:off x="7152754" y="4660333"/>
            <a:ext cx="1853471" cy="113339"/>
          </a:xfrm>
          <a:prstGeom prst="straightConnector1">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7F873F78-C82A-4659-A827-60D896F058E8}"/>
              </a:ext>
            </a:extLst>
          </p:cNvPr>
          <p:cNvCxnSpPr>
            <a:cxnSpLocks/>
          </p:cNvCxnSpPr>
          <p:nvPr/>
        </p:nvCxnSpPr>
        <p:spPr>
          <a:xfrm flipV="1">
            <a:off x="9377990" y="4635660"/>
            <a:ext cx="983756" cy="122257"/>
          </a:xfrm>
          <a:prstGeom prst="straightConnector1">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00" name="Picture 99">
            <a:extLst>
              <a:ext uri="{FF2B5EF4-FFF2-40B4-BE49-F238E27FC236}">
                <a16:creationId xmlns:a16="http://schemas.microsoft.com/office/drawing/2014/main" id="{661157CB-840C-41DB-9D4A-AE25E34E905A}"/>
              </a:ext>
            </a:extLst>
          </p:cNvPr>
          <p:cNvPicPr>
            <a:picLocks noChangeAspect="1"/>
          </p:cNvPicPr>
          <p:nvPr/>
        </p:nvPicPr>
        <p:blipFill>
          <a:blip r:embed="rId4"/>
          <a:stretch>
            <a:fillRect/>
          </a:stretch>
        </p:blipFill>
        <p:spPr>
          <a:xfrm rot="11434136">
            <a:off x="9409469" y="5199309"/>
            <a:ext cx="132439" cy="355494"/>
          </a:xfrm>
          <a:prstGeom prst="rect">
            <a:avLst/>
          </a:prstGeom>
        </p:spPr>
      </p:pic>
      <p:sp>
        <p:nvSpPr>
          <p:cNvPr id="102" name="TextBox 101">
            <a:extLst>
              <a:ext uri="{FF2B5EF4-FFF2-40B4-BE49-F238E27FC236}">
                <a16:creationId xmlns:a16="http://schemas.microsoft.com/office/drawing/2014/main" id="{C582B2F0-695B-4B62-9618-56BDD817122B}"/>
              </a:ext>
            </a:extLst>
          </p:cNvPr>
          <p:cNvSpPr txBox="1"/>
          <p:nvPr/>
        </p:nvSpPr>
        <p:spPr>
          <a:xfrm>
            <a:off x="8567356" y="5606690"/>
            <a:ext cx="3202031" cy="264972"/>
          </a:xfrm>
          <a:prstGeom prst="rect">
            <a:avLst/>
          </a:prstGeom>
          <a:noFill/>
        </p:spPr>
        <p:txBody>
          <a:bodyPr wrap="square" rtlCol="0">
            <a:spAutoFit/>
          </a:bodyPr>
          <a:lstStyle/>
          <a:p>
            <a:pPr defTabSz="914367">
              <a:defRPr/>
            </a:pPr>
            <a:r>
              <a:rPr lang="en-US" sz="1100" b="1" dirty="0">
                <a:solidFill>
                  <a:srgbClr val="353535"/>
                </a:solidFill>
                <a:latin typeface="Bradley Hand ITC" panose="03070402050302030203" pitchFamily="66" charset="0"/>
              </a:rPr>
              <a:t>Active reader of a partition in a consumer group</a:t>
            </a:r>
          </a:p>
        </p:txBody>
      </p:sp>
      <p:sp>
        <p:nvSpPr>
          <p:cNvPr id="44" name="TextBox 43">
            <a:extLst>
              <a:ext uri="{FF2B5EF4-FFF2-40B4-BE49-F238E27FC236}">
                <a16:creationId xmlns:a16="http://schemas.microsoft.com/office/drawing/2014/main" id="{3B09689E-3BE2-46CD-8699-E8610BFF0DE1}"/>
              </a:ext>
            </a:extLst>
          </p:cNvPr>
          <p:cNvSpPr txBox="1"/>
          <p:nvPr/>
        </p:nvSpPr>
        <p:spPr>
          <a:xfrm>
            <a:off x="8567355" y="5864511"/>
            <a:ext cx="3202031" cy="437622"/>
          </a:xfrm>
          <a:prstGeom prst="rect">
            <a:avLst/>
          </a:prstGeom>
          <a:noFill/>
        </p:spPr>
        <p:txBody>
          <a:bodyPr wrap="square" rtlCol="0">
            <a:spAutoFit/>
          </a:bodyPr>
          <a:lstStyle/>
          <a:p>
            <a:pPr defTabSz="914367">
              <a:defRPr/>
            </a:pPr>
            <a:r>
              <a:rPr lang="en-US" sz="1100" b="1" dirty="0">
                <a:solidFill>
                  <a:srgbClr val="353535"/>
                </a:solidFill>
                <a:latin typeface="Bradley Hand ITC" panose="03070402050302030203" pitchFamily="66" charset="0"/>
              </a:rPr>
              <a:t>Only 1 active reader at a time per partition per consumer group</a:t>
            </a:r>
          </a:p>
        </p:txBody>
      </p:sp>
      <p:sp>
        <p:nvSpPr>
          <p:cNvPr id="47" name="Title 16">
            <a:extLst>
              <a:ext uri="{FF2B5EF4-FFF2-40B4-BE49-F238E27FC236}">
                <a16:creationId xmlns:a16="http://schemas.microsoft.com/office/drawing/2014/main" id="{C35AEDFA-3B57-422A-89E2-2D35EF005B50}"/>
              </a:ext>
            </a:extLst>
          </p:cNvPr>
          <p:cNvSpPr txBox="1">
            <a:spLocks/>
          </p:cNvSpPr>
          <p:nvPr/>
        </p:nvSpPr>
        <p:spPr>
          <a:xfrm>
            <a:off x="270067" y="95056"/>
            <a:ext cx="11654187" cy="899409"/>
          </a:xfrm>
          <a:prstGeom prst="rect">
            <a:avLst/>
          </a:prstGeom>
        </p:spPr>
        <p:txBody>
          <a:bodyPr vert="horz" lIns="91427" tIns="45713" rIns="91427" bIns="45713"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ontserrat" panose="00000500000000000000" pitchFamily="50" charset="0"/>
                <a:ea typeface="+mj-ea"/>
                <a:cs typeface="+mj-cs"/>
              </a:defRPr>
            </a:lvl1pPr>
          </a:lstStyle>
          <a:p>
            <a:pPr algn="l" defTabSz="896386">
              <a:defRPr/>
            </a:pPr>
            <a:endParaRPr lang="en-US" sz="4400" dirty="0">
              <a:solidFill>
                <a:srgbClr val="353535"/>
              </a:solidFill>
            </a:endParaRPr>
          </a:p>
          <a:p>
            <a:pPr algn="l" defTabSz="896386">
              <a:defRPr/>
            </a:pPr>
            <a:r>
              <a:rPr lang="en-US" sz="6298" dirty="0">
                <a:solidFill>
                  <a:srgbClr val="353535"/>
                </a:solidFill>
              </a:rPr>
              <a:t>Simplified analogy – A specific scenario</a:t>
            </a:r>
          </a:p>
        </p:txBody>
      </p:sp>
    </p:spTree>
    <p:extLst>
      <p:ext uri="{BB962C8B-B14F-4D97-AF65-F5344CB8AC3E}">
        <p14:creationId xmlns:p14="http://schemas.microsoft.com/office/powerpoint/2010/main" val="4019357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8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9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9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95"/>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96"/>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98"/>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100"/>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02"/>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animBg="1"/>
      <p:bldP spid="10" grpId="0" animBg="1"/>
      <p:bldP spid="11" grpId="0"/>
      <p:bldP spid="12" grpId="0"/>
      <p:bldP spid="13" grpId="0"/>
      <p:bldP spid="14" grpId="0"/>
      <p:bldP spid="64" grpId="0"/>
      <p:bldP spid="83" grpId="0"/>
      <p:bldP spid="91" grpId="0"/>
      <p:bldP spid="92" grpId="0"/>
      <p:bldP spid="95" grpId="0"/>
      <p:bldP spid="102" grpId="0"/>
      <p:bldP spid="4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07">
            <a:extLst>
              <a:ext uri="{FF2B5EF4-FFF2-40B4-BE49-F238E27FC236}">
                <a16:creationId xmlns:a16="http://schemas.microsoft.com/office/drawing/2014/main" id="{C7304B3F-897D-491E-9BE5-B88DB148A5B1}"/>
              </a:ext>
            </a:extLst>
          </p:cNvPr>
          <p:cNvSpPr>
            <a:spLocks noEditPoints="1"/>
          </p:cNvSpPr>
          <p:nvPr/>
        </p:nvSpPr>
        <p:spPr bwMode="auto">
          <a:xfrm>
            <a:off x="3723217" y="1571619"/>
            <a:ext cx="4454085" cy="4941430"/>
          </a:xfrm>
          <a:custGeom>
            <a:avLst/>
            <a:gdLst>
              <a:gd name="T0" fmla="*/ 63 w 589"/>
              <a:gd name="T1" fmla="*/ 29 h 1049"/>
              <a:gd name="T2" fmla="*/ 567 w 589"/>
              <a:gd name="T3" fmla="*/ 61 h 1049"/>
              <a:gd name="T4" fmla="*/ 581 w 589"/>
              <a:gd name="T5" fmla="*/ 829 h 1049"/>
              <a:gd name="T6" fmla="*/ 569 w 589"/>
              <a:gd name="T7" fmla="*/ 828 h 1049"/>
              <a:gd name="T8" fmla="*/ 96 w 589"/>
              <a:gd name="T9" fmla="*/ 27 h 1049"/>
              <a:gd name="T10" fmla="*/ 3 w 589"/>
              <a:gd name="T11" fmla="*/ 733 h 1049"/>
              <a:gd name="T12" fmla="*/ 50 w 589"/>
              <a:gd name="T13" fmla="*/ 1025 h 1049"/>
              <a:gd name="T14" fmla="*/ 221 w 589"/>
              <a:gd name="T15" fmla="*/ 1046 h 1049"/>
              <a:gd name="T16" fmla="*/ 524 w 589"/>
              <a:gd name="T17" fmla="*/ 1030 h 1049"/>
              <a:gd name="T18" fmla="*/ 577 w 589"/>
              <a:gd name="T19" fmla="*/ 997 h 1049"/>
              <a:gd name="T20" fmla="*/ 582 w 589"/>
              <a:gd name="T21" fmla="*/ 742 h 1049"/>
              <a:gd name="T22" fmla="*/ 587 w 589"/>
              <a:gd name="T23" fmla="*/ 319 h 1049"/>
              <a:gd name="T24" fmla="*/ 573 w 589"/>
              <a:gd name="T25" fmla="*/ 40 h 1049"/>
              <a:gd name="T26" fmla="*/ 401 w 589"/>
              <a:gd name="T27" fmla="*/ 3 h 1049"/>
              <a:gd name="T28" fmla="*/ 65 w 589"/>
              <a:gd name="T29" fmla="*/ 28 h 1049"/>
              <a:gd name="T30" fmla="*/ 65 w 589"/>
              <a:gd name="T31" fmla="*/ 29 h 1049"/>
              <a:gd name="T32" fmla="*/ 145 w 589"/>
              <a:gd name="T33" fmla="*/ 21 h 1049"/>
              <a:gd name="T34" fmla="*/ 423 w 589"/>
              <a:gd name="T35" fmla="*/ 7 h 1049"/>
              <a:gd name="T36" fmla="*/ 564 w 589"/>
              <a:gd name="T37" fmla="*/ 40 h 1049"/>
              <a:gd name="T38" fmla="*/ 578 w 589"/>
              <a:gd name="T39" fmla="*/ 269 h 1049"/>
              <a:gd name="T40" fmla="*/ 575 w 589"/>
              <a:gd name="T41" fmla="*/ 414 h 1049"/>
              <a:gd name="T42" fmla="*/ 572 w 589"/>
              <a:gd name="T43" fmla="*/ 581 h 1049"/>
              <a:gd name="T44" fmla="*/ 566 w 589"/>
              <a:gd name="T45" fmla="*/ 756 h 1049"/>
              <a:gd name="T46" fmla="*/ 561 w 589"/>
              <a:gd name="T47" fmla="*/ 935 h 1049"/>
              <a:gd name="T48" fmla="*/ 510 w 589"/>
              <a:gd name="T49" fmla="*/ 1019 h 1049"/>
              <a:gd name="T50" fmla="*/ 556 w 589"/>
              <a:gd name="T51" fmla="*/ 999 h 1049"/>
              <a:gd name="T52" fmla="*/ 418 w 589"/>
              <a:gd name="T53" fmla="*/ 1021 h 1049"/>
              <a:gd name="T54" fmla="*/ 117 w 589"/>
              <a:gd name="T55" fmla="*/ 1025 h 1049"/>
              <a:gd name="T56" fmla="*/ 35 w 589"/>
              <a:gd name="T57" fmla="*/ 992 h 1049"/>
              <a:gd name="T58" fmla="*/ 21 w 589"/>
              <a:gd name="T59" fmla="*/ 676 h 1049"/>
              <a:gd name="T60" fmla="*/ 21 w 589"/>
              <a:gd name="T61" fmla="*/ 403 h 1049"/>
              <a:gd name="T62" fmla="*/ 38 w 589"/>
              <a:gd name="T63" fmla="*/ 174 h 1049"/>
              <a:gd name="T64" fmla="*/ 37 w 589"/>
              <a:gd name="T65" fmla="*/ 72 h 1049"/>
              <a:gd name="T66" fmla="*/ 19 w 589"/>
              <a:gd name="T67" fmla="*/ 250 h 1049"/>
              <a:gd name="T68" fmla="*/ 5 w 589"/>
              <a:gd name="T69" fmla="*/ 522 h 1049"/>
              <a:gd name="T70" fmla="*/ 392 w 589"/>
              <a:gd name="T71" fmla="*/ 1043 h 1049"/>
              <a:gd name="T72" fmla="*/ 212 w 589"/>
              <a:gd name="T73" fmla="*/ 1031 h 1049"/>
              <a:gd name="T74" fmla="*/ 336 w 589"/>
              <a:gd name="T75" fmla="*/ 1045 h 1049"/>
              <a:gd name="T76" fmla="*/ 582 w 589"/>
              <a:gd name="T77" fmla="*/ 727 h 1049"/>
              <a:gd name="T78" fmla="*/ 580 w 589"/>
              <a:gd name="T79" fmla="*/ 576 h 1049"/>
              <a:gd name="T80" fmla="*/ 587 w 589"/>
              <a:gd name="T81" fmla="*/ 408 h 1049"/>
              <a:gd name="T82" fmla="*/ 349 w 589"/>
              <a:gd name="T83" fmla="*/ 7 h 1049"/>
              <a:gd name="T84" fmla="*/ 581 w 589"/>
              <a:gd name="T85" fmla="*/ 191 h 1049"/>
              <a:gd name="T86" fmla="*/ 579 w 589"/>
              <a:gd name="T87" fmla="*/ 463 h 1049"/>
              <a:gd name="T88" fmla="*/ 577 w 589"/>
              <a:gd name="T89" fmla="*/ 505 h 1049"/>
              <a:gd name="T90" fmla="*/ 456 w 589"/>
              <a:gd name="T91" fmla="*/ 1027 h 1049"/>
              <a:gd name="T92" fmla="*/ 20 w 589"/>
              <a:gd name="T93" fmla="*/ 371 h 1049"/>
              <a:gd name="T94" fmla="*/ 26 w 589"/>
              <a:gd name="T95" fmla="*/ 265 h 1049"/>
              <a:gd name="T96" fmla="*/ 25 w 589"/>
              <a:gd name="T97" fmla="*/ 343 h 1049"/>
              <a:gd name="T98" fmla="*/ 16 w 589"/>
              <a:gd name="T99" fmla="*/ 718 h 1049"/>
              <a:gd name="T100" fmla="*/ 439 w 589"/>
              <a:gd name="T101" fmla="*/ 1030 h 1049"/>
              <a:gd name="T102" fmla="*/ 15 w 589"/>
              <a:gd name="T103" fmla="*/ 852 h 1049"/>
              <a:gd name="T104" fmla="*/ 22 w 589"/>
              <a:gd name="T105" fmla="*/ 957 h 1049"/>
              <a:gd name="T106" fmla="*/ 4 w 589"/>
              <a:gd name="T107" fmla="*/ 794 h 1049"/>
              <a:gd name="T108" fmla="*/ 98 w 589"/>
              <a:gd name="T109" fmla="*/ 30 h 1049"/>
              <a:gd name="T110" fmla="*/ 273 w 589"/>
              <a:gd name="T111" fmla="*/ 16 h 1049"/>
              <a:gd name="T112" fmla="*/ 571 w 589"/>
              <a:gd name="T113" fmla="*/ 258 h 1049"/>
              <a:gd name="T114" fmla="*/ 571 w 589"/>
              <a:gd name="T115" fmla="*/ 400 h 1049"/>
              <a:gd name="T116" fmla="*/ 147 w 589"/>
              <a:gd name="T117" fmla="*/ 1027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89" h="1049">
                <a:moveTo>
                  <a:pt x="63" y="30"/>
                </a:moveTo>
                <a:cubicBezTo>
                  <a:pt x="63" y="30"/>
                  <a:pt x="63" y="30"/>
                  <a:pt x="63" y="30"/>
                </a:cubicBezTo>
                <a:cubicBezTo>
                  <a:pt x="63" y="30"/>
                  <a:pt x="63" y="30"/>
                  <a:pt x="63" y="30"/>
                </a:cubicBezTo>
                <a:close/>
                <a:moveTo>
                  <a:pt x="60" y="31"/>
                </a:moveTo>
                <a:cubicBezTo>
                  <a:pt x="61" y="31"/>
                  <a:pt x="62" y="31"/>
                  <a:pt x="63" y="30"/>
                </a:cubicBezTo>
                <a:cubicBezTo>
                  <a:pt x="62" y="30"/>
                  <a:pt x="60" y="29"/>
                  <a:pt x="60" y="31"/>
                </a:cubicBezTo>
                <a:close/>
                <a:moveTo>
                  <a:pt x="63" y="26"/>
                </a:moveTo>
                <a:cubicBezTo>
                  <a:pt x="62" y="26"/>
                  <a:pt x="62" y="26"/>
                  <a:pt x="62" y="26"/>
                </a:cubicBezTo>
                <a:cubicBezTo>
                  <a:pt x="63" y="27"/>
                  <a:pt x="62" y="26"/>
                  <a:pt x="63" y="26"/>
                </a:cubicBezTo>
                <a:close/>
                <a:moveTo>
                  <a:pt x="63" y="28"/>
                </a:moveTo>
                <a:cubicBezTo>
                  <a:pt x="63" y="29"/>
                  <a:pt x="63" y="29"/>
                  <a:pt x="63" y="29"/>
                </a:cubicBezTo>
                <a:cubicBezTo>
                  <a:pt x="63" y="28"/>
                  <a:pt x="63" y="28"/>
                  <a:pt x="63" y="28"/>
                </a:cubicBezTo>
                <a:close/>
                <a:moveTo>
                  <a:pt x="566" y="756"/>
                </a:moveTo>
                <a:cubicBezTo>
                  <a:pt x="566" y="754"/>
                  <a:pt x="565" y="752"/>
                  <a:pt x="565" y="753"/>
                </a:cubicBezTo>
                <a:lnTo>
                  <a:pt x="566" y="756"/>
                </a:lnTo>
                <a:close/>
                <a:moveTo>
                  <a:pt x="569" y="814"/>
                </a:moveTo>
                <a:cubicBezTo>
                  <a:pt x="569" y="826"/>
                  <a:pt x="569" y="826"/>
                  <a:pt x="569" y="826"/>
                </a:cubicBezTo>
                <a:cubicBezTo>
                  <a:pt x="569" y="823"/>
                  <a:pt x="569" y="820"/>
                  <a:pt x="569" y="814"/>
                </a:cubicBezTo>
                <a:close/>
                <a:moveTo>
                  <a:pt x="568" y="704"/>
                </a:moveTo>
                <a:cubicBezTo>
                  <a:pt x="567" y="714"/>
                  <a:pt x="567" y="714"/>
                  <a:pt x="567" y="714"/>
                </a:cubicBezTo>
                <a:cubicBezTo>
                  <a:pt x="568" y="711"/>
                  <a:pt x="568" y="707"/>
                  <a:pt x="568" y="704"/>
                </a:cubicBezTo>
                <a:close/>
                <a:moveTo>
                  <a:pt x="567" y="61"/>
                </a:moveTo>
                <a:cubicBezTo>
                  <a:pt x="566" y="57"/>
                  <a:pt x="565" y="52"/>
                  <a:pt x="564" y="48"/>
                </a:cubicBezTo>
                <a:cubicBezTo>
                  <a:pt x="563" y="46"/>
                  <a:pt x="562" y="45"/>
                  <a:pt x="562" y="43"/>
                </a:cubicBezTo>
                <a:cubicBezTo>
                  <a:pt x="561" y="42"/>
                  <a:pt x="560" y="41"/>
                  <a:pt x="559" y="40"/>
                </a:cubicBezTo>
                <a:cubicBezTo>
                  <a:pt x="560" y="41"/>
                  <a:pt x="561" y="42"/>
                  <a:pt x="561" y="44"/>
                </a:cubicBezTo>
                <a:cubicBezTo>
                  <a:pt x="562" y="45"/>
                  <a:pt x="562" y="47"/>
                  <a:pt x="563" y="48"/>
                </a:cubicBezTo>
                <a:cubicBezTo>
                  <a:pt x="563" y="51"/>
                  <a:pt x="564" y="53"/>
                  <a:pt x="564" y="54"/>
                </a:cubicBezTo>
                <a:cubicBezTo>
                  <a:pt x="565" y="57"/>
                  <a:pt x="566" y="59"/>
                  <a:pt x="567" y="61"/>
                </a:cubicBezTo>
                <a:close/>
                <a:moveTo>
                  <a:pt x="491" y="1034"/>
                </a:moveTo>
                <a:cubicBezTo>
                  <a:pt x="489" y="1033"/>
                  <a:pt x="489" y="1033"/>
                  <a:pt x="489" y="1033"/>
                </a:cubicBezTo>
                <a:cubicBezTo>
                  <a:pt x="486" y="1034"/>
                  <a:pt x="484" y="1035"/>
                  <a:pt x="491" y="1034"/>
                </a:cubicBezTo>
                <a:close/>
                <a:moveTo>
                  <a:pt x="581" y="829"/>
                </a:moveTo>
                <a:cubicBezTo>
                  <a:pt x="581" y="828"/>
                  <a:pt x="580" y="829"/>
                  <a:pt x="580" y="830"/>
                </a:cubicBezTo>
                <a:cubicBezTo>
                  <a:pt x="580" y="833"/>
                  <a:pt x="580" y="833"/>
                  <a:pt x="580" y="833"/>
                </a:cubicBezTo>
                <a:lnTo>
                  <a:pt x="581" y="829"/>
                </a:lnTo>
                <a:close/>
                <a:moveTo>
                  <a:pt x="570" y="663"/>
                </a:moveTo>
                <a:cubicBezTo>
                  <a:pt x="570" y="662"/>
                  <a:pt x="570" y="662"/>
                  <a:pt x="570" y="662"/>
                </a:cubicBezTo>
                <a:cubicBezTo>
                  <a:pt x="570" y="654"/>
                  <a:pt x="570" y="654"/>
                  <a:pt x="570" y="654"/>
                </a:cubicBezTo>
                <a:cubicBezTo>
                  <a:pt x="570" y="658"/>
                  <a:pt x="570" y="661"/>
                  <a:pt x="570" y="663"/>
                </a:cubicBezTo>
                <a:close/>
                <a:moveTo>
                  <a:pt x="409" y="1043"/>
                </a:moveTo>
                <a:cubicBezTo>
                  <a:pt x="406" y="1043"/>
                  <a:pt x="402" y="1044"/>
                  <a:pt x="399" y="1045"/>
                </a:cubicBezTo>
                <a:cubicBezTo>
                  <a:pt x="407" y="1044"/>
                  <a:pt x="411" y="1043"/>
                  <a:pt x="409" y="1043"/>
                </a:cubicBezTo>
                <a:close/>
                <a:moveTo>
                  <a:pt x="569" y="828"/>
                </a:moveTo>
                <a:cubicBezTo>
                  <a:pt x="569" y="828"/>
                  <a:pt x="569" y="828"/>
                  <a:pt x="569" y="828"/>
                </a:cubicBezTo>
                <a:cubicBezTo>
                  <a:pt x="569" y="826"/>
                  <a:pt x="569" y="826"/>
                  <a:pt x="569" y="826"/>
                </a:cubicBezTo>
                <a:lnTo>
                  <a:pt x="569" y="828"/>
                </a:lnTo>
                <a:close/>
                <a:moveTo>
                  <a:pt x="583" y="745"/>
                </a:moveTo>
                <a:cubicBezTo>
                  <a:pt x="583" y="758"/>
                  <a:pt x="583" y="758"/>
                  <a:pt x="583" y="758"/>
                </a:cubicBezTo>
                <a:cubicBezTo>
                  <a:pt x="583" y="752"/>
                  <a:pt x="583" y="748"/>
                  <a:pt x="583" y="745"/>
                </a:cubicBezTo>
                <a:close/>
                <a:moveTo>
                  <a:pt x="567" y="61"/>
                </a:moveTo>
                <a:cubicBezTo>
                  <a:pt x="568" y="69"/>
                  <a:pt x="568" y="69"/>
                  <a:pt x="568" y="69"/>
                </a:cubicBezTo>
                <a:cubicBezTo>
                  <a:pt x="568" y="66"/>
                  <a:pt x="567" y="63"/>
                  <a:pt x="567" y="61"/>
                </a:cubicBezTo>
                <a:close/>
                <a:moveTo>
                  <a:pt x="85" y="29"/>
                </a:moveTo>
                <a:cubicBezTo>
                  <a:pt x="93" y="28"/>
                  <a:pt x="95" y="28"/>
                  <a:pt x="96" y="27"/>
                </a:cubicBezTo>
                <a:cubicBezTo>
                  <a:pt x="92" y="28"/>
                  <a:pt x="88" y="28"/>
                  <a:pt x="85" y="29"/>
                </a:cubicBezTo>
                <a:close/>
                <a:moveTo>
                  <a:pt x="36" y="71"/>
                </a:moveTo>
                <a:cubicBezTo>
                  <a:pt x="37" y="67"/>
                  <a:pt x="37" y="67"/>
                  <a:pt x="37" y="67"/>
                </a:cubicBezTo>
                <a:cubicBezTo>
                  <a:pt x="37" y="69"/>
                  <a:pt x="37" y="70"/>
                  <a:pt x="36" y="71"/>
                </a:cubicBezTo>
                <a:close/>
                <a:moveTo>
                  <a:pt x="26" y="380"/>
                </a:moveTo>
                <a:cubicBezTo>
                  <a:pt x="26" y="382"/>
                  <a:pt x="26" y="383"/>
                  <a:pt x="26" y="384"/>
                </a:cubicBezTo>
                <a:cubicBezTo>
                  <a:pt x="26" y="382"/>
                  <a:pt x="26" y="380"/>
                  <a:pt x="26" y="380"/>
                </a:cubicBezTo>
                <a:close/>
                <a:moveTo>
                  <a:pt x="0" y="651"/>
                </a:moveTo>
                <a:cubicBezTo>
                  <a:pt x="3" y="704"/>
                  <a:pt x="3" y="704"/>
                  <a:pt x="3" y="704"/>
                </a:cubicBezTo>
                <a:cubicBezTo>
                  <a:pt x="2" y="705"/>
                  <a:pt x="2" y="729"/>
                  <a:pt x="1" y="712"/>
                </a:cubicBezTo>
                <a:cubicBezTo>
                  <a:pt x="3" y="733"/>
                  <a:pt x="3" y="733"/>
                  <a:pt x="3" y="733"/>
                </a:cubicBezTo>
                <a:cubicBezTo>
                  <a:pt x="2" y="732"/>
                  <a:pt x="2" y="732"/>
                  <a:pt x="2" y="732"/>
                </a:cubicBezTo>
                <a:cubicBezTo>
                  <a:pt x="1" y="773"/>
                  <a:pt x="4" y="812"/>
                  <a:pt x="7" y="851"/>
                </a:cubicBezTo>
                <a:cubicBezTo>
                  <a:pt x="10" y="890"/>
                  <a:pt x="13" y="928"/>
                  <a:pt x="15" y="970"/>
                </a:cubicBezTo>
                <a:cubicBezTo>
                  <a:pt x="15" y="969"/>
                  <a:pt x="15" y="969"/>
                  <a:pt x="15" y="969"/>
                </a:cubicBezTo>
                <a:cubicBezTo>
                  <a:pt x="16" y="977"/>
                  <a:pt x="17" y="985"/>
                  <a:pt x="19" y="993"/>
                </a:cubicBezTo>
                <a:cubicBezTo>
                  <a:pt x="20" y="1001"/>
                  <a:pt x="20" y="1001"/>
                  <a:pt x="20" y="1001"/>
                </a:cubicBezTo>
                <a:cubicBezTo>
                  <a:pt x="21" y="1004"/>
                  <a:pt x="23" y="1007"/>
                  <a:pt x="25" y="1010"/>
                </a:cubicBezTo>
                <a:cubicBezTo>
                  <a:pt x="26" y="1011"/>
                  <a:pt x="27" y="1012"/>
                  <a:pt x="29" y="1013"/>
                </a:cubicBezTo>
                <a:cubicBezTo>
                  <a:pt x="30" y="1014"/>
                  <a:pt x="31" y="1015"/>
                  <a:pt x="32" y="1016"/>
                </a:cubicBezTo>
                <a:cubicBezTo>
                  <a:pt x="35" y="1017"/>
                  <a:pt x="37" y="1018"/>
                  <a:pt x="39" y="1019"/>
                </a:cubicBezTo>
                <a:cubicBezTo>
                  <a:pt x="50" y="1025"/>
                  <a:pt x="50" y="1025"/>
                  <a:pt x="50" y="1025"/>
                </a:cubicBezTo>
                <a:cubicBezTo>
                  <a:pt x="53" y="1027"/>
                  <a:pt x="57" y="1029"/>
                  <a:pt x="65" y="1031"/>
                </a:cubicBezTo>
                <a:cubicBezTo>
                  <a:pt x="62" y="1029"/>
                  <a:pt x="69" y="1031"/>
                  <a:pt x="78" y="1033"/>
                </a:cubicBezTo>
                <a:cubicBezTo>
                  <a:pt x="87" y="1035"/>
                  <a:pt x="98" y="1037"/>
                  <a:pt x="103" y="1036"/>
                </a:cubicBezTo>
                <a:cubicBezTo>
                  <a:pt x="114" y="1039"/>
                  <a:pt x="102" y="1038"/>
                  <a:pt x="99" y="1038"/>
                </a:cubicBezTo>
                <a:cubicBezTo>
                  <a:pt x="123" y="1042"/>
                  <a:pt x="144" y="1044"/>
                  <a:pt x="166" y="1045"/>
                </a:cubicBezTo>
                <a:cubicBezTo>
                  <a:pt x="188" y="1046"/>
                  <a:pt x="210" y="1047"/>
                  <a:pt x="235" y="1048"/>
                </a:cubicBezTo>
                <a:cubicBezTo>
                  <a:pt x="186" y="1044"/>
                  <a:pt x="186" y="1044"/>
                  <a:pt x="186" y="1044"/>
                </a:cubicBezTo>
                <a:cubicBezTo>
                  <a:pt x="175" y="1043"/>
                  <a:pt x="167" y="1042"/>
                  <a:pt x="149" y="1040"/>
                </a:cubicBezTo>
                <a:cubicBezTo>
                  <a:pt x="170" y="1041"/>
                  <a:pt x="182" y="1042"/>
                  <a:pt x="194" y="1043"/>
                </a:cubicBezTo>
                <a:cubicBezTo>
                  <a:pt x="207" y="1044"/>
                  <a:pt x="220" y="1045"/>
                  <a:pt x="242" y="1045"/>
                </a:cubicBezTo>
                <a:cubicBezTo>
                  <a:pt x="221" y="1046"/>
                  <a:pt x="221" y="1046"/>
                  <a:pt x="221" y="1046"/>
                </a:cubicBezTo>
                <a:cubicBezTo>
                  <a:pt x="244" y="1049"/>
                  <a:pt x="289" y="1045"/>
                  <a:pt x="296" y="1048"/>
                </a:cubicBezTo>
                <a:cubicBezTo>
                  <a:pt x="323" y="1047"/>
                  <a:pt x="345" y="1044"/>
                  <a:pt x="378" y="1043"/>
                </a:cubicBezTo>
                <a:cubicBezTo>
                  <a:pt x="364" y="1046"/>
                  <a:pt x="364" y="1046"/>
                  <a:pt x="364" y="1046"/>
                </a:cubicBezTo>
                <a:cubicBezTo>
                  <a:pt x="374" y="1046"/>
                  <a:pt x="384" y="1046"/>
                  <a:pt x="393" y="1045"/>
                </a:cubicBezTo>
                <a:cubicBezTo>
                  <a:pt x="394" y="1043"/>
                  <a:pt x="394" y="1043"/>
                  <a:pt x="394" y="1043"/>
                </a:cubicBezTo>
                <a:cubicBezTo>
                  <a:pt x="403" y="1042"/>
                  <a:pt x="408" y="1042"/>
                  <a:pt x="409" y="1043"/>
                </a:cubicBezTo>
                <a:cubicBezTo>
                  <a:pt x="429" y="1039"/>
                  <a:pt x="458" y="1038"/>
                  <a:pt x="485" y="1033"/>
                </a:cubicBezTo>
                <a:cubicBezTo>
                  <a:pt x="489" y="1033"/>
                  <a:pt x="489" y="1033"/>
                  <a:pt x="489" y="1033"/>
                </a:cubicBezTo>
                <a:cubicBezTo>
                  <a:pt x="491" y="1033"/>
                  <a:pt x="493" y="1032"/>
                  <a:pt x="494" y="1032"/>
                </a:cubicBezTo>
                <a:cubicBezTo>
                  <a:pt x="497" y="1032"/>
                  <a:pt x="504" y="1032"/>
                  <a:pt x="510" y="1031"/>
                </a:cubicBezTo>
                <a:cubicBezTo>
                  <a:pt x="517" y="1030"/>
                  <a:pt x="523" y="1029"/>
                  <a:pt x="524" y="1030"/>
                </a:cubicBezTo>
                <a:cubicBezTo>
                  <a:pt x="515" y="1032"/>
                  <a:pt x="494" y="1036"/>
                  <a:pt x="495" y="1035"/>
                </a:cubicBezTo>
                <a:cubicBezTo>
                  <a:pt x="484" y="1037"/>
                  <a:pt x="491" y="1037"/>
                  <a:pt x="503" y="1035"/>
                </a:cubicBezTo>
                <a:cubicBezTo>
                  <a:pt x="515" y="1033"/>
                  <a:pt x="531" y="1030"/>
                  <a:pt x="539" y="1028"/>
                </a:cubicBezTo>
                <a:cubicBezTo>
                  <a:pt x="522" y="1031"/>
                  <a:pt x="543" y="1026"/>
                  <a:pt x="552" y="1022"/>
                </a:cubicBezTo>
                <a:cubicBezTo>
                  <a:pt x="554" y="1022"/>
                  <a:pt x="551" y="1023"/>
                  <a:pt x="549" y="1024"/>
                </a:cubicBezTo>
                <a:cubicBezTo>
                  <a:pt x="553" y="1023"/>
                  <a:pt x="556" y="1021"/>
                  <a:pt x="560" y="1020"/>
                </a:cubicBezTo>
                <a:cubicBezTo>
                  <a:pt x="561" y="1019"/>
                  <a:pt x="563" y="1018"/>
                  <a:pt x="564" y="1017"/>
                </a:cubicBezTo>
                <a:cubicBezTo>
                  <a:pt x="565" y="1017"/>
                  <a:pt x="566" y="1016"/>
                  <a:pt x="567" y="1016"/>
                </a:cubicBezTo>
                <a:cubicBezTo>
                  <a:pt x="568" y="1015"/>
                  <a:pt x="569" y="1014"/>
                  <a:pt x="570" y="1014"/>
                </a:cubicBezTo>
                <a:cubicBezTo>
                  <a:pt x="573" y="1011"/>
                  <a:pt x="576" y="1007"/>
                  <a:pt x="577" y="1003"/>
                </a:cubicBezTo>
                <a:cubicBezTo>
                  <a:pt x="577" y="1001"/>
                  <a:pt x="577" y="999"/>
                  <a:pt x="577" y="997"/>
                </a:cubicBezTo>
                <a:cubicBezTo>
                  <a:pt x="577" y="995"/>
                  <a:pt x="577" y="995"/>
                  <a:pt x="577" y="995"/>
                </a:cubicBezTo>
                <a:cubicBezTo>
                  <a:pt x="577" y="994"/>
                  <a:pt x="577" y="994"/>
                  <a:pt x="577" y="993"/>
                </a:cubicBezTo>
                <a:cubicBezTo>
                  <a:pt x="577" y="985"/>
                  <a:pt x="577" y="978"/>
                  <a:pt x="579" y="968"/>
                </a:cubicBezTo>
                <a:cubicBezTo>
                  <a:pt x="577" y="964"/>
                  <a:pt x="577" y="964"/>
                  <a:pt x="577" y="964"/>
                </a:cubicBezTo>
                <a:cubicBezTo>
                  <a:pt x="579" y="942"/>
                  <a:pt x="579" y="942"/>
                  <a:pt x="579" y="942"/>
                </a:cubicBezTo>
                <a:cubicBezTo>
                  <a:pt x="576" y="940"/>
                  <a:pt x="580" y="911"/>
                  <a:pt x="577" y="907"/>
                </a:cubicBezTo>
                <a:cubicBezTo>
                  <a:pt x="577" y="882"/>
                  <a:pt x="579" y="911"/>
                  <a:pt x="579" y="902"/>
                </a:cubicBezTo>
                <a:cubicBezTo>
                  <a:pt x="580" y="879"/>
                  <a:pt x="578" y="838"/>
                  <a:pt x="580" y="830"/>
                </a:cubicBezTo>
                <a:cubicBezTo>
                  <a:pt x="579" y="810"/>
                  <a:pt x="581" y="788"/>
                  <a:pt x="580" y="771"/>
                </a:cubicBezTo>
                <a:cubicBezTo>
                  <a:pt x="582" y="770"/>
                  <a:pt x="582" y="770"/>
                  <a:pt x="582" y="770"/>
                </a:cubicBezTo>
                <a:cubicBezTo>
                  <a:pt x="582" y="761"/>
                  <a:pt x="581" y="750"/>
                  <a:pt x="582" y="742"/>
                </a:cubicBezTo>
                <a:cubicBezTo>
                  <a:pt x="582" y="742"/>
                  <a:pt x="582" y="743"/>
                  <a:pt x="583" y="745"/>
                </a:cubicBezTo>
                <a:cubicBezTo>
                  <a:pt x="582" y="712"/>
                  <a:pt x="583" y="685"/>
                  <a:pt x="584" y="657"/>
                </a:cubicBezTo>
                <a:cubicBezTo>
                  <a:pt x="585" y="658"/>
                  <a:pt x="585" y="658"/>
                  <a:pt x="585" y="675"/>
                </a:cubicBezTo>
                <a:cubicBezTo>
                  <a:pt x="587" y="648"/>
                  <a:pt x="585" y="605"/>
                  <a:pt x="586" y="566"/>
                </a:cubicBezTo>
                <a:cubicBezTo>
                  <a:pt x="587" y="569"/>
                  <a:pt x="587" y="569"/>
                  <a:pt x="587" y="569"/>
                </a:cubicBezTo>
                <a:cubicBezTo>
                  <a:pt x="586" y="547"/>
                  <a:pt x="586" y="547"/>
                  <a:pt x="586" y="547"/>
                </a:cubicBezTo>
                <a:cubicBezTo>
                  <a:pt x="586" y="551"/>
                  <a:pt x="587" y="548"/>
                  <a:pt x="587" y="548"/>
                </a:cubicBezTo>
                <a:cubicBezTo>
                  <a:pt x="588" y="510"/>
                  <a:pt x="589" y="463"/>
                  <a:pt x="586" y="444"/>
                </a:cubicBezTo>
                <a:cubicBezTo>
                  <a:pt x="586" y="454"/>
                  <a:pt x="588" y="426"/>
                  <a:pt x="589" y="448"/>
                </a:cubicBezTo>
                <a:cubicBezTo>
                  <a:pt x="587" y="410"/>
                  <a:pt x="588" y="361"/>
                  <a:pt x="587" y="318"/>
                </a:cubicBezTo>
                <a:cubicBezTo>
                  <a:pt x="587" y="319"/>
                  <a:pt x="587" y="319"/>
                  <a:pt x="587" y="319"/>
                </a:cubicBezTo>
                <a:cubicBezTo>
                  <a:pt x="586" y="301"/>
                  <a:pt x="586" y="301"/>
                  <a:pt x="586" y="301"/>
                </a:cubicBezTo>
                <a:cubicBezTo>
                  <a:pt x="586" y="300"/>
                  <a:pt x="586" y="300"/>
                  <a:pt x="586" y="300"/>
                </a:cubicBezTo>
                <a:cubicBezTo>
                  <a:pt x="587" y="312"/>
                  <a:pt x="587" y="312"/>
                  <a:pt x="587" y="312"/>
                </a:cubicBezTo>
                <a:cubicBezTo>
                  <a:pt x="586" y="295"/>
                  <a:pt x="586" y="279"/>
                  <a:pt x="585" y="266"/>
                </a:cubicBezTo>
                <a:cubicBezTo>
                  <a:pt x="585" y="263"/>
                  <a:pt x="587" y="259"/>
                  <a:pt x="587" y="249"/>
                </a:cubicBezTo>
                <a:cubicBezTo>
                  <a:pt x="585" y="248"/>
                  <a:pt x="588" y="199"/>
                  <a:pt x="585" y="178"/>
                </a:cubicBezTo>
                <a:cubicBezTo>
                  <a:pt x="586" y="175"/>
                  <a:pt x="586" y="187"/>
                  <a:pt x="586" y="180"/>
                </a:cubicBezTo>
                <a:cubicBezTo>
                  <a:pt x="585" y="153"/>
                  <a:pt x="584" y="120"/>
                  <a:pt x="581" y="86"/>
                </a:cubicBezTo>
                <a:cubicBezTo>
                  <a:pt x="580" y="78"/>
                  <a:pt x="579" y="69"/>
                  <a:pt x="578" y="60"/>
                </a:cubicBezTo>
                <a:cubicBezTo>
                  <a:pt x="577" y="56"/>
                  <a:pt x="576" y="51"/>
                  <a:pt x="575" y="47"/>
                </a:cubicBezTo>
                <a:cubicBezTo>
                  <a:pt x="575" y="45"/>
                  <a:pt x="574" y="42"/>
                  <a:pt x="573" y="40"/>
                </a:cubicBezTo>
                <a:cubicBezTo>
                  <a:pt x="573" y="38"/>
                  <a:pt x="571" y="35"/>
                  <a:pt x="569" y="32"/>
                </a:cubicBezTo>
                <a:cubicBezTo>
                  <a:pt x="566" y="28"/>
                  <a:pt x="562" y="25"/>
                  <a:pt x="558" y="22"/>
                </a:cubicBezTo>
                <a:cubicBezTo>
                  <a:pt x="553" y="20"/>
                  <a:pt x="549" y="18"/>
                  <a:pt x="545" y="17"/>
                </a:cubicBezTo>
                <a:cubicBezTo>
                  <a:pt x="537" y="13"/>
                  <a:pt x="529" y="11"/>
                  <a:pt x="521" y="9"/>
                </a:cubicBezTo>
                <a:cubicBezTo>
                  <a:pt x="518" y="11"/>
                  <a:pt x="503" y="9"/>
                  <a:pt x="485" y="7"/>
                </a:cubicBezTo>
                <a:cubicBezTo>
                  <a:pt x="467" y="6"/>
                  <a:pt x="445" y="5"/>
                  <a:pt x="428" y="6"/>
                </a:cubicBezTo>
                <a:cubicBezTo>
                  <a:pt x="420" y="3"/>
                  <a:pt x="447" y="5"/>
                  <a:pt x="457" y="4"/>
                </a:cubicBezTo>
                <a:cubicBezTo>
                  <a:pt x="447" y="4"/>
                  <a:pt x="446" y="3"/>
                  <a:pt x="443" y="2"/>
                </a:cubicBezTo>
                <a:cubicBezTo>
                  <a:pt x="440" y="2"/>
                  <a:pt x="436" y="1"/>
                  <a:pt x="419" y="2"/>
                </a:cubicBezTo>
                <a:cubicBezTo>
                  <a:pt x="420" y="1"/>
                  <a:pt x="419" y="1"/>
                  <a:pt x="426" y="1"/>
                </a:cubicBezTo>
                <a:cubicBezTo>
                  <a:pt x="407" y="0"/>
                  <a:pt x="430" y="4"/>
                  <a:pt x="401" y="3"/>
                </a:cubicBezTo>
                <a:cubicBezTo>
                  <a:pt x="399" y="1"/>
                  <a:pt x="399" y="1"/>
                  <a:pt x="399" y="1"/>
                </a:cubicBezTo>
                <a:cubicBezTo>
                  <a:pt x="381" y="3"/>
                  <a:pt x="381" y="3"/>
                  <a:pt x="381" y="3"/>
                </a:cubicBezTo>
                <a:cubicBezTo>
                  <a:pt x="321" y="3"/>
                  <a:pt x="270" y="7"/>
                  <a:pt x="217" y="9"/>
                </a:cubicBezTo>
                <a:cubicBezTo>
                  <a:pt x="214" y="10"/>
                  <a:pt x="215" y="11"/>
                  <a:pt x="222" y="11"/>
                </a:cubicBezTo>
                <a:cubicBezTo>
                  <a:pt x="198" y="12"/>
                  <a:pt x="171" y="17"/>
                  <a:pt x="144" y="18"/>
                </a:cubicBezTo>
                <a:cubicBezTo>
                  <a:pt x="151" y="17"/>
                  <a:pt x="151" y="17"/>
                  <a:pt x="151" y="17"/>
                </a:cubicBezTo>
                <a:cubicBezTo>
                  <a:pt x="129" y="18"/>
                  <a:pt x="118" y="20"/>
                  <a:pt x="106" y="21"/>
                </a:cubicBezTo>
                <a:cubicBezTo>
                  <a:pt x="86" y="25"/>
                  <a:pt x="86" y="25"/>
                  <a:pt x="86" y="25"/>
                </a:cubicBezTo>
                <a:cubicBezTo>
                  <a:pt x="73" y="27"/>
                  <a:pt x="73" y="27"/>
                  <a:pt x="73" y="27"/>
                </a:cubicBezTo>
                <a:cubicBezTo>
                  <a:pt x="65" y="28"/>
                  <a:pt x="65" y="28"/>
                  <a:pt x="65" y="28"/>
                </a:cubicBezTo>
                <a:cubicBezTo>
                  <a:pt x="65" y="28"/>
                  <a:pt x="65" y="28"/>
                  <a:pt x="65" y="28"/>
                </a:cubicBezTo>
                <a:cubicBezTo>
                  <a:pt x="65" y="28"/>
                  <a:pt x="65" y="28"/>
                  <a:pt x="65" y="28"/>
                </a:cubicBezTo>
                <a:cubicBezTo>
                  <a:pt x="65" y="28"/>
                  <a:pt x="65" y="28"/>
                  <a:pt x="65" y="28"/>
                </a:cubicBezTo>
                <a:cubicBezTo>
                  <a:pt x="65" y="28"/>
                  <a:pt x="65" y="28"/>
                  <a:pt x="65" y="28"/>
                </a:cubicBezTo>
                <a:cubicBezTo>
                  <a:pt x="67" y="28"/>
                  <a:pt x="67" y="28"/>
                  <a:pt x="67" y="28"/>
                </a:cubicBezTo>
                <a:cubicBezTo>
                  <a:pt x="80" y="26"/>
                  <a:pt x="80" y="26"/>
                  <a:pt x="80" y="26"/>
                </a:cubicBezTo>
                <a:cubicBezTo>
                  <a:pt x="88" y="25"/>
                  <a:pt x="95" y="25"/>
                  <a:pt x="97" y="25"/>
                </a:cubicBezTo>
                <a:cubicBezTo>
                  <a:pt x="94" y="26"/>
                  <a:pt x="87" y="27"/>
                  <a:pt x="79" y="28"/>
                </a:cubicBezTo>
                <a:cubicBezTo>
                  <a:pt x="75" y="29"/>
                  <a:pt x="70" y="29"/>
                  <a:pt x="67" y="29"/>
                </a:cubicBezTo>
                <a:cubicBezTo>
                  <a:pt x="65" y="29"/>
                  <a:pt x="65" y="29"/>
                  <a:pt x="65" y="29"/>
                </a:cubicBezTo>
                <a:cubicBezTo>
                  <a:pt x="65" y="29"/>
                  <a:pt x="65" y="29"/>
                  <a:pt x="65" y="29"/>
                </a:cubicBezTo>
                <a:cubicBezTo>
                  <a:pt x="65" y="29"/>
                  <a:pt x="65" y="29"/>
                  <a:pt x="65" y="29"/>
                </a:cubicBezTo>
                <a:cubicBezTo>
                  <a:pt x="65" y="29"/>
                  <a:pt x="65" y="29"/>
                  <a:pt x="65" y="29"/>
                </a:cubicBezTo>
                <a:cubicBezTo>
                  <a:pt x="65" y="31"/>
                  <a:pt x="65" y="31"/>
                  <a:pt x="65" y="31"/>
                </a:cubicBezTo>
                <a:cubicBezTo>
                  <a:pt x="65" y="31"/>
                  <a:pt x="65" y="31"/>
                  <a:pt x="65" y="31"/>
                </a:cubicBezTo>
                <a:cubicBezTo>
                  <a:pt x="65" y="30"/>
                  <a:pt x="65" y="30"/>
                  <a:pt x="65" y="30"/>
                </a:cubicBezTo>
                <a:cubicBezTo>
                  <a:pt x="66" y="30"/>
                  <a:pt x="66" y="30"/>
                  <a:pt x="66" y="30"/>
                </a:cubicBezTo>
                <a:cubicBezTo>
                  <a:pt x="67" y="30"/>
                  <a:pt x="67" y="30"/>
                  <a:pt x="67" y="30"/>
                </a:cubicBezTo>
                <a:cubicBezTo>
                  <a:pt x="69" y="30"/>
                  <a:pt x="69" y="30"/>
                  <a:pt x="69" y="30"/>
                </a:cubicBezTo>
                <a:cubicBezTo>
                  <a:pt x="72" y="29"/>
                  <a:pt x="76" y="29"/>
                  <a:pt x="79" y="28"/>
                </a:cubicBezTo>
                <a:cubicBezTo>
                  <a:pt x="102" y="25"/>
                  <a:pt x="102" y="25"/>
                  <a:pt x="102" y="25"/>
                </a:cubicBezTo>
                <a:cubicBezTo>
                  <a:pt x="99" y="26"/>
                  <a:pt x="98" y="26"/>
                  <a:pt x="96" y="27"/>
                </a:cubicBezTo>
                <a:cubicBezTo>
                  <a:pt x="109" y="25"/>
                  <a:pt x="126" y="23"/>
                  <a:pt x="145" y="21"/>
                </a:cubicBezTo>
                <a:cubicBezTo>
                  <a:pt x="118" y="23"/>
                  <a:pt x="118" y="23"/>
                  <a:pt x="118" y="23"/>
                </a:cubicBezTo>
                <a:cubicBezTo>
                  <a:pt x="129" y="20"/>
                  <a:pt x="162" y="19"/>
                  <a:pt x="173" y="18"/>
                </a:cubicBezTo>
                <a:cubicBezTo>
                  <a:pt x="173" y="20"/>
                  <a:pt x="157" y="21"/>
                  <a:pt x="172" y="21"/>
                </a:cubicBezTo>
                <a:cubicBezTo>
                  <a:pt x="216" y="18"/>
                  <a:pt x="198" y="17"/>
                  <a:pt x="239" y="12"/>
                </a:cubicBezTo>
                <a:cubicBezTo>
                  <a:pt x="231" y="12"/>
                  <a:pt x="231" y="12"/>
                  <a:pt x="231" y="12"/>
                </a:cubicBezTo>
                <a:cubicBezTo>
                  <a:pt x="245" y="11"/>
                  <a:pt x="255" y="8"/>
                  <a:pt x="274" y="8"/>
                </a:cubicBezTo>
                <a:cubicBezTo>
                  <a:pt x="274" y="10"/>
                  <a:pt x="259" y="10"/>
                  <a:pt x="252" y="12"/>
                </a:cubicBezTo>
                <a:cubicBezTo>
                  <a:pt x="256" y="12"/>
                  <a:pt x="276" y="8"/>
                  <a:pt x="290" y="8"/>
                </a:cubicBezTo>
                <a:cubicBezTo>
                  <a:pt x="278" y="11"/>
                  <a:pt x="246" y="13"/>
                  <a:pt x="224" y="15"/>
                </a:cubicBezTo>
                <a:cubicBezTo>
                  <a:pt x="227" y="15"/>
                  <a:pt x="227" y="16"/>
                  <a:pt x="224" y="17"/>
                </a:cubicBezTo>
                <a:cubicBezTo>
                  <a:pt x="288" y="11"/>
                  <a:pt x="359" y="5"/>
                  <a:pt x="423" y="7"/>
                </a:cubicBezTo>
                <a:cubicBezTo>
                  <a:pt x="389" y="9"/>
                  <a:pt x="438" y="8"/>
                  <a:pt x="430" y="10"/>
                </a:cubicBezTo>
                <a:cubicBezTo>
                  <a:pt x="435" y="9"/>
                  <a:pt x="455" y="11"/>
                  <a:pt x="473" y="12"/>
                </a:cubicBezTo>
                <a:cubicBezTo>
                  <a:pt x="476" y="13"/>
                  <a:pt x="467" y="13"/>
                  <a:pt x="459" y="12"/>
                </a:cubicBezTo>
                <a:cubicBezTo>
                  <a:pt x="452" y="12"/>
                  <a:pt x="445" y="12"/>
                  <a:pt x="452" y="13"/>
                </a:cubicBezTo>
                <a:cubicBezTo>
                  <a:pt x="468" y="14"/>
                  <a:pt x="488" y="14"/>
                  <a:pt x="509" y="17"/>
                </a:cubicBezTo>
                <a:cubicBezTo>
                  <a:pt x="520" y="18"/>
                  <a:pt x="531" y="20"/>
                  <a:pt x="541" y="23"/>
                </a:cubicBezTo>
                <a:cubicBezTo>
                  <a:pt x="546" y="25"/>
                  <a:pt x="551" y="27"/>
                  <a:pt x="556" y="30"/>
                </a:cubicBezTo>
                <a:cubicBezTo>
                  <a:pt x="561" y="33"/>
                  <a:pt x="565" y="37"/>
                  <a:pt x="566" y="43"/>
                </a:cubicBezTo>
                <a:cubicBezTo>
                  <a:pt x="566" y="41"/>
                  <a:pt x="564" y="38"/>
                  <a:pt x="562" y="36"/>
                </a:cubicBezTo>
                <a:cubicBezTo>
                  <a:pt x="560" y="34"/>
                  <a:pt x="557" y="32"/>
                  <a:pt x="557" y="32"/>
                </a:cubicBezTo>
                <a:cubicBezTo>
                  <a:pt x="560" y="34"/>
                  <a:pt x="562" y="37"/>
                  <a:pt x="564" y="40"/>
                </a:cubicBezTo>
                <a:cubicBezTo>
                  <a:pt x="566" y="43"/>
                  <a:pt x="567" y="47"/>
                  <a:pt x="568" y="51"/>
                </a:cubicBezTo>
                <a:cubicBezTo>
                  <a:pt x="570" y="58"/>
                  <a:pt x="572" y="66"/>
                  <a:pt x="573" y="74"/>
                </a:cubicBezTo>
                <a:cubicBezTo>
                  <a:pt x="575" y="89"/>
                  <a:pt x="576" y="104"/>
                  <a:pt x="575" y="114"/>
                </a:cubicBezTo>
                <a:cubicBezTo>
                  <a:pt x="573" y="100"/>
                  <a:pt x="571" y="84"/>
                  <a:pt x="568" y="69"/>
                </a:cubicBezTo>
                <a:cubicBezTo>
                  <a:pt x="569" y="73"/>
                  <a:pt x="569" y="78"/>
                  <a:pt x="569" y="86"/>
                </a:cubicBezTo>
                <a:cubicBezTo>
                  <a:pt x="567" y="75"/>
                  <a:pt x="567" y="75"/>
                  <a:pt x="567" y="75"/>
                </a:cubicBezTo>
                <a:cubicBezTo>
                  <a:pt x="568" y="93"/>
                  <a:pt x="569" y="99"/>
                  <a:pt x="571" y="104"/>
                </a:cubicBezTo>
                <a:cubicBezTo>
                  <a:pt x="572" y="109"/>
                  <a:pt x="574" y="112"/>
                  <a:pt x="575" y="121"/>
                </a:cubicBezTo>
                <a:cubicBezTo>
                  <a:pt x="574" y="143"/>
                  <a:pt x="574" y="143"/>
                  <a:pt x="574" y="143"/>
                </a:cubicBezTo>
                <a:cubicBezTo>
                  <a:pt x="574" y="182"/>
                  <a:pt x="576" y="219"/>
                  <a:pt x="579" y="244"/>
                </a:cubicBezTo>
                <a:cubicBezTo>
                  <a:pt x="580" y="252"/>
                  <a:pt x="580" y="281"/>
                  <a:pt x="578" y="269"/>
                </a:cubicBezTo>
                <a:cubicBezTo>
                  <a:pt x="575" y="250"/>
                  <a:pt x="573" y="241"/>
                  <a:pt x="572" y="201"/>
                </a:cubicBezTo>
                <a:cubicBezTo>
                  <a:pt x="574" y="195"/>
                  <a:pt x="575" y="231"/>
                  <a:pt x="575" y="219"/>
                </a:cubicBezTo>
                <a:cubicBezTo>
                  <a:pt x="574" y="203"/>
                  <a:pt x="575" y="173"/>
                  <a:pt x="573" y="160"/>
                </a:cubicBezTo>
                <a:cubicBezTo>
                  <a:pt x="574" y="203"/>
                  <a:pt x="574" y="203"/>
                  <a:pt x="574" y="203"/>
                </a:cubicBezTo>
                <a:cubicBezTo>
                  <a:pt x="571" y="202"/>
                  <a:pt x="574" y="185"/>
                  <a:pt x="572" y="178"/>
                </a:cubicBezTo>
                <a:cubicBezTo>
                  <a:pt x="570" y="189"/>
                  <a:pt x="573" y="213"/>
                  <a:pt x="572" y="230"/>
                </a:cubicBezTo>
                <a:cubicBezTo>
                  <a:pt x="572" y="227"/>
                  <a:pt x="572" y="227"/>
                  <a:pt x="572" y="227"/>
                </a:cubicBezTo>
                <a:cubicBezTo>
                  <a:pt x="573" y="261"/>
                  <a:pt x="572" y="257"/>
                  <a:pt x="574" y="290"/>
                </a:cubicBezTo>
                <a:cubicBezTo>
                  <a:pt x="576" y="292"/>
                  <a:pt x="575" y="279"/>
                  <a:pt x="576" y="263"/>
                </a:cubicBezTo>
                <a:cubicBezTo>
                  <a:pt x="577" y="317"/>
                  <a:pt x="581" y="391"/>
                  <a:pt x="577" y="446"/>
                </a:cubicBezTo>
                <a:cubicBezTo>
                  <a:pt x="575" y="414"/>
                  <a:pt x="575" y="414"/>
                  <a:pt x="575" y="414"/>
                </a:cubicBezTo>
                <a:cubicBezTo>
                  <a:pt x="574" y="434"/>
                  <a:pt x="576" y="470"/>
                  <a:pt x="573" y="468"/>
                </a:cubicBezTo>
                <a:cubicBezTo>
                  <a:pt x="574" y="444"/>
                  <a:pt x="572" y="454"/>
                  <a:pt x="572" y="443"/>
                </a:cubicBezTo>
                <a:cubicBezTo>
                  <a:pt x="572" y="441"/>
                  <a:pt x="572" y="441"/>
                  <a:pt x="572" y="441"/>
                </a:cubicBezTo>
                <a:cubicBezTo>
                  <a:pt x="572" y="438"/>
                  <a:pt x="572" y="429"/>
                  <a:pt x="571" y="435"/>
                </a:cubicBezTo>
                <a:cubicBezTo>
                  <a:pt x="573" y="453"/>
                  <a:pt x="573" y="481"/>
                  <a:pt x="574" y="501"/>
                </a:cubicBezTo>
                <a:cubicBezTo>
                  <a:pt x="573" y="492"/>
                  <a:pt x="572" y="511"/>
                  <a:pt x="572" y="513"/>
                </a:cubicBezTo>
                <a:cubicBezTo>
                  <a:pt x="572" y="532"/>
                  <a:pt x="573" y="513"/>
                  <a:pt x="574" y="512"/>
                </a:cubicBezTo>
                <a:cubicBezTo>
                  <a:pt x="574" y="522"/>
                  <a:pt x="575" y="539"/>
                  <a:pt x="574" y="547"/>
                </a:cubicBezTo>
                <a:cubicBezTo>
                  <a:pt x="572" y="562"/>
                  <a:pt x="572" y="529"/>
                  <a:pt x="571" y="525"/>
                </a:cubicBezTo>
                <a:cubicBezTo>
                  <a:pt x="573" y="582"/>
                  <a:pt x="573" y="582"/>
                  <a:pt x="573" y="582"/>
                </a:cubicBezTo>
                <a:cubicBezTo>
                  <a:pt x="572" y="581"/>
                  <a:pt x="572" y="581"/>
                  <a:pt x="572" y="581"/>
                </a:cubicBezTo>
                <a:cubicBezTo>
                  <a:pt x="573" y="585"/>
                  <a:pt x="573" y="594"/>
                  <a:pt x="572" y="600"/>
                </a:cubicBezTo>
                <a:cubicBezTo>
                  <a:pt x="571" y="606"/>
                  <a:pt x="571" y="592"/>
                  <a:pt x="572" y="584"/>
                </a:cubicBezTo>
                <a:cubicBezTo>
                  <a:pt x="569" y="614"/>
                  <a:pt x="574" y="637"/>
                  <a:pt x="570" y="662"/>
                </a:cubicBezTo>
                <a:cubicBezTo>
                  <a:pt x="571" y="679"/>
                  <a:pt x="571" y="679"/>
                  <a:pt x="571" y="679"/>
                </a:cubicBezTo>
                <a:cubicBezTo>
                  <a:pt x="571" y="681"/>
                  <a:pt x="570" y="683"/>
                  <a:pt x="570" y="681"/>
                </a:cubicBezTo>
                <a:cubicBezTo>
                  <a:pt x="571" y="697"/>
                  <a:pt x="571" y="697"/>
                  <a:pt x="571" y="697"/>
                </a:cubicBezTo>
                <a:cubicBezTo>
                  <a:pt x="571" y="728"/>
                  <a:pt x="568" y="705"/>
                  <a:pt x="567" y="715"/>
                </a:cubicBezTo>
                <a:cubicBezTo>
                  <a:pt x="567" y="714"/>
                  <a:pt x="567" y="714"/>
                  <a:pt x="567" y="714"/>
                </a:cubicBezTo>
                <a:cubicBezTo>
                  <a:pt x="567" y="723"/>
                  <a:pt x="566" y="730"/>
                  <a:pt x="565" y="724"/>
                </a:cubicBezTo>
                <a:cubicBezTo>
                  <a:pt x="566" y="756"/>
                  <a:pt x="566" y="756"/>
                  <a:pt x="566" y="756"/>
                </a:cubicBezTo>
                <a:cubicBezTo>
                  <a:pt x="566" y="756"/>
                  <a:pt x="566" y="756"/>
                  <a:pt x="566" y="756"/>
                </a:cubicBezTo>
                <a:cubicBezTo>
                  <a:pt x="568" y="769"/>
                  <a:pt x="567" y="817"/>
                  <a:pt x="570" y="816"/>
                </a:cubicBezTo>
                <a:cubicBezTo>
                  <a:pt x="570" y="825"/>
                  <a:pt x="569" y="832"/>
                  <a:pt x="569" y="828"/>
                </a:cubicBezTo>
                <a:cubicBezTo>
                  <a:pt x="568" y="852"/>
                  <a:pt x="566" y="822"/>
                  <a:pt x="565" y="861"/>
                </a:cubicBezTo>
                <a:cubicBezTo>
                  <a:pt x="565" y="861"/>
                  <a:pt x="565" y="856"/>
                  <a:pt x="565" y="850"/>
                </a:cubicBezTo>
                <a:cubicBezTo>
                  <a:pt x="564" y="861"/>
                  <a:pt x="565" y="865"/>
                  <a:pt x="565" y="866"/>
                </a:cubicBezTo>
                <a:cubicBezTo>
                  <a:pt x="565" y="866"/>
                  <a:pt x="564" y="867"/>
                  <a:pt x="563" y="869"/>
                </a:cubicBezTo>
                <a:cubicBezTo>
                  <a:pt x="565" y="870"/>
                  <a:pt x="564" y="886"/>
                  <a:pt x="563" y="895"/>
                </a:cubicBezTo>
                <a:cubicBezTo>
                  <a:pt x="562" y="881"/>
                  <a:pt x="562" y="881"/>
                  <a:pt x="562" y="881"/>
                </a:cubicBezTo>
                <a:cubicBezTo>
                  <a:pt x="562" y="890"/>
                  <a:pt x="562" y="896"/>
                  <a:pt x="562" y="912"/>
                </a:cubicBezTo>
                <a:cubicBezTo>
                  <a:pt x="560" y="901"/>
                  <a:pt x="560" y="901"/>
                  <a:pt x="560" y="901"/>
                </a:cubicBezTo>
                <a:cubicBezTo>
                  <a:pt x="560" y="928"/>
                  <a:pt x="564" y="903"/>
                  <a:pt x="561" y="935"/>
                </a:cubicBezTo>
                <a:cubicBezTo>
                  <a:pt x="564" y="906"/>
                  <a:pt x="564" y="906"/>
                  <a:pt x="564" y="906"/>
                </a:cubicBezTo>
                <a:cubicBezTo>
                  <a:pt x="563" y="940"/>
                  <a:pt x="566" y="929"/>
                  <a:pt x="567" y="944"/>
                </a:cubicBezTo>
                <a:cubicBezTo>
                  <a:pt x="567" y="953"/>
                  <a:pt x="567" y="962"/>
                  <a:pt x="567" y="972"/>
                </a:cubicBezTo>
                <a:cubicBezTo>
                  <a:pt x="566" y="986"/>
                  <a:pt x="566" y="986"/>
                  <a:pt x="566" y="986"/>
                </a:cubicBezTo>
                <a:cubicBezTo>
                  <a:pt x="566" y="993"/>
                  <a:pt x="566" y="993"/>
                  <a:pt x="566" y="993"/>
                </a:cubicBezTo>
                <a:cubicBezTo>
                  <a:pt x="566" y="996"/>
                  <a:pt x="566" y="996"/>
                  <a:pt x="566" y="996"/>
                </a:cubicBezTo>
                <a:cubicBezTo>
                  <a:pt x="566" y="998"/>
                  <a:pt x="565" y="999"/>
                  <a:pt x="565" y="1000"/>
                </a:cubicBezTo>
                <a:cubicBezTo>
                  <a:pt x="563" y="1004"/>
                  <a:pt x="558" y="1006"/>
                  <a:pt x="554" y="1008"/>
                </a:cubicBezTo>
                <a:cubicBezTo>
                  <a:pt x="550" y="1010"/>
                  <a:pt x="546" y="1011"/>
                  <a:pt x="542" y="1013"/>
                </a:cubicBezTo>
                <a:cubicBezTo>
                  <a:pt x="534" y="1015"/>
                  <a:pt x="527" y="1018"/>
                  <a:pt x="520" y="1020"/>
                </a:cubicBezTo>
                <a:cubicBezTo>
                  <a:pt x="516" y="1019"/>
                  <a:pt x="520" y="1018"/>
                  <a:pt x="510" y="1019"/>
                </a:cubicBezTo>
                <a:cubicBezTo>
                  <a:pt x="532" y="1014"/>
                  <a:pt x="543" y="1010"/>
                  <a:pt x="551" y="1005"/>
                </a:cubicBezTo>
                <a:cubicBezTo>
                  <a:pt x="554" y="1003"/>
                  <a:pt x="556" y="1002"/>
                  <a:pt x="557" y="1001"/>
                </a:cubicBezTo>
                <a:cubicBezTo>
                  <a:pt x="558" y="1001"/>
                  <a:pt x="559" y="1000"/>
                  <a:pt x="560" y="999"/>
                </a:cubicBezTo>
                <a:cubicBezTo>
                  <a:pt x="561" y="997"/>
                  <a:pt x="561" y="995"/>
                  <a:pt x="561" y="994"/>
                </a:cubicBezTo>
                <a:cubicBezTo>
                  <a:pt x="562" y="991"/>
                  <a:pt x="562" y="989"/>
                  <a:pt x="563" y="988"/>
                </a:cubicBezTo>
                <a:cubicBezTo>
                  <a:pt x="564" y="984"/>
                  <a:pt x="566" y="981"/>
                  <a:pt x="565" y="957"/>
                </a:cubicBezTo>
                <a:cubicBezTo>
                  <a:pt x="563" y="959"/>
                  <a:pt x="562" y="974"/>
                  <a:pt x="563" y="987"/>
                </a:cubicBezTo>
                <a:cubicBezTo>
                  <a:pt x="561" y="988"/>
                  <a:pt x="560" y="972"/>
                  <a:pt x="560" y="962"/>
                </a:cubicBezTo>
                <a:cubicBezTo>
                  <a:pt x="560" y="969"/>
                  <a:pt x="560" y="976"/>
                  <a:pt x="559" y="984"/>
                </a:cubicBezTo>
                <a:cubicBezTo>
                  <a:pt x="559" y="995"/>
                  <a:pt x="559" y="995"/>
                  <a:pt x="559" y="995"/>
                </a:cubicBezTo>
                <a:cubicBezTo>
                  <a:pt x="559" y="997"/>
                  <a:pt x="557" y="998"/>
                  <a:pt x="556" y="999"/>
                </a:cubicBezTo>
                <a:cubicBezTo>
                  <a:pt x="555" y="1000"/>
                  <a:pt x="553" y="1001"/>
                  <a:pt x="552" y="1001"/>
                </a:cubicBezTo>
                <a:cubicBezTo>
                  <a:pt x="550" y="1002"/>
                  <a:pt x="549" y="1003"/>
                  <a:pt x="547" y="1003"/>
                </a:cubicBezTo>
                <a:cubicBezTo>
                  <a:pt x="544" y="1004"/>
                  <a:pt x="541" y="1005"/>
                  <a:pt x="538" y="1006"/>
                </a:cubicBezTo>
                <a:cubicBezTo>
                  <a:pt x="532" y="1007"/>
                  <a:pt x="527" y="1009"/>
                  <a:pt x="523" y="1010"/>
                </a:cubicBezTo>
                <a:cubicBezTo>
                  <a:pt x="515" y="1012"/>
                  <a:pt x="495" y="1017"/>
                  <a:pt x="485" y="1017"/>
                </a:cubicBezTo>
                <a:cubicBezTo>
                  <a:pt x="486" y="1018"/>
                  <a:pt x="476" y="1020"/>
                  <a:pt x="467" y="1022"/>
                </a:cubicBezTo>
                <a:cubicBezTo>
                  <a:pt x="458" y="1023"/>
                  <a:pt x="451" y="1025"/>
                  <a:pt x="458" y="1025"/>
                </a:cubicBezTo>
                <a:cubicBezTo>
                  <a:pt x="429" y="1029"/>
                  <a:pt x="439" y="1024"/>
                  <a:pt x="411" y="1029"/>
                </a:cubicBezTo>
                <a:cubicBezTo>
                  <a:pt x="422" y="1026"/>
                  <a:pt x="392" y="1028"/>
                  <a:pt x="404" y="1026"/>
                </a:cubicBezTo>
                <a:cubicBezTo>
                  <a:pt x="414" y="1027"/>
                  <a:pt x="445" y="1022"/>
                  <a:pt x="460" y="1019"/>
                </a:cubicBezTo>
                <a:cubicBezTo>
                  <a:pt x="446" y="1020"/>
                  <a:pt x="432" y="1020"/>
                  <a:pt x="418" y="1021"/>
                </a:cubicBezTo>
                <a:cubicBezTo>
                  <a:pt x="428" y="1021"/>
                  <a:pt x="413" y="1023"/>
                  <a:pt x="407" y="1024"/>
                </a:cubicBezTo>
                <a:cubicBezTo>
                  <a:pt x="402" y="1023"/>
                  <a:pt x="402" y="1023"/>
                  <a:pt x="402" y="1023"/>
                </a:cubicBezTo>
                <a:cubicBezTo>
                  <a:pt x="399" y="1025"/>
                  <a:pt x="380" y="1025"/>
                  <a:pt x="360" y="1025"/>
                </a:cubicBezTo>
                <a:cubicBezTo>
                  <a:pt x="339" y="1025"/>
                  <a:pt x="317" y="1025"/>
                  <a:pt x="307" y="1028"/>
                </a:cubicBezTo>
                <a:cubicBezTo>
                  <a:pt x="320" y="1027"/>
                  <a:pt x="331" y="1029"/>
                  <a:pt x="338" y="1026"/>
                </a:cubicBezTo>
                <a:cubicBezTo>
                  <a:pt x="362" y="1027"/>
                  <a:pt x="333" y="1030"/>
                  <a:pt x="344" y="1031"/>
                </a:cubicBezTo>
                <a:cubicBezTo>
                  <a:pt x="306" y="1034"/>
                  <a:pt x="248" y="1031"/>
                  <a:pt x="206" y="1032"/>
                </a:cubicBezTo>
                <a:cubicBezTo>
                  <a:pt x="214" y="1031"/>
                  <a:pt x="233" y="1032"/>
                  <a:pt x="234" y="1030"/>
                </a:cubicBezTo>
                <a:cubicBezTo>
                  <a:pt x="204" y="1028"/>
                  <a:pt x="167" y="1031"/>
                  <a:pt x="131" y="1029"/>
                </a:cubicBezTo>
                <a:cubicBezTo>
                  <a:pt x="138" y="1027"/>
                  <a:pt x="138" y="1027"/>
                  <a:pt x="138" y="1027"/>
                </a:cubicBezTo>
                <a:cubicBezTo>
                  <a:pt x="123" y="1027"/>
                  <a:pt x="120" y="1026"/>
                  <a:pt x="117" y="1025"/>
                </a:cubicBezTo>
                <a:cubicBezTo>
                  <a:pt x="113" y="1024"/>
                  <a:pt x="110" y="1024"/>
                  <a:pt x="94" y="1022"/>
                </a:cubicBezTo>
                <a:cubicBezTo>
                  <a:pt x="95" y="1022"/>
                  <a:pt x="99" y="1024"/>
                  <a:pt x="92" y="1022"/>
                </a:cubicBezTo>
                <a:cubicBezTo>
                  <a:pt x="79" y="1020"/>
                  <a:pt x="79" y="1019"/>
                  <a:pt x="79" y="1019"/>
                </a:cubicBezTo>
                <a:cubicBezTo>
                  <a:pt x="80" y="1018"/>
                  <a:pt x="81" y="1018"/>
                  <a:pt x="73" y="1016"/>
                </a:cubicBezTo>
                <a:cubicBezTo>
                  <a:pt x="57" y="1014"/>
                  <a:pt x="53" y="1012"/>
                  <a:pt x="49" y="1009"/>
                </a:cubicBezTo>
                <a:cubicBezTo>
                  <a:pt x="47" y="1008"/>
                  <a:pt x="45" y="1007"/>
                  <a:pt x="41" y="1004"/>
                </a:cubicBezTo>
                <a:cubicBezTo>
                  <a:pt x="40" y="1004"/>
                  <a:pt x="40" y="1003"/>
                  <a:pt x="39" y="1002"/>
                </a:cubicBezTo>
                <a:cubicBezTo>
                  <a:pt x="38" y="1001"/>
                  <a:pt x="37" y="1001"/>
                  <a:pt x="36" y="999"/>
                </a:cubicBezTo>
                <a:cubicBezTo>
                  <a:pt x="36" y="998"/>
                  <a:pt x="35" y="997"/>
                  <a:pt x="35" y="996"/>
                </a:cubicBezTo>
                <a:cubicBezTo>
                  <a:pt x="34" y="989"/>
                  <a:pt x="34" y="989"/>
                  <a:pt x="34" y="989"/>
                </a:cubicBezTo>
                <a:cubicBezTo>
                  <a:pt x="35" y="992"/>
                  <a:pt x="35" y="992"/>
                  <a:pt x="35" y="992"/>
                </a:cubicBezTo>
                <a:cubicBezTo>
                  <a:pt x="29" y="960"/>
                  <a:pt x="29" y="917"/>
                  <a:pt x="28" y="883"/>
                </a:cubicBezTo>
                <a:cubicBezTo>
                  <a:pt x="27" y="885"/>
                  <a:pt x="29" y="912"/>
                  <a:pt x="27" y="909"/>
                </a:cubicBezTo>
                <a:cubicBezTo>
                  <a:pt x="26" y="894"/>
                  <a:pt x="25" y="879"/>
                  <a:pt x="24" y="865"/>
                </a:cubicBezTo>
                <a:cubicBezTo>
                  <a:pt x="24" y="862"/>
                  <a:pt x="23" y="843"/>
                  <a:pt x="25" y="855"/>
                </a:cubicBezTo>
                <a:cubicBezTo>
                  <a:pt x="26" y="861"/>
                  <a:pt x="26" y="866"/>
                  <a:pt x="26" y="871"/>
                </a:cubicBezTo>
                <a:cubicBezTo>
                  <a:pt x="26" y="865"/>
                  <a:pt x="26" y="865"/>
                  <a:pt x="26" y="865"/>
                </a:cubicBezTo>
                <a:cubicBezTo>
                  <a:pt x="23" y="824"/>
                  <a:pt x="23" y="867"/>
                  <a:pt x="21" y="867"/>
                </a:cubicBezTo>
                <a:cubicBezTo>
                  <a:pt x="21" y="845"/>
                  <a:pt x="19" y="838"/>
                  <a:pt x="18" y="823"/>
                </a:cubicBezTo>
                <a:cubicBezTo>
                  <a:pt x="20" y="816"/>
                  <a:pt x="21" y="851"/>
                  <a:pt x="23" y="833"/>
                </a:cubicBezTo>
                <a:cubicBezTo>
                  <a:pt x="23" y="819"/>
                  <a:pt x="20" y="777"/>
                  <a:pt x="18" y="762"/>
                </a:cubicBezTo>
                <a:cubicBezTo>
                  <a:pt x="22" y="741"/>
                  <a:pt x="18" y="677"/>
                  <a:pt x="21" y="676"/>
                </a:cubicBezTo>
                <a:cubicBezTo>
                  <a:pt x="21" y="677"/>
                  <a:pt x="20" y="670"/>
                  <a:pt x="20" y="660"/>
                </a:cubicBezTo>
                <a:cubicBezTo>
                  <a:pt x="21" y="666"/>
                  <a:pt x="21" y="666"/>
                  <a:pt x="21" y="666"/>
                </a:cubicBezTo>
                <a:cubicBezTo>
                  <a:pt x="23" y="635"/>
                  <a:pt x="18" y="636"/>
                  <a:pt x="19" y="617"/>
                </a:cubicBezTo>
                <a:cubicBezTo>
                  <a:pt x="19" y="617"/>
                  <a:pt x="20" y="623"/>
                  <a:pt x="20" y="626"/>
                </a:cubicBezTo>
                <a:cubicBezTo>
                  <a:pt x="21" y="585"/>
                  <a:pt x="16" y="562"/>
                  <a:pt x="19" y="522"/>
                </a:cubicBezTo>
                <a:cubicBezTo>
                  <a:pt x="19" y="523"/>
                  <a:pt x="20" y="525"/>
                  <a:pt x="20" y="529"/>
                </a:cubicBezTo>
                <a:cubicBezTo>
                  <a:pt x="20" y="531"/>
                  <a:pt x="20" y="523"/>
                  <a:pt x="19" y="510"/>
                </a:cubicBezTo>
                <a:cubicBezTo>
                  <a:pt x="18" y="524"/>
                  <a:pt x="18" y="524"/>
                  <a:pt x="18" y="524"/>
                </a:cubicBezTo>
                <a:cubicBezTo>
                  <a:pt x="14" y="503"/>
                  <a:pt x="21" y="467"/>
                  <a:pt x="20" y="434"/>
                </a:cubicBezTo>
                <a:cubicBezTo>
                  <a:pt x="21" y="437"/>
                  <a:pt x="20" y="462"/>
                  <a:pt x="22" y="448"/>
                </a:cubicBezTo>
                <a:cubicBezTo>
                  <a:pt x="22" y="427"/>
                  <a:pt x="18" y="429"/>
                  <a:pt x="21" y="403"/>
                </a:cubicBezTo>
                <a:cubicBezTo>
                  <a:pt x="21" y="414"/>
                  <a:pt x="23" y="411"/>
                  <a:pt x="23" y="422"/>
                </a:cubicBezTo>
                <a:cubicBezTo>
                  <a:pt x="24" y="405"/>
                  <a:pt x="26" y="393"/>
                  <a:pt x="24" y="387"/>
                </a:cubicBezTo>
                <a:cubicBezTo>
                  <a:pt x="24" y="382"/>
                  <a:pt x="25" y="381"/>
                  <a:pt x="26" y="380"/>
                </a:cubicBezTo>
                <a:cubicBezTo>
                  <a:pt x="25" y="369"/>
                  <a:pt x="26" y="352"/>
                  <a:pt x="27" y="341"/>
                </a:cubicBezTo>
                <a:cubicBezTo>
                  <a:pt x="27" y="343"/>
                  <a:pt x="27" y="343"/>
                  <a:pt x="27" y="343"/>
                </a:cubicBezTo>
                <a:cubicBezTo>
                  <a:pt x="24" y="322"/>
                  <a:pt x="28" y="308"/>
                  <a:pt x="29" y="280"/>
                </a:cubicBezTo>
                <a:cubicBezTo>
                  <a:pt x="30" y="285"/>
                  <a:pt x="30" y="285"/>
                  <a:pt x="30" y="285"/>
                </a:cubicBezTo>
                <a:cubicBezTo>
                  <a:pt x="30" y="273"/>
                  <a:pt x="29" y="255"/>
                  <a:pt x="32" y="235"/>
                </a:cubicBezTo>
                <a:cubicBezTo>
                  <a:pt x="33" y="246"/>
                  <a:pt x="33" y="246"/>
                  <a:pt x="33" y="246"/>
                </a:cubicBezTo>
                <a:cubicBezTo>
                  <a:pt x="33" y="229"/>
                  <a:pt x="36" y="199"/>
                  <a:pt x="35" y="185"/>
                </a:cubicBezTo>
                <a:cubicBezTo>
                  <a:pt x="35" y="180"/>
                  <a:pt x="37" y="201"/>
                  <a:pt x="38" y="174"/>
                </a:cubicBezTo>
                <a:cubicBezTo>
                  <a:pt x="37" y="168"/>
                  <a:pt x="37" y="148"/>
                  <a:pt x="39" y="141"/>
                </a:cubicBezTo>
                <a:cubicBezTo>
                  <a:pt x="40" y="141"/>
                  <a:pt x="40" y="144"/>
                  <a:pt x="39" y="151"/>
                </a:cubicBezTo>
                <a:cubicBezTo>
                  <a:pt x="39" y="155"/>
                  <a:pt x="39" y="152"/>
                  <a:pt x="39" y="151"/>
                </a:cubicBezTo>
                <a:cubicBezTo>
                  <a:pt x="39" y="160"/>
                  <a:pt x="39" y="160"/>
                  <a:pt x="39" y="160"/>
                </a:cubicBezTo>
                <a:cubicBezTo>
                  <a:pt x="41" y="140"/>
                  <a:pt x="39" y="143"/>
                  <a:pt x="41" y="122"/>
                </a:cubicBezTo>
                <a:cubicBezTo>
                  <a:pt x="42" y="118"/>
                  <a:pt x="42" y="129"/>
                  <a:pt x="43" y="133"/>
                </a:cubicBezTo>
                <a:cubicBezTo>
                  <a:pt x="43" y="105"/>
                  <a:pt x="44" y="78"/>
                  <a:pt x="44" y="51"/>
                </a:cubicBezTo>
                <a:cubicBezTo>
                  <a:pt x="43" y="50"/>
                  <a:pt x="42" y="60"/>
                  <a:pt x="41" y="52"/>
                </a:cubicBezTo>
                <a:cubicBezTo>
                  <a:pt x="39" y="80"/>
                  <a:pt x="39" y="80"/>
                  <a:pt x="39" y="80"/>
                </a:cubicBezTo>
                <a:cubicBezTo>
                  <a:pt x="37" y="93"/>
                  <a:pt x="38" y="65"/>
                  <a:pt x="38" y="53"/>
                </a:cubicBezTo>
                <a:cubicBezTo>
                  <a:pt x="37" y="72"/>
                  <a:pt x="37" y="72"/>
                  <a:pt x="37" y="72"/>
                </a:cubicBezTo>
                <a:cubicBezTo>
                  <a:pt x="37" y="73"/>
                  <a:pt x="36" y="73"/>
                  <a:pt x="36" y="71"/>
                </a:cubicBezTo>
                <a:cubicBezTo>
                  <a:pt x="36" y="85"/>
                  <a:pt x="36" y="85"/>
                  <a:pt x="36" y="85"/>
                </a:cubicBezTo>
                <a:cubicBezTo>
                  <a:pt x="35" y="46"/>
                  <a:pt x="30" y="124"/>
                  <a:pt x="31" y="83"/>
                </a:cubicBezTo>
                <a:cubicBezTo>
                  <a:pt x="30" y="93"/>
                  <a:pt x="31" y="105"/>
                  <a:pt x="32" y="111"/>
                </a:cubicBezTo>
                <a:cubicBezTo>
                  <a:pt x="31" y="130"/>
                  <a:pt x="30" y="125"/>
                  <a:pt x="29" y="133"/>
                </a:cubicBezTo>
                <a:cubicBezTo>
                  <a:pt x="29" y="104"/>
                  <a:pt x="29" y="104"/>
                  <a:pt x="29" y="104"/>
                </a:cubicBezTo>
                <a:cubicBezTo>
                  <a:pt x="27" y="148"/>
                  <a:pt x="27" y="100"/>
                  <a:pt x="24" y="131"/>
                </a:cubicBezTo>
                <a:cubicBezTo>
                  <a:pt x="24" y="168"/>
                  <a:pt x="17" y="189"/>
                  <a:pt x="16" y="208"/>
                </a:cubicBezTo>
                <a:cubicBezTo>
                  <a:pt x="15" y="246"/>
                  <a:pt x="19" y="194"/>
                  <a:pt x="19" y="218"/>
                </a:cubicBezTo>
                <a:cubicBezTo>
                  <a:pt x="19" y="238"/>
                  <a:pt x="18" y="228"/>
                  <a:pt x="17" y="241"/>
                </a:cubicBezTo>
                <a:cubicBezTo>
                  <a:pt x="19" y="250"/>
                  <a:pt x="19" y="250"/>
                  <a:pt x="19" y="250"/>
                </a:cubicBezTo>
                <a:cubicBezTo>
                  <a:pt x="18" y="274"/>
                  <a:pt x="16" y="251"/>
                  <a:pt x="17" y="265"/>
                </a:cubicBezTo>
                <a:cubicBezTo>
                  <a:pt x="14" y="283"/>
                  <a:pt x="16" y="259"/>
                  <a:pt x="14" y="254"/>
                </a:cubicBezTo>
                <a:cubicBezTo>
                  <a:pt x="15" y="258"/>
                  <a:pt x="15" y="279"/>
                  <a:pt x="13" y="288"/>
                </a:cubicBezTo>
                <a:cubicBezTo>
                  <a:pt x="13" y="287"/>
                  <a:pt x="14" y="262"/>
                  <a:pt x="13" y="278"/>
                </a:cubicBezTo>
                <a:cubicBezTo>
                  <a:pt x="12" y="337"/>
                  <a:pt x="9" y="352"/>
                  <a:pt x="8" y="405"/>
                </a:cubicBezTo>
                <a:cubicBezTo>
                  <a:pt x="6" y="400"/>
                  <a:pt x="6" y="400"/>
                  <a:pt x="6" y="400"/>
                </a:cubicBezTo>
                <a:cubicBezTo>
                  <a:pt x="7" y="406"/>
                  <a:pt x="7" y="410"/>
                  <a:pt x="6" y="416"/>
                </a:cubicBezTo>
                <a:cubicBezTo>
                  <a:pt x="6" y="413"/>
                  <a:pt x="6" y="413"/>
                  <a:pt x="6" y="413"/>
                </a:cubicBezTo>
                <a:cubicBezTo>
                  <a:pt x="5" y="420"/>
                  <a:pt x="6" y="474"/>
                  <a:pt x="5" y="509"/>
                </a:cubicBezTo>
                <a:cubicBezTo>
                  <a:pt x="4" y="491"/>
                  <a:pt x="4" y="491"/>
                  <a:pt x="4" y="491"/>
                </a:cubicBezTo>
                <a:cubicBezTo>
                  <a:pt x="5" y="522"/>
                  <a:pt x="5" y="522"/>
                  <a:pt x="5" y="522"/>
                </a:cubicBezTo>
                <a:cubicBezTo>
                  <a:pt x="3" y="519"/>
                  <a:pt x="3" y="519"/>
                  <a:pt x="3" y="519"/>
                </a:cubicBezTo>
                <a:cubicBezTo>
                  <a:pt x="5" y="529"/>
                  <a:pt x="3" y="566"/>
                  <a:pt x="3" y="595"/>
                </a:cubicBezTo>
                <a:cubicBezTo>
                  <a:pt x="2" y="595"/>
                  <a:pt x="2" y="595"/>
                  <a:pt x="2" y="595"/>
                </a:cubicBezTo>
                <a:cubicBezTo>
                  <a:pt x="3" y="613"/>
                  <a:pt x="3" y="613"/>
                  <a:pt x="3" y="613"/>
                </a:cubicBezTo>
                <a:cubicBezTo>
                  <a:pt x="2" y="607"/>
                  <a:pt x="2" y="607"/>
                  <a:pt x="2" y="607"/>
                </a:cubicBezTo>
                <a:cubicBezTo>
                  <a:pt x="2" y="624"/>
                  <a:pt x="4" y="645"/>
                  <a:pt x="3" y="666"/>
                </a:cubicBezTo>
                <a:cubicBezTo>
                  <a:pt x="3" y="653"/>
                  <a:pt x="1" y="649"/>
                  <a:pt x="0" y="651"/>
                </a:cubicBezTo>
                <a:close/>
                <a:moveTo>
                  <a:pt x="405" y="1042"/>
                </a:moveTo>
                <a:cubicBezTo>
                  <a:pt x="413" y="1041"/>
                  <a:pt x="413" y="1041"/>
                  <a:pt x="413" y="1041"/>
                </a:cubicBezTo>
                <a:cubicBezTo>
                  <a:pt x="410" y="1042"/>
                  <a:pt x="407" y="1042"/>
                  <a:pt x="405" y="1042"/>
                </a:cubicBezTo>
                <a:cubicBezTo>
                  <a:pt x="392" y="1043"/>
                  <a:pt x="392" y="1043"/>
                  <a:pt x="392" y="1043"/>
                </a:cubicBezTo>
                <a:cubicBezTo>
                  <a:pt x="394" y="1041"/>
                  <a:pt x="398" y="1042"/>
                  <a:pt x="405" y="1042"/>
                </a:cubicBezTo>
                <a:close/>
                <a:moveTo>
                  <a:pt x="544" y="17"/>
                </a:moveTo>
                <a:cubicBezTo>
                  <a:pt x="551" y="20"/>
                  <a:pt x="557" y="23"/>
                  <a:pt x="564" y="28"/>
                </a:cubicBezTo>
                <a:cubicBezTo>
                  <a:pt x="562" y="26"/>
                  <a:pt x="557" y="23"/>
                  <a:pt x="554" y="21"/>
                </a:cubicBezTo>
                <a:cubicBezTo>
                  <a:pt x="550" y="20"/>
                  <a:pt x="548" y="19"/>
                  <a:pt x="552" y="20"/>
                </a:cubicBezTo>
                <a:cubicBezTo>
                  <a:pt x="548" y="18"/>
                  <a:pt x="541" y="16"/>
                  <a:pt x="544" y="17"/>
                </a:cubicBezTo>
                <a:close/>
                <a:moveTo>
                  <a:pt x="376" y="1030"/>
                </a:moveTo>
                <a:cubicBezTo>
                  <a:pt x="385" y="1029"/>
                  <a:pt x="385" y="1029"/>
                  <a:pt x="385" y="1029"/>
                </a:cubicBezTo>
                <a:cubicBezTo>
                  <a:pt x="392" y="1030"/>
                  <a:pt x="392" y="1030"/>
                  <a:pt x="392" y="1030"/>
                </a:cubicBezTo>
                <a:lnTo>
                  <a:pt x="376" y="1030"/>
                </a:lnTo>
                <a:close/>
                <a:moveTo>
                  <a:pt x="212" y="1031"/>
                </a:moveTo>
                <a:cubicBezTo>
                  <a:pt x="230" y="1031"/>
                  <a:pt x="230" y="1031"/>
                  <a:pt x="230" y="1031"/>
                </a:cubicBezTo>
                <a:cubicBezTo>
                  <a:pt x="231" y="1031"/>
                  <a:pt x="231" y="1031"/>
                  <a:pt x="231" y="1031"/>
                </a:cubicBezTo>
                <a:cubicBezTo>
                  <a:pt x="214" y="1031"/>
                  <a:pt x="214" y="1031"/>
                  <a:pt x="214" y="1031"/>
                </a:cubicBezTo>
                <a:lnTo>
                  <a:pt x="212" y="1031"/>
                </a:lnTo>
                <a:close/>
                <a:moveTo>
                  <a:pt x="17" y="960"/>
                </a:moveTo>
                <a:cubicBezTo>
                  <a:pt x="21" y="971"/>
                  <a:pt x="19" y="977"/>
                  <a:pt x="22" y="991"/>
                </a:cubicBezTo>
                <a:cubicBezTo>
                  <a:pt x="22" y="992"/>
                  <a:pt x="22" y="993"/>
                  <a:pt x="22" y="994"/>
                </a:cubicBezTo>
                <a:cubicBezTo>
                  <a:pt x="22" y="991"/>
                  <a:pt x="22" y="991"/>
                  <a:pt x="22" y="991"/>
                </a:cubicBezTo>
                <a:cubicBezTo>
                  <a:pt x="20" y="983"/>
                  <a:pt x="17" y="974"/>
                  <a:pt x="17" y="960"/>
                </a:cubicBezTo>
                <a:close/>
                <a:moveTo>
                  <a:pt x="363" y="1041"/>
                </a:moveTo>
                <a:cubicBezTo>
                  <a:pt x="363" y="1043"/>
                  <a:pt x="342" y="1044"/>
                  <a:pt x="336" y="1045"/>
                </a:cubicBezTo>
                <a:cubicBezTo>
                  <a:pt x="327" y="1045"/>
                  <a:pt x="339" y="1043"/>
                  <a:pt x="343" y="1042"/>
                </a:cubicBezTo>
                <a:cubicBezTo>
                  <a:pt x="338" y="1042"/>
                  <a:pt x="335" y="1042"/>
                  <a:pt x="329" y="1043"/>
                </a:cubicBezTo>
                <a:cubicBezTo>
                  <a:pt x="333" y="1040"/>
                  <a:pt x="345" y="1044"/>
                  <a:pt x="363" y="1041"/>
                </a:cubicBezTo>
                <a:close/>
                <a:moveTo>
                  <a:pt x="578" y="809"/>
                </a:moveTo>
                <a:cubicBezTo>
                  <a:pt x="579" y="825"/>
                  <a:pt x="579" y="825"/>
                  <a:pt x="579" y="825"/>
                </a:cubicBezTo>
                <a:cubicBezTo>
                  <a:pt x="579" y="821"/>
                  <a:pt x="579" y="821"/>
                  <a:pt x="579" y="821"/>
                </a:cubicBezTo>
                <a:lnTo>
                  <a:pt x="578" y="809"/>
                </a:lnTo>
                <a:close/>
                <a:moveTo>
                  <a:pt x="582" y="727"/>
                </a:moveTo>
                <a:cubicBezTo>
                  <a:pt x="582" y="708"/>
                  <a:pt x="581" y="691"/>
                  <a:pt x="579" y="696"/>
                </a:cubicBezTo>
                <a:cubicBezTo>
                  <a:pt x="579" y="712"/>
                  <a:pt x="578" y="735"/>
                  <a:pt x="580" y="744"/>
                </a:cubicBezTo>
                <a:cubicBezTo>
                  <a:pt x="579" y="735"/>
                  <a:pt x="582" y="749"/>
                  <a:pt x="582" y="727"/>
                </a:cubicBezTo>
                <a:close/>
                <a:moveTo>
                  <a:pt x="158" y="1036"/>
                </a:moveTo>
                <a:cubicBezTo>
                  <a:pt x="169" y="1037"/>
                  <a:pt x="186" y="1035"/>
                  <a:pt x="209" y="1037"/>
                </a:cubicBezTo>
                <a:cubicBezTo>
                  <a:pt x="192" y="1037"/>
                  <a:pt x="192" y="1037"/>
                  <a:pt x="192" y="1037"/>
                </a:cubicBezTo>
                <a:cubicBezTo>
                  <a:pt x="196" y="1038"/>
                  <a:pt x="196" y="1038"/>
                  <a:pt x="196" y="1038"/>
                </a:cubicBezTo>
                <a:cubicBezTo>
                  <a:pt x="191" y="1039"/>
                  <a:pt x="191" y="1039"/>
                  <a:pt x="191" y="1039"/>
                </a:cubicBezTo>
                <a:cubicBezTo>
                  <a:pt x="196" y="1036"/>
                  <a:pt x="168" y="1037"/>
                  <a:pt x="158" y="1036"/>
                </a:cubicBezTo>
                <a:close/>
                <a:moveTo>
                  <a:pt x="583" y="568"/>
                </a:moveTo>
                <a:cubicBezTo>
                  <a:pt x="583" y="561"/>
                  <a:pt x="582" y="537"/>
                  <a:pt x="580" y="538"/>
                </a:cubicBezTo>
                <a:cubicBezTo>
                  <a:pt x="581" y="535"/>
                  <a:pt x="582" y="565"/>
                  <a:pt x="583" y="581"/>
                </a:cubicBezTo>
                <a:cubicBezTo>
                  <a:pt x="582" y="575"/>
                  <a:pt x="582" y="572"/>
                  <a:pt x="583" y="568"/>
                </a:cubicBezTo>
                <a:close/>
                <a:moveTo>
                  <a:pt x="580" y="576"/>
                </a:moveTo>
                <a:cubicBezTo>
                  <a:pt x="580" y="585"/>
                  <a:pt x="578" y="582"/>
                  <a:pt x="579" y="598"/>
                </a:cubicBezTo>
                <a:cubicBezTo>
                  <a:pt x="580" y="596"/>
                  <a:pt x="583" y="602"/>
                  <a:pt x="582" y="625"/>
                </a:cubicBezTo>
                <a:cubicBezTo>
                  <a:pt x="580" y="607"/>
                  <a:pt x="579" y="606"/>
                  <a:pt x="578" y="582"/>
                </a:cubicBezTo>
                <a:lnTo>
                  <a:pt x="580" y="576"/>
                </a:lnTo>
                <a:close/>
                <a:moveTo>
                  <a:pt x="584" y="616"/>
                </a:moveTo>
                <a:cubicBezTo>
                  <a:pt x="582" y="646"/>
                  <a:pt x="582" y="646"/>
                  <a:pt x="582" y="646"/>
                </a:cubicBezTo>
                <a:cubicBezTo>
                  <a:pt x="580" y="630"/>
                  <a:pt x="583" y="628"/>
                  <a:pt x="584" y="616"/>
                </a:cubicBezTo>
                <a:cubicBezTo>
                  <a:pt x="584" y="607"/>
                  <a:pt x="584" y="607"/>
                  <a:pt x="584" y="607"/>
                </a:cubicBezTo>
                <a:cubicBezTo>
                  <a:pt x="584" y="611"/>
                  <a:pt x="584" y="614"/>
                  <a:pt x="584" y="616"/>
                </a:cubicBezTo>
                <a:close/>
                <a:moveTo>
                  <a:pt x="586" y="400"/>
                </a:moveTo>
                <a:cubicBezTo>
                  <a:pt x="587" y="408"/>
                  <a:pt x="587" y="408"/>
                  <a:pt x="587" y="408"/>
                </a:cubicBezTo>
                <a:cubicBezTo>
                  <a:pt x="587" y="407"/>
                  <a:pt x="587" y="408"/>
                  <a:pt x="587" y="417"/>
                </a:cubicBezTo>
                <a:cubicBezTo>
                  <a:pt x="587" y="408"/>
                  <a:pt x="587" y="408"/>
                  <a:pt x="587" y="408"/>
                </a:cubicBezTo>
                <a:cubicBezTo>
                  <a:pt x="586" y="410"/>
                  <a:pt x="585" y="421"/>
                  <a:pt x="586" y="400"/>
                </a:cubicBezTo>
                <a:close/>
                <a:moveTo>
                  <a:pt x="584" y="587"/>
                </a:moveTo>
                <a:cubicBezTo>
                  <a:pt x="584" y="559"/>
                  <a:pt x="584" y="559"/>
                  <a:pt x="584" y="559"/>
                </a:cubicBezTo>
                <a:cubicBezTo>
                  <a:pt x="584" y="568"/>
                  <a:pt x="583" y="586"/>
                  <a:pt x="584" y="587"/>
                </a:cubicBezTo>
                <a:close/>
                <a:moveTo>
                  <a:pt x="584" y="452"/>
                </a:moveTo>
                <a:cubicBezTo>
                  <a:pt x="584" y="456"/>
                  <a:pt x="584" y="426"/>
                  <a:pt x="585" y="414"/>
                </a:cubicBezTo>
                <a:cubicBezTo>
                  <a:pt x="585" y="421"/>
                  <a:pt x="585" y="449"/>
                  <a:pt x="584" y="452"/>
                </a:cubicBezTo>
                <a:close/>
                <a:moveTo>
                  <a:pt x="340" y="5"/>
                </a:moveTo>
                <a:cubicBezTo>
                  <a:pt x="349" y="7"/>
                  <a:pt x="349" y="7"/>
                  <a:pt x="349" y="7"/>
                </a:cubicBezTo>
                <a:cubicBezTo>
                  <a:pt x="331" y="7"/>
                  <a:pt x="331" y="7"/>
                  <a:pt x="331" y="7"/>
                </a:cubicBezTo>
                <a:lnTo>
                  <a:pt x="340" y="5"/>
                </a:lnTo>
                <a:close/>
                <a:moveTo>
                  <a:pt x="523" y="16"/>
                </a:moveTo>
                <a:cubicBezTo>
                  <a:pt x="526" y="17"/>
                  <a:pt x="530" y="18"/>
                  <a:pt x="533" y="19"/>
                </a:cubicBezTo>
                <a:cubicBezTo>
                  <a:pt x="537" y="21"/>
                  <a:pt x="537" y="21"/>
                  <a:pt x="537" y="21"/>
                </a:cubicBezTo>
                <a:cubicBezTo>
                  <a:pt x="532" y="19"/>
                  <a:pt x="528" y="18"/>
                  <a:pt x="523" y="16"/>
                </a:cubicBezTo>
                <a:close/>
                <a:moveTo>
                  <a:pt x="578" y="200"/>
                </a:moveTo>
                <a:cubicBezTo>
                  <a:pt x="578" y="197"/>
                  <a:pt x="578" y="195"/>
                  <a:pt x="578" y="194"/>
                </a:cubicBezTo>
                <a:cubicBezTo>
                  <a:pt x="579" y="179"/>
                  <a:pt x="579" y="141"/>
                  <a:pt x="577" y="121"/>
                </a:cubicBezTo>
                <a:cubicBezTo>
                  <a:pt x="578" y="113"/>
                  <a:pt x="580" y="138"/>
                  <a:pt x="581" y="145"/>
                </a:cubicBezTo>
                <a:cubicBezTo>
                  <a:pt x="575" y="134"/>
                  <a:pt x="583" y="173"/>
                  <a:pt x="581" y="191"/>
                </a:cubicBezTo>
                <a:cubicBezTo>
                  <a:pt x="580" y="186"/>
                  <a:pt x="580" y="174"/>
                  <a:pt x="579" y="171"/>
                </a:cubicBezTo>
                <a:cubicBezTo>
                  <a:pt x="579" y="176"/>
                  <a:pt x="579" y="188"/>
                  <a:pt x="580" y="195"/>
                </a:cubicBezTo>
                <a:cubicBezTo>
                  <a:pt x="580" y="197"/>
                  <a:pt x="580" y="199"/>
                  <a:pt x="581" y="202"/>
                </a:cubicBezTo>
                <a:cubicBezTo>
                  <a:pt x="580" y="201"/>
                  <a:pt x="580" y="198"/>
                  <a:pt x="580" y="195"/>
                </a:cubicBezTo>
                <a:cubicBezTo>
                  <a:pt x="579" y="194"/>
                  <a:pt x="579" y="193"/>
                  <a:pt x="578" y="194"/>
                </a:cubicBezTo>
                <a:cubicBezTo>
                  <a:pt x="578" y="197"/>
                  <a:pt x="578" y="199"/>
                  <a:pt x="578" y="200"/>
                </a:cubicBezTo>
                <a:close/>
                <a:moveTo>
                  <a:pt x="579" y="463"/>
                </a:moveTo>
                <a:cubicBezTo>
                  <a:pt x="579" y="467"/>
                  <a:pt x="580" y="457"/>
                  <a:pt x="581" y="472"/>
                </a:cubicBezTo>
                <a:cubicBezTo>
                  <a:pt x="580" y="474"/>
                  <a:pt x="579" y="469"/>
                  <a:pt x="579" y="463"/>
                </a:cubicBezTo>
                <a:cubicBezTo>
                  <a:pt x="579" y="461"/>
                  <a:pt x="579" y="458"/>
                  <a:pt x="579" y="451"/>
                </a:cubicBezTo>
                <a:cubicBezTo>
                  <a:pt x="579" y="455"/>
                  <a:pt x="579" y="459"/>
                  <a:pt x="579" y="463"/>
                </a:cubicBezTo>
                <a:close/>
                <a:moveTo>
                  <a:pt x="576" y="449"/>
                </a:moveTo>
                <a:cubicBezTo>
                  <a:pt x="578" y="485"/>
                  <a:pt x="578" y="485"/>
                  <a:pt x="578" y="485"/>
                </a:cubicBezTo>
                <a:cubicBezTo>
                  <a:pt x="577" y="473"/>
                  <a:pt x="577" y="473"/>
                  <a:pt x="577" y="473"/>
                </a:cubicBezTo>
                <a:cubicBezTo>
                  <a:pt x="578" y="497"/>
                  <a:pt x="578" y="497"/>
                  <a:pt x="578" y="497"/>
                </a:cubicBezTo>
                <a:cubicBezTo>
                  <a:pt x="576" y="493"/>
                  <a:pt x="575" y="470"/>
                  <a:pt x="576" y="449"/>
                </a:cubicBezTo>
                <a:close/>
                <a:moveTo>
                  <a:pt x="577" y="543"/>
                </a:moveTo>
                <a:cubicBezTo>
                  <a:pt x="576" y="504"/>
                  <a:pt x="576" y="504"/>
                  <a:pt x="576" y="504"/>
                </a:cubicBezTo>
                <a:cubicBezTo>
                  <a:pt x="577" y="505"/>
                  <a:pt x="577" y="505"/>
                  <a:pt x="577" y="505"/>
                </a:cubicBezTo>
                <a:cubicBezTo>
                  <a:pt x="577" y="502"/>
                  <a:pt x="577" y="502"/>
                  <a:pt x="577" y="502"/>
                </a:cubicBezTo>
                <a:cubicBezTo>
                  <a:pt x="578" y="510"/>
                  <a:pt x="578" y="510"/>
                  <a:pt x="578" y="510"/>
                </a:cubicBezTo>
                <a:cubicBezTo>
                  <a:pt x="577" y="505"/>
                  <a:pt x="577" y="505"/>
                  <a:pt x="577" y="505"/>
                </a:cubicBezTo>
                <a:lnTo>
                  <a:pt x="577" y="543"/>
                </a:lnTo>
                <a:close/>
                <a:moveTo>
                  <a:pt x="571" y="868"/>
                </a:moveTo>
                <a:cubicBezTo>
                  <a:pt x="571" y="887"/>
                  <a:pt x="571" y="887"/>
                  <a:pt x="571" y="887"/>
                </a:cubicBezTo>
                <a:cubicBezTo>
                  <a:pt x="571" y="884"/>
                  <a:pt x="570" y="865"/>
                  <a:pt x="571" y="849"/>
                </a:cubicBezTo>
                <a:cubicBezTo>
                  <a:pt x="566" y="869"/>
                  <a:pt x="571" y="856"/>
                  <a:pt x="569" y="890"/>
                </a:cubicBezTo>
                <a:cubicBezTo>
                  <a:pt x="570" y="851"/>
                  <a:pt x="567" y="866"/>
                  <a:pt x="566" y="867"/>
                </a:cubicBezTo>
                <a:cubicBezTo>
                  <a:pt x="568" y="875"/>
                  <a:pt x="565" y="925"/>
                  <a:pt x="570" y="910"/>
                </a:cubicBezTo>
                <a:cubicBezTo>
                  <a:pt x="569" y="897"/>
                  <a:pt x="574" y="879"/>
                  <a:pt x="571" y="868"/>
                </a:cubicBezTo>
                <a:close/>
                <a:moveTo>
                  <a:pt x="455" y="1027"/>
                </a:moveTo>
                <a:cubicBezTo>
                  <a:pt x="447" y="1028"/>
                  <a:pt x="439" y="1029"/>
                  <a:pt x="432" y="1030"/>
                </a:cubicBezTo>
                <a:cubicBezTo>
                  <a:pt x="440" y="1029"/>
                  <a:pt x="448" y="1028"/>
                  <a:pt x="456" y="1027"/>
                </a:cubicBezTo>
                <a:lnTo>
                  <a:pt x="455" y="1027"/>
                </a:lnTo>
                <a:close/>
                <a:moveTo>
                  <a:pt x="19" y="779"/>
                </a:moveTo>
                <a:cubicBezTo>
                  <a:pt x="21" y="787"/>
                  <a:pt x="20" y="819"/>
                  <a:pt x="19" y="817"/>
                </a:cubicBezTo>
                <a:cubicBezTo>
                  <a:pt x="19" y="813"/>
                  <a:pt x="19" y="796"/>
                  <a:pt x="19" y="779"/>
                </a:cubicBezTo>
                <a:close/>
                <a:moveTo>
                  <a:pt x="17" y="543"/>
                </a:moveTo>
                <a:cubicBezTo>
                  <a:pt x="17" y="556"/>
                  <a:pt x="19" y="576"/>
                  <a:pt x="17" y="581"/>
                </a:cubicBezTo>
                <a:cubicBezTo>
                  <a:pt x="16" y="553"/>
                  <a:pt x="16" y="553"/>
                  <a:pt x="16" y="553"/>
                </a:cubicBezTo>
                <a:cubicBezTo>
                  <a:pt x="17" y="549"/>
                  <a:pt x="16" y="539"/>
                  <a:pt x="17" y="543"/>
                </a:cubicBezTo>
                <a:close/>
                <a:moveTo>
                  <a:pt x="22" y="372"/>
                </a:moveTo>
                <a:cubicBezTo>
                  <a:pt x="20" y="363"/>
                  <a:pt x="20" y="363"/>
                  <a:pt x="20" y="363"/>
                </a:cubicBezTo>
                <a:cubicBezTo>
                  <a:pt x="20" y="371"/>
                  <a:pt x="20" y="371"/>
                  <a:pt x="20" y="371"/>
                </a:cubicBezTo>
                <a:lnTo>
                  <a:pt x="22" y="372"/>
                </a:lnTo>
                <a:close/>
                <a:moveTo>
                  <a:pt x="24" y="402"/>
                </a:moveTo>
                <a:cubicBezTo>
                  <a:pt x="24" y="397"/>
                  <a:pt x="24" y="378"/>
                  <a:pt x="23" y="384"/>
                </a:cubicBezTo>
                <a:lnTo>
                  <a:pt x="24" y="402"/>
                </a:lnTo>
                <a:close/>
                <a:moveTo>
                  <a:pt x="28" y="221"/>
                </a:moveTo>
                <a:cubicBezTo>
                  <a:pt x="30" y="232"/>
                  <a:pt x="30" y="232"/>
                  <a:pt x="30" y="232"/>
                </a:cubicBezTo>
                <a:cubicBezTo>
                  <a:pt x="31" y="220"/>
                  <a:pt x="31" y="220"/>
                  <a:pt x="31" y="220"/>
                </a:cubicBezTo>
                <a:lnTo>
                  <a:pt x="28" y="221"/>
                </a:lnTo>
                <a:close/>
                <a:moveTo>
                  <a:pt x="26" y="233"/>
                </a:moveTo>
                <a:cubicBezTo>
                  <a:pt x="26" y="236"/>
                  <a:pt x="27" y="238"/>
                  <a:pt x="27" y="239"/>
                </a:cubicBezTo>
                <a:cubicBezTo>
                  <a:pt x="28" y="245"/>
                  <a:pt x="27" y="255"/>
                  <a:pt x="26" y="265"/>
                </a:cubicBezTo>
                <a:cubicBezTo>
                  <a:pt x="25" y="263"/>
                  <a:pt x="26" y="256"/>
                  <a:pt x="26" y="250"/>
                </a:cubicBezTo>
                <a:cubicBezTo>
                  <a:pt x="26" y="255"/>
                  <a:pt x="25" y="262"/>
                  <a:pt x="25" y="271"/>
                </a:cubicBezTo>
                <a:cubicBezTo>
                  <a:pt x="27" y="261"/>
                  <a:pt x="27" y="268"/>
                  <a:pt x="29" y="267"/>
                </a:cubicBezTo>
                <a:cubicBezTo>
                  <a:pt x="31" y="240"/>
                  <a:pt x="29" y="241"/>
                  <a:pt x="27" y="239"/>
                </a:cubicBezTo>
                <a:cubicBezTo>
                  <a:pt x="27" y="235"/>
                  <a:pt x="27" y="233"/>
                  <a:pt x="26" y="233"/>
                </a:cubicBezTo>
                <a:close/>
                <a:moveTo>
                  <a:pt x="22" y="328"/>
                </a:moveTo>
                <a:cubicBezTo>
                  <a:pt x="22" y="324"/>
                  <a:pt x="23" y="323"/>
                  <a:pt x="23" y="323"/>
                </a:cubicBezTo>
                <a:cubicBezTo>
                  <a:pt x="24" y="306"/>
                  <a:pt x="25" y="288"/>
                  <a:pt x="27" y="306"/>
                </a:cubicBezTo>
                <a:cubicBezTo>
                  <a:pt x="26" y="322"/>
                  <a:pt x="26" y="322"/>
                  <a:pt x="26" y="322"/>
                </a:cubicBezTo>
                <a:cubicBezTo>
                  <a:pt x="26" y="315"/>
                  <a:pt x="26" y="317"/>
                  <a:pt x="25" y="315"/>
                </a:cubicBezTo>
                <a:cubicBezTo>
                  <a:pt x="24" y="327"/>
                  <a:pt x="25" y="334"/>
                  <a:pt x="25" y="343"/>
                </a:cubicBezTo>
                <a:cubicBezTo>
                  <a:pt x="25" y="338"/>
                  <a:pt x="25" y="320"/>
                  <a:pt x="23" y="323"/>
                </a:cubicBezTo>
                <a:cubicBezTo>
                  <a:pt x="22" y="336"/>
                  <a:pt x="22" y="336"/>
                  <a:pt x="22" y="336"/>
                </a:cubicBezTo>
                <a:cubicBezTo>
                  <a:pt x="22" y="339"/>
                  <a:pt x="22" y="342"/>
                  <a:pt x="21" y="345"/>
                </a:cubicBezTo>
                <a:cubicBezTo>
                  <a:pt x="21" y="344"/>
                  <a:pt x="21" y="344"/>
                  <a:pt x="21" y="344"/>
                </a:cubicBezTo>
                <a:cubicBezTo>
                  <a:pt x="21" y="342"/>
                  <a:pt x="22" y="339"/>
                  <a:pt x="22" y="336"/>
                </a:cubicBezTo>
                <a:cubicBezTo>
                  <a:pt x="22" y="333"/>
                  <a:pt x="22" y="330"/>
                  <a:pt x="22" y="328"/>
                </a:cubicBezTo>
                <a:close/>
                <a:moveTo>
                  <a:pt x="25" y="219"/>
                </a:moveTo>
                <a:cubicBezTo>
                  <a:pt x="25" y="217"/>
                  <a:pt x="24" y="220"/>
                  <a:pt x="24" y="216"/>
                </a:cubicBezTo>
                <a:cubicBezTo>
                  <a:pt x="24" y="207"/>
                  <a:pt x="24" y="207"/>
                  <a:pt x="24" y="207"/>
                </a:cubicBezTo>
                <a:cubicBezTo>
                  <a:pt x="25" y="195"/>
                  <a:pt x="26" y="209"/>
                  <a:pt x="25" y="219"/>
                </a:cubicBezTo>
                <a:close/>
                <a:moveTo>
                  <a:pt x="16" y="718"/>
                </a:moveTo>
                <a:cubicBezTo>
                  <a:pt x="16" y="721"/>
                  <a:pt x="16" y="747"/>
                  <a:pt x="18" y="747"/>
                </a:cubicBezTo>
                <a:cubicBezTo>
                  <a:pt x="16" y="754"/>
                  <a:pt x="16" y="754"/>
                  <a:pt x="16" y="754"/>
                </a:cubicBezTo>
                <a:cubicBezTo>
                  <a:pt x="16" y="741"/>
                  <a:pt x="14" y="728"/>
                  <a:pt x="14" y="734"/>
                </a:cubicBezTo>
                <a:cubicBezTo>
                  <a:pt x="15" y="723"/>
                  <a:pt x="14" y="713"/>
                  <a:pt x="16" y="718"/>
                </a:cubicBezTo>
                <a:close/>
                <a:moveTo>
                  <a:pt x="415" y="1030"/>
                </a:moveTo>
                <a:cubicBezTo>
                  <a:pt x="408" y="1032"/>
                  <a:pt x="375" y="1032"/>
                  <a:pt x="370" y="1035"/>
                </a:cubicBezTo>
                <a:cubicBezTo>
                  <a:pt x="358" y="1032"/>
                  <a:pt x="398" y="1031"/>
                  <a:pt x="415" y="1030"/>
                </a:cubicBezTo>
                <a:close/>
                <a:moveTo>
                  <a:pt x="420" y="1033"/>
                </a:moveTo>
                <a:cubicBezTo>
                  <a:pt x="428" y="1032"/>
                  <a:pt x="428" y="1032"/>
                  <a:pt x="428" y="1032"/>
                </a:cubicBezTo>
                <a:cubicBezTo>
                  <a:pt x="438" y="1031"/>
                  <a:pt x="437" y="1029"/>
                  <a:pt x="455" y="1029"/>
                </a:cubicBezTo>
                <a:cubicBezTo>
                  <a:pt x="450" y="1029"/>
                  <a:pt x="443" y="1029"/>
                  <a:pt x="439" y="1030"/>
                </a:cubicBezTo>
                <a:cubicBezTo>
                  <a:pt x="440" y="1032"/>
                  <a:pt x="437" y="1032"/>
                  <a:pt x="428" y="1032"/>
                </a:cubicBezTo>
                <a:cubicBezTo>
                  <a:pt x="426" y="1033"/>
                  <a:pt x="423" y="1033"/>
                  <a:pt x="420" y="1033"/>
                </a:cubicBezTo>
                <a:close/>
                <a:moveTo>
                  <a:pt x="40" y="1013"/>
                </a:moveTo>
                <a:cubicBezTo>
                  <a:pt x="46" y="1016"/>
                  <a:pt x="52" y="1019"/>
                  <a:pt x="58" y="1020"/>
                </a:cubicBezTo>
                <a:cubicBezTo>
                  <a:pt x="62" y="1021"/>
                  <a:pt x="67" y="1021"/>
                  <a:pt x="71" y="1022"/>
                </a:cubicBezTo>
                <a:cubicBezTo>
                  <a:pt x="60" y="1020"/>
                  <a:pt x="50" y="1018"/>
                  <a:pt x="40" y="1013"/>
                </a:cubicBezTo>
                <a:close/>
                <a:moveTo>
                  <a:pt x="12" y="833"/>
                </a:moveTo>
                <a:cubicBezTo>
                  <a:pt x="13" y="849"/>
                  <a:pt x="13" y="849"/>
                  <a:pt x="13" y="849"/>
                </a:cubicBezTo>
                <a:cubicBezTo>
                  <a:pt x="13" y="843"/>
                  <a:pt x="13" y="843"/>
                  <a:pt x="13" y="843"/>
                </a:cubicBezTo>
                <a:cubicBezTo>
                  <a:pt x="13" y="843"/>
                  <a:pt x="14" y="840"/>
                  <a:pt x="15" y="844"/>
                </a:cubicBezTo>
                <a:cubicBezTo>
                  <a:pt x="15" y="847"/>
                  <a:pt x="15" y="850"/>
                  <a:pt x="15" y="852"/>
                </a:cubicBezTo>
                <a:cubicBezTo>
                  <a:pt x="15" y="848"/>
                  <a:pt x="15" y="846"/>
                  <a:pt x="15" y="844"/>
                </a:cubicBezTo>
                <a:cubicBezTo>
                  <a:pt x="14" y="833"/>
                  <a:pt x="13" y="818"/>
                  <a:pt x="12" y="817"/>
                </a:cubicBezTo>
                <a:cubicBezTo>
                  <a:pt x="13" y="821"/>
                  <a:pt x="14" y="843"/>
                  <a:pt x="12" y="841"/>
                </a:cubicBezTo>
                <a:lnTo>
                  <a:pt x="12" y="833"/>
                </a:lnTo>
                <a:close/>
                <a:moveTo>
                  <a:pt x="9" y="458"/>
                </a:moveTo>
                <a:cubicBezTo>
                  <a:pt x="9" y="467"/>
                  <a:pt x="10" y="468"/>
                  <a:pt x="8" y="481"/>
                </a:cubicBezTo>
                <a:cubicBezTo>
                  <a:pt x="8" y="473"/>
                  <a:pt x="9" y="461"/>
                  <a:pt x="9" y="458"/>
                </a:cubicBezTo>
                <a:close/>
                <a:moveTo>
                  <a:pt x="15" y="925"/>
                </a:moveTo>
                <a:cubicBezTo>
                  <a:pt x="17" y="926"/>
                  <a:pt x="18" y="947"/>
                  <a:pt x="19" y="940"/>
                </a:cubicBezTo>
                <a:cubicBezTo>
                  <a:pt x="18" y="931"/>
                  <a:pt x="18" y="931"/>
                  <a:pt x="18" y="931"/>
                </a:cubicBezTo>
                <a:cubicBezTo>
                  <a:pt x="19" y="944"/>
                  <a:pt x="22" y="939"/>
                  <a:pt x="22" y="957"/>
                </a:cubicBezTo>
                <a:cubicBezTo>
                  <a:pt x="21" y="946"/>
                  <a:pt x="21" y="946"/>
                  <a:pt x="21" y="946"/>
                </a:cubicBezTo>
                <a:cubicBezTo>
                  <a:pt x="21" y="960"/>
                  <a:pt x="17" y="928"/>
                  <a:pt x="18" y="950"/>
                </a:cubicBezTo>
                <a:cubicBezTo>
                  <a:pt x="19" y="959"/>
                  <a:pt x="16" y="935"/>
                  <a:pt x="15" y="925"/>
                </a:cubicBezTo>
                <a:close/>
                <a:moveTo>
                  <a:pt x="7" y="430"/>
                </a:moveTo>
                <a:cubicBezTo>
                  <a:pt x="7" y="443"/>
                  <a:pt x="10" y="439"/>
                  <a:pt x="8" y="461"/>
                </a:cubicBezTo>
                <a:cubicBezTo>
                  <a:pt x="8" y="444"/>
                  <a:pt x="5" y="447"/>
                  <a:pt x="7" y="430"/>
                </a:cubicBezTo>
                <a:close/>
                <a:moveTo>
                  <a:pt x="4" y="794"/>
                </a:moveTo>
                <a:cubicBezTo>
                  <a:pt x="4" y="795"/>
                  <a:pt x="4" y="795"/>
                  <a:pt x="4" y="795"/>
                </a:cubicBezTo>
                <a:cubicBezTo>
                  <a:pt x="6" y="813"/>
                  <a:pt x="6" y="813"/>
                  <a:pt x="6" y="813"/>
                </a:cubicBezTo>
                <a:cubicBezTo>
                  <a:pt x="6" y="811"/>
                  <a:pt x="6" y="811"/>
                  <a:pt x="6" y="811"/>
                </a:cubicBezTo>
                <a:lnTo>
                  <a:pt x="4" y="794"/>
                </a:lnTo>
                <a:close/>
                <a:moveTo>
                  <a:pt x="23" y="434"/>
                </a:moveTo>
                <a:cubicBezTo>
                  <a:pt x="23" y="429"/>
                  <a:pt x="23" y="425"/>
                  <a:pt x="23" y="422"/>
                </a:cubicBezTo>
                <a:cubicBezTo>
                  <a:pt x="23" y="426"/>
                  <a:pt x="23" y="430"/>
                  <a:pt x="23" y="434"/>
                </a:cubicBezTo>
                <a:close/>
                <a:moveTo>
                  <a:pt x="480" y="1017"/>
                </a:moveTo>
                <a:cubicBezTo>
                  <a:pt x="481" y="1018"/>
                  <a:pt x="482" y="1018"/>
                  <a:pt x="485" y="1017"/>
                </a:cubicBezTo>
                <a:cubicBezTo>
                  <a:pt x="485" y="1017"/>
                  <a:pt x="483" y="1017"/>
                  <a:pt x="480" y="1017"/>
                </a:cubicBezTo>
                <a:close/>
                <a:moveTo>
                  <a:pt x="521" y="1010"/>
                </a:moveTo>
                <a:cubicBezTo>
                  <a:pt x="523" y="1010"/>
                  <a:pt x="523" y="1010"/>
                  <a:pt x="523" y="1010"/>
                </a:cubicBezTo>
                <a:cubicBezTo>
                  <a:pt x="524" y="1009"/>
                  <a:pt x="524" y="1009"/>
                  <a:pt x="524" y="1009"/>
                </a:cubicBezTo>
                <a:lnTo>
                  <a:pt x="521" y="1010"/>
                </a:lnTo>
                <a:close/>
                <a:moveTo>
                  <a:pt x="98" y="30"/>
                </a:moveTo>
                <a:cubicBezTo>
                  <a:pt x="89" y="32"/>
                  <a:pt x="107" y="29"/>
                  <a:pt x="114" y="28"/>
                </a:cubicBezTo>
                <a:cubicBezTo>
                  <a:pt x="107" y="29"/>
                  <a:pt x="104" y="28"/>
                  <a:pt x="98" y="30"/>
                </a:cubicBezTo>
                <a:close/>
                <a:moveTo>
                  <a:pt x="155" y="21"/>
                </a:moveTo>
                <a:cubicBezTo>
                  <a:pt x="151" y="22"/>
                  <a:pt x="145" y="23"/>
                  <a:pt x="137" y="24"/>
                </a:cubicBezTo>
                <a:cubicBezTo>
                  <a:pt x="142" y="23"/>
                  <a:pt x="147" y="23"/>
                  <a:pt x="155" y="21"/>
                </a:cubicBezTo>
                <a:close/>
                <a:moveTo>
                  <a:pt x="108" y="26"/>
                </a:moveTo>
                <a:cubicBezTo>
                  <a:pt x="119" y="26"/>
                  <a:pt x="129" y="25"/>
                  <a:pt x="137" y="24"/>
                </a:cubicBezTo>
                <a:cubicBezTo>
                  <a:pt x="130" y="24"/>
                  <a:pt x="123" y="24"/>
                  <a:pt x="108" y="26"/>
                </a:cubicBezTo>
                <a:close/>
                <a:moveTo>
                  <a:pt x="310" y="11"/>
                </a:moveTo>
                <a:cubicBezTo>
                  <a:pt x="301" y="13"/>
                  <a:pt x="284" y="13"/>
                  <a:pt x="284" y="13"/>
                </a:cubicBezTo>
                <a:cubicBezTo>
                  <a:pt x="322" y="12"/>
                  <a:pt x="276" y="15"/>
                  <a:pt x="273" y="16"/>
                </a:cubicBezTo>
                <a:cubicBezTo>
                  <a:pt x="297" y="15"/>
                  <a:pt x="297" y="13"/>
                  <a:pt x="310" y="11"/>
                </a:cubicBezTo>
                <a:close/>
                <a:moveTo>
                  <a:pt x="360" y="9"/>
                </a:moveTo>
                <a:cubicBezTo>
                  <a:pt x="356" y="9"/>
                  <a:pt x="353" y="9"/>
                  <a:pt x="350" y="9"/>
                </a:cubicBezTo>
                <a:cubicBezTo>
                  <a:pt x="354" y="9"/>
                  <a:pt x="357" y="9"/>
                  <a:pt x="360" y="9"/>
                </a:cubicBezTo>
                <a:close/>
                <a:moveTo>
                  <a:pt x="375" y="10"/>
                </a:moveTo>
                <a:cubicBezTo>
                  <a:pt x="388" y="9"/>
                  <a:pt x="392" y="8"/>
                  <a:pt x="398" y="7"/>
                </a:cubicBezTo>
                <a:cubicBezTo>
                  <a:pt x="382" y="6"/>
                  <a:pt x="372" y="8"/>
                  <a:pt x="360" y="9"/>
                </a:cubicBezTo>
                <a:cubicBezTo>
                  <a:pt x="370" y="9"/>
                  <a:pt x="379" y="9"/>
                  <a:pt x="375" y="10"/>
                </a:cubicBezTo>
                <a:close/>
                <a:moveTo>
                  <a:pt x="571" y="246"/>
                </a:moveTo>
                <a:cubicBezTo>
                  <a:pt x="571" y="243"/>
                  <a:pt x="571" y="236"/>
                  <a:pt x="571" y="236"/>
                </a:cubicBezTo>
                <a:cubicBezTo>
                  <a:pt x="571" y="258"/>
                  <a:pt x="571" y="258"/>
                  <a:pt x="571" y="258"/>
                </a:cubicBezTo>
                <a:cubicBezTo>
                  <a:pt x="571" y="267"/>
                  <a:pt x="571" y="251"/>
                  <a:pt x="571" y="246"/>
                </a:cubicBezTo>
                <a:close/>
                <a:moveTo>
                  <a:pt x="575" y="327"/>
                </a:moveTo>
                <a:cubicBezTo>
                  <a:pt x="576" y="345"/>
                  <a:pt x="574" y="336"/>
                  <a:pt x="574" y="345"/>
                </a:cubicBezTo>
                <a:cubicBezTo>
                  <a:pt x="577" y="344"/>
                  <a:pt x="577" y="344"/>
                  <a:pt x="577" y="344"/>
                </a:cubicBezTo>
                <a:lnTo>
                  <a:pt x="575" y="327"/>
                </a:lnTo>
                <a:close/>
                <a:moveTo>
                  <a:pt x="587" y="317"/>
                </a:moveTo>
                <a:cubicBezTo>
                  <a:pt x="587" y="312"/>
                  <a:pt x="587" y="312"/>
                  <a:pt x="587" y="312"/>
                </a:cubicBezTo>
                <a:cubicBezTo>
                  <a:pt x="587" y="318"/>
                  <a:pt x="587" y="318"/>
                  <a:pt x="587" y="318"/>
                </a:cubicBezTo>
                <a:lnTo>
                  <a:pt x="587" y="317"/>
                </a:lnTo>
                <a:close/>
                <a:moveTo>
                  <a:pt x="573" y="412"/>
                </a:moveTo>
                <a:cubicBezTo>
                  <a:pt x="571" y="400"/>
                  <a:pt x="571" y="400"/>
                  <a:pt x="571" y="400"/>
                </a:cubicBezTo>
                <a:cubicBezTo>
                  <a:pt x="571" y="415"/>
                  <a:pt x="573" y="415"/>
                  <a:pt x="573" y="412"/>
                </a:cubicBezTo>
                <a:close/>
                <a:moveTo>
                  <a:pt x="571" y="479"/>
                </a:moveTo>
                <a:cubicBezTo>
                  <a:pt x="570" y="469"/>
                  <a:pt x="570" y="469"/>
                  <a:pt x="570" y="469"/>
                </a:cubicBezTo>
                <a:cubicBezTo>
                  <a:pt x="570" y="501"/>
                  <a:pt x="570" y="501"/>
                  <a:pt x="570" y="501"/>
                </a:cubicBezTo>
                <a:lnTo>
                  <a:pt x="571" y="479"/>
                </a:lnTo>
                <a:close/>
                <a:moveTo>
                  <a:pt x="571" y="560"/>
                </a:moveTo>
                <a:cubicBezTo>
                  <a:pt x="570" y="563"/>
                  <a:pt x="570" y="563"/>
                  <a:pt x="570" y="563"/>
                </a:cubicBezTo>
                <a:cubicBezTo>
                  <a:pt x="571" y="585"/>
                  <a:pt x="571" y="585"/>
                  <a:pt x="571" y="585"/>
                </a:cubicBezTo>
                <a:lnTo>
                  <a:pt x="571" y="560"/>
                </a:lnTo>
                <a:close/>
                <a:moveTo>
                  <a:pt x="131" y="1024"/>
                </a:moveTo>
                <a:cubicBezTo>
                  <a:pt x="129" y="1025"/>
                  <a:pt x="137" y="1026"/>
                  <a:pt x="147" y="1027"/>
                </a:cubicBezTo>
                <a:cubicBezTo>
                  <a:pt x="156" y="1028"/>
                  <a:pt x="168" y="1028"/>
                  <a:pt x="173" y="1029"/>
                </a:cubicBezTo>
                <a:cubicBezTo>
                  <a:pt x="166" y="1026"/>
                  <a:pt x="145" y="1028"/>
                  <a:pt x="131" y="1024"/>
                </a:cubicBezTo>
                <a:close/>
                <a:moveTo>
                  <a:pt x="21" y="465"/>
                </a:moveTo>
                <a:cubicBezTo>
                  <a:pt x="21" y="498"/>
                  <a:pt x="21" y="498"/>
                  <a:pt x="21" y="498"/>
                </a:cubicBezTo>
                <a:cubicBezTo>
                  <a:pt x="22" y="472"/>
                  <a:pt x="21" y="491"/>
                  <a:pt x="21" y="465"/>
                </a:cubicBez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14367">
              <a:defRPr/>
            </a:pPr>
            <a:endParaRPr lang="en-US" dirty="0">
              <a:solidFill>
                <a:srgbClr val="353535"/>
              </a:solidFill>
              <a:latin typeface="Bradley Hand ITC" panose="03070402050302030203" pitchFamily="66" charset="0"/>
            </a:endParaRPr>
          </a:p>
        </p:txBody>
      </p:sp>
      <p:sp>
        <p:nvSpPr>
          <p:cNvPr id="6" name="TextBox 5">
            <a:extLst>
              <a:ext uri="{FF2B5EF4-FFF2-40B4-BE49-F238E27FC236}">
                <a16:creationId xmlns:a16="http://schemas.microsoft.com/office/drawing/2014/main" id="{5B86655B-B72B-4A9C-9D9F-048A37C9733E}"/>
              </a:ext>
            </a:extLst>
          </p:cNvPr>
          <p:cNvSpPr txBox="1"/>
          <p:nvPr/>
        </p:nvSpPr>
        <p:spPr>
          <a:xfrm>
            <a:off x="5174644" y="1122753"/>
            <a:ext cx="1633419" cy="374793"/>
          </a:xfrm>
          <a:prstGeom prst="rect">
            <a:avLst/>
          </a:prstGeom>
          <a:noFill/>
        </p:spPr>
        <p:txBody>
          <a:bodyPr wrap="square" rtlCol="0">
            <a:spAutoFit/>
          </a:bodyPr>
          <a:lstStyle/>
          <a:p>
            <a:pPr algn="ctr" defTabSz="914367">
              <a:defRPr/>
            </a:pPr>
            <a:r>
              <a:rPr lang="en-US" b="1" dirty="0">
                <a:solidFill>
                  <a:srgbClr val="353535"/>
                </a:solidFill>
                <a:latin typeface="Bradley Hand ITC" panose="03070402050302030203" pitchFamily="66" charset="0"/>
              </a:rPr>
              <a:t>EH Times Inc.</a:t>
            </a:r>
          </a:p>
        </p:txBody>
      </p:sp>
      <p:sp>
        <p:nvSpPr>
          <p:cNvPr id="7" name="Freeform 506">
            <a:extLst>
              <a:ext uri="{FF2B5EF4-FFF2-40B4-BE49-F238E27FC236}">
                <a16:creationId xmlns:a16="http://schemas.microsoft.com/office/drawing/2014/main" id="{1D7AA942-4E5F-4B78-B85A-C5AC1B542EED}"/>
              </a:ext>
            </a:extLst>
          </p:cNvPr>
          <p:cNvSpPr>
            <a:spLocks noEditPoints="1"/>
          </p:cNvSpPr>
          <p:nvPr/>
        </p:nvSpPr>
        <p:spPr bwMode="auto">
          <a:xfrm>
            <a:off x="4254348" y="2099474"/>
            <a:ext cx="3474011" cy="516713"/>
          </a:xfrm>
          <a:custGeom>
            <a:avLst/>
            <a:gdLst>
              <a:gd name="T0" fmla="*/ 56 w 581"/>
              <a:gd name="T1" fmla="*/ 16 h 372"/>
              <a:gd name="T2" fmla="*/ 561 w 581"/>
              <a:gd name="T3" fmla="*/ 179 h 372"/>
              <a:gd name="T4" fmla="*/ 564 w 581"/>
              <a:gd name="T5" fmla="*/ 156 h 372"/>
              <a:gd name="T6" fmla="*/ 576 w 581"/>
              <a:gd name="T7" fmla="*/ 203 h 372"/>
              <a:gd name="T8" fmla="*/ 29 w 581"/>
              <a:gd name="T9" fmla="*/ 35 h 372"/>
              <a:gd name="T10" fmla="*/ 253 w 581"/>
              <a:gd name="T11" fmla="*/ 367 h 372"/>
              <a:gd name="T12" fmla="*/ 452 w 581"/>
              <a:gd name="T13" fmla="*/ 365 h 372"/>
              <a:gd name="T14" fmla="*/ 559 w 581"/>
              <a:gd name="T15" fmla="*/ 350 h 372"/>
              <a:gd name="T16" fmla="*/ 574 w 581"/>
              <a:gd name="T17" fmla="*/ 217 h 372"/>
              <a:gd name="T18" fmla="*/ 571 w 581"/>
              <a:gd name="T19" fmla="*/ 31 h 372"/>
              <a:gd name="T20" fmla="*/ 542 w 581"/>
              <a:gd name="T21" fmla="*/ 7 h 372"/>
              <a:gd name="T22" fmla="*/ 264 w 581"/>
              <a:gd name="T23" fmla="*/ 8 h 372"/>
              <a:gd name="T24" fmla="*/ 82 w 581"/>
              <a:gd name="T25" fmla="*/ 12 h 372"/>
              <a:gd name="T26" fmla="*/ 66 w 581"/>
              <a:gd name="T27" fmla="*/ 16 h 372"/>
              <a:gd name="T28" fmla="*/ 80 w 581"/>
              <a:gd name="T29" fmla="*/ 15 h 372"/>
              <a:gd name="T30" fmla="*/ 149 w 581"/>
              <a:gd name="T31" fmla="*/ 13 h 372"/>
              <a:gd name="T32" fmla="*/ 366 w 581"/>
              <a:gd name="T33" fmla="*/ 15 h 372"/>
              <a:gd name="T34" fmla="*/ 452 w 581"/>
              <a:gd name="T35" fmla="*/ 17 h 372"/>
              <a:gd name="T36" fmla="*/ 562 w 581"/>
              <a:gd name="T37" fmla="*/ 47 h 372"/>
              <a:gd name="T38" fmla="*/ 565 w 581"/>
              <a:gd name="T39" fmla="*/ 111 h 372"/>
              <a:gd name="T40" fmla="*/ 560 w 581"/>
              <a:gd name="T41" fmla="*/ 209 h 372"/>
              <a:gd name="T42" fmla="*/ 553 w 581"/>
              <a:gd name="T43" fmla="*/ 290 h 372"/>
              <a:gd name="T44" fmla="*/ 542 w 581"/>
              <a:gd name="T45" fmla="*/ 338 h 372"/>
              <a:gd name="T46" fmla="*/ 557 w 581"/>
              <a:gd name="T47" fmla="*/ 336 h 372"/>
              <a:gd name="T48" fmla="*/ 555 w 581"/>
              <a:gd name="T49" fmla="*/ 336 h 372"/>
              <a:gd name="T50" fmla="*/ 558 w 581"/>
              <a:gd name="T51" fmla="*/ 336 h 372"/>
              <a:gd name="T52" fmla="*/ 552 w 581"/>
              <a:gd name="T53" fmla="*/ 333 h 372"/>
              <a:gd name="T54" fmla="*/ 554 w 581"/>
              <a:gd name="T55" fmla="*/ 333 h 372"/>
              <a:gd name="T56" fmla="*/ 459 w 581"/>
              <a:gd name="T57" fmla="*/ 344 h 372"/>
              <a:gd name="T58" fmla="*/ 270 w 581"/>
              <a:gd name="T59" fmla="*/ 354 h 372"/>
              <a:gd name="T60" fmla="*/ 149 w 581"/>
              <a:gd name="T61" fmla="*/ 350 h 372"/>
              <a:gd name="T62" fmla="*/ 32 w 581"/>
              <a:gd name="T63" fmla="*/ 335 h 372"/>
              <a:gd name="T64" fmla="*/ 14 w 581"/>
              <a:gd name="T65" fmla="*/ 222 h 372"/>
              <a:gd name="T66" fmla="*/ 30 w 581"/>
              <a:gd name="T67" fmla="*/ 94 h 372"/>
              <a:gd name="T68" fmla="*/ 30 w 581"/>
              <a:gd name="T69" fmla="*/ 36 h 372"/>
              <a:gd name="T70" fmla="*/ 10 w 581"/>
              <a:gd name="T71" fmla="*/ 136 h 372"/>
              <a:gd name="T72" fmla="*/ 1 w 581"/>
              <a:gd name="T73" fmla="*/ 273 h 372"/>
              <a:gd name="T74" fmla="*/ 30 w 581"/>
              <a:gd name="T75" fmla="*/ 354 h 372"/>
              <a:gd name="T76" fmla="*/ 333 w 581"/>
              <a:gd name="T77" fmla="*/ 3 h 372"/>
              <a:gd name="T78" fmla="*/ 220 w 581"/>
              <a:gd name="T79" fmla="*/ 366 h 372"/>
              <a:gd name="T80" fmla="*/ 572 w 581"/>
              <a:gd name="T81" fmla="*/ 248 h 372"/>
              <a:gd name="T82" fmla="*/ 338 w 581"/>
              <a:gd name="T83" fmla="*/ 362 h 372"/>
              <a:gd name="T84" fmla="*/ 577 w 581"/>
              <a:gd name="T85" fmla="*/ 130 h 372"/>
              <a:gd name="T86" fmla="*/ 555 w 581"/>
              <a:gd name="T87" fmla="*/ 11 h 372"/>
              <a:gd name="T88" fmla="*/ 569 w 581"/>
              <a:gd name="T89" fmla="*/ 29 h 372"/>
              <a:gd name="T90" fmla="*/ 318 w 581"/>
              <a:gd name="T91" fmla="*/ 9 h 372"/>
              <a:gd name="T92" fmla="*/ 438 w 581"/>
              <a:gd name="T93" fmla="*/ 7 h 372"/>
              <a:gd name="T94" fmla="*/ 566 w 581"/>
              <a:gd name="T95" fmla="*/ 49 h 372"/>
              <a:gd name="T96" fmla="*/ 564 w 581"/>
              <a:gd name="T97" fmla="*/ 283 h 372"/>
              <a:gd name="T98" fmla="*/ 140 w 581"/>
              <a:gd name="T99" fmla="*/ 353 h 372"/>
              <a:gd name="T100" fmla="*/ 16 w 581"/>
              <a:gd name="T101" fmla="*/ 211 h 372"/>
              <a:gd name="T102" fmla="*/ 21 w 581"/>
              <a:gd name="T103" fmla="*/ 146 h 372"/>
              <a:gd name="T104" fmla="*/ 14 w 581"/>
              <a:gd name="T105" fmla="*/ 189 h 372"/>
              <a:gd name="T106" fmla="*/ 93 w 581"/>
              <a:gd name="T107" fmla="*/ 353 h 372"/>
              <a:gd name="T108" fmla="*/ 251 w 581"/>
              <a:gd name="T109" fmla="*/ 361 h 372"/>
              <a:gd name="T110" fmla="*/ 153 w 581"/>
              <a:gd name="T111" fmla="*/ 361 h 372"/>
              <a:gd name="T112" fmla="*/ 200 w 581"/>
              <a:gd name="T113" fmla="*/ 364 h 372"/>
              <a:gd name="T114" fmla="*/ 18 w 581"/>
              <a:gd name="T115" fmla="*/ 239 h 372"/>
              <a:gd name="T116" fmla="*/ 110 w 581"/>
              <a:gd name="T117" fmla="*/ 15 h 372"/>
              <a:gd name="T118" fmla="*/ 220 w 581"/>
              <a:gd name="T119" fmla="*/ 12 h 372"/>
              <a:gd name="T120" fmla="*/ 518 w 581"/>
              <a:gd name="T121" fmla="*/ 18 h 372"/>
              <a:gd name="T122" fmla="*/ 560 w 581"/>
              <a:gd name="T123" fmla="*/ 53 h 372"/>
              <a:gd name="T124" fmla="*/ 17 w 581"/>
              <a:gd name="T125" fmla="*/ 257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1" h="372">
                <a:moveTo>
                  <a:pt x="56" y="17"/>
                </a:moveTo>
                <a:cubicBezTo>
                  <a:pt x="56" y="17"/>
                  <a:pt x="56" y="17"/>
                  <a:pt x="56" y="17"/>
                </a:cubicBezTo>
                <a:cubicBezTo>
                  <a:pt x="57" y="17"/>
                  <a:pt x="56" y="17"/>
                  <a:pt x="56" y="17"/>
                </a:cubicBezTo>
                <a:close/>
                <a:moveTo>
                  <a:pt x="53" y="18"/>
                </a:moveTo>
                <a:cubicBezTo>
                  <a:pt x="54" y="18"/>
                  <a:pt x="55" y="18"/>
                  <a:pt x="56" y="17"/>
                </a:cubicBezTo>
                <a:cubicBezTo>
                  <a:pt x="55" y="17"/>
                  <a:pt x="53" y="15"/>
                  <a:pt x="53" y="18"/>
                </a:cubicBezTo>
                <a:close/>
                <a:moveTo>
                  <a:pt x="56" y="12"/>
                </a:moveTo>
                <a:cubicBezTo>
                  <a:pt x="55" y="13"/>
                  <a:pt x="55" y="13"/>
                  <a:pt x="55" y="13"/>
                </a:cubicBezTo>
                <a:cubicBezTo>
                  <a:pt x="56" y="14"/>
                  <a:pt x="56" y="13"/>
                  <a:pt x="56" y="12"/>
                </a:cubicBezTo>
                <a:close/>
                <a:moveTo>
                  <a:pt x="56" y="15"/>
                </a:moveTo>
                <a:cubicBezTo>
                  <a:pt x="56" y="16"/>
                  <a:pt x="56" y="16"/>
                  <a:pt x="56" y="16"/>
                </a:cubicBezTo>
                <a:cubicBezTo>
                  <a:pt x="57" y="15"/>
                  <a:pt x="57" y="15"/>
                  <a:pt x="57" y="15"/>
                </a:cubicBezTo>
                <a:lnTo>
                  <a:pt x="56" y="15"/>
                </a:lnTo>
                <a:close/>
                <a:moveTo>
                  <a:pt x="560" y="208"/>
                </a:moveTo>
                <a:cubicBezTo>
                  <a:pt x="559" y="207"/>
                  <a:pt x="559" y="206"/>
                  <a:pt x="558" y="207"/>
                </a:cubicBezTo>
                <a:lnTo>
                  <a:pt x="560" y="208"/>
                </a:lnTo>
                <a:close/>
                <a:moveTo>
                  <a:pt x="562" y="241"/>
                </a:moveTo>
                <a:cubicBezTo>
                  <a:pt x="562" y="244"/>
                  <a:pt x="562" y="246"/>
                  <a:pt x="562" y="248"/>
                </a:cubicBezTo>
                <a:cubicBezTo>
                  <a:pt x="562" y="246"/>
                  <a:pt x="562" y="244"/>
                  <a:pt x="562" y="241"/>
                </a:cubicBezTo>
                <a:close/>
                <a:moveTo>
                  <a:pt x="561" y="179"/>
                </a:moveTo>
                <a:cubicBezTo>
                  <a:pt x="561" y="185"/>
                  <a:pt x="561" y="185"/>
                  <a:pt x="561" y="185"/>
                </a:cubicBezTo>
                <a:cubicBezTo>
                  <a:pt x="561" y="183"/>
                  <a:pt x="561" y="181"/>
                  <a:pt x="561" y="179"/>
                </a:cubicBezTo>
                <a:close/>
                <a:moveTo>
                  <a:pt x="358" y="13"/>
                </a:moveTo>
                <a:cubicBezTo>
                  <a:pt x="344" y="15"/>
                  <a:pt x="344" y="15"/>
                  <a:pt x="344" y="15"/>
                </a:cubicBezTo>
                <a:cubicBezTo>
                  <a:pt x="354" y="16"/>
                  <a:pt x="355" y="14"/>
                  <a:pt x="358" y="13"/>
                </a:cubicBezTo>
                <a:close/>
                <a:moveTo>
                  <a:pt x="507" y="359"/>
                </a:moveTo>
                <a:cubicBezTo>
                  <a:pt x="505" y="358"/>
                  <a:pt x="505" y="358"/>
                  <a:pt x="505" y="358"/>
                </a:cubicBezTo>
                <a:cubicBezTo>
                  <a:pt x="504" y="358"/>
                  <a:pt x="503" y="359"/>
                  <a:pt x="507" y="359"/>
                </a:cubicBezTo>
                <a:close/>
                <a:moveTo>
                  <a:pt x="574" y="250"/>
                </a:moveTo>
                <a:cubicBezTo>
                  <a:pt x="574" y="250"/>
                  <a:pt x="574" y="250"/>
                  <a:pt x="573" y="251"/>
                </a:cubicBezTo>
                <a:cubicBezTo>
                  <a:pt x="573" y="252"/>
                  <a:pt x="573" y="252"/>
                  <a:pt x="573" y="252"/>
                </a:cubicBezTo>
                <a:lnTo>
                  <a:pt x="574" y="250"/>
                </a:lnTo>
                <a:close/>
                <a:moveTo>
                  <a:pt x="564" y="156"/>
                </a:moveTo>
                <a:cubicBezTo>
                  <a:pt x="564" y="156"/>
                  <a:pt x="564" y="156"/>
                  <a:pt x="564" y="156"/>
                </a:cubicBezTo>
                <a:cubicBezTo>
                  <a:pt x="564" y="151"/>
                  <a:pt x="564" y="151"/>
                  <a:pt x="564" y="151"/>
                </a:cubicBezTo>
                <a:cubicBezTo>
                  <a:pt x="563" y="153"/>
                  <a:pt x="563" y="155"/>
                  <a:pt x="564" y="156"/>
                </a:cubicBezTo>
                <a:close/>
                <a:moveTo>
                  <a:pt x="461" y="363"/>
                </a:moveTo>
                <a:cubicBezTo>
                  <a:pt x="459" y="364"/>
                  <a:pt x="457" y="364"/>
                  <a:pt x="455" y="365"/>
                </a:cubicBezTo>
                <a:cubicBezTo>
                  <a:pt x="460" y="365"/>
                  <a:pt x="462" y="364"/>
                  <a:pt x="461" y="363"/>
                </a:cubicBezTo>
                <a:close/>
                <a:moveTo>
                  <a:pt x="562" y="249"/>
                </a:moveTo>
                <a:cubicBezTo>
                  <a:pt x="562" y="249"/>
                  <a:pt x="562" y="249"/>
                  <a:pt x="562" y="249"/>
                </a:cubicBezTo>
                <a:cubicBezTo>
                  <a:pt x="562" y="248"/>
                  <a:pt x="562" y="248"/>
                  <a:pt x="562" y="248"/>
                </a:cubicBezTo>
                <a:lnTo>
                  <a:pt x="562" y="249"/>
                </a:lnTo>
                <a:close/>
                <a:moveTo>
                  <a:pt x="576" y="203"/>
                </a:moveTo>
                <a:cubicBezTo>
                  <a:pt x="576" y="210"/>
                  <a:pt x="576" y="210"/>
                  <a:pt x="576" y="210"/>
                </a:cubicBezTo>
                <a:cubicBezTo>
                  <a:pt x="576" y="207"/>
                  <a:pt x="576" y="204"/>
                  <a:pt x="576" y="203"/>
                </a:cubicBezTo>
                <a:close/>
                <a:moveTo>
                  <a:pt x="358" y="13"/>
                </a:moveTo>
                <a:cubicBezTo>
                  <a:pt x="362" y="13"/>
                  <a:pt x="362" y="13"/>
                  <a:pt x="362" y="13"/>
                </a:cubicBezTo>
                <a:cubicBezTo>
                  <a:pt x="360" y="13"/>
                  <a:pt x="359" y="13"/>
                  <a:pt x="358" y="13"/>
                </a:cubicBezTo>
                <a:close/>
                <a:moveTo>
                  <a:pt x="70" y="18"/>
                </a:moveTo>
                <a:cubicBezTo>
                  <a:pt x="74" y="18"/>
                  <a:pt x="75" y="17"/>
                  <a:pt x="76" y="17"/>
                </a:cubicBezTo>
                <a:cubicBezTo>
                  <a:pt x="74" y="17"/>
                  <a:pt x="71" y="17"/>
                  <a:pt x="70" y="18"/>
                </a:cubicBezTo>
                <a:close/>
                <a:moveTo>
                  <a:pt x="29" y="35"/>
                </a:moveTo>
                <a:cubicBezTo>
                  <a:pt x="30" y="33"/>
                  <a:pt x="30" y="33"/>
                  <a:pt x="30" y="33"/>
                </a:cubicBezTo>
                <a:cubicBezTo>
                  <a:pt x="30" y="34"/>
                  <a:pt x="29" y="35"/>
                  <a:pt x="29" y="35"/>
                </a:cubicBezTo>
                <a:close/>
                <a:moveTo>
                  <a:pt x="19" y="209"/>
                </a:moveTo>
                <a:cubicBezTo>
                  <a:pt x="19" y="210"/>
                  <a:pt x="19" y="211"/>
                  <a:pt x="19" y="211"/>
                </a:cubicBezTo>
                <a:cubicBezTo>
                  <a:pt x="20" y="210"/>
                  <a:pt x="19" y="209"/>
                  <a:pt x="19" y="209"/>
                </a:cubicBezTo>
                <a:close/>
                <a:moveTo>
                  <a:pt x="44" y="359"/>
                </a:moveTo>
                <a:cubicBezTo>
                  <a:pt x="54" y="361"/>
                  <a:pt x="65" y="361"/>
                  <a:pt x="75" y="362"/>
                </a:cubicBezTo>
                <a:cubicBezTo>
                  <a:pt x="76" y="363"/>
                  <a:pt x="89" y="364"/>
                  <a:pt x="79" y="364"/>
                </a:cubicBezTo>
                <a:cubicBezTo>
                  <a:pt x="92" y="364"/>
                  <a:pt x="92" y="364"/>
                  <a:pt x="92" y="364"/>
                </a:cubicBezTo>
                <a:cubicBezTo>
                  <a:pt x="91" y="365"/>
                  <a:pt x="91" y="365"/>
                  <a:pt x="91" y="365"/>
                </a:cubicBezTo>
                <a:cubicBezTo>
                  <a:pt x="138" y="371"/>
                  <a:pt x="179" y="364"/>
                  <a:pt x="226" y="369"/>
                </a:cubicBezTo>
                <a:cubicBezTo>
                  <a:pt x="225" y="370"/>
                  <a:pt x="225" y="370"/>
                  <a:pt x="225" y="370"/>
                </a:cubicBezTo>
                <a:cubicBezTo>
                  <a:pt x="253" y="367"/>
                  <a:pt x="253" y="367"/>
                  <a:pt x="253" y="367"/>
                </a:cubicBezTo>
                <a:cubicBezTo>
                  <a:pt x="258" y="368"/>
                  <a:pt x="259" y="370"/>
                  <a:pt x="267" y="370"/>
                </a:cubicBezTo>
                <a:cubicBezTo>
                  <a:pt x="263" y="368"/>
                  <a:pt x="283" y="370"/>
                  <a:pt x="288" y="368"/>
                </a:cubicBezTo>
                <a:cubicBezTo>
                  <a:pt x="295" y="369"/>
                  <a:pt x="288" y="370"/>
                  <a:pt x="286" y="370"/>
                </a:cubicBezTo>
                <a:cubicBezTo>
                  <a:pt x="313" y="372"/>
                  <a:pt x="334" y="369"/>
                  <a:pt x="363" y="369"/>
                </a:cubicBezTo>
                <a:cubicBezTo>
                  <a:pt x="334" y="367"/>
                  <a:pt x="334" y="368"/>
                  <a:pt x="314" y="367"/>
                </a:cubicBezTo>
                <a:cubicBezTo>
                  <a:pt x="337" y="365"/>
                  <a:pt x="341" y="367"/>
                  <a:pt x="366" y="366"/>
                </a:cubicBezTo>
                <a:cubicBezTo>
                  <a:pt x="355" y="367"/>
                  <a:pt x="355" y="367"/>
                  <a:pt x="355" y="367"/>
                </a:cubicBezTo>
                <a:cubicBezTo>
                  <a:pt x="368" y="370"/>
                  <a:pt x="393" y="365"/>
                  <a:pt x="397" y="368"/>
                </a:cubicBezTo>
                <a:cubicBezTo>
                  <a:pt x="412" y="367"/>
                  <a:pt x="425" y="363"/>
                  <a:pt x="443" y="363"/>
                </a:cubicBezTo>
                <a:cubicBezTo>
                  <a:pt x="435" y="366"/>
                  <a:pt x="435" y="366"/>
                  <a:pt x="435" y="366"/>
                </a:cubicBezTo>
                <a:cubicBezTo>
                  <a:pt x="452" y="365"/>
                  <a:pt x="452" y="365"/>
                  <a:pt x="452" y="365"/>
                </a:cubicBezTo>
                <a:cubicBezTo>
                  <a:pt x="452" y="363"/>
                  <a:pt x="452" y="363"/>
                  <a:pt x="452" y="363"/>
                </a:cubicBezTo>
                <a:cubicBezTo>
                  <a:pt x="457" y="363"/>
                  <a:pt x="460" y="363"/>
                  <a:pt x="461" y="363"/>
                </a:cubicBezTo>
                <a:cubicBezTo>
                  <a:pt x="472" y="360"/>
                  <a:pt x="488" y="360"/>
                  <a:pt x="504" y="357"/>
                </a:cubicBezTo>
                <a:cubicBezTo>
                  <a:pt x="505" y="358"/>
                  <a:pt x="505" y="358"/>
                  <a:pt x="505" y="358"/>
                </a:cubicBezTo>
                <a:cubicBezTo>
                  <a:pt x="507" y="358"/>
                  <a:pt x="508" y="357"/>
                  <a:pt x="509" y="357"/>
                </a:cubicBezTo>
                <a:cubicBezTo>
                  <a:pt x="512" y="358"/>
                  <a:pt x="524" y="356"/>
                  <a:pt x="525" y="358"/>
                </a:cubicBezTo>
                <a:cubicBezTo>
                  <a:pt x="520" y="359"/>
                  <a:pt x="509" y="361"/>
                  <a:pt x="509" y="360"/>
                </a:cubicBezTo>
                <a:cubicBezTo>
                  <a:pt x="497" y="363"/>
                  <a:pt x="525" y="359"/>
                  <a:pt x="534" y="358"/>
                </a:cubicBezTo>
                <a:cubicBezTo>
                  <a:pt x="524" y="358"/>
                  <a:pt x="536" y="357"/>
                  <a:pt x="541" y="355"/>
                </a:cubicBezTo>
                <a:cubicBezTo>
                  <a:pt x="542" y="355"/>
                  <a:pt x="541" y="356"/>
                  <a:pt x="540" y="356"/>
                </a:cubicBezTo>
                <a:cubicBezTo>
                  <a:pt x="548" y="355"/>
                  <a:pt x="553" y="353"/>
                  <a:pt x="559" y="350"/>
                </a:cubicBezTo>
                <a:cubicBezTo>
                  <a:pt x="561" y="349"/>
                  <a:pt x="562" y="349"/>
                  <a:pt x="564" y="347"/>
                </a:cubicBezTo>
                <a:cubicBezTo>
                  <a:pt x="565" y="346"/>
                  <a:pt x="567" y="345"/>
                  <a:pt x="568" y="342"/>
                </a:cubicBezTo>
                <a:cubicBezTo>
                  <a:pt x="569" y="341"/>
                  <a:pt x="570" y="339"/>
                  <a:pt x="570" y="337"/>
                </a:cubicBezTo>
                <a:cubicBezTo>
                  <a:pt x="570" y="336"/>
                  <a:pt x="570" y="336"/>
                  <a:pt x="570" y="336"/>
                </a:cubicBezTo>
                <a:cubicBezTo>
                  <a:pt x="570" y="334"/>
                  <a:pt x="571" y="332"/>
                  <a:pt x="572" y="329"/>
                </a:cubicBezTo>
                <a:cubicBezTo>
                  <a:pt x="570" y="326"/>
                  <a:pt x="570" y="326"/>
                  <a:pt x="570" y="326"/>
                </a:cubicBezTo>
                <a:cubicBezTo>
                  <a:pt x="572" y="314"/>
                  <a:pt x="572" y="314"/>
                  <a:pt x="572" y="314"/>
                </a:cubicBezTo>
                <a:cubicBezTo>
                  <a:pt x="569" y="313"/>
                  <a:pt x="573" y="297"/>
                  <a:pt x="570" y="294"/>
                </a:cubicBezTo>
                <a:cubicBezTo>
                  <a:pt x="571" y="280"/>
                  <a:pt x="572" y="296"/>
                  <a:pt x="572" y="291"/>
                </a:cubicBezTo>
                <a:cubicBezTo>
                  <a:pt x="573" y="278"/>
                  <a:pt x="571" y="255"/>
                  <a:pt x="573" y="251"/>
                </a:cubicBezTo>
                <a:cubicBezTo>
                  <a:pt x="573" y="239"/>
                  <a:pt x="574" y="227"/>
                  <a:pt x="574" y="217"/>
                </a:cubicBezTo>
                <a:cubicBezTo>
                  <a:pt x="576" y="217"/>
                  <a:pt x="576" y="217"/>
                  <a:pt x="576" y="217"/>
                </a:cubicBezTo>
                <a:cubicBezTo>
                  <a:pt x="576" y="212"/>
                  <a:pt x="575" y="206"/>
                  <a:pt x="576" y="201"/>
                </a:cubicBezTo>
                <a:cubicBezTo>
                  <a:pt x="576" y="201"/>
                  <a:pt x="576" y="202"/>
                  <a:pt x="576" y="203"/>
                </a:cubicBezTo>
                <a:cubicBezTo>
                  <a:pt x="576" y="184"/>
                  <a:pt x="577" y="169"/>
                  <a:pt x="577" y="153"/>
                </a:cubicBezTo>
                <a:cubicBezTo>
                  <a:pt x="578" y="154"/>
                  <a:pt x="579" y="154"/>
                  <a:pt x="579" y="163"/>
                </a:cubicBezTo>
                <a:cubicBezTo>
                  <a:pt x="581" y="148"/>
                  <a:pt x="578" y="124"/>
                  <a:pt x="579" y="101"/>
                </a:cubicBezTo>
                <a:cubicBezTo>
                  <a:pt x="579" y="103"/>
                  <a:pt x="579" y="103"/>
                  <a:pt x="579" y="103"/>
                </a:cubicBezTo>
                <a:cubicBezTo>
                  <a:pt x="578" y="90"/>
                  <a:pt x="578" y="90"/>
                  <a:pt x="578" y="90"/>
                </a:cubicBezTo>
                <a:cubicBezTo>
                  <a:pt x="578" y="93"/>
                  <a:pt x="579" y="91"/>
                  <a:pt x="580" y="91"/>
                </a:cubicBezTo>
                <a:cubicBezTo>
                  <a:pt x="580" y="80"/>
                  <a:pt x="579" y="68"/>
                  <a:pt x="578" y="57"/>
                </a:cubicBezTo>
                <a:cubicBezTo>
                  <a:pt x="577" y="46"/>
                  <a:pt x="575" y="36"/>
                  <a:pt x="571" y="31"/>
                </a:cubicBezTo>
                <a:cubicBezTo>
                  <a:pt x="573" y="34"/>
                  <a:pt x="572" y="31"/>
                  <a:pt x="573" y="29"/>
                </a:cubicBezTo>
                <a:cubicBezTo>
                  <a:pt x="573" y="27"/>
                  <a:pt x="573" y="26"/>
                  <a:pt x="575" y="33"/>
                </a:cubicBezTo>
                <a:cubicBezTo>
                  <a:pt x="574" y="30"/>
                  <a:pt x="573" y="27"/>
                  <a:pt x="572" y="24"/>
                </a:cubicBezTo>
                <a:cubicBezTo>
                  <a:pt x="571" y="22"/>
                  <a:pt x="570" y="20"/>
                  <a:pt x="569" y="19"/>
                </a:cubicBezTo>
                <a:cubicBezTo>
                  <a:pt x="569" y="18"/>
                  <a:pt x="568" y="17"/>
                  <a:pt x="567" y="16"/>
                </a:cubicBezTo>
                <a:cubicBezTo>
                  <a:pt x="566" y="15"/>
                  <a:pt x="566" y="15"/>
                  <a:pt x="565" y="14"/>
                </a:cubicBezTo>
                <a:cubicBezTo>
                  <a:pt x="565" y="14"/>
                  <a:pt x="565" y="14"/>
                  <a:pt x="564" y="13"/>
                </a:cubicBezTo>
                <a:cubicBezTo>
                  <a:pt x="563" y="13"/>
                  <a:pt x="563" y="13"/>
                  <a:pt x="563" y="13"/>
                </a:cubicBezTo>
                <a:cubicBezTo>
                  <a:pt x="561" y="11"/>
                  <a:pt x="559" y="11"/>
                  <a:pt x="557" y="10"/>
                </a:cubicBezTo>
                <a:cubicBezTo>
                  <a:pt x="555" y="10"/>
                  <a:pt x="554" y="9"/>
                  <a:pt x="552" y="9"/>
                </a:cubicBezTo>
                <a:cubicBezTo>
                  <a:pt x="548" y="8"/>
                  <a:pt x="545" y="8"/>
                  <a:pt x="542" y="7"/>
                </a:cubicBezTo>
                <a:cubicBezTo>
                  <a:pt x="529" y="6"/>
                  <a:pt x="516" y="5"/>
                  <a:pt x="504" y="4"/>
                </a:cubicBezTo>
                <a:cubicBezTo>
                  <a:pt x="504" y="5"/>
                  <a:pt x="504" y="5"/>
                  <a:pt x="504" y="5"/>
                </a:cubicBezTo>
                <a:cubicBezTo>
                  <a:pt x="494" y="5"/>
                  <a:pt x="494" y="5"/>
                  <a:pt x="494" y="5"/>
                </a:cubicBezTo>
                <a:cubicBezTo>
                  <a:pt x="493" y="5"/>
                  <a:pt x="493" y="5"/>
                  <a:pt x="493" y="5"/>
                </a:cubicBezTo>
                <a:cubicBezTo>
                  <a:pt x="500" y="4"/>
                  <a:pt x="500" y="4"/>
                  <a:pt x="500" y="4"/>
                </a:cubicBezTo>
                <a:cubicBezTo>
                  <a:pt x="491" y="4"/>
                  <a:pt x="482" y="4"/>
                  <a:pt x="474" y="5"/>
                </a:cubicBezTo>
                <a:cubicBezTo>
                  <a:pt x="472" y="4"/>
                  <a:pt x="470" y="3"/>
                  <a:pt x="464" y="2"/>
                </a:cubicBezTo>
                <a:cubicBezTo>
                  <a:pt x="464" y="4"/>
                  <a:pt x="436" y="0"/>
                  <a:pt x="424" y="2"/>
                </a:cubicBezTo>
                <a:cubicBezTo>
                  <a:pt x="423" y="1"/>
                  <a:pt x="429" y="2"/>
                  <a:pt x="425" y="1"/>
                </a:cubicBezTo>
                <a:cubicBezTo>
                  <a:pt x="395" y="1"/>
                  <a:pt x="351" y="3"/>
                  <a:pt x="316" y="2"/>
                </a:cubicBezTo>
                <a:cubicBezTo>
                  <a:pt x="313" y="6"/>
                  <a:pt x="283" y="6"/>
                  <a:pt x="264" y="8"/>
                </a:cubicBezTo>
                <a:cubicBezTo>
                  <a:pt x="259" y="6"/>
                  <a:pt x="275" y="7"/>
                  <a:pt x="280" y="5"/>
                </a:cubicBezTo>
                <a:cubicBezTo>
                  <a:pt x="269" y="5"/>
                  <a:pt x="277" y="2"/>
                  <a:pt x="258" y="4"/>
                </a:cubicBezTo>
                <a:cubicBezTo>
                  <a:pt x="259" y="4"/>
                  <a:pt x="258" y="3"/>
                  <a:pt x="262" y="3"/>
                </a:cubicBezTo>
                <a:cubicBezTo>
                  <a:pt x="252" y="3"/>
                  <a:pt x="265" y="6"/>
                  <a:pt x="248" y="6"/>
                </a:cubicBezTo>
                <a:cubicBezTo>
                  <a:pt x="248" y="4"/>
                  <a:pt x="248" y="4"/>
                  <a:pt x="248" y="4"/>
                </a:cubicBezTo>
                <a:cubicBezTo>
                  <a:pt x="237" y="6"/>
                  <a:pt x="237" y="6"/>
                  <a:pt x="237" y="6"/>
                </a:cubicBezTo>
                <a:cubicBezTo>
                  <a:pt x="204" y="6"/>
                  <a:pt x="174" y="8"/>
                  <a:pt x="145" y="7"/>
                </a:cubicBezTo>
                <a:cubicBezTo>
                  <a:pt x="143" y="8"/>
                  <a:pt x="144" y="9"/>
                  <a:pt x="148" y="9"/>
                </a:cubicBezTo>
                <a:cubicBezTo>
                  <a:pt x="134" y="9"/>
                  <a:pt x="118" y="12"/>
                  <a:pt x="103" y="11"/>
                </a:cubicBezTo>
                <a:cubicBezTo>
                  <a:pt x="107" y="11"/>
                  <a:pt x="107" y="11"/>
                  <a:pt x="107" y="11"/>
                </a:cubicBezTo>
                <a:cubicBezTo>
                  <a:pt x="95" y="10"/>
                  <a:pt x="89" y="11"/>
                  <a:pt x="82" y="12"/>
                </a:cubicBezTo>
                <a:cubicBezTo>
                  <a:pt x="79" y="12"/>
                  <a:pt x="75" y="13"/>
                  <a:pt x="71" y="13"/>
                </a:cubicBezTo>
                <a:cubicBezTo>
                  <a:pt x="68" y="14"/>
                  <a:pt x="66" y="14"/>
                  <a:pt x="63" y="14"/>
                </a:cubicBezTo>
                <a:cubicBezTo>
                  <a:pt x="59" y="15"/>
                  <a:pt x="59" y="15"/>
                  <a:pt x="59" y="15"/>
                </a:cubicBezTo>
                <a:cubicBezTo>
                  <a:pt x="58" y="15"/>
                  <a:pt x="58" y="15"/>
                  <a:pt x="58" y="15"/>
                </a:cubicBezTo>
                <a:cubicBezTo>
                  <a:pt x="58" y="15"/>
                  <a:pt x="58" y="15"/>
                  <a:pt x="58" y="15"/>
                </a:cubicBezTo>
                <a:cubicBezTo>
                  <a:pt x="59" y="15"/>
                  <a:pt x="59" y="15"/>
                  <a:pt x="59" y="15"/>
                </a:cubicBezTo>
                <a:cubicBezTo>
                  <a:pt x="59" y="15"/>
                  <a:pt x="59" y="15"/>
                  <a:pt x="59" y="15"/>
                </a:cubicBezTo>
                <a:cubicBezTo>
                  <a:pt x="60" y="15"/>
                  <a:pt x="60" y="15"/>
                  <a:pt x="60" y="15"/>
                </a:cubicBezTo>
                <a:cubicBezTo>
                  <a:pt x="67" y="14"/>
                  <a:pt x="67" y="14"/>
                  <a:pt x="67" y="14"/>
                </a:cubicBezTo>
                <a:cubicBezTo>
                  <a:pt x="72" y="14"/>
                  <a:pt x="76" y="14"/>
                  <a:pt x="76" y="15"/>
                </a:cubicBezTo>
                <a:cubicBezTo>
                  <a:pt x="75" y="16"/>
                  <a:pt x="71" y="16"/>
                  <a:pt x="66" y="16"/>
                </a:cubicBezTo>
                <a:cubicBezTo>
                  <a:pt x="64" y="16"/>
                  <a:pt x="62" y="16"/>
                  <a:pt x="59" y="16"/>
                </a:cubicBezTo>
                <a:cubicBezTo>
                  <a:pt x="59" y="16"/>
                  <a:pt x="59" y="16"/>
                  <a:pt x="59" y="16"/>
                </a:cubicBezTo>
                <a:cubicBezTo>
                  <a:pt x="59" y="16"/>
                  <a:pt x="59" y="16"/>
                  <a:pt x="59" y="16"/>
                </a:cubicBezTo>
                <a:cubicBezTo>
                  <a:pt x="58" y="16"/>
                  <a:pt x="58" y="16"/>
                  <a:pt x="58" y="16"/>
                </a:cubicBezTo>
                <a:cubicBezTo>
                  <a:pt x="58" y="16"/>
                  <a:pt x="58" y="16"/>
                  <a:pt x="58" y="16"/>
                </a:cubicBezTo>
                <a:cubicBezTo>
                  <a:pt x="59" y="18"/>
                  <a:pt x="59" y="18"/>
                  <a:pt x="59" y="18"/>
                </a:cubicBezTo>
                <a:cubicBezTo>
                  <a:pt x="59" y="18"/>
                  <a:pt x="59" y="18"/>
                  <a:pt x="59" y="17"/>
                </a:cubicBezTo>
                <a:cubicBezTo>
                  <a:pt x="59" y="17"/>
                  <a:pt x="59" y="17"/>
                  <a:pt x="60" y="17"/>
                </a:cubicBezTo>
                <a:cubicBezTo>
                  <a:pt x="61" y="17"/>
                  <a:pt x="61" y="17"/>
                  <a:pt x="61" y="17"/>
                </a:cubicBezTo>
                <a:cubicBezTo>
                  <a:pt x="63" y="17"/>
                  <a:pt x="64" y="17"/>
                  <a:pt x="67" y="16"/>
                </a:cubicBezTo>
                <a:cubicBezTo>
                  <a:pt x="71" y="16"/>
                  <a:pt x="76" y="16"/>
                  <a:pt x="80" y="15"/>
                </a:cubicBezTo>
                <a:cubicBezTo>
                  <a:pt x="78" y="16"/>
                  <a:pt x="77" y="16"/>
                  <a:pt x="76" y="17"/>
                </a:cubicBezTo>
                <a:cubicBezTo>
                  <a:pt x="83" y="16"/>
                  <a:pt x="93" y="15"/>
                  <a:pt x="104" y="14"/>
                </a:cubicBezTo>
                <a:cubicBezTo>
                  <a:pt x="89" y="15"/>
                  <a:pt x="89" y="15"/>
                  <a:pt x="89" y="15"/>
                </a:cubicBezTo>
                <a:cubicBezTo>
                  <a:pt x="95" y="12"/>
                  <a:pt x="114" y="14"/>
                  <a:pt x="120" y="13"/>
                </a:cubicBezTo>
                <a:cubicBezTo>
                  <a:pt x="119" y="15"/>
                  <a:pt x="110" y="15"/>
                  <a:pt x="119" y="16"/>
                </a:cubicBezTo>
                <a:cubicBezTo>
                  <a:pt x="144" y="16"/>
                  <a:pt x="134" y="14"/>
                  <a:pt x="157" y="11"/>
                </a:cubicBezTo>
                <a:cubicBezTo>
                  <a:pt x="153" y="11"/>
                  <a:pt x="153" y="11"/>
                  <a:pt x="153" y="11"/>
                </a:cubicBezTo>
                <a:cubicBezTo>
                  <a:pt x="160" y="10"/>
                  <a:pt x="166" y="8"/>
                  <a:pt x="177" y="9"/>
                </a:cubicBezTo>
                <a:cubicBezTo>
                  <a:pt x="177" y="10"/>
                  <a:pt x="169" y="11"/>
                  <a:pt x="164" y="11"/>
                </a:cubicBezTo>
                <a:cubicBezTo>
                  <a:pt x="167" y="12"/>
                  <a:pt x="178" y="9"/>
                  <a:pt x="186" y="10"/>
                </a:cubicBezTo>
                <a:cubicBezTo>
                  <a:pt x="179" y="12"/>
                  <a:pt x="161" y="13"/>
                  <a:pt x="149" y="13"/>
                </a:cubicBezTo>
                <a:cubicBezTo>
                  <a:pt x="150" y="14"/>
                  <a:pt x="150" y="15"/>
                  <a:pt x="148" y="15"/>
                </a:cubicBezTo>
                <a:cubicBezTo>
                  <a:pt x="185" y="13"/>
                  <a:pt x="225" y="9"/>
                  <a:pt x="261" y="10"/>
                </a:cubicBezTo>
                <a:cubicBezTo>
                  <a:pt x="242" y="13"/>
                  <a:pt x="269" y="10"/>
                  <a:pt x="265" y="13"/>
                </a:cubicBezTo>
                <a:cubicBezTo>
                  <a:pt x="268" y="11"/>
                  <a:pt x="279" y="12"/>
                  <a:pt x="289" y="11"/>
                </a:cubicBezTo>
                <a:cubicBezTo>
                  <a:pt x="293" y="13"/>
                  <a:pt x="269" y="13"/>
                  <a:pt x="277" y="14"/>
                </a:cubicBezTo>
                <a:cubicBezTo>
                  <a:pt x="296" y="14"/>
                  <a:pt x="322" y="9"/>
                  <a:pt x="347" y="10"/>
                </a:cubicBezTo>
                <a:cubicBezTo>
                  <a:pt x="346" y="11"/>
                  <a:pt x="340" y="11"/>
                  <a:pt x="339" y="11"/>
                </a:cubicBezTo>
                <a:cubicBezTo>
                  <a:pt x="355" y="11"/>
                  <a:pt x="377" y="6"/>
                  <a:pt x="388" y="9"/>
                </a:cubicBezTo>
                <a:cubicBezTo>
                  <a:pt x="362" y="13"/>
                  <a:pt x="362" y="13"/>
                  <a:pt x="362" y="13"/>
                </a:cubicBezTo>
                <a:cubicBezTo>
                  <a:pt x="365" y="13"/>
                  <a:pt x="367" y="13"/>
                  <a:pt x="372" y="13"/>
                </a:cubicBezTo>
                <a:cubicBezTo>
                  <a:pt x="366" y="15"/>
                  <a:pt x="366" y="15"/>
                  <a:pt x="366" y="15"/>
                </a:cubicBezTo>
                <a:cubicBezTo>
                  <a:pt x="386" y="15"/>
                  <a:pt x="381" y="12"/>
                  <a:pt x="392" y="10"/>
                </a:cubicBezTo>
                <a:cubicBezTo>
                  <a:pt x="404" y="12"/>
                  <a:pt x="404" y="12"/>
                  <a:pt x="404" y="12"/>
                </a:cubicBezTo>
                <a:cubicBezTo>
                  <a:pt x="426" y="13"/>
                  <a:pt x="447" y="12"/>
                  <a:pt x="462" y="10"/>
                </a:cubicBezTo>
                <a:cubicBezTo>
                  <a:pt x="466" y="10"/>
                  <a:pt x="482" y="10"/>
                  <a:pt x="476" y="12"/>
                </a:cubicBezTo>
                <a:cubicBezTo>
                  <a:pt x="464" y="14"/>
                  <a:pt x="459" y="16"/>
                  <a:pt x="437" y="15"/>
                </a:cubicBezTo>
                <a:cubicBezTo>
                  <a:pt x="434" y="14"/>
                  <a:pt x="454" y="14"/>
                  <a:pt x="447" y="13"/>
                </a:cubicBezTo>
                <a:cubicBezTo>
                  <a:pt x="438" y="14"/>
                  <a:pt x="422" y="12"/>
                  <a:pt x="414" y="14"/>
                </a:cubicBezTo>
                <a:cubicBezTo>
                  <a:pt x="438" y="14"/>
                  <a:pt x="438" y="14"/>
                  <a:pt x="438" y="14"/>
                </a:cubicBezTo>
                <a:cubicBezTo>
                  <a:pt x="438" y="16"/>
                  <a:pt x="428" y="14"/>
                  <a:pt x="424" y="15"/>
                </a:cubicBezTo>
                <a:cubicBezTo>
                  <a:pt x="430" y="17"/>
                  <a:pt x="444" y="15"/>
                  <a:pt x="453" y="16"/>
                </a:cubicBezTo>
                <a:cubicBezTo>
                  <a:pt x="452" y="17"/>
                  <a:pt x="452" y="17"/>
                  <a:pt x="452" y="17"/>
                </a:cubicBezTo>
                <a:cubicBezTo>
                  <a:pt x="471" y="17"/>
                  <a:pt x="468" y="17"/>
                  <a:pt x="487" y="16"/>
                </a:cubicBezTo>
                <a:cubicBezTo>
                  <a:pt x="489" y="14"/>
                  <a:pt x="481" y="15"/>
                  <a:pt x="472" y="13"/>
                </a:cubicBezTo>
                <a:cubicBezTo>
                  <a:pt x="487" y="14"/>
                  <a:pt x="505" y="13"/>
                  <a:pt x="524" y="14"/>
                </a:cubicBezTo>
                <a:cubicBezTo>
                  <a:pt x="533" y="15"/>
                  <a:pt x="542" y="16"/>
                  <a:pt x="550" y="18"/>
                </a:cubicBezTo>
                <a:cubicBezTo>
                  <a:pt x="554" y="19"/>
                  <a:pt x="559" y="20"/>
                  <a:pt x="560" y="23"/>
                </a:cubicBezTo>
                <a:cubicBezTo>
                  <a:pt x="562" y="27"/>
                  <a:pt x="563" y="31"/>
                  <a:pt x="563" y="35"/>
                </a:cubicBezTo>
                <a:cubicBezTo>
                  <a:pt x="561" y="29"/>
                  <a:pt x="558" y="23"/>
                  <a:pt x="555" y="23"/>
                </a:cubicBezTo>
                <a:cubicBezTo>
                  <a:pt x="556" y="24"/>
                  <a:pt x="556" y="24"/>
                  <a:pt x="557" y="24"/>
                </a:cubicBezTo>
                <a:cubicBezTo>
                  <a:pt x="558" y="25"/>
                  <a:pt x="558" y="26"/>
                  <a:pt x="559" y="28"/>
                </a:cubicBezTo>
                <a:cubicBezTo>
                  <a:pt x="560" y="30"/>
                  <a:pt x="561" y="34"/>
                  <a:pt x="562" y="36"/>
                </a:cubicBezTo>
                <a:cubicBezTo>
                  <a:pt x="563" y="42"/>
                  <a:pt x="563" y="47"/>
                  <a:pt x="562" y="47"/>
                </a:cubicBezTo>
                <a:cubicBezTo>
                  <a:pt x="561" y="40"/>
                  <a:pt x="561" y="39"/>
                  <a:pt x="560" y="38"/>
                </a:cubicBezTo>
                <a:cubicBezTo>
                  <a:pt x="560" y="37"/>
                  <a:pt x="559" y="37"/>
                  <a:pt x="558" y="34"/>
                </a:cubicBezTo>
                <a:cubicBezTo>
                  <a:pt x="558" y="33"/>
                  <a:pt x="558" y="33"/>
                  <a:pt x="558" y="33"/>
                </a:cubicBezTo>
                <a:cubicBezTo>
                  <a:pt x="558" y="32"/>
                  <a:pt x="556" y="28"/>
                  <a:pt x="556" y="31"/>
                </a:cubicBezTo>
                <a:cubicBezTo>
                  <a:pt x="558" y="34"/>
                  <a:pt x="560" y="40"/>
                  <a:pt x="561" y="47"/>
                </a:cubicBezTo>
                <a:cubicBezTo>
                  <a:pt x="563" y="53"/>
                  <a:pt x="564" y="60"/>
                  <a:pt x="565" y="65"/>
                </a:cubicBezTo>
                <a:cubicBezTo>
                  <a:pt x="564" y="60"/>
                  <a:pt x="563" y="70"/>
                  <a:pt x="563" y="72"/>
                </a:cubicBezTo>
                <a:cubicBezTo>
                  <a:pt x="564" y="83"/>
                  <a:pt x="564" y="72"/>
                  <a:pt x="565" y="71"/>
                </a:cubicBezTo>
                <a:cubicBezTo>
                  <a:pt x="565" y="77"/>
                  <a:pt x="567" y="86"/>
                  <a:pt x="566" y="91"/>
                </a:cubicBezTo>
                <a:cubicBezTo>
                  <a:pt x="565" y="99"/>
                  <a:pt x="564" y="81"/>
                  <a:pt x="563" y="78"/>
                </a:cubicBezTo>
                <a:cubicBezTo>
                  <a:pt x="564" y="89"/>
                  <a:pt x="565" y="100"/>
                  <a:pt x="565" y="111"/>
                </a:cubicBezTo>
                <a:cubicBezTo>
                  <a:pt x="565" y="110"/>
                  <a:pt x="565" y="110"/>
                  <a:pt x="565" y="110"/>
                </a:cubicBezTo>
                <a:cubicBezTo>
                  <a:pt x="566" y="112"/>
                  <a:pt x="566" y="117"/>
                  <a:pt x="565" y="121"/>
                </a:cubicBezTo>
                <a:cubicBezTo>
                  <a:pt x="564" y="124"/>
                  <a:pt x="564" y="116"/>
                  <a:pt x="565" y="111"/>
                </a:cubicBezTo>
                <a:cubicBezTo>
                  <a:pt x="563" y="128"/>
                  <a:pt x="568" y="141"/>
                  <a:pt x="564" y="156"/>
                </a:cubicBezTo>
                <a:cubicBezTo>
                  <a:pt x="565" y="165"/>
                  <a:pt x="565" y="165"/>
                  <a:pt x="565" y="165"/>
                </a:cubicBezTo>
                <a:cubicBezTo>
                  <a:pt x="564" y="166"/>
                  <a:pt x="564" y="168"/>
                  <a:pt x="564" y="166"/>
                </a:cubicBezTo>
                <a:cubicBezTo>
                  <a:pt x="564" y="175"/>
                  <a:pt x="564" y="175"/>
                  <a:pt x="564" y="175"/>
                </a:cubicBezTo>
                <a:cubicBezTo>
                  <a:pt x="565" y="193"/>
                  <a:pt x="562" y="180"/>
                  <a:pt x="561" y="186"/>
                </a:cubicBezTo>
                <a:cubicBezTo>
                  <a:pt x="561" y="185"/>
                  <a:pt x="561" y="185"/>
                  <a:pt x="561" y="185"/>
                </a:cubicBezTo>
                <a:cubicBezTo>
                  <a:pt x="560" y="190"/>
                  <a:pt x="559" y="194"/>
                  <a:pt x="559" y="190"/>
                </a:cubicBezTo>
                <a:cubicBezTo>
                  <a:pt x="560" y="209"/>
                  <a:pt x="560" y="209"/>
                  <a:pt x="560" y="209"/>
                </a:cubicBezTo>
                <a:cubicBezTo>
                  <a:pt x="560" y="208"/>
                  <a:pt x="560" y="208"/>
                  <a:pt x="560" y="208"/>
                </a:cubicBezTo>
                <a:cubicBezTo>
                  <a:pt x="561" y="216"/>
                  <a:pt x="560" y="243"/>
                  <a:pt x="564" y="242"/>
                </a:cubicBezTo>
                <a:cubicBezTo>
                  <a:pt x="563" y="247"/>
                  <a:pt x="562" y="251"/>
                  <a:pt x="562" y="249"/>
                </a:cubicBezTo>
                <a:cubicBezTo>
                  <a:pt x="561" y="263"/>
                  <a:pt x="559" y="246"/>
                  <a:pt x="559" y="268"/>
                </a:cubicBezTo>
                <a:cubicBezTo>
                  <a:pt x="558" y="267"/>
                  <a:pt x="558" y="265"/>
                  <a:pt x="558" y="262"/>
                </a:cubicBezTo>
                <a:cubicBezTo>
                  <a:pt x="558" y="267"/>
                  <a:pt x="558" y="270"/>
                  <a:pt x="558" y="271"/>
                </a:cubicBezTo>
                <a:cubicBezTo>
                  <a:pt x="558" y="271"/>
                  <a:pt x="557" y="271"/>
                  <a:pt x="557" y="272"/>
                </a:cubicBezTo>
                <a:cubicBezTo>
                  <a:pt x="558" y="272"/>
                  <a:pt x="557" y="282"/>
                  <a:pt x="556" y="286"/>
                </a:cubicBezTo>
                <a:cubicBezTo>
                  <a:pt x="555" y="279"/>
                  <a:pt x="555" y="279"/>
                  <a:pt x="555" y="279"/>
                </a:cubicBezTo>
                <a:cubicBezTo>
                  <a:pt x="555" y="284"/>
                  <a:pt x="555" y="287"/>
                  <a:pt x="555" y="296"/>
                </a:cubicBezTo>
                <a:cubicBezTo>
                  <a:pt x="553" y="290"/>
                  <a:pt x="553" y="290"/>
                  <a:pt x="553" y="290"/>
                </a:cubicBezTo>
                <a:cubicBezTo>
                  <a:pt x="553" y="305"/>
                  <a:pt x="557" y="291"/>
                  <a:pt x="554" y="309"/>
                </a:cubicBezTo>
                <a:cubicBezTo>
                  <a:pt x="557" y="293"/>
                  <a:pt x="557" y="293"/>
                  <a:pt x="557" y="293"/>
                </a:cubicBezTo>
                <a:cubicBezTo>
                  <a:pt x="556" y="312"/>
                  <a:pt x="559" y="306"/>
                  <a:pt x="560" y="315"/>
                </a:cubicBezTo>
                <a:cubicBezTo>
                  <a:pt x="560" y="320"/>
                  <a:pt x="560" y="325"/>
                  <a:pt x="559" y="330"/>
                </a:cubicBezTo>
                <a:cubicBezTo>
                  <a:pt x="559" y="334"/>
                  <a:pt x="559" y="334"/>
                  <a:pt x="559" y="334"/>
                </a:cubicBezTo>
                <a:cubicBezTo>
                  <a:pt x="559" y="336"/>
                  <a:pt x="559" y="336"/>
                  <a:pt x="559" y="336"/>
                </a:cubicBezTo>
                <a:cubicBezTo>
                  <a:pt x="559" y="337"/>
                  <a:pt x="558" y="337"/>
                  <a:pt x="558" y="338"/>
                </a:cubicBezTo>
                <a:cubicBezTo>
                  <a:pt x="556" y="339"/>
                  <a:pt x="553" y="340"/>
                  <a:pt x="551" y="341"/>
                </a:cubicBezTo>
                <a:cubicBezTo>
                  <a:pt x="541" y="343"/>
                  <a:pt x="531" y="345"/>
                  <a:pt x="523" y="348"/>
                </a:cubicBezTo>
                <a:cubicBezTo>
                  <a:pt x="521" y="347"/>
                  <a:pt x="523" y="346"/>
                  <a:pt x="517" y="345"/>
                </a:cubicBezTo>
                <a:cubicBezTo>
                  <a:pt x="530" y="343"/>
                  <a:pt x="536" y="342"/>
                  <a:pt x="542" y="338"/>
                </a:cubicBezTo>
                <a:cubicBezTo>
                  <a:pt x="553" y="335"/>
                  <a:pt x="554" y="335"/>
                  <a:pt x="556" y="336"/>
                </a:cubicBezTo>
                <a:cubicBezTo>
                  <a:pt x="556" y="336"/>
                  <a:pt x="556" y="336"/>
                  <a:pt x="557" y="336"/>
                </a:cubicBezTo>
                <a:cubicBezTo>
                  <a:pt x="557" y="336"/>
                  <a:pt x="557" y="336"/>
                  <a:pt x="557" y="336"/>
                </a:cubicBezTo>
                <a:cubicBezTo>
                  <a:pt x="557" y="336"/>
                  <a:pt x="557" y="336"/>
                  <a:pt x="557" y="336"/>
                </a:cubicBezTo>
                <a:cubicBezTo>
                  <a:pt x="557" y="336"/>
                  <a:pt x="557" y="336"/>
                  <a:pt x="557" y="336"/>
                </a:cubicBezTo>
                <a:cubicBezTo>
                  <a:pt x="557" y="336"/>
                  <a:pt x="557" y="336"/>
                  <a:pt x="557" y="336"/>
                </a:cubicBezTo>
                <a:cubicBezTo>
                  <a:pt x="558" y="336"/>
                  <a:pt x="558" y="336"/>
                  <a:pt x="558" y="336"/>
                </a:cubicBezTo>
                <a:cubicBezTo>
                  <a:pt x="558" y="336"/>
                  <a:pt x="558" y="336"/>
                  <a:pt x="558" y="336"/>
                </a:cubicBezTo>
                <a:cubicBezTo>
                  <a:pt x="558" y="336"/>
                  <a:pt x="558" y="336"/>
                  <a:pt x="558" y="336"/>
                </a:cubicBezTo>
                <a:cubicBezTo>
                  <a:pt x="558" y="336"/>
                  <a:pt x="558" y="336"/>
                  <a:pt x="558" y="336"/>
                </a:cubicBezTo>
                <a:cubicBezTo>
                  <a:pt x="557" y="336"/>
                  <a:pt x="558" y="336"/>
                  <a:pt x="557" y="336"/>
                </a:cubicBezTo>
                <a:cubicBezTo>
                  <a:pt x="557" y="336"/>
                  <a:pt x="557" y="336"/>
                  <a:pt x="557" y="336"/>
                </a:cubicBezTo>
                <a:cubicBezTo>
                  <a:pt x="557" y="336"/>
                  <a:pt x="557" y="336"/>
                  <a:pt x="557" y="336"/>
                </a:cubicBezTo>
                <a:cubicBezTo>
                  <a:pt x="557" y="335"/>
                  <a:pt x="557" y="335"/>
                  <a:pt x="557" y="335"/>
                </a:cubicBezTo>
                <a:cubicBezTo>
                  <a:pt x="558" y="332"/>
                  <a:pt x="558" y="328"/>
                  <a:pt x="558" y="322"/>
                </a:cubicBezTo>
                <a:cubicBezTo>
                  <a:pt x="557" y="322"/>
                  <a:pt x="556" y="325"/>
                  <a:pt x="556" y="328"/>
                </a:cubicBezTo>
                <a:cubicBezTo>
                  <a:pt x="555" y="329"/>
                  <a:pt x="555" y="331"/>
                  <a:pt x="555" y="333"/>
                </a:cubicBezTo>
                <a:cubicBezTo>
                  <a:pt x="555" y="335"/>
                  <a:pt x="555" y="335"/>
                  <a:pt x="555" y="335"/>
                </a:cubicBezTo>
                <a:cubicBezTo>
                  <a:pt x="555" y="335"/>
                  <a:pt x="555" y="335"/>
                  <a:pt x="555" y="335"/>
                </a:cubicBezTo>
                <a:cubicBezTo>
                  <a:pt x="555" y="336"/>
                  <a:pt x="555" y="336"/>
                  <a:pt x="555" y="336"/>
                </a:cubicBezTo>
                <a:cubicBezTo>
                  <a:pt x="555" y="336"/>
                  <a:pt x="555" y="336"/>
                  <a:pt x="555" y="336"/>
                </a:cubicBezTo>
                <a:cubicBezTo>
                  <a:pt x="555" y="336"/>
                  <a:pt x="555" y="336"/>
                  <a:pt x="555" y="336"/>
                </a:cubicBezTo>
                <a:cubicBezTo>
                  <a:pt x="556" y="336"/>
                  <a:pt x="553" y="336"/>
                  <a:pt x="558" y="336"/>
                </a:cubicBezTo>
                <a:cubicBezTo>
                  <a:pt x="558" y="336"/>
                  <a:pt x="558" y="336"/>
                  <a:pt x="558" y="336"/>
                </a:cubicBezTo>
                <a:cubicBezTo>
                  <a:pt x="558" y="336"/>
                  <a:pt x="558" y="336"/>
                  <a:pt x="558" y="336"/>
                </a:cubicBezTo>
                <a:cubicBezTo>
                  <a:pt x="558" y="336"/>
                  <a:pt x="558" y="336"/>
                  <a:pt x="558" y="336"/>
                </a:cubicBezTo>
                <a:cubicBezTo>
                  <a:pt x="557" y="336"/>
                  <a:pt x="557" y="336"/>
                  <a:pt x="557" y="336"/>
                </a:cubicBezTo>
                <a:cubicBezTo>
                  <a:pt x="557" y="336"/>
                  <a:pt x="556" y="336"/>
                  <a:pt x="556" y="335"/>
                </a:cubicBezTo>
                <a:cubicBezTo>
                  <a:pt x="556" y="335"/>
                  <a:pt x="556" y="335"/>
                  <a:pt x="555" y="335"/>
                </a:cubicBezTo>
                <a:cubicBezTo>
                  <a:pt x="555" y="335"/>
                  <a:pt x="555" y="335"/>
                  <a:pt x="555" y="334"/>
                </a:cubicBezTo>
                <a:cubicBezTo>
                  <a:pt x="556" y="335"/>
                  <a:pt x="557" y="336"/>
                  <a:pt x="557" y="336"/>
                </a:cubicBezTo>
                <a:cubicBezTo>
                  <a:pt x="558" y="336"/>
                  <a:pt x="558" y="336"/>
                  <a:pt x="558" y="336"/>
                </a:cubicBezTo>
                <a:cubicBezTo>
                  <a:pt x="558" y="336"/>
                  <a:pt x="558" y="336"/>
                  <a:pt x="558" y="336"/>
                </a:cubicBezTo>
                <a:cubicBezTo>
                  <a:pt x="558" y="336"/>
                  <a:pt x="558" y="336"/>
                  <a:pt x="558" y="336"/>
                </a:cubicBezTo>
                <a:cubicBezTo>
                  <a:pt x="558" y="336"/>
                  <a:pt x="551" y="336"/>
                  <a:pt x="554" y="336"/>
                </a:cubicBezTo>
                <a:cubicBezTo>
                  <a:pt x="554" y="336"/>
                  <a:pt x="554" y="336"/>
                  <a:pt x="554" y="336"/>
                </a:cubicBezTo>
                <a:cubicBezTo>
                  <a:pt x="554" y="336"/>
                  <a:pt x="554" y="336"/>
                  <a:pt x="554" y="336"/>
                </a:cubicBezTo>
                <a:cubicBezTo>
                  <a:pt x="554" y="336"/>
                  <a:pt x="554" y="336"/>
                  <a:pt x="554" y="336"/>
                </a:cubicBezTo>
                <a:cubicBezTo>
                  <a:pt x="554" y="336"/>
                  <a:pt x="554" y="336"/>
                  <a:pt x="554" y="336"/>
                </a:cubicBezTo>
                <a:cubicBezTo>
                  <a:pt x="554" y="335"/>
                  <a:pt x="554" y="335"/>
                  <a:pt x="554" y="335"/>
                </a:cubicBezTo>
                <a:cubicBezTo>
                  <a:pt x="554" y="334"/>
                  <a:pt x="554" y="334"/>
                  <a:pt x="554" y="334"/>
                </a:cubicBezTo>
                <a:cubicBezTo>
                  <a:pt x="553" y="331"/>
                  <a:pt x="553" y="327"/>
                  <a:pt x="553" y="324"/>
                </a:cubicBezTo>
                <a:cubicBezTo>
                  <a:pt x="553" y="326"/>
                  <a:pt x="553" y="328"/>
                  <a:pt x="553" y="330"/>
                </a:cubicBezTo>
                <a:cubicBezTo>
                  <a:pt x="552" y="333"/>
                  <a:pt x="552" y="333"/>
                  <a:pt x="552" y="333"/>
                </a:cubicBezTo>
                <a:cubicBezTo>
                  <a:pt x="552" y="335"/>
                  <a:pt x="552" y="335"/>
                  <a:pt x="552" y="335"/>
                </a:cubicBezTo>
                <a:cubicBezTo>
                  <a:pt x="552" y="336"/>
                  <a:pt x="552" y="336"/>
                  <a:pt x="552" y="336"/>
                </a:cubicBezTo>
                <a:cubicBezTo>
                  <a:pt x="552" y="336"/>
                  <a:pt x="552" y="336"/>
                  <a:pt x="552" y="336"/>
                </a:cubicBezTo>
                <a:cubicBezTo>
                  <a:pt x="552" y="336"/>
                  <a:pt x="552" y="336"/>
                  <a:pt x="552" y="336"/>
                </a:cubicBezTo>
                <a:cubicBezTo>
                  <a:pt x="555" y="336"/>
                  <a:pt x="547" y="335"/>
                  <a:pt x="558" y="336"/>
                </a:cubicBezTo>
                <a:cubicBezTo>
                  <a:pt x="558" y="336"/>
                  <a:pt x="558" y="336"/>
                  <a:pt x="558" y="336"/>
                </a:cubicBezTo>
                <a:cubicBezTo>
                  <a:pt x="558" y="336"/>
                  <a:pt x="558" y="336"/>
                  <a:pt x="558" y="336"/>
                </a:cubicBezTo>
                <a:cubicBezTo>
                  <a:pt x="557" y="336"/>
                  <a:pt x="557" y="336"/>
                  <a:pt x="557" y="336"/>
                </a:cubicBezTo>
                <a:cubicBezTo>
                  <a:pt x="557" y="336"/>
                  <a:pt x="557" y="336"/>
                  <a:pt x="556" y="335"/>
                </a:cubicBezTo>
                <a:cubicBezTo>
                  <a:pt x="556" y="335"/>
                  <a:pt x="555" y="335"/>
                  <a:pt x="555" y="334"/>
                </a:cubicBezTo>
                <a:cubicBezTo>
                  <a:pt x="554" y="333"/>
                  <a:pt x="553" y="332"/>
                  <a:pt x="554" y="333"/>
                </a:cubicBezTo>
                <a:cubicBezTo>
                  <a:pt x="553" y="333"/>
                  <a:pt x="553" y="333"/>
                  <a:pt x="553" y="333"/>
                </a:cubicBezTo>
                <a:cubicBezTo>
                  <a:pt x="552" y="333"/>
                  <a:pt x="552" y="333"/>
                  <a:pt x="551" y="334"/>
                </a:cubicBezTo>
                <a:cubicBezTo>
                  <a:pt x="549" y="334"/>
                  <a:pt x="547" y="335"/>
                  <a:pt x="545" y="335"/>
                </a:cubicBezTo>
                <a:cubicBezTo>
                  <a:pt x="537" y="336"/>
                  <a:pt x="529" y="337"/>
                  <a:pt x="525" y="338"/>
                </a:cubicBezTo>
                <a:cubicBezTo>
                  <a:pt x="520" y="339"/>
                  <a:pt x="508" y="342"/>
                  <a:pt x="503" y="342"/>
                </a:cubicBezTo>
                <a:cubicBezTo>
                  <a:pt x="504" y="343"/>
                  <a:pt x="480" y="346"/>
                  <a:pt x="488" y="348"/>
                </a:cubicBezTo>
                <a:cubicBezTo>
                  <a:pt x="471" y="350"/>
                  <a:pt x="477" y="345"/>
                  <a:pt x="461" y="349"/>
                </a:cubicBezTo>
                <a:cubicBezTo>
                  <a:pt x="467" y="347"/>
                  <a:pt x="451" y="348"/>
                  <a:pt x="457" y="346"/>
                </a:cubicBezTo>
                <a:cubicBezTo>
                  <a:pt x="463" y="348"/>
                  <a:pt x="481" y="343"/>
                  <a:pt x="489" y="341"/>
                </a:cubicBezTo>
                <a:cubicBezTo>
                  <a:pt x="481" y="342"/>
                  <a:pt x="473" y="342"/>
                  <a:pt x="465" y="342"/>
                </a:cubicBezTo>
                <a:cubicBezTo>
                  <a:pt x="471" y="342"/>
                  <a:pt x="462" y="344"/>
                  <a:pt x="459" y="344"/>
                </a:cubicBezTo>
                <a:cubicBezTo>
                  <a:pt x="456" y="343"/>
                  <a:pt x="456" y="343"/>
                  <a:pt x="456" y="343"/>
                </a:cubicBezTo>
                <a:cubicBezTo>
                  <a:pt x="452" y="347"/>
                  <a:pt x="414" y="342"/>
                  <a:pt x="402" y="347"/>
                </a:cubicBezTo>
                <a:cubicBezTo>
                  <a:pt x="410" y="347"/>
                  <a:pt x="416" y="348"/>
                  <a:pt x="420" y="346"/>
                </a:cubicBezTo>
                <a:cubicBezTo>
                  <a:pt x="434" y="346"/>
                  <a:pt x="417" y="349"/>
                  <a:pt x="423" y="350"/>
                </a:cubicBezTo>
                <a:cubicBezTo>
                  <a:pt x="402" y="353"/>
                  <a:pt x="369" y="351"/>
                  <a:pt x="346" y="355"/>
                </a:cubicBezTo>
                <a:cubicBezTo>
                  <a:pt x="350" y="353"/>
                  <a:pt x="361" y="353"/>
                  <a:pt x="362" y="351"/>
                </a:cubicBezTo>
                <a:cubicBezTo>
                  <a:pt x="344" y="351"/>
                  <a:pt x="323" y="355"/>
                  <a:pt x="303" y="357"/>
                </a:cubicBezTo>
                <a:cubicBezTo>
                  <a:pt x="307" y="355"/>
                  <a:pt x="307" y="355"/>
                  <a:pt x="307" y="355"/>
                </a:cubicBezTo>
                <a:cubicBezTo>
                  <a:pt x="290" y="357"/>
                  <a:pt x="300" y="354"/>
                  <a:pt x="282" y="355"/>
                </a:cubicBezTo>
                <a:cubicBezTo>
                  <a:pt x="283" y="355"/>
                  <a:pt x="285" y="356"/>
                  <a:pt x="281" y="356"/>
                </a:cubicBezTo>
                <a:cubicBezTo>
                  <a:pt x="266" y="356"/>
                  <a:pt x="279" y="354"/>
                  <a:pt x="270" y="354"/>
                </a:cubicBezTo>
                <a:cubicBezTo>
                  <a:pt x="251" y="357"/>
                  <a:pt x="261" y="351"/>
                  <a:pt x="237" y="353"/>
                </a:cubicBezTo>
                <a:cubicBezTo>
                  <a:pt x="239" y="352"/>
                  <a:pt x="239" y="352"/>
                  <a:pt x="239" y="352"/>
                </a:cubicBezTo>
                <a:cubicBezTo>
                  <a:pt x="221" y="353"/>
                  <a:pt x="197" y="350"/>
                  <a:pt x="177" y="349"/>
                </a:cubicBezTo>
                <a:cubicBezTo>
                  <a:pt x="179" y="349"/>
                  <a:pt x="194" y="349"/>
                  <a:pt x="192" y="351"/>
                </a:cubicBezTo>
                <a:cubicBezTo>
                  <a:pt x="167" y="351"/>
                  <a:pt x="167" y="351"/>
                  <a:pt x="167" y="351"/>
                </a:cubicBezTo>
                <a:cubicBezTo>
                  <a:pt x="166" y="351"/>
                  <a:pt x="155" y="350"/>
                  <a:pt x="162" y="349"/>
                </a:cubicBezTo>
                <a:cubicBezTo>
                  <a:pt x="165" y="349"/>
                  <a:pt x="168" y="350"/>
                  <a:pt x="171" y="350"/>
                </a:cubicBezTo>
                <a:cubicBezTo>
                  <a:pt x="167" y="349"/>
                  <a:pt x="167" y="349"/>
                  <a:pt x="167" y="349"/>
                </a:cubicBezTo>
                <a:cubicBezTo>
                  <a:pt x="144" y="349"/>
                  <a:pt x="169" y="352"/>
                  <a:pt x="168" y="354"/>
                </a:cubicBezTo>
                <a:cubicBezTo>
                  <a:pt x="156" y="353"/>
                  <a:pt x="152" y="355"/>
                  <a:pt x="143" y="354"/>
                </a:cubicBezTo>
                <a:cubicBezTo>
                  <a:pt x="140" y="352"/>
                  <a:pt x="159" y="353"/>
                  <a:pt x="149" y="350"/>
                </a:cubicBezTo>
                <a:cubicBezTo>
                  <a:pt x="142" y="349"/>
                  <a:pt x="118" y="349"/>
                  <a:pt x="109" y="350"/>
                </a:cubicBezTo>
                <a:cubicBezTo>
                  <a:pt x="103" y="348"/>
                  <a:pt x="91" y="346"/>
                  <a:pt x="81" y="345"/>
                </a:cubicBezTo>
                <a:cubicBezTo>
                  <a:pt x="70" y="344"/>
                  <a:pt x="62" y="343"/>
                  <a:pt x="62" y="341"/>
                </a:cubicBezTo>
                <a:cubicBezTo>
                  <a:pt x="62" y="342"/>
                  <a:pt x="58" y="342"/>
                  <a:pt x="53" y="341"/>
                </a:cubicBezTo>
                <a:cubicBezTo>
                  <a:pt x="56" y="340"/>
                  <a:pt x="56" y="340"/>
                  <a:pt x="56" y="340"/>
                </a:cubicBezTo>
                <a:cubicBezTo>
                  <a:pt x="48" y="338"/>
                  <a:pt x="44" y="338"/>
                  <a:pt x="40" y="338"/>
                </a:cubicBezTo>
                <a:cubicBezTo>
                  <a:pt x="39" y="338"/>
                  <a:pt x="37" y="338"/>
                  <a:pt x="36" y="338"/>
                </a:cubicBezTo>
                <a:cubicBezTo>
                  <a:pt x="34" y="338"/>
                  <a:pt x="32" y="338"/>
                  <a:pt x="31" y="337"/>
                </a:cubicBezTo>
                <a:cubicBezTo>
                  <a:pt x="31" y="336"/>
                  <a:pt x="32" y="336"/>
                  <a:pt x="33" y="336"/>
                </a:cubicBezTo>
                <a:cubicBezTo>
                  <a:pt x="33" y="337"/>
                  <a:pt x="34" y="337"/>
                  <a:pt x="35" y="336"/>
                </a:cubicBezTo>
                <a:cubicBezTo>
                  <a:pt x="34" y="336"/>
                  <a:pt x="33" y="336"/>
                  <a:pt x="32" y="335"/>
                </a:cubicBezTo>
                <a:cubicBezTo>
                  <a:pt x="32" y="335"/>
                  <a:pt x="31" y="335"/>
                  <a:pt x="30" y="334"/>
                </a:cubicBezTo>
                <a:cubicBezTo>
                  <a:pt x="30" y="334"/>
                  <a:pt x="29" y="333"/>
                  <a:pt x="29" y="332"/>
                </a:cubicBezTo>
                <a:cubicBezTo>
                  <a:pt x="28" y="330"/>
                  <a:pt x="28" y="330"/>
                  <a:pt x="28" y="330"/>
                </a:cubicBezTo>
                <a:cubicBezTo>
                  <a:pt x="27" y="325"/>
                  <a:pt x="25" y="321"/>
                  <a:pt x="24" y="317"/>
                </a:cubicBezTo>
                <a:cubicBezTo>
                  <a:pt x="21" y="309"/>
                  <a:pt x="19" y="300"/>
                  <a:pt x="19" y="288"/>
                </a:cubicBezTo>
                <a:cubicBezTo>
                  <a:pt x="19" y="289"/>
                  <a:pt x="20" y="290"/>
                  <a:pt x="20" y="292"/>
                </a:cubicBezTo>
                <a:cubicBezTo>
                  <a:pt x="20" y="293"/>
                  <a:pt x="20" y="289"/>
                  <a:pt x="18" y="282"/>
                </a:cubicBezTo>
                <a:cubicBezTo>
                  <a:pt x="18" y="290"/>
                  <a:pt x="18" y="290"/>
                  <a:pt x="18" y="290"/>
                </a:cubicBezTo>
                <a:cubicBezTo>
                  <a:pt x="12" y="279"/>
                  <a:pt x="17" y="258"/>
                  <a:pt x="15" y="239"/>
                </a:cubicBezTo>
                <a:cubicBezTo>
                  <a:pt x="16" y="241"/>
                  <a:pt x="17" y="255"/>
                  <a:pt x="17" y="247"/>
                </a:cubicBezTo>
                <a:cubicBezTo>
                  <a:pt x="17" y="235"/>
                  <a:pt x="12" y="236"/>
                  <a:pt x="14" y="222"/>
                </a:cubicBezTo>
                <a:cubicBezTo>
                  <a:pt x="15" y="228"/>
                  <a:pt x="17" y="226"/>
                  <a:pt x="18" y="233"/>
                </a:cubicBezTo>
                <a:cubicBezTo>
                  <a:pt x="18" y="223"/>
                  <a:pt x="19" y="217"/>
                  <a:pt x="17" y="213"/>
                </a:cubicBezTo>
                <a:cubicBezTo>
                  <a:pt x="18" y="210"/>
                  <a:pt x="18" y="209"/>
                  <a:pt x="19" y="209"/>
                </a:cubicBezTo>
                <a:cubicBezTo>
                  <a:pt x="18" y="203"/>
                  <a:pt x="19" y="193"/>
                  <a:pt x="19" y="187"/>
                </a:cubicBezTo>
                <a:cubicBezTo>
                  <a:pt x="20" y="188"/>
                  <a:pt x="20" y="188"/>
                  <a:pt x="20" y="188"/>
                </a:cubicBezTo>
                <a:cubicBezTo>
                  <a:pt x="16" y="176"/>
                  <a:pt x="20" y="169"/>
                  <a:pt x="21" y="153"/>
                </a:cubicBezTo>
                <a:cubicBezTo>
                  <a:pt x="22" y="156"/>
                  <a:pt x="22" y="156"/>
                  <a:pt x="22" y="156"/>
                </a:cubicBezTo>
                <a:cubicBezTo>
                  <a:pt x="22" y="149"/>
                  <a:pt x="21" y="139"/>
                  <a:pt x="24" y="128"/>
                </a:cubicBezTo>
                <a:cubicBezTo>
                  <a:pt x="25" y="134"/>
                  <a:pt x="25" y="134"/>
                  <a:pt x="25" y="134"/>
                </a:cubicBezTo>
                <a:cubicBezTo>
                  <a:pt x="24" y="125"/>
                  <a:pt x="28" y="108"/>
                  <a:pt x="26" y="100"/>
                </a:cubicBezTo>
                <a:cubicBezTo>
                  <a:pt x="27" y="97"/>
                  <a:pt x="28" y="109"/>
                  <a:pt x="30" y="94"/>
                </a:cubicBezTo>
                <a:cubicBezTo>
                  <a:pt x="29" y="90"/>
                  <a:pt x="29" y="79"/>
                  <a:pt x="31" y="75"/>
                </a:cubicBezTo>
                <a:cubicBezTo>
                  <a:pt x="32" y="75"/>
                  <a:pt x="32" y="77"/>
                  <a:pt x="31" y="81"/>
                </a:cubicBezTo>
                <a:cubicBezTo>
                  <a:pt x="31" y="83"/>
                  <a:pt x="31" y="82"/>
                  <a:pt x="31" y="81"/>
                </a:cubicBezTo>
                <a:cubicBezTo>
                  <a:pt x="31" y="86"/>
                  <a:pt x="31" y="86"/>
                  <a:pt x="31" y="86"/>
                </a:cubicBezTo>
                <a:cubicBezTo>
                  <a:pt x="34" y="75"/>
                  <a:pt x="31" y="77"/>
                  <a:pt x="33" y="65"/>
                </a:cubicBezTo>
                <a:cubicBezTo>
                  <a:pt x="34" y="62"/>
                  <a:pt x="34" y="69"/>
                  <a:pt x="35" y="71"/>
                </a:cubicBezTo>
                <a:cubicBezTo>
                  <a:pt x="35" y="55"/>
                  <a:pt x="36" y="40"/>
                  <a:pt x="37" y="25"/>
                </a:cubicBezTo>
                <a:cubicBezTo>
                  <a:pt x="37" y="24"/>
                  <a:pt x="35" y="30"/>
                  <a:pt x="34" y="25"/>
                </a:cubicBezTo>
                <a:cubicBezTo>
                  <a:pt x="32" y="41"/>
                  <a:pt x="32" y="41"/>
                  <a:pt x="32" y="41"/>
                </a:cubicBezTo>
                <a:cubicBezTo>
                  <a:pt x="29" y="48"/>
                  <a:pt x="31" y="32"/>
                  <a:pt x="31" y="25"/>
                </a:cubicBezTo>
                <a:cubicBezTo>
                  <a:pt x="30" y="36"/>
                  <a:pt x="30" y="36"/>
                  <a:pt x="30" y="36"/>
                </a:cubicBezTo>
                <a:cubicBezTo>
                  <a:pt x="30" y="37"/>
                  <a:pt x="29" y="36"/>
                  <a:pt x="29" y="35"/>
                </a:cubicBezTo>
                <a:cubicBezTo>
                  <a:pt x="29" y="43"/>
                  <a:pt x="29" y="43"/>
                  <a:pt x="29" y="43"/>
                </a:cubicBezTo>
                <a:cubicBezTo>
                  <a:pt x="29" y="21"/>
                  <a:pt x="23" y="65"/>
                  <a:pt x="24" y="41"/>
                </a:cubicBezTo>
                <a:cubicBezTo>
                  <a:pt x="23" y="47"/>
                  <a:pt x="23" y="54"/>
                  <a:pt x="24" y="57"/>
                </a:cubicBezTo>
                <a:cubicBezTo>
                  <a:pt x="23" y="68"/>
                  <a:pt x="22" y="66"/>
                  <a:pt x="21" y="70"/>
                </a:cubicBezTo>
                <a:cubicBezTo>
                  <a:pt x="21" y="54"/>
                  <a:pt x="21" y="54"/>
                  <a:pt x="21" y="54"/>
                </a:cubicBezTo>
                <a:cubicBezTo>
                  <a:pt x="19" y="78"/>
                  <a:pt x="20" y="51"/>
                  <a:pt x="17" y="69"/>
                </a:cubicBezTo>
                <a:cubicBezTo>
                  <a:pt x="16" y="90"/>
                  <a:pt x="9" y="101"/>
                  <a:pt x="8" y="112"/>
                </a:cubicBezTo>
                <a:cubicBezTo>
                  <a:pt x="7" y="133"/>
                  <a:pt x="11" y="104"/>
                  <a:pt x="11" y="117"/>
                </a:cubicBezTo>
                <a:cubicBezTo>
                  <a:pt x="10" y="129"/>
                  <a:pt x="9" y="123"/>
                  <a:pt x="8" y="130"/>
                </a:cubicBezTo>
                <a:cubicBezTo>
                  <a:pt x="10" y="136"/>
                  <a:pt x="10" y="136"/>
                  <a:pt x="10" y="136"/>
                </a:cubicBezTo>
                <a:cubicBezTo>
                  <a:pt x="10" y="149"/>
                  <a:pt x="8" y="136"/>
                  <a:pt x="8" y="144"/>
                </a:cubicBezTo>
                <a:cubicBezTo>
                  <a:pt x="6" y="154"/>
                  <a:pt x="8" y="140"/>
                  <a:pt x="6" y="137"/>
                </a:cubicBezTo>
                <a:cubicBezTo>
                  <a:pt x="6" y="140"/>
                  <a:pt x="7" y="152"/>
                  <a:pt x="5" y="157"/>
                </a:cubicBezTo>
                <a:cubicBezTo>
                  <a:pt x="5" y="156"/>
                  <a:pt x="5" y="142"/>
                  <a:pt x="5" y="151"/>
                </a:cubicBezTo>
                <a:cubicBezTo>
                  <a:pt x="4" y="168"/>
                  <a:pt x="4" y="179"/>
                  <a:pt x="3" y="188"/>
                </a:cubicBezTo>
                <a:cubicBezTo>
                  <a:pt x="2" y="198"/>
                  <a:pt x="1" y="208"/>
                  <a:pt x="1" y="223"/>
                </a:cubicBezTo>
                <a:cubicBezTo>
                  <a:pt x="0" y="220"/>
                  <a:pt x="0" y="220"/>
                  <a:pt x="0" y="220"/>
                </a:cubicBezTo>
                <a:cubicBezTo>
                  <a:pt x="0" y="224"/>
                  <a:pt x="1" y="226"/>
                  <a:pt x="1" y="230"/>
                </a:cubicBezTo>
                <a:cubicBezTo>
                  <a:pt x="0" y="228"/>
                  <a:pt x="0" y="228"/>
                  <a:pt x="0" y="228"/>
                </a:cubicBezTo>
                <a:cubicBezTo>
                  <a:pt x="0" y="232"/>
                  <a:pt x="2" y="263"/>
                  <a:pt x="4" y="283"/>
                </a:cubicBezTo>
                <a:cubicBezTo>
                  <a:pt x="1" y="273"/>
                  <a:pt x="1" y="273"/>
                  <a:pt x="1" y="273"/>
                </a:cubicBezTo>
                <a:cubicBezTo>
                  <a:pt x="2" y="279"/>
                  <a:pt x="4" y="284"/>
                  <a:pt x="5" y="290"/>
                </a:cubicBezTo>
                <a:cubicBezTo>
                  <a:pt x="2" y="289"/>
                  <a:pt x="2" y="289"/>
                  <a:pt x="2" y="289"/>
                </a:cubicBezTo>
                <a:cubicBezTo>
                  <a:pt x="5" y="295"/>
                  <a:pt x="6" y="316"/>
                  <a:pt x="12" y="333"/>
                </a:cubicBezTo>
                <a:cubicBezTo>
                  <a:pt x="10" y="333"/>
                  <a:pt x="10" y="333"/>
                  <a:pt x="10" y="333"/>
                </a:cubicBezTo>
                <a:cubicBezTo>
                  <a:pt x="11" y="336"/>
                  <a:pt x="11" y="336"/>
                  <a:pt x="11" y="336"/>
                </a:cubicBezTo>
                <a:cubicBezTo>
                  <a:pt x="12" y="337"/>
                  <a:pt x="12" y="339"/>
                  <a:pt x="13" y="340"/>
                </a:cubicBezTo>
                <a:cubicBezTo>
                  <a:pt x="14" y="343"/>
                  <a:pt x="16" y="345"/>
                  <a:pt x="18" y="347"/>
                </a:cubicBezTo>
                <a:cubicBezTo>
                  <a:pt x="16" y="346"/>
                  <a:pt x="15" y="345"/>
                  <a:pt x="13" y="343"/>
                </a:cubicBezTo>
                <a:cubicBezTo>
                  <a:pt x="16" y="347"/>
                  <a:pt x="20" y="350"/>
                  <a:pt x="24" y="352"/>
                </a:cubicBezTo>
                <a:cubicBezTo>
                  <a:pt x="25" y="352"/>
                  <a:pt x="27" y="353"/>
                  <a:pt x="28" y="353"/>
                </a:cubicBezTo>
                <a:cubicBezTo>
                  <a:pt x="29" y="353"/>
                  <a:pt x="29" y="354"/>
                  <a:pt x="30" y="354"/>
                </a:cubicBezTo>
                <a:cubicBezTo>
                  <a:pt x="32" y="354"/>
                  <a:pt x="33" y="355"/>
                  <a:pt x="35" y="355"/>
                </a:cubicBezTo>
                <a:cubicBezTo>
                  <a:pt x="41" y="356"/>
                  <a:pt x="47" y="357"/>
                  <a:pt x="53" y="358"/>
                </a:cubicBezTo>
                <a:cubicBezTo>
                  <a:pt x="45" y="357"/>
                  <a:pt x="43" y="358"/>
                  <a:pt x="44" y="359"/>
                </a:cubicBezTo>
                <a:close/>
                <a:moveTo>
                  <a:pt x="458" y="362"/>
                </a:moveTo>
                <a:cubicBezTo>
                  <a:pt x="463" y="362"/>
                  <a:pt x="463" y="362"/>
                  <a:pt x="463" y="362"/>
                </a:cubicBezTo>
                <a:cubicBezTo>
                  <a:pt x="461" y="362"/>
                  <a:pt x="460" y="362"/>
                  <a:pt x="458" y="362"/>
                </a:cubicBezTo>
                <a:cubicBezTo>
                  <a:pt x="451" y="363"/>
                  <a:pt x="451" y="363"/>
                  <a:pt x="451" y="363"/>
                </a:cubicBezTo>
                <a:cubicBezTo>
                  <a:pt x="452" y="361"/>
                  <a:pt x="454" y="362"/>
                  <a:pt x="458" y="362"/>
                </a:cubicBezTo>
                <a:close/>
                <a:moveTo>
                  <a:pt x="329" y="4"/>
                </a:moveTo>
                <a:cubicBezTo>
                  <a:pt x="340" y="3"/>
                  <a:pt x="340" y="3"/>
                  <a:pt x="340" y="3"/>
                </a:cubicBezTo>
                <a:cubicBezTo>
                  <a:pt x="338" y="3"/>
                  <a:pt x="330" y="4"/>
                  <a:pt x="333" y="3"/>
                </a:cubicBezTo>
                <a:cubicBezTo>
                  <a:pt x="331" y="3"/>
                  <a:pt x="327" y="3"/>
                  <a:pt x="329" y="4"/>
                </a:cubicBezTo>
                <a:close/>
                <a:moveTo>
                  <a:pt x="442" y="350"/>
                </a:moveTo>
                <a:cubicBezTo>
                  <a:pt x="447" y="349"/>
                  <a:pt x="447" y="349"/>
                  <a:pt x="447" y="349"/>
                </a:cubicBezTo>
                <a:cubicBezTo>
                  <a:pt x="451" y="350"/>
                  <a:pt x="451" y="350"/>
                  <a:pt x="451" y="350"/>
                </a:cubicBezTo>
                <a:lnTo>
                  <a:pt x="442" y="350"/>
                </a:lnTo>
                <a:close/>
                <a:moveTo>
                  <a:pt x="349" y="353"/>
                </a:moveTo>
                <a:cubicBezTo>
                  <a:pt x="359" y="352"/>
                  <a:pt x="359" y="352"/>
                  <a:pt x="359" y="352"/>
                </a:cubicBezTo>
                <a:cubicBezTo>
                  <a:pt x="360" y="352"/>
                  <a:pt x="360" y="352"/>
                  <a:pt x="360" y="352"/>
                </a:cubicBezTo>
                <a:cubicBezTo>
                  <a:pt x="350" y="353"/>
                  <a:pt x="350" y="353"/>
                  <a:pt x="350" y="353"/>
                </a:cubicBezTo>
                <a:lnTo>
                  <a:pt x="349" y="353"/>
                </a:lnTo>
                <a:close/>
                <a:moveTo>
                  <a:pt x="220" y="366"/>
                </a:moveTo>
                <a:cubicBezTo>
                  <a:pt x="227" y="364"/>
                  <a:pt x="230" y="366"/>
                  <a:pt x="238" y="365"/>
                </a:cubicBezTo>
                <a:cubicBezTo>
                  <a:pt x="238" y="365"/>
                  <a:pt x="239" y="365"/>
                  <a:pt x="239" y="365"/>
                </a:cubicBezTo>
                <a:cubicBezTo>
                  <a:pt x="239" y="365"/>
                  <a:pt x="238" y="365"/>
                  <a:pt x="238" y="365"/>
                </a:cubicBezTo>
                <a:cubicBezTo>
                  <a:pt x="233" y="366"/>
                  <a:pt x="228" y="368"/>
                  <a:pt x="220" y="366"/>
                </a:cubicBezTo>
                <a:close/>
                <a:moveTo>
                  <a:pt x="435" y="361"/>
                </a:moveTo>
                <a:cubicBezTo>
                  <a:pt x="434" y="362"/>
                  <a:pt x="423" y="363"/>
                  <a:pt x="419" y="364"/>
                </a:cubicBezTo>
                <a:cubicBezTo>
                  <a:pt x="415" y="364"/>
                  <a:pt x="421" y="363"/>
                  <a:pt x="423" y="362"/>
                </a:cubicBezTo>
                <a:cubicBezTo>
                  <a:pt x="420" y="362"/>
                  <a:pt x="419" y="362"/>
                  <a:pt x="415" y="362"/>
                </a:cubicBezTo>
                <a:cubicBezTo>
                  <a:pt x="417" y="359"/>
                  <a:pt x="425" y="363"/>
                  <a:pt x="435" y="361"/>
                </a:cubicBezTo>
                <a:close/>
                <a:moveTo>
                  <a:pt x="572" y="239"/>
                </a:moveTo>
                <a:cubicBezTo>
                  <a:pt x="572" y="248"/>
                  <a:pt x="572" y="248"/>
                  <a:pt x="572" y="248"/>
                </a:cubicBezTo>
                <a:cubicBezTo>
                  <a:pt x="573" y="245"/>
                  <a:pt x="573" y="245"/>
                  <a:pt x="573" y="245"/>
                </a:cubicBezTo>
                <a:lnTo>
                  <a:pt x="572" y="239"/>
                </a:lnTo>
                <a:close/>
                <a:moveTo>
                  <a:pt x="575" y="192"/>
                </a:moveTo>
                <a:cubicBezTo>
                  <a:pt x="576" y="182"/>
                  <a:pt x="575" y="172"/>
                  <a:pt x="573" y="175"/>
                </a:cubicBezTo>
                <a:cubicBezTo>
                  <a:pt x="573" y="184"/>
                  <a:pt x="572" y="197"/>
                  <a:pt x="574" y="202"/>
                </a:cubicBezTo>
                <a:cubicBezTo>
                  <a:pt x="573" y="197"/>
                  <a:pt x="576" y="205"/>
                  <a:pt x="575" y="192"/>
                </a:cubicBezTo>
                <a:close/>
                <a:moveTo>
                  <a:pt x="319" y="362"/>
                </a:moveTo>
                <a:cubicBezTo>
                  <a:pt x="325" y="362"/>
                  <a:pt x="335" y="358"/>
                  <a:pt x="348" y="360"/>
                </a:cubicBezTo>
                <a:cubicBezTo>
                  <a:pt x="338" y="361"/>
                  <a:pt x="338" y="361"/>
                  <a:pt x="338" y="361"/>
                </a:cubicBezTo>
                <a:cubicBezTo>
                  <a:pt x="340" y="361"/>
                  <a:pt x="340" y="361"/>
                  <a:pt x="340" y="361"/>
                </a:cubicBezTo>
                <a:cubicBezTo>
                  <a:pt x="338" y="362"/>
                  <a:pt x="338" y="362"/>
                  <a:pt x="338" y="362"/>
                </a:cubicBezTo>
                <a:cubicBezTo>
                  <a:pt x="340" y="359"/>
                  <a:pt x="324" y="362"/>
                  <a:pt x="319" y="362"/>
                </a:cubicBezTo>
                <a:close/>
                <a:moveTo>
                  <a:pt x="575" y="102"/>
                </a:moveTo>
                <a:cubicBezTo>
                  <a:pt x="575" y="98"/>
                  <a:pt x="574" y="85"/>
                  <a:pt x="572" y="86"/>
                </a:cubicBezTo>
                <a:cubicBezTo>
                  <a:pt x="573" y="84"/>
                  <a:pt x="575" y="101"/>
                  <a:pt x="576" y="110"/>
                </a:cubicBezTo>
                <a:cubicBezTo>
                  <a:pt x="575" y="107"/>
                  <a:pt x="575" y="105"/>
                  <a:pt x="575" y="102"/>
                </a:cubicBezTo>
                <a:close/>
                <a:moveTo>
                  <a:pt x="573" y="107"/>
                </a:moveTo>
                <a:cubicBezTo>
                  <a:pt x="573" y="112"/>
                  <a:pt x="571" y="110"/>
                  <a:pt x="572" y="120"/>
                </a:cubicBezTo>
                <a:cubicBezTo>
                  <a:pt x="573" y="118"/>
                  <a:pt x="576" y="122"/>
                  <a:pt x="575" y="135"/>
                </a:cubicBezTo>
                <a:cubicBezTo>
                  <a:pt x="573" y="125"/>
                  <a:pt x="572" y="124"/>
                  <a:pt x="571" y="110"/>
                </a:cubicBezTo>
                <a:lnTo>
                  <a:pt x="573" y="107"/>
                </a:lnTo>
                <a:close/>
                <a:moveTo>
                  <a:pt x="577" y="130"/>
                </a:moveTo>
                <a:cubicBezTo>
                  <a:pt x="576" y="147"/>
                  <a:pt x="576" y="147"/>
                  <a:pt x="576" y="147"/>
                </a:cubicBezTo>
                <a:cubicBezTo>
                  <a:pt x="573" y="138"/>
                  <a:pt x="576" y="136"/>
                  <a:pt x="577" y="130"/>
                </a:cubicBezTo>
                <a:cubicBezTo>
                  <a:pt x="578" y="124"/>
                  <a:pt x="578" y="124"/>
                  <a:pt x="578" y="124"/>
                </a:cubicBezTo>
                <a:cubicBezTo>
                  <a:pt x="578" y="127"/>
                  <a:pt x="577" y="128"/>
                  <a:pt x="577" y="130"/>
                </a:cubicBezTo>
                <a:close/>
                <a:moveTo>
                  <a:pt x="558" y="13"/>
                </a:moveTo>
                <a:cubicBezTo>
                  <a:pt x="558" y="13"/>
                  <a:pt x="556" y="12"/>
                  <a:pt x="550" y="10"/>
                </a:cubicBezTo>
                <a:cubicBezTo>
                  <a:pt x="552" y="10"/>
                  <a:pt x="554" y="10"/>
                  <a:pt x="555" y="11"/>
                </a:cubicBezTo>
                <a:cubicBezTo>
                  <a:pt x="555" y="10"/>
                  <a:pt x="555" y="10"/>
                  <a:pt x="556" y="10"/>
                </a:cubicBezTo>
                <a:cubicBezTo>
                  <a:pt x="557" y="11"/>
                  <a:pt x="557" y="11"/>
                  <a:pt x="558" y="11"/>
                </a:cubicBezTo>
                <a:cubicBezTo>
                  <a:pt x="559" y="11"/>
                  <a:pt x="560" y="12"/>
                  <a:pt x="563" y="13"/>
                </a:cubicBezTo>
                <a:cubicBezTo>
                  <a:pt x="560" y="11"/>
                  <a:pt x="558" y="11"/>
                  <a:pt x="555" y="11"/>
                </a:cubicBezTo>
                <a:cubicBezTo>
                  <a:pt x="556" y="11"/>
                  <a:pt x="558" y="12"/>
                  <a:pt x="558" y="13"/>
                </a:cubicBezTo>
                <a:close/>
                <a:moveTo>
                  <a:pt x="577" y="113"/>
                </a:moveTo>
                <a:cubicBezTo>
                  <a:pt x="577" y="98"/>
                  <a:pt x="577" y="98"/>
                  <a:pt x="577" y="98"/>
                </a:cubicBezTo>
                <a:cubicBezTo>
                  <a:pt x="577" y="103"/>
                  <a:pt x="576" y="112"/>
                  <a:pt x="577" y="113"/>
                </a:cubicBezTo>
                <a:close/>
                <a:moveTo>
                  <a:pt x="561" y="15"/>
                </a:moveTo>
                <a:cubicBezTo>
                  <a:pt x="562" y="16"/>
                  <a:pt x="562" y="16"/>
                  <a:pt x="562" y="16"/>
                </a:cubicBezTo>
                <a:cubicBezTo>
                  <a:pt x="563" y="16"/>
                  <a:pt x="563" y="16"/>
                  <a:pt x="563" y="16"/>
                </a:cubicBezTo>
                <a:cubicBezTo>
                  <a:pt x="564" y="17"/>
                  <a:pt x="565" y="18"/>
                  <a:pt x="565" y="18"/>
                </a:cubicBezTo>
                <a:cubicBezTo>
                  <a:pt x="567" y="21"/>
                  <a:pt x="568" y="23"/>
                  <a:pt x="569" y="26"/>
                </a:cubicBezTo>
                <a:cubicBezTo>
                  <a:pt x="571" y="31"/>
                  <a:pt x="571" y="35"/>
                  <a:pt x="571" y="36"/>
                </a:cubicBezTo>
                <a:cubicBezTo>
                  <a:pt x="571" y="38"/>
                  <a:pt x="571" y="34"/>
                  <a:pt x="569" y="29"/>
                </a:cubicBezTo>
                <a:cubicBezTo>
                  <a:pt x="568" y="26"/>
                  <a:pt x="568" y="23"/>
                  <a:pt x="566" y="20"/>
                </a:cubicBezTo>
                <a:cubicBezTo>
                  <a:pt x="565" y="19"/>
                  <a:pt x="564" y="17"/>
                  <a:pt x="562" y="16"/>
                </a:cubicBezTo>
                <a:cubicBezTo>
                  <a:pt x="562" y="16"/>
                  <a:pt x="562" y="16"/>
                  <a:pt x="561" y="15"/>
                </a:cubicBezTo>
                <a:cubicBezTo>
                  <a:pt x="561" y="15"/>
                  <a:pt x="561" y="15"/>
                  <a:pt x="560" y="15"/>
                </a:cubicBezTo>
                <a:cubicBezTo>
                  <a:pt x="560" y="15"/>
                  <a:pt x="559" y="14"/>
                  <a:pt x="559" y="14"/>
                </a:cubicBezTo>
                <a:cubicBezTo>
                  <a:pt x="559" y="14"/>
                  <a:pt x="560" y="15"/>
                  <a:pt x="561" y="15"/>
                </a:cubicBezTo>
                <a:close/>
                <a:moveTo>
                  <a:pt x="214" y="8"/>
                </a:moveTo>
                <a:cubicBezTo>
                  <a:pt x="219" y="10"/>
                  <a:pt x="219" y="10"/>
                  <a:pt x="219" y="10"/>
                </a:cubicBezTo>
                <a:cubicBezTo>
                  <a:pt x="209" y="10"/>
                  <a:pt x="209" y="10"/>
                  <a:pt x="209" y="10"/>
                </a:cubicBezTo>
                <a:lnTo>
                  <a:pt x="214" y="8"/>
                </a:lnTo>
                <a:close/>
                <a:moveTo>
                  <a:pt x="318" y="9"/>
                </a:moveTo>
                <a:cubicBezTo>
                  <a:pt x="323" y="8"/>
                  <a:pt x="323" y="8"/>
                  <a:pt x="323" y="8"/>
                </a:cubicBezTo>
                <a:cubicBezTo>
                  <a:pt x="326" y="9"/>
                  <a:pt x="326" y="9"/>
                  <a:pt x="326" y="9"/>
                </a:cubicBezTo>
                <a:lnTo>
                  <a:pt x="318" y="9"/>
                </a:lnTo>
                <a:close/>
                <a:moveTo>
                  <a:pt x="437" y="10"/>
                </a:moveTo>
                <a:cubicBezTo>
                  <a:pt x="435" y="10"/>
                  <a:pt x="434" y="9"/>
                  <a:pt x="433" y="9"/>
                </a:cubicBezTo>
                <a:cubicBezTo>
                  <a:pt x="425" y="8"/>
                  <a:pt x="403" y="7"/>
                  <a:pt x="392" y="8"/>
                </a:cubicBezTo>
                <a:cubicBezTo>
                  <a:pt x="387" y="7"/>
                  <a:pt x="402" y="5"/>
                  <a:pt x="406" y="5"/>
                </a:cubicBezTo>
                <a:cubicBezTo>
                  <a:pt x="399" y="10"/>
                  <a:pt x="422" y="4"/>
                  <a:pt x="431" y="6"/>
                </a:cubicBezTo>
                <a:cubicBezTo>
                  <a:pt x="429" y="7"/>
                  <a:pt x="422" y="7"/>
                  <a:pt x="420" y="8"/>
                </a:cubicBezTo>
                <a:cubicBezTo>
                  <a:pt x="423" y="8"/>
                  <a:pt x="430" y="8"/>
                  <a:pt x="434" y="8"/>
                </a:cubicBezTo>
                <a:cubicBezTo>
                  <a:pt x="435" y="8"/>
                  <a:pt x="436" y="7"/>
                  <a:pt x="438" y="7"/>
                </a:cubicBezTo>
                <a:cubicBezTo>
                  <a:pt x="437" y="8"/>
                  <a:pt x="436" y="8"/>
                  <a:pt x="434" y="8"/>
                </a:cubicBezTo>
                <a:cubicBezTo>
                  <a:pt x="433" y="8"/>
                  <a:pt x="433" y="9"/>
                  <a:pt x="433" y="9"/>
                </a:cubicBezTo>
                <a:cubicBezTo>
                  <a:pt x="435" y="9"/>
                  <a:pt x="436" y="10"/>
                  <a:pt x="437" y="10"/>
                </a:cubicBezTo>
                <a:close/>
                <a:moveTo>
                  <a:pt x="567" y="43"/>
                </a:moveTo>
                <a:cubicBezTo>
                  <a:pt x="568" y="45"/>
                  <a:pt x="568" y="40"/>
                  <a:pt x="570" y="48"/>
                </a:cubicBezTo>
                <a:cubicBezTo>
                  <a:pt x="569" y="49"/>
                  <a:pt x="568" y="47"/>
                  <a:pt x="567" y="43"/>
                </a:cubicBezTo>
                <a:cubicBezTo>
                  <a:pt x="567" y="42"/>
                  <a:pt x="566" y="41"/>
                  <a:pt x="566" y="37"/>
                </a:cubicBezTo>
                <a:cubicBezTo>
                  <a:pt x="566" y="39"/>
                  <a:pt x="567" y="41"/>
                  <a:pt x="567" y="43"/>
                </a:cubicBezTo>
                <a:close/>
                <a:moveTo>
                  <a:pt x="563" y="36"/>
                </a:moveTo>
                <a:cubicBezTo>
                  <a:pt x="565" y="43"/>
                  <a:pt x="567" y="49"/>
                  <a:pt x="568" y="56"/>
                </a:cubicBezTo>
                <a:cubicBezTo>
                  <a:pt x="566" y="49"/>
                  <a:pt x="566" y="49"/>
                  <a:pt x="566" y="49"/>
                </a:cubicBezTo>
                <a:cubicBezTo>
                  <a:pt x="567" y="53"/>
                  <a:pt x="568" y="58"/>
                  <a:pt x="568" y="62"/>
                </a:cubicBezTo>
                <a:cubicBezTo>
                  <a:pt x="567" y="61"/>
                  <a:pt x="564" y="47"/>
                  <a:pt x="563" y="36"/>
                </a:cubicBezTo>
                <a:close/>
                <a:moveTo>
                  <a:pt x="569" y="89"/>
                </a:moveTo>
                <a:cubicBezTo>
                  <a:pt x="568" y="81"/>
                  <a:pt x="568" y="74"/>
                  <a:pt x="567" y="66"/>
                </a:cubicBezTo>
                <a:cubicBezTo>
                  <a:pt x="567" y="67"/>
                  <a:pt x="567" y="67"/>
                  <a:pt x="567" y="67"/>
                </a:cubicBezTo>
                <a:cubicBezTo>
                  <a:pt x="567" y="65"/>
                  <a:pt x="567" y="65"/>
                  <a:pt x="567" y="65"/>
                </a:cubicBezTo>
                <a:cubicBezTo>
                  <a:pt x="569" y="70"/>
                  <a:pt x="569" y="70"/>
                  <a:pt x="569" y="70"/>
                </a:cubicBezTo>
                <a:cubicBezTo>
                  <a:pt x="567" y="67"/>
                  <a:pt x="567" y="67"/>
                  <a:pt x="567" y="67"/>
                </a:cubicBezTo>
                <a:cubicBezTo>
                  <a:pt x="568" y="74"/>
                  <a:pt x="568" y="81"/>
                  <a:pt x="569" y="89"/>
                </a:cubicBezTo>
                <a:close/>
                <a:moveTo>
                  <a:pt x="565" y="272"/>
                </a:moveTo>
                <a:cubicBezTo>
                  <a:pt x="564" y="283"/>
                  <a:pt x="564" y="283"/>
                  <a:pt x="564" y="283"/>
                </a:cubicBezTo>
                <a:cubicBezTo>
                  <a:pt x="564" y="281"/>
                  <a:pt x="563" y="270"/>
                  <a:pt x="564" y="261"/>
                </a:cubicBezTo>
                <a:cubicBezTo>
                  <a:pt x="560" y="272"/>
                  <a:pt x="565" y="265"/>
                  <a:pt x="562" y="284"/>
                </a:cubicBezTo>
                <a:cubicBezTo>
                  <a:pt x="563" y="262"/>
                  <a:pt x="560" y="270"/>
                  <a:pt x="559" y="271"/>
                </a:cubicBezTo>
                <a:cubicBezTo>
                  <a:pt x="561" y="276"/>
                  <a:pt x="558" y="304"/>
                  <a:pt x="563" y="296"/>
                </a:cubicBezTo>
                <a:cubicBezTo>
                  <a:pt x="562" y="288"/>
                  <a:pt x="567" y="278"/>
                  <a:pt x="565" y="272"/>
                </a:cubicBezTo>
                <a:close/>
                <a:moveTo>
                  <a:pt x="486" y="350"/>
                </a:moveTo>
                <a:cubicBezTo>
                  <a:pt x="473" y="351"/>
                  <a:pt x="473" y="351"/>
                  <a:pt x="473" y="351"/>
                </a:cubicBezTo>
                <a:cubicBezTo>
                  <a:pt x="487" y="350"/>
                  <a:pt x="487" y="350"/>
                  <a:pt x="487" y="350"/>
                </a:cubicBezTo>
                <a:lnTo>
                  <a:pt x="486" y="350"/>
                </a:lnTo>
                <a:close/>
                <a:moveTo>
                  <a:pt x="119" y="351"/>
                </a:moveTo>
                <a:cubicBezTo>
                  <a:pt x="123" y="349"/>
                  <a:pt x="141" y="352"/>
                  <a:pt x="140" y="353"/>
                </a:cubicBezTo>
                <a:cubicBezTo>
                  <a:pt x="138" y="352"/>
                  <a:pt x="128" y="352"/>
                  <a:pt x="119" y="351"/>
                </a:cubicBezTo>
                <a:close/>
                <a:moveTo>
                  <a:pt x="19" y="301"/>
                </a:moveTo>
                <a:cubicBezTo>
                  <a:pt x="20" y="308"/>
                  <a:pt x="24" y="318"/>
                  <a:pt x="23" y="322"/>
                </a:cubicBezTo>
                <a:cubicBezTo>
                  <a:pt x="21" y="317"/>
                  <a:pt x="20" y="312"/>
                  <a:pt x="19" y="307"/>
                </a:cubicBezTo>
                <a:cubicBezTo>
                  <a:pt x="19" y="304"/>
                  <a:pt x="17" y="298"/>
                  <a:pt x="19" y="301"/>
                </a:cubicBezTo>
                <a:close/>
                <a:moveTo>
                  <a:pt x="15" y="204"/>
                </a:moveTo>
                <a:cubicBezTo>
                  <a:pt x="12" y="199"/>
                  <a:pt x="12" y="199"/>
                  <a:pt x="12" y="199"/>
                </a:cubicBezTo>
                <a:cubicBezTo>
                  <a:pt x="13" y="204"/>
                  <a:pt x="13" y="204"/>
                  <a:pt x="13" y="204"/>
                </a:cubicBezTo>
                <a:lnTo>
                  <a:pt x="15" y="204"/>
                </a:lnTo>
                <a:close/>
                <a:moveTo>
                  <a:pt x="17" y="221"/>
                </a:moveTo>
                <a:cubicBezTo>
                  <a:pt x="18" y="219"/>
                  <a:pt x="17" y="208"/>
                  <a:pt x="16" y="211"/>
                </a:cubicBezTo>
                <a:lnTo>
                  <a:pt x="17" y="221"/>
                </a:lnTo>
                <a:close/>
                <a:moveTo>
                  <a:pt x="20" y="120"/>
                </a:moveTo>
                <a:cubicBezTo>
                  <a:pt x="22" y="126"/>
                  <a:pt x="22" y="126"/>
                  <a:pt x="22" y="126"/>
                </a:cubicBezTo>
                <a:cubicBezTo>
                  <a:pt x="22" y="119"/>
                  <a:pt x="22" y="119"/>
                  <a:pt x="22" y="119"/>
                </a:cubicBezTo>
                <a:lnTo>
                  <a:pt x="20" y="120"/>
                </a:lnTo>
                <a:close/>
                <a:moveTo>
                  <a:pt x="18" y="126"/>
                </a:moveTo>
                <a:cubicBezTo>
                  <a:pt x="18" y="128"/>
                  <a:pt x="18" y="129"/>
                  <a:pt x="19" y="129"/>
                </a:cubicBezTo>
                <a:cubicBezTo>
                  <a:pt x="19" y="133"/>
                  <a:pt x="19" y="139"/>
                  <a:pt x="18" y="144"/>
                </a:cubicBezTo>
                <a:cubicBezTo>
                  <a:pt x="17" y="143"/>
                  <a:pt x="18" y="139"/>
                  <a:pt x="18" y="136"/>
                </a:cubicBezTo>
                <a:cubicBezTo>
                  <a:pt x="18" y="138"/>
                  <a:pt x="17" y="142"/>
                  <a:pt x="17" y="147"/>
                </a:cubicBezTo>
                <a:cubicBezTo>
                  <a:pt x="19" y="142"/>
                  <a:pt x="19" y="146"/>
                  <a:pt x="21" y="146"/>
                </a:cubicBezTo>
                <a:cubicBezTo>
                  <a:pt x="23" y="131"/>
                  <a:pt x="20" y="131"/>
                  <a:pt x="19" y="129"/>
                </a:cubicBezTo>
                <a:cubicBezTo>
                  <a:pt x="19" y="127"/>
                  <a:pt x="18" y="126"/>
                  <a:pt x="18" y="126"/>
                </a:cubicBezTo>
                <a:close/>
                <a:moveTo>
                  <a:pt x="14" y="180"/>
                </a:moveTo>
                <a:cubicBezTo>
                  <a:pt x="15" y="178"/>
                  <a:pt x="15" y="177"/>
                  <a:pt x="15" y="177"/>
                </a:cubicBezTo>
                <a:cubicBezTo>
                  <a:pt x="16" y="167"/>
                  <a:pt x="17" y="157"/>
                  <a:pt x="19" y="168"/>
                </a:cubicBezTo>
                <a:cubicBezTo>
                  <a:pt x="18" y="177"/>
                  <a:pt x="18" y="177"/>
                  <a:pt x="18" y="177"/>
                </a:cubicBezTo>
                <a:cubicBezTo>
                  <a:pt x="18" y="173"/>
                  <a:pt x="18" y="173"/>
                  <a:pt x="18" y="172"/>
                </a:cubicBezTo>
                <a:cubicBezTo>
                  <a:pt x="16" y="179"/>
                  <a:pt x="18" y="183"/>
                  <a:pt x="18" y="188"/>
                </a:cubicBezTo>
                <a:cubicBezTo>
                  <a:pt x="17" y="185"/>
                  <a:pt x="17" y="175"/>
                  <a:pt x="15" y="177"/>
                </a:cubicBezTo>
                <a:cubicBezTo>
                  <a:pt x="14" y="184"/>
                  <a:pt x="14" y="184"/>
                  <a:pt x="14" y="184"/>
                </a:cubicBezTo>
                <a:cubicBezTo>
                  <a:pt x="15" y="186"/>
                  <a:pt x="15" y="187"/>
                  <a:pt x="14" y="189"/>
                </a:cubicBezTo>
                <a:cubicBezTo>
                  <a:pt x="14" y="189"/>
                  <a:pt x="14" y="189"/>
                  <a:pt x="14" y="189"/>
                </a:cubicBezTo>
                <a:cubicBezTo>
                  <a:pt x="14" y="188"/>
                  <a:pt x="14" y="186"/>
                  <a:pt x="14" y="184"/>
                </a:cubicBezTo>
                <a:cubicBezTo>
                  <a:pt x="14" y="183"/>
                  <a:pt x="14" y="181"/>
                  <a:pt x="14" y="180"/>
                </a:cubicBezTo>
                <a:close/>
                <a:moveTo>
                  <a:pt x="17" y="118"/>
                </a:moveTo>
                <a:cubicBezTo>
                  <a:pt x="17" y="117"/>
                  <a:pt x="16" y="119"/>
                  <a:pt x="16" y="116"/>
                </a:cubicBezTo>
                <a:cubicBezTo>
                  <a:pt x="16" y="111"/>
                  <a:pt x="16" y="111"/>
                  <a:pt x="16" y="111"/>
                </a:cubicBezTo>
                <a:cubicBezTo>
                  <a:pt x="17" y="105"/>
                  <a:pt x="17" y="112"/>
                  <a:pt x="17" y="118"/>
                </a:cubicBezTo>
                <a:close/>
                <a:moveTo>
                  <a:pt x="84" y="350"/>
                </a:moveTo>
                <a:cubicBezTo>
                  <a:pt x="86" y="350"/>
                  <a:pt x="100" y="351"/>
                  <a:pt x="101" y="350"/>
                </a:cubicBezTo>
                <a:cubicBezTo>
                  <a:pt x="105" y="352"/>
                  <a:pt x="105" y="352"/>
                  <a:pt x="105" y="352"/>
                </a:cubicBezTo>
                <a:cubicBezTo>
                  <a:pt x="97" y="351"/>
                  <a:pt x="89" y="352"/>
                  <a:pt x="93" y="353"/>
                </a:cubicBezTo>
                <a:cubicBezTo>
                  <a:pt x="87" y="351"/>
                  <a:pt x="81" y="351"/>
                  <a:pt x="84" y="350"/>
                </a:cubicBezTo>
                <a:close/>
                <a:moveTo>
                  <a:pt x="464" y="351"/>
                </a:moveTo>
                <a:cubicBezTo>
                  <a:pt x="460" y="352"/>
                  <a:pt x="441" y="352"/>
                  <a:pt x="438" y="354"/>
                </a:cubicBezTo>
                <a:cubicBezTo>
                  <a:pt x="432" y="352"/>
                  <a:pt x="454" y="351"/>
                  <a:pt x="464" y="351"/>
                </a:cubicBezTo>
                <a:close/>
                <a:moveTo>
                  <a:pt x="466" y="354"/>
                </a:moveTo>
                <a:cubicBezTo>
                  <a:pt x="471" y="353"/>
                  <a:pt x="471" y="353"/>
                  <a:pt x="471" y="353"/>
                </a:cubicBezTo>
                <a:cubicBezTo>
                  <a:pt x="477" y="353"/>
                  <a:pt x="476" y="351"/>
                  <a:pt x="486" y="351"/>
                </a:cubicBezTo>
                <a:cubicBezTo>
                  <a:pt x="484" y="352"/>
                  <a:pt x="480" y="351"/>
                  <a:pt x="477" y="352"/>
                </a:cubicBezTo>
                <a:cubicBezTo>
                  <a:pt x="478" y="353"/>
                  <a:pt x="476" y="353"/>
                  <a:pt x="471" y="353"/>
                </a:cubicBezTo>
                <a:cubicBezTo>
                  <a:pt x="470" y="354"/>
                  <a:pt x="468" y="354"/>
                  <a:pt x="466" y="354"/>
                </a:cubicBezTo>
                <a:close/>
                <a:moveTo>
                  <a:pt x="251" y="361"/>
                </a:moveTo>
                <a:cubicBezTo>
                  <a:pt x="262" y="362"/>
                  <a:pt x="262" y="362"/>
                  <a:pt x="262" y="362"/>
                </a:cubicBezTo>
                <a:cubicBezTo>
                  <a:pt x="269" y="360"/>
                  <a:pt x="269" y="360"/>
                  <a:pt x="269" y="360"/>
                </a:cubicBezTo>
                <a:lnTo>
                  <a:pt x="251" y="361"/>
                </a:lnTo>
                <a:close/>
                <a:moveTo>
                  <a:pt x="148" y="361"/>
                </a:moveTo>
                <a:cubicBezTo>
                  <a:pt x="157" y="361"/>
                  <a:pt x="157" y="361"/>
                  <a:pt x="157" y="361"/>
                </a:cubicBezTo>
                <a:cubicBezTo>
                  <a:pt x="154" y="361"/>
                  <a:pt x="154" y="361"/>
                  <a:pt x="154" y="361"/>
                </a:cubicBezTo>
                <a:cubicBezTo>
                  <a:pt x="154" y="360"/>
                  <a:pt x="153" y="359"/>
                  <a:pt x="155" y="359"/>
                </a:cubicBezTo>
                <a:cubicBezTo>
                  <a:pt x="157" y="359"/>
                  <a:pt x="158" y="359"/>
                  <a:pt x="159" y="359"/>
                </a:cubicBezTo>
                <a:cubicBezTo>
                  <a:pt x="157" y="359"/>
                  <a:pt x="156" y="359"/>
                  <a:pt x="155" y="359"/>
                </a:cubicBezTo>
                <a:cubicBezTo>
                  <a:pt x="148" y="359"/>
                  <a:pt x="140" y="358"/>
                  <a:pt x="139" y="360"/>
                </a:cubicBezTo>
                <a:cubicBezTo>
                  <a:pt x="142" y="359"/>
                  <a:pt x="154" y="360"/>
                  <a:pt x="153" y="361"/>
                </a:cubicBezTo>
                <a:lnTo>
                  <a:pt x="148" y="361"/>
                </a:lnTo>
                <a:close/>
                <a:moveTo>
                  <a:pt x="5" y="254"/>
                </a:moveTo>
                <a:cubicBezTo>
                  <a:pt x="6" y="258"/>
                  <a:pt x="6" y="259"/>
                  <a:pt x="6" y="267"/>
                </a:cubicBezTo>
                <a:cubicBezTo>
                  <a:pt x="5" y="262"/>
                  <a:pt x="5" y="255"/>
                  <a:pt x="5" y="254"/>
                </a:cubicBezTo>
                <a:close/>
                <a:moveTo>
                  <a:pt x="200" y="364"/>
                </a:moveTo>
                <a:cubicBezTo>
                  <a:pt x="201" y="363"/>
                  <a:pt x="213" y="364"/>
                  <a:pt x="209" y="363"/>
                </a:cubicBezTo>
                <a:cubicBezTo>
                  <a:pt x="204" y="362"/>
                  <a:pt x="204" y="362"/>
                  <a:pt x="204" y="362"/>
                </a:cubicBezTo>
                <a:cubicBezTo>
                  <a:pt x="211" y="363"/>
                  <a:pt x="208" y="360"/>
                  <a:pt x="219" y="361"/>
                </a:cubicBezTo>
                <a:cubicBezTo>
                  <a:pt x="213" y="361"/>
                  <a:pt x="213" y="361"/>
                  <a:pt x="213" y="361"/>
                </a:cubicBezTo>
                <a:cubicBezTo>
                  <a:pt x="221" y="362"/>
                  <a:pt x="202" y="363"/>
                  <a:pt x="215" y="364"/>
                </a:cubicBezTo>
                <a:cubicBezTo>
                  <a:pt x="220" y="364"/>
                  <a:pt x="206" y="365"/>
                  <a:pt x="200" y="364"/>
                </a:cubicBezTo>
                <a:close/>
                <a:moveTo>
                  <a:pt x="2" y="237"/>
                </a:moveTo>
                <a:cubicBezTo>
                  <a:pt x="2" y="245"/>
                  <a:pt x="5" y="243"/>
                  <a:pt x="4" y="255"/>
                </a:cubicBezTo>
                <a:cubicBezTo>
                  <a:pt x="3" y="246"/>
                  <a:pt x="1" y="247"/>
                  <a:pt x="2" y="237"/>
                </a:cubicBezTo>
                <a:close/>
                <a:moveTo>
                  <a:pt x="126" y="366"/>
                </a:moveTo>
                <a:cubicBezTo>
                  <a:pt x="127" y="366"/>
                  <a:pt x="127" y="366"/>
                  <a:pt x="127" y="366"/>
                </a:cubicBezTo>
                <a:cubicBezTo>
                  <a:pt x="137" y="366"/>
                  <a:pt x="137" y="366"/>
                  <a:pt x="137" y="366"/>
                </a:cubicBezTo>
                <a:cubicBezTo>
                  <a:pt x="136" y="366"/>
                  <a:pt x="136" y="366"/>
                  <a:pt x="136" y="366"/>
                </a:cubicBezTo>
                <a:lnTo>
                  <a:pt x="126" y="366"/>
                </a:lnTo>
                <a:close/>
                <a:moveTo>
                  <a:pt x="18" y="239"/>
                </a:moveTo>
                <a:cubicBezTo>
                  <a:pt x="18" y="236"/>
                  <a:pt x="18" y="234"/>
                  <a:pt x="18" y="233"/>
                </a:cubicBezTo>
                <a:cubicBezTo>
                  <a:pt x="18" y="235"/>
                  <a:pt x="18" y="237"/>
                  <a:pt x="18" y="239"/>
                </a:cubicBezTo>
                <a:close/>
                <a:moveTo>
                  <a:pt x="500" y="341"/>
                </a:moveTo>
                <a:cubicBezTo>
                  <a:pt x="501" y="342"/>
                  <a:pt x="502" y="342"/>
                  <a:pt x="503" y="342"/>
                </a:cubicBezTo>
                <a:cubicBezTo>
                  <a:pt x="503" y="342"/>
                  <a:pt x="502" y="341"/>
                  <a:pt x="500" y="341"/>
                </a:cubicBezTo>
                <a:close/>
                <a:moveTo>
                  <a:pt x="524" y="338"/>
                </a:moveTo>
                <a:cubicBezTo>
                  <a:pt x="525" y="338"/>
                  <a:pt x="525" y="338"/>
                  <a:pt x="525" y="338"/>
                </a:cubicBezTo>
                <a:cubicBezTo>
                  <a:pt x="525" y="338"/>
                  <a:pt x="525" y="338"/>
                  <a:pt x="525" y="338"/>
                </a:cubicBezTo>
                <a:lnTo>
                  <a:pt x="524" y="338"/>
                </a:lnTo>
                <a:close/>
                <a:moveTo>
                  <a:pt x="77" y="19"/>
                </a:moveTo>
                <a:cubicBezTo>
                  <a:pt x="72" y="21"/>
                  <a:pt x="82" y="19"/>
                  <a:pt x="86" y="19"/>
                </a:cubicBezTo>
                <a:cubicBezTo>
                  <a:pt x="82" y="19"/>
                  <a:pt x="80" y="18"/>
                  <a:pt x="77" y="19"/>
                </a:cubicBezTo>
                <a:close/>
                <a:moveTo>
                  <a:pt x="110" y="15"/>
                </a:moveTo>
                <a:cubicBezTo>
                  <a:pt x="107" y="16"/>
                  <a:pt x="104" y="16"/>
                  <a:pt x="99" y="17"/>
                </a:cubicBezTo>
                <a:cubicBezTo>
                  <a:pt x="102" y="17"/>
                  <a:pt x="105" y="16"/>
                  <a:pt x="110" y="15"/>
                </a:cubicBezTo>
                <a:close/>
                <a:moveTo>
                  <a:pt x="83" y="17"/>
                </a:moveTo>
                <a:cubicBezTo>
                  <a:pt x="89" y="17"/>
                  <a:pt x="95" y="17"/>
                  <a:pt x="99" y="17"/>
                </a:cubicBezTo>
                <a:cubicBezTo>
                  <a:pt x="95" y="17"/>
                  <a:pt x="92" y="16"/>
                  <a:pt x="83" y="17"/>
                </a:cubicBezTo>
                <a:close/>
                <a:moveTo>
                  <a:pt x="197" y="13"/>
                </a:moveTo>
                <a:cubicBezTo>
                  <a:pt x="192" y="15"/>
                  <a:pt x="182" y="14"/>
                  <a:pt x="182" y="14"/>
                </a:cubicBezTo>
                <a:cubicBezTo>
                  <a:pt x="204" y="15"/>
                  <a:pt x="178" y="16"/>
                  <a:pt x="176" y="17"/>
                </a:cubicBezTo>
                <a:cubicBezTo>
                  <a:pt x="190" y="16"/>
                  <a:pt x="190" y="15"/>
                  <a:pt x="197" y="13"/>
                </a:cubicBezTo>
                <a:close/>
                <a:moveTo>
                  <a:pt x="226" y="12"/>
                </a:moveTo>
                <a:cubicBezTo>
                  <a:pt x="223" y="12"/>
                  <a:pt x="221" y="12"/>
                  <a:pt x="220" y="12"/>
                </a:cubicBezTo>
                <a:cubicBezTo>
                  <a:pt x="222" y="12"/>
                  <a:pt x="224" y="12"/>
                  <a:pt x="226" y="12"/>
                </a:cubicBezTo>
                <a:close/>
                <a:moveTo>
                  <a:pt x="234" y="13"/>
                </a:moveTo>
                <a:cubicBezTo>
                  <a:pt x="241" y="13"/>
                  <a:pt x="244" y="11"/>
                  <a:pt x="247" y="10"/>
                </a:cubicBezTo>
                <a:cubicBezTo>
                  <a:pt x="238" y="10"/>
                  <a:pt x="232" y="12"/>
                  <a:pt x="226" y="12"/>
                </a:cubicBezTo>
                <a:cubicBezTo>
                  <a:pt x="231" y="12"/>
                  <a:pt x="236" y="12"/>
                  <a:pt x="234" y="13"/>
                </a:cubicBezTo>
                <a:close/>
                <a:moveTo>
                  <a:pt x="462" y="18"/>
                </a:moveTo>
                <a:cubicBezTo>
                  <a:pt x="461" y="18"/>
                  <a:pt x="457" y="18"/>
                  <a:pt x="457" y="18"/>
                </a:cubicBezTo>
                <a:cubicBezTo>
                  <a:pt x="469" y="19"/>
                  <a:pt x="469" y="19"/>
                  <a:pt x="469" y="19"/>
                </a:cubicBezTo>
                <a:cubicBezTo>
                  <a:pt x="474" y="18"/>
                  <a:pt x="465" y="18"/>
                  <a:pt x="462" y="18"/>
                </a:cubicBezTo>
                <a:close/>
                <a:moveTo>
                  <a:pt x="508" y="16"/>
                </a:moveTo>
                <a:cubicBezTo>
                  <a:pt x="518" y="17"/>
                  <a:pt x="513" y="18"/>
                  <a:pt x="518" y="18"/>
                </a:cubicBezTo>
                <a:cubicBezTo>
                  <a:pt x="517" y="16"/>
                  <a:pt x="517" y="16"/>
                  <a:pt x="517" y="16"/>
                </a:cubicBezTo>
                <a:lnTo>
                  <a:pt x="508" y="16"/>
                </a:lnTo>
                <a:close/>
                <a:moveTo>
                  <a:pt x="503" y="4"/>
                </a:moveTo>
                <a:cubicBezTo>
                  <a:pt x="500" y="4"/>
                  <a:pt x="500" y="4"/>
                  <a:pt x="500" y="4"/>
                </a:cubicBezTo>
                <a:cubicBezTo>
                  <a:pt x="504" y="4"/>
                  <a:pt x="504" y="4"/>
                  <a:pt x="504" y="4"/>
                </a:cubicBezTo>
                <a:lnTo>
                  <a:pt x="503" y="4"/>
                </a:lnTo>
                <a:close/>
                <a:moveTo>
                  <a:pt x="554" y="24"/>
                </a:moveTo>
                <a:cubicBezTo>
                  <a:pt x="552" y="25"/>
                  <a:pt x="549" y="25"/>
                  <a:pt x="547" y="25"/>
                </a:cubicBezTo>
                <a:cubicBezTo>
                  <a:pt x="551" y="26"/>
                  <a:pt x="553" y="26"/>
                  <a:pt x="553" y="25"/>
                </a:cubicBezTo>
                <a:cubicBezTo>
                  <a:pt x="554" y="25"/>
                  <a:pt x="554" y="25"/>
                  <a:pt x="554" y="24"/>
                </a:cubicBezTo>
                <a:close/>
                <a:moveTo>
                  <a:pt x="560" y="53"/>
                </a:moveTo>
                <a:cubicBezTo>
                  <a:pt x="559" y="48"/>
                  <a:pt x="559" y="48"/>
                  <a:pt x="559" y="48"/>
                </a:cubicBezTo>
                <a:cubicBezTo>
                  <a:pt x="560" y="53"/>
                  <a:pt x="561" y="59"/>
                  <a:pt x="561" y="65"/>
                </a:cubicBezTo>
                <a:cubicBezTo>
                  <a:pt x="561" y="61"/>
                  <a:pt x="561" y="57"/>
                  <a:pt x="560" y="53"/>
                </a:cubicBezTo>
                <a:close/>
                <a:moveTo>
                  <a:pt x="563" y="98"/>
                </a:moveTo>
                <a:cubicBezTo>
                  <a:pt x="563" y="100"/>
                  <a:pt x="563" y="100"/>
                  <a:pt x="563" y="100"/>
                </a:cubicBezTo>
                <a:cubicBezTo>
                  <a:pt x="564" y="112"/>
                  <a:pt x="564" y="112"/>
                  <a:pt x="564" y="112"/>
                </a:cubicBezTo>
                <a:lnTo>
                  <a:pt x="563" y="98"/>
                </a:lnTo>
                <a:close/>
                <a:moveTo>
                  <a:pt x="303" y="352"/>
                </a:moveTo>
                <a:cubicBezTo>
                  <a:pt x="301" y="354"/>
                  <a:pt x="321" y="353"/>
                  <a:pt x="327" y="354"/>
                </a:cubicBezTo>
                <a:cubicBezTo>
                  <a:pt x="323" y="351"/>
                  <a:pt x="311" y="355"/>
                  <a:pt x="303" y="352"/>
                </a:cubicBezTo>
                <a:close/>
                <a:moveTo>
                  <a:pt x="17" y="257"/>
                </a:moveTo>
                <a:cubicBezTo>
                  <a:pt x="18" y="263"/>
                  <a:pt x="19" y="269"/>
                  <a:pt x="19" y="275"/>
                </a:cubicBezTo>
                <a:cubicBezTo>
                  <a:pt x="19" y="261"/>
                  <a:pt x="19" y="271"/>
                  <a:pt x="17" y="257"/>
                </a:cubicBez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14367">
              <a:defRPr/>
            </a:pPr>
            <a:endParaRPr lang="en-US">
              <a:solidFill>
                <a:srgbClr val="353535"/>
              </a:solidFill>
              <a:latin typeface="Segoe UI Semilight"/>
            </a:endParaRPr>
          </a:p>
        </p:txBody>
      </p:sp>
      <p:sp>
        <p:nvSpPr>
          <p:cNvPr id="8" name="Freeform 506">
            <a:extLst>
              <a:ext uri="{FF2B5EF4-FFF2-40B4-BE49-F238E27FC236}">
                <a16:creationId xmlns:a16="http://schemas.microsoft.com/office/drawing/2014/main" id="{0B5BC05A-0ACE-460F-BA83-BFE3FBF1E0EC}"/>
              </a:ext>
            </a:extLst>
          </p:cNvPr>
          <p:cNvSpPr>
            <a:spLocks noEditPoints="1"/>
          </p:cNvSpPr>
          <p:nvPr/>
        </p:nvSpPr>
        <p:spPr bwMode="auto">
          <a:xfrm>
            <a:off x="4254348" y="3243907"/>
            <a:ext cx="3474011" cy="516713"/>
          </a:xfrm>
          <a:custGeom>
            <a:avLst/>
            <a:gdLst>
              <a:gd name="T0" fmla="*/ 56 w 581"/>
              <a:gd name="T1" fmla="*/ 16 h 372"/>
              <a:gd name="T2" fmla="*/ 561 w 581"/>
              <a:gd name="T3" fmla="*/ 179 h 372"/>
              <a:gd name="T4" fmla="*/ 564 w 581"/>
              <a:gd name="T5" fmla="*/ 156 h 372"/>
              <a:gd name="T6" fmla="*/ 576 w 581"/>
              <a:gd name="T7" fmla="*/ 203 h 372"/>
              <a:gd name="T8" fmla="*/ 29 w 581"/>
              <a:gd name="T9" fmla="*/ 35 h 372"/>
              <a:gd name="T10" fmla="*/ 253 w 581"/>
              <a:gd name="T11" fmla="*/ 367 h 372"/>
              <a:gd name="T12" fmla="*/ 452 w 581"/>
              <a:gd name="T13" fmla="*/ 365 h 372"/>
              <a:gd name="T14" fmla="*/ 559 w 581"/>
              <a:gd name="T15" fmla="*/ 350 h 372"/>
              <a:gd name="T16" fmla="*/ 574 w 581"/>
              <a:gd name="T17" fmla="*/ 217 h 372"/>
              <a:gd name="T18" fmla="*/ 571 w 581"/>
              <a:gd name="T19" fmla="*/ 31 h 372"/>
              <a:gd name="T20" fmla="*/ 542 w 581"/>
              <a:gd name="T21" fmla="*/ 7 h 372"/>
              <a:gd name="T22" fmla="*/ 264 w 581"/>
              <a:gd name="T23" fmla="*/ 8 h 372"/>
              <a:gd name="T24" fmla="*/ 82 w 581"/>
              <a:gd name="T25" fmla="*/ 12 h 372"/>
              <a:gd name="T26" fmla="*/ 66 w 581"/>
              <a:gd name="T27" fmla="*/ 16 h 372"/>
              <a:gd name="T28" fmla="*/ 80 w 581"/>
              <a:gd name="T29" fmla="*/ 15 h 372"/>
              <a:gd name="T30" fmla="*/ 149 w 581"/>
              <a:gd name="T31" fmla="*/ 13 h 372"/>
              <a:gd name="T32" fmla="*/ 366 w 581"/>
              <a:gd name="T33" fmla="*/ 15 h 372"/>
              <a:gd name="T34" fmla="*/ 452 w 581"/>
              <a:gd name="T35" fmla="*/ 17 h 372"/>
              <a:gd name="T36" fmla="*/ 562 w 581"/>
              <a:gd name="T37" fmla="*/ 47 h 372"/>
              <a:gd name="T38" fmla="*/ 565 w 581"/>
              <a:gd name="T39" fmla="*/ 111 h 372"/>
              <a:gd name="T40" fmla="*/ 560 w 581"/>
              <a:gd name="T41" fmla="*/ 209 h 372"/>
              <a:gd name="T42" fmla="*/ 553 w 581"/>
              <a:gd name="T43" fmla="*/ 290 h 372"/>
              <a:gd name="T44" fmla="*/ 542 w 581"/>
              <a:gd name="T45" fmla="*/ 338 h 372"/>
              <a:gd name="T46" fmla="*/ 557 w 581"/>
              <a:gd name="T47" fmla="*/ 336 h 372"/>
              <a:gd name="T48" fmla="*/ 555 w 581"/>
              <a:gd name="T49" fmla="*/ 336 h 372"/>
              <a:gd name="T50" fmla="*/ 558 w 581"/>
              <a:gd name="T51" fmla="*/ 336 h 372"/>
              <a:gd name="T52" fmla="*/ 552 w 581"/>
              <a:gd name="T53" fmla="*/ 333 h 372"/>
              <a:gd name="T54" fmla="*/ 554 w 581"/>
              <a:gd name="T55" fmla="*/ 333 h 372"/>
              <a:gd name="T56" fmla="*/ 459 w 581"/>
              <a:gd name="T57" fmla="*/ 344 h 372"/>
              <a:gd name="T58" fmla="*/ 270 w 581"/>
              <a:gd name="T59" fmla="*/ 354 h 372"/>
              <a:gd name="T60" fmla="*/ 149 w 581"/>
              <a:gd name="T61" fmla="*/ 350 h 372"/>
              <a:gd name="T62" fmla="*/ 32 w 581"/>
              <a:gd name="T63" fmla="*/ 335 h 372"/>
              <a:gd name="T64" fmla="*/ 14 w 581"/>
              <a:gd name="T65" fmla="*/ 222 h 372"/>
              <a:gd name="T66" fmla="*/ 30 w 581"/>
              <a:gd name="T67" fmla="*/ 94 h 372"/>
              <a:gd name="T68" fmla="*/ 30 w 581"/>
              <a:gd name="T69" fmla="*/ 36 h 372"/>
              <a:gd name="T70" fmla="*/ 10 w 581"/>
              <a:gd name="T71" fmla="*/ 136 h 372"/>
              <a:gd name="T72" fmla="*/ 1 w 581"/>
              <a:gd name="T73" fmla="*/ 273 h 372"/>
              <a:gd name="T74" fmla="*/ 30 w 581"/>
              <a:gd name="T75" fmla="*/ 354 h 372"/>
              <a:gd name="T76" fmla="*/ 333 w 581"/>
              <a:gd name="T77" fmla="*/ 3 h 372"/>
              <a:gd name="T78" fmla="*/ 220 w 581"/>
              <a:gd name="T79" fmla="*/ 366 h 372"/>
              <a:gd name="T80" fmla="*/ 572 w 581"/>
              <a:gd name="T81" fmla="*/ 248 h 372"/>
              <a:gd name="T82" fmla="*/ 338 w 581"/>
              <a:gd name="T83" fmla="*/ 362 h 372"/>
              <a:gd name="T84" fmla="*/ 577 w 581"/>
              <a:gd name="T85" fmla="*/ 130 h 372"/>
              <a:gd name="T86" fmla="*/ 555 w 581"/>
              <a:gd name="T87" fmla="*/ 11 h 372"/>
              <a:gd name="T88" fmla="*/ 569 w 581"/>
              <a:gd name="T89" fmla="*/ 29 h 372"/>
              <a:gd name="T90" fmla="*/ 318 w 581"/>
              <a:gd name="T91" fmla="*/ 9 h 372"/>
              <a:gd name="T92" fmla="*/ 438 w 581"/>
              <a:gd name="T93" fmla="*/ 7 h 372"/>
              <a:gd name="T94" fmla="*/ 566 w 581"/>
              <a:gd name="T95" fmla="*/ 49 h 372"/>
              <a:gd name="T96" fmla="*/ 564 w 581"/>
              <a:gd name="T97" fmla="*/ 283 h 372"/>
              <a:gd name="T98" fmla="*/ 140 w 581"/>
              <a:gd name="T99" fmla="*/ 353 h 372"/>
              <a:gd name="T100" fmla="*/ 16 w 581"/>
              <a:gd name="T101" fmla="*/ 211 h 372"/>
              <a:gd name="T102" fmla="*/ 21 w 581"/>
              <a:gd name="T103" fmla="*/ 146 h 372"/>
              <a:gd name="T104" fmla="*/ 14 w 581"/>
              <a:gd name="T105" fmla="*/ 189 h 372"/>
              <a:gd name="T106" fmla="*/ 93 w 581"/>
              <a:gd name="T107" fmla="*/ 353 h 372"/>
              <a:gd name="T108" fmla="*/ 251 w 581"/>
              <a:gd name="T109" fmla="*/ 361 h 372"/>
              <a:gd name="T110" fmla="*/ 153 w 581"/>
              <a:gd name="T111" fmla="*/ 361 h 372"/>
              <a:gd name="T112" fmla="*/ 200 w 581"/>
              <a:gd name="T113" fmla="*/ 364 h 372"/>
              <a:gd name="T114" fmla="*/ 18 w 581"/>
              <a:gd name="T115" fmla="*/ 239 h 372"/>
              <a:gd name="T116" fmla="*/ 110 w 581"/>
              <a:gd name="T117" fmla="*/ 15 h 372"/>
              <a:gd name="T118" fmla="*/ 220 w 581"/>
              <a:gd name="T119" fmla="*/ 12 h 372"/>
              <a:gd name="T120" fmla="*/ 518 w 581"/>
              <a:gd name="T121" fmla="*/ 18 h 372"/>
              <a:gd name="T122" fmla="*/ 560 w 581"/>
              <a:gd name="T123" fmla="*/ 53 h 372"/>
              <a:gd name="T124" fmla="*/ 17 w 581"/>
              <a:gd name="T125" fmla="*/ 257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1" h="372">
                <a:moveTo>
                  <a:pt x="56" y="17"/>
                </a:moveTo>
                <a:cubicBezTo>
                  <a:pt x="56" y="17"/>
                  <a:pt x="56" y="17"/>
                  <a:pt x="56" y="17"/>
                </a:cubicBezTo>
                <a:cubicBezTo>
                  <a:pt x="57" y="17"/>
                  <a:pt x="56" y="17"/>
                  <a:pt x="56" y="17"/>
                </a:cubicBezTo>
                <a:close/>
                <a:moveTo>
                  <a:pt x="53" y="18"/>
                </a:moveTo>
                <a:cubicBezTo>
                  <a:pt x="54" y="18"/>
                  <a:pt x="55" y="18"/>
                  <a:pt x="56" y="17"/>
                </a:cubicBezTo>
                <a:cubicBezTo>
                  <a:pt x="55" y="17"/>
                  <a:pt x="53" y="15"/>
                  <a:pt x="53" y="18"/>
                </a:cubicBezTo>
                <a:close/>
                <a:moveTo>
                  <a:pt x="56" y="12"/>
                </a:moveTo>
                <a:cubicBezTo>
                  <a:pt x="55" y="13"/>
                  <a:pt x="55" y="13"/>
                  <a:pt x="55" y="13"/>
                </a:cubicBezTo>
                <a:cubicBezTo>
                  <a:pt x="56" y="14"/>
                  <a:pt x="56" y="13"/>
                  <a:pt x="56" y="12"/>
                </a:cubicBezTo>
                <a:close/>
                <a:moveTo>
                  <a:pt x="56" y="15"/>
                </a:moveTo>
                <a:cubicBezTo>
                  <a:pt x="56" y="16"/>
                  <a:pt x="56" y="16"/>
                  <a:pt x="56" y="16"/>
                </a:cubicBezTo>
                <a:cubicBezTo>
                  <a:pt x="57" y="15"/>
                  <a:pt x="57" y="15"/>
                  <a:pt x="57" y="15"/>
                </a:cubicBezTo>
                <a:lnTo>
                  <a:pt x="56" y="15"/>
                </a:lnTo>
                <a:close/>
                <a:moveTo>
                  <a:pt x="560" y="208"/>
                </a:moveTo>
                <a:cubicBezTo>
                  <a:pt x="559" y="207"/>
                  <a:pt x="559" y="206"/>
                  <a:pt x="558" y="207"/>
                </a:cubicBezTo>
                <a:lnTo>
                  <a:pt x="560" y="208"/>
                </a:lnTo>
                <a:close/>
                <a:moveTo>
                  <a:pt x="562" y="241"/>
                </a:moveTo>
                <a:cubicBezTo>
                  <a:pt x="562" y="244"/>
                  <a:pt x="562" y="246"/>
                  <a:pt x="562" y="248"/>
                </a:cubicBezTo>
                <a:cubicBezTo>
                  <a:pt x="562" y="246"/>
                  <a:pt x="562" y="244"/>
                  <a:pt x="562" y="241"/>
                </a:cubicBezTo>
                <a:close/>
                <a:moveTo>
                  <a:pt x="561" y="179"/>
                </a:moveTo>
                <a:cubicBezTo>
                  <a:pt x="561" y="185"/>
                  <a:pt x="561" y="185"/>
                  <a:pt x="561" y="185"/>
                </a:cubicBezTo>
                <a:cubicBezTo>
                  <a:pt x="561" y="183"/>
                  <a:pt x="561" y="181"/>
                  <a:pt x="561" y="179"/>
                </a:cubicBezTo>
                <a:close/>
                <a:moveTo>
                  <a:pt x="358" y="13"/>
                </a:moveTo>
                <a:cubicBezTo>
                  <a:pt x="344" y="15"/>
                  <a:pt x="344" y="15"/>
                  <a:pt x="344" y="15"/>
                </a:cubicBezTo>
                <a:cubicBezTo>
                  <a:pt x="354" y="16"/>
                  <a:pt x="355" y="14"/>
                  <a:pt x="358" y="13"/>
                </a:cubicBezTo>
                <a:close/>
                <a:moveTo>
                  <a:pt x="507" y="359"/>
                </a:moveTo>
                <a:cubicBezTo>
                  <a:pt x="505" y="358"/>
                  <a:pt x="505" y="358"/>
                  <a:pt x="505" y="358"/>
                </a:cubicBezTo>
                <a:cubicBezTo>
                  <a:pt x="504" y="358"/>
                  <a:pt x="503" y="359"/>
                  <a:pt x="507" y="359"/>
                </a:cubicBezTo>
                <a:close/>
                <a:moveTo>
                  <a:pt x="574" y="250"/>
                </a:moveTo>
                <a:cubicBezTo>
                  <a:pt x="574" y="250"/>
                  <a:pt x="574" y="250"/>
                  <a:pt x="573" y="251"/>
                </a:cubicBezTo>
                <a:cubicBezTo>
                  <a:pt x="573" y="252"/>
                  <a:pt x="573" y="252"/>
                  <a:pt x="573" y="252"/>
                </a:cubicBezTo>
                <a:lnTo>
                  <a:pt x="574" y="250"/>
                </a:lnTo>
                <a:close/>
                <a:moveTo>
                  <a:pt x="564" y="156"/>
                </a:moveTo>
                <a:cubicBezTo>
                  <a:pt x="564" y="156"/>
                  <a:pt x="564" y="156"/>
                  <a:pt x="564" y="156"/>
                </a:cubicBezTo>
                <a:cubicBezTo>
                  <a:pt x="564" y="151"/>
                  <a:pt x="564" y="151"/>
                  <a:pt x="564" y="151"/>
                </a:cubicBezTo>
                <a:cubicBezTo>
                  <a:pt x="563" y="153"/>
                  <a:pt x="563" y="155"/>
                  <a:pt x="564" y="156"/>
                </a:cubicBezTo>
                <a:close/>
                <a:moveTo>
                  <a:pt x="461" y="363"/>
                </a:moveTo>
                <a:cubicBezTo>
                  <a:pt x="459" y="364"/>
                  <a:pt x="457" y="364"/>
                  <a:pt x="455" y="365"/>
                </a:cubicBezTo>
                <a:cubicBezTo>
                  <a:pt x="460" y="365"/>
                  <a:pt x="462" y="364"/>
                  <a:pt x="461" y="363"/>
                </a:cubicBezTo>
                <a:close/>
                <a:moveTo>
                  <a:pt x="562" y="249"/>
                </a:moveTo>
                <a:cubicBezTo>
                  <a:pt x="562" y="249"/>
                  <a:pt x="562" y="249"/>
                  <a:pt x="562" y="249"/>
                </a:cubicBezTo>
                <a:cubicBezTo>
                  <a:pt x="562" y="248"/>
                  <a:pt x="562" y="248"/>
                  <a:pt x="562" y="248"/>
                </a:cubicBezTo>
                <a:lnTo>
                  <a:pt x="562" y="249"/>
                </a:lnTo>
                <a:close/>
                <a:moveTo>
                  <a:pt x="576" y="203"/>
                </a:moveTo>
                <a:cubicBezTo>
                  <a:pt x="576" y="210"/>
                  <a:pt x="576" y="210"/>
                  <a:pt x="576" y="210"/>
                </a:cubicBezTo>
                <a:cubicBezTo>
                  <a:pt x="576" y="207"/>
                  <a:pt x="576" y="204"/>
                  <a:pt x="576" y="203"/>
                </a:cubicBezTo>
                <a:close/>
                <a:moveTo>
                  <a:pt x="358" y="13"/>
                </a:moveTo>
                <a:cubicBezTo>
                  <a:pt x="362" y="13"/>
                  <a:pt x="362" y="13"/>
                  <a:pt x="362" y="13"/>
                </a:cubicBezTo>
                <a:cubicBezTo>
                  <a:pt x="360" y="13"/>
                  <a:pt x="359" y="13"/>
                  <a:pt x="358" y="13"/>
                </a:cubicBezTo>
                <a:close/>
                <a:moveTo>
                  <a:pt x="70" y="18"/>
                </a:moveTo>
                <a:cubicBezTo>
                  <a:pt x="74" y="18"/>
                  <a:pt x="75" y="17"/>
                  <a:pt x="76" y="17"/>
                </a:cubicBezTo>
                <a:cubicBezTo>
                  <a:pt x="74" y="17"/>
                  <a:pt x="71" y="17"/>
                  <a:pt x="70" y="18"/>
                </a:cubicBezTo>
                <a:close/>
                <a:moveTo>
                  <a:pt x="29" y="35"/>
                </a:moveTo>
                <a:cubicBezTo>
                  <a:pt x="30" y="33"/>
                  <a:pt x="30" y="33"/>
                  <a:pt x="30" y="33"/>
                </a:cubicBezTo>
                <a:cubicBezTo>
                  <a:pt x="30" y="34"/>
                  <a:pt x="29" y="35"/>
                  <a:pt x="29" y="35"/>
                </a:cubicBezTo>
                <a:close/>
                <a:moveTo>
                  <a:pt x="19" y="209"/>
                </a:moveTo>
                <a:cubicBezTo>
                  <a:pt x="19" y="210"/>
                  <a:pt x="19" y="211"/>
                  <a:pt x="19" y="211"/>
                </a:cubicBezTo>
                <a:cubicBezTo>
                  <a:pt x="20" y="210"/>
                  <a:pt x="19" y="209"/>
                  <a:pt x="19" y="209"/>
                </a:cubicBezTo>
                <a:close/>
                <a:moveTo>
                  <a:pt x="44" y="359"/>
                </a:moveTo>
                <a:cubicBezTo>
                  <a:pt x="54" y="361"/>
                  <a:pt x="65" y="361"/>
                  <a:pt x="75" y="362"/>
                </a:cubicBezTo>
                <a:cubicBezTo>
                  <a:pt x="76" y="363"/>
                  <a:pt x="89" y="364"/>
                  <a:pt x="79" y="364"/>
                </a:cubicBezTo>
                <a:cubicBezTo>
                  <a:pt x="92" y="364"/>
                  <a:pt x="92" y="364"/>
                  <a:pt x="92" y="364"/>
                </a:cubicBezTo>
                <a:cubicBezTo>
                  <a:pt x="91" y="365"/>
                  <a:pt x="91" y="365"/>
                  <a:pt x="91" y="365"/>
                </a:cubicBezTo>
                <a:cubicBezTo>
                  <a:pt x="138" y="371"/>
                  <a:pt x="179" y="364"/>
                  <a:pt x="226" y="369"/>
                </a:cubicBezTo>
                <a:cubicBezTo>
                  <a:pt x="225" y="370"/>
                  <a:pt x="225" y="370"/>
                  <a:pt x="225" y="370"/>
                </a:cubicBezTo>
                <a:cubicBezTo>
                  <a:pt x="253" y="367"/>
                  <a:pt x="253" y="367"/>
                  <a:pt x="253" y="367"/>
                </a:cubicBezTo>
                <a:cubicBezTo>
                  <a:pt x="258" y="368"/>
                  <a:pt x="259" y="370"/>
                  <a:pt x="267" y="370"/>
                </a:cubicBezTo>
                <a:cubicBezTo>
                  <a:pt x="263" y="368"/>
                  <a:pt x="283" y="370"/>
                  <a:pt x="288" y="368"/>
                </a:cubicBezTo>
                <a:cubicBezTo>
                  <a:pt x="295" y="369"/>
                  <a:pt x="288" y="370"/>
                  <a:pt x="286" y="370"/>
                </a:cubicBezTo>
                <a:cubicBezTo>
                  <a:pt x="313" y="372"/>
                  <a:pt x="334" y="369"/>
                  <a:pt x="363" y="369"/>
                </a:cubicBezTo>
                <a:cubicBezTo>
                  <a:pt x="334" y="367"/>
                  <a:pt x="334" y="368"/>
                  <a:pt x="314" y="367"/>
                </a:cubicBezTo>
                <a:cubicBezTo>
                  <a:pt x="337" y="365"/>
                  <a:pt x="341" y="367"/>
                  <a:pt x="366" y="366"/>
                </a:cubicBezTo>
                <a:cubicBezTo>
                  <a:pt x="355" y="367"/>
                  <a:pt x="355" y="367"/>
                  <a:pt x="355" y="367"/>
                </a:cubicBezTo>
                <a:cubicBezTo>
                  <a:pt x="368" y="370"/>
                  <a:pt x="393" y="365"/>
                  <a:pt x="397" y="368"/>
                </a:cubicBezTo>
                <a:cubicBezTo>
                  <a:pt x="412" y="367"/>
                  <a:pt x="425" y="363"/>
                  <a:pt x="443" y="363"/>
                </a:cubicBezTo>
                <a:cubicBezTo>
                  <a:pt x="435" y="366"/>
                  <a:pt x="435" y="366"/>
                  <a:pt x="435" y="366"/>
                </a:cubicBezTo>
                <a:cubicBezTo>
                  <a:pt x="452" y="365"/>
                  <a:pt x="452" y="365"/>
                  <a:pt x="452" y="365"/>
                </a:cubicBezTo>
                <a:cubicBezTo>
                  <a:pt x="452" y="363"/>
                  <a:pt x="452" y="363"/>
                  <a:pt x="452" y="363"/>
                </a:cubicBezTo>
                <a:cubicBezTo>
                  <a:pt x="457" y="363"/>
                  <a:pt x="460" y="363"/>
                  <a:pt x="461" y="363"/>
                </a:cubicBezTo>
                <a:cubicBezTo>
                  <a:pt x="472" y="360"/>
                  <a:pt x="488" y="360"/>
                  <a:pt x="504" y="357"/>
                </a:cubicBezTo>
                <a:cubicBezTo>
                  <a:pt x="505" y="358"/>
                  <a:pt x="505" y="358"/>
                  <a:pt x="505" y="358"/>
                </a:cubicBezTo>
                <a:cubicBezTo>
                  <a:pt x="507" y="358"/>
                  <a:pt x="508" y="357"/>
                  <a:pt x="509" y="357"/>
                </a:cubicBezTo>
                <a:cubicBezTo>
                  <a:pt x="512" y="358"/>
                  <a:pt x="524" y="356"/>
                  <a:pt x="525" y="358"/>
                </a:cubicBezTo>
                <a:cubicBezTo>
                  <a:pt x="520" y="359"/>
                  <a:pt x="509" y="361"/>
                  <a:pt x="509" y="360"/>
                </a:cubicBezTo>
                <a:cubicBezTo>
                  <a:pt x="497" y="363"/>
                  <a:pt x="525" y="359"/>
                  <a:pt x="534" y="358"/>
                </a:cubicBezTo>
                <a:cubicBezTo>
                  <a:pt x="524" y="358"/>
                  <a:pt x="536" y="357"/>
                  <a:pt x="541" y="355"/>
                </a:cubicBezTo>
                <a:cubicBezTo>
                  <a:pt x="542" y="355"/>
                  <a:pt x="541" y="356"/>
                  <a:pt x="540" y="356"/>
                </a:cubicBezTo>
                <a:cubicBezTo>
                  <a:pt x="548" y="355"/>
                  <a:pt x="553" y="353"/>
                  <a:pt x="559" y="350"/>
                </a:cubicBezTo>
                <a:cubicBezTo>
                  <a:pt x="561" y="349"/>
                  <a:pt x="562" y="349"/>
                  <a:pt x="564" y="347"/>
                </a:cubicBezTo>
                <a:cubicBezTo>
                  <a:pt x="565" y="346"/>
                  <a:pt x="567" y="345"/>
                  <a:pt x="568" y="342"/>
                </a:cubicBezTo>
                <a:cubicBezTo>
                  <a:pt x="569" y="341"/>
                  <a:pt x="570" y="339"/>
                  <a:pt x="570" y="337"/>
                </a:cubicBezTo>
                <a:cubicBezTo>
                  <a:pt x="570" y="336"/>
                  <a:pt x="570" y="336"/>
                  <a:pt x="570" y="336"/>
                </a:cubicBezTo>
                <a:cubicBezTo>
                  <a:pt x="570" y="334"/>
                  <a:pt x="571" y="332"/>
                  <a:pt x="572" y="329"/>
                </a:cubicBezTo>
                <a:cubicBezTo>
                  <a:pt x="570" y="326"/>
                  <a:pt x="570" y="326"/>
                  <a:pt x="570" y="326"/>
                </a:cubicBezTo>
                <a:cubicBezTo>
                  <a:pt x="572" y="314"/>
                  <a:pt x="572" y="314"/>
                  <a:pt x="572" y="314"/>
                </a:cubicBezTo>
                <a:cubicBezTo>
                  <a:pt x="569" y="313"/>
                  <a:pt x="573" y="297"/>
                  <a:pt x="570" y="294"/>
                </a:cubicBezTo>
                <a:cubicBezTo>
                  <a:pt x="571" y="280"/>
                  <a:pt x="572" y="296"/>
                  <a:pt x="572" y="291"/>
                </a:cubicBezTo>
                <a:cubicBezTo>
                  <a:pt x="573" y="278"/>
                  <a:pt x="571" y="255"/>
                  <a:pt x="573" y="251"/>
                </a:cubicBezTo>
                <a:cubicBezTo>
                  <a:pt x="573" y="239"/>
                  <a:pt x="574" y="227"/>
                  <a:pt x="574" y="217"/>
                </a:cubicBezTo>
                <a:cubicBezTo>
                  <a:pt x="576" y="217"/>
                  <a:pt x="576" y="217"/>
                  <a:pt x="576" y="217"/>
                </a:cubicBezTo>
                <a:cubicBezTo>
                  <a:pt x="576" y="212"/>
                  <a:pt x="575" y="206"/>
                  <a:pt x="576" y="201"/>
                </a:cubicBezTo>
                <a:cubicBezTo>
                  <a:pt x="576" y="201"/>
                  <a:pt x="576" y="202"/>
                  <a:pt x="576" y="203"/>
                </a:cubicBezTo>
                <a:cubicBezTo>
                  <a:pt x="576" y="184"/>
                  <a:pt x="577" y="169"/>
                  <a:pt x="577" y="153"/>
                </a:cubicBezTo>
                <a:cubicBezTo>
                  <a:pt x="578" y="154"/>
                  <a:pt x="579" y="154"/>
                  <a:pt x="579" y="163"/>
                </a:cubicBezTo>
                <a:cubicBezTo>
                  <a:pt x="581" y="148"/>
                  <a:pt x="578" y="124"/>
                  <a:pt x="579" y="101"/>
                </a:cubicBezTo>
                <a:cubicBezTo>
                  <a:pt x="579" y="103"/>
                  <a:pt x="579" y="103"/>
                  <a:pt x="579" y="103"/>
                </a:cubicBezTo>
                <a:cubicBezTo>
                  <a:pt x="578" y="90"/>
                  <a:pt x="578" y="90"/>
                  <a:pt x="578" y="90"/>
                </a:cubicBezTo>
                <a:cubicBezTo>
                  <a:pt x="578" y="93"/>
                  <a:pt x="579" y="91"/>
                  <a:pt x="580" y="91"/>
                </a:cubicBezTo>
                <a:cubicBezTo>
                  <a:pt x="580" y="80"/>
                  <a:pt x="579" y="68"/>
                  <a:pt x="578" y="57"/>
                </a:cubicBezTo>
                <a:cubicBezTo>
                  <a:pt x="577" y="46"/>
                  <a:pt x="575" y="36"/>
                  <a:pt x="571" y="31"/>
                </a:cubicBezTo>
                <a:cubicBezTo>
                  <a:pt x="573" y="34"/>
                  <a:pt x="572" y="31"/>
                  <a:pt x="573" y="29"/>
                </a:cubicBezTo>
                <a:cubicBezTo>
                  <a:pt x="573" y="27"/>
                  <a:pt x="573" y="26"/>
                  <a:pt x="575" y="33"/>
                </a:cubicBezTo>
                <a:cubicBezTo>
                  <a:pt x="574" y="30"/>
                  <a:pt x="573" y="27"/>
                  <a:pt x="572" y="24"/>
                </a:cubicBezTo>
                <a:cubicBezTo>
                  <a:pt x="571" y="22"/>
                  <a:pt x="570" y="20"/>
                  <a:pt x="569" y="19"/>
                </a:cubicBezTo>
                <a:cubicBezTo>
                  <a:pt x="569" y="18"/>
                  <a:pt x="568" y="17"/>
                  <a:pt x="567" y="16"/>
                </a:cubicBezTo>
                <a:cubicBezTo>
                  <a:pt x="566" y="15"/>
                  <a:pt x="566" y="15"/>
                  <a:pt x="565" y="14"/>
                </a:cubicBezTo>
                <a:cubicBezTo>
                  <a:pt x="565" y="14"/>
                  <a:pt x="565" y="14"/>
                  <a:pt x="564" y="13"/>
                </a:cubicBezTo>
                <a:cubicBezTo>
                  <a:pt x="563" y="13"/>
                  <a:pt x="563" y="13"/>
                  <a:pt x="563" y="13"/>
                </a:cubicBezTo>
                <a:cubicBezTo>
                  <a:pt x="561" y="11"/>
                  <a:pt x="559" y="11"/>
                  <a:pt x="557" y="10"/>
                </a:cubicBezTo>
                <a:cubicBezTo>
                  <a:pt x="555" y="10"/>
                  <a:pt x="554" y="9"/>
                  <a:pt x="552" y="9"/>
                </a:cubicBezTo>
                <a:cubicBezTo>
                  <a:pt x="548" y="8"/>
                  <a:pt x="545" y="8"/>
                  <a:pt x="542" y="7"/>
                </a:cubicBezTo>
                <a:cubicBezTo>
                  <a:pt x="529" y="6"/>
                  <a:pt x="516" y="5"/>
                  <a:pt x="504" y="4"/>
                </a:cubicBezTo>
                <a:cubicBezTo>
                  <a:pt x="504" y="5"/>
                  <a:pt x="504" y="5"/>
                  <a:pt x="504" y="5"/>
                </a:cubicBezTo>
                <a:cubicBezTo>
                  <a:pt x="494" y="5"/>
                  <a:pt x="494" y="5"/>
                  <a:pt x="494" y="5"/>
                </a:cubicBezTo>
                <a:cubicBezTo>
                  <a:pt x="493" y="5"/>
                  <a:pt x="493" y="5"/>
                  <a:pt x="493" y="5"/>
                </a:cubicBezTo>
                <a:cubicBezTo>
                  <a:pt x="500" y="4"/>
                  <a:pt x="500" y="4"/>
                  <a:pt x="500" y="4"/>
                </a:cubicBezTo>
                <a:cubicBezTo>
                  <a:pt x="491" y="4"/>
                  <a:pt x="482" y="4"/>
                  <a:pt x="474" y="5"/>
                </a:cubicBezTo>
                <a:cubicBezTo>
                  <a:pt x="472" y="4"/>
                  <a:pt x="470" y="3"/>
                  <a:pt x="464" y="2"/>
                </a:cubicBezTo>
                <a:cubicBezTo>
                  <a:pt x="464" y="4"/>
                  <a:pt x="436" y="0"/>
                  <a:pt x="424" y="2"/>
                </a:cubicBezTo>
                <a:cubicBezTo>
                  <a:pt x="423" y="1"/>
                  <a:pt x="429" y="2"/>
                  <a:pt x="425" y="1"/>
                </a:cubicBezTo>
                <a:cubicBezTo>
                  <a:pt x="395" y="1"/>
                  <a:pt x="351" y="3"/>
                  <a:pt x="316" y="2"/>
                </a:cubicBezTo>
                <a:cubicBezTo>
                  <a:pt x="313" y="6"/>
                  <a:pt x="283" y="6"/>
                  <a:pt x="264" y="8"/>
                </a:cubicBezTo>
                <a:cubicBezTo>
                  <a:pt x="259" y="6"/>
                  <a:pt x="275" y="7"/>
                  <a:pt x="280" y="5"/>
                </a:cubicBezTo>
                <a:cubicBezTo>
                  <a:pt x="269" y="5"/>
                  <a:pt x="277" y="2"/>
                  <a:pt x="258" y="4"/>
                </a:cubicBezTo>
                <a:cubicBezTo>
                  <a:pt x="259" y="4"/>
                  <a:pt x="258" y="3"/>
                  <a:pt x="262" y="3"/>
                </a:cubicBezTo>
                <a:cubicBezTo>
                  <a:pt x="252" y="3"/>
                  <a:pt x="265" y="6"/>
                  <a:pt x="248" y="6"/>
                </a:cubicBezTo>
                <a:cubicBezTo>
                  <a:pt x="248" y="4"/>
                  <a:pt x="248" y="4"/>
                  <a:pt x="248" y="4"/>
                </a:cubicBezTo>
                <a:cubicBezTo>
                  <a:pt x="237" y="6"/>
                  <a:pt x="237" y="6"/>
                  <a:pt x="237" y="6"/>
                </a:cubicBezTo>
                <a:cubicBezTo>
                  <a:pt x="204" y="6"/>
                  <a:pt x="174" y="8"/>
                  <a:pt x="145" y="7"/>
                </a:cubicBezTo>
                <a:cubicBezTo>
                  <a:pt x="143" y="8"/>
                  <a:pt x="144" y="9"/>
                  <a:pt x="148" y="9"/>
                </a:cubicBezTo>
                <a:cubicBezTo>
                  <a:pt x="134" y="9"/>
                  <a:pt x="118" y="12"/>
                  <a:pt x="103" y="11"/>
                </a:cubicBezTo>
                <a:cubicBezTo>
                  <a:pt x="107" y="11"/>
                  <a:pt x="107" y="11"/>
                  <a:pt x="107" y="11"/>
                </a:cubicBezTo>
                <a:cubicBezTo>
                  <a:pt x="95" y="10"/>
                  <a:pt x="89" y="11"/>
                  <a:pt x="82" y="12"/>
                </a:cubicBezTo>
                <a:cubicBezTo>
                  <a:pt x="79" y="12"/>
                  <a:pt x="75" y="13"/>
                  <a:pt x="71" y="13"/>
                </a:cubicBezTo>
                <a:cubicBezTo>
                  <a:pt x="68" y="14"/>
                  <a:pt x="66" y="14"/>
                  <a:pt x="63" y="14"/>
                </a:cubicBezTo>
                <a:cubicBezTo>
                  <a:pt x="59" y="15"/>
                  <a:pt x="59" y="15"/>
                  <a:pt x="59" y="15"/>
                </a:cubicBezTo>
                <a:cubicBezTo>
                  <a:pt x="58" y="15"/>
                  <a:pt x="58" y="15"/>
                  <a:pt x="58" y="15"/>
                </a:cubicBezTo>
                <a:cubicBezTo>
                  <a:pt x="58" y="15"/>
                  <a:pt x="58" y="15"/>
                  <a:pt x="58" y="15"/>
                </a:cubicBezTo>
                <a:cubicBezTo>
                  <a:pt x="59" y="15"/>
                  <a:pt x="59" y="15"/>
                  <a:pt x="59" y="15"/>
                </a:cubicBezTo>
                <a:cubicBezTo>
                  <a:pt x="59" y="15"/>
                  <a:pt x="59" y="15"/>
                  <a:pt x="59" y="15"/>
                </a:cubicBezTo>
                <a:cubicBezTo>
                  <a:pt x="60" y="15"/>
                  <a:pt x="60" y="15"/>
                  <a:pt x="60" y="15"/>
                </a:cubicBezTo>
                <a:cubicBezTo>
                  <a:pt x="67" y="14"/>
                  <a:pt x="67" y="14"/>
                  <a:pt x="67" y="14"/>
                </a:cubicBezTo>
                <a:cubicBezTo>
                  <a:pt x="72" y="14"/>
                  <a:pt x="76" y="14"/>
                  <a:pt x="76" y="15"/>
                </a:cubicBezTo>
                <a:cubicBezTo>
                  <a:pt x="75" y="16"/>
                  <a:pt x="71" y="16"/>
                  <a:pt x="66" y="16"/>
                </a:cubicBezTo>
                <a:cubicBezTo>
                  <a:pt x="64" y="16"/>
                  <a:pt x="62" y="16"/>
                  <a:pt x="59" y="16"/>
                </a:cubicBezTo>
                <a:cubicBezTo>
                  <a:pt x="59" y="16"/>
                  <a:pt x="59" y="16"/>
                  <a:pt x="59" y="16"/>
                </a:cubicBezTo>
                <a:cubicBezTo>
                  <a:pt x="59" y="16"/>
                  <a:pt x="59" y="16"/>
                  <a:pt x="59" y="16"/>
                </a:cubicBezTo>
                <a:cubicBezTo>
                  <a:pt x="58" y="16"/>
                  <a:pt x="58" y="16"/>
                  <a:pt x="58" y="16"/>
                </a:cubicBezTo>
                <a:cubicBezTo>
                  <a:pt x="58" y="16"/>
                  <a:pt x="58" y="16"/>
                  <a:pt x="58" y="16"/>
                </a:cubicBezTo>
                <a:cubicBezTo>
                  <a:pt x="59" y="18"/>
                  <a:pt x="59" y="18"/>
                  <a:pt x="59" y="18"/>
                </a:cubicBezTo>
                <a:cubicBezTo>
                  <a:pt x="59" y="18"/>
                  <a:pt x="59" y="18"/>
                  <a:pt x="59" y="17"/>
                </a:cubicBezTo>
                <a:cubicBezTo>
                  <a:pt x="59" y="17"/>
                  <a:pt x="59" y="17"/>
                  <a:pt x="60" y="17"/>
                </a:cubicBezTo>
                <a:cubicBezTo>
                  <a:pt x="61" y="17"/>
                  <a:pt x="61" y="17"/>
                  <a:pt x="61" y="17"/>
                </a:cubicBezTo>
                <a:cubicBezTo>
                  <a:pt x="63" y="17"/>
                  <a:pt x="64" y="17"/>
                  <a:pt x="67" y="16"/>
                </a:cubicBezTo>
                <a:cubicBezTo>
                  <a:pt x="71" y="16"/>
                  <a:pt x="76" y="16"/>
                  <a:pt x="80" y="15"/>
                </a:cubicBezTo>
                <a:cubicBezTo>
                  <a:pt x="78" y="16"/>
                  <a:pt x="77" y="16"/>
                  <a:pt x="76" y="17"/>
                </a:cubicBezTo>
                <a:cubicBezTo>
                  <a:pt x="83" y="16"/>
                  <a:pt x="93" y="15"/>
                  <a:pt x="104" y="14"/>
                </a:cubicBezTo>
                <a:cubicBezTo>
                  <a:pt x="89" y="15"/>
                  <a:pt x="89" y="15"/>
                  <a:pt x="89" y="15"/>
                </a:cubicBezTo>
                <a:cubicBezTo>
                  <a:pt x="95" y="12"/>
                  <a:pt x="114" y="14"/>
                  <a:pt x="120" y="13"/>
                </a:cubicBezTo>
                <a:cubicBezTo>
                  <a:pt x="119" y="15"/>
                  <a:pt x="110" y="15"/>
                  <a:pt x="119" y="16"/>
                </a:cubicBezTo>
                <a:cubicBezTo>
                  <a:pt x="144" y="16"/>
                  <a:pt x="134" y="14"/>
                  <a:pt x="157" y="11"/>
                </a:cubicBezTo>
                <a:cubicBezTo>
                  <a:pt x="153" y="11"/>
                  <a:pt x="153" y="11"/>
                  <a:pt x="153" y="11"/>
                </a:cubicBezTo>
                <a:cubicBezTo>
                  <a:pt x="160" y="10"/>
                  <a:pt x="166" y="8"/>
                  <a:pt x="177" y="9"/>
                </a:cubicBezTo>
                <a:cubicBezTo>
                  <a:pt x="177" y="10"/>
                  <a:pt x="169" y="11"/>
                  <a:pt x="164" y="11"/>
                </a:cubicBezTo>
                <a:cubicBezTo>
                  <a:pt x="167" y="12"/>
                  <a:pt x="178" y="9"/>
                  <a:pt x="186" y="10"/>
                </a:cubicBezTo>
                <a:cubicBezTo>
                  <a:pt x="179" y="12"/>
                  <a:pt x="161" y="13"/>
                  <a:pt x="149" y="13"/>
                </a:cubicBezTo>
                <a:cubicBezTo>
                  <a:pt x="150" y="14"/>
                  <a:pt x="150" y="15"/>
                  <a:pt x="148" y="15"/>
                </a:cubicBezTo>
                <a:cubicBezTo>
                  <a:pt x="185" y="13"/>
                  <a:pt x="225" y="9"/>
                  <a:pt x="261" y="10"/>
                </a:cubicBezTo>
                <a:cubicBezTo>
                  <a:pt x="242" y="13"/>
                  <a:pt x="269" y="10"/>
                  <a:pt x="265" y="13"/>
                </a:cubicBezTo>
                <a:cubicBezTo>
                  <a:pt x="268" y="11"/>
                  <a:pt x="279" y="12"/>
                  <a:pt x="289" y="11"/>
                </a:cubicBezTo>
                <a:cubicBezTo>
                  <a:pt x="293" y="13"/>
                  <a:pt x="269" y="13"/>
                  <a:pt x="277" y="14"/>
                </a:cubicBezTo>
                <a:cubicBezTo>
                  <a:pt x="296" y="14"/>
                  <a:pt x="322" y="9"/>
                  <a:pt x="347" y="10"/>
                </a:cubicBezTo>
                <a:cubicBezTo>
                  <a:pt x="346" y="11"/>
                  <a:pt x="340" y="11"/>
                  <a:pt x="339" y="11"/>
                </a:cubicBezTo>
                <a:cubicBezTo>
                  <a:pt x="355" y="11"/>
                  <a:pt x="377" y="6"/>
                  <a:pt x="388" y="9"/>
                </a:cubicBezTo>
                <a:cubicBezTo>
                  <a:pt x="362" y="13"/>
                  <a:pt x="362" y="13"/>
                  <a:pt x="362" y="13"/>
                </a:cubicBezTo>
                <a:cubicBezTo>
                  <a:pt x="365" y="13"/>
                  <a:pt x="367" y="13"/>
                  <a:pt x="372" y="13"/>
                </a:cubicBezTo>
                <a:cubicBezTo>
                  <a:pt x="366" y="15"/>
                  <a:pt x="366" y="15"/>
                  <a:pt x="366" y="15"/>
                </a:cubicBezTo>
                <a:cubicBezTo>
                  <a:pt x="386" y="15"/>
                  <a:pt x="381" y="12"/>
                  <a:pt x="392" y="10"/>
                </a:cubicBezTo>
                <a:cubicBezTo>
                  <a:pt x="404" y="12"/>
                  <a:pt x="404" y="12"/>
                  <a:pt x="404" y="12"/>
                </a:cubicBezTo>
                <a:cubicBezTo>
                  <a:pt x="426" y="13"/>
                  <a:pt x="447" y="12"/>
                  <a:pt x="462" y="10"/>
                </a:cubicBezTo>
                <a:cubicBezTo>
                  <a:pt x="466" y="10"/>
                  <a:pt x="482" y="10"/>
                  <a:pt x="476" y="12"/>
                </a:cubicBezTo>
                <a:cubicBezTo>
                  <a:pt x="464" y="14"/>
                  <a:pt x="459" y="16"/>
                  <a:pt x="437" y="15"/>
                </a:cubicBezTo>
                <a:cubicBezTo>
                  <a:pt x="434" y="14"/>
                  <a:pt x="454" y="14"/>
                  <a:pt x="447" y="13"/>
                </a:cubicBezTo>
                <a:cubicBezTo>
                  <a:pt x="438" y="14"/>
                  <a:pt x="422" y="12"/>
                  <a:pt x="414" y="14"/>
                </a:cubicBezTo>
                <a:cubicBezTo>
                  <a:pt x="438" y="14"/>
                  <a:pt x="438" y="14"/>
                  <a:pt x="438" y="14"/>
                </a:cubicBezTo>
                <a:cubicBezTo>
                  <a:pt x="438" y="16"/>
                  <a:pt x="428" y="14"/>
                  <a:pt x="424" y="15"/>
                </a:cubicBezTo>
                <a:cubicBezTo>
                  <a:pt x="430" y="17"/>
                  <a:pt x="444" y="15"/>
                  <a:pt x="453" y="16"/>
                </a:cubicBezTo>
                <a:cubicBezTo>
                  <a:pt x="452" y="17"/>
                  <a:pt x="452" y="17"/>
                  <a:pt x="452" y="17"/>
                </a:cubicBezTo>
                <a:cubicBezTo>
                  <a:pt x="471" y="17"/>
                  <a:pt x="468" y="17"/>
                  <a:pt x="487" y="16"/>
                </a:cubicBezTo>
                <a:cubicBezTo>
                  <a:pt x="489" y="14"/>
                  <a:pt x="481" y="15"/>
                  <a:pt x="472" y="13"/>
                </a:cubicBezTo>
                <a:cubicBezTo>
                  <a:pt x="487" y="14"/>
                  <a:pt x="505" y="13"/>
                  <a:pt x="524" y="14"/>
                </a:cubicBezTo>
                <a:cubicBezTo>
                  <a:pt x="533" y="15"/>
                  <a:pt x="542" y="16"/>
                  <a:pt x="550" y="18"/>
                </a:cubicBezTo>
                <a:cubicBezTo>
                  <a:pt x="554" y="19"/>
                  <a:pt x="559" y="20"/>
                  <a:pt x="560" y="23"/>
                </a:cubicBezTo>
                <a:cubicBezTo>
                  <a:pt x="562" y="27"/>
                  <a:pt x="563" y="31"/>
                  <a:pt x="563" y="35"/>
                </a:cubicBezTo>
                <a:cubicBezTo>
                  <a:pt x="561" y="29"/>
                  <a:pt x="558" y="23"/>
                  <a:pt x="555" y="23"/>
                </a:cubicBezTo>
                <a:cubicBezTo>
                  <a:pt x="556" y="24"/>
                  <a:pt x="556" y="24"/>
                  <a:pt x="557" y="24"/>
                </a:cubicBezTo>
                <a:cubicBezTo>
                  <a:pt x="558" y="25"/>
                  <a:pt x="558" y="26"/>
                  <a:pt x="559" y="28"/>
                </a:cubicBezTo>
                <a:cubicBezTo>
                  <a:pt x="560" y="30"/>
                  <a:pt x="561" y="34"/>
                  <a:pt x="562" y="36"/>
                </a:cubicBezTo>
                <a:cubicBezTo>
                  <a:pt x="563" y="42"/>
                  <a:pt x="563" y="47"/>
                  <a:pt x="562" y="47"/>
                </a:cubicBezTo>
                <a:cubicBezTo>
                  <a:pt x="561" y="40"/>
                  <a:pt x="561" y="39"/>
                  <a:pt x="560" y="38"/>
                </a:cubicBezTo>
                <a:cubicBezTo>
                  <a:pt x="560" y="37"/>
                  <a:pt x="559" y="37"/>
                  <a:pt x="558" y="34"/>
                </a:cubicBezTo>
                <a:cubicBezTo>
                  <a:pt x="558" y="33"/>
                  <a:pt x="558" y="33"/>
                  <a:pt x="558" y="33"/>
                </a:cubicBezTo>
                <a:cubicBezTo>
                  <a:pt x="558" y="32"/>
                  <a:pt x="556" y="28"/>
                  <a:pt x="556" y="31"/>
                </a:cubicBezTo>
                <a:cubicBezTo>
                  <a:pt x="558" y="34"/>
                  <a:pt x="560" y="40"/>
                  <a:pt x="561" y="47"/>
                </a:cubicBezTo>
                <a:cubicBezTo>
                  <a:pt x="563" y="53"/>
                  <a:pt x="564" y="60"/>
                  <a:pt x="565" y="65"/>
                </a:cubicBezTo>
                <a:cubicBezTo>
                  <a:pt x="564" y="60"/>
                  <a:pt x="563" y="70"/>
                  <a:pt x="563" y="72"/>
                </a:cubicBezTo>
                <a:cubicBezTo>
                  <a:pt x="564" y="83"/>
                  <a:pt x="564" y="72"/>
                  <a:pt x="565" y="71"/>
                </a:cubicBezTo>
                <a:cubicBezTo>
                  <a:pt x="565" y="77"/>
                  <a:pt x="567" y="86"/>
                  <a:pt x="566" y="91"/>
                </a:cubicBezTo>
                <a:cubicBezTo>
                  <a:pt x="565" y="99"/>
                  <a:pt x="564" y="81"/>
                  <a:pt x="563" y="78"/>
                </a:cubicBezTo>
                <a:cubicBezTo>
                  <a:pt x="564" y="89"/>
                  <a:pt x="565" y="100"/>
                  <a:pt x="565" y="111"/>
                </a:cubicBezTo>
                <a:cubicBezTo>
                  <a:pt x="565" y="110"/>
                  <a:pt x="565" y="110"/>
                  <a:pt x="565" y="110"/>
                </a:cubicBezTo>
                <a:cubicBezTo>
                  <a:pt x="566" y="112"/>
                  <a:pt x="566" y="117"/>
                  <a:pt x="565" y="121"/>
                </a:cubicBezTo>
                <a:cubicBezTo>
                  <a:pt x="564" y="124"/>
                  <a:pt x="564" y="116"/>
                  <a:pt x="565" y="111"/>
                </a:cubicBezTo>
                <a:cubicBezTo>
                  <a:pt x="563" y="128"/>
                  <a:pt x="568" y="141"/>
                  <a:pt x="564" y="156"/>
                </a:cubicBezTo>
                <a:cubicBezTo>
                  <a:pt x="565" y="165"/>
                  <a:pt x="565" y="165"/>
                  <a:pt x="565" y="165"/>
                </a:cubicBezTo>
                <a:cubicBezTo>
                  <a:pt x="564" y="166"/>
                  <a:pt x="564" y="168"/>
                  <a:pt x="564" y="166"/>
                </a:cubicBezTo>
                <a:cubicBezTo>
                  <a:pt x="564" y="175"/>
                  <a:pt x="564" y="175"/>
                  <a:pt x="564" y="175"/>
                </a:cubicBezTo>
                <a:cubicBezTo>
                  <a:pt x="565" y="193"/>
                  <a:pt x="562" y="180"/>
                  <a:pt x="561" y="186"/>
                </a:cubicBezTo>
                <a:cubicBezTo>
                  <a:pt x="561" y="185"/>
                  <a:pt x="561" y="185"/>
                  <a:pt x="561" y="185"/>
                </a:cubicBezTo>
                <a:cubicBezTo>
                  <a:pt x="560" y="190"/>
                  <a:pt x="559" y="194"/>
                  <a:pt x="559" y="190"/>
                </a:cubicBezTo>
                <a:cubicBezTo>
                  <a:pt x="560" y="209"/>
                  <a:pt x="560" y="209"/>
                  <a:pt x="560" y="209"/>
                </a:cubicBezTo>
                <a:cubicBezTo>
                  <a:pt x="560" y="208"/>
                  <a:pt x="560" y="208"/>
                  <a:pt x="560" y="208"/>
                </a:cubicBezTo>
                <a:cubicBezTo>
                  <a:pt x="561" y="216"/>
                  <a:pt x="560" y="243"/>
                  <a:pt x="564" y="242"/>
                </a:cubicBezTo>
                <a:cubicBezTo>
                  <a:pt x="563" y="247"/>
                  <a:pt x="562" y="251"/>
                  <a:pt x="562" y="249"/>
                </a:cubicBezTo>
                <a:cubicBezTo>
                  <a:pt x="561" y="263"/>
                  <a:pt x="559" y="246"/>
                  <a:pt x="559" y="268"/>
                </a:cubicBezTo>
                <a:cubicBezTo>
                  <a:pt x="558" y="267"/>
                  <a:pt x="558" y="265"/>
                  <a:pt x="558" y="262"/>
                </a:cubicBezTo>
                <a:cubicBezTo>
                  <a:pt x="558" y="267"/>
                  <a:pt x="558" y="270"/>
                  <a:pt x="558" y="271"/>
                </a:cubicBezTo>
                <a:cubicBezTo>
                  <a:pt x="558" y="271"/>
                  <a:pt x="557" y="271"/>
                  <a:pt x="557" y="272"/>
                </a:cubicBezTo>
                <a:cubicBezTo>
                  <a:pt x="558" y="272"/>
                  <a:pt x="557" y="282"/>
                  <a:pt x="556" y="286"/>
                </a:cubicBezTo>
                <a:cubicBezTo>
                  <a:pt x="555" y="279"/>
                  <a:pt x="555" y="279"/>
                  <a:pt x="555" y="279"/>
                </a:cubicBezTo>
                <a:cubicBezTo>
                  <a:pt x="555" y="284"/>
                  <a:pt x="555" y="287"/>
                  <a:pt x="555" y="296"/>
                </a:cubicBezTo>
                <a:cubicBezTo>
                  <a:pt x="553" y="290"/>
                  <a:pt x="553" y="290"/>
                  <a:pt x="553" y="290"/>
                </a:cubicBezTo>
                <a:cubicBezTo>
                  <a:pt x="553" y="305"/>
                  <a:pt x="557" y="291"/>
                  <a:pt x="554" y="309"/>
                </a:cubicBezTo>
                <a:cubicBezTo>
                  <a:pt x="557" y="293"/>
                  <a:pt x="557" y="293"/>
                  <a:pt x="557" y="293"/>
                </a:cubicBezTo>
                <a:cubicBezTo>
                  <a:pt x="556" y="312"/>
                  <a:pt x="559" y="306"/>
                  <a:pt x="560" y="315"/>
                </a:cubicBezTo>
                <a:cubicBezTo>
                  <a:pt x="560" y="320"/>
                  <a:pt x="560" y="325"/>
                  <a:pt x="559" y="330"/>
                </a:cubicBezTo>
                <a:cubicBezTo>
                  <a:pt x="559" y="334"/>
                  <a:pt x="559" y="334"/>
                  <a:pt x="559" y="334"/>
                </a:cubicBezTo>
                <a:cubicBezTo>
                  <a:pt x="559" y="336"/>
                  <a:pt x="559" y="336"/>
                  <a:pt x="559" y="336"/>
                </a:cubicBezTo>
                <a:cubicBezTo>
                  <a:pt x="559" y="337"/>
                  <a:pt x="558" y="337"/>
                  <a:pt x="558" y="338"/>
                </a:cubicBezTo>
                <a:cubicBezTo>
                  <a:pt x="556" y="339"/>
                  <a:pt x="553" y="340"/>
                  <a:pt x="551" y="341"/>
                </a:cubicBezTo>
                <a:cubicBezTo>
                  <a:pt x="541" y="343"/>
                  <a:pt x="531" y="345"/>
                  <a:pt x="523" y="348"/>
                </a:cubicBezTo>
                <a:cubicBezTo>
                  <a:pt x="521" y="347"/>
                  <a:pt x="523" y="346"/>
                  <a:pt x="517" y="345"/>
                </a:cubicBezTo>
                <a:cubicBezTo>
                  <a:pt x="530" y="343"/>
                  <a:pt x="536" y="342"/>
                  <a:pt x="542" y="338"/>
                </a:cubicBezTo>
                <a:cubicBezTo>
                  <a:pt x="553" y="335"/>
                  <a:pt x="554" y="335"/>
                  <a:pt x="556" y="336"/>
                </a:cubicBezTo>
                <a:cubicBezTo>
                  <a:pt x="556" y="336"/>
                  <a:pt x="556" y="336"/>
                  <a:pt x="557" y="336"/>
                </a:cubicBezTo>
                <a:cubicBezTo>
                  <a:pt x="557" y="336"/>
                  <a:pt x="557" y="336"/>
                  <a:pt x="557" y="336"/>
                </a:cubicBezTo>
                <a:cubicBezTo>
                  <a:pt x="557" y="336"/>
                  <a:pt x="557" y="336"/>
                  <a:pt x="557" y="336"/>
                </a:cubicBezTo>
                <a:cubicBezTo>
                  <a:pt x="557" y="336"/>
                  <a:pt x="557" y="336"/>
                  <a:pt x="557" y="336"/>
                </a:cubicBezTo>
                <a:cubicBezTo>
                  <a:pt x="557" y="336"/>
                  <a:pt x="557" y="336"/>
                  <a:pt x="557" y="336"/>
                </a:cubicBezTo>
                <a:cubicBezTo>
                  <a:pt x="558" y="336"/>
                  <a:pt x="558" y="336"/>
                  <a:pt x="558" y="336"/>
                </a:cubicBezTo>
                <a:cubicBezTo>
                  <a:pt x="558" y="336"/>
                  <a:pt x="558" y="336"/>
                  <a:pt x="558" y="336"/>
                </a:cubicBezTo>
                <a:cubicBezTo>
                  <a:pt x="558" y="336"/>
                  <a:pt x="558" y="336"/>
                  <a:pt x="558" y="336"/>
                </a:cubicBezTo>
                <a:cubicBezTo>
                  <a:pt x="558" y="336"/>
                  <a:pt x="558" y="336"/>
                  <a:pt x="558" y="336"/>
                </a:cubicBezTo>
                <a:cubicBezTo>
                  <a:pt x="557" y="336"/>
                  <a:pt x="558" y="336"/>
                  <a:pt x="557" y="336"/>
                </a:cubicBezTo>
                <a:cubicBezTo>
                  <a:pt x="557" y="336"/>
                  <a:pt x="557" y="336"/>
                  <a:pt x="557" y="336"/>
                </a:cubicBezTo>
                <a:cubicBezTo>
                  <a:pt x="557" y="336"/>
                  <a:pt x="557" y="336"/>
                  <a:pt x="557" y="336"/>
                </a:cubicBezTo>
                <a:cubicBezTo>
                  <a:pt x="557" y="335"/>
                  <a:pt x="557" y="335"/>
                  <a:pt x="557" y="335"/>
                </a:cubicBezTo>
                <a:cubicBezTo>
                  <a:pt x="558" y="332"/>
                  <a:pt x="558" y="328"/>
                  <a:pt x="558" y="322"/>
                </a:cubicBezTo>
                <a:cubicBezTo>
                  <a:pt x="557" y="322"/>
                  <a:pt x="556" y="325"/>
                  <a:pt x="556" y="328"/>
                </a:cubicBezTo>
                <a:cubicBezTo>
                  <a:pt x="555" y="329"/>
                  <a:pt x="555" y="331"/>
                  <a:pt x="555" y="333"/>
                </a:cubicBezTo>
                <a:cubicBezTo>
                  <a:pt x="555" y="335"/>
                  <a:pt x="555" y="335"/>
                  <a:pt x="555" y="335"/>
                </a:cubicBezTo>
                <a:cubicBezTo>
                  <a:pt x="555" y="335"/>
                  <a:pt x="555" y="335"/>
                  <a:pt x="555" y="335"/>
                </a:cubicBezTo>
                <a:cubicBezTo>
                  <a:pt x="555" y="336"/>
                  <a:pt x="555" y="336"/>
                  <a:pt x="555" y="336"/>
                </a:cubicBezTo>
                <a:cubicBezTo>
                  <a:pt x="555" y="336"/>
                  <a:pt x="555" y="336"/>
                  <a:pt x="555" y="336"/>
                </a:cubicBezTo>
                <a:cubicBezTo>
                  <a:pt x="555" y="336"/>
                  <a:pt x="555" y="336"/>
                  <a:pt x="555" y="336"/>
                </a:cubicBezTo>
                <a:cubicBezTo>
                  <a:pt x="556" y="336"/>
                  <a:pt x="553" y="336"/>
                  <a:pt x="558" y="336"/>
                </a:cubicBezTo>
                <a:cubicBezTo>
                  <a:pt x="558" y="336"/>
                  <a:pt x="558" y="336"/>
                  <a:pt x="558" y="336"/>
                </a:cubicBezTo>
                <a:cubicBezTo>
                  <a:pt x="558" y="336"/>
                  <a:pt x="558" y="336"/>
                  <a:pt x="558" y="336"/>
                </a:cubicBezTo>
                <a:cubicBezTo>
                  <a:pt x="558" y="336"/>
                  <a:pt x="558" y="336"/>
                  <a:pt x="558" y="336"/>
                </a:cubicBezTo>
                <a:cubicBezTo>
                  <a:pt x="557" y="336"/>
                  <a:pt x="557" y="336"/>
                  <a:pt x="557" y="336"/>
                </a:cubicBezTo>
                <a:cubicBezTo>
                  <a:pt x="557" y="336"/>
                  <a:pt x="556" y="336"/>
                  <a:pt x="556" y="335"/>
                </a:cubicBezTo>
                <a:cubicBezTo>
                  <a:pt x="556" y="335"/>
                  <a:pt x="556" y="335"/>
                  <a:pt x="555" y="335"/>
                </a:cubicBezTo>
                <a:cubicBezTo>
                  <a:pt x="555" y="335"/>
                  <a:pt x="555" y="335"/>
                  <a:pt x="555" y="334"/>
                </a:cubicBezTo>
                <a:cubicBezTo>
                  <a:pt x="556" y="335"/>
                  <a:pt x="557" y="336"/>
                  <a:pt x="557" y="336"/>
                </a:cubicBezTo>
                <a:cubicBezTo>
                  <a:pt x="558" y="336"/>
                  <a:pt x="558" y="336"/>
                  <a:pt x="558" y="336"/>
                </a:cubicBezTo>
                <a:cubicBezTo>
                  <a:pt x="558" y="336"/>
                  <a:pt x="558" y="336"/>
                  <a:pt x="558" y="336"/>
                </a:cubicBezTo>
                <a:cubicBezTo>
                  <a:pt x="558" y="336"/>
                  <a:pt x="558" y="336"/>
                  <a:pt x="558" y="336"/>
                </a:cubicBezTo>
                <a:cubicBezTo>
                  <a:pt x="558" y="336"/>
                  <a:pt x="551" y="336"/>
                  <a:pt x="554" y="336"/>
                </a:cubicBezTo>
                <a:cubicBezTo>
                  <a:pt x="554" y="336"/>
                  <a:pt x="554" y="336"/>
                  <a:pt x="554" y="336"/>
                </a:cubicBezTo>
                <a:cubicBezTo>
                  <a:pt x="554" y="336"/>
                  <a:pt x="554" y="336"/>
                  <a:pt x="554" y="336"/>
                </a:cubicBezTo>
                <a:cubicBezTo>
                  <a:pt x="554" y="336"/>
                  <a:pt x="554" y="336"/>
                  <a:pt x="554" y="336"/>
                </a:cubicBezTo>
                <a:cubicBezTo>
                  <a:pt x="554" y="336"/>
                  <a:pt x="554" y="336"/>
                  <a:pt x="554" y="336"/>
                </a:cubicBezTo>
                <a:cubicBezTo>
                  <a:pt x="554" y="335"/>
                  <a:pt x="554" y="335"/>
                  <a:pt x="554" y="335"/>
                </a:cubicBezTo>
                <a:cubicBezTo>
                  <a:pt x="554" y="334"/>
                  <a:pt x="554" y="334"/>
                  <a:pt x="554" y="334"/>
                </a:cubicBezTo>
                <a:cubicBezTo>
                  <a:pt x="553" y="331"/>
                  <a:pt x="553" y="327"/>
                  <a:pt x="553" y="324"/>
                </a:cubicBezTo>
                <a:cubicBezTo>
                  <a:pt x="553" y="326"/>
                  <a:pt x="553" y="328"/>
                  <a:pt x="553" y="330"/>
                </a:cubicBezTo>
                <a:cubicBezTo>
                  <a:pt x="552" y="333"/>
                  <a:pt x="552" y="333"/>
                  <a:pt x="552" y="333"/>
                </a:cubicBezTo>
                <a:cubicBezTo>
                  <a:pt x="552" y="335"/>
                  <a:pt x="552" y="335"/>
                  <a:pt x="552" y="335"/>
                </a:cubicBezTo>
                <a:cubicBezTo>
                  <a:pt x="552" y="336"/>
                  <a:pt x="552" y="336"/>
                  <a:pt x="552" y="336"/>
                </a:cubicBezTo>
                <a:cubicBezTo>
                  <a:pt x="552" y="336"/>
                  <a:pt x="552" y="336"/>
                  <a:pt x="552" y="336"/>
                </a:cubicBezTo>
                <a:cubicBezTo>
                  <a:pt x="552" y="336"/>
                  <a:pt x="552" y="336"/>
                  <a:pt x="552" y="336"/>
                </a:cubicBezTo>
                <a:cubicBezTo>
                  <a:pt x="555" y="336"/>
                  <a:pt x="547" y="335"/>
                  <a:pt x="558" y="336"/>
                </a:cubicBezTo>
                <a:cubicBezTo>
                  <a:pt x="558" y="336"/>
                  <a:pt x="558" y="336"/>
                  <a:pt x="558" y="336"/>
                </a:cubicBezTo>
                <a:cubicBezTo>
                  <a:pt x="558" y="336"/>
                  <a:pt x="558" y="336"/>
                  <a:pt x="558" y="336"/>
                </a:cubicBezTo>
                <a:cubicBezTo>
                  <a:pt x="557" y="336"/>
                  <a:pt x="557" y="336"/>
                  <a:pt x="557" y="336"/>
                </a:cubicBezTo>
                <a:cubicBezTo>
                  <a:pt x="557" y="336"/>
                  <a:pt x="557" y="336"/>
                  <a:pt x="556" y="335"/>
                </a:cubicBezTo>
                <a:cubicBezTo>
                  <a:pt x="556" y="335"/>
                  <a:pt x="555" y="335"/>
                  <a:pt x="555" y="334"/>
                </a:cubicBezTo>
                <a:cubicBezTo>
                  <a:pt x="554" y="333"/>
                  <a:pt x="553" y="332"/>
                  <a:pt x="554" y="333"/>
                </a:cubicBezTo>
                <a:cubicBezTo>
                  <a:pt x="553" y="333"/>
                  <a:pt x="553" y="333"/>
                  <a:pt x="553" y="333"/>
                </a:cubicBezTo>
                <a:cubicBezTo>
                  <a:pt x="552" y="333"/>
                  <a:pt x="552" y="333"/>
                  <a:pt x="551" y="334"/>
                </a:cubicBezTo>
                <a:cubicBezTo>
                  <a:pt x="549" y="334"/>
                  <a:pt x="547" y="335"/>
                  <a:pt x="545" y="335"/>
                </a:cubicBezTo>
                <a:cubicBezTo>
                  <a:pt x="537" y="336"/>
                  <a:pt x="529" y="337"/>
                  <a:pt x="525" y="338"/>
                </a:cubicBezTo>
                <a:cubicBezTo>
                  <a:pt x="520" y="339"/>
                  <a:pt x="508" y="342"/>
                  <a:pt x="503" y="342"/>
                </a:cubicBezTo>
                <a:cubicBezTo>
                  <a:pt x="504" y="343"/>
                  <a:pt x="480" y="346"/>
                  <a:pt x="488" y="348"/>
                </a:cubicBezTo>
                <a:cubicBezTo>
                  <a:pt x="471" y="350"/>
                  <a:pt x="477" y="345"/>
                  <a:pt x="461" y="349"/>
                </a:cubicBezTo>
                <a:cubicBezTo>
                  <a:pt x="467" y="347"/>
                  <a:pt x="451" y="348"/>
                  <a:pt x="457" y="346"/>
                </a:cubicBezTo>
                <a:cubicBezTo>
                  <a:pt x="463" y="348"/>
                  <a:pt x="481" y="343"/>
                  <a:pt x="489" y="341"/>
                </a:cubicBezTo>
                <a:cubicBezTo>
                  <a:pt x="481" y="342"/>
                  <a:pt x="473" y="342"/>
                  <a:pt x="465" y="342"/>
                </a:cubicBezTo>
                <a:cubicBezTo>
                  <a:pt x="471" y="342"/>
                  <a:pt x="462" y="344"/>
                  <a:pt x="459" y="344"/>
                </a:cubicBezTo>
                <a:cubicBezTo>
                  <a:pt x="456" y="343"/>
                  <a:pt x="456" y="343"/>
                  <a:pt x="456" y="343"/>
                </a:cubicBezTo>
                <a:cubicBezTo>
                  <a:pt x="452" y="347"/>
                  <a:pt x="414" y="342"/>
                  <a:pt x="402" y="347"/>
                </a:cubicBezTo>
                <a:cubicBezTo>
                  <a:pt x="410" y="347"/>
                  <a:pt x="416" y="348"/>
                  <a:pt x="420" y="346"/>
                </a:cubicBezTo>
                <a:cubicBezTo>
                  <a:pt x="434" y="346"/>
                  <a:pt x="417" y="349"/>
                  <a:pt x="423" y="350"/>
                </a:cubicBezTo>
                <a:cubicBezTo>
                  <a:pt x="402" y="353"/>
                  <a:pt x="369" y="351"/>
                  <a:pt x="346" y="355"/>
                </a:cubicBezTo>
                <a:cubicBezTo>
                  <a:pt x="350" y="353"/>
                  <a:pt x="361" y="353"/>
                  <a:pt x="362" y="351"/>
                </a:cubicBezTo>
                <a:cubicBezTo>
                  <a:pt x="344" y="351"/>
                  <a:pt x="323" y="355"/>
                  <a:pt x="303" y="357"/>
                </a:cubicBezTo>
                <a:cubicBezTo>
                  <a:pt x="307" y="355"/>
                  <a:pt x="307" y="355"/>
                  <a:pt x="307" y="355"/>
                </a:cubicBezTo>
                <a:cubicBezTo>
                  <a:pt x="290" y="357"/>
                  <a:pt x="300" y="354"/>
                  <a:pt x="282" y="355"/>
                </a:cubicBezTo>
                <a:cubicBezTo>
                  <a:pt x="283" y="355"/>
                  <a:pt x="285" y="356"/>
                  <a:pt x="281" y="356"/>
                </a:cubicBezTo>
                <a:cubicBezTo>
                  <a:pt x="266" y="356"/>
                  <a:pt x="279" y="354"/>
                  <a:pt x="270" y="354"/>
                </a:cubicBezTo>
                <a:cubicBezTo>
                  <a:pt x="251" y="357"/>
                  <a:pt x="261" y="351"/>
                  <a:pt x="237" y="353"/>
                </a:cubicBezTo>
                <a:cubicBezTo>
                  <a:pt x="239" y="352"/>
                  <a:pt x="239" y="352"/>
                  <a:pt x="239" y="352"/>
                </a:cubicBezTo>
                <a:cubicBezTo>
                  <a:pt x="221" y="353"/>
                  <a:pt x="197" y="350"/>
                  <a:pt x="177" y="349"/>
                </a:cubicBezTo>
                <a:cubicBezTo>
                  <a:pt x="179" y="349"/>
                  <a:pt x="194" y="349"/>
                  <a:pt x="192" y="351"/>
                </a:cubicBezTo>
                <a:cubicBezTo>
                  <a:pt x="167" y="351"/>
                  <a:pt x="167" y="351"/>
                  <a:pt x="167" y="351"/>
                </a:cubicBezTo>
                <a:cubicBezTo>
                  <a:pt x="166" y="351"/>
                  <a:pt x="155" y="350"/>
                  <a:pt x="162" y="349"/>
                </a:cubicBezTo>
                <a:cubicBezTo>
                  <a:pt x="165" y="349"/>
                  <a:pt x="168" y="350"/>
                  <a:pt x="171" y="350"/>
                </a:cubicBezTo>
                <a:cubicBezTo>
                  <a:pt x="167" y="349"/>
                  <a:pt x="167" y="349"/>
                  <a:pt x="167" y="349"/>
                </a:cubicBezTo>
                <a:cubicBezTo>
                  <a:pt x="144" y="349"/>
                  <a:pt x="169" y="352"/>
                  <a:pt x="168" y="354"/>
                </a:cubicBezTo>
                <a:cubicBezTo>
                  <a:pt x="156" y="353"/>
                  <a:pt x="152" y="355"/>
                  <a:pt x="143" y="354"/>
                </a:cubicBezTo>
                <a:cubicBezTo>
                  <a:pt x="140" y="352"/>
                  <a:pt x="159" y="353"/>
                  <a:pt x="149" y="350"/>
                </a:cubicBezTo>
                <a:cubicBezTo>
                  <a:pt x="142" y="349"/>
                  <a:pt x="118" y="349"/>
                  <a:pt x="109" y="350"/>
                </a:cubicBezTo>
                <a:cubicBezTo>
                  <a:pt x="103" y="348"/>
                  <a:pt x="91" y="346"/>
                  <a:pt x="81" y="345"/>
                </a:cubicBezTo>
                <a:cubicBezTo>
                  <a:pt x="70" y="344"/>
                  <a:pt x="62" y="343"/>
                  <a:pt x="62" y="341"/>
                </a:cubicBezTo>
                <a:cubicBezTo>
                  <a:pt x="62" y="342"/>
                  <a:pt x="58" y="342"/>
                  <a:pt x="53" y="341"/>
                </a:cubicBezTo>
                <a:cubicBezTo>
                  <a:pt x="56" y="340"/>
                  <a:pt x="56" y="340"/>
                  <a:pt x="56" y="340"/>
                </a:cubicBezTo>
                <a:cubicBezTo>
                  <a:pt x="48" y="338"/>
                  <a:pt x="44" y="338"/>
                  <a:pt x="40" y="338"/>
                </a:cubicBezTo>
                <a:cubicBezTo>
                  <a:pt x="39" y="338"/>
                  <a:pt x="37" y="338"/>
                  <a:pt x="36" y="338"/>
                </a:cubicBezTo>
                <a:cubicBezTo>
                  <a:pt x="34" y="338"/>
                  <a:pt x="32" y="338"/>
                  <a:pt x="31" y="337"/>
                </a:cubicBezTo>
                <a:cubicBezTo>
                  <a:pt x="31" y="336"/>
                  <a:pt x="32" y="336"/>
                  <a:pt x="33" y="336"/>
                </a:cubicBezTo>
                <a:cubicBezTo>
                  <a:pt x="33" y="337"/>
                  <a:pt x="34" y="337"/>
                  <a:pt x="35" y="336"/>
                </a:cubicBezTo>
                <a:cubicBezTo>
                  <a:pt x="34" y="336"/>
                  <a:pt x="33" y="336"/>
                  <a:pt x="32" y="335"/>
                </a:cubicBezTo>
                <a:cubicBezTo>
                  <a:pt x="32" y="335"/>
                  <a:pt x="31" y="335"/>
                  <a:pt x="30" y="334"/>
                </a:cubicBezTo>
                <a:cubicBezTo>
                  <a:pt x="30" y="334"/>
                  <a:pt x="29" y="333"/>
                  <a:pt x="29" y="332"/>
                </a:cubicBezTo>
                <a:cubicBezTo>
                  <a:pt x="28" y="330"/>
                  <a:pt x="28" y="330"/>
                  <a:pt x="28" y="330"/>
                </a:cubicBezTo>
                <a:cubicBezTo>
                  <a:pt x="27" y="325"/>
                  <a:pt x="25" y="321"/>
                  <a:pt x="24" y="317"/>
                </a:cubicBezTo>
                <a:cubicBezTo>
                  <a:pt x="21" y="309"/>
                  <a:pt x="19" y="300"/>
                  <a:pt x="19" y="288"/>
                </a:cubicBezTo>
                <a:cubicBezTo>
                  <a:pt x="19" y="289"/>
                  <a:pt x="20" y="290"/>
                  <a:pt x="20" y="292"/>
                </a:cubicBezTo>
                <a:cubicBezTo>
                  <a:pt x="20" y="293"/>
                  <a:pt x="20" y="289"/>
                  <a:pt x="18" y="282"/>
                </a:cubicBezTo>
                <a:cubicBezTo>
                  <a:pt x="18" y="290"/>
                  <a:pt x="18" y="290"/>
                  <a:pt x="18" y="290"/>
                </a:cubicBezTo>
                <a:cubicBezTo>
                  <a:pt x="12" y="279"/>
                  <a:pt x="17" y="258"/>
                  <a:pt x="15" y="239"/>
                </a:cubicBezTo>
                <a:cubicBezTo>
                  <a:pt x="16" y="241"/>
                  <a:pt x="17" y="255"/>
                  <a:pt x="17" y="247"/>
                </a:cubicBezTo>
                <a:cubicBezTo>
                  <a:pt x="17" y="235"/>
                  <a:pt x="12" y="236"/>
                  <a:pt x="14" y="222"/>
                </a:cubicBezTo>
                <a:cubicBezTo>
                  <a:pt x="15" y="228"/>
                  <a:pt x="17" y="226"/>
                  <a:pt x="18" y="233"/>
                </a:cubicBezTo>
                <a:cubicBezTo>
                  <a:pt x="18" y="223"/>
                  <a:pt x="19" y="217"/>
                  <a:pt x="17" y="213"/>
                </a:cubicBezTo>
                <a:cubicBezTo>
                  <a:pt x="18" y="210"/>
                  <a:pt x="18" y="209"/>
                  <a:pt x="19" y="209"/>
                </a:cubicBezTo>
                <a:cubicBezTo>
                  <a:pt x="18" y="203"/>
                  <a:pt x="19" y="193"/>
                  <a:pt x="19" y="187"/>
                </a:cubicBezTo>
                <a:cubicBezTo>
                  <a:pt x="20" y="188"/>
                  <a:pt x="20" y="188"/>
                  <a:pt x="20" y="188"/>
                </a:cubicBezTo>
                <a:cubicBezTo>
                  <a:pt x="16" y="176"/>
                  <a:pt x="20" y="169"/>
                  <a:pt x="21" y="153"/>
                </a:cubicBezTo>
                <a:cubicBezTo>
                  <a:pt x="22" y="156"/>
                  <a:pt x="22" y="156"/>
                  <a:pt x="22" y="156"/>
                </a:cubicBezTo>
                <a:cubicBezTo>
                  <a:pt x="22" y="149"/>
                  <a:pt x="21" y="139"/>
                  <a:pt x="24" y="128"/>
                </a:cubicBezTo>
                <a:cubicBezTo>
                  <a:pt x="25" y="134"/>
                  <a:pt x="25" y="134"/>
                  <a:pt x="25" y="134"/>
                </a:cubicBezTo>
                <a:cubicBezTo>
                  <a:pt x="24" y="125"/>
                  <a:pt x="28" y="108"/>
                  <a:pt x="26" y="100"/>
                </a:cubicBezTo>
                <a:cubicBezTo>
                  <a:pt x="27" y="97"/>
                  <a:pt x="28" y="109"/>
                  <a:pt x="30" y="94"/>
                </a:cubicBezTo>
                <a:cubicBezTo>
                  <a:pt x="29" y="90"/>
                  <a:pt x="29" y="79"/>
                  <a:pt x="31" y="75"/>
                </a:cubicBezTo>
                <a:cubicBezTo>
                  <a:pt x="32" y="75"/>
                  <a:pt x="32" y="77"/>
                  <a:pt x="31" y="81"/>
                </a:cubicBezTo>
                <a:cubicBezTo>
                  <a:pt x="31" y="83"/>
                  <a:pt x="31" y="82"/>
                  <a:pt x="31" y="81"/>
                </a:cubicBezTo>
                <a:cubicBezTo>
                  <a:pt x="31" y="86"/>
                  <a:pt x="31" y="86"/>
                  <a:pt x="31" y="86"/>
                </a:cubicBezTo>
                <a:cubicBezTo>
                  <a:pt x="34" y="75"/>
                  <a:pt x="31" y="77"/>
                  <a:pt x="33" y="65"/>
                </a:cubicBezTo>
                <a:cubicBezTo>
                  <a:pt x="34" y="62"/>
                  <a:pt x="34" y="69"/>
                  <a:pt x="35" y="71"/>
                </a:cubicBezTo>
                <a:cubicBezTo>
                  <a:pt x="35" y="55"/>
                  <a:pt x="36" y="40"/>
                  <a:pt x="37" y="25"/>
                </a:cubicBezTo>
                <a:cubicBezTo>
                  <a:pt x="37" y="24"/>
                  <a:pt x="35" y="30"/>
                  <a:pt x="34" y="25"/>
                </a:cubicBezTo>
                <a:cubicBezTo>
                  <a:pt x="32" y="41"/>
                  <a:pt x="32" y="41"/>
                  <a:pt x="32" y="41"/>
                </a:cubicBezTo>
                <a:cubicBezTo>
                  <a:pt x="29" y="48"/>
                  <a:pt x="31" y="32"/>
                  <a:pt x="31" y="25"/>
                </a:cubicBezTo>
                <a:cubicBezTo>
                  <a:pt x="30" y="36"/>
                  <a:pt x="30" y="36"/>
                  <a:pt x="30" y="36"/>
                </a:cubicBezTo>
                <a:cubicBezTo>
                  <a:pt x="30" y="37"/>
                  <a:pt x="29" y="36"/>
                  <a:pt x="29" y="35"/>
                </a:cubicBezTo>
                <a:cubicBezTo>
                  <a:pt x="29" y="43"/>
                  <a:pt x="29" y="43"/>
                  <a:pt x="29" y="43"/>
                </a:cubicBezTo>
                <a:cubicBezTo>
                  <a:pt x="29" y="21"/>
                  <a:pt x="23" y="65"/>
                  <a:pt x="24" y="41"/>
                </a:cubicBezTo>
                <a:cubicBezTo>
                  <a:pt x="23" y="47"/>
                  <a:pt x="23" y="54"/>
                  <a:pt x="24" y="57"/>
                </a:cubicBezTo>
                <a:cubicBezTo>
                  <a:pt x="23" y="68"/>
                  <a:pt x="22" y="66"/>
                  <a:pt x="21" y="70"/>
                </a:cubicBezTo>
                <a:cubicBezTo>
                  <a:pt x="21" y="54"/>
                  <a:pt x="21" y="54"/>
                  <a:pt x="21" y="54"/>
                </a:cubicBezTo>
                <a:cubicBezTo>
                  <a:pt x="19" y="78"/>
                  <a:pt x="20" y="51"/>
                  <a:pt x="17" y="69"/>
                </a:cubicBezTo>
                <a:cubicBezTo>
                  <a:pt x="16" y="90"/>
                  <a:pt x="9" y="101"/>
                  <a:pt x="8" y="112"/>
                </a:cubicBezTo>
                <a:cubicBezTo>
                  <a:pt x="7" y="133"/>
                  <a:pt x="11" y="104"/>
                  <a:pt x="11" y="117"/>
                </a:cubicBezTo>
                <a:cubicBezTo>
                  <a:pt x="10" y="129"/>
                  <a:pt x="9" y="123"/>
                  <a:pt x="8" y="130"/>
                </a:cubicBezTo>
                <a:cubicBezTo>
                  <a:pt x="10" y="136"/>
                  <a:pt x="10" y="136"/>
                  <a:pt x="10" y="136"/>
                </a:cubicBezTo>
                <a:cubicBezTo>
                  <a:pt x="10" y="149"/>
                  <a:pt x="8" y="136"/>
                  <a:pt x="8" y="144"/>
                </a:cubicBezTo>
                <a:cubicBezTo>
                  <a:pt x="6" y="154"/>
                  <a:pt x="8" y="140"/>
                  <a:pt x="6" y="137"/>
                </a:cubicBezTo>
                <a:cubicBezTo>
                  <a:pt x="6" y="140"/>
                  <a:pt x="7" y="152"/>
                  <a:pt x="5" y="157"/>
                </a:cubicBezTo>
                <a:cubicBezTo>
                  <a:pt x="5" y="156"/>
                  <a:pt x="5" y="142"/>
                  <a:pt x="5" y="151"/>
                </a:cubicBezTo>
                <a:cubicBezTo>
                  <a:pt x="4" y="168"/>
                  <a:pt x="4" y="179"/>
                  <a:pt x="3" y="188"/>
                </a:cubicBezTo>
                <a:cubicBezTo>
                  <a:pt x="2" y="198"/>
                  <a:pt x="1" y="208"/>
                  <a:pt x="1" y="223"/>
                </a:cubicBezTo>
                <a:cubicBezTo>
                  <a:pt x="0" y="220"/>
                  <a:pt x="0" y="220"/>
                  <a:pt x="0" y="220"/>
                </a:cubicBezTo>
                <a:cubicBezTo>
                  <a:pt x="0" y="224"/>
                  <a:pt x="1" y="226"/>
                  <a:pt x="1" y="230"/>
                </a:cubicBezTo>
                <a:cubicBezTo>
                  <a:pt x="0" y="228"/>
                  <a:pt x="0" y="228"/>
                  <a:pt x="0" y="228"/>
                </a:cubicBezTo>
                <a:cubicBezTo>
                  <a:pt x="0" y="232"/>
                  <a:pt x="2" y="263"/>
                  <a:pt x="4" y="283"/>
                </a:cubicBezTo>
                <a:cubicBezTo>
                  <a:pt x="1" y="273"/>
                  <a:pt x="1" y="273"/>
                  <a:pt x="1" y="273"/>
                </a:cubicBezTo>
                <a:cubicBezTo>
                  <a:pt x="2" y="279"/>
                  <a:pt x="4" y="284"/>
                  <a:pt x="5" y="290"/>
                </a:cubicBezTo>
                <a:cubicBezTo>
                  <a:pt x="2" y="289"/>
                  <a:pt x="2" y="289"/>
                  <a:pt x="2" y="289"/>
                </a:cubicBezTo>
                <a:cubicBezTo>
                  <a:pt x="5" y="295"/>
                  <a:pt x="6" y="316"/>
                  <a:pt x="12" y="333"/>
                </a:cubicBezTo>
                <a:cubicBezTo>
                  <a:pt x="10" y="333"/>
                  <a:pt x="10" y="333"/>
                  <a:pt x="10" y="333"/>
                </a:cubicBezTo>
                <a:cubicBezTo>
                  <a:pt x="11" y="336"/>
                  <a:pt x="11" y="336"/>
                  <a:pt x="11" y="336"/>
                </a:cubicBezTo>
                <a:cubicBezTo>
                  <a:pt x="12" y="337"/>
                  <a:pt x="12" y="339"/>
                  <a:pt x="13" y="340"/>
                </a:cubicBezTo>
                <a:cubicBezTo>
                  <a:pt x="14" y="343"/>
                  <a:pt x="16" y="345"/>
                  <a:pt x="18" y="347"/>
                </a:cubicBezTo>
                <a:cubicBezTo>
                  <a:pt x="16" y="346"/>
                  <a:pt x="15" y="345"/>
                  <a:pt x="13" y="343"/>
                </a:cubicBezTo>
                <a:cubicBezTo>
                  <a:pt x="16" y="347"/>
                  <a:pt x="20" y="350"/>
                  <a:pt x="24" y="352"/>
                </a:cubicBezTo>
                <a:cubicBezTo>
                  <a:pt x="25" y="352"/>
                  <a:pt x="27" y="353"/>
                  <a:pt x="28" y="353"/>
                </a:cubicBezTo>
                <a:cubicBezTo>
                  <a:pt x="29" y="353"/>
                  <a:pt x="29" y="354"/>
                  <a:pt x="30" y="354"/>
                </a:cubicBezTo>
                <a:cubicBezTo>
                  <a:pt x="32" y="354"/>
                  <a:pt x="33" y="355"/>
                  <a:pt x="35" y="355"/>
                </a:cubicBezTo>
                <a:cubicBezTo>
                  <a:pt x="41" y="356"/>
                  <a:pt x="47" y="357"/>
                  <a:pt x="53" y="358"/>
                </a:cubicBezTo>
                <a:cubicBezTo>
                  <a:pt x="45" y="357"/>
                  <a:pt x="43" y="358"/>
                  <a:pt x="44" y="359"/>
                </a:cubicBezTo>
                <a:close/>
                <a:moveTo>
                  <a:pt x="458" y="362"/>
                </a:moveTo>
                <a:cubicBezTo>
                  <a:pt x="463" y="362"/>
                  <a:pt x="463" y="362"/>
                  <a:pt x="463" y="362"/>
                </a:cubicBezTo>
                <a:cubicBezTo>
                  <a:pt x="461" y="362"/>
                  <a:pt x="460" y="362"/>
                  <a:pt x="458" y="362"/>
                </a:cubicBezTo>
                <a:cubicBezTo>
                  <a:pt x="451" y="363"/>
                  <a:pt x="451" y="363"/>
                  <a:pt x="451" y="363"/>
                </a:cubicBezTo>
                <a:cubicBezTo>
                  <a:pt x="452" y="361"/>
                  <a:pt x="454" y="362"/>
                  <a:pt x="458" y="362"/>
                </a:cubicBezTo>
                <a:close/>
                <a:moveTo>
                  <a:pt x="329" y="4"/>
                </a:moveTo>
                <a:cubicBezTo>
                  <a:pt x="340" y="3"/>
                  <a:pt x="340" y="3"/>
                  <a:pt x="340" y="3"/>
                </a:cubicBezTo>
                <a:cubicBezTo>
                  <a:pt x="338" y="3"/>
                  <a:pt x="330" y="4"/>
                  <a:pt x="333" y="3"/>
                </a:cubicBezTo>
                <a:cubicBezTo>
                  <a:pt x="331" y="3"/>
                  <a:pt x="327" y="3"/>
                  <a:pt x="329" y="4"/>
                </a:cubicBezTo>
                <a:close/>
                <a:moveTo>
                  <a:pt x="442" y="350"/>
                </a:moveTo>
                <a:cubicBezTo>
                  <a:pt x="447" y="349"/>
                  <a:pt x="447" y="349"/>
                  <a:pt x="447" y="349"/>
                </a:cubicBezTo>
                <a:cubicBezTo>
                  <a:pt x="451" y="350"/>
                  <a:pt x="451" y="350"/>
                  <a:pt x="451" y="350"/>
                </a:cubicBezTo>
                <a:lnTo>
                  <a:pt x="442" y="350"/>
                </a:lnTo>
                <a:close/>
                <a:moveTo>
                  <a:pt x="349" y="353"/>
                </a:moveTo>
                <a:cubicBezTo>
                  <a:pt x="359" y="352"/>
                  <a:pt x="359" y="352"/>
                  <a:pt x="359" y="352"/>
                </a:cubicBezTo>
                <a:cubicBezTo>
                  <a:pt x="360" y="352"/>
                  <a:pt x="360" y="352"/>
                  <a:pt x="360" y="352"/>
                </a:cubicBezTo>
                <a:cubicBezTo>
                  <a:pt x="350" y="353"/>
                  <a:pt x="350" y="353"/>
                  <a:pt x="350" y="353"/>
                </a:cubicBezTo>
                <a:lnTo>
                  <a:pt x="349" y="353"/>
                </a:lnTo>
                <a:close/>
                <a:moveTo>
                  <a:pt x="220" y="366"/>
                </a:moveTo>
                <a:cubicBezTo>
                  <a:pt x="227" y="364"/>
                  <a:pt x="230" y="366"/>
                  <a:pt x="238" y="365"/>
                </a:cubicBezTo>
                <a:cubicBezTo>
                  <a:pt x="238" y="365"/>
                  <a:pt x="239" y="365"/>
                  <a:pt x="239" y="365"/>
                </a:cubicBezTo>
                <a:cubicBezTo>
                  <a:pt x="239" y="365"/>
                  <a:pt x="238" y="365"/>
                  <a:pt x="238" y="365"/>
                </a:cubicBezTo>
                <a:cubicBezTo>
                  <a:pt x="233" y="366"/>
                  <a:pt x="228" y="368"/>
                  <a:pt x="220" y="366"/>
                </a:cubicBezTo>
                <a:close/>
                <a:moveTo>
                  <a:pt x="435" y="361"/>
                </a:moveTo>
                <a:cubicBezTo>
                  <a:pt x="434" y="362"/>
                  <a:pt x="423" y="363"/>
                  <a:pt x="419" y="364"/>
                </a:cubicBezTo>
                <a:cubicBezTo>
                  <a:pt x="415" y="364"/>
                  <a:pt x="421" y="363"/>
                  <a:pt x="423" y="362"/>
                </a:cubicBezTo>
                <a:cubicBezTo>
                  <a:pt x="420" y="362"/>
                  <a:pt x="419" y="362"/>
                  <a:pt x="415" y="362"/>
                </a:cubicBezTo>
                <a:cubicBezTo>
                  <a:pt x="417" y="359"/>
                  <a:pt x="425" y="363"/>
                  <a:pt x="435" y="361"/>
                </a:cubicBezTo>
                <a:close/>
                <a:moveTo>
                  <a:pt x="572" y="239"/>
                </a:moveTo>
                <a:cubicBezTo>
                  <a:pt x="572" y="248"/>
                  <a:pt x="572" y="248"/>
                  <a:pt x="572" y="248"/>
                </a:cubicBezTo>
                <a:cubicBezTo>
                  <a:pt x="573" y="245"/>
                  <a:pt x="573" y="245"/>
                  <a:pt x="573" y="245"/>
                </a:cubicBezTo>
                <a:lnTo>
                  <a:pt x="572" y="239"/>
                </a:lnTo>
                <a:close/>
                <a:moveTo>
                  <a:pt x="575" y="192"/>
                </a:moveTo>
                <a:cubicBezTo>
                  <a:pt x="576" y="182"/>
                  <a:pt x="575" y="172"/>
                  <a:pt x="573" y="175"/>
                </a:cubicBezTo>
                <a:cubicBezTo>
                  <a:pt x="573" y="184"/>
                  <a:pt x="572" y="197"/>
                  <a:pt x="574" y="202"/>
                </a:cubicBezTo>
                <a:cubicBezTo>
                  <a:pt x="573" y="197"/>
                  <a:pt x="576" y="205"/>
                  <a:pt x="575" y="192"/>
                </a:cubicBezTo>
                <a:close/>
                <a:moveTo>
                  <a:pt x="319" y="362"/>
                </a:moveTo>
                <a:cubicBezTo>
                  <a:pt x="325" y="362"/>
                  <a:pt x="335" y="358"/>
                  <a:pt x="348" y="360"/>
                </a:cubicBezTo>
                <a:cubicBezTo>
                  <a:pt x="338" y="361"/>
                  <a:pt x="338" y="361"/>
                  <a:pt x="338" y="361"/>
                </a:cubicBezTo>
                <a:cubicBezTo>
                  <a:pt x="340" y="361"/>
                  <a:pt x="340" y="361"/>
                  <a:pt x="340" y="361"/>
                </a:cubicBezTo>
                <a:cubicBezTo>
                  <a:pt x="338" y="362"/>
                  <a:pt x="338" y="362"/>
                  <a:pt x="338" y="362"/>
                </a:cubicBezTo>
                <a:cubicBezTo>
                  <a:pt x="340" y="359"/>
                  <a:pt x="324" y="362"/>
                  <a:pt x="319" y="362"/>
                </a:cubicBezTo>
                <a:close/>
                <a:moveTo>
                  <a:pt x="575" y="102"/>
                </a:moveTo>
                <a:cubicBezTo>
                  <a:pt x="575" y="98"/>
                  <a:pt x="574" y="85"/>
                  <a:pt x="572" y="86"/>
                </a:cubicBezTo>
                <a:cubicBezTo>
                  <a:pt x="573" y="84"/>
                  <a:pt x="575" y="101"/>
                  <a:pt x="576" y="110"/>
                </a:cubicBezTo>
                <a:cubicBezTo>
                  <a:pt x="575" y="107"/>
                  <a:pt x="575" y="105"/>
                  <a:pt x="575" y="102"/>
                </a:cubicBezTo>
                <a:close/>
                <a:moveTo>
                  <a:pt x="573" y="107"/>
                </a:moveTo>
                <a:cubicBezTo>
                  <a:pt x="573" y="112"/>
                  <a:pt x="571" y="110"/>
                  <a:pt x="572" y="120"/>
                </a:cubicBezTo>
                <a:cubicBezTo>
                  <a:pt x="573" y="118"/>
                  <a:pt x="576" y="122"/>
                  <a:pt x="575" y="135"/>
                </a:cubicBezTo>
                <a:cubicBezTo>
                  <a:pt x="573" y="125"/>
                  <a:pt x="572" y="124"/>
                  <a:pt x="571" y="110"/>
                </a:cubicBezTo>
                <a:lnTo>
                  <a:pt x="573" y="107"/>
                </a:lnTo>
                <a:close/>
                <a:moveTo>
                  <a:pt x="577" y="130"/>
                </a:moveTo>
                <a:cubicBezTo>
                  <a:pt x="576" y="147"/>
                  <a:pt x="576" y="147"/>
                  <a:pt x="576" y="147"/>
                </a:cubicBezTo>
                <a:cubicBezTo>
                  <a:pt x="573" y="138"/>
                  <a:pt x="576" y="136"/>
                  <a:pt x="577" y="130"/>
                </a:cubicBezTo>
                <a:cubicBezTo>
                  <a:pt x="578" y="124"/>
                  <a:pt x="578" y="124"/>
                  <a:pt x="578" y="124"/>
                </a:cubicBezTo>
                <a:cubicBezTo>
                  <a:pt x="578" y="127"/>
                  <a:pt x="577" y="128"/>
                  <a:pt x="577" y="130"/>
                </a:cubicBezTo>
                <a:close/>
                <a:moveTo>
                  <a:pt x="558" y="13"/>
                </a:moveTo>
                <a:cubicBezTo>
                  <a:pt x="558" y="13"/>
                  <a:pt x="556" y="12"/>
                  <a:pt x="550" y="10"/>
                </a:cubicBezTo>
                <a:cubicBezTo>
                  <a:pt x="552" y="10"/>
                  <a:pt x="554" y="10"/>
                  <a:pt x="555" y="11"/>
                </a:cubicBezTo>
                <a:cubicBezTo>
                  <a:pt x="555" y="10"/>
                  <a:pt x="555" y="10"/>
                  <a:pt x="556" y="10"/>
                </a:cubicBezTo>
                <a:cubicBezTo>
                  <a:pt x="557" y="11"/>
                  <a:pt x="557" y="11"/>
                  <a:pt x="558" y="11"/>
                </a:cubicBezTo>
                <a:cubicBezTo>
                  <a:pt x="559" y="11"/>
                  <a:pt x="560" y="12"/>
                  <a:pt x="563" y="13"/>
                </a:cubicBezTo>
                <a:cubicBezTo>
                  <a:pt x="560" y="11"/>
                  <a:pt x="558" y="11"/>
                  <a:pt x="555" y="11"/>
                </a:cubicBezTo>
                <a:cubicBezTo>
                  <a:pt x="556" y="11"/>
                  <a:pt x="558" y="12"/>
                  <a:pt x="558" y="13"/>
                </a:cubicBezTo>
                <a:close/>
                <a:moveTo>
                  <a:pt x="577" y="113"/>
                </a:moveTo>
                <a:cubicBezTo>
                  <a:pt x="577" y="98"/>
                  <a:pt x="577" y="98"/>
                  <a:pt x="577" y="98"/>
                </a:cubicBezTo>
                <a:cubicBezTo>
                  <a:pt x="577" y="103"/>
                  <a:pt x="576" y="112"/>
                  <a:pt x="577" y="113"/>
                </a:cubicBezTo>
                <a:close/>
                <a:moveTo>
                  <a:pt x="561" y="15"/>
                </a:moveTo>
                <a:cubicBezTo>
                  <a:pt x="562" y="16"/>
                  <a:pt x="562" y="16"/>
                  <a:pt x="562" y="16"/>
                </a:cubicBezTo>
                <a:cubicBezTo>
                  <a:pt x="563" y="16"/>
                  <a:pt x="563" y="16"/>
                  <a:pt x="563" y="16"/>
                </a:cubicBezTo>
                <a:cubicBezTo>
                  <a:pt x="564" y="17"/>
                  <a:pt x="565" y="18"/>
                  <a:pt x="565" y="18"/>
                </a:cubicBezTo>
                <a:cubicBezTo>
                  <a:pt x="567" y="21"/>
                  <a:pt x="568" y="23"/>
                  <a:pt x="569" y="26"/>
                </a:cubicBezTo>
                <a:cubicBezTo>
                  <a:pt x="571" y="31"/>
                  <a:pt x="571" y="35"/>
                  <a:pt x="571" y="36"/>
                </a:cubicBezTo>
                <a:cubicBezTo>
                  <a:pt x="571" y="38"/>
                  <a:pt x="571" y="34"/>
                  <a:pt x="569" y="29"/>
                </a:cubicBezTo>
                <a:cubicBezTo>
                  <a:pt x="568" y="26"/>
                  <a:pt x="568" y="23"/>
                  <a:pt x="566" y="20"/>
                </a:cubicBezTo>
                <a:cubicBezTo>
                  <a:pt x="565" y="19"/>
                  <a:pt x="564" y="17"/>
                  <a:pt x="562" y="16"/>
                </a:cubicBezTo>
                <a:cubicBezTo>
                  <a:pt x="562" y="16"/>
                  <a:pt x="562" y="16"/>
                  <a:pt x="561" y="15"/>
                </a:cubicBezTo>
                <a:cubicBezTo>
                  <a:pt x="561" y="15"/>
                  <a:pt x="561" y="15"/>
                  <a:pt x="560" y="15"/>
                </a:cubicBezTo>
                <a:cubicBezTo>
                  <a:pt x="560" y="15"/>
                  <a:pt x="559" y="14"/>
                  <a:pt x="559" y="14"/>
                </a:cubicBezTo>
                <a:cubicBezTo>
                  <a:pt x="559" y="14"/>
                  <a:pt x="560" y="15"/>
                  <a:pt x="561" y="15"/>
                </a:cubicBezTo>
                <a:close/>
                <a:moveTo>
                  <a:pt x="214" y="8"/>
                </a:moveTo>
                <a:cubicBezTo>
                  <a:pt x="219" y="10"/>
                  <a:pt x="219" y="10"/>
                  <a:pt x="219" y="10"/>
                </a:cubicBezTo>
                <a:cubicBezTo>
                  <a:pt x="209" y="10"/>
                  <a:pt x="209" y="10"/>
                  <a:pt x="209" y="10"/>
                </a:cubicBezTo>
                <a:lnTo>
                  <a:pt x="214" y="8"/>
                </a:lnTo>
                <a:close/>
                <a:moveTo>
                  <a:pt x="318" y="9"/>
                </a:moveTo>
                <a:cubicBezTo>
                  <a:pt x="323" y="8"/>
                  <a:pt x="323" y="8"/>
                  <a:pt x="323" y="8"/>
                </a:cubicBezTo>
                <a:cubicBezTo>
                  <a:pt x="326" y="9"/>
                  <a:pt x="326" y="9"/>
                  <a:pt x="326" y="9"/>
                </a:cubicBezTo>
                <a:lnTo>
                  <a:pt x="318" y="9"/>
                </a:lnTo>
                <a:close/>
                <a:moveTo>
                  <a:pt x="437" y="10"/>
                </a:moveTo>
                <a:cubicBezTo>
                  <a:pt x="435" y="10"/>
                  <a:pt x="434" y="9"/>
                  <a:pt x="433" y="9"/>
                </a:cubicBezTo>
                <a:cubicBezTo>
                  <a:pt x="425" y="8"/>
                  <a:pt x="403" y="7"/>
                  <a:pt x="392" y="8"/>
                </a:cubicBezTo>
                <a:cubicBezTo>
                  <a:pt x="387" y="7"/>
                  <a:pt x="402" y="5"/>
                  <a:pt x="406" y="5"/>
                </a:cubicBezTo>
                <a:cubicBezTo>
                  <a:pt x="399" y="10"/>
                  <a:pt x="422" y="4"/>
                  <a:pt x="431" y="6"/>
                </a:cubicBezTo>
                <a:cubicBezTo>
                  <a:pt x="429" y="7"/>
                  <a:pt x="422" y="7"/>
                  <a:pt x="420" y="8"/>
                </a:cubicBezTo>
                <a:cubicBezTo>
                  <a:pt x="423" y="8"/>
                  <a:pt x="430" y="8"/>
                  <a:pt x="434" y="8"/>
                </a:cubicBezTo>
                <a:cubicBezTo>
                  <a:pt x="435" y="8"/>
                  <a:pt x="436" y="7"/>
                  <a:pt x="438" y="7"/>
                </a:cubicBezTo>
                <a:cubicBezTo>
                  <a:pt x="437" y="8"/>
                  <a:pt x="436" y="8"/>
                  <a:pt x="434" y="8"/>
                </a:cubicBezTo>
                <a:cubicBezTo>
                  <a:pt x="433" y="8"/>
                  <a:pt x="433" y="9"/>
                  <a:pt x="433" y="9"/>
                </a:cubicBezTo>
                <a:cubicBezTo>
                  <a:pt x="435" y="9"/>
                  <a:pt x="436" y="10"/>
                  <a:pt x="437" y="10"/>
                </a:cubicBezTo>
                <a:close/>
                <a:moveTo>
                  <a:pt x="567" y="43"/>
                </a:moveTo>
                <a:cubicBezTo>
                  <a:pt x="568" y="45"/>
                  <a:pt x="568" y="40"/>
                  <a:pt x="570" y="48"/>
                </a:cubicBezTo>
                <a:cubicBezTo>
                  <a:pt x="569" y="49"/>
                  <a:pt x="568" y="47"/>
                  <a:pt x="567" y="43"/>
                </a:cubicBezTo>
                <a:cubicBezTo>
                  <a:pt x="567" y="42"/>
                  <a:pt x="566" y="41"/>
                  <a:pt x="566" y="37"/>
                </a:cubicBezTo>
                <a:cubicBezTo>
                  <a:pt x="566" y="39"/>
                  <a:pt x="567" y="41"/>
                  <a:pt x="567" y="43"/>
                </a:cubicBezTo>
                <a:close/>
                <a:moveTo>
                  <a:pt x="563" y="36"/>
                </a:moveTo>
                <a:cubicBezTo>
                  <a:pt x="565" y="43"/>
                  <a:pt x="567" y="49"/>
                  <a:pt x="568" y="56"/>
                </a:cubicBezTo>
                <a:cubicBezTo>
                  <a:pt x="566" y="49"/>
                  <a:pt x="566" y="49"/>
                  <a:pt x="566" y="49"/>
                </a:cubicBezTo>
                <a:cubicBezTo>
                  <a:pt x="567" y="53"/>
                  <a:pt x="568" y="58"/>
                  <a:pt x="568" y="62"/>
                </a:cubicBezTo>
                <a:cubicBezTo>
                  <a:pt x="567" y="61"/>
                  <a:pt x="564" y="47"/>
                  <a:pt x="563" y="36"/>
                </a:cubicBezTo>
                <a:close/>
                <a:moveTo>
                  <a:pt x="569" y="89"/>
                </a:moveTo>
                <a:cubicBezTo>
                  <a:pt x="568" y="81"/>
                  <a:pt x="568" y="74"/>
                  <a:pt x="567" y="66"/>
                </a:cubicBezTo>
                <a:cubicBezTo>
                  <a:pt x="567" y="67"/>
                  <a:pt x="567" y="67"/>
                  <a:pt x="567" y="67"/>
                </a:cubicBezTo>
                <a:cubicBezTo>
                  <a:pt x="567" y="65"/>
                  <a:pt x="567" y="65"/>
                  <a:pt x="567" y="65"/>
                </a:cubicBezTo>
                <a:cubicBezTo>
                  <a:pt x="569" y="70"/>
                  <a:pt x="569" y="70"/>
                  <a:pt x="569" y="70"/>
                </a:cubicBezTo>
                <a:cubicBezTo>
                  <a:pt x="567" y="67"/>
                  <a:pt x="567" y="67"/>
                  <a:pt x="567" y="67"/>
                </a:cubicBezTo>
                <a:cubicBezTo>
                  <a:pt x="568" y="74"/>
                  <a:pt x="568" y="81"/>
                  <a:pt x="569" y="89"/>
                </a:cubicBezTo>
                <a:close/>
                <a:moveTo>
                  <a:pt x="565" y="272"/>
                </a:moveTo>
                <a:cubicBezTo>
                  <a:pt x="564" y="283"/>
                  <a:pt x="564" y="283"/>
                  <a:pt x="564" y="283"/>
                </a:cubicBezTo>
                <a:cubicBezTo>
                  <a:pt x="564" y="281"/>
                  <a:pt x="563" y="270"/>
                  <a:pt x="564" y="261"/>
                </a:cubicBezTo>
                <a:cubicBezTo>
                  <a:pt x="560" y="272"/>
                  <a:pt x="565" y="265"/>
                  <a:pt x="562" y="284"/>
                </a:cubicBezTo>
                <a:cubicBezTo>
                  <a:pt x="563" y="262"/>
                  <a:pt x="560" y="270"/>
                  <a:pt x="559" y="271"/>
                </a:cubicBezTo>
                <a:cubicBezTo>
                  <a:pt x="561" y="276"/>
                  <a:pt x="558" y="304"/>
                  <a:pt x="563" y="296"/>
                </a:cubicBezTo>
                <a:cubicBezTo>
                  <a:pt x="562" y="288"/>
                  <a:pt x="567" y="278"/>
                  <a:pt x="565" y="272"/>
                </a:cubicBezTo>
                <a:close/>
                <a:moveTo>
                  <a:pt x="486" y="350"/>
                </a:moveTo>
                <a:cubicBezTo>
                  <a:pt x="473" y="351"/>
                  <a:pt x="473" y="351"/>
                  <a:pt x="473" y="351"/>
                </a:cubicBezTo>
                <a:cubicBezTo>
                  <a:pt x="487" y="350"/>
                  <a:pt x="487" y="350"/>
                  <a:pt x="487" y="350"/>
                </a:cubicBezTo>
                <a:lnTo>
                  <a:pt x="486" y="350"/>
                </a:lnTo>
                <a:close/>
                <a:moveTo>
                  <a:pt x="119" y="351"/>
                </a:moveTo>
                <a:cubicBezTo>
                  <a:pt x="123" y="349"/>
                  <a:pt x="141" y="352"/>
                  <a:pt x="140" y="353"/>
                </a:cubicBezTo>
                <a:cubicBezTo>
                  <a:pt x="138" y="352"/>
                  <a:pt x="128" y="352"/>
                  <a:pt x="119" y="351"/>
                </a:cubicBezTo>
                <a:close/>
                <a:moveTo>
                  <a:pt x="19" y="301"/>
                </a:moveTo>
                <a:cubicBezTo>
                  <a:pt x="20" y="308"/>
                  <a:pt x="24" y="318"/>
                  <a:pt x="23" y="322"/>
                </a:cubicBezTo>
                <a:cubicBezTo>
                  <a:pt x="21" y="317"/>
                  <a:pt x="20" y="312"/>
                  <a:pt x="19" y="307"/>
                </a:cubicBezTo>
                <a:cubicBezTo>
                  <a:pt x="19" y="304"/>
                  <a:pt x="17" y="298"/>
                  <a:pt x="19" y="301"/>
                </a:cubicBezTo>
                <a:close/>
                <a:moveTo>
                  <a:pt x="15" y="204"/>
                </a:moveTo>
                <a:cubicBezTo>
                  <a:pt x="12" y="199"/>
                  <a:pt x="12" y="199"/>
                  <a:pt x="12" y="199"/>
                </a:cubicBezTo>
                <a:cubicBezTo>
                  <a:pt x="13" y="204"/>
                  <a:pt x="13" y="204"/>
                  <a:pt x="13" y="204"/>
                </a:cubicBezTo>
                <a:lnTo>
                  <a:pt x="15" y="204"/>
                </a:lnTo>
                <a:close/>
                <a:moveTo>
                  <a:pt x="17" y="221"/>
                </a:moveTo>
                <a:cubicBezTo>
                  <a:pt x="18" y="219"/>
                  <a:pt x="17" y="208"/>
                  <a:pt x="16" y="211"/>
                </a:cubicBezTo>
                <a:lnTo>
                  <a:pt x="17" y="221"/>
                </a:lnTo>
                <a:close/>
                <a:moveTo>
                  <a:pt x="20" y="120"/>
                </a:moveTo>
                <a:cubicBezTo>
                  <a:pt x="22" y="126"/>
                  <a:pt x="22" y="126"/>
                  <a:pt x="22" y="126"/>
                </a:cubicBezTo>
                <a:cubicBezTo>
                  <a:pt x="22" y="119"/>
                  <a:pt x="22" y="119"/>
                  <a:pt x="22" y="119"/>
                </a:cubicBezTo>
                <a:lnTo>
                  <a:pt x="20" y="120"/>
                </a:lnTo>
                <a:close/>
                <a:moveTo>
                  <a:pt x="18" y="126"/>
                </a:moveTo>
                <a:cubicBezTo>
                  <a:pt x="18" y="128"/>
                  <a:pt x="18" y="129"/>
                  <a:pt x="19" y="129"/>
                </a:cubicBezTo>
                <a:cubicBezTo>
                  <a:pt x="19" y="133"/>
                  <a:pt x="19" y="139"/>
                  <a:pt x="18" y="144"/>
                </a:cubicBezTo>
                <a:cubicBezTo>
                  <a:pt x="17" y="143"/>
                  <a:pt x="18" y="139"/>
                  <a:pt x="18" y="136"/>
                </a:cubicBezTo>
                <a:cubicBezTo>
                  <a:pt x="18" y="138"/>
                  <a:pt x="17" y="142"/>
                  <a:pt x="17" y="147"/>
                </a:cubicBezTo>
                <a:cubicBezTo>
                  <a:pt x="19" y="142"/>
                  <a:pt x="19" y="146"/>
                  <a:pt x="21" y="146"/>
                </a:cubicBezTo>
                <a:cubicBezTo>
                  <a:pt x="23" y="131"/>
                  <a:pt x="20" y="131"/>
                  <a:pt x="19" y="129"/>
                </a:cubicBezTo>
                <a:cubicBezTo>
                  <a:pt x="19" y="127"/>
                  <a:pt x="18" y="126"/>
                  <a:pt x="18" y="126"/>
                </a:cubicBezTo>
                <a:close/>
                <a:moveTo>
                  <a:pt x="14" y="180"/>
                </a:moveTo>
                <a:cubicBezTo>
                  <a:pt x="15" y="178"/>
                  <a:pt x="15" y="177"/>
                  <a:pt x="15" y="177"/>
                </a:cubicBezTo>
                <a:cubicBezTo>
                  <a:pt x="16" y="167"/>
                  <a:pt x="17" y="157"/>
                  <a:pt x="19" y="168"/>
                </a:cubicBezTo>
                <a:cubicBezTo>
                  <a:pt x="18" y="177"/>
                  <a:pt x="18" y="177"/>
                  <a:pt x="18" y="177"/>
                </a:cubicBezTo>
                <a:cubicBezTo>
                  <a:pt x="18" y="173"/>
                  <a:pt x="18" y="173"/>
                  <a:pt x="18" y="172"/>
                </a:cubicBezTo>
                <a:cubicBezTo>
                  <a:pt x="16" y="179"/>
                  <a:pt x="18" y="183"/>
                  <a:pt x="18" y="188"/>
                </a:cubicBezTo>
                <a:cubicBezTo>
                  <a:pt x="17" y="185"/>
                  <a:pt x="17" y="175"/>
                  <a:pt x="15" y="177"/>
                </a:cubicBezTo>
                <a:cubicBezTo>
                  <a:pt x="14" y="184"/>
                  <a:pt x="14" y="184"/>
                  <a:pt x="14" y="184"/>
                </a:cubicBezTo>
                <a:cubicBezTo>
                  <a:pt x="15" y="186"/>
                  <a:pt x="15" y="187"/>
                  <a:pt x="14" y="189"/>
                </a:cubicBezTo>
                <a:cubicBezTo>
                  <a:pt x="14" y="189"/>
                  <a:pt x="14" y="189"/>
                  <a:pt x="14" y="189"/>
                </a:cubicBezTo>
                <a:cubicBezTo>
                  <a:pt x="14" y="188"/>
                  <a:pt x="14" y="186"/>
                  <a:pt x="14" y="184"/>
                </a:cubicBezTo>
                <a:cubicBezTo>
                  <a:pt x="14" y="183"/>
                  <a:pt x="14" y="181"/>
                  <a:pt x="14" y="180"/>
                </a:cubicBezTo>
                <a:close/>
                <a:moveTo>
                  <a:pt x="17" y="118"/>
                </a:moveTo>
                <a:cubicBezTo>
                  <a:pt x="17" y="117"/>
                  <a:pt x="16" y="119"/>
                  <a:pt x="16" y="116"/>
                </a:cubicBezTo>
                <a:cubicBezTo>
                  <a:pt x="16" y="111"/>
                  <a:pt x="16" y="111"/>
                  <a:pt x="16" y="111"/>
                </a:cubicBezTo>
                <a:cubicBezTo>
                  <a:pt x="17" y="105"/>
                  <a:pt x="17" y="112"/>
                  <a:pt x="17" y="118"/>
                </a:cubicBezTo>
                <a:close/>
                <a:moveTo>
                  <a:pt x="84" y="350"/>
                </a:moveTo>
                <a:cubicBezTo>
                  <a:pt x="86" y="350"/>
                  <a:pt x="100" y="351"/>
                  <a:pt x="101" y="350"/>
                </a:cubicBezTo>
                <a:cubicBezTo>
                  <a:pt x="105" y="352"/>
                  <a:pt x="105" y="352"/>
                  <a:pt x="105" y="352"/>
                </a:cubicBezTo>
                <a:cubicBezTo>
                  <a:pt x="97" y="351"/>
                  <a:pt x="89" y="352"/>
                  <a:pt x="93" y="353"/>
                </a:cubicBezTo>
                <a:cubicBezTo>
                  <a:pt x="87" y="351"/>
                  <a:pt x="81" y="351"/>
                  <a:pt x="84" y="350"/>
                </a:cubicBezTo>
                <a:close/>
                <a:moveTo>
                  <a:pt x="464" y="351"/>
                </a:moveTo>
                <a:cubicBezTo>
                  <a:pt x="460" y="352"/>
                  <a:pt x="441" y="352"/>
                  <a:pt x="438" y="354"/>
                </a:cubicBezTo>
                <a:cubicBezTo>
                  <a:pt x="432" y="352"/>
                  <a:pt x="454" y="351"/>
                  <a:pt x="464" y="351"/>
                </a:cubicBezTo>
                <a:close/>
                <a:moveTo>
                  <a:pt x="466" y="354"/>
                </a:moveTo>
                <a:cubicBezTo>
                  <a:pt x="471" y="353"/>
                  <a:pt x="471" y="353"/>
                  <a:pt x="471" y="353"/>
                </a:cubicBezTo>
                <a:cubicBezTo>
                  <a:pt x="477" y="353"/>
                  <a:pt x="476" y="351"/>
                  <a:pt x="486" y="351"/>
                </a:cubicBezTo>
                <a:cubicBezTo>
                  <a:pt x="484" y="352"/>
                  <a:pt x="480" y="351"/>
                  <a:pt x="477" y="352"/>
                </a:cubicBezTo>
                <a:cubicBezTo>
                  <a:pt x="478" y="353"/>
                  <a:pt x="476" y="353"/>
                  <a:pt x="471" y="353"/>
                </a:cubicBezTo>
                <a:cubicBezTo>
                  <a:pt x="470" y="354"/>
                  <a:pt x="468" y="354"/>
                  <a:pt x="466" y="354"/>
                </a:cubicBezTo>
                <a:close/>
                <a:moveTo>
                  <a:pt x="251" y="361"/>
                </a:moveTo>
                <a:cubicBezTo>
                  <a:pt x="262" y="362"/>
                  <a:pt x="262" y="362"/>
                  <a:pt x="262" y="362"/>
                </a:cubicBezTo>
                <a:cubicBezTo>
                  <a:pt x="269" y="360"/>
                  <a:pt x="269" y="360"/>
                  <a:pt x="269" y="360"/>
                </a:cubicBezTo>
                <a:lnTo>
                  <a:pt x="251" y="361"/>
                </a:lnTo>
                <a:close/>
                <a:moveTo>
                  <a:pt x="148" y="361"/>
                </a:moveTo>
                <a:cubicBezTo>
                  <a:pt x="157" y="361"/>
                  <a:pt x="157" y="361"/>
                  <a:pt x="157" y="361"/>
                </a:cubicBezTo>
                <a:cubicBezTo>
                  <a:pt x="154" y="361"/>
                  <a:pt x="154" y="361"/>
                  <a:pt x="154" y="361"/>
                </a:cubicBezTo>
                <a:cubicBezTo>
                  <a:pt x="154" y="360"/>
                  <a:pt x="153" y="359"/>
                  <a:pt x="155" y="359"/>
                </a:cubicBezTo>
                <a:cubicBezTo>
                  <a:pt x="157" y="359"/>
                  <a:pt x="158" y="359"/>
                  <a:pt x="159" y="359"/>
                </a:cubicBezTo>
                <a:cubicBezTo>
                  <a:pt x="157" y="359"/>
                  <a:pt x="156" y="359"/>
                  <a:pt x="155" y="359"/>
                </a:cubicBezTo>
                <a:cubicBezTo>
                  <a:pt x="148" y="359"/>
                  <a:pt x="140" y="358"/>
                  <a:pt x="139" y="360"/>
                </a:cubicBezTo>
                <a:cubicBezTo>
                  <a:pt x="142" y="359"/>
                  <a:pt x="154" y="360"/>
                  <a:pt x="153" y="361"/>
                </a:cubicBezTo>
                <a:lnTo>
                  <a:pt x="148" y="361"/>
                </a:lnTo>
                <a:close/>
                <a:moveTo>
                  <a:pt x="5" y="254"/>
                </a:moveTo>
                <a:cubicBezTo>
                  <a:pt x="6" y="258"/>
                  <a:pt x="6" y="259"/>
                  <a:pt x="6" y="267"/>
                </a:cubicBezTo>
                <a:cubicBezTo>
                  <a:pt x="5" y="262"/>
                  <a:pt x="5" y="255"/>
                  <a:pt x="5" y="254"/>
                </a:cubicBezTo>
                <a:close/>
                <a:moveTo>
                  <a:pt x="200" y="364"/>
                </a:moveTo>
                <a:cubicBezTo>
                  <a:pt x="201" y="363"/>
                  <a:pt x="213" y="364"/>
                  <a:pt x="209" y="363"/>
                </a:cubicBezTo>
                <a:cubicBezTo>
                  <a:pt x="204" y="362"/>
                  <a:pt x="204" y="362"/>
                  <a:pt x="204" y="362"/>
                </a:cubicBezTo>
                <a:cubicBezTo>
                  <a:pt x="211" y="363"/>
                  <a:pt x="208" y="360"/>
                  <a:pt x="219" y="361"/>
                </a:cubicBezTo>
                <a:cubicBezTo>
                  <a:pt x="213" y="361"/>
                  <a:pt x="213" y="361"/>
                  <a:pt x="213" y="361"/>
                </a:cubicBezTo>
                <a:cubicBezTo>
                  <a:pt x="221" y="362"/>
                  <a:pt x="202" y="363"/>
                  <a:pt x="215" y="364"/>
                </a:cubicBezTo>
                <a:cubicBezTo>
                  <a:pt x="220" y="364"/>
                  <a:pt x="206" y="365"/>
                  <a:pt x="200" y="364"/>
                </a:cubicBezTo>
                <a:close/>
                <a:moveTo>
                  <a:pt x="2" y="237"/>
                </a:moveTo>
                <a:cubicBezTo>
                  <a:pt x="2" y="245"/>
                  <a:pt x="5" y="243"/>
                  <a:pt x="4" y="255"/>
                </a:cubicBezTo>
                <a:cubicBezTo>
                  <a:pt x="3" y="246"/>
                  <a:pt x="1" y="247"/>
                  <a:pt x="2" y="237"/>
                </a:cubicBezTo>
                <a:close/>
                <a:moveTo>
                  <a:pt x="126" y="366"/>
                </a:moveTo>
                <a:cubicBezTo>
                  <a:pt x="127" y="366"/>
                  <a:pt x="127" y="366"/>
                  <a:pt x="127" y="366"/>
                </a:cubicBezTo>
                <a:cubicBezTo>
                  <a:pt x="137" y="366"/>
                  <a:pt x="137" y="366"/>
                  <a:pt x="137" y="366"/>
                </a:cubicBezTo>
                <a:cubicBezTo>
                  <a:pt x="136" y="366"/>
                  <a:pt x="136" y="366"/>
                  <a:pt x="136" y="366"/>
                </a:cubicBezTo>
                <a:lnTo>
                  <a:pt x="126" y="366"/>
                </a:lnTo>
                <a:close/>
                <a:moveTo>
                  <a:pt x="18" y="239"/>
                </a:moveTo>
                <a:cubicBezTo>
                  <a:pt x="18" y="236"/>
                  <a:pt x="18" y="234"/>
                  <a:pt x="18" y="233"/>
                </a:cubicBezTo>
                <a:cubicBezTo>
                  <a:pt x="18" y="235"/>
                  <a:pt x="18" y="237"/>
                  <a:pt x="18" y="239"/>
                </a:cubicBezTo>
                <a:close/>
                <a:moveTo>
                  <a:pt x="500" y="341"/>
                </a:moveTo>
                <a:cubicBezTo>
                  <a:pt x="501" y="342"/>
                  <a:pt x="502" y="342"/>
                  <a:pt x="503" y="342"/>
                </a:cubicBezTo>
                <a:cubicBezTo>
                  <a:pt x="503" y="342"/>
                  <a:pt x="502" y="341"/>
                  <a:pt x="500" y="341"/>
                </a:cubicBezTo>
                <a:close/>
                <a:moveTo>
                  <a:pt x="524" y="338"/>
                </a:moveTo>
                <a:cubicBezTo>
                  <a:pt x="525" y="338"/>
                  <a:pt x="525" y="338"/>
                  <a:pt x="525" y="338"/>
                </a:cubicBezTo>
                <a:cubicBezTo>
                  <a:pt x="525" y="338"/>
                  <a:pt x="525" y="338"/>
                  <a:pt x="525" y="338"/>
                </a:cubicBezTo>
                <a:lnTo>
                  <a:pt x="524" y="338"/>
                </a:lnTo>
                <a:close/>
                <a:moveTo>
                  <a:pt x="77" y="19"/>
                </a:moveTo>
                <a:cubicBezTo>
                  <a:pt x="72" y="21"/>
                  <a:pt x="82" y="19"/>
                  <a:pt x="86" y="19"/>
                </a:cubicBezTo>
                <a:cubicBezTo>
                  <a:pt x="82" y="19"/>
                  <a:pt x="80" y="18"/>
                  <a:pt x="77" y="19"/>
                </a:cubicBezTo>
                <a:close/>
                <a:moveTo>
                  <a:pt x="110" y="15"/>
                </a:moveTo>
                <a:cubicBezTo>
                  <a:pt x="107" y="16"/>
                  <a:pt x="104" y="16"/>
                  <a:pt x="99" y="17"/>
                </a:cubicBezTo>
                <a:cubicBezTo>
                  <a:pt x="102" y="17"/>
                  <a:pt x="105" y="16"/>
                  <a:pt x="110" y="15"/>
                </a:cubicBezTo>
                <a:close/>
                <a:moveTo>
                  <a:pt x="83" y="17"/>
                </a:moveTo>
                <a:cubicBezTo>
                  <a:pt x="89" y="17"/>
                  <a:pt x="95" y="17"/>
                  <a:pt x="99" y="17"/>
                </a:cubicBezTo>
                <a:cubicBezTo>
                  <a:pt x="95" y="17"/>
                  <a:pt x="92" y="16"/>
                  <a:pt x="83" y="17"/>
                </a:cubicBezTo>
                <a:close/>
                <a:moveTo>
                  <a:pt x="197" y="13"/>
                </a:moveTo>
                <a:cubicBezTo>
                  <a:pt x="192" y="15"/>
                  <a:pt x="182" y="14"/>
                  <a:pt x="182" y="14"/>
                </a:cubicBezTo>
                <a:cubicBezTo>
                  <a:pt x="204" y="15"/>
                  <a:pt x="178" y="16"/>
                  <a:pt x="176" y="17"/>
                </a:cubicBezTo>
                <a:cubicBezTo>
                  <a:pt x="190" y="16"/>
                  <a:pt x="190" y="15"/>
                  <a:pt x="197" y="13"/>
                </a:cubicBezTo>
                <a:close/>
                <a:moveTo>
                  <a:pt x="226" y="12"/>
                </a:moveTo>
                <a:cubicBezTo>
                  <a:pt x="223" y="12"/>
                  <a:pt x="221" y="12"/>
                  <a:pt x="220" y="12"/>
                </a:cubicBezTo>
                <a:cubicBezTo>
                  <a:pt x="222" y="12"/>
                  <a:pt x="224" y="12"/>
                  <a:pt x="226" y="12"/>
                </a:cubicBezTo>
                <a:close/>
                <a:moveTo>
                  <a:pt x="234" y="13"/>
                </a:moveTo>
                <a:cubicBezTo>
                  <a:pt x="241" y="13"/>
                  <a:pt x="244" y="11"/>
                  <a:pt x="247" y="10"/>
                </a:cubicBezTo>
                <a:cubicBezTo>
                  <a:pt x="238" y="10"/>
                  <a:pt x="232" y="12"/>
                  <a:pt x="226" y="12"/>
                </a:cubicBezTo>
                <a:cubicBezTo>
                  <a:pt x="231" y="12"/>
                  <a:pt x="236" y="12"/>
                  <a:pt x="234" y="13"/>
                </a:cubicBezTo>
                <a:close/>
                <a:moveTo>
                  <a:pt x="462" y="18"/>
                </a:moveTo>
                <a:cubicBezTo>
                  <a:pt x="461" y="18"/>
                  <a:pt x="457" y="18"/>
                  <a:pt x="457" y="18"/>
                </a:cubicBezTo>
                <a:cubicBezTo>
                  <a:pt x="469" y="19"/>
                  <a:pt x="469" y="19"/>
                  <a:pt x="469" y="19"/>
                </a:cubicBezTo>
                <a:cubicBezTo>
                  <a:pt x="474" y="18"/>
                  <a:pt x="465" y="18"/>
                  <a:pt x="462" y="18"/>
                </a:cubicBezTo>
                <a:close/>
                <a:moveTo>
                  <a:pt x="508" y="16"/>
                </a:moveTo>
                <a:cubicBezTo>
                  <a:pt x="518" y="17"/>
                  <a:pt x="513" y="18"/>
                  <a:pt x="518" y="18"/>
                </a:cubicBezTo>
                <a:cubicBezTo>
                  <a:pt x="517" y="16"/>
                  <a:pt x="517" y="16"/>
                  <a:pt x="517" y="16"/>
                </a:cubicBezTo>
                <a:lnTo>
                  <a:pt x="508" y="16"/>
                </a:lnTo>
                <a:close/>
                <a:moveTo>
                  <a:pt x="503" y="4"/>
                </a:moveTo>
                <a:cubicBezTo>
                  <a:pt x="500" y="4"/>
                  <a:pt x="500" y="4"/>
                  <a:pt x="500" y="4"/>
                </a:cubicBezTo>
                <a:cubicBezTo>
                  <a:pt x="504" y="4"/>
                  <a:pt x="504" y="4"/>
                  <a:pt x="504" y="4"/>
                </a:cubicBezTo>
                <a:lnTo>
                  <a:pt x="503" y="4"/>
                </a:lnTo>
                <a:close/>
                <a:moveTo>
                  <a:pt x="554" y="24"/>
                </a:moveTo>
                <a:cubicBezTo>
                  <a:pt x="552" y="25"/>
                  <a:pt x="549" y="25"/>
                  <a:pt x="547" y="25"/>
                </a:cubicBezTo>
                <a:cubicBezTo>
                  <a:pt x="551" y="26"/>
                  <a:pt x="553" y="26"/>
                  <a:pt x="553" y="25"/>
                </a:cubicBezTo>
                <a:cubicBezTo>
                  <a:pt x="554" y="25"/>
                  <a:pt x="554" y="25"/>
                  <a:pt x="554" y="24"/>
                </a:cubicBezTo>
                <a:close/>
                <a:moveTo>
                  <a:pt x="560" y="53"/>
                </a:moveTo>
                <a:cubicBezTo>
                  <a:pt x="559" y="48"/>
                  <a:pt x="559" y="48"/>
                  <a:pt x="559" y="48"/>
                </a:cubicBezTo>
                <a:cubicBezTo>
                  <a:pt x="560" y="53"/>
                  <a:pt x="561" y="59"/>
                  <a:pt x="561" y="65"/>
                </a:cubicBezTo>
                <a:cubicBezTo>
                  <a:pt x="561" y="61"/>
                  <a:pt x="561" y="57"/>
                  <a:pt x="560" y="53"/>
                </a:cubicBezTo>
                <a:close/>
                <a:moveTo>
                  <a:pt x="563" y="98"/>
                </a:moveTo>
                <a:cubicBezTo>
                  <a:pt x="563" y="100"/>
                  <a:pt x="563" y="100"/>
                  <a:pt x="563" y="100"/>
                </a:cubicBezTo>
                <a:cubicBezTo>
                  <a:pt x="564" y="112"/>
                  <a:pt x="564" y="112"/>
                  <a:pt x="564" y="112"/>
                </a:cubicBezTo>
                <a:lnTo>
                  <a:pt x="563" y="98"/>
                </a:lnTo>
                <a:close/>
                <a:moveTo>
                  <a:pt x="303" y="352"/>
                </a:moveTo>
                <a:cubicBezTo>
                  <a:pt x="301" y="354"/>
                  <a:pt x="321" y="353"/>
                  <a:pt x="327" y="354"/>
                </a:cubicBezTo>
                <a:cubicBezTo>
                  <a:pt x="323" y="351"/>
                  <a:pt x="311" y="355"/>
                  <a:pt x="303" y="352"/>
                </a:cubicBezTo>
                <a:close/>
                <a:moveTo>
                  <a:pt x="17" y="257"/>
                </a:moveTo>
                <a:cubicBezTo>
                  <a:pt x="18" y="263"/>
                  <a:pt x="19" y="269"/>
                  <a:pt x="19" y="275"/>
                </a:cubicBezTo>
                <a:cubicBezTo>
                  <a:pt x="19" y="261"/>
                  <a:pt x="19" y="271"/>
                  <a:pt x="17" y="257"/>
                </a:cubicBez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14367">
              <a:defRPr/>
            </a:pPr>
            <a:endParaRPr lang="en-US">
              <a:solidFill>
                <a:srgbClr val="353535"/>
              </a:solidFill>
              <a:latin typeface="Segoe UI Semilight"/>
            </a:endParaRPr>
          </a:p>
        </p:txBody>
      </p:sp>
      <p:sp>
        <p:nvSpPr>
          <p:cNvPr id="9" name="Freeform 506">
            <a:extLst>
              <a:ext uri="{FF2B5EF4-FFF2-40B4-BE49-F238E27FC236}">
                <a16:creationId xmlns:a16="http://schemas.microsoft.com/office/drawing/2014/main" id="{E6574021-CA21-4752-B360-AAF273F2BF37}"/>
              </a:ext>
            </a:extLst>
          </p:cNvPr>
          <p:cNvSpPr>
            <a:spLocks noEditPoints="1"/>
          </p:cNvSpPr>
          <p:nvPr/>
        </p:nvSpPr>
        <p:spPr bwMode="auto">
          <a:xfrm>
            <a:off x="4254348" y="4391810"/>
            <a:ext cx="3474011" cy="516713"/>
          </a:xfrm>
          <a:custGeom>
            <a:avLst/>
            <a:gdLst>
              <a:gd name="T0" fmla="*/ 56 w 581"/>
              <a:gd name="T1" fmla="*/ 16 h 372"/>
              <a:gd name="T2" fmla="*/ 561 w 581"/>
              <a:gd name="T3" fmla="*/ 179 h 372"/>
              <a:gd name="T4" fmla="*/ 564 w 581"/>
              <a:gd name="T5" fmla="*/ 156 h 372"/>
              <a:gd name="T6" fmla="*/ 576 w 581"/>
              <a:gd name="T7" fmla="*/ 203 h 372"/>
              <a:gd name="T8" fmla="*/ 29 w 581"/>
              <a:gd name="T9" fmla="*/ 35 h 372"/>
              <a:gd name="T10" fmla="*/ 253 w 581"/>
              <a:gd name="T11" fmla="*/ 367 h 372"/>
              <a:gd name="T12" fmla="*/ 452 w 581"/>
              <a:gd name="T13" fmla="*/ 365 h 372"/>
              <a:gd name="T14" fmla="*/ 559 w 581"/>
              <a:gd name="T15" fmla="*/ 350 h 372"/>
              <a:gd name="T16" fmla="*/ 574 w 581"/>
              <a:gd name="T17" fmla="*/ 217 h 372"/>
              <a:gd name="T18" fmla="*/ 571 w 581"/>
              <a:gd name="T19" fmla="*/ 31 h 372"/>
              <a:gd name="T20" fmla="*/ 542 w 581"/>
              <a:gd name="T21" fmla="*/ 7 h 372"/>
              <a:gd name="T22" fmla="*/ 264 w 581"/>
              <a:gd name="T23" fmla="*/ 8 h 372"/>
              <a:gd name="T24" fmla="*/ 82 w 581"/>
              <a:gd name="T25" fmla="*/ 12 h 372"/>
              <a:gd name="T26" fmla="*/ 66 w 581"/>
              <a:gd name="T27" fmla="*/ 16 h 372"/>
              <a:gd name="T28" fmla="*/ 80 w 581"/>
              <a:gd name="T29" fmla="*/ 15 h 372"/>
              <a:gd name="T30" fmla="*/ 149 w 581"/>
              <a:gd name="T31" fmla="*/ 13 h 372"/>
              <a:gd name="T32" fmla="*/ 366 w 581"/>
              <a:gd name="T33" fmla="*/ 15 h 372"/>
              <a:gd name="T34" fmla="*/ 452 w 581"/>
              <a:gd name="T35" fmla="*/ 17 h 372"/>
              <a:gd name="T36" fmla="*/ 562 w 581"/>
              <a:gd name="T37" fmla="*/ 47 h 372"/>
              <a:gd name="T38" fmla="*/ 565 w 581"/>
              <a:gd name="T39" fmla="*/ 111 h 372"/>
              <a:gd name="T40" fmla="*/ 560 w 581"/>
              <a:gd name="T41" fmla="*/ 209 h 372"/>
              <a:gd name="T42" fmla="*/ 553 w 581"/>
              <a:gd name="T43" fmla="*/ 290 h 372"/>
              <a:gd name="T44" fmla="*/ 542 w 581"/>
              <a:gd name="T45" fmla="*/ 338 h 372"/>
              <a:gd name="T46" fmla="*/ 557 w 581"/>
              <a:gd name="T47" fmla="*/ 336 h 372"/>
              <a:gd name="T48" fmla="*/ 555 w 581"/>
              <a:gd name="T49" fmla="*/ 336 h 372"/>
              <a:gd name="T50" fmla="*/ 558 w 581"/>
              <a:gd name="T51" fmla="*/ 336 h 372"/>
              <a:gd name="T52" fmla="*/ 552 w 581"/>
              <a:gd name="T53" fmla="*/ 333 h 372"/>
              <a:gd name="T54" fmla="*/ 554 w 581"/>
              <a:gd name="T55" fmla="*/ 333 h 372"/>
              <a:gd name="T56" fmla="*/ 459 w 581"/>
              <a:gd name="T57" fmla="*/ 344 h 372"/>
              <a:gd name="T58" fmla="*/ 270 w 581"/>
              <a:gd name="T59" fmla="*/ 354 h 372"/>
              <a:gd name="T60" fmla="*/ 149 w 581"/>
              <a:gd name="T61" fmla="*/ 350 h 372"/>
              <a:gd name="T62" fmla="*/ 32 w 581"/>
              <a:gd name="T63" fmla="*/ 335 h 372"/>
              <a:gd name="T64" fmla="*/ 14 w 581"/>
              <a:gd name="T65" fmla="*/ 222 h 372"/>
              <a:gd name="T66" fmla="*/ 30 w 581"/>
              <a:gd name="T67" fmla="*/ 94 h 372"/>
              <a:gd name="T68" fmla="*/ 30 w 581"/>
              <a:gd name="T69" fmla="*/ 36 h 372"/>
              <a:gd name="T70" fmla="*/ 10 w 581"/>
              <a:gd name="T71" fmla="*/ 136 h 372"/>
              <a:gd name="T72" fmla="*/ 1 w 581"/>
              <a:gd name="T73" fmla="*/ 273 h 372"/>
              <a:gd name="T74" fmla="*/ 30 w 581"/>
              <a:gd name="T75" fmla="*/ 354 h 372"/>
              <a:gd name="T76" fmla="*/ 333 w 581"/>
              <a:gd name="T77" fmla="*/ 3 h 372"/>
              <a:gd name="T78" fmla="*/ 220 w 581"/>
              <a:gd name="T79" fmla="*/ 366 h 372"/>
              <a:gd name="T80" fmla="*/ 572 w 581"/>
              <a:gd name="T81" fmla="*/ 248 h 372"/>
              <a:gd name="T82" fmla="*/ 338 w 581"/>
              <a:gd name="T83" fmla="*/ 362 h 372"/>
              <a:gd name="T84" fmla="*/ 577 w 581"/>
              <a:gd name="T85" fmla="*/ 130 h 372"/>
              <a:gd name="T86" fmla="*/ 555 w 581"/>
              <a:gd name="T87" fmla="*/ 11 h 372"/>
              <a:gd name="T88" fmla="*/ 569 w 581"/>
              <a:gd name="T89" fmla="*/ 29 h 372"/>
              <a:gd name="T90" fmla="*/ 318 w 581"/>
              <a:gd name="T91" fmla="*/ 9 h 372"/>
              <a:gd name="T92" fmla="*/ 438 w 581"/>
              <a:gd name="T93" fmla="*/ 7 h 372"/>
              <a:gd name="T94" fmla="*/ 566 w 581"/>
              <a:gd name="T95" fmla="*/ 49 h 372"/>
              <a:gd name="T96" fmla="*/ 564 w 581"/>
              <a:gd name="T97" fmla="*/ 283 h 372"/>
              <a:gd name="T98" fmla="*/ 140 w 581"/>
              <a:gd name="T99" fmla="*/ 353 h 372"/>
              <a:gd name="T100" fmla="*/ 16 w 581"/>
              <a:gd name="T101" fmla="*/ 211 h 372"/>
              <a:gd name="T102" fmla="*/ 21 w 581"/>
              <a:gd name="T103" fmla="*/ 146 h 372"/>
              <a:gd name="T104" fmla="*/ 14 w 581"/>
              <a:gd name="T105" fmla="*/ 189 h 372"/>
              <a:gd name="T106" fmla="*/ 93 w 581"/>
              <a:gd name="T107" fmla="*/ 353 h 372"/>
              <a:gd name="T108" fmla="*/ 251 w 581"/>
              <a:gd name="T109" fmla="*/ 361 h 372"/>
              <a:gd name="T110" fmla="*/ 153 w 581"/>
              <a:gd name="T111" fmla="*/ 361 h 372"/>
              <a:gd name="T112" fmla="*/ 200 w 581"/>
              <a:gd name="T113" fmla="*/ 364 h 372"/>
              <a:gd name="T114" fmla="*/ 18 w 581"/>
              <a:gd name="T115" fmla="*/ 239 h 372"/>
              <a:gd name="T116" fmla="*/ 110 w 581"/>
              <a:gd name="T117" fmla="*/ 15 h 372"/>
              <a:gd name="T118" fmla="*/ 220 w 581"/>
              <a:gd name="T119" fmla="*/ 12 h 372"/>
              <a:gd name="T120" fmla="*/ 518 w 581"/>
              <a:gd name="T121" fmla="*/ 18 h 372"/>
              <a:gd name="T122" fmla="*/ 560 w 581"/>
              <a:gd name="T123" fmla="*/ 53 h 372"/>
              <a:gd name="T124" fmla="*/ 17 w 581"/>
              <a:gd name="T125" fmla="*/ 257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1" h="372">
                <a:moveTo>
                  <a:pt x="56" y="17"/>
                </a:moveTo>
                <a:cubicBezTo>
                  <a:pt x="56" y="17"/>
                  <a:pt x="56" y="17"/>
                  <a:pt x="56" y="17"/>
                </a:cubicBezTo>
                <a:cubicBezTo>
                  <a:pt x="57" y="17"/>
                  <a:pt x="56" y="17"/>
                  <a:pt x="56" y="17"/>
                </a:cubicBezTo>
                <a:close/>
                <a:moveTo>
                  <a:pt x="53" y="18"/>
                </a:moveTo>
                <a:cubicBezTo>
                  <a:pt x="54" y="18"/>
                  <a:pt x="55" y="18"/>
                  <a:pt x="56" y="17"/>
                </a:cubicBezTo>
                <a:cubicBezTo>
                  <a:pt x="55" y="17"/>
                  <a:pt x="53" y="15"/>
                  <a:pt x="53" y="18"/>
                </a:cubicBezTo>
                <a:close/>
                <a:moveTo>
                  <a:pt x="56" y="12"/>
                </a:moveTo>
                <a:cubicBezTo>
                  <a:pt x="55" y="13"/>
                  <a:pt x="55" y="13"/>
                  <a:pt x="55" y="13"/>
                </a:cubicBezTo>
                <a:cubicBezTo>
                  <a:pt x="56" y="14"/>
                  <a:pt x="56" y="13"/>
                  <a:pt x="56" y="12"/>
                </a:cubicBezTo>
                <a:close/>
                <a:moveTo>
                  <a:pt x="56" y="15"/>
                </a:moveTo>
                <a:cubicBezTo>
                  <a:pt x="56" y="16"/>
                  <a:pt x="56" y="16"/>
                  <a:pt x="56" y="16"/>
                </a:cubicBezTo>
                <a:cubicBezTo>
                  <a:pt x="57" y="15"/>
                  <a:pt x="57" y="15"/>
                  <a:pt x="57" y="15"/>
                </a:cubicBezTo>
                <a:lnTo>
                  <a:pt x="56" y="15"/>
                </a:lnTo>
                <a:close/>
                <a:moveTo>
                  <a:pt x="560" y="208"/>
                </a:moveTo>
                <a:cubicBezTo>
                  <a:pt x="559" y="207"/>
                  <a:pt x="559" y="206"/>
                  <a:pt x="558" y="207"/>
                </a:cubicBezTo>
                <a:lnTo>
                  <a:pt x="560" y="208"/>
                </a:lnTo>
                <a:close/>
                <a:moveTo>
                  <a:pt x="562" y="241"/>
                </a:moveTo>
                <a:cubicBezTo>
                  <a:pt x="562" y="244"/>
                  <a:pt x="562" y="246"/>
                  <a:pt x="562" y="248"/>
                </a:cubicBezTo>
                <a:cubicBezTo>
                  <a:pt x="562" y="246"/>
                  <a:pt x="562" y="244"/>
                  <a:pt x="562" y="241"/>
                </a:cubicBezTo>
                <a:close/>
                <a:moveTo>
                  <a:pt x="561" y="179"/>
                </a:moveTo>
                <a:cubicBezTo>
                  <a:pt x="561" y="185"/>
                  <a:pt x="561" y="185"/>
                  <a:pt x="561" y="185"/>
                </a:cubicBezTo>
                <a:cubicBezTo>
                  <a:pt x="561" y="183"/>
                  <a:pt x="561" y="181"/>
                  <a:pt x="561" y="179"/>
                </a:cubicBezTo>
                <a:close/>
                <a:moveTo>
                  <a:pt x="358" y="13"/>
                </a:moveTo>
                <a:cubicBezTo>
                  <a:pt x="344" y="15"/>
                  <a:pt x="344" y="15"/>
                  <a:pt x="344" y="15"/>
                </a:cubicBezTo>
                <a:cubicBezTo>
                  <a:pt x="354" y="16"/>
                  <a:pt x="355" y="14"/>
                  <a:pt x="358" y="13"/>
                </a:cubicBezTo>
                <a:close/>
                <a:moveTo>
                  <a:pt x="507" y="359"/>
                </a:moveTo>
                <a:cubicBezTo>
                  <a:pt x="505" y="358"/>
                  <a:pt x="505" y="358"/>
                  <a:pt x="505" y="358"/>
                </a:cubicBezTo>
                <a:cubicBezTo>
                  <a:pt x="504" y="358"/>
                  <a:pt x="503" y="359"/>
                  <a:pt x="507" y="359"/>
                </a:cubicBezTo>
                <a:close/>
                <a:moveTo>
                  <a:pt x="574" y="250"/>
                </a:moveTo>
                <a:cubicBezTo>
                  <a:pt x="574" y="250"/>
                  <a:pt x="574" y="250"/>
                  <a:pt x="573" y="251"/>
                </a:cubicBezTo>
                <a:cubicBezTo>
                  <a:pt x="573" y="252"/>
                  <a:pt x="573" y="252"/>
                  <a:pt x="573" y="252"/>
                </a:cubicBezTo>
                <a:lnTo>
                  <a:pt x="574" y="250"/>
                </a:lnTo>
                <a:close/>
                <a:moveTo>
                  <a:pt x="564" y="156"/>
                </a:moveTo>
                <a:cubicBezTo>
                  <a:pt x="564" y="156"/>
                  <a:pt x="564" y="156"/>
                  <a:pt x="564" y="156"/>
                </a:cubicBezTo>
                <a:cubicBezTo>
                  <a:pt x="564" y="151"/>
                  <a:pt x="564" y="151"/>
                  <a:pt x="564" y="151"/>
                </a:cubicBezTo>
                <a:cubicBezTo>
                  <a:pt x="563" y="153"/>
                  <a:pt x="563" y="155"/>
                  <a:pt x="564" y="156"/>
                </a:cubicBezTo>
                <a:close/>
                <a:moveTo>
                  <a:pt x="461" y="363"/>
                </a:moveTo>
                <a:cubicBezTo>
                  <a:pt x="459" y="364"/>
                  <a:pt x="457" y="364"/>
                  <a:pt x="455" y="365"/>
                </a:cubicBezTo>
                <a:cubicBezTo>
                  <a:pt x="460" y="365"/>
                  <a:pt x="462" y="364"/>
                  <a:pt x="461" y="363"/>
                </a:cubicBezTo>
                <a:close/>
                <a:moveTo>
                  <a:pt x="562" y="249"/>
                </a:moveTo>
                <a:cubicBezTo>
                  <a:pt x="562" y="249"/>
                  <a:pt x="562" y="249"/>
                  <a:pt x="562" y="249"/>
                </a:cubicBezTo>
                <a:cubicBezTo>
                  <a:pt x="562" y="248"/>
                  <a:pt x="562" y="248"/>
                  <a:pt x="562" y="248"/>
                </a:cubicBezTo>
                <a:lnTo>
                  <a:pt x="562" y="249"/>
                </a:lnTo>
                <a:close/>
                <a:moveTo>
                  <a:pt x="576" y="203"/>
                </a:moveTo>
                <a:cubicBezTo>
                  <a:pt x="576" y="210"/>
                  <a:pt x="576" y="210"/>
                  <a:pt x="576" y="210"/>
                </a:cubicBezTo>
                <a:cubicBezTo>
                  <a:pt x="576" y="207"/>
                  <a:pt x="576" y="204"/>
                  <a:pt x="576" y="203"/>
                </a:cubicBezTo>
                <a:close/>
                <a:moveTo>
                  <a:pt x="358" y="13"/>
                </a:moveTo>
                <a:cubicBezTo>
                  <a:pt x="362" y="13"/>
                  <a:pt x="362" y="13"/>
                  <a:pt x="362" y="13"/>
                </a:cubicBezTo>
                <a:cubicBezTo>
                  <a:pt x="360" y="13"/>
                  <a:pt x="359" y="13"/>
                  <a:pt x="358" y="13"/>
                </a:cubicBezTo>
                <a:close/>
                <a:moveTo>
                  <a:pt x="70" y="18"/>
                </a:moveTo>
                <a:cubicBezTo>
                  <a:pt x="74" y="18"/>
                  <a:pt x="75" y="17"/>
                  <a:pt x="76" y="17"/>
                </a:cubicBezTo>
                <a:cubicBezTo>
                  <a:pt x="74" y="17"/>
                  <a:pt x="71" y="17"/>
                  <a:pt x="70" y="18"/>
                </a:cubicBezTo>
                <a:close/>
                <a:moveTo>
                  <a:pt x="29" y="35"/>
                </a:moveTo>
                <a:cubicBezTo>
                  <a:pt x="30" y="33"/>
                  <a:pt x="30" y="33"/>
                  <a:pt x="30" y="33"/>
                </a:cubicBezTo>
                <a:cubicBezTo>
                  <a:pt x="30" y="34"/>
                  <a:pt x="29" y="35"/>
                  <a:pt x="29" y="35"/>
                </a:cubicBezTo>
                <a:close/>
                <a:moveTo>
                  <a:pt x="19" y="209"/>
                </a:moveTo>
                <a:cubicBezTo>
                  <a:pt x="19" y="210"/>
                  <a:pt x="19" y="211"/>
                  <a:pt x="19" y="211"/>
                </a:cubicBezTo>
                <a:cubicBezTo>
                  <a:pt x="20" y="210"/>
                  <a:pt x="19" y="209"/>
                  <a:pt x="19" y="209"/>
                </a:cubicBezTo>
                <a:close/>
                <a:moveTo>
                  <a:pt x="44" y="359"/>
                </a:moveTo>
                <a:cubicBezTo>
                  <a:pt x="54" y="361"/>
                  <a:pt x="65" y="361"/>
                  <a:pt x="75" y="362"/>
                </a:cubicBezTo>
                <a:cubicBezTo>
                  <a:pt x="76" y="363"/>
                  <a:pt x="89" y="364"/>
                  <a:pt x="79" y="364"/>
                </a:cubicBezTo>
                <a:cubicBezTo>
                  <a:pt x="92" y="364"/>
                  <a:pt x="92" y="364"/>
                  <a:pt x="92" y="364"/>
                </a:cubicBezTo>
                <a:cubicBezTo>
                  <a:pt x="91" y="365"/>
                  <a:pt x="91" y="365"/>
                  <a:pt x="91" y="365"/>
                </a:cubicBezTo>
                <a:cubicBezTo>
                  <a:pt x="138" y="371"/>
                  <a:pt x="179" y="364"/>
                  <a:pt x="226" y="369"/>
                </a:cubicBezTo>
                <a:cubicBezTo>
                  <a:pt x="225" y="370"/>
                  <a:pt x="225" y="370"/>
                  <a:pt x="225" y="370"/>
                </a:cubicBezTo>
                <a:cubicBezTo>
                  <a:pt x="253" y="367"/>
                  <a:pt x="253" y="367"/>
                  <a:pt x="253" y="367"/>
                </a:cubicBezTo>
                <a:cubicBezTo>
                  <a:pt x="258" y="368"/>
                  <a:pt x="259" y="370"/>
                  <a:pt x="267" y="370"/>
                </a:cubicBezTo>
                <a:cubicBezTo>
                  <a:pt x="263" y="368"/>
                  <a:pt x="283" y="370"/>
                  <a:pt x="288" y="368"/>
                </a:cubicBezTo>
                <a:cubicBezTo>
                  <a:pt x="295" y="369"/>
                  <a:pt x="288" y="370"/>
                  <a:pt x="286" y="370"/>
                </a:cubicBezTo>
                <a:cubicBezTo>
                  <a:pt x="313" y="372"/>
                  <a:pt x="334" y="369"/>
                  <a:pt x="363" y="369"/>
                </a:cubicBezTo>
                <a:cubicBezTo>
                  <a:pt x="334" y="367"/>
                  <a:pt x="334" y="368"/>
                  <a:pt x="314" y="367"/>
                </a:cubicBezTo>
                <a:cubicBezTo>
                  <a:pt x="337" y="365"/>
                  <a:pt x="341" y="367"/>
                  <a:pt x="366" y="366"/>
                </a:cubicBezTo>
                <a:cubicBezTo>
                  <a:pt x="355" y="367"/>
                  <a:pt x="355" y="367"/>
                  <a:pt x="355" y="367"/>
                </a:cubicBezTo>
                <a:cubicBezTo>
                  <a:pt x="368" y="370"/>
                  <a:pt x="393" y="365"/>
                  <a:pt x="397" y="368"/>
                </a:cubicBezTo>
                <a:cubicBezTo>
                  <a:pt x="412" y="367"/>
                  <a:pt x="425" y="363"/>
                  <a:pt x="443" y="363"/>
                </a:cubicBezTo>
                <a:cubicBezTo>
                  <a:pt x="435" y="366"/>
                  <a:pt x="435" y="366"/>
                  <a:pt x="435" y="366"/>
                </a:cubicBezTo>
                <a:cubicBezTo>
                  <a:pt x="452" y="365"/>
                  <a:pt x="452" y="365"/>
                  <a:pt x="452" y="365"/>
                </a:cubicBezTo>
                <a:cubicBezTo>
                  <a:pt x="452" y="363"/>
                  <a:pt x="452" y="363"/>
                  <a:pt x="452" y="363"/>
                </a:cubicBezTo>
                <a:cubicBezTo>
                  <a:pt x="457" y="363"/>
                  <a:pt x="460" y="363"/>
                  <a:pt x="461" y="363"/>
                </a:cubicBezTo>
                <a:cubicBezTo>
                  <a:pt x="472" y="360"/>
                  <a:pt x="488" y="360"/>
                  <a:pt x="504" y="357"/>
                </a:cubicBezTo>
                <a:cubicBezTo>
                  <a:pt x="505" y="358"/>
                  <a:pt x="505" y="358"/>
                  <a:pt x="505" y="358"/>
                </a:cubicBezTo>
                <a:cubicBezTo>
                  <a:pt x="507" y="358"/>
                  <a:pt x="508" y="357"/>
                  <a:pt x="509" y="357"/>
                </a:cubicBezTo>
                <a:cubicBezTo>
                  <a:pt x="512" y="358"/>
                  <a:pt x="524" y="356"/>
                  <a:pt x="525" y="358"/>
                </a:cubicBezTo>
                <a:cubicBezTo>
                  <a:pt x="520" y="359"/>
                  <a:pt x="509" y="361"/>
                  <a:pt x="509" y="360"/>
                </a:cubicBezTo>
                <a:cubicBezTo>
                  <a:pt x="497" y="363"/>
                  <a:pt x="525" y="359"/>
                  <a:pt x="534" y="358"/>
                </a:cubicBezTo>
                <a:cubicBezTo>
                  <a:pt x="524" y="358"/>
                  <a:pt x="536" y="357"/>
                  <a:pt x="541" y="355"/>
                </a:cubicBezTo>
                <a:cubicBezTo>
                  <a:pt x="542" y="355"/>
                  <a:pt x="541" y="356"/>
                  <a:pt x="540" y="356"/>
                </a:cubicBezTo>
                <a:cubicBezTo>
                  <a:pt x="548" y="355"/>
                  <a:pt x="553" y="353"/>
                  <a:pt x="559" y="350"/>
                </a:cubicBezTo>
                <a:cubicBezTo>
                  <a:pt x="561" y="349"/>
                  <a:pt x="562" y="349"/>
                  <a:pt x="564" y="347"/>
                </a:cubicBezTo>
                <a:cubicBezTo>
                  <a:pt x="565" y="346"/>
                  <a:pt x="567" y="345"/>
                  <a:pt x="568" y="342"/>
                </a:cubicBezTo>
                <a:cubicBezTo>
                  <a:pt x="569" y="341"/>
                  <a:pt x="570" y="339"/>
                  <a:pt x="570" y="337"/>
                </a:cubicBezTo>
                <a:cubicBezTo>
                  <a:pt x="570" y="336"/>
                  <a:pt x="570" y="336"/>
                  <a:pt x="570" y="336"/>
                </a:cubicBezTo>
                <a:cubicBezTo>
                  <a:pt x="570" y="334"/>
                  <a:pt x="571" y="332"/>
                  <a:pt x="572" y="329"/>
                </a:cubicBezTo>
                <a:cubicBezTo>
                  <a:pt x="570" y="326"/>
                  <a:pt x="570" y="326"/>
                  <a:pt x="570" y="326"/>
                </a:cubicBezTo>
                <a:cubicBezTo>
                  <a:pt x="572" y="314"/>
                  <a:pt x="572" y="314"/>
                  <a:pt x="572" y="314"/>
                </a:cubicBezTo>
                <a:cubicBezTo>
                  <a:pt x="569" y="313"/>
                  <a:pt x="573" y="297"/>
                  <a:pt x="570" y="294"/>
                </a:cubicBezTo>
                <a:cubicBezTo>
                  <a:pt x="571" y="280"/>
                  <a:pt x="572" y="296"/>
                  <a:pt x="572" y="291"/>
                </a:cubicBezTo>
                <a:cubicBezTo>
                  <a:pt x="573" y="278"/>
                  <a:pt x="571" y="255"/>
                  <a:pt x="573" y="251"/>
                </a:cubicBezTo>
                <a:cubicBezTo>
                  <a:pt x="573" y="239"/>
                  <a:pt x="574" y="227"/>
                  <a:pt x="574" y="217"/>
                </a:cubicBezTo>
                <a:cubicBezTo>
                  <a:pt x="576" y="217"/>
                  <a:pt x="576" y="217"/>
                  <a:pt x="576" y="217"/>
                </a:cubicBezTo>
                <a:cubicBezTo>
                  <a:pt x="576" y="212"/>
                  <a:pt x="575" y="206"/>
                  <a:pt x="576" y="201"/>
                </a:cubicBezTo>
                <a:cubicBezTo>
                  <a:pt x="576" y="201"/>
                  <a:pt x="576" y="202"/>
                  <a:pt x="576" y="203"/>
                </a:cubicBezTo>
                <a:cubicBezTo>
                  <a:pt x="576" y="184"/>
                  <a:pt x="577" y="169"/>
                  <a:pt x="577" y="153"/>
                </a:cubicBezTo>
                <a:cubicBezTo>
                  <a:pt x="578" y="154"/>
                  <a:pt x="579" y="154"/>
                  <a:pt x="579" y="163"/>
                </a:cubicBezTo>
                <a:cubicBezTo>
                  <a:pt x="581" y="148"/>
                  <a:pt x="578" y="124"/>
                  <a:pt x="579" y="101"/>
                </a:cubicBezTo>
                <a:cubicBezTo>
                  <a:pt x="579" y="103"/>
                  <a:pt x="579" y="103"/>
                  <a:pt x="579" y="103"/>
                </a:cubicBezTo>
                <a:cubicBezTo>
                  <a:pt x="578" y="90"/>
                  <a:pt x="578" y="90"/>
                  <a:pt x="578" y="90"/>
                </a:cubicBezTo>
                <a:cubicBezTo>
                  <a:pt x="578" y="93"/>
                  <a:pt x="579" y="91"/>
                  <a:pt x="580" y="91"/>
                </a:cubicBezTo>
                <a:cubicBezTo>
                  <a:pt x="580" y="80"/>
                  <a:pt x="579" y="68"/>
                  <a:pt x="578" y="57"/>
                </a:cubicBezTo>
                <a:cubicBezTo>
                  <a:pt x="577" y="46"/>
                  <a:pt x="575" y="36"/>
                  <a:pt x="571" y="31"/>
                </a:cubicBezTo>
                <a:cubicBezTo>
                  <a:pt x="573" y="34"/>
                  <a:pt x="572" y="31"/>
                  <a:pt x="573" y="29"/>
                </a:cubicBezTo>
                <a:cubicBezTo>
                  <a:pt x="573" y="27"/>
                  <a:pt x="573" y="26"/>
                  <a:pt x="575" y="33"/>
                </a:cubicBezTo>
                <a:cubicBezTo>
                  <a:pt x="574" y="30"/>
                  <a:pt x="573" y="27"/>
                  <a:pt x="572" y="24"/>
                </a:cubicBezTo>
                <a:cubicBezTo>
                  <a:pt x="571" y="22"/>
                  <a:pt x="570" y="20"/>
                  <a:pt x="569" y="19"/>
                </a:cubicBezTo>
                <a:cubicBezTo>
                  <a:pt x="569" y="18"/>
                  <a:pt x="568" y="17"/>
                  <a:pt x="567" y="16"/>
                </a:cubicBezTo>
                <a:cubicBezTo>
                  <a:pt x="566" y="15"/>
                  <a:pt x="566" y="15"/>
                  <a:pt x="565" y="14"/>
                </a:cubicBezTo>
                <a:cubicBezTo>
                  <a:pt x="565" y="14"/>
                  <a:pt x="565" y="14"/>
                  <a:pt x="564" y="13"/>
                </a:cubicBezTo>
                <a:cubicBezTo>
                  <a:pt x="563" y="13"/>
                  <a:pt x="563" y="13"/>
                  <a:pt x="563" y="13"/>
                </a:cubicBezTo>
                <a:cubicBezTo>
                  <a:pt x="561" y="11"/>
                  <a:pt x="559" y="11"/>
                  <a:pt x="557" y="10"/>
                </a:cubicBezTo>
                <a:cubicBezTo>
                  <a:pt x="555" y="10"/>
                  <a:pt x="554" y="9"/>
                  <a:pt x="552" y="9"/>
                </a:cubicBezTo>
                <a:cubicBezTo>
                  <a:pt x="548" y="8"/>
                  <a:pt x="545" y="8"/>
                  <a:pt x="542" y="7"/>
                </a:cubicBezTo>
                <a:cubicBezTo>
                  <a:pt x="529" y="6"/>
                  <a:pt x="516" y="5"/>
                  <a:pt x="504" y="4"/>
                </a:cubicBezTo>
                <a:cubicBezTo>
                  <a:pt x="504" y="5"/>
                  <a:pt x="504" y="5"/>
                  <a:pt x="504" y="5"/>
                </a:cubicBezTo>
                <a:cubicBezTo>
                  <a:pt x="494" y="5"/>
                  <a:pt x="494" y="5"/>
                  <a:pt x="494" y="5"/>
                </a:cubicBezTo>
                <a:cubicBezTo>
                  <a:pt x="493" y="5"/>
                  <a:pt x="493" y="5"/>
                  <a:pt x="493" y="5"/>
                </a:cubicBezTo>
                <a:cubicBezTo>
                  <a:pt x="500" y="4"/>
                  <a:pt x="500" y="4"/>
                  <a:pt x="500" y="4"/>
                </a:cubicBezTo>
                <a:cubicBezTo>
                  <a:pt x="491" y="4"/>
                  <a:pt x="482" y="4"/>
                  <a:pt x="474" y="5"/>
                </a:cubicBezTo>
                <a:cubicBezTo>
                  <a:pt x="472" y="4"/>
                  <a:pt x="470" y="3"/>
                  <a:pt x="464" y="2"/>
                </a:cubicBezTo>
                <a:cubicBezTo>
                  <a:pt x="464" y="4"/>
                  <a:pt x="436" y="0"/>
                  <a:pt x="424" y="2"/>
                </a:cubicBezTo>
                <a:cubicBezTo>
                  <a:pt x="423" y="1"/>
                  <a:pt x="429" y="2"/>
                  <a:pt x="425" y="1"/>
                </a:cubicBezTo>
                <a:cubicBezTo>
                  <a:pt x="395" y="1"/>
                  <a:pt x="351" y="3"/>
                  <a:pt x="316" y="2"/>
                </a:cubicBezTo>
                <a:cubicBezTo>
                  <a:pt x="313" y="6"/>
                  <a:pt x="283" y="6"/>
                  <a:pt x="264" y="8"/>
                </a:cubicBezTo>
                <a:cubicBezTo>
                  <a:pt x="259" y="6"/>
                  <a:pt x="275" y="7"/>
                  <a:pt x="280" y="5"/>
                </a:cubicBezTo>
                <a:cubicBezTo>
                  <a:pt x="269" y="5"/>
                  <a:pt x="277" y="2"/>
                  <a:pt x="258" y="4"/>
                </a:cubicBezTo>
                <a:cubicBezTo>
                  <a:pt x="259" y="4"/>
                  <a:pt x="258" y="3"/>
                  <a:pt x="262" y="3"/>
                </a:cubicBezTo>
                <a:cubicBezTo>
                  <a:pt x="252" y="3"/>
                  <a:pt x="265" y="6"/>
                  <a:pt x="248" y="6"/>
                </a:cubicBezTo>
                <a:cubicBezTo>
                  <a:pt x="248" y="4"/>
                  <a:pt x="248" y="4"/>
                  <a:pt x="248" y="4"/>
                </a:cubicBezTo>
                <a:cubicBezTo>
                  <a:pt x="237" y="6"/>
                  <a:pt x="237" y="6"/>
                  <a:pt x="237" y="6"/>
                </a:cubicBezTo>
                <a:cubicBezTo>
                  <a:pt x="204" y="6"/>
                  <a:pt x="174" y="8"/>
                  <a:pt x="145" y="7"/>
                </a:cubicBezTo>
                <a:cubicBezTo>
                  <a:pt x="143" y="8"/>
                  <a:pt x="144" y="9"/>
                  <a:pt x="148" y="9"/>
                </a:cubicBezTo>
                <a:cubicBezTo>
                  <a:pt x="134" y="9"/>
                  <a:pt x="118" y="12"/>
                  <a:pt x="103" y="11"/>
                </a:cubicBezTo>
                <a:cubicBezTo>
                  <a:pt x="107" y="11"/>
                  <a:pt x="107" y="11"/>
                  <a:pt x="107" y="11"/>
                </a:cubicBezTo>
                <a:cubicBezTo>
                  <a:pt x="95" y="10"/>
                  <a:pt x="89" y="11"/>
                  <a:pt x="82" y="12"/>
                </a:cubicBezTo>
                <a:cubicBezTo>
                  <a:pt x="79" y="12"/>
                  <a:pt x="75" y="13"/>
                  <a:pt x="71" y="13"/>
                </a:cubicBezTo>
                <a:cubicBezTo>
                  <a:pt x="68" y="14"/>
                  <a:pt x="66" y="14"/>
                  <a:pt x="63" y="14"/>
                </a:cubicBezTo>
                <a:cubicBezTo>
                  <a:pt x="59" y="15"/>
                  <a:pt x="59" y="15"/>
                  <a:pt x="59" y="15"/>
                </a:cubicBezTo>
                <a:cubicBezTo>
                  <a:pt x="58" y="15"/>
                  <a:pt x="58" y="15"/>
                  <a:pt x="58" y="15"/>
                </a:cubicBezTo>
                <a:cubicBezTo>
                  <a:pt x="58" y="15"/>
                  <a:pt x="58" y="15"/>
                  <a:pt x="58" y="15"/>
                </a:cubicBezTo>
                <a:cubicBezTo>
                  <a:pt x="59" y="15"/>
                  <a:pt x="59" y="15"/>
                  <a:pt x="59" y="15"/>
                </a:cubicBezTo>
                <a:cubicBezTo>
                  <a:pt x="59" y="15"/>
                  <a:pt x="59" y="15"/>
                  <a:pt x="59" y="15"/>
                </a:cubicBezTo>
                <a:cubicBezTo>
                  <a:pt x="60" y="15"/>
                  <a:pt x="60" y="15"/>
                  <a:pt x="60" y="15"/>
                </a:cubicBezTo>
                <a:cubicBezTo>
                  <a:pt x="67" y="14"/>
                  <a:pt x="67" y="14"/>
                  <a:pt x="67" y="14"/>
                </a:cubicBezTo>
                <a:cubicBezTo>
                  <a:pt x="72" y="14"/>
                  <a:pt x="76" y="14"/>
                  <a:pt x="76" y="15"/>
                </a:cubicBezTo>
                <a:cubicBezTo>
                  <a:pt x="75" y="16"/>
                  <a:pt x="71" y="16"/>
                  <a:pt x="66" y="16"/>
                </a:cubicBezTo>
                <a:cubicBezTo>
                  <a:pt x="64" y="16"/>
                  <a:pt x="62" y="16"/>
                  <a:pt x="59" y="16"/>
                </a:cubicBezTo>
                <a:cubicBezTo>
                  <a:pt x="59" y="16"/>
                  <a:pt x="59" y="16"/>
                  <a:pt x="59" y="16"/>
                </a:cubicBezTo>
                <a:cubicBezTo>
                  <a:pt x="59" y="16"/>
                  <a:pt x="59" y="16"/>
                  <a:pt x="59" y="16"/>
                </a:cubicBezTo>
                <a:cubicBezTo>
                  <a:pt x="58" y="16"/>
                  <a:pt x="58" y="16"/>
                  <a:pt x="58" y="16"/>
                </a:cubicBezTo>
                <a:cubicBezTo>
                  <a:pt x="58" y="16"/>
                  <a:pt x="58" y="16"/>
                  <a:pt x="58" y="16"/>
                </a:cubicBezTo>
                <a:cubicBezTo>
                  <a:pt x="59" y="18"/>
                  <a:pt x="59" y="18"/>
                  <a:pt x="59" y="18"/>
                </a:cubicBezTo>
                <a:cubicBezTo>
                  <a:pt x="59" y="18"/>
                  <a:pt x="59" y="18"/>
                  <a:pt x="59" y="17"/>
                </a:cubicBezTo>
                <a:cubicBezTo>
                  <a:pt x="59" y="17"/>
                  <a:pt x="59" y="17"/>
                  <a:pt x="60" y="17"/>
                </a:cubicBezTo>
                <a:cubicBezTo>
                  <a:pt x="61" y="17"/>
                  <a:pt x="61" y="17"/>
                  <a:pt x="61" y="17"/>
                </a:cubicBezTo>
                <a:cubicBezTo>
                  <a:pt x="63" y="17"/>
                  <a:pt x="64" y="17"/>
                  <a:pt x="67" y="16"/>
                </a:cubicBezTo>
                <a:cubicBezTo>
                  <a:pt x="71" y="16"/>
                  <a:pt x="76" y="16"/>
                  <a:pt x="80" y="15"/>
                </a:cubicBezTo>
                <a:cubicBezTo>
                  <a:pt x="78" y="16"/>
                  <a:pt x="77" y="16"/>
                  <a:pt x="76" y="17"/>
                </a:cubicBezTo>
                <a:cubicBezTo>
                  <a:pt x="83" y="16"/>
                  <a:pt x="93" y="15"/>
                  <a:pt x="104" y="14"/>
                </a:cubicBezTo>
                <a:cubicBezTo>
                  <a:pt x="89" y="15"/>
                  <a:pt x="89" y="15"/>
                  <a:pt x="89" y="15"/>
                </a:cubicBezTo>
                <a:cubicBezTo>
                  <a:pt x="95" y="12"/>
                  <a:pt x="114" y="14"/>
                  <a:pt x="120" y="13"/>
                </a:cubicBezTo>
                <a:cubicBezTo>
                  <a:pt x="119" y="15"/>
                  <a:pt x="110" y="15"/>
                  <a:pt x="119" y="16"/>
                </a:cubicBezTo>
                <a:cubicBezTo>
                  <a:pt x="144" y="16"/>
                  <a:pt x="134" y="14"/>
                  <a:pt x="157" y="11"/>
                </a:cubicBezTo>
                <a:cubicBezTo>
                  <a:pt x="153" y="11"/>
                  <a:pt x="153" y="11"/>
                  <a:pt x="153" y="11"/>
                </a:cubicBezTo>
                <a:cubicBezTo>
                  <a:pt x="160" y="10"/>
                  <a:pt x="166" y="8"/>
                  <a:pt x="177" y="9"/>
                </a:cubicBezTo>
                <a:cubicBezTo>
                  <a:pt x="177" y="10"/>
                  <a:pt x="169" y="11"/>
                  <a:pt x="164" y="11"/>
                </a:cubicBezTo>
                <a:cubicBezTo>
                  <a:pt x="167" y="12"/>
                  <a:pt x="178" y="9"/>
                  <a:pt x="186" y="10"/>
                </a:cubicBezTo>
                <a:cubicBezTo>
                  <a:pt x="179" y="12"/>
                  <a:pt x="161" y="13"/>
                  <a:pt x="149" y="13"/>
                </a:cubicBezTo>
                <a:cubicBezTo>
                  <a:pt x="150" y="14"/>
                  <a:pt x="150" y="15"/>
                  <a:pt x="148" y="15"/>
                </a:cubicBezTo>
                <a:cubicBezTo>
                  <a:pt x="185" y="13"/>
                  <a:pt x="225" y="9"/>
                  <a:pt x="261" y="10"/>
                </a:cubicBezTo>
                <a:cubicBezTo>
                  <a:pt x="242" y="13"/>
                  <a:pt x="269" y="10"/>
                  <a:pt x="265" y="13"/>
                </a:cubicBezTo>
                <a:cubicBezTo>
                  <a:pt x="268" y="11"/>
                  <a:pt x="279" y="12"/>
                  <a:pt x="289" y="11"/>
                </a:cubicBezTo>
                <a:cubicBezTo>
                  <a:pt x="293" y="13"/>
                  <a:pt x="269" y="13"/>
                  <a:pt x="277" y="14"/>
                </a:cubicBezTo>
                <a:cubicBezTo>
                  <a:pt x="296" y="14"/>
                  <a:pt x="322" y="9"/>
                  <a:pt x="347" y="10"/>
                </a:cubicBezTo>
                <a:cubicBezTo>
                  <a:pt x="346" y="11"/>
                  <a:pt x="340" y="11"/>
                  <a:pt x="339" y="11"/>
                </a:cubicBezTo>
                <a:cubicBezTo>
                  <a:pt x="355" y="11"/>
                  <a:pt x="377" y="6"/>
                  <a:pt x="388" y="9"/>
                </a:cubicBezTo>
                <a:cubicBezTo>
                  <a:pt x="362" y="13"/>
                  <a:pt x="362" y="13"/>
                  <a:pt x="362" y="13"/>
                </a:cubicBezTo>
                <a:cubicBezTo>
                  <a:pt x="365" y="13"/>
                  <a:pt x="367" y="13"/>
                  <a:pt x="372" y="13"/>
                </a:cubicBezTo>
                <a:cubicBezTo>
                  <a:pt x="366" y="15"/>
                  <a:pt x="366" y="15"/>
                  <a:pt x="366" y="15"/>
                </a:cubicBezTo>
                <a:cubicBezTo>
                  <a:pt x="386" y="15"/>
                  <a:pt x="381" y="12"/>
                  <a:pt x="392" y="10"/>
                </a:cubicBezTo>
                <a:cubicBezTo>
                  <a:pt x="404" y="12"/>
                  <a:pt x="404" y="12"/>
                  <a:pt x="404" y="12"/>
                </a:cubicBezTo>
                <a:cubicBezTo>
                  <a:pt x="426" y="13"/>
                  <a:pt x="447" y="12"/>
                  <a:pt x="462" y="10"/>
                </a:cubicBezTo>
                <a:cubicBezTo>
                  <a:pt x="466" y="10"/>
                  <a:pt x="482" y="10"/>
                  <a:pt x="476" y="12"/>
                </a:cubicBezTo>
                <a:cubicBezTo>
                  <a:pt x="464" y="14"/>
                  <a:pt x="459" y="16"/>
                  <a:pt x="437" y="15"/>
                </a:cubicBezTo>
                <a:cubicBezTo>
                  <a:pt x="434" y="14"/>
                  <a:pt x="454" y="14"/>
                  <a:pt x="447" y="13"/>
                </a:cubicBezTo>
                <a:cubicBezTo>
                  <a:pt x="438" y="14"/>
                  <a:pt x="422" y="12"/>
                  <a:pt x="414" y="14"/>
                </a:cubicBezTo>
                <a:cubicBezTo>
                  <a:pt x="438" y="14"/>
                  <a:pt x="438" y="14"/>
                  <a:pt x="438" y="14"/>
                </a:cubicBezTo>
                <a:cubicBezTo>
                  <a:pt x="438" y="16"/>
                  <a:pt x="428" y="14"/>
                  <a:pt x="424" y="15"/>
                </a:cubicBezTo>
                <a:cubicBezTo>
                  <a:pt x="430" y="17"/>
                  <a:pt x="444" y="15"/>
                  <a:pt x="453" y="16"/>
                </a:cubicBezTo>
                <a:cubicBezTo>
                  <a:pt x="452" y="17"/>
                  <a:pt x="452" y="17"/>
                  <a:pt x="452" y="17"/>
                </a:cubicBezTo>
                <a:cubicBezTo>
                  <a:pt x="471" y="17"/>
                  <a:pt x="468" y="17"/>
                  <a:pt x="487" y="16"/>
                </a:cubicBezTo>
                <a:cubicBezTo>
                  <a:pt x="489" y="14"/>
                  <a:pt x="481" y="15"/>
                  <a:pt x="472" y="13"/>
                </a:cubicBezTo>
                <a:cubicBezTo>
                  <a:pt x="487" y="14"/>
                  <a:pt x="505" y="13"/>
                  <a:pt x="524" y="14"/>
                </a:cubicBezTo>
                <a:cubicBezTo>
                  <a:pt x="533" y="15"/>
                  <a:pt x="542" y="16"/>
                  <a:pt x="550" y="18"/>
                </a:cubicBezTo>
                <a:cubicBezTo>
                  <a:pt x="554" y="19"/>
                  <a:pt x="559" y="20"/>
                  <a:pt x="560" y="23"/>
                </a:cubicBezTo>
                <a:cubicBezTo>
                  <a:pt x="562" y="27"/>
                  <a:pt x="563" y="31"/>
                  <a:pt x="563" y="35"/>
                </a:cubicBezTo>
                <a:cubicBezTo>
                  <a:pt x="561" y="29"/>
                  <a:pt x="558" y="23"/>
                  <a:pt x="555" y="23"/>
                </a:cubicBezTo>
                <a:cubicBezTo>
                  <a:pt x="556" y="24"/>
                  <a:pt x="556" y="24"/>
                  <a:pt x="557" y="24"/>
                </a:cubicBezTo>
                <a:cubicBezTo>
                  <a:pt x="558" y="25"/>
                  <a:pt x="558" y="26"/>
                  <a:pt x="559" y="28"/>
                </a:cubicBezTo>
                <a:cubicBezTo>
                  <a:pt x="560" y="30"/>
                  <a:pt x="561" y="34"/>
                  <a:pt x="562" y="36"/>
                </a:cubicBezTo>
                <a:cubicBezTo>
                  <a:pt x="563" y="42"/>
                  <a:pt x="563" y="47"/>
                  <a:pt x="562" y="47"/>
                </a:cubicBezTo>
                <a:cubicBezTo>
                  <a:pt x="561" y="40"/>
                  <a:pt x="561" y="39"/>
                  <a:pt x="560" y="38"/>
                </a:cubicBezTo>
                <a:cubicBezTo>
                  <a:pt x="560" y="37"/>
                  <a:pt x="559" y="37"/>
                  <a:pt x="558" y="34"/>
                </a:cubicBezTo>
                <a:cubicBezTo>
                  <a:pt x="558" y="33"/>
                  <a:pt x="558" y="33"/>
                  <a:pt x="558" y="33"/>
                </a:cubicBezTo>
                <a:cubicBezTo>
                  <a:pt x="558" y="32"/>
                  <a:pt x="556" y="28"/>
                  <a:pt x="556" y="31"/>
                </a:cubicBezTo>
                <a:cubicBezTo>
                  <a:pt x="558" y="34"/>
                  <a:pt x="560" y="40"/>
                  <a:pt x="561" y="47"/>
                </a:cubicBezTo>
                <a:cubicBezTo>
                  <a:pt x="563" y="53"/>
                  <a:pt x="564" y="60"/>
                  <a:pt x="565" y="65"/>
                </a:cubicBezTo>
                <a:cubicBezTo>
                  <a:pt x="564" y="60"/>
                  <a:pt x="563" y="70"/>
                  <a:pt x="563" y="72"/>
                </a:cubicBezTo>
                <a:cubicBezTo>
                  <a:pt x="564" y="83"/>
                  <a:pt x="564" y="72"/>
                  <a:pt x="565" y="71"/>
                </a:cubicBezTo>
                <a:cubicBezTo>
                  <a:pt x="565" y="77"/>
                  <a:pt x="567" y="86"/>
                  <a:pt x="566" y="91"/>
                </a:cubicBezTo>
                <a:cubicBezTo>
                  <a:pt x="565" y="99"/>
                  <a:pt x="564" y="81"/>
                  <a:pt x="563" y="78"/>
                </a:cubicBezTo>
                <a:cubicBezTo>
                  <a:pt x="564" y="89"/>
                  <a:pt x="565" y="100"/>
                  <a:pt x="565" y="111"/>
                </a:cubicBezTo>
                <a:cubicBezTo>
                  <a:pt x="565" y="110"/>
                  <a:pt x="565" y="110"/>
                  <a:pt x="565" y="110"/>
                </a:cubicBezTo>
                <a:cubicBezTo>
                  <a:pt x="566" y="112"/>
                  <a:pt x="566" y="117"/>
                  <a:pt x="565" y="121"/>
                </a:cubicBezTo>
                <a:cubicBezTo>
                  <a:pt x="564" y="124"/>
                  <a:pt x="564" y="116"/>
                  <a:pt x="565" y="111"/>
                </a:cubicBezTo>
                <a:cubicBezTo>
                  <a:pt x="563" y="128"/>
                  <a:pt x="568" y="141"/>
                  <a:pt x="564" y="156"/>
                </a:cubicBezTo>
                <a:cubicBezTo>
                  <a:pt x="565" y="165"/>
                  <a:pt x="565" y="165"/>
                  <a:pt x="565" y="165"/>
                </a:cubicBezTo>
                <a:cubicBezTo>
                  <a:pt x="564" y="166"/>
                  <a:pt x="564" y="168"/>
                  <a:pt x="564" y="166"/>
                </a:cubicBezTo>
                <a:cubicBezTo>
                  <a:pt x="564" y="175"/>
                  <a:pt x="564" y="175"/>
                  <a:pt x="564" y="175"/>
                </a:cubicBezTo>
                <a:cubicBezTo>
                  <a:pt x="565" y="193"/>
                  <a:pt x="562" y="180"/>
                  <a:pt x="561" y="186"/>
                </a:cubicBezTo>
                <a:cubicBezTo>
                  <a:pt x="561" y="185"/>
                  <a:pt x="561" y="185"/>
                  <a:pt x="561" y="185"/>
                </a:cubicBezTo>
                <a:cubicBezTo>
                  <a:pt x="560" y="190"/>
                  <a:pt x="559" y="194"/>
                  <a:pt x="559" y="190"/>
                </a:cubicBezTo>
                <a:cubicBezTo>
                  <a:pt x="560" y="209"/>
                  <a:pt x="560" y="209"/>
                  <a:pt x="560" y="209"/>
                </a:cubicBezTo>
                <a:cubicBezTo>
                  <a:pt x="560" y="208"/>
                  <a:pt x="560" y="208"/>
                  <a:pt x="560" y="208"/>
                </a:cubicBezTo>
                <a:cubicBezTo>
                  <a:pt x="561" y="216"/>
                  <a:pt x="560" y="243"/>
                  <a:pt x="564" y="242"/>
                </a:cubicBezTo>
                <a:cubicBezTo>
                  <a:pt x="563" y="247"/>
                  <a:pt x="562" y="251"/>
                  <a:pt x="562" y="249"/>
                </a:cubicBezTo>
                <a:cubicBezTo>
                  <a:pt x="561" y="263"/>
                  <a:pt x="559" y="246"/>
                  <a:pt x="559" y="268"/>
                </a:cubicBezTo>
                <a:cubicBezTo>
                  <a:pt x="558" y="267"/>
                  <a:pt x="558" y="265"/>
                  <a:pt x="558" y="262"/>
                </a:cubicBezTo>
                <a:cubicBezTo>
                  <a:pt x="558" y="267"/>
                  <a:pt x="558" y="270"/>
                  <a:pt x="558" y="271"/>
                </a:cubicBezTo>
                <a:cubicBezTo>
                  <a:pt x="558" y="271"/>
                  <a:pt x="557" y="271"/>
                  <a:pt x="557" y="272"/>
                </a:cubicBezTo>
                <a:cubicBezTo>
                  <a:pt x="558" y="272"/>
                  <a:pt x="557" y="282"/>
                  <a:pt x="556" y="286"/>
                </a:cubicBezTo>
                <a:cubicBezTo>
                  <a:pt x="555" y="279"/>
                  <a:pt x="555" y="279"/>
                  <a:pt x="555" y="279"/>
                </a:cubicBezTo>
                <a:cubicBezTo>
                  <a:pt x="555" y="284"/>
                  <a:pt x="555" y="287"/>
                  <a:pt x="555" y="296"/>
                </a:cubicBezTo>
                <a:cubicBezTo>
                  <a:pt x="553" y="290"/>
                  <a:pt x="553" y="290"/>
                  <a:pt x="553" y="290"/>
                </a:cubicBezTo>
                <a:cubicBezTo>
                  <a:pt x="553" y="305"/>
                  <a:pt x="557" y="291"/>
                  <a:pt x="554" y="309"/>
                </a:cubicBezTo>
                <a:cubicBezTo>
                  <a:pt x="557" y="293"/>
                  <a:pt x="557" y="293"/>
                  <a:pt x="557" y="293"/>
                </a:cubicBezTo>
                <a:cubicBezTo>
                  <a:pt x="556" y="312"/>
                  <a:pt x="559" y="306"/>
                  <a:pt x="560" y="315"/>
                </a:cubicBezTo>
                <a:cubicBezTo>
                  <a:pt x="560" y="320"/>
                  <a:pt x="560" y="325"/>
                  <a:pt x="559" y="330"/>
                </a:cubicBezTo>
                <a:cubicBezTo>
                  <a:pt x="559" y="334"/>
                  <a:pt x="559" y="334"/>
                  <a:pt x="559" y="334"/>
                </a:cubicBezTo>
                <a:cubicBezTo>
                  <a:pt x="559" y="336"/>
                  <a:pt x="559" y="336"/>
                  <a:pt x="559" y="336"/>
                </a:cubicBezTo>
                <a:cubicBezTo>
                  <a:pt x="559" y="337"/>
                  <a:pt x="558" y="337"/>
                  <a:pt x="558" y="338"/>
                </a:cubicBezTo>
                <a:cubicBezTo>
                  <a:pt x="556" y="339"/>
                  <a:pt x="553" y="340"/>
                  <a:pt x="551" y="341"/>
                </a:cubicBezTo>
                <a:cubicBezTo>
                  <a:pt x="541" y="343"/>
                  <a:pt x="531" y="345"/>
                  <a:pt x="523" y="348"/>
                </a:cubicBezTo>
                <a:cubicBezTo>
                  <a:pt x="521" y="347"/>
                  <a:pt x="523" y="346"/>
                  <a:pt x="517" y="345"/>
                </a:cubicBezTo>
                <a:cubicBezTo>
                  <a:pt x="530" y="343"/>
                  <a:pt x="536" y="342"/>
                  <a:pt x="542" y="338"/>
                </a:cubicBezTo>
                <a:cubicBezTo>
                  <a:pt x="553" y="335"/>
                  <a:pt x="554" y="335"/>
                  <a:pt x="556" y="336"/>
                </a:cubicBezTo>
                <a:cubicBezTo>
                  <a:pt x="556" y="336"/>
                  <a:pt x="556" y="336"/>
                  <a:pt x="557" y="336"/>
                </a:cubicBezTo>
                <a:cubicBezTo>
                  <a:pt x="557" y="336"/>
                  <a:pt x="557" y="336"/>
                  <a:pt x="557" y="336"/>
                </a:cubicBezTo>
                <a:cubicBezTo>
                  <a:pt x="557" y="336"/>
                  <a:pt x="557" y="336"/>
                  <a:pt x="557" y="336"/>
                </a:cubicBezTo>
                <a:cubicBezTo>
                  <a:pt x="557" y="336"/>
                  <a:pt x="557" y="336"/>
                  <a:pt x="557" y="336"/>
                </a:cubicBezTo>
                <a:cubicBezTo>
                  <a:pt x="557" y="336"/>
                  <a:pt x="557" y="336"/>
                  <a:pt x="557" y="336"/>
                </a:cubicBezTo>
                <a:cubicBezTo>
                  <a:pt x="558" y="336"/>
                  <a:pt x="558" y="336"/>
                  <a:pt x="558" y="336"/>
                </a:cubicBezTo>
                <a:cubicBezTo>
                  <a:pt x="558" y="336"/>
                  <a:pt x="558" y="336"/>
                  <a:pt x="558" y="336"/>
                </a:cubicBezTo>
                <a:cubicBezTo>
                  <a:pt x="558" y="336"/>
                  <a:pt x="558" y="336"/>
                  <a:pt x="558" y="336"/>
                </a:cubicBezTo>
                <a:cubicBezTo>
                  <a:pt x="558" y="336"/>
                  <a:pt x="558" y="336"/>
                  <a:pt x="558" y="336"/>
                </a:cubicBezTo>
                <a:cubicBezTo>
                  <a:pt x="557" y="336"/>
                  <a:pt x="558" y="336"/>
                  <a:pt x="557" y="336"/>
                </a:cubicBezTo>
                <a:cubicBezTo>
                  <a:pt x="557" y="336"/>
                  <a:pt x="557" y="336"/>
                  <a:pt x="557" y="336"/>
                </a:cubicBezTo>
                <a:cubicBezTo>
                  <a:pt x="557" y="336"/>
                  <a:pt x="557" y="336"/>
                  <a:pt x="557" y="336"/>
                </a:cubicBezTo>
                <a:cubicBezTo>
                  <a:pt x="557" y="335"/>
                  <a:pt x="557" y="335"/>
                  <a:pt x="557" y="335"/>
                </a:cubicBezTo>
                <a:cubicBezTo>
                  <a:pt x="558" y="332"/>
                  <a:pt x="558" y="328"/>
                  <a:pt x="558" y="322"/>
                </a:cubicBezTo>
                <a:cubicBezTo>
                  <a:pt x="557" y="322"/>
                  <a:pt x="556" y="325"/>
                  <a:pt x="556" y="328"/>
                </a:cubicBezTo>
                <a:cubicBezTo>
                  <a:pt x="555" y="329"/>
                  <a:pt x="555" y="331"/>
                  <a:pt x="555" y="333"/>
                </a:cubicBezTo>
                <a:cubicBezTo>
                  <a:pt x="555" y="335"/>
                  <a:pt x="555" y="335"/>
                  <a:pt x="555" y="335"/>
                </a:cubicBezTo>
                <a:cubicBezTo>
                  <a:pt x="555" y="335"/>
                  <a:pt x="555" y="335"/>
                  <a:pt x="555" y="335"/>
                </a:cubicBezTo>
                <a:cubicBezTo>
                  <a:pt x="555" y="336"/>
                  <a:pt x="555" y="336"/>
                  <a:pt x="555" y="336"/>
                </a:cubicBezTo>
                <a:cubicBezTo>
                  <a:pt x="555" y="336"/>
                  <a:pt x="555" y="336"/>
                  <a:pt x="555" y="336"/>
                </a:cubicBezTo>
                <a:cubicBezTo>
                  <a:pt x="555" y="336"/>
                  <a:pt x="555" y="336"/>
                  <a:pt x="555" y="336"/>
                </a:cubicBezTo>
                <a:cubicBezTo>
                  <a:pt x="556" y="336"/>
                  <a:pt x="553" y="336"/>
                  <a:pt x="558" y="336"/>
                </a:cubicBezTo>
                <a:cubicBezTo>
                  <a:pt x="558" y="336"/>
                  <a:pt x="558" y="336"/>
                  <a:pt x="558" y="336"/>
                </a:cubicBezTo>
                <a:cubicBezTo>
                  <a:pt x="558" y="336"/>
                  <a:pt x="558" y="336"/>
                  <a:pt x="558" y="336"/>
                </a:cubicBezTo>
                <a:cubicBezTo>
                  <a:pt x="558" y="336"/>
                  <a:pt x="558" y="336"/>
                  <a:pt x="558" y="336"/>
                </a:cubicBezTo>
                <a:cubicBezTo>
                  <a:pt x="557" y="336"/>
                  <a:pt x="557" y="336"/>
                  <a:pt x="557" y="336"/>
                </a:cubicBezTo>
                <a:cubicBezTo>
                  <a:pt x="557" y="336"/>
                  <a:pt x="556" y="336"/>
                  <a:pt x="556" y="335"/>
                </a:cubicBezTo>
                <a:cubicBezTo>
                  <a:pt x="556" y="335"/>
                  <a:pt x="556" y="335"/>
                  <a:pt x="555" y="335"/>
                </a:cubicBezTo>
                <a:cubicBezTo>
                  <a:pt x="555" y="335"/>
                  <a:pt x="555" y="335"/>
                  <a:pt x="555" y="334"/>
                </a:cubicBezTo>
                <a:cubicBezTo>
                  <a:pt x="556" y="335"/>
                  <a:pt x="557" y="336"/>
                  <a:pt x="557" y="336"/>
                </a:cubicBezTo>
                <a:cubicBezTo>
                  <a:pt x="558" y="336"/>
                  <a:pt x="558" y="336"/>
                  <a:pt x="558" y="336"/>
                </a:cubicBezTo>
                <a:cubicBezTo>
                  <a:pt x="558" y="336"/>
                  <a:pt x="558" y="336"/>
                  <a:pt x="558" y="336"/>
                </a:cubicBezTo>
                <a:cubicBezTo>
                  <a:pt x="558" y="336"/>
                  <a:pt x="558" y="336"/>
                  <a:pt x="558" y="336"/>
                </a:cubicBezTo>
                <a:cubicBezTo>
                  <a:pt x="558" y="336"/>
                  <a:pt x="551" y="336"/>
                  <a:pt x="554" y="336"/>
                </a:cubicBezTo>
                <a:cubicBezTo>
                  <a:pt x="554" y="336"/>
                  <a:pt x="554" y="336"/>
                  <a:pt x="554" y="336"/>
                </a:cubicBezTo>
                <a:cubicBezTo>
                  <a:pt x="554" y="336"/>
                  <a:pt x="554" y="336"/>
                  <a:pt x="554" y="336"/>
                </a:cubicBezTo>
                <a:cubicBezTo>
                  <a:pt x="554" y="336"/>
                  <a:pt x="554" y="336"/>
                  <a:pt x="554" y="336"/>
                </a:cubicBezTo>
                <a:cubicBezTo>
                  <a:pt x="554" y="336"/>
                  <a:pt x="554" y="336"/>
                  <a:pt x="554" y="336"/>
                </a:cubicBezTo>
                <a:cubicBezTo>
                  <a:pt x="554" y="335"/>
                  <a:pt x="554" y="335"/>
                  <a:pt x="554" y="335"/>
                </a:cubicBezTo>
                <a:cubicBezTo>
                  <a:pt x="554" y="334"/>
                  <a:pt x="554" y="334"/>
                  <a:pt x="554" y="334"/>
                </a:cubicBezTo>
                <a:cubicBezTo>
                  <a:pt x="553" y="331"/>
                  <a:pt x="553" y="327"/>
                  <a:pt x="553" y="324"/>
                </a:cubicBezTo>
                <a:cubicBezTo>
                  <a:pt x="553" y="326"/>
                  <a:pt x="553" y="328"/>
                  <a:pt x="553" y="330"/>
                </a:cubicBezTo>
                <a:cubicBezTo>
                  <a:pt x="552" y="333"/>
                  <a:pt x="552" y="333"/>
                  <a:pt x="552" y="333"/>
                </a:cubicBezTo>
                <a:cubicBezTo>
                  <a:pt x="552" y="335"/>
                  <a:pt x="552" y="335"/>
                  <a:pt x="552" y="335"/>
                </a:cubicBezTo>
                <a:cubicBezTo>
                  <a:pt x="552" y="336"/>
                  <a:pt x="552" y="336"/>
                  <a:pt x="552" y="336"/>
                </a:cubicBezTo>
                <a:cubicBezTo>
                  <a:pt x="552" y="336"/>
                  <a:pt x="552" y="336"/>
                  <a:pt x="552" y="336"/>
                </a:cubicBezTo>
                <a:cubicBezTo>
                  <a:pt x="552" y="336"/>
                  <a:pt x="552" y="336"/>
                  <a:pt x="552" y="336"/>
                </a:cubicBezTo>
                <a:cubicBezTo>
                  <a:pt x="555" y="336"/>
                  <a:pt x="547" y="335"/>
                  <a:pt x="558" y="336"/>
                </a:cubicBezTo>
                <a:cubicBezTo>
                  <a:pt x="558" y="336"/>
                  <a:pt x="558" y="336"/>
                  <a:pt x="558" y="336"/>
                </a:cubicBezTo>
                <a:cubicBezTo>
                  <a:pt x="558" y="336"/>
                  <a:pt x="558" y="336"/>
                  <a:pt x="558" y="336"/>
                </a:cubicBezTo>
                <a:cubicBezTo>
                  <a:pt x="557" y="336"/>
                  <a:pt x="557" y="336"/>
                  <a:pt x="557" y="336"/>
                </a:cubicBezTo>
                <a:cubicBezTo>
                  <a:pt x="557" y="336"/>
                  <a:pt x="557" y="336"/>
                  <a:pt x="556" y="335"/>
                </a:cubicBezTo>
                <a:cubicBezTo>
                  <a:pt x="556" y="335"/>
                  <a:pt x="555" y="335"/>
                  <a:pt x="555" y="334"/>
                </a:cubicBezTo>
                <a:cubicBezTo>
                  <a:pt x="554" y="333"/>
                  <a:pt x="553" y="332"/>
                  <a:pt x="554" y="333"/>
                </a:cubicBezTo>
                <a:cubicBezTo>
                  <a:pt x="553" y="333"/>
                  <a:pt x="553" y="333"/>
                  <a:pt x="553" y="333"/>
                </a:cubicBezTo>
                <a:cubicBezTo>
                  <a:pt x="552" y="333"/>
                  <a:pt x="552" y="333"/>
                  <a:pt x="551" y="334"/>
                </a:cubicBezTo>
                <a:cubicBezTo>
                  <a:pt x="549" y="334"/>
                  <a:pt x="547" y="335"/>
                  <a:pt x="545" y="335"/>
                </a:cubicBezTo>
                <a:cubicBezTo>
                  <a:pt x="537" y="336"/>
                  <a:pt x="529" y="337"/>
                  <a:pt x="525" y="338"/>
                </a:cubicBezTo>
                <a:cubicBezTo>
                  <a:pt x="520" y="339"/>
                  <a:pt x="508" y="342"/>
                  <a:pt x="503" y="342"/>
                </a:cubicBezTo>
                <a:cubicBezTo>
                  <a:pt x="504" y="343"/>
                  <a:pt x="480" y="346"/>
                  <a:pt x="488" y="348"/>
                </a:cubicBezTo>
                <a:cubicBezTo>
                  <a:pt x="471" y="350"/>
                  <a:pt x="477" y="345"/>
                  <a:pt x="461" y="349"/>
                </a:cubicBezTo>
                <a:cubicBezTo>
                  <a:pt x="467" y="347"/>
                  <a:pt x="451" y="348"/>
                  <a:pt x="457" y="346"/>
                </a:cubicBezTo>
                <a:cubicBezTo>
                  <a:pt x="463" y="348"/>
                  <a:pt x="481" y="343"/>
                  <a:pt x="489" y="341"/>
                </a:cubicBezTo>
                <a:cubicBezTo>
                  <a:pt x="481" y="342"/>
                  <a:pt x="473" y="342"/>
                  <a:pt x="465" y="342"/>
                </a:cubicBezTo>
                <a:cubicBezTo>
                  <a:pt x="471" y="342"/>
                  <a:pt x="462" y="344"/>
                  <a:pt x="459" y="344"/>
                </a:cubicBezTo>
                <a:cubicBezTo>
                  <a:pt x="456" y="343"/>
                  <a:pt x="456" y="343"/>
                  <a:pt x="456" y="343"/>
                </a:cubicBezTo>
                <a:cubicBezTo>
                  <a:pt x="452" y="347"/>
                  <a:pt x="414" y="342"/>
                  <a:pt x="402" y="347"/>
                </a:cubicBezTo>
                <a:cubicBezTo>
                  <a:pt x="410" y="347"/>
                  <a:pt x="416" y="348"/>
                  <a:pt x="420" y="346"/>
                </a:cubicBezTo>
                <a:cubicBezTo>
                  <a:pt x="434" y="346"/>
                  <a:pt x="417" y="349"/>
                  <a:pt x="423" y="350"/>
                </a:cubicBezTo>
                <a:cubicBezTo>
                  <a:pt x="402" y="353"/>
                  <a:pt x="369" y="351"/>
                  <a:pt x="346" y="355"/>
                </a:cubicBezTo>
                <a:cubicBezTo>
                  <a:pt x="350" y="353"/>
                  <a:pt x="361" y="353"/>
                  <a:pt x="362" y="351"/>
                </a:cubicBezTo>
                <a:cubicBezTo>
                  <a:pt x="344" y="351"/>
                  <a:pt x="323" y="355"/>
                  <a:pt x="303" y="357"/>
                </a:cubicBezTo>
                <a:cubicBezTo>
                  <a:pt x="307" y="355"/>
                  <a:pt x="307" y="355"/>
                  <a:pt x="307" y="355"/>
                </a:cubicBezTo>
                <a:cubicBezTo>
                  <a:pt x="290" y="357"/>
                  <a:pt x="300" y="354"/>
                  <a:pt x="282" y="355"/>
                </a:cubicBezTo>
                <a:cubicBezTo>
                  <a:pt x="283" y="355"/>
                  <a:pt x="285" y="356"/>
                  <a:pt x="281" y="356"/>
                </a:cubicBezTo>
                <a:cubicBezTo>
                  <a:pt x="266" y="356"/>
                  <a:pt x="279" y="354"/>
                  <a:pt x="270" y="354"/>
                </a:cubicBezTo>
                <a:cubicBezTo>
                  <a:pt x="251" y="357"/>
                  <a:pt x="261" y="351"/>
                  <a:pt x="237" y="353"/>
                </a:cubicBezTo>
                <a:cubicBezTo>
                  <a:pt x="239" y="352"/>
                  <a:pt x="239" y="352"/>
                  <a:pt x="239" y="352"/>
                </a:cubicBezTo>
                <a:cubicBezTo>
                  <a:pt x="221" y="353"/>
                  <a:pt x="197" y="350"/>
                  <a:pt x="177" y="349"/>
                </a:cubicBezTo>
                <a:cubicBezTo>
                  <a:pt x="179" y="349"/>
                  <a:pt x="194" y="349"/>
                  <a:pt x="192" y="351"/>
                </a:cubicBezTo>
                <a:cubicBezTo>
                  <a:pt x="167" y="351"/>
                  <a:pt x="167" y="351"/>
                  <a:pt x="167" y="351"/>
                </a:cubicBezTo>
                <a:cubicBezTo>
                  <a:pt x="166" y="351"/>
                  <a:pt x="155" y="350"/>
                  <a:pt x="162" y="349"/>
                </a:cubicBezTo>
                <a:cubicBezTo>
                  <a:pt x="165" y="349"/>
                  <a:pt x="168" y="350"/>
                  <a:pt x="171" y="350"/>
                </a:cubicBezTo>
                <a:cubicBezTo>
                  <a:pt x="167" y="349"/>
                  <a:pt x="167" y="349"/>
                  <a:pt x="167" y="349"/>
                </a:cubicBezTo>
                <a:cubicBezTo>
                  <a:pt x="144" y="349"/>
                  <a:pt x="169" y="352"/>
                  <a:pt x="168" y="354"/>
                </a:cubicBezTo>
                <a:cubicBezTo>
                  <a:pt x="156" y="353"/>
                  <a:pt x="152" y="355"/>
                  <a:pt x="143" y="354"/>
                </a:cubicBezTo>
                <a:cubicBezTo>
                  <a:pt x="140" y="352"/>
                  <a:pt x="159" y="353"/>
                  <a:pt x="149" y="350"/>
                </a:cubicBezTo>
                <a:cubicBezTo>
                  <a:pt x="142" y="349"/>
                  <a:pt x="118" y="349"/>
                  <a:pt x="109" y="350"/>
                </a:cubicBezTo>
                <a:cubicBezTo>
                  <a:pt x="103" y="348"/>
                  <a:pt x="91" y="346"/>
                  <a:pt x="81" y="345"/>
                </a:cubicBezTo>
                <a:cubicBezTo>
                  <a:pt x="70" y="344"/>
                  <a:pt x="62" y="343"/>
                  <a:pt x="62" y="341"/>
                </a:cubicBezTo>
                <a:cubicBezTo>
                  <a:pt x="62" y="342"/>
                  <a:pt x="58" y="342"/>
                  <a:pt x="53" y="341"/>
                </a:cubicBezTo>
                <a:cubicBezTo>
                  <a:pt x="56" y="340"/>
                  <a:pt x="56" y="340"/>
                  <a:pt x="56" y="340"/>
                </a:cubicBezTo>
                <a:cubicBezTo>
                  <a:pt x="48" y="338"/>
                  <a:pt x="44" y="338"/>
                  <a:pt x="40" y="338"/>
                </a:cubicBezTo>
                <a:cubicBezTo>
                  <a:pt x="39" y="338"/>
                  <a:pt x="37" y="338"/>
                  <a:pt x="36" y="338"/>
                </a:cubicBezTo>
                <a:cubicBezTo>
                  <a:pt x="34" y="338"/>
                  <a:pt x="32" y="338"/>
                  <a:pt x="31" y="337"/>
                </a:cubicBezTo>
                <a:cubicBezTo>
                  <a:pt x="31" y="336"/>
                  <a:pt x="32" y="336"/>
                  <a:pt x="33" y="336"/>
                </a:cubicBezTo>
                <a:cubicBezTo>
                  <a:pt x="33" y="337"/>
                  <a:pt x="34" y="337"/>
                  <a:pt x="35" y="336"/>
                </a:cubicBezTo>
                <a:cubicBezTo>
                  <a:pt x="34" y="336"/>
                  <a:pt x="33" y="336"/>
                  <a:pt x="32" y="335"/>
                </a:cubicBezTo>
                <a:cubicBezTo>
                  <a:pt x="32" y="335"/>
                  <a:pt x="31" y="335"/>
                  <a:pt x="30" y="334"/>
                </a:cubicBezTo>
                <a:cubicBezTo>
                  <a:pt x="30" y="334"/>
                  <a:pt x="29" y="333"/>
                  <a:pt x="29" y="332"/>
                </a:cubicBezTo>
                <a:cubicBezTo>
                  <a:pt x="28" y="330"/>
                  <a:pt x="28" y="330"/>
                  <a:pt x="28" y="330"/>
                </a:cubicBezTo>
                <a:cubicBezTo>
                  <a:pt x="27" y="325"/>
                  <a:pt x="25" y="321"/>
                  <a:pt x="24" y="317"/>
                </a:cubicBezTo>
                <a:cubicBezTo>
                  <a:pt x="21" y="309"/>
                  <a:pt x="19" y="300"/>
                  <a:pt x="19" y="288"/>
                </a:cubicBezTo>
                <a:cubicBezTo>
                  <a:pt x="19" y="289"/>
                  <a:pt x="20" y="290"/>
                  <a:pt x="20" y="292"/>
                </a:cubicBezTo>
                <a:cubicBezTo>
                  <a:pt x="20" y="293"/>
                  <a:pt x="20" y="289"/>
                  <a:pt x="18" y="282"/>
                </a:cubicBezTo>
                <a:cubicBezTo>
                  <a:pt x="18" y="290"/>
                  <a:pt x="18" y="290"/>
                  <a:pt x="18" y="290"/>
                </a:cubicBezTo>
                <a:cubicBezTo>
                  <a:pt x="12" y="279"/>
                  <a:pt x="17" y="258"/>
                  <a:pt x="15" y="239"/>
                </a:cubicBezTo>
                <a:cubicBezTo>
                  <a:pt x="16" y="241"/>
                  <a:pt x="17" y="255"/>
                  <a:pt x="17" y="247"/>
                </a:cubicBezTo>
                <a:cubicBezTo>
                  <a:pt x="17" y="235"/>
                  <a:pt x="12" y="236"/>
                  <a:pt x="14" y="222"/>
                </a:cubicBezTo>
                <a:cubicBezTo>
                  <a:pt x="15" y="228"/>
                  <a:pt x="17" y="226"/>
                  <a:pt x="18" y="233"/>
                </a:cubicBezTo>
                <a:cubicBezTo>
                  <a:pt x="18" y="223"/>
                  <a:pt x="19" y="217"/>
                  <a:pt x="17" y="213"/>
                </a:cubicBezTo>
                <a:cubicBezTo>
                  <a:pt x="18" y="210"/>
                  <a:pt x="18" y="209"/>
                  <a:pt x="19" y="209"/>
                </a:cubicBezTo>
                <a:cubicBezTo>
                  <a:pt x="18" y="203"/>
                  <a:pt x="19" y="193"/>
                  <a:pt x="19" y="187"/>
                </a:cubicBezTo>
                <a:cubicBezTo>
                  <a:pt x="20" y="188"/>
                  <a:pt x="20" y="188"/>
                  <a:pt x="20" y="188"/>
                </a:cubicBezTo>
                <a:cubicBezTo>
                  <a:pt x="16" y="176"/>
                  <a:pt x="20" y="169"/>
                  <a:pt x="21" y="153"/>
                </a:cubicBezTo>
                <a:cubicBezTo>
                  <a:pt x="22" y="156"/>
                  <a:pt x="22" y="156"/>
                  <a:pt x="22" y="156"/>
                </a:cubicBezTo>
                <a:cubicBezTo>
                  <a:pt x="22" y="149"/>
                  <a:pt x="21" y="139"/>
                  <a:pt x="24" y="128"/>
                </a:cubicBezTo>
                <a:cubicBezTo>
                  <a:pt x="25" y="134"/>
                  <a:pt x="25" y="134"/>
                  <a:pt x="25" y="134"/>
                </a:cubicBezTo>
                <a:cubicBezTo>
                  <a:pt x="24" y="125"/>
                  <a:pt x="28" y="108"/>
                  <a:pt x="26" y="100"/>
                </a:cubicBezTo>
                <a:cubicBezTo>
                  <a:pt x="27" y="97"/>
                  <a:pt x="28" y="109"/>
                  <a:pt x="30" y="94"/>
                </a:cubicBezTo>
                <a:cubicBezTo>
                  <a:pt x="29" y="90"/>
                  <a:pt x="29" y="79"/>
                  <a:pt x="31" y="75"/>
                </a:cubicBezTo>
                <a:cubicBezTo>
                  <a:pt x="32" y="75"/>
                  <a:pt x="32" y="77"/>
                  <a:pt x="31" y="81"/>
                </a:cubicBezTo>
                <a:cubicBezTo>
                  <a:pt x="31" y="83"/>
                  <a:pt x="31" y="82"/>
                  <a:pt x="31" y="81"/>
                </a:cubicBezTo>
                <a:cubicBezTo>
                  <a:pt x="31" y="86"/>
                  <a:pt x="31" y="86"/>
                  <a:pt x="31" y="86"/>
                </a:cubicBezTo>
                <a:cubicBezTo>
                  <a:pt x="34" y="75"/>
                  <a:pt x="31" y="77"/>
                  <a:pt x="33" y="65"/>
                </a:cubicBezTo>
                <a:cubicBezTo>
                  <a:pt x="34" y="62"/>
                  <a:pt x="34" y="69"/>
                  <a:pt x="35" y="71"/>
                </a:cubicBezTo>
                <a:cubicBezTo>
                  <a:pt x="35" y="55"/>
                  <a:pt x="36" y="40"/>
                  <a:pt x="37" y="25"/>
                </a:cubicBezTo>
                <a:cubicBezTo>
                  <a:pt x="37" y="24"/>
                  <a:pt x="35" y="30"/>
                  <a:pt x="34" y="25"/>
                </a:cubicBezTo>
                <a:cubicBezTo>
                  <a:pt x="32" y="41"/>
                  <a:pt x="32" y="41"/>
                  <a:pt x="32" y="41"/>
                </a:cubicBezTo>
                <a:cubicBezTo>
                  <a:pt x="29" y="48"/>
                  <a:pt x="31" y="32"/>
                  <a:pt x="31" y="25"/>
                </a:cubicBezTo>
                <a:cubicBezTo>
                  <a:pt x="30" y="36"/>
                  <a:pt x="30" y="36"/>
                  <a:pt x="30" y="36"/>
                </a:cubicBezTo>
                <a:cubicBezTo>
                  <a:pt x="30" y="37"/>
                  <a:pt x="29" y="36"/>
                  <a:pt x="29" y="35"/>
                </a:cubicBezTo>
                <a:cubicBezTo>
                  <a:pt x="29" y="43"/>
                  <a:pt x="29" y="43"/>
                  <a:pt x="29" y="43"/>
                </a:cubicBezTo>
                <a:cubicBezTo>
                  <a:pt x="29" y="21"/>
                  <a:pt x="23" y="65"/>
                  <a:pt x="24" y="41"/>
                </a:cubicBezTo>
                <a:cubicBezTo>
                  <a:pt x="23" y="47"/>
                  <a:pt x="23" y="54"/>
                  <a:pt x="24" y="57"/>
                </a:cubicBezTo>
                <a:cubicBezTo>
                  <a:pt x="23" y="68"/>
                  <a:pt x="22" y="66"/>
                  <a:pt x="21" y="70"/>
                </a:cubicBezTo>
                <a:cubicBezTo>
                  <a:pt x="21" y="54"/>
                  <a:pt x="21" y="54"/>
                  <a:pt x="21" y="54"/>
                </a:cubicBezTo>
                <a:cubicBezTo>
                  <a:pt x="19" y="78"/>
                  <a:pt x="20" y="51"/>
                  <a:pt x="17" y="69"/>
                </a:cubicBezTo>
                <a:cubicBezTo>
                  <a:pt x="16" y="90"/>
                  <a:pt x="9" y="101"/>
                  <a:pt x="8" y="112"/>
                </a:cubicBezTo>
                <a:cubicBezTo>
                  <a:pt x="7" y="133"/>
                  <a:pt x="11" y="104"/>
                  <a:pt x="11" y="117"/>
                </a:cubicBezTo>
                <a:cubicBezTo>
                  <a:pt x="10" y="129"/>
                  <a:pt x="9" y="123"/>
                  <a:pt x="8" y="130"/>
                </a:cubicBezTo>
                <a:cubicBezTo>
                  <a:pt x="10" y="136"/>
                  <a:pt x="10" y="136"/>
                  <a:pt x="10" y="136"/>
                </a:cubicBezTo>
                <a:cubicBezTo>
                  <a:pt x="10" y="149"/>
                  <a:pt x="8" y="136"/>
                  <a:pt x="8" y="144"/>
                </a:cubicBezTo>
                <a:cubicBezTo>
                  <a:pt x="6" y="154"/>
                  <a:pt x="8" y="140"/>
                  <a:pt x="6" y="137"/>
                </a:cubicBezTo>
                <a:cubicBezTo>
                  <a:pt x="6" y="140"/>
                  <a:pt x="7" y="152"/>
                  <a:pt x="5" y="157"/>
                </a:cubicBezTo>
                <a:cubicBezTo>
                  <a:pt x="5" y="156"/>
                  <a:pt x="5" y="142"/>
                  <a:pt x="5" y="151"/>
                </a:cubicBezTo>
                <a:cubicBezTo>
                  <a:pt x="4" y="168"/>
                  <a:pt x="4" y="179"/>
                  <a:pt x="3" y="188"/>
                </a:cubicBezTo>
                <a:cubicBezTo>
                  <a:pt x="2" y="198"/>
                  <a:pt x="1" y="208"/>
                  <a:pt x="1" y="223"/>
                </a:cubicBezTo>
                <a:cubicBezTo>
                  <a:pt x="0" y="220"/>
                  <a:pt x="0" y="220"/>
                  <a:pt x="0" y="220"/>
                </a:cubicBezTo>
                <a:cubicBezTo>
                  <a:pt x="0" y="224"/>
                  <a:pt x="1" y="226"/>
                  <a:pt x="1" y="230"/>
                </a:cubicBezTo>
                <a:cubicBezTo>
                  <a:pt x="0" y="228"/>
                  <a:pt x="0" y="228"/>
                  <a:pt x="0" y="228"/>
                </a:cubicBezTo>
                <a:cubicBezTo>
                  <a:pt x="0" y="232"/>
                  <a:pt x="2" y="263"/>
                  <a:pt x="4" y="283"/>
                </a:cubicBezTo>
                <a:cubicBezTo>
                  <a:pt x="1" y="273"/>
                  <a:pt x="1" y="273"/>
                  <a:pt x="1" y="273"/>
                </a:cubicBezTo>
                <a:cubicBezTo>
                  <a:pt x="2" y="279"/>
                  <a:pt x="4" y="284"/>
                  <a:pt x="5" y="290"/>
                </a:cubicBezTo>
                <a:cubicBezTo>
                  <a:pt x="2" y="289"/>
                  <a:pt x="2" y="289"/>
                  <a:pt x="2" y="289"/>
                </a:cubicBezTo>
                <a:cubicBezTo>
                  <a:pt x="5" y="295"/>
                  <a:pt x="6" y="316"/>
                  <a:pt x="12" y="333"/>
                </a:cubicBezTo>
                <a:cubicBezTo>
                  <a:pt x="10" y="333"/>
                  <a:pt x="10" y="333"/>
                  <a:pt x="10" y="333"/>
                </a:cubicBezTo>
                <a:cubicBezTo>
                  <a:pt x="11" y="336"/>
                  <a:pt x="11" y="336"/>
                  <a:pt x="11" y="336"/>
                </a:cubicBezTo>
                <a:cubicBezTo>
                  <a:pt x="12" y="337"/>
                  <a:pt x="12" y="339"/>
                  <a:pt x="13" y="340"/>
                </a:cubicBezTo>
                <a:cubicBezTo>
                  <a:pt x="14" y="343"/>
                  <a:pt x="16" y="345"/>
                  <a:pt x="18" y="347"/>
                </a:cubicBezTo>
                <a:cubicBezTo>
                  <a:pt x="16" y="346"/>
                  <a:pt x="15" y="345"/>
                  <a:pt x="13" y="343"/>
                </a:cubicBezTo>
                <a:cubicBezTo>
                  <a:pt x="16" y="347"/>
                  <a:pt x="20" y="350"/>
                  <a:pt x="24" y="352"/>
                </a:cubicBezTo>
                <a:cubicBezTo>
                  <a:pt x="25" y="352"/>
                  <a:pt x="27" y="353"/>
                  <a:pt x="28" y="353"/>
                </a:cubicBezTo>
                <a:cubicBezTo>
                  <a:pt x="29" y="353"/>
                  <a:pt x="29" y="354"/>
                  <a:pt x="30" y="354"/>
                </a:cubicBezTo>
                <a:cubicBezTo>
                  <a:pt x="32" y="354"/>
                  <a:pt x="33" y="355"/>
                  <a:pt x="35" y="355"/>
                </a:cubicBezTo>
                <a:cubicBezTo>
                  <a:pt x="41" y="356"/>
                  <a:pt x="47" y="357"/>
                  <a:pt x="53" y="358"/>
                </a:cubicBezTo>
                <a:cubicBezTo>
                  <a:pt x="45" y="357"/>
                  <a:pt x="43" y="358"/>
                  <a:pt x="44" y="359"/>
                </a:cubicBezTo>
                <a:close/>
                <a:moveTo>
                  <a:pt x="458" y="362"/>
                </a:moveTo>
                <a:cubicBezTo>
                  <a:pt x="463" y="362"/>
                  <a:pt x="463" y="362"/>
                  <a:pt x="463" y="362"/>
                </a:cubicBezTo>
                <a:cubicBezTo>
                  <a:pt x="461" y="362"/>
                  <a:pt x="460" y="362"/>
                  <a:pt x="458" y="362"/>
                </a:cubicBezTo>
                <a:cubicBezTo>
                  <a:pt x="451" y="363"/>
                  <a:pt x="451" y="363"/>
                  <a:pt x="451" y="363"/>
                </a:cubicBezTo>
                <a:cubicBezTo>
                  <a:pt x="452" y="361"/>
                  <a:pt x="454" y="362"/>
                  <a:pt x="458" y="362"/>
                </a:cubicBezTo>
                <a:close/>
                <a:moveTo>
                  <a:pt x="329" y="4"/>
                </a:moveTo>
                <a:cubicBezTo>
                  <a:pt x="340" y="3"/>
                  <a:pt x="340" y="3"/>
                  <a:pt x="340" y="3"/>
                </a:cubicBezTo>
                <a:cubicBezTo>
                  <a:pt x="338" y="3"/>
                  <a:pt x="330" y="4"/>
                  <a:pt x="333" y="3"/>
                </a:cubicBezTo>
                <a:cubicBezTo>
                  <a:pt x="331" y="3"/>
                  <a:pt x="327" y="3"/>
                  <a:pt x="329" y="4"/>
                </a:cubicBezTo>
                <a:close/>
                <a:moveTo>
                  <a:pt x="442" y="350"/>
                </a:moveTo>
                <a:cubicBezTo>
                  <a:pt x="447" y="349"/>
                  <a:pt x="447" y="349"/>
                  <a:pt x="447" y="349"/>
                </a:cubicBezTo>
                <a:cubicBezTo>
                  <a:pt x="451" y="350"/>
                  <a:pt x="451" y="350"/>
                  <a:pt x="451" y="350"/>
                </a:cubicBezTo>
                <a:lnTo>
                  <a:pt x="442" y="350"/>
                </a:lnTo>
                <a:close/>
                <a:moveTo>
                  <a:pt x="349" y="353"/>
                </a:moveTo>
                <a:cubicBezTo>
                  <a:pt x="359" y="352"/>
                  <a:pt x="359" y="352"/>
                  <a:pt x="359" y="352"/>
                </a:cubicBezTo>
                <a:cubicBezTo>
                  <a:pt x="360" y="352"/>
                  <a:pt x="360" y="352"/>
                  <a:pt x="360" y="352"/>
                </a:cubicBezTo>
                <a:cubicBezTo>
                  <a:pt x="350" y="353"/>
                  <a:pt x="350" y="353"/>
                  <a:pt x="350" y="353"/>
                </a:cubicBezTo>
                <a:lnTo>
                  <a:pt x="349" y="353"/>
                </a:lnTo>
                <a:close/>
                <a:moveTo>
                  <a:pt x="220" y="366"/>
                </a:moveTo>
                <a:cubicBezTo>
                  <a:pt x="227" y="364"/>
                  <a:pt x="230" y="366"/>
                  <a:pt x="238" y="365"/>
                </a:cubicBezTo>
                <a:cubicBezTo>
                  <a:pt x="238" y="365"/>
                  <a:pt x="239" y="365"/>
                  <a:pt x="239" y="365"/>
                </a:cubicBezTo>
                <a:cubicBezTo>
                  <a:pt x="239" y="365"/>
                  <a:pt x="238" y="365"/>
                  <a:pt x="238" y="365"/>
                </a:cubicBezTo>
                <a:cubicBezTo>
                  <a:pt x="233" y="366"/>
                  <a:pt x="228" y="368"/>
                  <a:pt x="220" y="366"/>
                </a:cubicBezTo>
                <a:close/>
                <a:moveTo>
                  <a:pt x="435" y="361"/>
                </a:moveTo>
                <a:cubicBezTo>
                  <a:pt x="434" y="362"/>
                  <a:pt x="423" y="363"/>
                  <a:pt x="419" y="364"/>
                </a:cubicBezTo>
                <a:cubicBezTo>
                  <a:pt x="415" y="364"/>
                  <a:pt x="421" y="363"/>
                  <a:pt x="423" y="362"/>
                </a:cubicBezTo>
                <a:cubicBezTo>
                  <a:pt x="420" y="362"/>
                  <a:pt x="419" y="362"/>
                  <a:pt x="415" y="362"/>
                </a:cubicBezTo>
                <a:cubicBezTo>
                  <a:pt x="417" y="359"/>
                  <a:pt x="425" y="363"/>
                  <a:pt x="435" y="361"/>
                </a:cubicBezTo>
                <a:close/>
                <a:moveTo>
                  <a:pt x="572" y="239"/>
                </a:moveTo>
                <a:cubicBezTo>
                  <a:pt x="572" y="248"/>
                  <a:pt x="572" y="248"/>
                  <a:pt x="572" y="248"/>
                </a:cubicBezTo>
                <a:cubicBezTo>
                  <a:pt x="573" y="245"/>
                  <a:pt x="573" y="245"/>
                  <a:pt x="573" y="245"/>
                </a:cubicBezTo>
                <a:lnTo>
                  <a:pt x="572" y="239"/>
                </a:lnTo>
                <a:close/>
                <a:moveTo>
                  <a:pt x="575" y="192"/>
                </a:moveTo>
                <a:cubicBezTo>
                  <a:pt x="576" y="182"/>
                  <a:pt x="575" y="172"/>
                  <a:pt x="573" y="175"/>
                </a:cubicBezTo>
                <a:cubicBezTo>
                  <a:pt x="573" y="184"/>
                  <a:pt x="572" y="197"/>
                  <a:pt x="574" y="202"/>
                </a:cubicBezTo>
                <a:cubicBezTo>
                  <a:pt x="573" y="197"/>
                  <a:pt x="576" y="205"/>
                  <a:pt x="575" y="192"/>
                </a:cubicBezTo>
                <a:close/>
                <a:moveTo>
                  <a:pt x="319" y="362"/>
                </a:moveTo>
                <a:cubicBezTo>
                  <a:pt x="325" y="362"/>
                  <a:pt x="335" y="358"/>
                  <a:pt x="348" y="360"/>
                </a:cubicBezTo>
                <a:cubicBezTo>
                  <a:pt x="338" y="361"/>
                  <a:pt x="338" y="361"/>
                  <a:pt x="338" y="361"/>
                </a:cubicBezTo>
                <a:cubicBezTo>
                  <a:pt x="340" y="361"/>
                  <a:pt x="340" y="361"/>
                  <a:pt x="340" y="361"/>
                </a:cubicBezTo>
                <a:cubicBezTo>
                  <a:pt x="338" y="362"/>
                  <a:pt x="338" y="362"/>
                  <a:pt x="338" y="362"/>
                </a:cubicBezTo>
                <a:cubicBezTo>
                  <a:pt x="340" y="359"/>
                  <a:pt x="324" y="362"/>
                  <a:pt x="319" y="362"/>
                </a:cubicBezTo>
                <a:close/>
                <a:moveTo>
                  <a:pt x="575" y="102"/>
                </a:moveTo>
                <a:cubicBezTo>
                  <a:pt x="575" y="98"/>
                  <a:pt x="574" y="85"/>
                  <a:pt x="572" y="86"/>
                </a:cubicBezTo>
                <a:cubicBezTo>
                  <a:pt x="573" y="84"/>
                  <a:pt x="575" y="101"/>
                  <a:pt x="576" y="110"/>
                </a:cubicBezTo>
                <a:cubicBezTo>
                  <a:pt x="575" y="107"/>
                  <a:pt x="575" y="105"/>
                  <a:pt x="575" y="102"/>
                </a:cubicBezTo>
                <a:close/>
                <a:moveTo>
                  <a:pt x="573" y="107"/>
                </a:moveTo>
                <a:cubicBezTo>
                  <a:pt x="573" y="112"/>
                  <a:pt x="571" y="110"/>
                  <a:pt x="572" y="120"/>
                </a:cubicBezTo>
                <a:cubicBezTo>
                  <a:pt x="573" y="118"/>
                  <a:pt x="576" y="122"/>
                  <a:pt x="575" y="135"/>
                </a:cubicBezTo>
                <a:cubicBezTo>
                  <a:pt x="573" y="125"/>
                  <a:pt x="572" y="124"/>
                  <a:pt x="571" y="110"/>
                </a:cubicBezTo>
                <a:lnTo>
                  <a:pt x="573" y="107"/>
                </a:lnTo>
                <a:close/>
                <a:moveTo>
                  <a:pt x="577" y="130"/>
                </a:moveTo>
                <a:cubicBezTo>
                  <a:pt x="576" y="147"/>
                  <a:pt x="576" y="147"/>
                  <a:pt x="576" y="147"/>
                </a:cubicBezTo>
                <a:cubicBezTo>
                  <a:pt x="573" y="138"/>
                  <a:pt x="576" y="136"/>
                  <a:pt x="577" y="130"/>
                </a:cubicBezTo>
                <a:cubicBezTo>
                  <a:pt x="578" y="124"/>
                  <a:pt x="578" y="124"/>
                  <a:pt x="578" y="124"/>
                </a:cubicBezTo>
                <a:cubicBezTo>
                  <a:pt x="578" y="127"/>
                  <a:pt x="577" y="128"/>
                  <a:pt x="577" y="130"/>
                </a:cubicBezTo>
                <a:close/>
                <a:moveTo>
                  <a:pt x="558" y="13"/>
                </a:moveTo>
                <a:cubicBezTo>
                  <a:pt x="558" y="13"/>
                  <a:pt x="556" y="12"/>
                  <a:pt x="550" y="10"/>
                </a:cubicBezTo>
                <a:cubicBezTo>
                  <a:pt x="552" y="10"/>
                  <a:pt x="554" y="10"/>
                  <a:pt x="555" y="11"/>
                </a:cubicBezTo>
                <a:cubicBezTo>
                  <a:pt x="555" y="10"/>
                  <a:pt x="555" y="10"/>
                  <a:pt x="556" y="10"/>
                </a:cubicBezTo>
                <a:cubicBezTo>
                  <a:pt x="557" y="11"/>
                  <a:pt x="557" y="11"/>
                  <a:pt x="558" y="11"/>
                </a:cubicBezTo>
                <a:cubicBezTo>
                  <a:pt x="559" y="11"/>
                  <a:pt x="560" y="12"/>
                  <a:pt x="563" y="13"/>
                </a:cubicBezTo>
                <a:cubicBezTo>
                  <a:pt x="560" y="11"/>
                  <a:pt x="558" y="11"/>
                  <a:pt x="555" y="11"/>
                </a:cubicBezTo>
                <a:cubicBezTo>
                  <a:pt x="556" y="11"/>
                  <a:pt x="558" y="12"/>
                  <a:pt x="558" y="13"/>
                </a:cubicBezTo>
                <a:close/>
                <a:moveTo>
                  <a:pt x="577" y="113"/>
                </a:moveTo>
                <a:cubicBezTo>
                  <a:pt x="577" y="98"/>
                  <a:pt x="577" y="98"/>
                  <a:pt x="577" y="98"/>
                </a:cubicBezTo>
                <a:cubicBezTo>
                  <a:pt x="577" y="103"/>
                  <a:pt x="576" y="112"/>
                  <a:pt x="577" y="113"/>
                </a:cubicBezTo>
                <a:close/>
                <a:moveTo>
                  <a:pt x="561" y="15"/>
                </a:moveTo>
                <a:cubicBezTo>
                  <a:pt x="562" y="16"/>
                  <a:pt x="562" y="16"/>
                  <a:pt x="562" y="16"/>
                </a:cubicBezTo>
                <a:cubicBezTo>
                  <a:pt x="563" y="16"/>
                  <a:pt x="563" y="16"/>
                  <a:pt x="563" y="16"/>
                </a:cubicBezTo>
                <a:cubicBezTo>
                  <a:pt x="564" y="17"/>
                  <a:pt x="565" y="18"/>
                  <a:pt x="565" y="18"/>
                </a:cubicBezTo>
                <a:cubicBezTo>
                  <a:pt x="567" y="21"/>
                  <a:pt x="568" y="23"/>
                  <a:pt x="569" y="26"/>
                </a:cubicBezTo>
                <a:cubicBezTo>
                  <a:pt x="571" y="31"/>
                  <a:pt x="571" y="35"/>
                  <a:pt x="571" y="36"/>
                </a:cubicBezTo>
                <a:cubicBezTo>
                  <a:pt x="571" y="38"/>
                  <a:pt x="571" y="34"/>
                  <a:pt x="569" y="29"/>
                </a:cubicBezTo>
                <a:cubicBezTo>
                  <a:pt x="568" y="26"/>
                  <a:pt x="568" y="23"/>
                  <a:pt x="566" y="20"/>
                </a:cubicBezTo>
                <a:cubicBezTo>
                  <a:pt x="565" y="19"/>
                  <a:pt x="564" y="17"/>
                  <a:pt x="562" y="16"/>
                </a:cubicBezTo>
                <a:cubicBezTo>
                  <a:pt x="562" y="16"/>
                  <a:pt x="562" y="16"/>
                  <a:pt x="561" y="15"/>
                </a:cubicBezTo>
                <a:cubicBezTo>
                  <a:pt x="561" y="15"/>
                  <a:pt x="561" y="15"/>
                  <a:pt x="560" y="15"/>
                </a:cubicBezTo>
                <a:cubicBezTo>
                  <a:pt x="560" y="15"/>
                  <a:pt x="559" y="14"/>
                  <a:pt x="559" y="14"/>
                </a:cubicBezTo>
                <a:cubicBezTo>
                  <a:pt x="559" y="14"/>
                  <a:pt x="560" y="15"/>
                  <a:pt x="561" y="15"/>
                </a:cubicBezTo>
                <a:close/>
                <a:moveTo>
                  <a:pt x="214" y="8"/>
                </a:moveTo>
                <a:cubicBezTo>
                  <a:pt x="219" y="10"/>
                  <a:pt x="219" y="10"/>
                  <a:pt x="219" y="10"/>
                </a:cubicBezTo>
                <a:cubicBezTo>
                  <a:pt x="209" y="10"/>
                  <a:pt x="209" y="10"/>
                  <a:pt x="209" y="10"/>
                </a:cubicBezTo>
                <a:lnTo>
                  <a:pt x="214" y="8"/>
                </a:lnTo>
                <a:close/>
                <a:moveTo>
                  <a:pt x="318" y="9"/>
                </a:moveTo>
                <a:cubicBezTo>
                  <a:pt x="323" y="8"/>
                  <a:pt x="323" y="8"/>
                  <a:pt x="323" y="8"/>
                </a:cubicBezTo>
                <a:cubicBezTo>
                  <a:pt x="326" y="9"/>
                  <a:pt x="326" y="9"/>
                  <a:pt x="326" y="9"/>
                </a:cubicBezTo>
                <a:lnTo>
                  <a:pt x="318" y="9"/>
                </a:lnTo>
                <a:close/>
                <a:moveTo>
                  <a:pt x="437" y="10"/>
                </a:moveTo>
                <a:cubicBezTo>
                  <a:pt x="435" y="10"/>
                  <a:pt x="434" y="9"/>
                  <a:pt x="433" y="9"/>
                </a:cubicBezTo>
                <a:cubicBezTo>
                  <a:pt x="425" y="8"/>
                  <a:pt x="403" y="7"/>
                  <a:pt x="392" y="8"/>
                </a:cubicBezTo>
                <a:cubicBezTo>
                  <a:pt x="387" y="7"/>
                  <a:pt x="402" y="5"/>
                  <a:pt x="406" y="5"/>
                </a:cubicBezTo>
                <a:cubicBezTo>
                  <a:pt x="399" y="10"/>
                  <a:pt x="422" y="4"/>
                  <a:pt x="431" y="6"/>
                </a:cubicBezTo>
                <a:cubicBezTo>
                  <a:pt x="429" y="7"/>
                  <a:pt x="422" y="7"/>
                  <a:pt x="420" y="8"/>
                </a:cubicBezTo>
                <a:cubicBezTo>
                  <a:pt x="423" y="8"/>
                  <a:pt x="430" y="8"/>
                  <a:pt x="434" y="8"/>
                </a:cubicBezTo>
                <a:cubicBezTo>
                  <a:pt x="435" y="8"/>
                  <a:pt x="436" y="7"/>
                  <a:pt x="438" y="7"/>
                </a:cubicBezTo>
                <a:cubicBezTo>
                  <a:pt x="437" y="8"/>
                  <a:pt x="436" y="8"/>
                  <a:pt x="434" y="8"/>
                </a:cubicBezTo>
                <a:cubicBezTo>
                  <a:pt x="433" y="8"/>
                  <a:pt x="433" y="9"/>
                  <a:pt x="433" y="9"/>
                </a:cubicBezTo>
                <a:cubicBezTo>
                  <a:pt x="435" y="9"/>
                  <a:pt x="436" y="10"/>
                  <a:pt x="437" y="10"/>
                </a:cubicBezTo>
                <a:close/>
                <a:moveTo>
                  <a:pt x="567" y="43"/>
                </a:moveTo>
                <a:cubicBezTo>
                  <a:pt x="568" y="45"/>
                  <a:pt x="568" y="40"/>
                  <a:pt x="570" y="48"/>
                </a:cubicBezTo>
                <a:cubicBezTo>
                  <a:pt x="569" y="49"/>
                  <a:pt x="568" y="47"/>
                  <a:pt x="567" y="43"/>
                </a:cubicBezTo>
                <a:cubicBezTo>
                  <a:pt x="567" y="42"/>
                  <a:pt x="566" y="41"/>
                  <a:pt x="566" y="37"/>
                </a:cubicBezTo>
                <a:cubicBezTo>
                  <a:pt x="566" y="39"/>
                  <a:pt x="567" y="41"/>
                  <a:pt x="567" y="43"/>
                </a:cubicBezTo>
                <a:close/>
                <a:moveTo>
                  <a:pt x="563" y="36"/>
                </a:moveTo>
                <a:cubicBezTo>
                  <a:pt x="565" y="43"/>
                  <a:pt x="567" y="49"/>
                  <a:pt x="568" y="56"/>
                </a:cubicBezTo>
                <a:cubicBezTo>
                  <a:pt x="566" y="49"/>
                  <a:pt x="566" y="49"/>
                  <a:pt x="566" y="49"/>
                </a:cubicBezTo>
                <a:cubicBezTo>
                  <a:pt x="567" y="53"/>
                  <a:pt x="568" y="58"/>
                  <a:pt x="568" y="62"/>
                </a:cubicBezTo>
                <a:cubicBezTo>
                  <a:pt x="567" y="61"/>
                  <a:pt x="564" y="47"/>
                  <a:pt x="563" y="36"/>
                </a:cubicBezTo>
                <a:close/>
                <a:moveTo>
                  <a:pt x="569" y="89"/>
                </a:moveTo>
                <a:cubicBezTo>
                  <a:pt x="568" y="81"/>
                  <a:pt x="568" y="74"/>
                  <a:pt x="567" y="66"/>
                </a:cubicBezTo>
                <a:cubicBezTo>
                  <a:pt x="567" y="67"/>
                  <a:pt x="567" y="67"/>
                  <a:pt x="567" y="67"/>
                </a:cubicBezTo>
                <a:cubicBezTo>
                  <a:pt x="567" y="65"/>
                  <a:pt x="567" y="65"/>
                  <a:pt x="567" y="65"/>
                </a:cubicBezTo>
                <a:cubicBezTo>
                  <a:pt x="569" y="70"/>
                  <a:pt x="569" y="70"/>
                  <a:pt x="569" y="70"/>
                </a:cubicBezTo>
                <a:cubicBezTo>
                  <a:pt x="567" y="67"/>
                  <a:pt x="567" y="67"/>
                  <a:pt x="567" y="67"/>
                </a:cubicBezTo>
                <a:cubicBezTo>
                  <a:pt x="568" y="74"/>
                  <a:pt x="568" y="81"/>
                  <a:pt x="569" y="89"/>
                </a:cubicBezTo>
                <a:close/>
                <a:moveTo>
                  <a:pt x="565" y="272"/>
                </a:moveTo>
                <a:cubicBezTo>
                  <a:pt x="564" y="283"/>
                  <a:pt x="564" y="283"/>
                  <a:pt x="564" y="283"/>
                </a:cubicBezTo>
                <a:cubicBezTo>
                  <a:pt x="564" y="281"/>
                  <a:pt x="563" y="270"/>
                  <a:pt x="564" y="261"/>
                </a:cubicBezTo>
                <a:cubicBezTo>
                  <a:pt x="560" y="272"/>
                  <a:pt x="565" y="265"/>
                  <a:pt x="562" y="284"/>
                </a:cubicBezTo>
                <a:cubicBezTo>
                  <a:pt x="563" y="262"/>
                  <a:pt x="560" y="270"/>
                  <a:pt x="559" y="271"/>
                </a:cubicBezTo>
                <a:cubicBezTo>
                  <a:pt x="561" y="276"/>
                  <a:pt x="558" y="304"/>
                  <a:pt x="563" y="296"/>
                </a:cubicBezTo>
                <a:cubicBezTo>
                  <a:pt x="562" y="288"/>
                  <a:pt x="567" y="278"/>
                  <a:pt x="565" y="272"/>
                </a:cubicBezTo>
                <a:close/>
                <a:moveTo>
                  <a:pt x="486" y="350"/>
                </a:moveTo>
                <a:cubicBezTo>
                  <a:pt x="473" y="351"/>
                  <a:pt x="473" y="351"/>
                  <a:pt x="473" y="351"/>
                </a:cubicBezTo>
                <a:cubicBezTo>
                  <a:pt x="487" y="350"/>
                  <a:pt x="487" y="350"/>
                  <a:pt x="487" y="350"/>
                </a:cubicBezTo>
                <a:lnTo>
                  <a:pt x="486" y="350"/>
                </a:lnTo>
                <a:close/>
                <a:moveTo>
                  <a:pt x="119" y="351"/>
                </a:moveTo>
                <a:cubicBezTo>
                  <a:pt x="123" y="349"/>
                  <a:pt x="141" y="352"/>
                  <a:pt x="140" y="353"/>
                </a:cubicBezTo>
                <a:cubicBezTo>
                  <a:pt x="138" y="352"/>
                  <a:pt x="128" y="352"/>
                  <a:pt x="119" y="351"/>
                </a:cubicBezTo>
                <a:close/>
                <a:moveTo>
                  <a:pt x="19" y="301"/>
                </a:moveTo>
                <a:cubicBezTo>
                  <a:pt x="20" y="308"/>
                  <a:pt x="24" y="318"/>
                  <a:pt x="23" y="322"/>
                </a:cubicBezTo>
                <a:cubicBezTo>
                  <a:pt x="21" y="317"/>
                  <a:pt x="20" y="312"/>
                  <a:pt x="19" y="307"/>
                </a:cubicBezTo>
                <a:cubicBezTo>
                  <a:pt x="19" y="304"/>
                  <a:pt x="17" y="298"/>
                  <a:pt x="19" y="301"/>
                </a:cubicBezTo>
                <a:close/>
                <a:moveTo>
                  <a:pt x="15" y="204"/>
                </a:moveTo>
                <a:cubicBezTo>
                  <a:pt x="12" y="199"/>
                  <a:pt x="12" y="199"/>
                  <a:pt x="12" y="199"/>
                </a:cubicBezTo>
                <a:cubicBezTo>
                  <a:pt x="13" y="204"/>
                  <a:pt x="13" y="204"/>
                  <a:pt x="13" y="204"/>
                </a:cubicBezTo>
                <a:lnTo>
                  <a:pt x="15" y="204"/>
                </a:lnTo>
                <a:close/>
                <a:moveTo>
                  <a:pt x="17" y="221"/>
                </a:moveTo>
                <a:cubicBezTo>
                  <a:pt x="18" y="219"/>
                  <a:pt x="17" y="208"/>
                  <a:pt x="16" y="211"/>
                </a:cubicBezTo>
                <a:lnTo>
                  <a:pt x="17" y="221"/>
                </a:lnTo>
                <a:close/>
                <a:moveTo>
                  <a:pt x="20" y="120"/>
                </a:moveTo>
                <a:cubicBezTo>
                  <a:pt x="22" y="126"/>
                  <a:pt x="22" y="126"/>
                  <a:pt x="22" y="126"/>
                </a:cubicBezTo>
                <a:cubicBezTo>
                  <a:pt x="22" y="119"/>
                  <a:pt x="22" y="119"/>
                  <a:pt x="22" y="119"/>
                </a:cubicBezTo>
                <a:lnTo>
                  <a:pt x="20" y="120"/>
                </a:lnTo>
                <a:close/>
                <a:moveTo>
                  <a:pt x="18" y="126"/>
                </a:moveTo>
                <a:cubicBezTo>
                  <a:pt x="18" y="128"/>
                  <a:pt x="18" y="129"/>
                  <a:pt x="19" y="129"/>
                </a:cubicBezTo>
                <a:cubicBezTo>
                  <a:pt x="19" y="133"/>
                  <a:pt x="19" y="139"/>
                  <a:pt x="18" y="144"/>
                </a:cubicBezTo>
                <a:cubicBezTo>
                  <a:pt x="17" y="143"/>
                  <a:pt x="18" y="139"/>
                  <a:pt x="18" y="136"/>
                </a:cubicBezTo>
                <a:cubicBezTo>
                  <a:pt x="18" y="138"/>
                  <a:pt x="17" y="142"/>
                  <a:pt x="17" y="147"/>
                </a:cubicBezTo>
                <a:cubicBezTo>
                  <a:pt x="19" y="142"/>
                  <a:pt x="19" y="146"/>
                  <a:pt x="21" y="146"/>
                </a:cubicBezTo>
                <a:cubicBezTo>
                  <a:pt x="23" y="131"/>
                  <a:pt x="20" y="131"/>
                  <a:pt x="19" y="129"/>
                </a:cubicBezTo>
                <a:cubicBezTo>
                  <a:pt x="19" y="127"/>
                  <a:pt x="18" y="126"/>
                  <a:pt x="18" y="126"/>
                </a:cubicBezTo>
                <a:close/>
                <a:moveTo>
                  <a:pt x="14" y="180"/>
                </a:moveTo>
                <a:cubicBezTo>
                  <a:pt x="15" y="178"/>
                  <a:pt x="15" y="177"/>
                  <a:pt x="15" y="177"/>
                </a:cubicBezTo>
                <a:cubicBezTo>
                  <a:pt x="16" y="167"/>
                  <a:pt x="17" y="157"/>
                  <a:pt x="19" y="168"/>
                </a:cubicBezTo>
                <a:cubicBezTo>
                  <a:pt x="18" y="177"/>
                  <a:pt x="18" y="177"/>
                  <a:pt x="18" y="177"/>
                </a:cubicBezTo>
                <a:cubicBezTo>
                  <a:pt x="18" y="173"/>
                  <a:pt x="18" y="173"/>
                  <a:pt x="18" y="172"/>
                </a:cubicBezTo>
                <a:cubicBezTo>
                  <a:pt x="16" y="179"/>
                  <a:pt x="18" y="183"/>
                  <a:pt x="18" y="188"/>
                </a:cubicBezTo>
                <a:cubicBezTo>
                  <a:pt x="17" y="185"/>
                  <a:pt x="17" y="175"/>
                  <a:pt x="15" y="177"/>
                </a:cubicBezTo>
                <a:cubicBezTo>
                  <a:pt x="14" y="184"/>
                  <a:pt x="14" y="184"/>
                  <a:pt x="14" y="184"/>
                </a:cubicBezTo>
                <a:cubicBezTo>
                  <a:pt x="15" y="186"/>
                  <a:pt x="15" y="187"/>
                  <a:pt x="14" y="189"/>
                </a:cubicBezTo>
                <a:cubicBezTo>
                  <a:pt x="14" y="189"/>
                  <a:pt x="14" y="189"/>
                  <a:pt x="14" y="189"/>
                </a:cubicBezTo>
                <a:cubicBezTo>
                  <a:pt x="14" y="188"/>
                  <a:pt x="14" y="186"/>
                  <a:pt x="14" y="184"/>
                </a:cubicBezTo>
                <a:cubicBezTo>
                  <a:pt x="14" y="183"/>
                  <a:pt x="14" y="181"/>
                  <a:pt x="14" y="180"/>
                </a:cubicBezTo>
                <a:close/>
                <a:moveTo>
                  <a:pt x="17" y="118"/>
                </a:moveTo>
                <a:cubicBezTo>
                  <a:pt x="17" y="117"/>
                  <a:pt x="16" y="119"/>
                  <a:pt x="16" y="116"/>
                </a:cubicBezTo>
                <a:cubicBezTo>
                  <a:pt x="16" y="111"/>
                  <a:pt x="16" y="111"/>
                  <a:pt x="16" y="111"/>
                </a:cubicBezTo>
                <a:cubicBezTo>
                  <a:pt x="17" y="105"/>
                  <a:pt x="17" y="112"/>
                  <a:pt x="17" y="118"/>
                </a:cubicBezTo>
                <a:close/>
                <a:moveTo>
                  <a:pt x="84" y="350"/>
                </a:moveTo>
                <a:cubicBezTo>
                  <a:pt x="86" y="350"/>
                  <a:pt x="100" y="351"/>
                  <a:pt x="101" y="350"/>
                </a:cubicBezTo>
                <a:cubicBezTo>
                  <a:pt x="105" y="352"/>
                  <a:pt x="105" y="352"/>
                  <a:pt x="105" y="352"/>
                </a:cubicBezTo>
                <a:cubicBezTo>
                  <a:pt x="97" y="351"/>
                  <a:pt x="89" y="352"/>
                  <a:pt x="93" y="353"/>
                </a:cubicBezTo>
                <a:cubicBezTo>
                  <a:pt x="87" y="351"/>
                  <a:pt x="81" y="351"/>
                  <a:pt x="84" y="350"/>
                </a:cubicBezTo>
                <a:close/>
                <a:moveTo>
                  <a:pt x="464" y="351"/>
                </a:moveTo>
                <a:cubicBezTo>
                  <a:pt x="460" y="352"/>
                  <a:pt x="441" y="352"/>
                  <a:pt x="438" y="354"/>
                </a:cubicBezTo>
                <a:cubicBezTo>
                  <a:pt x="432" y="352"/>
                  <a:pt x="454" y="351"/>
                  <a:pt x="464" y="351"/>
                </a:cubicBezTo>
                <a:close/>
                <a:moveTo>
                  <a:pt x="466" y="354"/>
                </a:moveTo>
                <a:cubicBezTo>
                  <a:pt x="471" y="353"/>
                  <a:pt x="471" y="353"/>
                  <a:pt x="471" y="353"/>
                </a:cubicBezTo>
                <a:cubicBezTo>
                  <a:pt x="477" y="353"/>
                  <a:pt x="476" y="351"/>
                  <a:pt x="486" y="351"/>
                </a:cubicBezTo>
                <a:cubicBezTo>
                  <a:pt x="484" y="352"/>
                  <a:pt x="480" y="351"/>
                  <a:pt x="477" y="352"/>
                </a:cubicBezTo>
                <a:cubicBezTo>
                  <a:pt x="478" y="353"/>
                  <a:pt x="476" y="353"/>
                  <a:pt x="471" y="353"/>
                </a:cubicBezTo>
                <a:cubicBezTo>
                  <a:pt x="470" y="354"/>
                  <a:pt x="468" y="354"/>
                  <a:pt x="466" y="354"/>
                </a:cubicBezTo>
                <a:close/>
                <a:moveTo>
                  <a:pt x="251" y="361"/>
                </a:moveTo>
                <a:cubicBezTo>
                  <a:pt x="262" y="362"/>
                  <a:pt x="262" y="362"/>
                  <a:pt x="262" y="362"/>
                </a:cubicBezTo>
                <a:cubicBezTo>
                  <a:pt x="269" y="360"/>
                  <a:pt x="269" y="360"/>
                  <a:pt x="269" y="360"/>
                </a:cubicBezTo>
                <a:lnTo>
                  <a:pt x="251" y="361"/>
                </a:lnTo>
                <a:close/>
                <a:moveTo>
                  <a:pt x="148" y="361"/>
                </a:moveTo>
                <a:cubicBezTo>
                  <a:pt x="157" y="361"/>
                  <a:pt x="157" y="361"/>
                  <a:pt x="157" y="361"/>
                </a:cubicBezTo>
                <a:cubicBezTo>
                  <a:pt x="154" y="361"/>
                  <a:pt x="154" y="361"/>
                  <a:pt x="154" y="361"/>
                </a:cubicBezTo>
                <a:cubicBezTo>
                  <a:pt x="154" y="360"/>
                  <a:pt x="153" y="359"/>
                  <a:pt x="155" y="359"/>
                </a:cubicBezTo>
                <a:cubicBezTo>
                  <a:pt x="157" y="359"/>
                  <a:pt x="158" y="359"/>
                  <a:pt x="159" y="359"/>
                </a:cubicBezTo>
                <a:cubicBezTo>
                  <a:pt x="157" y="359"/>
                  <a:pt x="156" y="359"/>
                  <a:pt x="155" y="359"/>
                </a:cubicBezTo>
                <a:cubicBezTo>
                  <a:pt x="148" y="359"/>
                  <a:pt x="140" y="358"/>
                  <a:pt x="139" y="360"/>
                </a:cubicBezTo>
                <a:cubicBezTo>
                  <a:pt x="142" y="359"/>
                  <a:pt x="154" y="360"/>
                  <a:pt x="153" y="361"/>
                </a:cubicBezTo>
                <a:lnTo>
                  <a:pt x="148" y="361"/>
                </a:lnTo>
                <a:close/>
                <a:moveTo>
                  <a:pt x="5" y="254"/>
                </a:moveTo>
                <a:cubicBezTo>
                  <a:pt x="6" y="258"/>
                  <a:pt x="6" y="259"/>
                  <a:pt x="6" y="267"/>
                </a:cubicBezTo>
                <a:cubicBezTo>
                  <a:pt x="5" y="262"/>
                  <a:pt x="5" y="255"/>
                  <a:pt x="5" y="254"/>
                </a:cubicBezTo>
                <a:close/>
                <a:moveTo>
                  <a:pt x="200" y="364"/>
                </a:moveTo>
                <a:cubicBezTo>
                  <a:pt x="201" y="363"/>
                  <a:pt x="213" y="364"/>
                  <a:pt x="209" y="363"/>
                </a:cubicBezTo>
                <a:cubicBezTo>
                  <a:pt x="204" y="362"/>
                  <a:pt x="204" y="362"/>
                  <a:pt x="204" y="362"/>
                </a:cubicBezTo>
                <a:cubicBezTo>
                  <a:pt x="211" y="363"/>
                  <a:pt x="208" y="360"/>
                  <a:pt x="219" y="361"/>
                </a:cubicBezTo>
                <a:cubicBezTo>
                  <a:pt x="213" y="361"/>
                  <a:pt x="213" y="361"/>
                  <a:pt x="213" y="361"/>
                </a:cubicBezTo>
                <a:cubicBezTo>
                  <a:pt x="221" y="362"/>
                  <a:pt x="202" y="363"/>
                  <a:pt x="215" y="364"/>
                </a:cubicBezTo>
                <a:cubicBezTo>
                  <a:pt x="220" y="364"/>
                  <a:pt x="206" y="365"/>
                  <a:pt x="200" y="364"/>
                </a:cubicBezTo>
                <a:close/>
                <a:moveTo>
                  <a:pt x="2" y="237"/>
                </a:moveTo>
                <a:cubicBezTo>
                  <a:pt x="2" y="245"/>
                  <a:pt x="5" y="243"/>
                  <a:pt x="4" y="255"/>
                </a:cubicBezTo>
                <a:cubicBezTo>
                  <a:pt x="3" y="246"/>
                  <a:pt x="1" y="247"/>
                  <a:pt x="2" y="237"/>
                </a:cubicBezTo>
                <a:close/>
                <a:moveTo>
                  <a:pt x="126" y="366"/>
                </a:moveTo>
                <a:cubicBezTo>
                  <a:pt x="127" y="366"/>
                  <a:pt x="127" y="366"/>
                  <a:pt x="127" y="366"/>
                </a:cubicBezTo>
                <a:cubicBezTo>
                  <a:pt x="137" y="366"/>
                  <a:pt x="137" y="366"/>
                  <a:pt x="137" y="366"/>
                </a:cubicBezTo>
                <a:cubicBezTo>
                  <a:pt x="136" y="366"/>
                  <a:pt x="136" y="366"/>
                  <a:pt x="136" y="366"/>
                </a:cubicBezTo>
                <a:lnTo>
                  <a:pt x="126" y="366"/>
                </a:lnTo>
                <a:close/>
                <a:moveTo>
                  <a:pt x="18" y="239"/>
                </a:moveTo>
                <a:cubicBezTo>
                  <a:pt x="18" y="236"/>
                  <a:pt x="18" y="234"/>
                  <a:pt x="18" y="233"/>
                </a:cubicBezTo>
                <a:cubicBezTo>
                  <a:pt x="18" y="235"/>
                  <a:pt x="18" y="237"/>
                  <a:pt x="18" y="239"/>
                </a:cubicBezTo>
                <a:close/>
                <a:moveTo>
                  <a:pt x="500" y="341"/>
                </a:moveTo>
                <a:cubicBezTo>
                  <a:pt x="501" y="342"/>
                  <a:pt x="502" y="342"/>
                  <a:pt x="503" y="342"/>
                </a:cubicBezTo>
                <a:cubicBezTo>
                  <a:pt x="503" y="342"/>
                  <a:pt x="502" y="341"/>
                  <a:pt x="500" y="341"/>
                </a:cubicBezTo>
                <a:close/>
                <a:moveTo>
                  <a:pt x="524" y="338"/>
                </a:moveTo>
                <a:cubicBezTo>
                  <a:pt x="525" y="338"/>
                  <a:pt x="525" y="338"/>
                  <a:pt x="525" y="338"/>
                </a:cubicBezTo>
                <a:cubicBezTo>
                  <a:pt x="525" y="338"/>
                  <a:pt x="525" y="338"/>
                  <a:pt x="525" y="338"/>
                </a:cubicBezTo>
                <a:lnTo>
                  <a:pt x="524" y="338"/>
                </a:lnTo>
                <a:close/>
                <a:moveTo>
                  <a:pt x="77" y="19"/>
                </a:moveTo>
                <a:cubicBezTo>
                  <a:pt x="72" y="21"/>
                  <a:pt x="82" y="19"/>
                  <a:pt x="86" y="19"/>
                </a:cubicBezTo>
                <a:cubicBezTo>
                  <a:pt x="82" y="19"/>
                  <a:pt x="80" y="18"/>
                  <a:pt x="77" y="19"/>
                </a:cubicBezTo>
                <a:close/>
                <a:moveTo>
                  <a:pt x="110" y="15"/>
                </a:moveTo>
                <a:cubicBezTo>
                  <a:pt x="107" y="16"/>
                  <a:pt x="104" y="16"/>
                  <a:pt x="99" y="17"/>
                </a:cubicBezTo>
                <a:cubicBezTo>
                  <a:pt x="102" y="17"/>
                  <a:pt x="105" y="16"/>
                  <a:pt x="110" y="15"/>
                </a:cubicBezTo>
                <a:close/>
                <a:moveTo>
                  <a:pt x="83" y="17"/>
                </a:moveTo>
                <a:cubicBezTo>
                  <a:pt x="89" y="17"/>
                  <a:pt x="95" y="17"/>
                  <a:pt x="99" y="17"/>
                </a:cubicBezTo>
                <a:cubicBezTo>
                  <a:pt x="95" y="17"/>
                  <a:pt x="92" y="16"/>
                  <a:pt x="83" y="17"/>
                </a:cubicBezTo>
                <a:close/>
                <a:moveTo>
                  <a:pt x="197" y="13"/>
                </a:moveTo>
                <a:cubicBezTo>
                  <a:pt x="192" y="15"/>
                  <a:pt x="182" y="14"/>
                  <a:pt x="182" y="14"/>
                </a:cubicBezTo>
                <a:cubicBezTo>
                  <a:pt x="204" y="15"/>
                  <a:pt x="178" y="16"/>
                  <a:pt x="176" y="17"/>
                </a:cubicBezTo>
                <a:cubicBezTo>
                  <a:pt x="190" y="16"/>
                  <a:pt x="190" y="15"/>
                  <a:pt x="197" y="13"/>
                </a:cubicBezTo>
                <a:close/>
                <a:moveTo>
                  <a:pt x="226" y="12"/>
                </a:moveTo>
                <a:cubicBezTo>
                  <a:pt x="223" y="12"/>
                  <a:pt x="221" y="12"/>
                  <a:pt x="220" y="12"/>
                </a:cubicBezTo>
                <a:cubicBezTo>
                  <a:pt x="222" y="12"/>
                  <a:pt x="224" y="12"/>
                  <a:pt x="226" y="12"/>
                </a:cubicBezTo>
                <a:close/>
                <a:moveTo>
                  <a:pt x="234" y="13"/>
                </a:moveTo>
                <a:cubicBezTo>
                  <a:pt x="241" y="13"/>
                  <a:pt x="244" y="11"/>
                  <a:pt x="247" y="10"/>
                </a:cubicBezTo>
                <a:cubicBezTo>
                  <a:pt x="238" y="10"/>
                  <a:pt x="232" y="12"/>
                  <a:pt x="226" y="12"/>
                </a:cubicBezTo>
                <a:cubicBezTo>
                  <a:pt x="231" y="12"/>
                  <a:pt x="236" y="12"/>
                  <a:pt x="234" y="13"/>
                </a:cubicBezTo>
                <a:close/>
                <a:moveTo>
                  <a:pt x="462" y="18"/>
                </a:moveTo>
                <a:cubicBezTo>
                  <a:pt x="461" y="18"/>
                  <a:pt x="457" y="18"/>
                  <a:pt x="457" y="18"/>
                </a:cubicBezTo>
                <a:cubicBezTo>
                  <a:pt x="469" y="19"/>
                  <a:pt x="469" y="19"/>
                  <a:pt x="469" y="19"/>
                </a:cubicBezTo>
                <a:cubicBezTo>
                  <a:pt x="474" y="18"/>
                  <a:pt x="465" y="18"/>
                  <a:pt x="462" y="18"/>
                </a:cubicBezTo>
                <a:close/>
                <a:moveTo>
                  <a:pt x="508" y="16"/>
                </a:moveTo>
                <a:cubicBezTo>
                  <a:pt x="518" y="17"/>
                  <a:pt x="513" y="18"/>
                  <a:pt x="518" y="18"/>
                </a:cubicBezTo>
                <a:cubicBezTo>
                  <a:pt x="517" y="16"/>
                  <a:pt x="517" y="16"/>
                  <a:pt x="517" y="16"/>
                </a:cubicBezTo>
                <a:lnTo>
                  <a:pt x="508" y="16"/>
                </a:lnTo>
                <a:close/>
                <a:moveTo>
                  <a:pt x="503" y="4"/>
                </a:moveTo>
                <a:cubicBezTo>
                  <a:pt x="500" y="4"/>
                  <a:pt x="500" y="4"/>
                  <a:pt x="500" y="4"/>
                </a:cubicBezTo>
                <a:cubicBezTo>
                  <a:pt x="504" y="4"/>
                  <a:pt x="504" y="4"/>
                  <a:pt x="504" y="4"/>
                </a:cubicBezTo>
                <a:lnTo>
                  <a:pt x="503" y="4"/>
                </a:lnTo>
                <a:close/>
                <a:moveTo>
                  <a:pt x="554" y="24"/>
                </a:moveTo>
                <a:cubicBezTo>
                  <a:pt x="552" y="25"/>
                  <a:pt x="549" y="25"/>
                  <a:pt x="547" y="25"/>
                </a:cubicBezTo>
                <a:cubicBezTo>
                  <a:pt x="551" y="26"/>
                  <a:pt x="553" y="26"/>
                  <a:pt x="553" y="25"/>
                </a:cubicBezTo>
                <a:cubicBezTo>
                  <a:pt x="554" y="25"/>
                  <a:pt x="554" y="25"/>
                  <a:pt x="554" y="24"/>
                </a:cubicBezTo>
                <a:close/>
                <a:moveTo>
                  <a:pt x="560" y="53"/>
                </a:moveTo>
                <a:cubicBezTo>
                  <a:pt x="559" y="48"/>
                  <a:pt x="559" y="48"/>
                  <a:pt x="559" y="48"/>
                </a:cubicBezTo>
                <a:cubicBezTo>
                  <a:pt x="560" y="53"/>
                  <a:pt x="561" y="59"/>
                  <a:pt x="561" y="65"/>
                </a:cubicBezTo>
                <a:cubicBezTo>
                  <a:pt x="561" y="61"/>
                  <a:pt x="561" y="57"/>
                  <a:pt x="560" y="53"/>
                </a:cubicBezTo>
                <a:close/>
                <a:moveTo>
                  <a:pt x="563" y="98"/>
                </a:moveTo>
                <a:cubicBezTo>
                  <a:pt x="563" y="100"/>
                  <a:pt x="563" y="100"/>
                  <a:pt x="563" y="100"/>
                </a:cubicBezTo>
                <a:cubicBezTo>
                  <a:pt x="564" y="112"/>
                  <a:pt x="564" y="112"/>
                  <a:pt x="564" y="112"/>
                </a:cubicBezTo>
                <a:lnTo>
                  <a:pt x="563" y="98"/>
                </a:lnTo>
                <a:close/>
                <a:moveTo>
                  <a:pt x="303" y="352"/>
                </a:moveTo>
                <a:cubicBezTo>
                  <a:pt x="301" y="354"/>
                  <a:pt x="321" y="353"/>
                  <a:pt x="327" y="354"/>
                </a:cubicBezTo>
                <a:cubicBezTo>
                  <a:pt x="323" y="351"/>
                  <a:pt x="311" y="355"/>
                  <a:pt x="303" y="352"/>
                </a:cubicBezTo>
                <a:close/>
                <a:moveTo>
                  <a:pt x="17" y="257"/>
                </a:moveTo>
                <a:cubicBezTo>
                  <a:pt x="18" y="263"/>
                  <a:pt x="19" y="269"/>
                  <a:pt x="19" y="275"/>
                </a:cubicBezTo>
                <a:cubicBezTo>
                  <a:pt x="19" y="261"/>
                  <a:pt x="19" y="271"/>
                  <a:pt x="17" y="257"/>
                </a:cubicBez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14367">
              <a:defRPr/>
            </a:pPr>
            <a:endParaRPr lang="en-US">
              <a:solidFill>
                <a:srgbClr val="353535"/>
              </a:solidFill>
              <a:latin typeface="Segoe UI Semilight"/>
            </a:endParaRPr>
          </a:p>
        </p:txBody>
      </p:sp>
      <p:sp>
        <p:nvSpPr>
          <p:cNvPr id="10" name="Freeform 506">
            <a:extLst>
              <a:ext uri="{FF2B5EF4-FFF2-40B4-BE49-F238E27FC236}">
                <a16:creationId xmlns:a16="http://schemas.microsoft.com/office/drawing/2014/main" id="{5B7F625A-4C22-450E-91F5-851C2E6BA1E8}"/>
              </a:ext>
            </a:extLst>
          </p:cNvPr>
          <p:cNvSpPr>
            <a:spLocks noEditPoints="1"/>
          </p:cNvSpPr>
          <p:nvPr/>
        </p:nvSpPr>
        <p:spPr bwMode="auto">
          <a:xfrm>
            <a:off x="4254348" y="5594085"/>
            <a:ext cx="3474011" cy="516713"/>
          </a:xfrm>
          <a:custGeom>
            <a:avLst/>
            <a:gdLst>
              <a:gd name="T0" fmla="*/ 56 w 581"/>
              <a:gd name="T1" fmla="*/ 16 h 372"/>
              <a:gd name="T2" fmla="*/ 561 w 581"/>
              <a:gd name="T3" fmla="*/ 179 h 372"/>
              <a:gd name="T4" fmla="*/ 564 w 581"/>
              <a:gd name="T5" fmla="*/ 156 h 372"/>
              <a:gd name="T6" fmla="*/ 576 w 581"/>
              <a:gd name="T7" fmla="*/ 203 h 372"/>
              <a:gd name="T8" fmla="*/ 29 w 581"/>
              <a:gd name="T9" fmla="*/ 35 h 372"/>
              <a:gd name="T10" fmla="*/ 253 w 581"/>
              <a:gd name="T11" fmla="*/ 367 h 372"/>
              <a:gd name="T12" fmla="*/ 452 w 581"/>
              <a:gd name="T13" fmla="*/ 365 h 372"/>
              <a:gd name="T14" fmla="*/ 559 w 581"/>
              <a:gd name="T15" fmla="*/ 350 h 372"/>
              <a:gd name="T16" fmla="*/ 574 w 581"/>
              <a:gd name="T17" fmla="*/ 217 h 372"/>
              <a:gd name="T18" fmla="*/ 571 w 581"/>
              <a:gd name="T19" fmla="*/ 31 h 372"/>
              <a:gd name="T20" fmla="*/ 542 w 581"/>
              <a:gd name="T21" fmla="*/ 7 h 372"/>
              <a:gd name="T22" fmla="*/ 264 w 581"/>
              <a:gd name="T23" fmla="*/ 8 h 372"/>
              <a:gd name="T24" fmla="*/ 82 w 581"/>
              <a:gd name="T25" fmla="*/ 12 h 372"/>
              <a:gd name="T26" fmla="*/ 66 w 581"/>
              <a:gd name="T27" fmla="*/ 16 h 372"/>
              <a:gd name="T28" fmla="*/ 80 w 581"/>
              <a:gd name="T29" fmla="*/ 15 h 372"/>
              <a:gd name="T30" fmla="*/ 149 w 581"/>
              <a:gd name="T31" fmla="*/ 13 h 372"/>
              <a:gd name="T32" fmla="*/ 366 w 581"/>
              <a:gd name="T33" fmla="*/ 15 h 372"/>
              <a:gd name="T34" fmla="*/ 452 w 581"/>
              <a:gd name="T35" fmla="*/ 17 h 372"/>
              <a:gd name="T36" fmla="*/ 562 w 581"/>
              <a:gd name="T37" fmla="*/ 47 h 372"/>
              <a:gd name="T38" fmla="*/ 565 w 581"/>
              <a:gd name="T39" fmla="*/ 111 h 372"/>
              <a:gd name="T40" fmla="*/ 560 w 581"/>
              <a:gd name="T41" fmla="*/ 209 h 372"/>
              <a:gd name="T42" fmla="*/ 553 w 581"/>
              <a:gd name="T43" fmla="*/ 290 h 372"/>
              <a:gd name="T44" fmla="*/ 542 w 581"/>
              <a:gd name="T45" fmla="*/ 338 h 372"/>
              <a:gd name="T46" fmla="*/ 557 w 581"/>
              <a:gd name="T47" fmla="*/ 336 h 372"/>
              <a:gd name="T48" fmla="*/ 555 w 581"/>
              <a:gd name="T49" fmla="*/ 336 h 372"/>
              <a:gd name="T50" fmla="*/ 558 w 581"/>
              <a:gd name="T51" fmla="*/ 336 h 372"/>
              <a:gd name="T52" fmla="*/ 552 w 581"/>
              <a:gd name="T53" fmla="*/ 333 h 372"/>
              <a:gd name="T54" fmla="*/ 554 w 581"/>
              <a:gd name="T55" fmla="*/ 333 h 372"/>
              <a:gd name="T56" fmla="*/ 459 w 581"/>
              <a:gd name="T57" fmla="*/ 344 h 372"/>
              <a:gd name="T58" fmla="*/ 270 w 581"/>
              <a:gd name="T59" fmla="*/ 354 h 372"/>
              <a:gd name="T60" fmla="*/ 149 w 581"/>
              <a:gd name="T61" fmla="*/ 350 h 372"/>
              <a:gd name="T62" fmla="*/ 32 w 581"/>
              <a:gd name="T63" fmla="*/ 335 h 372"/>
              <a:gd name="T64" fmla="*/ 14 w 581"/>
              <a:gd name="T65" fmla="*/ 222 h 372"/>
              <a:gd name="T66" fmla="*/ 30 w 581"/>
              <a:gd name="T67" fmla="*/ 94 h 372"/>
              <a:gd name="T68" fmla="*/ 30 w 581"/>
              <a:gd name="T69" fmla="*/ 36 h 372"/>
              <a:gd name="T70" fmla="*/ 10 w 581"/>
              <a:gd name="T71" fmla="*/ 136 h 372"/>
              <a:gd name="T72" fmla="*/ 1 w 581"/>
              <a:gd name="T73" fmla="*/ 273 h 372"/>
              <a:gd name="T74" fmla="*/ 30 w 581"/>
              <a:gd name="T75" fmla="*/ 354 h 372"/>
              <a:gd name="T76" fmla="*/ 333 w 581"/>
              <a:gd name="T77" fmla="*/ 3 h 372"/>
              <a:gd name="T78" fmla="*/ 220 w 581"/>
              <a:gd name="T79" fmla="*/ 366 h 372"/>
              <a:gd name="T80" fmla="*/ 572 w 581"/>
              <a:gd name="T81" fmla="*/ 248 h 372"/>
              <a:gd name="T82" fmla="*/ 338 w 581"/>
              <a:gd name="T83" fmla="*/ 362 h 372"/>
              <a:gd name="T84" fmla="*/ 577 w 581"/>
              <a:gd name="T85" fmla="*/ 130 h 372"/>
              <a:gd name="T86" fmla="*/ 555 w 581"/>
              <a:gd name="T87" fmla="*/ 11 h 372"/>
              <a:gd name="T88" fmla="*/ 569 w 581"/>
              <a:gd name="T89" fmla="*/ 29 h 372"/>
              <a:gd name="T90" fmla="*/ 318 w 581"/>
              <a:gd name="T91" fmla="*/ 9 h 372"/>
              <a:gd name="T92" fmla="*/ 438 w 581"/>
              <a:gd name="T93" fmla="*/ 7 h 372"/>
              <a:gd name="T94" fmla="*/ 566 w 581"/>
              <a:gd name="T95" fmla="*/ 49 h 372"/>
              <a:gd name="T96" fmla="*/ 564 w 581"/>
              <a:gd name="T97" fmla="*/ 283 h 372"/>
              <a:gd name="T98" fmla="*/ 140 w 581"/>
              <a:gd name="T99" fmla="*/ 353 h 372"/>
              <a:gd name="T100" fmla="*/ 16 w 581"/>
              <a:gd name="T101" fmla="*/ 211 h 372"/>
              <a:gd name="T102" fmla="*/ 21 w 581"/>
              <a:gd name="T103" fmla="*/ 146 h 372"/>
              <a:gd name="T104" fmla="*/ 14 w 581"/>
              <a:gd name="T105" fmla="*/ 189 h 372"/>
              <a:gd name="T106" fmla="*/ 93 w 581"/>
              <a:gd name="T107" fmla="*/ 353 h 372"/>
              <a:gd name="T108" fmla="*/ 251 w 581"/>
              <a:gd name="T109" fmla="*/ 361 h 372"/>
              <a:gd name="T110" fmla="*/ 153 w 581"/>
              <a:gd name="T111" fmla="*/ 361 h 372"/>
              <a:gd name="T112" fmla="*/ 200 w 581"/>
              <a:gd name="T113" fmla="*/ 364 h 372"/>
              <a:gd name="T114" fmla="*/ 18 w 581"/>
              <a:gd name="T115" fmla="*/ 239 h 372"/>
              <a:gd name="T116" fmla="*/ 110 w 581"/>
              <a:gd name="T117" fmla="*/ 15 h 372"/>
              <a:gd name="T118" fmla="*/ 220 w 581"/>
              <a:gd name="T119" fmla="*/ 12 h 372"/>
              <a:gd name="T120" fmla="*/ 518 w 581"/>
              <a:gd name="T121" fmla="*/ 18 h 372"/>
              <a:gd name="T122" fmla="*/ 560 w 581"/>
              <a:gd name="T123" fmla="*/ 53 h 372"/>
              <a:gd name="T124" fmla="*/ 17 w 581"/>
              <a:gd name="T125" fmla="*/ 257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1" h="372">
                <a:moveTo>
                  <a:pt x="56" y="17"/>
                </a:moveTo>
                <a:cubicBezTo>
                  <a:pt x="56" y="17"/>
                  <a:pt x="56" y="17"/>
                  <a:pt x="56" y="17"/>
                </a:cubicBezTo>
                <a:cubicBezTo>
                  <a:pt x="57" y="17"/>
                  <a:pt x="56" y="17"/>
                  <a:pt x="56" y="17"/>
                </a:cubicBezTo>
                <a:close/>
                <a:moveTo>
                  <a:pt x="53" y="18"/>
                </a:moveTo>
                <a:cubicBezTo>
                  <a:pt x="54" y="18"/>
                  <a:pt x="55" y="18"/>
                  <a:pt x="56" y="17"/>
                </a:cubicBezTo>
                <a:cubicBezTo>
                  <a:pt x="55" y="17"/>
                  <a:pt x="53" y="15"/>
                  <a:pt x="53" y="18"/>
                </a:cubicBezTo>
                <a:close/>
                <a:moveTo>
                  <a:pt x="56" y="12"/>
                </a:moveTo>
                <a:cubicBezTo>
                  <a:pt x="55" y="13"/>
                  <a:pt x="55" y="13"/>
                  <a:pt x="55" y="13"/>
                </a:cubicBezTo>
                <a:cubicBezTo>
                  <a:pt x="56" y="14"/>
                  <a:pt x="56" y="13"/>
                  <a:pt x="56" y="12"/>
                </a:cubicBezTo>
                <a:close/>
                <a:moveTo>
                  <a:pt x="56" y="15"/>
                </a:moveTo>
                <a:cubicBezTo>
                  <a:pt x="56" y="16"/>
                  <a:pt x="56" y="16"/>
                  <a:pt x="56" y="16"/>
                </a:cubicBezTo>
                <a:cubicBezTo>
                  <a:pt x="57" y="15"/>
                  <a:pt x="57" y="15"/>
                  <a:pt x="57" y="15"/>
                </a:cubicBezTo>
                <a:lnTo>
                  <a:pt x="56" y="15"/>
                </a:lnTo>
                <a:close/>
                <a:moveTo>
                  <a:pt x="560" y="208"/>
                </a:moveTo>
                <a:cubicBezTo>
                  <a:pt x="559" y="207"/>
                  <a:pt x="559" y="206"/>
                  <a:pt x="558" y="207"/>
                </a:cubicBezTo>
                <a:lnTo>
                  <a:pt x="560" y="208"/>
                </a:lnTo>
                <a:close/>
                <a:moveTo>
                  <a:pt x="562" y="241"/>
                </a:moveTo>
                <a:cubicBezTo>
                  <a:pt x="562" y="244"/>
                  <a:pt x="562" y="246"/>
                  <a:pt x="562" y="248"/>
                </a:cubicBezTo>
                <a:cubicBezTo>
                  <a:pt x="562" y="246"/>
                  <a:pt x="562" y="244"/>
                  <a:pt x="562" y="241"/>
                </a:cubicBezTo>
                <a:close/>
                <a:moveTo>
                  <a:pt x="561" y="179"/>
                </a:moveTo>
                <a:cubicBezTo>
                  <a:pt x="561" y="185"/>
                  <a:pt x="561" y="185"/>
                  <a:pt x="561" y="185"/>
                </a:cubicBezTo>
                <a:cubicBezTo>
                  <a:pt x="561" y="183"/>
                  <a:pt x="561" y="181"/>
                  <a:pt x="561" y="179"/>
                </a:cubicBezTo>
                <a:close/>
                <a:moveTo>
                  <a:pt x="358" y="13"/>
                </a:moveTo>
                <a:cubicBezTo>
                  <a:pt x="344" y="15"/>
                  <a:pt x="344" y="15"/>
                  <a:pt x="344" y="15"/>
                </a:cubicBezTo>
                <a:cubicBezTo>
                  <a:pt x="354" y="16"/>
                  <a:pt x="355" y="14"/>
                  <a:pt x="358" y="13"/>
                </a:cubicBezTo>
                <a:close/>
                <a:moveTo>
                  <a:pt x="507" y="359"/>
                </a:moveTo>
                <a:cubicBezTo>
                  <a:pt x="505" y="358"/>
                  <a:pt x="505" y="358"/>
                  <a:pt x="505" y="358"/>
                </a:cubicBezTo>
                <a:cubicBezTo>
                  <a:pt x="504" y="358"/>
                  <a:pt x="503" y="359"/>
                  <a:pt x="507" y="359"/>
                </a:cubicBezTo>
                <a:close/>
                <a:moveTo>
                  <a:pt x="574" y="250"/>
                </a:moveTo>
                <a:cubicBezTo>
                  <a:pt x="574" y="250"/>
                  <a:pt x="574" y="250"/>
                  <a:pt x="573" y="251"/>
                </a:cubicBezTo>
                <a:cubicBezTo>
                  <a:pt x="573" y="252"/>
                  <a:pt x="573" y="252"/>
                  <a:pt x="573" y="252"/>
                </a:cubicBezTo>
                <a:lnTo>
                  <a:pt x="574" y="250"/>
                </a:lnTo>
                <a:close/>
                <a:moveTo>
                  <a:pt x="564" y="156"/>
                </a:moveTo>
                <a:cubicBezTo>
                  <a:pt x="564" y="156"/>
                  <a:pt x="564" y="156"/>
                  <a:pt x="564" y="156"/>
                </a:cubicBezTo>
                <a:cubicBezTo>
                  <a:pt x="564" y="151"/>
                  <a:pt x="564" y="151"/>
                  <a:pt x="564" y="151"/>
                </a:cubicBezTo>
                <a:cubicBezTo>
                  <a:pt x="563" y="153"/>
                  <a:pt x="563" y="155"/>
                  <a:pt x="564" y="156"/>
                </a:cubicBezTo>
                <a:close/>
                <a:moveTo>
                  <a:pt x="461" y="363"/>
                </a:moveTo>
                <a:cubicBezTo>
                  <a:pt x="459" y="364"/>
                  <a:pt x="457" y="364"/>
                  <a:pt x="455" y="365"/>
                </a:cubicBezTo>
                <a:cubicBezTo>
                  <a:pt x="460" y="365"/>
                  <a:pt x="462" y="364"/>
                  <a:pt x="461" y="363"/>
                </a:cubicBezTo>
                <a:close/>
                <a:moveTo>
                  <a:pt x="562" y="249"/>
                </a:moveTo>
                <a:cubicBezTo>
                  <a:pt x="562" y="249"/>
                  <a:pt x="562" y="249"/>
                  <a:pt x="562" y="249"/>
                </a:cubicBezTo>
                <a:cubicBezTo>
                  <a:pt x="562" y="248"/>
                  <a:pt x="562" y="248"/>
                  <a:pt x="562" y="248"/>
                </a:cubicBezTo>
                <a:lnTo>
                  <a:pt x="562" y="249"/>
                </a:lnTo>
                <a:close/>
                <a:moveTo>
                  <a:pt x="576" y="203"/>
                </a:moveTo>
                <a:cubicBezTo>
                  <a:pt x="576" y="210"/>
                  <a:pt x="576" y="210"/>
                  <a:pt x="576" y="210"/>
                </a:cubicBezTo>
                <a:cubicBezTo>
                  <a:pt x="576" y="207"/>
                  <a:pt x="576" y="204"/>
                  <a:pt x="576" y="203"/>
                </a:cubicBezTo>
                <a:close/>
                <a:moveTo>
                  <a:pt x="358" y="13"/>
                </a:moveTo>
                <a:cubicBezTo>
                  <a:pt x="362" y="13"/>
                  <a:pt x="362" y="13"/>
                  <a:pt x="362" y="13"/>
                </a:cubicBezTo>
                <a:cubicBezTo>
                  <a:pt x="360" y="13"/>
                  <a:pt x="359" y="13"/>
                  <a:pt x="358" y="13"/>
                </a:cubicBezTo>
                <a:close/>
                <a:moveTo>
                  <a:pt x="70" y="18"/>
                </a:moveTo>
                <a:cubicBezTo>
                  <a:pt x="74" y="18"/>
                  <a:pt x="75" y="17"/>
                  <a:pt x="76" y="17"/>
                </a:cubicBezTo>
                <a:cubicBezTo>
                  <a:pt x="74" y="17"/>
                  <a:pt x="71" y="17"/>
                  <a:pt x="70" y="18"/>
                </a:cubicBezTo>
                <a:close/>
                <a:moveTo>
                  <a:pt x="29" y="35"/>
                </a:moveTo>
                <a:cubicBezTo>
                  <a:pt x="30" y="33"/>
                  <a:pt x="30" y="33"/>
                  <a:pt x="30" y="33"/>
                </a:cubicBezTo>
                <a:cubicBezTo>
                  <a:pt x="30" y="34"/>
                  <a:pt x="29" y="35"/>
                  <a:pt x="29" y="35"/>
                </a:cubicBezTo>
                <a:close/>
                <a:moveTo>
                  <a:pt x="19" y="209"/>
                </a:moveTo>
                <a:cubicBezTo>
                  <a:pt x="19" y="210"/>
                  <a:pt x="19" y="211"/>
                  <a:pt x="19" y="211"/>
                </a:cubicBezTo>
                <a:cubicBezTo>
                  <a:pt x="20" y="210"/>
                  <a:pt x="19" y="209"/>
                  <a:pt x="19" y="209"/>
                </a:cubicBezTo>
                <a:close/>
                <a:moveTo>
                  <a:pt x="44" y="359"/>
                </a:moveTo>
                <a:cubicBezTo>
                  <a:pt x="54" y="361"/>
                  <a:pt x="65" y="361"/>
                  <a:pt x="75" y="362"/>
                </a:cubicBezTo>
                <a:cubicBezTo>
                  <a:pt x="76" y="363"/>
                  <a:pt x="89" y="364"/>
                  <a:pt x="79" y="364"/>
                </a:cubicBezTo>
                <a:cubicBezTo>
                  <a:pt x="92" y="364"/>
                  <a:pt x="92" y="364"/>
                  <a:pt x="92" y="364"/>
                </a:cubicBezTo>
                <a:cubicBezTo>
                  <a:pt x="91" y="365"/>
                  <a:pt x="91" y="365"/>
                  <a:pt x="91" y="365"/>
                </a:cubicBezTo>
                <a:cubicBezTo>
                  <a:pt x="138" y="371"/>
                  <a:pt x="179" y="364"/>
                  <a:pt x="226" y="369"/>
                </a:cubicBezTo>
                <a:cubicBezTo>
                  <a:pt x="225" y="370"/>
                  <a:pt x="225" y="370"/>
                  <a:pt x="225" y="370"/>
                </a:cubicBezTo>
                <a:cubicBezTo>
                  <a:pt x="253" y="367"/>
                  <a:pt x="253" y="367"/>
                  <a:pt x="253" y="367"/>
                </a:cubicBezTo>
                <a:cubicBezTo>
                  <a:pt x="258" y="368"/>
                  <a:pt x="259" y="370"/>
                  <a:pt x="267" y="370"/>
                </a:cubicBezTo>
                <a:cubicBezTo>
                  <a:pt x="263" y="368"/>
                  <a:pt x="283" y="370"/>
                  <a:pt x="288" y="368"/>
                </a:cubicBezTo>
                <a:cubicBezTo>
                  <a:pt x="295" y="369"/>
                  <a:pt x="288" y="370"/>
                  <a:pt x="286" y="370"/>
                </a:cubicBezTo>
                <a:cubicBezTo>
                  <a:pt x="313" y="372"/>
                  <a:pt x="334" y="369"/>
                  <a:pt x="363" y="369"/>
                </a:cubicBezTo>
                <a:cubicBezTo>
                  <a:pt x="334" y="367"/>
                  <a:pt x="334" y="368"/>
                  <a:pt x="314" y="367"/>
                </a:cubicBezTo>
                <a:cubicBezTo>
                  <a:pt x="337" y="365"/>
                  <a:pt x="341" y="367"/>
                  <a:pt x="366" y="366"/>
                </a:cubicBezTo>
                <a:cubicBezTo>
                  <a:pt x="355" y="367"/>
                  <a:pt x="355" y="367"/>
                  <a:pt x="355" y="367"/>
                </a:cubicBezTo>
                <a:cubicBezTo>
                  <a:pt x="368" y="370"/>
                  <a:pt x="393" y="365"/>
                  <a:pt x="397" y="368"/>
                </a:cubicBezTo>
                <a:cubicBezTo>
                  <a:pt x="412" y="367"/>
                  <a:pt x="425" y="363"/>
                  <a:pt x="443" y="363"/>
                </a:cubicBezTo>
                <a:cubicBezTo>
                  <a:pt x="435" y="366"/>
                  <a:pt x="435" y="366"/>
                  <a:pt x="435" y="366"/>
                </a:cubicBezTo>
                <a:cubicBezTo>
                  <a:pt x="452" y="365"/>
                  <a:pt x="452" y="365"/>
                  <a:pt x="452" y="365"/>
                </a:cubicBezTo>
                <a:cubicBezTo>
                  <a:pt x="452" y="363"/>
                  <a:pt x="452" y="363"/>
                  <a:pt x="452" y="363"/>
                </a:cubicBezTo>
                <a:cubicBezTo>
                  <a:pt x="457" y="363"/>
                  <a:pt x="460" y="363"/>
                  <a:pt x="461" y="363"/>
                </a:cubicBezTo>
                <a:cubicBezTo>
                  <a:pt x="472" y="360"/>
                  <a:pt x="488" y="360"/>
                  <a:pt x="504" y="357"/>
                </a:cubicBezTo>
                <a:cubicBezTo>
                  <a:pt x="505" y="358"/>
                  <a:pt x="505" y="358"/>
                  <a:pt x="505" y="358"/>
                </a:cubicBezTo>
                <a:cubicBezTo>
                  <a:pt x="507" y="358"/>
                  <a:pt x="508" y="357"/>
                  <a:pt x="509" y="357"/>
                </a:cubicBezTo>
                <a:cubicBezTo>
                  <a:pt x="512" y="358"/>
                  <a:pt x="524" y="356"/>
                  <a:pt x="525" y="358"/>
                </a:cubicBezTo>
                <a:cubicBezTo>
                  <a:pt x="520" y="359"/>
                  <a:pt x="509" y="361"/>
                  <a:pt x="509" y="360"/>
                </a:cubicBezTo>
                <a:cubicBezTo>
                  <a:pt x="497" y="363"/>
                  <a:pt x="525" y="359"/>
                  <a:pt x="534" y="358"/>
                </a:cubicBezTo>
                <a:cubicBezTo>
                  <a:pt x="524" y="358"/>
                  <a:pt x="536" y="357"/>
                  <a:pt x="541" y="355"/>
                </a:cubicBezTo>
                <a:cubicBezTo>
                  <a:pt x="542" y="355"/>
                  <a:pt x="541" y="356"/>
                  <a:pt x="540" y="356"/>
                </a:cubicBezTo>
                <a:cubicBezTo>
                  <a:pt x="548" y="355"/>
                  <a:pt x="553" y="353"/>
                  <a:pt x="559" y="350"/>
                </a:cubicBezTo>
                <a:cubicBezTo>
                  <a:pt x="561" y="349"/>
                  <a:pt x="562" y="349"/>
                  <a:pt x="564" y="347"/>
                </a:cubicBezTo>
                <a:cubicBezTo>
                  <a:pt x="565" y="346"/>
                  <a:pt x="567" y="345"/>
                  <a:pt x="568" y="342"/>
                </a:cubicBezTo>
                <a:cubicBezTo>
                  <a:pt x="569" y="341"/>
                  <a:pt x="570" y="339"/>
                  <a:pt x="570" y="337"/>
                </a:cubicBezTo>
                <a:cubicBezTo>
                  <a:pt x="570" y="336"/>
                  <a:pt x="570" y="336"/>
                  <a:pt x="570" y="336"/>
                </a:cubicBezTo>
                <a:cubicBezTo>
                  <a:pt x="570" y="334"/>
                  <a:pt x="571" y="332"/>
                  <a:pt x="572" y="329"/>
                </a:cubicBezTo>
                <a:cubicBezTo>
                  <a:pt x="570" y="326"/>
                  <a:pt x="570" y="326"/>
                  <a:pt x="570" y="326"/>
                </a:cubicBezTo>
                <a:cubicBezTo>
                  <a:pt x="572" y="314"/>
                  <a:pt x="572" y="314"/>
                  <a:pt x="572" y="314"/>
                </a:cubicBezTo>
                <a:cubicBezTo>
                  <a:pt x="569" y="313"/>
                  <a:pt x="573" y="297"/>
                  <a:pt x="570" y="294"/>
                </a:cubicBezTo>
                <a:cubicBezTo>
                  <a:pt x="571" y="280"/>
                  <a:pt x="572" y="296"/>
                  <a:pt x="572" y="291"/>
                </a:cubicBezTo>
                <a:cubicBezTo>
                  <a:pt x="573" y="278"/>
                  <a:pt x="571" y="255"/>
                  <a:pt x="573" y="251"/>
                </a:cubicBezTo>
                <a:cubicBezTo>
                  <a:pt x="573" y="239"/>
                  <a:pt x="574" y="227"/>
                  <a:pt x="574" y="217"/>
                </a:cubicBezTo>
                <a:cubicBezTo>
                  <a:pt x="576" y="217"/>
                  <a:pt x="576" y="217"/>
                  <a:pt x="576" y="217"/>
                </a:cubicBezTo>
                <a:cubicBezTo>
                  <a:pt x="576" y="212"/>
                  <a:pt x="575" y="206"/>
                  <a:pt x="576" y="201"/>
                </a:cubicBezTo>
                <a:cubicBezTo>
                  <a:pt x="576" y="201"/>
                  <a:pt x="576" y="202"/>
                  <a:pt x="576" y="203"/>
                </a:cubicBezTo>
                <a:cubicBezTo>
                  <a:pt x="576" y="184"/>
                  <a:pt x="577" y="169"/>
                  <a:pt x="577" y="153"/>
                </a:cubicBezTo>
                <a:cubicBezTo>
                  <a:pt x="578" y="154"/>
                  <a:pt x="579" y="154"/>
                  <a:pt x="579" y="163"/>
                </a:cubicBezTo>
                <a:cubicBezTo>
                  <a:pt x="581" y="148"/>
                  <a:pt x="578" y="124"/>
                  <a:pt x="579" y="101"/>
                </a:cubicBezTo>
                <a:cubicBezTo>
                  <a:pt x="579" y="103"/>
                  <a:pt x="579" y="103"/>
                  <a:pt x="579" y="103"/>
                </a:cubicBezTo>
                <a:cubicBezTo>
                  <a:pt x="578" y="90"/>
                  <a:pt x="578" y="90"/>
                  <a:pt x="578" y="90"/>
                </a:cubicBezTo>
                <a:cubicBezTo>
                  <a:pt x="578" y="93"/>
                  <a:pt x="579" y="91"/>
                  <a:pt x="580" y="91"/>
                </a:cubicBezTo>
                <a:cubicBezTo>
                  <a:pt x="580" y="80"/>
                  <a:pt x="579" y="68"/>
                  <a:pt x="578" y="57"/>
                </a:cubicBezTo>
                <a:cubicBezTo>
                  <a:pt x="577" y="46"/>
                  <a:pt x="575" y="36"/>
                  <a:pt x="571" y="31"/>
                </a:cubicBezTo>
                <a:cubicBezTo>
                  <a:pt x="573" y="34"/>
                  <a:pt x="572" y="31"/>
                  <a:pt x="573" y="29"/>
                </a:cubicBezTo>
                <a:cubicBezTo>
                  <a:pt x="573" y="27"/>
                  <a:pt x="573" y="26"/>
                  <a:pt x="575" y="33"/>
                </a:cubicBezTo>
                <a:cubicBezTo>
                  <a:pt x="574" y="30"/>
                  <a:pt x="573" y="27"/>
                  <a:pt x="572" y="24"/>
                </a:cubicBezTo>
                <a:cubicBezTo>
                  <a:pt x="571" y="22"/>
                  <a:pt x="570" y="20"/>
                  <a:pt x="569" y="19"/>
                </a:cubicBezTo>
                <a:cubicBezTo>
                  <a:pt x="569" y="18"/>
                  <a:pt x="568" y="17"/>
                  <a:pt x="567" y="16"/>
                </a:cubicBezTo>
                <a:cubicBezTo>
                  <a:pt x="566" y="15"/>
                  <a:pt x="566" y="15"/>
                  <a:pt x="565" y="14"/>
                </a:cubicBezTo>
                <a:cubicBezTo>
                  <a:pt x="565" y="14"/>
                  <a:pt x="565" y="14"/>
                  <a:pt x="564" y="13"/>
                </a:cubicBezTo>
                <a:cubicBezTo>
                  <a:pt x="563" y="13"/>
                  <a:pt x="563" y="13"/>
                  <a:pt x="563" y="13"/>
                </a:cubicBezTo>
                <a:cubicBezTo>
                  <a:pt x="561" y="11"/>
                  <a:pt x="559" y="11"/>
                  <a:pt x="557" y="10"/>
                </a:cubicBezTo>
                <a:cubicBezTo>
                  <a:pt x="555" y="10"/>
                  <a:pt x="554" y="9"/>
                  <a:pt x="552" y="9"/>
                </a:cubicBezTo>
                <a:cubicBezTo>
                  <a:pt x="548" y="8"/>
                  <a:pt x="545" y="8"/>
                  <a:pt x="542" y="7"/>
                </a:cubicBezTo>
                <a:cubicBezTo>
                  <a:pt x="529" y="6"/>
                  <a:pt x="516" y="5"/>
                  <a:pt x="504" y="4"/>
                </a:cubicBezTo>
                <a:cubicBezTo>
                  <a:pt x="504" y="5"/>
                  <a:pt x="504" y="5"/>
                  <a:pt x="504" y="5"/>
                </a:cubicBezTo>
                <a:cubicBezTo>
                  <a:pt x="494" y="5"/>
                  <a:pt x="494" y="5"/>
                  <a:pt x="494" y="5"/>
                </a:cubicBezTo>
                <a:cubicBezTo>
                  <a:pt x="493" y="5"/>
                  <a:pt x="493" y="5"/>
                  <a:pt x="493" y="5"/>
                </a:cubicBezTo>
                <a:cubicBezTo>
                  <a:pt x="500" y="4"/>
                  <a:pt x="500" y="4"/>
                  <a:pt x="500" y="4"/>
                </a:cubicBezTo>
                <a:cubicBezTo>
                  <a:pt x="491" y="4"/>
                  <a:pt x="482" y="4"/>
                  <a:pt x="474" y="5"/>
                </a:cubicBezTo>
                <a:cubicBezTo>
                  <a:pt x="472" y="4"/>
                  <a:pt x="470" y="3"/>
                  <a:pt x="464" y="2"/>
                </a:cubicBezTo>
                <a:cubicBezTo>
                  <a:pt x="464" y="4"/>
                  <a:pt x="436" y="0"/>
                  <a:pt x="424" y="2"/>
                </a:cubicBezTo>
                <a:cubicBezTo>
                  <a:pt x="423" y="1"/>
                  <a:pt x="429" y="2"/>
                  <a:pt x="425" y="1"/>
                </a:cubicBezTo>
                <a:cubicBezTo>
                  <a:pt x="395" y="1"/>
                  <a:pt x="351" y="3"/>
                  <a:pt x="316" y="2"/>
                </a:cubicBezTo>
                <a:cubicBezTo>
                  <a:pt x="313" y="6"/>
                  <a:pt x="283" y="6"/>
                  <a:pt x="264" y="8"/>
                </a:cubicBezTo>
                <a:cubicBezTo>
                  <a:pt x="259" y="6"/>
                  <a:pt x="275" y="7"/>
                  <a:pt x="280" y="5"/>
                </a:cubicBezTo>
                <a:cubicBezTo>
                  <a:pt x="269" y="5"/>
                  <a:pt x="277" y="2"/>
                  <a:pt x="258" y="4"/>
                </a:cubicBezTo>
                <a:cubicBezTo>
                  <a:pt x="259" y="4"/>
                  <a:pt x="258" y="3"/>
                  <a:pt x="262" y="3"/>
                </a:cubicBezTo>
                <a:cubicBezTo>
                  <a:pt x="252" y="3"/>
                  <a:pt x="265" y="6"/>
                  <a:pt x="248" y="6"/>
                </a:cubicBezTo>
                <a:cubicBezTo>
                  <a:pt x="248" y="4"/>
                  <a:pt x="248" y="4"/>
                  <a:pt x="248" y="4"/>
                </a:cubicBezTo>
                <a:cubicBezTo>
                  <a:pt x="237" y="6"/>
                  <a:pt x="237" y="6"/>
                  <a:pt x="237" y="6"/>
                </a:cubicBezTo>
                <a:cubicBezTo>
                  <a:pt x="204" y="6"/>
                  <a:pt x="174" y="8"/>
                  <a:pt x="145" y="7"/>
                </a:cubicBezTo>
                <a:cubicBezTo>
                  <a:pt x="143" y="8"/>
                  <a:pt x="144" y="9"/>
                  <a:pt x="148" y="9"/>
                </a:cubicBezTo>
                <a:cubicBezTo>
                  <a:pt x="134" y="9"/>
                  <a:pt x="118" y="12"/>
                  <a:pt x="103" y="11"/>
                </a:cubicBezTo>
                <a:cubicBezTo>
                  <a:pt x="107" y="11"/>
                  <a:pt x="107" y="11"/>
                  <a:pt x="107" y="11"/>
                </a:cubicBezTo>
                <a:cubicBezTo>
                  <a:pt x="95" y="10"/>
                  <a:pt x="89" y="11"/>
                  <a:pt x="82" y="12"/>
                </a:cubicBezTo>
                <a:cubicBezTo>
                  <a:pt x="79" y="12"/>
                  <a:pt x="75" y="13"/>
                  <a:pt x="71" y="13"/>
                </a:cubicBezTo>
                <a:cubicBezTo>
                  <a:pt x="68" y="14"/>
                  <a:pt x="66" y="14"/>
                  <a:pt x="63" y="14"/>
                </a:cubicBezTo>
                <a:cubicBezTo>
                  <a:pt x="59" y="15"/>
                  <a:pt x="59" y="15"/>
                  <a:pt x="59" y="15"/>
                </a:cubicBezTo>
                <a:cubicBezTo>
                  <a:pt x="58" y="15"/>
                  <a:pt x="58" y="15"/>
                  <a:pt x="58" y="15"/>
                </a:cubicBezTo>
                <a:cubicBezTo>
                  <a:pt x="58" y="15"/>
                  <a:pt x="58" y="15"/>
                  <a:pt x="58" y="15"/>
                </a:cubicBezTo>
                <a:cubicBezTo>
                  <a:pt x="59" y="15"/>
                  <a:pt x="59" y="15"/>
                  <a:pt x="59" y="15"/>
                </a:cubicBezTo>
                <a:cubicBezTo>
                  <a:pt x="59" y="15"/>
                  <a:pt x="59" y="15"/>
                  <a:pt x="59" y="15"/>
                </a:cubicBezTo>
                <a:cubicBezTo>
                  <a:pt x="60" y="15"/>
                  <a:pt x="60" y="15"/>
                  <a:pt x="60" y="15"/>
                </a:cubicBezTo>
                <a:cubicBezTo>
                  <a:pt x="67" y="14"/>
                  <a:pt x="67" y="14"/>
                  <a:pt x="67" y="14"/>
                </a:cubicBezTo>
                <a:cubicBezTo>
                  <a:pt x="72" y="14"/>
                  <a:pt x="76" y="14"/>
                  <a:pt x="76" y="15"/>
                </a:cubicBezTo>
                <a:cubicBezTo>
                  <a:pt x="75" y="16"/>
                  <a:pt x="71" y="16"/>
                  <a:pt x="66" y="16"/>
                </a:cubicBezTo>
                <a:cubicBezTo>
                  <a:pt x="64" y="16"/>
                  <a:pt x="62" y="16"/>
                  <a:pt x="59" y="16"/>
                </a:cubicBezTo>
                <a:cubicBezTo>
                  <a:pt x="59" y="16"/>
                  <a:pt x="59" y="16"/>
                  <a:pt x="59" y="16"/>
                </a:cubicBezTo>
                <a:cubicBezTo>
                  <a:pt x="59" y="16"/>
                  <a:pt x="59" y="16"/>
                  <a:pt x="59" y="16"/>
                </a:cubicBezTo>
                <a:cubicBezTo>
                  <a:pt x="58" y="16"/>
                  <a:pt x="58" y="16"/>
                  <a:pt x="58" y="16"/>
                </a:cubicBezTo>
                <a:cubicBezTo>
                  <a:pt x="58" y="16"/>
                  <a:pt x="58" y="16"/>
                  <a:pt x="58" y="16"/>
                </a:cubicBezTo>
                <a:cubicBezTo>
                  <a:pt x="59" y="18"/>
                  <a:pt x="59" y="18"/>
                  <a:pt x="59" y="18"/>
                </a:cubicBezTo>
                <a:cubicBezTo>
                  <a:pt x="59" y="18"/>
                  <a:pt x="59" y="18"/>
                  <a:pt x="59" y="17"/>
                </a:cubicBezTo>
                <a:cubicBezTo>
                  <a:pt x="59" y="17"/>
                  <a:pt x="59" y="17"/>
                  <a:pt x="60" y="17"/>
                </a:cubicBezTo>
                <a:cubicBezTo>
                  <a:pt x="61" y="17"/>
                  <a:pt x="61" y="17"/>
                  <a:pt x="61" y="17"/>
                </a:cubicBezTo>
                <a:cubicBezTo>
                  <a:pt x="63" y="17"/>
                  <a:pt x="64" y="17"/>
                  <a:pt x="67" y="16"/>
                </a:cubicBezTo>
                <a:cubicBezTo>
                  <a:pt x="71" y="16"/>
                  <a:pt x="76" y="16"/>
                  <a:pt x="80" y="15"/>
                </a:cubicBezTo>
                <a:cubicBezTo>
                  <a:pt x="78" y="16"/>
                  <a:pt x="77" y="16"/>
                  <a:pt x="76" y="17"/>
                </a:cubicBezTo>
                <a:cubicBezTo>
                  <a:pt x="83" y="16"/>
                  <a:pt x="93" y="15"/>
                  <a:pt x="104" y="14"/>
                </a:cubicBezTo>
                <a:cubicBezTo>
                  <a:pt x="89" y="15"/>
                  <a:pt x="89" y="15"/>
                  <a:pt x="89" y="15"/>
                </a:cubicBezTo>
                <a:cubicBezTo>
                  <a:pt x="95" y="12"/>
                  <a:pt x="114" y="14"/>
                  <a:pt x="120" y="13"/>
                </a:cubicBezTo>
                <a:cubicBezTo>
                  <a:pt x="119" y="15"/>
                  <a:pt x="110" y="15"/>
                  <a:pt x="119" y="16"/>
                </a:cubicBezTo>
                <a:cubicBezTo>
                  <a:pt x="144" y="16"/>
                  <a:pt x="134" y="14"/>
                  <a:pt x="157" y="11"/>
                </a:cubicBezTo>
                <a:cubicBezTo>
                  <a:pt x="153" y="11"/>
                  <a:pt x="153" y="11"/>
                  <a:pt x="153" y="11"/>
                </a:cubicBezTo>
                <a:cubicBezTo>
                  <a:pt x="160" y="10"/>
                  <a:pt x="166" y="8"/>
                  <a:pt x="177" y="9"/>
                </a:cubicBezTo>
                <a:cubicBezTo>
                  <a:pt x="177" y="10"/>
                  <a:pt x="169" y="11"/>
                  <a:pt x="164" y="11"/>
                </a:cubicBezTo>
                <a:cubicBezTo>
                  <a:pt x="167" y="12"/>
                  <a:pt x="178" y="9"/>
                  <a:pt x="186" y="10"/>
                </a:cubicBezTo>
                <a:cubicBezTo>
                  <a:pt x="179" y="12"/>
                  <a:pt x="161" y="13"/>
                  <a:pt x="149" y="13"/>
                </a:cubicBezTo>
                <a:cubicBezTo>
                  <a:pt x="150" y="14"/>
                  <a:pt x="150" y="15"/>
                  <a:pt x="148" y="15"/>
                </a:cubicBezTo>
                <a:cubicBezTo>
                  <a:pt x="185" y="13"/>
                  <a:pt x="225" y="9"/>
                  <a:pt x="261" y="10"/>
                </a:cubicBezTo>
                <a:cubicBezTo>
                  <a:pt x="242" y="13"/>
                  <a:pt x="269" y="10"/>
                  <a:pt x="265" y="13"/>
                </a:cubicBezTo>
                <a:cubicBezTo>
                  <a:pt x="268" y="11"/>
                  <a:pt x="279" y="12"/>
                  <a:pt x="289" y="11"/>
                </a:cubicBezTo>
                <a:cubicBezTo>
                  <a:pt x="293" y="13"/>
                  <a:pt x="269" y="13"/>
                  <a:pt x="277" y="14"/>
                </a:cubicBezTo>
                <a:cubicBezTo>
                  <a:pt x="296" y="14"/>
                  <a:pt x="322" y="9"/>
                  <a:pt x="347" y="10"/>
                </a:cubicBezTo>
                <a:cubicBezTo>
                  <a:pt x="346" y="11"/>
                  <a:pt x="340" y="11"/>
                  <a:pt x="339" y="11"/>
                </a:cubicBezTo>
                <a:cubicBezTo>
                  <a:pt x="355" y="11"/>
                  <a:pt x="377" y="6"/>
                  <a:pt x="388" y="9"/>
                </a:cubicBezTo>
                <a:cubicBezTo>
                  <a:pt x="362" y="13"/>
                  <a:pt x="362" y="13"/>
                  <a:pt x="362" y="13"/>
                </a:cubicBezTo>
                <a:cubicBezTo>
                  <a:pt x="365" y="13"/>
                  <a:pt x="367" y="13"/>
                  <a:pt x="372" y="13"/>
                </a:cubicBezTo>
                <a:cubicBezTo>
                  <a:pt x="366" y="15"/>
                  <a:pt x="366" y="15"/>
                  <a:pt x="366" y="15"/>
                </a:cubicBezTo>
                <a:cubicBezTo>
                  <a:pt x="386" y="15"/>
                  <a:pt x="381" y="12"/>
                  <a:pt x="392" y="10"/>
                </a:cubicBezTo>
                <a:cubicBezTo>
                  <a:pt x="404" y="12"/>
                  <a:pt x="404" y="12"/>
                  <a:pt x="404" y="12"/>
                </a:cubicBezTo>
                <a:cubicBezTo>
                  <a:pt x="426" y="13"/>
                  <a:pt x="447" y="12"/>
                  <a:pt x="462" y="10"/>
                </a:cubicBezTo>
                <a:cubicBezTo>
                  <a:pt x="466" y="10"/>
                  <a:pt x="482" y="10"/>
                  <a:pt x="476" y="12"/>
                </a:cubicBezTo>
                <a:cubicBezTo>
                  <a:pt x="464" y="14"/>
                  <a:pt x="459" y="16"/>
                  <a:pt x="437" y="15"/>
                </a:cubicBezTo>
                <a:cubicBezTo>
                  <a:pt x="434" y="14"/>
                  <a:pt x="454" y="14"/>
                  <a:pt x="447" y="13"/>
                </a:cubicBezTo>
                <a:cubicBezTo>
                  <a:pt x="438" y="14"/>
                  <a:pt x="422" y="12"/>
                  <a:pt x="414" y="14"/>
                </a:cubicBezTo>
                <a:cubicBezTo>
                  <a:pt x="438" y="14"/>
                  <a:pt x="438" y="14"/>
                  <a:pt x="438" y="14"/>
                </a:cubicBezTo>
                <a:cubicBezTo>
                  <a:pt x="438" y="16"/>
                  <a:pt x="428" y="14"/>
                  <a:pt x="424" y="15"/>
                </a:cubicBezTo>
                <a:cubicBezTo>
                  <a:pt x="430" y="17"/>
                  <a:pt x="444" y="15"/>
                  <a:pt x="453" y="16"/>
                </a:cubicBezTo>
                <a:cubicBezTo>
                  <a:pt x="452" y="17"/>
                  <a:pt x="452" y="17"/>
                  <a:pt x="452" y="17"/>
                </a:cubicBezTo>
                <a:cubicBezTo>
                  <a:pt x="471" y="17"/>
                  <a:pt x="468" y="17"/>
                  <a:pt x="487" y="16"/>
                </a:cubicBezTo>
                <a:cubicBezTo>
                  <a:pt x="489" y="14"/>
                  <a:pt x="481" y="15"/>
                  <a:pt x="472" y="13"/>
                </a:cubicBezTo>
                <a:cubicBezTo>
                  <a:pt x="487" y="14"/>
                  <a:pt x="505" y="13"/>
                  <a:pt x="524" y="14"/>
                </a:cubicBezTo>
                <a:cubicBezTo>
                  <a:pt x="533" y="15"/>
                  <a:pt x="542" y="16"/>
                  <a:pt x="550" y="18"/>
                </a:cubicBezTo>
                <a:cubicBezTo>
                  <a:pt x="554" y="19"/>
                  <a:pt x="559" y="20"/>
                  <a:pt x="560" y="23"/>
                </a:cubicBezTo>
                <a:cubicBezTo>
                  <a:pt x="562" y="27"/>
                  <a:pt x="563" y="31"/>
                  <a:pt x="563" y="35"/>
                </a:cubicBezTo>
                <a:cubicBezTo>
                  <a:pt x="561" y="29"/>
                  <a:pt x="558" y="23"/>
                  <a:pt x="555" y="23"/>
                </a:cubicBezTo>
                <a:cubicBezTo>
                  <a:pt x="556" y="24"/>
                  <a:pt x="556" y="24"/>
                  <a:pt x="557" y="24"/>
                </a:cubicBezTo>
                <a:cubicBezTo>
                  <a:pt x="558" y="25"/>
                  <a:pt x="558" y="26"/>
                  <a:pt x="559" y="28"/>
                </a:cubicBezTo>
                <a:cubicBezTo>
                  <a:pt x="560" y="30"/>
                  <a:pt x="561" y="34"/>
                  <a:pt x="562" y="36"/>
                </a:cubicBezTo>
                <a:cubicBezTo>
                  <a:pt x="563" y="42"/>
                  <a:pt x="563" y="47"/>
                  <a:pt x="562" y="47"/>
                </a:cubicBezTo>
                <a:cubicBezTo>
                  <a:pt x="561" y="40"/>
                  <a:pt x="561" y="39"/>
                  <a:pt x="560" y="38"/>
                </a:cubicBezTo>
                <a:cubicBezTo>
                  <a:pt x="560" y="37"/>
                  <a:pt x="559" y="37"/>
                  <a:pt x="558" y="34"/>
                </a:cubicBezTo>
                <a:cubicBezTo>
                  <a:pt x="558" y="33"/>
                  <a:pt x="558" y="33"/>
                  <a:pt x="558" y="33"/>
                </a:cubicBezTo>
                <a:cubicBezTo>
                  <a:pt x="558" y="32"/>
                  <a:pt x="556" y="28"/>
                  <a:pt x="556" y="31"/>
                </a:cubicBezTo>
                <a:cubicBezTo>
                  <a:pt x="558" y="34"/>
                  <a:pt x="560" y="40"/>
                  <a:pt x="561" y="47"/>
                </a:cubicBezTo>
                <a:cubicBezTo>
                  <a:pt x="563" y="53"/>
                  <a:pt x="564" y="60"/>
                  <a:pt x="565" y="65"/>
                </a:cubicBezTo>
                <a:cubicBezTo>
                  <a:pt x="564" y="60"/>
                  <a:pt x="563" y="70"/>
                  <a:pt x="563" y="72"/>
                </a:cubicBezTo>
                <a:cubicBezTo>
                  <a:pt x="564" y="83"/>
                  <a:pt x="564" y="72"/>
                  <a:pt x="565" y="71"/>
                </a:cubicBezTo>
                <a:cubicBezTo>
                  <a:pt x="565" y="77"/>
                  <a:pt x="567" y="86"/>
                  <a:pt x="566" y="91"/>
                </a:cubicBezTo>
                <a:cubicBezTo>
                  <a:pt x="565" y="99"/>
                  <a:pt x="564" y="81"/>
                  <a:pt x="563" y="78"/>
                </a:cubicBezTo>
                <a:cubicBezTo>
                  <a:pt x="564" y="89"/>
                  <a:pt x="565" y="100"/>
                  <a:pt x="565" y="111"/>
                </a:cubicBezTo>
                <a:cubicBezTo>
                  <a:pt x="565" y="110"/>
                  <a:pt x="565" y="110"/>
                  <a:pt x="565" y="110"/>
                </a:cubicBezTo>
                <a:cubicBezTo>
                  <a:pt x="566" y="112"/>
                  <a:pt x="566" y="117"/>
                  <a:pt x="565" y="121"/>
                </a:cubicBezTo>
                <a:cubicBezTo>
                  <a:pt x="564" y="124"/>
                  <a:pt x="564" y="116"/>
                  <a:pt x="565" y="111"/>
                </a:cubicBezTo>
                <a:cubicBezTo>
                  <a:pt x="563" y="128"/>
                  <a:pt x="568" y="141"/>
                  <a:pt x="564" y="156"/>
                </a:cubicBezTo>
                <a:cubicBezTo>
                  <a:pt x="565" y="165"/>
                  <a:pt x="565" y="165"/>
                  <a:pt x="565" y="165"/>
                </a:cubicBezTo>
                <a:cubicBezTo>
                  <a:pt x="564" y="166"/>
                  <a:pt x="564" y="168"/>
                  <a:pt x="564" y="166"/>
                </a:cubicBezTo>
                <a:cubicBezTo>
                  <a:pt x="564" y="175"/>
                  <a:pt x="564" y="175"/>
                  <a:pt x="564" y="175"/>
                </a:cubicBezTo>
                <a:cubicBezTo>
                  <a:pt x="565" y="193"/>
                  <a:pt x="562" y="180"/>
                  <a:pt x="561" y="186"/>
                </a:cubicBezTo>
                <a:cubicBezTo>
                  <a:pt x="561" y="185"/>
                  <a:pt x="561" y="185"/>
                  <a:pt x="561" y="185"/>
                </a:cubicBezTo>
                <a:cubicBezTo>
                  <a:pt x="560" y="190"/>
                  <a:pt x="559" y="194"/>
                  <a:pt x="559" y="190"/>
                </a:cubicBezTo>
                <a:cubicBezTo>
                  <a:pt x="560" y="209"/>
                  <a:pt x="560" y="209"/>
                  <a:pt x="560" y="209"/>
                </a:cubicBezTo>
                <a:cubicBezTo>
                  <a:pt x="560" y="208"/>
                  <a:pt x="560" y="208"/>
                  <a:pt x="560" y="208"/>
                </a:cubicBezTo>
                <a:cubicBezTo>
                  <a:pt x="561" y="216"/>
                  <a:pt x="560" y="243"/>
                  <a:pt x="564" y="242"/>
                </a:cubicBezTo>
                <a:cubicBezTo>
                  <a:pt x="563" y="247"/>
                  <a:pt x="562" y="251"/>
                  <a:pt x="562" y="249"/>
                </a:cubicBezTo>
                <a:cubicBezTo>
                  <a:pt x="561" y="263"/>
                  <a:pt x="559" y="246"/>
                  <a:pt x="559" y="268"/>
                </a:cubicBezTo>
                <a:cubicBezTo>
                  <a:pt x="558" y="267"/>
                  <a:pt x="558" y="265"/>
                  <a:pt x="558" y="262"/>
                </a:cubicBezTo>
                <a:cubicBezTo>
                  <a:pt x="558" y="267"/>
                  <a:pt x="558" y="270"/>
                  <a:pt x="558" y="271"/>
                </a:cubicBezTo>
                <a:cubicBezTo>
                  <a:pt x="558" y="271"/>
                  <a:pt x="557" y="271"/>
                  <a:pt x="557" y="272"/>
                </a:cubicBezTo>
                <a:cubicBezTo>
                  <a:pt x="558" y="272"/>
                  <a:pt x="557" y="282"/>
                  <a:pt x="556" y="286"/>
                </a:cubicBezTo>
                <a:cubicBezTo>
                  <a:pt x="555" y="279"/>
                  <a:pt x="555" y="279"/>
                  <a:pt x="555" y="279"/>
                </a:cubicBezTo>
                <a:cubicBezTo>
                  <a:pt x="555" y="284"/>
                  <a:pt x="555" y="287"/>
                  <a:pt x="555" y="296"/>
                </a:cubicBezTo>
                <a:cubicBezTo>
                  <a:pt x="553" y="290"/>
                  <a:pt x="553" y="290"/>
                  <a:pt x="553" y="290"/>
                </a:cubicBezTo>
                <a:cubicBezTo>
                  <a:pt x="553" y="305"/>
                  <a:pt x="557" y="291"/>
                  <a:pt x="554" y="309"/>
                </a:cubicBezTo>
                <a:cubicBezTo>
                  <a:pt x="557" y="293"/>
                  <a:pt x="557" y="293"/>
                  <a:pt x="557" y="293"/>
                </a:cubicBezTo>
                <a:cubicBezTo>
                  <a:pt x="556" y="312"/>
                  <a:pt x="559" y="306"/>
                  <a:pt x="560" y="315"/>
                </a:cubicBezTo>
                <a:cubicBezTo>
                  <a:pt x="560" y="320"/>
                  <a:pt x="560" y="325"/>
                  <a:pt x="559" y="330"/>
                </a:cubicBezTo>
                <a:cubicBezTo>
                  <a:pt x="559" y="334"/>
                  <a:pt x="559" y="334"/>
                  <a:pt x="559" y="334"/>
                </a:cubicBezTo>
                <a:cubicBezTo>
                  <a:pt x="559" y="336"/>
                  <a:pt x="559" y="336"/>
                  <a:pt x="559" y="336"/>
                </a:cubicBezTo>
                <a:cubicBezTo>
                  <a:pt x="559" y="337"/>
                  <a:pt x="558" y="337"/>
                  <a:pt x="558" y="338"/>
                </a:cubicBezTo>
                <a:cubicBezTo>
                  <a:pt x="556" y="339"/>
                  <a:pt x="553" y="340"/>
                  <a:pt x="551" y="341"/>
                </a:cubicBezTo>
                <a:cubicBezTo>
                  <a:pt x="541" y="343"/>
                  <a:pt x="531" y="345"/>
                  <a:pt x="523" y="348"/>
                </a:cubicBezTo>
                <a:cubicBezTo>
                  <a:pt x="521" y="347"/>
                  <a:pt x="523" y="346"/>
                  <a:pt x="517" y="345"/>
                </a:cubicBezTo>
                <a:cubicBezTo>
                  <a:pt x="530" y="343"/>
                  <a:pt x="536" y="342"/>
                  <a:pt x="542" y="338"/>
                </a:cubicBezTo>
                <a:cubicBezTo>
                  <a:pt x="553" y="335"/>
                  <a:pt x="554" y="335"/>
                  <a:pt x="556" y="336"/>
                </a:cubicBezTo>
                <a:cubicBezTo>
                  <a:pt x="556" y="336"/>
                  <a:pt x="556" y="336"/>
                  <a:pt x="557" y="336"/>
                </a:cubicBezTo>
                <a:cubicBezTo>
                  <a:pt x="557" y="336"/>
                  <a:pt x="557" y="336"/>
                  <a:pt x="557" y="336"/>
                </a:cubicBezTo>
                <a:cubicBezTo>
                  <a:pt x="557" y="336"/>
                  <a:pt x="557" y="336"/>
                  <a:pt x="557" y="336"/>
                </a:cubicBezTo>
                <a:cubicBezTo>
                  <a:pt x="557" y="336"/>
                  <a:pt x="557" y="336"/>
                  <a:pt x="557" y="336"/>
                </a:cubicBezTo>
                <a:cubicBezTo>
                  <a:pt x="557" y="336"/>
                  <a:pt x="557" y="336"/>
                  <a:pt x="557" y="336"/>
                </a:cubicBezTo>
                <a:cubicBezTo>
                  <a:pt x="558" y="336"/>
                  <a:pt x="558" y="336"/>
                  <a:pt x="558" y="336"/>
                </a:cubicBezTo>
                <a:cubicBezTo>
                  <a:pt x="558" y="336"/>
                  <a:pt x="558" y="336"/>
                  <a:pt x="558" y="336"/>
                </a:cubicBezTo>
                <a:cubicBezTo>
                  <a:pt x="558" y="336"/>
                  <a:pt x="558" y="336"/>
                  <a:pt x="558" y="336"/>
                </a:cubicBezTo>
                <a:cubicBezTo>
                  <a:pt x="558" y="336"/>
                  <a:pt x="558" y="336"/>
                  <a:pt x="558" y="336"/>
                </a:cubicBezTo>
                <a:cubicBezTo>
                  <a:pt x="557" y="336"/>
                  <a:pt x="558" y="336"/>
                  <a:pt x="557" y="336"/>
                </a:cubicBezTo>
                <a:cubicBezTo>
                  <a:pt x="557" y="336"/>
                  <a:pt x="557" y="336"/>
                  <a:pt x="557" y="336"/>
                </a:cubicBezTo>
                <a:cubicBezTo>
                  <a:pt x="557" y="336"/>
                  <a:pt x="557" y="336"/>
                  <a:pt x="557" y="336"/>
                </a:cubicBezTo>
                <a:cubicBezTo>
                  <a:pt x="557" y="335"/>
                  <a:pt x="557" y="335"/>
                  <a:pt x="557" y="335"/>
                </a:cubicBezTo>
                <a:cubicBezTo>
                  <a:pt x="558" y="332"/>
                  <a:pt x="558" y="328"/>
                  <a:pt x="558" y="322"/>
                </a:cubicBezTo>
                <a:cubicBezTo>
                  <a:pt x="557" y="322"/>
                  <a:pt x="556" y="325"/>
                  <a:pt x="556" y="328"/>
                </a:cubicBezTo>
                <a:cubicBezTo>
                  <a:pt x="555" y="329"/>
                  <a:pt x="555" y="331"/>
                  <a:pt x="555" y="333"/>
                </a:cubicBezTo>
                <a:cubicBezTo>
                  <a:pt x="555" y="335"/>
                  <a:pt x="555" y="335"/>
                  <a:pt x="555" y="335"/>
                </a:cubicBezTo>
                <a:cubicBezTo>
                  <a:pt x="555" y="335"/>
                  <a:pt x="555" y="335"/>
                  <a:pt x="555" y="335"/>
                </a:cubicBezTo>
                <a:cubicBezTo>
                  <a:pt x="555" y="336"/>
                  <a:pt x="555" y="336"/>
                  <a:pt x="555" y="336"/>
                </a:cubicBezTo>
                <a:cubicBezTo>
                  <a:pt x="555" y="336"/>
                  <a:pt x="555" y="336"/>
                  <a:pt x="555" y="336"/>
                </a:cubicBezTo>
                <a:cubicBezTo>
                  <a:pt x="555" y="336"/>
                  <a:pt x="555" y="336"/>
                  <a:pt x="555" y="336"/>
                </a:cubicBezTo>
                <a:cubicBezTo>
                  <a:pt x="556" y="336"/>
                  <a:pt x="553" y="336"/>
                  <a:pt x="558" y="336"/>
                </a:cubicBezTo>
                <a:cubicBezTo>
                  <a:pt x="558" y="336"/>
                  <a:pt x="558" y="336"/>
                  <a:pt x="558" y="336"/>
                </a:cubicBezTo>
                <a:cubicBezTo>
                  <a:pt x="558" y="336"/>
                  <a:pt x="558" y="336"/>
                  <a:pt x="558" y="336"/>
                </a:cubicBezTo>
                <a:cubicBezTo>
                  <a:pt x="558" y="336"/>
                  <a:pt x="558" y="336"/>
                  <a:pt x="558" y="336"/>
                </a:cubicBezTo>
                <a:cubicBezTo>
                  <a:pt x="557" y="336"/>
                  <a:pt x="557" y="336"/>
                  <a:pt x="557" y="336"/>
                </a:cubicBezTo>
                <a:cubicBezTo>
                  <a:pt x="557" y="336"/>
                  <a:pt x="556" y="336"/>
                  <a:pt x="556" y="335"/>
                </a:cubicBezTo>
                <a:cubicBezTo>
                  <a:pt x="556" y="335"/>
                  <a:pt x="556" y="335"/>
                  <a:pt x="555" y="335"/>
                </a:cubicBezTo>
                <a:cubicBezTo>
                  <a:pt x="555" y="335"/>
                  <a:pt x="555" y="335"/>
                  <a:pt x="555" y="334"/>
                </a:cubicBezTo>
                <a:cubicBezTo>
                  <a:pt x="556" y="335"/>
                  <a:pt x="557" y="336"/>
                  <a:pt x="557" y="336"/>
                </a:cubicBezTo>
                <a:cubicBezTo>
                  <a:pt x="558" y="336"/>
                  <a:pt x="558" y="336"/>
                  <a:pt x="558" y="336"/>
                </a:cubicBezTo>
                <a:cubicBezTo>
                  <a:pt x="558" y="336"/>
                  <a:pt x="558" y="336"/>
                  <a:pt x="558" y="336"/>
                </a:cubicBezTo>
                <a:cubicBezTo>
                  <a:pt x="558" y="336"/>
                  <a:pt x="558" y="336"/>
                  <a:pt x="558" y="336"/>
                </a:cubicBezTo>
                <a:cubicBezTo>
                  <a:pt x="558" y="336"/>
                  <a:pt x="551" y="336"/>
                  <a:pt x="554" y="336"/>
                </a:cubicBezTo>
                <a:cubicBezTo>
                  <a:pt x="554" y="336"/>
                  <a:pt x="554" y="336"/>
                  <a:pt x="554" y="336"/>
                </a:cubicBezTo>
                <a:cubicBezTo>
                  <a:pt x="554" y="336"/>
                  <a:pt x="554" y="336"/>
                  <a:pt x="554" y="336"/>
                </a:cubicBezTo>
                <a:cubicBezTo>
                  <a:pt x="554" y="336"/>
                  <a:pt x="554" y="336"/>
                  <a:pt x="554" y="336"/>
                </a:cubicBezTo>
                <a:cubicBezTo>
                  <a:pt x="554" y="336"/>
                  <a:pt x="554" y="336"/>
                  <a:pt x="554" y="336"/>
                </a:cubicBezTo>
                <a:cubicBezTo>
                  <a:pt x="554" y="335"/>
                  <a:pt x="554" y="335"/>
                  <a:pt x="554" y="335"/>
                </a:cubicBezTo>
                <a:cubicBezTo>
                  <a:pt x="554" y="334"/>
                  <a:pt x="554" y="334"/>
                  <a:pt x="554" y="334"/>
                </a:cubicBezTo>
                <a:cubicBezTo>
                  <a:pt x="553" y="331"/>
                  <a:pt x="553" y="327"/>
                  <a:pt x="553" y="324"/>
                </a:cubicBezTo>
                <a:cubicBezTo>
                  <a:pt x="553" y="326"/>
                  <a:pt x="553" y="328"/>
                  <a:pt x="553" y="330"/>
                </a:cubicBezTo>
                <a:cubicBezTo>
                  <a:pt x="552" y="333"/>
                  <a:pt x="552" y="333"/>
                  <a:pt x="552" y="333"/>
                </a:cubicBezTo>
                <a:cubicBezTo>
                  <a:pt x="552" y="335"/>
                  <a:pt x="552" y="335"/>
                  <a:pt x="552" y="335"/>
                </a:cubicBezTo>
                <a:cubicBezTo>
                  <a:pt x="552" y="336"/>
                  <a:pt x="552" y="336"/>
                  <a:pt x="552" y="336"/>
                </a:cubicBezTo>
                <a:cubicBezTo>
                  <a:pt x="552" y="336"/>
                  <a:pt x="552" y="336"/>
                  <a:pt x="552" y="336"/>
                </a:cubicBezTo>
                <a:cubicBezTo>
                  <a:pt x="552" y="336"/>
                  <a:pt x="552" y="336"/>
                  <a:pt x="552" y="336"/>
                </a:cubicBezTo>
                <a:cubicBezTo>
                  <a:pt x="555" y="336"/>
                  <a:pt x="547" y="335"/>
                  <a:pt x="558" y="336"/>
                </a:cubicBezTo>
                <a:cubicBezTo>
                  <a:pt x="558" y="336"/>
                  <a:pt x="558" y="336"/>
                  <a:pt x="558" y="336"/>
                </a:cubicBezTo>
                <a:cubicBezTo>
                  <a:pt x="558" y="336"/>
                  <a:pt x="558" y="336"/>
                  <a:pt x="558" y="336"/>
                </a:cubicBezTo>
                <a:cubicBezTo>
                  <a:pt x="557" y="336"/>
                  <a:pt x="557" y="336"/>
                  <a:pt x="557" y="336"/>
                </a:cubicBezTo>
                <a:cubicBezTo>
                  <a:pt x="557" y="336"/>
                  <a:pt x="557" y="336"/>
                  <a:pt x="556" y="335"/>
                </a:cubicBezTo>
                <a:cubicBezTo>
                  <a:pt x="556" y="335"/>
                  <a:pt x="555" y="335"/>
                  <a:pt x="555" y="334"/>
                </a:cubicBezTo>
                <a:cubicBezTo>
                  <a:pt x="554" y="333"/>
                  <a:pt x="553" y="332"/>
                  <a:pt x="554" y="333"/>
                </a:cubicBezTo>
                <a:cubicBezTo>
                  <a:pt x="553" y="333"/>
                  <a:pt x="553" y="333"/>
                  <a:pt x="553" y="333"/>
                </a:cubicBezTo>
                <a:cubicBezTo>
                  <a:pt x="552" y="333"/>
                  <a:pt x="552" y="333"/>
                  <a:pt x="551" y="334"/>
                </a:cubicBezTo>
                <a:cubicBezTo>
                  <a:pt x="549" y="334"/>
                  <a:pt x="547" y="335"/>
                  <a:pt x="545" y="335"/>
                </a:cubicBezTo>
                <a:cubicBezTo>
                  <a:pt x="537" y="336"/>
                  <a:pt x="529" y="337"/>
                  <a:pt x="525" y="338"/>
                </a:cubicBezTo>
                <a:cubicBezTo>
                  <a:pt x="520" y="339"/>
                  <a:pt x="508" y="342"/>
                  <a:pt x="503" y="342"/>
                </a:cubicBezTo>
                <a:cubicBezTo>
                  <a:pt x="504" y="343"/>
                  <a:pt x="480" y="346"/>
                  <a:pt x="488" y="348"/>
                </a:cubicBezTo>
                <a:cubicBezTo>
                  <a:pt x="471" y="350"/>
                  <a:pt x="477" y="345"/>
                  <a:pt x="461" y="349"/>
                </a:cubicBezTo>
                <a:cubicBezTo>
                  <a:pt x="467" y="347"/>
                  <a:pt x="451" y="348"/>
                  <a:pt x="457" y="346"/>
                </a:cubicBezTo>
                <a:cubicBezTo>
                  <a:pt x="463" y="348"/>
                  <a:pt x="481" y="343"/>
                  <a:pt x="489" y="341"/>
                </a:cubicBezTo>
                <a:cubicBezTo>
                  <a:pt x="481" y="342"/>
                  <a:pt x="473" y="342"/>
                  <a:pt x="465" y="342"/>
                </a:cubicBezTo>
                <a:cubicBezTo>
                  <a:pt x="471" y="342"/>
                  <a:pt x="462" y="344"/>
                  <a:pt x="459" y="344"/>
                </a:cubicBezTo>
                <a:cubicBezTo>
                  <a:pt x="456" y="343"/>
                  <a:pt x="456" y="343"/>
                  <a:pt x="456" y="343"/>
                </a:cubicBezTo>
                <a:cubicBezTo>
                  <a:pt x="452" y="347"/>
                  <a:pt x="414" y="342"/>
                  <a:pt x="402" y="347"/>
                </a:cubicBezTo>
                <a:cubicBezTo>
                  <a:pt x="410" y="347"/>
                  <a:pt x="416" y="348"/>
                  <a:pt x="420" y="346"/>
                </a:cubicBezTo>
                <a:cubicBezTo>
                  <a:pt x="434" y="346"/>
                  <a:pt x="417" y="349"/>
                  <a:pt x="423" y="350"/>
                </a:cubicBezTo>
                <a:cubicBezTo>
                  <a:pt x="402" y="353"/>
                  <a:pt x="369" y="351"/>
                  <a:pt x="346" y="355"/>
                </a:cubicBezTo>
                <a:cubicBezTo>
                  <a:pt x="350" y="353"/>
                  <a:pt x="361" y="353"/>
                  <a:pt x="362" y="351"/>
                </a:cubicBezTo>
                <a:cubicBezTo>
                  <a:pt x="344" y="351"/>
                  <a:pt x="323" y="355"/>
                  <a:pt x="303" y="357"/>
                </a:cubicBezTo>
                <a:cubicBezTo>
                  <a:pt x="307" y="355"/>
                  <a:pt x="307" y="355"/>
                  <a:pt x="307" y="355"/>
                </a:cubicBezTo>
                <a:cubicBezTo>
                  <a:pt x="290" y="357"/>
                  <a:pt x="300" y="354"/>
                  <a:pt x="282" y="355"/>
                </a:cubicBezTo>
                <a:cubicBezTo>
                  <a:pt x="283" y="355"/>
                  <a:pt x="285" y="356"/>
                  <a:pt x="281" y="356"/>
                </a:cubicBezTo>
                <a:cubicBezTo>
                  <a:pt x="266" y="356"/>
                  <a:pt x="279" y="354"/>
                  <a:pt x="270" y="354"/>
                </a:cubicBezTo>
                <a:cubicBezTo>
                  <a:pt x="251" y="357"/>
                  <a:pt x="261" y="351"/>
                  <a:pt x="237" y="353"/>
                </a:cubicBezTo>
                <a:cubicBezTo>
                  <a:pt x="239" y="352"/>
                  <a:pt x="239" y="352"/>
                  <a:pt x="239" y="352"/>
                </a:cubicBezTo>
                <a:cubicBezTo>
                  <a:pt x="221" y="353"/>
                  <a:pt x="197" y="350"/>
                  <a:pt x="177" y="349"/>
                </a:cubicBezTo>
                <a:cubicBezTo>
                  <a:pt x="179" y="349"/>
                  <a:pt x="194" y="349"/>
                  <a:pt x="192" y="351"/>
                </a:cubicBezTo>
                <a:cubicBezTo>
                  <a:pt x="167" y="351"/>
                  <a:pt x="167" y="351"/>
                  <a:pt x="167" y="351"/>
                </a:cubicBezTo>
                <a:cubicBezTo>
                  <a:pt x="166" y="351"/>
                  <a:pt x="155" y="350"/>
                  <a:pt x="162" y="349"/>
                </a:cubicBezTo>
                <a:cubicBezTo>
                  <a:pt x="165" y="349"/>
                  <a:pt x="168" y="350"/>
                  <a:pt x="171" y="350"/>
                </a:cubicBezTo>
                <a:cubicBezTo>
                  <a:pt x="167" y="349"/>
                  <a:pt x="167" y="349"/>
                  <a:pt x="167" y="349"/>
                </a:cubicBezTo>
                <a:cubicBezTo>
                  <a:pt x="144" y="349"/>
                  <a:pt x="169" y="352"/>
                  <a:pt x="168" y="354"/>
                </a:cubicBezTo>
                <a:cubicBezTo>
                  <a:pt x="156" y="353"/>
                  <a:pt x="152" y="355"/>
                  <a:pt x="143" y="354"/>
                </a:cubicBezTo>
                <a:cubicBezTo>
                  <a:pt x="140" y="352"/>
                  <a:pt x="159" y="353"/>
                  <a:pt x="149" y="350"/>
                </a:cubicBezTo>
                <a:cubicBezTo>
                  <a:pt x="142" y="349"/>
                  <a:pt x="118" y="349"/>
                  <a:pt x="109" y="350"/>
                </a:cubicBezTo>
                <a:cubicBezTo>
                  <a:pt x="103" y="348"/>
                  <a:pt x="91" y="346"/>
                  <a:pt x="81" y="345"/>
                </a:cubicBezTo>
                <a:cubicBezTo>
                  <a:pt x="70" y="344"/>
                  <a:pt x="62" y="343"/>
                  <a:pt x="62" y="341"/>
                </a:cubicBezTo>
                <a:cubicBezTo>
                  <a:pt x="62" y="342"/>
                  <a:pt x="58" y="342"/>
                  <a:pt x="53" y="341"/>
                </a:cubicBezTo>
                <a:cubicBezTo>
                  <a:pt x="56" y="340"/>
                  <a:pt x="56" y="340"/>
                  <a:pt x="56" y="340"/>
                </a:cubicBezTo>
                <a:cubicBezTo>
                  <a:pt x="48" y="338"/>
                  <a:pt x="44" y="338"/>
                  <a:pt x="40" y="338"/>
                </a:cubicBezTo>
                <a:cubicBezTo>
                  <a:pt x="39" y="338"/>
                  <a:pt x="37" y="338"/>
                  <a:pt x="36" y="338"/>
                </a:cubicBezTo>
                <a:cubicBezTo>
                  <a:pt x="34" y="338"/>
                  <a:pt x="32" y="338"/>
                  <a:pt x="31" y="337"/>
                </a:cubicBezTo>
                <a:cubicBezTo>
                  <a:pt x="31" y="336"/>
                  <a:pt x="32" y="336"/>
                  <a:pt x="33" y="336"/>
                </a:cubicBezTo>
                <a:cubicBezTo>
                  <a:pt x="33" y="337"/>
                  <a:pt x="34" y="337"/>
                  <a:pt x="35" y="336"/>
                </a:cubicBezTo>
                <a:cubicBezTo>
                  <a:pt x="34" y="336"/>
                  <a:pt x="33" y="336"/>
                  <a:pt x="32" y="335"/>
                </a:cubicBezTo>
                <a:cubicBezTo>
                  <a:pt x="32" y="335"/>
                  <a:pt x="31" y="335"/>
                  <a:pt x="30" y="334"/>
                </a:cubicBezTo>
                <a:cubicBezTo>
                  <a:pt x="30" y="334"/>
                  <a:pt x="29" y="333"/>
                  <a:pt x="29" y="332"/>
                </a:cubicBezTo>
                <a:cubicBezTo>
                  <a:pt x="28" y="330"/>
                  <a:pt x="28" y="330"/>
                  <a:pt x="28" y="330"/>
                </a:cubicBezTo>
                <a:cubicBezTo>
                  <a:pt x="27" y="325"/>
                  <a:pt x="25" y="321"/>
                  <a:pt x="24" y="317"/>
                </a:cubicBezTo>
                <a:cubicBezTo>
                  <a:pt x="21" y="309"/>
                  <a:pt x="19" y="300"/>
                  <a:pt x="19" y="288"/>
                </a:cubicBezTo>
                <a:cubicBezTo>
                  <a:pt x="19" y="289"/>
                  <a:pt x="20" y="290"/>
                  <a:pt x="20" y="292"/>
                </a:cubicBezTo>
                <a:cubicBezTo>
                  <a:pt x="20" y="293"/>
                  <a:pt x="20" y="289"/>
                  <a:pt x="18" y="282"/>
                </a:cubicBezTo>
                <a:cubicBezTo>
                  <a:pt x="18" y="290"/>
                  <a:pt x="18" y="290"/>
                  <a:pt x="18" y="290"/>
                </a:cubicBezTo>
                <a:cubicBezTo>
                  <a:pt x="12" y="279"/>
                  <a:pt x="17" y="258"/>
                  <a:pt x="15" y="239"/>
                </a:cubicBezTo>
                <a:cubicBezTo>
                  <a:pt x="16" y="241"/>
                  <a:pt x="17" y="255"/>
                  <a:pt x="17" y="247"/>
                </a:cubicBezTo>
                <a:cubicBezTo>
                  <a:pt x="17" y="235"/>
                  <a:pt x="12" y="236"/>
                  <a:pt x="14" y="222"/>
                </a:cubicBezTo>
                <a:cubicBezTo>
                  <a:pt x="15" y="228"/>
                  <a:pt x="17" y="226"/>
                  <a:pt x="18" y="233"/>
                </a:cubicBezTo>
                <a:cubicBezTo>
                  <a:pt x="18" y="223"/>
                  <a:pt x="19" y="217"/>
                  <a:pt x="17" y="213"/>
                </a:cubicBezTo>
                <a:cubicBezTo>
                  <a:pt x="18" y="210"/>
                  <a:pt x="18" y="209"/>
                  <a:pt x="19" y="209"/>
                </a:cubicBezTo>
                <a:cubicBezTo>
                  <a:pt x="18" y="203"/>
                  <a:pt x="19" y="193"/>
                  <a:pt x="19" y="187"/>
                </a:cubicBezTo>
                <a:cubicBezTo>
                  <a:pt x="20" y="188"/>
                  <a:pt x="20" y="188"/>
                  <a:pt x="20" y="188"/>
                </a:cubicBezTo>
                <a:cubicBezTo>
                  <a:pt x="16" y="176"/>
                  <a:pt x="20" y="169"/>
                  <a:pt x="21" y="153"/>
                </a:cubicBezTo>
                <a:cubicBezTo>
                  <a:pt x="22" y="156"/>
                  <a:pt x="22" y="156"/>
                  <a:pt x="22" y="156"/>
                </a:cubicBezTo>
                <a:cubicBezTo>
                  <a:pt x="22" y="149"/>
                  <a:pt x="21" y="139"/>
                  <a:pt x="24" y="128"/>
                </a:cubicBezTo>
                <a:cubicBezTo>
                  <a:pt x="25" y="134"/>
                  <a:pt x="25" y="134"/>
                  <a:pt x="25" y="134"/>
                </a:cubicBezTo>
                <a:cubicBezTo>
                  <a:pt x="24" y="125"/>
                  <a:pt x="28" y="108"/>
                  <a:pt x="26" y="100"/>
                </a:cubicBezTo>
                <a:cubicBezTo>
                  <a:pt x="27" y="97"/>
                  <a:pt x="28" y="109"/>
                  <a:pt x="30" y="94"/>
                </a:cubicBezTo>
                <a:cubicBezTo>
                  <a:pt x="29" y="90"/>
                  <a:pt x="29" y="79"/>
                  <a:pt x="31" y="75"/>
                </a:cubicBezTo>
                <a:cubicBezTo>
                  <a:pt x="32" y="75"/>
                  <a:pt x="32" y="77"/>
                  <a:pt x="31" y="81"/>
                </a:cubicBezTo>
                <a:cubicBezTo>
                  <a:pt x="31" y="83"/>
                  <a:pt x="31" y="82"/>
                  <a:pt x="31" y="81"/>
                </a:cubicBezTo>
                <a:cubicBezTo>
                  <a:pt x="31" y="86"/>
                  <a:pt x="31" y="86"/>
                  <a:pt x="31" y="86"/>
                </a:cubicBezTo>
                <a:cubicBezTo>
                  <a:pt x="34" y="75"/>
                  <a:pt x="31" y="77"/>
                  <a:pt x="33" y="65"/>
                </a:cubicBezTo>
                <a:cubicBezTo>
                  <a:pt x="34" y="62"/>
                  <a:pt x="34" y="69"/>
                  <a:pt x="35" y="71"/>
                </a:cubicBezTo>
                <a:cubicBezTo>
                  <a:pt x="35" y="55"/>
                  <a:pt x="36" y="40"/>
                  <a:pt x="37" y="25"/>
                </a:cubicBezTo>
                <a:cubicBezTo>
                  <a:pt x="37" y="24"/>
                  <a:pt x="35" y="30"/>
                  <a:pt x="34" y="25"/>
                </a:cubicBezTo>
                <a:cubicBezTo>
                  <a:pt x="32" y="41"/>
                  <a:pt x="32" y="41"/>
                  <a:pt x="32" y="41"/>
                </a:cubicBezTo>
                <a:cubicBezTo>
                  <a:pt x="29" y="48"/>
                  <a:pt x="31" y="32"/>
                  <a:pt x="31" y="25"/>
                </a:cubicBezTo>
                <a:cubicBezTo>
                  <a:pt x="30" y="36"/>
                  <a:pt x="30" y="36"/>
                  <a:pt x="30" y="36"/>
                </a:cubicBezTo>
                <a:cubicBezTo>
                  <a:pt x="30" y="37"/>
                  <a:pt x="29" y="36"/>
                  <a:pt x="29" y="35"/>
                </a:cubicBezTo>
                <a:cubicBezTo>
                  <a:pt x="29" y="43"/>
                  <a:pt x="29" y="43"/>
                  <a:pt x="29" y="43"/>
                </a:cubicBezTo>
                <a:cubicBezTo>
                  <a:pt x="29" y="21"/>
                  <a:pt x="23" y="65"/>
                  <a:pt x="24" y="41"/>
                </a:cubicBezTo>
                <a:cubicBezTo>
                  <a:pt x="23" y="47"/>
                  <a:pt x="23" y="54"/>
                  <a:pt x="24" y="57"/>
                </a:cubicBezTo>
                <a:cubicBezTo>
                  <a:pt x="23" y="68"/>
                  <a:pt x="22" y="66"/>
                  <a:pt x="21" y="70"/>
                </a:cubicBezTo>
                <a:cubicBezTo>
                  <a:pt x="21" y="54"/>
                  <a:pt x="21" y="54"/>
                  <a:pt x="21" y="54"/>
                </a:cubicBezTo>
                <a:cubicBezTo>
                  <a:pt x="19" y="78"/>
                  <a:pt x="20" y="51"/>
                  <a:pt x="17" y="69"/>
                </a:cubicBezTo>
                <a:cubicBezTo>
                  <a:pt x="16" y="90"/>
                  <a:pt x="9" y="101"/>
                  <a:pt x="8" y="112"/>
                </a:cubicBezTo>
                <a:cubicBezTo>
                  <a:pt x="7" y="133"/>
                  <a:pt x="11" y="104"/>
                  <a:pt x="11" y="117"/>
                </a:cubicBezTo>
                <a:cubicBezTo>
                  <a:pt x="10" y="129"/>
                  <a:pt x="9" y="123"/>
                  <a:pt x="8" y="130"/>
                </a:cubicBezTo>
                <a:cubicBezTo>
                  <a:pt x="10" y="136"/>
                  <a:pt x="10" y="136"/>
                  <a:pt x="10" y="136"/>
                </a:cubicBezTo>
                <a:cubicBezTo>
                  <a:pt x="10" y="149"/>
                  <a:pt x="8" y="136"/>
                  <a:pt x="8" y="144"/>
                </a:cubicBezTo>
                <a:cubicBezTo>
                  <a:pt x="6" y="154"/>
                  <a:pt x="8" y="140"/>
                  <a:pt x="6" y="137"/>
                </a:cubicBezTo>
                <a:cubicBezTo>
                  <a:pt x="6" y="140"/>
                  <a:pt x="7" y="152"/>
                  <a:pt x="5" y="157"/>
                </a:cubicBezTo>
                <a:cubicBezTo>
                  <a:pt x="5" y="156"/>
                  <a:pt x="5" y="142"/>
                  <a:pt x="5" y="151"/>
                </a:cubicBezTo>
                <a:cubicBezTo>
                  <a:pt x="4" y="168"/>
                  <a:pt x="4" y="179"/>
                  <a:pt x="3" y="188"/>
                </a:cubicBezTo>
                <a:cubicBezTo>
                  <a:pt x="2" y="198"/>
                  <a:pt x="1" y="208"/>
                  <a:pt x="1" y="223"/>
                </a:cubicBezTo>
                <a:cubicBezTo>
                  <a:pt x="0" y="220"/>
                  <a:pt x="0" y="220"/>
                  <a:pt x="0" y="220"/>
                </a:cubicBezTo>
                <a:cubicBezTo>
                  <a:pt x="0" y="224"/>
                  <a:pt x="1" y="226"/>
                  <a:pt x="1" y="230"/>
                </a:cubicBezTo>
                <a:cubicBezTo>
                  <a:pt x="0" y="228"/>
                  <a:pt x="0" y="228"/>
                  <a:pt x="0" y="228"/>
                </a:cubicBezTo>
                <a:cubicBezTo>
                  <a:pt x="0" y="232"/>
                  <a:pt x="2" y="263"/>
                  <a:pt x="4" y="283"/>
                </a:cubicBezTo>
                <a:cubicBezTo>
                  <a:pt x="1" y="273"/>
                  <a:pt x="1" y="273"/>
                  <a:pt x="1" y="273"/>
                </a:cubicBezTo>
                <a:cubicBezTo>
                  <a:pt x="2" y="279"/>
                  <a:pt x="4" y="284"/>
                  <a:pt x="5" y="290"/>
                </a:cubicBezTo>
                <a:cubicBezTo>
                  <a:pt x="2" y="289"/>
                  <a:pt x="2" y="289"/>
                  <a:pt x="2" y="289"/>
                </a:cubicBezTo>
                <a:cubicBezTo>
                  <a:pt x="5" y="295"/>
                  <a:pt x="6" y="316"/>
                  <a:pt x="12" y="333"/>
                </a:cubicBezTo>
                <a:cubicBezTo>
                  <a:pt x="10" y="333"/>
                  <a:pt x="10" y="333"/>
                  <a:pt x="10" y="333"/>
                </a:cubicBezTo>
                <a:cubicBezTo>
                  <a:pt x="11" y="336"/>
                  <a:pt x="11" y="336"/>
                  <a:pt x="11" y="336"/>
                </a:cubicBezTo>
                <a:cubicBezTo>
                  <a:pt x="12" y="337"/>
                  <a:pt x="12" y="339"/>
                  <a:pt x="13" y="340"/>
                </a:cubicBezTo>
                <a:cubicBezTo>
                  <a:pt x="14" y="343"/>
                  <a:pt x="16" y="345"/>
                  <a:pt x="18" y="347"/>
                </a:cubicBezTo>
                <a:cubicBezTo>
                  <a:pt x="16" y="346"/>
                  <a:pt x="15" y="345"/>
                  <a:pt x="13" y="343"/>
                </a:cubicBezTo>
                <a:cubicBezTo>
                  <a:pt x="16" y="347"/>
                  <a:pt x="20" y="350"/>
                  <a:pt x="24" y="352"/>
                </a:cubicBezTo>
                <a:cubicBezTo>
                  <a:pt x="25" y="352"/>
                  <a:pt x="27" y="353"/>
                  <a:pt x="28" y="353"/>
                </a:cubicBezTo>
                <a:cubicBezTo>
                  <a:pt x="29" y="353"/>
                  <a:pt x="29" y="354"/>
                  <a:pt x="30" y="354"/>
                </a:cubicBezTo>
                <a:cubicBezTo>
                  <a:pt x="32" y="354"/>
                  <a:pt x="33" y="355"/>
                  <a:pt x="35" y="355"/>
                </a:cubicBezTo>
                <a:cubicBezTo>
                  <a:pt x="41" y="356"/>
                  <a:pt x="47" y="357"/>
                  <a:pt x="53" y="358"/>
                </a:cubicBezTo>
                <a:cubicBezTo>
                  <a:pt x="45" y="357"/>
                  <a:pt x="43" y="358"/>
                  <a:pt x="44" y="359"/>
                </a:cubicBezTo>
                <a:close/>
                <a:moveTo>
                  <a:pt x="458" y="362"/>
                </a:moveTo>
                <a:cubicBezTo>
                  <a:pt x="463" y="362"/>
                  <a:pt x="463" y="362"/>
                  <a:pt x="463" y="362"/>
                </a:cubicBezTo>
                <a:cubicBezTo>
                  <a:pt x="461" y="362"/>
                  <a:pt x="460" y="362"/>
                  <a:pt x="458" y="362"/>
                </a:cubicBezTo>
                <a:cubicBezTo>
                  <a:pt x="451" y="363"/>
                  <a:pt x="451" y="363"/>
                  <a:pt x="451" y="363"/>
                </a:cubicBezTo>
                <a:cubicBezTo>
                  <a:pt x="452" y="361"/>
                  <a:pt x="454" y="362"/>
                  <a:pt x="458" y="362"/>
                </a:cubicBezTo>
                <a:close/>
                <a:moveTo>
                  <a:pt x="329" y="4"/>
                </a:moveTo>
                <a:cubicBezTo>
                  <a:pt x="340" y="3"/>
                  <a:pt x="340" y="3"/>
                  <a:pt x="340" y="3"/>
                </a:cubicBezTo>
                <a:cubicBezTo>
                  <a:pt x="338" y="3"/>
                  <a:pt x="330" y="4"/>
                  <a:pt x="333" y="3"/>
                </a:cubicBezTo>
                <a:cubicBezTo>
                  <a:pt x="331" y="3"/>
                  <a:pt x="327" y="3"/>
                  <a:pt x="329" y="4"/>
                </a:cubicBezTo>
                <a:close/>
                <a:moveTo>
                  <a:pt x="442" y="350"/>
                </a:moveTo>
                <a:cubicBezTo>
                  <a:pt x="447" y="349"/>
                  <a:pt x="447" y="349"/>
                  <a:pt x="447" y="349"/>
                </a:cubicBezTo>
                <a:cubicBezTo>
                  <a:pt x="451" y="350"/>
                  <a:pt x="451" y="350"/>
                  <a:pt x="451" y="350"/>
                </a:cubicBezTo>
                <a:lnTo>
                  <a:pt x="442" y="350"/>
                </a:lnTo>
                <a:close/>
                <a:moveTo>
                  <a:pt x="349" y="353"/>
                </a:moveTo>
                <a:cubicBezTo>
                  <a:pt x="359" y="352"/>
                  <a:pt x="359" y="352"/>
                  <a:pt x="359" y="352"/>
                </a:cubicBezTo>
                <a:cubicBezTo>
                  <a:pt x="360" y="352"/>
                  <a:pt x="360" y="352"/>
                  <a:pt x="360" y="352"/>
                </a:cubicBezTo>
                <a:cubicBezTo>
                  <a:pt x="350" y="353"/>
                  <a:pt x="350" y="353"/>
                  <a:pt x="350" y="353"/>
                </a:cubicBezTo>
                <a:lnTo>
                  <a:pt x="349" y="353"/>
                </a:lnTo>
                <a:close/>
                <a:moveTo>
                  <a:pt x="220" y="366"/>
                </a:moveTo>
                <a:cubicBezTo>
                  <a:pt x="227" y="364"/>
                  <a:pt x="230" y="366"/>
                  <a:pt x="238" y="365"/>
                </a:cubicBezTo>
                <a:cubicBezTo>
                  <a:pt x="238" y="365"/>
                  <a:pt x="239" y="365"/>
                  <a:pt x="239" y="365"/>
                </a:cubicBezTo>
                <a:cubicBezTo>
                  <a:pt x="239" y="365"/>
                  <a:pt x="238" y="365"/>
                  <a:pt x="238" y="365"/>
                </a:cubicBezTo>
                <a:cubicBezTo>
                  <a:pt x="233" y="366"/>
                  <a:pt x="228" y="368"/>
                  <a:pt x="220" y="366"/>
                </a:cubicBezTo>
                <a:close/>
                <a:moveTo>
                  <a:pt x="435" y="361"/>
                </a:moveTo>
                <a:cubicBezTo>
                  <a:pt x="434" y="362"/>
                  <a:pt x="423" y="363"/>
                  <a:pt x="419" y="364"/>
                </a:cubicBezTo>
                <a:cubicBezTo>
                  <a:pt x="415" y="364"/>
                  <a:pt x="421" y="363"/>
                  <a:pt x="423" y="362"/>
                </a:cubicBezTo>
                <a:cubicBezTo>
                  <a:pt x="420" y="362"/>
                  <a:pt x="419" y="362"/>
                  <a:pt x="415" y="362"/>
                </a:cubicBezTo>
                <a:cubicBezTo>
                  <a:pt x="417" y="359"/>
                  <a:pt x="425" y="363"/>
                  <a:pt x="435" y="361"/>
                </a:cubicBezTo>
                <a:close/>
                <a:moveTo>
                  <a:pt x="572" y="239"/>
                </a:moveTo>
                <a:cubicBezTo>
                  <a:pt x="572" y="248"/>
                  <a:pt x="572" y="248"/>
                  <a:pt x="572" y="248"/>
                </a:cubicBezTo>
                <a:cubicBezTo>
                  <a:pt x="573" y="245"/>
                  <a:pt x="573" y="245"/>
                  <a:pt x="573" y="245"/>
                </a:cubicBezTo>
                <a:lnTo>
                  <a:pt x="572" y="239"/>
                </a:lnTo>
                <a:close/>
                <a:moveTo>
                  <a:pt x="575" y="192"/>
                </a:moveTo>
                <a:cubicBezTo>
                  <a:pt x="576" y="182"/>
                  <a:pt x="575" y="172"/>
                  <a:pt x="573" y="175"/>
                </a:cubicBezTo>
                <a:cubicBezTo>
                  <a:pt x="573" y="184"/>
                  <a:pt x="572" y="197"/>
                  <a:pt x="574" y="202"/>
                </a:cubicBezTo>
                <a:cubicBezTo>
                  <a:pt x="573" y="197"/>
                  <a:pt x="576" y="205"/>
                  <a:pt x="575" y="192"/>
                </a:cubicBezTo>
                <a:close/>
                <a:moveTo>
                  <a:pt x="319" y="362"/>
                </a:moveTo>
                <a:cubicBezTo>
                  <a:pt x="325" y="362"/>
                  <a:pt x="335" y="358"/>
                  <a:pt x="348" y="360"/>
                </a:cubicBezTo>
                <a:cubicBezTo>
                  <a:pt x="338" y="361"/>
                  <a:pt x="338" y="361"/>
                  <a:pt x="338" y="361"/>
                </a:cubicBezTo>
                <a:cubicBezTo>
                  <a:pt x="340" y="361"/>
                  <a:pt x="340" y="361"/>
                  <a:pt x="340" y="361"/>
                </a:cubicBezTo>
                <a:cubicBezTo>
                  <a:pt x="338" y="362"/>
                  <a:pt x="338" y="362"/>
                  <a:pt x="338" y="362"/>
                </a:cubicBezTo>
                <a:cubicBezTo>
                  <a:pt x="340" y="359"/>
                  <a:pt x="324" y="362"/>
                  <a:pt x="319" y="362"/>
                </a:cubicBezTo>
                <a:close/>
                <a:moveTo>
                  <a:pt x="575" y="102"/>
                </a:moveTo>
                <a:cubicBezTo>
                  <a:pt x="575" y="98"/>
                  <a:pt x="574" y="85"/>
                  <a:pt x="572" y="86"/>
                </a:cubicBezTo>
                <a:cubicBezTo>
                  <a:pt x="573" y="84"/>
                  <a:pt x="575" y="101"/>
                  <a:pt x="576" y="110"/>
                </a:cubicBezTo>
                <a:cubicBezTo>
                  <a:pt x="575" y="107"/>
                  <a:pt x="575" y="105"/>
                  <a:pt x="575" y="102"/>
                </a:cubicBezTo>
                <a:close/>
                <a:moveTo>
                  <a:pt x="573" y="107"/>
                </a:moveTo>
                <a:cubicBezTo>
                  <a:pt x="573" y="112"/>
                  <a:pt x="571" y="110"/>
                  <a:pt x="572" y="120"/>
                </a:cubicBezTo>
                <a:cubicBezTo>
                  <a:pt x="573" y="118"/>
                  <a:pt x="576" y="122"/>
                  <a:pt x="575" y="135"/>
                </a:cubicBezTo>
                <a:cubicBezTo>
                  <a:pt x="573" y="125"/>
                  <a:pt x="572" y="124"/>
                  <a:pt x="571" y="110"/>
                </a:cubicBezTo>
                <a:lnTo>
                  <a:pt x="573" y="107"/>
                </a:lnTo>
                <a:close/>
                <a:moveTo>
                  <a:pt x="577" y="130"/>
                </a:moveTo>
                <a:cubicBezTo>
                  <a:pt x="576" y="147"/>
                  <a:pt x="576" y="147"/>
                  <a:pt x="576" y="147"/>
                </a:cubicBezTo>
                <a:cubicBezTo>
                  <a:pt x="573" y="138"/>
                  <a:pt x="576" y="136"/>
                  <a:pt x="577" y="130"/>
                </a:cubicBezTo>
                <a:cubicBezTo>
                  <a:pt x="578" y="124"/>
                  <a:pt x="578" y="124"/>
                  <a:pt x="578" y="124"/>
                </a:cubicBezTo>
                <a:cubicBezTo>
                  <a:pt x="578" y="127"/>
                  <a:pt x="577" y="128"/>
                  <a:pt x="577" y="130"/>
                </a:cubicBezTo>
                <a:close/>
                <a:moveTo>
                  <a:pt x="558" y="13"/>
                </a:moveTo>
                <a:cubicBezTo>
                  <a:pt x="558" y="13"/>
                  <a:pt x="556" y="12"/>
                  <a:pt x="550" y="10"/>
                </a:cubicBezTo>
                <a:cubicBezTo>
                  <a:pt x="552" y="10"/>
                  <a:pt x="554" y="10"/>
                  <a:pt x="555" y="11"/>
                </a:cubicBezTo>
                <a:cubicBezTo>
                  <a:pt x="555" y="10"/>
                  <a:pt x="555" y="10"/>
                  <a:pt x="556" y="10"/>
                </a:cubicBezTo>
                <a:cubicBezTo>
                  <a:pt x="557" y="11"/>
                  <a:pt x="557" y="11"/>
                  <a:pt x="558" y="11"/>
                </a:cubicBezTo>
                <a:cubicBezTo>
                  <a:pt x="559" y="11"/>
                  <a:pt x="560" y="12"/>
                  <a:pt x="563" y="13"/>
                </a:cubicBezTo>
                <a:cubicBezTo>
                  <a:pt x="560" y="11"/>
                  <a:pt x="558" y="11"/>
                  <a:pt x="555" y="11"/>
                </a:cubicBezTo>
                <a:cubicBezTo>
                  <a:pt x="556" y="11"/>
                  <a:pt x="558" y="12"/>
                  <a:pt x="558" y="13"/>
                </a:cubicBezTo>
                <a:close/>
                <a:moveTo>
                  <a:pt x="577" y="113"/>
                </a:moveTo>
                <a:cubicBezTo>
                  <a:pt x="577" y="98"/>
                  <a:pt x="577" y="98"/>
                  <a:pt x="577" y="98"/>
                </a:cubicBezTo>
                <a:cubicBezTo>
                  <a:pt x="577" y="103"/>
                  <a:pt x="576" y="112"/>
                  <a:pt x="577" y="113"/>
                </a:cubicBezTo>
                <a:close/>
                <a:moveTo>
                  <a:pt x="561" y="15"/>
                </a:moveTo>
                <a:cubicBezTo>
                  <a:pt x="562" y="16"/>
                  <a:pt x="562" y="16"/>
                  <a:pt x="562" y="16"/>
                </a:cubicBezTo>
                <a:cubicBezTo>
                  <a:pt x="563" y="16"/>
                  <a:pt x="563" y="16"/>
                  <a:pt x="563" y="16"/>
                </a:cubicBezTo>
                <a:cubicBezTo>
                  <a:pt x="564" y="17"/>
                  <a:pt x="565" y="18"/>
                  <a:pt x="565" y="18"/>
                </a:cubicBezTo>
                <a:cubicBezTo>
                  <a:pt x="567" y="21"/>
                  <a:pt x="568" y="23"/>
                  <a:pt x="569" y="26"/>
                </a:cubicBezTo>
                <a:cubicBezTo>
                  <a:pt x="571" y="31"/>
                  <a:pt x="571" y="35"/>
                  <a:pt x="571" y="36"/>
                </a:cubicBezTo>
                <a:cubicBezTo>
                  <a:pt x="571" y="38"/>
                  <a:pt x="571" y="34"/>
                  <a:pt x="569" y="29"/>
                </a:cubicBezTo>
                <a:cubicBezTo>
                  <a:pt x="568" y="26"/>
                  <a:pt x="568" y="23"/>
                  <a:pt x="566" y="20"/>
                </a:cubicBezTo>
                <a:cubicBezTo>
                  <a:pt x="565" y="19"/>
                  <a:pt x="564" y="17"/>
                  <a:pt x="562" y="16"/>
                </a:cubicBezTo>
                <a:cubicBezTo>
                  <a:pt x="562" y="16"/>
                  <a:pt x="562" y="16"/>
                  <a:pt x="561" y="15"/>
                </a:cubicBezTo>
                <a:cubicBezTo>
                  <a:pt x="561" y="15"/>
                  <a:pt x="561" y="15"/>
                  <a:pt x="560" y="15"/>
                </a:cubicBezTo>
                <a:cubicBezTo>
                  <a:pt x="560" y="15"/>
                  <a:pt x="559" y="14"/>
                  <a:pt x="559" y="14"/>
                </a:cubicBezTo>
                <a:cubicBezTo>
                  <a:pt x="559" y="14"/>
                  <a:pt x="560" y="15"/>
                  <a:pt x="561" y="15"/>
                </a:cubicBezTo>
                <a:close/>
                <a:moveTo>
                  <a:pt x="214" y="8"/>
                </a:moveTo>
                <a:cubicBezTo>
                  <a:pt x="219" y="10"/>
                  <a:pt x="219" y="10"/>
                  <a:pt x="219" y="10"/>
                </a:cubicBezTo>
                <a:cubicBezTo>
                  <a:pt x="209" y="10"/>
                  <a:pt x="209" y="10"/>
                  <a:pt x="209" y="10"/>
                </a:cubicBezTo>
                <a:lnTo>
                  <a:pt x="214" y="8"/>
                </a:lnTo>
                <a:close/>
                <a:moveTo>
                  <a:pt x="318" y="9"/>
                </a:moveTo>
                <a:cubicBezTo>
                  <a:pt x="323" y="8"/>
                  <a:pt x="323" y="8"/>
                  <a:pt x="323" y="8"/>
                </a:cubicBezTo>
                <a:cubicBezTo>
                  <a:pt x="326" y="9"/>
                  <a:pt x="326" y="9"/>
                  <a:pt x="326" y="9"/>
                </a:cubicBezTo>
                <a:lnTo>
                  <a:pt x="318" y="9"/>
                </a:lnTo>
                <a:close/>
                <a:moveTo>
                  <a:pt x="437" y="10"/>
                </a:moveTo>
                <a:cubicBezTo>
                  <a:pt x="435" y="10"/>
                  <a:pt x="434" y="9"/>
                  <a:pt x="433" y="9"/>
                </a:cubicBezTo>
                <a:cubicBezTo>
                  <a:pt x="425" y="8"/>
                  <a:pt x="403" y="7"/>
                  <a:pt x="392" y="8"/>
                </a:cubicBezTo>
                <a:cubicBezTo>
                  <a:pt x="387" y="7"/>
                  <a:pt x="402" y="5"/>
                  <a:pt x="406" y="5"/>
                </a:cubicBezTo>
                <a:cubicBezTo>
                  <a:pt x="399" y="10"/>
                  <a:pt x="422" y="4"/>
                  <a:pt x="431" y="6"/>
                </a:cubicBezTo>
                <a:cubicBezTo>
                  <a:pt x="429" y="7"/>
                  <a:pt x="422" y="7"/>
                  <a:pt x="420" y="8"/>
                </a:cubicBezTo>
                <a:cubicBezTo>
                  <a:pt x="423" y="8"/>
                  <a:pt x="430" y="8"/>
                  <a:pt x="434" y="8"/>
                </a:cubicBezTo>
                <a:cubicBezTo>
                  <a:pt x="435" y="8"/>
                  <a:pt x="436" y="7"/>
                  <a:pt x="438" y="7"/>
                </a:cubicBezTo>
                <a:cubicBezTo>
                  <a:pt x="437" y="8"/>
                  <a:pt x="436" y="8"/>
                  <a:pt x="434" y="8"/>
                </a:cubicBezTo>
                <a:cubicBezTo>
                  <a:pt x="433" y="8"/>
                  <a:pt x="433" y="9"/>
                  <a:pt x="433" y="9"/>
                </a:cubicBezTo>
                <a:cubicBezTo>
                  <a:pt x="435" y="9"/>
                  <a:pt x="436" y="10"/>
                  <a:pt x="437" y="10"/>
                </a:cubicBezTo>
                <a:close/>
                <a:moveTo>
                  <a:pt x="567" y="43"/>
                </a:moveTo>
                <a:cubicBezTo>
                  <a:pt x="568" y="45"/>
                  <a:pt x="568" y="40"/>
                  <a:pt x="570" y="48"/>
                </a:cubicBezTo>
                <a:cubicBezTo>
                  <a:pt x="569" y="49"/>
                  <a:pt x="568" y="47"/>
                  <a:pt x="567" y="43"/>
                </a:cubicBezTo>
                <a:cubicBezTo>
                  <a:pt x="567" y="42"/>
                  <a:pt x="566" y="41"/>
                  <a:pt x="566" y="37"/>
                </a:cubicBezTo>
                <a:cubicBezTo>
                  <a:pt x="566" y="39"/>
                  <a:pt x="567" y="41"/>
                  <a:pt x="567" y="43"/>
                </a:cubicBezTo>
                <a:close/>
                <a:moveTo>
                  <a:pt x="563" y="36"/>
                </a:moveTo>
                <a:cubicBezTo>
                  <a:pt x="565" y="43"/>
                  <a:pt x="567" y="49"/>
                  <a:pt x="568" y="56"/>
                </a:cubicBezTo>
                <a:cubicBezTo>
                  <a:pt x="566" y="49"/>
                  <a:pt x="566" y="49"/>
                  <a:pt x="566" y="49"/>
                </a:cubicBezTo>
                <a:cubicBezTo>
                  <a:pt x="567" y="53"/>
                  <a:pt x="568" y="58"/>
                  <a:pt x="568" y="62"/>
                </a:cubicBezTo>
                <a:cubicBezTo>
                  <a:pt x="567" y="61"/>
                  <a:pt x="564" y="47"/>
                  <a:pt x="563" y="36"/>
                </a:cubicBezTo>
                <a:close/>
                <a:moveTo>
                  <a:pt x="569" y="89"/>
                </a:moveTo>
                <a:cubicBezTo>
                  <a:pt x="568" y="81"/>
                  <a:pt x="568" y="74"/>
                  <a:pt x="567" y="66"/>
                </a:cubicBezTo>
                <a:cubicBezTo>
                  <a:pt x="567" y="67"/>
                  <a:pt x="567" y="67"/>
                  <a:pt x="567" y="67"/>
                </a:cubicBezTo>
                <a:cubicBezTo>
                  <a:pt x="567" y="65"/>
                  <a:pt x="567" y="65"/>
                  <a:pt x="567" y="65"/>
                </a:cubicBezTo>
                <a:cubicBezTo>
                  <a:pt x="569" y="70"/>
                  <a:pt x="569" y="70"/>
                  <a:pt x="569" y="70"/>
                </a:cubicBezTo>
                <a:cubicBezTo>
                  <a:pt x="567" y="67"/>
                  <a:pt x="567" y="67"/>
                  <a:pt x="567" y="67"/>
                </a:cubicBezTo>
                <a:cubicBezTo>
                  <a:pt x="568" y="74"/>
                  <a:pt x="568" y="81"/>
                  <a:pt x="569" y="89"/>
                </a:cubicBezTo>
                <a:close/>
                <a:moveTo>
                  <a:pt x="565" y="272"/>
                </a:moveTo>
                <a:cubicBezTo>
                  <a:pt x="564" y="283"/>
                  <a:pt x="564" y="283"/>
                  <a:pt x="564" y="283"/>
                </a:cubicBezTo>
                <a:cubicBezTo>
                  <a:pt x="564" y="281"/>
                  <a:pt x="563" y="270"/>
                  <a:pt x="564" y="261"/>
                </a:cubicBezTo>
                <a:cubicBezTo>
                  <a:pt x="560" y="272"/>
                  <a:pt x="565" y="265"/>
                  <a:pt x="562" y="284"/>
                </a:cubicBezTo>
                <a:cubicBezTo>
                  <a:pt x="563" y="262"/>
                  <a:pt x="560" y="270"/>
                  <a:pt x="559" y="271"/>
                </a:cubicBezTo>
                <a:cubicBezTo>
                  <a:pt x="561" y="276"/>
                  <a:pt x="558" y="304"/>
                  <a:pt x="563" y="296"/>
                </a:cubicBezTo>
                <a:cubicBezTo>
                  <a:pt x="562" y="288"/>
                  <a:pt x="567" y="278"/>
                  <a:pt x="565" y="272"/>
                </a:cubicBezTo>
                <a:close/>
                <a:moveTo>
                  <a:pt x="486" y="350"/>
                </a:moveTo>
                <a:cubicBezTo>
                  <a:pt x="473" y="351"/>
                  <a:pt x="473" y="351"/>
                  <a:pt x="473" y="351"/>
                </a:cubicBezTo>
                <a:cubicBezTo>
                  <a:pt x="487" y="350"/>
                  <a:pt x="487" y="350"/>
                  <a:pt x="487" y="350"/>
                </a:cubicBezTo>
                <a:lnTo>
                  <a:pt x="486" y="350"/>
                </a:lnTo>
                <a:close/>
                <a:moveTo>
                  <a:pt x="119" y="351"/>
                </a:moveTo>
                <a:cubicBezTo>
                  <a:pt x="123" y="349"/>
                  <a:pt x="141" y="352"/>
                  <a:pt x="140" y="353"/>
                </a:cubicBezTo>
                <a:cubicBezTo>
                  <a:pt x="138" y="352"/>
                  <a:pt x="128" y="352"/>
                  <a:pt x="119" y="351"/>
                </a:cubicBezTo>
                <a:close/>
                <a:moveTo>
                  <a:pt x="19" y="301"/>
                </a:moveTo>
                <a:cubicBezTo>
                  <a:pt x="20" y="308"/>
                  <a:pt x="24" y="318"/>
                  <a:pt x="23" y="322"/>
                </a:cubicBezTo>
                <a:cubicBezTo>
                  <a:pt x="21" y="317"/>
                  <a:pt x="20" y="312"/>
                  <a:pt x="19" y="307"/>
                </a:cubicBezTo>
                <a:cubicBezTo>
                  <a:pt x="19" y="304"/>
                  <a:pt x="17" y="298"/>
                  <a:pt x="19" y="301"/>
                </a:cubicBezTo>
                <a:close/>
                <a:moveTo>
                  <a:pt x="15" y="204"/>
                </a:moveTo>
                <a:cubicBezTo>
                  <a:pt x="12" y="199"/>
                  <a:pt x="12" y="199"/>
                  <a:pt x="12" y="199"/>
                </a:cubicBezTo>
                <a:cubicBezTo>
                  <a:pt x="13" y="204"/>
                  <a:pt x="13" y="204"/>
                  <a:pt x="13" y="204"/>
                </a:cubicBezTo>
                <a:lnTo>
                  <a:pt x="15" y="204"/>
                </a:lnTo>
                <a:close/>
                <a:moveTo>
                  <a:pt x="17" y="221"/>
                </a:moveTo>
                <a:cubicBezTo>
                  <a:pt x="18" y="219"/>
                  <a:pt x="17" y="208"/>
                  <a:pt x="16" y="211"/>
                </a:cubicBezTo>
                <a:lnTo>
                  <a:pt x="17" y="221"/>
                </a:lnTo>
                <a:close/>
                <a:moveTo>
                  <a:pt x="20" y="120"/>
                </a:moveTo>
                <a:cubicBezTo>
                  <a:pt x="22" y="126"/>
                  <a:pt x="22" y="126"/>
                  <a:pt x="22" y="126"/>
                </a:cubicBezTo>
                <a:cubicBezTo>
                  <a:pt x="22" y="119"/>
                  <a:pt x="22" y="119"/>
                  <a:pt x="22" y="119"/>
                </a:cubicBezTo>
                <a:lnTo>
                  <a:pt x="20" y="120"/>
                </a:lnTo>
                <a:close/>
                <a:moveTo>
                  <a:pt x="18" y="126"/>
                </a:moveTo>
                <a:cubicBezTo>
                  <a:pt x="18" y="128"/>
                  <a:pt x="18" y="129"/>
                  <a:pt x="19" y="129"/>
                </a:cubicBezTo>
                <a:cubicBezTo>
                  <a:pt x="19" y="133"/>
                  <a:pt x="19" y="139"/>
                  <a:pt x="18" y="144"/>
                </a:cubicBezTo>
                <a:cubicBezTo>
                  <a:pt x="17" y="143"/>
                  <a:pt x="18" y="139"/>
                  <a:pt x="18" y="136"/>
                </a:cubicBezTo>
                <a:cubicBezTo>
                  <a:pt x="18" y="138"/>
                  <a:pt x="17" y="142"/>
                  <a:pt x="17" y="147"/>
                </a:cubicBezTo>
                <a:cubicBezTo>
                  <a:pt x="19" y="142"/>
                  <a:pt x="19" y="146"/>
                  <a:pt x="21" y="146"/>
                </a:cubicBezTo>
                <a:cubicBezTo>
                  <a:pt x="23" y="131"/>
                  <a:pt x="20" y="131"/>
                  <a:pt x="19" y="129"/>
                </a:cubicBezTo>
                <a:cubicBezTo>
                  <a:pt x="19" y="127"/>
                  <a:pt x="18" y="126"/>
                  <a:pt x="18" y="126"/>
                </a:cubicBezTo>
                <a:close/>
                <a:moveTo>
                  <a:pt x="14" y="180"/>
                </a:moveTo>
                <a:cubicBezTo>
                  <a:pt x="15" y="178"/>
                  <a:pt x="15" y="177"/>
                  <a:pt x="15" y="177"/>
                </a:cubicBezTo>
                <a:cubicBezTo>
                  <a:pt x="16" y="167"/>
                  <a:pt x="17" y="157"/>
                  <a:pt x="19" y="168"/>
                </a:cubicBezTo>
                <a:cubicBezTo>
                  <a:pt x="18" y="177"/>
                  <a:pt x="18" y="177"/>
                  <a:pt x="18" y="177"/>
                </a:cubicBezTo>
                <a:cubicBezTo>
                  <a:pt x="18" y="173"/>
                  <a:pt x="18" y="173"/>
                  <a:pt x="18" y="172"/>
                </a:cubicBezTo>
                <a:cubicBezTo>
                  <a:pt x="16" y="179"/>
                  <a:pt x="18" y="183"/>
                  <a:pt x="18" y="188"/>
                </a:cubicBezTo>
                <a:cubicBezTo>
                  <a:pt x="17" y="185"/>
                  <a:pt x="17" y="175"/>
                  <a:pt x="15" y="177"/>
                </a:cubicBezTo>
                <a:cubicBezTo>
                  <a:pt x="14" y="184"/>
                  <a:pt x="14" y="184"/>
                  <a:pt x="14" y="184"/>
                </a:cubicBezTo>
                <a:cubicBezTo>
                  <a:pt x="15" y="186"/>
                  <a:pt x="15" y="187"/>
                  <a:pt x="14" y="189"/>
                </a:cubicBezTo>
                <a:cubicBezTo>
                  <a:pt x="14" y="189"/>
                  <a:pt x="14" y="189"/>
                  <a:pt x="14" y="189"/>
                </a:cubicBezTo>
                <a:cubicBezTo>
                  <a:pt x="14" y="188"/>
                  <a:pt x="14" y="186"/>
                  <a:pt x="14" y="184"/>
                </a:cubicBezTo>
                <a:cubicBezTo>
                  <a:pt x="14" y="183"/>
                  <a:pt x="14" y="181"/>
                  <a:pt x="14" y="180"/>
                </a:cubicBezTo>
                <a:close/>
                <a:moveTo>
                  <a:pt x="17" y="118"/>
                </a:moveTo>
                <a:cubicBezTo>
                  <a:pt x="17" y="117"/>
                  <a:pt x="16" y="119"/>
                  <a:pt x="16" y="116"/>
                </a:cubicBezTo>
                <a:cubicBezTo>
                  <a:pt x="16" y="111"/>
                  <a:pt x="16" y="111"/>
                  <a:pt x="16" y="111"/>
                </a:cubicBezTo>
                <a:cubicBezTo>
                  <a:pt x="17" y="105"/>
                  <a:pt x="17" y="112"/>
                  <a:pt x="17" y="118"/>
                </a:cubicBezTo>
                <a:close/>
                <a:moveTo>
                  <a:pt x="84" y="350"/>
                </a:moveTo>
                <a:cubicBezTo>
                  <a:pt x="86" y="350"/>
                  <a:pt x="100" y="351"/>
                  <a:pt x="101" y="350"/>
                </a:cubicBezTo>
                <a:cubicBezTo>
                  <a:pt x="105" y="352"/>
                  <a:pt x="105" y="352"/>
                  <a:pt x="105" y="352"/>
                </a:cubicBezTo>
                <a:cubicBezTo>
                  <a:pt x="97" y="351"/>
                  <a:pt x="89" y="352"/>
                  <a:pt x="93" y="353"/>
                </a:cubicBezTo>
                <a:cubicBezTo>
                  <a:pt x="87" y="351"/>
                  <a:pt x="81" y="351"/>
                  <a:pt x="84" y="350"/>
                </a:cubicBezTo>
                <a:close/>
                <a:moveTo>
                  <a:pt x="464" y="351"/>
                </a:moveTo>
                <a:cubicBezTo>
                  <a:pt x="460" y="352"/>
                  <a:pt x="441" y="352"/>
                  <a:pt x="438" y="354"/>
                </a:cubicBezTo>
                <a:cubicBezTo>
                  <a:pt x="432" y="352"/>
                  <a:pt x="454" y="351"/>
                  <a:pt x="464" y="351"/>
                </a:cubicBezTo>
                <a:close/>
                <a:moveTo>
                  <a:pt x="466" y="354"/>
                </a:moveTo>
                <a:cubicBezTo>
                  <a:pt x="471" y="353"/>
                  <a:pt x="471" y="353"/>
                  <a:pt x="471" y="353"/>
                </a:cubicBezTo>
                <a:cubicBezTo>
                  <a:pt x="477" y="353"/>
                  <a:pt x="476" y="351"/>
                  <a:pt x="486" y="351"/>
                </a:cubicBezTo>
                <a:cubicBezTo>
                  <a:pt x="484" y="352"/>
                  <a:pt x="480" y="351"/>
                  <a:pt x="477" y="352"/>
                </a:cubicBezTo>
                <a:cubicBezTo>
                  <a:pt x="478" y="353"/>
                  <a:pt x="476" y="353"/>
                  <a:pt x="471" y="353"/>
                </a:cubicBezTo>
                <a:cubicBezTo>
                  <a:pt x="470" y="354"/>
                  <a:pt x="468" y="354"/>
                  <a:pt x="466" y="354"/>
                </a:cubicBezTo>
                <a:close/>
                <a:moveTo>
                  <a:pt x="251" y="361"/>
                </a:moveTo>
                <a:cubicBezTo>
                  <a:pt x="262" y="362"/>
                  <a:pt x="262" y="362"/>
                  <a:pt x="262" y="362"/>
                </a:cubicBezTo>
                <a:cubicBezTo>
                  <a:pt x="269" y="360"/>
                  <a:pt x="269" y="360"/>
                  <a:pt x="269" y="360"/>
                </a:cubicBezTo>
                <a:lnTo>
                  <a:pt x="251" y="361"/>
                </a:lnTo>
                <a:close/>
                <a:moveTo>
                  <a:pt x="148" y="361"/>
                </a:moveTo>
                <a:cubicBezTo>
                  <a:pt x="157" y="361"/>
                  <a:pt x="157" y="361"/>
                  <a:pt x="157" y="361"/>
                </a:cubicBezTo>
                <a:cubicBezTo>
                  <a:pt x="154" y="361"/>
                  <a:pt x="154" y="361"/>
                  <a:pt x="154" y="361"/>
                </a:cubicBezTo>
                <a:cubicBezTo>
                  <a:pt x="154" y="360"/>
                  <a:pt x="153" y="359"/>
                  <a:pt x="155" y="359"/>
                </a:cubicBezTo>
                <a:cubicBezTo>
                  <a:pt x="157" y="359"/>
                  <a:pt x="158" y="359"/>
                  <a:pt x="159" y="359"/>
                </a:cubicBezTo>
                <a:cubicBezTo>
                  <a:pt x="157" y="359"/>
                  <a:pt x="156" y="359"/>
                  <a:pt x="155" y="359"/>
                </a:cubicBezTo>
                <a:cubicBezTo>
                  <a:pt x="148" y="359"/>
                  <a:pt x="140" y="358"/>
                  <a:pt x="139" y="360"/>
                </a:cubicBezTo>
                <a:cubicBezTo>
                  <a:pt x="142" y="359"/>
                  <a:pt x="154" y="360"/>
                  <a:pt x="153" y="361"/>
                </a:cubicBezTo>
                <a:lnTo>
                  <a:pt x="148" y="361"/>
                </a:lnTo>
                <a:close/>
                <a:moveTo>
                  <a:pt x="5" y="254"/>
                </a:moveTo>
                <a:cubicBezTo>
                  <a:pt x="6" y="258"/>
                  <a:pt x="6" y="259"/>
                  <a:pt x="6" y="267"/>
                </a:cubicBezTo>
                <a:cubicBezTo>
                  <a:pt x="5" y="262"/>
                  <a:pt x="5" y="255"/>
                  <a:pt x="5" y="254"/>
                </a:cubicBezTo>
                <a:close/>
                <a:moveTo>
                  <a:pt x="200" y="364"/>
                </a:moveTo>
                <a:cubicBezTo>
                  <a:pt x="201" y="363"/>
                  <a:pt x="213" y="364"/>
                  <a:pt x="209" y="363"/>
                </a:cubicBezTo>
                <a:cubicBezTo>
                  <a:pt x="204" y="362"/>
                  <a:pt x="204" y="362"/>
                  <a:pt x="204" y="362"/>
                </a:cubicBezTo>
                <a:cubicBezTo>
                  <a:pt x="211" y="363"/>
                  <a:pt x="208" y="360"/>
                  <a:pt x="219" y="361"/>
                </a:cubicBezTo>
                <a:cubicBezTo>
                  <a:pt x="213" y="361"/>
                  <a:pt x="213" y="361"/>
                  <a:pt x="213" y="361"/>
                </a:cubicBezTo>
                <a:cubicBezTo>
                  <a:pt x="221" y="362"/>
                  <a:pt x="202" y="363"/>
                  <a:pt x="215" y="364"/>
                </a:cubicBezTo>
                <a:cubicBezTo>
                  <a:pt x="220" y="364"/>
                  <a:pt x="206" y="365"/>
                  <a:pt x="200" y="364"/>
                </a:cubicBezTo>
                <a:close/>
                <a:moveTo>
                  <a:pt x="2" y="237"/>
                </a:moveTo>
                <a:cubicBezTo>
                  <a:pt x="2" y="245"/>
                  <a:pt x="5" y="243"/>
                  <a:pt x="4" y="255"/>
                </a:cubicBezTo>
                <a:cubicBezTo>
                  <a:pt x="3" y="246"/>
                  <a:pt x="1" y="247"/>
                  <a:pt x="2" y="237"/>
                </a:cubicBezTo>
                <a:close/>
                <a:moveTo>
                  <a:pt x="126" y="366"/>
                </a:moveTo>
                <a:cubicBezTo>
                  <a:pt x="127" y="366"/>
                  <a:pt x="127" y="366"/>
                  <a:pt x="127" y="366"/>
                </a:cubicBezTo>
                <a:cubicBezTo>
                  <a:pt x="137" y="366"/>
                  <a:pt x="137" y="366"/>
                  <a:pt x="137" y="366"/>
                </a:cubicBezTo>
                <a:cubicBezTo>
                  <a:pt x="136" y="366"/>
                  <a:pt x="136" y="366"/>
                  <a:pt x="136" y="366"/>
                </a:cubicBezTo>
                <a:lnTo>
                  <a:pt x="126" y="366"/>
                </a:lnTo>
                <a:close/>
                <a:moveTo>
                  <a:pt x="18" y="239"/>
                </a:moveTo>
                <a:cubicBezTo>
                  <a:pt x="18" y="236"/>
                  <a:pt x="18" y="234"/>
                  <a:pt x="18" y="233"/>
                </a:cubicBezTo>
                <a:cubicBezTo>
                  <a:pt x="18" y="235"/>
                  <a:pt x="18" y="237"/>
                  <a:pt x="18" y="239"/>
                </a:cubicBezTo>
                <a:close/>
                <a:moveTo>
                  <a:pt x="500" y="341"/>
                </a:moveTo>
                <a:cubicBezTo>
                  <a:pt x="501" y="342"/>
                  <a:pt x="502" y="342"/>
                  <a:pt x="503" y="342"/>
                </a:cubicBezTo>
                <a:cubicBezTo>
                  <a:pt x="503" y="342"/>
                  <a:pt x="502" y="341"/>
                  <a:pt x="500" y="341"/>
                </a:cubicBezTo>
                <a:close/>
                <a:moveTo>
                  <a:pt x="524" y="338"/>
                </a:moveTo>
                <a:cubicBezTo>
                  <a:pt x="525" y="338"/>
                  <a:pt x="525" y="338"/>
                  <a:pt x="525" y="338"/>
                </a:cubicBezTo>
                <a:cubicBezTo>
                  <a:pt x="525" y="338"/>
                  <a:pt x="525" y="338"/>
                  <a:pt x="525" y="338"/>
                </a:cubicBezTo>
                <a:lnTo>
                  <a:pt x="524" y="338"/>
                </a:lnTo>
                <a:close/>
                <a:moveTo>
                  <a:pt x="77" y="19"/>
                </a:moveTo>
                <a:cubicBezTo>
                  <a:pt x="72" y="21"/>
                  <a:pt x="82" y="19"/>
                  <a:pt x="86" y="19"/>
                </a:cubicBezTo>
                <a:cubicBezTo>
                  <a:pt x="82" y="19"/>
                  <a:pt x="80" y="18"/>
                  <a:pt x="77" y="19"/>
                </a:cubicBezTo>
                <a:close/>
                <a:moveTo>
                  <a:pt x="110" y="15"/>
                </a:moveTo>
                <a:cubicBezTo>
                  <a:pt x="107" y="16"/>
                  <a:pt x="104" y="16"/>
                  <a:pt x="99" y="17"/>
                </a:cubicBezTo>
                <a:cubicBezTo>
                  <a:pt x="102" y="17"/>
                  <a:pt x="105" y="16"/>
                  <a:pt x="110" y="15"/>
                </a:cubicBezTo>
                <a:close/>
                <a:moveTo>
                  <a:pt x="83" y="17"/>
                </a:moveTo>
                <a:cubicBezTo>
                  <a:pt x="89" y="17"/>
                  <a:pt x="95" y="17"/>
                  <a:pt x="99" y="17"/>
                </a:cubicBezTo>
                <a:cubicBezTo>
                  <a:pt x="95" y="17"/>
                  <a:pt x="92" y="16"/>
                  <a:pt x="83" y="17"/>
                </a:cubicBezTo>
                <a:close/>
                <a:moveTo>
                  <a:pt x="197" y="13"/>
                </a:moveTo>
                <a:cubicBezTo>
                  <a:pt x="192" y="15"/>
                  <a:pt x="182" y="14"/>
                  <a:pt x="182" y="14"/>
                </a:cubicBezTo>
                <a:cubicBezTo>
                  <a:pt x="204" y="15"/>
                  <a:pt x="178" y="16"/>
                  <a:pt x="176" y="17"/>
                </a:cubicBezTo>
                <a:cubicBezTo>
                  <a:pt x="190" y="16"/>
                  <a:pt x="190" y="15"/>
                  <a:pt x="197" y="13"/>
                </a:cubicBezTo>
                <a:close/>
                <a:moveTo>
                  <a:pt x="226" y="12"/>
                </a:moveTo>
                <a:cubicBezTo>
                  <a:pt x="223" y="12"/>
                  <a:pt x="221" y="12"/>
                  <a:pt x="220" y="12"/>
                </a:cubicBezTo>
                <a:cubicBezTo>
                  <a:pt x="222" y="12"/>
                  <a:pt x="224" y="12"/>
                  <a:pt x="226" y="12"/>
                </a:cubicBezTo>
                <a:close/>
                <a:moveTo>
                  <a:pt x="234" y="13"/>
                </a:moveTo>
                <a:cubicBezTo>
                  <a:pt x="241" y="13"/>
                  <a:pt x="244" y="11"/>
                  <a:pt x="247" y="10"/>
                </a:cubicBezTo>
                <a:cubicBezTo>
                  <a:pt x="238" y="10"/>
                  <a:pt x="232" y="12"/>
                  <a:pt x="226" y="12"/>
                </a:cubicBezTo>
                <a:cubicBezTo>
                  <a:pt x="231" y="12"/>
                  <a:pt x="236" y="12"/>
                  <a:pt x="234" y="13"/>
                </a:cubicBezTo>
                <a:close/>
                <a:moveTo>
                  <a:pt x="462" y="18"/>
                </a:moveTo>
                <a:cubicBezTo>
                  <a:pt x="461" y="18"/>
                  <a:pt x="457" y="18"/>
                  <a:pt x="457" y="18"/>
                </a:cubicBezTo>
                <a:cubicBezTo>
                  <a:pt x="469" y="19"/>
                  <a:pt x="469" y="19"/>
                  <a:pt x="469" y="19"/>
                </a:cubicBezTo>
                <a:cubicBezTo>
                  <a:pt x="474" y="18"/>
                  <a:pt x="465" y="18"/>
                  <a:pt x="462" y="18"/>
                </a:cubicBezTo>
                <a:close/>
                <a:moveTo>
                  <a:pt x="508" y="16"/>
                </a:moveTo>
                <a:cubicBezTo>
                  <a:pt x="518" y="17"/>
                  <a:pt x="513" y="18"/>
                  <a:pt x="518" y="18"/>
                </a:cubicBezTo>
                <a:cubicBezTo>
                  <a:pt x="517" y="16"/>
                  <a:pt x="517" y="16"/>
                  <a:pt x="517" y="16"/>
                </a:cubicBezTo>
                <a:lnTo>
                  <a:pt x="508" y="16"/>
                </a:lnTo>
                <a:close/>
                <a:moveTo>
                  <a:pt x="503" y="4"/>
                </a:moveTo>
                <a:cubicBezTo>
                  <a:pt x="500" y="4"/>
                  <a:pt x="500" y="4"/>
                  <a:pt x="500" y="4"/>
                </a:cubicBezTo>
                <a:cubicBezTo>
                  <a:pt x="504" y="4"/>
                  <a:pt x="504" y="4"/>
                  <a:pt x="504" y="4"/>
                </a:cubicBezTo>
                <a:lnTo>
                  <a:pt x="503" y="4"/>
                </a:lnTo>
                <a:close/>
                <a:moveTo>
                  <a:pt x="554" y="24"/>
                </a:moveTo>
                <a:cubicBezTo>
                  <a:pt x="552" y="25"/>
                  <a:pt x="549" y="25"/>
                  <a:pt x="547" y="25"/>
                </a:cubicBezTo>
                <a:cubicBezTo>
                  <a:pt x="551" y="26"/>
                  <a:pt x="553" y="26"/>
                  <a:pt x="553" y="25"/>
                </a:cubicBezTo>
                <a:cubicBezTo>
                  <a:pt x="554" y="25"/>
                  <a:pt x="554" y="25"/>
                  <a:pt x="554" y="24"/>
                </a:cubicBezTo>
                <a:close/>
                <a:moveTo>
                  <a:pt x="560" y="53"/>
                </a:moveTo>
                <a:cubicBezTo>
                  <a:pt x="559" y="48"/>
                  <a:pt x="559" y="48"/>
                  <a:pt x="559" y="48"/>
                </a:cubicBezTo>
                <a:cubicBezTo>
                  <a:pt x="560" y="53"/>
                  <a:pt x="561" y="59"/>
                  <a:pt x="561" y="65"/>
                </a:cubicBezTo>
                <a:cubicBezTo>
                  <a:pt x="561" y="61"/>
                  <a:pt x="561" y="57"/>
                  <a:pt x="560" y="53"/>
                </a:cubicBezTo>
                <a:close/>
                <a:moveTo>
                  <a:pt x="563" y="98"/>
                </a:moveTo>
                <a:cubicBezTo>
                  <a:pt x="563" y="100"/>
                  <a:pt x="563" y="100"/>
                  <a:pt x="563" y="100"/>
                </a:cubicBezTo>
                <a:cubicBezTo>
                  <a:pt x="564" y="112"/>
                  <a:pt x="564" y="112"/>
                  <a:pt x="564" y="112"/>
                </a:cubicBezTo>
                <a:lnTo>
                  <a:pt x="563" y="98"/>
                </a:lnTo>
                <a:close/>
                <a:moveTo>
                  <a:pt x="303" y="352"/>
                </a:moveTo>
                <a:cubicBezTo>
                  <a:pt x="301" y="354"/>
                  <a:pt x="321" y="353"/>
                  <a:pt x="327" y="354"/>
                </a:cubicBezTo>
                <a:cubicBezTo>
                  <a:pt x="323" y="351"/>
                  <a:pt x="311" y="355"/>
                  <a:pt x="303" y="352"/>
                </a:cubicBezTo>
                <a:close/>
                <a:moveTo>
                  <a:pt x="17" y="257"/>
                </a:moveTo>
                <a:cubicBezTo>
                  <a:pt x="18" y="263"/>
                  <a:pt x="19" y="269"/>
                  <a:pt x="19" y="275"/>
                </a:cubicBezTo>
                <a:cubicBezTo>
                  <a:pt x="19" y="261"/>
                  <a:pt x="19" y="271"/>
                  <a:pt x="17" y="257"/>
                </a:cubicBez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14367">
              <a:defRPr/>
            </a:pPr>
            <a:endParaRPr lang="en-US">
              <a:solidFill>
                <a:srgbClr val="353535"/>
              </a:solidFill>
              <a:latin typeface="Segoe UI Semilight"/>
            </a:endParaRPr>
          </a:p>
        </p:txBody>
      </p:sp>
      <p:sp>
        <p:nvSpPr>
          <p:cNvPr id="11" name="TextBox 10">
            <a:extLst>
              <a:ext uri="{FF2B5EF4-FFF2-40B4-BE49-F238E27FC236}">
                <a16:creationId xmlns:a16="http://schemas.microsoft.com/office/drawing/2014/main" id="{9EBAF5E8-4756-491A-939E-26B2D562518A}"/>
              </a:ext>
            </a:extLst>
          </p:cNvPr>
          <p:cNvSpPr txBox="1"/>
          <p:nvPr/>
        </p:nvSpPr>
        <p:spPr>
          <a:xfrm>
            <a:off x="5266361" y="1750474"/>
            <a:ext cx="1633419" cy="343443"/>
          </a:xfrm>
          <a:prstGeom prst="rect">
            <a:avLst/>
          </a:prstGeom>
          <a:noFill/>
        </p:spPr>
        <p:txBody>
          <a:bodyPr wrap="square" rtlCol="0">
            <a:spAutoFit/>
          </a:bodyPr>
          <a:lstStyle/>
          <a:p>
            <a:pPr algn="ctr" defTabSz="914367">
              <a:defRPr/>
            </a:pPr>
            <a:r>
              <a:rPr lang="en-US" sz="1600" b="1" dirty="0">
                <a:solidFill>
                  <a:srgbClr val="353535"/>
                </a:solidFill>
                <a:latin typeface="Bradley Hand ITC" panose="03070402050302030203" pitchFamily="66" charset="0"/>
              </a:rPr>
              <a:t>Politics</a:t>
            </a:r>
          </a:p>
        </p:txBody>
      </p:sp>
      <p:sp>
        <p:nvSpPr>
          <p:cNvPr id="12" name="TextBox 11">
            <a:extLst>
              <a:ext uri="{FF2B5EF4-FFF2-40B4-BE49-F238E27FC236}">
                <a16:creationId xmlns:a16="http://schemas.microsoft.com/office/drawing/2014/main" id="{B52DF3F6-F2B2-42BC-A42B-808DCD8D735C}"/>
              </a:ext>
            </a:extLst>
          </p:cNvPr>
          <p:cNvSpPr txBox="1"/>
          <p:nvPr/>
        </p:nvSpPr>
        <p:spPr>
          <a:xfrm>
            <a:off x="5200644" y="5255580"/>
            <a:ext cx="1633419" cy="343443"/>
          </a:xfrm>
          <a:prstGeom prst="rect">
            <a:avLst/>
          </a:prstGeom>
          <a:noFill/>
        </p:spPr>
        <p:txBody>
          <a:bodyPr wrap="square" rtlCol="0">
            <a:spAutoFit/>
          </a:bodyPr>
          <a:lstStyle/>
          <a:p>
            <a:pPr algn="ctr" defTabSz="914367">
              <a:defRPr/>
            </a:pPr>
            <a:r>
              <a:rPr lang="en-US" sz="1600" b="1" dirty="0">
                <a:solidFill>
                  <a:srgbClr val="353535"/>
                </a:solidFill>
                <a:latin typeface="Bradley Hand ITC" panose="03070402050302030203" pitchFamily="66" charset="0"/>
              </a:rPr>
              <a:t>Art</a:t>
            </a:r>
          </a:p>
        </p:txBody>
      </p:sp>
      <p:sp>
        <p:nvSpPr>
          <p:cNvPr id="13" name="TextBox 12">
            <a:extLst>
              <a:ext uri="{FF2B5EF4-FFF2-40B4-BE49-F238E27FC236}">
                <a16:creationId xmlns:a16="http://schemas.microsoft.com/office/drawing/2014/main" id="{6840C5CD-93CB-487B-936C-F6A98C34AA87}"/>
              </a:ext>
            </a:extLst>
          </p:cNvPr>
          <p:cNvSpPr txBox="1"/>
          <p:nvPr/>
        </p:nvSpPr>
        <p:spPr>
          <a:xfrm>
            <a:off x="5228084" y="4073640"/>
            <a:ext cx="1633419" cy="343443"/>
          </a:xfrm>
          <a:prstGeom prst="rect">
            <a:avLst/>
          </a:prstGeom>
          <a:noFill/>
        </p:spPr>
        <p:txBody>
          <a:bodyPr wrap="square" rtlCol="0">
            <a:spAutoFit/>
          </a:bodyPr>
          <a:lstStyle/>
          <a:p>
            <a:pPr algn="ctr" defTabSz="914367">
              <a:defRPr/>
            </a:pPr>
            <a:r>
              <a:rPr lang="en-US" sz="1600" b="1" dirty="0">
                <a:solidFill>
                  <a:srgbClr val="353535"/>
                </a:solidFill>
                <a:latin typeface="Bradley Hand ITC" panose="03070402050302030203" pitchFamily="66" charset="0"/>
              </a:rPr>
              <a:t>Sport</a:t>
            </a:r>
          </a:p>
        </p:txBody>
      </p:sp>
      <p:sp>
        <p:nvSpPr>
          <p:cNvPr id="14" name="TextBox 13">
            <a:extLst>
              <a:ext uri="{FF2B5EF4-FFF2-40B4-BE49-F238E27FC236}">
                <a16:creationId xmlns:a16="http://schemas.microsoft.com/office/drawing/2014/main" id="{D1915681-9DDD-4E51-B88C-D1F358E80FD9}"/>
              </a:ext>
            </a:extLst>
          </p:cNvPr>
          <p:cNvSpPr txBox="1"/>
          <p:nvPr/>
        </p:nvSpPr>
        <p:spPr>
          <a:xfrm>
            <a:off x="5266361" y="2954692"/>
            <a:ext cx="1633419" cy="343443"/>
          </a:xfrm>
          <a:prstGeom prst="rect">
            <a:avLst/>
          </a:prstGeom>
          <a:noFill/>
        </p:spPr>
        <p:txBody>
          <a:bodyPr wrap="square" rtlCol="0">
            <a:spAutoFit/>
          </a:bodyPr>
          <a:lstStyle/>
          <a:p>
            <a:pPr algn="ctr" defTabSz="914367">
              <a:defRPr/>
            </a:pPr>
            <a:r>
              <a:rPr lang="en-US" sz="1600" b="1" dirty="0">
                <a:solidFill>
                  <a:srgbClr val="353535"/>
                </a:solidFill>
                <a:latin typeface="Bradley Hand ITC" panose="03070402050302030203" pitchFamily="66" charset="0"/>
              </a:rPr>
              <a:t>Finance</a:t>
            </a:r>
          </a:p>
        </p:txBody>
      </p:sp>
      <p:pic>
        <p:nvPicPr>
          <p:cNvPr id="57" name="Picture 56">
            <a:extLst>
              <a:ext uri="{FF2B5EF4-FFF2-40B4-BE49-F238E27FC236}">
                <a16:creationId xmlns:a16="http://schemas.microsoft.com/office/drawing/2014/main" id="{5CBEE998-7B4D-4AA4-A85A-B6281C121EF6}"/>
              </a:ext>
            </a:extLst>
          </p:cNvPr>
          <p:cNvPicPr>
            <a:picLocks noChangeAspect="1"/>
          </p:cNvPicPr>
          <p:nvPr/>
        </p:nvPicPr>
        <p:blipFill>
          <a:blip r:embed="rId3"/>
          <a:stretch>
            <a:fillRect/>
          </a:stretch>
        </p:blipFill>
        <p:spPr>
          <a:xfrm>
            <a:off x="1518039" y="2306323"/>
            <a:ext cx="478470" cy="608225"/>
          </a:xfrm>
          <a:prstGeom prst="rect">
            <a:avLst/>
          </a:prstGeom>
        </p:spPr>
      </p:pic>
      <p:pic>
        <p:nvPicPr>
          <p:cNvPr id="59" name="Picture 58">
            <a:extLst>
              <a:ext uri="{FF2B5EF4-FFF2-40B4-BE49-F238E27FC236}">
                <a16:creationId xmlns:a16="http://schemas.microsoft.com/office/drawing/2014/main" id="{245BDE9A-84EB-44A2-8E0E-4E14E40F1826}"/>
              </a:ext>
            </a:extLst>
          </p:cNvPr>
          <p:cNvPicPr>
            <a:picLocks noChangeAspect="1"/>
          </p:cNvPicPr>
          <p:nvPr/>
        </p:nvPicPr>
        <p:blipFill>
          <a:blip r:embed="rId3"/>
          <a:stretch>
            <a:fillRect/>
          </a:stretch>
        </p:blipFill>
        <p:spPr>
          <a:xfrm>
            <a:off x="969827" y="2894039"/>
            <a:ext cx="478470" cy="608225"/>
          </a:xfrm>
          <a:prstGeom prst="rect">
            <a:avLst/>
          </a:prstGeom>
        </p:spPr>
      </p:pic>
      <p:pic>
        <p:nvPicPr>
          <p:cNvPr id="60" name="Picture 59">
            <a:extLst>
              <a:ext uri="{FF2B5EF4-FFF2-40B4-BE49-F238E27FC236}">
                <a16:creationId xmlns:a16="http://schemas.microsoft.com/office/drawing/2014/main" id="{90E1551A-0361-4AB1-BFCE-0EF11E039D2E}"/>
              </a:ext>
            </a:extLst>
          </p:cNvPr>
          <p:cNvPicPr>
            <a:picLocks noChangeAspect="1"/>
          </p:cNvPicPr>
          <p:nvPr/>
        </p:nvPicPr>
        <p:blipFill>
          <a:blip r:embed="rId3"/>
          <a:stretch>
            <a:fillRect/>
          </a:stretch>
        </p:blipFill>
        <p:spPr>
          <a:xfrm>
            <a:off x="1139363" y="3634668"/>
            <a:ext cx="478470" cy="608225"/>
          </a:xfrm>
          <a:prstGeom prst="rect">
            <a:avLst/>
          </a:prstGeom>
        </p:spPr>
      </p:pic>
      <p:pic>
        <p:nvPicPr>
          <p:cNvPr id="61" name="Picture 60">
            <a:extLst>
              <a:ext uri="{FF2B5EF4-FFF2-40B4-BE49-F238E27FC236}">
                <a16:creationId xmlns:a16="http://schemas.microsoft.com/office/drawing/2014/main" id="{78DF1BA9-9AB1-443A-9883-4851B20CD64F}"/>
              </a:ext>
            </a:extLst>
          </p:cNvPr>
          <p:cNvPicPr>
            <a:picLocks noChangeAspect="1"/>
          </p:cNvPicPr>
          <p:nvPr/>
        </p:nvPicPr>
        <p:blipFill>
          <a:blip r:embed="rId3"/>
          <a:stretch>
            <a:fillRect/>
          </a:stretch>
        </p:blipFill>
        <p:spPr>
          <a:xfrm>
            <a:off x="1429425" y="4333137"/>
            <a:ext cx="478470" cy="608225"/>
          </a:xfrm>
          <a:prstGeom prst="rect">
            <a:avLst/>
          </a:prstGeom>
        </p:spPr>
      </p:pic>
      <p:pic>
        <p:nvPicPr>
          <p:cNvPr id="62" name="Picture 61">
            <a:extLst>
              <a:ext uri="{FF2B5EF4-FFF2-40B4-BE49-F238E27FC236}">
                <a16:creationId xmlns:a16="http://schemas.microsoft.com/office/drawing/2014/main" id="{12F889D3-6AAC-4D14-A78A-828441906F07}"/>
              </a:ext>
            </a:extLst>
          </p:cNvPr>
          <p:cNvPicPr>
            <a:picLocks noChangeAspect="1"/>
          </p:cNvPicPr>
          <p:nvPr/>
        </p:nvPicPr>
        <p:blipFill>
          <a:blip r:embed="rId3"/>
          <a:stretch>
            <a:fillRect/>
          </a:stretch>
        </p:blipFill>
        <p:spPr>
          <a:xfrm>
            <a:off x="1190190" y="5011058"/>
            <a:ext cx="478470" cy="608225"/>
          </a:xfrm>
          <a:prstGeom prst="rect">
            <a:avLst/>
          </a:prstGeom>
        </p:spPr>
      </p:pic>
      <p:pic>
        <p:nvPicPr>
          <p:cNvPr id="63" name="Picture 62">
            <a:extLst>
              <a:ext uri="{FF2B5EF4-FFF2-40B4-BE49-F238E27FC236}">
                <a16:creationId xmlns:a16="http://schemas.microsoft.com/office/drawing/2014/main" id="{B51173D7-1ACC-454B-B54B-196A4E2B8BE3}"/>
              </a:ext>
            </a:extLst>
          </p:cNvPr>
          <p:cNvPicPr>
            <a:picLocks noChangeAspect="1"/>
          </p:cNvPicPr>
          <p:nvPr/>
        </p:nvPicPr>
        <p:blipFill>
          <a:blip r:embed="rId3"/>
          <a:stretch>
            <a:fillRect/>
          </a:stretch>
        </p:blipFill>
        <p:spPr>
          <a:xfrm>
            <a:off x="1721322" y="5548330"/>
            <a:ext cx="478470" cy="608225"/>
          </a:xfrm>
          <a:prstGeom prst="rect">
            <a:avLst/>
          </a:prstGeom>
        </p:spPr>
      </p:pic>
      <p:sp>
        <p:nvSpPr>
          <p:cNvPr id="64" name="TextBox 63">
            <a:extLst>
              <a:ext uri="{FF2B5EF4-FFF2-40B4-BE49-F238E27FC236}">
                <a16:creationId xmlns:a16="http://schemas.microsoft.com/office/drawing/2014/main" id="{4D81F157-2245-49B5-9900-471097BA64F5}"/>
              </a:ext>
            </a:extLst>
          </p:cNvPr>
          <p:cNvSpPr txBox="1"/>
          <p:nvPr/>
        </p:nvSpPr>
        <p:spPr>
          <a:xfrm>
            <a:off x="682264" y="1538158"/>
            <a:ext cx="1972793" cy="343443"/>
          </a:xfrm>
          <a:prstGeom prst="rect">
            <a:avLst/>
          </a:prstGeom>
          <a:noFill/>
        </p:spPr>
        <p:txBody>
          <a:bodyPr wrap="square" rtlCol="0">
            <a:spAutoFit/>
          </a:bodyPr>
          <a:lstStyle/>
          <a:p>
            <a:pPr algn="ctr" defTabSz="914367">
              <a:defRPr/>
            </a:pPr>
            <a:r>
              <a:rPr lang="en-US" sz="1600" b="1" dirty="0">
                <a:solidFill>
                  <a:srgbClr val="353535"/>
                </a:solidFill>
                <a:latin typeface="Bradley Hand ITC" panose="03070402050302030203" pitchFamily="66" charset="0"/>
              </a:rPr>
              <a:t>Reporters (Senders)</a:t>
            </a:r>
          </a:p>
        </p:txBody>
      </p:sp>
      <p:pic>
        <p:nvPicPr>
          <p:cNvPr id="68" name="Picture 67">
            <a:extLst>
              <a:ext uri="{FF2B5EF4-FFF2-40B4-BE49-F238E27FC236}">
                <a16:creationId xmlns:a16="http://schemas.microsoft.com/office/drawing/2014/main" id="{31B219E6-4623-484A-B412-8F2211E7394C}"/>
              </a:ext>
            </a:extLst>
          </p:cNvPr>
          <p:cNvPicPr>
            <a:picLocks noChangeAspect="1"/>
          </p:cNvPicPr>
          <p:nvPr/>
        </p:nvPicPr>
        <p:blipFill>
          <a:blip r:embed="rId4"/>
          <a:stretch>
            <a:fillRect/>
          </a:stretch>
        </p:blipFill>
        <p:spPr>
          <a:xfrm>
            <a:off x="1357822" y="1875726"/>
            <a:ext cx="180950" cy="485707"/>
          </a:xfrm>
          <a:prstGeom prst="rect">
            <a:avLst/>
          </a:prstGeom>
        </p:spPr>
      </p:pic>
      <p:cxnSp>
        <p:nvCxnSpPr>
          <p:cNvPr id="70" name="Straight Arrow Connector 69">
            <a:extLst>
              <a:ext uri="{FF2B5EF4-FFF2-40B4-BE49-F238E27FC236}">
                <a16:creationId xmlns:a16="http://schemas.microsoft.com/office/drawing/2014/main" id="{B5FB8F45-724B-4C63-96DA-17667C6B6D4B}"/>
              </a:ext>
            </a:extLst>
          </p:cNvPr>
          <p:cNvCxnSpPr/>
          <p:nvPr/>
        </p:nvCxnSpPr>
        <p:spPr>
          <a:xfrm flipV="1">
            <a:off x="2140168" y="2347338"/>
            <a:ext cx="2044723" cy="263097"/>
          </a:xfrm>
          <a:prstGeom prst="straightConnector1">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A4C0D46A-7946-4340-B9C7-1CC0AF052B12}"/>
              </a:ext>
            </a:extLst>
          </p:cNvPr>
          <p:cNvCxnSpPr>
            <a:cxnSpLocks/>
            <a:endCxn id="7" idx="36"/>
          </p:cNvCxnSpPr>
          <p:nvPr/>
        </p:nvCxnSpPr>
        <p:spPr>
          <a:xfrm flipV="1">
            <a:off x="1427706" y="2478674"/>
            <a:ext cx="2832623" cy="782473"/>
          </a:xfrm>
          <a:prstGeom prst="straightConnector1">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9097FAE2-196B-471E-BB14-A70DF2F2DB90}"/>
              </a:ext>
            </a:extLst>
          </p:cNvPr>
          <p:cNvCxnSpPr>
            <a:cxnSpLocks/>
          </p:cNvCxnSpPr>
          <p:nvPr/>
        </p:nvCxnSpPr>
        <p:spPr>
          <a:xfrm flipV="1">
            <a:off x="1564197" y="3544426"/>
            <a:ext cx="2620694" cy="323041"/>
          </a:xfrm>
          <a:prstGeom prst="straightConnector1">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391E0B2B-188E-485D-BE58-F2888F5F6300}"/>
              </a:ext>
            </a:extLst>
          </p:cNvPr>
          <p:cNvCxnSpPr>
            <a:cxnSpLocks/>
          </p:cNvCxnSpPr>
          <p:nvPr/>
        </p:nvCxnSpPr>
        <p:spPr>
          <a:xfrm>
            <a:off x="1852181" y="4605986"/>
            <a:ext cx="2342059" cy="43716"/>
          </a:xfrm>
          <a:prstGeom prst="straightConnector1">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79BD0203-95EF-43DE-8E53-3522EBA23268}"/>
              </a:ext>
            </a:extLst>
          </p:cNvPr>
          <p:cNvCxnSpPr>
            <a:cxnSpLocks/>
          </p:cNvCxnSpPr>
          <p:nvPr/>
        </p:nvCxnSpPr>
        <p:spPr>
          <a:xfrm flipV="1">
            <a:off x="1601520" y="4773673"/>
            <a:ext cx="2546059" cy="539728"/>
          </a:xfrm>
          <a:prstGeom prst="straightConnector1">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C228901F-E9E7-495E-83C6-F39E3AFA3676}"/>
              </a:ext>
            </a:extLst>
          </p:cNvPr>
          <p:cNvCxnSpPr>
            <a:cxnSpLocks/>
          </p:cNvCxnSpPr>
          <p:nvPr/>
        </p:nvCxnSpPr>
        <p:spPr>
          <a:xfrm>
            <a:off x="1617834" y="5464819"/>
            <a:ext cx="2567057" cy="354945"/>
          </a:xfrm>
          <a:prstGeom prst="straightConnector1">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7CE2ECA2-276B-46BE-9CA4-CAF7A9FFD435}"/>
              </a:ext>
            </a:extLst>
          </p:cNvPr>
          <p:cNvCxnSpPr>
            <a:cxnSpLocks/>
          </p:cNvCxnSpPr>
          <p:nvPr/>
        </p:nvCxnSpPr>
        <p:spPr>
          <a:xfrm>
            <a:off x="2086201" y="5962545"/>
            <a:ext cx="2057033" cy="0"/>
          </a:xfrm>
          <a:prstGeom prst="straightConnector1">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50CBDED6-E607-4765-91A6-C27F3DC3AA1E}"/>
              </a:ext>
            </a:extLst>
          </p:cNvPr>
          <p:cNvSpPr txBox="1"/>
          <p:nvPr/>
        </p:nvSpPr>
        <p:spPr>
          <a:xfrm>
            <a:off x="10361745" y="6345278"/>
            <a:ext cx="1621264" cy="280678"/>
          </a:xfrm>
          <a:prstGeom prst="rect">
            <a:avLst/>
          </a:prstGeom>
          <a:noFill/>
        </p:spPr>
        <p:txBody>
          <a:bodyPr wrap="square" rtlCol="0">
            <a:spAutoFit/>
          </a:bodyPr>
          <a:lstStyle/>
          <a:p>
            <a:pPr algn="ctr" defTabSz="914367">
              <a:defRPr/>
            </a:pPr>
            <a:r>
              <a:rPr lang="en-US" sz="1200" b="1" dirty="0">
                <a:solidFill>
                  <a:srgbClr val="353535"/>
                </a:solidFill>
                <a:latin typeface="Bradley Hand ITC" panose="03070402050302030203" pitchFamily="66" charset="0"/>
              </a:rPr>
              <a:t>Consumer Group 1</a:t>
            </a:r>
          </a:p>
        </p:txBody>
      </p:sp>
      <p:pic>
        <p:nvPicPr>
          <p:cNvPr id="84" name="Picture 83">
            <a:extLst>
              <a:ext uri="{FF2B5EF4-FFF2-40B4-BE49-F238E27FC236}">
                <a16:creationId xmlns:a16="http://schemas.microsoft.com/office/drawing/2014/main" id="{2D5405C8-C01C-46F2-B7C0-C705A7BFBBDD}"/>
              </a:ext>
            </a:extLst>
          </p:cNvPr>
          <p:cNvPicPr>
            <a:picLocks noChangeAspect="1"/>
          </p:cNvPicPr>
          <p:nvPr/>
        </p:nvPicPr>
        <p:blipFill>
          <a:blip r:embed="rId4"/>
          <a:stretch>
            <a:fillRect/>
          </a:stretch>
        </p:blipFill>
        <p:spPr>
          <a:xfrm rot="5056035">
            <a:off x="6480758" y="1507437"/>
            <a:ext cx="196650" cy="527850"/>
          </a:xfrm>
          <a:prstGeom prst="rect">
            <a:avLst/>
          </a:prstGeom>
        </p:spPr>
      </p:pic>
      <p:pic>
        <p:nvPicPr>
          <p:cNvPr id="85" name="Picture 84">
            <a:extLst>
              <a:ext uri="{FF2B5EF4-FFF2-40B4-BE49-F238E27FC236}">
                <a16:creationId xmlns:a16="http://schemas.microsoft.com/office/drawing/2014/main" id="{563C2AF2-A36B-4A53-A703-53A2EABA28E1}"/>
              </a:ext>
            </a:extLst>
          </p:cNvPr>
          <p:cNvPicPr>
            <a:picLocks noChangeAspect="1"/>
          </p:cNvPicPr>
          <p:nvPr/>
        </p:nvPicPr>
        <p:blipFill>
          <a:blip r:embed="rId5"/>
          <a:stretch>
            <a:fillRect/>
          </a:stretch>
        </p:blipFill>
        <p:spPr>
          <a:xfrm>
            <a:off x="4468523" y="2177598"/>
            <a:ext cx="1838064" cy="352375"/>
          </a:xfrm>
          <a:prstGeom prst="rect">
            <a:avLst/>
          </a:prstGeom>
        </p:spPr>
      </p:pic>
      <p:pic>
        <p:nvPicPr>
          <p:cNvPr id="87" name="Picture 86">
            <a:extLst>
              <a:ext uri="{FF2B5EF4-FFF2-40B4-BE49-F238E27FC236}">
                <a16:creationId xmlns:a16="http://schemas.microsoft.com/office/drawing/2014/main" id="{0DE66F5B-3AE2-4EB8-BCF3-55EB3337A84B}"/>
              </a:ext>
            </a:extLst>
          </p:cNvPr>
          <p:cNvPicPr>
            <a:picLocks noChangeAspect="1"/>
          </p:cNvPicPr>
          <p:nvPr/>
        </p:nvPicPr>
        <p:blipFill>
          <a:blip r:embed="rId6"/>
          <a:stretch>
            <a:fillRect/>
          </a:stretch>
        </p:blipFill>
        <p:spPr>
          <a:xfrm>
            <a:off x="4461189" y="3343136"/>
            <a:ext cx="961888" cy="380946"/>
          </a:xfrm>
          <a:prstGeom prst="rect">
            <a:avLst/>
          </a:prstGeom>
        </p:spPr>
      </p:pic>
      <p:pic>
        <p:nvPicPr>
          <p:cNvPr id="88" name="Picture 87">
            <a:extLst>
              <a:ext uri="{FF2B5EF4-FFF2-40B4-BE49-F238E27FC236}">
                <a16:creationId xmlns:a16="http://schemas.microsoft.com/office/drawing/2014/main" id="{636FED22-271A-4649-A2CE-FB661714C3A4}"/>
              </a:ext>
            </a:extLst>
          </p:cNvPr>
          <p:cNvPicPr>
            <a:picLocks noChangeAspect="1"/>
          </p:cNvPicPr>
          <p:nvPr/>
        </p:nvPicPr>
        <p:blipFill>
          <a:blip r:embed="rId7"/>
          <a:stretch>
            <a:fillRect/>
          </a:stretch>
        </p:blipFill>
        <p:spPr>
          <a:xfrm>
            <a:off x="4468522" y="4507955"/>
            <a:ext cx="2685669" cy="304757"/>
          </a:xfrm>
          <a:prstGeom prst="rect">
            <a:avLst/>
          </a:prstGeom>
        </p:spPr>
      </p:pic>
      <p:pic>
        <p:nvPicPr>
          <p:cNvPr id="89" name="Picture 88">
            <a:extLst>
              <a:ext uri="{FF2B5EF4-FFF2-40B4-BE49-F238E27FC236}">
                <a16:creationId xmlns:a16="http://schemas.microsoft.com/office/drawing/2014/main" id="{55684B65-7150-415B-9ECE-37F330333B63}"/>
              </a:ext>
            </a:extLst>
          </p:cNvPr>
          <p:cNvPicPr>
            <a:picLocks noChangeAspect="1"/>
          </p:cNvPicPr>
          <p:nvPr/>
        </p:nvPicPr>
        <p:blipFill>
          <a:blip r:embed="rId8"/>
          <a:stretch>
            <a:fillRect/>
          </a:stretch>
        </p:blipFill>
        <p:spPr>
          <a:xfrm>
            <a:off x="4441278" y="5709588"/>
            <a:ext cx="1523784" cy="285710"/>
          </a:xfrm>
          <a:prstGeom prst="rect">
            <a:avLst/>
          </a:prstGeom>
        </p:spPr>
      </p:pic>
      <p:pic>
        <p:nvPicPr>
          <p:cNvPr id="90" name="Picture 89">
            <a:extLst>
              <a:ext uri="{FF2B5EF4-FFF2-40B4-BE49-F238E27FC236}">
                <a16:creationId xmlns:a16="http://schemas.microsoft.com/office/drawing/2014/main" id="{6A8E07CF-EF55-495F-BC8E-45866642A051}"/>
              </a:ext>
            </a:extLst>
          </p:cNvPr>
          <p:cNvPicPr>
            <a:picLocks noChangeAspect="1"/>
          </p:cNvPicPr>
          <p:nvPr/>
        </p:nvPicPr>
        <p:blipFill>
          <a:blip r:embed="rId9"/>
          <a:stretch>
            <a:fillRect/>
          </a:stretch>
        </p:blipFill>
        <p:spPr>
          <a:xfrm>
            <a:off x="9999889" y="4690587"/>
            <a:ext cx="1208977" cy="1281000"/>
          </a:xfrm>
          <a:prstGeom prst="rect">
            <a:avLst/>
          </a:prstGeom>
        </p:spPr>
      </p:pic>
      <p:sp>
        <p:nvSpPr>
          <p:cNvPr id="91" name="TextBox 90">
            <a:extLst>
              <a:ext uri="{FF2B5EF4-FFF2-40B4-BE49-F238E27FC236}">
                <a16:creationId xmlns:a16="http://schemas.microsoft.com/office/drawing/2014/main" id="{F670DB6C-F274-4A73-9EA4-3504A217301C}"/>
              </a:ext>
            </a:extLst>
          </p:cNvPr>
          <p:cNvSpPr txBox="1"/>
          <p:nvPr/>
        </p:nvSpPr>
        <p:spPr>
          <a:xfrm>
            <a:off x="9787668" y="5943232"/>
            <a:ext cx="1633419" cy="264972"/>
          </a:xfrm>
          <a:prstGeom prst="rect">
            <a:avLst/>
          </a:prstGeom>
          <a:noFill/>
        </p:spPr>
        <p:txBody>
          <a:bodyPr wrap="square" rtlCol="0">
            <a:spAutoFit/>
          </a:bodyPr>
          <a:lstStyle/>
          <a:p>
            <a:pPr algn="ctr" defTabSz="914367">
              <a:defRPr/>
            </a:pPr>
            <a:r>
              <a:rPr lang="en-US" sz="1100" b="1" dirty="0">
                <a:solidFill>
                  <a:srgbClr val="353535"/>
                </a:solidFill>
                <a:latin typeface="Bradley Hand ITC" panose="03070402050302030203" pitchFamily="66" charset="0"/>
              </a:rPr>
              <a:t>EHPN sports website</a:t>
            </a:r>
            <a:endParaRPr lang="en-US" sz="1400" b="1" dirty="0">
              <a:solidFill>
                <a:srgbClr val="353535"/>
              </a:solidFill>
              <a:latin typeface="Bradley Hand ITC" panose="03070402050302030203" pitchFamily="66" charset="0"/>
            </a:endParaRPr>
          </a:p>
        </p:txBody>
      </p:sp>
      <p:sp>
        <p:nvSpPr>
          <p:cNvPr id="92" name="TextBox 91">
            <a:extLst>
              <a:ext uri="{FF2B5EF4-FFF2-40B4-BE49-F238E27FC236}">
                <a16:creationId xmlns:a16="http://schemas.microsoft.com/office/drawing/2014/main" id="{B2E42904-A0AF-492E-A394-986BDD88C513}"/>
              </a:ext>
            </a:extLst>
          </p:cNvPr>
          <p:cNvSpPr txBox="1"/>
          <p:nvPr/>
        </p:nvSpPr>
        <p:spPr>
          <a:xfrm>
            <a:off x="6740941" y="1692058"/>
            <a:ext cx="920884" cy="280678"/>
          </a:xfrm>
          <a:prstGeom prst="rect">
            <a:avLst/>
          </a:prstGeom>
          <a:noFill/>
        </p:spPr>
        <p:txBody>
          <a:bodyPr wrap="square" rtlCol="0">
            <a:spAutoFit/>
          </a:bodyPr>
          <a:lstStyle/>
          <a:p>
            <a:pPr algn="ctr" defTabSz="914367">
              <a:defRPr/>
            </a:pPr>
            <a:r>
              <a:rPr lang="en-US" sz="1200" b="1" dirty="0">
                <a:solidFill>
                  <a:srgbClr val="353535"/>
                </a:solidFill>
                <a:latin typeface="Bradley Hand ITC" panose="03070402050302030203" pitchFamily="66" charset="0"/>
              </a:rPr>
              <a:t>Partitions</a:t>
            </a:r>
          </a:p>
        </p:txBody>
      </p:sp>
      <p:pic>
        <p:nvPicPr>
          <p:cNvPr id="93" name="Picture 92">
            <a:extLst>
              <a:ext uri="{FF2B5EF4-FFF2-40B4-BE49-F238E27FC236}">
                <a16:creationId xmlns:a16="http://schemas.microsoft.com/office/drawing/2014/main" id="{A5256282-BE1D-40FA-908F-B3C39E79D636}"/>
              </a:ext>
            </a:extLst>
          </p:cNvPr>
          <p:cNvPicPr>
            <a:picLocks noChangeAspect="1"/>
          </p:cNvPicPr>
          <p:nvPr/>
        </p:nvPicPr>
        <p:blipFill>
          <a:blip r:embed="rId4"/>
          <a:stretch>
            <a:fillRect/>
          </a:stretch>
        </p:blipFill>
        <p:spPr>
          <a:xfrm rot="9053886">
            <a:off x="11342713" y="5972076"/>
            <a:ext cx="132439" cy="355494"/>
          </a:xfrm>
          <a:prstGeom prst="rect">
            <a:avLst/>
          </a:prstGeom>
        </p:spPr>
      </p:pic>
      <p:pic>
        <p:nvPicPr>
          <p:cNvPr id="94" name="Picture 93">
            <a:extLst>
              <a:ext uri="{FF2B5EF4-FFF2-40B4-BE49-F238E27FC236}">
                <a16:creationId xmlns:a16="http://schemas.microsoft.com/office/drawing/2014/main" id="{18810C9F-E001-43AE-87AF-514F6610733A}"/>
              </a:ext>
            </a:extLst>
          </p:cNvPr>
          <p:cNvPicPr>
            <a:picLocks noChangeAspect="1"/>
          </p:cNvPicPr>
          <p:nvPr/>
        </p:nvPicPr>
        <p:blipFill>
          <a:blip r:embed="rId3"/>
          <a:stretch>
            <a:fillRect/>
          </a:stretch>
        </p:blipFill>
        <p:spPr>
          <a:xfrm>
            <a:off x="8974970" y="4993115"/>
            <a:ext cx="478470" cy="608225"/>
          </a:xfrm>
          <a:prstGeom prst="rect">
            <a:avLst/>
          </a:prstGeom>
        </p:spPr>
      </p:pic>
      <p:sp>
        <p:nvSpPr>
          <p:cNvPr id="95" name="TextBox 94">
            <a:extLst>
              <a:ext uri="{FF2B5EF4-FFF2-40B4-BE49-F238E27FC236}">
                <a16:creationId xmlns:a16="http://schemas.microsoft.com/office/drawing/2014/main" id="{5A0B969D-73DC-4E0D-BAB9-1F959B476932}"/>
              </a:ext>
            </a:extLst>
          </p:cNvPr>
          <p:cNvSpPr txBox="1"/>
          <p:nvPr/>
        </p:nvSpPr>
        <p:spPr>
          <a:xfrm>
            <a:off x="8382423" y="5598707"/>
            <a:ext cx="1621264" cy="280678"/>
          </a:xfrm>
          <a:prstGeom prst="rect">
            <a:avLst/>
          </a:prstGeom>
          <a:noFill/>
        </p:spPr>
        <p:txBody>
          <a:bodyPr wrap="square" rtlCol="0">
            <a:spAutoFit/>
          </a:bodyPr>
          <a:lstStyle/>
          <a:p>
            <a:pPr algn="ctr" defTabSz="914367">
              <a:defRPr/>
            </a:pPr>
            <a:r>
              <a:rPr lang="en-US" sz="1200" b="1" dirty="0">
                <a:solidFill>
                  <a:srgbClr val="353535"/>
                </a:solidFill>
                <a:latin typeface="Bradley Hand ITC" panose="03070402050302030203" pitchFamily="66" charset="0"/>
              </a:rPr>
              <a:t>Editor (Reader)</a:t>
            </a:r>
          </a:p>
        </p:txBody>
      </p:sp>
      <p:cxnSp>
        <p:nvCxnSpPr>
          <p:cNvPr id="96" name="Straight Arrow Connector 95">
            <a:extLst>
              <a:ext uri="{FF2B5EF4-FFF2-40B4-BE49-F238E27FC236}">
                <a16:creationId xmlns:a16="http://schemas.microsoft.com/office/drawing/2014/main" id="{E9CCDAD4-51E6-459D-8D12-A3A1BF635535}"/>
              </a:ext>
            </a:extLst>
          </p:cNvPr>
          <p:cNvCxnSpPr>
            <a:cxnSpLocks/>
          </p:cNvCxnSpPr>
          <p:nvPr/>
        </p:nvCxnSpPr>
        <p:spPr>
          <a:xfrm>
            <a:off x="7278444" y="4627843"/>
            <a:ext cx="1650604" cy="539080"/>
          </a:xfrm>
          <a:prstGeom prst="straightConnector1">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7F873F78-C82A-4659-A827-60D896F058E8}"/>
              </a:ext>
            </a:extLst>
          </p:cNvPr>
          <p:cNvCxnSpPr>
            <a:cxnSpLocks/>
          </p:cNvCxnSpPr>
          <p:nvPr/>
        </p:nvCxnSpPr>
        <p:spPr>
          <a:xfrm flipV="1">
            <a:off x="9444242" y="5166924"/>
            <a:ext cx="555647" cy="79475"/>
          </a:xfrm>
          <a:prstGeom prst="straightConnector1">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0781C38A-F9BB-4761-AB92-258200C39FFD}"/>
              </a:ext>
            </a:extLst>
          </p:cNvPr>
          <p:cNvPicPr>
            <a:picLocks noChangeAspect="1"/>
          </p:cNvPicPr>
          <p:nvPr/>
        </p:nvPicPr>
        <p:blipFill>
          <a:blip r:embed="rId10"/>
          <a:stretch>
            <a:fillRect/>
          </a:stretch>
        </p:blipFill>
        <p:spPr>
          <a:xfrm>
            <a:off x="9693658" y="1594622"/>
            <a:ext cx="1852363" cy="1485701"/>
          </a:xfrm>
          <a:prstGeom prst="rect">
            <a:avLst/>
          </a:prstGeom>
        </p:spPr>
      </p:pic>
      <p:pic>
        <p:nvPicPr>
          <p:cNvPr id="52" name="Picture 51">
            <a:extLst>
              <a:ext uri="{FF2B5EF4-FFF2-40B4-BE49-F238E27FC236}">
                <a16:creationId xmlns:a16="http://schemas.microsoft.com/office/drawing/2014/main" id="{FD0A93CB-C7CE-4C20-8673-E28F1CC678C8}"/>
              </a:ext>
            </a:extLst>
          </p:cNvPr>
          <p:cNvPicPr>
            <a:picLocks noChangeAspect="1"/>
          </p:cNvPicPr>
          <p:nvPr/>
        </p:nvPicPr>
        <p:blipFill>
          <a:blip r:embed="rId3"/>
          <a:stretch>
            <a:fillRect/>
          </a:stretch>
        </p:blipFill>
        <p:spPr>
          <a:xfrm>
            <a:off x="8610124" y="2109661"/>
            <a:ext cx="478470" cy="608225"/>
          </a:xfrm>
          <a:prstGeom prst="rect">
            <a:avLst/>
          </a:prstGeom>
        </p:spPr>
      </p:pic>
      <p:pic>
        <p:nvPicPr>
          <p:cNvPr id="53" name="Picture 52">
            <a:extLst>
              <a:ext uri="{FF2B5EF4-FFF2-40B4-BE49-F238E27FC236}">
                <a16:creationId xmlns:a16="http://schemas.microsoft.com/office/drawing/2014/main" id="{00045E57-1187-4DA8-B3BE-C7E1752E5151}"/>
              </a:ext>
            </a:extLst>
          </p:cNvPr>
          <p:cNvPicPr>
            <a:picLocks noChangeAspect="1"/>
          </p:cNvPicPr>
          <p:nvPr/>
        </p:nvPicPr>
        <p:blipFill>
          <a:blip r:embed="rId3"/>
          <a:stretch>
            <a:fillRect/>
          </a:stretch>
        </p:blipFill>
        <p:spPr>
          <a:xfrm>
            <a:off x="8774163" y="2894039"/>
            <a:ext cx="478470" cy="608225"/>
          </a:xfrm>
          <a:prstGeom prst="rect">
            <a:avLst/>
          </a:prstGeom>
        </p:spPr>
      </p:pic>
      <p:pic>
        <p:nvPicPr>
          <p:cNvPr id="54" name="Picture 53">
            <a:extLst>
              <a:ext uri="{FF2B5EF4-FFF2-40B4-BE49-F238E27FC236}">
                <a16:creationId xmlns:a16="http://schemas.microsoft.com/office/drawing/2014/main" id="{41B2A1F5-3A27-40FA-9CCF-D7936751D37E}"/>
              </a:ext>
            </a:extLst>
          </p:cNvPr>
          <p:cNvPicPr>
            <a:picLocks noChangeAspect="1"/>
          </p:cNvPicPr>
          <p:nvPr/>
        </p:nvPicPr>
        <p:blipFill>
          <a:blip r:embed="rId3"/>
          <a:stretch>
            <a:fillRect/>
          </a:stretch>
        </p:blipFill>
        <p:spPr>
          <a:xfrm>
            <a:off x="9444242" y="3252546"/>
            <a:ext cx="478470" cy="608225"/>
          </a:xfrm>
          <a:prstGeom prst="rect">
            <a:avLst/>
          </a:prstGeom>
        </p:spPr>
      </p:pic>
      <p:pic>
        <p:nvPicPr>
          <p:cNvPr id="55" name="Picture 54">
            <a:extLst>
              <a:ext uri="{FF2B5EF4-FFF2-40B4-BE49-F238E27FC236}">
                <a16:creationId xmlns:a16="http://schemas.microsoft.com/office/drawing/2014/main" id="{B27706C5-9C97-47B9-B780-0C0ECD95AD73}"/>
              </a:ext>
            </a:extLst>
          </p:cNvPr>
          <p:cNvPicPr>
            <a:picLocks noChangeAspect="1"/>
          </p:cNvPicPr>
          <p:nvPr/>
        </p:nvPicPr>
        <p:blipFill>
          <a:blip r:embed="rId3"/>
          <a:stretch>
            <a:fillRect/>
          </a:stretch>
        </p:blipFill>
        <p:spPr>
          <a:xfrm>
            <a:off x="10121825" y="3429835"/>
            <a:ext cx="478470" cy="608225"/>
          </a:xfrm>
          <a:prstGeom prst="rect">
            <a:avLst/>
          </a:prstGeom>
        </p:spPr>
      </p:pic>
      <p:cxnSp>
        <p:nvCxnSpPr>
          <p:cNvPr id="58" name="Straight Arrow Connector 57">
            <a:extLst>
              <a:ext uri="{FF2B5EF4-FFF2-40B4-BE49-F238E27FC236}">
                <a16:creationId xmlns:a16="http://schemas.microsoft.com/office/drawing/2014/main" id="{1460121B-39E1-4976-9F57-C1835CCB8D3C}"/>
              </a:ext>
            </a:extLst>
          </p:cNvPr>
          <p:cNvCxnSpPr>
            <a:cxnSpLocks/>
          </p:cNvCxnSpPr>
          <p:nvPr/>
        </p:nvCxnSpPr>
        <p:spPr>
          <a:xfrm>
            <a:off x="6389549" y="2395022"/>
            <a:ext cx="1979217" cy="101853"/>
          </a:xfrm>
          <a:prstGeom prst="straightConnector1">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0EBBA70-BCAC-43B6-88EB-1526CE9FA529}"/>
              </a:ext>
            </a:extLst>
          </p:cNvPr>
          <p:cNvCxnSpPr>
            <a:cxnSpLocks/>
          </p:cNvCxnSpPr>
          <p:nvPr/>
        </p:nvCxnSpPr>
        <p:spPr>
          <a:xfrm flipV="1">
            <a:off x="6361118" y="3393416"/>
            <a:ext cx="2292072" cy="100083"/>
          </a:xfrm>
          <a:prstGeom prst="straightConnector1">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58E55E12-17AE-4A79-80B6-FEF0E1E7E53F}"/>
              </a:ext>
            </a:extLst>
          </p:cNvPr>
          <p:cNvCxnSpPr>
            <a:cxnSpLocks/>
          </p:cNvCxnSpPr>
          <p:nvPr/>
        </p:nvCxnSpPr>
        <p:spPr>
          <a:xfrm flipV="1">
            <a:off x="7201383" y="3786753"/>
            <a:ext cx="2054183" cy="699444"/>
          </a:xfrm>
          <a:prstGeom prst="straightConnector1">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C874AB84-62CC-4618-B551-AED3B15245A5}"/>
              </a:ext>
            </a:extLst>
          </p:cNvPr>
          <p:cNvCxnSpPr>
            <a:cxnSpLocks/>
          </p:cNvCxnSpPr>
          <p:nvPr/>
        </p:nvCxnSpPr>
        <p:spPr>
          <a:xfrm flipV="1">
            <a:off x="6949832" y="4073639"/>
            <a:ext cx="3042790" cy="1727875"/>
          </a:xfrm>
          <a:prstGeom prst="straightConnector1">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C4DA391E-2090-4A72-8DCA-FAA2B3CCAD65}"/>
              </a:ext>
            </a:extLst>
          </p:cNvPr>
          <p:cNvCxnSpPr>
            <a:cxnSpLocks/>
            <a:stCxn id="52" idx="3"/>
          </p:cNvCxnSpPr>
          <p:nvPr/>
        </p:nvCxnSpPr>
        <p:spPr>
          <a:xfrm flipV="1">
            <a:off x="9088595" y="2109663"/>
            <a:ext cx="834117" cy="304111"/>
          </a:xfrm>
          <a:prstGeom prst="straightConnector1">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B2B20E5F-7623-4027-AB93-76D7AC16027E}"/>
              </a:ext>
            </a:extLst>
          </p:cNvPr>
          <p:cNvCxnSpPr>
            <a:cxnSpLocks/>
          </p:cNvCxnSpPr>
          <p:nvPr/>
        </p:nvCxnSpPr>
        <p:spPr>
          <a:xfrm flipV="1">
            <a:off x="9255566" y="2555596"/>
            <a:ext cx="928770" cy="590177"/>
          </a:xfrm>
          <a:prstGeom prst="straightConnector1">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DC5EE01C-305E-47F3-9646-87114483688E}"/>
              </a:ext>
            </a:extLst>
          </p:cNvPr>
          <p:cNvCxnSpPr>
            <a:cxnSpLocks/>
          </p:cNvCxnSpPr>
          <p:nvPr/>
        </p:nvCxnSpPr>
        <p:spPr>
          <a:xfrm flipV="1">
            <a:off x="9857697" y="2196336"/>
            <a:ext cx="1169112" cy="1252154"/>
          </a:xfrm>
          <a:prstGeom prst="straightConnector1">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536D0429-401D-4428-AEFD-EDE067C931D7}"/>
              </a:ext>
            </a:extLst>
          </p:cNvPr>
          <p:cNvCxnSpPr>
            <a:cxnSpLocks/>
          </p:cNvCxnSpPr>
          <p:nvPr/>
        </p:nvCxnSpPr>
        <p:spPr>
          <a:xfrm flipV="1">
            <a:off x="10538233" y="2685629"/>
            <a:ext cx="340104" cy="956633"/>
          </a:xfrm>
          <a:prstGeom prst="straightConnector1">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75172AB0-0741-40A0-913B-9E8C406AAAAC}"/>
              </a:ext>
            </a:extLst>
          </p:cNvPr>
          <p:cNvSpPr txBox="1"/>
          <p:nvPr/>
        </p:nvSpPr>
        <p:spPr>
          <a:xfrm rot="10800000" flipV="1">
            <a:off x="8044144" y="1371345"/>
            <a:ext cx="1871275" cy="280678"/>
          </a:xfrm>
          <a:prstGeom prst="rect">
            <a:avLst/>
          </a:prstGeom>
          <a:noFill/>
        </p:spPr>
        <p:txBody>
          <a:bodyPr wrap="square" rtlCol="0">
            <a:spAutoFit/>
          </a:bodyPr>
          <a:lstStyle/>
          <a:p>
            <a:pPr algn="ctr" defTabSz="914367">
              <a:defRPr/>
            </a:pPr>
            <a:r>
              <a:rPr lang="en-US" sz="1200" b="1" dirty="0">
                <a:solidFill>
                  <a:srgbClr val="353535"/>
                </a:solidFill>
                <a:latin typeface="Bradley Hand ITC" panose="03070402050302030203" pitchFamily="66" charset="0"/>
              </a:rPr>
              <a:t>Editors</a:t>
            </a:r>
          </a:p>
        </p:txBody>
      </p:sp>
      <p:pic>
        <p:nvPicPr>
          <p:cNvPr id="97" name="Picture 96">
            <a:extLst>
              <a:ext uri="{FF2B5EF4-FFF2-40B4-BE49-F238E27FC236}">
                <a16:creationId xmlns:a16="http://schemas.microsoft.com/office/drawing/2014/main" id="{C4AB1D58-9723-4927-BCD2-1F93D5ECCAFC}"/>
              </a:ext>
            </a:extLst>
          </p:cNvPr>
          <p:cNvPicPr>
            <a:picLocks noChangeAspect="1"/>
          </p:cNvPicPr>
          <p:nvPr/>
        </p:nvPicPr>
        <p:blipFill>
          <a:blip r:embed="rId4"/>
          <a:stretch>
            <a:fillRect/>
          </a:stretch>
        </p:blipFill>
        <p:spPr>
          <a:xfrm rot="404310" flipH="1">
            <a:off x="8922941" y="1692437"/>
            <a:ext cx="147281" cy="395333"/>
          </a:xfrm>
          <a:prstGeom prst="rect">
            <a:avLst/>
          </a:prstGeom>
        </p:spPr>
      </p:pic>
      <p:sp>
        <p:nvSpPr>
          <p:cNvPr id="101" name="TextBox 100">
            <a:extLst>
              <a:ext uri="{FF2B5EF4-FFF2-40B4-BE49-F238E27FC236}">
                <a16:creationId xmlns:a16="http://schemas.microsoft.com/office/drawing/2014/main" id="{94F58C76-2ED2-4181-B167-5F1CE640F457}"/>
              </a:ext>
            </a:extLst>
          </p:cNvPr>
          <p:cNvSpPr txBox="1"/>
          <p:nvPr/>
        </p:nvSpPr>
        <p:spPr>
          <a:xfrm>
            <a:off x="9760317" y="1500819"/>
            <a:ext cx="1633419" cy="264972"/>
          </a:xfrm>
          <a:prstGeom prst="rect">
            <a:avLst/>
          </a:prstGeom>
          <a:noFill/>
        </p:spPr>
        <p:txBody>
          <a:bodyPr wrap="square" rtlCol="0">
            <a:spAutoFit/>
          </a:bodyPr>
          <a:lstStyle/>
          <a:p>
            <a:pPr algn="ctr" defTabSz="914367">
              <a:defRPr/>
            </a:pPr>
            <a:r>
              <a:rPr lang="en-US" sz="1100" b="1" dirty="0">
                <a:solidFill>
                  <a:srgbClr val="353535"/>
                </a:solidFill>
                <a:latin typeface="Bradley Hand ITC" panose="03070402050302030203" pitchFamily="66" charset="0"/>
              </a:rPr>
              <a:t>Newspaper</a:t>
            </a:r>
            <a:endParaRPr lang="en-US" sz="1400" b="1" dirty="0">
              <a:solidFill>
                <a:srgbClr val="353535"/>
              </a:solidFill>
              <a:latin typeface="Bradley Hand ITC" panose="03070402050302030203" pitchFamily="66" charset="0"/>
            </a:endParaRPr>
          </a:p>
        </p:txBody>
      </p:sp>
      <p:sp>
        <p:nvSpPr>
          <p:cNvPr id="104" name="TextBox 103">
            <a:extLst>
              <a:ext uri="{FF2B5EF4-FFF2-40B4-BE49-F238E27FC236}">
                <a16:creationId xmlns:a16="http://schemas.microsoft.com/office/drawing/2014/main" id="{2EAEF08C-A623-4ACB-AF73-10A53A19C1F9}"/>
              </a:ext>
            </a:extLst>
          </p:cNvPr>
          <p:cNvSpPr txBox="1"/>
          <p:nvPr/>
        </p:nvSpPr>
        <p:spPr>
          <a:xfrm>
            <a:off x="10115604" y="1051100"/>
            <a:ext cx="1621264" cy="280678"/>
          </a:xfrm>
          <a:prstGeom prst="rect">
            <a:avLst/>
          </a:prstGeom>
          <a:noFill/>
        </p:spPr>
        <p:txBody>
          <a:bodyPr wrap="square" rtlCol="0">
            <a:spAutoFit/>
          </a:bodyPr>
          <a:lstStyle/>
          <a:p>
            <a:pPr algn="ctr" defTabSz="914367">
              <a:defRPr/>
            </a:pPr>
            <a:r>
              <a:rPr lang="en-US" sz="1200" b="1" dirty="0">
                <a:solidFill>
                  <a:srgbClr val="353535"/>
                </a:solidFill>
                <a:latin typeface="Bradley Hand ITC" panose="03070402050302030203" pitchFamily="66" charset="0"/>
              </a:rPr>
              <a:t>Consumer Group 2</a:t>
            </a:r>
          </a:p>
        </p:txBody>
      </p:sp>
      <p:pic>
        <p:nvPicPr>
          <p:cNvPr id="105" name="Picture 104">
            <a:extLst>
              <a:ext uri="{FF2B5EF4-FFF2-40B4-BE49-F238E27FC236}">
                <a16:creationId xmlns:a16="http://schemas.microsoft.com/office/drawing/2014/main" id="{103C603A-C40D-4AD2-A620-1D045E9FF574}"/>
              </a:ext>
            </a:extLst>
          </p:cNvPr>
          <p:cNvPicPr>
            <a:picLocks noChangeAspect="1"/>
          </p:cNvPicPr>
          <p:nvPr/>
        </p:nvPicPr>
        <p:blipFill>
          <a:blip r:embed="rId4"/>
          <a:stretch>
            <a:fillRect/>
          </a:stretch>
        </p:blipFill>
        <p:spPr>
          <a:xfrm rot="598702">
            <a:off x="10157011" y="1201423"/>
            <a:ext cx="132439" cy="355494"/>
          </a:xfrm>
          <a:prstGeom prst="rect">
            <a:avLst/>
          </a:prstGeom>
        </p:spPr>
      </p:pic>
      <p:sp>
        <p:nvSpPr>
          <p:cNvPr id="106" name="TextBox 105">
            <a:extLst>
              <a:ext uri="{FF2B5EF4-FFF2-40B4-BE49-F238E27FC236}">
                <a16:creationId xmlns:a16="http://schemas.microsoft.com/office/drawing/2014/main" id="{70BFA7A4-2F19-4F1B-B921-61F098A99ADB}"/>
              </a:ext>
            </a:extLst>
          </p:cNvPr>
          <p:cNvSpPr txBox="1"/>
          <p:nvPr/>
        </p:nvSpPr>
        <p:spPr>
          <a:xfrm rot="10800000" flipV="1">
            <a:off x="7047822" y="1015500"/>
            <a:ext cx="2463016" cy="280678"/>
          </a:xfrm>
          <a:prstGeom prst="rect">
            <a:avLst/>
          </a:prstGeom>
          <a:noFill/>
        </p:spPr>
        <p:txBody>
          <a:bodyPr wrap="square" rtlCol="0">
            <a:spAutoFit/>
          </a:bodyPr>
          <a:lstStyle/>
          <a:p>
            <a:pPr algn="ctr" defTabSz="914367">
              <a:defRPr/>
            </a:pPr>
            <a:r>
              <a:rPr lang="en-US" sz="1200" b="1" dirty="0">
                <a:solidFill>
                  <a:srgbClr val="353535"/>
                </a:solidFill>
                <a:latin typeface="Bradley Hand ITC" panose="03070402050302030203" pitchFamily="66" charset="0"/>
              </a:rPr>
              <a:t>Only 1 active reader per partition</a:t>
            </a:r>
          </a:p>
        </p:txBody>
      </p:sp>
      <p:pic>
        <p:nvPicPr>
          <p:cNvPr id="107" name="Picture 106">
            <a:extLst>
              <a:ext uri="{FF2B5EF4-FFF2-40B4-BE49-F238E27FC236}">
                <a16:creationId xmlns:a16="http://schemas.microsoft.com/office/drawing/2014/main" id="{0FE81958-F1DD-4E6B-AD9B-6859E07B1D27}"/>
              </a:ext>
            </a:extLst>
          </p:cNvPr>
          <p:cNvPicPr>
            <a:picLocks noChangeAspect="1"/>
          </p:cNvPicPr>
          <p:nvPr/>
        </p:nvPicPr>
        <p:blipFill>
          <a:blip r:embed="rId4"/>
          <a:stretch>
            <a:fillRect/>
          </a:stretch>
        </p:blipFill>
        <p:spPr>
          <a:xfrm rot="598702">
            <a:off x="8582430" y="1236594"/>
            <a:ext cx="132439" cy="355494"/>
          </a:xfrm>
          <a:prstGeom prst="rect">
            <a:avLst/>
          </a:prstGeom>
        </p:spPr>
      </p:pic>
      <p:sp>
        <p:nvSpPr>
          <p:cNvPr id="82" name="Title 16">
            <a:extLst>
              <a:ext uri="{FF2B5EF4-FFF2-40B4-BE49-F238E27FC236}">
                <a16:creationId xmlns:a16="http://schemas.microsoft.com/office/drawing/2014/main" id="{DA0B6A93-B987-4D90-B883-121DA6EE9729}"/>
              </a:ext>
            </a:extLst>
          </p:cNvPr>
          <p:cNvSpPr txBox="1">
            <a:spLocks/>
          </p:cNvSpPr>
          <p:nvPr/>
        </p:nvSpPr>
        <p:spPr>
          <a:xfrm>
            <a:off x="270067" y="95056"/>
            <a:ext cx="11654187" cy="899409"/>
          </a:xfrm>
          <a:prstGeom prst="rect">
            <a:avLst/>
          </a:prstGeom>
        </p:spPr>
        <p:txBody>
          <a:bodyPr vert="horz" lIns="91427" tIns="45713" rIns="91427" bIns="45713"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ontserrat" panose="00000500000000000000" pitchFamily="50" charset="0"/>
                <a:ea typeface="+mj-ea"/>
                <a:cs typeface="+mj-cs"/>
              </a:defRPr>
            </a:lvl1pPr>
          </a:lstStyle>
          <a:p>
            <a:pPr algn="l" defTabSz="896386">
              <a:defRPr/>
            </a:pPr>
            <a:endParaRPr lang="en-US" sz="4400" dirty="0">
              <a:solidFill>
                <a:srgbClr val="353535"/>
              </a:solidFill>
            </a:endParaRPr>
          </a:p>
          <a:p>
            <a:pPr algn="l" defTabSz="896386">
              <a:defRPr/>
            </a:pPr>
            <a:r>
              <a:rPr lang="en-US" sz="6298" dirty="0">
                <a:solidFill>
                  <a:srgbClr val="353535"/>
                </a:solidFill>
              </a:rPr>
              <a:t>Simplified analogy – A specific scenario</a:t>
            </a:r>
          </a:p>
        </p:txBody>
      </p:sp>
    </p:spTree>
    <p:extLst>
      <p:ext uri="{BB962C8B-B14F-4D97-AF65-F5344CB8AC3E}">
        <p14:creationId xmlns:p14="http://schemas.microsoft.com/office/powerpoint/2010/main" val="387612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101" grpId="0"/>
      <p:bldP spid="104" grpId="0"/>
      <p:bldP spid="10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495"/>
            <a:ext cx="11653523" cy="2715537"/>
          </a:xfrm>
        </p:spPr>
        <p:txBody>
          <a:bodyPr/>
          <a:lstStyle/>
          <a:p>
            <a:r>
              <a:rPr lang="en-US" dirty="0"/>
              <a:t>Data organization mechanism</a:t>
            </a:r>
          </a:p>
          <a:p>
            <a:r>
              <a:rPr lang="en-US" dirty="0"/>
              <a:t>Specified at creation – NOT CHANGABLE</a:t>
            </a:r>
          </a:p>
          <a:p>
            <a:r>
              <a:rPr lang="en-US" dirty="0"/>
              <a:t>Between 2 and 32, default is 2 (32 is soft limit)</a:t>
            </a:r>
          </a:p>
          <a:p>
            <a:endParaRPr lang="en-US" dirty="0"/>
          </a:p>
        </p:txBody>
      </p:sp>
      <p:sp>
        <p:nvSpPr>
          <p:cNvPr id="3" name="Title 2"/>
          <p:cNvSpPr>
            <a:spLocks noGrp="1"/>
          </p:cNvSpPr>
          <p:nvPr>
            <p:ph type="title"/>
          </p:nvPr>
        </p:nvSpPr>
        <p:spPr/>
        <p:txBody>
          <a:bodyPr/>
          <a:lstStyle/>
          <a:p>
            <a:r>
              <a:rPr lang="en-US"/>
              <a:t>Partitions	</a:t>
            </a:r>
          </a:p>
        </p:txBody>
      </p:sp>
      <p:pic>
        <p:nvPicPr>
          <p:cNvPr id="4" name="Picture 3"/>
          <p:cNvPicPr>
            <a:picLocks noChangeAspect="1"/>
          </p:cNvPicPr>
          <p:nvPr/>
        </p:nvPicPr>
        <p:blipFill>
          <a:blip r:embed="rId3"/>
          <a:stretch>
            <a:fillRect/>
          </a:stretch>
        </p:blipFill>
        <p:spPr>
          <a:xfrm>
            <a:off x="3227472" y="3429000"/>
            <a:ext cx="5603437" cy="2969822"/>
          </a:xfrm>
          <a:prstGeom prst="rect">
            <a:avLst/>
          </a:prstGeom>
        </p:spPr>
      </p:pic>
    </p:spTree>
    <p:extLst>
      <p:ext uri="{BB962C8B-B14F-4D97-AF65-F5344CB8AC3E}">
        <p14:creationId xmlns:p14="http://schemas.microsoft.com/office/powerpoint/2010/main" val="2447532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6">
            <a:extLst>
              <a:ext uri="{FF2B5EF4-FFF2-40B4-BE49-F238E27FC236}">
                <a16:creationId xmlns:a16="http://schemas.microsoft.com/office/drawing/2014/main" id="{077C05AD-7848-4527-ACC0-137716851B85}"/>
              </a:ext>
            </a:extLst>
          </p:cNvPr>
          <p:cNvSpPr txBox="1">
            <a:spLocks/>
          </p:cNvSpPr>
          <p:nvPr/>
        </p:nvSpPr>
        <p:spPr>
          <a:xfrm>
            <a:off x="274639" y="2952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02" normalizeH="0" baseline="0" noProof="0">
                <a:ln w="3175">
                  <a:noFill/>
                </a:ln>
                <a:gradFill>
                  <a:gsLst>
                    <a:gs pos="1250">
                      <a:srgbClr val="353535"/>
                    </a:gs>
                    <a:gs pos="100000">
                      <a:srgbClr val="353535"/>
                    </a:gs>
                  </a:gsLst>
                  <a:lin ang="5400000" scaled="0"/>
                </a:gradFill>
                <a:effectLst/>
                <a:uLnTx/>
                <a:uFillTx/>
                <a:latin typeface="Segoe UI Light"/>
                <a:ea typeface="+mn-ea"/>
                <a:cs typeface="Segoe UI" pitchFamily="34" charset="0"/>
              </a:rPr>
              <a:t>How does Event Hubs Scale</a:t>
            </a:r>
          </a:p>
        </p:txBody>
      </p:sp>
      <p:sp>
        <p:nvSpPr>
          <p:cNvPr id="11" name="Text Placeholder 5">
            <a:extLst>
              <a:ext uri="{FF2B5EF4-FFF2-40B4-BE49-F238E27FC236}">
                <a16:creationId xmlns:a16="http://schemas.microsoft.com/office/drawing/2014/main" id="{FD1D4B2B-E8C5-425E-95C9-F9AA624490F0}"/>
              </a:ext>
            </a:extLst>
          </p:cNvPr>
          <p:cNvSpPr txBox="1">
            <a:spLocks/>
          </p:cNvSpPr>
          <p:nvPr/>
        </p:nvSpPr>
        <p:spPr>
          <a:xfrm>
            <a:off x="274638" y="1212850"/>
            <a:ext cx="7619999" cy="6450997"/>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3600" kern="1200" spc="0" baseline="0">
                <a:gradFill>
                  <a:gsLst>
                    <a:gs pos="1250">
                      <a:schemeClr val="tx1"/>
                    </a:gs>
                    <a:gs pos="100000">
                      <a:schemeClr val="tx1"/>
                    </a:gs>
                  </a:gsLst>
                  <a:lin ang="5400000" scaled="0"/>
                </a:gradFill>
                <a:latin typeface="+mj-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a:pPr>
            <a:r>
              <a:rPr kumimoji="0" lang="en-US" sz="32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rPr>
              <a:t>Throughput Unit (TU)</a:t>
            </a:r>
          </a:p>
          <a:p>
            <a:pPr marL="571500" marR="0" lvl="0" indent="-5715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a:pPr>
            <a:r>
              <a:rPr kumimoji="0" lang="en-US" sz="24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rPr>
              <a:t>Variable reserved capacity</a:t>
            </a:r>
          </a:p>
          <a:p>
            <a:pPr marL="571500" marR="0" lvl="0" indent="-5715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a:pPr>
            <a:r>
              <a:rPr kumimoji="0" lang="en-US" sz="24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rPr>
              <a:t>This is the component you purchase</a:t>
            </a:r>
          </a:p>
          <a:p>
            <a:pPr marL="571500" marR="0" lvl="0" indent="-5715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a:pPr>
            <a:r>
              <a:rPr kumimoji="0" lang="en-US" sz="24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rPr>
              <a:t>1 MB/s or 1,000 events/s ingress</a:t>
            </a:r>
          </a:p>
          <a:p>
            <a:pPr marL="571500" marR="0" lvl="0" indent="-5715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a:pPr>
            <a:r>
              <a:rPr kumimoji="0" lang="en-US" sz="24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rPr>
              <a:t>2 MB/s or 2,000 events/s egress</a:t>
            </a:r>
          </a:p>
          <a:p>
            <a:pPr marL="571500" marR="0" lvl="0" indent="-5715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a:pPr>
            <a:r>
              <a:rPr kumimoji="0" lang="en-US" sz="24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rPr>
              <a:t>Namespace wide – across Event Hubs</a:t>
            </a:r>
          </a:p>
          <a:p>
            <a:pPr marL="571500" marR="0" lvl="0" indent="-5715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a:pPr>
            <a:r>
              <a:rPr kumimoji="0" lang="en-US" sz="2400" b="1"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rPr>
              <a:t>Overages are throttled (</a:t>
            </a:r>
            <a:r>
              <a:rPr kumimoji="0" lang="en-US" sz="2400" b="1" i="0" u="none" strike="noStrike" kern="1200" cap="none" spc="0" normalizeH="0" baseline="0" noProof="0" dirty="0" err="1">
                <a:ln>
                  <a:noFill/>
                </a:ln>
                <a:gradFill>
                  <a:gsLst>
                    <a:gs pos="1250">
                      <a:srgbClr val="353535"/>
                    </a:gs>
                    <a:gs pos="100000">
                      <a:srgbClr val="353535"/>
                    </a:gs>
                  </a:gsLst>
                  <a:lin ang="5400000" scaled="0"/>
                </a:gradFill>
                <a:effectLst/>
                <a:uLnTx/>
                <a:uFillTx/>
                <a:latin typeface="Segoe UI Light"/>
                <a:ea typeface="+mn-ea"/>
                <a:cs typeface="+mn-cs"/>
              </a:rPr>
              <a:t>ServerBusyException</a:t>
            </a:r>
            <a:r>
              <a:rPr kumimoji="0" lang="en-US" sz="2400" b="1"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rPr>
              <a:t>)</a:t>
            </a:r>
          </a:p>
          <a:p>
            <a:pPr marL="571500" marR="0" lvl="0" indent="-5715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a:pPr>
            <a:endParaRPr kumimoji="0" lang="en-US" sz="24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endParaRPr>
          </a:p>
          <a:p>
            <a:pPr marL="0" marR="0" lvl="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a:pPr>
            <a:r>
              <a:rPr kumimoji="0" lang="en-US" sz="32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rPr>
              <a:t>Available in</a:t>
            </a:r>
          </a:p>
          <a:p>
            <a:pPr marL="457200" marR="0" lvl="0" indent="-4572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a:pPr>
            <a:r>
              <a:rPr kumimoji="0" lang="en-US" sz="24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rPr>
              <a:t>1 – 20 TUs hourly</a:t>
            </a:r>
          </a:p>
          <a:p>
            <a:pPr marL="457200" marR="0" lvl="0" indent="-4572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a:pPr>
            <a:r>
              <a:rPr kumimoji="0" lang="en-US" sz="24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rPr>
              <a:t>Blocks of 20 up to 100 with support ticket</a:t>
            </a:r>
          </a:p>
          <a:p>
            <a:pPr marL="457200" marR="0" lvl="0" indent="-4572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a:pPr>
            <a:r>
              <a:rPr kumimoji="0" lang="en-US" sz="24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rPr>
              <a:t>Additional options?</a:t>
            </a:r>
          </a:p>
          <a:p>
            <a:pPr marL="457200" indent="-457200">
              <a:buFont typeface="Arial" panose="020B0604020202020204" pitchFamily="34" charset="0"/>
              <a:buChar char="•"/>
            </a:pPr>
            <a:r>
              <a:rPr lang="en-US" sz="2000" dirty="0">
                <a:latin typeface="Segoe UI Light" panose="020B0502040204020203" pitchFamily="34" charset="0"/>
                <a:cs typeface="Segoe UI Light" panose="020B0502040204020203" pitchFamily="34" charset="0"/>
              </a:rPr>
              <a:t>Should be less than or equal to the number of partitions</a:t>
            </a:r>
          </a:p>
          <a:p>
            <a:pPr marL="457200" marR="0" lvl="0" indent="-4572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a:pPr>
            <a:endParaRPr kumimoji="0" lang="en-US" sz="24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endParaRPr>
          </a:p>
          <a:p>
            <a:pPr marL="0" marR="0" lvl="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a:pPr>
            <a:endParaRPr kumimoji="0" lang="en-US" sz="28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a:ea typeface="+mn-ea"/>
              <a:cs typeface="+mn-cs"/>
            </a:endParaRPr>
          </a:p>
        </p:txBody>
      </p:sp>
      <p:pic>
        <p:nvPicPr>
          <p:cNvPr id="12" name="Picture 11">
            <a:extLst>
              <a:ext uri="{FF2B5EF4-FFF2-40B4-BE49-F238E27FC236}">
                <a16:creationId xmlns:a16="http://schemas.microsoft.com/office/drawing/2014/main" id="{B588F22A-A59A-4D5F-B7D5-3A44A89EC385}"/>
              </a:ext>
            </a:extLst>
          </p:cNvPr>
          <p:cNvPicPr>
            <a:picLocks noChangeAspect="1"/>
          </p:cNvPicPr>
          <p:nvPr/>
        </p:nvPicPr>
        <p:blipFill>
          <a:blip r:embed="rId3"/>
          <a:stretch>
            <a:fillRect/>
          </a:stretch>
        </p:blipFill>
        <p:spPr>
          <a:xfrm>
            <a:off x="7132637" y="1973262"/>
            <a:ext cx="4876800" cy="342629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653521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Event Hub Policies</a:t>
            </a:r>
          </a:p>
        </p:txBody>
      </p:sp>
      <p:sp>
        <p:nvSpPr>
          <p:cNvPr id="4" name="Text Placeholder 1"/>
          <p:cNvSpPr>
            <a:spLocks noGrp="1"/>
          </p:cNvSpPr>
          <p:nvPr>
            <p:ph type="body" sz="quarter" idx="10"/>
          </p:nvPr>
        </p:nvSpPr>
        <p:spPr>
          <a:xfrm>
            <a:off x="269239" y="1189495"/>
            <a:ext cx="11653523" cy="2715537"/>
          </a:xfrm>
        </p:spPr>
        <p:txBody>
          <a:bodyPr/>
          <a:lstStyle/>
          <a:p>
            <a:endParaRPr lang="en-US" dirty="0"/>
          </a:p>
          <a:p>
            <a:r>
              <a:rPr lang="en-US" dirty="0"/>
              <a:t>Enables authentication to the service</a:t>
            </a:r>
          </a:p>
          <a:p>
            <a:r>
              <a:rPr lang="en-US" dirty="0"/>
              <a:t>Configuration of permissions</a:t>
            </a:r>
          </a:p>
          <a:p>
            <a:endParaRPr lang="en-US" dirty="0"/>
          </a:p>
        </p:txBody>
      </p:sp>
      <p:pic>
        <p:nvPicPr>
          <p:cNvPr id="3" name="Picture 2">
            <a:extLst>
              <a:ext uri="{FF2B5EF4-FFF2-40B4-BE49-F238E27FC236}">
                <a16:creationId xmlns:a16="http://schemas.microsoft.com/office/drawing/2014/main" id="{843F0D72-FEA1-44D8-AFB0-69E3F85340A3}"/>
              </a:ext>
            </a:extLst>
          </p:cNvPr>
          <p:cNvPicPr>
            <a:picLocks noChangeAspect="1"/>
          </p:cNvPicPr>
          <p:nvPr/>
        </p:nvPicPr>
        <p:blipFill>
          <a:blip r:embed="rId3"/>
          <a:stretch>
            <a:fillRect/>
          </a:stretch>
        </p:blipFill>
        <p:spPr>
          <a:xfrm>
            <a:off x="7239073" y="182215"/>
            <a:ext cx="4410075" cy="6448425"/>
          </a:xfrm>
          <a:prstGeom prst="rect">
            <a:avLst/>
          </a:prstGeom>
        </p:spPr>
      </p:pic>
      <p:sp>
        <p:nvSpPr>
          <p:cNvPr id="5" name="Rectangle 4">
            <a:extLst>
              <a:ext uri="{FF2B5EF4-FFF2-40B4-BE49-F238E27FC236}">
                <a16:creationId xmlns:a16="http://schemas.microsoft.com/office/drawing/2014/main" id="{F188545D-35B0-4787-8B20-F8CE27110475}"/>
              </a:ext>
            </a:extLst>
          </p:cNvPr>
          <p:cNvSpPr/>
          <p:nvPr/>
        </p:nvSpPr>
        <p:spPr>
          <a:xfrm>
            <a:off x="379514" y="4094926"/>
            <a:ext cx="6096000" cy="1477328"/>
          </a:xfrm>
          <a:prstGeom prst="rect">
            <a:avLst/>
          </a:prstGeom>
        </p:spPr>
        <p:txBody>
          <a:bodyPr>
            <a:spAutoFit/>
          </a:bodyPr>
          <a:lstStyle/>
          <a:p>
            <a:r>
              <a:rPr lang="en-US" dirty="0"/>
              <a:t>Example Connection String: </a:t>
            </a:r>
          </a:p>
          <a:p>
            <a:r>
              <a:rPr lang="en-US" dirty="0"/>
              <a:t>Endpoint=sb://andyrob-ns.servicebus.windows.net/;</a:t>
            </a:r>
            <a:r>
              <a:rPr lang="en-US" dirty="0">
                <a:highlight>
                  <a:srgbClr val="FFFF00"/>
                </a:highlight>
              </a:rPr>
              <a:t>SharedAccessKeyName=reader</a:t>
            </a:r>
            <a:r>
              <a:rPr lang="en-US" dirty="0"/>
              <a:t>;SharedAccessKey=XXXXXXXXXXXXXXXXXXXXXXXXXXX=;</a:t>
            </a:r>
            <a:r>
              <a:rPr lang="en-US" dirty="0">
                <a:highlight>
                  <a:srgbClr val="FFFF00"/>
                </a:highlight>
              </a:rPr>
              <a:t>EntityPath=andyrob-eh</a:t>
            </a:r>
          </a:p>
        </p:txBody>
      </p:sp>
    </p:spTree>
    <p:extLst>
      <p:ext uri="{BB962C8B-B14F-4D97-AF65-F5344CB8AC3E}">
        <p14:creationId xmlns:p14="http://schemas.microsoft.com/office/powerpoint/2010/main" val="1903712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188367" y="2263661"/>
            <a:ext cx="11653523" cy="2715537"/>
          </a:xfrm>
        </p:spPr>
        <p:txBody>
          <a:bodyPr/>
          <a:lstStyle/>
          <a:p>
            <a:r>
              <a:rPr lang="en-US"/>
              <a:t>Azure Web Portal</a:t>
            </a:r>
          </a:p>
          <a:p>
            <a:r>
              <a:rPr lang="en-US"/>
              <a:t>Azure SDK </a:t>
            </a:r>
          </a:p>
          <a:p>
            <a:r>
              <a:rPr lang="en-US"/>
              <a:t>PowerShell</a:t>
            </a:r>
          </a:p>
          <a:p>
            <a:r>
              <a:rPr lang="en-US"/>
              <a:t>Service Bus Explorer </a:t>
            </a:r>
          </a:p>
        </p:txBody>
      </p:sp>
      <p:sp>
        <p:nvSpPr>
          <p:cNvPr id="17" name="Title 16"/>
          <p:cNvSpPr>
            <a:spLocks noGrp="1"/>
          </p:cNvSpPr>
          <p:nvPr>
            <p:ph type="title"/>
          </p:nvPr>
        </p:nvSpPr>
        <p:spPr/>
        <p:txBody>
          <a:bodyPr/>
          <a:lstStyle/>
          <a:p>
            <a:r>
              <a:rPr lang="en-US"/>
              <a:t>How to Interact with Event Hubs</a:t>
            </a:r>
          </a:p>
        </p:txBody>
      </p:sp>
    </p:spTree>
    <p:extLst>
      <p:ext uri="{BB962C8B-B14F-4D97-AF65-F5344CB8AC3E}">
        <p14:creationId xmlns:p14="http://schemas.microsoft.com/office/powerpoint/2010/main" val="3837494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9240" y="1546529"/>
            <a:ext cx="11653523" cy="4525894"/>
          </a:xfrm>
          <a:noFill/>
        </p:spPr>
        <p:txBody>
          <a:bodyPr/>
          <a:lstStyle/>
          <a:p>
            <a:pPr marL="0" indent="0">
              <a:spcBef>
                <a:spcPts val="0"/>
              </a:spcBef>
              <a:buNone/>
            </a:pPr>
            <a:r>
              <a:rPr lang="en-US" sz="1400" dirty="0"/>
              <a:t>static void </a:t>
            </a:r>
            <a:r>
              <a:rPr lang="en-US" sz="1400" dirty="0" err="1"/>
              <a:t>SendingRandomMessages</a:t>
            </a:r>
            <a:r>
              <a:rPr lang="en-US" sz="1400" dirty="0"/>
              <a:t>()</a:t>
            </a:r>
          </a:p>
          <a:p>
            <a:pPr marL="0" indent="0">
              <a:spcBef>
                <a:spcPts val="0"/>
              </a:spcBef>
              <a:buNone/>
            </a:pPr>
            <a:r>
              <a:rPr lang="en-US" sz="1400" dirty="0"/>
              <a:t>{</a:t>
            </a:r>
          </a:p>
          <a:p>
            <a:pPr marL="0" indent="0">
              <a:spcBef>
                <a:spcPts val="0"/>
              </a:spcBef>
              <a:buNone/>
            </a:pPr>
            <a:r>
              <a:rPr lang="en-US" sz="1400" dirty="0"/>
              <a:t>    </a:t>
            </a:r>
            <a:r>
              <a:rPr lang="en-US" sz="1400" dirty="0" err="1"/>
              <a:t>var</a:t>
            </a:r>
            <a:r>
              <a:rPr lang="en-US" sz="1400" dirty="0"/>
              <a:t> </a:t>
            </a:r>
            <a:r>
              <a:rPr lang="en-US" sz="1400" dirty="0" err="1"/>
              <a:t>eventHubClient</a:t>
            </a:r>
            <a:r>
              <a:rPr lang="en-US" sz="1400" dirty="0"/>
              <a:t> = </a:t>
            </a:r>
            <a:r>
              <a:rPr lang="en-US" sz="1400" dirty="0" err="1"/>
              <a:t>EventHubClient.CreateFromConnectionString</a:t>
            </a:r>
            <a:r>
              <a:rPr lang="en-US" sz="1400" dirty="0"/>
              <a:t>(</a:t>
            </a:r>
            <a:r>
              <a:rPr lang="en-US" sz="1400" dirty="0" err="1"/>
              <a:t>connectionString</a:t>
            </a:r>
            <a:r>
              <a:rPr lang="en-US" sz="1400" dirty="0"/>
              <a:t>, </a:t>
            </a:r>
            <a:r>
              <a:rPr lang="en-US" sz="1400" dirty="0" err="1"/>
              <a:t>eventHubName</a:t>
            </a:r>
            <a:r>
              <a:rPr lang="en-US" sz="1400" dirty="0"/>
              <a:t>);</a:t>
            </a:r>
          </a:p>
          <a:p>
            <a:pPr marL="0" indent="0">
              <a:spcBef>
                <a:spcPts val="0"/>
              </a:spcBef>
              <a:buNone/>
            </a:pPr>
            <a:r>
              <a:rPr lang="en-US" sz="1400" dirty="0"/>
              <a:t>    while (true)</a:t>
            </a:r>
          </a:p>
          <a:p>
            <a:pPr marL="0" indent="0">
              <a:spcBef>
                <a:spcPts val="0"/>
              </a:spcBef>
              <a:buNone/>
            </a:pPr>
            <a:r>
              <a:rPr lang="en-US" sz="1400" dirty="0"/>
              <a:t>    {</a:t>
            </a:r>
          </a:p>
          <a:p>
            <a:pPr marL="0" indent="0">
              <a:spcBef>
                <a:spcPts val="0"/>
              </a:spcBef>
              <a:buNone/>
            </a:pPr>
            <a:r>
              <a:rPr lang="en-US" sz="1400" dirty="0"/>
              <a:t>        try</a:t>
            </a:r>
          </a:p>
          <a:p>
            <a:pPr marL="0" indent="0">
              <a:spcBef>
                <a:spcPts val="0"/>
              </a:spcBef>
              <a:buNone/>
            </a:pPr>
            <a:r>
              <a:rPr lang="en-US" sz="1400" dirty="0"/>
              <a:t>        {</a:t>
            </a:r>
          </a:p>
          <a:p>
            <a:pPr marL="0" indent="0">
              <a:spcBef>
                <a:spcPts val="0"/>
              </a:spcBef>
              <a:buNone/>
            </a:pPr>
            <a:r>
              <a:rPr lang="en-US" sz="1400" dirty="0"/>
              <a:t>            </a:t>
            </a:r>
            <a:r>
              <a:rPr lang="en-US" sz="1400" dirty="0" err="1"/>
              <a:t>var</a:t>
            </a:r>
            <a:r>
              <a:rPr lang="en-US" sz="1400" dirty="0"/>
              <a:t> message = </a:t>
            </a:r>
            <a:r>
              <a:rPr lang="en-US" sz="1400" dirty="0" err="1"/>
              <a:t>Guid.NewGuid</a:t>
            </a:r>
            <a:r>
              <a:rPr lang="en-US" sz="1400" dirty="0"/>
              <a:t>().</a:t>
            </a:r>
            <a:r>
              <a:rPr lang="en-US" sz="1400" dirty="0" err="1"/>
              <a:t>ToString</a:t>
            </a:r>
            <a:r>
              <a:rPr lang="en-US" sz="1400" dirty="0"/>
              <a:t>();</a:t>
            </a:r>
          </a:p>
          <a:p>
            <a:pPr marL="0" indent="0">
              <a:spcBef>
                <a:spcPts val="0"/>
              </a:spcBef>
              <a:buNone/>
            </a:pPr>
            <a:r>
              <a:rPr lang="en-US" sz="1400" dirty="0"/>
              <a:t>            </a:t>
            </a:r>
            <a:r>
              <a:rPr lang="en-US" sz="1400" dirty="0" err="1"/>
              <a:t>Console.WriteLine</a:t>
            </a:r>
            <a:r>
              <a:rPr lang="en-US" sz="1400" dirty="0"/>
              <a:t>("{0} &gt; Sending message: {1}", </a:t>
            </a:r>
            <a:r>
              <a:rPr lang="en-US" sz="1400" dirty="0" err="1"/>
              <a:t>DateTime.Now</a:t>
            </a:r>
            <a:r>
              <a:rPr lang="en-US" sz="1400" dirty="0"/>
              <a:t>, message);</a:t>
            </a:r>
          </a:p>
          <a:p>
            <a:pPr marL="0" indent="0">
              <a:spcBef>
                <a:spcPts val="0"/>
              </a:spcBef>
              <a:buNone/>
            </a:pPr>
            <a:r>
              <a:rPr lang="en-US" sz="1400" dirty="0"/>
              <a:t>            </a:t>
            </a:r>
            <a:r>
              <a:rPr lang="en-US" sz="1400" dirty="0" err="1"/>
              <a:t>eventHubClient.Send</a:t>
            </a:r>
            <a:r>
              <a:rPr lang="en-US" sz="1400" dirty="0"/>
              <a:t>(new </a:t>
            </a:r>
            <a:r>
              <a:rPr lang="en-US" sz="1400" dirty="0" err="1"/>
              <a:t>EventData</a:t>
            </a:r>
            <a:r>
              <a:rPr lang="en-US" sz="1400" dirty="0"/>
              <a:t>(Encoding.UTF8.GetBytes(message)));</a:t>
            </a:r>
          </a:p>
          <a:p>
            <a:pPr marL="0" indent="0">
              <a:spcBef>
                <a:spcPts val="0"/>
              </a:spcBef>
              <a:buNone/>
            </a:pPr>
            <a:r>
              <a:rPr lang="en-US" sz="1400" dirty="0"/>
              <a:t>        }</a:t>
            </a:r>
          </a:p>
          <a:p>
            <a:pPr marL="0" indent="0">
              <a:spcBef>
                <a:spcPts val="0"/>
              </a:spcBef>
              <a:buNone/>
            </a:pPr>
            <a:r>
              <a:rPr lang="en-US" sz="1400" dirty="0"/>
              <a:t>        catch (Exception exception)</a:t>
            </a:r>
          </a:p>
          <a:p>
            <a:pPr marL="0" indent="0">
              <a:spcBef>
                <a:spcPts val="0"/>
              </a:spcBef>
              <a:buNone/>
            </a:pPr>
            <a:r>
              <a:rPr lang="en-US" sz="1400" dirty="0"/>
              <a:t>        {</a:t>
            </a:r>
          </a:p>
          <a:p>
            <a:pPr marL="0" indent="0">
              <a:spcBef>
                <a:spcPts val="0"/>
              </a:spcBef>
              <a:buNone/>
            </a:pPr>
            <a:r>
              <a:rPr lang="en-US" sz="1400" dirty="0"/>
              <a:t>            </a:t>
            </a:r>
            <a:r>
              <a:rPr lang="en-US" sz="1400" dirty="0" err="1"/>
              <a:t>Console.ForegroundColor</a:t>
            </a:r>
            <a:r>
              <a:rPr lang="en-US" sz="1400" dirty="0"/>
              <a:t> = </a:t>
            </a:r>
            <a:r>
              <a:rPr lang="en-US" sz="1400" dirty="0" err="1"/>
              <a:t>ConsoleColor.Red</a:t>
            </a:r>
            <a:r>
              <a:rPr lang="en-US" sz="1400" dirty="0"/>
              <a:t>;</a:t>
            </a:r>
          </a:p>
          <a:p>
            <a:pPr marL="0" indent="0">
              <a:spcBef>
                <a:spcPts val="0"/>
              </a:spcBef>
              <a:buNone/>
            </a:pPr>
            <a:r>
              <a:rPr lang="en-US" sz="1400" dirty="0"/>
              <a:t>            </a:t>
            </a:r>
            <a:r>
              <a:rPr lang="en-US" sz="1400" dirty="0" err="1"/>
              <a:t>Console.WriteLine</a:t>
            </a:r>
            <a:r>
              <a:rPr lang="en-US" sz="1400" dirty="0"/>
              <a:t>("{0} &gt; Exception: {1}", </a:t>
            </a:r>
            <a:r>
              <a:rPr lang="en-US" sz="1400" dirty="0" err="1"/>
              <a:t>DateTime.Now</a:t>
            </a:r>
            <a:r>
              <a:rPr lang="en-US" sz="1400" dirty="0"/>
              <a:t>, </a:t>
            </a:r>
            <a:r>
              <a:rPr lang="en-US" sz="1400" dirty="0" err="1"/>
              <a:t>exception.Message</a:t>
            </a:r>
            <a:r>
              <a:rPr lang="en-US" sz="1400" dirty="0"/>
              <a:t>);</a:t>
            </a:r>
          </a:p>
          <a:p>
            <a:pPr marL="0" indent="0">
              <a:spcBef>
                <a:spcPts val="0"/>
              </a:spcBef>
              <a:buNone/>
            </a:pPr>
            <a:r>
              <a:rPr lang="en-US" sz="1400" dirty="0"/>
              <a:t>            </a:t>
            </a:r>
            <a:r>
              <a:rPr lang="en-US" sz="1400" dirty="0" err="1"/>
              <a:t>Console.ResetColor</a:t>
            </a:r>
            <a:r>
              <a:rPr lang="en-US" sz="1400" dirty="0"/>
              <a:t>();</a:t>
            </a:r>
          </a:p>
          <a:p>
            <a:pPr marL="0" indent="0">
              <a:spcBef>
                <a:spcPts val="0"/>
              </a:spcBef>
              <a:buNone/>
            </a:pPr>
            <a:r>
              <a:rPr lang="en-US" sz="1400" dirty="0"/>
              <a:t>        }</a:t>
            </a:r>
          </a:p>
          <a:p>
            <a:pPr marL="0" indent="0">
              <a:spcBef>
                <a:spcPts val="0"/>
              </a:spcBef>
              <a:buNone/>
            </a:pPr>
            <a:endParaRPr lang="en-US" sz="1400" dirty="0"/>
          </a:p>
          <a:p>
            <a:pPr marL="0" indent="0">
              <a:spcBef>
                <a:spcPts val="0"/>
              </a:spcBef>
              <a:buNone/>
            </a:pPr>
            <a:r>
              <a:rPr lang="en-US" sz="1400" dirty="0"/>
              <a:t>        </a:t>
            </a:r>
            <a:r>
              <a:rPr lang="en-US" sz="1400" dirty="0" err="1"/>
              <a:t>Thread.Sleep</a:t>
            </a:r>
            <a:r>
              <a:rPr lang="en-US" sz="1400" dirty="0"/>
              <a:t>(200);</a:t>
            </a:r>
          </a:p>
          <a:p>
            <a:pPr marL="0" indent="0">
              <a:spcBef>
                <a:spcPts val="0"/>
              </a:spcBef>
              <a:buNone/>
            </a:pPr>
            <a:r>
              <a:rPr lang="en-US" sz="1400" dirty="0"/>
              <a:t>    }</a:t>
            </a:r>
          </a:p>
          <a:p>
            <a:pPr marL="0" indent="0">
              <a:spcBef>
                <a:spcPts val="0"/>
              </a:spcBef>
              <a:buNone/>
            </a:pPr>
            <a:r>
              <a:rPr lang="en-US" sz="1400" dirty="0"/>
              <a:t>}</a:t>
            </a:r>
          </a:p>
          <a:p>
            <a:pPr marL="0" indent="0">
              <a:buNone/>
            </a:pPr>
            <a:endParaRPr lang="en-US" sz="1176" dirty="0"/>
          </a:p>
        </p:txBody>
      </p:sp>
      <p:sp>
        <p:nvSpPr>
          <p:cNvPr id="17" name="Title 16"/>
          <p:cNvSpPr>
            <a:spLocks noGrp="1"/>
          </p:cNvSpPr>
          <p:nvPr>
            <p:ph type="title"/>
          </p:nvPr>
        </p:nvSpPr>
        <p:spPr/>
        <p:txBody>
          <a:bodyPr/>
          <a:lstStyle/>
          <a:p>
            <a:r>
              <a:rPr lang="en-US"/>
              <a:t>Event Hub Code</a:t>
            </a:r>
          </a:p>
        </p:txBody>
      </p:sp>
    </p:spTree>
    <p:extLst>
      <p:ext uri="{BB962C8B-B14F-4D97-AF65-F5344CB8AC3E}">
        <p14:creationId xmlns:p14="http://schemas.microsoft.com/office/powerpoint/2010/main" val="607389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66750" y="182563"/>
            <a:ext cx="11525250" cy="1063625"/>
          </a:xfrm>
        </p:spPr>
        <p:txBody>
          <a:bodyPr/>
          <a:lstStyle/>
          <a:p>
            <a:r>
              <a:rPr lang="en-US"/>
              <a:t>In this module</a:t>
            </a:r>
          </a:p>
        </p:txBody>
      </p:sp>
      <p:sp>
        <p:nvSpPr>
          <p:cNvPr id="6" name="Rectangle 5"/>
          <p:cNvSpPr/>
          <p:nvPr/>
        </p:nvSpPr>
        <p:spPr bwMode="auto">
          <a:xfrm>
            <a:off x="448213" y="1412044"/>
            <a:ext cx="717140" cy="717140"/>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448213" y="2935966"/>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a:off x="448213" y="2174005"/>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1165353" y="1412044"/>
            <a:ext cx="484069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765">
                <a:solidFill>
                  <a:srgbClr val="505050"/>
                </a:solidFill>
                <a:latin typeface="Segoe UI Light"/>
                <a:cs typeface="Segoe UI" pitchFamily="34" charset="0"/>
              </a:rPr>
              <a:t>Lambda Architecture</a:t>
            </a:r>
          </a:p>
        </p:txBody>
      </p:sp>
      <p:sp>
        <p:nvSpPr>
          <p:cNvPr id="23" name="Rectangle 22"/>
          <p:cNvSpPr/>
          <p:nvPr/>
        </p:nvSpPr>
        <p:spPr bwMode="auto">
          <a:xfrm>
            <a:off x="1165353" y="2935966"/>
            <a:ext cx="484069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765">
                <a:solidFill>
                  <a:srgbClr val="505050"/>
                </a:solidFill>
                <a:latin typeface="Segoe UI Light"/>
                <a:ea typeface="Segoe UI" pitchFamily="34" charset="0"/>
                <a:cs typeface="Segoe UI" pitchFamily="34" charset="0"/>
              </a:rPr>
              <a:t>Storm</a:t>
            </a:r>
          </a:p>
        </p:txBody>
      </p:sp>
      <p:sp>
        <p:nvSpPr>
          <p:cNvPr id="27" name="Rectangle 26"/>
          <p:cNvSpPr/>
          <p:nvPr/>
        </p:nvSpPr>
        <p:spPr bwMode="auto">
          <a:xfrm>
            <a:off x="1165353" y="2174005"/>
            <a:ext cx="484069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765">
                <a:solidFill>
                  <a:srgbClr val="505050"/>
                </a:solidFill>
                <a:latin typeface="Segoe UI Light"/>
                <a:ea typeface="Segoe UI" pitchFamily="34" charset="0"/>
                <a:cs typeface="Segoe UI" pitchFamily="34" charset="0"/>
              </a:rPr>
              <a:t>Event Hubs &amp; Kafka</a:t>
            </a:r>
          </a:p>
        </p:txBody>
      </p:sp>
      <p:sp>
        <p:nvSpPr>
          <p:cNvPr id="9" name="Rectangle 8"/>
          <p:cNvSpPr/>
          <p:nvPr/>
        </p:nvSpPr>
        <p:spPr bwMode="auto">
          <a:xfrm>
            <a:off x="448213" y="3697927"/>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1165353" y="3697927"/>
            <a:ext cx="484069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765">
                <a:solidFill>
                  <a:srgbClr val="505050"/>
                </a:solidFill>
                <a:latin typeface="Segoe UI Light"/>
                <a:ea typeface="Segoe UI" pitchFamily="34" charset="0"/>
                <a:cs typeface="Segoe UI" pitchFamily="34" charset="0"/>
              </a:rPr>
              <a:t>Stream Analytics</a:t>
            </a:r>
          </a:p>
        </p:txBody>
      </p:sp>
      <p:sp>
        <p:nvSpPr>
          <p:cNvPr id="11" name="Rectangle 10"/>
          <p:cNvSpPr/>
          <p:nvPr/>
        </p:nvSpPr>
        <p:spPr bwMode="auto">
          <a:xfrm>
            <a:off x="448213" y="4459888"/>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1165353" y="4459888"/>
            <a:ext cx="484069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765">
                <a:solidFill>
                  <a:srgbClr val="505050"/>
                </a:solidFill>
                <a:latin typeface="Segoe UI Light"/>
                <a:ea typeface="Segoe UI" pitchFamily="34" charset="0"/>
                <a:cs typeface="Segoe UI" pitchFamily="34" charset="0"/>
              </a:rPr>
              <a:t>Spark</a:t>
            </a:r>
          </a:p>
        </p:txBody>
      </p:sp>
    </p:spTree>
    <p:extLst>
      <p:ext uri="{BB962C8B-B14F-4D97-AF65-F5344CB8AC3E}">
        <p14:creationId xmlns:p14="http://schemas.microsoft.com/office/powerpoint/2010/main" val="798864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Service Bus Explorer</a:t>
            </a:r>
          </a:p>
        </p:txBody>
      </p:sp>
      <p:pic>
        <p:nvPicPr>
          <p:cNvPr id="3" name="Picture 2"/>
          <p:cNvPicPr>
            <a:picLocks noChangeAspect="1"/>
          </p:cNvPicPr>
          <p:nvPr/>
        </p:nvPicPr>
        <p:blipFill>
          <a:blip r:embed="rId3"/>
          <a:stretch>
            <a:fillRect/>
          </a:stretch>
        </p:blipFill>
        <p:spPr>
          <a:xfrm>
            <a:off x="1076076" y="1008679"/>
            <a:ext cx="9795690" cy="5510076"/>
          </a:xfrm>
          <a:prstGeom prst="rect">
            <a:avLst/>
          </a:prstGeom>
        </p:spPr>
      </p:pic>
    </p:spTree>
    <p:extLst>
      <p:ext uri="{BB962C8B-B14F-4D97-AF65-F5344CB8AC3E}">
        <p14:creationId xmlns:p14="http://schemas.microsoft.com/office/powerpoint/2010/main" val="1570032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495"/>
            <a:ext cx="11653523" cy="4586240"/>
          </a:xfrm>
        </p:spPr>
        <p:txBody>
          <a:bodyPr/>
          <a:lstStyle/>
          <a:p>
            <a:endParaRPr lang="en-US"/>
          </a:p>
          <a:p>
            <a:r>
              <a:rPr lang="en-US"/>
              <a:t>Open Source publish-subscribe</a:t>
            </a:r>
          </a:p>
          <a:p>
            <a:r>
              <a:rPr lang="en-US"/>
              <a:t>One broker can handle 100’s of MB/sec from 1000’s of clients</a:t>
            </a:r>
          </a:p>
          <a:p>
            <a:r>
              <a:rPr lang="en-US"/>
              <a:t>Elastic scale</a:t>
            </a:r>
          </a:p>
          <a:p>
            <a:r>
              <a:rPr lang="en-US"/>
              <a:t>Cluster centric design for fault tolerance</a:t>
            </a:r>
          </a:p>
          <a:p>
            <a:endParaRPr lang="en-US"/>
          </a:p>
        </p:txBody>
      </p:sp>
      <p:sp>
        <p:nvSpPr>
          <p:cNvPr id="3" name="Title 2"/>
          <p:cNvSpPr>
            <a:spLocks noGrp="1"/>
          </p:cNvSpPr>
          <p:nvPr>
            <p:ph type="title"/>
          </p:nvPr>
        </p:nvSpPr>
        <p:spPr/>
        <p:txBody>
          <a:bodyPr/>
          <a:lstStyle/>
          <a:p>
            <a:r>
              <a:rPr lang="en-US"/>
              <a:t>Apache Kafka</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1279" y="4260717"/>
            <a:ext cx="3276190" cy="2285714"/>
          </a:xfrm>
          <a:prstGeom prst="rect">
            <a:avLst/>
          </a:prstGeom>
        </p:spPr>
      </p:pic>
    </p:spTree>
    <p:extLst>
      <p:ext uri="{BB962C8B-B14F-4D97-AF65-F5344CB8AC3E}">
        <p14:creationId xmlns:p14="http://schemas.microsoft.com/office/powerpoint/2010/main" val="2781613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495"/>
            <a:ext cx="11653523" cy="3379335"/>
          </a:xfrm>
        </p:spPr>
        <p:txBody>
          <a:bodyPr/>
          <a:lstStyle/>
          <a:p>
            <a:endParaRPr lang="en-US" dirty="0"/>
          </a:p>
          <a:p>
            <a:r>
              <a:rPr lang="en-US" dirty="0"/>
              <a:t>Topic: Category or feed name</a:t>
            </a:r>
          </a:p>
          <a:p>
            <a:r>
              <a:rPr lang="en-US" dirty="0"/>
              <a:t>Log: partition within a topic</a:t>
            </a:r>
          </a:p>
          <a:p>
            <a:endParaRPr lang="en-US" dirty="0"/>
          </a:p>
          <a:p>
            <a:endParaRPr lang="en-US" dirty="0"/>
          </a:p>
        </p:txBody>
      </p:sp>
      <p:sp>
        <p:nvSpPr>
          <p:cNvPr id="3" name="Title 2"/>
          <p:cNvSpPr>
            <a:spLocks noGrp="1"/>
          </p:cNvSpPr>
          <p:nvPr>
            <p:ph type="title"/>
          </p:nvPr>
        </p:nvSpPr>
        <p:spPr/>
        <p:txBody>
          <a:bodyPr/>
          <a:lstStyle/>
          <a:p>
            <a:r>
              <a:rPr lang="en-US"/>
              <a:t>Topics and Logs</a:t>
            </a:r>
          </a:p>
        </p:txBody>
      </p:sp>
      <p:pic>
        <p:nvPicPr>
          <p:cNvPr id="4" name="Picture 3"/>
          <p:cNvPicPr>
            <a:picLocks noChangeAspect="1"/>
          </p:cNvPicPr>
          <p:nvPr/>
        </p:nvPicPr>
        <p:blipFill>
          <a:blip r:embed="rId3"/>
          <a:stretch>
            <a:fillRect/>
          </a:stretch>
        </p:blipFill>
        <p:spPr>
          <a:xfrm>
            <a:off x="6006359" y="3249717"/>
            <a:ext cx="5178695" cy="3323826"/>
          </a:xfrm>
          <a:prstGeom prst="rect">
            <a:avLst/>
          </a:prstGeom>
        </p:spPr>
      </p:pic>
    </p:spTree>
    <p:extLst>
      <p:ext uri="{BB962C8B-B14F-4D97-AF65-F5344CB8AC3E}">
        <p14:creationId xmlns:p14="http://schemas.microsoft.com/office/powerpoint/2010/main" val="2733320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495"/>
            <a:ext cx="11653523" cy="6324184"/>
          </a:xfrm>
        </p:spPr>
        <p:txBody>
          <a:bodyPr/>
          <a:lstStyle/>
          <a:p>
            <a:r>
              <a:rPr lang="en-US" dirty="0"/>
              <a:t>Partitions are distributed over configurable number of servers     (1 leader and n followers)</a:t>
            </a:r>
          </a:p>
          <a:p>
            <a:r>
              <a:rPr lang="en-US" dirty="0"/>
              <a:t>Producer is responsible for assigning messages to partitions</a:t>
            </a:r>
          </a:p>
          <a:p>
            <a:pPr lvl="1"/>
            <a:r>
              <a:rPr lang="en-US" dirty="0"/>
              <a:t>Round robin</a:t>
            </a:r>
          </a:p>
          <a:p>
            <a:pPr lvl="1"/>
            <a:r>
              <a:rPr lang="en-US" dirty="0"/>
              <a:t>Semantic partition function</a:t>
            </a:r>
          </a:p>
          <a:p>
            <a:pPr lvl="1"/>
            <a:endParaRPr lang="en-US" dirty="0"/>
          </a:p>
          <a:p>
            <a:r>
              <a:rPr lang="en-US" dirty="0"/>
              <a:t>Each consumer belongs to a consumer group</a:t>
            </a:r>
          </a:p>
          <a:p>
            <a:r>
              <a:rPr lang="en-US" dirty="0"/>
              <a:t>Each partition can have multiple consumer groups</a:t>
            </a:r>
          </a:p>
          <a:p>
            <a:endParaRPr lang="en-US" dirty="0"/>
          </a:p>
          <a:p>
            <a:endParaRPr lang="en-US" dirty="0"/>
          </a:p>
        </p:txBody>
      </p:sp>
      <p:sp>
        <p:nvSpPr>
          <p:cNvPr id="3" name="Title 2"/>
          <p:cNvSpPr>
            <a:spLocks noGrp="1"/>
          </p:cNvSpPr>
          <p:nvPr>
            <p:ph type="title"/>
          </p:nvPr>
        </p:nvSpPr>
        <p:spPr/>
        <p:txBody>
          <a:bodyPr/>
          <a:lstStyle/>
          <a:p>
            <a:r>
              <a:rPr lang="en-US"/>
              <a:t>Distribution, Producers &amp; Consumers</a:t>
            </a:r>
          </a:p>
        </p:txBody>
      </p:sp>
      <p:pic>
        <p:nvPicPr>
          <p:cNvPr id="4" name="Picture 3"/>
          <p:cNvPicPr>
            <a:picLocks noChangeAspect="1"/>
          </p:cNvPicPr>
          <p:nvPr/>
        </p:nvPicPr>
        <p:blipFill>
          <a:blip r:embed="rId3"/>
          <a:stretch>
            <a:fillRect/>
          </a:stretch>
        </p:blipFill>
        <p:spPr>
          <a:xfrm>
            <a:off x="8337038" y="3064761"/>
            <a:ext cx="3197568" cy="1699973"/>
          </a:xfrm>
          <a:prstGeom prst="rect">
            <a:avLst/>
          </a:prstGeom>
        </p:spPr>
      </p:pic>
    </p:spTree>
    <p:extLst>
      <p:ext uri="{BB962C8B-B14F-4D97-AF65-F5344CB8AC3E}">
        <p14:creationId xmlns:p14="http://schemas.microsoft.com/office/powerpoint/2010/main" val="1963945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495"/>
            <a:ext cx="11653523" cy="2715537"/>
          </a:xfrm>
        </p:spPr>
        <p:txBody>
          <a:bodyPr/>
          <a:lstStyle/>
          <a:p>
            <a:endParaRPr lang="en-US"/>
          </a:p>
          <a:p>
            <a:r>
              <a:rPr lang="en-US">
                <a:hlinkClick r:id="rId3"/>
              </a:rPr>
              <a:t>http://kafka.apache.org/</a:t>
            </a:r>
            <a:endParaRPr lang="en-US"/>
          </a:p>
          <a:p>
            <a:pPr lvl="1"/>
            <a:r>
              <a:rPr lang="en-US"/>
              <a:t>Use Cases</a:t>
            </a:r>
          </a:p>
          <a:p>
            <a:pPr lvl="1"/>
            <a:r>
              <a:rPr lang="en-US"/>
              <a:t>Documentation</a:t>
            </a:r>
          </a:p>
          <a:p>
            <a:pPr lvl="1"/>
            <a:r>
              <a:rPr lang="en-US"/>
              <a:t>Architectures</a:t>
            </a:r>
          </a:p>
          <a:p>
            <a:pPr lvl="1"/>
            <a:r>
              <a:rPr lang="en-US"/>
              <a:t>Configurations</a:t>
            </a:r>
          </a:p>
          <a:p>
            <a:pPr lvl="1"/>
            <a:r>
              <a:rPr lang="en-US"/>
              <a:t>Ecosystem</a:t>
            </a:r>
          </a:p>
          <a:p>
            <a:pPr lvl="1"/>
            <a:r>
              <a:rPr lang="en-US"/>
              <a:t>etc.</a:t>
            </a:r>
          </a:p>
          <a:p>
            <a:endParaRPr lang="en-US"/>
          </a:p>
          <a:p>
            <a:endParaRPr lang="en-US"/>
          </a:p>
        </p:txBody>
      </p:sp>
      <p:sp>
        <p:nvSpPr>
          <p:cNvPr id="3" name="Title 2"/>
          <p:cNvSpPr>
            <a:spLocks noGrp="1"/>
          </p:cNvSpPr>
          <p:nvPr>
            <p:ph type="title"/>
          </p:nvPr>
        </p:nvSpPr>
        <p:spPr/>
        <p:txBody>
          <a:bodyPr/>
          <a:lstStyle/>
          <a:p>
            <a:r>
              <a:rPr lang="en-US"/>
              <a:t>More information on Kafka	</a:t>
            </a:r>
          </a:p>
        </p:txBody>
      </p:sp>
    </p:spTree>
    <p:extLst>
      <p:ext uri="{BB962C8B-B14F-4D97-AF65-F5344CB8AC3E}">
        <p14:creationId xmlns:p14="http://schemas.microsoft.com/office/powerpoint/2010/main" val="1507528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66750" y="182563"/>
            <a:ext cx="11525250" cy="1063625"/>
          </a:xfrm>
        </p:spPr>
        <p:txBody>
          <a:bodyPr/>
          <a:lstStyle/>
          <a:p>
            <a:r>
              <a:rPr lang="en-US"/>
              <a:t>In this module</a:t>
            </a:r>
          </a:p>
        </p:txBody>
      </p:sp>
      <p:sp>
        <p:nvSpPr>
          <p:cNvPr id="6" name="Rectangle 5"/>
          <p:cNvSpPr/>
          <p:nvPr/>
        </p:nvSpPr>
        <p:spPr bwMode="auto">
          <a:xfrm>
            <a:off x="448213" y="1412044"/>
            <a:ext cx="717140" cy="717140"/>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8" name="Rectangle 7"/>
          <p:cNvSpPr/>
          <p:nvPr/>
        </p:nvSpPr>
        <p:spPr bwMode="auto">
          <a:xfrm>
            <a:off x="448213" y="2935966"/>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7" name="Rectangle 16"/>
          <p:cNvSpPr/>
          <p:nvPr/>
        </p:nvSpPr>
        <p:spPr bwMode="auto">
          <a:xfrm>
            <a:off x="448213" y="2174005"/>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1" name="Rectangle 20"/>
          <p:cNvSpPr/>
          <p:nvPr/>
        </p:nvSpPr>
        <p:spPr bwMode="auto">
          <a:xfrm>
            <a:off x="1165353" y="1412044"/>
            <a:ext cx="484069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marL="0" marR="0" lvl="0" indent="0" defTabSz="914102" eaLnBrk="1" fontAlgn="base" latinLnBrk="0" hangingPunct="1">
              <a:lnSpc>
                <a:spcPct val="90000"/>
              </a:lnSpc>
              <a:spcBef>
                <a:spcPct val="0"/>
              </a:spcBef>
              <a:spcAft>
                <a:spcPct val="0"/>
              </a:spcAft>
              <a:buClrTx/>
              <a:buSzTx/>
              <a:buFontTx/>
              <a:buNone/>
              <a:tabLst/>
              <a:defRPr/>
            </a:pPr>
            <a:r>
              <a:rPr kumimoji="0" lang="en-US" sz="1765" b="0" i="0" u="none" strike="noStrike" kern="0" cap="none" spc="0" normalizeH="0" baseline="0" noProof="0">
                <a:ln>
                  <a:noFill/>
                </a:ln>
                <a:solidFill>
                  <a:srgbClr val="505050"/>
                </a:solidFill>
                <a:effectLst/>
                <a:uLnTx/>
                <a:uFillTx/>
                <a:latin typeface="Segoe UI Light"/>
                <a:cs typeface="Segoe UI" pitchFamily="34" charset="0"/>
              </a:rPr>
              <a:t>Lambda Architecture</a:t>
            </a:r>
          </a:p>
        </p:txBody>
      </p:sp>
      <p:sp>
        <p:nvSpPr>
          <p:cNvPr id="23" name="Rectangle 22"/>
          <p:cNvSpPr/>
          <p:nvPr/>
        </p:nvSpPr>
        <p:spPr bwMode="auto">
          <a:xfrm>
            <a:off x="1165353" y="2935966"/>
            <a:ext cx="4840694" cy="717140"/>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marL="0" marR="0" lvl="0" indent="0" defTabSz="914102" eaLnBrk="1" fontAlgn="base" latinLnBrk="0" hangingPunct="1">
              <a:lnSpc>
                <a:spcPct val="90000"/>
              </a:lnSpc>
              <a:spcBef>
                <a:spcPct val="0"/>
              </a:spcBef>
              <a:spcAft>
                <a:spcPct val="0"/>
              </a:spcAft>
              <a:buClrTx/>
              <a:buSzTx/>
              <a:buFontTx/>
              <a:buNone/>
              <a:tabLst/>
              <a:defRPr/>
            </a:pPr>
            <a:r>
              <a:rPr kumimoji="0" lang="en-US" sz="1765" b="0" i="0" u="none" strike="noStrike" kern="0" cap="none" spc="0" normalizeH="0" baseline="0" noProof="0">
                <a:ln>
                  <a:noFill/>
                </a:ln>
                <a:solidFill>
                  <a:srgbClr val="505050"/>
                </a:solidFill>
                <a:effectLst/>
                <a:uLnTx/>
                <a:uFillTx/>
                <a:latin typeface="Segoe UI Light"/>
                <a:ea typeface="Segoe UI" pitchFamily="34" charset="0"/>
                <a:cs typeface="Segoe UI" pitchFamily="34" charset="0"/>
              </a:rPr>
              <a:t>Storm</a:t>
            </a:r>
          </a:p>
        </p:txBody>
      </p:sp>
      <p:sp>
        <p:nvSpPr>
          <p:cNvPr id="27" name="Rectangle 26"/>
          <p:cNvSpPr/>
          <p:nvPr/>
        </p:nvSpPr>
        <p:spPr bwMode="auto">
          <a:xfrm>
            <a:off x="1165353" y="2174005"/>
            <a:ext cx="484069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marL="0" marR="0" lvl="0" indent="0" defTabSz="914102" eaLnBrk="1" fontAlgn="base" latinLnBrk="0" hangingPunct="1">
              <a:lnSpc>
                <a:spcPct val="90000"/>
              </a:lnSpc>
              <a:spcBef>
                <a:spcPct val="0"/>
              </a:spcBef>
              <a:spcAft>
                <a:spcPct val="0"/>
              </a:spcAft>
              <a:buClrTx/>
              <a:buSzTx/>
              <a:buFontTx/>
              <a:buNone/>
              <a:tabLst/>
              <a:defRPr/>
            </a:pPr>
            <a:r>
              <a:rPr kumimoji="0" lang="en-US" sz="1765" b="0" i="0" u="none" strike="noStrike" kern="0" cap="none" spc="0" normalizeH="0" baseline="0" noProof="0">
                <a:ln>
                  <a:noFill/>
                </a:ln>
                <a:solidFill>
                  <a:srgbClr val="505050"/>
                </a:solidFill>
                <a:effectLst/>
                <a:uLnTx/>
                <a:uFillTx/>
                <a:latin typeface="Segoe UI Light"/>
                <a:ea typeface="Segoe UI" pitchFamily="34" charset="0"/>
                <a:cs typeface="Segoe UI" pitchFamily="34" charset="0"/>
              </a:rPr>
              <a:t>Event Hubs &amp; Kafka</a:t>
            </a:r>
          </a:p>
        </p:txBody>
      </p:sp>
      <p:sp>
        <p:nvSpPr>
          <p:cNvPr id="9" name="Rectangle 8"/>
          <p:cNvSpPr/>
          <p:nvPr/>
        </p:nvSpPr>
        <p:spPr bwMode="auto">
          <a:xfrm>
            <a:off x="448213" y="3697927"/>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0" name="Rectangle 9"/>
          <p:cNvSpPr/>
          <p:nvPr/>
        </p:nvSpPr>
        <p:spPr bwMode="auto">
          <a:xfrm>
            <a:off x="1165353" y="3697927"/>
            <a:ext cx="484069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marL="0" marR="0" lvl="0" indent="0" defTabSz="914102" eaLnBrk="1" fontAlgn="base" latinLnBrk="0" hangingPunct="1">
              <a:lnSpc>
                <a:spcPct val="90000"/>
              </a:lnSpc>
              <a:spcBef>
                <a:spcPct val="0"/>
              </a:spcBef>
              <a:spcAft>
                <a:spcPct val="0"/>
              </a:spcAft>
              <a:buClrTx/>
              <a:buSzTx/>
              <a:buFontTx/>
              <a:buNone/>
              <a:tabLst/>
              <a:defRPr/>
            </a:pPr>
            <a:r>
              <a:rPr kumimoji="0" lang="en-US" sz="1765" b="0" i="0" u="none" strike="noStrike" kern="0" cap="none" spc="0" normalizeH="0" baseline="0" noProof="0">
                <a:ln>
                  <a:noFill/>
                </a:ln>
                <a:solidFill>
                  <a:srgbClr val="505050"/>
                </a:solidFill>
                <a:effectLst/>
                <a:uLnTx/>
                <a:uFillTx/>
                <a:latin typeface="Segoe UI Light"/>
                <a:ea typeface="Segoe UI" pitchFamily="34" charset="0"/>
                <a:cs typeface="Segoe UI" pitchFamily="34" charset="0"/>
              </a:rPr>
              <a:t>Stream Analytics</a:t>
            </a:r>
          </a:p>
        </p:txBody>
      </p:sp>
      <p:sp>
        <p:nvSpPr>
          <p:cNvPr id="11" name="Rectangle 10"/>
          <p:cNvSpPr/>
          <p:nvPr/>
        </p:nvSpPr>
        <p:spPr bwMode="auto">
          <a:xfrm>
            <a:off x="448213" y="4459888"/>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2" name="Rectangle 11"/>
          <p:cNvSpPr/>
          <p:nvPr/>
        </p:nvSpPr>
        <p:spPr bwMode="auto">
          <a:xfrm>
            <a:off x="1165353" y="4459888"/>
            <a:ext cx="484069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marL="0" marR="0" lvl="0" indent="0" defTabSz="914102" eaLnBrk="1" fontAlgn="base" latinLnBrk="0" hangingPunct="1">
              <a:lnSpc>
                <a:spcPct val="90000"/>
              </a:lnSpc>
              <a:spcBef>
                <a:spcPct val="0"/>
              </a:spcBef>
              <a:spcAft>
                <a:spcPct val="0"/>
              </a:spcAft>
              <a:buClrTx/>
              <a:buSzTx/>
              <a:buFontTx/>
              <a:buNone/>
              <a:tabLst/>
              <a:defRPr/>
            </a:pPr>
            <a:r>
              <a:rPr kumimoji="0" lang="en-US" sz="1765" b="0" i="0" u="none" strike="noStrike" kern="0" cap="none" spc="0" normalizeH="0" baseline="0" noProof="0">
                <a:ln>
                  <a:noFill/>
                </a:ln>
                <a:solidFill>
                  <a:srgbClr val="505050"/>
                </a:solidFill>
                <a:effectLst/>
                <a:uLnTx/>
                <a:uFillTx/>
                <a:latin typeface="Segoe UI Light"/>
                <a:ea typeface="Segoe UI" pitchFamily="34" charset="0"/>
                <a:cs typeface="Segoe UI" pitchFamily="34" charset="0"/>
              </a:rPr>
              <a:t>Spark</a:t>
            </a:r>
          </a:p>
        </p:txBody>
      </p:sp>
    </p:spTree>
    <p:extLst>
      <p:ext uri="{BB962C8B-B14F-4D97-AF65-F5344CB8AC3E}">
        <p14:creationId xmlns:p14="http://schemas.microsoft.com/office/powerpoint/2010/main" val="29102152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5465" y="295719"/>
            <a:ext cx="11887877" cy="91744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998"/>
              <a:t>Storm Components</a:t>
            </a:r>
          </a:p>
        </p:txBody>
      </p:sp>
      <p:sp>
        <p:nvSpPr>
          <p:cNvPr id="5" name="Text Placeholder 2"/>
          <p:cNvSpPr>
            <a:spLocks noGrp="1"/>
          </p:cNvSpPr>
          <p:nvPr>
            <p:ph type="body" sz="quarter" idx="4294967295"/>
          </p:nvPr>
        </p:nvSpPr>
        <p:spPr>
          <a:xfrm>
            <a:off x="1" y="1678171"/>
            <a:ext cx="5289841" cy="4721793"/>
          </a:xfrm>
        </p:spPr>
        <p:txBody>
          <a:bodyPr>
            <a:normAutofit fontScale="85000" lnSpcReduction="20000"/>
          </a:bodyPr>
          <a:lstStyle/>
          <a:p>
            <a:r>
              <a:rPr lang="en-US" dirty="0"/>
              <a:t>Nimbus</a:t>
            </a:r>
          </a:p>
          <a:p>
            <a:pPr lvl="1"/>
            <a:r>
              <a:rPr lang="en-US" dirty="0"/>
              <a:t>Master Node</a:t>
            </a:r>
          </a:p>
          <a:p>
            <a:pPr lvl="1"/>
            <a:r>
              <a:rPr lang="en-US" dirty="0"/>
              <a:t>Responsible for distributing code around the cluster, assigning tasks to machines, and monitoring for failures</a:t>
            </a:r>
          </a:p>
          <a:p>
            <a:r>
              <a:rPr lang="en-US" dirty="0"/>
              <a:t>Supervisor</a:t>
            </a:r>
          </a:p>
          <a:p>
            <a:pPr lvl="1"/>
            <a:r>
              <a:rPr lang="en-US" dirty="0"/>
              <a:t>Worker Node</a:t>
            </a:r>
          </a:p>
          <a:p>
            <a:pPr lvl="1"/>
            <a:r>
              <a:rPr lang="en-US" dirty="0"/>
              <a:t>Listens for work assigned to its machine and starts and stops worker processes</a:t>
            </a:r>
          </a:p>
          <a:p>
            <a:pPr lvl="1"/>
            <a:r>
              <a:rPr lang="en-US" dirty="0"/>
              <a:t>worker process executes a subset of a topology</a:t>
            </a:r>
          </a:p>
        </p:txBody>
      </p:sp>
      <p:pic>
        <p:nvPicPr>
          <p:cNvPr id="3" name="Picture 2"/>
          <p:cNvPicPr>
            <a:picLocks noChangeAspect="1"/>
          </p:cNvPicPr>
          <p:nvPr/>
        </p:nvPicPr>
        <p:blipFill>
          <a:blip r:embed="rId3"/>
          <a:stretch>
            <a:fillRect/>
          </a:stretch>
        </p:blipFill>
        <p:spPr>
          <a:xfrm>
            <a:off x="6089779" y="1337393"/>
            <a:ext cx="5311476" cy="4298976"/>
          </a:xfrm>
          <a:prstGeom prst="rect">
            <a:avLst/>
          </a:prstGeom>
        </p:spPr>
      </p:pic>
    </p:spTree>
    <p:extLst>
      <p:ext uri="{BB962C8B-B14F-4D97-AF65-F5344CB8AC3E}">
        <p14:creationId xmlns:p14="http://schemas.microsoft.com/office/powerpoint/2010/main" val="12454355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5465" y="295719"/>
            <a:ext cx="11887877" cy="91744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998"/>
              <a:t>Storm Components</a:t>
            </a:r>
          </a:p>
        </p:txBody>
      </p:sp>
      <p:sp>
        <p:nvSpPr>
          <p:cNvPr id="5" name="Text Placeholder 2"/>
          <p:cNvSpPr>
            <a:spLocks noGrp="1"/>
          </p:cNvSpPr>
          <p:nvPr>
            <p:ph type="body" sz="quarter" idx="4294967295"/>
          </p:nvPr>
        </p:nvSpPr>
        <p:spPr>
          <a:xfrm>
            <a:off x="1" y="1706185"/>
            <a:ext cx="4997258" cy="4765369"/>
          </a:xfrm>
        </p:spPr>
        <p:txBody>
          <a:bodyPr>
            <a:normAutofit fontScale="70000" lnSpcReduction="20000"/>
          </a:bodyPr>
          <a:lstStyle/>
          <a:p>
            <a:r>
              <a:rPr lang="en-US" dirty="0"/>
              <a:t>Topology</a:t>
            </a:r>
          </a:p>
          <a:p>
            <a:pPr lvl="1"/>
            <a:r>
              <a:rPr lang="en-US" dirty="0"/>
              <a:t>Defines a graph of computation that processes streams of data. Unlike MapReduce jobs, topologies run until you stop them.</a:t>
            </a:r>
          </a:p>
          <a:p>
            <a:r>
              <a:rPr lang="en-US" dirty="0"/>
              <a:t>Spout</a:t>
            </a:r>
          </a:p>
          <a:p>
            <a:pPr lvl="1"/>
            <a:r>
              <a:rPr lang="en-US" dirty="0"/>
              <a:t>Consumes data from a data source and emits one or more streams.</a:t>
            </a:r>
          </a:p>
          <a:p>
            <a:r>
              <a:rPr lang="en-US" dirty="0"/>
              <a:t>Bolt</a:t>
            </a:r>
          </a:p>
          <a:p>
            <a:pPr lvl="1"/>
            <a:r>
              <a:rPr lang="en-US" dirty="0"/>
              <a:t>Consumes streams, performs processing, and may emit streams for further processing. </a:t>
            </a:r>
          </a:p>
          <a:p>
            <a:pPr lvl="1"/>
            <a:r>
              <a:rPr lang="en-US" dirty="0"/>
              <a:t>Responsible for writing data to external storage, HDInsight HBase, a blob, or other data store</a:t>
            </a:r>
          </a:p>
          <a:p>
            <a:pPr lvl="1"/>
            <a:endParaRPr lang="en-US" dirty="0"/>
          </a:p>
          <a:p>
            <a:pPr marL="457112" lvl="1" indent="0">
              <a:buNone/>
            </a:pPr>
            <a:endParaRPr lang="en-US" dirty="0"/>
          </a:p>
        </p:txBody>
      </p:sp>
      <p:pic>
        <p:nvPicPr>
          <p:cNvPr id="3" name="Picture 2"/>
          <p:cNvPicPr>
            <a:picLocks noChangeAspect="1"/>
          </p:cNvPicPr>
          <p:nvPr/>
        </p:nvPicPr>
        <p:blipFill>
          <a:blip r:embed="rId3"/>
          <a:stretch>
            <a:fillRect/>
          </a:stretch>
        </p:blipFill>
        <p:spPr>
          <a:xfrm>
            <a:off x="5707961" y="1389966"/>
            <a:ext cx="5643540" cy="4345996"/>
          </a:xfrm>
          <a:prstGeom prst="rect">
            <a:avLst/>
          </a:prstGeom>
        </p:spPr>
      </p:pic>
    </p:spTree>
    <p:extLst>
      <p:ext uri="{BB962C8B-B14F-4D97-AF65-F5344CB8AC3E}">
        <p14:creationId xmlns:p14="http://schemas.microsoft.com/office/powerpoint/2010/main" val="938990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5465" y="295719"/>
            <a:ext cx="11887877" cy="91744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998"/>
              <a:t>Storm Topology</a:t>
            </a:r>
          </a:p>
        </p:txBody>
      </p:sp>
      <p:sp>
        <p:nvSpPr>
          <p:cNvPr id="5" name="Text Placeholder 2"/>
          <p:cNvSpPr>
            <a:spLocks noGrp="1"/>
          </p:cNvSpPr>
          <p:nvPr>
            <p:ph type="body" sz="quarter" idx="4294967295"/>
          </p:nvPr>
        </p:nvSpPr>
        <p:spPr>
          <a:xfrm>
            <a:off x="1" y="2174629"/>
            <a:ext cx="4997258" cy="4765369"/>
          </a:xfrm>
        </p:spPr>
        <p:txBody>
          <a:bodyPr>
            <a:normAutofit/>
          </a:bodyPr>
          <a:lstStyle/>
          <a:p>
            <a:r>
              <a:rPr lang="en-US" dirty="0"/>
              <a:t>Objects Needed</a:t>
            </a:r>
          </a:p>
          <a:p>
            <a:pPr lvl="1"/>
            <a:r>
              <a:rPr lang="en-US" dirty="0" err="1"/>
              <a:t>TopologyBuilder</a:t>
            </a:r>
            <a:endParaRPr lang="en-US" dirty="0"/>
          </a:p>
          <a:p>
            <a:pPr lvl="1"/>
            <a:r>
              <a:rPr lang="en-US" dirty="0" err="1"/>
              <a:t>setSpout</a:t>
            </a:r>
            <a:r>
              <a:rPr lang="en-US" dirty="0"/>
              <a:t>/</a:t>
            </a:r>
            <a:r>
              <a:rPr lang="en-US" dirty="0" err="1"/>
              <a:t>setBolt</a:t>
            </a:r>
            <a:endParaRPr lang="en-US" dirty="0"/>
          </a:p>
          <a:p>
            <a:pPr lvl="2"/>
            <a:r>
              <a:rPr lang="en-US" dirty="0" err="1"/>
              <a:t>Shufflegrouping</a:t>
            </a:r>
            <a:endParaRPr lang="en-US" dirty="0"/>
          </a:p>
          <a:p>
            <a:pPr lvl="1"/>
            <a:r>
              <a:rPr lang="en-US" dirty="0"/>
              <a:t>Cluster config</a:t>
            </a:r>
          </a:p>
          <a:p>
            <a:pPr lvl="1"/>
            <a:r>
              <a:rPr lang="en-US" dirty="0"/>
              <a:t>Cluster</a:t>
            </a:r>
          </a:p>
          <a:p>
            <a:pPr lvl="1"/>
            <a:endParaRPr lang="en-US" dirty="0"/>
          </a:p>
          <a:p>
            <a:pPr lvl="1"/>
            <a:endParaRPr lang="en-US" dirty="0"/>
          </a:p>
          <a:p>
            <a:pPr marL="457112" lvl="1" indent="0">
              <a:buNone/>
            </a:pPr>
            <a:endParaRPr lang="en-US" dirty="0"/>
          </a:p>
        </p:txBody>
      </p:sp>
      <p:pic>
        <p:nvPicPr>
          <p:cNvPr id="6" name="Picture 5"/>
          <p:cNvPicPr>
            <a:picLocks noChangeAspect="1"/>
          </p:cNvPicPr>
          <p:nvPr/>
        </p:nvPicPr>
        <p:blipFill>
          <a:blip r:embed="rId3"/>
          <a:stretch>
            <a:fillRect/>
          </a:stretch>
        </p:blipFill>
        <p:spPr>
          <a:xfrm>
            <a:off x="6334098" y="128655"/>
            <a:ext cx="4914223" cy="4444314"/>
          </a:xfrm>
          <a:prstGeom prst="rect">
            <a:avLst/>
          </a:prstGeom>
        </p:spPr>
      </p:pic>
      <p:pic>
        <p:nvPicPr>
          <p:cNvPr id="7" name="Picture 6"/>
          <p:cNvPicPr>
            <a:picLocks noChangeAspect="1"/>
          </p:cNvPicPr>
          <p:nvPr/>
        </p:nvPicPr>
        <p:blipFill>
          <a:blip r:embed="rId4"/>
          <a:stretch>
            <a:fillRect/>
          </a:stretch>
        </p:blipFill>
        <p:spPr>
          <a:xfrm>
            <a:off x="6334098" y="4572969"/>
            <a:ext cx="4389127" cy="2284545"/>
          </a:xfrm>
          <a:prstGeom prst="rect">
            <a:avLst/>
          </a:prstGeom>
        </p:spPr>
      </p:pic>
      <p:sp>
        <p:nvSpPr>
          <p:cNvPr id="2" name="TextBox 1"/>
          <p:cNvSpPr txBox="1"/>
          <p:nvPr/>
        </p:nvSpPr>
        <p:spPr>
          <a:xfrm>
            <a:off x="10723225" y="112265"/>
            <a:ext cx="1440118" cy="4628481"/>
          </a:xfrm>
          <a:prstGeom prst="rect">
            <a:avLst/>
          </a:prstGeom>
          <a:solidFill>
            <a:schemeClr val="bg1"/>
          </a:solidFill>
        </p:spPr>
        <p:txBody>
          <a:bodyPr wrap="square" lIns="179285" tIns="143428" rIns="179285" bIns="143428" rtlCol="0">
            <a:spAutoFit/>
          </a:bodyPr>
          <a:lstStyle/>
          <a:p>
            <a:pPr>
              <a:lnSpc>
                <a:spcPct val="90000"/>
              </a:lnSpc>
              <a:spcAft>
                <a:spcPts val="588"/>
              </a:spcAft>
            </a:pPr>
            <a:endParaRPr lang="en-US" sz="2353">
              <a:gradFill>
                <a:gsLst>
                  <a:gs pos="2917">
                    <a:schemeClr val="tx1"/>
                  </a:gs>
                  <a:gs pos="30000">
                    <a:schemeClr val="tx1"/>
                  </a:gs>
                </a:gsLst>
                <a:lin ang="5400000" scaled="0"/>
              </a:gradFill>
            </a:endParaRPr>
          </a:p>
          <a:p>
            <a:pPr>
              <a:lnSpc>
                <a:spcPct val="90000"/>
              </a:lnSpc>
              <a:spcAft>
                <a:spcPts val="588"/>
              </a:spcAft>
            </a:pPr>
            <a:endParaRPr lang="en-US" sz="2353">
              <a:gradFill>
                <a:gsLst>
                  <a:gs pos="2917">
                    <a:schemeClr val="tx1"/>
                  </a:gs>
                  <a:gs pos="30000">
                    <a:schemeClr val="tx1"/>
                  </a:gs>
                </a:gsLst>
                <a:lin ang="5400000" scaled="0"/>
              </a:gradFill>
            </a:endParaRPr>
          </a:p>
          <a:p>
            <a:pPr>
              <a:lnSpc>
                <a:spcPct val="90000"/>
              </a:lnSpc>
              <a:spcAft>
                <a:spcPts val="588"/>
              </a:spcAft>
            </a:pPr>
            <a:endParaRPr lang="en-US" sz="2353">
              <a:gradFill>
                <a:gsLst>
                  <a:gs pos="2917">
                    <a:schemeClr val="tx1"/>
                  </a:gs>
                  <a:gs pos="30000">
                    <a:schemeClr val="tx1"/>
                  </a:gs>
                </a:gsLst>
                <a:lin ang="5400000" scaled="0"/>
              </a:gradFill>
            </a:endParaRPr>
          </a:p>
          <a:p>
            <a:pPr>
              <a:lnSpc>
                <a:spcPct val="90000"/>
              </a:lnSpc>
              <a:spcAft>
                <a:spcPts val="588"/>
              </a:spcAft>
            </a:pPr>
            <a:endParaRPr lang="en-US" sz="2353">
              <a:gradFill>
                <a:gsLst>
                  <a:gs pos="2917">
                    <a:schemeClr val="tx1"/>
                  </a:gs>
                  <a:gs pos="30000">
                    <a:schemeClr val="tx1"/>
                  </a:gs>
                </a:gsLst>
                <a:lin ang="5400000" scaled="0"/>
              </a:gradFill>
            </a:endParaRPr>
          </a:p>
          <a:p>
            <a:pPr>
              <a:lnSpc>
                <a:spcPct val="90000"/>
              </a:lnSpc>
              <a:spcAft>
                <a:spcPts val="588"/>
              </a:spcAft>
            </a:pPr>
            <a:endParaRPr lang="en-US" sz="2353">
              <a:gradFill>
                <a:gsLst>
                  <a:gs pos="2917">
                    <a:schemeClr val="tx1"/>
                  </a:gs>
                  <a:gs pos="30000">
                    <a:schemeClr val="tx1"/>
                  </a:gs>
                </a:gsLst>
                <a:lin ang="5400000" scaled="0"/>
              </a:gradFill>
            </a:endParaRPr>
          </a:p>
          <a:p>
            <a:pPr>
              <a:lnSpc>
                <a:spcPct val="90000"/>
              </a:lnSpc>
              <a:spcAft>
                <a:spcPts val="588"/>
              </a:spcAft>
            </a:pPr>
            <a:endParaRPr lang="en-US" sz="2353">
              <a:gradFill>
                <a:gsLst>
                  <a:gs pos="2917">
                    <a:schemeClr val="tx1"/>
                  </a:gs>
                  <a:gs pos="30000">
                    <a:schemeClr val="tx1"/>
                  </a:gs>
                </a:gsLst>
                <a:lin ang="5400000" scaled="0"/>
              </a:gradFill>
            </a:endParaRPr>
          </a:p>
          <a:p>
            <a:pPr>
              <a:lnSpc>
                <a:spcPct val="90000"/>
              </a:lnSpc>
              <a:spcAft>
                <a:spcPts val="588"/>
              </a:spcAft>
            </a:pPr>
            <a:endParaRPr lang="en-US" sz="2353">
              <a:gradFill>
                <a:gsLst>
                  <a:gs pos="2917">
                    <a:schemeClr val="tx1"/>
                  </a:gs>
                  <a:gs pos="30000">
                    <a:schemeClr val="tx1"/>
                  </a:gs>
                </a:gsLst>
                <a:lin ang="5400000" scaled="0"/>
              </a:gradFill>
            </a:endParaRPr>
          </a:p>
          <a:p>
            <a:pPr>
              <a:lnSpc>
                <a:spcPct val="90000"/>
              </a:lnSpc>
              <a:spcAft>
                <a:spcPts val="588"/>
              </a:spcAft>
            </a:pPr>
            <a:endParaRPr lang="en-US" sz="2353">
              <a:gradFill>
                <a:gsLst>
                  <a:gs pos="2917">
                    <a:schemeClr val="tx1"/>
                  </a:gs>
                  <a:gs pos="30000">
                    <a:schemeClr val="tx1"/>
                  </a:gs>
                </a:gsLst>
                <a:lin ang="5400000" scaled="0"/>
              </a:gradFill>
            </a:endParaRPr>
          </a:p>
          <a:p>
            <a:pPr>
              <a:lnSpc>
                <a:spcPct val="90000"/>
              </a:lnSpc>
              <a:spcAft>
                <a:spcPts val="588"/>
              </a:spcAft>
            </a:pPr>
            <a:endParaRPr lang="en-US" sz="2353">
              <a:gradFill>
                <a:gsLst>
                  <a:gs pos="2917">
                    <a:schemeClr val="tx1"/>
                  </a:gs>
                  <a:gs pos="30000">
                    <a:schemeClr val="tx1"/>
                  </a:gs>
                </a:gsLst>
                <a:lin ang="5400000" scaled="0"/>
              </a:gradFill>
            </a:endParaRPr>
          </a:p>
          <a:p>
            <a:pPr>
              <a:lnSpc>
                <a:spcPct val="90000"/>
              </a:lnSpc>
              <a:spcAft>
                <a:spcPts val="588"/>
              </a:spcAft>
            </a:pPr>
            <a:endParaRPr lang="en-US" sz="2353">
              <a:gradFill>
                <a:gsLst>
                  <a:gs pos="2917">
                    <a:schemeClr val="tx1"/>
                  </a:gs>
                  <a:gs pos="30000">
                    <a:schemeClr val="tx1"/>
                  </a:gs>
                </a:gsLst>
                <a:lin ang="5400000" scaled="0"/>
              </a:gradFill>
            </a:endParaRPr>
          </a:p>
          <a:p>
            <a:pPr>
              <a:lnSpc>
                <a:spcPct val="90000"/>
              </a:lnSpc>
              <a:spcAft>
                <a:spcPts val="588"/>
              </a:spcAft>
            </a:pPr>
            <a:endParaRPr lang="en-US" sz="2353">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6406330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5465" y="295719"/>
            <a:ext cx="11887877" cy="91744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998"/>
              <a:t>Storm Spout</a:t>
            </a:r>
          </a:p>
        </p:txBody>
      </p:sp>
      <p:sp>
        <p:nvSpPr>
          <p:cNvPr id="5" name="Text Placeholder 2"/>
          <p:cNvSpPr>
            <a:spLocks noGrp="1"/>
          </p:cNvSpPr>
          <p:nvPr>
            <p:ph type="body" sz="quarter" idx="4294967295"/>
          </p:nvPr>
        </p:nvSpPr>
        <p:spPr>
          <a:xfrm>
            <a:off x="1" y="1706185"/>
            <a:ext cx="4997258" cy="4765369"/>
          </a:xfrm>
        </p:spPr>
        <p:txBody>
          <a:bodyPr>
            <a:normAutofit/>
          </a:bodyPr>
          <a:lstStyle/>
          <a:p>
            <a:r>
              <a:rPr lang="en-US" dirty="0"/>
              <a:t>Spout</a:t>
            </a:r>
          </a:p>
          <a:p>
            <a:pPr lvl="1"/>
            <a:r>
              <a:rPr lang="en-US" dirty="0"/>
              <a:t>Consumes data from a data source and emits one or more streams.</a:t>
            </a:r>
          </a:p>
          <a:p>
            <a:pPr lvl="1"/>
            <a:endParaRPr lang="en-US" dirty="0"/>
          </a:p>
          <a:p>
            <a:pPr marL="457112" lvl="1" indent="0">
              <a:buNone/>
            </a:pPr>
            <a:endParaRPr lang="en-US" dirty="0"/>
          </a:p>
        </p:txBody>
      </p:sp>
      <p:pic>
        <p:nvPicPr>
          <p:cNvPr id="2" name="Picture 1"/>
          <p:cNvPicPr>
            <a:picLocks noChangeAspect="1"/>
          </p:cNvPicPr>
          <p:nvPr/>
        </p:nvPicPr>
        <p:blipFill>
          <a:blip r:embed="rId3"/>
          <a:stretch>
            <a:fillRect/>
          </a:stretch>
        </p:blipFill>
        <p:spPr>
          <a:xfrm>
            <a:off x="5612211" y="201906"/>
            <a:ext cx="5324430" cy="6585170"/>
          </a:xfrm>
          <a:prstGeom prst="rect">
            <a:avLst/>
          </a:prstGeom>
        </p:spPr>
      </p:pic>
    </p:spTree>
    <p:extLst>
      <p:ext uri="{BB962C8B-B14F-4D97-AF65-F5344CB8AC3E}">
        <p14:creationId xmlns:p14="http://schemas.microsoft.com/office/powerpoint/2010/main" val="621012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66750" y="182563"/>
            <a:ext cx="11525250" cy="1063625"/>
          </a:xfrm>
        </p:spPr>
        <p:txBody>
          <a:bodyPr/>
          <a:lstStyle/>
          <a:p>
            <a:r>
              <a:rPr lang="en-US"/>
              <a:t>In this module</a:t>
            </a:r>
          </a:p>
        </p:txBody>
      </p:sp>
      <p:sp>
        <p:nvSpPr>
          <p:cNvPr id="6" name="Rectangle 5"/>
          <p:cNvSpPr/>
          <p:nvPr/>
        </p:nvSpPr>
        <p:spPr bwMode="auto">
          <a:xfrm>
            <a:off x="448213" y="1412044"/>
            <a:ext cx="717140" cy="717140"/>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448213" y="2935966"/>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a:off x="448213" y="2174005"/>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1165353" y="1412044"/>
            <a:ext cx="4840694" cy="717140"/>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765">
                <a:solidFill>
                  <a:srgbClr val="505050"/>
                </a:solidFill>
                <a:latin typeface="Segoe UI Light"/>
                <a:cs typeface="Segoe UI" pitchFamily="34" charset="0"/>
              </a:rPr>
              <a:t>Lambda Architecture</a:t>
            </a:r>
          </a:p>
        </p:txBody>
      </p:sp>
      <p:sp>
        <p:nvSpPr>
          <p:cNvPr id="23" name="Rectangle 22"/>
          <p:cNvSpPr/>
          <p:nvPr/>
        </p:nvSpPr>
        <p:spPr bwMode="auto">
          <a:xfrm>
            <a:off x="1165353" y="2935966"/>
            <a:ext cx="484069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765">
                <a:solidFill>
                  <a:srgbClr val="505050"/>
                </a:solidFill>
                <a:latin typeface="Segoe UI Light"/>
                <a:ea typeface="Segoe UI" pitchFamily="34" charset="0"/>
                <a:cs typeface="Segoe UI" pitchFamily="34" charset="0"/>
              </a:rPr>
              <a:t>Storm</a:t>
            </a:r>
          </a:p>
        </p:txBody>
      </p:sp>
      <p:sp>
        <p:nvSpPr>
          <p:cNvPr id="27" name="Rectangle 26"/>
          <p:cNvSpPr/>
          <p:nvPr/>
        </p:nvSpPr>
        <p:spPr bwMode="auto">
          <a:xfrm>
            <a:off x="1165353" y="2174005"/>
            <a:ext cx="484069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765">
                <a:solidFill>
                  <a:srgbClr val="505050"/>
                </a:solidFill>
                <a:latin typeface="Segoe UI Light"/>
                <a:ea typeface="Segoe UI" pitchFamily="34" charset="0"/>
                <a:cs typeface="Segoe UI" pitchFamily="34" charset="0"/>
              </a:rPr>
              <a:t>Event Hubs &amp; Kafka</a:t>
            </a:r>
          </a:p>
        </p:txBody>
      </p:sp>
      <p:sp>
        <p:nvSpPr>
          <p:cNvPr id="9" name="Rectangle 8"/>
          <p:cNvSpPr/>
          <p:nvPr/>
        </p:nvSpPr>
        <p:spPr bwMode="auto">
          <a:xfrm>
            <a:off x="448213" y="3697927"/>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1165353" y="3697927"/>
            <a:ext cx="484069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765">
                <a:solidFill>
                  <a:srgbClr val="505050"/>
                </a:solidFill>
                <a:latin typeface="Segoe UI Light"/>
                <a:ea typeface="Segoe UI" pitchFamily="34" charset="0"/>
                <a:cs typeface="Segoe UI" pitchFamily="34" charset="0"/>
              </a:rPr>
              <a:t>Stream Analytics</a:t>
            </a:r>
          </a:p>
        </p:txBody>
      </p:sp>
      <p:sp>
        <p:nvSpPr>
          <p:cNvPr id="11" name="Rectangle 10"/>
          <p:cNvSpPr/>
          <p:nvPr/>
        </p:nvSpPr>
        <p:spPr bwMode="auto">
          <a:xfrm>
            <a:off x="448213" y="4459888"/>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1165353" y="4459888"/>
            <a:ext cx="484069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765">
                <a:solidFill>
                  <a:srgbClr val="505050"/>
                </a:solidFill>
                <a:latin typeface="Segoe UI Light"/>
                <a:ea typeface="Segoe UI" pitchFamily="34" charset="0"/>
                <a:cs typeface="Segoe UI" pitchFamily="34" charset="0"/>
              </a:rPr>
              <a:t>Spark</a:t>
            </a:r>
          </a:p>
        </p:txBody>
      </p:sp>
    </p:spTree>
    <p:extLst>
      <p:ext uri="{BB962C8B-B14F-4D97-AF65-F5344CB8AC3E}">
        <p14:creationId xmlns:p14="http://schemas.microsoft.com/office/powerpoint/2010/main" val="28658851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5465" y="295719"/>
            <a:ext cx="11887877" cy="91744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998"/>
              <a:t>Storm Bolt</a:t>
            </a:r>
          </a:p>
        </p:txBody>
      </p:sp>
      <p:sp>
        <p:nvSpPr>
          <p:cNvPr id="5" name="Text Placeholder 2"/>
          <p:cNvSpPr>
            <a:spLocks noGrp="1"/>
          </p:cNvSpPr>
          <p:nvPr>
            <p:ph type="body" sz="quarter" idx="4294967295"/>
          </p:nvPr>
        </p:nvSpPr>
        <p:spPr>
          <a:xfrm>
            <a:off x="1" y="1706185"/>
            <a:ext cx="4997258" cy="4765369"/>
          </a:xfrm>
        </p:spPr>
        <p:txBody>
          <a:bodyPr>
            <a:normAutofit/>
          </a:bodyPr>
          <a:lstStyle/>
          <a:p>
            <a:r>
              <a:rPr lang="en-US"/>
              <a:t>Bolt</a:t>
            </a:r>
          </a:p>
          <a:p>
            <a:pPr lvl="1"/>
            <a:r>
              <a:rPr lang="en-US"/>
              <a:t>Consumes streams, performs processing, and may emit streams for further processing. </a:t>
            </a:r>
          </a:p>
          <a:p>
            <a:pPr lvl="1"/>
            <a:r>
              <a:rPr lang="en-US"/>
              <a:t>Responsible for writing data to external storage, HDInsight </a:t>
            </a:r>
            <a:r>
              <a:rPr lang="en-US" err="1"/>
              <a:t>HBase</a:t>
            </a:r>
            <a:r>
              <a:rPr lang="en-US"/>
              <a:t>, a blob, or other data store</a:t>
            </a:r>
          </a:p>
          <a:p>
            <a:pPr lvl="1"/>
            <a:endParaRPr lang="en-US"/>
          </a:p>
          <a:p>
            <a:pPr marL="457112" lvl="1" indent="0">
              <a:buNone/>
            </a:pPr>
            <a:endParaRPr lang="en-US"/>
          </a:p>
        </p:txBody>
      </p:sp>
      <p:pic>
        <p:nvPicPr>
          <p:cNvPr id="6" name="Picture 5"/>
          <p:cNvPicPr>
            <a:picLocks noChangeAspect="1"/>
          </p:cNvPicPr>
          <p:nvPr/>
        </p:nvPicPr>
        <p:blipFill>
          <a:blip r:embed="rId3"/>
          <a:stretch>
            <a:fillRect/>
          </a:stretch>
        </p:blipFill>
        <p:spPr>
          <a:xfrm>
            <a:off x="5558152" y="230818"/>
            <a:ext cx="6060205" cy="6396365"/>
          </a:xfrm>
          <a:prstGeom prst="rect">
            <a:avLst/>
          </a:prstGeom>
        </p:spPr>
      </p:pic>
    </p:spTree>
    <p:extLst>
      <p:ext uri="{BB962C8B-B14F-4D97-AF65-F5344CB8AC3E}">
        <p14:creationId xmlns:p14="http://schemas.microsoft.com/office/powerpoint/2010/main" val="34355157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66750" y="182563"/>
            <a:ext cx="11525250" cy="1063625"/>
          </a:xfrm>
        </p:spPr>
        <p:txBody>
          <a:bodyPr/>
          <a:lstStyle/>
          <a:p>
            <a:r>
              <a:rPr lang="en-US"/>
              <a:t>In this module</a:t>
            </a:r>
          </a:p>
        </p:txBody>
      </p:sp>
      <p:sp>
        <p:nvSpPr>
          <p:cNvPr id="6" name="Rectangle 5"/>
          <p:cNvSpPr/>
          <p:nvPr/>
        </p:nvSpPr>
        <p:spPr bwMode="auto">
          <a:xfrm>
            <a:off x="448213" y="1412044"/>
            <a:ext cx="717140" cy="717140"/>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448213" y="2935966"/>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a:off x="448213" y="2174005"/>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1165353" y="1412044"/>
            <a:ext cx="484069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765">
                <a:solidFill>
                  <a:srgbClr val="505050"/>
                </a:solidFill>
                <a:latin typeface="Segoe UI Light"/>
                <a:cs typeface="Segoe UI" pitchFamily="34" charset="0"/>
              </a:rPr>
              <a:t>Lambda Architecture</a:t>
            </a:r>
          </a:p>
        </p:txBody>
      </p:sp>
      <p:sp>
        <p:nvSpPr>
          <p:cNvPr id="23" name="Rectangle 22"/>
          <p:cNvSpPr/>
          <p:nvPr/>
        </p:nvSpPr>
        <p:spPr bwMode="auto">
          <a:xfrm>
            <a:off x="1165353" y="2935966"/>
            <a:ext cx="484069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765">
                <a:solidFill>
                  <a:srgbClr val="505050"/>
                </a:solidFill>
                <a:latin typeface="Segoe UI Light"/>
                <a:ea typeface="Segoe UI" pitchFamily="34" charset="0"/>
                <a:cs typeface="Segoe UI" pitchFamily="34" charset="0"/>
              </a:rPr>
              <a:t>Storm</a:t>
            </a:r>
          </a:p>
        </p:txBody>
      </p:sp>
      <p:sp>
        <p:nvSpPr>
          <p:cNvPr id="27" name="Rectangle 26"/>
          <p:cNvSpPr/>
          <p:nvPr/>
        </p:nvSpPr>
        <p:spPr bwMode="auto">
          <a:xfrm>
            <a:off x="1165353" y="2174005"/>
            <a:ext cx="484069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765">
                <a:solidFill>
                  <a:srgbClr val="505050"/>
                </a:solidFill>
                <a:latin typeface="Segoe UI Light"/>
                <a:ea typeface="Segoe UI" pitchFamily="34" charset="0"/>
                <a:cs typeface="Segoe UI" pitchFamily="34" charset="0"/>
              </a:rPr>
              <a:t>Event Hubs &amp; Kafka</a:t>
            </a:r>
          </a:p>
        </p:txBody>
      </p:sp>
      <p:sp>
        <p:nvSpPr>
          <p:cNvPr id="9" name="Rectangle 8"/>
          <p:cNvSpPr/>
          <p:nvPr/>
        </p:nvSpPr>
        <p:spPr bwMode="auto">
          <a:xfrm>
            <a:off x="448213" y="3697927"/>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1165353" y="3697927"/>
            <a:ext cx="4840694" cy="717140"/>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765">
                <a:solidFill>
                  <a:srgbClr val="505050"/>
                </a:solidFill>
                <a:latin typeface="Segoe UI Light"/>
                <a:ea typeface="Segoe UI" pitchFamily="34" charset="0"/>
                <a:cs typeface="Segoe UI" pitchFamily="34" charset="0"/>
              </a:rPr>
              <a:t>Stream Analytics</a:t>
            </a:r>
          </a:p>
        </p:txBody>
      </p:sp>
      <p:sp>
        <p:nvSpPr>
          <p:cNvPr id="11" name="Rectangle 10"/>
          <p:cNvSpPr/>
          <p:nvPr/>
        </p:nvSpPr>
        <p:spPr bwMode="auto">
          <a:xfrm>
            <a:off x="448213" y="4459888"/>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1165353" y="4459888"/>
            <a:ext cx="484069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765">
                <a:solidFill>
                  <a:srgbClr val="505050"/>
                </a:solidFill>
                <a:latin typeface="Segoe UI Light"/>
                <a:ea typeface="Segoe UI" pitchFamily="34" charset="0"/>
                <a:cs typeface="Segoe UI" pitchFamily="34" charset="0"/>
              </a:rPr>
              <a:t>Spark</a:t>
            </a:r>
          </a:p>
        </p:txBody>
      </p:sp>
    </p:spTree>
    <p:extLst>
      <p:ext uri="{BB962C8B-B14F-4D97-AF65-F5344CB8AC3E}">
        <p14:creationId xmlns:p14="http://schemas.microsoft.com/office/powerpoint/2010/main" val="24533321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546934" y="1122960"/>
            <a:ext cx="11465406" cy="5443493"/>
          </a:xfrm>
        </p:spPr>
        <p:txBody>
          <a:bodyPr/>
          <a:lstStyle/>
          <a:p>
            <a:r>
              <a:rPr lang="en-US"/>
              <a:t>Simple Real Time ETL (movement of Data)</a:t>
            </a:r>
          </a:p>
          <a:p>
            <a:r>
              <a:rPr lang="en-US"/>
              <a:t>Rapid development</a:t>
            </a:r>
          </a:p>
          <a:p>
            <a:r>
              <a:rPr lang="en-US"/>
              <a:t>SQL based syntax</a:t>
            </a:r>
          </a:p>
          <a:p>
            <a:r>
              <a:rPr lang="en-US"/>
              <a:t>Automatic distribution for scale, performance and resiliency</a:t>
            </a:r>
          </a:p>
          <a:p>
            <a:r>
              <a:rPr lang="en-US"/>
              <a:t>Compares multiple streams, detects anomalies</a:t>
            </a:r>
          </a:p>
          <a:p>
            <a:r>
              <a:rPr lang="en-US"/>
              <a:t>Triggers alerts</a:t>
            </a:r>
          </a:p>
          <a:p>
            <a:r>
              <a:rPr lang="en-US"/>
              <a:t>Displays real time dashboards</a:t>
            </a:r>
          </a:p>
          <a:p>
            <a:endParaRPr lang="en-US"/>
          </a:p>
        </p:txBody>
      </p:sp>
      <p:sp>
        <p:nvSpPr>
          <p:cNvPr id="17" name="Title 16"/>
          <p:cNvSpPr>
            <a:spLocks noGrp="1"/>
          </p:cNvSpPr>
          <p:nvPr>
            <p:ph type="title"/>
          </p:nvPr>
        </p:nvSpPr>
        <p:spPr/>
        <p:txBody>
          <a:bodyPr/>
          <a:lstStyle/>
          <a:p>
            <a:r>
              <a:rPr lang="en-US"/>
              <a:t>Stream Analytics</a:t>
            </a:r>
          </a:p>
        </p:txBody>
      </p:sp>
      <p:pic>
        <p:nvPicPr>
          <p:cNvPr id="2" name="Picture 1"/>
          <p:cNvPicPr>
            <a:picLocks noChangeAspect="1"/>
          </p:cNvPicPr>
          <p:nvPr/>
        </p:nvPicPr>
        <p:blipFill>
          <a:blip r:embed="rId3"/>
          <a:stretch>
            <a:fillRect/>
          </a:stretch>
        </p:blipFill>
        <p:spPr>
          <a:xfrm>
            <a:off x="9255249" y="352504"/>
            <a:ext cx="2648697" cy="1786396"/>
          </a:xfrm>
          <a:prstGeom prst="rect">
            <a:avLst/>
          </a:prstGeom>
        </p:spPr>
      </p:pic>
    </p:spTree>
    <p:extLst>
      <p:ext uri="{BB962C8B-B14F-4D97-AF65-F5344CB8AC3E}">
        <p14:creationId xmlns:p14="http://schemas.microsoft.com/office/powerpoint/2010/main" val="281260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28144" y="1089543"/>
            <a:ext cx="11823971" cy="5594006"/>
          </a:xfrm>
        </p:spPr>
        <p:txBody>
          <a:bodyPr/>
          <a:lstStyle/>
          <a:p>
            <a:r>
              <a:rPr lang="en-US" dirty="0"/>
              <a:t>Consumer Groups</a:t>
            </a:r>
          </a:p>
          <a:p>
            <a:pPr lvl="1"/>
            <a:r>
              <a:rPr lang="en-US" sz="1765" dirty="0"/>
              <a:t>One per input</a:t>
            </a:r>
          </a:p>
          <a:p>
            <a:r>
              <a:rPr lang="en-US" dirty="0"/>
              <a:t>Inputs</a:t>
            </a:r>
          </a:p>
          <a:p>
            <a:pPr lvl="1"/>
            <a:r>
              <a:rPr lang="en-US" sz="1765" dirty="0"/>
              <a:t>Blob storage</a:t>
            </a:r>
          </a:p>
          <a:p>
            <a:pPr lvl="1"/>
            <a:r>
              <a:rPr lang="en-US" sz="1765" dirty="0"/>
              <a:t>Event Hubs</a:t>
            </a:r>
          </a:p>
          <a:p>
            <a:pPr lvl="1"/>
            <a:r>
              <a:rPr lang="en-US" sz="1765" dirty="0"/>
              <a:t>IoT Hubs</a:t>
            </a:r>
          </a:p>
          <a:p>
            <a:r>
              <a:rPr lang="en-US" dirty="0"/>
              <a:t>Query</a:t>
            </a:r>
          </a:p>
          <a:p>
            <a:pPr lvl="1"/>
            <a:r>
              <a:rPr lang="en-US" sz="1765" dirty="0"/>
              <a:t>SQL-Like Language  - </a:t>
            </a:r>
            <a:r>
              <a:rPr lang="en-US" sz="1765" dirty="0">
                <a:hlinkClick r:id="rId3"/>
              </a:rPr>
              <a:t>https://azure.microsoft.com/en-us/documentation/articles/stream-analytics-stream-analytics-query-patterns/</a:t>
            </a:r>
            <a:r>
              <a:rPr lang="en-US" sz="1765" dirty="0"/>
              <a:t> </a:t>
            </a:r>
          </a:p>
          <a:p>
            <a:r>
              <a:rPr lang="en-US" dirty="0"/>
              <a:t>Outputs</a:t>
            </a:r>
          </a:p>
          <a:p>
            <a:pPr lvl="1"/>
            <a:r>
              <a:rPr lang="en-US" sz="1765" dirty="0"/>
              <a:t>Azure Data Lake Store</a:t>
            </a:r>
          </a:p>
          <a:p>
            <a:pPr lvl="1"/>
            <a:r>
              <a:rPr lang="en-US" sz="1765" dirty="0"/>
              <a:t>SQL DB</a:t>
            </a:r>
          </a:p>
          <a:p>
            <a:pPr lvl="1"/>
            <a:r>
              <a:rPr lang="en-US" sz="1765" dirty="0"/>
              <a:t>Blob storage</a:t>
            </a:r>
          </a:p>
        </p:txBody>
      </p:sp>
      <p:sp>
        <p:nvSpPr>
          <p:cNvPr id="17" name="Title 16"/>
          <p:cNvSpPr>
            <a:spLocks noGrp="1"/>
          </p:cNvSpPr>
          <p:nvPr>
            <p:ph type="title"/>
          </p:nvPr>
        </p:nvSpPr>
        <p:spPr/>
        <p:txBody>
          <a:bodyPr/>
          <a:lstStyle/>
          <a:p>
            <a:r>
              <a:rPr lang="en-US"/>
              <a:t>Anatomy</a:t>
            </a:r>
          </a:p>
        </p:txBody>
      </p:sp>
      <p:sp>
        <p:nvSpPr>
          <p:cNvPr id="3" name="Rectangle 2"/>
          <p:cNvSpPr/>
          <p:nvPr/>
        </p:nvSpPr>
        <p:spPr>
          <a:xfrm>
            <a:off x="3025681" y="5634027"/>
            <a:ext cx="2778887" cy="932335"/>
          </a:xfrm>
          <a:prstGeom prst="rect">
            <a:avLst/>
          </a:prstGeom>
        </p:spPr>
        <p:txBody>
          <a:bodyPr wrap="square">
            <a:spAutoFit/>
          </a:bodyPr>
          <a:lstStyle/>
          <a:p>
            <a:pPr marL="621895" lvl="1" indent="-285750">
              <a:lnSpc>
                <a:spcPct val="90000"/>
              </a:lnSpc>
              <a:spcBef>
                <a:spcPct val="20000"/>
              </a:spcBef>
              <a:buClr>
                <a:schemeClr val="tx1"/>
              </a:buClr>
              <a:buSzPct val="90000"/>
              <a:buFont typeface="Arial" panose="020B0604020202020204" pitchFamily="34" charset="0"/>
              <a:buChar char="–"/>
            </a:pPr>
            <a:r>
              <a:rPr lang="en-US" sz="1765">
                <a:latin typeface="Segoe UI Light" panose="020B0502040204020203" pitchFamily="34" charset="0"/>
                <a:cs typeface="Segoe UI Light" panose="020B0502040204020203" pitchFamily="34" charset="0"/>
              </a:rPr>
              <a:t>Event Hub</a:t>
            </a:r>
          </a:p>
          <a:p>
            <a:pPr marL="621895" lvl="1" indent="-285750">
              <a:lnSpc>
                <a:spcPct val="90000"/>
              </a:lnSpc>
              <a:spcBef>
                <a:spcPct val="20000"/>
              </a:spcBef>
              <a:buClr>
                <a:schemeClr val="tx1"/>
              </a:buClr>
              <a:buSzPct val="90000"/>
              <a:buFont typeface="Arial" panose="020B0604020202020204" pitchFamily="34" charset="0"/>
              <a:buChar char="–"/>
            </a:pPr>
            <a:r>
              <a:rPr lang="en-US" sz="1765" err="1">
                <a:gradFill>
                  <a:gsLst>
                    <a:gs pos="1250">
                      <a:schemeClr val="tx1"/>
                    </a:gs>
                    <a:gs pos="100000">
                      <a:schemeClr val="tx1"/>
                    </a:gs>
                  </a:gsLst>
                  <a:lin ang="5400000" scaled="0"/>
                </a:gradFill>
                <a:latin typeface="Segoe UI Light" panose="020B0502040204020203" pitchFamily="34" charset="0"/>
                <a:cs typeface="Segoe UI Light" panose="020B0502040204020203" pitchFamily="34" charset="0"/>
              </a:rPr>
              <a:t>PowerBI</a:t>
            </a:r>
            <a:endParaRPr lang="en-US" sz="1765">
              <a:gradFill>
                <a:gsLst>
                  <a:gs pos="1250">
                    <a:schemeClr val="tx1"/>
                  </a:gs>
                  <a:gs pos="100000">
                    <a:schemeClr val="tx1"/>
                  </a:gs>
                </a:gsLst>
                <a:lin ang="5400000" scaled="0"/>
              </a:gradFill>
              <a:latin typeface="Segoe UI Light" panose="020B0502040204020203" pitchFamily="34" charset="0"/>
              <a:cs typeface="Segoe UI Light" panose="020B0502040204020203" pitchFamily="34" charset="0"/>
            </a:endParaRPr>
          </a:p>
          <a:p>
            <a:pPr marL="621895" lvl="1" indent="-285750">
              <a:lnSpc>
                <a:spcPct val="90000"/>
              </a:lnSpc>
              <a:spcBef>
                <a:spcPct val="20000"/>
              </a:spcBef>
              <a:buClr>
                <a:schemeClr val="tx1"/>
              </a:buClr>
              <a:buSzPct val="90000"/>
              <a:buFont typeface="Arial" panose="020B0604020202020204" pitchFamily="34" charset="0"/>
              <a:buChar char="–"/>
            </a:pPr>
            <a:r>
              <a:rPr lang="en-US" sz="1765">
                <a:gradFill>
                  <a:gsLst>
                    <a:gs pos="1250">
                      <a:schemeClr val="tx1"/>
                    </a:gs>
                    <a:gs pos="100000">
                      <a:schemeClr val="tx1"/>
                    </a:gs>
                  </a:gsLst>
                  <a:lin ang="5400000" scaled="0"/>
                </a:gradFill>
                <a:latin typeface="Segoe UI Light" panose="020B0502040204020203" pitchFamily="34" charset="0"/>
                <a:cs typeface="Segoe UI Light" panose="020B0502040204020203" pitchFamily="34" charset="0"/>
              </a:rPr>
              <a:t>Table Storage</a:t>
            </a:r>
          </a:p>
        </p:txBody>
      </p:sp>
      <p:sp>
        <p:nvSpPr>
          <p:cNvPr id="4" name="Rectangle 3"/>
          <p:cNvSpPr/>
          <p:nvPr/>
        </p:nvSpPr>
        <p:spPr>
          <a:xfrm>
            <a:off x="5266718" y="5634027"/>
            <a:ext cx="3405787" cy="932335"/>
          </a:xfrm>
          <a:prstGeom prst="rect">
            <a:avLst/>
          </a:prstGeom>
        </p:spPr>
        <p:txBody>
          <a:bodyPr wrap="square">
            <a:spAutoFit/>
          </a:bodyPr>
          <a:lstStyle/>
          <a:p>
            <a:pPr marL="621895" lvl="1" indent="-285750">
              <a:lnSpc>
                <a:spcPct val="90000"/>
              </a:lnSpc>
              <a:spcBef>
                <a:spcPct val="20000"/>
              </a:spcBef>
              <a:buClr>
                <a:schemeClr val="tx1"/>
              </a:buClr>
              <a:buSzPct val="90000"/>
              <a:buFont typeface="Arial" panose="020B0604020202020204" pitchFamily="34" charset="0"/>
              <a:buChar char="–"/>
            </a:pPr>
            <a:r>
              <a:rPr lang="en-US" sz="1765">
                <a:gradFill>
                  <a:gsLst>
                    <a:gs pos="1250">
                      <a:schemeClr val="tx1"/>
                    </a:gs>
                    <a:gs pos="100000">
                      <a:schemeClr val="tx1"/>
                    </a:gs>
                  </a:gsLst>
                  <a:lin ang="5400000" scaled="0"/>
                </a:gradFill>
                <a:latin typeface="Segoe UI Light" panose="020B0502040204020203" pitchFamily="34" charset="0"/>
                <a:cs typeface="Segoe UI Light" panose="020B0502040204020203" pitchFamily="34" charset="0"/>
              </a:rPr>
              <a:t>Service Bus Queues</a:t>
            </a:r>
          </a:p>
          <a:p>
            <a:pPr marL="621895" lvl="1" indent="-285750">
              <a:lnSpc>
                <a:spcPct val="90000"/>
              </a:lnSpc>
              <a:spcBef>
                <a:spcPct val="20000"/>
              </a:spcBef>
              <a:buClr>
                <a:schemeClr val="tx1"/>
              </a:buClr>
              <a:buSzPct val="90000"/>
              <a:buFont typeface="Arial" panose="020B0604020202020204" pitchFamily="34" charset="0"/>
              <a:buChar char="–"/>
            </a:pPr>
            <a:r>
              <a:rPr lang="en-US" sz="1765">
                <a:gradFill>
                  <a:gsLst>
                    <a:gs pos="1250">
                      <a:schemeClr val="tx1"/>
                    </a:gs>
                    <a:gs pos="100000">
                      <a:schemeClr val="tx1"/>
                    </a:gs>
                  </a:gsLst>
                  <a:lin ang="5400000" scaled="0"/>
                </a:gradFill>
                <a:latin typeface="Segoe UI Light" panose="020B0502040204020203" pitchFamily="34" charset="0"/>
                <a:cs typeface="Segoe UI Light" panose="020B0502040204020203" pitchFamily="34" charset="0"/>
              </a:rPr>
              <a:t>Service Bus Topics</a:t>
            </a:r>
          </a:p>
          <a:p>
            <a:pPr marL="621895" lvl="1" indent="-285750">
              <a:lnSpc>
                <a:spcPct val="90000"/>
              </a:lnSpc>
              <a:spcBef>
                <a:spcPct val="20000"/>
              </a:spcBef>
              <a:buClr>
                <a:schemeClr val="tx1"/>
              </a:buClr>
              <a:buSzPct val="90000"/>
              <a:buFont typeface="Arial" panose="020B0604020202020204" pitchFamily="34" charset="0"/>
              <a:buChar char="–"/>
            </a:pPr>
            <a:r>
              <a:rPr lang="en-US" sz="1765" err="1">
                <a:gradFill>
                  <a:gsLst>
                    <a:gs pos="1250">
                      <a:schemeClr val="tx1"/>
                    </a:gs>
                    <a:gs pos="100000">
                      <a:schemeClr val="tx1"/>
                    </a:gs>
                  </a:gsLst>
                  <a:lin ang="5400000" scaled="0"/>
                </a:gradFill>
                <a:latin typeface="Segoe UI Light" panose="020B0502040204020203" pitchFamily="34" charset="0"/>
                <a:cs typeface="Segoe UI Light" panose="020B0502040204020203" pitchFamily="34" charset="0"/>
              </a:rPr>
              <a:t>DocumentDB</a:t>
            </a:r>
            <a:endParaRPr lang="en-US" sz="1765">
              <a:gradFill>
                <a:gsLst>
                  <a:gs pos="1250">
                    <a:schemeClr val="tx1"/>
                  </a:gs>
                  <a:gs pos="100000">
                    <a:schemeClr val="tx1"/>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18681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txBox="1">
            <a:spLocks noGrp="1"/>
          </p:cNvSpPr>
          <p:nvPr>
            <p:ph type="body" sz="quarter" idx="10"/>
          </p:nvPr>
        </p:nvSpPr>
        <p:spPr>
          <a:xfrm>
            <a:off x="558321" y="1125781"/>
            <a:ext cx="3221915" cy="3628686"/>
          </a:xfrm>
          <a:prstGeom prst="rect">
            <a:avLst/>
          </a:prstGeom>
          <a:noFill/>
        </p:spPr>
        <p:txBody>
          <a:bodyPr vert="horz" wrap="square" lIns="0" tIns="0" rIns="0" bIns="0" rtlCol="0">
            <a:spAutoFit/>
          </a:bodyPr>
          <a:lstStyle/>
          <a:p>
            <a:pPr marL="0" indent="0" defTabSz="914225">
              <a:buNone/>
            </a:pPr>
            <a:r>
              <a:rPr lang="en-US" sz="2400" spc="-71">
                <a:solidFill>
                  <a:schemeClr val="tx1"/>
                </a:solidFill>
                <a:latin typeface="+mn-lt"/>
              </a:rPr>
              <a:t>DML</a:t>
            </a:r>
            <a:r>
              <a:rPr lang="en-US" sz="1800" b="0" spc="-71">
                <a:solidFill>
                  <a:schemeClr val="tx1"/>
                </a:solidFill>
                <a:latin typeface="+mn-lt"/>
              </a:rPr>
              <a:t>(Data Manipulation Language)</a:t>
            </a:r>
          </a:p>
          <a:p>
            <a:pPr marL="285648" indent="-285648" defTabSz="914225">
              <a:spcBef>
                <a:spcPts val="0"/>
              </a:spcBef>
            </a:pPr>
            <a:r>
              <a:rPr lang="en-US" sz="1765" b="0">
                <a:solidFill>
                  <a:srgbClr val="0000FF"/>
                </a:solidFill>
                <a:latin typeface="Consolas"/>
                <a:cs typeface="+mn-cs"/>
              </a:rPr>
              <a:t>SELECT</a:t>
            </a:r>
          </a:p>
          <a:p>
            <a:pPr marL="285648" indent="-285648" defTabSz="914225">
              <a:spcBef>
                <a:spcPts val="0"/>
              </a:spcBef>
            </a:pPr>
            <a:r>
              <a:rPr lang="en-US" sz="1765" b="0">
                <a:solidFill>
                  <a:srgbClr val="0000FF"/>
                </a:solidFill>
                <a:latin typeface="Consolas"/>
                <a:cs typeface="+mn-cs"/>
              </a:rPr>
              <a:t>FROM</a:t>
            </a:r>
          </a:p>
          <a:p>
            <a:pPr marL="285648" indent="-285648" defTabSz="914225">
              <a:spcBef>
                <a:spcPts val="0"/>
              </a:spcBef>
            </a:pPr>
            <a:r>
              <a:rPr lang="en-US" sz="1765" b="0">
                <a:solidFill>
                  <a:srgbClr val="0000FF"/>
                </a:solidFill>
                <a:latin typeface="Consolas"/>
                <a:cs typeface="+mn-cs"/>
              </a:rPr>
              <a:t>WHERE</a:t>
            </a:r>
          </a:p>
          <a:p>
            <a:pPr marL="285648" indent="-285648" defTabSz="914225">
              <a:spcBef>
                <a:spcPts val="0"/>
              </a:spcBef>
            </a:pPr>
            <a:r>
              <a:rPr lang="en-US" sz="1765" b="0">
                <a:solidFill>
                  <a:srgbClr val="0000FF"/>
                </a:solidFill>
                <a:latin typeface="Consolas"/>
                <a:cs typeface="+mn-cs"/>
              </a:rPr>
              <a:t>GROUP BY</a:t>
            </a:r>
          </a:p>
          <a:p>
            <a:pPr marL="285648" indent="-285648" defTabSz="914225">
              <a:spcBef>
                <a:spcPts val="0"/>
              </a:spcBef>
            </a:pPr>
            <a:r>
              <a:rPr lang="en-US" sz="1765" b="0">
                <a:solidFill>
                  <a:srgbClr val="0000FF"/>
                </a:solidFill>
                <a:latin typeface="Consolas"/>
                <a:cs typeface="+mn-cs"/>
              </a:rPr>
              <a:t>HAVING</a:t>
            </a:r>
          </a:p>
          <a:p>
            <a:pPr marL="285648" indent="-285648" defTabSz="914225">
              <a:spcBef>
                <a:spcPts val="0"/>
              </a:spcBef>
            </a:pPr>
            <a:r>
              <a:rPr lang="en-US" sz="1765" b="0">
                <a:solidFill>
                  <a:srgbClr val="0000FF"/>
                </a:solidFill>
                <a:latin typeface="Consolas"/>
                <a:cs typeface="+mn-cs"/>
              </a:rPr>
              <a:t>CASE WHEN THEN ELSE</a:t>
            </a:r>
          </a:p>
          <a:p>
            <a:pPr marL="285648" indent="-285648" defTabSz="914225">
              <a:spcBef>
                <a:spcPts val="0"/>
              </a:spcBef>
            </a:pPr>
            <a:r>
              <a:rPr lang="en-US" sz="1765" b="0">
                <a:solidFill>
                  <a:srgbClr val="0000FF"/>
                </a:solidFill>
                <a:latin typeface="Consolas"/>
                <a:cs typeface="+mn-cs"/>
              </a:rPr>
              <a:t>INNER/LEFT OUTER JOIN</a:t>
            </a:r>
          </a:p>
          <a:p>
            <a:pPr marL="285648" indent="-285648" defTabSz="914225">
              <a:spcBef>
                <a:spcPts val="0"/>
              </a:spcBef>
            </a:pPr>
            <a:r>
              <a:rPr lang="en-US" sz="1765" b="0">
                <a:solidFill>
                  <a:srgbClr val="0000FF"/>
                </a:solidFill>
                <a:latin typeface="Consolas"/>
                <a:cs typeface="+mn-cs"/>
              </a:rPr>
              <a:t>UNION</a:t>
            </a:r>
          </a:p>
          <a:p>
            <a:pPr marL="285648" indent="-285648" defTabSz="914225">
              <a:spcBef>
                <a:spcPts val="0"/>
              </a:spcBef>
            </a:pPr>
            <a:r>
              <a:rPr lang="en-US" sz="1765" b="0">
                <a:solidFill>
                  <a:srgbClr val="0000FF"/>
                </a:solidFill>
                <a:latin typeface="Consolas"/>
                <a:cs typeface="+mn-cs"/>
              </a:rPr>
              <a:t>CROSS/OUTER APPLY</a:t>
            </a:r>
          </a:p>
          <a:p>
            <a:pPr marL="285648" indent="-285648" defTabSz="914225">
              <a:spcBef>
                <a:spcPts val="0"/>
              </a:spcBef>
            </a:pPr>
            <a:r>
              <a:rPr lang="en-US" sz="1765" b="0">
                <a:solidFill>
                  <a:srgbClr val="0000FF"/>
                </a:solidFill>
                <a:latin typeface="Consolas"/>
                <a:cs typeface="+mn-cs"/>
              </a:rPr>
              <a:t>CAST</a:t>
            </a:r>
          </a:p>
          <a:p>
            <a:pPr marL="285648" indent="-285648" defTabSz="914225">
              <a:spcBef>
                <a:spcPts val="0"/>
              </a:spcBef>
            </a:pPr>
            <a:r>
              <a:rPr lang="en-US" sz="1765" b="0">
                <a:solidFill>
                  <a:srgbClr val="0000FF"/>
                </a:solidFill>
                <a:latin typeface="Consolas"/>
                <a:cs typeface="+mn-cs"/>
              </a:rPr>
              <a:t>INTO</a:t>
            </a:r>
          </a:p>
          <a:p>
            <a:pPr marL="285648" indent="-285648" defTabSz="914225">
              <a:spcBef>
                <a:spcPts val="0"/>
              </a:spcBef>
            </a:pPr>
            <a:r>
              <a:rPr lang="en-US" sz="1765" b="0">
                <a:solidFill>
                  <a:srgbClr val="0000FF"/>
                </a:solidFill>
                <a:latin typeface="Consolas"/>
                <a:cs typeface="+mn-cs"/>
              </a:rPr>
              <a:t>ORDER BY ASC, DSC</a:t>
            </a:r>
          </a:p>
        </p:txBody>
      </p:sp>
      <p:sp>
        <p:nvSpPr>
          <p:cNvPr id="3" name="Title 2"/>
          <p:cNvSpPr>
            <a:spLocks noGrp="1"/>
          </p:cNvSpPr>
          <p:nvPr>
            <p:ph type="title"/>
          </p:nvPr>
        </p:nvSpPr>
        <p:spPr>
          <a:xfrm>
            <a:off x="547621" y="289957"/>
            <a:ext cx="11655840" cy="899537"/>
          </a:xfrm>
        </p:spPr>
        <p:txBody>
          <a:bodyPr/>
          <a:lstStyle/>
          <a:p>
            <a:r>
              <a:rPr lang="en-US">
                <a:solidFill>
                  <a:schemeClr val="tx1"/>
                </a:solidFill>
              </a:rPr>
              <a:t>Language &amp; Library</a:t>
            </a:r>
          </a:p>
        </p:txBody>
      </p:sp>
      <p:sp>
        <p:nvSpPr>
          <p:cNvPr id="5" name="TextBox 4"/>
          <p:cNvSpPr txBox="1"/>
          <p:nvPr/>
        </p:nvSpPr>
        <p:spPr>
          <a:xfrm>
            <a:off x="558321" y="5274439"/>
            <a:ext cx="2159694" cy="1184170"/>
          </a:xfrm>
          <a:prstGeom prst="rect">
            <a:avLst/>
          </a:prstGeom>
          <a:noFill/>
        </p:spPr>
        <p:txBody>
          <a:bodyPr wrap="none" lIns="0" tIns="0" rIns="0" bIns="0" rtlCol="0">
            <a:spAutoFit/>
          </a:bodyPr>
          <a:lstStyle/>
          <a:p>
            <a:r>
              <a:rPr lang="en-US" sz="2400" b="1" spc="-71"/>
              <a:t>Scaling Extensions</a:t>
            </a:r>
          </a:p>
          <a:p>
            <a:pPr marL="285648" indent="-285648">
              <a:buFont typeface="Arial" panose="020B0604020202020204" pitchFamily="34" charset="0"/>
              <a:buChar char="•"/>
            </a:pPr>
            <a:r>
              <a:rPr lang="en-US" sz="1765">
                <a:latin typeface="Consolas"/>
              </a:rPr>
              <a:t>WITH</a:t>
            </a:r>
          </a:p>
          <a:p>
            <a:pPr marL="285648" indent="-285648">
              <a:buFont typeface="Arial" panose="020B0604020202020204" pitchFamily="34" charset="0"/>
              <a:buChar char="•"/>
            </a:pPr>
            <a:r>
              <a:rPr lang="en-US" sz="1765">
                <a:latin typeface="Consolas"/>
              </a:rPr>
              <a:t>PARTITION B</a:t>
            </a:r>
            <a:r>
              <a:rPr lang="en-US" sz="1765" spc="-71"/>
              <a:t>Y</a:t>
            </a:r>
          </a:p>
          <a:p>
            <a:pPr marL="285648" indent="-285648">
              <a:buFont typeface="Arial" panose="020B0604020202020204" pitchFamily="34" charset="0"/>
              <a:buChar char="•"/>
            </a:pPr>
            <a:r>
              <a:rPr lang="en-US" sz="1765">
                <a:latin typeface="Consolas"/>
              </a:rPr>
              <a:t>OVER</a:t>
            </a:r>
          </a:p>
        </p:txBody>
      </p:sp>
      <p:sp>
        <p:nvSpPr>
          <p:cNvPr id="6" name="TextBox 5"/>
          <p:cNvSpPr txBox="1"/>
          <p:nvPr/>
        </p:nvSpPr>
        <p:spPr>
          <a:xfrm>
            <a:off x="4047101" y="1132660"/>
            <a:ext cx="3516368" cy="1183962"/>
          </a:xfrm>
          <a:prstGeom prst="rect">
            <a:avLst/>
          </a:prstGeom>
          <a:noFill/>
        </p:spPr>
        <p:txBody>
          <a:bodyPr wrap="none" lIns="0" tIns="0" rIns="0" bIns="0" rtlCol="0">
            <a:spAutoFit/>
          </a:bodyPr>
          <a:lstStyle/>
          <a:p>
            <a:r>
              <a:rPr lang="en-US" sz="2400" b="1" spc="-71"/>
              <a:t>Date and Time Functions</a:t>
            </a:r>
          </a:p>
          <a:p>
            <a:pPr marL="285648" indent="-285648">
              <a:buFont typeface="Arial" panose="020B0604020202020204" pitchFamily="34" charset="0"/>
              <a:buChar char="•"/>
            </a:pPr>
            <a:r>
              <a:rPr lang="en-US" sz="1765" err="1">
                <a:solidFill>
                  <a:srgbClr val="0000FF"/>
                </a:solidFill>
                <a:latin typeface="Consolas"/>
              </a:rPr>
              <a:t>DateName</a:t>
            </a:r>
            <a:r>
              <a:rPr lang="en-US" sz="1765">
                <a:solidFill>
                  <a:srgbClr val="0000FF"/>
                </a:solidFill>
                <a:latin typeface="Consolas"/>
              </a:rPr>
              <a:t>, </a:t>
            </a:r>
            <a:r>
              <a:rPr lang="en-US" sz="1765" err="1">
                <a:solidFill>
                  <a:srgbClr val="0000FF"/>
                </a:solidFill>
                <a:latin typeface="Consolas"/>
              </a:rPr>
              <a:t>DatePart</a:t>
            </a:r>
            <a:r>
              <a:rPr lang="en-US" sz="1765">
                <a:solidFill>
                  <a:srgbClr val="0000FF"/>
                </a:solidFill>
                <a:latin typeface="Consolas"/>
              </a:rPr>
              <a:t>, Day</a:t>
            </a:r>
          </a:p>
          <a:p>
            <a:pPr marL="285648" indent="-285648">
              <a:buFont typeface="Arial" panose="020B0604020202020204" pitchFamily="34" charset="0"/>
              <a:buChar char="•"/>
            </a:pPr>
            <a:r>
              <a:rPr lang="en-US" sz="1765">
                <a:solidFill>
                  <a:srgbClr val="0000FF"/>
                </a:solidFill>
                <a:latin typeface="Consolas"/>
              </a:rPr>
              <a:t>Month, Year, </a:t>
            </a:r>
            <a:r>
              <a:rPr lang="en-US" sz="1765" err="1">
                <a:solidFill>
                  <a:srgbClr val="0000FF"/>
                </a:solidFill>
                <a:latin typeface="Consolas"/>
              </a:rPr>
              <a:t>DateDiff</a:t>
            </a:r>
            <a:endParaRPr lang="en-US" sz="1765">
              <a:solidFill>
                <a:srgbClr val="0000FF"/>
              </a:solidFill>
              <a:latin typeface="Consolas"/>
            </a:endParaRPr>
          </a:p>
          <a:p>
            <a:pPr marL="285648" indent="-285648">
              <a:buFont typeface="Arial" panose="020B0604020202020204" pitchFamily="34" charset="0"/>
              <a:buChar char="•"/>
            </a:pPr>
            <a:r>
              <a:rPr lang="en-US" sz="1765" err="1">
                <a:solidFill>
                  <a:srgbClr val="0000FF"/>
                </a:solidFill>
                <a:latin typeface="Consolas"/>
              </a:rPr>
              <a:t>DateTimeFromParts</a:t>
            </a:r>
            <a:r>
              <a:rPr lang="en-US" sz="1765">
                <a:solidFill>
                  <a:srgbClr val="0000FF"/>
                </a:solidFill>
                <a:latin typeface="Consolas"/>
              </a:rPr>
              <a:t>, </a:t>
            </a:r>
            <a:r>
              <a:rPr lang="en-US" sz="1765" err="1">
                <a:solidFill>
                  <a:srgbClr val="0000FF"/>
                </a:solidFill>
                <a:latin typeface="Consolas"/>
              </a:rPr>
              <a:t>DateAdd</a:t>
            </a:r>
            <a:endParaRPr lang="en-US" sz="1765">
              <a:solidFill>
                <a:srgbClr val="0000FF"/>
              </a:solidFill>
              <a:latin typeface="Consolas"/>
            </a:endParaRPr>
          </a:p>
        </p:txBody>
      </p:sp>
      <p:sp>
        <p:nvSpPr>
          <p:cNvPr id="7" name="TextBox 6"/>
          <p:cNvSpPr txBox="1"/>
          <p:nvPr/>
        </p:nvSpPr>
        <p:spPr>
          <a:xfrm>
            <a:off x="4047102" y="5282670"/>
            <a:ext cx="2719784" cy="1184170"/>
          </a:xfrm>
          <a:prstGeom prst="rect">
            <a:avLst/>
          </a:prstGeom>
          <a:noFill/>
        </p:spPr>
        <p:txBody>
          <a:bodyPr wrap="none" lIns="0" tIns="0" rIns="0" bIns="0" rtlCol="0">
            <a:spAutoFit/>
          </a:bodyPr>
          <a:lstStyle/>
          <a:p>
            <a:r>
              <a:rPr lang="en-US" sz="2400" b="1" spc="-71"/>
              <a:t>Windowing Extensions</a:t>
            </a:r>
          </a:p>
          <a:p>
            <a:pPr marL="285648" indent="-285648">
              <a:buFont typeface="Arial" panose="020B0604020202020204" pitchFamily="34" charset="0"/>
              <a:buChar char="•"/>
            </a:pPr>
            <a:r>
              <a:rPr lang="en-US" sz="1765" err="1">
                <a:solidFill>
                  <a:srgbClr val="FF00FF"/>
                </a:solidFill>
                <a:latin typeface="Consolas"/>
              </a:rPr>
              <a:t>TumblingWindow</a:t>
            </a:r>
            <a:endParaRPr lang="en-US" sz="1765">
              <a:solidFill>
                <a:srgbClr val="FF00FF"/>
              </a:solidFill>
              <a:latin typeface="Consolas"/>
            </a:endParaRPr>
          </a:p>
          <a:p>
            <a:pPr marL="285648" indent="-285648">
              <a:buFont typeface="Arial" panose="020B0604020202020204" pitchFamily="34" charset="0"/>
              <a:buChar char="•"/>
            </a:pPr>
            <a:r>
              <a:rPr lang="en-US" sz="1765" err="1">
                <a:solidFill>
                  <a:srgbClr val="FF00FF"/>
                </a:solidFill>
                <a:latin typeface="Consolas"/>
              </a:rPr>
              <a:t>HoppingWindow</a:t>
            </a:r>
            <a:endParaRPr lang="en-US" sz="1765">
              <a:solidFill>
                <a:srgbClr val="FF00FF"/>
              </a:solidFill>
              <a:latin typeface="Consolas"/>
            </a:endParaRPr>
          </a:p>
          <a:p>
            <a:pPr marL="285648" indent="-285648">
              <a:buFont typeface="Arial" panose="020B0604020202020204" pitchFamily="34" charset="0"/>
              <a:buChar char="•"/>
            </a:pPr>
            <a:r>
              <a:rPr lang="en-US" sz="1765" err="1">
                <a:solidFill>
                  <a:srgbClr val="FF00FF"/>
                </a:solidFill>
                <a:latin typeface="Consolas"/>
              </a:rPr>
              <a:t>SlidingWindow</a:t>
            </a:r>
            <a:endParaRPr lang="en-US" sz="1765">
              <a:solidFill>
                <a:srgbClr val="FF00FF"/>
              </a:solidFill>
              <a:latin typeface="Consolas"/>
            </a:endParaRPr>
          </a:p>
        </p:txBody>
      </p:sp>
      <p:sp>
        <p:nvSpPr>
          <p:cNvPr id="8" name="TextBox 7"/>
          <p:cNvSpPr txBox="1"/>
          <p:nvPr/>
        </p:nvSpPr>
        <p:spPr>
          <a:xfrm>
            <a:off x="8433386" y="1134548"/>
            <a:ext cx="2422266" cy="3085460"/>
          </a:xfrm>
          <a:prstGeom prst="rect">
            <a:avLst/>
          </a:prstGeom>
          <a:noFill/>
        </p:spPr>
        <p:txBody>
          <a:bodyPr wrap="none" lIns="0" tIns="0" rIns="0" bIns="0" rtlCol="0">
            <a:spAutoFit/>
          </a:bodyPr>
          <a:lstStyle/>
          <a:p>
            <a:r>
              <a:rPr lang="en-US" sz="2400" b="1" spc="-71"/>
              <a:t>Aggregate Functions</a:t>
            </a:r>
          </a:p>
          <a:p>
            <a:pPr marL="285648" indent="-285648">
              <a:buFont typeface="Arial" panose="020B0604020202020204" pitchFamily="34" charset="0"/>
              <a:buChar char="•"/>
            </a:pPr>
            <a:r>
              <a:rPr lang="en-US" sz="1765">
                <a:solidFill>
                  <a:srgbClr val="FF00FF"/>
                </a:solidFill>
                <a:latin typeface="Consolas"/>
              </a:rPr>
              <a:t>SUM</a:t>
            </a:r>
          </a:p>
          <a:p>
            <a:pPr marL="285648" indent="-285648">
              <a:buFont typeface="Arial" panose="020B0604020202020204" pitchFamily="34" charset="0"/>
              <a:buChar char="•"/>
            </a:pPr>
            <a:r>
              <a:rPr lang="en-US" sz="1765">
                <a:solidFill>
                  <a:srgbClr val="FF00FF"/>
                </a:solidFill>
                <a:latin typeface="Consolas"/>
              </a:rPr>
              <a:t>COUNT</a:t>
            </a:r>
          </a:p>
          <a:p>
            <a:pPr marL="285648" indent="-285648">
              <a:buFont typeface="Arial" panose="020B0604020202020204" pitchFamily="34" charset="0"/>
              <a:buChar char="•"/>
            </a:pPr>
            <a:r>
              <a:rPr lang="en-US" sz="1765">
                <a:solidFill>
                  <a:srgbClr val="FF00FF"/>
                </a:solidFill>
                <a:latin typeface="Consolas"/>
              </a:rPr>
              <a:t>AVG</a:t>
            </a:r>
          </a:p>
          <a:p>
            <a:pPr marL="285648" indent="-285648">
              <a:buFont typeface="Arial" panose="020B0604020202020204" pitchFamily="34" charset="0"/>
              <a:buChar char="•"/>
            </a:pPr>
            <a:r>
              <a:rPr lang="en-US" sz="1765">
                <a:solidFill>
                  <a:srgbClr val="FF00FF"/>
                </a:solidFill>
                <a:latin typeface="Consolas"/>
              </a:rPr>
              <a:t>MIN	</a:t>
            </a:r>
          </a:p>
          <a:p>
            <a:pPr marL="285648" indent="-285648">
              <a:buFont typeface="Arial" panose="020B0604020202020204" pitchFamily="34" charset="0"/>
              <a:buChar char="•"/>
            </a:pPr>
            <a:r>
              <a:rPr lang="en-US" sz="1765">
                <a:solidFill>
                  <a:srgbClr val="FF00FF"/>
                </a:solidFill>
                <a:latin typeface="Consolas"/>
              </a:rPr>
              <a:t>MAX</a:t>
            </a:r>
          </a:p>
          <a:p>
            <a:pPr marL="285648" indent="-285648">
              <a:buFont typeface="Arial" panose="020B0604020202020204" pitchFamily="34" charset="0"/>
              <a:buChar char="•"/>
            </a:pPr>
            <a:r>
              <a:rPr lang="en-US" sz="1765">
                <a:solidFill>
                  <a:srgbClr val="FF00FF"/>
                </a:solidFill>
                <a:latin typeface="Consolas"/>
              </a:rPr>
              <a:t>STDEV</a:t>
            </a:r>
          </a:p>
          <a:p>
            <a:pPr marL="285648" indent="-285648">
              <a:buFont typeface="Arial" panose="020B0604020202020204" pitchFamily="34" charset="0"/>
              <a:buChar char="•"/>
            </a:pPr>
            <a:r>
              <a:rPr lang="en-US" sz="1765">
                <a:solidFill>
                  <a:srgbClr val="FF00FF"/>
                </a:solidFill>
                <a:latin typeface="Consolas"/>
              </a:rPr>
              <a:t>STDEVP</a:t>
            </a:r>
          </a:p>
          <a:p>
            <a:pPr marL="285648" indent="-285648">
              <a:buFont typeface="Arial" panose="020B0604020202020204" pitchFamily="34" charset="0"/>
              <a:buChar char="•"/>
            </a:pPr>
            <a:r>
              <a:rPr lang="en-US" sz="1765">
                <a:solidFill>
                  <a:srgbClr val="FF00FF"/>
                </a:solidFill>
                <a:latin typeface="Consolas"/>
              </a:rPr>
              <a:t>VAR</a:t>
            </a:r>
          </a:p>
          <a:p>
            <a:pPr marL="285648" indent="-285648">
              <a:buFont typeface="Arial" panose="020B0604020202020204" pitchFamily="34" charset="0"/>
              <a:buChar char="•"/>
            </a:pPr>
            <a:r>
              <a:rPr lang="en-US" sz="1765">
                <a:solidFill>
                  <a:srgbClr val="FF00FF"/>
                </a:solidFill>
                <a:latin typeface="Consolas"/>
              </a:rPr>
              <a:t>VARP</a:t>
            </a:r>
          </a:p>
          <a:p>
            <a:pPr marL="285648" indent="-285648">
              <a:buFont typeface="Arial" panose="020B0604020202020204" pitchFamily="34" charset="0"/>
              <a:buChar char="•"/>
            </a:pPr>
            <a:r>
              <a:rPr lang="en-US" sz="1765" err="1">
                <a:solidFill>
                  <a:srgbClr val="FF00FF"/>
                </a:solidFill>
                <a:latin typeface="Consolas"/>
              </a:rPr>
              <a:t>TopOne</a:t>
            </a:r>
            <a:endParaRPr lang="en-US" sz="1765">
              <a:solidFill>
                <a:srgbClr val="FF00FF"/>
              </a:solidFill>
              <a:latin typeface="Consolas"/>
            </a:endParaRPr>
          </a:p>
        </p:txBody>
      </p:sp>
      <p:sp>
        <p:nvSpPr>
          <p:cNvPr id="9" name="TextBox 8"/>
          <p:cNvSpPr txBox="1"/>
          <p:nvPr/>
        </p:nvSpPr>
        <p:spPr>
          <a:xfrm>
            <a:off x="8433386" y="4669383"/>
            <a:ext cx="3070694" cy="1183962"/>
          </a:xfrm>
          <a:prstGeom prst="rect">
            <a:avLst/>
          </a:prstGeom>
          <a:noFill/>
        </p:spPr>
        <p:txBody>
          <a:bodyPr wrap="none" lIns="0" tIns="0" rIns="0" bIns="0" rtlCol="0">
            <a:spAutoFit/>
          </a:bodyPr>
          <a:lstStyle/>
          <a:p>
            <a:r>
              <a:rPr lang="en-US" sz="2400" b="1" spc="-71"/>
              <a:t>String Functions</a:t>
            </a:r>
          </a:p>
          <a:p>
            <a:pPr marL="336080" indent="-336080">
              <a:buFont typeface="Arial" panose="020B0604020202020204" pitchFamily="34" charset="0"/>
              <a:buChar char="•"/>
            </a:pPr>
            <a:r>
              <a:rPr lang="en-US" sz="1765">
                <a:latin typeface="Consolas"/>
              </a:rPr>
              <a:t>Len, </a:t>
            </a:r>
            <a:r>
              <a:rPr lang="en-US" sz="1765" err="1">
                <a:latin typeface="Consolas"/>
              </a:rPr>
              <a:t>Concat</a:t>
            </a:r>
            <a:r>
              <a:rPr lang="en-US" sz="1765">
                <a:latin typeface="Consolas"/>
              </a:rPr>
              <a:t>, </a:t>
            </a:r>
            <a:r>
              <a:rPr lang="en-US" sz="1765" err="1">
                <a:latin typeface="Consolas"/>
              </a:rPr>
              <a:t>CharIndex</a:t>
            </a:r>
            <a:endParaRPr lang="en-US" sz="1765">
              <a:latin typeface="Consolas"/>
            </a:endParaRPr>
          </a:p>
          <a:p>
            <a:pPr marL="336080" indent="-336080">
              <a:buFont typeface="Arial" panose="020B0604020202020204" pitchFamily="34" charset="0"/>
              <a:buChar char="•"/>
            </a:pPr>
            <a:r>
              <a:rPr lang="en-US" sz="1765">
                <a:latin typeface="Consolas"/>
              </a:rPr>
              <a:t>Substring, Lower</a:t>
            </a:r>
          </a:p>
          <a:p>
            <a:pPr marL="336080" indent="-336080">
              <a:buFont typeface="Arial" panose="020B0604020202020204" pitchFamily="34" charset="0"/>
              <a:buChar char="•"/>
            </a:pPr>
            <a:r>
              <a:rPr lang="en-US" sz="1765">
                <a:latin typeface="Consolas"/>
              </a:rPr>
              <a:t>Upper, </a:t>
            </a:r>
            <a:r>
              <a:rPr lang="en-US" sz="1765" err="1">
                <a:latin typeface="Consolas"/>
              </a:rPr>
              <a:t>PatIndex</a:t>
            </a:r>
            <a:endParaRPr lang="en-US" sz="1765">
              <a:latin typeface="Consolas"/>
            </a:endParaRPr>
          </a:p>
        </p:txBody>
      </p:sp>
      <p:sp>
        <p:nvSpPr>
          <p:cNvPr id="10" name="TextBox 9"/>
          <p:cNvSpPr txBox="1"/>
          <p:nvPr/>
        </p:nvSpPr>
        <p:spPr>
          <a:xfrm>
            <a:off x="4044784" y="4028264"/>
            <a:ext cx="2332305" cy="917944"/>
          </a:xfrm>
          <a:prstGeom prst="rect">
            <a:avLst/>
          </a:prstGeom>
          <a:noFill/>
        </p:spPr>
        <p:txBody>
          <a:bodyPr wrap="none" lIns="0" tIns="0" rIns="0" bIns="0" rtlCol="0">
            <a:spAutoFit/>
          </a:bodyPr>
          <a:lstStyle/>
          <a:p>
            <a:r>
              <a:rPr lang="en-US" sz="2400" b="1" spc="-71"/>
              <a:t>Temporal Functions</a:t>
            </a:r>
            <a:endParaRPr lang="en-US" spc="-71"/>
          </a:p>
          <a:p>
            <a:pPr marL="336080" indent="-336080">
              <a:buFont typeface="Arial" panose="020B0604020202020204" pitchFamily="34" charset="0"/>
              <a:buChar char="•"/>
            </a:pPr>
            <a:r>
              <a:rPr lang="en-US" sz="1765">
                <a:latin typeface="Consolas"/>
              </a:rPr>
              <a:t>Lag</a:t>
            </a:r>
            <a:r>
              <a:rPr lang="en-US" spc="-71"/>
              <a:t>, </a:t>
            </a:r>
            <a:r>
              <a:rPr lang="en-US" sz="1765" err="1">
                <a:latin typeface="Consolas"/>
              </a:rPr>
              <a:t>IsFirst,Last</a:t>
            </a:r>
            <a:endParaRPr lang="en-US" sz="1765">
              <a:latin typeface="Consolas"/>
            </a:endParaRPr>
          </a:p>
          <a:p>
            <a:pPr marL="336080" indent="-336080">
              <a:buFont typeface="Arial" panose="020B0604020202020204" pitchFamily="34" charset="0"/>
              <a:buChar char="•"/>
            </a:pPr>
            <a:r>
              <a:rPr lang="en-US" sz="1765" err="1">
                <a:latin typeface="Consolas"/>
              </a:rPr>
              <a:t>CollectTop</a:t>
            </a:r>
            <a:endParaRPr lang="en-US" sz="1765">
              <a:latin typeface="Consolas"/>
            </a:endParaRPr>
          </a:p>
        </p:txBody>
      </p:sp>
      <p:sp>
        <p:nvSpPr>
          <p:cNvPr id="11" name="TextBox 10"/>
          <p:cNvSpPr txBox="1"/>
          <p:nvPr/>
        </p:nvSpPr>
        <p:spPr>
          <a:xfrm>
            <a:off x="4069659" y="2432192"/>
            <a:ext cx="3268073" cy="1183962"/>
          </a:xfrm>
          <a:prstGeom prst="rect">
            <a:avLst/>
          </a:prstGeom>
          <a:noFill/>
        </p:spPr>
        <p:txBody>
          <a:bodyPr wrap="none" lIns="0" tIns="0" rIns="0" bIns="0" rtlCol="0">
            <a:spAutoFit/>
          </a:bodyPr>
          <a:lstStyle/>
          <a:p>
            <a:r>
              <a:rPr lang="en-US" sz="2400" b="1" spc="-71"/>
              <a:t>Mathematical Functions</a:t>
            </a:r>
          </a:p>
          <a:p>
            <a:pPr marL="285648" indent="-285648">
              <a:buFont typeface="Arial" panose="020B0604020202020204" pitchFamily="34" charset="0"/>
              <a:buChar char="•"/>
            </a:pPr>
            <a:r>
              <a:rPr lang="en-US" sz="1765">
                <a:latin typeface="Consolas"/>
              </a:rPr>
              <a:t>ABS, CEILING, EXP, FLOOR</a:t>
            </a:r>
          </a:p>
          <a:p>
            <a:pPr marL="285648" indent="-285648">
              <a:buFont typeface="Arial" panose="020B0604020202020204" pitchFamily="34" charset="0"/>
              <a:buChar char="•"/>
            </a:pPr>
            <a:r>
              <a:rPr lang="en-US" sz="1765">
                <a:latin typeface="Consolas"/>
              </a:rPr>
              <a:t>POWER, SIGN, SQUARE</a:t>
            </a:r>
          </a:p>
          <a:p>
            <a:pPr marL="285648" indent="-285648">
              <a:buFont typeface="Arial" panose="020B0604020202020204" pitchFamily="34" charset="0"/>
              <a:buChar char="•"/>
            </a:pPr>
            <a:r>
              <a:rPr lang="en-US" sz="1765">
                <a:latin typeface="Consolas"/>
              </a:rPr>
              <a:t>SQRT</a:t>
            </a:r>
          </a:p>
        </p:txBody>
      </p:sp>
    </p:spTree>
    <p:extLst>
      <p:ext uri="{BB962C8B-B14F-4D97-AF65-F5344CB8AC3E}">
        <p14:creationId xmlns:p14="http://schemas.microsoft.com/office/powerpoint/2010/main" val="963287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Stream Analytics Sample Query</a:t>
            </a:r>
          </a:p>
        </p:txBody>
      </p:sp>
      <p:pic>
        <p:nvPicPr>
          <p:cNvPr id="4" name="Picture 3"/>
          <p:cNvPicPr>
            <a:picLocks noChangeAspect="1"/>
          </p:cNvPicPr>
          <p:nvPr/>
        </p:nvPicPr>
        <p:blipFill>
          <a:blip r:embed="rId3"/>
          <a:stretch>
            <a:fillRect/>
          </a:stretch>
        </p:blipFill>
        <p:spPr>
          <a:xfrm>
            <a:off x="1255359" y="1189494"/>
            <a:ext cx="8629999" cy="5615631"/>
          </a:xfrm>
          <a:prstGeom prst="rect">
            <a:avLst/>
          </a:prstGeom>
        </p:spPr>
      </p:pic>
    </p:spTree>
    <p:extLst>
      <p:ext uri="{BB962C8B-B14F-4D97-AF65-F5344CB8AC3E}">
        <p14:creationId xmlns:p14="http://schemas.microsoft.com/office/powerpoint/2010/main" val="1753349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537713" y="217268"/>
            <a:ext cx="11653426" cy="899410"/>
          </a:xfrm>
        </p:spPr>
        <p:txBody>
          <a:bodyPr/>
          <a:lstStyle/>
          <a:p>
            <a:r>
              <a:rPr lang="en-US" sz="4704"/>
              <a:t>Events and Time</a:t>
            </a:r>
          </a:p>
        </p:txBody>
      </p:sp>
      <p:sp>
        <p:nvSpPr>
          <p:cNvPr id="5" name="Text Placeholder 4"/>
          <p:cNvSpPr>
            <a:spLocks noGrp="1"/>
          </p:cNvSpPr>
          <p:nvPr>
            <p:ph type="body" sz="quarter" idx="4294967295"/>
          </p:nvPr>
        </p:nvSpPr>
        <p:spPr>
          <a:xfrm>
            <a:off x="419449" y="964182"/>
            <a:ext cx="11502487" cy="4863703"/>
          </a:xfrm>
        </p:spPr>
        <p:txBody>
          <a:bodyPr/>
          <a:lstStyle/>
          <a:p>
            <a:r>
              <a:rPr lang="en-US" sz="3137">
                <a:solidFill>
                  <a:srgbClr val="7FBA00"/>
                </a:solidFill>
              </a:rPr>
              <a:t>Every event that flows through the system has a timestamp</a:t>
            </a:r>
            <a:endParaRPr lang="en-US">
              <a:solidFill>
                <a:srgbClr val="7FBA00"/>
              </a:solidFill>
              <a:latin typeface="+mj-lt"/>
            </a:endParaRPr>
          </a:p>
          <a:p>
            <a:pPr marL="0" lvl="1" indent="0">
              <a:buNone/>
            </a:pPr>
            <a:endParaRPr lang="en-US"/>
          </a:p>
          <a:p>
            <a:pPr marL="0" lvl="1" indent="0">
              <a:buNone/>
            </a:pPr>
            <a:r>
              <a:rPr lang="en-US"/>
              <a:t>User can pick it from the payload</a:t>
            </a:r>
          </a:p>
          <a:p>
            <a:r>
              <a:rPr lang="en-US" sz="1961">
                <a:solidFill>
                  <a:srgbClr val="002050">
                    <a:lumMod val="50000"/>
                    <a:lumOff val="50000"/>
                  </a:srgbClr>
                </a:solidFill>
                <a:latin typeface="Consolas"/>
              </a:rPr>
              <a:t>	</a:t>
            </a:r>
            <a:r>
              <a:rPr lang="en-US" sz="2353">
                <a:solidFill>
                  <a:schemeClr val="tx2">
                    <a:lumMod val="60000"/>
                    <a:lumOff val="40000"/>
                  </a:schemeClr>
                </a:solidFill>
                <a:latin typeface="Consolas"/>
              </a:rPr>
              <a:t>SELECT</a:t>
            </a:r>
            <a:r>
              <a:rPr lang="en-US" sz="2353">
                <a:solidFill>
                  <a:schemeClr val="tx2">
                    <a:lumMod val="75000"/>
                  </a:schemeClr>
                </a:solidFill>
                <a:latin typeface="Consolas"/>
              </a:rPr>
              <a:t> </a:t>
            </a:r>
            <a:r>
              <a:rPr lang="en-US" sz="2353">
                <a:latin typeface="Consolas"/>
              </a:rPr>
              <a:t>* </a:t>
            </a:r>
            <a:r>
              <a:rPr lang="en-US" sz="2353">
                <a:solidFill>
                  <a:schemeClr val="tx2">
                    <a:lumMod val="60000"/>
                    <a:lumOff val="40000"/>
                  </a:schemeClr>
                </a:solidFill>
                <a:latin typeface="Consolas"/>
              </a:rPr>
              <a:t>FROM</a:t>
            </a:r>
            <a:r>
              <a:rPr lang="en-US" sz="2353">
                <a:solidFill>
                  <a:schemeClr val="tx2">
                    <a:lumMod val="75000"/>
                  </a:schemeClr>
                </a:solidFill>
                <a:latin typeface="Consolas"/>
              </a:rPr>
              <a:t> </a:t>
            </a:r>
            <a:r>
              <a:rPr lang="en-US" sz="2353" err="1">
                <a:solidFill>
                  <a:schemeClr val="tx2">
                    <a:lumMod val="10000"/>
                  </a:schemeClr>
                </a:solidFill>
                <a:latin typeface="Consolas"/>
              </a:rPr>
              <a:t>TwitterStream</a:t>
            </a:r>
            <a:r>
              <a:rPr lang="en-US" sz="2353">
                <a:solidFill>
                  <a:schemeClr val="tx2">
                    <a:lumMod val="75000"/>
                  </a:schemeClr>
                </a:solidFill>
                <a:latin typeface="Consolas"/>
              </a:rPr>
              <a:t> </a:t>
            </a:r>
            <a:r>
              <a:rPr lang="en-US" sz="2353">
                <a:solidFill>
                  <a:schemeClr val="tx2">
                    <a:lumMod val="60000"/>
                    <a:lumOff val="40000"/>
                  </a:schemeClr>
                </a:solidFill>
                <a:latin typeface="Consolas"/>
              </a:rPr>
              <a:t>TIMESTAMP</a:t>
            </a:r>
            <a:r>
              <a:rPr lang="en-US" sz="2353">
                <a:solidFill>
                  <a:srgbClr val="7030A0"/>
                </a:solidFill>
                <a:latin typeface="Consolas"/>
              </a:rPr>
              <a:t> </a:t>
            </a:r>
            <a:r>
              <a:rPr lang="en-US" sz="2353">
                <a:solidFill>
                  <a:schemeClr val="tx2">
                    <a:lumMod val="60000"/>
                    <a:lumOff val="40000"/>
                  </a:schemeClr>
                </a:solidFill>
                <a:latin typeface="Consolas"/>
              </a:rPr>
              <a:t>BY</a:t>
            </a:r>
            <a:r>
              <a:rPr lang="en-US" sz="2353">
                <a:solidFill>
                  <a:schemeClr val="tx2">
                    <a:lumMod val="75000"/>
                  </a:schemeClr>
                </a:solidFill>
                <a:latin typeface="Consolas"/>
              </a:rPr>
              <a:t> </a:t>
            </a:r>
            <a:r>
              <a:rPr lang="en-US" sz="2353" err="1">
                <a:latin typeface="Consolas"/>
              </a:rPr>
              <a:t>CreatedAt</a:t>
            </a:r>
            <a:endParaRPr lang="en-US" sz="2353">
              <a:latin typeface="Consolas"/>
            </a:endParaRPr>
          </a:p>
          <a:p>
            <a:pPr marL="0" lvl="1" indent="0">
              <a:buNone/>
            </a:pPr>
            <a:endParaRPr lang="en-US"/>
          </a:p>
          <a:p>
            <a:pPr marL="0" lvl="1" indent="0">
              <a:buNone/>
            </a:pPr>
            <a:r>
              <a:rPr lang="en-US"/>
              <a:t>Or the system can assign timestamps automatically based on the event arrival time</a:t>
            </a:r>
          </a:p>
          <a:p>
            <a:r>
              <a:rPr lang="en-US" sz="1961">
                <a:solidFill>
                  <a:srgbClr val="002050">
                    <a:lumMod val="50000"/>
                    <a:lumOff val="50000"/>
                  </a:srgbClr>
                </a:solidFill>
                <a:latin typeface="Consolas"/>
              </a:rPr>
              <a:t>	</a:t>
            </a:r>
            <a:r>
              <a:rPr lang="en-US" sz="2353">
                <a:solidFill>
                  <a:schemeClr val="tx2">
                    <a:lumMod val="60000"/>
                    <a:lumOff val="40000"/>
                  </a:schemeClr>
                </a:solidFill>
                <a:latin typeface="Consolas"/>
              </a:rPr>
              <a:t>SELECT</a:t>
            </a:r>
            <a:r>
              <a:rPr lang="en-US" sz="2353">
                <a:solidFill>
                  <a:srgbClr val="505050">
                    <a:lumMod val="75000"/>
                  </a:srgbClr>
                </a:solidFill>
                <a:latin typeface="Consolas"/>
              </a:rPr>
              <a:t> </a:t>
            </a:r>
            <a:r>
              <a:rPr lang="en-US" sz="2353">
                <a:gradFill>
                  <a:gsLst>
                    <a:gs pos="1250">
                      <a:srgbClr val="505050"/>
                    </a:gs>
                    <a:gs pos="99000">
                      <a:srgbClr val="505050"/>
                    </a:gs>
                  </a:gsLst>
                  <a:lin ang="5400000" scaled="0"/>
                </a:gradFill>
                <a:latin typeface="Consolas"/>
              </a:rPr>
              <a:t>* </a:t>
            </a:r>
            <a:r>
              <a:rPr lang="en-US" sz="2353">
                <a:solidFill>
                  <a:schemeClr val="tx2">
                    <a:lumMod val="60000"/>
                    <a:lumOff val="40000"/>
                  </a:schemeClr>
                </a:solidFill>
                <a:latin typeface="Consolas"/>
              </a:rPr>
              <a:t>FROM</a:t>
            </a:r>
            <a:r>
              <a:rPr lang="en-US" sz="2353">
                <a:solidFill>
                  <a:srgbClr val="505050">
                    <a:lumMod val="75000"/>
                  </a:srgbClr>
                </a:solidFill>
                <a:latin typeface="Consolas"/>
              </a:rPr>
              <a:t> </a:t>
            </a:r>
            <a:r>
              <a:rPr lang="en-US" sz="2353" err="1">
                <a:solidFill>
                  <a:schemeClr val="tx2">
                    <a:lumMod val="10000"/>
                  </a:schemeClr>
                </a:solidFill>
                <a:latin typeface="Consolas"/>
              </a:rPr>
              <a:t>TwitterStream</a:t>
            </a:r>
            <a:endParaRPr lang="en-US" sz="2353">
              <a:solidFill>
                <a:schemeClr val="tx2">
                  <a:lumMod val="10000"/>
                </a:schemeClr>
              </a:solidFill>
            </a:endParaRPr>
          </a:p>
          <a:p>
            <a:endParaRPr lang="en-US" sz="1961">
              <a:solidFill>
                <a:srgbClr val="002050">
                  <a:lumMod val="50000"/>
                  <a:lumOff val="50000"/>
                </a:srgbClr>
              </a:solidFill>
              <a:latin typeface="Consolas"/>
            </a:endParaRPr>
          </a:p>
          <a:p>
            <a:r>
              <a:rPr lang="en-US" sz="3137">
                <a:solidFill>
                  <a:srgbClr val="7FBA00"/>
                </a:solidFill>
              </a:rPr>
              <a:t>Projecting timestamp into payload</a:t>
            </a:r>
          </a:p>
          <a:p>
            <a:r>
              <a:rPr lang="en-US" sz="2353">
                <a:solidFill>
                  <a:schemeClr val="accent1">
                    <a:lumMod val="50000"/>
                    <a:lumOff val="50000"/>
                  </a:schemeClr>
                </a:solidFill>
                <a:latin typeface="Consolas"/>
              </a:rPr>
              <a:t>	</a:t>
            </a:r>
            <a:r>
              <a:rPr lang="en-US" sz="2353">
                <a:solidFill>
                  <a:schemeClr val="tx2">
                    <a:lumMod val="60000"/>
                    <a:lumOff val="40000"/>
                  </a:schemeClr>
                </a:solidFill>
                <a:latin typeface="Consolas"/>
              </a:rPr>
              <a:t>SELECT</a:t>
            </a:r>
            <a:r>
              <a:rPr lang="en-US" sz="2353">
                <a:latin typeface="Consolas"/>
              </a:rPr>
              <a:t> </a:t>
            </a:r>
            <a:r>
              <a:rPr lang="en-US" sz="2353" err="1">
                <a:solidFill>
                  <a:srgbClr val="7030A0"/>
                </a:solidFill>
                <a:latin typeface="Consolas"/>
              </a:rPr>
              <a:t>System.Timestamp</a:t>
            </a:r>
            <a:r>
              <a:rPr lang="en-US" sz="2353">
                <a:latin typeface="Consolas"/>
              </a:rPr>
              <a:t> </a:t>
            </a:r>
            <a:r>
              <a:rPr lang="en-US" sz="2353">
                <a:solidFill>
                  <a:schemeClr val="tx2">
                    <a:lumMod val="60000"/>
                    <a:lumOff val="40000"/>
                  </a:schemeClr>
                </a:solidFill>
                <a:latin typeface="Consolas"/>
              </a:rPr>
              <a:t>AS</a:t>
            </a:r>
            <a:r>
              <a:rPr lang="en-US" sz="2353">
                <a:latin typeface="Consolas"/>
              </a:rPr>
              <a:t> Time, Text </a:t>
            </a:r>
            <a:r>
              <a:rPr lang="en-US" sz="2353">
                <a:solidFill>
                  <a:schemeClr val="tx2">
                    <a:lumMod val="60000"/>
                    <a:lumOff val="40000"/>
                  </a:schemeClr>
                </a:solidFill>
                <a:latin typeface="Consolas"/>
              </a:rPr>
              <a:t>FROM</a:t>
            </a:r>
            <a:r>
              <a:rPr lang="en-US" sz="2353">
                <a:latin typeface="Consolas"/>
              </a:rPr>
              <a:t> </a:t>
            </a:r>
            <a:r>
              <a:rPr lang="en-US" sz="2353" err="1">
                <a:solidFill>
                  <a:schemeClr val="tx2">
                    <a:lumMod val="10000"/>
                  </a:schemeClr>
                </a:solidFill>
                <a:latin typeface="Consolas"/>
              </a:rPr>
              <a:t>TwitterStream</a:t>
            </a:r>
            <a:r>
              <a:rPr lang="en-US" sz="2353">
                <a:solidFill>
                  <a:schemeClr val="tx2">
                    <a:lumMod val="60000"/>
                    <a:lumOff val="40000"/>
                  </a:schemeClr>
                </a:solidFill>
                <a:latin typeface="Consolas"/>
              </a:rPr>
              <a:t> </a:t>
            </a:r>
            <a:endParaRPr lang="en-US" sz="2353">
              <a:latin typeface="Consolas"/>
            </a:endParaRPr>
          </a:p>
          <a:p>
            <a:endParaRPr lang="en-US" sz="1961">
              <a:latin typeface="Consolas"/>
            </a:endParaRPr>
          </a:p>
          <a:p>
            <a:r>
              <a:rPr lang="en-US" sz="1567"/>
              <a:t>Note:  </a:t>
            </a:r>
            <a:r>
              <a:rPr lang="en-US" sz="1567" err="1">
                <a:latin typeface="Consolas"/>
              </a:rPr>
              <a:t>System.Timestamp</a:t>
            </a:r>
            <a:r>
              <a:rPr lang="en-US" sz="1567">
                <a:latin typeface="Consolas"/>
              </a:rPr>
              <a:t> </a:t>
            </a:r>
            <a:r>
              <a:rPr lang="en-US" sz="1567"/>
              <a:t>is a reserved property that exposes the timestamp of an event.</a:t>
            </a:r>
          </a:p>
        </p:txBody>
      </p:sp>
    </p:spTree>
    <p:extLst>
      <p:ext uri="{BB962C8B-B14F-4D97-AF65-F5344CB8AC3E}">
        <p14:creationId xmlns:p14="http://schemas.microsoft.com/office/powerpoint/2010/main" val="19725409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wrap="square" lIns="143428" tIns="89642" rIns="143428" bIns="89642" rtlCol="0" anchor="t" anchorCtr="0">
            <a:noAutofit/>
          </a:bodyPr>
          <a:lstStyle/>
          <a:p>
            <a:r>
              <a:rPr lang="en-US" sz="4705"/>
              <a:t>Tumbling Windows</a:t>
            </a:r>
          </a:p>
        </p:txBody>
      </p:sp>
      <p:sp>
        <p:nvSpPr>
          <p:cNvPr id="4" name="Rectangle 3"/>
          <p:cNvSpPr/>
          <p:nvPr/>
        </p:nvSpPr>
        <p:spPr>
          <a:xfrm>
            <a:off x="447158" y="5057193"/>
            <a:ext cx="10159481" cy="1202066"/>
          </a:xfrm>
          <a:prstGeom prst="rect">
            <a:avLst/>
          </a:prstGeom>
        </p:spPr>
        <p:txBody>
          <a:bodyPr wrap="square">
            <a:spAutoFit/>
          </a:bodyPr>
          <a:lstStyle/>
          <a:p>
            <a:pPr defTabSz="896386">
              <a:defRPr/>
            </a:pPr>
            <a:r>
              <a:rPr lang="en-US" sz="2353" kern="0">
                <a:solidFill>
                  <a:schemeClr val="tx2">
                    <a:lumMod val="60000"/>
                    <a:lumOff val="40000"/>
                  </a:schemeClr>
                </a:solidFill>
                <a:latin typeface="Consolas"/>
              </a:rPr>
              <a:t>SELECT </a:t>
            </a:r>
            <a:r>
              <a:rPr lang="en-US" sz="2353" kern="0" err="1">
                <a:solidFill>
                  <a:sysClr val="windowText" lastClr="000000"/>
                </a:solidFill>
                <a:latin typeface="Consolas"/>
              </a:rPr>
              <a:t>TimeZone</a:t>
            </a:r>
            <a:r>
              <a:rPr lang="en-US" sz="2353" kern="0">
                <a:solidFill>
                  <a:sysClr val="windowText" lastClr="000000"/>
                </a:solidFill>
                <a:latin typeface="Consolas"/>
              </a:rPr>
              <a:t>, </a:t>
            </a:r>
            <a:r>
              <a:rPr lang="en-US" sz="2353" kern="0">
                <a:solidFill>
                  <a:srgbClr val="7030A0"/>
                </a:solidFill>
                <a:latin typeface="Consolas"/>
              </a:rPr>
              <a:t>COUNT</a:t>
            </a:r>
            <a:r>
              <a:rPr lang="en-US" sz="2353" kern="0">
                <a:solidFill>
                  <a:sysClr val="windowText" lastClr="000000"/>
                </a:solidFill>
                <a:latin typeface="Consolas"/>
              </a:rPr>
              <a:t>(*) AS Count </a:t>
            </a:r>
          </a:p>
          <a:p>
            <a:pPr defTabSz="896386">
              <a:defRPr/>
            </a:pPr>
            <a:r>
              <a:rPr lang="en-US" sz="2353" kern="0">
                <a:solidFill>
                  <a:schemeClr val="tx2">
                    <a:lumMod val="60000"/>
                    <a:lumOff val="40000"/>
                  </a:schemeClr>
                </a:solidFill>
                <a:latin typeface="Consolas"/>
              </a:rPr>
              <a:t>FROM</a:t>
            </a:r>
            <a:r>
              <a:rPr lang="en-US" sz="2353" kern="0">
                <a:solidFill>
                  <a:schemeClr val="tx2">
                    <a:lumMod val="75000"/>
                  </a:schemeClr>
                </a:solidFill>
                <a:latin typeface="Consolas"/>
              </a:rPr>
              <a:t> </a:t>
            </a:r>
            <a:r>
              <a:rPr lang="en-US" sz="2353" kern="0" err="1">
                <a:solidFill>
                  <a:sysClr val="windowText" lastClr="000000"/>
                </a:solidFill>
                <a:latin typeface="Consolas"/>
              </a:rPr>
              <a:t>TwitterStream</a:t>
            </a:r>
            <a:r>
              <a:rPr lang="en-US" sz="2353" kern="0">
                <a:solidFill>
                  <a:sysClr val="windowText" lastClr="000000"/>
                </a:solidFill>
                <a:latin typeface="Consolas"/>
              </a:rPr>
              <a:t> </a:t>
            </a:r>
            <a:r>
              <a:rPr lang="en-US" sz="2353" kern="0">
                <a:solidFill>
                  <a:schemeClr val="tx2">
                    <a:lumMod val="60000"/>
                    <a:lumOff val="40000"/>
                  </a:schemeClr>
                </a:solidFill>
                <a:latin typeface="Consolas"/>
              </a:rPr>
              <a:t>TIMESTAMP</a:t>
            </a:r>
            <a:r>
              <a:rPr lang="en-US" sz="2353" kern="0">
                <a:solidFill>
                  <a:schemeClr val="tx2">
                    <a:lumMod val="75000"/>
                  </a:schemeClr>
                </a:solidFill>
                <a:latin typeface="Consolas"/>
              </a:rPr>
              <a:t> </a:t>
            </a:r>
            <a:r>
              <a:rPr lang="en-US" sz="2353" kern="0">
                <a:solidFill>
                  <a:schemeClr val="tx2">
                    <a:lumMod val="60000"/>
                    <a:lumOff val="40000"/>
                  </a:schemeClr>
                </a:solidFill>
                <a:latin typeface="Consolas"/>
              </a:rPr>
              <a:t>BY</a:t>
            </a:r>
            <a:r>
              <a:rPr lang="en-US" sz="2353" kern="0">
                <a:solidFill>
                  <a:schemeClr val="tx2">
                    <a:lumMod val="75000"/>
                  </a:schemeClr>
                </a:solidFill>
                <a:latin typeface="Consolas"/>
              </a:rPr>
              <a:t> </a:t>
            </a:r>
            <a:r>
              <a:rPr lang="en-US" sz="2353" kern="0" err="1">
                <a:solidFill>
                  <a:sysClr val="windowText" lastClr="000000"/>
                </a:solidFill>
                <a:latin typeface="Consolas"/>
              </a:rPr>
              <a:t>CreatedAt</a:t>
            </a:r>
            <a:r>
              <a:rPr lang="en-US" sz="2353" kern="0">
                <a:solidFill>
                  <a:schemeClr val="tx2">
                    <a:lumMod val="60000"/>
                    <a:lumOff val="40000"/>
                  </a:schemeClr>
                </a:solidFill>
                <a:latin typeface="Consolas"/>
              </a:rPr>
              <a:t> </a:t>
            </a:r>
            <a:endParaRPr lang="en-US" sz="2353" kern="0">
              <a:solidFill>
                <a:sysClr val="windowText" lastClr="000000"/>
              </a:solidFill>
              <a:latin typeface="Consolas"/>
            </a:endParaRPr>
          </a:p>
          <a:p>
            <a:pPr defTabSz="896386">
              <a:lnSpc>
                <a:spcPct val="107000"/>
              </a:lnSpc>
              <a:spcAft>
                <a:spcPts val="784"/>
              </a:spcAft>
              <a:defRPr/>
            </a:pPr>
            <a:r>
              <a:rPr lang="en-US" sz="2353" kern="0">
                <a:solidFill>
                  <a:schemeClr val="tx2">
                    <a:lumMod val="60000"/>
                    <a:lumOff val="40000"/>
                  </a:schemeClr>
                </a:solidFill>
                <a:latin typeface="Consolas"/>
              </a:rPr>
              <a:t>GROUP</a:t>
            </a:r>
            <a:r>
              <a:rPr lang="en-US" sz="2353" kern="0">
                <a:solidFill>
                  <a:schemeClr val="tx2">
                    <a:lumMod val="75000"/>
                  </a:schemeClr>
                </a:solidFill>
                <a:latin typeface="Consolas"/>
              </a:rPr>
              <a:t> </a:t>
            </a:r>
            <a:r>
              <a:rPr lang="en-US" sz="2353" kern="0">
                <a:solidFill>
                  <a:schemeClr val="tx2">
                    <a:lumMod val="60000"/>
                    <a:lumOff val="40000"/>
                  </a:schemeClr>
                </a:solidFill>
                <a:latin typeface="Consolas"/>
              </a:rPr>
              <a:t>BY</a:t>
            </a:r>
            <a:r>
              <a:rPr lang="en-US" sz="2353" kern="0">
                <a:solidFill>
                  <a:sysClr val="windowText" lastClr="000000"/>
                </a:solidFill>
                <a:latin typeface="Consolas"/>
              </a:rPr>
              <a:t> </a:t>
            </a:r>
            <a:r>
              <a:rPr lang="en-US" sz="2353" kern="0" err="1">
                <a:solidFill>
                  <a:sysClr val="windowText" lastClr="000000"/>
                </a:solidFill>
                <a:latin typeface="Consolas"/>
              </a:rPr>
              <a:t>TimeZone</a:t>
            </a:r>
            <a:r>
              <a:rPr lang="en-US" sz="2353" kern="0">
                <a:solidFill>
                  <a:sysClr val="windowText" lastClr="000000"/>
                </a:solidFill>
                <a:latin typeface="Consolas"/>
              </a:rPr>
              <a:t>,</a:t>
            </a:r>
            <a:r>
              <a:rPr lang="en-US" sz="2353" kern="0">
                <a:solidFill>
                  <a:schemeClr val="tx2">
                    <a:lumMod val="75000"/>
                  </a:schemeClr>
                </a:solidFill>
                <a:latin typeface="Consolas"/>
              </a:rPr>
              <a:t> </a:t>
            </a:r>
            <a:r>
              <a:rPr lang="en-US" sz="2353" kern="0" err="1">
                <a:solidFill>
                  <a:srgbClr val="7030A0"/>
                </a:solidFill>
                <a:latin typeface="Consolas"/>
              </a:rPr>
              <a:t>TumblingWindow</a:t>
            </a:r>
            <a:r>
              <a:rPr lang="en-US" sz="2353" kern="0">
                <a:solidFill>
                  <a:sysClr val="windowText" lastClr="000000"/>
                </a:solidFill>
                <a:latin typeface="Consolas"/>
              </a:rPr>
              <a:t>(second,10)</a:t>
            </a:r>
            <a:r>
              <a:rPr lang="en-US" sz="2353" b="1" kern="0">
                <a:solidFill>
                  <a:srgbClr val="7030A0"/>
                </a:solidFill>
                <a:latin typeface="Consolas"/>
              </a:rPr>
              <a:t> </a:t>
            </a:r>
            <a:endParaRPr lang="en-US" sz="2353" kern="0">
              <a:solidFill>
                <a:sysClr val="windowText" lastClr="000000"/>
              </a:solidFill>
              <a:latin typeface="Consolas"/>
            </a:endParaRPr>
          </a:p>
        </p:txBody>
      </p:sp>
      <p:sp>
        <p:nvSpPr>
          <p:cNvPr id="6" name="Rectangle 5"/>
          <p:cNvSpPr/>
          <p:nvPr/>
        </p:nvSpPr>
        <p:spPr>
          <a:xfrm>
            <a:off x="447159" y="1141403"/>
            <a:ext cx="7513595" cy="454420"/>
          </a:xfrm>
          <a:prstGeom prst="rect">
            <a:avLst/>
          </a:prstGeom>
        </p:spPr>
        <p:txBody>
          <a:bodyPr wrap="none">
            <a:spAutoFit/>
          </a:bodyPr>
          <a:lstStyle/>
          <a:p>
            <a:pPr defTabSz="896386">
              <a:defRPr/>
            </a:pPr>
            <a:r>
              <a:rPr lang="en-US" sz="2353" kern="0" dirty="0">
                <a:solidFill>
                  <a:srgbClr val="7FBA00"/>
                </a:solidFill>
                <a:ea typeface="Times New Roman" panose="02020603050405020304" pitchFamily="18" charset="0"/>
                <a:cs typeface="Times New Roman" panose="02020603050405020304" pitchFamily="18" charset="0"/>
              </a:rPr>
              <a:t>Tell me the count of tweets per time zone every 10 seconds</a:t>
            </a:r>
            <a:endParaRPr lang="en-US" sz="2353" kern="0" dirty="0">
              <a:solidFill>
                <a:srgbClr val="7FBA00"/>
              </a:solidFill>
            </a:endParaRPr>
          </a:p>
        </p:txBody>
      </p:sp>
      <p:grpSp>
        <p:nvGrpSpPr>
          <p:cNvPr id="8" name="Group 7"/>
          <p:cNvGrpSpPr/>
          <p:nvPr/>
        </p:nvGrpSpPr>
        <p:grpSpPr>
          <a:xfrm>
            <a:off x="2676017" y="2009661"/>
            <a:ext cx="5898790" cy="2696988"/>
            <a:chOff x="302422" y="1412770"/>
            <a:chExt cx="6527422" cy="3252944"/>
          </a:xfrm>
        </p:grpSpPr>
        <p:sp>
          <p:nvSpPr>
            <p:cNvPr id="9" name="Rounded Rectangle 8"/>
            <p:cNvSpPr/>
            <p:nvPr/>
          </p:nvSpPr>
          <p:spPr bwMode="auto">
            <a:xfrm>
              <a:off x="362738" y="3474950"/>
              <a:ext cx="1947944" cy="408014"/>
            </a:xfrm>
            <a:prstGeom prst="roundRect">
              <a:avLst/>
            </a:prstGeom>
            <a:solidFill>
              <a:schemeClr val="accent1">
                <a:lumMod val="75000"/>
              </a:schemeClr>
            </a:solidFill>
            <a:ln>
              <a:solidFill>
                <a:schemeClr val="accent1">
                  <a:lumMod val="75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27" tIns="45713" rIns="45713" bIns="91427" numCol="1" spcCol="0" rtlCol="0" fromWordArt="0" anchor="t" anchorCtr="0" forceAA="0" compatLnSpc="1">
              <a:prstTxWarp prst="textNoShape">
                <a:avLst/>
              </a:prstTxWarp>
              <a:noAutofit/>
            </a:bodyPr>
            <a:lstStyle/>
            <a:p>
              <a:pPr algn="ctr" defTabSz="913924">
                <a:defRPr/>
              </a:pPr>
              <a:endParaRPr lang="en-US" sz="2400" kern="0" spc="-5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501539" y="2492779"/>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1</a:t>
              </a:r>
            </a:p>
          </p:txBody>
        </p:sp>
        <p:sp>
          <p:nvSpPr>
            <p:cNvPr id="11" name="Rectangle 10"/>
            <p:cNvSpPr/>
            <p:nvPr/>
          </p:nvSpPr>
          <p:spPr bwMode="auto">
            <a:xfrm>
              <a:off x="830109" y="2492779"/>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5</a:t>
              </a:r>
            </a:p>
          </p:txBody>
        </p:sp>
        <p:sp>
          <p:nvSpPr>
            <p:cNvPr id="12" name="Rectangle 11"/>
            <p:cNvSpPr/>
            <p:nvPr/>
          </p:nvSpPr>
          <p:spPr bwMode="auto">
            <a:xfrm>
              <a:off x="1477256" y="2492779"/>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4</a:t>
              </a:r>
            </a:p>
          </p:txBody>
        </p:sp>
        <p:sp>
          <p:nvSpPr>
            <p:cNvPr id="13" name="Rectangle 12"/>
            <p:cNvSpPr/>
            <p:nvPr/>
          </p:nvSpPr>
          <p:spPr bwMode="auto">
            <a:xfrm>
              <a:off x="1997587" y="2492779"/>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2</a:t>
              </a:r>
            </a:p>
          </p:txBody>
        </p:sp>
        <p:sp>
          <p:nvSpPr>
            <p:cNvPr id="14" name="Rectangle 13"/>
            <p:cNvSpPr/>
            <p:nvPr/>
          </p:nvSpPr>
          <p:spPr bwMode="auto">
            <a:xfrm>
              <a:off x="1726508" y="2492779"/>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6</a:t>
              </a:r>
            </a:p>
          </p:txBody>
        </p:sp>
        <p:sp>
          <p:nvSpPr>
            <p:cNvPr id="15" name="Rectangle 14"/>
            <p:cNvSpPr/>
            <p:nvPr/>
          </p:nvSpPr>
          <p:spPr bwMode="auto">
            <a:xfrm>
              <a:off x="3481660" y="2492779"/>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8</a:t>
              </a:r>
            </a:p>
          </p:txBody>
        </p:sp>
        <p:sp>
          <p:nvSpPr>
            <p:cNvPr id="16" name="Rectangle 15"/>
            <p:cNvSpPr/>
            <p:nvPr/>
          </p:nvSpPr>
          <p:spPr bwMode="auto">
            <a:xfrm>
              <a:off x="3746087" y="2492779"/>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6</a:t>
              </a:r>
            </a:p>
          </p:txBody>
        </p:sp>
        <p:sp>
          <p:nvSpPr>
            <p:cNvPr id="17" name="Rectangle 16"/>
            <p:cNvSpPr/>
            <p:nvPr/>
          </p:nvSpPr>
          <p:spPr bwMode="auto">
            <a:xfrm>
              <a:off x="4484963" y="2491433"/>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5</a:t>
              </a:r>
            </a:p>
          </p:txBody>
        </p:sp>
        <p:cxnSp>
          <p:nvCxnSpPr>
            <p:cNvPr id="18" name="Straight Arrow Connector 17"/>
            <p:cNvCxnSpPr>
              <a:stCxn id="52" idx="6"/>
            </p:cNvCxnSpPr>
            <p:nvPr/>
          </p:nvCxnSpPr>
          <p:spPr>
            <a:xfrm flipV="1">
              <a:off x="423056" y="3112188"/>
              <a:ext cx="5961949" cy="1409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24057" y="2798181"/>
              <a:ext cx="76985" cy="222733"/>
            </a:xfrm>
            <a:prstGeom prst="rect">
              <a:avLst/>
            </a:prstGeom>
            <a:noFill/>
          </p:spPr>
          <p:txBody>
            <a:bodyPr wrap="none" lIns="0" tIns="0" rIns="0" bIns="0" rtlCol="0">
              <a:spAutoFit/>
            </a:bodyPr>
            <a:lstStyle/>
            <a:p>
              <a:pPr defTabSz="896386">
                <a:defRPr/>
              </a:pPr>
              <a:r>
                <a:rPr lang="en-US" sz="1200" kern="0" spc="-70">
                  <a:gradFill>
                    <a:gsLst>
                      <a:gs pos="2917">
                        <a:schemeClr val="tx1"/>
                      </a:gs>
                      <a:gs pos="30000">
                        <a:schemeClr val="tx1"/>
                      </a:gs>
                    </a:gsLst>
                    <a:lin ang="5400000" scaled="0"/>
                  </a:gradFill>
                </a:rPr>
                <a:t>0</a:t>
              </a:r>
            </a:p>
          </p:txBody>
        </p:sp>
        <p:sp>
          <p:nvSpPr>
            <p:cNvPr id="20" name="TextBox 19"/>
            <p:cNvSpPr txBox="1"/>
            <p:nvPr/>
          </p:nvSpPr>
          <p:spPr>
            <a:xfrm>
              <a:off x="1251131" y="2798181"/>
              <a:ext cx="76985" cy="222733"/>
            </a:xfrm>
            <a:prstGeom prst="rect">
              <a:avLst/>
            </a:prstGeom>
            <a:noFill/>
          </p:spPr>
          <p:txBody>
            <a:bodyPr wrap="none" lIns="0" tIns="0" rIns="0" bIns="0" rtlCol="0">
              <a:spAutoFit/>
            </a:bodyPr>
            <a:lstStyle/>
            <a:p>
              <a:pPr defTabSz="896386">
                <a:defRPr/>
              </a:pPr>
              <a:r>
                <a:rPr lang="en-US" sz="1200" kern="0" spc="-70">
                  <a:gradFill>
                    <a:gsLst>
                      <a:gs pos="2917">
                        <a:schemeClr val="tx1"/>
                      </a:gs>
                      <a:gs pos="30000">
                        <a:schemeClr val="tx1"/>
                      </a:gs>
                    </a:gsLst>
                    <a:lin ang="5400000" scaled="0"/>
                  </a:gradFill>
                </a:rPr>
                <a:t>5</a:t>
              </a:r>
            </a:p>
          </p:txBody>
        </p:sp>
        <p:sp>
          <p:nvSpPr>
            <p:cNvPr id="21" name="TextBox 20"/>
            <p:cNvSpPr txBox="1"/>
            <p:nvPr/>
          </p:nvSpPr>
          <p:spPr>
            <a:xfrm>
              <a:off x="4150873" y="2798181"/>
              <a:ext cx="153969" cy="222733"/>
            </a:xfrm>
            <a:prstGeom prst="rect">
              <a:avLst/>
            </a:prstGeom>
            <a:noFill/>
          </p:spPr>
          <p:txBody>
            <a:bodyPr wrap="none" lIns="0" tIns="0" rIns="0" bIns="0" rtlCol="0">
              <a:spAutoFit/>
            </a:bodyPr>
            <a:lstStyle/>
            <a:p>
              <a:pPr defTabSz="896386">
                <a:defRPr/>
              </a:pPr>
              <a:r>
                <a:rPr lang="en-US" sz="1200" kern="0" spc="-70">
                  <a:gradFill>
                    <a:gsLst>
                      <a:gs pos="2917">
                        <a:schemeClr val="tx1"/>
                      </a:gs>
                      <a:gs pos="30000">
                        <a:schemeClr val="tx1"/>
                      </a:gs>
                    </a:gsLst>
                    <a:lin ang="5400000" scaled="0"/>
                  </a:gradFill>
                </a:rPr>
                <a:t>20</a:t>
              </a:r>
            </a:p>
          </p:txBody>
        </p:sp>
        <p:sp>
          <p:nvSpPr>
            <p:cNvPr id="22" name="TextBox 21"/>
            <p:cNvSpPr txBox="1"/>
            <p:nvPr/>
          </p:nvSpPr>
          <p:spPr>
            <a:xfrm>
              <a:off x="2224800" y="2798181"/>
              <a:ext cx="153969" cy="222733"/>
            </a:xfrm>
            <a:prstGeom prst="rect">
              <a:avLst/>
            </a:prstGeom>
            <a:noFill/>
          </p:spPr>
          <p:txBody>
            <a:bodyPr wrap="none" lIns="0" tIns="0" rIns="0" bIns="0" rtlCol="0">
              <a:spAutoFit/>
            </a:bodyPr>
            <a:lstStyle/>
            <a:p>
              <a:pPr defTabSz="896386">
                <a:defRPr/>
              </a:pPr>
              <a:r>
                <a:rPr lang="en-US" sz="1200" kern="0" spc="-70">
                  <a:gradFill>
                    <a:gsLst>
                      <a:gs pos="2917">
                        <a:schemeClr val="tx1"/>
                      </a:gs>
                      <a:gs pos="30000">
                        <a:schemeClr val="tx1"/>
                      </a:gs>
                    </a:gsLst>
                    <a:lin ang="5400000" scaled="0"/>
                  </a:gradFill>
                </a:rPr>
                <a:t>10</a:t>
              </a:r>
            </a:p>
          </p:txBody>
        </p:sp>
        <p:sp>
          <p:nvSpPr>
            <p:cNvPr id="23" name="TextBox 22"/>
            <p:cNvSpPr txBox="1"/>
            <p:nvPr/>
          </p:nvSpPr>
          <p:spPr>
            <a:xfrm>
              <a:off x="3187836" y="2798181"/>
              <a:ext cx="153969" cy="222733"/>
            </a:xfrm>
            <a:prstGeom prst="rect">
              <a:avLst/>
            </a:prstGeom>
            <a:noFill/>
          </p:spPr>
          <p:txBody>
            <a:bodyPr wrap="none" lIns="0" tIns="0" rIns="0" bIns="0" rtlCol="0">
              <a:spAutoFit/>
            </a:bodyPr>
            <a:lstStyle/>
            <a:p>
              <a:pPr defTabSz="896386">
                <a:defRPr/>
              </a:pPr>
              <a:r>
                <a:rPr lang="en-US" sz="1200" kern="0" spc="-70">
                  <a:gradFill>
                    <a:gsLst>
                      <a:gs pos="2917">
                        <a:schemeClr val="tx1"/>
                      </a:gs>
                      <a:gs pos="30000">
                        <a:schemeClr val="tx1"/>
                      </a:gs>
                    </a:gsLst>
                    <a:lin ang="5400000" scaled="0"/>
                  </a:gradFill>
                </a:rPr>
                <a:t>15</a:t>
              </a:r>
            </a:p>
          </p:txBody>
        </p:sp>
        <p:sp>
          <p:nvSpPr>
            <p:cNvPr id="24" name="TextBox 23"/>
            <p:cNvSpPr txBox="1"/>
            <p:nvPr/>
          </p:nvSpPr>
          <p:spPr>
            <a:xfrm>
              <a:off x="6322881" y="2865446"/>
              <a:ext cx="506963" cy="593955"/>
            </a:xfrm>
            <a:prstGeom prst="rect">
              <a:avLst/>
            </a:prstGeom>
            <a:noFill/>
          </p:spPr>
          <p:txBody>
            <a:bodyPr wrap="none" lIns="0" tIns="0" rIns="0" bIns="0" rtlCol="0">
              <a:spAutoFit/>
            </a:bodyPr>
            <a:lstStyle/>
            <a:p>
              <a:pPr algn="ctr" defTabSz="896386">
                <a:defRPr/>
              </a:pPr>
              <a:r>
                <a:rPr lang="en-US" sz="1600" kern="0" spc="-70"/>
                <a:t>Time</a:t>
              </a:r>
            </a:p>
            <a:p>
              <a:pPr algn="ctr" defTabSz="896386">
                <a:defRPr/>
              </a:pPr>
              <a:r>
                <a:rPr lang="en-US" sz="1600" kern="0" spc="-70"/>
                <a:t> (</a:t>
              </a:r>
              <a:r>
                <a:rPr lang="en-US" sz="1600" kern="0" spc="-70" err="1"/>
                <a:t>secs</a:t>
              </a:r>
              <a:r>
                <a:rPr lang="en-US" sz="1600" kern="0" spc="-70"/>
                <a:t>)</a:t>
              </a:r>
            </a:p>
          </p:txBody>
        </p:sp>
        <p:cxnSp>
          <p:nvCxnSpPr>
            <p:cNvPr id="25" name="Straight Connector 24"/>
            <p:cNvCxnSpPr/>
            <p:nvPr/>
          </p:nvCxnSpPr>
          <p:spPr>
            <a:xfrm>
              <a:off x="362739" y="3121764"/>
              <a:ext cx="0" cy="353187"/>
            </a:xfrm>
            <a:prstGeom prst="line">
              <a:avLst/>
            </a:prstGeom>
            <a:ln>
              <a:solidFill>
                <a:schemeClr val="tx2">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225882" y="3112187"/>
              <a:ext cx="4710" cy="770778"/>
            </a:xfrm>
            <a:prstGeom prst="line">
              <a:avLst/>
            </a:prstGeom>
            <a:ln>
              <a:solidFill>
                <a:schemeClr val="tx2">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bwMode="auto">
            <a:xfrm>
              <a:off x="671537" y="3589530"/>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lumMod val="95000"/>
                    </a:schemeClr>
                  </a:solidFill>
                </a:rPr>
                <a:t>1</a:t>
              </a:r>
            </a:p>
          </p:txBody>
        </p:sp>
        <p:sp>
          <p:nvSpPr>
            <p:cNvPr id="28" name="Rectangle 27"/>
            <p:cNvSpPr/>
            <p:nvPr/>
          </p:nvSpPr>
          <p:spPr bwMode="auto">
            <a:xfrm>
              <a:off x="970962" y="3589530"/>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lumMod val="95000"/>
                    </a:schemeClr>
                  </a:solidFill>
                </a:rPr>
                <a:t>5</a:t>
              </a:r>
            </a:p>
          </p:txBody>
        </p:sp>
        <p:sp>
          <p:nvSpPr>
            <p:cNvPr id="29" name="Rectangle 28"/>
            <p:cNvSpPr/>
            <p:nvPr/>
          </p:nvSpPr>
          <p:spPr bwMode="auto">
            <a:xfrm>
              <a:off x="1258669" y="3589530"/>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lumMod val="95000"/>
                    </a:schemeClr>
                  </a:solidFill>
                </a:rPr>
                <a:t>4</a:t>
              </a:r>
            </a:p>
          </p:txBody>
        </p:sp>
        <p:sp>
          <p:nvSpPr>
            <p:cNvPr id="30" name="Rectangle 29"/>
            <p:cNvSpPr/>
            <p:nvPr/>
          </p:nvSpPr>
          <p:spPr bwMode="auto">
            <a:xfrm>
              <a:off x="1847003" y="3589530"/>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lumMod val="95000"/>
                    </a:schemeClr>
                  </a:solidFill>
                </a:rPr>
                <a:t>2</a:t>
              </a:r>
            </a:p>
          </p:txBody>
        </p:sp>
        <p:sp>
          <p:nvSpPr>
            <p:cNvPr id="31" name="Rectangle 30"/>
            <p:cNvSpPr/>
            <p:nvPr/>
          </p:nvSpPr>
          <p:spPr bwMode="auto">
            <a:xfrm>
              <a:off x="1546780" y="3589530"/>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lumMod val="95000"/>
                    </a:schemeClr>
                  </a:solidFill>
                </a:rPr>
                <a:t>6</a:t>
              </a:r>
            </a:p>
          </p:txBody>
        </p:sp>
        <p:sp>
          <p:nvSpPr>
            <p:cNvPr id="32" name="Rounded Rectangle 31"/>
            <p:cNvSpPr/>
            <p:nvPr/>
          </p:nvSpPr>
          <p:spPr bwMode="auto">
            <a:xfrm>
              <a:off x="2286360" y="3863018"/>
              <a:ext cx="1922222" cy="408014"/>
            </a:xfrm>
            <a:prstGeom prst="roundRect">
              <a:avLst/>
            </a:prstGeom>
            <a:solidFill>
              <a:schemeClr val="accent1">
                <a:lumMod val="75000"/>
              </a:schemeClr>
            </a:solidFill>
            <a:ln>
              <a:solidFill>
                <a:schemeClr val="accent1">
                  <a:lumMod val="75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27" tIns="45713" rIns="45713" bIns="91427" numCol="1" spcCol="0" rtlCol="0" fromWordArt="0" anchor="t" anchorCtr="0" forceAA="0" compatLnSpc="1">
              <a:prstTxWarp prst="textNoShape">
                <a:avLst/>
              </a:prstTxWarp>
              <a:noAutofit/>
            </a:bodyPr>
            <a:lstStyle/>
            <a:p>
              <a:pPr algn="ctr" defTabSz="913924">
                <a:defRPr/>
              </a:pPr>
              <a:endParaRPr lang="en-US" sz="2400" kern="0" spc="-5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2972664" y="3977598"/>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lumMod val="95000"/>
                    </a:schemeClr>
                  </a:solidFill>
                </a:rPr>
                <a:t>8</a:t>
              </a:r>
            </a:p>
          </p:txBody>
        </p:sp>
        <p:sp>
          <p:nvSpPr>
            <p:cNvPr id="34" name="Rectangle 33"/>
            <p:cNvSpPr/>
            <p:nvPr/>
          </p:nvSpPr>
          <p:spPr bwMode="auto">
            <a:xfrm>
              <a:off x="3285665" y="3977598"/>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lumMod val="95000"/>
                    </a:schemeClr>
                  </a:solidFill>
                </a:rPr>
                <a:t>6</a:t>
              </a:r>
            </a:p>
          </p:txBody>
        </p:sp>
        <p:sp>
          <p:nvSpPr>
            <p:cNvPr id="35" name="TextBox 34"/>
            <p:cNvSpPr txBox="1"/>
            <p:nvPr/>
          </p:nvSpPr>
          <p:spPr>
            <a:xfrm>
              <a:off x="5054332" y="2798181"/>
              <a:ext cx="153969" cy="222733"/>
            </a:xfrm>
            <a:prstGeom prst="rect">
              <a:avLst/>
            </a:prstGeom>
            <a:noFill/>
          </p:spPr>
          <p:txBody>
            <a:bodyPr wrap="none" lIns="0" tIns="0" rIns="0" bIns="0" rtlCol="0">
              <a:spAutoFit/>
            </a:bodyPr>
            <a:lstStyle/>
            <a:p>
              <a:pPr defTabSz="896386">
                <a:defRPr/>
              </a:pPr>
              <a:r>
                <a:rPr lang="en-US" sz="1200" kern="0" spc="-70">
                  <a:gradFill>
                    <a:gsLst>
                      <a:gs pos="2917">
                        <a:schemeClr val="tx1"/>
                      </a:gs>
                      <a:gs pos="30000">
                        <a:schemeClr val="tx1"/>
                      </a:gs>
                    </a:gsLst>
                    <a:lin ang="5400000" scaled="0"/>
                  </a:gradFill>
                </a:rPr>
                <a:t>25</a:t>
              </a:r>
            </a:p>
          </p:txBody>
        </p:sp>
        <p:sp>
          <p:nvSpPr>
            <p:cNvPr id="36" name="TextBox 35"/>
            <p:cNvSpPr txBox="1"/>
            <p:nvPr/>
          </p:nvSpPr>
          <p:spPr>
            <a:xfrm>
              <a:off x="302422" y="1412770"/>
              <a:ext cx="5634083" cy="3766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defPPr>
                <a:defRPr lang="en-US"/>
              </a:defPPr>
              <a:lvl1pPr algn="ctr">
                <a:defRPr sz="2400" spc="-70">
                  <a:gradFill>
                    <a:gsLst>
                      <a:gs pos="5417">
                        <a:schemeClr val="tx1"/>
                      </a:gs>
                      <a:gs pos="28000">
                        <a:schemeClr val="tx1"/>
                      </a:gs>
                    </a:gsLst>
                    <a:lin ang="5400000" scaled="0"/>
                  </a:gra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896386">
                <a:defRPr/>
              </a:pPr>
              <a:r>
                <a:rPr lang="en-US" sz="1600" kern="0" spc="-69">
                  <a:solidFill>
                    <a:schemeClr val="bg1">
                      <a:lumMod val="95000"/>
                    </a:schemeClr>
                  </a:solidFill>
                </a:rPr>
                <a:t>A 10-second Tumbling Window</a:t>
              </a:r>
            </a:p>
          </p:txBody>
        </p:sp>
        <p:sp>
          <p:nvSpPr>
            <p:cNvPr id="37" name="TextBox 36"/>
            <p:cNvSpPr txBox="1"/>
            <p:nvPr/>
          </p:nvSpPr>
          <p:spPr>
            <a:xfrm>
              <a:off x="5977221" y="2798181"/>
              <a:ext cx="153969" cy="222733"/>
            </a:xfrm>
            <a:prstGeom prst="rect">
              <a:avLst/>
            </a:prstGeom>
            <a:noFill/>
          </p:spPr>
          <p:txBody>
            <a:bodyPr wrap="none" lIns="0" tIns="0" rIns="0" bIns="0" rtlCol="0">
              <a:spAutoFit/>
            </a:bodyPr>
            <a:lstStyle/>
            <a:p>
              <a:pPr defTabSz="896386">
                <a:defRPr/>
              </a:pPr>
              <a:r>
                <a:rPr lang="en-US" sz="1200" kern="0" spc="-70">
                  <a:gradFill>
                    <a:gsLst>
                      <a:gs pos="2917">
                        <a:schemeClr val="tx1"/>
                      </a:gs>
                      <a:gs pos="30000">
                        <a:schemeClr val="tx1"/>
                      </a:gs>
                    </a:gsLst>
                    <a:lin ang="5400000" scaled="0"/>
                  </a:gradFill>
                </a:rPr>
                <a:t>30</a:t>
              </a:r>
            </a:p>
          </p:txBody>
        </p:sp>
        <p:cxnSp>
          <p:nvCxnSpPr>
            <p:cNvPr id="38" name="Straight Connector 37"/>
            <p:cNvCxnSpPr/>
            <p:nvPr/>
          </p:nvCxnSpPr>
          <p:spPr>
            <a:xfrm flipH="1">
              <a:off x="6054066" y="3112187"/>
              <a:ext cx="1039" cy="1106655"/>
            </a:xfrm>
            <a:prstGeom prst="line">
              <a:avLst/>
            </a:prstGeom>
            <a:ln>
              <a:solidFill>
                <a:schemeClr val="tx2">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bwMode="auto">
            <a:xfrm>
              <a:off x="4745918" y="2491433"/>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3</a:t>
              </a:r>
            </a:p>
          </p:txBody>
        </p:sp>
        <p:sp>
          <p:nvSpPr>
            <p:cNvPr id="40" name="Rectangle 39"/>
            <p:cNvSpPr/>
            <p:nvPr/>
          </p:nvSpPr>
          <p:spPr bwMode="auto">
            <a:xfrm>
              <a:off x="5215974" y="2491433"/>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6</a:t>
              </a:r>
            </a:p>
          </p:txBody>
        </p:sp>
        <p:sp>
          <p:nvSpPr>
            <p:cNvPr id="41" name="Rectangle 40"/>
            <p:cNvSpPr/>
            <p:nvPr/>
          </p:nvSpPr>
          <p:spPr bwMode="auto">
            <a:xfrm>
              <a:off x="5483906" y="2491433"/>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1</a:t>
              </a:r>
            </a:p>
          </p:txBody>
        </p:sp>
        <p:sp>
          <p:nvSpPr>
            <p:cNvPr id="42" name="Rounded Rectangle 41"/>
            <p:cNvSpPr/>
            <p:nvPr/>
          </p:nvSpPr>
          <p:spPr bwMode="auto">
            <a:xfrm>
              <a:off x="4216775" y="4257700"/>
              <a:ext cx="1864410" cy="408014"/>
            </a:xfrm>
            <a:prstGeom prst="roundRect">
              <a:avLst/>
            </a:prstGeom>
            <a:solidFill>
              <a:schemeClr val="accent1">
                <a:lumMod val="75000"/>
              </a:schemeClr>
            </a:solidFill>
            <a:ln>
              <a:solidFill>
                <a:schemeClr val="accent1">
                  <a:lumMod val="75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27" tIns="45713" rIns="45713" bIns="91427" numCol="1" spcCol="0" rtlCol="0" fromWordArt="0" anchor="t" anchorCtr="0" forceAA="0" compatLnSpc="1">
              <a:prstTxWarp prst="textNoShape">
                <a:avLst/>
              </a:prstTxWarp>
              <a:noAutofit/>
            </a:bodyPr>
            <a:lstStyle/>
            <a:p>
              <a:pPr algn="ctr" defTabSz="913924">
                <a:defRPr/>
              </a:pPr>
              <a:endParaRPr lang="en-US" sz="2400" kern="0" spc="-5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p:nvSpPr>
          <p:spPr bwMode="auto">
            <a:xfrm>
              <a:off x="4599204" y="4372279"/>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lumMod val="95000"/>
                    </a:schemeClr>
                  </a:solidFill>
                </a:rPr>
                <a:t>5</a:t>
              </a:r>
            </a:p>
          </p:txBody>
        </p:sp>
        <p:sp>
          <p:nvSpPr>
            <p:cNvPr id="44" name="Rectangle 43"/>
            <p:cNvSpPr/>
            <p:nvPr/>
          </p:nvSpPr>
          <p:spPr bwMode="auto">
            <a:xfrm>
              <a:off x="4860158" y="4372279"/>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lumMod val="95000"/>
                    </a:schemeClr>
                  </a:solidFill>
                </a:rPr>
                <a:t>3</a:t>
              </a:r>
            </a:p>
          </p:txBody>
        </p:sp>
        <p:sp>
          <p:nvSpPr>
            <p:cNvPr id="45" name="Rectangle 44"/>
            <p:cNvSpPr/>
            <p:nvPr/>
          </p:nvSpPr>
          <p:spPr bwMode="auto">
            <a:xfrm>
              <a:off x="5135922" y="4372279"/>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lumMod val="95000"/>
                    </a:schemeClr>
                  </a:solidFill>
                </a:rPr>
                <a:t>6</a:t>
              </a:r>
            </a:p>
          </p:txBody>
        </p:sp>
        <p:sp>
          <p:nvSpPr>
            <p:cNvPr id="46" name="Rectangle 45"/>
            <p:cNvSpPr/>
            <p:nvPr/>
          </p:nvSpPr>
          <p:spPr bwMode="auto">
            <a:xfrm>
              <a:off x="5423284" y="4372279"/>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lumMod val="95000"/>
                    </a:schemeClr>
                  </a:solidFill>
                </a:rPr>
                <a:t>1</a:t>
              </a:r>
            </a:p>
          </p:txBody>
        </p:sp>
        <p:cxnSp>
          <p:nvCxnSpPr>
            <p:cNvPr id="47" name="Straight Connector 46"/>
            <p:cNvCxnSpPr/>
            <p:nvPr/>
          </p:nvCxnSpPr>
          <p:spPr>
            <a:xfrm>
              <a:off x="2302164" y="3141193"/>
              <a:ext cx="0" cy="353187"/>
            </a:xfrm>
            <a:prstGeom prst="line">
              <a:avLst/>
            </a:prstGeom>
            <a:ln>
              <a:solidFill>
                <a:schemeClr val="tx2">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62739" y="2412563"/>
              <a:ext cx="0" cy="353187"/>
            </a:xfrm>
            <a:prstGeom prst="line">
              <a:avLst/>
            </a:prstGeom>
            <a:ln>
              <a:solidFill>
                <a:schemeClr val="tx2">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302164" y="2412563"/>
              <a:ext cx="0" cy="353187"/>
            </a:xfrm>
            <a:prstGeom prst="line">
              <a:avLst/>
            </a:prstGeom>
            <a:ln>
              <a:solidFill>
                <a:schemeClr val="tx2">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228237" y="2412563"/>
              <a:ext cx="0" cy="353187"/>
            </a:xfrm>
            <a:prstGeom prst="line">
              <a:avLst/>
            </a:prstGeom>
            <a:ln>
              <a:solidFill>
                <a:schemeClr val="tx2">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054585" y="2399994"/>
              <a:ext cx="0" cy="353187"/>
            </a:xfrm>
            <a:prstGeom prst="line">
              <a:avLst/>
            </a:prstGeom>
            <a:ln>
              <a:solidFill>
                <a:schemeClr val="tx2">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2" name="Oval 51"/>
            <p:cNvSpPr/>
            <p:nvPr/>
          </p:nvSpPr>
          <p:spPr bwMode="auto">
            <a:xfrm>
              <a:off x="302422" y="3068795"/>
              <a:ext cx="120634" cy="114978"/>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endParaRPr lang="en-US" sz="2000" kern="0">
                <a:solidFill>
                  <a:schemeClr val="tx2"/>
                </a:solidFill>
              </a:endParaRPr>
            </a:p>
          </p:txBody>
        </p:sp>
        <p:sp>
          <p:nvSpPr>
            <p:cNvPr id="53" name="Oval 52"/>
            <p:cNvSpPr/>
            <p:nvPr/>
          </p:nvSpPr>
          <p:spPr bwMode="auto">
            <a:xfrm>
              <a:off x="2241847" y="3068795"/>
              <a:ext cx="120634" cy="114978"/>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endParaRPr lang="en-US" sz="2000" kern="0">
                <a:solidFill>
                  <a:schemeClr val="tx2"/>
                </a:solidFill>
              </a:endParaRPr>
            </a:p>
          </p:txBody>
        </p:sp>
        <p:sp>
          <p:nvSpPr>
            <p:cNvPr id="54" name="Oval 53"/>
            <p:cNvSpPr/>
            <p:nvPr/>
          </p:nvSpPr>
          <p:spPr bwMode="auto">
            <a:xfrm>
              <a:off x="1278411" y="3068795"/>
              <a:ext cx="120634" cy="114978"/>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endParaRPr lang="en-US" sz="2000" kern="0">
                <a:solidFill>
                  <a:schemeClr val="tx2"/>
                </a:solidFill>
              </a:endParaRPr>
            </a:p>
          </p:txBody>
        </p:sp>
        <p:sp>
          <p:nvSpPr>
            <p:cNvPr id="55" name="Oval 54"/>
            <p:cNvSpPr/>
            <p:nvPr/>
          </p:nvSpPr>
          <p:spPr bwMode="auto">
            <a:xfrm>
              <a:off x="5093404" y="3068795"/>
              <a:ext cx="120634" cy="114978"/>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endParaRPr lang="en-US" sz="2000" kern="0">
                <a:solidFill>
                  <a:schemeClr val="tx2"/>
                </a:solidFill>
              </a:endParaRPr>
            </a:p>
          </p:txBody>
        </p:sp>
        <p:sp>
          <p:nvSpPr>
            <p:cNvPr id="56" name="Oval 55"/>
            <p:cNvSpPr/>
            <p:nvPr/>
          </p:nvSpPr>
          <p:spPr bwMode="auto">
            <a:xfrm>
              <a:off x="4167920" y="3068795"/>
              <a:ext cx="120634" cy="114978"/>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endParaRPr lang="en-US" sz="2000" kern="0">
                <a:solidFill>
                  <a:schemeClr val="tx2"/>
                </a:solidFill>
              </a:endParaRPr>
            </a:p>
          </p:txBody>
        </p:sp>
        <p:sp>
          <p:nvSpPr>
            <p:cNvPr id="57" name="Oval 56"/>
            <p:cNvSpPr/>
            <p:nvPr/>
          </p:nvSpPr>
          <p:spPr bwMode="auto">
            <a:xfrm>
              <a:off x="3194314" y="3068795"/>
              <a:ext cx="120634" cy="114978"/>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endParaRPr lang="en-US" sz="2000" kern="0">
                <a:solidFill>
                  <a:schemeClr val="tx2"/>
                </a:solidFill>
              </a:endParaRPr>
            </a:p>
          </p:txBody>
        </p:sp>
        <p:sp>
          <p:nvSpPr>
            <p:cNvPr id="58" name="Oval 57"/>
            <p:cNvSpPr/>
            <p:nvPr/>
          </p:nvSpPr>
          <p:spPr bwMode="auto">
            <a:xfrm>
              <a:off x="5994268" y="3059080"/>
              <a:ext cx="120634" cy="114978"/>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endParaRPr lang="en-US" sz="2000" kern="0">
                <a:solidFill>
                  <a:schemeClr val="tx2"/>
                </a:solidFill>
              </a:endParaRPr>
            </a:p>
          </p:txBody>
        </p:sp>
      </p:grpSp>
    </p:spTree>
    <p:extLst>
      <p:ext uri="{BB962C8B-B14F-4D97-AF65-F5344CB8AC3E}">
        <p14:creationId xmlns:p14="http://schemas.microsoft.com/office/powerpoint/2010/main" val="471305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wrap="square" lIns="143428" tIns="89642" rIns="143428" bIns="89642" rtlCol="0" anchor="t" anchorCtr="0">
            <a:noAutofit/>
          </a:bodyPr>
          <a:lstStyle/>
          <a:p>
            <a:r>
              <a:rPr lang="en-US" sz="4705"/>
              <a:t>Hopping Windows</a:t>
            </a:r>
          </a:p>
        </p:txBody>
      </p:sp>
      <p:sp>
        <p:nvSpPr>
          <p:cNvPr id="6" name="Rectangle 5"/>
          <p:cNvSpPr/>
          <p:nvPr/>
        </p:nvSpPr>
        <p:spPr>
          <a:xfrm>
            <a:off x="442699" y="4997744"/>
            <a:ext cx="9986021" cy="1176733"/>
          </a:xfrm>
          <a:prstGeom prst="rect">
            <a:avLst/>
          </a:prstGeom>
        </p:spPr>
        <p:txBody>
          <a:bodyPr wrap="square">
            <a:spAutoFit/>
          </a:bodyPr>
          <a:lstStyle/>
          <a:p>
            <a:pPr defTabSz="896386">
              <a:defRPr/>
            </a:pPr>
            <a:r>
              <a:rPr lang="en-US" sz="2353" kern="0">
                <a:solidFill>
                  <a:schemeClr val="tx2">
                    <a:lumMod val="60000"/>
                    <a:lumOff val="40000"/>
                  </a:schemeClr>
                </a:solidFill>
                <a:latin typeface="Consolas"/>
              </a:rPr>
              <a:t>SELECT</a:t>
            </a:r>
            <a:r>
              <a:rPr lang="en-US" sz="2353" kern="0">
                <a:solidFill>
                  <a:sysClr val="windowText" lastClr="000000"/>
                </a:solidFill>
                <a:latin typeface="Consolas"/>
              </a:rPr>
              <a:t> Topic, </a:t>
            </a:r>
            <a:r>
              <a:rPr lang="en-US" sz="2353" kern="0">
                <a:solidFill>
                  <a:srgbClr val="7030A0"/>
                </a:solidFill>
                <a:latin typeface="Consolas"/>
              </a:rPr>
              <a:t>COUNT(*) </a:t>
            </a:r>
            <a:r>
              <a:rPr lang="en-US" sz="2353" kern="0">
                <a:solidFill>
                  <a:schemeClr val="tx2">
                    <a:lumMod val="60000"/>
                    <a:lumOff val="40000"/>
                  </a:schemeClr>
                </a:solidFill>
                <a:latin typeface="Consolas"/>
              </a:rPr>
              <a:t>AS</a:t>
            </a:r>
            <a:r>
              <a:rPr lang="en-US" sz="2353" kern="0">
                <a:solidFill>
                  <a:sysClr val="windowText" lastClr="000000"/>
                </a:solidFill>
                <a:latin typeface="Consolas"/>
              </a:rPr>
              <a:t> </a:t>
            </a:r>
            <a:r>
              <a:rPr lang="en-US" sz="2353" kern="0" err="1">
                <a:solidFill>
                  <a:sysClr val="windowText" lastClr="000000"/>
                </a:solidFill>
                <a:latin typeface="Consolas"/>
              </a:rPr>
              <a:t>TotalTweets</a:t>
            </a:r>
            <a:endParaRPr lang="en-US" sz="2353" kern="0">
              <a:solidFill>
                <a:sysClr val="windowText" lastClr="000000"/>
              </a:solidFill>
              <a:latin typeface="Consolas"/>
            </a:endParaRPr>
          </a:p>
          <a:p>
            <a:pPr defTabSz="896386">
              <a:defRPr/>
            </a:pPr>
            <a:r>
              <a:rPr lang="en-US" sz="2353" kern="0">
                <a:solidFill>
                  <a:schemeClr val="tx2">
                    <a:lumMod val="60000"/>
                    <a:lumOff val="40000"/>
                  </a:schemeClr>
                </a:solidFill>
                <a:latin typeface="Consolas"/>
              </a:rPr>
              <a:t>FROM</a:t>
            </a:r>
            <a:r>
              <a:rPr lang="en-US" sz="2353" kern="0">
                <a:solidFill>
                  <a:sysClr val="windowText" lastClr="000000"/>
                </a:solidFill>
                <a:latin typeface="Consolas"/>
              </a:rPr>
              <a:t> </a:t>
            </a:r>
            <a:r>
              <a:rPr lang="en-US" sz="2353" kern="0" err="1">
                <a:solidFill>
                  <a:sysClr val="windowText" lastClr="000000"/>
                </a:solidFill>
                <a:latin typeface="Consolas"/>
              </a:rPr>
              <a:t>TwitterStream</a:t>
            </a:r>
            <a:r>
              <a:rPr lang="en-US" sz="2353" kern="0">
                <a:solidFill>
                  <a:sysClr val="windowText" lastClr="000000"/>
                </a:solidFill>
                <a:latin typeface="Consolas"/>
              </a:rPr>
              <a:t> </a:t>
            </a:r>
            <a:r>
              <a:rPr lang="en-US" sz="2353" kern="0">
                <a:solidFill>
                  <a:schemeClr val="tx2">
                    <a:lumMod val="60000"/>
                    <a:lumOff val="40000"/>
                  </a:schemeClr>
                </a:solidFill>
                <a:latin typeface="Consolas"/>
              </a:rPr>
              <a:t>TIMESTAMP</a:t>
            </a:r>
            <a:r>
              <a:rPr lang="en-US" sz="2353" kern="0">
                <a:solidFill>
                  <a:sysClr val="windowText" lastClr="000000"/>
                </a:solidFill>
                <a:latin typeface="Consolas"/>
              </a:rPr>
              <a:t> </a:t>
            </a:r>
            <a:r>
              <a:rPr lang="en-US" sz="2353" kern="0">
                <a:solidFill>
                  <a:schemeClr val="tx2">
                    <a:lumMod val="60000"/>
                    <a:lumOff val="40000"/>
                  </a:schemeClr>
                </a:solidFill>
                <a:latin typeface="Consolas"/>
              </a:rPr>
              <a:t>BY</a:t>
            </a:r>
            <a:r>
              <a:rPr lang="en-US" sz="2353" kern="0">
                <a:solidFill>
                  <a:sysClr val="windowText" lastClr="000000"/>
                </a:solidFill>
                <a:latin typeface="Consolas"/>
              </a:rPr>
              <a:t> </a:t>
            </a:r>
            <a:r>
              <a:rPr lang="en-US" sz="2353" kern="0" err="1">
                <a:solidFill>
                  <a:sysClr val="windowText" lastClr="000000"/>
                </a:solidFill>
                <a:latin typeface="Consolas"/>
              </a:rPr>
              <a:t>CreatedAt</a:t>
            </a:r>
            <a:endParaRPr lang="en-US" sz="2353" kern="0">
              <a:solidFill>
                <a:sysClr val="windowText" lastClr="000000"/>
              </a:solidFill>
              <a:latin typeface="Consolas"/>
            </a:endParaRPr>
          </a:p>
          <a:p>
            <a:pPr defTabSz="896386">
              <a:defRPr/>
            </a:pPr>
            <a:r>
              <a:rPr lang="en-US" sz="2353" kern="0">
                <a:solidFill>
                  <a:schemeClr val="tx2">
                    <a:lumMod val="60000"/>
                    <a:lumOff val="40000"/>
                  </a:schemeClr>
                </a:solidFill>
                <a:latin typeface="Consolas"/>
              </a:rPr>
              <a:t>GROUP</a:t>
            </a:r>
            <a:r>
              <a:rPr lang="en-US" sz="2353" kern="0">
                <a:solidFill>
                  <a:sysClr val="windowText" lastClr="000000"/>
                </a:solidFill>
                <a:latin typeface="Consolas"/>
              </a:rPr>
              <a:t> </a:t>
            </a:r>
            <a:r>
              <a:rPr lang="en-US" sz="2353" kern="0">
                <a:solidFill>
                  <a:schemeClr val="tx2">
                    <a:lumMod val="60000"/>
                    <a:lumOff val="40000"/>
                  </a:schemeClr>
                </a:solidFill>
                <a:latin typeface="Consolas"/>
              </a:rPr>
              <a:t>BY</a:t>
            </a:r>
            <a:r>
              <a:rPr lang="en-US" sz="2353" kern="0">
                <a:solidFill>
                  <a:sysClr val="windowText" lastClr="000000"/>
                </a:solidFill>
                <a:latin typeface="Consolas"/>
              </a:rPr>
              <a:t> Topic, </a:t>
            </a:r>
            <a:r>
              <a:rPr lang="en-US" sz="2353" kern="0" err="1">
                <a:solidFill>
                  <a:srgbClr val="7030A0"/>
                </a:solidFill>
                <a:latin typeface="Consolas"/>
              </a:rPr>
              <a:t>HoppingWindow</a:t>
            </a:r>
            <a:r>
              <a:rPr lang="en-US" sz="2353" kern="0">
                <a:solidFill>
                  <a:sysClr val="windowText" lastClr="000000"/>
                </a:solidFill>
                <a:latin typeface="Consolas"/>
              </a:rPr>
              <a:t>(second, 10 , 5)</a:t>
            </a:r>
          </a:p>
        </p:txBody>
      </p:sp>
      <p:sp>
        <p:nvSpPr>
          <p:cNvPr id="7" name="Rectangle 6"/>
          <p:cNvSpPr/>
          <p:nvPr/>
        </p:nvSpPr>
        <p:spPr>
          <a:xfrm>
            <a:off x="490677" y="1571949"/>
            <a:ext cx="4501875" cy="816506"/>
          </a:xfrm>
          <a:prstGeom prst="rect">
            <a:avLst/>
          </a:prstGeom>
        </p:spPr>
        <p:txBody>
          <a:bodyPr wrap="square">
            <a:spAutoFit/>
          </a:bodyPr>
          <a:lstStyle/>
          <a:p>
            <a:pPr defTabSz="896386">
              <a:defRPr/>
            </a:pPr>
            <a:r>
              <a:rPr lang="en-US" sz="2353" kern="0">
                <a:solidFill>
                  <a:srgbClr val="92D050"/>
                </a:solidFill>
                <a:ea typeface="Times New Roman" panose="02020603050405020304" pitchFamily="18" charset="0"/>
                <a:cs typeface="Times New Roman" panose="02020603050405020304" pitchFamily="18" charset="0"/>
              </a:rPr>
              <a:t>Every 5 seconds give me the count of tweets over the last 10 seconds</a:t>
            </a:r>
            <a:endParaRPr lang="en-US" sz="2353" kern="0">
              <a:solidFill>
                <a:srgbClr val="92D050"/>
              </a:solidFill>
            </a:endParaRPr>
          </a:p>
        </p:txBody>
      </p:sp>
      <p:sp>
        <p:nvSpPr>
          <p:cNvPr id="65" name="Rounded Rectangle 64"/>
          <p:cNvSpPr/>
          <p:nvPr/>
        </p:nvSpPr>
        <p:spPr bwMode="auto">
          <a:xfrm>
            <a:off x="5616761" y="2568359"/>
            <a:ext cx="1895988" cy="399993"/>
          </a:xfrm>
          <a:prstGeom prst="roundRect">
            <a:avLst/>
          </a:prstGeom>
          <a:solidFill>
            <a:schemeClr val="accent1">
              <a:lumMod val="75000"/>
            </a:schemeClr>
          </a:solidFill>
          <a:ln>
            <a:solidFill>
              <a:schemeClr val="accent1">
                <a:lumMod val="75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27" tIns="45713" rIns="45713" bIns="91427" numCol="1" spcCol="0" rtlCol="0" fromWordArt="0" anchor="t" anchorCtr="0" forceAA="0" compatLnSpc="1">
            <a:prstTxWarp prst="textNoShape">
              <a:avLst/>
            </a:prstTxWarp>
            <a:noAutofit/>
          </a:bodyPr>
          <a:lstStyle/>
          <a:p>
            <a:pPr algn="ctr" defTabSz="913924">
              <a:defRPr/>
            </a:pPr>
            <a:endParaRPr lang="en-US" sz="2400" kern="0" spc="-50">
              <a:solidFill>
                <a:schemeClr val="bg1"/>
              </a:solidFill>
              <a:ea typeface="Segoe UI" pitchFamily="34" charset="0"/>
              <a:cs typeface="Segoe UI" pitchFamily="34" charset="0"/>
            </a:endParaRPr>
          </a:p>
        </p:txBody>
      </p:sp>
      <p:sp>
        <p:nvSpPr>
          <p:cNvPr id="66" name="Rectangle 65"/>
          <p:cNvSpPr/>
          <p:nvPr/>
        </p:nvSpPr>
        <p:spPr bwMode="auto">
          <a:xfrm>
            <a:off x="5763137" y="1564653"/>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1</a:t>
            </a:r>
          </a:p>
        </p:txBody>
      </p:sp>
      <p:sp>
        <p:nvSpPr>
          <p:cNvPr id="67" name="Rectangle 66"/>
          <p:cNvSpPr/>
          <p:nvPr/>
        </p:nvSpPr>
        <p:spPr bwMode="auto">
          <a:xfrm>
            <a:off x="6037629" y="1564653"/>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5</a:t>
            </a:r>
          </a:p>
        </p:txBody>
      </p:sp>
      <p:sp>
        <p:nvSpPr>
          <p:cNvPr id="68" name="Rectangle 67"/>
          <p:cNvSpPr/>
          <p:nvPr/>
        </p:nvSpPr>
        <p:spPr bwMode="auto">
          <a:xfrm>
            <a:off x="6672056" y="1564653"/>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4</a:t>
            </a:r>
          </a:p>
        </p:txBody>
      </p:sp>
      <p:sp>
        <p:nvSpPr>
          <p:cNvPr id="69" name="Rectangle 68"/>
          <p:cNvSpPr/>
          <p:nvPr/>
        </p:nvSpPr>
        <p:spPr bwMode="auto">
          <a:xfrm>
            <a:off x="7210729" y="1564653"/>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2</a:t>
            </a:r>
          </a:p>
        </p:txBody>
      </p:sp>
      <p:sp>
        <p:nvSpPr>
          <p:cNvPr id="70" name="Rectangle 69"/>
          <p:cNvSpPr/>
          <p:nvPr/>
        </p:nvSpPr>
        <p:spPr bwMode="auto">
          <a:xfrm>
            <a:off x="6935455" y="1564653"/>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6</a:t>
            </a:r>
          </a:p>
        </p:txBody>
      </p:sp>
      <p:sp>
        <p:nvSpPr>
          <p:cNvPr id="71" name="Rectangle 70"/>
          <p:cNvSpPr/>
          <p:nvPr/>
        </p:nvSpPr>
        <p:spPr bwMode="auto">
          <a:xfrm>
            <a:off x="8646580" y="1564653"/>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8</a:t>
            </a:r>
          </a:p>
        </p:txBody>
      </p:sp>
      <p:sp>
        <p:nvSpPr>
          <p:cNvPr id="72" name="Rectangle 71"/>
          <p:cNvSpPr/>
          <p:nvPr/>
        </p:nvSpPr>
        <p:spPr bwMode="auto">
          <a:xfrm>
            <a:off x="8915333" y="1564653"/>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7</a:t>
            </a:r>
          </a:p>
        </p:txBody>
      </p:sp>
      <p:sp>
        <p:nvSpPr>
          <p:cNvPr id="73" name="Oval 72"/>
          <p:cNvSpPr/>
          <p:nvPr/>
        </p:nvSpPr>
        <p:spPr bwMode="auto">
          <a:xfrm>
            <a:off x="5539364" y="2036401"/>
            <a:ext cx="118263" cy="112718"/>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endParaRPr lang="en-US" sz="2000" kern="0">
              <a:gradFill>
                <a:gsLst>
                  <a:gs pos="0">
                    <a:srgbClr val="FFFFFF"/>
                  </a:gs>
                  <a:gs pos="100000">
                    <a:srgbClr val="FFFFFF"/>
                  </a:gs>
                </a:gsLst>
                <a:lin ang="5400000" scaled="0"/>
              </a:gradFill>
            </a:endParaRPr>
          </a:p>
        </p:txBody>
      </p:sp>
      <p:sp>
        <p:nvSpPr>
          <p:cNvPr id="74" name="Oval 73"/>
          <p:cNvSpPr/>
          <p:nvPr/>
        </p:nvSpPr>
        <p:spPr bwMode="auto">
          <a:xfrm>
            <a:off x="7450959" y="2036401"/>
            <a:ext cx="118263" cy="112718"/>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endParaRPr lang="en-US" sz="2000" kern="0">
              <a:gradFill>
                <a:gsLst>
                  <a:gs pos="0">
                    <a:srgbClr val="FFFFFF"/>
                  </a:gs>
                  <a:gs pos="100000">
                    <a:srgbClr val="FFFFFF"/>
                  </a:gs>
                </a:gsLst>
                <a:lin ang="5400000" scaled="0"/>
              </a:gradFill>
            </a:endParaRPr>
          </a:p>
        </p:txBody>
      </p:sp>
      <p:sp>
        <p:nvSpPr>
          <p:cNvPr id="75" name="Oval 74"/>
          <p:cNvSpPr/>
          <p:nvPr/>
        </p:nvSpPr>
        <p:spPr bwMode="auto">
          <a:xfrm>
            <a:off x="6496166" y="2036401"/>
            <a:ext cx="118263" cy="112718"/>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endParaRPr lang="en-US" sz="2000" kern="0">
              <a:gradFill>
                <a:gsLst>
                  <a:gs pos="0">
                    <a:srgbClr val="FFFFFF"/>
                  </a:gs>
                  <a:gs pos="100000">
                    <a:srgbClr val="FFFFFF"/>
                  </a:gs>
                </a:gsLst>
                <a:lin ang="5400000" scaled="0"/>
              </a:gradFill>
            </a:endParaRPr>
          </a:p>
        </p:txBody>
      </p:sp>
      <p:sp>
        <p:nvSpPr>
          <p:cNvPr id="76" name="Oval 75"/>
          <p:cNvSpPr/>
          <p:nvPr/>
        </p:nvSpPr>
        <p:spPr bwMode="auto">
          <a:xfrm>
            <a:off x="10159976" y="2036401"/>
            <a:ext cx="118263" cy="112718"/>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endParaRPr lang="en-US" sz="2000" kern="0">
              <a:gradFill>
                <a:gsLst>
                  <a:gs pos="0">
                    <a:srgbClr val="FFFFFF"/>
                  </a:gs>
                  <a:gs pos="100000">
                    <a:srgbClr val="FFFFFF"/>
                  </a:gs>
                </a:gsLst>
                <a:lin ang="5400000" scaled="0"/>
              </a:gradFill>
            </a:endParaRPr>
          </a:p>
        </p:txBody>
      </p:sp>
      <p:sp>
        <p:nvSpPr>
          <p:cNvPr id="77" name="Oval 76"/>
          <p:cNvSpPr/>
          <p:nvPr/>
        </p:nvSpPr>
        <p:spPr bwMode="auto">
          <a:xfrm>
            <a:off x="9331209" y="2036401"/>
            <a:ext cx="118263" cy="112718"/>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endParaRPr lang="en-US" sz="2000" kern="0">
              <a:gradFill>
                <a:gsLst>
                  <a:gs pos="0">
                    <a:srgbClr val="FFFFFF"/>
                  </a:gs>
                  <a:gs pos="100000">
                    <a:srgbClr val="FFFFFF"/>
                  </a:gs>
                </a:gsLst>
                <a:lin ang="5400000" scaled="0"/>
              </a:gradFill>
            </a:endParaRPr>
          </a:p>
        </p:txBody>
      </p:sp>
      <p:sp>
        <p:nvSpPr>
          <p:cNvPr id="78" name="Oval 77"/>
          <p:cNvSpPr/>
          <p:nvPr/>
        </p:nvSpPr>
        <p:spPr bwMode="auto">
          <a:xfrm>
            <a:off x="8374407" y="2036401"/>
            <a:ext cx="118263" cy="112718"/>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endParaRPr lang="en-US" sz="2000" kern="0">
              <a:gradFill>
                <a:gsLst>
                  <a:gs pos="0">
                    <a:srgbClr val="FFFFFF"/>
                  </a:gs>
                  <a:gs pos="100000">
                    <a:srgbClr val="FFFFFF"/>
                  </a:gs>
                </a:gsLst>
                <a:lin ang="5400000" scaled="0"/>
              </a:gradFill>
            </a:endParaRPr>
          </a:p>
        </p:txBody>
      </p:sp>
      <p:cxnSp>
        <p:nvCxnSpPr>
          <p:cNvPr id="79" name="Straight Arrow Connector 78"/>
          <p:cNvCxnSpPr>
            <a:stCxn id="73" idx="6"/>
            <a:endCxn id="85" idx="1"/>
          </p:cNvCxnSpPr>
          <p:nvPr/>
        </p:nvCxnSpPr>
        <p:spPr>
          <a:xfrm flipV="1">
            <a:off x="5657626" y="2087956"/>
            <a:ext cx="5690792" cy="480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5527064" y="1810194"/>
            <a:ext cx="69571" cy="184666"/>
          </a:xfrm>
          <a:prstGeom prst="rect">
            <a:avLst/>
          </a:prstGeom>
          <a:noFill/>
        </p:spPr>
        <p:txBody>
          <a:bodyPr wrap="none" lIns="0" tIns="0" rIns="0" bIns="0" rtlCol="0">
            <a:spAutoFit/>
          </a:bodyPr>
          <a:lstStyle/>
          <a:p>
            <a:pPr defTabSz="896386">
              <a:defRPr/>
            </a:pPr>
            <a:r>
              <a:rPr lang="en-US" sz="1200" kern="0" spc="-70">
                <a:gradFill>
                  <a:gsLst>
                    <a:gs pos="2917">
                      <a:schemeClr val="tx1"/>
                    </a:gs>
                    <a:gs pos="30000">
                      <a:schemeClr val="tx1"/>
                    </a:gs>
                  </a:gsLst>
                  <a:lin ang="5400000" scaled="0"/>
                </a:gradFill>
              </a:rPr>
              <a:t>0</a:t>
            </a:r>
          </a:p>
        </p:txBody>
      </p:sp>
      <p:sp>
        <p:nvSpPr>
          <p:cNvPr id="81" name="TextBox 80"/>
          <p:cNvSpPr txBox="1"/>
          <p:nvPr/>
        </p:nvSpPr>
        <p:spPr>
          <a:xfrm>
            <a:off x="6488471" y="1810194"/>
            <a:ext cx="69571" cy="184666"/>
          </a:xfrm>
          <a:prstGeom prst="rect">
            <a:avLst/>
          </a:prstGeom>
          <a:noFill/>
        </p:spPr>
        <p:txBody>
          <a:bodyPr wrap="none" lIns="0" tIns="0" rIns="0" bIns="0" rtlCol="0">
            <a:spAutoFit/>
          </a:bodyPr>
          <a:lstStyle/>
          <a:p>
            <a:pPr defTabSz="896386">
              <a:defRPr/>
            </a:pPr>
            <a:r>
              <a:rPr lang="en-US" sz="1200" kern="0" spc="-70">
                <a:gradFill>
                  <a:gsLst>
                    <a:gs pos="2917">
                      <a:schemeClr val="tx1"/>
                    </a:gs>
                    <a:gs pos="30000">
                      <a:schemeClr val="tx1"/>
                    </a:gs>
                  </a:gsLst>
                  <a:lin ang="5400000" scaled="0"/>
                </a:gradFill>
              </a:rPr>
              <a:t>5</a:t>
            </a:r>
          </a:p>
        </p:txBody>
      </p:sp>
      <p:sp>
        <p:nvSpPr>
          <p:cNvPr id="82" name="TextBox 81"/>
          <p:cNvSpPr txBox="1"/>
          <p:nvPr/>
        </p:nvSpPr>
        <p:spPr>
          <a:xfrm>
            <a:off x="9331210" y="1810194"/>
            <a:ext cx="139141" cy="184666"/>
          </a:xfrm>
          <a:prstGeom prst="rect">
            <a:avLst/>
          </a:prstGeom>
          <a:noFill/>
        </p:spPr>
        <p:txBody>
          <a:bodyPr wrap="none" lIns="0" tIns="0" rIns="0" bIns="0" rtlCol="0">
            <a:spAutoFit/>
          </a:bodyPr>
          <a:lstStyle/>
          <a:p>
            <a:pPr defTabSz="896386">
              <a:defRPr/>
            </a:pPr>
            <a:r>
              <a:rPr lang="en-US" sz="1200" kern="0" spc="-70">
                <a:gradFill>
                  <a:gsLst>
                    <a:gs pos="2917">
                      <a:schemeClr val="tx1"/>
                    </a:gs>
                    <a:gs pos="30000">
                      <a:schemeClr val="tx1"/>
                    </a:gs>
                  </a:gsLst>
                  <a:lin ang="5400000" scaled="0"/>
                </a:gradFill>
              </a:rPr>
              <a:t>20</a:t>
            </a:r>
          </a:p>
        </p:txBody>
      </p:sp>
      <p:sp>
        <p:nvSpPr>
          <p:cNvPr id="83" name="TextBox 82"/>
          <p:cNvSpPr txBox="1"/>
          <p:nvPr/>
        </p:nvSpPr>
        <p:spPr>
          <a:xfrm>
            <a:off x="7442999" y="1810194"/>
            <a:ext cx="139141" cy="184666"/>
          </a:xfrm>
          <a:prstGeom prst="rect">
            <a:avLst/>
          </a:prstGeom>
          <a:noFill/>
        </p:spPr>
        <p:txBody>
          <a:bodyPr wrap="none" lIns="0" tIns="0" rIns="0" bIns="0" rtlCol="0">
            <a:spAutoFit/>
          </a:bodyPr>
          <a:lstStyle/>
          <a:p>
            <a:pPr defTabSz="896386">
              <a:defRPr/>
            </a:pPr>
            <a:r>
              <a:rPr lang="en-US" sz="1200" kern="0" spc="-70">
                <a:gradFill>
                  <a:gsLst>
                    <a:gs pos="2917">
                      <a:schemeClr val="tx1"/>
                    </a:gs>
                    <a:gs pos="30000">
                      <a:schemeClr val="tx1"/>
                    </a:gs>
                  </a:gsLst>
                  <a:lin ang="5400000" scaled="0"/>
                </a:gradFill>
              </a:rPr>
              <a:t>10</a:t>
            </a:r>
          </a:p>
        </p:txBody>
      </p:sp>
      <p:sp>
        <p:nvSpPr>
          <p:cNvPr id="84" name="TextBox 83"/>
          <p:cNvSpPr txBox="1"/>
          <p:nvPr/>
        </p:nvSpPr>
        <p:spPr>
          <a:xfrm>
            <a:off x="8387104" y="1810194"/>
            <a:ext cx="139141" cy="184666"/>
          </a:xfrm>
          <a:prstGeom prst="rect">
            <a:avLst/>
          </a:prstGeom>
          <a:noFill/>
        </p:spPr>
        <p:txBody>
          <a:bodyPr wrap="none" lIns="0" tIns="0" rIns="0" bIns="0" rtlCol="0">
            <a:spAutoFit/>
          </a:bodyPr>
          <a:lstStyle/>
          <a:p>
            <a:pPr defTabSz="896386">
              <a:defRPr/>
            </a:pPr>
            <a:r>
              <a:rPr lang="en-US" sz="1200" kern="0" spc="-70">
                <a:gradFill>
                  <a:gsLst>
                    <a:gs pos="2917">
                      <a:schemeClr val="tx1"/>
                    </a:gs>
                    <a:gs pos="30000">
                      <a:schemeClr val="tx1"/>
                    </a:gs>
                  </a:gsLst>
                  <a:lin ang="5400000" scaled="0"/>
                </a:gradFill>
              </a:rPr>
              <a:t>15</a:t>
            </a:r>
          </a:p>
        </p:txBody>
      </p:sp>
      <p:sp>
        <p:nvSpPr>
          <p:cNvPr id="85" name="TextBox 84"/>
          <p:cNvSpPr txBox="1"/>
          <p:nvPr/>
        </p:nvSpPr>
        <p:spPr>
          <a:xfrm>
            <a:off x="11348418" y="1846574"/>
            <a:ext cx="454538" cy="482763"/>
          </a:xfrm>
          <a:prstGeom prst="rect">
            <a:avLst/>
          </a:prstGeom>
          <a:noFill/>
        </p:spPr>
        <p:txBody>
          <a:bodyPr wrap="none" lIns="0" tIns="0" rIns="0" bIns="0" rtlCol="0">
            <a:spAutoFit/>
          </a:bodyPr>
          <a:lstStyle/>
          <a:p>
            <a:pPr algn="ctr" defTabSz="896386">
              <a:defRPr/>
            </a:pPr>
            <a:r>
              <a:rPr lang="en-US" sz="1568" kern="0" spc="-70">
                <a:gradFill>
                  <a:gsLst>
                    <a:gs pos="2917">
                      <a:schemeClr val="tx1"/>
                    </a:gs>
                    <a:gs pos="30000">
                      <a:schemeClr val="tx1"/>
                    </a:gs>
                  </a:gsLst>
                  <a:lin ang="5400000" scaled="0"/>
                </a:gradFill>
                <a:latin typeface="Segoe UI Light" panose="020B0502040204020203" pitchFamily="34" charset="0"/>
              </a:rPr>
              <a:t>Time</a:t>
            </a:r>
          </a:p>
          <a:p>
            <a:pPr algn="ctr" defTabSz="896386">
              <a:defRPr/>
            </a:pPr>
            <a:r>
              <a:rPr lang="en-US" sz="1568" kern="0" spc="-70">
                <a:gradFill>
                  <a:gsLst>
                    <a:gs pos="2917">
                      <a:schemeClr val="tx1"/>
                    </a:gs>
                    <a:gs pos="30000">
                      <a:schemeClr val="tx1"/>
                    </a:gs>
                  </a:gsLst>
                  <a:lin ang="5400000" scaled="0"/>
                </a:gradFill>
                <a:latin typeface="Segoe UI Light" panose="020B0502040204020203" pitchFamily="34" charset="0"/>
              </a:rPr>
              <a:t> (</a:t>
            </a:r>
            <a:r>
              <a:rPr lang="en-US" sz="1568" kern="0" spc="-70" err="1">
                <a:gradFill>
                  <a:gsLst>
                    <a:gs pos="2917">
                      <a:schemeClr val="tx1"/>
                    </a:gs>
                    <a:gs pos="30000">
                      <a:schemeClr val="tx1"/>
                    </a:gs>
                  </a:gsLst>
                  <a:lin ang="5400000" scaled="0"/>
                </a:gradFill>
                <a:latin typeface="Segoe UI Light" panose="020B0502040204020203" pitchFamily="34" charset="0"/>
              </a:rPr>
              <a:t>secs</a:t>
            </a:r>
            <a:r>
              <a:rPr lang="en-US" sz="1568" kern="0" spc="-70">
                <a:gradFill>
                  <a:gsLst>
                    <a:gs pos="2917">
                      <a:schemeClr val="tx1"/>
                    </a:gs>
                    <a:gs pos="30000">
                      <a:schemeClr val="tx1"/>
                    </a:gs>
                  </a:gsLst>
                  <a:lin ang="5400000" scaled="0"/>
                </a:gradFill>
                <a:latin typeface="Segoe UI Light" panose="020B0502040204020203" pitchFamily="34" charset="0"/>
              </a:rPr>
              <a:t>)</a:t>
            </a:r>
          </a:p>
        </p:txBody>
      </p:sp>
      <p:cxnSp>
        <p:nvCxnSpPr>
          <p:cNvPr id="86" name="Straight Connector 85"/>
          <p:cNvCxnSpPr/>
          <p:nvPr/>
        </p:nvCxnSpPr>
        <p:spPr>
          <a:xfrm>
            <a:off x="9388906" y="2107377"/>
            <a:ext cx="12060" cy="1340361"/>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87" name="Rounded Rectangle 86"/>
          <p:cNvSpPr/>
          <p:nvPr/>
        </p:nvSpPr>
        <p:spPr bwMode="auto">
          <a:xfrm>
            <a:off x="6496166" y="2998425"/>
            <a:ext cx="1927938" cy="399993"/>
          </a:xfrm>
          <a:prstGeom prst="roundRect">
            <a:avLst/>
          </a:prstGeom>
          <a:solidFill>
            <a:schemeClr val="accent1">
              <a:lumMod val="75000"/>
            </a:schemeClr>
          </a:solidFill>
          <a:ln>
            <a:solidFill>
              <a:schemeClr val="accent1">
                <a:lumMod val="75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27" tIns="45713" rIns="45713" bIns="91427" numCol="1" spcCol="0" rtlCol="0" fromWordArt="0" anchor="t" anchorCtr="0" forceAA="0" compatLnSpc="1">
            <a:prstTxWarp prst="textNoShape">
              <a:avLst/>
            </a:prstTxWarp>
            <a:noAutofit/>
          </a:bodyPr>
          <a:lstStyle/>
          <a:p>
            <a:pPr algn="ctr" defTabSz="913924">
              <a:defRPr/>
            </a:pPr>
            <a:endParaRPr lang="en-US" sz="2400" kern="0" spc="-50">
              <a:solidFill>
                <a:schemeClr val="bg1"/>
              </a:solidFill>
              <a:ea typeface="Segoe UI" pitchFamily="34" charset="0"/>
              <a:cs typeface="Segoe UI" pitchFamily="34" charset="0"/>
            </a:endParaRPr>
          </a:p>
        </p:txBody>
      </p:sp>
      <p:sp>
        <p:nvSpPr>
          <p:cNvPr id="88" name="TextBox 87"/>
          <p:cNvSpPr txBox="1"/>
          <p:nvPr/>
        </p:nvSpPr>
        <p:spPr>
          <a:xfrm>
            <a:off x="10140719" y="1810194"/>
            <a:ext cx="139141" cy="184666"/>
          </a:xfrm>
          <a:prstGeom prst="rect">
            <a:avLst/>
          </a:prstGeom>
          <a:noFill/>
        </p:spPr>
        <p:txBody>
          <a:bodyPr wrap="none" lIns="0" tIns="0" rIns="0" bIns="0" rtlCol="0">
            <a:spAutoFit/>
          </a:bodyPr>
          <a:lstStyle/>
          <a:p>
            <a:pPr defTabSz="896386">
              <a:defRPr/>
            </a:pPr>
            <a:r>
              <a:rPr lang="en-US" sz="1200" kern="0" spc="-70">
                <a:gradFill>
                  <a:gsLst>
                    <a:gs pos="2917">
                      <a:schemeClr val="tx1"/>
                    </a:gs>
                    <a:gs pos="30000">
                      <a:schemeClr val="tx1"/>
                    </a:gs>
                  </a:gsLst>
                  <a:lin ang="5400000" scaled="0"/>
                </a:gradFill>
              </a:rPr>
              <a:t>25</a:t>
            </a:r>
          </a:p>
        </p:txBody>
      </p:sp>
      <p:sp>
        <p:nvSpPr>
          <p:cNvPr id="89" name="TextBox 88"/>
          <p:cNvSpPr txBox="1"/>
          <p:nvPr/>
        </p:nvSpPr>
        <p:spPr>
          <a:xfrm>
            <a:off x="5598495" y="612928"/>
            <a:ext cx="5464197" cy="36927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defPPr>
              <a:defRPr lang="en-US"/>
            </a:defPPr>
            <a:lvl1pPr algn="ctr">
              <a:defRPr sz="2400" spc="-70">
                <a:gradFill>
                  <a:gsLst>
                    <a:gs pos="5417">
                      <a:schemeClr val="tx1"/>
                    </a:gs>
                    <a:gs pos="28000">
                      <a:schemeClr val="tx1"/>
                    </a:gs>
                  </a:gsLst>
                  <a:lin ang="5400000" scaled="0"/>
                </a:gra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896386">
              <a:defRPr/>
            </a:pPr>
            <a:r>
              <a:rPr lang="en-US" sz="1568" kern="0" spc="-69">
                <a:solidFill>
                  <a:schemeClr val="bg1"/>
                </a:solidFill>
                <a:latin typeface="Segoe UI Light" panose="020B0502040204020203" pitchFamily="34" charset="0"/>
              </a:rPr>
              <a:t>A 10-second Hopping Window with a 5-second “Hop”</a:t>
            </a:r>
          </a:p>
        </p:txBody>
      </p:sp>
      <p:sp>
        <p:nvSpPr>
          <p:cNvPr id="90" name="Oval 89"/>
          <p:cNvSpPr/>
          <p:nvPr/>
        </p:nvSpPr>
        <p:spPr bwMode="auto">
          <a:xfrm>
            <a:off x="11003562" y="2026878"/>
            <a:ext cx="118263" cy="112718"/>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endParaRPr lang="en-US" sz="2000" kern="0">
              <a:gradFill>
                <a:gsLst>
                  <a:gs pos="0">
                    <a:srgbClr val="FFFFFF"/>
                  </a:gs>
                  <a:gs pos="100000">
                    <a:srgbClr val="FFFFFF"/>
                  </a:gs>
                </a:gsLst>
                <a:lin ang="5400000" scaled="0"/>
              </a:gradFill>
            </a:endParaRPr>
          </a:p>
        </p:txBody>
      </p:sp>
      <p:sp>
        <p:nvSpPr>
          <p:cNvPr id="91" name="TextBox 90"/>
          <p:cNvSpPr txBox="1"/>
          <p:nvPr/>
        </p:nvSpPr>
        <p:spPr>
          <a:xfrm>
            <a:off x="10988324" y="1810194"/>
            <a:ext cx="139141" cy="184666"/>
          </a:xfrm>
          <a:prstGeom prst="rect">
            <a:avLst/>
          </a:prstGeom>
          <a:noFill/>
        </p:spPr>
        <p:txBody>
          <a:bodyPr wrap="none" lIns="0" tIns="0" rIns="0" bIns="0" rtlCol="0">
            <a:spAutoFit/>
          </a:bodyPr>
          <a:lstStyle/>
          <a:p>
            <a:pPr defTabSz="896386">
              <a:defRPr/>
            </a:pPr>
            <a:r>
              <a:rPr lang="en-US" sz="1200" kern="0" spc="-70">
                <a:gradFill>
                  <a:gsLst>
                    <a:gs pos="2917">
                      <a:schemeClr val="tx1"/>
                    </a:gs>
                    <a:gs pos="30000">
                      <a:schemeClr val="tx1"/>
                    </a:gs>
                  </a:gsLst>
                  <a:lin ang="5400000" scaled="0"/>
                </a:gradFill>
              </a:rPr>
              <a:t>30</a:t>
            </a:r>
          </a:p>
        </p:txBody>
      </p:sp>
      <p:cxnSp>
        <p:nvCxnSpPr>
          <p:cNvPr id="92" name="Straight Connector 91"/>
          <p:cNvCxnSpPr/>
          <p:nvPr/>
        </p:nvCxnSpPr>
        <p:spPr>
          <a:xfrm>
            <a:off x="11051573" y="2041166"/>
            <a:ext cx="28479" cy="2254176"/>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3" name="Rounded Rectangle 92"/>
          <p:cNvSpPr/>
          <p:nvPr/>
        </p:nvSpPr>
        <p:spPr bwMode="auto">
          <a:xfrm>
            <a:off x="7512748" y="3447737"/>
            <a:ext cx="1876159" cy="399993"/>
          </a:xfrm>
          <a:prstGeom prst="roundRect">
            <a:avLst/>
          </a:prstGeom>
          <a:solidFill>
            <a:schemeClr val="accent1">
              <a:lumMod val="75000"/>
            </a:schemeClr>
          </a:solidFill>
          <a:ln>
            <a:solidFill>
              <a:schemeClr val="accent1">
                <a:lumMod val="75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27" tIns="45713" rIns="45713" bIns="91427" numCol="1" spcCol="0" rtlCol="0" fromWordArt="0" anchor="t" anchorCtr="0" forceAA="0" compatLnSpc="1">
            <a:prstTxWarp prst="textNoShape">
              <a:avLst/>
            </a:prstTxWarp>
            <a:noAutofit/>
          </a:bodyPr>
          <a:lstStyle/>
          <a:p>
            <a:pPr algn="ctr" defTabSz="913924">
              <a:defRPr/>
            </a:pPr>
            <a:endParaRPr lang="en-US" sz="2400" kern="0" spc="-50">
              <a:solidFill>
                <a:schemeClr val="bg1"/>
              </a:solidFill>
              <a:ea typeface="Segoe UI" pitchFamily="34" charset="0"/>
              <a:cs typeface="Segoe UI" pitchFamily="34" charset="0"/>
            </a:endParaRPr>
          </a:p>
        </p:txBody>
      </p:sp>
      <p:sp>
        <p:nvSpPr>
          <p:cNvPr id="94" name="Rectangle 93"/>
          <p:cNvSpPr/>
          <p:nvPr/>
        </p:nvSpPr>
        <p:spPr bwMode="auto">
          <a:xfrm>
            <a:off x="7051008" y="3110753"/>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4</a:t>
            </a:r>
          </a:p>
        </p:txBody>
      </p:sp>
      <p:sp>
        <p:nvSpPr>
          <p:cNvPr id="95" name="Rectangle 94"/>
          <p:cNvSpPr/>
          <p:nvPr/>
        </p:nvSpPr>
        <p:spPr bwMode="auto">
          <a:xfrm>
            <a:off x="7656348" y="3110753"/>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2</a:t>
            </a:r>
          </a:p>
        </p:txBody>
      </p:sp>
      <p:sp>
        <p:nvSpPr>
          <p:cNvPr id="96" name="Rectangle 95"/>
          <p:cNvSpPr/>
          <p:nvPr/>
        </p:nvSpPr>
        <p:spPr bwMode="auto">
          <a:xfrm>
            <a:off x="7362026" y="3110753"/>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6</a:t>
            </a:r>
          </a:p>
        </p:txBody>
      </p:sp>
      <p:sp>
        <p:nvSpPr>
          <p:cNvPr id="97" name="Rectangle 96"/>
          <p:cNvSpPr/>
          <p:nvPr/>
        </p:nvSpPr>
        <p:spPr bwMode="auto">
          <a:xfrm>
            <a:off x="8190946" y="3560065"/>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8</a:t>
            </a:r>
          </a:p>
        </p:txBody>
      </p:sp>
      <p:sp>
        <p:nvSpPr>
          <p:cNvPr id="98" name="Rectangle 97"/>
          <p:cNvSpPr/>
          <p:nvPr/>
        </p:nvSpPr>
        <p:spPr bwMode="auto">
          <a:xfrm>
            <a:off x="8497794" y="3560065"/>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7</a:t>
            </a:r>
          </a:p>
        </p:txBody>
      </p:sp>
      <p:sp>
        <p:nvSpPr>
          <p:cNvPr id="99" name="Rounded Rectangle 98"/>
          <p:cNvSpPr/>
          <p:nvPr/>
        </p:nvSpPr>
        <p:spPr bwMode="auto">
          <a:xfrm>
            <a:off x="8435761" y="3895349"/>
            <a:ext cx="1791226" cy="399993"/>
          </a:xfrm>
          <a:prstGeom prst="roundRect">
            <a:avLst/>
          </a:prstGeom>
          <a:solidFill>
            <a:schemeClr val="accent1">
              <a:lumMod val="75000"/>
            </a:schemeClr>
          </a:solidFill>
          <a:ln>
            <a:solidFill>
              <a:schemeClr val="accent1">
                <a:lumMod val="75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27" tIns="45713" rIns="45713" bIns="91427" numCol="1" spcCol="0" rtlCol="0" fromWordArt="0" anchor="t" anchorCtr="0" forceAA="0" compatLnSpc="1">
            <a:prstTxWarp prst="textNoShape">
              <a:avLst/>
            </a:prstTxWarp>
            <a:noAutofit/>
          </a:bodyPr>
          <a:lstStyle/>
          <a:p>
            <a:pPr algn="ctr" defTabSz="913924">
              <a:defRPr/>
            </a:pPr>
            <a:endParaRPr lang="en-US" sz="2400" kern="0" spc="-50">
              <a:solidFill>
                <a:schemeClr val="bg1"/>
              </a:solidFill>
              <a:ea typeface="Segoe UI" pitchFamily="34" charset="0"/>
              <a:cs typeface="Segoe UI" pitchFamily="34" charset="0"/>
            </a:endParaRPr>
          </a:p>
        </p:txBody>
      </p:sp>
      <p:sp>
        <p:nvSpPr>
          <p:cNvPr id="100" name="Rounded Rectangle 99"/>
          <p:cNvSpPr/>
          <p:nvPr/>
        </p:nvSpPr>
        <p:spPr bwMode="auto">
          <a:xfrm>
            <a:off x="9400967" y="4333437"/>
            <a:ext cx="1679084" cy="399993"/>
          </a:xfrm>
          <a:prstGeom prst="roundRect">
            <a:avLst/>
          </a:prstGeom>
          <a:solidFill>
            <a:schemeClr val="accent1">
              <a:lumMod val="75000"/>
            </a:schemeClr>
          </a:solidFill>
          <a:ln>
            <a:solidFill>
              <a:schemeClr val="accent1">
                <a:lumMod val="75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27" tIns="45713" rIns="45713" bIns="91427" numCol="1" spcCol="0" rtlCol="0" fromWordArt="0" anchor="t" anchorCtr="0" forceAA="0" compatLnSpc="1">
            <a:prstTxWarp prst="textNoShape">
              <a:avLst/>
            </a:prstTxWarp>
            <a:noAutofit/>
          </a:bodyPr>
          <a:lstStyle/>
          <a:p>
            <a:pPr algn="ctr" defTabSz="913924">
              <a:defRPr/>
            </a:pPr>
            <a:endParaRPr lang="en-US" sz="2400" kern="0" spc="-50">
              <a:solidFill>
                <a:schemeClr val="bg1"/>
              </a:solidFill>
              <a:ea typeface="Segoe UI" pitchFamily="34" charset="0"/>
              <a:cs typeface="Segoe UI" pitchFamily="34" charset="0"/>
            </a:endParaRPr>
          </a:p>
        </p:txBody>
      </p:sp>
      <p:sp>
        <p:nvSpPr>
          <p:cNvPr id="101" name="Rectangle 100"/>
          <p:cNvSpPr/>
          <p:nvPr/>
        </p:nvSpPr>
        <p:spPr bwMode="auto">
          <a:xfrm>
            <a:off x="9744399" y="4445764"/>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5</a:t>
            </a:r>
          </a:p>
        </p:txBody>
      </p:sp>
      <p:sp>
        <p:nvSpPr>
          <p:cNvPr id="102" name="Rectangle 101"/>
          <p:cNvSpPr/>
          <p:nvPr/>
        </p:nvSpPr>
        <p:spPr bwMode="auto">
          <a:xfrm>
            <a:off x="10000223" y="4445764"/>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3</a:t>
            </a:r>
          </a:p>
        </p:txBody>
      </p:sp>
      <p:sp>
        <p:nvSpPr>
          <p:cNvPr id="103" name="Rectangle 102"/>
          <p:cNvSpPr/>
          <p:nvPr/>
        </p:nvSpPr>
        <p:spPr bwMode="auto">
          <a:xfrm>
            <a:off x="10261042" y="4445764"/>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6</a:t>
            </a:r>
          </a:p>
        </p:txBody>
      </p:sp>
      <p:sp>
        <p:nvSpPr>
          <p:cNvPr id="104" name="Rectangle 103"/>
          <p:cNvSpPr/>
          <p:nvPr/>
        </p:nvSpPr>
        <p:spPr bwMode="auto">
          <a:xfrm>
            <a:off x="10523708" y="4445764"/>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1</a:t>
            </a:r>
          </a:p>
        </p:txBody>
      </p:sp>
      <p:sp>
        <p:nvSpPr>
          <p:cNvPr id="105" name="Rectangle 104"/>
          <p:cNvSpPr/>
          <p:nvPr/>
        </p:nvSpPr>
        <p:spPr bwMode="auto">
          <a:xfrm>
            <a:off x="5896405" y="2678632"/>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1</a:t>
            </a:r>
          </a:p>
        </p:txBody>
      </p:sp>
      <p:sp>
        <p:nvSpPr>
          <p:cNvPr id="106" name="Rectangle 105"/>
          <p:cNvSpPr/>
          <p:nvPr/>
        </p:nvSpPr>
        <p:spPr bwMode="auto">
          <a:xfrm>
            <a:off x="6189944" y="2678632"/>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5</a:t>
            </a:r>
          </a:p>
        </p:txBody>
      </p:sp>
      <p:sp>
        <p:nvSpPr>
          <p:cNvPr id="107" name="Rectangle 106"/>
          <p:cNvSpPr/>
          <p:nvPr/>
        </p:nvSpPr>
        <p:spPr bwMode="auto">
          <a:xfrm>
            <a:off x="6452948" y="2682743"/>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4</a:t>
            </a:r>
          </a:p>
        </p:txBody>
      </p:sp>
      <p:sp>
        <p:nvSpPr>
          <p:cNvPr id="108" name="Rectangle 107"/>
          <p:cNvSpPr/>
          <p:nvPr/>
        </p:nvSpPr>
        <p:spPr bwMode="auto">
          <a:xfrm>
            <a:off x="7020193" y="2682743"/>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2</a:t>
            </a:r>
          </a:p>
        </p:txBody>
      </p:sp>
      <p:sp>
        <p:nvSpPr>
          <p:cNvPr id="109" name="Rectangle 108"/>
          <p:cNvSpPr/>
          <p:nvPr/>
        </p:nvSpPr>
        <p:spPr bwMode="auto">
          <a:xfrm>
            <a:off x="6725872" y="2682743"/>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6</a:t>
            </a:r>
          </a:p>
        </p:txBody>
      </p:sp>
      <p:sp>
        <p:nvSpPr>
          <p:cNvPr id="110" name="Rectangle 109"/>
          <p:cNvSpPr/>
          <p:nvPr/>
        </p:nvSpPr>
        <p:spPr bwMode="auto">
          <a:xfrm>
            <a:off x="8838545" y="4007677"/>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8</a:t>
            </a:r>
          </a:p>
        </p:txBody>
      </p:sp>
      <p:sp>
        <p:nvSpPr>
          <p:cNvPr id="111" name="Rectangle 110"/>
          <p:cNvSpPr/>
          <p:nvPr/>
        </p:nvSpPr>
        <p:spPr bwMode="auto">
          <a:xfrm>
            <a:off x="9097774" y="4007677"/>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7</a:t>
            </a:r>
          </a:p>
        </p:txBody>
      </p:sp>
      <p:sp>
        <p:nvSpPr>
          <p:cNvPr id="112" name="Rectangle 111"/>
          <p:cNvSpPr/>
          <p:nvPr/>
        </p:nvSpPr>
        <p:spPr bwMode="auto">
          <a:xfrm>
            <a:off x="9355467" y="4007677"/>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5</a:t>
            </a:r>
          </a:p>
        </p:txBody>
      </p:sp>
      <p:sp>
        <p:nvSpPr>
          <p:cNvPr id="113" name="Rectangle 112"/>
          <p:cNvSpPr/>
          <p:nvPr/>
        </p:nvSpPr>
        <p:spPr bwMode="auto">
          <a:xfrm>
            <a:off x="9611292" y="4007677"/>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3</a:t>
            </a:r>
          </a:p>
        </p:txBody>
      </p:sp>
      <p:sp>
        <p:nvSpPr>
          <p:cNvPr id="114" name="Rectangle 113"/>
          <p:cNvSpPr/>
          <p:nvPr/>
        </p:nvSpPr>
        <p:spPr bwMode="auto">
          <a:xfrm>
            <a:off x="10346801" y="1564653"/>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6</a:t>
            </a:r>
          </a:p>
        </p:txBody>
      </p:sp>
      <p:sp>
        <p:nvSpPr>
          <p:cNvPr id="115" name="Rectangle 114"/>
          <p:cNvSpPr/>
          <p:nvPr/>
        </p:nvSpPr>
        <p:spPr bwMode="auto">
          <a:xfrm>
            <a:off x="10618990" y="1564653"/>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1</a:t>
            </a:r>
          </a:p>
        </p:txBody>
      </p:sp>
      <p:cxnSp>
        <p:nvCxnSpPr>
          <p:cNvPr id="116" name="Straight Connector 115"/>
          <p:cNvCxnSpPr/>
          <p:nvPr/>
        </p:nvCxnSpPr>
        <p:spPr>
          <a:xfrm>
            <a:off x="8417494" y="2088330"/>
            <a:ext cx="5221" cy="880023"/>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a:off x="10226684" y="2097853"/>
            <a:ext cx="304" cy="1749877"/>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H="1">
            <a:off x="7502048" y="2036402"/>
            <a:ext cx="1179" cy="552237"/>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6550862" y="2112591"/>
            <a:ext cx="3002" cy="357841"/>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0" name="Rectangle 119"/>
          <p:cNvSpPr/>
          <p:nvPr/>
        </p:nvSpPr>
        <p:spPr bwMode="auto">
          <a:xfrm>
            <a:off x="9555463" y="1569622"/>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5</a:t>
            </a:r>
          </a:p>
        </p:txBody>
      </p:sp>
      <p:sp>
        <p:nvSpPr>
          <p:cNvPr id="121" name="Rectangle 120"/>
          <p:cNvSpPr/>
          <p:nvPr/>
        </p:nvSpPr>
        <p:spPr bwMode="auto">
          <a:xfrm>
            <a:off x="9811289" y="1569622"/>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3</a:t>
            </a:r>
          </a:p>
        </p:txBody>
      </p:sp>
    </p:spTree>
    <p:extLst>
      <p:ext uri="{BB962C8B-B14F-4D97-AF65-F5344CB8AC3E}">
        <p14:creationId xmlns:p14="http://schemas.microsoft.com/office/powerpoint/2010/main" val="3016218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wrap="square" lIns="143428" tIns="89642" rIns="143428" bIns="89642" rtlCol="0" anchor="t" anchorCtr="0">
            <a:noAutofit/>
          </a:bodyPr>
          <a:lstStyle/>
          <a:p>
            <a:r>
              <a:rPr lang="en-US" sz="4705"/>
              <a:t>Sliding Windows</a:t>
            </a:r>
          </a:p>
        </p:txBody>
      </p:sp>
      <p:sp>
        <p:nvSpPr>
          <p:cNvPr id="6" name="Rectangle 5"/>
          <p:cNvSpPr/>
          <p:nvPr/>
        </p:nvSpPr>
        <p:spPr>
          <a:xfrm>
            <a:off x="424132" y="4468440"/>
            <a:ext cx="9487163" cy="1538804"/>
          </a:xfrm>
          <a:prstGeom prst="rect">
            <a:avLst/>
          </a:prstGeom>
        </p:spPr>
        <p:txBody>
          <a:bodyPr wrap="square">
            <a:spAutoFit/>
          </a:bodyPr>
          <a:lstStyle/>
          <a:p>
            <a:pPr defTabSz="896386">
              <a:defRPr/>
            </a:pPr>
            <a:r>
              <a:rPr lang="en-US" sz="2353" kern="0">
                <a:solidFill>
                  <a:schemeClr val="tx2">
                    <a:lumMod val="60000"/>
                    <a:lumOff val="40000"/>
                  </a:schemeClr>
                </a:solidFill>
                <a:latin typeface="Consolas"/>
              </a:rPr>
              <a:t>SELECT</a:t>
            </a:r>
            <a:r>
              <a:rPr lang="en-US" sz="2353" kern="0">
                <a:solidFill>
                  <a:sysClr val="windowText" lastClr="000000"/>
                </a:solidFill>
                <a:latin typeface="Consolas"/>
              </a:rPr>
              <a:t> Topic, </a:t>
            </a:r>
            <a:r>
              <a:rPr lang="en-US" sz="2353" kern="0">
                <a:solidFill>
                  <a:srgbClr val="7030A0"/>
                </a:solidFill>
                <a:latin typeface="Consolas"/>
              </a:rPr>
              <a:t>COUNT</a:t>
            </a:r>
            <a:r>
              <a:rPr lang="en-US" sz="2353" kern="0">
                <a:solidFill>
                  <a:sysClr val="windowText" lastClr="000000"/>
                </a:solidFill>
                <a:latin typeface="Consolas"/>
              </a:rPr>
              <a:t>(*) </a:t>
            </a:r>
            <a:r>
              <a:rPr lang="en-US" sz="2353" kern="0">
                <a:solidFill>
                  <a:schemeClr val="tx2">
                    <a:lumMod val="60000"/>
                    <a:lumOff val="40000"/>
                  </a:schemeClr>
                </a:solidFill>
                <a:latin typeface="Consolas"/>
              </a:rPr>
              <a:t>FROM</a:t>
            </a:r>
            <a:r>
              <a:rPr lang="en-US" sz="2353" kern="0">
                <a:solidFill>
                  <a:sysClr val="windowText" lastClr="000000"/>
                </a:solidFill>
                <a:latin typeface="Consolas"/>
              </a:rPr>
              <a:t> </a:t>
            </a:r>
            <a:r>
              <a:rPr lang="en-US" sz="2353" kern="0" err="1">
                <a:solidFill>
                  <a:sysClr val="windowText" lastClr="000000"/>
                </a:solidFill>
                <a:latin typeface="Consolas"/>
              </a:rPr>
              <a:t>TwitterStream</a:t>
            </a:r>
            <a:r>
              <a:rPr lang="en-US" sz="2353" kern="0">
                <a:solidFill>
                  <a:sysClr val="windowText" lastClr="000000"/>
                </a:solidFill>
                <a:latin typeface="Consolas"/>
              </a:rPr>
              <a:t> </a:t>
            </a:r>
          </a:p>
          <a:p>
            <a:pPr defTabSz="896386">
              <a:defRPr/>
            </a:pPr>
            <a:r>
              <a:rPr lang="en-US" sz="2353" kern="0">
                <a:solidFill>
                  <a:schemeClr val="tx2">
                    <a:lumMod val="60000"/>
                    <a:lumOff val="40000"/>
                  </a:schemeClr>
                </a:solidFill>
                <a:latin typeface="Consolas"/>
              </a:rPr>
              <a:t>TIMESTAMP</a:t>
            </a:r>
            <a:r>
              <a:rPr lang="en-US" sz="2353" kern="0">
                <a:solidFill>
                  <a:sysClr val="windowText" lastClr="000000"/>
                </a:solidFill>
                <a:latin typeface="Consolas"/>
              </a:rPr>
              <a:t> </a:t>
            </a:r>
            <a:r>
              <a:rPr lang="en-US" sz="2353" kern="0">
                <a:solidFill>
                  <a:schemeClr val="tx2">
                    <a:lumMod val="60000"/>
                    <a:lumOff val="40000"/>
                  </a:schemeClr>
                </a:solidFill>
                <a:latin typeface="Consolas"/>
              </a:rPr>
              <a:t>BY</a:t>
            </a:r>
            <a:r>
              <a:rPr lang="en-US" sz="2353" kern="0">
                <a:solidFill>
                  <a:sysClr val="windowText" lastClr="000000"/>
                </a:solidFill>
                <a:latin typeface="Consolas"/>
              </a:rPr>
              <a:t> </a:t>
            </a:r>
            <a:r>
              <a:rPr lang="en-US" sz="2353" kern="0" err="1">
                <a:solidFill>
                  <a:sysClr val="windowText" lastClr="000000"/>
                </a:solidFill>
                <a:latin typeface="Consolas"/>
              </a:rPr>
              <a:t>CreatedAt</a:t>
            </a:r>
            <a:endParaRPr lang="en-US" sz="2353" kern="0">
              <a:solidFill>
                <a:sysClr val="windowText" lastClr="000000"/>
              </a:solidFill>
              <a:latin typeface="Consolas"/>
            </a:endParaRPr>
          </a:p>
          <a:p>
            <a:pPr defTabSz="896386">
              <a:defRPr/>
            </a:pPr>
            <a:r>
              <a:rPr lang="en-US" sz="2353" kern="0">
                <a:solidFill>
                  <a:schemeClr val="tx2">
                    <a:lumMod val="60000"/>
                    <a:lumOff val="40000"/>
                  </a:schemeClr>
                </a:solidFill>
                <a:latin typeface="Consolas"/>
              </a:rPr>
              <a:t>GROUP</a:t>
            </a:r>
            <a:r>
              <a:rPr lang="en-US" sz="2353" kern="0">
                <a:solidFill>
                  <a:sysClr val="windowText" lastClr="000000"/>
                </a:solidFill>
                <a:latin typeface="Consolas"/>
              </a:rPr>
              <a:t> </a:t>
            </a:r>
            <a:r>
              <a:rPr lang="en-US" sz="2353" kern="0">
                <a:solidFill>
                  <a:schemeClr val="tx2">
                    <a:lumMod val="60000"/>
                    <a:lumOff val="40000"/>
                  </a:schemeClr>
                </a:solidFill>
                <a:latin typeface="Consolas"/>
              </a:rPr>
              <a:t>BY</a:t>
            </a:r>
            <a:r>
              <a:rPr lang="en-US" sz="2353" kern="0">
                <a:solidFill>
                  <a:sysClr val="windowText" lastClr="000000"/>
                </a:solidFill>
                <a:latin typeface="Consolas"/>
              </a:rPr>
              <a:t> Topic, </a:t>
            </a:r>
            <a:r>
              <a:rPr lang="en-US" sz="2353" kern="0" err="1">
                <a:solidFill>
                  <a:srgbClr val="7030A0"/>
                </a:solidFill>
                <a:latin typeface="Consolas"/>
              </a:rPr>
              <a:t>SlidingWindow</a:t>
            </a:r>
            <a:r>
              <a:rPr lang="en-US" sz="2353" kern="0">
                <a:solidFill>
                  <a:sysClr val="windowText" lastClr="000000"/>
                </a:solidFill>
                <a:latin typeface="Consolas"/>
              </a:rPr>
              <a:t>(second, 10)</a:t>
            </a:r>
          </a:p>
          <a:p>
            <a:pPr defTabSz="896386">
              <a:defRPr/>
            </a:pPr>
            <a:r>
              <a:rPr lang="en-US" sz="2353" kern="0">
                <a:solidFill>
                  <a:schemeClr val="tx2">
                    <a:lumMod val="60000"/>
                    <a:lumOff val="40000"/>
                  </a:schemeClr>
                </a:solidFill>
                <a:latin typeface="Consolas"/>
              </a:rPr>
              <a:t>HAVING</a:t>
            </a:r>
            <a:r>
              <a:rPr lang="en-US" sz="2353" kern="0">
                <a:solidFill>
                  <a:sysClr val="windowText" lastClr="000000"/>
                </a:solidFill>
                <a:latin typeface="Consolas"/>
              </a:rPr>
              <a:t> </a:t>
            </a:r>
            <a:r>
              <a:rPr lang="en-US" sz="2353" kern="0">
                <a:solidFill>
                  <a:srgbClr val="7030A0"/>
                </a:solidFill>
                <a:latin typeface="Consolas"/>
              </a:rPr>
              <a:t>COUNT</a:t>
            </a:r>
            <a:r>
              <a:rPr lang="en-US" sz="2353" kern="0">
                <a:solidFill>
                  <a:sysClr val="windowText" lastClr="000000"/>
                </a:solidFill>
                <a:latin typeface="Consolas"/>
              </a:rPr>
              <a:t>(*) &gt; 10</a:t>
            </a:r>
          </a:p>
        </p:txBody>
      </p:sp>
      <p:sp>
        <p:nvSpPr>
          <p:cNvPr id="7" name="Rectangle 6"/>
          <p:cNvSpPr/>
          <p:nvPr/>
        </p:nvSpPr>
        <p:spPr>
          <a:xfrm>
            <a:off x="563506" y="1794420"/>
            <a:ext cx="4835889" cy="1178592"/>
          </a:xfrm>
          <a:prstGeom prst="rect">
            <a:avLst/>
          </a:prstGeom>
        </p:spPr>
        <p:txBody>
          <a:bodyPr wrap="square">
            <a:spAutoFit/>
          </a:bodyPr>
          <a:lstStyle/>
          <a:p>
            <a:pPr defTabSz="896386">
              <a:defRPr/>
            </a:pPr>
            <a:r>
              <a:rPr lang="en-US" sz="2353" kern="0" dirty="0">
                <a:solidFill>
                  <a:srgbClr val="7FBA00"/>
                </a:solidFill>
                <a:ea typeface="Times New Roman" panose="02020603050405020304" pitchFamily="18" charset="0"/>
                <a:cs typeface="Times New Roman" panose="02020603050405020304" pitchFamily="18" charset="0"/>
              </a:rPr>
              <a:t>Give me the count of tweets for all topics which are tweeted more than 10 times in the last 10 seconds</a:t>
            </a:r>
          </a:p>
        </p:txBody>
      </p:sp>
      <p:cxnSp>
        <p:nvCxnSpPr>
          <p:cNvPr id="8" name="Straight Connector 7"/>
          <p:cNvCxnSpPr/>
          <p:nvPr/>
        </p:nvCxnSpPr>
        <p:spPr>
          <a:xfrm>
            <a:off x="8374496" y="1664540"/>
            <a:ext cx="23713" cy="1325715"/>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0" idx="3"/>
          </p:cNvCxnSpPr>
          <p:nvPr/>
        </p:nvCxnSpPr>
        <p:spPr>
          <a:xfrm>
            <a:off x="10842995" y="1678559"/>
            <a:ext cx="23757" cy="2434824"/>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auto">
          <a:xfrm>
            <a:off x="8955839" y="3913386"/>
            <a:ext cx="1910913" cy="399993"/>
          </a:xfrm>
          <a:prstGeom prst="rect">
            <a:avLst/>
          </a:prstGeom>
          <a:solidFill>
            <a:schemeClr val="accent1">
              <a:lumMod val="75000"/>
            </a:schemeClr>
          </a:solidFill>
          <a:ln>
            <a:solidFill>
              <a:schemeClr val="accent1">
                <a:lumMod val="75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27" tIns="45713" rIns="45713" bIns="91427" numCol="1" spcCol="0" rtlCol="0" fromWordArt="0" anchor="t" anchorCtr="0" forceAA="0" compatLnSpc="1">
            <a:prstTxWarp prst="textNoShape">
              <a:avLst/>
            </a:prstTxWarp>
            <a:noAutofit/>
          </a:bodyPr>
          <a:lstStyle/>
          <a:p>
            <a:pPr algn="ctr" defTabSz="913924">
              <a:defRPr/>
            </a:pPr>
            <a:endParaRPr lang="en-US" sz="2400" kern="0" spc="-5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6483292" y="2877927"/>
            <a:ext cx="1910913" cy="399993"/>
          </a:xfrm>
          <a:prstGeom prst="rect">
            <a:avLst/>
          </a:prstGeom>
          <a:solidFill>
            <a:schemeClr val="accent1">
              <a:lumMod val="75000"/>
            </a:schemeClr>
          </a:solidFill>
          <a:ln>
            <a:solidFill>
              <a:schemeClr val="accent1">
                <a:lumMod val="75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27" tIns="45713" rIns="45713" bIns="91427" numCol="1" spcCol="0" rtlCol="0" fromWordArt="0" anchor="t" anchorCtr="0" forceAA="0" compatLnSpc="1">
            <a:prstTxWarp prst="textNoShape">
              <a:avLst/>
            </a:prstTxWarp>
            <a:noAutofit/>
          </a:bodyPr>
          <a:lstStyle/>
          <a:p>
            <a:pPr algn="ctr" defTabSz="913924">
              <a:defRPr/>
            </a:pPr>
            <a:endParaRPr lang="en-US" sz="2400" kern="0" spc="-5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7632901" y="1534431"/>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1</a:t>
            </a:r>
          </a:p>
        </p:txBody>
      </p:sp>
      <p:sp>
        <p:nvSpPr>
          <p:cNvPr id="13" name="Rectangle 12"/>
          <p:cNvSpPr/>
          <p:nvPr/>
        </p:nvSpPr>
        <p:spPr bwMode="auto">
          <a:xfrm>
            <a:off x="8161625" y="1534431"/>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5</a:t>
            </a:r>
          </a:p>
        </p:txBody>
      </p:sp>
      <p:sp>
        <p:nvSpPr>
          <p:cNvPr id="14" name="Oval 13"/>
          <p:cNvSpPr/>
          <p:nvPr/>
        </p:nvSpPr>
        <p:spPr bwMode="auto">
          <a:xfrm>
            <a:off x="5865435" y="2020628"/>
            <a:ext cx="118263" cy="112718"/>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endParaRPr lang="en-US" sz="2000" kern="0">
              <a:gradFill>
                <a:gsLst>
                  <a:gs pos="0">
                    <a:srgbClr val="FFFFFF"/>
                  </a:gs>
                  <a:gs pos="100000">
                    <a:srgbClr val="FFFFFF"/>
                  </a:gs>
                </a:gsLst>
                <a:lin ang="5400000" scaled="0"/>
              </a:gradFill>
            </a:endParaRPr>
          </a:p>
        </p:txBody>
      </p:sp>
      <p:sp>
        <p:nvSpPr>
          <p:cNvPr id="15" name="Oval 14"/>
          <p:cNvSpPr/>
          <p:nvPr/>
        </p:nvSpPr>
        <p:spPr bwMode="auto">
          <a:xfrm>
            <a:off x="7777031" y="2020628"/>
            <a:ext cx="118263" cy="112718"/>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endParaRPr lang="en-US" sz="2000" kern="0">
              <a:gradFill>
                <a:gsLst>
                  <a:gs pos="0">
                    <a:srgbClr val="FFFFFF"/>
                  </a:gs>
                  <a:gs pos="100000">
                    <a:srgbClr val="FFFFFF"/>
                  </a:gs>
                </a:gsLst>
                <a:lin ang="5400000" scaled="0"/>
              </a:gradFill>
            </a:endParaRPr>
          </a:p>
        </p:txBody>
      </p:sp>
      <p:sp>
        <p:nvSpPr>
          <p:cNvPr id="16" name="Oval 15"/>
          <p:cNvSpPr/>
          <p:nvPr/>
        </p:nvSpPr>
        <p:spPr bwMode="auto">
          <a:xfrm>
            <a:off x="6822237" y="2020628"/>
            <a:ext cx="118263" cy="112718"/>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endParaRPr lang="en-US" sz="2000" kern="0">
              <a:gradFill>
                <a:gsLst>
                  <a:gs pos="0">
                    <a:srgbClr val="FFFFFF"/>
                  </a:gs>
                  <a:gs pos="100000">
                    <a:srgbClr val="FFFFFF"/>
                  </a:gs>
                </a:gsLst>
                <a:lin ang="5400000" scaled="0"/>
              </a:gradFill>
            </a:endParaRPr>
          </a:p>
        </p:txBody>
      </p:sp>
      <p:sp>
        <p:nvSpPr>
          <p:cNvPr id="17" name="Oval 16"/>
          <p:cNvSpPr/>
          <p:nvPr/>
        </p:nvSpPr>
        <p:spPr bwMode="auto">
          <a:xfrm>
            <a:off x="10486047" y="2020628"/>
            <a:ext cx="118263" cy="112718"/>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endParaRPr lang="en-US" sz="2000" kern="0">
              <a:gradFill>
                <a:gsLst>
                  <a:gs pos="0">
                    <a:srgbClr val="FFFFFF"/>
                  </a:gs>
                  <a:gs pos="100000">
                    <a:srgbClr val="FFFFFF"/>
                  </a:gs>
                </a:gsLst>
                <a:lin ang="5400000" scaled="0"/>
              </a:gradFill>
            </a:endParaRPr>
          </a:p>
        </p:txBody>
      </p:sp>
      <p:sp>
        <p:nvSpPr>
          <p:cNvPr id="18" name="Oval 17"/>
          <p:cNvSpPr/>
          <p:nvPr/>
        </p:nvSpPr>
        <p:spPr bwMode="auto">
          <a:xfrm>
            <a:off x="9657281" y="2020628"/>
            <a:ext cx="118263" cy="112718"/>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endParaRPr lang="en-US" sz="2000" kern="0">
              <a:gradFill>
                <a:gsLst>
                  <a:gs pos="0">
                    <a:srgbClr val="FFFFFF"/>
                  </a:gs>
                  <a:gs pos="100000">
                    <a:srgbClr val="FFFFFF"/>
                  </a:gs>
                </a:gsLst>
                <a:lin ang="5400000" scaled="0"/>
              </a:gradFill>
            </a:endParaRPr>
          </a:p>
        </p:txBody>
      </p:sp>
      <p:sp>
        <p:nvSpPr>
          <p:cNvPr id="19" name="Oval 18"/>
          <p:cNvSpPr/>
          <p:nvPr/>
        </p:nvSpPr>
        <p:spPr bwMode="auto">
          <a:xfrm>
            <a:off x="8700479" y="2020628"/>
            <a:ext cx="118263" cy="112718"/>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endParaRPr lang="en-US" sz="2000" kern="0">
              <a:gradFill>
                <a:gsLst>
                  <a:gs pos="0">
                    <a:srgbClr val="FFFFFF"/>
                  </a:gs>
                  <a:gs pos="100000">
                    <a:srgbClr val="FFFFFF"/>
                  </a:gs>
                </a:gsLst>
                <a:lin ang="5400000" scaled="0"/>
              </a:gradFill>
            </a:endParaRPr>
          </a:p>
        </p:txBody>
      </p:sp>
      <p:cxnSp>
        <p:nvCxnSpPr>
          <p:cNvPr id="20" name="Straight Arrow Connector 19"/>
          <p:cNvCxnSpPr>
            <a:stCxn id="14" idx="6"/>
          </p:cNvCxnSpPr>
          <p:nvPr/>
        </p:nvCxnSpPr>
        <p:spPr>
          <a:xfrm flipV="1">
            <a:off x="5983698" y="2072556"/>
            <a:ext cx="5078995" cy="443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853136" y="1794420"/>
            <a:ext cx="69571" cy="184666"/>
          </a:xfrm>
          <a:prstGeom prst="rect">
            <a:avLst/>
          </a:prstGeom>
          <a:noFill/>
        </p:spPr>
        <p:txBody>
          <a:bodyPr wrap="none" lIns="0" tIns="0" rIns="0" bIns="0" rtlCol="0">
            <a:spAutoFit/>
          </a:bodyPr>
          <a:lstStyle/>
          <a:p>
            <a:pPr defTabSz="896386">
              <a:defRPr/>
            </a:pPr>
            <a:r>
              <a:rPr lang="en-US" sz="1200" kern="0" spc="-70">
                <a:gradFill>
                  <a:gsLst>
                    <a:gs pos="2917">
                      <a:schemeClr val="tx1"/>
                    </a:gs>
                    <a:gs pos="30000">
                      <a:schemeClr val="tx1"/>
                    </a:gs>
                  </a:gsLst>
                  <a:lin ang="5400000" scaled="0"/>
                </a:gradFill>
              </a:rPr>
              <a:t>0</a:t>
            </a:r>
          </a:p>
        </p:txBody>
      </p:sp>
      <p:sp>
        <p:nvSpPr>
          <p:cNvPr id="22" name="TextBox 21"/>
          <p:cNvSpPr txBox="1"/>
          <p:nvPr/>
        </p:nvSpPr>
        <p:spPr>
          <a:xfrm>
            <a:off x="6814542" y="1794420"/>
            <a:ext cx="69571" cy="184666"/>
          </a:xfrm>
          <a:prstGeom prst="rect">
            <a:avLst/>
          </a:prstGeom>
          <a:noFill/>
        </p:spPr>
        <p:txBody>
          <a:bodyPr wrap="none" lIns="0" tIns="0" rIns="0" bIns="0" rtlCol="0">
            <a:spAutoFit/>
          </a:bodyPr>
          <a:lstStyle/>
          <a:p>
            <a:pPr defTabSz="896386">
              <a:defRPr/>
            </a:pPr>
            <a:r>
              <a:rPr lang="en-US" sz="1200" kern="0" spc="-70">
                <a:gradFill>
                  <a:gsLst>
                    <a:gs pos="2917">
                      <a:schemeClr val="tx1"/>
                    </a:gs>
                    <a:gs pos="30000">
                      <a:schemeClr val="tx1"/>
                    </a:gs>
                  </a:gsLst>
                  <a:lin ang="5400000" scaled="0"/>
                </a:gradFill>
              </a:rPr>
              <a:t>5</a:t>
            </a:r>
          </a:p>
        </p:txBody>
      </p:sp>
      <p:sp>
        <p:nvSpPr>
          <p:cNvPr id="23" name="TextBox 22"/>
          <p:cNvSpPr txBox="1"/>
          <p:nvPr/>
        </p:nvSpPr>
        <p:spPr>
          <a:xfrm>
            <a:off x="9628710" y="1794420"/>
            <a:ext cx="139141" cy="184666"/>
          </a:xfrm>
          <a:prstGeom prst="rect">
            <a:avLst/>
          </a:prstGeom>
          <a:noFill/>
        </p:spPr>
        <p:txBody>
          <a:bodyPr wrap="none" lIns="0" tIns="0" rIns="0" bIns="0" rtlCol="0">
            <a:spAutoFit/>
          </a:bodyPr>
          <a:lstStyle/>
          <a:p>
            <a:pPr defTabSz="896386">
              <a:defRPr/>
            </a:pPr>
            <a:r>
              <a:rPr lang="en-US" sz="1200" kern="0" spc="-70">
                <a:gradFill>
                  <a:gsLst>
                    <a:gs pos="2917">
                      <a:schemeClr val="tx1"/>
                    </a:gs>
                    <a:gs pos="30000">
                      <a:schemeClr val="tx1"/>
                    </a:gs>
                  </a:gsLst>
                  <a:lin ang="5400000" scaled="0"/>
                </a:gradFill>
              </a:rPr>
              <a:t>20</a:t>
            </a:r>
          </a:p>
        </p:txBody>
      </p:sp>
      <p:sp>
        <p:nvSpPr>
          <p:cNvPr id="24" name="TextBox 23"/>
          <p:cNvSpPr txBox="1"/>
          <p:nvPr/>
        </p:nvSpPr>
        <p:spPr>
          <a:xfrm>
            <a:off x="7769071" y="1794420"/>
            <a:ext cx="139141" cy="184666"/>
          </a:xfrm>
          <a:prstGeom prst="rect">
            <a:avLst/>
          </a:prstGeom>
          <a:noFill/>
        </p:spPr>
        <p:txBody>
          <a:bodyPr wrap="none" lIns="0" tIns="0" rIns="0" bIns="0" rtlCol="0">
            <a:spAutoFit/>
          </a:bodyPr>
          <a:lstStyle/>
          <a:p>
            <a:pPr defTabSz="896386">
              <a:defRPr/>
            </a:pPr>
            <a:r>
              <a:rPr lang="en-US" sz="1200" kern="0" spc="-70">
                <a:gradFill>
                  <a:gsLst>
                    <a:gs pos="2917">
                      <a:schemeClr val="tx1"/>
                    </a:gs>
                    <a:gs pos="30000">
                      <a:schemeClr val="tx1"/>
                    </a:gs>
                  </a:gsLst>
                  <a:lin ang="5400000" scaled="0"/>
                </a:gradFill>
              </a:rPr>
              <a:t>10</a:t>
            </a:r>
          </a:p>
        </p:txBody>
      </p:sp>
      <p:sp>
        <p:nvSpPr>
          <p:cNvPr id="25" name="TextBox 24"/>
          <p:cNvSpPr txBox="1"/>
          <p:nvPr/>
        </p:nvSpPr>
        <p:spPr>
          <a:xfrm>
            <a:off x="8684604" y="1794420"/>
            <a:ext cx="139141" cy="184666"/>
          </a:xfrm>
          <a:prstGeom prst="rect">
            <a:avLst/>
          </a:prstGeom>
          <a:noFill/>
        </p:spPr>
        <p:txBody>
          <a:bodyPr wrap="none" lIns="0" tIns="0" rIns="0" bIns="0" rtlCol="0">
            <a:spAutoFit/>
          </a:bodyPr>
          <a:lstStyle/>
          <a:p>
            <a:pPr defTabSz="896386">
              <a:defRPr/>
            </a:pPr>
            <a:r>
              <a:rPr lang="en-US" sz="1200" kern="0" spc="-70">
                <a:gradFill>
                  <a:gsLst>
                    <a:gs pos="2917">
                      <a:schemeClr val="tx1"/>
                    </a:gs>
                    <a:gs pos="30000">
                      <a:schemeClr val="tx1"/>
                    </a:gs>
                  </a:gsLst>
                  <a:lin ang="5400000" scaled="0"/>
                </a:gradFill>
              </a:rPr>
              <a:t>15</a:t>
            </a:r>
          </a:p>
        </p:txBody>
      </p:sp>
      <p:sp>
        <p:nvSpPr>
          <p:cNvPr id="26" name="TextBox 25"/>
          <p:cNvSpPr txBox="1"/>
          <p:nvPr/>
        </p:nvSpPr>
        <p:spPr>
          <a:xfrm>
            <a:off x="11064615" y="1803490"/>
            <a:ext cx="454538" cy="482763"/>
          </a:xfrm>
          <a:prstGeom prst="rect">
            <a:avLst/>
          </a:prstGeom>
          <a:noFill/>
        </p:spPr>
        <p:txBody>
          <a:bodyPr wrap="none" lIns="0" tIns="0" rIns="0" bIns="0" rtlCol="0">
            <a:spAutoFit/>
          </a:bodyPr>
          <a:lstStyle/>
          <a:p>
            <a:pPr algn="ctr" defTabSz="896386">
              <a:defRPr/>
            </a:pPr>
            <a:r>
              <a:rPr lang="en-US" sz="1568" kern="0" spc="-70">
                <a:gradFill>
                  <a:gsLst>
                    <a:gs pos="2917">
                      <a:schemeClr val="tx1"/>
                    </a:gs>
                    <a:gs pos="30000">
                      <a:schemeClr val="tx1"/>
                    </a:gs>
                  </a:gsLst>
                  <a:lin ang="5400000" scaled="0"/>
                </a:gradFill>
                <a:latin typeface="Segoe UI Light" panose="020B0502040204020203" pitchFamily="34" charset="0"/>
              </a:rPr>
              <a:t>Time</a:t>
            </a:r>
          </a:p>
          <a:p>
            <a:pPr algn="ctr" defTabSz="896386">
              <a:defRPr/>
            </a:pPr>
            <a:r>
              <a:rPr lang="en-US" sz="1568" kern="0" spc="-70">
                <a:gradFill>
                  <a:gsLst>
                    <a:gs pos="2917">
                      <a:schemeClr val="tx1"/>
                    </a:gs>
                    <a:gs pos="30000">
                      <a:schemeClr val="tx1"/>
                    </a:gs>
                  </a:gsLst>
                  <a:lin ang="5400000" scaled="0"/>
                </a:gradFill>
                <a:latin typeface="Segoe UI Light" panose="020B0502040204020203" pitchFamily="34" charset="0"/>
              </a:rPr>
              <a:t> (</a:t>
            </a:r>
            <a:r>
              <a:rPr lang="en-US" sz="1568" kern="0" spc="-70" err="1">
                <a:gradFill>
                  <a:gsLst>
                    <a:gs pos="2917">
                      <a:schemeClr val="tx1"/>
                    </a:gs>
                    <a:gs pos="30000">
                      <a:schemeClr val="tx1"/>
                    </a:gs>
                  </a:gsLst>
                  <a:lin ang="5400000" scaled="0"/>
                </a:gradFill>
                <a:latin typeface="Segoe UI Light" panose="020B0502040204020203" pitchFamily="34" charset="0"/>
              </a:rPr>
              <a:t>secs</a:t>
            </a:r>
            <a:r>
              <a:rPr lang="en-US" sz="1568" kern="0" spc="-70">
                <a:gradFill>
                  <a:gsLst>
                    <a:gs pos="2917">
                      <a:schemeClr val="tx1"/>
                    </a:gs>
                    <a:gs pos="30000">
                      <a:schemeClr val="tx1"/>
                    </a:gs>
                  </a:gsLst>
                  <a:lin ang="5400000" scaled="0"/>
                </a:gradFill>
                <a:latin typeface="Segoe UI Light" panose="020B0502040204020203" pitchFamily="34" charset="0"/>
              </a:rPr>
              <a:t>)</a:t>
            </a:r>
          </a:p>
        </p:txBody>
      </p:sp>
      <p:sp>
        <p:nvSpPr>
          <p:cNvPr id="27" name="TextBox 26"/>
          <p:cNvSpPr txBox="1"/>
          <p:nvPr/>
        </p:nvSpPr>
        <p:spPr>
          <a:xfrm>
            <a:off x="10466791" y="1794420"/>
            <a:ext cx="139141" cy="184666"/>
          </a:xfrm>
          <a:prstGeom prst="rect">
            <a:avLst/>
          </a:prstGeom>
          <a:noFill/>
        </p:spPr>
        <p:txBody>
          <a:bodyPr wrap="none" lIns="0" tIns="0" rIns="0" bIns="0" rtlCol="0">
            <a:spAutoFit/>
          </a:bodyPr>
          <a:lstStyle/>
          <a:p>
            <a:pPr defTabSz="896386">
              <a:defRPr/>
            </a:pPr>
            <a:r>
              <a:rPr lang="en-US" sz="1200" kern="0" spc="-70">
                <a:gradFill>
                  <a:gsLst>
                    <a:gs pos="2917">
                      <a:schemeClr val="tx1"/>
                    </a:gs>
                    <a:gs pos="30000">
                      <a:schemeClr val="tx1"/>
                    </a:gs>
                  </a:gsLst>
                  <a:lin ang="5400000" scaled="0"/>
                </a:gradFill>
              </a:rPr>
              <a:t>25</a:t>
            </a:r>
          </a:p>
        </p:txBody>
      </p:sp>
      <p:sp>
        <p:nvSpPr>
          <p:cNvPr id="28" name="TextBox 27"/>
          <p:cNvSpPr txBox="1"/>
          <p:nvPr/>
        </p:nvSpPr>
        <p:spPr>
          <a:xfrm>
            <a:off x="5924567" y="854292"/>
            <a:ext cx="5464197" cy="36927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defPPr>
              <a:defRPr lang="en-US"/>
            </a:defPPr>
            <a:lvl1pPr algn="ctr">
              <a:defRPr sz="2400" spc="-70">
                <a:gradFill>
                  <a:gsLst>
                    <a:gs pos="5417">
                      <a:schemeClr val="tx1"/>
                    </a:gs>
                    <a:gs pos="28000">
                      <a:schemeClr val="tx1"/>
                    </a:gs>
                  </a:gsLst>
                  <a:lin ang="5400000" scaled="0"/>
                </a:gra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896386">
              <a:defRPr/>
            </a:pPr>
            <a:r>
              <a:rPr lang="en-US" sz="1600" kern="0" spc="-69">
                <a:solidFill>
                  <a:schemeClr val="bg1"/>
                </a:solidFill>
                <a:latin typeface="Segoe UI Light" panose="020B0502040204020203" pitchFamily="34" charset="0"/>
              </a:rPr>
              <a:t>A 10-second Sliding Window</a:t>
            </a:r>
          </a:p>
        </p:txBody>
      </p:sp>
      <p:sp>
        <p:nvSpPr>
          <p:cNvPr id="30" name="Rectangle 29"/>
          <p:cNvSpPr/>
          <p:nvPr/>
        </p:nvSpPr>
        <p:spPr bwMode="auto">
          <a:xfrm>
            <a:off x="5939847" y="2297356"/>
            <a:ext cx="1910913" cy="399993"/>
          </a:xfrm>
          <a:prstGeom prst="rect">
            <a:avLst/>
          </a:prstGeom>
          <a:solidFill>
            <a:schemeClr val="accent1">
              <a:lumMod val="75000"/>
            </a:schemeClr>
          </a:solidFill>
          <a:ln>
            <a:solidFill>
              <a:schemeClr val="accent1">
                <a:lumMod val="75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27" tIns="45713" rIns="45713" bIns="91427" numCol="1" spcCol="0" rtlCol="0" fromWordArt="0" anchor="t" anchorCtr="0" forceAA="0" compatLnSpc="1">
            <a:prstTxWarp prst="textNoShape">
              <a:avLst/>
            </a:prstTxWarp>
            <a:noAutofit/>
          </a:bodyPr>
          <a:lstStyle/>
          <a:p>
            <a:pPr algn="ctr" defTabSz="913924">
              <a:defRPr/>
            </a:pPr>
            <a:endParaRPr lang="en-US" sz="2400" kern="0" spc="-5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10653839" y="1534431"/>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8</a:t>
            </a:r>
          </a:p>
        </p:txBody>
      </p:sp>
      <p:sp>
        <p:nvSpPr>
          <p:cNvPr id="33" name="Rectangle 32"/>
          <p:cNvSpPr/>
          <p:nvPr/>
        </p:nvSpPr>
        <p:spPr bwMode="auto">
          <a:xfrm>
            <a:off x="9840221" y="4035985"/>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8</a:t>
            </a:r>
          </a:p>
        </p:txBody>
      </p:sp>
      <p:cxnSp>
        <p:nvCxnSpPr>
          <p:cNvPr id="34" name="Straight Connector 33"/>
          <p:cNvCxnSpPr>
            <a:endCxn id="30" idx="3"/>
          </p:cNvCxnSpPr>
          <p:nvPr/>
        </p:nvCxnSpPr>
        <p:spPr>
          <a:xfrm>
            <a:off x="7833062" y="1691268"/>
            <a:ext cx="17697" cy="806085"/>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bwMode="auto">
          <a:xfrm>
            <a:off x="7588697" y="3003612"/>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5</a:t>
            </a:r>
          </a:p>
        </p:txBody>
      </p:sp>
      <p:sp>
        <p:nvSpPr>
          <p:cNvPr id="36" name="Rectangle 35"/>
          <p:cNvSpPr/>
          <p:nvPr/>
        </p:nvSpPr>
        <p:spPr bwMode="auto">
          <a:xfrm>
            <a:off x="7251247" y="3003612"/>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1</a:t>
            </a:r>
          </a:p>
        </p:txBody>
      </p:sp>
      <p:sp>
        <p:nvSpPr>
          <p:cNvPr id="37" name="Rectangle 36"/>
          <p:cNvSpPr/>
          <p:nvPr/>
        </p:nvSpPr>
        <p:spPr bwMode="auto">
          <a:xfrm>
            <a:off x="8487176" y="1534431"/>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9</a:t>
            </a:r>
          </a:p>
        </p:txBody>
      </p:sp>
      <p:cxnSp>
        <p:nvCxnSpPr>
          <p:cNvPr id="38" name="Straight Connector 37"/>
          <p:cNvCxnSpPr>
            <a:endCxn id="39" idx="3"/>
          </p:cNvCxnSpPr>
          <p:nvPr/>
        </p:nvCxnSpPr>
        <p:spPr>
          <a:xfrm>
            <a:off x="8699986" y="1747405"/>
            <a:ext cx="20125" cy="1928041"/>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bwMode="auto">
          <a:xfrm>
            <a:off x="6809198" y="3475450"/>
            <a:ext cx="1910913" cy="399993"/>
          </a:xfrm>
          <a:prstGeom prst="rect">
            <a:avLst/>
          </a:prstGeom>
          <a:solidFill>
            <a:schemeClr val="accent1">
              <a:lumMod val="75000"/>
            </a:schemeClr>
          </a:solidFill>
          <a:ln>
            <a:solidFill>
              <a:schemeClr val="accent1">
                <a:lumMod val="75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27" tIns="45713" rIns="45713" bIns="91427" numCol="1" spcCol="0" rtlCol="0" fromWordArt="0" anchor="t" anchorCtr="0" forceAA="0" compatLnSpc="1">
            <a:prstTxWarp prst="textNoShape">
              <a:avLst/>
            </a:prstTxWarp>
            <a:noAutofit/>
          </a:bodyPr>
          <a:lstStyle/>
          <a:p>
            <a:pPr algn="ctr" defTabSz="913924">
              <a:defRPr/>
            </a:pPr>
            <a:endParaRPr lang="en-US" sz="2400" kern="0" spc="-50">
              <a:gradFill>
                <a:gsLst>
                  <a:gs pos="0">
                    <a:srgbClr val="FFFFFF"/>
                  </a:gs>
                  <a:gs pos="100000">
                    <a:srgbClr val="FFFFFF"/>
                  </a:gs>
                </a:gsLst>
                <a:lin ang="5400000" scaled="0"/>
              </a:gradFill>
              <a:ea typeface="Segoe UI" pitchFamily="34" charset="0"/>
              <a:cs typeface="Segoe UI" pitchFamily="34" charset="0"/>
            </a:endParaRPr>
          </a:p>
        </p:txBody>
      </p:sp>
      <p:grpSp>
        <p:nvGrpSpPr>
          <p:cNvPr id="40" name="Group 39"/>
          <p:cNvGrpSpPr/>
          <p:nvPr/>
        </p:nvGrpSpPr>
        <p:grpSpPr>
          <a:xfrm>
            <a:off x="7251247" y="3598713"/>
            <a:ext cx="893095" cy="176828"/>
            <a:chOff x="1969982" y="4048456"/>
            <a:chExt cx="911003" cy="180374"/>
          </a:xfrm>
        </p:grpSpPr>
        <p:sp>
          <p:nvSpPr>
            <p:cNvPr id="41" name="Rectangle 40"/>
            <p:cNvSpPr/>
            <p:nvPr/>
          </p:nvSpPr>
          <p:spPr bwMode="auto">
            <a:xfrm>
              <a:off x="2314199" y="4049975"/>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5</a:t>
              </a:r>
            </a:p>
          </p:txBody>
        </p:sp>
        <p:sp>
          <p:nvSpPr>
            <p:cNvPr id="42" name="Rectangle 41"/>
            <p:cNvSpPr/>
            <p:nvPr/>
          </p:nvSpPr>
          <p:spPr bwMode="auto">
            <a:xfrm>
              <a:off x="1969982" y="4048456"/>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1</a:t>
              </a:r>
            </a:p>
          </p:txBody>
        </p:sp>
        <p:sp>
          <p:nvSpPr>
            <p:cNvPr id="43" name="Rectangle 42"/>
            <p:cNvSpPr/>
            <p:nvPr/>
          </p:nvSpPr>
          <p:spPr bwMode="auto">
            <a:xfrm>
              <a:off x="2663803" y="4049399"/>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9</a:t>
              </a:r>
            </a:p>
          </p:txBody>
        </p:sp>
      </p:grpSp>
      <p:sp>
        <p:nvSpPr>
          <p:cNvPr id="116" name="Rectangle 115"/>
          <p:cNvSpPr/>
          <p:nvPr/>
        </p:nvSpPr>
        <p:spPr bwMode="auto">
          <a:xfrm>
            <a:off x="6918926" y="2433164"/>
            <a:ext cx="212913" cy="17533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a:defRPr/>
            </a:pPr>
            <a:r>
              <a:rPr lang="en-US" sz="1000" kern="0">
                <a:solidFill>
                  <a:schemeClr val="bg1"/>
                </a:solidFill>
              </a:rPr>
              <a:t>1</a:t>
            </a:r>
          </a:p>
        </p:txBody>
      </p:sp>
    </p:spTree>
    <p:extLst>
      <p:ext uri="{BB962C8B-B14F-4D97-AF65-F5344CB8AC3E}">
        <p14:creationId xmlns:p14="http://schemas.microsoft.com/office/powerpoint/2010/main" val="4093711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a:t>Big Data Lambda Architecture</a:t>
            </a:r>
            <a:br>
              <a:rPr lang="en-US"/>
            </a:br>
            <a:br>
              <a:rPr lang="en-US" sz="1600"/>
            </a:br>
            <a:r>
              <a:rPr lang="en-US" sz="2200"/>
              <a:t>Meant to be generic, fault tolerant  and outwardly scalable to support a wide range of workloads and use cases.</a:t>
            </a:r>
            <a:br>
              <a:rPr lang="en-US"/>
            </a:br>
            <a:endParaRPr lang="en-US"/>
          </a:p>
        </p:txBody>
      </p:sp>
      <p:sp>
        <p:nvSpPr>
          <p:cNvPr id="30" name="Title 2"/>
          <p:cNvSpPr txBox="1">
            <a:spLocks/>
          </p:cNvSpPr>
          <p:nvPr/>
        </p:nvSpPr>
        <p:spPr bwMode="ltGray">
          <a:xfrm>
            <a:off x="270894" y="1611678"/>
            <a:ext cx="4418120" cy="480078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1">
              <a:lumMod val="75000"/>
            </a:schemeClr>
          </a:solidFill>
          <a:ln>
            <a:noFill/>
          </a:ln>
          <a:extLst/>
        </p:spPr>
        <p:txBody>
          <a:bodyPr vert="horz" wrap="square" lIns="319964" tIns="868474" rIns="179234" bIns="868474" numCol="1" rtlCol="0" anchor="ctr" anchorCtr="0" compatLnSpc="1">
            <a:prstTxWarp prst="textNoShape">
              <a:avLst/>
            </a:prstTxWarp>
            <a:noAutofit/>
          </a:bodyPr>
          <a:lstStyle>
            <a:lvl1pPr algn="l" defTabSz="932742" rtl="0" eaLnBrk="1" latinLnBrk="0" hangingPunct="1">
              <a:lnSpc>
                <a:spcPct val="90000"/>
              </a:lnSpc>
              <a:spcBef>
                <a:spcPct val="0"/>
              </a:spcBef>
              <a:buNone/>
              <a:defRPr lang="en-US" sz="6000" b="0" kern="1200" cap="none" spc="-204" baseline="0" dirty="0">
                <a:ln w="3175">
                  <a:noFill/>
                </a:ln>
                <a:gradFill>
                  <a:gsLst>
                    <a:gs pos="100000">
                      <a:schemeClr val="bg1"/>
                    </a:gs>
                    <a:gs pos="0">
                      <a:schemeClr val="bg1"/>
                    </a:gs>
                  </a:gsLst>
                  <a:lin ang="5400000" scaled="0"/>
                </a:gradFill>
                <a:effectLst/>
                <a:latin typeface="+mj-lt"/>
                <a:ea typeface="+mn-ea"/>
                <a:cs typeface="Arial" charset="0"/>
              </a:defRPr>
            </a:lvl1pPr>
          </a:lstStyle>
          <a:p>
            <a:pPr marL="336015" indent="-336015">
              <a:spcAft>
                <a:spcPts val="588"/>
              </a:spcAft>
              <a:buFont typeface="Arial" panose="020B0604020202020204" pitchFamily="34" charset="0"/>
              <a:buChar char="•"/>
            </a:pPr>
            <a:r>
              <a:rPr sz="2353" kern="0" spc="0">
                <a:solidFill>
                  <a:srgbClr val="FFFFFF"/>
                </a:solidFill>
              </a:rPr>
              <a:t>Batch layer</a:t>
            </a:r>
          </a:p>
          <a:p>
            <a:pPr marL="614539" indent="-336080">
              <a:spcAft>
                <a:spcPts val="588"/>
              </a:spcAft>
              <a:buFont typeface="Arial" panose="020B0604020202020204" pitchFamily="34" charset="0"/>
              <a:buChar char="•"/>
            </a:pPr>
            <a:r>
              <a:rPr sz="1765" kern="0" spc="0">
                <a:solidFill>
                  <a:srgbClr val="FFFFFF"/>
                </a:solidFill>
              </a:rPr>
              <a:t>Stores master dataset</a:t>
            </a:r>
          </a:p>
          <a:p>
            <a:pPr marL="614539" indent="-336080">
              <a:spcAft>
                <a:spcPts val="588"/>
              </a:spcAft>
              <a:buFont typeface="Arial" panose="020B0604020202020204" pitchFamily="34" charset="0"/>
              <a:buChar char="•"/>
            </a:pPr>
            <a:r>
              <a:rPr sz="1765" kern="0" spc="0">
                <a:solidFill>
                  <a:srgbClr val="FFFFFF"/>
                </a:solidFill>
              </a:rPr>
              <a:t>Compute arbitrary views</a:t>
            </a:r>
          </a:p>
          <a:p>
            <a:pPr marL="336015" indent="-336015">
              <a:spcBef>
                <a:spcPts val="1175"/>
              </a:spcBef>
              <a:spcAft>
                <a:spcPts val="588"/>
              </a:spcAft>
              <a:buFont typeface="Arial" panose="020B0604020202020204" pitchFamily="34" charset="0"/>
              <a:buChar char="•"/>
            </a:pPr>
            <a:r>
              <a:rPr sz="2353" kern="0" spc="0">
                <a:solidFill>
                  <a:srgbClr val="FFFFFF"/>
                </a:solidFill>
              </a:rPr>
              <a:t>Speed layer</a:t>
            </a:r>
          </a:p>
          <a:p>
            <a:pPr marL="614539" indent="-336080">
              <a:spcAft>
                <a:spcPts val="588"/>
              </a:spcAft>
              <a:buFont typeface="Arial" panose="020B0604020202020204" pitchFamily="34" charset="0"/>
              <a:buChar char="•"/>
            </a:pPr>
            <a:r>
              <a:rPr sz="1765" kern="0" spc="0">
                <a:solidFill>
                  <a:srgbClr val="FFFFFF"/>
                </a:solidFill>
              </a:rPr>
              <a:t>Fast, incremental algorithms</a:t>
            </a:r>
          </a:p>
          <a:p>
            <a:pPr marL="614539" indent="-336080">
              <a:spcAft>
                <a:spcPts val="588"/>
              </a:spcAft>
              <a:buFont typeface="Arial" panose="020B0604020202020204" pitchFamily="34" charset="0"/>
              <a:buChar char="•"/>
            </a:pPr>
            <a:r>
              <a:rPr sz="1765" kern="0" spc="0">
                <a:solidFill>
                  <a:srgbClr val="FFFFFF"/>
                </a:solidFill>
              </a:rPr>
              <a:t>Batch layer eventually overrides speed layer</a:t>
            </a:r>
          </a:p>
          <a:p>
            <a:pPr marL="336015" indent="-336015">
              <a:spcBef>
                <a:spcPts val="1175"/>
              </a:spcBef>
              <a:spcAft>
                <a:spcPts val="588"/>
              </a:spcAft>
              <a:buFont typeface="Arial" panose="020B0604020202020204" pitchFamily="34" charset="0"/>
              <a:buChar char="•"/>
            </a:pPr>
            <a:r>
              <a:rPr sz="2353" kern="0" spc="0">
                <a:solidFill>
                  <a:srgbClr val="FFFFFF"/>
                </a:solidFill>
              </a:rPr>
              <a:t>Serving layer</a:t>
            </a:r>
          </a:p>
          <a:p>
            <a:pPr marL="614539" indent="-336080">
              <a:spcAft>
                <a:spcPts val="588"/>
              </a:spcAft>
              <a:buFont typeface="Arial" panose="020B0604020202020204" pitchFamily="34" charset="0"/>
              <a:buChar char="•"/>
            </a:pPr>
            <a:r>
              <a:rPr sz="1765" kern="0" spc="0">
                <a:solidFill>
                  <a:srgbClr val="FFFFFF"/>
                </a:solidFill>
              </a:rPr>
              <a:t>Random access to batch views</a:t>
            </a:r>
          </a:p>
          <a:p>
            <a:pPr marL="614539" indent="-336080">
              <a:spcAft>
                <a:spcPts val="588"/>
              </a:spcAft>
              <a:buFont typeface="Arial" panose="020B0604020202020204" pitchFamily="34" charset="0"/>
              <a:buChar char="•"/>
            </a:pPr>
            <a:r>
              <a:rPr sz="1765" kern="0" spc="0">
                <a:solidFill>
                  <a:srgbClr val="FFFFFF"/>
                </a:solidFill>
              </a:rPr>
              <a:t>Updated by batch layer</a:t>
            </a:r>
          </a:p>
        </p:txBody>
      </p:sp>
      <p:sp>
        <p:nvSpPr>
          <p:cNvPr id="2" name="Rectangle 1"/>
          <p:cNvSpPr/>
          <p:nvPr/>
        </p:nvSpPr>
        <p:spPr bwMode="auto">
          <a:xfrm>
            <a:off x="7104215" y="4642410"/>
            <a:ext cx="2447750" cy="922922"/>
          </a:xfrm>
          <a:prstGeom prst="rect">
            <a:avLst/>
          </a:prstGeom>
          <a:solidFill>
            <a:schemeClr val="accent1">
              <a:lumMod val="75000"/>
            </a:schemeClr>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defTabSz="913405"/>
            <a:r>
              <a:rPr lang="en-US" sz="2331">
                <a:solidFill>
                  <a:srgbClr val="FFFFFF">
                    <a:alpha val="99000"/>
                  </a:srgbClr>
                </a:solidFill>
              </a:rPr>
              <a:t>Serving Layer</a:t>
            </a:r>
          </a:p>
        </p:txBody>
      </p:sp>
      <p:sp>
        <p:nvSpPr>
          <p:cNvPr id="29" name="Rectangle 28"/>
          <p:cNvSpPr/>
          <p:nvPr/>
        </p:nvSpPr>
        <p:spPr bwMode="auto">
          <a:xfrm>
            <a:off x="7104215" y="3465114"/>
            <a:ext cx="2447750" cy="922922"/>
          </a:xfrm>
          <a:prstGeom prst="rect">
            <a:avLst/>
          </a:prstGeom>
          <a:solidFill>
            <a:schemeClr val="accent1">
              <a:lumMod val="75000"/>
            </a:schemeClr>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defTabSz="913405"/>
            <a:r>
              <a:rPr lang="en-US" sz="2331">
                <a:solidFill>
                  <a:srgbClr val="FFFFFF">
                    <a:alpha val="99000"/>
                  </a:srgbClr>
                </a:solidFill>
              </a:rPr>
              <a:t>Speed Layer</a:t>
            </a:r>
          </a:p>
        </p:txBody>
      </p:sp>
      <p:sp>
        <p:nvSpPr>
          <p:cNvPr id="31" name="Rectangle 30"/>
          <p:cNvSpPr/>
          <p:nvPr/>
        </p:nvSpPr>
        <p:spPr bwMode="auto">
          <a:xfrm>
            <a:off x="7104215" y="2287818"/>
            <a:ext cx="2447750" cy="922922"/>
          </a:xfrm>
          <a:prstGeom prst="rect">
            <a:avLst/>
          </a:prstGeom>
          <a:solidFill>
            <a:schemeClr val="accent1">
              <a:lumMod val="75000"/>
            </a:schemeClr>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defTabSz="913405"/>
            <a:r>
              <a:rPr lang="en-US" sz="2331">
                <a:solidFill>
                  <a:srgbClr val="FFFFFF">
                    <a:alpha val="99000"/>
                  </a:srgbClr>
                </a:solidFill>
              </a:rPr>
              <a:t>Batch Layer</a:t>
            </a:r>
          </a:p>
        </p:txBody>
      </p:sp>
    </p:spTree>
    <p:extLst>
      <p:ext uri="{BB962C8B-B14F-4D97-AF65-F5344CB8AC3E}">
        <p14:creationId xmlns:p14="http://schemas.microsoft.com/office/powerpoint/2010/main" val="1965708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66750" y="182563"/>
            <a:ext cx="11525250" cy="1063625"/>
          </a:xfrm>
        </p:spPr>
        <p:txBody>
          <a:bodyPr/>
          <a:lstStyle/>
          <a:p>
            <a:r>
              <a:rPr lang="en-US"/>
              <a:t>In this module</a:t>
            </a:r>
          </a:p>
        </p:txBody>
      </p:sp>
      <p:sp>
        <p:nvSpPr>
          <p:cNvPr id="6" name="Rectangle 5"/>
          <p:cNvSpPr/>
          <p:nvPr/>
        </p:nvSpPr>
        <p:spPr bwMode="auto">
          <a:xfrm>
            <a:off x="448213" y="1412044"/>
            <a:ext cx="717140" cy="717140"/>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448213" y="2935966"/>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a:off x="448213" y="2174005"/>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1165353" y="1412044"/>
            <a:ext cx="484069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765">
                <a:solidFill>
                  <a:srgbClr val="505050"/>
                </a:solidFill>
                <a:latin typeface="Segoe UI Light"/>
                <a:cs typeface="Segoe UI" pitchFamily="34" charset="0"/>
              </a:rPr>
              <a:t>Lambda Architecture</a:t>
            </a:r>
          </a:p>
        </p:txBody>
      </p:sp>
      <p:sp>
        <p:nvSpPr>
          <p:cNvPr id="23" name="Rectangle 22"/>
          <p:cNvSpPr/>
          <p:nvPr/>
        </p:nvSpPr>
        <p:spPr bwMode="auto">
          <a:xfrm>
            <a:off x="1165353" y="2935966"/>
            <a:ext cx="484069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765">
                <a:solidFill>
                  <a:srgbClr val="505050"/>
                </a:solidFill>
                <a:latin typeface="Segoe UI Light"/>
                <a:ea typeface="Segoe UI" pitchFamily="34" charset="0"/>
                <a:cs typeface="Segoe UI" pitchFamily="34" charset="0"/>
              </a:rPr>
              <a:t>Storm</a:t>
            </a:r>
          </a:p>
        </p:txBody>
      </p:sp>
      <p:sp>
        <p:nvSpPr>
          <p:cNvPr id="27" name="Rectangle 26"/>
          <p:cNvSpPr/>
          <p:nvPr/>
        </p:nvSpPr>
        <p:spPr bwMode="auto">
          <a:xfrm>
            <a:off x="1165353" y="2174005"/>
            <a:ext cx="484069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765">
                <a:solidFill>
                  <a:srgbClr val="505050"/>
                </a:solidFill>
                <a:latin typeface="Segoe UI Light"/>
                <a:ea typeface="Segoe UI" pitchFamily="34" charset="0"/>
                <a:cs typeface="Segoe UI" pitchFamily="34" charset="0"/>
              </a:rPr>
              <a:t>Event Hubs &amp; Kafka</a:t>
            </a:r>
          </a:p>
        </p:txBody>
      </p:sp>
      <p:sp>
        <p:nvSpPr>
          <p:cNvPr id="9" name="Rectangle 8"/>
          <p:cNvSpPr/>
          <p:nvPr/>
        </p:nvSpPr>
        <p:spPr bwMode="auto">
          <a:xfrm>
            <a:off x="448213" y="3697927"/>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1165353" y="3697927"/>
            <a:ext cx="484069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765">
                <a:solidFill>
                  <a:srgbClr val="505050"/>
                </a:solidFill>
                <a:latin typeface="Segoe UI Light"/>
                <a:ea typeface="Segoe UI" pitchFamily="34" charset="0"/>
                <a:cs typeface="Segoe UI" pitchFamily="34" charset="0"/>
              </a:rPr>
              <a:t>Stream Analytics</a:t>
            </a:r>
          </a:p>
        </p:txBody>
      </p:sp>
      <p:sp>
        <p:nvSpPr>
          <p:cNvPr id="11" name="Rectangle 10"/>
          <p:cNvSpPr/>
          <p:nvPr/>
        </p:nvSpPr>
        <p:spPr bwMode="auto">
          <a:xfrm>
            <a:off x="448213" y="4459888"/>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1165353" y="4459888"/>
            <a:ext cx="4840694" cy="717140"/>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765">
                <a:solidFill>
                  <a:srgbClr val="505050"/>
                </a:solidFill>
                <a:latin typeface="Segoe UI Light"/>
                <a:ea typeface="Segoe UI" pitchFamily="34" charset="0"/>
                <a:cs typeface="Segoe UI" pitchFamily="34" charset="0"/>
              </a:rPr>
              <a:t>Spark</a:t>
            </a:r>
          </a:p>
        </p:txBody>
      </p:sp>
    </p:spTree>
    <p:extLst>
      <p:ext uri="{BB962C8B-B14F-4D97-AF65-F5344CB8AC3E}">
        <p14:creationId xmlns:p14="http://schemas.microsoft.com/office/powerpoint/2010/main" val="37162640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1873" y="1367246"/>
            <a:ext cx="8276904" cy="5200608"/>
          </a:xfrm>
        </p:spPr>
        <p:txBody>
          <a:bodyPr>
            <a:noAutofit/>
          </a:bodyPr>
          <a:lstStyle/>
          <a:p>
            <a:r>
              <a:rPr lang="en-US" sz="2000"/>
              <a:t>Fast, distributed, scalable and fault tolerant cluster compute system</a:t>
            </a:r>
          </a:p>
          <a:p>
            <a:r>
              <a:rPr lang="en-US" sz="2000"/>
              <a:t>Enables Low-latency with complex analytics</a:t>
            </a:r>
          </a:p>
          <a:p>
            <a:r>
              <a:rPr lang="en-US" sz="2000"/>
              <a:t>10x faster on disk,100x faster in memory than Hadoop MR</a:t>
            </a:r>
          </a:p>
          <a:p>
            <a:r>
              <a:rPr lang="en-US" sz="2000"/>
              <a:t>Hadoop, </a:t>
            </a:r>
            <a:r>
              <a:rPr lang="en-US" sz="2000" err="1"/>
              <a:t>Mesos</a:t>
            </a:r>
            <a:r>
              <a:rPr lang="en-US" sz="2000"/>
              <a:t>, standalone</a:t>
            </a:r>
          </a:p>
          <a:p>
            <a:r>
              <a:rPr lang="en-US" sz="2000"/>
              <a:t>Fault Tolerant Distributed Datasets</a:t>
            </a:r>
          </a:p>
          <a:p>
            <a:r>
              <a:rPr lang="en-US" sz="2000"/>
              <a:t>Batch, iterative and streaming analysis</a:t>
            </a:r>
          </a:p>
          <a:p>
            <a:r>
              <a:rPr lang="en-US" sz="2000"/>
              <a:t>In Memory Storage and Disk</a:t>
            </a:r>
          </a:p>
          <a:p>
            <a:r>
              <a:rPr lang="en-US" sz="2000"/>
              <a:t>Integrates with Most File and Storage Options</a:t>
            </a:r>
          </a:p>
          <a:p>
            <a:r>
              <a:rPr lang="en-US" sz="2000"/>
              <a:t>Java, Scala, Python, R. Functional Programming model. Use from REPL.</a:t>
            </a:r>
          </a:p>
          <a:p>
            <a:r>
              <a:rPr lang="en-US" sz="2000"/>
              <a:t>Write, test and maintain 2 - 5x less code</a:t>
            </a:r>
          </a:p>
          <a:p>
            <a:r>
              <a:rPr lang="en-US" sz="2000"/>
              <a:t>Libraries for SQL, Machine Learning, Graph and streaming</a:t>
            </a:r>
          </a:p>
        </p:txBody>
      </p:sp>
      <p:sp>
        <p:nvSpPr>
          <p:cNvPr id="17" name="Title 16"/>
          <p:cNvSpPr>
            <a:spLocks noGrp="1"/>
          </p:cNvSpPr>
          <p:nvPr>
            <p:ph type="title"/>
          </p:nvPr>
        </p:nvSpPr>
        <p:spPr/>
        <p:txBody>
          <a:bodyPr/>
          <a:lstStyle/>
          <a:p>
            <a:r>
              <a:rPr lang="en-US"/>
              <a:t>Apache Spark</a:t>
            </a:r>
          </a:p>
        </p:txBody>
      </p:sp>
      <p:pic>
        <p:nvPicPr>
          <p:cNvPr id="2" name="Picture 1"/>
          <p:cNvPicPr>
            <a:picLocks noChangeAspect="1"/>
          </p:cNvPicPr>
          <p:nvPr/>
        </p:nvPicPr>
        <p:blipFill>
          <a:blip r:embed="rId3"/>
          <a:stretch>
            <a:fillRect/>
          </a:stretch>
        </p:blipFill>
        <p:spPr>
          <a:xfrm>
            <a:off x="6508402" y="3215807"/>
            <a:ext cx="5395544" cy="1503485"/>
          </a:xfrm>
          <a:prstGeom prst="rect">
            <a:avLst/>
          </a:prstGeom>
        </p:spPr>
      </p:pic>
    </p:spTree>
    <p:extLst>
      <p:ext uri="{BB962C8B-B14F-4D97-AF65-F5344CB8AC3E}">
        <p14:creationId xmlns:p14="http://schemas.microsoft.com/office/powerpoint/2010/main" val="3123543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Resilient Distributed Dataset (RDD)</a:t>
            </a:r>
          </a:p>
        </p:txBody>
      </p:sp>
      <p:sp>
        <p:nvSpPr>
          <p:cNvPr id="4" name="Text Placeholder 5"/>
          <p:cNvSpPr txBox="1">
            <a:spLocks/>
          </p:cNvSpPr>
          <p:nvPr/>
        </p:nvSpPr>
        <p:spPr>
          <a:xfrm>
            <a:off x="271873" y="1367246"/>
            <a:ext cx="6463035" cy="5200608"/>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Fault Tolerant: can recalculate from any point of failure</a:t>
            </a:r>
          </a:p>
          <a:p>
            <a:r>
              <a:rPr lang="en-US" sz="2400"/>
              <a:t>Created through transformations on data ( map, filter..) or other RDDs</a:t>
            </a:r>
          </a:p>
          <a:p>
            <a:r>
              <a:rPr lang="en-US" sz="2400"/>
              <a:t>Immutable</a:t>
            </a:r>
          </a:p>
          <a:p>
            <a:r>
              <a:rPr lang="en-US" sz="2400"/>
              <a:t>Partitioned - Indicate which RDD elements to partition across machines based on a key in each record</a:t>
            </a:r>
          </a:p>
          <a:p>
            <a:r>
              <a:rPr lang="en-US" sz="2400"/>
              <a:t>Can be reused</a:t>
            </a:r>
          </a:p>
        </p:txBody>
      </p:sp>
      <p:pic>
        <p:nvPicPr>
          <p:cNvPr id="6" name="Picture 5"/>
          <p:cNvPicPr/>
          <p:nvPr/>
        </p:nvPicPr>
        <p:blipFill rotWithShape="1">
          <a:blip r:embed="rId3"/>
          <a:srcRect l="50708" t="37798" r="11686" b="20801"/>
          <a:stretch/>
        </p:blipFill>
        <p:spPr bwMode="auto">
          <a:xfrm>
            <a:off x="8100888" y="1245702"/>
            <a:ext cx="3101096" cy="3105127"/>
          </a:xfrm>
          <a:prstGeom prst="rect">
            <a:avLst/>
          </a:prstGeom>
          <a:ln>
            <a:noFill/>
          </a:ln>
          <a:extLst>
            <a:ext uri="{53640926-AAD7-44D8-BBD7-CCE9431645EC}">
              <a14:shadowObscured xmlns:a14="http://schemas.microsoft.com/office/drawing/2010/main"/>
            </a:ext>
          </a:extLst>
        </p:spPr>
      </p:pic>
      <p:pic>
        <p:nvPicPr>
          <p:cNvPr id="7" name="Picture 6"/>
          <p:cNvPicPr>
            <a:picLocks noChangeAspect="1"/>
          </p:cNvPicPr>
          <p:nvPr/>
        </p:nvPicPr>
        <p:blipFill>
          <a:blip r:embed="rId4"/>
          <a:stretch>
            <a:fillRect/>
          </a:stretch>
        </p:blipFill>
        <p:spPr>
          <a:xfrm>
            <a:off x="7271238" y="4657644"/>
            <a:ext cx="4760396" cy="1546992"/>
          </a:xfrm>
          <a:prstGeom prst="rect">
            <a:avLst/>
          </a:prstGeom>
        </p:spPr>
      </p:pic>
      <p:sp>
        <p:nvSpPr>
          <p:cNvPr id="9" name="Rectangle 8"/>
          <p:cNvSpPr/>
          <p:nvPr/>
        </p:nvSpPr>
        <p:spPr>
          <a:xfrm>
            <a:off x="10338093" y="5229650"/>
            <a:ext cx="1727781" cy="369332"/>
          </a:xfrm>
          <a:prstGeom prst="rect">
            <a:avLst/>
          </a:prstGeom>
        </p:spPr>
        <p:txBody>
          <a:bodyPr wrap="none">
            <a:spAutoFit/>
          </a:bodyPr>
          <a:lstStyle/>
          <a:p>
            <a:r>
              <a:rPr lang="en-US">
                <a:latin typeface="Helvetica" panose="020B0604020202020204" pitchFamily="34" charset="0"/>
              </a:rPr>
              <a:t>Transformation</a:t>
            </a:r>
            <a:endParaRPr lang="en-US"/>
          </a:p>
        </p:txBody>
      </p:sp>
      <p:sp>
        <p:nvSpPr>
          <p:cNvPr id="10" name="Rectangle 9"/>
          <p:cNvSpPr/>
          <p:nvPr/>
        </p:nvSpPr>
        <p:spPr>
          <a:xfrm>
            <a:off x="10376116" y="5717143"/>
            <a:ext cx="825867" cy="369332"/>
          </a:xfrm>
          <a:prstGeom prst="rect">
            <a:avLst/>
          </a:prstGeom>
        </p:spPr>
        <p:txBody>
          <a:bodyPr wrap="none">
            <a:spAutoFit/>
          </a:bodyPr>
          <a:lstStyle/>
          <a:p>
            <a:r>
              <a:rPr lang="en-US">
                <a:latin typeface="Helvetica" panose="020B0604020202020204" pitchFamily="34" charset="0"/>
              </a:rPr>
              <a:t>Action</a:t>
            </a:r>
            <a:endParaRPr lang="en-US"/>
          </a:p>
        </p:txBody>
      </p:sp>
    </p:spTree>
    <p:extLst>
      <p:ext uri="{BB962C8B-B14F-4D97-AF65-F5344CB8AC3E}">
        <p14:creationId xmlns:p14="http://schemas.microsoft.com/office/powerpoint/2010/main" val="20945982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Spark Examples</a:t>
            </a:r>
          </a:p>
        </p:txBody>
      </p:sp>
      <p:sp>
        <p:nvSpPr>
          <p:cNvPr id="4" name="Rectangle 3"/>
          <p:cNvSpPr/>
          <p:nvPr/>
        </p:nvSpPr>
        <p:spPr>
          <a:xfrm>
            <a:off x="3250223" y="1245702"/>
            <a:ext cx="3396762" cy="1169551"/>
          </a:xfrm>
          <a:prstGeom prst="rect">
            <a:avLst/>
          </a:prstGeom>
        </p:spPr>
        <p:txBody>
          <a:bodyPr wrap="square">
            <a:spAutoFit/>
          </a:bodyPr>
          <a:lstStyle/>
          <a:p>
            <a:r>
              <a:rPr lang="it-IT" sz="1400">
                <a:solidFill>
                  <a:srgbClr val="333333"/>
                </a:solidFill>
                <a:latin typeface="Menlo-Regular"/>
              </a:rPr>
              <a:t>scala</a:t>
            </a:r>
            <a:r>
              <a:rPr lang="it-IT" sz="1400">
                <a:solidFill>
                  <a:srgbClr val="666666"/>
                </a:solidFill>
                <a:latin typeface="Menlo-Regular"/>
              </a:rPr>
              <a:t>&gt; </a:t>
            </a:r>
            <a:r>
              <a:rPr lang="it-IT" sz="1400" b="1">
                <a:solidFill>
                  <a:srgbClr val="017020"/>
                </a:solidFill>
                <a:latin typeface="Menlo-Bold"/>
              </a:rPr>
              <a:t>val </a:t>
            </a:r>
            <a:r>
              <a:rPr lang="it-IT" sz="1400">
                <a:solidFill>
                  <a:srgbClr val="333333"/>
                </a:solidFill>
                <a:latin typeface="Menlo-Regular"/>
              </a:rPr>
              <a:t>data </a:t>
            </a:r>
            <a:r>
              <a:rPr lang="it-IT" sz="1400" b="1">
                <a:solidFill>
                  <a:srgbClr val="017020"/>
                </a:solidFill>
                <a:latin typeface="Menlo-Bold"/>
              </a:rPr>
              <a:t>= </a:t>
            </a:r>
            <a:r>
              <a:rPr lang="it-IT" sz="1400" b="1">
                <a:solidFill>
                  <a:srgbClr val="0D85B6"/>
                </a:solidFill>
                <a:latin typeface="Menlo-Bold"/>
              </a:rPr>
              <a:t>Array</a:t>
            </a:r>
            <a:r>
              <a:rPr lang="it-IT" sz="1400">
                <a:solidFill>
                  <a:srgbClr val="666666"/>
                </a:solidFill>
                <a:latin typeface="Menlo-Regular"/>
              </a:rPr>
              <a:t>(</a:t>
            </a:r>
            <a:r>
              <a:rPr lang="it-IT" sz="1400">
                <a:solidFill>
                  <a:srgbClr val="40A071"/>
                </a:solidFill>
                <a:latin typeface="Menlo-Regular"/>
              </a:rPr>
              <a:t>1</a:t>
            </a:r>
            <a:r>
              <a:rPr lang="it-IT" sz="1400">
                <a:solidFill>
                  <a:srgbClr val="666666"/>
                </a:solidFill>
                <a:latin typeface="Menlo-Regular"/>
              </a:rPr>
              <a:t>, </a:t>
            </a:r>
            <a:r>
              <a:rPr lang="it-IT" sz="1400">
                <a:solidFill>
                  <a:srgbClr val="40A071"/>
                </a:solidFill>
                <a:latin typeface="Menlo-Regular"/>
              </a:rPr>
              <a:t>2</a:t>
            </a:r>
            <a:r>
              <a:rPr lang="it-IT" sz="1400">
                <a:solidFill>
                  <a:srgbClr val="666666"/>
                </a:solidFill>
                <a:latin typeface="Menlo-Regular"/>
              </a:rPr>
              <a:t>, </a:t>
            </a:r>
            <a:r>
              <a:rPr lang="it-IT" sz="1400">
                <a:solidFill>
                  <a:srgbClr val="40A071"/>
                </a:solidFill>
                <a:latin typeface="Menlo-Regular"/>
              </a:rPr>
              <a:t>3</a:t>
            </a:r>
            <a:r>
              <a:rPr lang="it-IT" sz="1400">
                <a:solidFill>
                  <a:srgbClr val="666666"/>
                </a:solidFill>
                <a:latin typeface="Menlo-Regular"/>
              </a:rPr>
              <a:t>, </a:t>
            </a:r>
            <a:r>
              <a:rPr lang="it-IT" sz="1400">
                <a:solidFill>
                  <a:srgbClr val="40A071"/>
                </a:solidFill>
                <a:latin typeface="Menlo-Regular"/>
              </a:rPr>
              <a:t>4</a:t>
            </a:r>
            <a:r>
              <a:rPr lang="it-IT" sz="1400">
                <a:solidFill>
                  <a:srgbClr val="666666"/>
                </a:solidFill>
                <a:latin typeface="Menlo-Regular"/>
              </a:rPr>
              <a:t>, </a:t>
            </a:r>
            <a:r>
              <a:rPr lang="it-IT" sz="1400">
                <a:solidFill>
                  <a:srgbClr val="40A071"/>
                </a:solidFill>
                <a:latin typeface="Menlo-Regular"/>
              </a:rPr>
              <a:t>5</a:t>
            </a:r>
            <a:r>
              <a:rPr lang="it-IT" sz="1400">
                <a:solidFill>
                  <a:srgbClr val="666666"/>
                </a:solidFill>
                <a:latin typeface="Menlo-Regular"/>
              </a:rPr>
              <a:t>)</a:t>
            </a:r>
          </a:p>
          <a:p>
            <a:r>
              <a:rPr lang="en-US" sz="1400">
                <a:solidFill>
                  <a:srgbClr val="333333"/>
                </a:solidFill>
                <a:latin typeface="Menlo-Regular"/>
              </a:rPr>
              <a:t>data</a:t>
            </a:r>
            <a:r>
              <a:rPr lang="en-US" sz="1400" b="1">
                <a:solidFill>
                  <a:srgbClr val="017020"/>
                </a:solidFill>
                <a:latin typeface="Menlo-Bold"/>
              </a:rPr>
              <a:t>: </a:t>
            </a:r>
            <a:r>
              <a:rPr lang="en-US" sz="1400">
                <a:solidFill>
                  <a:srgbClr val="911F00"/>
                </a:solidFill>
                <a:latin typeface="Menlo-Regular"/>
              </a:rPr>
              <a:t>Array</a:t>
            </a:r>
            <a:r>
              <a:rPr lang="en-US" sz="1400">
                <a:solidFill>
                  <a:srgbClr val="666666"/>
                </a:solidFill>
                <a:latin typeface="Menlo-Regular"/>
              </a:rPr>
              <a:t>[</a:t>
            </a:r>
            <a:r>
              <a:rPr lang="en-US" sz="1400" err="1">
                <a:solidFill>
                  <a:srgbClr val="911F00"/>
                </a:solidFill>
                <a:latin typeface="Menlo-Regular"/>
              </a:rPr>
              <a:t>Int</a:t>
            </a:r>
            <a:r>
              <a:rPr lang="en-US" sz="1400">
                <a:solidFill>
                  <a:srgbClr val="666666"/>
                </a:solidFill>
                <a:latin typeface="Menlo-Regular"/>
              </a:rPr>
              <a:t>] </a:t>
            </a:r>
            <a:r>
              <a:rPr lang="en-US" sz="1400" b="1">
                <a:solidFill>
                  <a:srgbClr val="017020"/>
                </a:solidFill>
                <a:latin typeface="Menlo-Bold"/>
              </a:rPr>
              <a:t>= </a:t>
            </a:r>
            <a:r>
              <a:rPr lang="en-US" sz="1400" b="1">
                <a:solidFill>
                  <a:srgbClr val="0D85B6"/>
                </a:solidFill>
                <a:latin typeface="Menlo-Bold"/>
              </a:rPr>
              <a:t>Array</a:t>
            </a:r>
            <a:r>
              <a:rPr lang="en-US" sz="1400">
                <a:solidFill>
                  <a:srgbClr val="666666"/>
                </a:solidFill>
                <a:latin typeface="Menlo-Regular"/>
              </a:rPr>
              <a:t>(</a:t>
            </a:r>
            <a:r>
              <a:rPr lang="en-US" sz="1400">
                <a:solidFill>
                  <a:srgbClr val="40A071"/>
                </a:solidFill>
                <a:latin typeface="Menlo-Regular"/>
              </a:rPr>
              <a:t>1</a:t>
            </a:r>
            <a:r>
              <a:rPr lang="en-US" sz="1400">
                <a:solidFill>
                  <a:srgbClr val="666666"/>
                </a:solidFill>
                <a:latin typeface="Menlo-Regular"/>
              </a:rPr>
              <a:t>, </a:t>
            </a:r>
            <a:r>
              <a:rPr lang="en-US" sz="1400">
                <a:solidFill>
                  <a:srgbClr val="40A071"/>
                </a:solidFill>
                <a:latin typeface="Menlo-Regular"/>
              </a:rPr>
              <a:t>2</a:t>
            </a:r>
            <a:r>
              <a:rPr lang="en-US" sz="1400">
                <a:solidFill>
                  <a:srgbClr val="666666"/>
                </a:solidFill>
                <a:latin typeface="Menlo-Regular"/>
              </a:rPr>
              <a:t>, </a:t>
            </a:r>
            <a:r>
              <a:rPr lang="en-US" sz="1400">
                <a:solidFill>
                  <a:srgbClr val="40A071"/>
                </a:solidFill>
                <a:latin typeface="Menlo-Regular"/>
              </a:rPr>
              <a:t>3</a:t>
            </a:r>
            <a:r>
              <a:rPr lang="en-US" sz="1400">
                <a:solidFill>
                  <a:srgbClr val="666666"/>
                </a:solidFill>
                <a:latin typeface="Menlo-Regular"/>
              </a:rPr>
              <a:t>, </a:t>
            </a:r>
            <a:r>
              <a:rPr lang="en-US" sz="1400">
                <a:solidFill>
                  <a:srgbClr val="40A071"/>
                </a:solidFill>
                <a:latin typeface="Menlo-Regular"/>
              </a:rPr>
              <a:t>4</a:t>
            </a:r>
            <a:r>
              <a:rPr lang="en-US" sz="1400">
                <a:solidFill>
                  <a:srgbClr val="666666"/>
                </a:solidFill>
                <a:latin typeface="Menlo-Regular"/>
              </a:rPr>
              <a:t>, </a:t>
            </a:r>
            <a:r>
              <a:rPr lang="en-US" sz="1400">
                <a:solidFill>
                  <a:srgbClr val="40A071"/>
                </a:solidFill>
                <a:latin typeface="Menlo-Regular"/>
              </a:rPr>
              <a:t>5</a:t>
            </a:r>
            <a:r>
              <a:rPr lang="en-US" sz="1400">
                <a:solidFill>
                  <a:srgbClr val="666666"/>
                </a:solidFill>
                <a:latin typeface="Menlo-Regular"/>
              </a:rPr>
              <a:t>)</a:t>
            </a:r>
          </a:p>
          <a:p>
            <a:r>
              <a:rPr lang="en-US" sz="1400" err="1">
                <a:solidFill>
                  <a:srgbClr val="333333"/>
                </a:solidFill>
                <a:latin typeface="Menlo-Regular"/>
              </a:rPr>
              <a:t>scala</a:t>
            </a:r>
            <a:r>
              <a:rPr lang="en-US" sz="1400">
                <a:solidFill>
                  <a:srgbClr val="666666"/>
                </a:solidFill>
                <a:latin typeface="Menlo-Regular"/>
              </a:rPr>
              <a:t>&gt; </a:t>
            </a:r>
            <a:r>
              <a:rPr lang="en-US" sz="1400" b="1" err="1">
                <a:solidFill>
                  <a:srgbClr val="017020"/>
                </a:solidFill>
                <a:latin typeface="Menlo-Bold"/>
              </a:rPr>
              <a:t>val</a:t>
            </a:r>
            <a:r>
              <a:rPr lang="en-US" sz="1400" b="1">
                <a:solidFill>
                  <a:srgbClr val="017020"/>
                </a:solidFill>
                <a:latin typeface="Menlo-Bold"/>
              </a:rPr>
              <a:t> </a:t>
            </a:r>
            <a:r>
              <a:rPr lang="en-US" sz="1400" err="1">
                <a:solidFill>
                  <a:srgbClr val="333333"/>
                </a:solidFill>
                <a:latin typeface="Menlo-Regular"/>
              </a:rPr>
              <a:t>distData</a:t>
            </a:r>
            <a:r>
              <a:rPr lang="en-US" sz="1400">
                <a:solidFill>
                  <a:srgbClr val="333333"/>
                </a:solidFill>
                <a:latin typeface="Menlo-Regular"/>
              </a:rPr>
              <a:t> </a:t>
            </a:r>
            <a:r>
              <a:rPr lang="en-US" sz="1400" b="1">
                <a:solidFill>
                  <a:srgbClr val="017020"/>
                </a:solidFill>
                <a:latin typeface="Menlo-Bold"/>
              </a:rPr>
              <a:t>= </a:t>
            </a:r>
            <a:r>
              <a:rPr lang="en-US" sz="1400" err="1">
                <a:solidFill>
                  <a:srgbClr val="333333"/>
                </a:solidFill>
                <a:latin typeface="Menlo-Regular"/>
              </a:rPr>
              <a:t>sc</a:t>
            </a:r>
            <a:r>
              <a:rPr lang="en-US" sz="1400" err="1">
                <a:solidFill>
                  <a:srgbClr val="666666"/>
                </a:solidFill>
                <a:latin typeface="Menlo-Regular"/>
              </a:rPr>
              <a:t>.</a:t>
            </a:r>
            <a:r>
              <a:rPr lang="en-US" sz="1400" err="1">
                <a:solidFill>
                  <a:srgbClr val="333333"/>
                </a:solidFill>
                <a:latin typeface="Menlo-Regular"/>
              </a:rPr>
              <a:t>parallelize</a:t>
            </a:r>
            <a:r>
              <a:rPr lang="en-US" sz="1400">
                <a:solidFill>
                  <a:srgbClr val="666666"/>
                </a:solidFill>
                <a:latin typeface="Menlo-Regular"/>
              </a:rPr>
              <a:t>(</a:t>
            </a:r>
            <a:r>
              <a:rPr lang="en-US" sz="1400">
                <a:solidFill>
                  <a:srgbClr val="333333"/>
                </a:solidFill>
                <a:latin typeface="Menlo-Regular"/>
              </a:rPr>
              <a:t>data</a:t>
            </a:r>
            <a:r>
              <a:rPr lang="en-US" sz="1400">
                <a:solidFill>
                  <a:srgbClr val="666666"/>
                </a:solidFill>
                <a:latin typeface="Menlo-Regular"/>
              </a:rPr>
              <a:t>)</a:t>
            </a:r>
          </a:p>
          <a:p>
            <a:r>
              <a:rPr lang="en-US" sz="1400" err="1">
                <a:solidFill>
                  <a:srgbClr val="333333"/>
                </a:solidFill>
                <a:latin typeface="Menlo-Regular"/>
              </a:rPr>
              <a:t>distData</a:t>
            </a:r>
            <a:r>
              <a:rPr lang="en-US" sz="1400" b="1">
                <a:solidFill>
                  <a:srgbClr val="017020"/>
                </a:solidFill>
                <a:latin typeface="Menlo-Bold"/>
              </a:rPr>
              <a:t>: </a:t>
            </a:r>
            <a:r>
              <a:rPr lang="en-US" sz="1400" err="1">
                <a:solidFill>
                  <a:srgbClr val="911F00"/>
                </a:solidFill>
                <a:latin typeface="Menlo-Regular"/>
              </a:rPr>
              <a:t>spark.RDD</a:t>
            </a:r>
            <a:r>
              <a:rPr lang="en-US" sz="1400">
                <a:solidFill>
                  <a:srgbClr val="666666"/>
                </a:solidFill>
                <a:latin typeface="Menlo-Regular"/>
              </a:rPr>
              <a:t>[</a:t>
            </a:r>
            <a:r>
              <a:rPr lang="en-US" sz="1400" err="1">
                <a:solidFill>
                  <a:srgbClr val="911F00"/>
                </a:solidFill>
                <a:latin typeface="Menlo-Regular"/>
              </a:rPr>
              <a:t>Int</a:t>
            </a:r>
            <a:r>
              <a:rPr lang="en-US" sz="1400">
                <a:solidFill>
                  <a:srgbClr val="666666"/>
                </a:solidFill>
                <a:latin typeface="Menlo-Regular"/>
              </a:rPr>
              <a:t>] </a:t>
            </a:r>
            <a:r>
              <a:rPr lang="en-US" sz="1400" b="1">
                <a:solidFill>
                  <a:srgbClr val="017020"/>
                </a:solidFill>
                <a:latin typeface="Menlo-Bold"/>
              </a:rPr>
              <a:t>=</a:t>
            </a:r>
          </a:p>
          <a:p>
            <a:r>
              <a:rPr lang="en-US" sz="1400">
                <a:solidFill>
                  <a:srgbClr val="333333"/>
                </a:solidFill>
                <a:latin typeface="Menlo-Regular"/>
              </a:rPr>
              <a:t>spark</a:t>
            </a:r>
            <a:r>
              <a:rPr lang="en-US" sz="1400">
                <a:solidFill>
                  <a:srgbClr val="666666"/>
                </a:solidFill>
                <a:latin typeface="Menlo-Regular"/>
              </a:rPr>
              <a:t>.</a:t>
            </a:r>
            <a:r>
              <a:rPr lang="en-US" sz="1400" b="1">
                <a:solidFill>
                  <a:srgbClr val="0D85B6"/>
                </a:solidFill>
                <a:latin typeface="Menlo-Bold"/>
              </a:rPr>
              <a:t>ParallelCollection</a:t>
            </a:r>
            <a:r>
              <a:rPr lang="en-US" sz="1400" b="1">
                <a:solidFill>
                  <a:srgbClr val="017020"/>
                </a:solidFill>
                <a:latin typeface="Menlo-Bold"/>
              </a:rPr>
              <a:t>@</a:t>
            </a:r>
            <a:r>
              <a:rPr lang="en-US" sz="1400">
                <a:solidFill>
                  <a:srgbClr val="40A071"/>
                </a:solidFill>
                <a:latin typeface="Menlo-Regular"/>
              </a:rPr>
              <a:t>10</a:t>
            </a:r>
            <a:r>
              <a:rPr lang="en-US" sz="1400">
                <a:solidFill>
                  <a:srgbClr val="333333"/>
                </a:solidFill>
                <a:latin typeface="Menlo-Regular"/>
              </a:rPr>
              <a:t>d13e3e</a:t>
            </a:r>
            <a:endParaRPr lang="en-US" sz="1400"/>
          </a:p>
        </p:txBody>
      </p:sp>
      <p:sp>
        <p:nvSpPr>
          <p:cNvPr id="5" name="Rectangle 4"/>
          <p:cNvSpPr/>
          <p:nvPr/>
        </p:nvSpPr>
        <p:spPr>
          <a:xfrm>
            <a:off x="623037" y="1245702"/>
            <a:ext cx="2065694" cy="369332"/>
          </a:xfrm>
          <a:prstGeom prst="rect">
            <a:avLst/>
          </a:prstGeom>
        </p:spPr>
        <p:txBody>
          <a:bodyPr wrap="none">
            <a:spAutoFit/>
          </a:bodyPr>
          <a:lstStyle/>
          <a:p>
            <a:r>
              <a:rPr lang="en-US">
                <a:latin typeface="Helvetica" panose="020B0604020202020204" pitchFamily="34" charset="0"/>
              </a:rPr>
              <a:t>Collection To RDD</a:t>
            </a:r>
            <a:endParaRPr lang="en-US"/>
          </a:p>
        </p:txBody>
      </p:sp>
      <p:sp>
        <p:nvSpPr>
          <p:cNvPr id="6" name="Rectangle 5"/>
          <p:cNvSpPr/>
          <p:nvPr/>
        </p:nvSpPr>
        <p:spPr>
          <a:xfrm>
            <a:off x="6802049" y="4424454"/>
            <a:ext cx="3300047" cy="2462213"/>
          </a:xfrm>
          <a:prstGeom prst="rect">
            <a:avLst/>
          </a:prstGeom>
        </p:spPr>
        <p:txBody>
          <a:bodyPr wrap="square">
            <a:spAutoFit/>
          </a:bodyPr>
          <a:lstStyle/>
          <a:p>
            <a:r>
              <a:rPr lang="en-US" sz="1400" err="1">
                <a:solidFill>
                  <a:srgbClr val="011993"/>
                </a:solidFill>
                <a:latin typeface="Menlo-Regular"/>
              </a:rPr>
              <a:t>val</a:t>
            </a:r>
            <a:r>
              <a:rPr lang="en-US" sz="1400">
                <a:solidFill>
                  <a:srgbClr val="011993"/>
                </a:solidFill>
                <a:latin typeface="Menlo-Regular"/>
              </a:rPr>
              <a:t> </a:t>
            </a:r>
            <a:r>
              <a:rPr lang="en-US" sz="1400" err="1">
                <a:solidFill>
                  <a:srgbClr val="7B248D"/>
                </a:solidFill>
                <a:latin typeface="Menlo-Regular"/>
              </a:rPr>
              <a:t>conf</a:t>
            </a:r>
            <a:r>
              <a:rPr lang="en-US" sz="1400">
                <a:solidFill>
                  <a:srgbClr val="7B248D"/>
                </a:solidFill>
                <a:latin typeface="Menlo-Regular"/>
              </a:rPr>
              <a:t> </a:t>
            </a:r>
            <a:r>
              <a:rPr lang="en-US" sz="1400">
                <a:solidFill>
                  <a:srgbClr val="000000"/>
                </a:solidFill>
                <a:latin typeface="Menlo-Regular"/>
              </a:rPr>
              <a:t>= </a:t>
            </a:r>
            <a:r>
              <a:rPr lang="en-US" sz="1400">
                <a:solidFill>
                  <a:srgbClr val="011993"/>
                </a:solidFill>
                <a:latin typeface="Menlo-Regular"/>
              </a:rPr>
              <a:t>new </a:t>
            </a:r>
            <a:r>
              <a:rPr lang="en-US" sz="1400" err="1">
                <a:solidFill>
                  <a:srgbClr val="000000"/>
                </a:solidFill>
                <a:latin typeface="Menlo-Regular"/>
              </a:rPr>
              <a:t>SparkConf</a:t>
            </a:r>
            <a:r>
              <a:rPr lang="en-US" sz="1400">
                <a:solidFill>
                  <a:srgbClr val="000000"/>
                </a:solidFill>
                <a:latin typeface="Menlo-Regular"/>
              </a:rPr>
              <a:t>()</a:t>
            </a:r>
          </a:p>
          <a:p>
            <a:r>
              <a:rPr lang="en-US" sz="1400">
                <a:solidFill>
                  <a:srgbClr val="000000"/>
                </a:solidFill>
                <a:latin typeface="Menlo-Regular"/>
              </a:rPr>
              <a:t>.</a:t>
            </a:r>
            <a:r>
              <a:rPr lang="en-US" sz="1400" err="1">
                <a:solidFill>
                  <a:srgbClr val="000000"/>
                </a:solidFill>
                <a:latin typeface="Menlo-Regular"/>
              </a:rPr>
              <a:t>setMaster</a:t>
            </a:r>
            <a:r>
              <a:rPr lang="en-US" sz="1400">
                <a:solidFill>
                  <a:srgbClr val="000000"/>
                </a:solidFill>
                <a:latin typeface="Menlo-Regular"/>
              </a:rPr>
              <a:t>(</a:t>
            </a:r>
            <a:r>
              <a:rPr lang="en-US" sz="1400">
                <a:solidFill>
                  <a:srgbClr val="008F00"/>
                </a:solidFill>
                <a:latin typeface="Menlo-Regular"/>
              </a:rPr>
              <a:t>"local[*]"</a:t>
            </a:r>
            <a:r>
              <a:rPr lang="en-US" sz="1400">
                <a:solidFill>
                  <a:srgbClr val="000000"/>
                </a:solidFill>
                <a:latin typeface="Menlo-Regular"/>
              </a:rPr>
              <a:t>)</a:t>
            </a:r>
          </a:p>
          <a:p>
            <a:r>
              <a:rPr lang="en-US" sz="1400">
                <a:solidFill>
                  <a:srgbClr val="000000"/>
                </a:solidFill>
                <a:latin typeface="Menlo-Regular"/>
              </a:rPr>
              <a:t>.</a:t>
            </a:r>
            <a:r>
              <a:rPr lang="en-US" sz="1400" err="1">
                <a:solidFill>
                  <a:srgbClr val="000000"/>
                </a:solidFill>
                <a:latin typeface="Menlo-Regular"/>
              </a:rPr>
              <a:t>setAppName</a:t>
            </a:r>
            <a:r>
              <a:rPr lang="en-US" sz="1400">
                <a:solidFill>
                  <a:srgbClr val="000000"/>
                </a:solidFill>
                <a:latin typeface="Menlo-Regular"/>
              </a:rPr>
              <a:t>(</a:t>
            </a:r>
            <a:r>
              <a:rPr lang="en-US" sz="1400">
                <a:solidFill>
                  <a:srgbClr val="00892B"/>
                </a:solidFill>
                <a:latin typeface="Menlo-Regular"/>
              </a:rPr>
              <a:t>"Simple Word Count"</a:t>
            </a:r>
            <a:r>
              <a:rPr lang="en-US" sz="1400">
                <a:solidFill>
                  <a:srgbClr val="000000"/>
                </a:solidFill>
                <a:latin typeface="Menlo-Regular"/>
              </a:rPr>
              <a:t>)</a:t>
            </a:r>
          </a:p>
          <a:p>
            <a:endParaRPr lang="en-US" sz="1400">
              <a:solidFill>
                <a:srgbClr val="011993"/>
              </a:solidFill>
              <a:latin typeface="Menlo-Regular"/>
            </a:endParaRPr>
          </a:p>
          <a:p>
            <a:r>
              <a:rPr lang="en-US" sz="1400" err="1">
                <a:solidFill>
                  <a:srgbClr val="011993"/>
                </a:solidFill>
                <a:latin typeface="Menlo-Regular"/>
              </a:rPr>
              <a:t>val</a:t>
            </a:r>
            <a:r>
              <a:rPr lang="en-US" sz="1400">
                <a:solidFill>
                  <a:srgbClr val="011993"/>
                </a:solidFill>
                <a:latin typeface="Menlo-Regular"/>
              </a:rPr>
              <a:t> </a:t>
            </a:r>
            <a:r>
              <a:rPr lang="en-US" sz="1400" err="1">
                <a:solidFill>
                  <a:srgbClr val="7B248D"/>
                </a:solidFill>
                <a:latin typeface="Menlo-Regular"/>
              </a:rPr>
              <a:t>sc</a:t>
            </a:r>
            <a:r>
              <a:rPr lang="en-US" sz="1400">
                <a:solidFill>
                  <a:srgbClr val="7B248D"/>
                </a:solidFill>
                <a:latin typeface="Menlo-Regular"/>
              </a:rPr>
              <a:t> </a:t>
            </a:r>
            <a:r>
              <a:rPr lang="en-US" sz="1400">
                <a:solidFill>
                  <a:srgbClr val="000000"/>
                </a:solidFill>
                <a:latin typeface="Menlo-Regular"/>
              </a:rPr>
              <a:t>= </a:t>
            </a:r>
            <a:r>
              <a:rPr lang="en-US" sz="1400">
                <a:solidFill>
                  <a:srgbClr val="011993"/>
                </a:solidFill>
                <a:latin typeface="Menlo-Regular"/>
              </a:rPr>
              <a:t>new </a:t>
            </a:r>
            <a:r>
              <a:rPr lang="en-US" sz="1400" err="1">
                <a:solidFill>
                  <a:srgbClr val="000000"/>
                </a:solidFill>
                <a:latin typeface="Menlo-Regular"/>
              </a:rPr>
              <a:t>SparkContext</a:t>
            </a:r>
            <a:r>
              <a:rPr lang="en-US" sz="1400">
                <a:solidFill>
                  <a:srgbClr val="000000"/>
                </a:solidFill>
                <a:latin typeface="Menlo-Regular"/>
              </a:rPr>
              <a:t>(</a:t>
            </a:r>
            <a:r>
              <a:rPr lang="en-US" sz="1400" err="1">
                <a:solidFill>
                  <a:srgbClr val="7B248D"/>
                </a:solidFill>
                <a:latin typeface="Menlo-Regular"/>
              </a:rPr>
              <a:t>conf</a:t>
            </a:r>
            <a:r>
              <a:rPr lang="en-US" sz="1400">
                <a:solidFill>
                  <a:srgbClr val="000000"/>
                </a:solidFill>
                <a:latin typeface="Menlo-Regular"/>
              </a:rPr>
              <a:t>)</a:t>
            </a:r>
          </a:p>
          <a:p>
            <a:endParaRPr lang="en-US" sz="1400">
              <a:solidFill>
                <a:srgbClr val="000000"/>
              </a:solidFill>
              <a:latin typeface="Helvetica" panose="020B0604020202020204" pitchFamily="34" charset="0"/>
            </a:endParaRPr>
          </a:p>
          <a:p>
            <a:r>
              <a:rPr lang="en-US" sz="1400" err="1">
                <a:solidFill>
                  <a:srgbClr val="7B248D"/>
                </a:solidFill>
                <a:latin typeface="Menlo-Regular"/>
              </a:rPr>
              <a:t>sc</a:t>
            </a:r>
            <a:r>
              <a:rPr lang="en-US" sz="1400" err="1">
                <a:solidFill>
                  <a:srgbClr val="333333"/>
                </a:solidFill>
                <a:latin typeface="Menlo-Regular"/>
              </a:rPr>
              <a:t>.textFile</a:t>
            </a:r>
            <a:r>
              <a:rPr lang="en-US" sz="1400">
                <a:solidFill>
                  <a:srgbClr val="333333"/>
                </a:solidFill>
                <a:latin typeface="Menlo-Regular"/>
              </a:rPr>
              <a:t>(words)</a:t>
            </a:r>
          </a:p>
          <a:p>
            <a:r>
              <a:rPr lang="en-US" sz="1400">
                <a:solidFill>
                  <a:srgbClr val="000000"/>
                </a:solidFill>
                <a:latin typeface="Menlo-Regular"/>
              </a:rPr>
              <a:t>.</a:t>
            </a:r>
            <a:r>
              <a:rPr lang="en-US" sz="1400" err="1">
                <a:solidFill>
                  <a:srgbClr val="000000"/>
                </a:solidFill>
                <a:latin typeface="Menlo-Regular"/>
              </a:rPr>
              <a:t>flatMap</a:t>
            </a:r>
            <a:r>
              <a:rPr lang="en-US" sz="1400">
                <a:solidFill>
                  <a:srgbClr val="000000"/>
                </a:solidFill>
                <a:latin typeface="Menlo-Regular"/>
              </a:rPr>
              <a:t>(_.split(</a:t>
            </a:r>
            <a:r>
              <a:rPr lang="en-US" sz="1400">
                <a:solidFill>
                  <a:srgbClr val="00892B"/>
                </a:solidFill>
                <a:latin typeface="Menlo-Regular"/>
              </a:rPr>
              <a:t>"\\s+"</a:t>
            </a:r>
            <a:r>
              <a:rPr lang="en-US" sz="1400">
                <a:solidFill>
                  <a:srgbClr val="000000"/>
                </a:solidFill>
                <a:latin typeface="Menlo-Regular"/>
              </a:rPr>
              <a:t>))</a:t>
            </a:r>
          </a:p>
          <a:p>
            <a:r>
              <a:rPr lang="en-US" sz="1400">
                <a:solidFill>
                  <a:srgbClr val="333333"/>
                </a:solidFill>
                <a:latin typeface="Menlo-Regular"/>
              </a:rPr>
              <a:t>.map(word </a:t>
            </a:r>
            <a:r>
              <a:rPr lang="en-US" sz="1400">
                <a:solidFill>
                  <a:srgbClr val="A71D5E"/>
                </a:solidFill>
                <a:latin typeface="Menlo-Regular"/>
              </a:rPr>
              <a:t>=&gt; </a:t>
            </a:r>
            <a:r>
              <a:rPr lang="en-US" sz="1400">
                <a:solidFill>
                  <a:srgbClr val="333333"/>
                </a:solidFill>
                <a:latin typeface="Menlo-Regular"/>
              </a:rPr>
              <a:t>(</a:t>
            </a:r>
            <a:r>
              <a:rPr lang="en-US" sz="1400" err="1">
                <a:solidFill>
                  <a:srgbClr val="333333"/>
                </a:solidFill>
                <a:latin typeface="Menlo-Regular"/>
              </a:rPr>
              <a:t>word.toLowerCase</a:t>
            </a:r>
            <a:r>
              <a:rPr lang="en-US" sz="1400">
                <a:solidFill>
                  <a:srgbClr val="333333"/>
                </a:solidFill>
                <a:latin typeface="Menlo-Regular"/>
              </a:rPr>
              <a:t>, </a:t>
            </a:r>
            <a:r>
              <a:rPr lang="en-US" sz="1400">
                <a:solidFill>
                  <a:srgbClr val="0086B4"/>
                </a:solidFill>
                <a:latin typeface="Menlo-Regular"/>
              </a:rPr>
              <a:t>1</a:t>
            </a:r>
            <a:r>
              <a:rPr lang="en-US" sz="1400">
                <a:solidFill>
                  <a:srgbClr val="333333"/>
                </a:solidFill>
                <a:latin typeface="Menlo-Regular"/>
              </a:rPr>
              <a:t>))</a:t>
            </a:r>
          </a:p>
          <a:p>
            <a:r>
              <a:rPr lang="en-US" sz="1400">
                <a:solidFill>
                  <a:srgbClr val="333333"/>
                </a:solidFill>
                <a:latin typeface="Menlo-Regular"/>
              </a:rPr>
              <a:t>.</a:t>
            </a:r>
            <a:r>
              <a:rPr lang="en-US" sz="1400" err="1">
                <a:solidFill>
                  <a:srgbClr val="333333"/>
                </a:solidFill>
                <a:latin typeface="Menlo-Regular"/>
              </a:rPr>
              <a:t>reduceByKey</a:t>
            </a:r>
            <a:r>
              <a:rPr lang="en-US" sz="1400">
                <a:solidFill>
                  <a:srgbClr val="333333"/>
                </a:solidFill>
                <a:latin typeface="Menlo-Regular"/>
              </a:rPr>
              <a:t>(_ </a:t>
            </a:r>
            <a:r>
              <a:rPr lang="en-US" sz="1400">
                <a:solidFill>
                  <a:srgbClr val="A71D5E"/>
                </a:solidFill>
                <a:latin typeface="Menlo-Regular"/>
              </a:rPr>
              <a:t>+ </a:t>
            </a:r>
            <a:r>
              <a:rPr lang="en-US" sz="1400">
                <a:solidFill>
                  <a:srgbClr val="333333"/>
                </a:solidFill>
                <a:latin typeface="Menlo-Regular"/>
              </a:rPr>
              <a:t>_)</a:t>
            </a:r>
          </a:p>
          <a:p>
            <a:r>
              <a:rPr lang="en-US" sz="1400">
                <a:solidFill>
                  <a:srgbClr val="333333"/>
                </a:solidFill>
                <a:latin typeface="Menlo-Regular"/>
              </a:rPr>
              <a:t>.collect </a:t>
            </a:r>
            <a:r>
              <a:rPr lang="en-US" sz="1400" err="1">
                <a:solidFill>
                  <a:srgbClr val="333333"/>
                </a:solidFill>
                <a:latin typeface="Menlo-Regular"/>
              </a:rPr>
              <a:t>foreach</a:t>
            </a:r>
            <a:r>
              <a:rPr lang="en-US" sz="1400">
                <a:solidFill>
                  <a:srgbClr val="333333"/>
                </a:solidFill>
                <a:latin typeface="Menlo-Regular"/>
              </a:rPr>
              <a:t> </a:t>
            </a:r>
            <a:r>
              <a:rPr lang="en-US" sz="1400" err="1">
                <a:solidFill>
                  <a:srgbClr val="333333"/>
                </a:solidFill>
                <a:latin typeface="Menlo-Regular"/>
              </a:rPr>
              <a:t>println</a:t>
            </a:r>
            <a:endParaRPr lang="en-US" sz="1400"/>
          </a:p>
        </p:txBody>
      </p:sp>
      <p:sp>
        <p:nvSpPr>
          <p:cNvPr id="7" name="Rectangle 6"/>
          <p:cNvSpPr/>
          <p:nvPr/>
        </p:nvSpPr>
        <p:spPr>
          <a:xfrm>
            <a:off x="623037" y="5591881"/>
            <a:ext cx="2039982" cy="369332"/>
          </a:xfrm>
          <a:prstGeom prst="rect">
            <a:avLst/>
          </a:prstGeom>
        </p:spPr>
        <p:txBody>
          <a:bodyPr wrap="none">
            <a:spAutoFit/>
          </a:bodyPr>
          <a:lstStyle/>
          <a:p>
            <a:r>
              <a:rPr lang="en-US">
                <a:latin typeface="Helvetica" panose="020B0604020202020204" pitchFamily="34" charset="0"/>
              </a:rPr>
              <a:t>Basic Word Count</a:t>
            </a:r>
            <a:endParaRPr lang="en-US"/>
          </a:p>
        </p:txBody>
      </p:sp>
      <p:sp>
        <p:nvSpPr>
          <p:cNvPr id="8" name="Rectangle 7"/>
          <p:cNvSpPr/>
          <p:nvPr/>
        </p:nvSpPr>
        <p:spPr>
          <a:xfrm>
            <a:off x="4039368" y="2598511"/>
            <a:ext cx="6062728" cy="1661993"/>
          </a:xfrm>
          <a:prstGeom prst="rect">
            <a:avLst/>
          </a:prstGeom>
        </p:spPr>
        <p:txBody>
          <a:bodyPr wrap="square">
            <a:spAutoFit/>
          </a:bodyPr>
          <a:lstStyle/>
          <a:p>
            <a:r>
              <a:rPr lang="en-US" sz="1200">
                <a:solidFill>
                  <a:srgbClr val="333333"/>
                </a:solidFill>
                <a:latin typeface="Menlo-Regular"/>
              </a:rPr>
              <a:t>/** Returns the top (k) highest temps for any location in the `year`. */</a:t>
            </a:r>
          </a:p>
          <a:p>
            <a:r>
              <a:rPr lang="en-US" sz="1200" b="1" err="1">
                <a:solidFill>
                  <a:srgbClr val="000000"/>
                </a:solidFill>
                <a:latin typeface="Menlo-Bold"/>
              </a:rPr>
              <a:t>val</a:t>
            </a:r>
            <a:r>
              <a:rPr lang="en-US" sz="1200" b="1">
                <a:solidFill>
                  <a:srgbClr val="000000"/>
                </a:solidFill>
                <a:latin typeface="Menlo-Bold"/>
              </a:rPr>
              <a:t> k = 20</a:t>
            </a:r>
          </a:p>
          <a:p>
            <a:r>
              <a:rPr lang="en-US" sz="1400" err="1">
                <a:solidFill>
                  <a:srgbClr val="000000"/>
                </a:solidFill>
                <a:latin typeface="Menlo-Regular"/>
              </a:rPr>
              <a:t>def</a:t>
            </a:r>
            <a:r>
              <a:rPr lang="en-US" sz="1400">
                <a:solidFill>
                  <a:srgbClr val="000000"/>
                </a:solidFill>
                <a:latin typeface="Menlo-Regular"/>
              </a:rPr>
              <a:t> </a:t>
            </a:r>
            <a:r>
              <a:rPr lang="en-US" sz="1400" err="1">
                <a:solidFill>
                  <a:srgbClr val="000000"/>
                </a:solidFill>
                <a:latin typeface="Menlo-Regular"/>
              </a:rPr>
              <a:t>topK</a:t>
            </a:r>
            <a:r>
              <a:rPr lang="en-US" sz="1400">
                <a:solidFill>
                  <a:srgbClr val="000000"/>
                </a:solidFill>
                <a:latin typeface="Menlo-Regular"/>
              </a:rPr>
              <a:t>(aggregate: </a:t>
            </a:r>
            <a:r>
              <a:rPr lang="en-US" sz="1400" err="1">
                <a:solidFill>
                  <a:srgbClr val="000000"/>
                </a:solidFill>
                <a:latin typeface="Menlo-Regular"/>
              </a:rPr>
              <a:t>Seq</a:t>
            </a:r>
            <a:r>
              <a:rPr lang="en-US" sz="1400">
                <a:solidFill>
                  <a:srgbClr val="000000"/>
                </a:solidFill>
                <a:latin typeface="Menlo-Regular"/>
              </a:rPr>
              <a:t>[Double]): </a:t>
            </a:r>
            <a:r>
              <a:rPr lang="en-US" sz="1400" err="1">
                <a:solidFill>
                  <a:srgbClr val="000000"/>
                </a:solidFill>
                <a:latin typeface="Menlo-Regular"/>
              </a:rPr>
              <a:t>Seq</a:t>
            </a:r>
            <a:r>
              <a:rPr lang="en-US" sz="1400">
                <a:solidFill>
                  <a:srgbClr val="000000"/>
                </a:solidFill>
                <a:latin typeface="Menlo-Regular"/>
              </a:rPr>
              <a:t>[Double] =</a:t>
            </a:r>
          </a:p>
          <a:p>
            <a:r>
              <a:rPr lang="en-US" sz="1400" b="1" err="1">
                <a:solidFill>
                  <a:srgbClr val="A71D5E"/>
                </a:solidFill>
                <a:latin typeface="Menlo-Bold"/>
              </a:rPr>
              <a:t>sc</a:t>
            </a:r>
            <a:r>
              <a:rPr lang="en-US" sz="1400" b="1" err="1">
                <a:solidFill>
                  <a:srgbClr val="333333"/>
                </a:solidFill>
                <a:latin typeface="Menlo-Bold"/>
              </a:rPr>
              <a:t>.parallelize</a:t>
            </a:r>
            <a:r>
              <a:rPr lang="en-US" sz="1400" b="1">
                <a:solidFill>
                  <a:srgbClr val="333333"/>
                </a:solidFill>
                <a:latin typeface="Menlo-Bold"/>
              </a:rPr>
              <a:t>(</a:t>
            </a:r>
            <a:r>
              <a:rPr lang="en-US" sz="1400">
                <a:solidFill>
                  <a:srgbClr val="333333"/>
                </a:solidFill>
                <a:latin typeface="Menlo-Regular"/>
              </a:rPr>
              <a:t>aggregate</a:t>
            </a:r>
            <a:r>
              <a:rPr lang="en-US" sz="1400" b="1">
                <a:solidFill>
                  <a:srgbClr val="333333"/>
                </a:solidFill>
                <a:latin typeface="Menlo-Bold"/>
              </a:rPr>
              <a:t>).top(</a:t>
            </a:r>
            <a:r>
              <a:rPr lang="en-US" sz="1400">
                <a:solidFill>
                  <a:srgbClr val="333333"/>
                </a:solidFill>
                <a:latin typeface="Menlo-Regular"/>
              </a:rPr>
              <a:t>k</a:t>
            </a:r>
            <a:r>
              <a:rPr lang="en-US" sz="1400" b="1">
                <a:solidFill>
                  <a:srgbClr val="333333"/>
                </a:solidFill>
                <a:latin typeface="Menlo-Bold"/>
              </a:rPr>
              <a:t>)</a:t>
            </a:r>
          </a:p>
          <a:p>
            <a:endParaRPr lang="en-US" sz="1000">
              <a:solidFill>
                <a:srgbClr val="000000"/>
              </a:solidFill>
              <a:latin typeface="Helvetica" panose="020B0604020202020204" pitchFamily="34" charset="0"/>
            </a:endParaRPr>
          </a:p>
          <a:p>
            <a:r>
              <a:rPr lang="en-US" sz="1200">
                <a:solidFill>
                  <a:srgbClr val="333333"/>
                </a:solidFill>
                <a:latin typeface="Menlo-Regular"/>
              </a:rPr>
              <a:t>/** Returns the top (k) highest temps … in a Future */</a:t>
            </a:r>
          </a:p>
          <a:p>
            <a:r>
              <a:rPr lang="en-US" sz="1400" err="1">
                <a:solidFill>
                  <a:srgbClr val="000000"/>
                </a:solidFill>
                <a:latin typeface="Menlo-Regular"/>
              </a:rPr>
              <a:t>def</a:t>
            </a:r>
            <a:r>
              <a:rPr lang="en-US" sz="1400">
                <a:solidFill>
                  <a:srgbClr val="000000"/>
                </a:solidFill>
                <a:latin typeface="Menlo-Regular"/>
              </a:rPr>
              <a:t> </a:t>
            </a:r>
            <a:r>
              <a:rPr lang="en-US" sz="1400" err="1">
                <a:solidFill>
                  <a:srgbClr val="000000"/>
                </a:solidFill>
                <a:latin typeface="Menlo-Regular"/>
              </a:rPr>
              <a:t>topK</a:t>
            </a:r>
            <a:r>
              <a:rPr lang="en-US" sz="1400">
                <a:solidFill>
                  <a:srgbClr val="000000"/>
                </a:solidFill>
                <a:latin typeface="Menlo-Regular"/>
              </a:rPr>
              <a:t>(aggregate: </a:t>
            </a:r>
            <a:r>
              <a:rPr lang="en-US" sz="1400" err="1">
                <a:solidFill>
                  <a:srgbClr val="000000"/>
                </a:solidFill>
                <a:latin typeface="Menlo-Regular"/>
              </a:rPr>
              <a:t>Seq</a:t>
            </a:r>
            <a:r>
              <a:rPr lang="en-US" sz="1400">
                <a:solidFill>
                  <a:srgbClr val="000000"/>
                </a:solidFill>
                <a:latin typeface="Menlo-Regular"/>
              </a:rPr>
              <a:t>[Double]): Future[</a:t>
            </a:r>
            <a:r>
              <a:rPr lang="en-US" sz="1400" err="1">
                <a:solidFill>
                  <a:srgbClr val="000000"/>
                </a:solidFill>
                <a:latin typeface="Menlo-Regular"/>
              </a:rPr>
              <a:t>Seq</a:t>
            </a:r>
            <a:r>
              <a:rPr lang="en-US" sz="1400">
                <a:solidFill>
                  <a:srgbClr val="000000"/>
                </a:solidFill>
                <a:latin typeface="Menlo-Regular"/>
              </a:rPr>
              <a:t>[Double]] =</a:t>
            </a:r>
          </a:p>
          <a:p>
            <a:r>
              <a:rPr lang="en-US" sz="1400" b="1" err="1">
                <a:solidFill>
                  <a:srgbClr val="A71D5E"/>
                </a:solidFill>
                <a:latin typeface="Menlo-Bold"/>
              </a:rPr>
              <a:t>sc</a:t>
            </a:r>
            <a:r>
              <a:rPr lang="en-US" sz="1400" b="1" err="1">
                <a:solidFill>
                  <a:srgbClr val="333333"/>
                </a:solidFill>
                <a:latin typeface="Menlo-Bold"/>
              </a:rPr>
              <a:t>.parallelize</a:t>
            </a:r>
            <a:r>
              <a:rPr lang="en-US" sz="1400" b="1">
                <a:solidFill>
                  <a:srgbClr val="333333"/>
                </a:solidFill>
                <a:latin typeface="Menlo-Bold"/>
              </a:rPr>
              <a:t>(</a:t>
            </a:r>
            <a:r>
              <a:rPr lang="en-US" sz="1400">
                <a:solidFill>
                  <a:srgbClr val="333333"/>
                </a:solidFill>
                <a:latin typeface="Menlo-Regular"/>
              </a:rPr>
              <a:t>aggregate</a:t>
            </a:r>
            <a:r>
              <a:rPr lang="en-US" sz="1400" b="1">
                <a:solidFill>
                  <a:srgbClr val="333333"/>
                </a:solidFill>
                <a:latin typeface="Menlo-Bold"/>
              </a:rPr>
              <a:t>).top(</a:t>
            </a:r>
            <a:r>
              <a:rPr lang="en-US" sz="1400">
                <a:solidFill>
                  <a:srgbClr val="333333"/>
                </a:solidFill>
                <a:latin typeface="Menlo-Regular"/>
              </a:rPr>
              <a:t>k</a:t>
            </a:r>
            <a:r>
              <a:rPr lang="en-US" sz="1400" b="1">
                <a:solidFill>
                  <a:srgbClr val="333333"/>
                </a:solidFill>
                <a:latin typeface="Menlo-Bold"/>
              </a:rPr>
              <a:t>).</a:t>
            </a:r>
            <a:r>
              <a:rPr lang="en-US" sz="1400" b="1" err="1">
                <a:solidFill>
                  <a:srgbClr val="333333"/>
                </a:solidFill>
                <a:latin typeface="Menlo-Bold"/>
              </a:rPr>
              <a:t>collectAsync</a:t>
            </a:r>
            <a:endParaRPr lang="en-US" sz="1400"/>
          </a:p>
        </p:txBody>
      </p:sp>
      <p:sp>
        <p:nvSpPr>
          <p:cNvPr id="9" name="Rectangle 8"/>
          <p:cNvSpPr/>
          <p:nvPr/>
        </p:nvSpPr>
        <p:spPr>
          <a:xfrm>
            <a:off x="593463" y="3244841"/>
            <a:ext cx="1851854" cy="369332"/>
          </a:xfrm>
          <a:prstGeom prst="rect">
            <a:avLst/>
          </a:prstGeom>
        </p:spPr>
        <p:txBody>
          <a:bodyPr wrap="none">
            <a:spAutoFit/>
          </a:bodyPr>
          <a:lstStyle/>
          <a:p>
            <a:r>
              <a:rPr lang="en-US">
                <a:latin typeface="Helvetica" panose="020B0604020202020204" pitchFamily="34" charset="0"/>
              </a:rPr>
              <a:t>Easy to Use API</a:t>
            </a:r>
            <a:endParaRPr lang="en-US"/>
          </a:p>
        </p:txBody>
      </p:sp>
    </p:spTree>
    <p:extLst>
      <p:ext uri="{BB962C8B-B14F-4D97-AF65-F5344CB8AC3E}">
        <p14:creationId xmlns:p14="http://schemas.microsoft.com/office/powerpoint/2010/main" val="7923689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Spark Use Cases</a:t>
            </a:r>
          </a:p>
        </p:txBody>
      </p:sp>
      <p:sp>
        <p:nvSpPr>
          <p:cNvPr id="4" name="Text Placeholder 5"/>
          <p:cNvSpPr>
            <a:spLocks noGrp="1"/>
          </p:cNvSpPr>
          <p:nvPr>
            <p:ph type="body" sz="quarter" idx="10"/>
          </p:nvPr>
        </p:nvSpPr>
        <p:spPr>
          <a:xfrm>
            <a:off x="307043" y="1574639"/>
            <a:ext cx="4669403" cy="3626785"/>
          </a:xfrm>
        </p:spPr>
        <p:txBody>
          <a:bodyPr/>
          <a:lstStyle/>
          <a:p>
            <a:r>
              <a:rPr lang="en-US" sz="2800"/>
              <a:t>Interactive Data Analysis and BI</a:t>
            </a:r>
          </a:p>
          <a:p>
            <a:r>
              <a:rPr lang="en-US" sz="2800"/>
              <a:t>Iterative Machine Learning</a:t>
            </a:r>
          </a:p>
          <a:p>
            <a:r>
              <a:rPr lang="en-US" sz="2800"/>
              <a:t>Streaming and Real Time data analysis</a:t>
            </a:r>
          </a:p>
        </p:txBody>
      </p:sp>
      <p:pic>
        <p:nvPicPr>
          <p:cNvPr id="5" name="Picture 4"/>
          <p:cNvPicPr/>
          <p:nvPr/>
        </p:nvPicPr>
        <p:blipFill rotWithShape="1">
          <a:blip r:embed="rId3"/>
          <a:srcRect l="25828" t="37047" r="26515" b="10335"/>
          <a:stretch/>
        </p:blipFill>
        <p:spPr bwMode="auto">
          <a:xfrm>
            <a:off x="5671038" y="1245702"/>
            <a:ext cx="5996354" cy="428466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78220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188367" y="1445869"/>
            <a:ext cx="11653523" cy="4224169"/>
          </a:xfrm>
        </p:spPr>
        <p:txBody>
          <a:bodyPr/>
          <a:lstStyle/>
          <a:p>
            <a:r>
              <a:rPr lang="en-US"/>
              <a:t>Power BI </a:t>
            </a:r>
          </a:p>
          <a:p>
            <a:pPr lvl="1"/>
            <a:r>
              <a:rPr lang="en-US">
                <a:hlinkClick r:id="rId3"/>
              </a:rPr>
              <a:t>https://azure.microsoft.com/en-us/documentation/articles/hdinsight-apache-spark-use-bi-tools/</a:t>
            </a:r>
            <a:r>
              <a:rPr lang="en-US"/>
              <a:t> </a:t>
            </a:r>
          </a:p>
          <a:p>
            <a:r>
              <a:rPr lang="en-US"/>
              <a:t>Zeppelin </a:t>
            </a:r>
          </a:p>
          <a:p>
            <a:pPr lvl="1"/>
            <a:r>
              <a:rPr lang="en-US">
                <a:hlinkClick r:id="rId4"/>
              </a:rPr>
              <a:t>https://azure.microsoft.com/en-us/documentation/articles/hdinsight-apache-spark-use-zeppelin-notebook/</a:t>
            </a:r>
            <a:r>
              <a:rPr lang="en-US"/>
              <a:t>   </a:t>
            </a:r>
          </a:p>
          <a:p>
            <a:r>
              <a:rPr lang="en-US" err="1"/>
              <a:t>Jupyter</a:t>
            </a:r>
            <a:r>
              <a:rPr lang="en-US"/>
              <a:t>/ </a:t>
            </a:r>
            <a:r>
              <a:rPr lang="en-US" err="1"/>
              <a:t>iPython</a:t>
            </a:r>
            <a:r>
              <a:rPr lang="en-US"/>
              <a:t> Notebook</a:t>
            </a:r>
          </a:p>
          <a:p>
            <a:pPr lvl="1"/>
            <a:r>
              <a:rPr lang="en-US">
                <a:hlinkClick r:id="rId5"/>
              </a:rPr>
              <a:t>https://azure.microsoft.com/en-us/documentation/articles/hdinsight-apache-spark-jupyter-notebook-install-locally/</a:t>
            </a:r>
            <a:r>
              <a:rPr lang="en-US"/>
              <a:t> </a:t>
            </a:r>
          </a:p>
        </p:txBody>
      </p:sp>
      <p:sp>
        <p:nvSpPr>
          <p:cNvPr id="17" name="Title 16"/>
          <p:cNvSpPr>
            <a:spLocks noGrp="1"/>
          </p:cNvSpPr>
          <p:nvPr>
            <p:ph type="title"/>
          </p:nvPr>
        </p:nvSpPr>
        <p:spPr/>
        <p:txBody>
          <a:bodyPr/>
          <a:lstStyle/>
          <a:p>
            <a:r>
              <a:rPr lang="en-US"/>
              <a:t>Reporting Tools with Spark </a:t>
            </a:r>
          </a:p>
        </p:txBody>
      </p:sp>
    </p:spTree>
    <p:extLst>
      <p:ext uri="{BB962C8B-B14F-4D97-AF65-F5344CB8AC3E}">
        <p14:creationId xmlns:p14="http://schemas.microsoft.com/office/powerpoint/2010/main" val="1143378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The Batch Layer</a:t>
            </a:r>
          </a:p>
        </p:txBody>
      </p:sp>
      <p:sp>
        <p:nvSpPr>
          <p:cNvPr id="30" name="Title 2"/>
          <p:cNvSpPr txBox="1">
            <a:spLocks/>
          </p:cNvSpPr>
          <p:nvPr/>
        </p:nvSpPr>
        <p:spPr bwMode="ltGray">
          <a:xfrm>
            <a:off x="270894" y="1611678"/>
            <a:ext cx="4418120" cy="480078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1">
              <a:lumMod val="75000"/>
            </a:schemeClr>
          </a:solidFill>
          <a:ln>
            <a:noFill/>
          </a:ln>
          <a:extLst/>
        </p:spPr>
        <p:txBody>
          <a:bodyPr vert="horz" wrap="square" lIns="319964" tIns="868474" rIns="179234" bIns="868474" numCol="1" rtlCol="0" anchor="ctr" anchorCtr="0" compatLnSpc="1">
            <a:prstTxWarp prst="textNoShape">
              <a:avLst/>
            </a:prstTxWarp>
            <a:noAutofit/>
          </a:bodyPr>
          <a:lstStyle>
            <a:lvl1pPr algn="l" defTabSz="932742" rtl="0" eaLnBrk="1" latinLnBrk="0" hangingPunct="1">
              <a:lnSpc>
                <a:spcPct val="90000"/>
              </a:lnSpc>
              <a:spcBef>
                <a:spcPct val="0"/>
              </a:spcBef>
              <a:buNone/>
              <a:defRPr lang="en-US" sz="6000" b="0" kern="1200" cap="none" spc="-204" baseline="0" dirty="0">
                <a:ln w="3175">
                  <a:noFill/>
                </a:ln>
                <a:gradFill>
                  <a:gsLst>
                    <a:gs pos="100000">
                      <a:schemeClr val="bg1"/>
                    </a:gs>
                    <a:gs pos="0">
                      <a:schemeClr val="bg1"/>
                    </a:gs>
                  </a:gsLst>
                  <a:lin ang="5400000" scaled="0"/>
                </a:gradFill>
                <a:effectLst/>
                <a:latin typeface="+mj-lt"/>
                <a:ea typeface="+mn-ea"/>
                <a:cs typeface="Arial" charset="0"/>
              </a:defRPr>
            </a:lvl1pPr>
          </a:lstStyle>
          <a:p>
            <a:pPr marL="448107" indent="-448107">
              <a:spcAft>
                <a:spcPts val="588"/>
              </a:spcAft>
              <a:buFont typeface="Arial" panose="020B0604020202020204" pitchFamily="34" charset="0"/>
              <a:buChar char="•"/>
            </a:pPr>
            <a:r>
              <a:rPr sz="2745" kern="0" spc="0">
                <a:solidFill>
                  <a:srgbClr val="FFFFFF"/>
                </a:solidFill>
              </a:rPr>
              <a:t>Stores master dataset (in append mode)</a:t>
            </a:r>
          </a:p>
          <a:p>
            <a:pPr marL="448107" indent="-448107">
              <a:spcAft>
                <a:spcPts val="588"/>
              </a:spcAft>
              <a:buFont typeface="Arial" panose="020B0604020202020204" pitchFamily="34" charset="0"/>
              <a:buChar char="•"/>
            </a:pPr>
            <a:r>
              <a:rPr sz="2745" kern="0" spc="0">
                <a:solidFill>
                  <a:srgbClr val="FFFFFF"/>
                </a:solidFill>
              </a:rPr>
              <a:t>Unrestrained computation</a:t>
            </a:r>
          </a:p>
          <a:p>
            <a:pPr marL="448107" indent="-448107">
              <a:spcAft>
                <a:spcPts val="588"/>
              </a:spcAft>
              <a:buFont typeface="Arial" panose="020B0604020202020204" pitchFamily="34" charset="0"/>
              <a:buChar char="•"/>
            </a:pPr>
            <a:r>
              <a:rPr sz="2745" kern="0" spc="0">
                <a:solidFill>
                  <a:srgbClr val="FFFFFF"/>
                </a:solidFill>
              </a:rPr>
              <a:t>Horizontally scalable</a:t>
            </a:r>
          </a:p>
          <a:p>
            <a:pPr marL="448107" indent="-448107">
              <a:spcAft>
                <a:spcPts val="588"/>
              </a:spcAft>
              <a:buFont typeface="Arial" panose="020B0604020202020204" pitchFamily="34" charset="0"/>
              <a:buChar char="•"/>
            </a:pPr>
            <a:r>
              <a:rPr sz="2745" kern="0" spc="0">
                <a:solidFill>
                  <a:srgbClr val="FFFFFF"/>
                </a:solidFill>
              </a:rPr>
              <a:t>High latency</a:t>
            </a:r>
          </a:p>
        </p:txBody>
      </p:sp>
      <p:sp>
        <p:nvSpPr>
          <p:cNvPr id="14" name="Rectangle 13"/>
          <p:cNvSpPr/>
          <p:nvPr/>
        </p:nvSpPr>
        <p:spPr bwMode="auto">
          <a:xfrm>
            <a:off x="5564751" y="3526992"/>
            <a:ext cx="1759768" cy="767247"/>
          </a:xfrm>
          <a:prstGeom prst="rect">
            <a:avLst/>
          </a:prstGeom>
          <a:solidFill>
            <a:schemeClr val="accent1">
              <a:lumMod val="75000"/>
            </a:schemeClr>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defTabSz="913405"/>
            <a:r>
              <a:rPr lang="en-US" sz="1961">
                <a:solidFill>
                  <a:srgbClr val="FFFFFF">
                    <a:alpha val="99000"/>
                  </a:srgbClr>
                </a:solidFill>
              </a:rPr>
              <a:t>Incoming data streams</a:t>
            </a:r>
          </a:p>
        </p:txBody>
      </p:sp>
      <p:sp>
        <p:nvSpPr>
          <p:cNvPr id="15" name="Rectangle 14"/>
          <p:cNvSpPr/>
          <p:nvPr/>
        </p:nvSpPr>
        <p:spPr bwMode="auto">
          <a:xfrm>
            <a:off x="7863316" y="3281780"/>
            <a:ext cx="1729700" cy="1257669"/>
          </a:xfrm>
          <a:prstGeom prst="rect">
            <a:avLst/>
          </a:prstGeom>
          <a:solidFill>
            <a:schemeClr val="accent1">
              <a:lumMod val="75000"/>
            </a:schemeClr>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defTabSz="913405"/>
            <a:r>
              <a:rPr lang="en-US" sz="1961">
                <a:solidFill>
                  <a:srgbClr val="FFFFFF">
                    <a:alpha val="99000"/>
                  </a:srgbClr>
                </a:solidFill>
              </a:rPr>
              <a:t>Master </a:t>
            </a:r>
          </a:p>
          <a:p>
            <a:pPr algn="ctr" defTabSz="913405"/>
            <a:r>
              <a:rPr lang="en-US" sz="1961">
                <a:solidFill>
                  <a:srgbClr val="FFFFFF">
                    <a:alpha val="99000"/>
                  </a:srgbClr>
                </a:solidFill>
              </a:rPr>
              <a:t>dataset</a:t>
            </a:r>
          </a:p>
        </p:txBody>
      </p:sp>
      <p:cxnSp>
        <p:nvCxnSpPr>
          <p:cNvPr id="21" name="Straight Arrow Connector 20"/>
          <p:cNvCxnSpPr>
            <a:stCxn id="14" idx="3"/>
            <a:endCxn id="15" idx="1"/>
          </p:cNvCxnSpPr>
          <p:nvPr/>
        </p:nvCxnSpPr>
        <p:spPr>
          <a:xfrm>
            <a:off x="7324520" y="3910615"/>
            <a:ext cx="538796" cy="0"/>
          </a:xfrm>
          <a:prstGeom prst="straightConnector1">
            <a:avLst/>
          </a:prstGeom>
          <a:ln w="28575">
            <a:solidFill>
              <a:schemeClr val="accent1">
                <a:lumMod val="7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bwMode="auto">
          <a:xfrm>
            <a:off x="10280567" y="2691402"/>
            <a:ext cx="1251258" cy="2531347"/>
          </a:xfrm>
          <a:prstGeom prst="rect">
            <a:avLst/>
          </a:prstGeom>
          <a:no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nchor="b"/>
          <a:lstStyle/>
          <a:p>
            <a:pPr algn="ctr" defTabSz="913405"/>
            <a:r>
              <a:rPr lang="en-US" sz="1567">
                <a:solidFill>
                  <a:schemeClr val="tx1">
                    <a:alpha val="99000"/>
                  </a:schemeClr>
                </a:solidFill>
              </a:rPr>
              <a:t>Batch views</a:t>
            </a:r>
          </a:p>
        </p:txBody>
      </p:sp>
      <p:sp>
        <p:nvSpPr>
          <p:cNvPr id="12" name="Can 11"/>
          <p:cNvSpPr/>
          <p:nvPr/>
        </p:nvSpPr>
        <p:spPr bwMode="auto">
          <a:xfrm>
            <a:off x="10490276" y="2895617"/>
            <a:ext cx="826311" cy="957773"/>
          </a:xfrm>
          <a:prstGeom prst="can">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pPr>
            <a:endParaRPr lang="en-US" sz="1961">
              <a:gradFill>
                <a:gsLst>
                  <a:gs pos="0">
                    <a:srgbClr val="FFFFFF"/>
                  </a:gs>
                  <a:gs pos="100000">
                    <a:srgbClr val="FFFFFF"/>
                  </a:gs>
                </a:gsLst>
                <a:lin ang="5400000" scaled="0"/>
              </a:gradFill>
            </a:endParaRPr>
          </a:p>
        </p:txBody>
      </p:sp>
      <p:sp>
        <p:nvSpPr>
          <p:cNvPr id="18" name="Can 17"/>
          <p:cNvSpPr/>
          <p:nvPr/>
        </p:nvSpPr>
        <p:spPr bwMode="auto">
          <a:xfrm>
            <a:off x="10490276" y="3916808"/>
            <a:ext cx="826311" cy="957773"/>
          </a:xfrm>
          <a:prstGeom prst="can">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pPr>
            <a:endParaRPr lang="en-US" sz="1961">
              <a:gradFill>
                <a:gsLst>
                  <a:gs pos="0">
                    <a:srgbClr val="FFFFFF"/>
                  </a:gs>
                  <a:gs pos="100000">
                    <a:srgbClr val="FFFFFF"/>
                  </a:gs>
                </a:gsLst>
                <a:lin ang="5400000" scaled="0"/>
              </a:gradFill>
            </a:endParaRPr>
          </a:p>
        </p:txBody>
      </p:sp>
      <p:cxnSp>
        <p:nvCxnSpPr>
          <p:cNvPr id="28" name="Straight Arrow Connector 27"/>
          <p:cNvCxnSpPr>
            <a:stCxn id="15" idx="3"/>
            <a:endCxn id="12" idx="2"/>
          </p:cNvCxnSpPr>
          <p:nvPr/>
        </p:nvCxnSpPr>
        <p:spPr>
          <a:xfrm flipV="1">
            <a:off x="9593015" y="3374505"/>
            <a:ext cx="897261" cy="536113"/>
          </a:xfrm>
          <a:prstGeom prst="straightConnector1">
            <a:avLst/>
          </a:prstGeom>
          <a:ln w="28575">
            <a:solidFill>
              <a:schemeClr val="accent1">
                <a:lumMod val="7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5" idx="3"/>
            <a:endCxn id="18" idx="2"/>
          </p:cNvCxnSpPr>
          <p:nvPr/>
        </p:nvCxnSpPr>
        <p:spPr>
          <a:xfrm>
            <a:off x="9593015" y="3910617"/>
            <a:ext cx="897261" cy="485077"/>
          </a:xfrm>
          <a:prstGeom prst="straightConnector1">
            <a:avLst/>
          </a:prstGeom>
          <a:ln w="28575">
            <a:solidFill>
              <a:schemeClr val="accent1">
                <a:lumMod val="7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4787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The Speed Layer</a:t>
            </a:r>
          </a:p>
        </p:txBody>
      </p:sp>
      <p:sp>
        <p:nvSpPr>
          <p:cNvPr id="30" name="Title 2"/>
          <p:cNvSpPr txBox="1">
            <a:spLocks/>
          </p:cNvSpPr>
          <p:nvPr/>
        </p:nvSpPr>
        <p:spPr bwMode="ltGray">
          <a:xfrm>
            <a:off x="270894" y="1611678"/>
            <a:ext cx="4418120" cy="480078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1">
              <a:lumMod val="75000"/>
            </a:schemeClr>
          </a:solidFill>
          <a:ln>
            <a:noFill/>
          </a:ln>
          <a:extLst/>
        </p:spPr>
        <p:txBody>
          <a:bodyPr vert="horz" wrap="square" lIns="319964" tIns="868474" rIns="179234" bIns="868474" numCol="1" rtlCol="0" anchor="ctr" anchorCtr="0" compatLnSpc="1">
            <a:prstTxWarp prst="textNoShape">
              <a:avLst/>
            </a:prstTxWarp>
            <a:noAutofit/>
          </a:bodyPr>
          <a:lstStyle>
            <a:lvl1pPr algn="l" defTabSz="932742" rtl="0" eaLnBrk="1" latinLnBrk="0" hangingPunct="1">
              <a:lnSpc>
                <a:spcPct val="90000"/>
              </a:lnSpc>
              <a:spcBef>
                <a:spcPct val="0"/>
              </a:spcBef>
              <a:buNone/>
              <a:defRPr lang="en-US" sz="6000" b="0" kern="1200" cap="none" spc="-204" baseline="0" dirty="0">
                <a:ln w="3175">
                  <a:noFill/>
                </a:ln>
                <a:gradFill>
                  <a:gsLst>
                    <a:gs pos="100000">
                      <a:schemeClr val="bg1"/>
                    </a:gs>
                    <a:gs pos="0">
                      <a:schemeClr val="bg1"/>
                    </a:gs>
                  </a:gsLst>
                  <a:lin ang="5400000" scaled="0"/>
                </a:gradFill>
                <a:effectLst/>
                <a:latin typeface="+mj-lt"/>
                <a:ea typeface="+mn-ea"/>
                <a:cs typeface="Arial" charset="0"/>
              </a:defRPr>
            </a:lvl1pPr>
          </a:lstStyle>
          <a:p>
            <a:pPr marL="448107" indent="-448107">
              <a:spcAft>
                <a:spcPts val="588"/>
              </a:spcAft>
              <a:buFont typeface="Arial" panose="020B0604020202020204" pitchFamily="34" charset="0"/>
              <a:buChar char="•"/>
            </a:pPr>
            <a:r>
              <a:rPr lang="en-US" sz="2400" kern="0" spc="0" dirty="0">
                <a:solidFill>
                  <a:srgbClr val="FFFFFF"/>
                </a:solidFill>
              </a:rPr>
              <a:t>Process </a:t>
            </a:r>
            <a:r>
              <a:rPr lang="en-US" sz="2400" b="1" kern="0" spc="0" dirty="0">
                <a:solidFill>
                  <a:srgbClr val="FFFFFF"/>
                </a:solidFill>
              </a:rPr>
              <a:t>Stream </a:t>
            </a:r>
            <a:r>
              <a:rPr lang="en-US" sz="2400" kern="0" spc="0" dirty="0">
                <a:solidFill>
                  <a:srgbClr val="FFFFFF"/>
                </a:solidFill>
              </a:rPr>
              <a:t>of Data</a:t>
            </a:r>
            <a:endParaRPr sz="2400" kern="0" spc="0" dirty="0">
              <a:solidFill>
                <a:srgbClr val="FFFFFF"/>
              </a:solidFill>
            </a:endParaRPr>
          </a:p>
          <a:p>
            <a:pPr marL="448107" indent="-448107">
              <a:spcAft>
                <a:spcPts val="588"/>
              </a:spcAft>
              <a:buFont typeface="Arial" panose="020B0604020202020204" pitchFamily="34" charset="0"/>
              <a:buChar char="•"/>
            </a:pPr>
            <a:r>
              <a:rPr lang="en-US" sz="2400" kern="0" spc="0" dirty="0">
                <a:solidFill>
                  <a:srgbClr val="FFFFFF"/>
                </a:solidFill>
              </a:rPr>
              <a:t>Store </a:t>
            </a:r>
            <a:r>
              <a:rPr lang="en-US" sz="2400" b="1" kern="0" spc="0" dirty="0">
                <a:solidFill>
                  <a:srgbClr val="FFFFFF"/>
                </a:solidFill>
              </a:rPr>
              <a:t>Window </a:t>
            </a:r>
            <a:r>
              <a:rPr lang="en-US" sz="2400" kern="0" spc="0" dirty="0">
                <a:solidFill>
                  <a:srgbClr val="FFFFFF"/>
                </a:solidFill>
              </a:rPr>
              <a:t>of Data</a:t>
            </a:r>
            <a:endParaRPr sz="2400" kern="0" spc="0" dirty="0">
              <a:solidFill>
                <a:srgbClr val="FFFFFF"/>
              </a:solidFill>
            </a:endParaRPr>
          </a:p>
          <a:p>
            <a:pPr marL="448107" indent="-448107">
              <a:spcAft>
                <a:spcPts val="588"/>
              </a:spcAft>
              <a:buFont typeface="Arial" panose="020B0604020202020204" pitchFamily="34" charset="0"/>
              <a:buChar char="•"/>
            </a:pPr>
            <a:r>
              <a:rPr lang="en-US" sz="2400" kern="0" spc="0" dirty="0">
                <a:solidFill>
                  <a:srgbClr val="FFFFFF"/>
                </a:solidFill>
              </a:rPr>
              <a:t>Compute </a:t>
            </a:r>
            <a:r>
              <a:rPr lang="en-US" sz="2400" b="1" kern="0" spc="0" dirty="0">
                <a:solidFill>
                  <a:srgbClr val="FFFFFF"/>
                </a:solidFill>
              </a:rPr>
              <a:t>Dynamically</a:t>
            </a:r>
            <a:endParaRPr sz="2400" b="1" kern="0" spc="0" dirty="0">
              <a:solidFill>
                <a:srgbClr val="FFFFFF"/>
              </a:solidFill>
            </a:endParaRPr>
          </a:p>
        </p:txBody>
      </p:sp>
      <p:sp>
        <p:nvSpPr>
          <p:cNvPr id="14" name="TextBox 13"/>
          <p:cNvSpPr txBox="1"/>
          <p:nvPr/>
        </p:nvSpPr>
        <p:spPr>
          <a:xfrm>
            <a:off x="7486773" y="5178313"/>
            <a:ext cx="1565508" cy="732196"/>
          </a:xfrm>
          <a:prstGeom prst="rect">
            <a:avLst/>
          </a:prstGeom>
          <a:noFill/>
        </p:spPr>
        <p:txBody>
          <a:bodyPr wrap="square" lIns="179234" tIns="143387" rIns="179234" bIns="143387" rtlCol="0">
            <a:spAutoFit/>
          </a:bodyPr>
          <a:lstStyle/>
          <a:p>
            <a:pPr algn="ctr" defTabSz="913405">
              <a:lnSpc>
                <a:spcPct val="90000"/>
              </a:lnSpc>
            </a:pPr>
            <a:r>
              <a:rPr lang="en-US" sz="1567">
                <a:solidFill>
                  <a:schemeClr val="tx1">
                    <a:alpha val="99000"/>
                  </a:schemeClr>
                </a:solidFill>
              </a:rPr>
              <a:t>Real-time increments</a:t>
            </a:r>
          </a:p>
        </p:txBody>
      </p:sp>
      <p:sp>
        <p:nvSpPr>
          <p:cNvPr id="18" name="Rectangle 17"/>
          <p:cNvSpPr/>
          <p:nvPr/>
        </p:nvSpPr>
        <p:spPr bwMode="auto">
          <a:xfrm>
            <a:off x="5607425" y="2717525"/>
            <a:ext cx="1759768" cy="767247"/>
          </a:xfrm>
          <a:prstGeom prst="rect">
            <a:avLst/>
          </a:prstGeom>
          <a:solidFill>
            <a:schemeClr val="accent1">
              <a:lumMod val="75000"/>
            </a:schemeClr>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defTabSz="913405"/>
            <a:r>
              <a:rPr lang="en-US" sz="1961">
                <a:solidFill>
                  <a:srgbClr val="FFFFFF">
                    <a:alpha val="99000"/>
                  </a:srgbClr>
                </a:solidFill>
              </a:rPr>
              <a:t>Incoming data streams</a:t>
            </a:r>
          </a:p>
        </p:txBody>
      </p:sp>
      <p:cxnSp>
        <p:nvCxnSpPr>
          <p:cNvPr id="19" name="Straight Arrow Connector 18"/>
          <p:cNvCxnSpPr>
            <a:stCxn id="18" idx="2"/>
            <a:endCxn id="20" idx="0"/>
          </p:cNvCxnSpPr>
          <p:nvPr/>
        </p:nvCxnSpPr>
        <p:spPr>
          <a:xfrm>
            <a:off x="6487308" y="3484773"/>
            <a:ext cx="0" cy="1361757"/>
          </a:xfrm>
          <a:prstGeom prst="straightConnector1">
            <a:avLst/>
          </a:prstGeom>
          <a:ln w="28575">
            <a:solidFill>
              <a:schemeClr val="accent1">
                <a:lumMod val="7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bwMode="auto">
          <a:xfrm>
            <a:off x="5607425" y="4846529"/>
            <a:ext cx="1759768" cy="767247"/>
          </a:xfrm>
          <a:prstGeom prst="rect">
            <a:avLst/>
          </a:prstGeom>
          <a:solidFill>
            <a:schemeClr val="accent1">
              <a:lumMod val="75000"/>
            </a:schemeClr>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defTabSz="913405"/>
            <a:r>
              <a:rPr lang="en-US" sz="1961">
                <a:solidFill>
                  <a:srgbClr val="FFFFFF">
                    <a:alpha val="99000"/>
                  </a:srgbClr>
                </a:solidFill>
              </a:rPr>
              <a:t>Process stream</a:t>
            </a:r>
          </a:p>
        </p:txBody>
      </p:sp>
      <p:sp>
        <p:nvSpPr>
          <p:cNvPr id="23" name="Rectangle 22"/>
          <p:cNvSpPr/>
          <p:nvPr/>
        </p:nvSpPr>
        <p:spPr bwMode="auto">
          <a:xfrm>
            <a:off x="9183332" y="4846529"/>
            <a:ext cx="1759768" cy="767247"/>
          </a:xfrm>
          <a:prstGeom prst="rect">
            <a:avLst/>
          </a:prstGeom>
          <a:solidFill>
            <a:schemeClr val="accent1">
              <a:lumMod val="75000"/>
            </a:schemeClr>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defTabSz="913405"/>
            <a:r>
              <a:rPr lang="en-US" sz="1961">
                <a:solidFill>
                  <a:srgbClr val="FFFFFF">
                    <a:alpha val="99000"/>
                  </a:srgbClr>
                </a:solidFill>
              </a:rPr>
              <a:t>Increment views</a:t>
            </a:r>
          </a:p>
        </p:txBody>
      </p:sp>
      <p:cxnSp>
        <p:nvCxnSpPr>
          <p:cNvPr id="24" name="Straight Arrow Connector 23"/>
          <p:cNvCxnSpPr>
            <a:stCxn id="20" idx="3"/>
            <a:endCxn id="23" idx="1"/>
          </p:cNvCxnSpPr>
          <p:nvPr/>
        </p:nvCxnSpPr>
        <p:spPr>
          <a:xfrm>
            <a:off x="7367195" y="5230151"/>
            <a:ext cx="1816138" cy="0"/>
          </a:xfrm>
          <a:prstGeom prst="straightConnector1">
            <a:avLst/>
          </a:prstGeom>
          <a:ln w="28575">
            <a:solidFill>
              <a:schemeClr val="accent1">
                <a:lumMod val="7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bwMode="auto">
          <a:xfrm>
            <a:off x="8684289" y="2297773"/>
            <a:ext cx="2757855" cy="1522900"/>
          </a:xfrm>
          <a:prstGeom prst="rect">
            <a:avLst/>
          </a:prstGeom>
          <a:no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nchor="t"/>
          <a:lstStyle/>
          <a:p>
            <a:pPr algn="ctr" defTabSz="913405"/>
            <a:r>
              <a:rPr lang="en-US" sz="1567">
                <a:solidFill>
                  <a:schemeClr val="tx1">
                    <a:alpha val="99000"/>
                  </a:schemeClr>
                </a:solidFill>
              </a:rPr>
              <a:t>Real-time views</a:t>
            </a:r>
          </a:p>
        </p:txBody>
      </p:sp>
      <p:sp>
        <p:nvSpPr>
          <p:cNvPr id="27" name="Can 26"/>
          <p:cNvSpPr/>
          <p:nvPr/>
        </p:nvSpPr>
        <p:spPr bwMode="auto">
          <a:xfrm>
            <a:off x="8899571" y="2674463"/>
            <a:ext cx="826311" cy="957773"/>
          </a:xfrm>
          <a:prstGeom prst="can">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pPr>
            <a:endParaRPr lang="en-US" sz="1961">
              <a:gradFill>
                <a:gsLst>
                  <a:gs pos="0">
                    <a:srgbClr val="FFFFFF"/>
                  </a:gs>
                  <a:gs pos="100000">
                    <a:srgbClr val="FFFFFF"/>
                  </a:gs>
                </a:gsLst>
                <a:lin ang="5400000" scaled="0"/>
              </a:gradFill>
            </a:endParaRPr>
          </a:p>
        </p:txBody>
      </p:sp>
      <p:sp>
        <p:nvSpPr>
          <p:cNvPr id="28" name="Can 27"/>
          <p:cNvSpPr/>
          <p:nvPr/>
        </p:nvSpPr>
        <p:spPr bwMode="auto">
          <a:xfrm>
            <a:off x="10350512" y="2674463"/>
            <a:ext cx="826311" cy="957773"/>
          </a:xfrm>
          <a:prstGeom prst="can">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pPr>
            <a:endParaRPr lang="en-US" sz="1961">
              <a:gradFill>
                <a:gsLst>
                  <a:gs pos="0">
                    <a:srgbClr val="FFFFFF"/>
                  </a:gs>
                  <a:gs pos="100000">
                    <a:srgbClr val="FFFFFF"/>
                  </a:gs>
                </a:gsLst>
                <a:lin ang="5400000" scaled="0"/>
              </a:gradFill>
            </a:endParaRPr>
          </a:p>
        </p:txBody>
      </p:sp>
      <p:cxnSp>
        <p:nvCxnSpPr>
          <p:cNvPr id="31" name="Straight Arrow Connector 30"/>
          <p:cNvCxnSpPr>
            <a:stCxn id="23" idx="0"/>
            <a:endCxn id="27" idx="3"/>
          </p:cNvCxnSpPr>
          <p:nvPr/>
        </p:nvCxnSpPr>
        <p:spPr>
          <a:xfrm flipH="1" flipV="1">
            <a:off x="9312728" y="3632236"/>
            <a:ext cx="750490" cy="1214293"/>
          </a:xfrm>
          <a:prstGeom prst="straightConnector1">
            <a:avLst/>
          </a:prstGeom>
          <a:ln w="28575">
            <a:solidFill>
              <a:schemeClr val="accent1">
                <a:lumMod val="7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3" idx="0"/>
            <a:endCxn id="28" idx="3"/>
          </p:cNvCxnSpPr>
          <p:nvPr/>
        </p:nvCxnSpPr>
        <p:spPr>
          <a:xfrm flipV="1">
            <a:off x="10063218" y="3632236"/>
            <a:ext cx="700451" cy="1214293"/>
          </a:xfrm>
          <a:prstGeom prst="straightConnector1">
            <a:avLst/>
          </a:prstGeom>
          <a:ln w="28575">
            <a:solidFill>
              <a:schemeClr val="accent1">
                <a:lumMod val="7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9747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The Serving Layer</a:t>
            </a:r>
          </a:p>
        </p:txBody>
      </p:sp>
      <p:sp>
        <p:nvSpPr>
          <p:cNvPr id="30" name="Title 2"/>
          <p:cNvSpPr txBox="1">
            <a:spLocks/>
          </p:cNvSpPr>
          <p:nvPr/>
        </p:nvSpPr>
        <p:spPr bwMode="ltGray">
          <a:xfrm>
            <a:off x="270894" y="1611678"/>
            <a:ext cx="4418120" cy="480078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1">
              <a:lumMod val="75000"/>
            </a:schemeClr>
          </a:solidFill>
          <a:ln>
            <a:noFill/>
          </a:ln>
          <a:extLst/>
        </p:spPr>
        <p:txBody>
          <a:bodyPr vert="horz" wrap="square" lIns="319964" tIns="868474" rIns="179234" bIns="868474" numCol="1" rtlCol="0" anchor="ctr" anchorCtr="0" compatLnSpc="1">
            <a:prstTxWarp prst="textNoShape">
              <a:avLst/>
            </a:prstTxWarp>
            <a:noAutofit/>
          </a:bodyPr>
          <a:lstStyle>
            <a:lvl1pPr algn="l" defTabSz="932742" rtl="0" eaLnBrk="1" latinLnBrk="0" hangingPunct="1">
              <a:lnSpc>
                <a:spcPct val="90000"/>
              </a:lnSpc>
              <a:spcBef>
                <a:spcPct val="0"/>
              </a:spcBef>
              <a:buNone/>
              <a:defRPr lang="en-US" sz="6000" b="0" kern="1200" cap="none" spc="-204" baseline="0" dirty="0">
                <a:ln w="3175">
                  <a:noFill/>
                </a:ln>
                <a:gradFill>
                  <a:gsLst>
                    <a:gs pos="100000">
                      <a:schemeClr val="bg1"/>
                    </a:gs>
                    <a:gs pos="0">
                      <a:schemeClr val="bg1"/>
                    </a:gs>
                  </a:gsLst>
                  <a:lin ang="5400000" scaled="0"/>
                </a:gradFill>
                <a:effectLst/>
                <a:latin typeface="+mj-lt"/>
                <a:ea typeface="+mn-ea"/>
                <a:cs typeface="Arial" charset="0"/>
              </a:defRPr>
            </a:lvl1pPr>
          </a:lstStyle>
          <a:p>
            <a:pPr marL="336015" indent="-336015">
              <a:spcAft>
                <a:spcPts val="588"/>
              </a:spcAft>
              <a:buFont typeface="Arial" panose="020B0604020202020204" pitchFamily="34" charset="0"/>
              <a:buChar char="•"/>
            </a:pPr>
            <a:r>
              <a:rPr sz="2745" kern="0" spc="0" dirty="0">
                <a:solidFill>
                  <a:srgbClr val="FFFFFF"/>
                </a:solidFill>
              </a:rPr>
              <a:t>Queries the batch and real-time views</a:t>
            </a:r>
          </a:p>
          <a:p>
            <a:pPr marL="336015" indent="-336015">
              <a:spcAft>
                <a:spcPts val="588"/>
              </a:spcAft>
              <a:buFont typeface="Arial" panose="020B0604020202020204" pitchFamily="34" charset="0"/>
              <a:buChar char="•"/>
            </a:pPr>
            <a:r>
              <a:rPr sz="2745" kern="0" spc="0" dirty="0">
                <a:solidFill>
                  <a:srgbClr val="FFFFFF"/>
                </a:solidFill>
              </a:rPr>
              <a:t>Merges the results</a:t>
            </a:r>
          </a:p>
        </p:txBody>
      </p:sp>
      <p:sp>
        <p:nvSpPr>
          <p:cNvPr id="18" name="Rectangle 17"/>
          <p:cNvSpPr/>
          <p:nvPr/>
        </p:nvSpPr>
        <p:spPr bwMode="auto">
          <a:xfrm>
            <a:off x="5529022" y="4514138"/>
            <a:ext cx="2293892" cy="1266697"/>
          </a:xfrm>
          <a:prstGeom prst="rect">
            <a:avLst/>
          </a:prstGeom>
          <a:no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nchor="t"/>
          <a:lstStyle/>
          <a:p>
            <a:pPr algn="ctr" defTabSz="913405"/>
            <a:r>
              <a:rPr lang="en-US" sz="1567">
                <a:solidFill>
                  <a:schemeClr val="tx1">
                    <a:alpha val="99000"/>
                  </a:schemeClr>
                </a:solidFill>
              </a:rPr>
              <a:t>Real-time views</a:t>
            </a:r>
          </a:p>
        </p:txBody>
      </p:sp>
      <p:sp>
        <p:nvSpPr>
          <p:cNvPr id="19" name="Can 18"/>
          <p:cNvSpPr/>
          <p:nvPr/>
        </p:nvSpPr>
        <p:spPr bwMode="auto">
          <a:xfrm>
            <a:off x="5708088" y="4888757"/>
            <a:ext cx="687297" cy="796644"/>
          </a:xfrm>
          <a:prstGeom prst="can">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pPr>
            <a:endParaRPr lang="en-US" sz="1961">
              <a:gradFill>
                <a:gsLst>
                  <a:gs pos="0">
                    <a:srgbClr val="FFFFFF"/>
                  </a:gs>
                  <a:gs pos="100000">
                    <a:srgbClr val="FFFFFF"/>
                  </a:gs>
                </a:gsLst>
                <a:lin ang="5400000" scaled="0"/>
              </a:gradFill>
            </a:endParaRPr>
          </a:p>
        </p:txBody>
      </p:sp>
      <p:sp>
        <p:nvSpPr>
          <p:cNvPr id="27" name="Can 26"/>
          <p:cNvSpPr/>
          <p:nvPr/>
        </p:nvSpPr>
        <p:spPr bwMode="auto">
          <a:xfrm>
            <a:off x="6914933" y="4888757"/>
            <a:ext cx="687297" cy="796644"/>
          </a:xfrm>
          <a:prstGeom prst="can">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pPr>
            <a:endParaRPr lang="en-US" sz="1961">
              <a:gradFill>
                <a:gsLst>
                  <a:gs pos="0">
                    <a:srgbClr val="FFFFFF"/>
                  </a:gs>
                  <a:gs pos="100000">
                    <a:srgbClr val="FFFFFF"/>
                  </a:gs>
                </a:gsLst>
                <a:lin ang="5400000" scaled="0"/>
              </a:gradFill>
            </a:endParaRPr>
          </a:p>
        </p:txBody>
      </p:sp>
      <p:sp>
        <p:nvSpPr>
          <p:cNvPr id="29" name="Rectangle 28"/>
          <p:cNvSpPr/>
          <p:nvPr/>
        </p:nvSpPr>
        <p:spPr bwMode="auto">
          <a:xfrm>
            <a:off x="5529022" y="2464775"/>
            <a:ext cx="2293892" cy="1266697"/>
          </a:xfrm>
          <a:prstGeom prst="rect">
            <a:avLst/>
          </a:prstGeom>
          <a:no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nchor="t"/>
          <a:lstStyle/>
          <a:p>
            <a:pPr algn="ctr" defTabSz="913405"/>
            <a:r>
              <a:rPr lang="en-US" sz="1567">
                <a:solidFill>
                  <a:schemeClr val="tx1">
                    <a:alpha val="99000"/>
                  </a:schemeClr>
                </a:solidFill>
              </a:rPr>
              <a:t>Batch views</a:t>
            </a:r>
          </a:p>
        </p:txBody>
      </p:sp>
      <p:sp>
        <p:nvSpPr>
          <p:cNvPr id="31" name="Can 30"/>
          <p:cNvSpPr/>
          <p:nvPr/>
        </p:nvSpPr>
        <p:spPr bwMode="auto">
          <a:xfrm>
            <a:off x="5708088" y="2839394"/>
            <a:ext cx="687297" cy="796644"/>
          </a:xfrm>
          <a:prstGeom prst="can">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pPr>
            <a:endParaRPr lang="en-US" sz="1961">
              <a:gradFill>
                <a:gsLst>
                  <a:gs pos="0">
                    <a:srgbClr val="FFFFFF"/>
                  </a:gs>
                  <a:gs pos="100000">
                    <a:srgbClr val="FFFFFF"/>
                  </a:gs>
                </a:gsLst>
                <a:lin ang="5400000" scaled="0"/>
              </a:gradFill>
            </a:endParaRPr>
          </a:p>
        </p:txBody>
      </p:sp>
      <p:sp>
        <p:nvSpPr>
          <p:cNvPr id="32" name="Can 31"/>
          <p:cNvSpPr/>
          <p:nvPr/>
        </p:nvSpPr>
        <p:spPr bwMode="auto">
          <a:xfrm>
            <a:off x="6914933" y="2839394"/>
            <a:ext cx="687297" cy="796644"/>
          </a:xfrm>
          <a:prstGeom prst="can">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pPr>
            <a:endParaRPr lang="en-US" sz="1961">
              <a:gradFill>
                <a:gsLst>
                  <a:gs pos="0">
                    <a:srgbClr val="FFFFFF"/>
                  </a:gs>
                  <a:gs pos="100000">
                    <a:srgbClr val="FFFFFF"/>
                  </a:gs>
                </a:gsLst>
                <a:lin ang="5400000" scaled="0"/>
              </a:gradFill>
            </a:endParaRPr>
          </a:p>
        </p:txBody>
      </p:sp>
      <p:sp>
        <p:nvSpPr>
          <p:cNvPr id="33" name="Rectangle 32"/>
          <p:cNvSpPr/>
          <p:nvPr/>
        </p:nvSpPr>
        <p:spPr bwMode="auto">
          <a:xfrm>
            <a:off x="8270518" y="3802939"/>
            <a:ext cx="1759768" cy="767247"/>
          </a:xfrm>
          <a:prstGeom prst="rect">
            <a:avLst/>
          </a:prstGeom>
          <a:solidFill>
            <a:schemeClr val="accent1">
              <a:lumMod val="75000"/>
            </a:schemeClr>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defTabSz="913405"/>
            <a:r>
              <a:rPr lang="en-US" sz="1961">
                <a:solidFill>
                  <a:srgbClr val="FFFFFF">
                    <a:alpha val="99000"/>
                  </a:srgbClr>
                </a:solidFill>
              </a:rPr>
              <a:t>Querying and merging</a:t>
            </a:r>
          </a:p>
        </p:txBody>
      </p:sp>
      <p:sp>
        <p:nvSpPr>
          <p:cNvPr id="34" name="Rectangle 33"/>
          <p:cNvSpPr/>
          <p:nvPr/>
        </p:nvSpPr>
        <p:spPr bwMode="auto">
          <a:xfrm>
            <a:off x="10509955" y="3557727"/>
            <a:ext cx="1229438" cy="1257669"/>
          </a:xfrm>
          <a:prstGeom prst="rect">
            <a:avLst/>
          </a:prstGeom>
          <a:solidFill>
            <a:schemeClr val="accent1">
              <a:lumMod val="75000"/>
            </a:schemeClr>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defTabSz="913405"/>
            <a:r>
              <a:rPr lang="en-US" sz="1961">
                <a:solidFill>
                  <a:srgbClr val="FFFFFF">
                    <a:alpha val="99000"/>
                  </a:srgbClr>
                </a:solidFill>
              </a:rPr>
              <a:t>Output</a:t>
            </a:r>
          </a:p>
        </p:txBody>
      </p:sp>
      <p:cxnSp>
        <p:nvCxnSpPr>
          <p:cNvPr id="35" name="Straight Arrow Connector 34"/>
          <p:cNvCxnSpPr>
            <a:stCxn id="33" idx="3"/>
            <a:endCxn id="34" idx="1"/>
          </p:cNvCxnSpPr>
          <p:nvPr/>
        </p:nvCxnSpPr>
        <p:spPr>
          <a:xfrm>
            <a:off x="10030286" y="4186561"/>
            <a:ext cx="479664" cy="0"/>
          </a:xfrm>
          <a:prstGeom prst="straightConnector1">
            <a:avLst/>
          </a:prstGeom>
          <a:ln w="28575">
            <a:solidFill>
              <a:schemeClr val="accent1">
                <a:lumMod val="7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7807189" y="3129573"/>
            <a:ext cx="447606" cy="1056991"/>
          </a:xfrm>
          <a:prstGeom prst="straightConnector1">
            <a:avLst/>
          </a:prstGeom>
          <a:ln w="28575">
            <a:solidFill>
              <a:schemeClr val="accent1">
                <a:lumMod val="7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7807189" y="4186562"/>
            <a:ext cx="447606" cy="992371"/>
          </a:xfrm>
          <a:prstGeom prst="straightConnector1">
            <a:avLst/>
          </a:prstGeom>
          <a:ln w="28575">
            <a:solidFill>
              <a:schemeClr val="accent1">
                <a:lumMod val="7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1709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Microsoft Lambda Architecture Support</a:t>
            </a:r>
          </a:p>
        </p:txBody>
      </p:sp>
      <p:sp>
        <p:nvSpPr>
          <p:cNvPr id="3" name="Rectangle 2"/>
          <p:cNvSpPr/>
          <p:nvPr/>
        </p:nvSpPr>
        <p:spPr bwMode="auto">
          <a:xfrm>
            <a:off x="8403170" y="1341722"/>
            <a:ext cx="2624539" cy="1080827"/>
          </a:xfrm>
          <a:prstGeom prst="rect">
            <a:avLst/>
          </a:prstGeom>
          <a:solidFill>
            <a:schemeClr val="accent1">
              <a:lumMod val="75000"/>
            </a:schemeClr>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nchor="t"/>
          <a:lstStyle/>
          <a:p>
            <a:pPr defTabSz="913405"/>
            <a:r>
              <a:rPr lang="en-US" sz="2331">
                <a:solidFill>
                  <a:srgbClr val="FFFFFF">
                    <a:alpha val="99000"/>
                  </a:srgbClr>
                </a:solidFill>
              </a:rPr>
              <a:t>Serving Layer</a:t>
            </a:r>
          </a:p>
        </p:txBody>
      </p:sp>
      <p:sp>
        <p:nvSpPr>
          <p:cNvPr id="4" name="Rectangle 3"/>
          <p:cNvSpPr/>
          <p:nvPr/>
        </p:nvSpPr>
        <p:spPr bwMode="auto">
          <a:xfrm>
            <a:off x="4911344" y="1341722"/>
            <a:ext cx="2624539" cy="1080827"/>
          </a:xfrm>
          <a:prstGeom prst="rect">
            <a:avLst/>
          </a:prstGeom>
          <a:solidFill>
            <a:schemeClr val="accent1">
              <a:lumMod val="75000"/>
            </a:schemeClr>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nchor="t"/>
          <a:lstStyle/>
          <a:p>
            <a:pPr defTabSz="913405"/>
            <a:r>
              <a:rPr lang="en-US" sz="2331">
                <a:solidFill>
                  <a:srgbClr val="FFFFFF">
                    <a:alpha val="99000"/>
                  </a:srgbClr>
                </a:solidFill>
              </a:rPr>
              <a:t>Speed Layer</a:t>
            </a:r>
          </a:p>
        </p:txBody>
      </p:sp>
      <p:sp>
        <p:nvSpPr>
          <p:cNvPr id="5" name="Rectangle 4"/>
          <p:cNvSpPr/>
          <p:nvPr/>
        </p:nvSpPr>
        <p:spPr bwMode="auto">
          <a:xfrm>
            <a:off x="1419518" y="1341722"/>
            <a:ext cx="2624539" cy="1080827"/>
          </a:xfrm>
          <a:prstGeom prst="rect">
            <a:avLst/>
          </a:prstGeom>
          <a:solidFill>
            <a:schemeClr val="accent1">
              <a:lumMod val="75000"/>
            </a:schemeClr>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nchor="t"/>
          <a:lstStyle/>
          <a:p>
            <a:pPr defTabSz="913405"/>
            <a:r>
              <a:rPr lang="en-US" sz="2331">
                <a:solidFill>
                  <a:srgbClr val="FFFFFF">
                    <a:alpha val="99000"/>
                  </a:srgbClr>
                </a:solidFill>
              </a:rPr>
              <a:t>Batch Layer</a:t>
            </a:r>
          </a:p>
        </p:txBody>
      </p:sp>
      <p:sp>
        <p:nvSpPr>
          <p:cNvPr id="6" name="TextBox 5"/>
          <p:cNvSpPr txBox="1"/>
          <p:nvPr/>
        </p:nvSpPr>
        <p:spPr>
          <a:xfrm>
            <a:off x="1419519" y="2572117"/>
            <a:ext cx="2624539" cy="4507757"/>
          </a:xfrm>
          <a:prstGeom prst="rect">
            <a:avLst/>
          </a:prstGeom>
          <a:noFill/>
        </p:spPr>
        <p:txBody>
          <a:bodyPr wrap="square" lIns="0" tIns="143407" rIns="0" bIns="143407" rtlCol="0">
            <a:spAutoFit/>
          </a:bodyPr>
          <a:lstStyle/>
          <a:p>
            <a:pPr defTabSz="913860">
              <a:lnSpc>
                <a:spcPct val="90000"/>
              </a:lnSpc>
              <a:spcAft>
                <a:spcPts val="1175"/>
              </a:spcAft>
            </a:pPr>
            <a:r>
              <a:rPr lang="en-US" sz="1961" dirty="0"/>
              <a:t>Azure HDInsight</a:t>
            </a:r>
          </a:p>
          <a:p>
            <a:pPr defTabSz="913860">
              <a:lnSpc>
                <a:spcPct val="90000"/>
              </a:lnSpc>
              <a:spcAft>
                <a:spcPts val="1175"/>
              </a:spcAft>
            </a:pPr>
            <a:r>
              <a:rPr lang="en-US" sz="1961" dirty="0"/>
              <a:t>Azure Blob storage</a:t>
            </a:r>
          </a:p>
          <a:p>
            <a:pPr defTabSz="913860">
              <a:lnSpc>
                <a:spcPct val="90000"/>
              </a:lnSpc>
              <a:spcAft>
                <a:spcPts val="1175"/>
              </a:spcAft>
            </a:pPr>
            <a:r>
              <a:rPr lang="en-US" sz="1961" dirty="0"/>
              <a:t>Azure Data Lake Store</a:t>
            </a:r>
          </a:p>
          <a:p>
            <a:pPr defTabSz="913860">
              <a:lnSpc>
                <a:spcPct val="90000"/>
              </a:lnSpc>
              <a:spcAft>
                <a:spcPts val="1175"/>
              </a:spcAft>
            </a:pPr>
            <a:r>
              <a:rPr lang="en-US" sz="1961" dirty="0"/>
              <a:t>Azure Data Lake Analytics</a:t>
            </a:r>
          </a:p>
          <a:p>
            <a:pPr defTabSz="913860">
              <a:lnSpc>
                <a:spcPct val="90000"/>
              </a:lnSpc>
              <a:spcAft>
                <a:spcPts val="1175"/>
              </a:spcAft>
            </a:pPr>
            <a:r>
              <a:rPr lang="en-US" sz="1961" dirty="0"/>
              <a:t>Azure SQL DW</a:t>
            </a:r>
          </a:p>
          <a:p>
            <a:pPr defTabSz="913860">
              <a:lnSpc>
                <a:spcPct val="90000"/>
              </a:lnSpc>
              <a:spcAft>
                <a:spcPts val="1175"/>
              </a:spcAft>
            </a:pPr>
            <a:r>
              <a:rPr lang="en-US" sz="1961" dirty="0"/>
              <a:t>MapReduce, Hive, Pig, </a:t>
            </a:r>
            <a:r>
              <a:rPr lang="en-US" sz="1961" dirty="0" err="1"/>
              <a:t>Oozie</a:t>
            </a:r>
            <a:endParaRPr lang="en-US" sz="1961" dirty="0"/>
          </a:p>
          <a:p>
            <a:pPr defTabSz="913860">
              <a:lnSpc>
                <a:spcPct val="90000"/>
              </a:lnSpc>
              <a:spcAft>
                <a:spcPts val="1175"/>
              </a:spcAft>
            </a:pPr>
            <a:r>
              <a:rPr lang="en-US" sz="1961" dirty="0"/>
              <a:t>SQL Server Integration Services</a:t>
            </a:r>
          </a:p>
          <a:p>
            <a:pPr defTabSz="913860">
              <a:lnSpc>
                <a:spcPct val="90000"/>
              </a:lnSpc>
              <a:spcAft>
                <a:spcPts val="1175"/>
              </a:spcAft>
            </a:pPr>
            <a:r>
              <a:rPr lang="en-US" sz="1961" dirty="0"/>
              <a:t>Azure Data Factory</a:t>
            </a:r>
          </a:p>
          <a:p>
            <a:pPr defTabSz="913860">
              <a:lnSpc>
                <a:spcPct val="90000"/>
              </a:lnSpc>
              <a:spcAft>
                <a:spcPts val="1175"/>
              </a:spcAft>
            </a:pPr>
            <a:endParaRPr lang="en-US" sz="1961" dirty="0"/>
          </a:p>
        </p:txBody>
      </p:sp>
      <p:sp>
        <p:nvSpPr>
          <p:cNvPr id="8" name="TextBox 7"/>
          <p:cNvSpPr txBox="1"/>
          <p:nvPr/>
        </p:nvSpPr>
        <p:spPr>
          <a:xfrm>
            <a:off x="4911343" y="2545632"/>
            <a:ext cx="2624540" cy="3671823"/>
          </a:xfrm>
          <a:prstGeom prst="rect">
            <a:avLst/>
          </a:prstGeom>
          <a:noFill/>
        </p:spPr>
        <p:txBody>
          <a:bodyPr wrap="square" lIns="0" tIns="143407" rIns="0" bIns="143407" rtlCol="0">
            <a:spAutoFit/>
          </a:bodyPr>
          <a:lstStyle/>
          <a:p>
            <a:pPr defTabSz="913860">
              <a:lnSpc>
                <a:spcPct val="90000"/>
              </a:lnSpc>
              <a:spcAft>
                <a:spcPts val="1175"/>
              </a:spcAft>
            </a:pPr>
            <a:r>
              <a:rPr lang="en-US" sz="1961" dirty="0"/>
              <a:t>Azure Table Storage</a:t>
            </a:r>
          </a:p>
          <a:p>
            <a:pPr defTabSz="913860">
              <a:lnSpc>
                <a:spcPct val="90000"/>
              </a:lnSpc>
              <a:spcAft>
                <a:spcPts val="1175"/>
              </a:spcAft>
            </a:pPr>
            <a:r>
              <a:rPr lang="en-US" sz="1961" dirty="0" err="1"/>
              <a:t>CosmosDB</a:t>
            </a:r>
            <a:r>
              <a:rPr lang="en-US" sz="1961" dirty="0"/>
              <a:t>(</a:t>
            </a:r>
            <a:r>
              <a:rPr lang="en-US" sz="1961" dirty="0" err="1"/>
              <a:t>DocumentDB</a:t>
            </a:r>
            <a:r>
              <a:rPr lang="en-US" sz="1961" dirty="0"/>
              <a:t>) </a:t>
            </a:r>
          </a:p>
          <a:p>
            <a:pPr defTabSz="913860">
              <a:lnSpc>
                <a:spcPct val="90000"/>
              </a:lnSpc>
              <a:spcAft>
                <a:spcPts val="1175"/>
              </a:spcAft>
            </a:pPr>
            <a:r>
              <a:rPr lang="en-US" sz="1961" dirty="0" err="1"/>
              <a:t>Memcached</a:t>
            </a:r>
            <a:r>
              <a:rPr lang="en-US" sz="1961" dirty="0"/>
              <a:t>/MongoDB</a:t>
            </a:r>
          </a:p>
          <a:p>
            <a:pPr defTabSz="913860">
              <a:lnSpc>
                <a:spcPct val="90000"/>
              </a:lnSpc>
              <a:spcAft>
                <a:spcPts val="1175"/>
              </a:spcAft>
            </a:pPr>
            <a:r>
              <a:rPr lang="en-US" sz="1961" dirty="0"/>
              <a:t>SQL Server </a:t>
            </a:r>
            <a:r>
              <a:rPr lang="en-US" sz="1600" dirty="0"/>
              <a:t>(</a:t>
            </a:r>
            <a:r>
              <a:rPr lang="en-US" sz="1600" dirty="0" err="1"/>
              <a:t>Columnstore</a:t>
            </a:r>
            <a:r>
              <a:rPr lang="en-US" sz="1600" dirty="0"/>
              <a:t> indexes, </a:t>
            </a:r>
            <a:r>
              <a:rPr lang="en-US" sz="1600" dirty="0" err="1"/>
              <a:t>StreamInsight</a:t>
            </a:r>
            <a:r>
              <a:rPr lang="en-US" sz="1600" dirty="0"/>
              <a:t>)</a:t>
            </a:r>
            <a:endParaRPr lang="en-US" sz="1567" dirty="0"/>
          </a:p>
          <a:p>
            <a:pPr defTabSz="913860">
              <a:lnSpc>
                <a:spcPct val="90000"/>
              </a:lnSpc>
              <a:spcAft>
                <a:spcPts val="1175"/>
              </a:spcAft>
            </a:pPr>
            <a:r>
              <a:rPr lang="en-US" dirty="0"/>
              <a:t>Azure Stream Analytics</a:t>
            </a:r>
          </a:p>
          <a:p>
            <a:pPr defTabSz="913860">
              <a:lnSpc>
                <a:spcPct val="90000"/>
              </a:lnSpc>
              <a:spcAft>
                <a:spcPts val="1175"/>
              </a:spcAft>
            </a:pPr>
            <a:r>
              <a:rPr lang="en-US" dirty="0"/>
              <a:t>Azure Event Hubs</a:t>
            </a:r>
          </a:p>
          <a:p>
            <a:pPr defTabSz="913860">
              <a:lnSpc>
                <a:spcPct val="90000"/>
              </a:lnSpc>
              <a:spcAft>
                <a:spcPts val="1175"/>
              </a:spcAft>
            </a:pPr>
            <a:r>
              <a:rPr lang="en-US" dirty="0"/>
              <a:t>Kafka</a:t>
            </a:r>
          </a:p>
          <a:p>
            <a:pPr defTabSz="913860">
              <a:lnSpc>
                <a:spcPct val="90000"/>
              </a:lnSpc>
              <a:spcAft>
                <a:spcPts val="1175"/>
              </a:spcAft>
            </a:pPr>
            <a:r>
              <a:rPr lang="en-US" dirty="0"/>
              <a:t>Storm</a:t>
            </a:r>
          </a:p>
        </p:txBody>
      </p:sp>
      <p:sp>
        <p:nvSpPr>
          <p:cNvPr id="9" name="TextBox 8"/>
          <p:cNvSpPr txBox="1"/>
          <p:nvPr/>
        </p:nvSpPr>
        <p:spPr>
          <a:xfrm>
            <a:off x="8403170" y="2568971"/>
            <a:ext cx="2624539" cy="3385334"/>
          </a:xfrm>
          <a:prstGeom prst="rect">
            <a:avLst/>
          </a:prstGeom>
          <a:noFill/>
        </p:spPr>
        <p:txBody>
          <a:bodyPr wrap="square" lIns="0" tIns="143407" rIns="0" bIns="143407" rtlCol="0">
            <a:spAutoFit/>
          </a:bodyPr>
          <a:lstStyle/>
          <a:p>
            <a:pPr defTabSz="913860">
              <a:lnSpc>
                <a:spcPct val="90000"/>
              </a:lnSpc>
              <a:spcAft>
                <a:spcPts val="1175"/>
              </a:spcAft>
            </a:pPr>
            <a:r>
              <a:rPr lang="en-US" sz="1961" dirty="0"/>
              <a:t>Azure Storage Explorer</a:t>
            </a:r>
          </a:p>
          <a:p>
            <a:pPr defTabSz="913860">
              <a:lnSpc>
                <a:spcPct val="90000"/>
              </a:lnSpc>
              <a:spcAft>
                <a:spcPts val="1175"/>
              </a:spcAft>
            </a:pPr>
            <a:r>
              <a:rPr lang="en-US" sz="1961" dirty="0"/>
              <a:t>Microsoft Excel</a:t>
            </a:r>
          </a:p>
          <a:p>
            <a:pPr defTabSz="913860">
              <a:lnSpc>
                <a:spcPct val="90000"/>
              </a:lnSpc>
              <a:spcAft>
                <a:spcPts val="1175"/>
              </a:spcAft>
            </a:pPr>
            <a:r>
              <a:rPr lang="en-US" sz="1961" dirty="0" err="1"/>
              <a:t>PowerBI</a:t>
            </a:r>
            <a:endParaRPr lang="en-US" sz="1961" dirty="0"/>
          </a:p>
          <a:p>
            <a:pPr defTabSz="913860">
              <a:lnSpc>
                <a:spcPct val="90000"/>
              </a:lnSpc>
              <a:spcAft>
                <a:spcPts val="1175"/>
              </a:spcAft>
            </a:pPr>
            <a:r>
              <a:rPr lang="en-US" sz="1961" dirty="0"/>
              <a:t>Power (Query, Pivot, View, Map)</a:t>
            </a:r>
          </a:p>
          <a:p>
            <a:pPr defTabSz="913860">
              <a:lnSpc>
                <a:spcPct val="90000"/>
              </a:lnSpc>
              <a:spcAft>
                <a:spcPts val="1175"/>
              </a:spcAft>
            </a:pPr>
            <a:r>
              <a:rPr lang="en-US" sz="1961" dirty="0"/>
              <a:t>Reporting Services</a:t>
            </a:r>
          </a:p>
          <a:p>
            <a:pPr defTabSz="913860">
              <a:lnSpc>
                <a:spcPct val="90000"/>
              </a:lnSpc>
              <a:spcAft>
                <a:spcPts val="1175"/>
              </a:spcAft>
            </a:pPr>
            <a:r>
              <a:rPr lang="en-US" sz="1961" dirty="0"/>
              <a:t>LINQ to Hive</a:t>
            </a:r>
          </a:p>
          <a:p>
            <a:pPr defTabSz="913860">
              <a:lnSpc>
                <a:spcPct val="90000"/>
              </a:lnSpc>
              <a:spcAft>
                <a:spcPts val="1175"/>
              </a:spcAft>
            </a:pPr>
            <a:r>
              <a:rPr lang="en-US" sz="1961" dirty="0"/>
              <a:t>Analysis Services</a:t>
            </a:r>
          </a:p>
        </p:txBody>
      </p:sp>
    </p:spTree>
    <p:extLst>
      <p:ext uri="{BB962C8B-B14F-4D97-AF65-F5344CB8AC3E}">
        <p14:creationId xmlns:p14="http://schemas.microsoft.com/office/powerpoint/2010/main" val="1596498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Rectangle 159"/>
          <p:cNvSpPr/>
          <p:nvPr/>
        </p:nvSpPr>
        <p:spPr>
          <a:xfrm>
            <a:off x="2854448" y="4205169"/>
            <a:ext cx="5166077" cy="240067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1176" b="1" i="0" u="none" strike="noStrike" kern="0" cap="none" spc="0" normalizeH="0" baseline="0" noProof="0">
                <a:ln>
                  <a:noFill/>
                </a:ln>
                <a:solidFill>
                  <a:srgbClr val="C00000"/>
                </a:solidFill>
                <a:effectLst/>
                <a:uLnTx/>
                <a:uFillTx/>
                <a:latin typeface="Segoe UI Semibold" panose="020B0702040204020203" pitchFamily="34" charset="0"/>
                <a:cs typeface="Segoe UI Semibold" panose="020B0702040204020203" pitchFamily="34" charset="0"/>
              </a:rPr>
              <a:t>Speed Layer (Hot Path)</a:t>
            </a:r>
          </a:p>
          <a:p>
            <a:pPr marL="0" marR="0" lvl="0" indent="0" defTabSz="896386" eaLnBrk="1" fontAlgn="auto" latinLnBrk="0" hangingPunct="1">
              <a:lnSpc>
                <a:spcPct val="100000"/>
              </a:lnSpc>
              <a:spcBef>
                <a:spcPts val="0"/>
              </a:spcBef>
              <a:spcAft>
                <a:spcPts val="0"/>
              </a:spcAft>
              <a:buClrTx/>
              <a:buSzTx/>
              <a:buFontTx/>
              <a:buNone/>
              <a:tabLst/>
              <a:defRPr/>
            </a:pPr>
            <a:endParaRPr kumimoji="0" lang="en-US" sz="1176" b="1" i="0" u="none" strike="noStrike" kern="0" cap="none" spc="0" normalizeH="0" baseline="0" noProof="0">
              <a:ln>
                <a:noFill/>
              </a:ln>
              <a:solidFill>
                <a:schemeClr val="accent2">
                  <a:lumMod val="60000"/>
                  <a:lumOff val="40000"/>
                </a:schemeClr>
              </a:solidFill>
              <a:effectLst/>
              <a:uLnTx/>
              <a:uFillTx/>
              <a:latin typeface="Segoe UI Semibold" panose="020B0702040204020203" pitchFamily="34" charset="0"/>
              <a:cs typeface="Segoe UI Semibold" panose="020B0702040204020203" pitchFamily="34" charset="0"/>
            </a:endParaRPr>
          </a:p>
        </p:txBody>
      </p:sp>
      <p:sp>
        <p:nvSpPr>
          <p:cNvPr id="211" name="Rectangle 210"/>
          <p:cNvSpPr/>
          <p:nvPr/>
        </p:nvSpPr>
        <p:spPr>
          <a:xfrm>
            <a:off x="5793611" y="2667225"/>
            <a:ext cx="1481675" cy="13275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4821" rIns="17928" rtlCol="0" anchor="ctr"/>
          <a:lstStyle/>
          <a:p>
            <a:pPr marL="0" marR="0" lvl="0" indent="0" algn="ctr" defTabSz="89638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endParaRPr>
          </a:p>
        </p:txBody>
      </p:sp>
      <p:sp>
        <p:nvSpPr>
          <p:cNvPr id="307" name="Rectangle 306"/>
          <p:cNvSpPr/>
          <p:nvPr>
            <p:custDataLst>
              <p:tags r:id="rId2"/>
            </p:custDataLst>
          </p:nvPr>
        </p:nvSpPr>
        <p:spPr>
          <a:xfrm>
            <a:off x="351435" y="3109392"/>
            <a:ext cx="1095178" cy="878195"/>
          </a:xfrm>
          <a:prstGeom prst="rect">
            <a:avLst/>
          </a:prstGeom>
          <a:solidFill>
            <a:schemeClr val="bg1">
              <a:lumMod val="75000"/>
            </a:schemeClr>
          </a:solidFill>
          <a:ln w="3175">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50424" tIns="25212" rIns="50424" bIns="25212" numCol="1" spcCol="0" rtlCol="0" fromWordArt="0" anchor="t" anchorCtr="0" forceAA="0" compatLnSpc="1">
            <a:prstTxWarp prst="textNoShape">
              <a:avLst/>
            </a:prstTxWarp>
            <a:no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784" b="1" i="0" u="none" strike="noStrike" kern="0" cap="none" spc="0" normalizeH="0" baseline="0" noProof="0">
                <a:ln>
                  <a:noFill/>
                </a:ln>
                <a:solidFill>
                  <a:sysClr val="windowText" lastClr="000000"/>
                </a:solidFill>
                <a:effectLst/>
                <a:uLnTx/>
                <a:uFillTx/>
              </a:rPr>
              <a:t>Apps</a:t>
            </a:r>
          </a:p>
        </p:txBody>
      </p:sp>
      <p:graphicFrame>
        <p:nvGraphicFramePr>
          <p:cNvPr id="31" name="Object 30"/>
          <p:cNvGraphicFramePr>
            <a:graphicFrameLocks noChangeAspect="1"/>
          </p:cNvGraphicFramePr>
          <p:nvPr>
            <p:custDataLst>
              <p:tags r:id="rId3"/>
            </p:custDataLst>
            <p:extLst/>
          </p:nvPr>
        </p:nvGraphicFramePr>
        <p:xfrm>
          <a:off x="4042" y="2076"/>
          <a:ext cx="1587" cy="1587"/>
        </p:xfrm>
        <a:graphic>
          <a:graphicData uri="http://schemas.openxmlformats.org/presentationml/2006/ole">
            <mc:AlternateContent xmlns:mc="http://schemas.openxmlformats.org/markup-compatibility/2006">
              <mc:Choice xmlns:v="urn:schemas-microsoft-com:vml" Requires="v">
                <p:oleObj spid="_x0000_s1027" name="think-cell Slide" r:id="rId58" imgW="377" imgH="377" progId="TCLayout.ActiveDocument.1">
                  <p:embed/>
                </p:oleObj>
              </mc:Choice>
              <mc:Fallback>
                <p:oleObj name="think-cell Slide" r:id="rId58" imgW="377" imgH="377" progId="TCLayout.ActiveDocument.1">
                  <p:embed/>
                  <p:pic>
                    <p:nvPicPr>
                      <p:cNvPr id="31" name="Object 30"/>
                      <p:cNvPicPr/>
                      <p:nvPr/>
                    </p:nvPicPr>
                    <p:blipFill>
                      <a:blip r:embed="rId59"/>
                      <a:stretch>
                        <a:fillRect/>
                      </a:stretch>
                    </p:blipFill>
                    <p:spPr>
                      <a:xfrm>
                        <a:off x="4042" y="2076"/>
                        <a:ext cx="1587" cy="1587"/>
                      </a:xfrm>
                      <a:prstGeom prst="rect">
                        <a:avLst/>
                      </a:prstGeom>
                    </p:spPr>
                  </p:pic>
                </p:oleObj>
              </mc:Fallback>
            </mc:AlternateContent>
          </a:graphicData>
        </a:graphic>
      </p:graphicFrame>
      <p:sp>
        <p:nvSpPr>
          <p:cNvPr id="3" name="Title 2"/>
          <p:cNvSpPr>
            <a:spLocks noGrp="1"/>
          </p:cNvSpPr>
          <p:nvPr>
            <p:ph type="title"/>
          </p:nvPr>
        </p:nvSpPr>
        <p:spPr/>
        <p:txBody>
          <a:bodyPr/>
          <a:lstStyle/>
          <a:p>
            <a:r>
              <a:rPr lang="en-IN" b="1">
                <a:solidFill>
                  <a:srgbClr val="002050"/>
                </a:solidFill>
              </a:rPr>
              <a:t>Lambda on Azure</a:t>
            </a:r>
            <a:r>
              <a:rPr lang="en-IN">
                <a:solidFill>
                  <a:schemeClr val="bg1"/>
                </a:solidFill>
              </a:rPr>
              <a:t> Data Options</a:t>
            </a:r>
          </a:p>
        </p:txBody>
      </p:sp>
      <p:graphicFrame>
        <p:nvGraphicFramePr>
          <p:cNvPr id="69" name="Table 68"/>
          <p:cNvGraphicFramePr>
            <a:graphicFrameLocks noGrp="1"/>
          </p:cNvGraphicFramePr>
          <p:nvPr>
            <p:extLst>
              <p:ext uri="{D42A27DB-BD31-4B8C-83A1-F6EECF244321}">
                <p14:modId xmlns:p14="http://schemas.microsoft.com/office/powerpoint/2010/main" val="3960498705"/>
              </p:ext>
            </p:extLst>
          </p:nvPr>
        </p:nvGraphicFramePr>
        <p:xfrm>
          <a:off x="264250" y="6433379"/>
          <a:ext cx="1722421" cy="355702"/>
        </p:xfrm>
        <a:graphic>
          <a:graphicData uri="http://schemas.openxmlformats.org/drawingml/2006/table">
            <a:tbl>
              <a:tblPr>
                <a:tableStyleId>{5C22544A-7EE6-4342-B048-85BDC9FD1C3A}</a:tableStyleId>
              </a:tblPr>
              <a:tblGrid>
                <a:gridCol w="137183">
                  <a:extLst>
                    <a:ext uri="{9D8B030D-6E8A-4147-A177-3AD203B41FA5}">
                      <a16:colId xmlns:a16="http://schemas.microsoft.com/office/drawing/2014/main" val="20000"/>
                    </a:ext>
                  </a:extLst>
                </a:gridCol>
                <a:gridCol w="927944">
                  <a:extLst>
                    <a:ext uri="{9D8B030D-6E8A-4147-A177-3AD203B41FA5}">
                      <a16:colId xmlns:a16="http://schemas.microsoft.com/office/drawing/2014/main" val="20001"/>
                    </a:ext>
                  </a:extLst>
                </a:gridCol>
                <a:gridCol w="171842">
                  <a:extLst>
                    <a:ext uri="{9D8B030D-6E8A-4147-A177-3AD203B41FA5}">
                      <a16:colId xmlns:a16="http://schemas.microsoft.com/office/drawing/2014/main" val="20002"/>
                    </a:ext>
                  </a:extLst>
                </a:gridCol>
                <a:gridCol w="485452">
                  <a:extLst>
                    <a:ext uri="{9D8B030D-6E8A-4147-A177-3AD203B41FA5}">
                      <a16:colId xmlns:a16="http://schemas.microsoft.com/office/drawing/2014/main" val="20003"/>
                    </a:ext>
                  </a:extLst>
                </a:gridCol>
              </a:tblGrid>
              <a:tr h="112328">
                <a:tc gridSpan="4">
                  <a:txBody>
                    <a:bodyPr/>
                    <a:lstStyle/>
                    <a:p>
                      <a:r>
                        <a:rPr lang="en-US" sz="500">
                          <a:solidFill>
                            <a:schemeClr val="tx1"/>
                          </a:solidFill>
                        </a:rPr>
                        <a:t>Legend</a:t>
                      </a:r>
                    </a:p>
                  </a:txBody>
                  <a:tcPr marL="0" marR="0" marT="0" marB="0">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21687">
                <a:tc>
                  <a:txBody>
                    <a:bodyPr/>
                    <a:lstStyle/>
                    <a:p>
                      <a:endParaRPr lang="en-US" sz="500">
                        <a:solidFill>
                          <a:schemeClr val="tx1"/>
                        </a:solidFill>
                      </a:endParaRPr>
                    </a:p>
                  </a:txBody>
                  <a:tcPr marL="0" marR="0" marT="0" marB="0">
                    <a:solidFill>
                      <a:schemeClr val="accent2"/>
                    </a:solidFill>
                  </a:tcPr>
                </a:tc>
                <a:tc>
                  <a:txBody>
                    <a:bodyPr/>
                    <a:lstStyle/>
                    <a:p>
                      <a:r>
                        <a:rPr lang="en-US" sz="600">
                          <a:solidFill>
                            <a:schemeClr val="tx1"/>
                          </a:solidFill>
                        </a:rPr>
                        <a:t>Azure</a:t>
                      </a:r>
                    </a:p>
                  </a:txBody>
                  <a:tcPr marL="44821" marR="0" marT="0" marB="0" anchor="ctr">
                    <a:noFill/>
                  </a:tcPr>
                </a:tc>
                <a:tc>
                  <a:txBody>
                    <a:bodyPr/>
                    <a:lstStyle/>
                    <a:p>
                      <a:endParaRPr lang="en-US" sz="600">
                        <a:solidFill>
                          <a:schemeClr val="tx1"/>
                        </a:solidFill>
                      </a:endParaRPr>
                    </a:p>
                  </a:txBody>
                  <a:tcPr marL="0" marR="0" marT="0" marB="0" anchor="ctr">
                    <a:noFill/>
                  </a:tcPr>
                </a:tc>
                <a:tc>
                  <a:txBody>
                    <a:bodyPr/>
                    <a:lstStyle/>
                    <a:p>
                      <a:r>
                        <a:rPr lang="en-US" sz="600">
                          <a:solidFill>
                            <a:schemeClr val="tx1"/>
                          </a:solidFill>
                        </a:rPr>
                        <a:t>Cold Path</a:t>
                      </a:r>
                    </a:p>
                  </a:txBody>
                  <a:tcPr marL="44821" marR="0" marT="0" marB="0" anchor="ctr">
                    <a:noFill/>
                  </a:tcPr>
                </a:tc>
                <a:extLst>
                  <a:ext uri="{0D108BD9-81ED-4DB2-BD59-A6C34878D82A}">
                    <a16:rowId xmlns:a16="http://schemas.microsoft.com/office/drawing/2014/main" val="10001"/>
                  </a:ext>
                </a:extLst>
              </a:tr>
              <a:tr h="121687">
                <a:tc>
                  <a:txBody>
                    <a:bodyPr/>
                    <a:lstStyle/>
                    <a:p>
                      <a:endParaRPr lang="en-US" sz="500">
                        <a:solidFill>
                          <a:schemeClr val="tx1"/>
                        </a:solidFill>
                      </a:endParaRPr>
                    </a:p>
                  </a:txBody>
                  <a:tcPr marL="0" marR="0" marT="0" marB="0">
                    <a:solidFill>
                      <a:srgbClr val="7F7F7F"/>
                    </a:solidFill>
                  </a:tcPr>
                </a:tc>
                <a:tc>
                  <a:txBody>
                    <a:bodyPr/>
                    <a:lstStyle/>
                    <a:p>
                      <a:r>
                        <a:rPr lang="en-US" sz="600">
                          <a:solidFill>
                            <a:schemeClr val="tx1"/>
                          </a:solidFill>
                        </a:rPr>
                        <a:t>OSS on Azure</a:t>
                      </a:r>
                    </a:p>
                  </a:txBody>
                  <a:tcPr marL="44821" marR="0" marT="0" marB="0" anchor="ctr">
                    <a:noFill/>
                  </a:tcPr>
                </a:tc>
                <a:tc>
                  <a:txBody>
                    <a:bodyPr/>
                    <a:lstStyle/>
                    <a:p>
                      <a:endParaRPr lang="en-US" sz="600">
                        <a:solidFill>
                          <a:schemeClr val="tx1"/>
                        </a:solidFill>
                      </a:endParaRPr>
                    </a:p>
                  </a:txBody>
                  <a:tcPr marL="0" marR="0" marT="0" marB="0" anchor="ctr">
                    <a:noFill/>
                  </a:tcPr>
                </a:tc>
                <a:tc>
                  <a:txBody>
                    <a:bodyPr/>
                    <a:lstStyle/>
                    <a:p>
                      <a:r>
                        <a:rPr lang="en-US" sz="600">
                          <a:solidFill>
                            <a:schemeClr val="tx1"/>
                          </a:solidFill>
                        </a:rPr>
                        <a:t>Hot Path</a:t>
                      </a:r>
                    </a:p>
                  </a:txBody>
                  <a:tcPr marL="44821" marR="0" marT="0" marB="0" anchor="ctr">
                    <a:noFill/>
                  </a:tcPr>
                </a:tc>
                <a:extLst>
                  <a:ext uri="{0D108BD9-81ED-4DB2-BD59-A6C34878D82A}">
                    <a16:rowId xmlns:a16="http://schemas.microsoft.com/office/drawing/2014/main" val="10002"/>
                  </a:ext>
                </a:extLst>
              </a:tr>
            </a:tbl>
          </a:graphicData>
        </a:graphic>
      </p:graphicFrame>
      <p:sp>
        <p:nvSpPr>
          <p:cNvPr id="161" name="Rectangle 160"/>
          <p:cNvSpPr/>
          <p:nvPr/>
        </p:nvSpPr>
        <p:spPr>
          <a:xfrm>
            <a:off x="2854450" y="1597581"/>
            <a:ext cx="5166076" cy="2568109"/>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896386"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a:ln>
                  <a:noFill/>
                </a:ln>
                <a:solidFill>
                  <a:schemeClr val="accent2">
                    <a:lumMod val="60000"/>
                    <a:lumOff val="40000"/>
                  </a:schemeClr>
                </a:solidFill>
                <a:effectLst/>
                <a:uLnTx/>
                <a:uFillTx/>
                <a:latin typeface="Segoe UI Semibold" panose="020B0702040204020203" pitchFamily="34" charset="0"/>
                <a:cs typeface="Segoe UI Semibold" panose="020B0702040204020203" pitchFamily="34" charset="0"/>
              </a:rPr>
              <a:t>Batch Layer (Cold Path)</a:t>
            </a:r>
          </a:p>
          <a:p>
            <a:pPr marL="0" marR="0" lvl="0" indent="0" algn="ctr" defTabSz="89638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endParaRPr>
          </a:p>
        </p:txBody>
      </p:sp>
      <p:sp>
        <p:nvSpPr>
          <p:cNvPr id="164" name="Rectangle 163"/>
          <p:cNvSpPr/>
          <p:nvPr>
            <p:custDataLst>
              <p:tags r:id="rId4"/>
            </p:custDataLst>
          </p:nvPr>
        </p:nvSpPr>
        <p:spPr>
          <a:xfrm>
            <a:off x="294696" y="1622241"/>
            <a:ext cx="1131160" cy="216866"/>
          </a:xfrm>
          <a:prstGeom prst="rect">
            <a:avLst/>
          </a:prstGeom>
          <a:noFill/>
          <a:ln w="3175">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50424" tIns="25212" rIns="50424" bIns="25212" numCol="1" spcCol="0" rtlCol="0" fromWordArt="0" anchor="t" anchorCtr="0" forceAA="0" compatLnSpc="1">
            <a:prstTxWarp prst="textNoShape">
              <a:avLst/>
            </a:prstTxWarp>
            <a:sp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1078" b="0" i="0" u="none" strike="noStrike" kern="0" cap="none" spc="0" normalizeH="0" baseline="0" noProof="0">
                <a:ln>
                  <a:noFill/>
                </a:ln>
                <a:solidFill>
                  <a:schemeClr val="tx1"/>
                </a:solidFill>
                <a:effectLst/>
                <a:uLnTx/>
                <a:uFillTx/>
                <a:latin typeface="Segoe UI Semibold" panose="020B0702040204020203" pitchFamily="34" charset="0"/>
                <a:cs typeface="Segoe UI Semibold" panose="020B0702040204020203" pitchFamily="34" charset="0"/>
              </a:rPr>
              <a:t>Data Generation</a:t>
            </a:r>
          </a:p>
        </p:txBody>
      </p:sp>
      <p:sp>
        <p:nvSpPr>
          <p:cNvPr id="167" name="Rectangle 166"/>
          <p:cNvSpPr/>
          <p:nvPr>
            <p:custDataLst>
              <p:tags r:id="rId5"/>
            </p:custDataLst>
          </p:nvPr>
        </p:nvSpPr>
        <p:spPr>
          <a:xfrm>
            <a:off x="583379" y="1200032"/>
            <a:ext cx="1717913" cy="216796"/>
          </a:xfrm>
          <a:prstGeom prst="rect">
            <a:avLst/>
          </a:prstGeom>
          <a:noFill/>
          <a:ln w="3175">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50424" tIns="25212" rIns="50424" bIns="25212" numCol="1" spcCol="0" rtlCol="0" fromWordArt="0" anchor="t" anchorCtr="0" forceAA="0" compatLnSpc="1">
            <a:prstTxWarp prst="textNoShape">
              <a:avLst/>
            </a:prstTxWarp>
            <a:sp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1078" b="0" i="0" u="none" strike="noStrike" kern="0" cap="none" spc="0" normalizeH="0" baseline="0" noProof="0">
                <a:ln>
                  <a:noFill/>
                </a:ln>
                <a:solidFill>
                  <a:schemeClr val="tx1"/>
                </a:solidFill>
                <a:effectLst/>
                <a:uLnTx/>
                <a:uFillTx/>
                <a:latin typeface="Segoe UI Semibold" panose="020B0702040204020203" pitchFamily="34" charset="0"/>
                <a:cs typeface="Segoe UI Semibold" panose="020B0702040204020203" pitchFamily="34" charset="0"/>
              </a:rPr>
              <a:t>Information Management</a:t>
            </a:r>
          </a:p>
        </p:txBody>
      </p:sp>
      <p:sp>
        <p:nvSpPr>
          <p:cNvPr id="168" name="Rectangle 167"/>
          <p:cNvSpPr/>
          <p:nvPr>
            <p:custDataLst>
              <p:tags r:id="rId6"/>
            </p:custDataLst>
          </p:nvPr>
        </p:nvSpPr>
        <p:spPr>
          <a:xfrm>
            <a:off x="1754332" y="1766228"/>
            <a:ext cx="796773" cy="820337"/>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4" tIns="44802" rIns="44802" bIns="89604" numCol="1" spcCol="0" rtlCol="0" fromWordArt="0" anchor="t" anchorCtr="0" forceAA="0" compatLnSpc="1">
            <a:prstTxWarp prst="textNoShape">
              <a:avLst/>
            </a:prstTxWarp>
            <a:noAutofit/>
          </a:bodyPr>
          <a:lstStyle/>
          <a:p>
            <a:pPr marL="0" marR="0" lvl="0" indent="0" defTabSz="895575" eaLnBrk="1" fontAlgn="auto" latinLnBrk="0" hangingPunct="1">
              <a:lnSpc>
                <a:spcPct val="100000"/>
              </a:lnSpc>
              <a:spcBef>
                <a:spcPts val="0"/>
              </a:spcBef>
              <a:spcAft>
                <a:spcPts val="0"/>
              </a:spcAft>
              <a:buClrTx/>
              <a:buSzTx/>
              <a:buFontTx/>
              <a:buNone/>
              <a:tabLst/>
              <a:defRPr/>
            </a:pPr>
            <a:r>
              <a:rPr kumimoji="0" lang="en-US" sz="1100" b="0" i="0" u="none" strike="noStrike" kern="0" cap="none" spc="-49" normalizeH="0" baseline="0" noProof="0">
                <a:ln>
                  <a:noFill/>
                </a:ln>
                <a:solidFill>
                  <a:prstClr val="white"/>
                </a:solidFill>
                <a:effectLst/>
                <a:uLnTx/>
                <a:uFillTx/>
                <a:ea typeface="Segoe UI" pitchFamily="34" charset="0"/>
                <a:cs typeface="Segoe UI" pitchFamily="34" charset="0"/>
              </a:rPr>
              <a:t>Azure Data Factory</a:t>
            </a:r>
          </a:p>
        </p:txBody>
      </p:sp>
      <p:sp>
        <p:nvSpPr>
          <p:cNvPr id="169" name="Rectangle 168"/>
          <p:cNvSpPr/>
          <p:nvPr>
            <p:custDataLst>
              <p:tags r:id="rId7"/>
            </p:custDataLst>
          </p:nvPr>
        </p:nvSpPr>
        <p:spPr>
          <a:xfrm>
            <a:off x="3323835" y="1193041"/>
            <a:ext cx="1068300" cy="216866"/>
          </a:xfrm>
          <a:prstGeom prst="rect">
            <a:avLst/>
          </a:prstGeom>
          <a:noFill/>
          <a:ln w="3175">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50424" tIns="25212" rIns="50424" bIns="25212" numCol="1" spcCol="0" rtlCol="0" fromWordArt="0" anchor="t" anchorCtr="0" forceAA="0" compatLnSpc="1">
            <a:prstTxWarp prst="textNoShape">
              <a:avLst/>
            </a:prstTxWarp>
            <a:sp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1078" b="0" i="0" u="none" strike="noStrike" kern="0" cap="none" spc="0" normalizeH="0" baseline="0" noProof="0">
                <a:ln>
                  <a:noFill/>
                </a:ln>
                <a:solidFill>
                  <a:schemeClr val="tx1"/>
                </a:solidFill>
                <a:effectLst/>
                <a:uLnTx/>
                <a:uFillTx/>
                <a:latin typeface="Segoe UI Semibold" panose="020B0702040204020203" pitchFamily="34" charset="0"/>
                <a:cs typeface="Segoe UI Semibold" panose="020B0702040204020203" pitchFamily="34" charset="0"/>
              </a:rPr>
              <a:t>Big Data Stores</a:t>
            </a:r>
          </a:p>
        </p:txBody>
      </p:sp>
      <p:sp>
        <p:nvSpPr>
          <p:cNvPr id="170" name="Rectangle 169"/>
          <p:cNvSpPr/>
          <p:nvPr>
            <p:custDataLst>
              <p:tags r:id="rId8"/>
            </p:custDataLst>
          </p:nvPr>
        </p:nvSpPr>
        <p:spPr>
          <a:xfrm>
            <a:off x="5876905" y="1188419"/>
            <a:ext cx="1218278" cy="382674"/>
          </a:xfrm>
          <a:prstGeom prst="rect">
            <a:avLst/>
          </a:prstGeom>
          <a:noFill/>
          <a:ln w="3175">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50424" tIns="25212" rIns="50424" bIns="25212" numCol="1" spcCol="0" rtlCol="0" fromWordArt="0" anchor="t" anchorCtr="0" forceAA="0" compatLnSpc="1">
            <a:prstTxWarp prst="textNoShape">
              <a:avLst/>
            </a:prstTxWarp>
            <a:sp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1078" b="0" i="0" u="none" strike="noStrike" kern="0" cap="none" spc="0" normalizeH="0" baseline="0" noProof="0">
                <a:ln>
                  <a:noFill/>
                </a:ln>
                <a:solidFill>
                  <a:schemeClr val="tx1"/>
                </a:solidFill>
                <a:effectLst/>
                <a:uLnTx/>
                <a:uFillTx/>
                <a:latin typeface="Segoe UI Semibold" panose="020B0702040204020203" pitchFamily="34" charset="0"/>
                <a:cs typeface="Segoe UI Semibold" panose="020B0702040204020203" pitchFamily="34" charset="0"/>
              </a:rPr>
              <a:t>Machine Learning </a:t>
            </a:r>
          </a:p>
          <a:p>
            <a:pPr marL="0" marR="0" lvl="0" indent="0" defTabSz="896386" eaLnBrk="1" fontAlgn="auto" latinLnBrk="0" hangingPunct="1">
              <a:lnSpc>
                <a:spcPct val="100000"/>
              </a:lnSpc>
              <a:spcBef>
                <a:spcPts val="0"/>
              </a:spcBef>
              <a:spcAft>
                <a:spcPts val="0"/>
              </a:spcAft>
              <a:buClrTx/>
              <a:buSzTx/>
              <a:buFontTx/>
              <a:buNone/>
              <a:tabLst/>
              <a:defRPr/>
            </a:pPr>
            <a:r>
              <a:rPr kumimoji="0" lang="en-US" sz="1078" b="0" i="0" u="none" strike="noStrike" kern="0" cap="none" spc="0" normalizeH="0" baseline="0" noProof="0">
                <a:ln>
                  <a:noFill/>
                </a:ln>
                <a:solidFill>
                  <a:schemeClr val="tx1"/>
                </a:solidFill>
                <a:effectLst/>
                <a:uLnTx/>
                <a:uFillTx/>
                <a:latin typeface="Segoe UI Semibold" panose="020B0702040204020203" pitchFamily="34" charset="0"/>
                <a:cs typeface="Segoe UI Semibold" panose="020B0702040204020203" pitchFamily="34" charset="0"/>
              </a:rPr>
              <a:t>&amp; Analytics</a:t>
            </a:r>
          </a:p>
        </p:txBody>
      </p:sp>
      <p:sp>
        <p:nvSpPr>
          <p:cNvPr id="171" name="Rectangle 170"/>
          <p:cNvSpPr/>
          <p:nvPr>
            <p:custDataLst>
              <p:tags r:id="rId9"/>
            </p:custDataLst>
          </p:nvPr>
        </p:nvSpPr>
        <p:spPr>
          <a:xfrm>
            <a:off x="9196311" y="1163309"/>
            <a:ext cx="1278880" cy="216866"/>
          </a:xfrm>
          <a:prstGeom prst="rect">
            <a:avLst/>
          </a:prstGeom>
          <a:noFill/>
          <a:ln w="3175">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50424" tIns="25212" rIns="50424" bIns="25212" numCol="1" spcCol="0" rtlCol="0" fromWordArt="0" anchor="t" anchorCtr="0" forceAA="0" compatLnSpc="1">
            <a:prstTxWarp prst="textNoShape">
              <a:avLst/>
            </a:prstTxWarp>
            <a:sp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1078" b="0" i="0" u="none" strike="noStrike" kern="0" cap="none" spc="0" normalizeH="0" baseline="0" noProof="0">
                <a:ln>
                  <a:noFill/>
                </a:ln>
                <a:solidFill>
                  <a:schemeClr val="tx1"/>
                </a:solidFill>
                <a:effectLst/>
                <a:uLnTx/>
                <a:uFillTx/>
                <a:latin typeface="Segoe UI Semibold" panose="020B0702040204020203" pitchFamily="34" charset="0"/>
                <a:cs typeface="Segoe UI Semibold" panose="020B0702040204020203" pitchFamily="34" charset="0"/>
              </a:rPr>
              <a:t>Data Consumption</a:t>
            </a:r>
          </a:p>
        </p:txBody>
      </p:sp>
      <p:sp>
        <p:nvSpPr>
          <p:cNvPr id="172" name="Freeform 171"/>
          <p:cNvSpPr/>
          <p:nvPr/>
        </p:nvSpPr>
        <p:spPr bwMode="auto">
          <a:xfrm>
            <a:off x="2033310" y="2257035"/>
            <a:ext cx="244223" cy="240792"/>
          </a:xfrm>
          <a:custGeom>
            <a:avLst/>
            <a:gdLst>
              <a:gd name="connsiteX0" fmla="*/ 453461 w 587539"/>
              <a:gd name="connsiteY0" fmla="*/ 440143 h 588623"/>
              <a:gd name="connsiteX1" fmla="*/ 453461 w 587539"/>
              <a:gd name="connsiteY1" fmla="*/ 504690 h 588623"/>
              <a:gd name="connsiteX2" fmla="*/ 525508 w 587539"/>
              <a:gd name="connsiteY2" fmla="*/ 504690 h 588623"/>
              <a:gd name="connsiteX3" fmla="*/ 525508 w 587539"/>
              <a:gd name="connsiteY3" fmla="*/ 440143 h 588623"/>
              <a:gd name="connsiteX4" fmla="*/ 334132 w 587539"/>
              <a:gd name="connsiteY4" fmla="*/ 440143 h 588623"/>
              <a:gd name="connsiteX5" fmla="*/ 334132 w 587539"/>
              <a:gd name="connsiteY5" fmla="*/ 504690 h 588623"/>
              <a:gd name="connsiteX6" fmla="*/ 406179 w 587539"/>
              <a:gd name="connsiteY6" fmla="*/ 504690 h 588623"/>
              <a:gd name="connsiteX7" fmla="*/ 406179 w 587539"/>
              <a:gd name="connsiteY7" fmla="*/ 440143 h 588623"/>
              <a:gd name="connsiteX8" fmla="*/ 214803 w 587539"/>
              <a:gd name="connsiteY8" fmla="*/ 440143 h 588623"/>
              <a:gd name="connsiteX9" fmla="*/ 214803 w 587539"/>
              <a:gd name="connsiteY9" fmla="*/ 504690 h 588623"/>
              <a:gd name="connsiteX10" fmla="*/ 286850 w 587539"/>
              <a:gd name="connsiteY10" fmla="*/ 504690 h 588623"/>
              <a:gd name="connsiteX11" fmla="*/ 286850 w 587539"/>
              <a:gd name="connsiteY11" fmla="*/ 440143 h 588623"/>
              <a:gd name="connsiteX12" fmla="*/ 128441 w 587539"/>
              <a:gd name="connsiteY12" fmla="*/ 24522 h 588623"/>
              <a:gd name="connsiteX13" fmla="*/ 31061 w 587539"/>
              <a:gd name="connsiteY13" fmla="*/ 56496 h 588623"/>
              <a:gd name="connsiteX14" fmla="*/ 128441 w 587539"/>
              <a:gd name="connsiteY14" fmla="*/ 88470 h 588623"/>
              <a:gd name="connsiteX15" fmla="*/ 225821 w 587539"/>
              <a:gd name="connsiteY15" fmla="*/ 56496 h 588623"/>
              <a:gd name="connsiteX16" fmla="*/ 128441 w 587539"/>
              <a:gd name="connsiteY16" fmla="*/ 24522 h 588623"/>
              <a:gd name="connsiteX17" fmla="*/ 128434 w 587539"/>
              <a:gd name="connsiteY17" fmla="*/ 0 h 588623"/>
              <a:gd name="connsiteX18" fmla="*/ 252056 w 587539"/>
              <a:gd name="connsiteY18" fmla="*/ 78072 h 588623"/>
              <a:gd name="connsiteX19" fmla="*/ 252056 w 587539"/>
              <a:gd name="connsiteY19" fmla="*/ 344838 h 588623"/>
              <a:gd name="connsiteX20" fmla="*/ 420306 w 587539"/>
              <a:gd name="connsiteY20" fmla="*/ 194705 h 588623"/>
              <a:gd name="connsiteX21" fmla="*/ 420306 w 587539"/>
              <a:gd name="connsiteY21" fmla="*/ 341055 h 588623"/>
              <a:gd name="connsiteX22" fmla="*/ 584317 w 587539"/>
              <a:gd name="connsiteY22" fmla="*/ 194705 h 588623"/>
              <a:gd name="connsiteX23" fmla="*/ 587539 w 587539"/>
              <a:gd name="connsiteY23" fmla="*/ 588623 h 588623"/>
              <a:gd name="connsiteX24" fmla="*/ 0 w 587539"/>
              <a:gd name="connsiteY24" fmla="*/ 588623 h 588623"/>
              <a:gd name="connsiteX25" fmla="*/ 0 w 587539"/>
              <a:gd name="connsiteY25" fmla="*/ 404706 h 588623"/>
              <a:gd name="connsiteX26" fmla="*/ 47 w 587539"/>
              <a:gd name="connsiteY26" fmla="*/ 404706 h 588623"/>
              <a:gd name="connsiteX27" fmla="*/ 47 w 587539"/>
              <a:gd name="connsiteY27" fmla="*/ 78072 h 588623"/>
              <a:gd name="connsiteX28" fmla="*/ 128434 w 587539"/>
              <a:gd name="connsiteY28" fmla="*/ 0 h 588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7539" h="588623">
                <a:moveTo>
                  <a:pt x="453461" y="440143"/>
                </a:moveTo>
                <a:lnTo>
                  <a:pt x="453461" y="504690"/>
                </a:lnTo>
                <a:lnTo>
                  <a:pt x="525508" y="504690"/>
                </a:lnTo>
                <a:lnTo>
                  <a:pt x="525508" y="440143"/>
                </a:lnTo>
                <a:close/>
                <a:moveTo>
                  <a:pt x="334132" y="440143"/>
                </a:moveTo>
                <a:lnTo>
                  <a:pt x="334132" y="504690"/>
                </a:lnTo>
                <a:lnTo>
                  <a:pt x="406179" y="504690"/>
                </a:lnTo>
                <a:lnTo>
                  <a:pt x="406179" y="440143"/>
                </a:lnTo>
                <a:close/>
                <a:moveTo>
                  <a:pt x="214803" y="440143"/>
                </a:moveTo>
                <a:lnTo>
                  <a:pt x="214803" y="504690"/>
                </a:lnTo>
                <a:lnTo>
                  <a:pt x="286850" y="504690"/>
                </a:lnTo>
                <a:lnTo>
                  <a:pt x="286850" y="440143"/>
                </a:lnTo>
                <a:close/>
                <a:moveTo>
                  <a:pt x="128441" y="24522"/>
                </a:moveTo>
                <a:cubicBezTo>
                  <a:pt x="74660" y="24522"/>
                  <a:pt x="31061" y="38837"/>
                  <a:pt x="31061" y="56496"/>
                </a:cubicBezTo>
                <a:cubicBezTo>
                  <a:pt x="31061" y="74155"/>
                  <a:pt x="74660" y="88470"/>
                  <a:pt x="128441" y="88470"/>
                </a:cubicBezTo>
                <a:cubicBezTo>
                  <a:pt x="182222" y="88470"/>
                  <a:pt x="225821" y="74155"/>
                  <a:pt x="225821" y="56496"/>
                </a:cubicBezTo>
                <a:cubicBezTo>
                  <a:pt x="225821" y="38837"/>
                  <a:pt x="182222" y="24522"/>
                  <a:pt x="128441" y="24522"/>
                </a:cubicBezTo>
                <a:close/>
                <a:moveTo>
                  <a:pt x="128434" y="0"/>
                </a:moveTo>
                <a:cubicBezTo>
                  <a:pt x="198013" y="0"/>
                  <a:pt x="252056" y="21782"/>
                  <a:pt x="252056" y="78072"/>
                </a:cubicBezTo>
                <a:lnTo>
                  <a:pt x="252056" y="344838"/>
                </a:lnTo>
                <a:lnTo>
                  <a:pt x="420306" y="194705"/>
                </a:lnTo>
                <a:lnTo>
                  <a:pt x="420306" y="341055"/>
                </a:lnTo>
                <a:lnTo>
                  <a:pt x="584317" y="194705"/>
                </a:lnTo>
                <a:lnTo>
                  <a:pt x="587539" y="588623"/>
                </a:lnTo>
                <a:lnTo>
                  <a:pt x="0" y="588623"/>
                </a:lnTo>
                <a:lnTo>
                  <a:pt x="0" y="404706"/>
                </a:lnTo>
                <a:lnTo>
                  <a:pt x="47" y="404706"/>
                </a:lnTo>
                <a:lnTo>
                  <a:pt x="47" y="78072"/>
                </a:lnTo>
                <a:cubicBezTo>
                  <a:pt x="47" y="21782"/>
                  <a:pt x="58854" y="0"/>
                  <a:pt x="12843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75" name="Rectangle 174"/>
          <p:cNvSpPr/>
          <p:nvPr/>
        </p:nvSpPr>
        <p:spPr>
          <a:xfrm>
            <a:off x="4685398" y="4415288"/>
            <a:ext cx="1685207" cy="1884538"/>
          </a:xfrm>
          <a:prstGeom prst="rect">
            <a:avLst/>
          </a:prstGeom>
          <a:solidFill>
            <a:schemeClr val="bg1">
              <a:lumMod val="95000"/>
            </a:schemeClr>
          </a:solidFill>
          <a:ln w="3175">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50424" tIns="25212" rIns="50424" bIns="25212" numCol="1" spcCol="0" rtlCol="0" fromWordArt="0" anchor="t" anchorCtr="0" forceAA="0" compatLnSpc="1">
            <a:prstTxWarp prst="textNoShape">
              <a:avLst/>
            </a:prstTxWarp>
            <a:noAutofit/>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784" b="1" i="0" u="none" strike="noStrike" kern="0" cap="none" spc="0" normalizeH="0" baseline="0" noProof="0">
              <a:ln>
                <a:noFill/>
              </a:ln>
              <a:solidFill>
                <a:sysClr val="windowText" lastClr="000000"/>
              </a:solidFill>
              <a:effectLst/>
              <a:uLnTx/>
              <a:uFillTx/>
            </a:endParaRPr>
          </a:p>
        </p:txBody>
      </p:sp>
      <p:sp>
        <p:nvSpPr>
          <p:cNvPr id="176" name="Rectangle 175"/>
          <p:cNvSpPr/>
          <p:nvPr>
            <p:custDataLst>
              <p:tags r:id="rId10"/>
            </p:custDataLst>
          </p:nvPr>
        </p:nvSpPr>
        <p:spPr>
          <a:xfrm>
            <a:off x="4781069" y="4480468"/>
            <a:ext cx="1530738" cy="648109"/>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4" tIns="44802" rIns="44802" bIns="89604" numCol="1" spcCol="0" rtlCol="0" fromWordArt="0" anchor="t" anchorCtr="0" forceAA="0" compatLnSpc="1">
            <a:prstTxWarp prst="textNoShape">
              <a:avLst/>
            </a:prstTxWarp>
            <a:noAutofit/>
          </a:bodyPr>
          <a:lstStyle/>
          <a:p>
            <a:pPr marL="0" marR="0" lvl="0" indent="0" defTabSz="895575" eaLnBrk="1" fontAlgn="auto" latinLnBrk="0" hangingPunct="1">
              <a:lnSpc>
                <a:spcPct val="100000"/>
              </a:lnSpc>
              <a:spcBef>
                <a:spcPts val="0"/>
              </a:spcBef>
              <a:spcAft>
                <a:spcPts val="0"/>
              </a:spcAft>
              <a:buClrTx/>
              <a:buSzTx/>
              <a:buFontTx/>
              <a:buNone/>
              <a:tabLst/>
              <a:defRPr/>
            </a:pPr>
            <a:r>
              <a:rPr kumimoji="0" lang="en-US" sz="1078" b="0" i="0" u="none" strike="noStrike" kern="0" cap="none" spc="-49" normalizeH="0" baseline="0" noProof="0">
                <a:ln>
                  <a:noFill/>
                </a:ln>
                <a:solidFill>
                  <a:prstClr val="white"/>
                </a:solidFill>
                <a:effectLst/>
                <a:uLnTx/>
                <a:uFillTx/>
                <a:ea typeface="Segoe UI" pitchFamily="34" charset="0"/>
                <a:cs typeface="Segoe UI" pitchFamily="34" charset="0"/>
              </a:rPr>
              <a:t>Azure Stream </a:t>
            </a:r>
          </a:p>
          <a:p>
            <a:pPr marL="0" marR="0" lvl="0" indent="0" defTabSz="895575" eaLnBrk="1" fontAlgn="auto" latinLnBrk="0" hangingPunct="1">
              <a:lnSpc>
                <a:spcPct val="100000"/>
              </a:lnSpc>
              <a:spcBef>
                <a:spcPts val="0"/>
              </a:spcBef>
              <a:spcAft>
                <a:spcPts val="0"/>
              </a:spcAft>
              <a:buClrTx/>
              <a:buSzTx/>
              <a:buFontTx/>
              <a:buNone/>
              <a:tabLst/>
              <a:defRPr/>
            </a:pPr>
            <a:r>
              <a:rPr kumimoji="0" lang="en-US" sz="1078" b="0" i="0" u="none" strike="noStrike" kern="0" cap="none" spc="-49" normalizeH="0" baseline="0" noProof="0">
                <a:ln>
                  <a:noFill/>
                </a:ln>
                <a:solidFill>
                  <a:prstClr val="white"/>
                </a:solidFill>
                <a:effectLst/>
                <a:uLnTx/>
                <a:uFillTx/>
                <a:ea typeface="Segoe UI" pitchFamily="34" charset="0"/>
                <a:cs typeface="Segoe UI" pitchFamily="34" charset="0"/>
              </a:rPr>
              <a:t>Analytics</a:t>
            </a:r>
          </a:p>
        </p:txBody>
      </p:sp>
      <p:sp>
        <p:nvSpPr>
          <p:cNvPr id="177" name="Rectangle 176"/>
          <p:cNvSpPr/>
          <p:nvPr>
            <p:custDataLst>
              <p:tags r:id="rId11"/>
            </p:custDataLst>
          </p:nvPr>
        </p:nvSpPr>
        <p:spPr>
          <a:xfrm>
            <a:off x="4781069" y="5243952"/>
            <a:ext cx="1530735" cy="396789"/>
          </a:xfrm>
          <a:prstGeom prst="rect">
            <a:avLst/>
          </a:prstGeom>
          <a:solidFill>
            <a:srgbClr val="7F7F7F"/>
          </a:solidFill>
          <a:ln w="3175">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50424" tIns="25212" rIns="50424" bIns="25212" numCol="1" spcCol="0" rtlCol="0" fromWordArt="0" anchor="t" anchorCtr="0" forceAA="0" compatLnSpc="1">
            <a:prstTxWarp prst="textNoShape">
              <a:avLst/>
            </a:prstTxWarp>
            <a:no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784" b="1" i="0" u="none" strike="noStrike" kern="0" cap="none" spc="0" normalizeH="0" baseline="0" noProof="0">
                <a:ln>
                  <a:noFill/>
                </a:ln>
                <a:solidFill>
                  <a:schemeClr val="bg1"/>
                </a:solidFill>
                <a:effectLst/>
                <a:uLnTx/>
                <a:uFillTx/>
              </a:rPr>
              <a:t>Storm</a:t>
            </a:r>
          </a:p>
        </p:txBody>
      </p:sp>
      <p:sp>
        <p:nvSpPr>
          <p:cNvPr id="178" name="Rectangle 177"/>
          <p:cNvSpPr/>
          <p:nvPr>
            <p:custDataLst>
              <p:tags r:id="rId12"/>
            </p:custDataLst>
          </p:nvPr>
        </p:nvSpPr>
        <p:spPr>
          <a:xfrm>
            <a:off x="4781069" y="5759307"/>
            <a:ext cx="1530735" cy="396789"/>
          </a:xfrm>
          <a:prstGeom prst="rect">
            <a:avLst/>
          </a:prstGeom>
          <a:solidFill>
            <a:srgbClr val="7F7F7F"/>
          </a:solidFill>
          <a:ln w="3175">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50424" tIns="25212" rIns="50424" bIns="25212" numCol="1" spcCol="0" rtlCol="0" fromWordArt="0" anchor="t" anchorCtr="0" forceAA="0" compatLnSpc="1">
            <a:prstTxWarp prst="textNoShape">
              <a:avLst/>
            </a:prstTxWarp>
            <a:no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784" b="1" i="0" u="none" strike="noStrike" kern="0" cap="none" spc="0" normalizeH="0" baseline="0" noProof="0">
                <a:ln>
                  <a:noFill/>
                </a:ln>
                <a:solidFill>
                  <a:schemeClr val="bg1"/>
                </a:solidFill>
                <a:effectLst/>
                <a:uLnTx/>
                <a:uFillTx/>
              </a:rPr>
              <a:t>Spark </a:t>
            </a:r>
          </a:p>
          <a:p>
            <a:pPr marL="0" marR="0" lvl="0" indent="0" defTabSz="896386" eaLnBrk="1" fontAlgn="auto" latinLnBrk="0" hangingPunct="1">
              <a:lnSpc>
                <a:spcPct val="100000"/>
              </a:lnSpc>
              <a:spcBef>
                <a:spcPts val="0"/>
              </a:spcBef>
              <a:spcAft>
                <a:spcPts val="0"/>
              </a:spcAft>
              <a:buClrTx/>
              <a:buSzTx/>
              <a:buFontTx/>
              <a:buNone/>
              <a:tabLst/>
              <a:defRPr/>
            </a:pPr>
            <a:r>
              <a:rPr kumimoji="0" lang="en-US" sz="784" b="1" i="0" u="none" strike="noStrike" kern="0" cap="none" spc="0" normalizeH="0" baseline="0" noProof="0">
                <a:ln>
                  <a:noFill/>
                </a:ln>
                <a:solidFill>
                  <a:schemeClr val="bg1"/>
                </a:solidFill>
                <a:effectLst/>
                <a:uLnTx/>
                <a:uFillTx/>
              </a:rPr>
              <a:t>Streaming</a:t>
            </a:r>
          </a:p>
        </p:txBody>
      </p:sp>
      <p:sp>
        <p:nvSpPr>
          <p:cNvPr id="179" name="Rectangle 178"/>
          <p:cNvSpPr/>
          <p:nvPr>
            <p:custDataLst>
              <p:tags r:id="rId13"/>
            </p:custDataLst>
          </p:nvPr>
        </p:nvSpPr>
        <p:spPr>
          <a:xfrm>
            <a:off x="8805091" y="4340869"/>
            <a:ext cx="2051071" cy="525968"/>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4" tIns="44802" rIns="44802" bIns="89604" numCol="1" spcCol="0" rtlCol="0" fromWordArt="0" anchor="t" anchorCtr="0" forceAA="0" compatLnSpc="1">
            <a:prstTxWarp prst="textNoShape">
              <a:avLst/>
            </a:prstTxWarp>
            <a:noAutofit/>
          </a:bodyPr>
          <a:lstStyle/>
          <a:p>
            <a:pPr marL="0" marR="0" lvl="0" indent="0" defTabSz="895575" eaLnBrk="1" fontAlgn="auto" latinLnBrk="0" hangingPunct="1">
              <a:lnSpc>
                <a:spcPct val="100000"/>
              </a:lnSpc>
              <a:spcBef>
                <a:spcPts val="0"/>
              </a:spcBef>
              <a:spcAft>
                <a:spcPts val="0"/>
              </a:spcAft>
              <a:buClrTx/>
              <a:buSzTx/>
              <a:buFontTx/>
              <a:buNone/>
              <a:tabLst/>
              <a:defRPr/>
            </a:pPr>
            <a:r>
              <a:rPr kumimoji="0" lang="en-US" sz="1078" b="0" i="0" u="none" strike="noStrike" kern="0" cap="none" spc="-49" normalizeH="0" baseline="0" noProof="0">
                <a:ln>
                  <a:noFill/>
                </a:ln>
                <a:solidFill>
                  <a:prstClr val="white"/>
                </a:solidFill>
                <a:effectLst/>
                <a:uLnTx/>
                <a:uFillTx/>
                <a:ea typeface="Segoe UI" pitchFamily="34" charset="0"/>
                <a:cs typeface="Segoe UI" pitchFamily="34" charset="0"/>
              </a:rPr>
              <a:t>Power BI</a:t>
            </a:r>
          </a:p>
        </p:txBody>
      </p:sp>
      <p:sp>
        <p:nvSpPr>
          <p:cNvPr id="180" name="Rectangle 179"/>
          <p:cNvSpPr/>
          <p:nvPr>
            <p:custDataLst>
              <p:tags r:id="rId14"/>
            </p:custDataLst>
          </p:nvPr>
        </p:nvSpPr>
        <p:spPr>
          <a:xfrm>
            <a:off x="8805091" y="4885899"/>
            <a:ext cx="2051071" cy="525968"/>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4" tIns="44802" rIns="44802" bIns="89604" numCol="1" spcCol="0" rtlCol="0" fromWordArt="0" anchor="t" anchorCtr="0" forceAA="0" compatLnSpc="1">
            <a:prstTxWarp prst="textNoShape">
              <a:avLst/>
            </a:prstTxWarp>
            <a:noAutofit/>
          </a:bodyPr>
          <a:lstStyle/>
          <a:p>
            <a:pPr marL="0" marR="0" lvl="0" indent="0" defTabSz="895575" eaLnBrk="1" fontAlgn="auto" latinLnBrk="0" hangingPunct="1">
              <a:lnSpc>
                <a:spcPct val="100000"/>
              </a:lnSpc>
              <a:spcBef>
                <a:spcPts val="0"/>
              </a:spcBef>
              <a:spcAft>
                <a:spcPts val="0"/>
              </a:spcAft>
              <a:buClrTx/>
              <a:buSzTx/>
              <a:buFontTx/>
              <a:buNone/>
              <a:tabLst/>
              <a:defRPr/>
            </a:pPr>
            <a:r>
              <a:rPr kumimoji="0" lang="en-US" sz="1078" b="0" i="0" u="none" strike="noStrike" kern="0" cap="none" spc="-49" normalizeH="0" baseline="0" noProof="0">
                <a:ln>
                  <a:noFill/>
                </a:ln>
                <a:solidFill>
                  <a:prstClr val="white"/>
                </a:solidFill>
                <a:effectLst/>
                <a:uLnTx/>
                <a:uFillTx/>
                <a:ea typeface="Segoe UI" pitchFamily="34" charset="0"/>
                <a:cs typeface="Segoe UI" pitchFamily="34" charset="0"/>
              </a:rPr>
              <a:t>Azure </a:t>
            </a:r>
          </a:p>
          <a:p>
            <a:pPr marL="0" marR="0" lvl="0" indent="0" defTabSz="895575" eaLnBrk="1" fontAlgn="auto" latinLnBrk="0" hangingPunct="1">
              <a:lnSpc>
                <a:spcPct val="100000"/>
              </a:lnSpc>
              <a:spcBef>
                <a:spcPts val="0"/>
              </a:spcBef>
              <a:spcAft>
                <a:spcPts val="0"/>
              </a:spcAft>
              <a:buClrTx/>
              <a:buSzTx/>
              <a:buFontTx/>
              <a:buNone/>
              <a:tabLst/>
              <a:defRPr/>
            </a:pPr>
            <a:r>
              <a:rPr kumimoji="0" lang="en-US" sz="1078" b="0" i="0" u="none" strike="noStrike" kern="0" cap="none" spc="-49" normalizeH="0" baseline="0" noProof="0">
                <a:ln>
                  <a:noFill/>
                </a:ln>
                <a:solidFill>
                  <a:prstClr val="white"/>
                </a:solidFill>
                <a:effectLst/>
                <a:uLnTx/>
                <a:uFillTx/>
                <a:ea typeface="Segoe UI" pitchFamily="34" charset="0"/>
                <a:cs typeface="Segoe UI" pitchFamily="34" charset="0"/>
              </a:rPr>
              <a:t>Web App</a:t>
            </a:r>
          </a:p>
        </p:txBody>
      </p:sp>
      <p:sp>
        <p:nvSpPr>
          <p:cNvPr id="181" name="Rectangle 180"/>
          <p:cNvSpPr/>
          <p:nvPr>
            <p:custDataLst>
              <p:tags r:id="rId15"/>
            </p:custDataLst>
          </p:nvPr>
        </p:nvSpPr>
        <p:spPr>
          <a:xfrm>
            <a:off x="8805091" y="5430929"/>
            <a:ext cx="2051071" cy="525968"/>
          </a:xfrm>
          <a:prstGeom prst="rect">
            <a:avLst/>
          </a:prstGeom>
          <a:solidFill>
            <a:srgbClr val="7F7F7F"/>
          </a:solidFill>
          <a:ln w="3175">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50424" tIns="25212" rIns="50424" bIns="25212" numCol="1" spcCol="0" rtlCol="0" fromWordArt="0" anchor="t" anchorCtr="0" forceAA="0" compatLnSpc="1">
            <a:prstTxWarp prst="textNoShape">
              <a:avLst/>
            </a:prstTxWarp>
            <a:no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784" b="1" i="0" u="none" strike="noStrike" kern="0" cap="none" spc="0" normalizeH="0" baseline="0" noProof="0">
                <a:ln>
                  <a:noFill/>
                </a:ln>
                <a:solidFill>
                  <a:schemeClr val="bg1"/>
                </a:solidFill>
                <a:effectLst/>
                <a:uLnTx/>
                <a:uFillTx/>
              </a:rPr>
              <a:t>Hadoop </a:t>
            </a:r>
          </a:p>
          <a:p>
            <a:pPr marL="0" marR="0" lvl="0" indent="0" defTabSz="896386" eaLnBrk="1" fontAlgn="auto" latinLnBrk="0" hangingPunct="1">
              <a:lnSpc>
                <a:spcPct val="100000"/>
              </a:lnSpc>
              <a:spcBef>
                <a:spcPts val="0"/>
              </a:spcBef>
              <a:spcAft>
                <a:spcPts val="0"/>
              </a:spcAft>
              <a:buClrTx/>
              <a:buSzTx/>
              <a:buFontTx/>
              <a:buNone/>
              <a:tabLst/>
              <a:defRPr/>
            </a:pPr>
            <a:r>
              <a:rPr kumimoji="0" lang="en-US" sz="784" b="1" i="0" u="none" strike="noStrike" kern="0" cap="none" spc="0" normalizeH="0" baseline="0" noProof="0">
                <a:ln>
                  <a:noFill/>
                </a:ln>
                <a:solidFill>
                  <a:schemeClr val="bg1"/>
                </a:solidFill>
                <a:effectLst/>
                <a:uLnTx/>
                <a:uFillTx/>
              </a:rPr>
              <a:t>Streaming </a:t>
            </a:r>
          </a:p>
          <a:p>
            <a:pPr marL="0" marR="0" lvl="0" indent="0" defTabSz="896386" eaLnBrk="1" fontAlgn="auto" latinLnBrk="0" hangingPunct="1">
              <a:lnSpc>
                <a:spcPct val="100000"/>
              </a:lnSpc>
              <a:spcBef>
                <a:spcPts val="0"/>
              </a:spcBef>
              <a:spcAft>
                <a:spcPts val="0"/>
              </a:spcAft>
              <a:buClrTx/>
              <a:buSzTx/>
              <a:buFontTx/>
              <a:buNone/>
              <a:tabLst/>
              <a:defRPr/>
            </a:pPr>
            <a:r>
              <a:rPr kumimoji="0" lang="en-US" sz="784" b="1" i="0" u="none" strike="noStrike" kern="0" cap="none" spc="0" normalizeH="0" baseline="0" noProof="0">
                <a:ln>
                  <a:noFill/>
                </a:ln>
                <a:solidFill>
                  <a:schemeClr val="bg1"/>
                </a:solidFill>
                <a:effectLst/>
                <a:uLnTx/>
                <a:uFillTx/>
              </a:rPr>
              <a:t>Interface</a:t>
            </a:r>
          </a:p>
        </p:txBody>
      </p:sp>
      <p:sp>
        <p:nvSpPr>
          <p:cNvPr id="186" name="Rectangle 185"/>
          <p:cNvSpPr/>
          <p:nvPr>
            <p:custDataLst>
              <p:tags r:id="rId16"/>
            </p:custDataLst>
          </p:nvPr>
        </p:nvSpPr>
        <p:spPr>
          <a:xfrm>
            <a:off x="8791507" y="1907576"/>
            <a:ext cx="2063007" cy="871319"/>
          </a:xfrm>
          <a:prstGeom prst="rect">
            <a:avLst/>
          </a:prstGeom>
          <a:solidFill>
            <a:schemeClr val="bg1">
              <a:lumMod val="95000"/>
            </a:schemeClr>
          </a:solidFill>
          <a:ln w="12700">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50424" tIns="25212" rIns="50424" bIns="25212" numCol="1" spcCol="0" rtlCol="0" fromWordArt="0" anchor="t" anchorCtr="0" forceAA="0" compatLnSpc="1">
            <a:prstTxWarp prst="textNoShape">
              <a:avLst/>
            </a:prstTxWarp>
            <a:noAutofit/>
          </a:bodyPr>
          <a:lstStyle/>
          <a:p>
            <a:pPr marL="0" marR="0" lvl="0" indent="0" defTabSz="896386"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a:ln>
                  <a:noFill/>
                </a:ln>
                <a:solidFill>
                  <a:schemeClr val="accent2"/>
                </a:solidFill>
                <a:effectLst/>
                <a:uLnTx/>
                <a:uFillTx/>
                <a:latin typeface="Segoe UI Semibold" panose="020B0702040204020203" pitchFamily="34" charset="0"/>
                <a:cs typeface="Segoe UI Semibold" panose="020B0702040204020203" pitchFamily="34" charset="0"/>
              </a:rPr>
              <a:t>Ad Hoc Dashboards</a:t>
            </a:r>
          </a:p>
        </p:txBody>
      </p:sp>
      <p:sp>
        <p:nvSpPr>
          <p:cNvPr id="187" name="Rectangle 186"/>
          <p:cNvSpPr/>
          <p:nvPr>
            <p:custDataLst>
              <p:tags r:id="rId17"/>
            </p:custDataLst>
          </p:nvPr>
        </p:nvSpPr>
        <p:spPr>
          <a:xfrm>
            <a:off x="8847378" y="2183779"/>
            <a:ext cx="644483" cy="258517"/>
          </a:xfrm>
          <a:prstGeom prst="rect">
            <a:avLst/>
          </a:prstGeom>
          <a:solidFill>
            <a:schemeClr val="bg1"/>
          </a:solidFill>
          <a:ln w="3175">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7928" tIns="25212" rIns="17928" bIns="25212" numCol="1" spcCol="0" rtlCol="0" fromWordArt="0" anchor="t" anchorCtr="0" forceAA="0" compatLnSpc="1">
            <a:prstTxWarp prst="textNoShape">
              <a:avLst/>
            </a:prstTxWarp>
            <a:no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588" b="1" i="0" u="none" strike="noStrike" kern="0" cap="none" spc="0" normalizeH="0" baseline="0" noProof="0">
                <a:ln>
                  <a:noFill/>
                </a:ln>
                <a:solidFill>
                  <a:sysClr val="windowText" lastClr="000000"/>
                </a:solidFill>
                <a:effectLst/>
                <a:uLnTx/>
                <a:uFillTx/>
              </a:rPr>
              <a:t>Power BI</a:t>
            </a:r>
          </a:p>
        </p:txBody>
      </p:sp>
      <p:sp>
        <p:nvSpPr>
          <p:cNvPr id="188" name="Rectangle 187"/>
          <p:cNvSpPr/>
          <p:nvPr>
            <p:custDataLst>
              <p:tags r:id="rId18"/>
            </p:custDataLst>
          </p:nvPr>
        </p:nvSpPr>
        <p:spPr>
          <a:xfrm>
            <a:off x="9555754" y="2183779"/>
            <a:ext cx="659958" cy="258517"/>
          </a:xfrm>
          <a:prstGeom prst="rect">
            <a:avLst/>
          </a:prstGeom>
          <a:solidFill>
            <a:schemeClr val="bg1"/>
          </a:solidFill>
          <a:ln w="3175">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7928" tIns="25212" rIns="17928" bIns="25212" numCol="1" spcCol="0" rtlCol="0" fromWordArt="0" anchor="t" anchorCtr="0" forceAA="0" compatLnSpc="1">
            <a:prstTxWarp prst="textNoShape">
              <a:avLst/>
            </a:prstTxWarp>
            <a:no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588" b="1" i="0" u="none" strike="noStrike" kern="0" cap="none" spc="0" normalizeH="0" baseline="0" noProof="0">
                <a:ln>
                  <a:noFill/>
                </a:ln>
                <a:solidFill>
                  <a:sysClr val="windowText" lastClr="000000"/>
                </a:solidFill>
                <a:effectLst/>
                <a:uLnTx/>
                <a:uFillTx/>
              </a:rPr>
              <a:t>Cortana</a:t>
            </a:r>
          </a:p>
        </p:txBody>
      </p:sp>
      <p:sp>
        <p:nvSpPr>
          <p:cNvPr id="189" name="Rectangle 188"/>
          <p:cNvSpPr/>
          <p:nvPr>
            <p:custDataLst>
              <p:tags r:id="rId19"/>
            </p:custDataLst>
          </p:nvPr>
        </p:nvSpPr>
        <p:spPr>
          <a:xfrm>
            <a:off x="10285062" y="2180359"/>
            <a:ext cx="482620" cy="258517"/>
          </a:xfrm>
          <a:prstGeom prst="rect">
            <a:avLst/>
          </a:prstGeom>
          <a:solidFill>
            <a:schemeClr val="bg1"/>
          </a:solidFill>
          <a:ln w="3175">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7928" tIns="25212" rIns="17928" bIns="25212" numCol="1" spcCol="0" rtlCol="0" fromWordArt="0" anchor="t" anchorCtr="0" forceAA="0" compatLnSpc="1">
            <a:prstTxWarp prst="textNoShape">
              <a:avLst/>
            </a:prstTxWarp>
            <a:no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588" b="1" i="0" u="none" strike="noStrike" kern="0" cap="none" spc="0" normalizeH="0" baseline="0" noProof="0">
                <a:ln>
                  <a:noFill/>
                </a:ln>
                <a:solidFill>
                  <a:schemeClr val="accent2"/>
                </a:solidFill>
                <a:effectLst/>
                <a:uLnTx/>
                <a:uFillTx/>
              </a:rPr>
              <a:t>Web App</a:t>
            </a:r>
          </a:p>
        </p:txBody>
      </p:sp>
      <p:sp>
        <p:nvSpPr>
          <p:cNvPr id="190" name="Rectangle 189"/>
          <p:cNvSpPr/>
          <p:nvPr>
            <p:custDataLst>
              <p:tags r:id="rId20"/>
            </p:custDataLst>
          </p:nvPr>
        </p:nvSpPr>
        <p:spPr>
          <a:xfrm>
            <a:off x="8847378" y="2470983"/>
            <a:ext cx="644483" cy="258517"/>
          </a:xfrm>
          <a:prstGeom prst="rect">
            <a:avLst/>
          </a:prstGeom>
          <a:solidFill>
            <a:schemeClr val="bg1"/>
          </a:solidFill>
          <a:ln w="3175">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7928" tIns="25212" rIns="17928" bIns="25212" numCol="1" spcCol="0" rtlCol="0" fromWordArt="0" anchor="t" anchorCtr="0" forceAA="0" compatLnSpc="1">
            <a:prstTxWarp prst="textNoShape">
              <a:avLst/>
            </a:prstTxWarp>
            <a:no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588" b="1" i="0" u="none" strike="noStrike" kern="0" cap="none" spc="0" normalizeH="0" baseline="0" noProof="0">
                <a:ln>
                  <a:noFill/>
                </a:ln>
                <a:solidFill>
                  <a:sysClr val="windowText" lastClr="000000"/>
                </a:solidFill>
                <a:effectLst/>
                <a:uLnTx/>
                <a:uFillTx/>
              </a:rPr>
              <a:t>Excel</a:t>
            </a:r>
          </a:p>
        </p:txBody>
      </p:sp>
      <p:sp>
        <p:nvSpPr>
          <p:cNvPr id="191" name="Rectangle 190"/>
          <p:cNvSpPr/>
          <p:nvPr>
            <p:custDataLst>
              <p:tags r:id="rId21"/>
            </p:custDataLst>
          </p:nvPr>
        </p:nvSpPr>
        <p:spPr>
          <a:xfrm>
            <a:off x="9555754" y="2470984"/>
            <a:ext cx="660194" cy="259774"/>
          </a:xfrm>
          <a:prstGeom prst="rect">
            <a:avLst/>
          </a:prstGeom>
          <a:solidFill>
            <a:schemeClr val="bg1"/>
          </a:solidFill>
          <a:ln w="3175">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17928" tIns="25212" rIns="0" bIns="25212" numCol="1" spcCol="0" rtlCol="0" fromWordArt="0" anchor="t" anchorCtr="0" forceAA="0" compatLnSpc="1">
            <a:prstTxWarp prst="textNoShape">
              <a:avLst/>
            </a:prstTxWarp>
            <a:no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588" b="1" i="0" u="none" strike="noStrike" kern="0" cap="none" spc="0" normalizeH="0" baseline="0" noProof="0">
                <a:ln>
                  <a:noFill/>
                </a:ln>
                <a:solidFill>
                  <a:sysClr val="windowText" lastClr="000000"/>
                </a:solidFill>
                <a:effectLst/>
                <a:uLnTx/>
                <a:uFillTx/>
              </a:rPr>
              <a:t>Perceptual </a:t>
            </a:r>
          </a:p>
          <a:p>
            <a:pPr marL="0" marR="0" lvl="0" indent="0" defTabSz="896386" eaLnBrk="1" fontAlgn="auto" latinLnBrk="0" hangingPunct="1">
              <a:lnSpc>
                <a:spcPct val="100000"/>
              </a:lnSpc>
              <a:spcBef>
                <a:spcPts val="0"/>
              </a:spcBef>
              <a:spcAft>
                <a:spcPts val="0"/>
              </a:spcAft>
              <a:buClrTx/>
              <a:buSzTx/>
              <a:buFontTx/>
              <a:buNone/>
              <a:tabLst/>
              <a:defRPr/>
            </a:pPr>
            <a:r>
              <a:rPr kumimoji="0" lang="en-US" sz="588" b="1" i="0" u="none" strike="noStrike" kern="0" cap="none" spc="0" normalizeH="0" baseline="0" noProof="0">
                <a:ln>
                  <a:noFill/>
                </a:ln>
                <a:solidFill>
                  <a:sysClr val="windowText" lastClr="000000"/>
                </a:solidFill>
                <a:effectLst/>
                <a:uLnTx/>
                <a:uFillTx/>
              </a:rPr>
              <a:t>Intelligence</a:t>
            </a:r>
          </a:p>
        </p:txBody>
      </p:sp>
      <p:sp>
        <p:nvSpPr>
          <p:cNvPr id="192" name="Rectangle 191"/>
          <p:cNvSpPr/>
          <p:nvPr>
            <p:custDataLst>
              <p:tags r:id="rId22"/>
            </p:custDataLst>
          </p:nvPr>
        </p:nvSpPr>
        <p:spPr>
          <a:xfrm>
            <a:off x="8791508" y="2846701"/>
            <a:ext cx="2055966" cy="371523"/>
          </a:xfrm>
          <a:prstGeom prst="rect">
            <a:avLst/>
          </a:prstGeom>
          <a:solidFill>
            <a:srgbClr val="7F7F7F"/>
          </a:solidFill>
          <a:ln w="12700">
            <a:solidFill>
              <a:srgbClr val="7F7F7F"/>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50424" tIns="25212" rIns="50424" bIns="25212" numCol="1" spcCol="0" rtlCol="0" fromWordArt="0" anchor="ctr" anchorCtr="0" forceAA="0" compatLnSpc="1">
            <a:prstTxWarp prst="textNoShape">
              <a:avLst/>
            </a:prstTxWarp>
            <a:noAutofit/>
          </a:bodyPr>
          <a:lstStyle/>
          <a:p>
            <a:pPr marL="0" marR="0" lvl="0" indent="0" defTabSz="896386"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a:ln>
                  <a:noFill/>
                </a:ln>
                <a:solidFill>
                  <a:schemeClr val="bg1"/>
                </a:solidFill>
                <a:effectLst/>
                <a:uLnTx/>
                <a:uFillTx/>
                <a:latin typeface="Segoe UI Semibold" panose="020B0702040204020203" pitchFamily="34" charset="0"/>
                <a:cs typeface="Segoe UI Semibold" panose="020B0702040204020203" pitchFamily="34" charset="0"/>
              </a:rPr>
              <a:t>Hadoop Interface</a:t>
            </a:r>
          </a:p>
        </p:txBody>
      </p:sp>
      <p:sp>
        <p:nvSpPr>
          <p:cNvPr id="193" name="Rectangle 192"/>
          <p:cNvSpPr/>
          <p:nvPr>
            <p:custDataLst>
              <p:tags r:id="rId23"/>
            </p:custDataLst>
          </p:nvPr>
        </p:nvSpPr>
        <p:spPr>
          <a:xfrm>
            <a:off x="8791508" y="3306296"/>
            <a:ext cx="2064654" cy="681292"/>
          </a:xfrm>
          <a:prstGeom prst="rect">
            <a:avLst/>
          </a:prstGeom>
          <a:solidFill>
            <a:schemeClr val="bg1">
              <a:lumMod val="95000"/>
            </a:schemeClr>
          </a:solidFill>
          <a:ln w="12700">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50424" tIns="25212" rIns="50424" bIns="25212" numCol="1" spcCol="0" rtlCol="0" fromWordArt="0" anchor="t" anchorCtr="0" forceAA="0" compatLnSpc="1">
            <a:prstTxWarp prst="textNoShape">
              <a:avLst/>
            </a:prstTxWarp>
            <a:noAutofit/>
          </a:bodyPr>
          <a:lstStyle/>
          <a:p>
            <a:pPr marL="0" marR="0" lvl="0" indent="0" defTabSz="896386"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a:ln>
                  <a:noFill/>
                </a:ln>
                <a:solidFill>
                  <a:schemeClr val="accent2"/>
                </a:solidFill>
                <a:effectLst/>
                <a:uLnTx/>
                <a:uFillTx/>
                <a:latin typeface="Segoe UI Semibold" panose="020B0702040204020203" pitchFamily="34" charset="0"/>
                <a:cs typeface="Segoe UI Semibold" panose="020B0702040204020203" pitchFamily="34" charset="0"/>
              </a:rPr>
              <a:t>Automated Systems</a:t>
            </a:r>
          </a:p>
        </p:txBody>
      </p:sp>
      <p:sp>
        <p:nvSpPr>
          <p:cNvPr id="194" name="Rectangle 193"/>
          <p:cNvSpPr/>
          <p:nvPr>
            <p:custDataLst>
              <p:tags r:id="rId24"/>
            </p:custDataLst>
          </p:nvPr>
        </p:nvSpPr>
        <p:spPr>
          <a:xfrm>
            <a:off x="8907020" y="3592597"/>
            <a:ext cx="889880" cy="354123"/>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4" tIns="44802" rIns="44802" bIns="89604" numCol="1" spcCol="0" rtlCol="0" fromWordArt="0" anchor="t" anchorCtr="0" forceAA="0" compatLnSpc="1">
            <a:prstTxWarp prst="textNoShape">
              <a:avLst/>
            </a:prstTxWarp>
            <a:noAutofit/>
          </a:bodyPr>
          <a:lstStyle/>
          <a:p>
            <a:pPr marL="0" marR="0" lvl="0" indent="0" defTabSz="895575" eaLnBrk="1" fontAlgn="auto" latinLnBrk="0" hangingPunct="1">
              <a:lnSpc>
                <a:spcPct val="100000"/>
              </a:lnSpc>
              <a:spcBef>
                <a:spcPts val="0"/>
              </a:spcBef>
              <a:spcAft>
                <a:spcPts val="0"/>
              </a:spcAft>
              <a:buClrTx/>
              <a:buSzTx/>
              <a:buFontTx/>
              <a:buNone/>
              <a:tabLst/>
              <a:defRPr/>
            </a:pPr>
            <a:r>
              <a:rPr kumimoji="0" lang="en-US" sz="1078" b="0" i="0" u="none" strike="noStrike" kern="0" cap="none" spc="-49" normalizeH="0" baseline="0" noProof="0">
                <a:ln>
                  <a:noFill/>
                </a:ln>
                <a:solidFill>
                  <a:prstClr val="white"/>
                </a:solidFill>
                <a:effectLst/>
                <a:uLnTx/>
                <a:uFillTx/>
                <a:ea typeface="Segoe UI" pitchFamily="34" charset="0"/>
                <a:cs typeface="Segoe UI" pitchFamily="34" charset="0"/>
              </a:rPr>
              <a:t>APIs</a:t>
            </a:r>
          </a:p>
        </p:txBody>
      </p:sp>
      <p:sp>
        <p:nvSpPr>
          <p:cNvPr id="195" name="Rectangle 194"/>
          <p:cNvSpPr/>
          <p:nvPr>
            <p:custDataLst>
              <p:tags r:id="rId25"/>
            </p:custDataLst>
          </p:nvPr>
        </p:nvSpPr>
        <p:spPr>
          <a:xfrm>
            <a:off x="9878495" y="3592597"/>
            <a:ext cx="889880" cy="354123"/>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4" tIns="44802" rIns="44802" bIns="89604" numCol="1" spcCol="0" rtlCol="0" fromWordArt="0" anchor="t" anchorCtr="0" forceAA="0" compatLnSpc="1">
            <a:prstTxWarp prst="textNoShape">
              <a:avLst/>
            </a:prstTxWarp>
            <a:noAutofit/>
          </a:bodyPr>
          <a:lstStyle/>
          <a:p>
            <a:pPr marL="0" marR="0" lvl="0" indent="0" defTabSz="895575" eaLnBrk="1" fontAlgn="auto" latinLnBrk="0" hangingPunct="1">
              <a:lnSpc>
                <a:spcPct val="100000"/>
              </a:lnSpc>
              <a:spcBef>
                <a:spcPts val="0"/>
              </a:spcBef>
              <a:spcAft>
                <a:spcPts val="0"/>
              </a:spcAft>
              <a:buClrTx/>
              <a:buSzTx/>
              <a:buFontTx/>
              <a:buNone/>
              <a:tabLst/>
              <a:defRPr/>
            </a:pPr>
            <a:r>
              <a:rPr kumimoji="0" lang="en-US" sz="1078" b="0" i="0" u="none" strike="noStrike" kern="0" cap="none" spc="-49" normalizeH="0" baseline="0" noProof="0">
                <a:ln>
                  <a:noFill/>
                </a:ln>
                <a:solidFill>
                  <a:prstClr val="white"/>
                </a:solidFill>
                <a:effectLst/>
                <a:uLnTx/>
                <a:uFillTx/>
                <a:ea typeface="Segoe UI" pitchFamily="34" charset="0"/>
                <a:cs typeface="Segoe UI" pitchFamily="34" charset="0"/>
              </a:rPr>
              <a:t>Business Scenarios</a:t>
            </a:r>
          </a:p>
        </p:txBody>
      </p:sp>
      <p:cxnSp>
        <p:nvCxnSpPr>
          <p:cNvPr id="196" name="Straight Arrow Connector 195"/>
          <p:cNvCxnSpPr>
            <a:cxnSpLocks/>
          </p:cNvCxnSpPr>
          <p:nvPr/>
        </p:nvCxnSpPr>
        <p:spPr>
          <a:xfrm flipV="1">
            <a:off x="5828796" y="2289747"/>
            <a:ext cx="348575" cy="207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09" name="Rectangle 208"/>
          <p:cNvSpPr/>
          <p:nvPr>
            <p:custDataLst>
              <p:tags r:id="rId26"/>
            </p:custDataLst>
          </p:nvPr>
        </p:nvSpPr>
        <p:spPr>
          <a:xfrm>
            <a:off x="5801225" y="1899724"/>
            <a:ext cx="699597" cy="664679"/>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4" tIns="44802" rIns="44802" bIns="89604" numCol="1" spcCol="0" rtlCol="0" fromWordArt="0" anchor="t" anchorCtr="0" forceAA="0" compatLnSpc="1">
            <a:prstTxWarp prst="textNoShape">
              <a:avLst/>
            </a:prstTxWarp>
            <a:noAutofit/>
          </a:bodyPr>
          <a:lstStyle/>
          <a:p>
            <a:pPr marL="0" marR="0" lvl="0" indent="0" defTabSz="895575" eaLnBrk="1" fontAlgn="auto" latinLnBrk="0" hangingPunct="1">
              <a:lnSpc>
                <a:spcPct val="100000"/>
              </a:lnSpc>
              <a:spcBef>
                <a:spcPts val="0"/>
              </a:spcBef>
              <a:spcAft>
                <a:spcPts val="0"/>
              </a:spcAft>
              <a:buClrTx/>
              <a:buSzTx/>
              <a:buFontTx/>
              <a:buNone/>
              <a:tabLst/>
              <a:defRPr/>
            </a:pPr>
            <a:r>
              <a:rPr kumimoji="0" lang="en-US" sz="1078" b="0" i="0" u="none" strike="noStrike" kern="0" cap="none" spc="-49" normalizeH="0" baseline="0" noProof="0">
                <a:ln>
                  <a:noFill/>
                </a:ln>
                <a:solidFill>
                  <a:prstClr val="white"/>
                </a:solidFill>
                <a:effectLst/>
                <a:uLnTx/>
                <a:uFillTx/>
                <a:ea typeface="Segoe UI" pitchFamily="34" charset="0"/>
                <a:cs typeface="Segoe UI" pitchFamily="34" charset="0"/>
              </a:rPr>
              <a:t>Azure ML</a:t>
            </a:r>
          </a:p>
        </p:txBody>
      </p:sp>
      <p:sp>
        <p:nvSpPr>
          <p:cNvPr id="210" name="Freeform 209"/>
          <p:cNvSpPr/>
          <p:nvPr/>
        </p:nvSpPr>
        <p:spPr>
          <a:xfrm>
            <a:off x="6223141" y="2232063"/>
            <a:ext cx="250562" cy="281785"/>
          </a:xfrm>
          <a:custGeom>
            <a:avLst/>
            <a:gdLst>
              <a:gd name="connsiteX0" fmla="*/ 302419 w 725805"/>
              <a:gd name="connsiteY0" fmla="*/ 87660 h 780604"/>
              <a:gd name="connsiteX1" fmla="*/ 302419 w 725805"/>
              <a:gd name="connsiteY1" fmla="*/ 249585 h 780604"/>
              <a:gd name="connsiteX2" fmla="*/ 83344 w 725805"/>
              <a:gd name="connsiteY2" fmla="*/ 673447 h 780604"/>
              <a:gd name="connsiteX3" fmla="*/ 104775 w 725805"/>
              <a:gd name="connsiteY3" fmla="*/ 690116 h 780604"/>
              <a:gd name="connsiteX4" fmla="*/ 154781 w 725805"/>
              <a:gd name="connsiteY4" fmla="*/ 692497 h 780604"/>
              <a:gd name="connsiteX5" fmla="*/ 333375 w 725805"/>
              <a:gd name="connsiteY5" fmla="*/ 332929 h 780604"/>
              <a:gd name="connsiteX6" fmla="*/ 461963 w 725805"/>
              <a:gd name="connsiteY6" fmla="*/ 332929 h 780604"/>
              <a:gd name="connsiteX7" fmla="*/ 416719 w 725805"/>
              <a:gd name="connsiteY7" fmla="*/ 247204 h 780604"/>
              <a:gd name="connsiteX8" fmla="*/ 416719 w 725805"/>
              <a:gd name="connsiteY8" fmla="*/ 87660 h 780604"/>
              <a:gd name="connsiteX9" fmla="*/ 176903 w 725805"/>
              <a:gd name="connsiteY9" fmla="*/ 0 h 780604"/>
              <a:gd name="connsiteX10" fmla="*/ 548902 w 725805"/>
              <a:gd name="connsiteY10" fmla="*/ 0 h 780604"/>
              <a:gd name="connsiteX11" fmla="*/ 548902 w 725805"/>
              <a:gd name="connsiteY11" fmla="*/ 94804 h 780604"/>
              <a:gd name="connsiteX12" fmla="*/ 502920 w 725805"/>
              <a:gd name="connsiteY12" fmla="*/ 94804 h 780604"/>
              <a:gd name="connsiteX13" fmla="*/ 502920 w 725805"/>
              <a:gd name="connsiteY13" fmla="*/ 211961 h 780604"/>
              <a:gd name="connsiteX14" fmla="*/ 725805 w 725805"/>
              <a:gd name="connsiteY14" fmla="*/ 654874 h 780604"/>
              <a:gd name="connsiteX15" fmla="*/ 662940 w 725805"/>
              <a:gd name="connsiteY15" fmla="*/ 780604 h 780604"/>
              <a:gd name="connsiteX16" fmla="*/ 62865 w 725805"/>
              <a:gd name="connsiteY16" fmla="*/ 780604 h 780604"/>
              <a:gd name="connsiteX17" fmla="*/ 0 w 725805"/>
              <a:gd name="connsiteY17" fmla="*/ 672019 h 780604"/>
              <a:gd name="connsiteX18" fmla="*/ 214313 w 725805"/>
              <a:gd name="connsiteY18" fmla="*/ 229106 h 780604"/>
              <a:gd name="connsiteX19" fmla="*/ 214313 w 725805"/>
              <a:gd name="connsiteY19" fmla="*/ 94804 h 780604"/>
              <a:gd name="connsiteX20" fmla="*/ 176903 w 725805"/>
              <a:gd name="connsiteY20" fmla="*/ 94804 h 780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25805" h="780604">
                <a:moveTo>
                  <a:pt x="302419" y="87660"/>
                </a:moveTo>
                <a:lnTo>
                  <a:pt x="302419" y="249585"/>
                </a:lnTo>
                <a:lnTo>
                  <a:pt x="83344" y="673447"/>
                </a:lnTo>
                <a:lnTo>
                  <a:pt x="104775" y="690116"/>
                </a:lnTo>
                <a:lnTo>
                  <a:pt x="154781" y="692497"/>
                </a:lnTo>
                <a:lnTo>
                  <a:pt x="333375" y="332929"/>
                </a:lnTo>
                <a:lnTo>
                  <a:pt x="461963" y="332929"/>
                </a:lnTo>
                <a:lnTo>
                  <a:pt x="416719" y="247204"/>
                </a:lnTo>
                <a:lnTo>
                  <a:pt x="416719" y="87660"/>
                </a:lnTo>
                <a:close/>
                <a:moveTo>
                  <a:pt x="176903" y="0"/>
                </a:moveTo>
                <a:lnTo>
                  <a:pt x="548902" y="0"/>
                </a:lnTo>
                <a:lnTo>
                  <a:pt x="548902" y="94804"/>
                </a:lnTo>
                <a:lnTo>
                  <a:pt x="502920" y="94804"/>
                </a:lnTo>
                <a:lnTo>
                  <a:pt x="502920" y="211961"/>
                </a:lnTo>
                <a:lnTo>
                  <a:pt x="725805" y="654874"/>
                </a:lnTo>
                <a:lnTo>
                  <a:pt x="662940" y="780604"/>
                </a:lnTo>
                <a:lnTo>
                  <a:pt x="62865" y="780604"/>
                </a:lnTo>
                <a:lnTo>
                  <a:pt x="0" y="672019"/>
                </a:lnTo>
                <a:lnTo>
                  <a:pt x="214313" y="229106"/>
                </a:lnTo>
                <a:lnTo>
                  <a:pt x="214313" y="94804"/>
                </a:lnTo>
                <a:lnTo>
                  <a:pt x="176903" y="948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386"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ysClr val="windowText" lastClr="000000"/>
              </a:solidFill>
              <a:effectLst/>
              <a:uLnTx/>
              <a:uFillTx/>
            </a:endParaRPr>
          </a:p>
        </p:txBody>
      </p:sp>
      <p:sp>
        <p:nvSpPr>
          <p:cNvPr id="212" name="Rectangle 211"/>
          <p:cNvSpPr/>
          <p:nvPr>
            <p:custDataLst>
              <p:tags r:id="rId27"/>
            </p:custDataLst>
          </p:nvPr>
        </p:nvSpPr>
        <p:spPr>
          <a:xfrm>
            <a:off x="5889277" y="2735714"/>
            <a:ext cx="645562" cy="372387"/>
          </a:xfrm>
          <a:prstGeom prst="rect">
            <a:avLst/>
          </a:prstGeom>
          <a:solidFill>
            <a:schemeClr val="bg1">
              <a:lumMod val="95000"/>
            </a:schemeClr>
          </a:solidFill>
          <a:ln w="3175">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44821" tIns="25212" rIns="17928" bIns="25212" numCol="1" spcCol="0" rtlCol="0" fromWordArt="0" anchor="t" anchorCtr="0" forceAA="0" compatLnSpc="1">
            <a:prstTxWarp prst="textNoShape">
              <a:avLst/>
            </a:prstTxWarp>
            <a:no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784" b="1" i="0" u="none" strike="noStrike" kern="0" cap="none" spc="0" normalizeH="0" baseline="0" noProof="0">
                <a:ln>
                  <a:noFill/>
                </a:ln>
                <a:solidFill>
                  <a:sysClr val="windowText" lastClr="000000"/>
                </a:solidFill>
                <a:effectLst/>
                <a:uLnTx/>
                <a:uFillTx/>
              </a:rPr>
              <a:t>Spark</a:t>
            </a:r>
          </a:p>
        </p:txBody>
      </p:sp>
      <p:sp>
        <p:nvSpPr>
          <p:cNvPr id="213" name="Rectangle 212"/>
          <p:cNvSpPr/>
          <p:nvPr>
            <p:custDataLst>
              <p:tags r:id="rId28"/>
            </p:custDataLst>
          </p:nvPr>
        </p:nvSpPr>
        <p:spPr>
          <a:xfrm>
            <a:off x="6584729" y="2735714"/>
            <a:ext cx="645562" cy="372387"/>
          </a:xfrm>
          <a:prstGeom prst="rect">
            <a:avLst/>
          </a:prstGeom>
          <a:solidFill>
            <a:schemeClr val="bg1">
              <a:lumMod val="95000"/>
            </a:schemeClr>
          </a:solidFill>
          <a:ln w="3175">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44821" tIns="25212" rIns="17928" bIns="25212" numCol="1" spcCol="0" rtlCol="0" fromWordArt="0" anchor="t" anchorCtr="0" forceAA="0" compatLnSpc="1">
            <a:prstTxWarp prst="textNoShape">
              <a:avLst/>
            </a:prstTxWarp>
            <a:no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784" b="1" i="0" u="none" strike="noStrike" kern="0" cap="none" spc="0" normalizeH="0" baseline="0" noProof="0">
                <a:ln>
                  <a:noFill/>
                </a:ln>
                <a:solidFill>
                  <a:sysClr val="windowText" lastClr="000000"/>
                </a:solidFill>
                <a:effectLst/>
                <a:uLnTx/>
                <a:uFillTx/>
              </a:rPr>
              <a:t>Pig</a:t>
            </a:r>
          </a:p>
        </p:txBody>
      </p:sp>
      <p:sp>
        <p:nvSpPr>
          <p:cNvPr id="214" name="Rectangle 213"/>
          <p:cNvSpPr/>
          <p:nvPr>
            <p:custDataLst>
              <p:tags r:id="rId29"/>
            </p:custDataLst>
          </p:nvPr>
        </p:nvSpPr>
        <p:spPr>
          <a:xfrm>
            <a:off x="5889277" y="3135686"/>
            <a:ext cx="645562" cy="372387"/>
          </a:xfrm>
          <a:prstGeom prst="rect">
            <a:avLst/>
          </a:prstGeom>
          <a:solidFill>
            <a:schemeClr val="bg1">
              <a:lumMod val="95000"/>
            </a:schemeClr>
          </a:solidFill>
          <a:ln w="3175">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44821" tIns="25212" rIns="17928" bIns="25212" numCol="1" spcCol="0" rtlCol="0" fromWordArt="0" anchor="t" anchorCtr="0" forceAA="0" compatLnSpc="1">
            <a:prstTxWarp prst="textNoShape">
              <a:avLst/>
            </a:prstTxWarp>
            <a:no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784" b="1" i="0" u="none" strike="noStrike" kern="0" cap="none" spc="0" normalizeH="0" baseline="0" noProof="0">
                <a:ln>
                  <a:noFill/>
                </a:ln>
                <a:solidFill>
                  <a:sysClr val="windowText" lastClr="000000"/>
                </a:solidFill>
                <a:effectLst/>
                <a:uLnTx/>
                <a:uFillTx/>
              </a:rPr>
              <a:t>Hive</a:t>
            </a:r>
          </a:p>
        </p:txBody>
      </p:sp>
      <p:sp>
        <p:nvSpPr>
          <p:cNvPr id="215" name="Rectangle 214"/>
          <p:cNvSpPr/>
          <p:nvPr>
            <p:custDataLst>
              <p:tags r:id="rId30"/>
            </p:custDataLst>
          </p:nvPr>
        </p:nvSpPr>
        <p:spPr>
          <a:xfrm>
            <a:off x="6584729" y="3135686"/>
            <a:ext cx="645562" cy="372387"/>
          </a:xfrm>
          <a:prstGeom prst="rect">
            <a:avLst/>
          </a:prstGeom>
          <a:solidFill>
            <a:schemeClr val="bg1">
              <a:lumMod val="95000"/>
            </a:schemeClr>
          </a:solidFill>
          <a:ln w="3175">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44821" tIns="25212" rIns="17928" bIns="25212" numCol="1" spcCol="0" rtlCol="0" fromWordArt="0" anchor="t" anchorCtr="0" forceAA="0" compatLnSpc="1">
            <a:prstTxWarp prst="textNoShape">
              <a:avLst/>
            </a:prstTxWarp>
            <a:no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784" b="1" i="0" u="none" strike="noStrike" kern="0" cap="none" spc="0" normalizeH="0" baseline="0" noProof="0" err="1">
                <a:ln>
                  <a:noFill/>
                </a:ln>
                <a:solidFill>
                  <a:sysClr val="windowText" lastClr="000000"/>
                </a:solidFill>
                <a:effectLst/>
                <a:uLnTx/>
                <a:uFillTx/>
              </a:rPr>
              <a:t>HBase</a:t>
            </a:r>
            <a:endParaRPr kumimoji="0" lang="en-US" sz="784" b="1" i="0" u="none" strike="noStrike" kern="0" cap="none" spc="0" normalizeH="0" baseline="0" noProof="0">
              <a:ln>
                <a:noFill/>
              </a:ln>
              <a:solidFill>
                <a:sysClr val="windowText" lastClr="000000"/>
              </a:solidFill>
              <a:effectLst/>
              <a:uLnTx/>
              <a:uFillTx/>
            </a:endParaRPr>
          </a:p>
        </p:txBody>
      </p:sp>
      <p:sp>
        <p:nvSpPr>
          <p:cNvPr id="216" name="Rectangle 215"/>
          <p:cNvSpPr/>
          <p:nvPr>
            <p:custDataLst>
              <p:tags r:id="rId31"/>
            </p:custDataLst>
          </p:nvPr>
        </p:nvSpPr>
        <p:spPr>
          <a:xfrm>
            <a:off x="5889277" y="3540899"/>
            <a:ext cx="645562" cy="372387"/>
          </a:xfrm>
          <a:prstGeom prst="rect">
            <a:avLst/>
          </a:prstGeom>
          <a:solidFill>
            <a:schemeClr val="bg1">
              <a:lumMod val="95000"/>
            </a:schemeClr>
          </a:solidFill>
          <a:ln w="3175">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44821" tIns="25212" rIns="17928" bIns="25212" numCol="1" spcCol="0" rtlCol="0" fromWordArt="0" anchor="t" anchorCtr="0" forceAA="0" compatLnSpc="1">
            <a:prstTxWarp prst="textNoShape">
              <a:avLst/>
            </a:prstTxWarp>
            <a:no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784" b="1" i="0" u="none" strike="noStrike" kern="0" cap="none" spc="0" normalizeH="0" baseline="0" noProof="0">
                <a:ln>
                  <a:noFill/>
                </a:ln>
                <a:solidFill>
                  <a:sysClr val="windowText" lastClr="000000"/>
                </a:solidFill>
                <a:effectLst/>
                <a:uLnTx/>
                <a:uFillTx/>
              </a:rPr>
              <a:t>Mahout</a:t>
            </a:r>
          </a:p>
        </p:txBody>
      </p:sp>
      <p:pic>
        <p:nvPicPr>
          <p:cNvPr id="217" name="Picture 216"/>
          <p:cNvPicPr>
            <a:picLocks noChangeAspect="1"/>
          </p:cNvPicPr>
          <p:nvPr/>
        </p:nvPicPr>
        <p:blipFill rotWithShape="1">
          <a:blip r:embed="rId60" cstate="print">
            <a:extLst>
              <a:ext uri="{BEBA8EAE-BF5A-486C-A8C5-ECC9F3942E4B}">
                <a14:imgProps xmlns:a14="http://schemas.microsoft.com/office/drawing/2010/main">
                  <a14:imgLayer r:embed="rId61">
                    <a14:imgEffect>
                      <a14:brightnessContrast bright="100000"/>
                    </a14:imgEffect>
                  </a14:imgLayer>
                </a14:imgProps>
              </a:ext>
              <a:ext uri="{28A0092B-C50C-407E-A947-70E740481C1C}">
                <a14:useLocalDpi xmlns:a14="http://schemas.microsoft.com/office/drawing/2010/main" val="0"/>
              </a:ext>
            </a:extLst>
          </a:blip>
          <a:srcRect l="4948" t="24999" r="5990" b="23177"/>
          <a:stretch/>
        </p:blipFill>
        <p:spPr>
          <a:xfrm>
            <a:off x="5744947" y="5879532"/>
            <a:ext cx="412609" cy="189467"/>
          </a:xfrm>
          <a:prstGeom prst="rect">
            <a:avLst/>
          </a:prstGeom>
        </p:spPr>
      </p:pic>
      <p:pic>
        <p:nvPicPr>
          <p:cNvPr id="218" name="Picture 217"/>
          <p:cNvPicPr>
            <a:picLocks noChangeAspect="1"/>
          </p:cNvPicPr>
          <p:nvPr/>
        </p:nvPicPr>
        <p:blipFill rotWithShape="1">
          <a:blip r:embed="rId62" cstate="print">
            <a:extLst>
              <a:ext uri="{BEBA8EAE-BF5A-486C-A8C5-ECC9F3942E4B}">
                <a14:imgProps xmlns:a14="http://schemas.microsoft.com/office/drawing/2010/main">
                  <a14:imgLayer r:embed="rId63">
                    <a14:imgEffect>
                      <a14:brightnessContrast bright="100000"/>
                    </a14:imgEffect>
                  </a14:imgLayer>
                </a14:imgProps>
              </a:ext>
              <a:ext uri="{28A0092B-C50C-407E-A947-70E740481C1C}">
                <a14:useLocalDpi xmlns:a14="http://schemas.microsoft.com/office/drawing/2010/main" val="0"/>
              </a:ext>
            </a:extLst>
          </a:blip>
          <a:srcRect l="-1" r="-7500"/>
          <a:stretch/>
        </p:blipFill>
        <p:spPr>
          <a:xfrm>
            <a:off x="5560679" y="5346483"/>
            <a:ext cx="620936" cy="166380"/>
          </a:xfrm>
          <a:prstGeom prst="rect">
            <a:avLst/>
          </a:prstGeom>
        </p:spPr>
      </p:pic>
      <p:pic>
        <p:nvPicPr>
          <p:cNvPr id="219" name="Picture 218"/>
          <p:cNvPicPr>
            <a:picLocks noChangeAspect="1"/>
          </p:cNvPicPr>
          <p:nvPr/>
        </p:nvPicPr>
        <p:blipFill>
          <a:blip r:embed="rId64" cstate="print">
            <a:extLst>
              <a:ext uri="{28A0092B-C50C-407E-A947-70E740481C1C}">
                <a14:useLocalDpi xmlns:a14="http://schemas.microsoft.com/office/drawing/2010/main" val="0"/>
              </a:ext>
            </a:extLst>
          </a:blip>
          <a:stretch>
            <a:fillRect/>
          </a:stretch>
        </p:blipFill>
        <p:spPr>
          <a:xfrm>
            <a:off x="5775819" y="4742975"/>
            <a:ext cx="357326" cy="354001"/>
          </a:xfrm>
          <a:prstGeom prst="rect">
            <a:avLst/>
          </a:prstGeom>
        </p:spPr>
      </p:pic>
      <p:sp>
        <p:nvSpPr>
          <p:cNvPr id="227" name="Rectangle 226"/>
          <p:cNvSpPr/>
          <p:nvPr/>
        </p:nvSpPr>
        <p:spPr>
          <a:xfrm>
            <a:off x="3376727" y="1893046"/>
            <a:ext cx="2144108" cy="1578620"/>
          </a:xfrm>
          <a:prstGeom prst="rect">
            <a:avLst/>
          </a:prstGeom>
          <a:solidFill>
            <a:schemeClr val="bg1">
              <a:lumMod val="95000"/>
            </a:schemeClr>
          </a:solidFill>
          <a:ln w="12700">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50424" tIns="25212" rIns="50424" bIns="25212" numCol="1" spcCol="0" rtlCol="0" fromWordArt="0" anchor="b" anchorCtr="0" forceAA="0" compatLnSpc="1">
            <a:prstTxWarp prst="textNoShape">
              <a:avLst/>
            </a:prstTxWarp>
            <a:no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1176" b="1" i="0" u="none" strike="noStrike" kern="0" cap="none" spc="0" normalizeH="0" baseline="0" noProof="0">
                <a:ln>
                  <a:noFill/>
                </a:ln>
                <a:solidFill>
                  <a:schemeClr val="accent2"/>
                </a:solidFill>
                <a:effectLst/>
                <a:uLnTx/>
                <a:uFillTx/>
                <a:latin typeface="Segoe UI Semibold" panose="020B0702040204020203" pitchFamily="34" charset="0"/>
                <a:cs typeface="Segoe UI Semibold" panose="020B0702040204020203" pitchFamily="34" charset="0"/>
              </a:rPr>
              <a:t> </a:t>
            </a:r>
          </a:p>
        </p:txBody>
      </p:sp>
      <p:sp>
        <p:nvSpPr>
          <p:cNvPr id="228" name="Rectangle 227"/>
          <p:cNvSpPr/>
          <p:nvPr>
            <p:custDataLst>
              <p:tags r:id="rId32"/>
            </p:custDataLst>
          </p:nvPr>
        </p:nvSpPr>
        <p:spPr>
          <a:xfrm>
            <a:off x="4485669" y="2036858"/>
            <a:ext cx="954720" cy="522045"/>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4" tIns="44802" rIns="44802" bIns="89604" numCol="1" spcCol="0" rtlCol="0" fromWordArt="0" anchor="t" anchorCtr="0" forceAA="0" compatLnSpc="1">
            <a:prstTxWarp prst="textNoShape">
              <a:avLst/>
            </a:prstTxWarp>
            <a:noAutofit/>
          </a:bodyPr>
          <a:lstStyle/>
          <a:p>
            <a:pPr marL="0" marR="0" lvl="0" indent="0" defTabSz="895575" eaLnBrk="1" fontAlgn="auto" latinLnBrk="0" hangingPunct="1">
              <a:lnSpc>
                <a:spcPct val="100000"/>
              </a:lnSpc>
              <a:spcBef>
                <a:spcPts val="0"/>
              </a:spcBef>
              <a:spcAft>
                <a:spcPts val="0"/>
              </a:spcAft>
              <a:buClrTx/>
              <a:buSzTx/>
              <a:buFontTx/>
              <a:buNone/>
              <a:tabLst/>
              <a:defRPr/>
            </a:pPr>
            <a:r>
              <a:rPr kumimoji="0" lang="en-US" sz="1000" b="0" i="0" u="none" strike="noStrike" kern="0" cap="none" spc="-49" normalizeH="0" baseline="0" noProof="0">
                <a:ln>
                  <a:noFill/>
                </a:ln>
                <a:solidFill>
                  <a:prstClr val="white"/>
                </a:solidFill>
                <a:effectLst/>
                <a:uLnTx/>
                <a:uFillTx/>
                <a:ea typeface="Segoe UI" pitchFamily="34" charset="0"/>
                <a:cs typeface="Segoe UI" pitchFamily="34" charset="0"/>
              </a:rPr>
              <a:t>Azure SQL Data Warehouse</a:t>
            </a:r>
          </a:p>
        </p:txBody>
      </p:sp>
      <p:sp>
        <p:nvSpPr>
          <p:cNvPr id="229" name="Rectangle 228"/>
          <p:cNvSpPr/>
          <p:nvPr>
            <p:custDataLst>
              <p:tags r:id="rId33"/>
            </p:custDataLst>
          </p:nvPr>
        </p:nvSpPr>
        <p:spPr>
          <a:xfrm>
            <a:off x="3448500" y="2012523"/>
            <a:ext cx="925257" cy="522045"/>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4" tIns="44802" rIns="44802" bIns="89604" numCol="1" spcCol="0" rtlCol="0" fromWordArt="0" anchor="t" anchorCtr="0" forceAA="0" compatLnSpc="1">
            <a:prstTxWarp prst="textNoShape">
              <a:avLst/>
            </a:prstTxWarp>
            <a:noAutofit/>
          </a:bodyPr>
          <a:lstStyle/>
          <a:p>
            <a:pPr marL="0" marR="0" lvl="0" indent="0" defTabSz="895575" eaLnBrk="1" fontAlgn="auto" latinLnBrk="0" hangingPunct="1">
              <a:lnSpc>
                <a:spcPct val="100000"/>
              </a:lnSpc>
              <a:spcBef>
                <a:spcPts val="0"/>
              </a:spcBef>
              <a:spcAft>
                <a:spcPts val="0"/>
              </a:spcAft>
              <a:buClrTx/>
              <a:buSzTx/>
              <a:buFontTx/>
              <a:buNone/>
              <a:tabLst/>
              <a:defRPr/>
            </a:pPr>
            <a:r>
              <a:rPr kumimoji="0" lang="en-US" sz="1000" b="0" i="0" u="none" strike="noStrike" kern="0" cap="none" spc="-49" normalizeH="0" baseline="0" noProof="0">
                <a:ln>
                  <a:noFill/>
                </a:ln>
                <a:solidFill>
                  <a:prstClr val="white"/>
                </a:solidFill>
                <a:effectLst/>
                <a:uLnTx/>
                <a:uFillTx/>
                <a:ea typeface="Segoe UI" pitchFamily="34" charset="0"/>
                <a:cs typeface="Segoe UI" pitchFamily="34" charset="0"/>
              </a:rPr>
              <a:t>Azure Data Lake</a:t>
            </a:r>
          </a:p>
        </p:txBody>
      </p:sp>
      <p:sp>
        <p:nvSpPr>
          <p:cNvPr id="242" name="Rectangle 241"/>
          <p:cNvSpPr/>
          <p:nvPr>
            <p:custDataLst>
              <p:tags r:id="rId34"/>
            </p:custDataLst>
          </p:nvPr>
        </p:nvSpPr>
        <p:spPr>
          <a:xfrm>
            <a:off x="4483938" y="2810738"/>
            <a:ext cx="947987" cy="522045"/>
          </a:xfrm>
          <a:prstGeom prst="rect">
            <a:avLst/>
          </a:prstGeom>
          <a:solidFill>
            <a:schemeClr val="bg1">
              <a:lumMod val="50000"/>
            </a:schemeClr>
          </a:solidFill>
          <a:ln w="3175">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50424" tIns="25212" rIns="50424" bIns="25212" numCol="1" spcCol="0" rtlCol="0" fromWordArt="0" anchor="t" anchorCtr="0" forceAA="0" compatLnSpc="1">
            <a:prstTxWarp prst="textNoShape">
              <a:avLst/>
            </a:prstTxWarp>
            <a:no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chemeClr val="bg1"/>
                </a:solidFill>
                <a:effectLst/>
                <a:uLnTx/>
                <a:uFillTx/>
              </a:rPr>
              <a:t>HDFS</a:t>
            </a:r>
          </a:p>
        </p:txBody>
      </p:sp>
      <p:pic>
        <p:nvPicPr>
          <p:cNvPr id="243" name="Picture 242"/>
          <p:cNvPicPr>
            <a:picLocks noChangeAspect="1"/>
          </p:cNvPicPr>
          <p:nvPr/>
        </p:nvPicPr>
        <p:blipFill>
          <a:blip r:embed="rId65" cstate="screen">
            <a:extLst>
              <a:ext uri="{28A0092B-C50C-407E-A947-70E740481C1C}">
                <a14:useLocalDpi xmlns:a14="http://schemas.microsoft.com/office/drawing/2010/main"/>
              </a:ext>
            </a:extLst>
          </a:blip>
          <a:stretch>
            <a:fillRect/>
          </a:stretch>
        </p:blipFill>
        <p:spPr>
          <a:xfrm>
            <a:off x="5094382" y="3012270"/>
            <a:ext cx="282537" cy="271562"/>
          </a:xfrm>
          <a:prstGeom prst="rect">
            <a:avLst/>
          </a:prstGeom>
        </p:spPr>
      </p:pic>
      <p:sp>
        <p:nvSpPr>
          <p:cNvPr id="165" name="Rectangle 164"/>
          <p:cNvSpPr/>
          <p:nvPr>
            <p:custDataLst>
              <p:tags r:id="rId35"/>
            </p:custDataLst>
          </p:nvPr>
        </p:nvSpPr>
        <p:spPr>
          <a:xfrm>
            <a:off x="347541" y="1974134"/>
            <a:ext cx="1112085" cy="1028742"/>
          </a:xfrm>
          <a:prstGeom prst="rect">
            <a:avLst/>
          </a:prstGeom>
          <a:solidFill>
            <a:schemeClr val="bg1">
              <a:lumMod val="75000"/>
            </a:schemeClr>
          </a:solidFill>
          <a:ln w="3175">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50424" tIns="25212" rIns="50424" bIns="25212" numCol="1" spcCol="0" rtlCol="0" fromWordArt="0" anchor="t" anchorCtr="0" forceAA="0" compatLnSpc="1">
            <a:prstTxWarp prst="textNoShape">
              <a:avLst/>
            </a:prstTxWarp>
            <a:no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784" b="1" i="0" u="none" strike="noStrike" kern="0" cap="none" spc="0" normalizeH="0" baseline="0" noProof="0">
                <a:ln>
                  <a:noFill/>
                </a:ln>
                <a:solidFill>
                  <a:sysClr val="windowText" lastClr="000000"/>
                </a:solidFill>
                <a:effectLst/>
                <a:uLnTx/>
                <a:uFillTx/>
              </a:rPr>
              <a:t>Databases</a:t>
            </a:r>
          </a:p>
        </p:txBody>
      </p:sp>
      <p:grpSp>
        <p:nvGrpSpPr>
          <p:cNvPr id="301" name="Group 300"/>
          <p:cNvGrpSpPr/>
          <p:nvPr/>
        </p:nvGrpSpPr>
        <p:grpSpPr>
          <a:xfrm>
            <a:off x="452213" y="2274048"/>
            <a:ext cx="913069" cy="647723"/>
            <a:chOff x="461280" y="2506069"/>
            <a:chExt cx="931378" cy="433159"/>
          </a:xfrm>
        </p:grpSpPr>
        <p:sp>
          <p:nvSpPr>
            <p:cNvPr id="223" name="Freeform 6"/>
            <p:cNvSpPr>
              <a:spLocks/>
            </p:cNvSpPr>
            <p:nvPr/>
          </p:nvSpPr>
          <p:spPr bwMode="auto">
            <a:xfrm>
              <a:off x="461280" y="2533918"/>
              <a:ext cx="244350" cy="177804"/>
            </a:xfrm>
            <a:custGeom>
              <a:avLst/>
              <a:gdLst>
                <a:gd name="T0" fmla="*/ 0 w 2608"/>
                <a:gd name="T1" fmla="*/ 0 h 2984"/>
                <a:gd name="T2" fmla="*/ 2608 w 2608"/>
                <a:gd name="T3" fmla="*/ 0 h 2984"/>
                <a:gd name="T4" fmla="*/ 2608 w 2608"/>
                <a:gd name="T5" fmla="*/ 2512 h 2984"/>
                <a:gd name="T6" fmla="*/ 2605 w 2608"/>
                <a:gd name="T7" fmla="*/ 2547 h 2984"/>
                <a:gd name="T8" fmla="*/ 2595 w 2608"/>
                <a:gd name="T9" fmla="*/ 2582 h 2984"/>
                <a:gd name="T10" fmla="*/ 2577 w 2608"/>
                <a:gd name="T11" fmla="*/ 2615 h 2984"/>
                <a:gd name="T12" fmla="*/ 2553 w 2608"/>
                <a:gd name="T13" fmla="*/ 2648 h 2984"/>
                <a:gd name="T14" fmla="*/ 2523 w 2608"/>
                <a:gd name="T15" fmla="*/ 2680 h 2984"/>
                <a:gd name="T16" fmla="*/ 2487 w 2608"/>
                <a:gd name="T17" fmla="*/ 2711 h 2984"/>
                <a:gd name="T18" fmla="*/ 2446 w 2608"/>
                <a:gd name="T19" fmla="*/ 2741 h 2984"/>
                <a:gd name="T20" fmla="*/ 2399 w 2608"/>
                <a:gd name="T21" fmla="*/ 2769 h 2984"/>
                <a:gd name="T22" fmla="*/ 2346 w 2608"/>
                <a:gd name="T23" fmla="*/ 2795 h 2984"/>
                <a:gd name="T24" fmla="*/ 2289 w 2608"/>
                <a:gd name="T25" fmla="*/ 2822 h 2984"/>
                <a:gd name="T26" fmla="*/ 2226 w 2608"/>
                <a:gd name="T27" fmla="*/ 2846 h 2984"/>
                <a:gd name="T28" fmla="*/ 2160 w 2608"/>
                <a:gd name="T29" fmla="*/ 2868 h 2984"/>
                <a:gd name="T30" fmla="*/ 2089 w 2608"/>
                <a:gd name="T31" fmla="*/ 2889 h 2984"/>
                <a:gd name="T32" fmla="*/ 2014 w 2608"/>
                <a:gd name="T33" fmla="*/ 2908 h 2984"/>
                <a:gd name="T34" fmla="*/ 1936 w 2608"/>
                <a:gd name="T35" fmla="*/ 2925 h 2984"/>
                <a:gd name="T36" fmla="*/ 1854 w 2608"/>
                <a:gd name="T37" fmla="*/ 2940 h 2984"/>
                <a:gd name="T38" fmla="*/ 1769 w 2608"/>
                <a:gd name="T39" fmla="*/ 2953 h 2984"/>
                <a:gd name="T40" fmla="*/ 1681 w 2608"/>
                <a:gd name="T41" fmla="*/ 2964 h 2984"/>
                <a:gd name="T42" fmla="*/ 1590 w 2608"/>
                <a:gd name="T43" fmla="*/ 2972 h 2984"/>
                <a:gd name="T44" fmla="*/ 1497 w 2608"/>
                <a:gd name="T45" fmla="*/ 2979 h 2984"/>
                <a:gd name="T46" fmla="*/ 1402 w 2608"/>
                <a:gd name="T47" fmla="*/ 2983 h 2984"/>
                <a:gd name="T48" fmla="*/ 1304 w 2608"/>
                <a:gd name="T49" fmla="*/ 2984 h 2984"/>
                <a:gd name="T50" fmla="*/ 1304 w 2608"/>
                <a:gd name="T51" fmla="*/ 2984 h 2984"/>
                <a:gd name="T52" fmla="*/ 1302 w 2608"/>
                <a:gd name="T53" fmla="*/ 2984 h 2984"/>
                <a:gd name="T54" fmla="*/ 1287 w 2608"/>
                <a:gd name="T55" fmla="*/ 2984 h 2984"/>
                <a:gd name="T56" fmla="*/ 1287 w 2608"/>
                <a:gd name="T57" fmla="*/ 2984 h 2984"/>
                <a:gd name="T58" fmla="*/ 1190 w 2608"/>
                <a:gd name="T59" fmla="*/ 2982 h 2984"/>
                <a:gd name="T60" fmla="*/ 1096 w 2608"/>
                <a:gd name="T61" fmla="*/ 2978 h 2984"/>
                <a:gd name="T62" fmla="*/ 1005 w 2608"/>
                <a:gd name="T63" fmla="*/ 2971 h 2984"/>
                <a:gd name="T64" fmla="*/ 915 w 2608"/>
                <a:gd name="T65" fmla="*/ 2962 h 2984"/>
                <a:gd name="T66" fmla="*/ 828 w 2608"/>
                <a:gd name="T67" fmla="*/ 2952 h 2984"/>
                <a:gd name="T68" fmla="*/ 744 w 2608"/>
                <a:gd name="T69" fmla="*/ 2938 h 2984"/>
                <a:gd name="T70" fmla="*/ 663 w 2608"/>
                <a:gd name="T71" fmla="*/ 2922 h 2984"/>
                <a:gd name="T72" fmla="*/ 586 w 2608"/>
                <a:gd name="T73" fmla="*/ 2905 h 2984"/>
                <a:gd name="T74" fmla="*/ 513 w 2608"/>
                <a:gd name="T75" fmla="*/ 2887 h 2984"/>
                <a:gd name="T76" fmla="*/ 442 w 2608"/>
                <a:gd name="T77" fmla="*/ 2866 h 2984"/>
                <a:gd name="T78" fmla="*/ 377 w 2608"/>
                <a:gd name="T79" fmla="*/ 2844 h 2984"/>
                <a:gd name="T80" fmla="*/ 316 w 2608"/>
                <a:gd name="T81" fmla="*/ 2820 h 2984"/>
                <a:gd name="T82" fmla="*/ 259 w 2608"/>
                <a:gd name="T83" fmla="*/ 2793 h 2984"/>
                <a:gd name="T84" fmla="*/ 208 w 2608"/>
                <a:gd name="T85" fmla="*/ 2767 h 2984"/>
                <a:gd name="T86" fmla="*/ 162 w 2608"/>
                <a:gd name="T87" fmla="*/ 2739 h 2984"/>
                <a:gd name="T88" fmla="*/ 120 w 2608"/>
                <a:gd name="T89" fmla="*/ 2710 h 2984"/>
                <a:gd name="T90" fmla="*/ 85 w 2608"/>
                <a:gd name="T91" fmla="*/ 2678 h 2984"/>
                <a:gd name="T92" fmla="*/ 55 w 2608"/>
                <a:gd name="T93" fmla="*/ 2647 h 2984"/>
                <a:gd name="T94" fmla="*/ 32 w 2608"/>
                <a:gd name="T95" fmla="*/ 2614 h 2984"/>
                <a:gd name="T96" fmla="*/ 15 w 2608"/>
                <a:gd name="T97" fmla="*/ 2581 h 2984"/>
                <a:gd name="T98" fmla="*/ 5 w 2608"/>
                <a:gd name="T99" fmla="*/ 2546 h 2984"/>
                <a:gd name="T100" fmla="*/ 0 w 2608"/>
                <a:gd name="T101" fmla="*/ 2512 h 2984"/>
                <a:gd name="T102" fmla="*/ 0 w 2608"/>
                <a:gd name="T103" fmla="*/ 0 h 2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608" h="2984">
                  <a:moveTo>
                    <a:pt x="0" y="0"/>
                  </a:moveTo>
                  <a:lnTo>
                    <a:pt x="2608" y="0"/>
                  </a:lnTo>
                  <a:lnTo>
                    <a:pt x="2608" y="2512"/>
                  </a:lnTo>
                  <a:lnTo>
                    <a:pt x="2605" y="2547"/>
                  </a:lnTo>
                  <a:lnTo>
                    <a:pt x="2595" y="2582"/>
                  </a:lnTo>
                  <a:lnTo>
                    <a:pt x="2577" y="2615"/>
                  </a:lnTo>
                  <a:lnTo>
                    <a:pt x="2553" y="2648"/>
                  </a:lnTo>
                  <a:lnTo>
                    <a:pt x="2523" y="2680"/>
                  </a:lnTo>
                  <a:lnTo>
                    <a:pt x="2487" y="2711"/>
                  </a:lnTo>
                  <a:lnTo>
                    <a:pt x="2446" y="2741"/>
                  </a:lnTo>
                  <a:lnTo>
                    <a:pt x="2399" y="2769"/>
                  </a:lnTo>
                  <a:lnTo>
                    <a:pt x="2346" y="2795"/>
                  </a:lnTo>
                  <a:lnTo>
                    <a:pt x="2289" y="2822"/>
                  </a:lnTo>
                  <a:lnTo>
                    <a:pt x="2226" y="2846"/>
                  </a:lnTo>
                  <a:lnTo>
                    <a:pt x="2160" y="2868"/>
                  </a:lnTo>
                  <a:lnTo>
                    <a:pt x="2089" y="2889"/>
                  </a:lnTo>
                  <a:lnTo>
                    <a:pt x="2014" y="2908"/>
                  </a:lnTo>
                  <a:lnTo>
                    <a:pt x="1936" y="2925"/>
                  </a:lnTo>
                  <a:lnTo>
                    <a:pt x="1854" y="2940"/>
                  </a:lnTo>
                  <a:lnTo>
                    <a:pt x="1769" y="2953"/>
                  </a:lnTo>
                  <a:lnTo>
                    <a:pt x="1681" y="2964"/>
                  </a:lnTo>
                  <a:lnTo>
                    <a:pt x="1590" y="2972"/>
                  </a:lnTo>
                  <a:lnTo>
                    <a:pt x="1497" y="2979"/>
                  </a:lnTo>
                  <a:lnTo>
                    <a:pt x="1402" y="2983"/>
                  </a:lnTo>
                  <a:lnTo>
                    <a:pt x="1304" y="2984"/>
                  </a:lnTo>
                  <a:lnTo>
                    <a:pt x="1304" y="2984"/>
                  </a:lnTo>
                  <a:lnTo>
                    <a:pt x="1302" y="2984"/>
                  </a:lnTo>
                  <a:lnTo>
                    <a:pt x="1287" y="2984"/>
                  </a:lnTo>
                  <a:lnTo>
                    <a:pt x="1287" y="2984"/>
                  </a:lnTo>
                  <a:lnTo>
                    <a:pt x="1190" y="2982"/>
                  </a:lnTo>
                  <a:lnTo>
                    <a:pt x="1096" y="2978"/>
                  </a:lnTo>
                  <a:lnTo>
                    <a:pt x="1005" y="2971"/>
                  </a:lnTo>
                  <a:lnTo>
                    <a:pt x="915" y="2962"/>
                  </a:lnTo>
                  <a:lnTo>
                    <a:pt x="828" y="2952"/>
                  </a:lnTo>
                  <a:lnTo>
                    <a:pt x="744" y="2938"/>
                  </a:lnTo>
                  <a:lnTo>
                    <a:pt x="663" y="2922"/>
                  </a:lnTo>
                  <a:lnTo>
                    <a:pt x="586" y="2905"/>
                  </a:lnTo>
                  <a:lnTo>
                    <a:pt x="513" y="2887"/>
                  </a:lnTo>
                  <a:lnTo>
                    <a:pt x="442" y="2866"/>
                  </a:lnTo>
                  <a:lnTo>
                    <a:pt x="377" y="2844"/>
                  </a:lnTo>
                  <a:lnTo>
                    <a:pt x="316" y="2820"/>
                  </a:lnTo>
                  <a:lnTo>
                    <a:pt x="259" y="2793"/>
                  </a:lnTo>
                  <a:lnTo>
                    <a:pt x="208" y="2767"/>
                  </a:lnTo>
                  <a:lnTo>
                    <a:pt x="162" y="2739"/>
                  </a:lnTo>
                  <a:lnTo>
                    <a:pt x="120" y="2710"/>
                  </a:lnTo>
                  <a:lnTo>
                    <a:pt x="85" y="2678"/>
                  </a:lnTo>
                  <a:lnTo>
                    <a:pt x="55" y="2647"/>
                  </a:lnTo>
                  <a:lnTo>
                    <a:pt x="32" y="2614"/>
                  </a:lnTo>
                  <a:lnTo>
                    <a:pt x="15" y="2581"/>
                  </a:lnTo>
                  <a:lnTo>
                    <a:pt x="5" y="2546"/>
                  </a:lnTo>
                  <a:lnTo>
                    <a:pt x="0" y="2512"/>
                  </a:lnTo>
                  <a:lnTo>
                    <a:pt x="0" y="0"/>
                  </a:lnTo>
                  <a:close/>
                </a:path>
              </a:pathLst>
            </a:custGeom>
            <a:solidFill>
              <a:schemeClr val="bg1"/>
            </a:solidFill>
            <a:ln w="0">
              <a:solidFill>
                <a:schemeClr val="bg1"/>
              </a:solidFill>
              <a:prstDash val="solid"/>
              <a:round/>
              <a:headEnd/>
              <a:tailEnd/>
            </a:ln>
          </p:spPr>
          <p:txBody>
            <a:bodyPr vert="horz" wrap="square" lIns="50424" tIns="25212" rIns="50424" bIns="25212"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a:ln>
                  <a:noFill/>
                </a:ln>
                <a:solidFill>
                  <a:sysClr val="windowText" lastClr="000000"/>
                </a:solidFill>
                <a:effectLst/>
                <a:uLnTx/>
                <a:uFillTx/>
              </a:endParaRPr>
            </a:p>
          </p:txBody>
        </p:sp>
        <p:sp>
          <p:nvSpPr>
            <p:cNvPr id="224" name="Freeform 8"/>
            <p:cNvSpPr>
              <a:spLocks/>
            </p:cNvSpPr>
            <p:nvPr/>
          </p:nvSpPr>
          <p:spPr bwMode="auto">
            <a:xfrm>
              <a:off x="461280" y="2506069"/>
              <a:ext cx="244350" cy="56233"/>
            </a:xfrm>
            <a:custGeom>
              <a:avLst/>
              <a:gdLst>
                <a:gd name="T0" fmla="*/ 1305 w 2606"/>
                <a:gd name="T1" fmla="*/ 0 h 945"/>
                <a:gd name="T2" fmla="*/ 1495 w 2606"/>
                <a:gd name="T3" fmla="*/ 5 h 945"/>
                <a:gd name="T4" fmla="*/ 1679 w 2606"/>
                <a:gd name="T5" fmla="*/ 20 h 945"/>
                <a:gd name="T6" fmla="*/ 1852 w 2606"/>
                <a:gd name="T7" fmla="*/ 44 h 945"/>
                <a:gd name="T8" fmla="*/ 2012 w 2606"/>
                <a:gd name="T9" fmla="*/ 76 h 945"/>
                <a:gd name="T10" fmla="*/ 2158 w 2606"/>
                <a:gd name="T11" fmla="*/ 116 h 945"/>
                <a:gd name="T12" fmla="*/ 2287 w 2606"/>
                <a:gd name="T13" fmla="*/ 162 h 945"/>
                <a:gd name="T14" fmla="*/ 2397 w 2606"/>
                <a:gd name="T15" fmla="*/ 215 h 945"/>
                <a:gd name="T16" fmla="*/ 2485 w 2606"/>
                <a:gd name="T17" fmla="*/ 273 h 945"/>
                <a:gd name="T18" fmla="*/ 2551 w 2606"/>
                <a:gd name="T19" fmla="*/ 336 h 945"/>
                <a:gd name="T20" fmla="*/ 2593 w 2606"/>
                <a:gd name="T21" fmla="*/ 402 h 945"/>
                <a:gd name="T22" fmla="*/ 2606 w 2606"/>
                <a:gd name="T23" fmla="*/ 472 h 945"/>
                <a:gd name="T24" fmla="*/ 2593 w 2606"/>
                <a:gd name="T25" fmla="*/ 541 h 945"/>
                <a:gd name="T26" fmla="*/ 2551 w 2606"/>
                <a:gd name="T27" fmla="*/ 608 h 945"/>
                <a:gd name="T28" fmla="*/ 2485 w 2606"/>
                <a:gd name="T29" fmla="*/ 671 h 945"/>
                <a:gd name="T30" fmla="*/ 2397 w 2606"/>
                <a:gd name="T31" fmla="*/ 729 h 945"/>
                <a:gd name="T32" fmla="*/ 2287 w 2606"/>
                <a:gd name="T33" fmla="*/ 782 h 945"/>
                <a:gd name="T34" fmla="*/ 2158 w 2606"/>
                <a:gd name="T35" fmla="*/ 828 h 945"/>
                <a:gd name="T36" fmla="*/ 2012 w 2606"/>
                <a:gd name="T37" fmla="*/ 868 h 945"/>
                <a:gd name="T38" fmla="*/ 1852 w 2606"/>
                <a:gd name="T39" fmla="*/ 901 h 945"/>
                <a:gd name="T40" fmla="*/ 1679 w 2606"/>
                <a:gd name="T41" fmla="*/ 925 h 945"/>
                <a:gd name="T42" fmla="*/ 1495 w 2606"/>
                <a:gd name="T43" fmla="*/ 939 h 945"/>
                <a:gd name="T44" fmla="*/ 1302 w 2606"/>
                <a:gd name="T45" fmla="*/ 945 h 945"/>
                <a:gd name="T46" fmla="*/ 1110 w 2606"/>
                <a:gd name="T47" fmla="*/ 939 h 945"/>
                <a:gd name="T48" fmla="*/ 926 w 2606"/>
                <a:gd name="T49" fmla="*/ 925 h 945"/>
                <a:gd name="T50" fmla="*/ 754 w 2606"/>
                <a:gd name="T51" fmla="*/ 901 h 945"/>
                <a:gd name="T52" fmla="*/ 593 w 2606"/>
                <a:gd name="T53" fmla="*/ 868 h 945"/>
                <a:gd name="T54" fmla="*/ 448 w 2606"/>
                <a:gd name="T55" fmla="*/ 828 h 945"/>
                <a:gd name="T56" fmla="*/ 319 w 2606"/>
                <a:gd name="T57" fmla="*/ 782 h 945"/>
                <a:gd name="T58" fmla="*/ 209 w 2606"/>
                <a:gd name="T59" fmla="*/ 729 h 945"/>
                <a:gd name="T60" fmla="*/ 120 w 2606"/>
                <a:gd name="T61" fmla="*/ 671 h 945"/>
                <a:gd name="T62" fmla="*/ 54 w 2606"/>
                <a:gd name="T63" fmla="*/ 608 h 945"/>
                <a:gd name="T64" fmla="*/ 13 w 2606"/>
                <a:gd name="T65" fmla="*/ 541 h 945"/>
                <a:gd name="T66" fmla="*/ 0 w 2606"/>
                <a:gd name="T67" fmla="*/ 472 h 945"/>
                <a:gd name="T68" fmla="*/ 13 w 2606"/>
                <a:gd name="T69" fmla="*/ 402 h 945"/>
                <a:gd name="T70" fmla="*/ 54 w 2606"/>
                <a:gd name="T71" fmla="*/ 336 h 945"/>
                <a:gd name="T72" fmla="*/ 120 w 2606"/>
                <a:gd name="T73" fmla="*/ 273 h 945"/>
                <a:gd name="T74" fmla="*/ 209 w 2606"/>
                <a:gd name="T75" fmla="*/ 215 h 945"/>
                <a:gd name="T76" fmla="*/ 319 w 2606"/>
                <a:gd name="T77" fmla="*/ 162 h 945"/>
                <a:gd name="T78" fmla="*/ 448 w 2606"/>
                <a:gd name="T79" fmla="*/ 116 h 945"/>
                <a:gd name="T80" fmla="*/ 593 w 2606"/>
                <a:gd name="T81" fmla="*/ 76 h 945"/>
                <a:gd name="T82" fmla="*/ 754 w 2606"/>
                <a:gd name="T83" fmla="*/ 44 h 945"/>
                <a:gd name="T84" fmla="*/ 926 w 2606"/>
                <a:gd name="T85" fmla="*/ 20 h 945"/>
                <a:gd name="T86" fmla="*/ 1110 w 2606"/>
                <a:gd name="T87" fmla="*/ 5 h 945"/>
                <a:gd name="T88" fmla="*/ 1300 w 2606"/>
                <a:gd name="T89" fmla="*/ 0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06" h="945">
                  <a:moveTo>
                    <a:pt x="1300" y="0"/>
                  </a:moveTo>
                  <a:lnTo>
                    <a:pt x="1305" y="0"/>
                  </a:lnTo>
                  <a:lnTo>
                    <a:pt x="1400" y="1"/>
                  </a:lnTo>
                  <a:lnTo>
                    <a:pt x="1495" y="5"/>
                  </a:lnTo>
                  <a:lnTo>
                    <a:pt x="1588" y="12"/>
                  </a:lnTo>
                  <a:lnTo>
                    <a:pt x="1679" y="20"/>
                  </a:lnTo>
                  <a:lnTo>
                    <a:pt x="1767" y="30"/>
                  </a:lnTo>
                  <a:lnTo>
                    <a:pt x="1852" y="44"/>
                  </a:lnTo>
                  <a:lnTo>
                    <a:pt x="1934" y="59"/>
                  </a:lnTo>
                  <a:lnTo>
                    <a:pt x="2012" y="76"/>
                  </a:lnTo>
                  <a:lnTo>
                    <a:pt x="2087" y="95"/>
                  </a:lnTo>
                  <a:lnTo>
                    <a:pt x="2158" y="116"/>
                  </a:lnTo>
                  <a:lnTo>
                    <a:pt x="2224" y="138"/>
                  </a:lnTo>
                  <a:lnTo>
                    <a:pt x="2287" y="162"/>
                  </a:lnTo>
                  <a:lnTo>
                    <a:pt x="2344" y="187"/>
                  </a:lnTo>
                  <a:lnTo>
                    <a:pt x="2397" y="215"/>
                  </a:lnTo>
                  <a:lnTo>
                    <a:pt x="2444" y="243"/>
                  </a:lnTo>
                  <a:lnTo>
                    <a:pt x="2485" y="273"/>
                  </a:lnTo>
                  <a:lnTo>
                    <a:pt x="2521" y="304"/>
                  </a:lnTo>
                  <a:lnTo>
                    <a:pt x="2551" y="336"/>
                  </a:lnTo>
                  <a:lnTo>
                    <a:pt x="2575" y="369"/>
                  </a:lnTo>
                  <a:lnTo>
                    <a:pt x="2593" y="402"/>
                  </a:lnTo>
                  <a:lnTo>
                    <a:pt x="2603" y="437"/>
                  </a:lnTo>
                  <a:lnTo>
                    <a:pt x="2606" y="472"/>
                  </a:lnTo>
                  <a:lnTo>
                    <a:pt x="2603" y="507"/>
                  </a:lnTo>
                  <a:lnTo>
                    <a:pt x="2593" y="541"/>
                  </a:lnTo>
                  <a:lnTo>
                    <a:pt x="2575" y="576"/>
                  </a:lnTo>
                  <a:lnTo>
                    <a:pt x="2551" y="608"/>
                  </a:lnTo>
                  <a:lnTo>
                    <a:pt x="2521" y="640"/>
                  </a:lnTo>
                  <a:lnTo>
                    <a:pt x="2485" y="671"/>
                  </a:lnTo>
                  <a:lnTo>
                    <a:pt x="2444" y="701"/>
                  </a:lnTo>
                  <a:lnTo>
                    <a:pt x="2397" y="729"/>
                  </a:lnTo>
                  <a:lnTo>
                    <a:pt x="2344" y="756"/>
                  </a:lnTo>
                  <a:lnTo>
                    <a:pt x="2287" y="782"/>
                  </a:lnTo>
                  <a:lnTo>
                    <a:pt x="2224" y="806"/>
                  </a:lnTo>
                  <a:lnTo>
                    <a:pt x="2158" y="828"/>
                  </a:lnTo>
                  <a:lnTo>
                    <a:pt x="2087" y="849"/>
                  </a:lnTo>
                  <a:lnTo>
                    <a:pt x="2012" y="868"/>
                  </a:lnTo>
                  <a:lnTo>
                    <a:pt x="1934" y="885"/>
                  </a:lnTo>
                  <a:lnTo>
                    <a:pt x="1852" y="901"/>
                  </a:lnTo>
                  <a:lnTo>
                    <a:pt x="1767" y="913"/>
                  </a:lnTo>
                  <a:lnTo>
                    <a:pt x="1679" y="925"/>
                  </a:lnTo>
                  <a:lnTo>
                    <a:pt x="1588" y="933"/>
                  </a:lnTo>
                  <a:lnTo>
                    <a:pt x="1495" y="939"/>
                  </a:lnTo>
                  <a:lnTo>
                    <a:pt x="1400" y="943"/>
                  </a:lnTo>
                  <a:lnTo>
                    <a:pt x="1302" y="945"/>
                  </a:lnTo>
                  <a:lnTo>
                    <a:pt x="1205" y="943"/>
                  </a:lnTo>
                  <a:lnTo>
                    <a:pt x="1110" y="939"/>
                  </a:lnTo>
                  <a:lnTo>
                    <a:pt x="1016" y="933"/>
                  </a:lnTo>
                  <a:lnTo>
                    <a:pt x="926" y="925"/>
                  </a:lnTo>
                  <a:lnTo>
                    <a:pt x="838" y="913"/>
                  </a:lnTo>
                  <a:lnTo>
                    <a:pt x="754" y="901"/>
                  </a:lnTo>
                  <a:lnTo>
                    <a:pt x="671" y="885"/>
                  </a:lnTo>
                  <a:lnTo>
                    <a:pt x="593" y="868"/>
                  </a:lnTo>
                  <a:lnTo>
                    <a:pt x="518" y="849"/>
                  </a:lnTo>
                  <a:lnTo>
                    <a:pt x="448" y="828"/>
                  </a:lnTo>
                  <a:lnTo>
                    <a:pt x="381" y="806"/>
                  </a:lnTo>
                  <a:lnTo>
                    <a:pt x="319" y="782"/>
                  </a:lnTo>
                  <a:lnTo>
                    <a:pt x="261" y="756"/>
                  </a:lnTo>
                  <a:lnTo>
                    <a:pt x="209" y="729"/>
                  </a:lnTo>
                  <a:lnTo>
                    <a:pt x="162" y="701"/>
                  </a:lnTo>
                  <a:lnTo>
                    <a:pt x="120" y="671"/>
                  </a:lnTo>
                  <a:lnTo>
                    <a:pt x="84" y="640"/>
                  </a:lnTo>
                  <a:lnTo>
                    <a:pt x="54" y="608"/>
                  </a:lnTo>
                  <a:lnTo>
                    <a:pt x="31" y="576"/>
                  </a:lnTo>
                  <a:lnTo>
                    <a:pt x="13" y="541"/>
                  </a:lnTo>
                  <a:lnTo>
                    <a:pt x="3" y="507"/>
                  </a:lnTo>
                  <a:lnTo>
                    <a:pt x="0" y="472"/>
                  </a:lnTo>
                  <a:lnTo>
                    <a:pt x="3" y="437"/>
                  </a:lnTo>
                  <a:lnTo>
                    <a:pt x="13" y="402"/>
                  </a:lnTo>
                  <a:lnTo>
                    <a:pt x="31" y="369"/>
                  </a:lnTo>
                  <a:lnTo>
                    <a:pt x="54" y="336"/>
                  </a:lnTo>
                  <a:lnTo>
                    <a:pt x="84" y="304"/>
                  </a:lnTo>
                  <a:lnTo>
                    <a:pt x="120" y="273"/>
                  </a:lnTo>
                  <a:lnTo>
                    <a:pt x="162" y="243"/>
                  </a:lnTo>
                  <a:lnTo>
                    <a:pt x="209" y="215"/>
                  </a:lnTo>
                  <a:lnTo>
                    <a:pt x="261" y="187"/>
                  </a:lnTo>
                  <a:lnTo>
                    <a:pt x="319" y="162"/>
                  </a:lnTo>
                  <a:lnTo>
                    <a:pt x="381" y="138"/>
                  </a:lnTo>
                  <a:lnTo>
                    <a:pt x="448" y="116"/>
                  </a:lnTo>
                  <a:lnTo>
                    <a:pt x="518" y="95"/>
                  </a:lnTo>
                  <a:lnTo>
                    <a:pt x="593" y="76"/>
                  </a:lnTo>
                  <a:lnTo>
                    <a:pt x="671" y="59"/>
                  </a:lnTo>
                  <a:lnTo>
                    <a:pt x="754" y="44"/>
                  </a:lnTo>
                  <a:lnTo>
                    <a:pt x="838" y="30"/>
                  </a:lnTo>
                  <a:lnTo>
                    <a:pt x="926" y="20"/>
                  </a:lnTo>
                  <a:lnTo>
                    <a:pt x="1016" y="12"/>
                  </a:lnTo>
                  <a:lnTo>
                    <a:pt x="1110" y="5"/>
                  </a:lnTo>
                  <a:lnTo>
                    <a:pt x="1205" y="1"/>
                  </a:lnTo>
                  <a:lnTo>
                    <a:pt x="1300" y="0"/>
                  </a:lnTo>
                  <a:close/>
                </a:path>
              </a:pathLst>
            </a:custGeom>
            <a:solidFill>
              <a:schemeClr val="bg1">
                <a:lumMod val="75000"/>
              </a:schemeClr>
            </a:solidFill>
            <a:ln w="0">
              <a:solidFill>
                <a:schemeClr val="bg1">
                  <a:lumMod val="75000"/>
                </a:schemeClr>
              </a:solidFill>
              <a:prstDash val="solid"/>
              <a:round/>
              <a:headEnd/>
              <a:tailEnd/>
            </a:ln>
          </p:spPr>
          <p:txBody>
            <a:bodyPr vert="horz" wrap="square" lIns="50424" tIns="25212" rIns="50424" bIns="25212"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a:ln>
                  <a:noFill/>
                </a:ln>
                <a:solidFill>
                  <a:sysClr val="windowText" lastClr="000000"/>
                </a:solidFill>
                <a:effectLst/>
                <a:uLnTx/>
                <a:uFillTx/>
              </a:endParaRPr>
            </a:p>
          </p:txBody>
        </p:sp>
        <p:sp>
          <p:nvSpPr>
            <p:cNvPr id="225" name="Freeform 9"/>
            <p:cNvSpPr>
              <a:spLocks/>
            </p:cNvSpPr>
            <p:nvPr/>
          </p:nvSpPr>
          <p:spPr bwMode="auto">
            <a:xfrm>
              <a:off x="486559" y="2514102"/>
              <a:ext cx="193795" cy="36954"/>
            </a:xfrm>
            <a:custGeom>
              <a:avLst/>
              <a:gdLst>
                <a:gd name="T0" fmla="*/ 1126 w 2074"/>
                <a:gd name="T1" fmla="*/ 2 h 623"/>
                <a:gd name="T2" fmla="*/ 1298 w 2074"/>
                <a:gd name="T3" fmla="*/ 10 h 623"/>
                <a:gd name="T4" fmla="*/ 1459 w 2074"/>
                <a:gd name="T5" fmla="*/ 27 h 623"/>
                <a:gd name="T6" fmla="*/ 1608 w 2074"/>
                <a:gd name="T7" fmla="*/ 52 h 623"/>
                <a:gd name="T8" fmla="*/ 1740 w 2074"/>
                <a:gd name="T9" fmla="*/ 83 h 623"/>
                <a:gd name="T10" fmla="*/ 1853 w 2074"/>
                <a:gd name="T11" fmla="*/ 120 h 623"/>
                <a:gd name="T12" fmla="*/ 1946 w 2074"/>
                <a:gd name="T13" fmla="*/ 162 h 623"/>
                <a:gd name="T14" fmla="*/ 2016 w 2074"/>
                <a:gd name="T15" fmla="*/ 208 h 623"/>
                <a:gd name="T16" fmla="*/ 2058 w 2074"/>
                <a:gd name="T17" fmla="*/ 259 h 623"/>
                <a:gd name="T18" fmla="*/ 2074 w 2074"/>
                <a:gd name="T19" fmla="*/ 312 h 623"/>
                <a:gd name="T20" fmla="*/ 2058 w 2074"/>
                <a:gd name="T21" fmla="*/ 366 h 623"/>
                <a:gd name="T22" fmla="*/ 2016 w 2074"/>
                <a:gd name="T23" fmla="*/ 416 h 623"/>
                <a:gd name="T24" fmla="*/ 1946 w 2074"/>
                <a:gd name="T25" fmla="*/ 462 h 623"/>
                <a:gd name="T26" fmla="*/ 1853 w 2074"/>
                <a:gd name="T27" fmla="*/ 504 h 623"/>
                <a:gd name="T28" fmla="*/ 1740 w 2074"/>
                <a:gd name="T29" fmla="*/ 541 h 623"/>
                <a:gd name="T30" fmla="*/ 1608 w 2074"/>
                <a:gd name="T31" fmla="*/ 572 h 623"/>
                <a:gd name="T32" fmla="*/ 1459 w 2074"/>
                <a:gd name="T33" fmla="*/ 597 h 623"/>
                <a:gd name="T34" fmla="*/ 1298 w 2074"/>
                <a:gd name="T35" fmla="*/ 614 h 623"/>
                <a:gd name="T36" fmla="*/ 1126 w 2074"/>
                <a:gd name="T37" fmla="*/ 622 h 623"/>
                <a:gd name="T38" fmla="*/ 947 w 2074"/>
                <a:gd name="T39" fmla="*/ 622 h 623"/>
                <a:gd name="T40" fmla="*/ 775 w 2074"/>
                <a:gd name="T41" fmla="*/ 614 h 623"/>
                <a:gd name="T42" fmla="*/ 613 w 2074"/>
                <a:gd name="T43" fmla="*/ 597 h 623"/>
                <a:gd name="T44" fmla="*/ 466 w 2074"/>
                <a:gd name="T45" fmla="*/ 572 h 623"/>
                <a:gd name="T46" fmla="*/ 334 w 2074"/>
                <a:gd name="T47" fmla="*/ 541 h 623"/>
                <a:gd name="T48" fmla="*/ 219 w 2074"/>
                <a:gd name="T49" fmla="*/ 504 h 623"/>
                <a:gd name="T50" fmla="*/ 127 w 2074"/>
                <a:gd name="T51" fmla="*/ 462 h 623"/>
                <a:gd name="T52" fmla="*/ 58 w 2074"/>
                <a:gd name="T53" fmla="*/ 416 h 623"/>
                <a:gd name="T54" fmla="*/ 14 w 2074"/>
                <a:gd name="T55" fmla="*/ 366 h 623"/>
                <a:gd name="T56" fmla="*/ 0 w 2074"/>
                <a:gd name="T57" fmla="*/ 312 h 623"/>
                <a:gd name="T58" fmla="*/ 14 w 2074"/>
                <a:gd name="T59" fmla="*/ 259 h 623"/>
                <a:gd name="T60" fmla="*/ 58 w 2074"/>
                <a:gd name="T61" fmla="*/ 208 h 623"/>
                <a:gd name="T62" fmla="*/ 127 w 2074"/>
                <a:gd name="T63" fmla="*/ 162 h 623"/>
                <a:gd name="T64" fmla="*/ 219 w 2074"/>
                <a:gd name="T65" fmla="*/ 120 h 623"/>
                <a:gd name="T66" fmla="*/ 334 w 2074"/>
                <a:gd name="T67" fmla="*/ 83 h 623"/>
                <a:gd name="T68" fmla="*/ 466 w 2074"/>
                <a:gd name="T69" fmla="*/ 52 h 623"/>
                <a:gd name="T70" fmla="*/ 613 w 2074"/>
                <a:gd name="T71" fmla="*/ 27 h 623"/>
                <a:gd name="T72" fmla="*/ 775 w 2074"/>
                <a:gd name="T73" fmla="*/ 10 h 623"/>
                <a:gd name="T74" fmla="*/ 947 w 2074"/>
                <a:gd name="T75" fmla="*/ 2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74" h="623">
                  <a:moveTo>
                    <a:pt x="1036" y="0"/>
                  </a:moveTo>
                  <a:lnTo>
                    <a:pt x="1126" y="2"/>
                  </a:lnTo>
                  <a:lnTo>
                    <a:pt x="1213" y="5"/>
                  </a:lnTo>
                  <a:lnTo>
                    <a:pt x="1298" y="10"/>
                  </a:lnTo>
                  <a:lnTo>
                    <a:pt x="1381" y="18"/>
                  </a:lnTo>
                  <a:lnTo>
                    <a:pt x="1459" y="27"/>
                  </a:lnTo>
                  <a:lnTo>
                    <a:pt x="1536" y="39"/>
                  </a:lnTo>
                  <a:lnTo>
                    <a:pt x="1608" y="52"/>
                  </a:lnTo>
                  <a:lnTo>
                    <a:pt x="1676" y="67"/>
                  </a:lnTo>
                  <a:lnTo>
                    <a:pt x="1740" y="83"/>
                  </a:lnTo>
                  <a:lnTo>
                    <a:pt x="1799" y="101"/>
                  </a:lnTo>
                  <a:lnTo>
                    <a:pt x="1853" y="120"/>
                  </a:lnTo>
                  <a:lnTo>
                    <a:pt x="1902" y="140"/>
                  </a:lnTo>
                  <a:lnTo>
                    <a:pt x="1946" y="162"/>
                  </a:lnTo>
                  <a:lnTo>
                    <a:pt x="1984" y="185"/>
                  </a:lnTo>
                  <a:lnTo>
                    <a:pt x="2016" y="208"/>
                  </a:lnTo>
                  <a:lnTo>
                    <a:pt x="2041" y="234"/>
                  </a:lnTo>
                  <a:lnTo>
                    <a:pt x="2058" y="259"/>
                  </a:lnTo>
                  <a:lnTo>
                    <a:pt x="2070" y="285"/>
                  </a:lnTo>
                  <a:lnTo>
                    <a:pt x="2074" y="312"/>
                  </a:lnTo>
                  <a:lnTo>
                    <a:pt x="2070" y="339"/>
                  </a:lnTo>
                  <a:lnTo>
                    <a:pt x="2058" y="366"/>
                  </a:lnTo>
                  <a:lnTo>
                    <a:pt x="2041" y="391"/>
                  </a:lnTo>
                  <a:lnTo>
                    <a:pt x="2016" y="416"/>
                  </a:lnTo>
                  <a:lnTo>
                    <a:pt x="1984" y="439"/>
                  </a:lnTo>
                  <a:lnTo>
                    <a:pt x="1946" y="462"/>
                  </a:lnTo>
                  <a:lnTo>
                    <a:pt x="1902" y="484"/>
                  </a:lnTo>
                  <a:lnTo>
                    <a:pt x="1853" y="504"/>
                  </a:lnTo>
                  <a:lnTo>
                    <a:pt x="1799" y="524"/>
                  </a:lnTo>
                  <a:lnTo>
                    <a:pt x="1740" y="541"/>
                  </a:lnTo>
                  <a:lnTo>
                    <a:pt x="1676" y="557"/>
                  </a:lnTo>
                  <a:lnTo>
                    <a:pt x="1608" y="572"/>
                  </a:lnTo>
                  <a:lnTo>
                    <a:pt x="1536" y="585"/>
                  </a:lnTo>
                  <a:lnTo>
                    <a:pt x="1459" y="597"/>
                  </a:lnTo>
                  <a:lnTo>
                    <a:pt x="1381" y="606"/>
                  </a:lnTo>
                  <a:lnTo>
                    <a:pt x="1298" y="614"/>
                  </a:lnTo>
                  <a:lnTo>
                    <a:pt x="1213" y="619"/>
                  </a:lnTo>
                  <a:lnTo>
                    <a:pt x="1126" y="622"/>
                  </a:lnTo>
                  <a:lnTo>
                    <a:pt x="1036" y="623"/>
                  </a:lnTo>
                  <a:lnTo>
                    <a:pt x="947" y="622"/>
                  </a:lnTo>
                  <a:lnTo>
                    <a:pt x="859" y="619"/>
                  </a:lnTo>
                  <a:lnTo>
                    <a:pt x="775" y="614"/>
                  </a:lnTo>
                  <a:lnTo>
                    <a:pt x="693" y="606"/>
                  </a:lnTo>
                  <a:lnTo>
                    <a:pt x="613" y="597"/>
                  </a:lnTo>
                  <a:lnTo>
                    <a:pt x="538" y="585"/>
                  </a:lnTo>
                  <a:lnTo>
                    <a:pt x="466" y="572"/>
                  </a:lnTo>
                  <a:lnTo>
                    <a:pt x="397" y="557"/>
                  </a:lnTo>
                  <a:lnTo>
                    <a:pt x="334" y="541"/>
                  </a:lnTo>
                  <a:lnTo>
                    <a:pt x="274" y="524"/>
                  </a:lnTo>
                  <a:lnTo>
                    <a:pt x="219" y="504"/>
                  </a:lnTo>
                  <a:lnTo>
                    <a:pt x="170" y="484"/>
                  </a:lnTo>
                  <a:lnTo>
                    <a:pt x="127" y="462"/>
                  </a:lnTo>
                  <a:lnTo>
                    <a:pt x="90" y="439"/>
                  </a:lnTo>
                  <a:lnTo>
                    <a:pt x="58" y="416"/>
                  </a:lnTo>
                  <a:lnTo>
                    <a:pt x="33" y="391"/>
                  </a:lnTo>
                  <a:lnTo>
                    <a:pt x="14" y="366"/>
                  </a:lnTo>
                  <a:lnTo>
                    <a:pt x="4" y="339"/>
                  </a:lnTo>
                  <a:lnTo>
                    <a:pt x="0" y="312"/>
                  </a:lnTo>
                  <a:lnTo>
                    <a:pt x="4" y="285"/>
                  </a:lnTo>
                  <a:lnTo>
                    <a:pt x="14" y="259"/>
                  </a:lnTo>
                  <a:lnTo>
                    <a:pt x="33" y="234"/>
                  </a:lnTo>
                  <a:lnTo>
                    <a:pt x="58" y="208"/>
                  </a:lnTo>
                  <a:lnTo>
                    <a:pt x="90" y="185"/>
                  </a:lnTo>
                  <a:lnTo>
                    <a:pt x="127" y="162"/>
                  </a:lnTo>
                  <a:lnTo>
                    <a:pt x="170" y="140"/>
                  </a:lnTo>
                  <a:lnTo>
                    <a:pt x="219" y="120"/>
                  </a:lnTo>
                  <a:lnTo>
                    <a:pt x="274" y="101"/>
                  </a:lnTo>
                  <a:lnTo>
                    <a:pt x="334" y="83"/>
                  </a:lnTo>
                  <a:lnTo>
                    <a:pt x="397" y="67"/>
                  </a:lnTo>
                  <a:lnTo>
                    <a:pt x="466" y="52"/>
                  </a:lnTo>
                  <a:lnTo>
                    <a:pt x="538" y="39"/>
                  </a:lnTo>
                  <a:lnTo>
                    <a:pt x="613" y="27"/>
                  </a:lnTo>
                  <a:lnTo>
                    <a:pt x="693" y="18"/>
                  </a:lnTo>
                  <a:lnTo>
                    <a:pt x="775" y="10"/>
                  </a:lnTo>
                  <a:lnTo>
                    <a:pt x="859" y="5"/>
                  </a:lnTo>
                  <a:lnTo>
                    <a:pt x="947" y="2"/>
                  </a:lnTo>
                  <a:lnTo>
                    <a:pt x="1036" y="0"/>
                  </a:lnTo>
                  <a:close/>
                </a:path>
              </a:pathLst>
            </a:custGeom>
            <a:solidFill>
              <a:srgbClr val="FF8B00"/>
            </a:solidFill>
            <a:ln w="0">
              <a:noFill/>
              <a:prstDash val="solid"/>
              <a:round/>
              <a:headEnd/>
              <a:tailEnd/>
            </a:ln>
          </p:spPr>
          <p:txBody>
            <a:bodyPr vert="horz" wrap="square" lIns="50424" tIns="25212" rIns="50424" bIns="25212"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a:ln>
                  <a:noFill/>
                </a:ln>
                <a:solidFill>
                  <a:sysClr val="windowText" lastClr="000000"/>
                </a:solidFill>
                <a:effectLst/>
                <a:uLnTx/>
                <a:uFillTx/>
              </a:endParaRPr>
            </a:p>
          </p:txBody>
        </p:sp>
        <p:sp>
          <p:nvSpPr>
            <p:cNvPr id="226" name="Freeform 10"/>
            <p:cNvSpPr>
              <a:spLocks/>
            </p:cNvSpPr>
            <p:nvPr/>
          </p:nvSpPr>
          <p:spPr bwMode="auto">
            <a:xfrm>
              <a:off x="486559" y="2514102"/>
              <a:ext cx="193795" cy="29991"/>
            </a:xfrm>
            <a:custGeom>
              <a:avLst/>
              <a:gdLst>
                <a:gd name="T0" fmla="*/ 1126 w 2074"/>
                <a:gd name="T1" fmla="*/ 2 h 503"/>
                <a:gd name="T2" fmla="*/ 1298 w 2074"/>
                <a:gd name="T3" fmla="*/ 10 h 503"/>
                <a:gd name="T4" fmla="*/ 1459 w 2074"/>
                <a:gd name="T5" fmla="*/ 27 h 503"/>
                <a:gd name="T6" fmla="*/ 1608 w 2074"/>
                <a:gd name="T7" fmla="*/ 52 h 503"/>
                <a:gd name="T8" fmla="*/ 1740 w 2074"/>
                <a:gd name="T9" fmla="*/ 83 h 503"/>
                <a:gd name="T10" fmla="*/ 1853 w 2074"/>
                <a:gd name="T11" fmla="*/ 120 h 503"/>
                <a:gd name="T12" fmla="*/ 1946 w 2074"/>
                <a:gd name="T13" fmla="*/ 162 h 503"/>
                <a:gd name="T14" fmla="*/ 2016 w 2074"/>
                <a:gd name="T15" fmla="*/ 208 h 503"/>
                <a:gd name="T16" fmla="*/ 2058 w 2074"/>
                <a:gd name="T17" fmla="*/ 259 h 503"/>
                <a:gd name="T18" fmla="*/ 2074 w 2074"/>
                <a:gd name="T19" fmla="*/ 312 h 503"/>
                <a:gd name="T20" fmla="*/ 2058 w 2074"/>
                <a:gd name="T21" fmla="*/ 364 h 503"/>
                <a:gd name="T22" fmla="*/ 2016 w 2074"/>
                <a:gd name="T23" fmla="*/ 415 h 503"/>
                <a:gd name="T24" fmla="*/ 1947 w 2074"/>
                <a:gd name="T25" fmla="*/ 461 h 503"/>
                <a:gd name="T26" fmla="*/ 1856 w 2074"/>
                <a:gd name="T27" fmla="*/ 503 h 503"/>
                <a:gd name="T28" fmla="*/ 1731 w 2074"/>
                <a:gd name="T29" fmla="*/ 462 h 503"/>
                <a:gd name="T30" fmla="*/ 1582 w 2074"/>
                <a:gd name="T31" fmla="*/ 428 h 503"/>
                <a:gd name="T32" fmla="*/ 1414 w 2074"/>
                <a:gd name="T33" fmla="*/ 402 h 503"/>
                <a:gd name="T34" fmla="*/ 1232 w 2074"/>
                <a:gd name="T35" fmla="*/ 386 h 503"/>
                <a:gd name="T36" fmla="*/ 1036 w 2074"/>
                <a:gd name="T37" fmla="*/ 381 h 503"/>
                <a:gd name="T38" fmla="*/ 842 w 2074"/>
                <a:gd name="T39" fmla="*/ 386 h 503"/>
                <a:gd name="T40" fmla="*/ 658 w 2074"/>
                <a:gd name="T41" fmla="*/ 402 h 503"/>
                <a:gd name="T42" fmla="*/ 491 w 2074"/>
                <a:gd name="T43" fmla="*/ 428 h 503"/>
                <a:gd name="T44" fmla="*/ 343 w 2074"/>
                <a:gd name="T45" fmla="*/ 462 h 503"/>
                <a:gd name="T46" fmla="*/ 217 w 2074"/>
                <a:gd name="T47" fmla="*/ 503 h 503"/>
                <a:gd name="T48" fmla="*/ 125 w 2074"/>
                <a:gd name="T49" fmla="*/ 461 h 503"/>
                <a:gd name="T50" fmla="*/ 57 w 2074"/>
                <a:gd name="T51" fmla="*/ 415 h 503"/>
                <a:gd name="T52" fmla="*/ 14 w 2074"/>
                <a:gd name="T53" fmla="*/ 364 h 503"/>
                <a:gd name="T54" fmla="*/ 0 w 2074"/>
                <a:gd name="T55" fmla="*/ 312 h 503"/>
                <a:gd name="T56" fmla="*/ 14 w 2074"/>
                <a:gd name="T57" fmla="*/ 259 h 503"/>
                <a:gd name="T58" fmla="*/ 58 w 2074"/>
                <a:gd name="T59" fmla="*/ 208 h 503"/>
                <a:gd name="T60" fmla="*/ 127 w 2074"/>
                <a:gd name="T61" fmla="*/ 162 h 503"/>
                <a:gd name="T62" fmla="*/ 219 w 2074"/>
                <a:gd name="T63" fmla="*/ 120 h 503"/>
                <a:gd name="T64" fmla="*/ 334 w 2074"/>
                <a:gd name="T65" fmla="*/ 83 h 503"/>
                <a:gd name="T66" fmla="*/ 466 w 2074"/>
                <a:gd name="T67" fmla="*/ 52 h 503"/>
                <a:gd name="T68" fmla="*/ 613 w 2074"/>
                <a:gd name="T69" fmla="*/ 27 h 503"/>
                <a:gd name="T70" fmla="*/ 775 w 2074"/>
                <a:gd name="T71" fmla="*/ 10 h 503"/>
                <a:gd name="T72" fmla="*/ 947 w 2074"/>
                <a:gd name="T73" fmla="*/ 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74" h="503">
                  <a:moveTo>
                    <a:pt x="1036" y="0"/>
                  </a:moveTo>
                  <a:lnTo>
                    <a:pt x="1126" y="2"/>
                  </a:lnTo>
                  <a:lnTo>
                    <a:pt x="1213" y="5"/>
                  </a:lnTo>
                  <a:lnTo>
                    <a:pt x="1298" y="10"/>
                  </a:lnTo>
                  <a:lnTo>
                    <a:pt x="1381" y="18"/>
                  </a:lnTo>
                  <a:lnTo>
                    <a:pt x="1459" y="27"/>
                  </a:lnTo>
                  <a:lnTo>
                    <a:pt x="1536" y="39"/>
                  </a:lnTo>
                  <a:lnTo>
                    <a:pt x="1608" y="52"/>
                  </a:lnTo>
                  <a:lnTo>
                    <a:pt x="1676" y="67"/>
                  </a:lnTo>
                  <a:lnTo>
                    <a:pt x="1740" y="83"/>
                  </a:lnTo>
                  <a:lnTo>
                    <a:pt x="1799" y="101"/>
                  </a:lnTo>
                  <a:lnTo>
                    <a:pt x="1853" y="120"/>
                  </a:lnTo>
                  <a:lnTo>
                    <a:pt x="1902" y="140"/>
                  </a:lnTo>
                  <a:lnTo>
                    <a:pt x="1946" y="162"/>
                  </a:lnTo>
                  <a:lnTo>
                    <a:pt x="1984" y="185"/>
                  </a:lnTo>
                  <a:lnTo>
                    <a:pt x="2016" y="208"/>
                  </a:lnTo>
                  <a:lnTo>
                    <a:pt x="2041" y="234"/>
                  </a:lnTo>
                  <a:lnTo>
                    <a:pt x="2058" y="259"/>
                  </a:lnTo>
                  <a:lnTo>
                    <a:pt x="2070" y="285"/>
                  </a:lnTo>
                  <a:lnTo>
                    <a:pt x="2074" y="312"/>
                  </a:lnTo>
                  <a:lnTo>
                    <a:pt x="2070" y="338"/>
                  </a:lnTo>
                  <a:lnTo>
                    <a:pt x="2058" y="364"/>
                  </a:lnTo>
                  <a:lnTo>
                    <a:pt x="2041" y="390"/>
                  </a:lnTo>
                  <a:lnTo>
                    <a:pt x="2016" y="415"/>
                  </a:lnTo>
                  <a:lnTo>
                    <a:pt x="1985" y="438"/>
                  </a:lnTo>
                  <a:lnTo>
                    <a:pt x="1947" y="461"/>
                  </a:lnTo>
                  <a:lnTo>
                    <a:pt x="1905" y="482"/>
                  </a:lnTo>
                  <a:lnTo>
                    <a:pt x="1856" y="503"/>
                  </a:lnTo>
                  <a:lnTo>
                    <a:pt x="1797" y="481"/>
                  </a:lnTo>
                  <a:lnTo>
                    <a:pt x="1731" y="462"/>
                  </a:lnTo>
                  <a:lnTo>
                    <a:pt x="1658" y="444"/>
                  </a:lnTo>
                  <a:lnTo>
                    <a:pt x="1582" y="428"/>
                  </a:lnTo>
                  <a:lnTo>
                    <a:pt x="1500" y="414"/>
                  </a:lnTo>
                  <a:lnTo>
                    <a:pt x="1414" y="402"/>
                  </a:lnTo>
                  <a:lnTo>
                    <a:pt x="1325" y="394"/>
                  </a:lnTo>
                  <a:lnTo>
                    <a:pt x="1232" y="386"/>
                  </a:lnTo>
                  <a:lnTo>
                    <a:pt x="1136" y="382"/>
                  </a:lnTo>
                  <a:lnTo>
                    <a:pt x="1036" y="381"/>
                  </a:lnTo>
                  <a:lnTo>
                    <a:pt x="938" y="382"/>
                  </a:lnTo>
                  <a:lnTo>
                    <a:pt x="842" y="386"/>
                  </a:lnTo>
                  <a:lnTo>
                    <a:pt x="748" y="394"/>
                  </a:lnTo>
                  <a:lnTo>
                    <a:pt x="658" y="402"/>
                  </a:lnTo>
                  <a:lnTo>
                    <a:pt x="572" y="414"/>
                  </a:lnTo>
                  <a:lnTo>
                    <a:pt x="491" y="428"/>
                  </a:lnTo>
                  <a:lnTo>
                    <a:pt x="414" y="444"/>
                  </a:lnTo>
                  <a:lnTo>
                    <a:pt x="343" y="462"/>
                  </a:lnTo>
                  <a:lnTo>
                    <a:pt x="277" y="481"/>
                  </a:lnTo>
                  <a:lnTo>
                    <a:pt x="217" y="503"/>
                  </a:lnTo>
                  <a:lnTo>
                    <a:pt x="168" y="482"/>
                  </a:lnTo>
                  <a:lnTo>
                    <a:pt x="125" y="461"/>
                  </a:lnTo>
                  <a:lnTo>
                    <a:pt x="89" y="438"/>
                  </a:lnTo>
                  <a:lnTo>
                    <a:pt x="57" y="415"/>
                  </a:lnTo>
                  <a:lnTo>
                    <a:pt x="32" y="390"/>
                  </a:lnTo>
                  <a:lnTo>
                    <a:pt x="14" y="364"/>
                  </a:lnTo>
                  <a:lnTo>
                    <a:pt x="4" y="338"/>
                  </a:lnTo>
                  <a:lnTo>
                    <a:pt x="0" y="312"/>
                  </a:lnTo>
                  <a:lnTo>
                    <a:pt x="4" y="285"/>
                  </a:lnTo>
                  <a:lnTo>
                    <a:pt x="14" y="259"/>
                  </a:lnTo>
                  <a:lnTo>
                    <a:pt x="33" y="234"/>
                  </a:lnTo>
                  <a:lnTo>
                    <a:pt x="58" y="208"/>
                  </a:lnTo>
                  <a:lnTo>
                    <a:pt x="90" y="185"/>
                  </a:lnTo>
                  <a:lnTo>
                    <a:pt x="127" y="162"/>
                  </a:lnTo>
                  <a:lnTo>
                    <a:pt x="171" y="140"/>
                  </a:lnTo>
                  <a:lnTo>
                    <a:pt x="219" y="120"/>
                  </a:lnTo>
                  <a:lnTo>
                    <a:pt x="274" y="101"/>
                  </a:lnTo>
                  <a:lnTo>
                    <a:pt x="334" y="83"/>
                  </a:lnTo>
                  <a:lnTo>
                    <a:pt x="397" y="67"/>
                  </a:lnTo>
                  <a:lnTo>
                    <a:pt x="466" y="52"/>
                  </a:lnTo>
                  <a:lnTo>
                    <a:pt x="538" y="39"/>
                  </a:lnTo>
                  <a:lnTo>
                    <a:pt x="613" y="27"/>
                  </a:lnTo>
                  <a:lnTo>
                    <a:pt x="693" y="18"/>
                  </a:lnTo>
                  <a:lnTo>
                    <a:pt x="775" y="10"/>
                  </a:lnTo>
                  <a:lnTo>
                    <a:pt x="859" y="5"/>
                  </a:lnTo>
                  <a:lnTo>
                    <a:pt x="947" y="2"/>
                  </a:lnTo>
                  <a:lnTo>
                    <a:pt x="1036" y="0"/>
                  </a:lnTo>
                  <a:close/>
                </a:path>
              </a:pathLst>
            </a:custGeom>
            <a:solidFill>
              <a:schemeClr val="bg1">
                <a:lumMod val="85000"/>
              </a:schemeClr>
            </a:solidFill>
            <a:ln w="0">
              <a:noFill/>
              <a:prstDash val="solid"/>
              <a:round/>
              <a:headEnd/>
              <a:tailEnd/>
            </a:ln>
          </p:spPr>
          <p:txBody>
            <a:bodyPr vert="horz" wrap="square" lIns="50424" tIns="25212" rIns="50424" bIns="25212"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a:ln>
                  <a:noFill/>
                </a:ln>
                <a:solidFill>
                  <a:sysClr val="windowText" lastClr="000000"/>
                </a:solidFill>
                <a:effectLst/>
                <a:uLnTx/>
                <a:uFillTx/>
              </a:endParaRPr>
            </a:p>
          </p:txBody>
        </p:sp>
        <p:sp>
          <p:nvSpPr>
            <p:cNvPr id="244" name="Freeform 6"/>
            <p:cNvSpPr>
              <a:spLocks/>
            </p:cNvSpPr>
            <p:nvPr/>
          </p:nvSpPr>
          <p:spPr bwMode="auto">
            <a:xfrm>
              <a:off x="804794" y="2533918"/>
              <a:ext cx="244350" cy="177804"/>
            </a:xfrm>
            <a:custGeom>
              <a:avLst/>
              <a:gdLst>
                <a:gd name="T0" fmla="*/ 0 w 2608"/>
                <a:gd name="T1" fmla="*/ 0 h 2984"/>
                <a:gd name="T2" fmla="*/ 2608 w 2608"/>
                <a:gd name="T3" fmla="*/ 0 h 2984"/>
                <a:gd name="T4" fmla="*/ 2608 w 2608"/>
                <a:gd name="T5" fmla="*/ 2512 h 2984"/>
                <a:gd name="T6" fmla="*/ 2605 w 2608"/>
                <a:gd name="T7" fmla="*/ 2547 h 2984"/>
                <a:gd name="T8" fmla="*/ 2595 w 2608"/>
                <a:gd name="T9" fmla="*/ 2582 h 2984"/>
                <a:gd name="T10" fmla="*/ 2577 w 2608"/>
                <a:gd name="T11" fmla="*/ 2615 h 2984"/>
                <a:gd name="T12" fmla="*/ 2553 w 2608"/>
                <a:gd name="T13" fmla="*/ 2648 h 2984"/>
                <a:gd name="T14" fmla="*/ 2523 w 2608"/>
                <a:gd name="T15" fmla="*/ 2680 h 2984"/>
                <a:gd name="T16" fmla="*/ 2487 w 2608"/>
                <a:gd name="T17" fmla="*/ 2711 h 2984"/>
                <a:gd name="T18" fmla="*/ 2446 w 2608"/>
                <a:gd name="T19" fmla="*/ 2741 h 2984"/>
                <a:gd name="T20" fmla="*/ 2399 w 2608"/>
                <a:gd name="T21" fmla="*/ 2769 h 2984"/>
                <a:gd name="T22" fmla="*/ 2346 w 2608"/>
                <a:gd name="T23" fmla="*/ 2795 h 2984"/>
                <a:gd name="T24" fmla="*/ 2289 w 2608"/>
                <a:gd name="T25" fmla="*/ 2822 h 2984"/>
                <a:gd name="T26" fmla="*/ 2226 w 2608"/>
                <a:gd name="T27" fmla="*/ 2846 h 2984"/>
                <a:gd name="T28" fmla="*/ 2160 w 2608"/>
                <a:gd name="T29" fmla="*/ 2868 h 2984"/>
                <a:gd name="T30" fmla="*/ 2089 w 2608"/>
                <a:gd name="T31" fmla="*/ 2889 h 2984"/>
                <a:gd name="T32" fmla="*/ 2014 w 2608"/>
                <a:gd name="T33" fmla="*/ 2908 h 2984"/>
                <a:gd name="T34" fmla="*/ 1936 w 2608"/>
                <a:gd name="T35" fmla="*/ 2925 h 2984"/>
                <a:gd name="T36" fmla="*/ 1854 w 2608"/>
                <a:gd name="T37" fmla="*/ 2940 h 2984"/>
                <a:gd name="T38" fmla="*/ 1769 w 2608"/>
                <a:gd name="T39" fmla="*/ 2953 h 2984"/>
                <a:gd name="T40" fmla="*/ 1681 w 2608"/>
                <a:gd name="T41" fmla="*/ 2964 h 2984"/>
                <a:gd name="T42" fmla="*/ 1590 w 2608"/>
                <a:gd name="T43" fmla="*/ 2972 h 2984"/>
                <a:gd name="T44" fmla="*/ 1497 w 2608"/>
                <a:gd name="T45" fmla="*/ 2979 h 2984"/>
                <a:gd name="T46" fmla="*/ 1402 w 2608"/>
                <a:gd name="T47" fmla="*/ 2983 h 2984"/>
                <a:gd name="T48" fmla="*/ 1304 w 2608"/>
                <a:gd name="T49" fmla="*/ 2984 h 2984"/>
                <a:gd name="T50" fmla="*/ 1304 w 2608"/>
                <a:gd name="T51" fmla="*/ 2984 h 2984"/>
                <a:gd name="T52" fmla="*/ 1302 w 2608"/>
                <a:gd name="T53" fmla="*/ 2984 h 2984"/>
                <a:gd name="T54" fmla="*/ 1287 w 2608"/>
                <a:gd name="T55" fmla="*/ 2984 h 2984"/>
                <a:gd name="T56" fmla="*/ 1287 w 2608"/>
                <a:gd name="T57" fmla="*/ 2984 h 2984"/>
                <a:gd name="T58" fmla="*/ 1190 w 2608"/>
                <a:gd name="T59" fmla="*/ 2982 h 2984"/>
                <a:gd name="T60" fmla="*/ 1096 w 2608"/>
                <a:gd name="T61" fmla="*/ 2978 h 2984"/>
                <a:gd name="T62" fmla="*/ 1005 w 2608"/>
                <a:gd name="T63" fmla="*/ 2971 h 2984"/>
                <a:gd name="T64" fmla="*/ 915 w 2608"/>
                <a:gd name="T65" fmla="*/ 2962 h 2984"/>
                <a:gd name="T66" fmla="*/ 828 w 2608"/>
                <a:gd name="T67" fmla="*/ 2952 h 2984"/>
                <a:gd name="T68" fmla="*/ 744 w 2608"/>
                <a:gd name="T69" fmla="*/ 2938 h 2984"/>
                <a:gd name="T70" fmla="*/ 663 w 2608"/>
                <a:gd name="T71" fmla="*/ 2922 h 2984"/>
                <a:gd name="T72" fmla="*/ 586 w 2608"/>
                <a:gd name="T73" fmla="*/ 2905 h 2984"/>
                <a:gd name="T74" fmla="*/ 513 w 2608"/>
                <a:gd name="T75" fmla="*/ 2887 h 2984"/>
                <a:gd name="T76" fmla="*/ 442 w 2608"/>
                <a:gd name="T77" fmla="*/ 2866 h 2984"/>
                <a:gd name="T78" fmla="*/ 377 w 2608"/>
                <a:gd name="T79" fmla="*/ 2844 h 2984"/>
                <a:gd name="T80" fmla="*/ 316 w 2608"/>
                <a:gd name="T81" fmla="*/ 2820 h 2984"/>
                <a:gd name="T82" fmla="*/ 259 w 2608"/>
                <a:gd name="T83" fmla="*/ 2793 h 2984"/>
                <a:gd name="T84" fmla="*/ 208 w 2608"/>
                <a:gd name="T85" fmla="*/ 2767 h 2984"/>
                <a:gd name="T86" fmla="*/ 162 w 2608"/>
                <a:gd name="T87" fmla="*/ 2739 h 2984"/>
                <a:gd name="T88" fmla="*/ 120 w 2608"/>
                <a:gd name="T89" fmla="*/ 2710 h 2984"/>
                <a:gd name="T90" fmla="*/ 85 w 2608"/>
                <a:gd name="T91" fmla="*/ 2678 h 2984"/>
                <a:gd name="T92" fmla="*/ 55 w 2608"/>
                <a:gd name="T93" fmla="*/ 2647 h 2984"/>
                <a:gd name="T94" fmla="*/ 32 w 2608"/>
                <a:gd name="T95" fmla="*/ 2614 h 2984"/>
                <a:gd name="T96" fmla="*/ 15 w 2608"/>
                <a:gd name="T97" fmla="*/ 2581 h 2984"/>
                <a:gd name="T98" fmla="*/ 5 w 2608"/>
                <a:gd name="T99" fmla="*/ 2546 h 2984"/>
                <a:gd name="T100" fmla="*/ 0 w 2608"/>
                <a:gd name="T101" fmla="*/ 2512 h 2984"/>
                <a:gd name="T102" fmla="*/ 0 w 2608"/>
                <a:gd name="T103" fmla="*/ 0 h 2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608" h="2984">
                  <a:moveTo>
                    <a:pt x="0" y="0"/>
                  </a:moveTo>
                  <a:lnTo>
                    <a:pt x="2608" y="0"/>
                  </a:lnTo>
                  <a:lnTo>
                    <a:pt x="2608" y="2512"/>
                  </a:lnTo>
                  <a:lnTo>
                    <a:pt x="2605" y="2547"/>
                  </a:lnTo>
                  <a:lnTo>
                    <a:pt x="2595" y="2582"/>
                  </a:lnTo>
                  <a:lnTo>
                    <a:pt x="2577" y="2615"/>
                  </a:lnTo>
                  <a:lnTo>
                    <a:pt x="2553" y="2648"/>
                  </a:lnTo>
                  <a:lnTo>
                    <a:pt x="2523" y="2680"/>
                  </a:lnTo>
                  <a:lnTo>
                    <a:pt x="2487" y="2711"/>
                  </a:lnTo>
                  <a:lnTo>
                    <a:pt x="2446" y="2741"/>
                  </a:lnTo>
                  <a:lnTo>
                    <a:pt x="2399" y="2769"/>
                  </a:lnTo>
                  <a:lnTo>
                    <a:pt x="2346" y="2795"/>
                  </a:lnTo>
                  <a:lnTo>
                    <a:pt x="2289" y="2822"/>
                  </a:lnTo>
                  <a:lnTo>
                    <a:pt x="2226" y="2846"/>
                  </a:lnTo>
                  <a:lnTo>
                    <a:pt x="2160" y="2868"/>
                  </a:lnTo>
                  <a:lnTo>
                    <a:pt x="2089" y="2889"/>
                  </a:lnTo>
                  <a:lnTo>
                    <a:pt x="2014" y="2908"/>
                  </a:lnTo>
                  <a:lnTo>
                    <a:pt x="1936" y="2925"/>
                  </a:lnTo>
                  <a:lnTo>
                    <a:pt x="1854" y="2940"/>
                  </a:lnTo>
                  <a:lnTo>
                    <a:pt x="1769" y="2953"/>
                  </a:lnTo>
                  <a:lnTo>
                    <a:pt x="1681" y="2964"/>
                  </a:lnTo>
                  <a:lnTo>
                    <a:pt x="1590" y="2972"/>
                  </a:lnTo>
                  <a:lnTo>
                    <a:pt x="1497" y="2979"/>
                  </a:lnTo>
                  <a:lnTo>
                    <a:pt x="1402" y="2983"/>
                  </a:lnTo>
                  <a:lnTo>
                    <a:pt x="1304" y="2984"/>
                  </a:lnTo>
                  <a:lnTo>
                    <a:pt x="1304" y="2984"/>
                  </a:lnTo>
                  <a:lnTo>
                    <a:pt x="1302" y="2984"/>
                  </a:lnTo>
                  <a:lnTo>
                    <a:pt x="1287" y="2984"/>
                  </a:lnTo>
                  <a:lnTo>
                    <a:pt x="1287" y="2984"/>
                  </a:lnTo>
                  <a:lnTo>
                    <a:pt x="1190" y="2982"/>
                  </a:lnTo>
                  <a:lnTo>
                    <a:pt x="1096" y="2978"/>
                  </a:lnTo>
                  <a:lnTo>
                    <a:pt x="1005" y="2971"/>
                  </a:lnTo>
                  <a:lnTo>
                    <a:pt x="915" y="2962"/>
                  </a:lnTo>
                  <a:lnTo>
                    <a:pt x="828" y="2952"/>
                  </a:lnTo>
                  <a:lnTo>
                    <a:pt x="744" y="2938"/>
                  </a:lnTo>
                  <a:lnTo>
                    <a:pt x="663" y="2922"/>
                  </a:lnTo>
                  <a:lnTo>
                    <a:pt x="586" y="2905"/>
                  </a:lnTo>
                  <a:lnTo>
                    <a:pt x="513" y="2887"/>
                  </a:lnTo>
                  <a:lnTo>
                    <a:pt x="442" y="2866"/>
                  </a:lnTo>
                  <a:lnTo>
                    <a:pt x="377" y="2844"/>
                  </a:lnTo>
                  <a:lnTo>
                    <a:pt x="316" y="2820"/>
                  </a:lnTo>
                  <a:lnTo>
                    <a:pt x="259" y="2793"/>
                  </a:lnTo>
                  <a:lnTo>
                    <a:pt x="208" y="2767"/>
                  </a:lnTo>
                  <a:lnTo>
                    <a:pt x="162" y="2739"/>
                  </a:lnTo>
                  <a:lnTo>
                    <a:pt x="120" y="2710"/>
                  </a:lnTo>
                  <a:lnTo>
                    <a:pt x="85" y="2678"/>
                  </a:lnTo>
                  <a:lnTo>
                    <a:pt x="55" y="2647"/>
                  </a:lnTo>
                  <a:lnTo>
                    <a:pt x="32" y="2614"/>
                  </a:lnTo>
                  <a:lnTo>
                    <a:pt x="15" y="2581"/>
                  </a:lnTo>
                  <a:lnTo>
                    <a:pt x="5" y="2546"/>
                  </a:lnTo>
                  <a:lnTo>
                    <a:pt x="0" y="2512"/>
                  </a:lnTo>
                  <a:lnTo>
                    <a:pt x="0" y="0"/>
                  </a:lnTo>
                  <a:close/>
                </a:path>
              </a:pathLst>
            </a:custGeom>
            <a:solidFill>
              <a:schemeClr val="bg1"/>
            </a:solidFill>
            <a:ln w="0">
              <a:solidFill>
                <a:schemeClr val="bg1"/>
              </a:solidFill>
              <a:prstDash val="solid"/>
              <a:round/>
              <a:headEnd/>
              <a:tailEnd/>
            </a:ln>
          </p:spPr>
          <p:txBody>
            <a:bodyPr vert="horz" wrap="square" lIns="50424" tIns="25212" rIns="50424" bIns="25212"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a:ln>
                  <a:noFill/>
                </a:ln>
                <a:solidFill>
                  <a:sysClr val="windowText" lastClr="000000"/>
                </a:solidFill>
                <a:effectLst/>
                <a:uLnTx/>
                <a:uFillTx/>
              </a:endParaRPr>
            </a:p>
          </p:txBody>
        </p:sp>
        <p:sp>
          <p:nvSpPr>
            <p:cNvPr id="245" name="Freeform 8"/>
            <p:cNvSpPr>
              <a:spLocks/>
            </p:cNvSpPr>
            <p:nvPr/>
          </p:nvSpPr>
          <p:spPr bwMode="auto">
            <a:xfrm>
              <a:off x="804794" y="2506069"/>
              <a:ext cx="244350" cy="56233"/>
            </a:xfrm>
            <a:custGeom>
              <a:avLst/>
              <a:gdLst>
                <a:gd name="T0" fmla="*/ 1305 w 2606"/>
                <a:gd name="T1" fmla="*/ 0 h 945"/>
                <a:gd name="T2" fmla="*/ 1495 w 2606"/>
                <a:gd name="T3" fmla="*/ 5 h 945"/>
                <a:gd name="T4" fmla="*/ 1679 w 2606"/>
                <a:gd name="T5" fmla="*/ 20 h 945"/>
                <a:gd name="T6" fmla="*/ 1852 w 2606"/>
                <a:gd name="T7" fmla="*/ 44 h 945"/>
                <a:gd name="T8" fmla="*/ 2012 w 2606"/>
                <a:gd name="T9" fmla="*/ 76 h 945"/>
                <a:gd name="T10" fmla="*/ 2158 w 2606"/>
                <a:gd name="T11" fmla="*/ 116 h 945"/>
                <a:gd name="T12" fmla="*/ 2287 w 2606"/>
                <a:gd name="T13" fmla="*/ 162 h 945"/>
                <a:gd name="T14" fmla="*/ 2397 w 2606"/>
                <a:gd name="T15" fmla="*/ 215 h 945"/>
                <a:gd name="T16" fmla="*/ 2485 w 2606"/>
                <a:gd name="T17" fmla="*/ 273 h 945"/>
                <a:gd name="T18" fmla="*/ 2551 w 2606"/>
                <a:gd name="T19" fmla="*/ 336 h 945"/>
                <a:gd name="T20" fmla="*/ 2593 w 2606"/>
                <a:gd name="T21" fmla="*/ 402 h 945"/>
                <a:gd name="T22" fmla="*/ 2606 w 2606"/>
                <a:gd name="T23" fmla="*/ 472 h 945"/>
                <a:gd name="T24" fmla="*/ 2593 w 2606"/>
                <a:gd name="T25" fmla="*/ 541 h 945"/>
                <a:gd name="T26" fmla="*/ 2551 w 2606"/>
                <a:gd name="T27" fmla="*/ 608 h 945"/>
                <a:gd name="T28" fmla="*/ 2485 w 2606"/>
                <a:gd name="T29" fmla="*/ 671 h 945"/>
                <a:gd name="T30" fmla="*/ 2397 w 2606"/>
                <a:gd name="T31" fmla="*/ 729 h 945"/>
                <a:gd name="T32" fmla="*/ 2287 w 2606"/>
                <a:gd name="T33" fmla="*/ 782 h 945"/>
                <a:gd name="T34" fmla="*/ 2158 w 2606"/>
                <a:gd name="T35" fmla="*/ 828 h 945"/>
                <a:gd name="T36" fmla="*/ 2012 w 2606"/>
                <a:gd name="T37" fmla="*/ 868 h 945"/>
                <a:gd name="T38" fmla="*/ 1852 w 2606"/>
                <a:gd name="T39" fmla="*/ 901 h 945"/>
                <a:gd name="T40" fmla="*/ 1679 w 2606"/>
                <a:gd name="T41" fmla="*/ 925 h 945"/>
                <a:gd name="T42" fmla="*/ 1495 w 2606"/>
                <a:gd name="T43" fmla="*/ 939 h 945"/>
                <a:gd name="T44" fmla="*/ 1302 w 2606"/>
                <a:gd name="T45" fmla="*/ 945 h 945"/>
                <a:gd name="T46" fmla="*/ 1110 w 2606"/>
                <a:gd name="T47" fmla="*/ 939 h 945"/>
                <a:gd name="T48" fmla="*/ 926 w 2606"/>
                <a:gd name="T49" fmla="*/ 925 h 945"/>
                <a:gd name="T50" fmla="*/ 754 w 2606"/>
                <a:gd name="T51" fmla="*/ 901 h 945"/>
                <a:gd name="T52" fmla="*/ 593 w 2606"/>
                <a:gd name="T53" fmla="*/ 868 h 945"/>
                <a:gd name="T54" fmla="*/ 448 w 2606"/>
                <a:gd name="T55" fmla="*/ 828 h 945"/>
                <a:gd name="T56" fmla="*/ 319 w 2606"/>
                <a:gd name="T57" fmla="*/ 782 h 945"/>
                <a:gd name="T58" fmla="*/ 209 w 2606"/>
                <a:gd name="T59" fmla="*/ 729 h 945"/>
                <a:gd name="T60" fmla="*/ 120 w 2606"/>
                <a:gd name="T61" fmla="*/ 671 h 945"/>
                <a:gd name="T62" fmla="*/ 54 w 2606"/>
                <a:gd name="T63" fmla="*/ 608 h 945"/>
                <a:gd name="T64" fmla="*/ 13 w 2606"/>
                <a:gd name="T65" fmla="*/ 541 h 945"/>
                <a:gd name="T66" fmla="*/ 0 w 2606"/>
                <a:gd name="T67" fmla="*/ 472 h 945"/>
                <a:gd name="T68" fmla="*/ 13 w 2606"/>
                <a:gd name="T69" fmla="*/ 402 h 945"/>
                <a:gd name="T70" fmla="*/ 54 w 2606"/>
                <a:gd name="T71" fmla="*/ 336 h 945"/>
                <a:gd name="T72" fmla="*/ 120 w 2606"/>
                <a:gd name="T73" fmla="*/ 273 h 945"/>
                <a:gd name="T74" fmla="*/ 209 w 2606"/>
                <a:gd name="T75" fmla="*/ 215 h 945"/>
                <a:gd name="T76" fmla="*/ 319 w 2606"/>
                <a:gd name="T77" fmla="*/ 162 h 945"/>
                <a:gd name="T78" fmla="*/ 448 w 2606"/>
                <a:gd name="T79" fmla="*/ 116 h 945"/>
                <a:gd name="T80" fmla="*/ 593 w 2606"/>
                <a:gd name="T81" fmla="*/ 76 h 945"/>
                <a:gd name="T82" fmla="*/ 754 w 2606"/>
                <a:gd name="T83" fmla="*/ 44 h 945"/>
                <a:gd name="T84" fmla="*/ 926 w 2606"/>
                <a:gd name="T85" fmla="*/ 20 h 945"/>
                <a:gd name="T86" fmla="*/ 1110 w 2606"/>
                <a:gd name="T87" fmla="*/ 5 h 945"/>
                <a:gd name="T88" fmla="*/ 1300 w 2606"/>
                <a:gd name="T89" fmla="*/ 0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06" h="945">
                  <a:moveTo>
                    <a:pt x="1300" y="0"/>
                  </a:moveTo>
                  <a:lnTo>
                    <a:pt x="1305" y="0"/>
                  </a:lnTo>
                  <a:lnTo>
                    <a:pt x="1400" y="1"/>
                  </a:lnTo>
                  <a:lnTo>
                    <a:pt x="1495" y="5"/>
                  </a:lnTo>
                  <a:lnTo>
                    <a:pt x="1588" y="12"/>
                  </a:lnTo>
                  <a:lnTo>
                    <a:pt x="1679" y="20"/>
                  </a:lnTo>
                  <a:lnTo>
                    <a:pt x="1767" y="30"/>
                  </a:lnTo>
                  <a:lnTo>
                    <a:pt x="1852" y="44"/>
                  </a:lnTo>
                  <a:lnTo>
                    <a:pt x="1934" y="59"/>
                  </a:lnTo>
                  <a:lnTo>
                    <a:pt x="2012" y="76"/>
                  </a:lnTo>
                  <a:lnTo>
                    <a:pt x="2087" y="95"/>
                  </a:lnTo>
                  <a:lnTo>
                    <a:pt x="2158" y="116"/>
                  </a:lnTo>
                  <a:lnTo>
                    <a:pt x="2224" y="138"/>
                  </a:lnTo>
                  <a:lnTo>
                    <a:pt x="2287" y="162"/>
                  </a:lnTo>
                  <a:lnTo>
                    <a:pt x="2344" y="187"/>
                  </a:lnTo>
                  <a:lnTo>
                    <a:pt x="2397" y="215"/>
                  </a:lnTo>
                  <a:lnTo>
                    <a:pt x="2444" y="243"/>
                  </a:lnTo>
                  <a:lnTo>
                    <a:pt x="2485" y="273"/>
                  </a:lnTo>
                  <a:lnTo>
                    <a:pt x="2521" y="304"/>
                  </a:lnTo>
                  <a:lnTo>
                    <a:pt x="2551" y="336"/>
                  </a:lnTo>
                  <a:lnTo>
                    <a:pt x="2575" y="369"/>
                  </a:lnTo>
                  <a:lnTo>
                    <a:pt x="2593" y="402"/>
                  </a:lnTo>
                  <a:lnTo>
                    <a:pt x="2603" y="437"/>
                  </a:lnTo>
                  <a:lnTo>
                    <a:pt x="2606" y="472"/>
                  </a:lnTo>
                  <a:lnTo>
                    <a:pt x="2603" y="507"/>
                  </a:lnTo>
                  <a:lnTo>
                    <a:pt x="2593" y="541"/>
                  </a:lnTo>
                  <a:lnTo>
                    <a:pt x="2575" y="576"/>
                  </a:lnTo>
                  <a:lnTo>
                    <a:pt x="2551" y="608"/>
                  </a:lnTo>
                  <a:lnTo>
                    <a:pt x="2521" y="640"/>
                  </a:lnTo>
                  <a:lnTo>
                    <a:pt x="2485" y="671"/>
                  </a:lnTo>
                  <a:lnTo>
                    <a:pt x="2444" y="701"/>
                  </a:lnTo>
                  <a:lnTo>
                    <a:pt x="2397" y="729"/>
                  </a:lnTo>
                  <a:lnTo>
                    <a:pt x="2344" y="756"/>
                  </a:lnTo>
                  <a:lnTo>
                    <a:pt x="2287" y="782"/>
                  </a:lnTo>
                  <a:lnTo>
                    <a:pt x="2224" y="806"/>
                  </a:lnTo>
                  <a:lnTo>
                    <a:pt x="2158" y="828"/>
                  </a:lnTo>
                  <a:lnTo>
                    <a:pt x="2087" y="849"/>
                  </a:lnTo>
                  <a:lnTo>
                    <a:pt x="2012" y="868"/>
                  </a:lnTo>
                  <a:lnTo>
                    <a:pt x="1934" y="885"/>
                  </a:lnTo>
                  <a:lnTo>
                    <a:pt x="1852" y="901"/>
                  </a:lnTo>
                  <a:lnTo>
                    <a:pt x="1767" y="913"/>
                  </a:lnTo>
                  <a:lnTo>
                    <a:pt x="1679" y="925"/>
                  </a:lnTo>
                  <a:lnTo>
                    <a:pt x="1588" y="933"/>
                  </a:lnTo>
                  <a:lnTo>
                    <a:pt x="1495" y="939"/>
                  </a:lnTo>
                  <a:lnTo>
                    <a:pt x="1400" y="943"/>
                  </a:lnTo>
                  <a:lnTo>
                    <a:pt x="1302" y="945"/>
                  </a:lnTo>
                  <a:lnTo>
                    <a:pt x="1205" y="943"/>
                  </a:lnTo>
                  <a:lnTo>
                    <a:pt x="1110" y="939"/>
                  </a:lnTo>
                  <a:lnTo>
                    <a:pt x="1016" y="933"/>
                  </a:lnTo>
                  <a:lnTo>
                    <a:pt x="926" y="925"/>
                  </a:lnTo>
                  <a:lnTo>
                    <a:pt x="838" y="913"/>
                  </a:lnTo>
                  <a:lnTo>
                    <a:pt x="754" y="901"/>
                  </a:lnTo>
                  <a:lnTo>
                    <a:pt x="671" y="885"/>
                  </a:lnTo>
                  <a:lnTo>
                    <a:pt x="593" y="868"/>
                  </a:lnTo>
                  <a:lnTo>
                    <a:pt x="518" y="849"/>
                  </a:lnTo>
                  <a:lnTo>
                    <a:pt x="448" y="828"/>
                  </a:lnTo>
                  <a:lnTo>
                    <a:pt x="381" y="806"/>
                  </a:lnTo>
                  <a:lnTo>
                    <a:pt x="319" y="782"/>
                  </a:lnTo>
                  <a:lnTo>
                    <a:pt x="261" y="756"/>
                  </a:lnTo>
                  <a:lnTo>
                    <a:pt x="209" y="729"/>
                  </a:lnTo>
                  <a:lnTo>
                    <a:pt x="162" y="701"/>
                  </a:lnTo>
                  <a:lnTo>
                    <a:pt x="120" y="671"/>
                  </a:lnTo>
                  <a:lnTo>
                    <a:pt x="84" y="640"/>
                  </a:lnTo>
                  <a:lnTo>
                    <a:pt x="54" y="608"/>
                  </a:lnTo>
                  <a:lnTo>
                    <a:pt x="31" y="576"/>
                  </a:lnTo>
                  <a:lnTo>
                    <a:pt x="13" y="541"/>
                  </a:lnTo>
                  <a:lnTo>
                    <a:pt x="3" y="507"/>
                  </a:lnTo>
                  <a:lnTo>
                    <a:pt x="0" y="472"/>
                  </a:lnTo>
                  <a:lnTo>
                    <a:pt x="3" y="437"/>
                  </a:lnTo>
                  <a:lnTo>
                    <a:pt x="13" y="402"/>
                  </a:lnTo>
                  <a:lnTo>
                    <a:pt x="31" y="369"/>
                  </a:lnTo>
                  <a:lnTo>
                    <a:pt x="54" y="336"/>
                  </a:lnTo>
                  <a:lnTo>
                    <a:pt x="84" y="304"/>
                  </a:lnTo>
                  <a:lnTo>
                    <a:pt x="120" y="273"/>
                  </a:lnTo>
                  <a:lnTo>
                    <a:pt x="162" y="243"/>
                  </a:lnTo>
                  <a:lnTo>
                    <a:pt x="209" y="215"/>
                  </a:lnTo>
                  <a:lnTo>
                    <a:pt x="261" y="187"/>
                  </a:lnTo>
                  <a:lnTo>
                    <a:pt x="319" y="162"/>
                  </a:lnTo>
                  <a:lnTo>
                    <a:pt x="381" y="138"/>
                  </a:lnTo>
                  <a:lnTo>
                    <a:pt x="448" y="116"/>
                  </a:lnTo>
                  <a:lnTo>
                    <a:pt x="518" y="95"/>
                  </a:lnTo>
                  <a:lnTo>
                    <a:pt x="593" y="76"/>
                  </a:lnTo>
                  <a:lnTo>
                    <a:pt x="671" y="59"/>
                  </a:lnTo>
                  <a:lnTo>
                    <a:pt x="754" y="44"/>
                  </a:lnTo>
                  <a:lnTo>
                    <a:pt x="838" y="30"/>
                  </a:lnTo>
                  <a:lnTo>
                    <a:pt x="926" y="20"/>
                  </a:lnTo>
                  <a:lnTo>
                    <a:pt x="1016" y="12"/>
                  </a:lnTo>
                  <a:lnTo>
                    <a:pt x="1110" y="5"/>
                  </a:lnTo>
                  <a:lnTo>
                    <a:pt x="1205" y="1"/>
                  </a:lnTo>
                  <a:lnTo>
                    <a:pt x="1300" y="0"/>
                  </a:lnTo>
                  <a:close/>
                </a:path>
              </a:pathLst>
            </a:custGeom>
            <a:solidFill>
              <a:schemeClr val="bg1">
                <a:lumMod val="75000"/>
              </a:schemeClr>
            </a:solidFill>
            <a:ln w="0">
              <a:solidFill>
                <a:schemeClr val="bg1">
                  <a:lumMod val="75000"/>
                </a:schemeClr>
              </a:solidFill>
              <a:prstDash val="solid"/>
              <a:round/>
              <a:headEnd/>
              <a:tailEnd/>
            </a:ln>
          </p:spPr>
          <p:txBody>
            <a:bodyPr vert="horz" wrap="square" lIns="50424" tIns="25212" rIns="50424" bIns="25212"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a:ln>
                  <a:noFill/>
                </a:ln>
                <a:solidFill>
                  <a:sysClr val="windowText" lastClr="000000"/>
                </a:solidFill>
                <a:effectLst/>
                <a:uLnTx/>
                <a:uFillTx/>
              </a:endParaRPr>
            </a:p>
          </p:txBody>
        </p:sp>
        <p:sp>
          <p:nvSpPr>
            <p:cNvPr id="246" name="Freeform 9"/>
            <p:cNvSpPr>
              <a:spLocks/>
            </p:cNvSpPr>
            <p:nvPr/>
          </p:nvSpPr>
          <p:spPr bwMode="auto">
            <a:xfrm>
              <a:off x="830072" y="2514102"/>
              <a:ext cx="193795" cy="36954"/>
            </a:xfrm>
            <a:custGeom>
              <a:avLst/>
              <a:gdLst>
                <a:gd name="T0" fmla="*/ 1126 w 2074"/>
                <a:gd name="T1" fmla="*/ 2 h 623"/>
                <a:gd name="T2" fmla="*/ 1298 w 2074"/>
                <a:gd name="T3" fmla="*/ 10 h 623"/>
                <a:gd name="T4" fmla="*/ 1459 w 2074"/>
                <a:gd name="T5" fmla="*/ 27 h 623"/>
                <a:gd name="T6" fmla="*/ 1608 w 2074"/>
                <a:gd name="T7" fmla="*/ 52 h 623"/>
                <a:gd name="T8" fmla="*/ 1740 w 2074"/>
                <a:gd name="T9" fmla="*/ 83 h 623"/>
                <a:gd name="T10" fmla="*/ 1853 w 2074"/>
                <a:gd name="T11" fmla="*/ 120 h 623"/>
                <a:gd name="T12" fmla="*/ 1946 w 2074"/>
                <a:gd name="T13" fmla="*/ 162 h 623"/>
                <a:gd name="T14" fmla="*/ 2016 w 2074"/>
                <a:gd name="T15" fmla="*/ 208 h 623"/>
                <a:gd name="T16" fmla="*/ 2058 w 2074"/>
                <a:gd name="T17" fmla="*/ 259 h 623"/>
                <a:gd name="T18" fmla="*/ 2074 w 2074"/>
                <a:gd name="T19" fmla="*/ 312 h 623"/>
                <a:gd name="T20" fmla="*/ 2058 w 2074"/>
                <a:gd name="T21" fmla="*/ 366 h 623"/>
                <a:gd name="T22" fmla="*/ 2016 w 2074"/>
                <a:gd name="T23" fmla="*/ 416 h 623"/>
                <a:gd name="T24" fmla="*/ 1946 w 2074"/>
                <a:gd name="T25" fmla="*/ 462 h 623"/>
                <a:gd name="T26" fmla="*/ 1853 w 2074"/>
                <a:gd name="T27" fmla="*/ 504 h 623"/>
                <a:gd name="T28" fmla="*/ 1740 w 2074"/>
                <a:gd name="T29" fmla="*/ 541 h 623"/>
                <a:gd name="T30" fmla="*/ 1608 w 2074"/>
                <a:gd name="T31" fmla="*/ 572 h 623"/>
                <a:gd name="T32" fmla="*/ 1459 w 2074"/>
                <a:gd name="T33" fmla="*/ 597 h 623"/>
                <a:gd name="T34" fmla="*/ 1298 w 2074"/>
                <a:gd name="T35" fmla="*/ 614 h 623"/>
                <a:gd name="T36" fmla="*/ 1126 w 2074"/>
                <a:gd name="T37" fmla="*/ 622 h 623"/>
                <a:gd name="T38" fmla="*/ 947 w 2074"/>
                <a:gd name="T39" fmla="*/ 622 h 623"/>
                <a:gd name="T40" fmla="*/ 775 w 2074"/>
                <a:gd name="T41" fmla="*/ 614 h 623"/>
                <a:gd name="T42" fmla="*/ 613 w 2074"/>
                <a:gd name="T43" fmla="*/ 597 h 623"/>
                <a:gd name="T44" fmla="*/ 466 w 2074"/>
                <a:gd name="T45" fmla="*/ 572 h 623"/>
                <a:gd name="T46" fmla="*/ 334 w 2074"/>
                <a:gd name="T47" fmla="*/ 541 h 623"/>
                <a:gd name="T48" fmla="*/ 219 w 2074"/>
                <a:gd name="T49" fmla="*/ 504 h 623"/>
                <a:gd name="T50" fmla="*/ 127 w 2074"/>
                <a:gd name="T51" fmla="*/ 462 h 623"/>
                <a:gd name="T52" fmla="*/ 58 w 2074"/>
                <a:gd name="T53" fmla="*/ 416 h 623"/>
                <a:gd name="T54" fmla="*/ 14 w 2074"/>
                <a:gd name="T55" fmla="*/ 366 h 623"/>
                <a:gd name="T56" fmla="*/ 0 w 2074"/>
                <a:gd name="T57" fmla="*/ 312 h 623"/>
                <a:gd name="T58" fmla="*/ 14 w 2074"/>
                <a:gd name="T59" fmla="*/ 259 h 623"/>
                <a:gd name="T60" fmla="*/ 58 w 2074"/>
                <a:gd name="T61" fmla="*/ 208 h 623"/>
                <a:gd name="T62" fmla="*/ 127 w 2074"/>
                <a:gd name="T63" fmla="*/ 162 h 623"/>
                <a:gd name="T64" fmla="*/ 219 w 2074"/>
                <a:gd name="T65" fmla="*/ 120 h 623"/>
                <a:gd name="T66" fmla="*/ 334 w 2074"/>
                <a:gd name="T67" fmla="*/ 83 h 623"/>
                <a:gd name="T68" fmla="*/ 466 w 2074"/>
                <a:gd name="T69" fmla="*/ 52 h 623"/>
                <a:gd name="T70" fmla="*/ 613 w 2074"/>
                <a:gd name="T71" fmla="*/ 27 h 623"/>
                <a:gd name="T72" fmla="*/ 775 w 2074"/>
                <a:gd name="T73" fmla="*/ 10 h 623"/>
                <a:gd name="T74" fmla="*/ 947 w 2074"/>
                <a:gd name="T75" fmla="*/ 2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74" h="623">
                  <a:moveTo>
                    <a:pt x="1036" y="0"/>
                  </a:moveTo>
                  <a:lnTo>
                    <a:pt x="1126" y="2"/>
                  </a:lnTo>
                  <a:lnTo>
                    <a:pt x="1213" y="5"/>
                  </a:lnTo>
                  <a:lnTo>
                    <a:pt x="1298" y="10"/>
                  </a:lnTo>
                  <a:lnTo>
                    <a:pt x="1381" y="18"/>
                  </a:lnTo>
                  <a:lnTo>
                    <a:pt x="1459" y="27"/>
                  </a:lnTo>
                  <a:lnTo>
                    <a:pt x="1536" y="39"/>
                  </a:lnTo>
                  <a:lnTo>
                    <a:pt x="1608" y="52"/>
                  </a:lnTo>
                  <a:lnTo>
                    <a:pt x="1676" y="67"/>
                  </a:lnTo>
                  <a:lnTo>
                    <a:pt x="1740" y="83"/>
                  </a:lnTo>
                  <a:lnTo>
                    <a:pt x="1799" y="101"/>
                  </a:lnTo>
                  <a:lnTo>
                    <a:pt x="1853" y="120"/>
                  </a:lnTo>
                  <a:lnTo>
                    <a:pt x="1902" y="140"/>
                  </a:lnTo>
                  <a:lnTo>
                    <a:pt x="1946" y="162"/>
                  </a:lnTo>
                  <a:lnTo>
                    <a:pt x="1984" y="185"/>
                  </a:lnTo>
                  <a:lnTo>
                    <a:pt x="2016" y="208"/>
                  </a:lnTo>
                  <a:lnTo>
                    <a:pt x="2041" y="234"/>
                  </a:lnTo>
                  <a:lnTo>
                    <a:pt x="2058" y="259"/>
                  </a:lnTo>
                  <a:lnTo>
                    <a:pt x="2070" y="285"/>
                  </a:lnTo>
                  <a:lnTo>
                    <a:pt x="2074" y="312"/>
                  </a:lnTo>
                  <a:lnTo>
                    <a:pt x="2070" y="339"/>
                  </a:lnTo>
                  <a:lnTo>
                    <a:pt x="2058" y="366"/>
                  </a:lnTo>
                  <a:lnTo>
                    <a:pt x="2041" y="391"/>
                  </a:lnTo>
                  <a:lnTo>
                    <a:pt x="2016" y="416"/>
                  </a:lnTo>
                  <a:lnTo>
                    <a:pt x="1984" y="439"/>
                  </a:lnTo>
                  <a:lnTo>
                    <a:pt x="1946" y="462"/>
                  </a:lnTo>
                  <a:lnTo>
                    <a:pt x="1902" y="484"/>
                  </a:lnTo>
                  <a:lnTo>
                    <a:pt x="1853" y="504"/>
                  </a:lnTo>
                  <a:lnTo>
                    <a:pt x="1799" y="524"/>
                  </a:lnTo>
                  <a:lnTo>
                    <a:pt x="1740" y="541"/>
                  </a:lnTo>
                  <a:lnTo>
                    <a:pt x="1676" y="557"/>
                  </a:lnTo>
                  <a:lnTo>
                    <a:pt x="1608" y="572"/>
                  </a:lnTo>
                  <a:lnTo>
                    <a:pt x="1536" y="585"/>
                  </a:lnTo>
                  <a:lnTo>
                    <a:pt x="1459" y="597"/>
                  </a:lnTo>
                  <a:lnTo>
                    <a:pt x="1381" y="606"/>
                  </a:lnTo>
                  <a:lnTo>
                    <a:pt x="1298" y="614"/>
                  </a:lnTo>
                  <a:lnTo>
                    <a:pt x="1213" y="619"/>
                  </a:lnTo>
                  <a:lnTo>
                    <a:pt x="1126" y="622"/>
                  </a:lnTo>
                  <a:lnTo>
                    <a:pt x="1036" y="623"/>
                  </a:lnTo>
                  <a:lnTo>
                    <a:pt x="947" y="622"/>
                  </a:lnTo>
                  <a:lnTo>
                    <a:pt x="859" y="619"/>
                  </a:lnTo>
                  <a:lnTo>
                    <a:pt x="775" y="614"/>
                  </a:lnTo>
                  <a:lnTo>
                    <a:pt x="693" y="606"/>
                  </a:lnTo>
                  <a:lnTo>
                    <a:pt x="613" y="597"/>
                  </a:lnTo>
                  <a:lnTo>
                    <a:pt x="538" y="585"/>
                  </a:lnTo>
                  <a:lnTo>
                    <a:pt x="466" y="572"/>
                  </a:lnTo>
                  <a:lnTo>
                    <a:pt x="397" y="557"/>
                  </a:lnTo>
                  <a:lnTo>
                    <a:pt x="334" y="541"/>
                  </a:lnTo>
                  <a:lnTo>
                    <a:pt x="274" y="524"/>
                  </a:lnTo>
                  <a:lnTo>
                    <a:pt x="219" y="504"/>
                  </a:lnTo>
                  <a:lnTo>
                    <a:pt x="170" y="484"/>
                  </a:lnTo>
                  <a:lnTo>
                    <a:pt x="127" y="462"/>
                  </a:lnTo>
                  <a:lnTo>
                    <a:pt x="90" y="439"/>
                  </a:lnTo>
                  <a:lnTo>
                    <a:pt x="58" y="416"/>
                  </a:lnTo>
                  <a:lnTo>
                    <a:pt x="33" y="391"/>
                  </a:lnTo>
                  <a:lnTo>
                    <a:pt x="14" y="366"/>
                  </a:lnTo>
                  <a:lnTo>
                    <a:pt x="4" y="339"/>
                  </a:lnTo>
                  <a:lnTo>
                    <a:pt x="0" y="312"/>
                  </a:lnTo>
                  <a:lnTo>
                    <a:pt x="4" y="285"/>
                  </a:lnTo>
                  <a:lnTo>
                    <a:pt x="14" y="259"/>
                  </a:lnTo>
                  <a:lnTo>
                    <a:pt x="33" y="234"/>
                  </a:lnTo>
                  <a:lnTo>
                    <a:pt x="58" y="208"/>
                  </a:lnTo>
                  <a:lnTo>
                    <a:pt x="90" y="185"/>
                  </a:lnTo>
                  <a:lnTo>
                    <a:pt x="127" y="162"/>
                  </a:lnTo>
                  <a:lnTo>
                    <a:pt x="170" y="140"/>
                  </a:lnTo>
                  <a:lnTo>
                    <a:pt x="219" y="120"/>
                  </a:lnTo>
                  <a:lnTo>
                    <a:pt x="274" y="101"/>
                  </a:lnTo>
                  <a:lnTo>
                    <a:pt x="334" y="83"/>
                  </a:lnTo>
                  <a:lnTo>
                    <a:pt x="397" y="67"/>
                  </a:lnTo>
                  <a:lnTo>
                    <a:pt x="466" y="52"/>
                  </a:lnTo>
                  <a:lnTo>
                    <a:pt x="538" y="39"/>
                  </a:lnTo>
                  <a:lnTo>
                    <a:pt x="613" y="27"/>
                  </a:lnTo>
                  <a:lnTo>
                    <a:pt x="693" y="18"/>
                  </a:lnTo>
                  <a:lnTo>
                    <a:pt x="775" y="10"/>
                  </a:lnTo>
                  <a:lnTo>
                    <a:pt x="859" y="5"/>
                  </a:lnTo>
                  <a:lnTo>
                    <a:pt x="947" y="2"/>
                  </a:lnTo>
                  <a:lnTo>
                    <a:pt x="1036" y="0"/>
                  </a:lnTo>
                  <a:close/>
                </a:path>
              </a:pathLst>
            </a:custGeom>
            <a:solidFill>
              <a:srgbClr val="FF8B00"/>
            </a:solidFill>
            <a:ln w="0">
              <a:noFill/>
              <a:prstDash val="solid"/>
              <a:round/>
              <a:headEnd/>
              <a:tailEnd/>
            </a:ln>
          </p:spPr>
          <p:txBody>
            <a:bodyPr vert="horz" wrap="square" lIns="50424" tIns="25212" rIns="50424" bIns="25212"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a:ln>
                  <a:noFill/>
                </a:ln>
                <a:solidFill>
                  <a:sysClr val="windowText" lastClr="000000"/>
                </a:solidFill>
                <a:effectLst/>
                <a:uLnTx/>
                <a:uFillTx/>
              </a:endParaRPr>
            </a:p>
          </p:txBody>
        </p:sp>
        <p:sp>
          <p:nvSpPr>
            <p:cNvPr id="247" name="Freeform 10"/>
            <p:cNvSpPr>
              <a:spLocks/>
            </p:cNvSpPr>
            <p:nvPr/>
          </p:nvSpPr>
          <p:spPr bwMode="auto">
            <a:xfrm>
              <a:off x="830072" y="2514102"/>
              <a:ext cx="193795" cy="29991"/>
            </a:xfrm>
            <a:custGeom>
              <a:avLst/>
              <a:gdLst>
                <a:gd name="T0" fmla="*/ 1126 w 2074"/>
                <a:gd name="T1" fmla="*/ 2 h 503"/>
                <a:gd name="T2" fmla="*/ 1298 w 2074"/>
                <a:gd name="T3" fmla="*/ 10 h 503"/>
                <a:gd name="T4" fmla="*/ 1459 w 2074"/>
                <a:gd name="T5" fmla="*/ 27 h 503"/>
                <a:gd name="T6" fmla="*/ 1608 w 2074"/>
                <a:gd name="T7" fmla="*/ 52 h 503"/>
                <a:gd name="T8" fmla="*/ 1740 w 2074"/>
                <a:gd name="T9" fmla="*/ 83 h 503"/>
                <a:gd name="T10" fmla="*/ 1853 w 2074"/>
                <a:gd name="T11" fmla="*/ 120 h 503"/>
                <a:gd name="T12" fmla="*/ 1946 w 2074"/>
                <a:gd name="T13" fmla="*/ 162 h 503"/>
                <a:gd name="T14" fmla="*/ 2016 w 2074"/>
                <a:gd name="T15" fmla="*/ 208 h 503"/>
                <a:gd name="T16" fmla="*/ 2058 w 2074"/>
                <a:gd name="T17" fmla="*/ 259 h 503"/>
                <a:gd name="T18" fmla="*/ 2074 w 2074"/>
                <a:gd name="T19" fmla="*/ 312 h 503"/>
                <a:gd name="T20" fmla="*/ 2058 w 2074"/>
                <a:gd name="T21" fmla="*/ 364 h 503"/>
                <a:gd name="T22" fmla="*/ 2016 w 2074"/>
                <a:gd name="T23" fmla="*/ 415 h 503"/>
                <a:gd name="T24" fmla="*/ 1947 w 2074"/>
                <a:gd name="T25" fmla="*/ 461 h 503"/>
                <a:gd name="T26" fmla="*/ 1856 w 2074"/>
                <a:gd name="T27" fmla="*/ 503 h 503"/>
                <a:gd name="T28" fmla="*/ 1731 w 2074"/>
                <a:gd name="T29" fmla="*/ 462 h 503"/>
                <a:gd name="T30" fmla="*/ 1582 w 2074"/>
                <a:gd name="T31" fmla="*/ 428 h 503"/>
                <a:gd name="T32" fmla="*/ 1414 w 2074"/>
                <a:gd name="T33" fmla="*/ 402 h 503"/>
                <a:gd name="T34" fmla="*/ 1232 w 2074"/>
                <a:gd name="T35" fmla="*/ 386 h 503"/>
                <a:gd name="T36" fmla="*/ 1036 w 2074"/>
                <a:gd name="T37" fmla="*/ 381 h 503"/>
                <a:gd name="T38" fmla="*/ 842 w 2074"/>
                <a:gd name="T39" fmla="*/ 386 h 503"/>
                <a:gd name="T40" fmla="*/ 658 w 2074"/>
                <a:gd name="T41" fmla="*/ 402 h 503"/>
                <a:gd name="T42" fmla="*/ 491 w 2074"/>
                <a:gd name="T43" fmla="*/ 428 h 503"/>
                <a:gd name="T44" fmla="*/ 343 w 2074"/>
                <a:gd name="T45" fmla="*/ 462 h 503"/>
                <a:gd name="T46" fmla="*/ 217 w 2074"/>
                <a:gd name="T47" fmla="*/ 503 h 503"/>
                <a:gd name="T48" fmla="*/ 125 w 2074"/>
                <a:gd name="T49" fmla="*/ 461 h 503"/>
                <a:gd name="T50" fmla="*/ 57 w 2074"/>
                <a:gd name="T51" fmla="*/ 415 h 503"/>
                <a:gd name="T52" fmla="*/ 14 w 2074"/>
                <a:gd name="T53" fmla="*/ 364 h 503"/>
                <a:gd name="T54" fmla="*/ 0 w 2074"/>
                <a:gd name="T55" fmla="*/ 312 h 503"/>
                <a:gd name="T56" fmla="*/ 14 w 2074"/>
                <a:gd name="T57" fmla="*/ 259 h 503"/>
                <a:gd name="T58" fmla="*/ 58 w 2074"/>
                <a:gd name="T59" fmla="*/ 208 h 503"/>
                <a:gd name="T60" fmla="*/ 127 w 2074"/>
                <a:gd name="T61" fmla="*/ 162 h 503"/>
                <a:gd name="T62" fmla="*/ 219 w 2074"/>
                <a:gd name="T63" fmla="*/ 120 h 503"/>
                <a:gd name="T64" fmla="*/ 334 w 2074"/>
                <a:gd name="T65" fmla="*/ 83 h 503"/>
                <a:gd name="T66" fmla="*/ 466 w 2074"/>
                <a:gd name="T67" fmla="*/ 52 h 503"/>
                <a:gd name="T68" fmla="*/ 613 w 2074"/>
                <a:gd name="T69" fmla="*/ 27 h 503"/>
                <a:gd name="T70" fmla="*/ 775 w 2074"/>
                <a:gd name="T71" fmla="*/ 10 h 503"/>
                <a:gd name="T72" fmla="*/ 947 w 2074"/>
                <a:gd name="T73" fmla="*/ 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74" h="503">
                  <a:moveTo>
                    <a:pt x="1036" y="0"/>
                  </a:moveTo>
                  <a:lnTo>
                    <a:pt x="1126" y="2"/>
                  </a:lnTo>
                  <a:lnTo>
                    <a:pt x="1213" y="5"/>
                  </a:lnTo>
                  <a:lnTo>
                    <a:pt x="1298" y="10"/>
                  </a:lnTo>
                  <a:lnTo>
                    <a:pt x="1381" y="18"/>
                  </a:lnTo>
                  <a:lnTo>
                    <a:pt x="1459" y="27"/>
                  </a:lnTo>
                  <a:lnTo>
                    <a:pt x="1536" y="39"/>
                  </a:lnTo>
                  <a:lnTo>
                    <a:pt x="1608" y="52"/>
                  </a:lnTo>
                  <a:lnTo>
                    <a:pt x="1676" y="67"/>
                  </a:lnTo>
                  <a:lnTo>
                    <a:pt x="1740" y="83"/>
                  </a:lnTo>
                  <a:lnTo>
                    <a:pt x="1799" y="101"/>
                  </a:lnTo>
                  <a:lnTo>
                    <a:pt x="1853" y="120"/>
                  </a:lnTo>
                  <a:lnTo>
                    <a:pt x="1902" y="140"/>
                  </a:lnTo>
                  <a:lnTo>
                    <a:pt x="1946" y="162"/>
                  </a:lnTo>
                  <a:lnTo>
                    <a:pt x="1984" y="185"/>
                  </a:lnTo>
                  <a:lnTo>
                    <a:pt x="2016" y="208"/>
                  </a:lnTo>
                  <a:lnTo>
                    <a:pt x="2041" y="234"/>
                  </a:lnTo>
                  <a:lnTo>
                    <a:pt x="2058" y="259"/>
                  </a:lnTo>
                  <a:lnTo>
                    <a:pt x="2070" y="285"/>
                  </a:lnTo>
                  <a:lnTo>
                    <a:pt x="2074" y="312"/>
                  </a:lnTo>
                  <a:lnTo>
                    <a:pt x="2070" y="338"/>
                  </a:lnTo>
                  <a:lnTo>
                    <a:pt x="2058" y="364"/>
                  </a:lnTo>
                  <a:lnTo>
                    <a:pt x="2041" y="390"/>
                  </a:lnTo>
                  <a:lnTo>
                    <a:pt x="2016" y="415"/>
                  </a:lnTo>
                  <a:lnTo>
                    <a:pt x="1985" y="438"/>
                  </a:lnTo>
                  <a:lnTo>
                    <a:pt x="1947" y="461"/>
                  </a:lnTo>
                  <a:lnTo>
                    <a:pt x="1905" y="482"/>
                  </a:lnTo>
                  <a:lnTo>
                    <a:pt x="1856" y="503"/>
                  </a:lnTo>
                  <a:lnTo>
                    <a:pt x="1797" y="481"/>
                  </a:lnTo>
                  <a:lnTo>
                    <a:pt x="1731" y="462"/>
                  </a:lnTo>
                  <a:lnTo>
                    <a:pt x="1658" y="444"/>
                  </a:lnTo>
                  <a:lnTo>
                    <a:pt x="1582" y="428"/>
                  </a:lnTo>
                  <a:lnTo>
                    <a:pt x="1500" y="414"/>
                  </a:lnTo>
                  <a:lnTo>
                    <a:pt x="1414" y="402"/>
                  </a:lnTo>
                  <a:lnTo>
                    <a:pt x="1325" y="394"/>
                  </a:lnTo>
                  <a:lnTo>
                    <a:pt x="1232" y="386"/>
                  </a:lnTo>
                  <a:lnTo>
                    <a:pt x="1136" y="382"/>
                  </a:lnTo>
                  <a:lnTo>
                    <a:pt x="1036" y="381"/>
                  </a:lnTo>
                  <a:lnTo>
                    <a:pt x="938" y="382"/>
                  </a:lnTo>
                  <a:lnTo>
                    <a:pt x="842" y="386"/>
                  </a:lnTo>
                  <a:lnTo>
                    <a:pt x="748" y="394"/>
                  </a:lnTo>
                  <a:lnTo>
                    <a:pt x="658" y="402"/>
                  </a:lnTo>
                  <a:lnTo>
                    <a:pt x="572" y="414"/>
                  </a:lnTo>
                  <a:lnTo>
                    <a:pt x="491" y="428"/>
                  </a:lnTo>
                  <a:lnTo>
                    <a:pt x="414" y="444"/>
                  </a:lnTo>
                  <a:lnTo>
                    <a:pt x="343" y="462"/>
                  </a:lnTo>
                  <a:lnTo>
                    <a:pt x="277" y="481"/>
                  </a:lnTo>
                  <a:lnTo>
                    <a:pt x="217" y="503"/>
                  </a:lnTo>
                  <a:lnTo>
                    <a:pt x="168" y="482"/>
                  </a:lnTo>
                  <a:lnTo>
                    <a:pt x="125" y="461"/>
                  </a:lnTo>
                  <a:lnTo>
                    <a:pt x="89" y="438"/>
                  </a:lnTo>
                  <a:lnTo>
                    <a:pt x="57" y="415"/>
                  </a:lnTo>
                  <a:lnTo>
                    <a:pt x="32" y="390"/>
                  </a:lnTo>
                  <a:lnTo>
                    <a:pt x="14" y="364"/>
                  </a:lnTo>
                  <a:lnTo>
                    <a:pt x="4" y="338"/>
                  </a:lnTo>
                  <a:lnTo>
                    <a:pt x="0" y="312"/>
                  </a:lnTo>
                  <a:lnTo>
                    <a:pt x="4" y="285"/>
                  </a:lnTo>
                  <a:lnTo>
                    <a:pt x="14" y="259"/>
                  </a:lnTo>
                  <a:lnTo>
                    <a:pt x="33" y="234"/>
                  </a:lnTo>
                  <a:lnTo>
                    <a:pt x="58" y="208"/>
                  </a:lnTo>
                  <a:lnTo>
                    <a:pt x="90" y="185"/>
                  </a:lnTo>
                  <a:lnTo>
                    <a:pt x="127" y="162"/>
                  </a:lnTo>
                  <a:lnTo>
                    <a:pt x="171" y="140"/>
                  </a:lnTo>
                  <a:lnTo>
                    <a:pt x="219" y="120"/>
                  </a:lnTo>
                  <a:lnTo>
                    <a:pt x="274" y="101"/>
                  </a:lnTo>
                  <a:lnTo>
                    <a:pt x="334" y="83"/>
                  </a:lnTo>
                  <a:lnTo>
                    <a:pt x="397" y="67"/>
                  </a:lnTo>
                  <a:lnTo>
                    <a:pt x="466" y="52"/>
                  </a:lnTo>
                  <a:lnTo>
                    <a:pt x="538" y="39"/>
                  </a:lnTo>
                  <a:lnTo>
                    <a:pt x="613" y="27"/>
                  </a:lnTo>
                  <a:lnTo>
                    <a:pt x="693" y="18"/>
                  </a:lnTo>
                  <a:lnTo>
                    <a:pt x="775" y="10"/>
                  </a:lnTo>
                  <a:lnTo>
                    <a:pt x="859" y="5"/>
                  </a:lnTo>
                  <a:lnTo>
                    <a:pt x="947" y="2"/>
                  </a:lnTo>
                  <a:lnTo>
                    <a:pt x="1036" y="0"/>
                  </a:lnTo>
                  <a:close/>
                </a:path>
              </a:pathLst>
            </a:custGeom>
            <a:solidFill>
              <a:schemeClr val="bg1">
                <a:lumMod val="85000"/>
              </a:schemeClr>
            </a:solidFill>
            <a:ln w="0">
              <a:noFill/>
              <a:prstDash val="solid"/>
              <a:round/>
              <a:headEnd/>
              <a:tailEnd/>
            </a:ln>
          </p:spPr>
          <p:txBody>
            <a:bodyPr vert="horz" wrap="square" lIns="50424" tIns="25212" rIns="50424" bIns="25212"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a:ln>
                  <a:noFill/>
                </a:ln>
                <a:solidFill>
                  <a:sysClr val="windowText" lastClr="000000"/>
                </a:solidFill>
                <a:effectLst/>
                <a:uLnTx/>
                <a:uFillTx/>
              </a:endParaRPr>
            </a:p>
          </p:txBody>
        </p:sp>
        <p:sp>
          <p:nvSpPr>
            <p:cNvPr id="248" name="Freeform 6"/>
            <p:cNvSpPr>
              <a:spLocks/>
            </p:cNvSpPr>
            <p:nvPr/>
          </p:nvSpPr>
          <p:spPr bwMode="auto">
            <a:xfrm>
              <a:off x="1148308" y="2533918"/>
              <a:ext cx="244350" cy="177804"/>
            </a:xfrm>
            <a:custGeom>
              <a:avLst/>
              <a:gdLst>
                <a:gd name="T0" fmla="*/ 0 w 2608"/>
                <a:gd name="T1" fmla="*/ 0 h 2984"/>
                <a:gd name="T2" fmla="*/ 2608 w 2608"/>
                <a:gd name="T3" fmla="*/ 0 h 2984"/>
                <a:gd name="T4" fmla="*/ 2608 w 2608"/>
                <a:gd name="T5" fmla="*/ 2512 h 2984"/>
                <a:gd name="T6" fmla="*/ 2605 w 2608"/>
                <a:gd name="T7" fmla="*/ 2547 h 2984"/>
                <a:gd name="T8" fmla="*/ 2595 w 2608"/>
                <a:gd name="T9" fmla="*/ 2582 h 2984"/>
                <a:gd name="T10" fmla="*/ 2577 w 2608"/>
                <a:gd name="T11" fmla="*/ 2615 h 2984"/>
                <a:gd name="T12" fmla="*/ 2553 w 2608"/>
                <a:gd name="T13" fmla="*/ 2648 h 2984"/>
                <a:gd name="T14" fmla="*/ 2523 w 2608"/>
                <a:gd name="T15" fmla="*/ 2680 h 2984"/>
                <a:gd name="T16" fmla="*/ 2487 w 2608"/>
                <a:gd name="T17" fmla="*/ 2711 h 2984"/>
                <a:gd name="T18" fmla="*/ 2446 w 2608"/>
                <a:gd name="T19" fmla="*/ 2741 h 2984"/>
                <a:gd name="T20" fmla="*/ 2399 w 2608"/>
                <a:gd name="T21" fmla="*/ 2769 h 2984"/>
                <a:gd name="T22" fmla="*/ 2346 w 2608"/>
                <a:gd name="T23" fmla="*/ 2795 h 2984"/>
                <a:gd name="T24" fmla="*/ 2289 w 2608"/>
                <a:gd name="T25" fmla="*/ 2822 h 2984"/>
                <a:gd name="T26" fmla="*/ 2226 w 2608"/>
                <a:gd name="T27" fmla="*/ 2846 h 2984"/>
                <a:gd name="T28" fmla="*/ 2160 w 2608"/>
                <a:gd name="T29" fmla="*/ 2868 h 2984"/>
                <a:gd name="T30" fmla="*/ 2089 w 2608"/>
                <a:gd name="T31" fmla="*/ 2889 h 2984"/>
                <a:gd name="T32" fmla="*/ 2014 w 2608"/>
                <a:gd name="T33" fmla="*/ 2908 h 2984"/>
                <a:gd name="T34" fmla="*/ 1936 w 2608"/>
                <a:gd name="T35" fmla="*/ 2925 h 2984"/>
                <a:gd name="T36" fmla="*/ 1854 w 2608"/>
                <a:gd name="T37" fmla="*/ 2940 h 2984"/>
                <a:gd name="T38" fmla="*/ 1769 w 2608"/>
                <a:gd name="T39" fmla="*/ 2953 h 2984"/>
                <a:gd name="T40" fmla="*/ 1681 w 2608"/>
                <a:gd name="T41" fmla="*/ 2964 h 2984"/>
                <a:gd name="T42" fmla="*/ 1590 w 2608"/>
                <a:gd name="T43" fmla="*/ 2972 h 2984"/>
                <a:gd name="T44" fmla="*/ 1497 w 2608"/>
                <a:gd name="T45" fmla="*/ 2979 h 2984"/>
                <a:gd name="T46" fmla="*/ 1402 w 2608"/>
                <a:gd name="T47" fmla="*/ 2983 h 2984"/>
                <a:gd name="T48" fmla="*/ 1304 w 2608"/>
                <a:gd name="T49" fmla="*/ 2984 h 2984"/>
                <a:gd name="T50" fmla="*/ 1304 w 2608"/>
                <a:gd name="T51" fmla="*/ 2984 h 2984"/>
                <a:gd name="T52" fmla="*/ 1302 w 2608"/>
                <a:gd name="T53" fmla="*/ 2984 h 2984"/>
                <a:gd name="T54" fmla="*/ 1287 w 2608"/>
                <a:gd name="T55" fmla="*/ 2984 h 2984"/>
                <a:gd name="T56" fmla="*/ 1287 w 2608"/>
                <a:gd name="T57" fmla="*/ 2984 h 2984"/>
                <a:gd name="T58" fmla="*/ 1190 w 2608"/>
                <a:gd name="T59" fmla="*/ 2982 h 2984"/>
                <a:gd name="T60" fmla="*/ 1096 w 2608"/>
                <a:gd name="T61" fmla="*/ 2978 h 2984"/>
                <a:gd name="T62" fmla="*/ 1005 w 2608"/>
                <a:gd name="T63" fmla="*/ 2971 h 2984"/>
                <a:gd name="T64" fmla="*/ 915 w 2608"/>
                <a:gd name="T65" fmla="*/ 2962 h 2984"/>
                <a:gd name="T66" fmla="*/ 828 w 2608"/>
                <a:gd name="T67" fmla="*/ 2952 h 2984"/>
                <a:gd name="T68" fmla="*/ 744 w 2608"/>
                <a:gd name="T69" fmla="*/ 2938 h 2984"/>
                <a:gd name="T70" fmla="*/ 663 w 2608"/>
                <a:gd name="T71" fmla="*/ 2922 h 2984"/>
                <a:gd name="T72" fmla="*/ 586 w 2608"/>
                <a:gd name="T73" fmla="*/ 2905 h 2984"/>
                <a:gd name="T74" fmla="*/ 513 w 2608"/>
                <a:gd name="T75" fmla="*/ 2887 h 2984"/>
                <a:gd name="T76" fmla="*/ 442 w 2608"/>
                <a:gd name="T77" fmla="*/ 2866 h 2984"/>
                <a:gd name="T78" fmla="*/ 377 w 2608"/>
                <a:gd name="T79" fmla="*/ 2844 h 2984"/>
                <a:gd name="T80" fmla="*/ 316 w 2608"/>
                <a:gd name="T81" fmla="*/ 2820 h 2984"/>
                <a:gd name="T82" fmla="*/ 259 w 2608"/>
                <a:gd name="T83" fmla="*/ 2793 h 2984"/>
                <a:gd name="T84" fmla="*/ 208 w 2608"/>
                <a:gd name="T85" fmla="*/ 2767 h 2984"/>
                <a:gd name="T86" fmla="*/ 162 w 2608"/>
                <a:gd name="T87" fmla="*/ 2739 h 2984"/>
                <a:gd name="T88" fmla="*/ 120 w 2608"/>
                <a:gd name="T89" fmla="*/ 2710 h 2984"/>
                <a:gd name="T90" fmla="*/ 85 w 2608"/>
                <a:gd name="T91" fmla="*/ 2678 h 2984"/>
                <a:gd name="T92" fmla="*/ 55 w 2608"/>
                <a:gd name="T93" fmla="*/ 2647 h 2984"/>
                <a:gd name="T94" fmla="*/ 32 w 2608"/>
                <a:gd name="T95" fmla="*/ 2614 h 2984"/>
                <a:gd name="T96" fmla="*/ 15 w 2608"/>
                <a:gd name="T97" fmla="*/ 2581 h 2984"/>
                <a:gd name="T98" fmla="*/ 5 w 2608"/>
                <a:gd name="T99" fmla="*/ 2546 h 2984"/>
                <a:gd name="T100" fmla="*/ 0 w 2608"/>
                <a:gd name="T101" fmla="*/ 2512 h 2984"/>
                <a:gd name="T102" fmla="*/ 0 w 2608"/>
                <a:gd name="T103" fmla="*/ 0 h 2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608" h="2984">
                  <a:moveTo>
                    <a:pt x="0" y="0"/>
                  </a:moveTo>
                  <a:lnTo>
                    <a:pt x="2608" y="0"/>
                  </a:lnTo>
                  <a:lnTo>
                    <a:pt x="2608" y="2512"/>
                  </a:lnTo>
                  <a:lnTo>
                    <a:pt x="2605" y="2547"/>
                  </a:lnTo>
                  <a:lnTo>
                    <a:pt x="2595" y="2582"/>
                  </a:lnTo>
                  <a:lnTo>
                    <a:pt x="2577" y="2615"/>
                  </a:lnTo>
                  <a:lnTo>
                    <a:pt x="2553" y="2648"/>
                  </a:lnTo>
                  <a:lnTo>
                    <a:pt x="2523" y="2680"/>
                  </a:lnTo>
                  <a:lnTo>
                    <a:pt x="2487" y="2711"/>
                  </a:lnTo>
                  <a:lnTo>
                    <a:pt x="2446" y="2741"/>
                  </a:lnTo>
                  <a:lnTo>
                    <a:pt x="2399" y="2769"/>
                  </a:lnTo>
                  <a:lnTo>
                    <a:pt x="2346" y="2795"/>
                  </a:lnTo>
                  <a:lnTo>
                    <a:pt x="2289" y="2822"/>
                  </a:lnTo>
                  <a:lnTo>
                    <a:pt x="2226" y="2846"/>
                  </a:lnTo>
                  <a:lnTo>
                    <a:pt x="2160" y="2868"/>
                  </a:lnTo>
                  <a:lnTo>
                    <a:pt x="2089" y="2889"/>
                  </a:lnTo>
                  <a:lnTo>
                    <a:pt x="2014" y="2908"/>
                  </a:lnTo>
                  <a:lnTo>
                    <a:pt x="1936" y="2925"/>
                  </a:lnTo>
                  <a:lnTo>
                    <a:pt x="1854" y="2940"/>
                  </a:lnTo>
                  <a:lnTo>
                    <a:pt x="1769" y="2953"/>
                  </a:lnTo>
                  <a:lnTo>
                    <a:pt x="1681" y="2964"/>
                  </a:lnTo>
                  <a:lnTo>
                    <a:pt x="1590" y="2972"/>
                  </a:lnTo>
                  <a:lnTo>
                    <a:pt x="1497" y="2979"/>
                  </a:lnTo>
                  <a:lnTo>
                    <a:pt x="1402" y="2983"/>
                  </a:lnTo>
                  <a:lnTo>
                    <a:pt x="1304" y="2984"/>
                  </a:lnTo>
                  <a:lnTo>
                    <a:pt x="1304" y="2984"/>
                  </a:lnTo>
                  <a:lnTo>
                    <a:pt x="1302" y="2984"/>
                  </a:lnTo>
                  <a:lnTo>
                    <a:pt x="1287" y="2984"/>
                  </a:lnTo>
                  <a:lnTo>
                    <a:pt x="1287" y="2984"/>
                  </a:lnTo>
                  <a:lnTo>
                    <a:pt x="1190" y="2982"/>
                  </a:lnTo>
                  <a:lnTo>
                    <a:pt x="1096" y="2978"/>
                  </a:lnTo>
                  <a:lnTo>
                    <a:pt x="1005" y="2971"/>
                  </a:lnTo>
                  <a:lnTo>
                    <a:pt x="915" y="2962"/>
                  </a:lnTo>
                  <a:lnTo>
                    <a:pt x="828" y="2952"/>
                  </a:lnTo>
                  <a:lnTo>
                    <a:pt x="744" y="2938"/>
                  </a:lnTo>
                  <a:lnTo>
                    <a:pt x="663" y="2922"/>
                  </a:lnTo>
                  <a:lnTo>
                    <a:pt x="586" y="2905"/>
                  </a:lnTo>
                  <a:lnTo>
                    <a:pt x="513" y="2887"/>
                  </a:lnTo>
                  <a:lnTo>
                    <a:pt x="442" y="2866"/>
                  </a:lnTo>
                  <a:lnTo>
                    <a:pt x="377" y="2844"/>
                  </a:lnTo>
                  <a:lnTo>
                    <a:pt x="316" y="2820"/>
                  </a:lnTo>
                  <a:lnTo>
                    <a:pt x="259" y="2793"/>
                  </a:lnTo>
                  <a:lnTo>
                    <a:pt x="208" y="2767"/>
                  </a:lnTo>
                  <a:lnTo>
                    <a:pt x="162" y="2739"/>
                  </a:lnTo>
                  <a:lnTo>
                    <a:pt x="120" y="2710"/>
                  </a:lnTo>
                  <a:lnTo>
                    <a:pt x="85" y="2678"/>
                  </a:lnTo>
                  <a:lnTo>
                    <a:pt x="55" y="2647"/>
                  </a:lnTo>
                  <a:lnTo>
                    <a:pt x="32" y="2614"/>
                  </a:lnTo>
                  <a:lnTo>
                    <a:pt x="15" y="2581"/>
                  </a:lnTo>
                  <a:lnTo>
                    <a:pt x="5" y="2546"/>
                  </a:lnTo>
                  <a:lnTo>
                    <a:pt x="0" y="2512"/>
                  </a:lnTo>
                  <a:lnTo>
                    <a:pt x="0" y="0"/>
                  </a:lnTo>
                  <a:close/>
                </a:path>
              </a:pathLst>
            </a:custGeom>
            <a:solidFill>
              <a:schemeClr val="bg1"/>
            </a:solidFill>
            <a:ln w="0">
              <a:solidFill>
                <a:schemeClr val="bg1"/>
              </a:solidFill>
              <a:prstDash val="solid"/>
              <a:round/>
              <a:headEnd/>
              <a:tailEnd/>
            </a:ln>
          </p:spPr>
          <p:txBody>
            <a:bodyPr vert="horz" wrap="square" lIns="50424" tIns="25212" rIns="50424" bIns="25212"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a:ln>
                  <a:noFill/>
                </a:ln>
                <a:solidFill>
                  <a:sysClr val="windowText" lastClr="000000"/>
                </a:solidFill>
                <a:effectLst/>
                <a:uLnTx/>
                <a:uFillTx/>
              </a:endParaRPr>
            </a:p>
          </p:txBody>
        </p:sp>
        <p:sp>
          <p:nvSpPr>
            <p:cNvPr id="249" name="Freeform 8"/>
            <p:cNvSpPr>
              <a:spLocks/>
            </p:cNvSpPr>
            <p:nvPr/>
          </p:nvSpPr>
          <p:spPr bwMode="auto">
            <a:xfrm>
              <a:off x="1148308" y="2506069"/>
              <a:ext cx="244350" cy="56233"/>
            </a:xfrm>
            <a:custGeom>
              <a:avLst/>
              <a:gdLst>
                <a:gd name="T0" fmla="*/ 1305 w 2606"/>
                <a:gd name="T1" fmla="*/ 0 h 945"/>
                <a:gd name="T2" fmla="*/ 1495 w 2606"/>
                <a:gd name="T3" fmla="*/ 5 h 945"/>
                <a:gd name="T4" fmla="*/ 1679 w 2606"/>
                <a:gd name="T5" fmla="*/ 20 h 945"/>
                <a:gd name="T6" fmla="*/ 1852 w 2606"/>
                <a:gd name="T7" fmla="*/ 44 h 945"/>
                <a:gd name="T8" fmla="*/ 2012 w 2606"/>
                <a:gd name="T9" fmla="*/ 76 h 945"/>
                <a:gd name="T10" fmla="*/ 2158 w 2606"/>
                <a:gd name="T11" fmla="*/ 116 h 945"/>
                <a:gd name="T12" fmla="*/ 2287 w 2606"/>
                <a:gd name="T13" fmla="*/ 162 h 945"/>
                <a:gd name="T14" fmla="*/ 2397 w 2606"/>
                <a:gd name="T15" fmla="*/ 215 h 945"/>
                <a:gd name="T16" fmla="*/ 2485 w 2606"/>
                <a:gd name="T17" fmla="*/ 273 h 945"/>
                <a:gd name="T18" fmla="*/ 2551 w 2606"/>
                <a:gd name="T19" fmla="*/ 336 h 945"/>
                <a:gd name="T20" fmla="*/ 2593 w 2606"/>
                <a:gd name="T21" fmla="*/ 402 h 945"/>
                <a:gd name="T22" fmla="*/ 2606 w 2606"/>
                <a:gd name="T23" fmla="*/ 472 h 945"/>
                <a:gd name="T24" fmla="*/ 2593 w 2606"/>
                <a:gd name="T25" fmla="*/ 541 h 945"/>
                <a:gd name="T26" fmla="*/ 2551 w 2606"/>
                <a:gd name="T27" fmla="*/ 608 h 945"/>
                <a:gd name="T28" fmla="*/ 2485 w 2606"/>
                <a:gd name="T29" fmla="*/ 671 h 945"/>
                <a:gd name="T30" fmla="*/ 2397 w 2606"/>
                <a:gd name="T31" fmla="*/ 729 h 945"/>
                <a:gd name="T32" fmla="*/ 2287 w 2606"/>
                <a:gd name="T33" fmla="*/ 782 h 945"/>
                <a:gd name="T34" fmla="*/ 2158 w 2606"/>
                <a:gd name="T35" fmla="*/ 828 h 945"/>
                <a:gd name="T36" fmla="*/ 2012 w 2606"/>
                <a:gd name="T37" fmla="*/ 868 h 945"/>
                <a:gd name="T38" fmla="*/ 1852 w 2606"/>
                <a:gd name="T39" fmla="*/ 901 h 945"/>
                <a:gd name="T40" fmla="*/ 1679 w 2606"/>
                <a:gd name="T41" fmla="*/ 925 h 945"/>
                <a:gd name="T42" fmla="*/ 1495 w 2606"/>
                <a:gd name="T43" fmla="*/ 939 h 945"/>
                <a:gd name="T44" fmla="*/ 1302 w 2606"/>
                <a:gd name="T45" fmla="*/ 945 h 945"/>
                <a:gd name="T46" fmla="*/ 1110 w 2606"/>
                <a:gd name="T47" fmla="*/ 939 h 945"/>
                <a:gd name="T48" fmla="*/ 926 w 2606"/>
                <a:gd name="T49" fmla="*/ 925 h 945"/>
                <a:gd name="T50" fmla="*/ 754 w 2606"/>
                <a:gd name="T51" fmla="*/ 901 h 945"/>
                <a:gd name="T52" fmla="*/ 593 w 2606"/>
                <a:gd name="T53" fmla="*/ 868 h 945"/>
                <a:gd name="T54" fmla="*/ 448 w 2606"/>
                <a:gd name="T55" fmla="*/ 828 h 945"/>
                <a:gd name="T56" fmla="*/ 319 w 2606"/>
                <a:gd name="T57" fmla="*/ 782 h 945"/>
                <a:gd name="T58" fmla="*/ 209 w 2606"/>
                <a:gd name="T59" fmla="*/ 729 h 945"/>
                <a:gd name="T60" fmla="*/ 120 w 2606"/>
                <a:gd name="T61" fmla="*/ 671 h 945"/>
                <a:gd name="T62" fmla="*/ 54 w 2606"/>
                <a:gd name="T63" fmla="*/ 608 h 945"/>
                <a:gd name="T64" fmla="*/ 13 w 2606"/>
                <a:gd name="T65" fmla="*/ 541 h 945"/>
                <a:gd name="T66" fmla="*/ 0 w 2606"/>
                <a:gd name="T67" fmla="*/ 472 h 945"/>
                <a:gd name="T68" fmla="*/ 13 w 2606"/>
                <a:gd name="T69" fmla="*/ 402 h 945"/>
                <a:gd name="T70" fmla="*/ 54 w 2606"/>
                <a:gd name="T71" fmla="*/ 336 h 945"/>
                <a:gd name="T72" fmla="*/ 120 w 2606"/>
                <a:gd name="T73" fmla="*/ 273 h 945"/>
                <a:gd name="T74" fmla="*/ 209 w 2606"/>
                <a:gd name="T75" fmla="*/ 215 h 945"/>
                <a:gd name="T76" fmla="*/ 319 w 2606"/>
                <a:gd name="T77" fmla="*/ 162 h 945"/>
                <a:gd name="T78" fmla="*/ 448 w 2606"/>
                <a:gd name="T79" fmla="*/ 116 h 945"/>
                <a:gd name="T80" fmla="*/ 593 w 2606"/>
                <a:gd name="T81" fmla="*/ 76 h 945"/>
                <a:gd name="T82" fmla="*/ 754 w 2606"/>
                <a:gd name="T83" fmla="*/ 44 h 945"/>
                <a:gd name="T84" fmla="*/ 926 w 2606"/>
                <a:gd name="T85" fmla="*/ 20 h 945"/>
                <a:gd name="T86" fmla="*/ 1110 w 2606"/>
                <a:gd name="T87" fmla="*/ 5 h 945"/>
                <a:gd name="T88" fmla="*/ 1300 w 2606"/>
                <a:gd name="T89" fmla="*/ 0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06" h="945">
                  <a:moveTo>
                    <a:pt x="1300" y="0"/>
                  </a:moveTo>
                  <a:lnTo>
                    <a:pt x="1305" y="0"/>
                  </a:lnTo>
                  <a:lnTo>
                    <a:pt x="1400" y="1"/>
                  </a:lnTo>
                  <a:lnTo>
                    <a:pt x="1495" y="5"/>
                  </a:lnTo>
                  <a:lnTo>
                    <a:pt x="1588" y="12"/>
                  </a:lnTo>
                  <a:lnTo>
                    <a:pt x="1679" y="20"/>
                  </a:lnTo>
                  <a:lnTo>
                    <a:pt x="1767" y="30"/>
                  </a:lnTo>
                  <a:lnTo>
                    <a:pt x="1852" y="44"/>
                  </a:lnTo>
                  <a:lnTo>
                    <a:pt x="1934" y="59"/>
                  </a:lnTo>
                  <a:lnTo>
                    <a:pt x="2012" y="76"/>
                  </a:lnTo>
                  <a:lnTo>
                    <a:pt x="2087" y="95"/>
                  </a:lnTo>
                  <a:lnTo>
                    <a:pt x="2158" y="116"/>
                  </a:lnTo>
                  <a:lnTo>
                    <a:pt x="2224" y="138"/>
                  </a:lnTo>
                  <a:lnTo>
                    <a:pt x="2287" y="162"/>
                  </a:lnTo>
                  <a:lnTo>
                    <a:pt x="2344" y="187"/>
                  </a:lnTo>
                  <a:lnTo>
                    <a:pt x="2397" y="215"/>
                  </a:lnTo>
                  <a:lnTo>
                    <a:pt x="2444" y="243"/>
                  </a:lnTo>
                  <a:lnTo>
                    <a:pt x="2485" y="273"/>
                  </a:lnTo>
                  <a:lnTo>
                    <a:pt x="2521" y="304"/>
                  </a:lnTo>
                  <a:lnTo>
                    <a:pt x="2551" y="336"/>
                  </a:lnTo>
                  <a:lnTo>
                    <a:pt x="2575" y="369"/>
                  </a:lnTo>
                  <a:lnTo>
                    <a:pt x="2593" y="402"/>
                  </a:lnTo>
                  <a:lnTo>
                    <a:pt x="2603" y="437"/>
                  </a:lnTo>
                  <a:lnTo>
                    <a:pt x="2606" y="472"/>
                  </a:lnTo>
                  <a:lnTo>
                    <a:pt x="2603" y="507"/>
                  </a:lnTo>
                  <a:lnTo>
                    <a:pt x="2593" y="541"/>
                  </a:lnTo>
                  <a:lnTo>
                    <a:pt x="2575" y="576"/>
                  </a:lnTo>
                  <a:lnTo>
                    <a:pt x="2551" y="608"/>
                  </a:lnTo>
                  <a:lnTo>
                    <a:pt x="2521" y="640"/>
                  </a:lnTo>
                  <a:lnTo>
                    <a:pt x="2485" y="671"/>
                  </a:lnTo>
                  <a:lnTo>
                    <a:pt x="2444" y="701"/>
                  </a:lnTo>
                  <a:lnTo>
                    <a:pt x="2397" y="729"/>
                  </a:lnTo>
                  <a:lnTo>
                    <a:pt x="2344" y="756"/>
                  </a:lnTo>
                  <a:lnTo>
                    <a:pt x="2287" y="782"/>
                  </a:lnTo>
                  <a:lnTo>
                    <a:pt x="2224" y="806"/>
                  </a:lnTo>
                  <a:lnTo>
                    <a:pt x="2158" y="828"/>
                  </a:lnTo>
                  <a:lnTo>
                    <a:pt x="2087" y="849"/>
                  </a:lnTo>
                  <a:lnTo>
                    <a:pt x="2012" y="868"/>
                  </a:lnTo>
                  <a:lnTo>
                    <a:pt x="1934" y="885"/>
                  </a:lnTo>
                  <a:lnTo>
                    <a:pt x="1852" y="901"/>
                  </a:lnTo>
                  <a:lnTo>
                    <a:pt x="1767" y="913"/>
                  </a:lnTo>
                  <a:lnTo>
                    <a:pt x="1679" y="925"/>
                  </a:lnTo>
                  <a:lnTo>
                    <a:pt x="1588" y="933"/>
                  </a:lnTo>
                  <a:lnTo>
                    <a:pt x="1495" y="939"/>
                  </a:lnTo>
                  <a:lnTo>
                    <a:pt x="1400" y="943"/>
                  </a:lnTo>
                  <a:lnTo>
                    <a:pt x="1302" y="945"/>
                  </a:lnTo>
                  <a:lnTo>
                    <a:pt x="1205" y="943"/>
                  </a:lnTo>
                  <a:lnTo>
                    <a:pt x="1110" y="939"/>
                  </a:lnTo>
                  <a:lnTo>
                    <a:pt x="1016" y="933"/>
                  </a:lnTo>
                  <a:lnTo>
                    <a:pt x="926" y="925"/>
                  </a:lnTo>
                  <a:lnTo>
                    <a:pt x="838" y="913"/>
                  </a:lnTo>
                  <a:lnTo>
                    <a:pt x="754" y="901"/>
                  </a:lnTo>
                  <a:lnTo>
                    <a:pt x="671" y="885"/>
                  </a:lnTo>
                  <a:lnTo>
                    <a:pt x="593" y="868"/>
                  </a:lnTo>
                  <a:lnTo>
                    <a:pt x="518" y="849"/>
                  </a:lnTo>
                  <a:lnTo>
                    <a:pt x="448" y="828"/>
                  </a:lnTo>
                  <a:lnTo>
                    <a:pt x="381" y="806"/>
                  </a:lnTo>
                  <a:lnTo>
                    <a:pt x="319" y="782"/>
                  </a:lnTo>
                  <a:lnTo>
                    <a:pt x="261" y="756"/>
                  </a:lnTo>
                  <a:lnTo>
                    <a:pt x="209" y="729"/>
                  </a:lnTo>
                  <a:lnTo>
                    <a:pt x="162" y="701"/>
                  </a:lnTo>
                  <a:lnTo>
                    <a:pt x="120" y="671"/>
                  </a:lnTo>
                  <a:lnTo>
                    <a:pt x="84" y="640"/>
                  </a:lnTo>
                  <a:lnTo>
                    <a:pt x="54" y="608"/>
                  </a:lnTo>
                  <a:lnTo>
                    <a:pt x="31" y="576"/>
                  </a:lnTo>
                  <a:lnTo>
                    <a:pt x="13" y="541"/>
                  </a:lnTo>
                  <a:lnTo>
                    <a:pt x="3" y="507"/>
                  </a:lnTo>
                  <a:lnTo>
                    <a:pt x="0" y="472"/>
                  </a:lnTo>
                  <a:lnTo>
                    <a:pt x="3" y="437"/>
                  </a:lnTo>
                  <a:lnTo>
                    <a:pt x="13" y="402"/>
                  </a:lnTo>
                  <a:lnTo>
                    <a:pt x="31" y="369"/>
                  </a:lnTo>
                  <a:lnTo>
                    <a:pt x="54" y="336"/>
                  </a:lnTo>
                  <a:lnTo>
                    <a:pt x="84" y="304"/>
                  </a:lnTo>
                  <a:lnTo>
                    <a:pt x="120" y="273"/>
                  </a:lnTo>
                  <a:lnTo>
                    <a:pt x="162" y="243"/>
                  </a:lnTo>
                  <a:lnTo>
                    <a:pt x="209" y="215"/>
                  </a:lnTo>
                  <a:lnTo>
                    <a:pt x="261" y="187"/>
                  </a:lnTo>
                  <a:lnTo>
                    <a:pt x="319" y="162"/>
                  </a:lnTo>
                  <a:lnTo>
                    <a:pt x="381" y="138"/>
                  </a:lnTo>
                  <a:lnTo>
                    <a:pt x="448" y="116"/>
                  </a:lnTo>
                  <a:lnTo>
                    <a:pt x="518" y="95"/>
                  </a:lnTo>
                  <a:lnTo>
                    <a:pt x="593" y="76"/>
                  </a:lnTo>
                  <a:lnTo>
                    <a:pt x="671" y="59"/>
                  </a:lnTo>
                  <a:lnTo>
                    <a:pt x="754" y="44"/>
                  </a:lnTo>
                  <a:lnTo>
                    <a:pt x="838" y="30"/>
                  </a:lnTo>
                  <a:lnTo>
                    <a:pt x="926" y="20"/>
                  </a:lnTo>
                  <a:lnTo>
                    <a:pt x="1016" y="12"/>
                  </a:lnTo>
                  <a:lnTo>
                    <a:pt x="1110" y="5"/>
                  </a:lnTo>
                  <a:lnTo>
                    <a:pt x="1205" y="1"/>
                  </a:lnTo>
                  <a:lnTo>
                    <a:pt x="1300" y="0"/>
                  </a:lnTo>
                  <a:close/>
                </a:path>
              </a:pathLst>
            </a:custGeom>
            <a:solidFill>
              <a:schemeClr val="bg1">
                <a:lumMod val="75000"/>
              </a:schemeClr>
            </a:solidFill>
            <a:ln w="0">
              <a:solidFill>
                <a:schemeClr val="bg1">
                  <a:lumMod val="75000"/>
                </a:schemeClr>
              </a:solidFill>
              <a:prstDash val="solid"/>
              <a:round/>
              <a:headEnd/>
              <a:tailEnd/>
            </a:ln>
          </p:spPr>
          <p:txBody>
            <a:bodyPr vert="horz" wrap="square" lIns="50424" tIns="25212" rIns="50424" bIns="25212"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a:ln>
                  <a:noFill/>
                </a:ln>
                <a:solidFill>
                  <a:sysClr val="windowText" lastClr="000000"/>
                </a:solidFill>
                <a:effectLst/>
                <a:uLnTx/>
                <a:uFillTx/>
              </a:endParaRPr>
            </a:p>
          </p:txBody>
        </p:sp>
        <p:sp>
          <p:nvSpPr>
            <p:cNvPr id="250" name="Freeform 9"/>
            <p:cNvSpPr>
              <a:spLocks/>
            </p:cNvSpPr>
            <p:nvPr/>
          </p:nvSpPr>
          <p:spPr bwMode="auto">
            <a:xfrm>
              <a:off x="1173586" y="2514102"/>
              <a:ext cx="193795" cy="36954"/>
            </a:xfrm>
            <a:custGeom>
              <a:avLst/>
              <a:gdLst>
                <a:gd name="T0" fmla="*/ 1126 w 2074"/>
                <a:gd name="T1" fmla="*/ 2 h 623"/>
                <a:gd name="T2" fmla="*/ 1298 w 2074"/>
                <a:gd name="T3" fmla="*/ 10 h 623"/>
                <a:gd name="T4" fmla="*/ 1459 w 2074"/>
                <a:gd name="T5" fmla="*/ 27 h 623"/>
                <a:gd name="T6" fmla="*/ 1608 w 2074"/>
                <a:gd name="T7" fmla="*/ 52 h 623"/>
                <a:gd name="T8" fmla="*/ 1740 w 2074"/>
                <a:gd name="T9" fmla="*/ 83 h 623"/>
                <a:gd name="T10" fmla="*/ 1853 w 2074"/>
                <a:gd name="T11" fmla="*/ 120 h 623"/>
                <a:gd name="T12" fmla="*/ 1946 w 2074"/>
                <a:gd name="T13" fmla="*/ 162 h 623"/>
                <a:gd name="T14" fmla="*/ 2016 w 2074"/>
                <a:gd name="T15" fmla="*/ 208 h 623"/>
                <a:gd name="T16" fmla="*/ 2058 w 2074"/>
                <a:gd name="T17" fmla="*/ 259 h 623"/>
                <a:gd name="T18" fmla="*/ 2074 w 2074"/>
                <a:gd name="T19" fmla="*/ 312 h 623"/>
                <a:gd name="T20" fmla="*/ 2058 w 2074"/>
                <a:gd name="T21" fmla="*/ 366 h 623"/>
                <a:gd name="T22" fmla="*/ 2016 w 2074"/>
                <a:gd name="T23" fmla="*/ 416 h 623"/>
                <a:gd name="T24" fmla="*/ 1946 w 2074"/>
                <a:gd name="T25" fmla="*/ 462 h 623"/>
                <a:gd name="T26" fmla="*/ 1853 w 2074"/>
                <a:gd name="T27" fmla="*/ 504 h 623"/>
                <a:gd name="T28" fmla="*/ 1740 w 2074"/>
                <a:gd name="T29" fmla="*/ 541 h 623"/>
                <a:gd name="T30" fmla="*/ 1608 w 2074"/>
                <a:gd name="T31" fmla="*/ 572 h 623"/>
                <a:gd name="T32" fmla="*/ 1459 w 2074"/>
                <a:gd name="T33" fmla="*/ 597 h 623"/>
                <a:gd name="T34" fmla="*/ 1298 w 2074"/>
                <a:gd name="T35" fmla="*/ 614 h 623"/>
                <a:gd name="T36" fmla="*/ 1126 w 2074"/>
                <a:gd name="T37" fmla="*/ 622 h 623"/>
                <a:gd name="T38" fmla="*/ 947 w 2074"/>
                <a:gd name="T39" fmla="*/ 622 h 623"/>
                <a:gd name="T40" fmla="*/ 775 w 2074"/>
                <a:gd name="T41" fmla="*/ 614 h 623"/>
                <a:gd name="T42" fmla="*/ 613 w 2074"/>
                <a:gd name="T43" fmla="*/ 597 h 623"/>
                <a:gd name="T44" fmla="*/ 466 w 2074"/>
                <a:gd name="T45" fmla="*/ 572 h 623"/>
                <a:gd name="T46" fmla="*/ 334 w 2074"/>
                <a:gd name="T47" fmla="*/ 541 h 623"/>
                <a:gd name="T48" fmla="*/ 219 w 2074"/>
                <a:gd name="T49" fmla="*/ 504 h 623"/>
                <a:gd name="T50" fmla="*/ 127 w 2074"/>
                <a:gd name="T51" fmla="*/ 462 h 623"/>
                <a:gd name="T52" fmla="*/ 58 w 2074"/>
                <a:gd name="T53" fmla="*/ 416 h 623"/>
                <a:gd name="T54" fmla="*/ 14 w 2074"/>
                <a:gd name="T55" fmla="*/ 366 h 623"/>
                <a:gd name="T56" fmla="*/ 0 w 2074"/>
                <a:gd name="T57" fmla="*/ 312 h 623"/>
                <a:gd name="T58" fmla="*/ 14 w 2074"/>
                <a:gd name="T59" fmla="*/ 259 h 623"/>
                <a:gd name="T60" fmla="*/ 58 w 2074"/>
                <a:gd name="T61" fmla="*/ 208 h 623"/>
                <a:gd name="T62" fmla="*/ 127 w 2074"/>
                <a:gd name="T63" fmla="*/ 162 h 623"/>
                <a:gd name="T64" fmla="*/ 219 w 2074"/>
                <a:gd name="T65" fmla="*/ 120 h 623"/>
                <a:gd name="T66" fmla="*/ 334 w 2074"/>
                <a:gd name="T67" fmla="*/ 83 h 623"/>
                <a:gd name="T68" fmla="*/ 466 w 2074"/>
                <a:gd name="T69" fmla="*/ 52 h 623"/>
                <a:gd name="T70" fmla="*/ 613 w 2074"/>
                <a:gd name="T71" fmla="*/ 27 h 623"/>
                <a:gd name="T72" fmla="*/ 775 w 2074"/>
                <a:gd name="T73" fmla="*/ 10 h 623"/>
                <a:gd name="T74" fmla="*/ 947 w 2074"/>
                <a:gd name="T75" fmla="*/ 2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74" h="623">
                  <a:moveTo>
                    <a:pt x="1036" y="0"/>
                  </a:moveTo>
                  <a:lnTo>
                    <a:pt x="1126" y="2"/>
                  </a:lnTo>
                  <a:lnTo>
                    <a:pt x="1213" y="5"/>
                  </a:lnTo>
                  <a:lnTo>
                    <a:pt x="1298" y="10"/>
                  </a:lnTo>
                  <a:lnTo>
                    <a:pt x="1381" y="18"/>
                  </a:lnTo>
                  <a:lnTo>
                    <a:pt x="1459" y="27"/>
                  </a:lnTo>
                  <a:lnTo>
                    <a:pt x="1536" y="39"/>
                  </a:lnTo>
                  <a:lnTo>
                    <a:pt x="1608" y="52"/>
                  </a:lnTo>
                  <a:lnTo>
                    <a:pt x="1676" y="67"/>
                  </a:lnTo>
                  <a:lnTo>
                    <a:pt x="1740" y="83"/>
                  </a:lnTo>
                  <a:lnTo>
                    <a:pt x="1799" y="101"/>
                  </a:lnTo>
                  <a:lnTo>
                    <a:pt x="1853" y="120"/>
                  </a:lnTo>
                  <a:lnTo>
                    <a:pt x="1902" y="140"/>
                  </a:lnTo>
                  <a:lnTo>
                    <a:pt x="1946" y="162"/>
                  </a:lnTo>
                  <a:lnTo>
                    <a:pt x="1984" y="185"/>
                  </a:lnTo>
                  <a:lnTo>
                    <a:pt x="2016" y="208"/>
                  </a:lnTo>
                  <a:lnTo>
                    <a:pt x="2041" y="234"/>
                  </a:lnTo>
                  <a:lnTo>
                    <a:pt x="2058" y="259"/>
                  </a:lnTo>
                  <a:lnTo>
                    <a:pt x="2070" y="285"/>
                  </a:lnTo>
                  <a:lnTo>
                    <a:pt x="2074" y="312"/>
                  </a:lnTo>
                  <a:lnTo>
                    <a:pt x="2070" y="339"/>
                  </a:lnTo>
                  <a:lnTo>
                    <a:pt x="2058" y="366"/>
                  </a:lnTo>
                  <a:lnTo>
                    <a:pt x="2041" y="391"/>
                  </a:lnTo>
                  <a:lnTo>
                    <a:pt x="2016" y="416"/>
                  </a:lnTo>
                  <a:lnTo>
                    <a:pt x="1984" y="439"/>
                  </a:lnTo>
                  <a:lnTo>
                    <a:pt x="1946" y="462"/>
                  </a:lnTo>
                  <a:lnTo>
                    <a:pt x="1902" y="484"/>
                  </a:lnTo>
                  <a:lnTo>
                    <a:pt x="1853" y="504"/>
                  </a:lnTo>
                  <a:lnTo>
                    <a:pt x="1799" y="524"/>
                  </a:lnTo>
                  <a:lnTo>
                    <a:pt x="1740" y="541"/>
                  </a:lnTo>
                  <a:lnTo>
                    <a:pt x="1676" y="557"/>
                  </a:lnTo>
                  <a:lnTo>
                    <a:pt x="1608" y="572"/>
                  </a:lnTo>
                  <a:lnTo>
                    <a:pt x="1536" y="585"/>
                  </a:lnTo>
                  <a:lnTo>
                    <a:pt x="1459" y="597"/>
                  </a:lnTo>
                  <a:lnTo>
                    <a:pt x="1381" y="606"/>
                  </a:lnTo>
                  <a:lnTo>
                    <a:pt x="1298" y="614"/>
                  </a:lnTo>
                  <a:lnTo>
                    <a:pt x="1213" y="619"/>
                  </a:lnTo>
                  <a:lnTo>
                    <a:pt x="1126" y="622"/>
                  </a:lnTo>
                  <a:lnTo>
                    <a:pt x="1036" y="623"/>
                  </a:lnTo>
                  <a:lnTo>
                    <a:pt x="947" y="622"/>
                  </a:lnTo>
                  <a:lnTo>
                    <a:pt x="859" y="619"/>
                  </a:lnTo>
                  <a:lnTo>
                    <a:pt x="775" y="614"/>
                  </a:lnTo>
                  <a:lnTo>
                    <a:pt x="693" y="606"/>
                  </a:lnTo>
                  <a:lnTo>
                    <a:pt x="613" y="597"/>
                  </a:lnTo>
                  <a:lnTo>
                    <a:pt x="538" y="585"/>
                  </a:lnTo>
                  <a:lnTo>
                    <a:pt x="466" y="572"/>
                  </a:lnTo>
                  <a:lnTo>
                    <a:pt x="397" y="557"/>
                  </a:lnTo>
                  <a:lnTo>
                    <a:pt x="334" y="541"/>
                  </a:lnTo>
                  <a:lnTo>
                    <a:pt x="274" y="524"/>
                  </a:lnTo>
                  <a:lnTo>
                    <a:pt x="219" y="504"/>
                  </a:lnTo>
                  <a:lnTo>
                    <a:pt x="170" y="484"/>
                  </a:lnTo>
                  <a:lnTo>
                    <a:pt x="127" y="462"/>
                  </a:lnTo>
                  <a:lnTo>
                    <a:pt x="90" y="439"/>
                  </a:lnTo>
                  <a:lnTo>
                    <a:pt x="58" y="416"/>
                  </a:lnTo>
                  <a:lnTo>
                    <a:pt x="33" y="391"/>
                  </a:lnTo>
                  <a:lnTo>
                    <a:pt x="14" y="366"/>
                  </a:lnTo>
                  <a:lnTo>
                    <a:pt x="4" y="339"/>
                  </a:lnTo>
                  <a:lnTo>
                    <a:pt x="0" y="312"/>
                  </a:lnTo>
                  <a:lnTo>
                    <a:pt x="4" y="285"/>
                  </a:lnTo>
                  <a:lnTo>
                    <a:pt x="14" y="259"/>
                  </a:lnTo>
                  <a:lnTo>
                    <a:pt x="33" y="234"/>
                  </a:lnTo>
                  <a:lnTo>
                    <a:pt x="58" y="208"/>
                  </a:lnTo>
                  <a:lnTo>
                    <a:pt x="90" y="185"/>
                  </a:lnTo>
                  <a:lnTo>
                    <a:pt x="127" y="162"/>
                  </a:lnTo>
                  <a:lnTo>
                    <a:pt x="170" y="140"/>
                  </a:lnTo>
                  <a:lnTo>
                    <a:pt x="219" y="120"/>
                  </a:lnTo>
                  <a:lnTo>
                    <a:pt x="274" y="101"/>
                  </a:lnTo>
                  <a:lnTo>
                    <a:pt x="334" y="83"/>
                  </a:lnTo>
                  <a:lnTo>
                    <a:pt x="397" y="67"/>
                  </a:lnTo>
                  <a:lnTo>
                    <a:pt x="466" y="52"/>
                  </a:lnTo>
                  <a:lnTo>
                    <a:pt x="538" y="39"/>
                  </a:lnTo>
                  <a:lnTo>
                    <a:pt x="613" y="27"/>
                  </a:lnTo>
                  <a:lnTo>
                    <a:pt x="693" y="18"/>
                  </a:lnTo>
                  <a:lnTo>
                    <a:pt x="775" y="10"/>
                  </a:lnTo>
                  <a:lnTo>
                    <a:pt x="859" y="5"/>
                  </a:lnTo>
                  <a:lnTo>
                    <a:pt x="947" y="2"/>
                  </a:lnTo>
                  <a:lnTo>
                    <a:pt x="1036" y="0"/>
                  </a:lnTo>
                  <a:close/>
                </a:path>
              </a:pathLst>
            </a:custGeom>
            <a:solidFill>
              <a:srgbClr val="FF8B00"/>
            </a:solidFill>
            <a:ln w="0">
              <a:noFill/>
              <a:prstDash val="solid"/>
              <a:round/>
              <a:headEnd/>
              <a:tailEnd/>
            </a:ln>
          </p:spPr>
          <p:txBody>
            <a:bodyPr vert="horz" wrap="square" lIns="50424" tIns="25212" rIns="50424" bIns="25212"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a:ln>
                  <a:noFill/>
                </a:ln>
                <a:solidFill>
                  <a:sysClr val="windowText" lastClr="000000"/>
                </a:solidFill>
                <a:effectLst/>
                <a:uLnTx/>
                <a:uFillTx/>
              </a:endParaRPr>
            </a:p>
          </p:txBody>
        </p:sp>
        <p:sp>
          <p:nvSpPr>
            <p:cNvPr id="251" name="Freeform 10"/>
            <p:cNvSpPr>
              <a:spLocks/>
            </p:cNvSpPr>
            <p:nvPr/>
          </p:nvSpPr>
          <p:spPr bwMode="auto">
            <a:xfrm>
              <a:off x="1173586" y="2514102"/>
              <a:ext cx="193795" cy="29991"/>
            </a:xfrm>
            <a:custGeom>
              <a:avLst/>
              <a:gdLst>
                <a:gd name="T0" fmla="*/ 1126 w 2074"/>
                <a:gd name="T1" fmla="*/ 2 h 503"/>
                <a:gd name="T2" fmla="*/ 1298 w 2074"/>
                <a:gd name="T3" fmla="*/ 10 h 503"/>
                <a:gd name="T4" fmla="*/ 1459 w 2074"/>
                <a:gd name="T5" fmla="*/ 27 h 503"/>
                <a:gd name="T6" fmla="*/ 1608 w 2074"/>
                <a:gd name="T7" fmla="*/ 52 h 503"/>
                <a:gd name="T8" fmla="*/ 1740 w 2074"/>
                <a:gd name="T9" fmla="*/ 83 h 503"/>
                <a:gd name="T10" fmla="*/ 1853 w 2074"/>
                <a:gd name="T11" fmla="*/ 120 h 503"/>
                <a:gd name="T12" fmla="*/ 1946 w 2074"/>
                <a:gd name="T13" fmla="*/ 162 h 503"/>
                <a:gd name="T14" fmla="*/ 2016 w 2074"/>
                <a:gd name="T15" fmla="*/ 208 h 503"/>
                <a:gd name="T16" fmla="*/ 2058 w 2074"/>
                <a:gd name="T17" fmla="*/ 259 h 503"/>
                <a:gd name="T18" fmla="*/ 2074 w 2074"/>
                <a:gd name="T19" fmla="*/ 312 h 503"/>
                <a:gd name="T20" fmla="*/ 2058 w 2074"/>
                <a:gd name="T21" fmla="*/ 364 h 503"/>
                <a:gd name="T22" fmla="*/ 2016 w 2074"/>
                <a:gd name="T23" fmla="*/ 415 h 503"/>
                <a:gd name="T24" fmla="*/ 1947 w 2074"/>
                <a:gd name="T25" fmla="*/ 461 h 503"/>
                <a:gd name="T26" fmla="*/ 1856 w 2074"/>
                <a:gd name="T27" fmla="*/ 503 h 503"/>
                <a:gd name="T28" fmla="*/ 1731 w 2074"/>
                <a:gd name="T29" fmla="*/ 462 h 503"/>
                <a:gd name="T30" fmla="*/ 1582 w 2074"/>
                <a:gd name="T31" fmla="*/ 428 h 503"/>
                <a:gd name="T32" fmla="*/ 1414 w 2074"/>
                <a:gd name="T33" fmla="*/ 402 h 503"/>
                <a:gd name="T34" fmla="*/ 1232 w 2074"/>
                <a:gd name="T35" fmla="*/ 386 h 503"/>
                <a:gd name="T36" fmla="*/ 1036 w 2074"/>
                <a:gd name="T37" fmla="*/ 381 h 503"/>
                <a:gd name="T38" fmla="*/ 842 w 2074"/>
                <a:gd name="T39" fmla="*/ 386 h 503"/>
                <a:gd name="T40" fmla="*/ 658 w 2074"/>
                <a:gd name="T41" fmla="*/ 402 h 503"/>
                <a:gd name="T42" fmla="*/ 491 w 2074"/>
                <a:gd name="T43" fmla="*/ 428 h 503"/>
                <a:gd name="T44" fmla="*/ 343 w 2074"/>
                <a:gd name="T45" fmla="*/ 462 h 503"/>
                <a:gd name="T46" fmla="*/ 217 w 2074"/>
                <a:gd name="T47" fmla="*/ 503 h 503"/>
                <a:gd name="T48" fmla="*/ 125 w 2074"/>
                <a:gd name="T49" fmla="*/ 461 h 503"/>
                <a:gd name="T50" fmla="*/ 57 w 2074"/>
                <a:gd name="T51" fmla="*/ 415 h 503"/>
                <a:gd name="T52" fmla="*/ 14 w 2074"/>
                <a:gd name="T53" fmla="*/ 364 h 503"/>
                <a:gd name="T54" fmla="*/ 0 w 2074"/>
                <a:gd name="T55" fmla="*/ 312 h 503"/>
                <a:gd name="T56" fmla="*/ 14 w 2074"/>
                <a:gd name="T57" fmla="*/ 259 h 503"/>
                <a:gd name="T58" fmla="*/ 58 w 2074"/>
                <a:gd name="T59" fmla="*/ 208 h 503"/>
                <a:gd name="T60" fmla="*/ 127 w 2074"/>
                <a:gd name="T61" fmla="*/ 162 h 503"/>
                <a:gd name="T62" fmla="*/ 219 w 2074"/>
                <a:gd name="T63" fmla="*/ 120 h 503"/>
                <a:gd name="T64" fmla="*/ 334 w 2074"/>
                <a:gd name="T65" fmla="*/ 83 h 503"/>
                <a:gd name="T66" fmla="*/ 466 w 2074"/>
                <a:gd name="T67" fmla="*/ 52 h 503"/>
                <a:gd name="T68" fmla="*/ 613 w 2074"/>
                <a:gd name="T69" fmla="*/ 27 h 503"/>
                <a:gd name="T70" fmla="*/ 775 w 2074"/>
                <a:gd name="T71" fmla="*/ 10 h 503"/>
                <a:gd name="T72" fmla="*/ 947 w 2074"/>
                <a:gd name="T73" fmla="*/ 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74" h="503">
                  <a:moveTo>
                    <a:pt x="1036" y="0"/>
                  </a:moveTo>
                  <a:lnTo>
                    <a:pt x="1126" y="2"/>
                  </a:lnTo>
                  <a:lnTo>
                    <a:pt x="1213" y="5"/>
                  </a:lnTo>
                  <a:lnTo>
                    <a:pt x="1298" y="10"/>
                  </a:lnTo>
                  <a:lnTo>
                    <a:pt x="1381" y="18"/>
                  </a:lnTo>
                  <a:lnTo>
                    <a:pt x="1459" y="27"/>
                  </a:lnTo>
                  <a:lnTo>
                    <a:pt x="1536" y="39"/>
                  </a:lnTo>
                  <a:lnTo>
                    <a:pt x="1608" y="52"/>
                  </a:lnTo>
                  <a:lnTo>
                    <a:pt x="1676" y="67"/>
                  </a:lnTo>
                  <a:lnTo>
                    <a:pt x="1740" y="83"/>
                  </a:lnTo>
                  <a:lnTo>
                    <a:pt x="1799" y="101"/>
                  </a:lnTo>
                  <a:lnTo>
                    <a:pt x="1853" y="120"/>
                  </a:lnTo>
                  <a:lnTo>
                    <a:pt x="1902" y="140"/>
                  </a:lnTo>
                  <a:lnTo>
                    <a:pt x="1946" y="162"/>
                  </a:lnTo>
                  <a:lnTo>
                    <a:pt x="1984" y="185"/>
                  </a:lnTo>
                  <a:lnTo>
                    <a:pt x="2016" y="208"/>
                  </a:lnTo>
                  <a:lnTo>
                    <a:pt x="2041" y="234"/>
                  </a:lnTo>
                  <a:lnTo>
                    <a:pt x="2058" y="259"/>
                  </a:lnTo>
                  <a:lnTo>
                    <a:pt x="2070" y="285"/>
                  </a:lnTo>
                  <a:lnTo>
                    <a:pt x="2074" y="312"/>
                  </a:lnTo>
                  <a:lnTo>
                    <a:pt x="2070" y="338"/>
                  </a:lnTo>
                  <a:lnTo>
                    <a:pt x="2058" y="364"/>
                  </a:lnTo>
                  <a:lnTo>
                    <a:pt x="2041" y="390"/>
                  </a:lnTo>
                  <a:lnTo>
                    <a:pt x="2016" y="415"/>
                  </a:lnTo>
                  <a:lnTo>
                    <a:pt x="1985" y="438"/>
                  </a:lnTo>
                  <a:lnTo>
                    <a:pt x="1947" y="461"/>
                  </a:lnTo>
                  <a:lnTo>
                    <a:pt x="1905" y="482"/>
                  </a:lnTo>
                  <a:lnTo>
                    <a:pt x="1856" y="503"/>
                  </a:lnTo>
                  <a:lnTo>
                    <a:pt x="1797" y="481"/>
                  </a:lnTo>
                  <a:lnTo>
                    <a:pt x="1731" y="462"/>
                  </a:lnTo>
                  <a:lnTo>
                    <a:pt x="1658" y="444"/>
                  </a:lnTo>
                  <a:lnTo>
                    <a:pt x="1582" y="428"/>
                  </a:lnTo>
                  <a:lnTo>
                    <a:pt x="1500" y="414"/>
                  </a:lnTo>
                  <a:lnTo>
                    <a:pt x="1414" y="402"/>
                  </a:lnTo>
                  <a:lnTo>
                    <a:pt x="1325" y="394"/>
                  </a:lnTo>
                  <a:lnTo>
                    <a:pt x="1232" y="386"/>
                  </a:lnTo>
                  <a:lnTo>
                    <a:pt x="1136" y="382"/>
                  </a:lnTo>
                  <a:lnTo>
                    <a:pt x="1036" y="381"/>
                  </a:lnTo>
                  <a:lnTo>
                    <a:pt x="938" y="382"/>
                  </a:lnTo>
                  <a:lnTo>
                    <a:pt x="842" y="386"/>
                  </a:lnTo>
                  <a:lnTo>
                    <a:pt x="748" y="394"/>
                  </a:lnTo>
                  <a:lnTo>
                    <a:pt x="658" y="402"/>
                  </a:lnTo>
                  <a:lnTo>
                    <a:pt x="572" y="414"/>
                  </a:lnTo>
                  <a:lnTo>
                    <a:pt x="491" y="428"/>
                  </a:lnTo>
                  <a:lnTo>
                    <a:pt x="414" y="444"/>
                  </a:lnTo>
                  <a:lnTo>
                    <a:pt x="343" y="462"/>
                  </a:lnTo>
                  <a:lnTo>
                    <a:pt x="277" y="481"/>
                  </a:lnTo>
                  <a:lnTo>
                    <a:pt x="217" y="503"/>
                  </a:lnTo>
                  <a:lnTo>
                    <a:pt x="168" y="482"/>
                  </a:lnTo>
                  <a:lnTo>
                    <a:pt x="125" y="461"/>
                  </a:lnTo>
                  <a:lnTo>
                    <a:pt x="89" y="438"/>
                  </a:lnTo>
                  <a:lnTo>
                    <a:pt x="57" y="415"/>
                  </a:lnTo>
                  <a:lnTo>
                    <a:pt x="32" y="390"/>
                  </a:lnTo>
                  <a:lnTo>
                    <a:pt x="14" y="364"/>
                  </a:lnTo>
                  <a:lnTo>
                    <a:pt x="4" y="338"/>
                  </a:lnTo>
                  <a:lnTo>
                    <a:pt x="0" y="312"/>
                  </a:lnTo>
                  <a:lnTo>
                    <a:pt x="4" y="285"/>
                  </a:lnTo>
                  <a:lnTo>
                    <a:pt x="14" y="259"/>
                  </a:lnTo>
                  <a:lnTo>
                    <a:pt x="33" y="234"/>
                  </a:lnTo>
                  <a:lnTo>
                    <a:pt x="58" y="208"/>
                  </a:lnTo>
                  <a:lnTo>
                    <a:pt x="90" y="185"/>
                  </a:lnTo>
                  <a:lnTo>
                    <a:pt x="127" y="162"/>
                  </a:lnTo>
                  <a:lnTo>
                    <a:pt x="171" y="140"/>
                  </a:lnTo>
                  <a:lnTo>
                    <a:pt x="219" y="120"/>
                  </a:lnTo>
                  <a:lnTo>
                    <a:pt x="274" y="101"/>
                  </a:lnTo>
                  <a:lnTo>
                    <a:pt x="334" y="83"/>
                  </a:lnTo>
                  <a:lnTo>
                    <a:pt x="397" y="67"/>
                  </a:lnTo>
                  <a:lnTo>
                    <a:pt x="466" y="52"/>
                  </a:lnTo>
                  <a:lnTo>
                    <a:pt x="538" y="39"/>
                  </a:lnTo>
                  <a:lnTo>
                    <a:pt x="613" y="27"/>
                  </a:lnTo>
                  <a:lnTo>
                    <a:pt x="693" y="18"/>
                  </a:lnTo>
                  <a:lnTo>
                    <a:pt x="775" y="10"/>
                  </a:lnTo>
                  <a:lnTo>
                    <a:pt x="859" y="5"/>
                  </a:lnTo>
                  <a:lnTo>
                    <a:pt x="947" y="2"/>
                  </a:lnTo>
                  <a:lnTo>
                    <a:pt x="1036" y="0"/>
                  </a:lnTo>
                  <a:close/>
                </a:path>
              </a:pathLst>
            </a:custGeom>
            <a:solidFill>
              <a:schemeClr val="bg1">
                <a:lumMod val="85000"/>
              </a:schemeClr>
            </a:solidFill>
            <a:ln w="0">
              <a:noFill/>
              <a:prstDash val="solid"/>
              <a:round/>
              <a:headEnd/>
              <a:tailEnd/>
            </a:ln>
          </p:spPr>
          <p:txBody>
            <a:bodyPr vert="horz" wrap="square" lIns="50424" tIns="25212" rIns="50424" bIns="25212"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a:ln>
                  <a:noFill/>
                </a:ln>
                <a:solidFill>
                  <a:sysClr val="windowText" lastClr="000000"/>
                </a:solidFill>
                <a:effectLst/>
                <a:uLnTx/>
                <a:uFillTx/>
              </a:endParaRPr>
            </a:p>
          </p:txBody>
        </p:sp>
        <p:sp>
          <p:nvSpPr>
            <p:cNvPr id="252" name="Freeform 6"/>
            <p:cNvSpPr>
              <a:spLocks/>
            </p:cNvSpPr>
            <p:nvPr/>
          </p:nvSpPr>
          <p:spPr bwMode="auto">
            <a:xfrm>
              <a:off x="461280" y="2761424"/>
              <a:ext cx="244350" cy="177804"/>
            </a:xfrm>
            <a:custGeom>
              <a:avLst/>
              <a:gdLst>
                <a:gd name="T0" fmla="*/ 0 w 2608"/>
                <a:gd name="T1" fmla="*/ 0 h 2984"/>
                <a:gd name="T2" fmla="*/ 2608 w 2608"/>
                <a:gd name="T3" fmla="*/ 0 h 2984"/>
                <a:gd name="T4" fmla="*/ 2608 w 2608"/>
                <a:gd name="T5" fmla="*/ 2512 h 2984"/>
                <a:gd name="T6" fmla="*/ 2605 w 2608"/>
                <a:gd name="T7" fmla="*/ 2547 h 2984"/>
                <a:gd name="T8" fmla="*/ 2595 w 2608"/>
                <a:gd name="T9" fmla="*/ 2582 h 2984"/>
                <a:gd name="T10" fmla="*/ 2577 w 2608"/>
                <a:gd name="T11" fmla="*/ 2615 h 2984"/>
                <a:gd name="T12" fmla="*/ 2553 w 2608"/>
                <a:gd name="T13" fmla="*/ 2648 h 2984"/>
                <a:gd name="T14" fmla="*/ 2523 w 2608"/>
                <a:gd name="T15" fmla="*/ 2680 h 2984"/>
                <a:gd name="T16" fmla="*/ 2487 w 2608"/>
                <a:gd name="T17" fmla="*/ 2711 h 2984"/>
                <a:gd name="T18" fmla="*/ 2446 w 2608"/>
                <a:gd name="T19" fmla="*/ 2741 h 2984"/>
                <a:gd name="T20" fmla="*/ 2399 w 2608"/>
                <a:gd name="T21" fmla="*/ 2769 h 2984"/>
                <a:gd name="T22" fmla="*/ 2346 w 2608"/>
                <a:gd name="T23" fmla="*/ 2795 h 2984"/>
                <a:gd name="T24" fmla="*/ 2289 w 2608"/>
                <a:gd name="T25" fmla="*/ 2822 h 2984"/>
                <a:gd name="T26" fmla="*/ 2226 w 2608"/>
                <a:gd name="T27" fmla="*/ 2846 h 2984"/>
                <a:gd name="T28" fmla="*/ 2160 w 2608"/>
                <a:gd name="T29" fmla="*/ 2868 h 2984"/>
                <a:gd name="T30" fmla="*/ 2089 w 2608"/>
                <a:gd name="T31" fmla="*/ 2889 h 2984"/>
                <a:gd name="T32" fmla="*/ 2014 w 2608"/>
                <a:gd name="T33" fmla="*/ 2908 h 2984"/>
                <a:gd name="T34" fmla="*/ 1936 w 2608"/>
                <a:gd name="T35" fmla="*/ 2925 h 2984"/>
                <a:gd name="T36" fmla="*/ 1854 w 2608"/>
                <a:gd name="T37" fmla="*/ 2940 h 2984"/>
                <a:gd name="T38" fmla="*/ 1769 w 2608"/>
                <a:gd name="T39" fmla="*/ 2953 h 2984"/>
                <a:gd name="T40" fmla="*/ 1681 w 2608"/>
                <a:gd name="T41" fmla="*/ 2964 h 2984"/>
                <a:gd name="T42" fmla="*/ 1590 w 2608"/>
                <a:gd name="T43" fmla="*/ 2972 h 2984"/>
                <a:gd name="T44" fmla="*/ 1497 w 2608"/>
                <a:gd name="T45" fmla="*/ 2979 h 2984"/>
                <a:gd name="T46" fmla="*/ 1402 w 2608"/>
                <a:gd name="T47" fmla="*/ 2983 h 2984"/>
                <a:gd name="T48" fmla="*/ 1304 w 2608"/>
                <a:gd name="T49" fmla="*/ 2984 h 2984"/>
                <a:gd name="T50" fmla="*/ 1304 w 2608"/>
                <a:gd name="T51" fmla="*/ 2984 h 2984"/>
                <a:gd name="T52" fmla="*/ 1302 w 2608"/>
                <a:gd name="T53" fmla="*/ 2984 h 2984"/>
                <a:gd name="T54" fmla="*/ 1287 w 2608"/>
                <a:gd name="T55" fmla="*/ 2984 h 2984"/>
                <a:gd name="T56" fmla="*/ 1287 w 2608"/>
                <a:gd name="T57" fmla="*/ 2984 h 2984"/>
                <a:gd name="T58" fmla="*/ 1190 w 2608"/>
                <a:gd name="T59" fmla="*/ 2982 h 2984"/>
                <a:gd name="T60" fmla="*/ 1096 w 2608"/>
                <a:gd name="T61" fmla="*/ 2978 h 2984"/>
                <a:gd name="T62" fmla="*/ 1005 w 2608"/>
                <a:gd name="T63" fmla="*/ 2971 h 2984"/>
                <a:gd name="T64" fmla="*/ 915 w 2608"/>
                <a:gd name="T65" fmla="*/ 2962 h 2984"/>
                <a:gd name="T66" fmla="*/ 828 w 2608"/>
                <a:gd name="T67" fmla="*/ 2952 h 2984"/>
                <a:gd name="T68" fmla="*/ 744 w 2608"/>
                <a:gd name="T69" fmla="*/ 2938 h 2984"/>
                <a:gd name="T70" fmla="*/ 663 w 2608"/>
                <a:gd name="T71" fmla="*/ 2922 h 2984"/>
                <a:gd name="T72" fmla="*/ 586 w 2608"/>
                <a:gd name="T73" fmla="*/ 2905 h 2984"/>
                <a:gd name="T74" fmla="*/ 513 w 2608"/>
                <a:gd name="T75" fmla="*/ 2887 h 2984"/>
                <a:gd name="T76" fmla="*/ 442 w 2608"/>
                <a:gd name="T77" fmla="*/ 2866 h 2984"/>
                <a:gd name="T78" fmla="*/ 377 w 2608"/>
                <a:gd name="T79" fmla="*/ 2844 h 2984"/>
                <a:gd name="T80" fmla="*/ 316 w 2608"/>
                <a:gd name="T81" fmla="*/ 2820 h 2984"/>
                <a:gd name="T82" fmla="*/ 259 w 2608"/>
                <a:gd name="T83" fmla="*/ 2793 h 2984"/>
                <a:gd name="T84" fmla="*/ 208 w 2608"/>
                <a:gd name="T85" fmla="*/ 2767 h 2984"/>
                <a:gd name="T86" fmla="*/ 162 w 2608"/>
                <a:gd name="T87" fmla="*/ 2739 h 2984"/>
                <a:gd name="T88" fmla="*/ 120 w 2608"/>
                <a:gd name="T89" fmla="*/ 2710 h 2984"/>
                <a:gd name="T90" fmla="*/ 85 w 2608"/>
                <a:gd name="T91" fmla="*/ 2678 h 2984"/>
                <a:gd name="T92" fmla="*/ 55 w 2608"/>
                <a:gd name="T93" fmla="*/ 2647 h 2984"/>
                <a:gd name="T94" fmla="*/ 32 w 2608"/>
                <a:gd name="T95" fmla="*/ 2614 h 2984"/>
                <a:gd name="T96" fmla="*/ 15 w 2608"/>
                <a:gd name="T97" fmla="*/ 2581 h 2984"/>
                <a:gd name="T98" fmla="*/ 5 w 2608"/>
                <a:gd name="T99" fmla="*/ 2546 h 2984"/>
                <a:gd name="T100" fmla="*/ 0 w 2608"/>
                <a:gd name="T101" fmla="*/ 2512 h 2984"/>
                <a:gd name="T102" fmla="*/ 0 w 2608"/>
                <a:gd name="T103" fmla="*/ 0 h 2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608" h="2984">
                  <a:moveTo>
                    <a:pt x="0" y="0"/>
                  </a:moveTo>
                  <a:lnTo>
                    <a:pt x="2608" y="0"/>
                  </a:lnTo>
                  <a:lnTo>
                    <a:pt x="2608" y="2512"/>
                  </a:lnTo>
                  <a:lnTo>
                    <a:pt x="2605" y="2547"/>
                  </a:lnTo>
                  <a:lnTo>
                    <a:pt x="2595" y="2582"/>
                  </a:lnTo>
                  <a:lnTo>
                    <a:pt x="2577" y="2615"/>
                  </a:lnTo>
                  <a:lnTo>
                    <a:pt x="2553" y="2648"/>
                  </a:lnTo>
                  <a:lnTo>
                    <a:pt x="2523" y="2680"/>
                  </a:lnTo>
                  <a:lnTo>
                    <a:pt x="2487" y="2711"/>
                  </a:lnTo>
                  <a:lnTo>
                    <a:pt x="2446" y="2741"/>
                  </a:lnTo>
                  <a:lnTo>
                    <a:pt x="2399" y="2769"/>
                  </a:lnTo>
                  <a:lnTo>
                    <a:pt x="2346" y="2795"/>
                  </a:lnTo>
                  <a:lnTo>
                    <a:pt x="2289" y="2822"/>
                  </a:lnTo>
                  <a:lnTo>
                    <a:pt x="2226" y="2846"/>
                  </a:lnTo>
                  <a:lnTo>
                    <a:pt x="2160" y="2868"/>
                  </a:lnTo>
                  <a:lnTo>
                    <a:pt x="2089" y="2889"/>
                  </a:lnTo>
                  <a:lnTo>
                    <a:pt x="2014" y="2908"/>
                  </a:lnTo>
                  <a:lnTo>
                    <a:pt x="1936" y="2925"/>
                  </a:lnTo>
                  <a:lnTo>
                    <a:pt x="1854" y="2940"/>
                  </a:lnTo>
                  <a:lnTo>
                    <a:pt x="1769" y="2953"/>
                  </a:lnTo>
                  <a:lnTo>
                    <a:pt x="1681" y="2964"/>
                  </a:lnTo>
                  <a:lnTo>
                    <a:pt x="1590" y="2972"/>
                  </a:lnTo>
                  <a:lnTo>
                    <a:pt x="1497" y="2979"/>
                  </a:lnTo>
                  <a:lnTo>
                    <a:pt x="1402" y="2983"/>
                  </a:lnTo>
                  <a:lnTo>
                    <a:pt x="1304" y="2984"/>
                  </a:lnTo>
                  <a:lnTo>
                    <a:pt x="1304" y="2984"/>
                  </a:lnTo>
                  <a:lnTo>
                    <a:pt x="1302" y="2984"/>
                  </a:lnTo>
                  <a:lnTo>
                    <a:pt x="1287" y="2984"/>
                  </a:lnTo>
                  <a:lnTo>
                    <a:pt x="1287" y="2984"/>
                  </a:lnTo>
                  <a:lnTo>
                    <a:pt x="1190" y="2982"/>
                  </a:lnTo>
                  <a:lnTo>
                    <a:pt x="1096" y="2978"/>
                  </a:lnTo>
                  <a:lnTo>
                    <a:pt x="1005" y="2971"/>
                  </a:lnTo>
                  <a:lnTo>
                    <a:pt x="915" y="2962"/>
                  </a:lnTo>
                  <a:lnTo>
                    <a:pt x="828" y="2952"/>
                  </a:lnTo>
                  <a:lnTo>
                    <a:pt x="744" y="2938"/>
                  </a:lnTo>
                  <a:lnTo>
                    <a:pt x="663" y="2922"/>
                  </a:lnTo>
                  <a:lnTo>
                    <a:pt x="586" y="2905"/>
                  </a:lnTo>
                  <a:lnTo>
                    <a:pt x="513" y="2887"/>
                  </a:lnTo>
                  <a:lnTo>
                    <a:pt x="442" y="2866"/>
                  </a:lnTo>
                  <a:lnTo>
                    <a:pt x="377" y="2844"/>
                  </a:lnTo>
                  <a:lnTo>
                    <a:pt x="316" y="2820"/>
                  </a:lnTo>
                  <a:lnTo>
                    <a:pt x="259" y="2793"/>
                  </a:lnTo>
                  <a:lnTo>
                    <a:pt x="208" y="2767"/>
                  </a:lnTo>
                  <a:lnTo>
                    <a:pt x="162" y="2739"/>
                  </a:lnTo>
                  <a:lnTo>
                    <a:pt x="120" y="2710"/>
                  </a:lnTo>
                  <a:lnTo>
                    <a:pt x="85" y="2678"/>
                  </a:lnTo>
                  <a:lnTo>
                    <a:pt x="55" y="2647"/>
                  </a:lnTo>
                  <a:lnTo>
                    <a:pt x="32" y="2614"/>
                  </a:lnTo>
                  <a:lnTo>
                    <a:pt x="15" y="2581"/>
                  </a:lnTo>
                  <a:lnTo>
                    <a:pt x="5" y="2546"/>
                  </a:lnTo>
                  <a:lnTo>
                    <a:pt x="0" y="2512"/>
                  </a:lnTo>
                  <a:lnTo>
                    <a:pt x="0" y="0"/>
                  </a:lnTo>
                  <a:close/>
                </a:path>
              </a:pathLst>
            </a:custGeom>
            <a:solidFill>
              <a:schemeClr val="bg1"/>
            </a:solidFill>
            <a:ln w="0">
              <a:solidFill>
                <a:schemeClr val="bg1"/>
              </a:solidFill>
              <a:prstDash val="solid"/>
              <a:round/>
              <a:headEnd/>
              <a:tailEnd/>
            </a:ln>
          </p:spPr>
          <p:txBody>
            <a:bodyPr vert="horz" wrap="square" lIns="50424" tIns="25212" rIns="50424" bIns="25212"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a:ln>
                  <a:noFill/>
                </a:ln>
                <a:solidFill>
                  <a:sysClr val="windowText" lastClr="000000"/>
                </a:solidFill>
                <a:effectLst/>
                <a:uLnTx/>
                <a:uFillTx/>
              </a:endParaRPr>
            </a:p>
          </p:txBody>
        </p:sp>
        <p:sp>
          <p:nvSpPr>
            <p:cNvPr id="253" name="Freeform 8"/>
            <p:cNvSpPr>
              <a:spLocks/>
            </p:cNvSpPr>
            <p:nvPr/>
          </p:nvSpPr>
          <p:spPr bwMode="auto">
            <a:xfrm>
              <a:off x="461280" y="2733575"/>
              <a:ext cx="244350" cy="56233"/>
            </a:xfrm>
            <a:custGeom>
              <a:avLst/>
              <a:gdLst>
                <a:gd name="T0" fmla="*/ 1305 w 2606"/>
                <a:gd name="T1" fmla="*/ 0 h 945"/>
                <a:gd name="T2" fmla="*/ 1495 w 2606"/>
                <a:gd name="T3" fmla="*/ 5 h 945"/>
                <a:gd name="T4" fmla="*/ 1679 w 2606"/>
                <a:gd name="T5" fmla="*/ 20 h 945"/>
                <a:gd name="T6" fmla="*/ 1852 w 2606"/>
                <a:gd name="T7" fmla="*/ 44 h 945"/>
                <a:gd name="T8" fmla="*/ 2012 w 2606"/>
                <a:gd name="T9" fmla="*/ 76 h 945"/>
                <a:gd name="T10" fmla="*/ 2158 w 2606"/>
                <a:gd name="T11" fmla="*/ 116 h 945"/>
                <a:gd name="T12" fmla="*/ 2287 w 2606"/>
                <a:gd name="T13" fmla="*/ 162 h 945"/>
                <a:gd name="T14" fmla="*/ 2397 w 2606"/>
                <a:gd name="T15" fmla="*/ 215 h 945"/>
                <a:gd name="T16" fmla="*/ 2485 w 2606"/>
                <a:gd name="T17" fmla="*/ 273 h 945"/>
                <a:gd name="T18" fmla="*/ 2551 w 2606"/>
                <a:gd name="T19" fmla="*/ 336 h 945"/>
                <a:gd name="T20" fmla="*/ 2593 w 2606"/>
                <a:gd name="T21" fmla="*/ 402 h 945"/>
                <a:gd name="T22" fmla="*/ 2606 w 2606"/>
                <a:gd name="T23" fmla="*/ 472 h 945"/>
                <a:gd name="T24" fmla="*/ 2593 w 2606"/>
                <a:gd name="T25" fmla="*/ 541 h 945"/>
                <a:gd name="T26" fmla="*/ 2551 w 2606"/>
                <a:gd name="T27" fmla="*/ 608 h 945"/>
                <a:gd name="T28" fmla="*/ 2485 w 2606"/>
                <a:gd name="T29" fmla="*/ 671 h 945"/>
                <a:gd name="T30" fmla="*/ 2397 w 2606"/>
                <a:gd name="T31" fmla="*/ 729 h 945"/>
                <a:gd name="T32" fmla="*/ 2287 w 2606"/>
                <a:gd name="T33" fmla="*/ 782 h 945"/>
                <a:gd name="T34" fmla="*/ 2158 w 2606"/>
                <a:gd name="T35" fmla="*/ 828 h 945"/>
                <a:gd name="T36" fmla="*/ 2012 w 2606"/>
                <a:gd name="T37" fmla="*/ 868 h 945"/>
                <a:gd name="T38" fmla="*/ 1852 w 2606"/>
                <a:gd name="T39" fmla="*/ 901 h 945"/>
                <a:gd name="T40" fmla="*/ 1679 w 2606"/>
                <a:gd name="T41" fmla="*/ 925 h 945"/>
                <a:gd name="T42" fmla="*/ 1495 w 2606"/>
                <a:gd name="T43" fmla="*/ 939 h 945"/>
                <a:gd name="T44" fmla="*/ 1302 w 2606"/>
                <a:gd name="T45" fmla="*/ 945 h 945"/>
                <a:gd name="T46" fmla="*/ 1110 w 2606"/>
                <a:gd name="T47" fmla="*/ 939 h 945"/>
                <a:gd name="T48" fmla="*/ 926 w 2606"/>
                <a:gd name="T49" fmla="*/ 925 h 945"/>
                <a:gd name="T50" fmla="*/ 754 w 2606"/>
                <a:gd name="T51" fmla="*/ 901 h 945"/>
                <a:gd name="T52" fmla="*/ 593 w 2606"/>
                <a:gd name="T53" fmla="*/ 868 h 945"/>
                <a:gd name="T54" fmla="*/ 448 w 2606"/>
                <a:gd name="T55" fmla="*/ 828 h 945"/>
                <a:gd name="T56" fmla="*/ 319 w 2606"/>
                <a:gd name="T57" fmla="*/ 782 h 945"/>
                <a:gd name="T58" fmla="*/ 209 w 2606"/>
                <a:gd name="T59" fmla="*/ 729 h 945"/>
                <a:gd name="T60" fmla="*/ 120 w 2606"/>
                <a:gd name="T61" fmla="*/ 671 h 945"/>
                <a:gd name="T62" fmla="*/ 54 w 2606"/>
                <a:gd name="T63" fmla="*/ 608 h 945"/>
                <a:gd name="T64" fmla="*/ 13 w 2606"/>
                <a:gd name="T65" fmla="*/ 541 h 945"/>
                <a:gd name="T66" fmla="*/ 0 w 2606"/>
                <a:gd name="T67" fmla="*/ 472 h 945"/>
                <a:gd name="T68" fmla="*/ 13 w 2606"/>
                <a:gd name="T69" fmla="*/ 402 h 945"/>
                <a:gd name="T70" fmla="*/ 54 w 2606"/>
                <a:gd name="T71" fmla="*/ 336 h 945"/>
                <a:gd name="T72" fmla="*/ 120 w 2606"/>
                <a:gd name="T73" fmla="*/ 273 h 945"/>
                <a:gd name="T74" fmla="*/ 209 w 2606"/>
                <a:gd name="T75" fmla="*/ 215 h 945"/>
                <a:gd name="T76" fmla="*/ 319 w 2606"/>
                <a:gd name="T77" fmla="*/ 162 h 945"/>
                <a:gd name="T78" fmla="*/ 448 w 2606"/>
                <a:gd name="T79" fmla="*/ 116 h 945"/>
                <a:gd name="T80" fmla="*/ 593 w 2606"/>
                <a:gd name="T81" fmla="*/ 76 h 945"/>
                <a:gd name="T82" fmla="*/ 754 w 2606"/>
                <a:gd name="T83" fmla="*/ 44 h 945"/>
                <a:gd name="T84" fmla="*/ 926 w 2606"/>
                <a:gd name="T85" fmla="*/ 20 h 945"/>
                <a:gd name="T86" fmla="*/ 1110 w 2606"/>
                <a:gd name="T87" fmla="*/ 5 h 945"/>
                <a:gd name="T88" fmla="*/ 1300 w 2606"/>
                <a:gd name="T89" fmla="*/ 0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06" h="945">
                  <a:moveTo>
                    <a:pt x="1300" y="0"/>
                  </a:moveTo>
                  <a:lnTo>
                    <a:pt x="1305" y="0"/>
                  </a:lnTo>
                  <a:lnTo>
                    <a:pt x="1400" y="1"/>
                  </a:lnTo>
                  <a:lnTo>
                    <a:pt x="1495" y="5"/>
                  </a:lnTo>
                  <a:lnTo>
                    <a:pt x="1588" y="12"/>
                  </a:lnTo>
                  <a:lnTo>
                    <a:pt x="1679" y="20"/>
                  </a:lnTo>
                  <a:lnTo>
                    <a:pt x="1767" y="30"/>
                  </a:lnTo>
                  <a:lnTo>
                    <a:pt x="1852" y="44"/>
                  </a:lnTo>
                  <a:lnTo>
                    <a:pt x="1934" y="59"/>
                  </a:lnTo>
                  <a:lnTo>
                    <a:pt x="2012" y="76"/>
                  </a:lnTo>
                  <a:lnTo>
                    <a:pt x="2087" y="95"/>
                  </a:lnTo>
                  <a:lnTo>
                    <a:pt x="2158" y="116"/>
                  </a:lnTo>
                  <a:lnTo>
                    <a:pt x="2224" y="138"/>
                  </a:lnTo>
                  <a:lnTo>
                    <a:pt x="2287" y="162"/>
                  </a:lnTo>
                  <a:lnTo>
                    <a:pt x="2344" y="187"/>
                  </a:lnTo>
                  <a:lnTo>
                    <a:pt x="2397" y="215"/>
                  </a:lnTo>
                  <a:lnTo>
                    <a:pt x="2444" y="243"/>
                  </a:lnTo>
                  <a:lnTo>
                    <a:pt x="2485" y="273"/>
                  </a:lnTo>
                  <a:lnTo>
                    <a:pt x="2521" y="304"/>
                  </a:lnTo>
                  <a:lnTo>
                    <a:pt x="2551" y="336"/>
                  </a:lnTo>
                  <a:lnTo>
                    <a:pt x="2575" y="369"/>
                  </a:lnTo>
                  <a:lnTo>
                    <a:pt x="2593" y="402"/>
                  </a:lnTo>
                  <a:lnTo>
                    <a:pt x="2603" y="437"/>
                  </a:lnTo>
                  <a:lnTo>
                    <a:pt x="2606" y="472"/>
                  </a:lnTo>
                  <a:lnTo>
                    <a:pt x="2603" y="507"/>
                  </a:lnTo>
                  <a:lnTo>
                    <a:pt x="2593" y="541"/>
                  </a:lnTo>
                  <a:lnTo>
                    <a:pt x="2575" y="576"/>
                  </a:lnTo>
                  <a:lnTo>
                    <a:pt x="2551" y="608"/>
                  </a:lnTo>
                  <a:lnTo>
                    <a:pt x="2521" y="640"/>
                  </a:lnTo>
                  <a:lnTo>
                    <a:pt x="2485" y="671"/>
                  </a:lnTo>
                  <a:lnTo>
                    <a:pt x="2444" y="701"/>
                  </a:lnTo>
                  <a:lnTo>
                    <a:pt x="2397" y="729"/>
                  </a:lnTo>
                  <a:lnTo>
                    <a:pt x="2344" y="756"/>
                  </a:lnTo>
                  <a:lnTo>
                    <a:pt x="2287" y="782"/>
                  </a:lnTo>
                  <a:lnTo>
                    <a:pt x="2224" y="806"/>
                  </a:lnTo>
                  <a:lnTo>
                    <a:pt x="2158" y="828"/>
                  </a:lnTo>
                  <a:lnTo>
                    <a:pt x="2087" y="849"/>
                  </a:lnTo>
                  <a:lnTo>
                    <a:pt x="2012" y="868"/>
                  </a:lnTo>
                  <a:lnTo>
                    <a:pt x="1934" y="885"/>
                  </a:lnTo>
                  <a:lnTo>
                    <a:pt x="1852" y="901"/>
                  </a:lnTo>
                  <a:lnTo>
                    <a:pt x="1767" y="913"/>
                  </a:lnTo>
                  <a:lnTo>
                    <a:pt x="1679" y="925"/>
                  </a:lnTo>
                  <a:lnTo>
                    <a:pt x="1588" y="933"/>
                  </a:lnTo>
                  <a:lnTo>
                    <a:pt x="1495" y="939"/>
                  </a:lnTo>
                  <a:lnTo>
                    <a:pt x="1400" y="943"/>
                  </a:lnTo>
                  <a:lnTo>
                    <a:pt x="1302" y="945"/>
                  </a:lnTo>
                  <a:lnTo>
                    <a:pt x="1205" y="943"/>
                  </a:lnTo>
                  <a:lnTo>
                    <a:pt x="1110" y="939"/>
                  </a:lnTo>
                  <a:lnTo>
                    <a:pt x="1016" y="933"/>
                  </a:lnTo>
                  <a:lnTo>
                    <a:pt x="926" y="925"/>
                  </a:lnTo>
                  <a:lnTo>
                    <a:pt x="838" y="913"/>
                  </a:lnTo>
                  <a:lnTo>
                    <a:pt x="754" y="901"/>
                  </a:lnTo>
                  <a:lnTo>
                    <a:pt x="671" y="885"/>
                  </a:lnTo>
                  <a:lnTo>
                    <a:pt x="593" y="868"/>
                  </a:lnTo>
                  <a:lnTo>
                    <a:pt x="518" y="849"/>
                  </a:lnTo>
                  <a:lnTo>
                    <a:pt x="448" y="828"/>
                  </a:lnTo>
                  <a:lnTo>
                    <a:pt x="381" y="806"/>
                  </a:lnTo>
                  <a:lnTo>
                    <a:pt x="319" y="782"/>
                  </a:lnTo>
                  <a:lnTo>
                    <a:pt x="261" y="756"/>
                  </a:lnTo>
                  <a:lnTo>
                    <a:pt x="209" y="729"/>
                  </a:lnTo>
                  <a:lnTo>
                    <a:pt x="162" y="701"/>
                  </a:lnTo>
                  <a:lnTo>
                    <a:pt x="120" y="671"/>
                  </a:lnTo>
                  <a:lnTo>
                    <a:pt x="84" y="640"/>
                  </a:lnTo>
                  <a:lnTo>
                    <a:pt x="54" y="608"/>
                  </a:lnTo>
                  <a:lnTo>
                    <a:pt x="31" y="576"/>
                  </a:lnTo>
                  <a:lnTo>
                    <a:pt x="13" y="541"/>
                  </a:lnTo>
                  <a:lnTo>
                    <a:pt x="3" y="507"/>
                  </a:lnTo>
                  <a:lnTo>
                    <a:pt x="0" y="472"/>
                  </a:lnTo>
                  <a:lnTo>
                    <a:pt x="3" y="437"/>
                  </a:lnTo>
                  <a:lnTo>
                    <a:pt x="13" y="402"/>
                  </a:lnTo>
                  <a:lnTo>
                    <a:pt x="31" y="369"/>
                  </a:lnTo>
                  <a:lnTo>
                    <a:pt x="54" y="336"/>
                  </a:lnTo>
                  <a:lnTo>
                    <a:pt x="84" y="304"/>
                  </a:lnTo>
                  <a:lnTo>
                    <a:pt x="120" y="273"/>
                  </a:lnTo>
                  <a:lnTo>
                    <a:pt x="162" y="243"/>
                  </a:lnTo>
                  <a:lnTo>
                    <a:pt x="209" y="215"/>
                  </a:lnTo>
                  <a:lnTo>
                    <a:pt x="261" y="187"/>
                  </a:lnTo>
                  <a:lnTo>
                    <a:pt x="319" y="162"/>
                  </a:lnTo>
                  <a:lnTo>
                    <a:pt x="381" y="138"/>
                  </a:lnTo>
                  <a:lnTo>
                    <a:pt x="448" y="116"/>
                  </a:lnTo>
                  <a:lnTo>
                    <a:pt x="518" y="95"/>
                  </a:lnTo>
                  <a:lnTo>
                    <a:pt x="593" y="76"/>
                  </a:lnTo>
                  <a:lnTo>
                    <a:pt x="671" y="59"/>
                  </a:lnTo>
                  <a:lnTo>
                    <a:pt x="754" y="44"/>
                  </a:lnTo>
                  <a:lnTo>
                    <a:pt x="838" y="30"/>
                  </a:lnTo>
                  <a:lnTo>
                    <a:pt x="926" y="20"/>
                  </a:lnTo>
                  <a:lnTo>
                    <a:pt x="1016" y="12"/>
                  </a:lnTo>
                  <a:lnTo>
                    <a:pt x="1110" y="5"/>
                  </a:lnTo>
                  <a:lnTo>
                    <a:pt x="1205" y="1"/>
                  </a:lnTo>
                  <a:lnTo>
                    <a:pt x="1300" y="0"/>
                  </a:lnTo>
                  <a:close/>
                </a:path>
              </a:pathLst>
            </a:custGeom>
            <a:solidFill>
              <a:schemeClr val="bg1">
                <a:lumMod val="75000"/>
              </a:schemeClr>
            </a:solidFill>
            <a:ln w="0">
              <a:solidFill>
                <a:schemeClr val="bg1">
                  <a:lumMod val="75000"/>
                </a:schemeClr>
              </a:solidFill>
              <a:prstDash val="solid"/>
              <a:round/>
              <a:headEnd/>
              <a:tailEnd/>
            </a:ln>
          </p:spPr>
          <p:txBody>
            <a:bodyPr vert="horz" wrap="square" lIns="50424" tIns="25212" rIns="50424" bIns="25212"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a:ln>
                  <a:noFill/>
                </a:ln>
                <a:solidFill>
                  <a:sysClr val="windowText" lastClr="000000"/>
                </a:solidFill>
                <a:effectLst/>
                <a:uLnTx/>
                <a:uFillTx/>
              </a:endParaRPr>
            </a:p>
          </p:txBody>
        </p:sp>
        <p:sp>
          <p:nvSpPr>
            <p:cNvPr id="254" name="Freeform 9"/>
            <p:cNvSpPr>
              <a:spLocks/>
            </p:cNvSpPr>
            <p:nvPr/>
          </p:nvSpPr>
          <p:spPr bwMode="auto">
            <a:xfrm>
              <a:off x="486559" y="2741608"/>
              <a:ext cx="193795" cy="36954"/>
            </a:xfrm>
            <a:custGeom>
              <a:avLst/>
              <a:gdLst>
                <a:gd name="T0" fmla="*/ 1126 w 2074"/>
                <a:gd name="T1" fmla="*/ 2 h 623"/>
                <a:gd name="T2" fmla="*/ 1298 w 2074"/>
                <a:gd name="T3" fmla="*/ 10 h 623"/>
                <a:gd name="T4" fmla="*/ 1459 w 2074"/>
                <a:gd name="T5" fmla="*/ 27 h 623"/>
                <a:gd name="T6" fmla="*/ 1608 w 2074"/>
                <a:gd name="T7" fmla="*/ 52 h 623"/>
                <a:gd name="T8" fmla="*/ 1740 w 2074"/>
                <a:gd name="T9" fmla="*/ 83 h 623"/>
                <a:gd name="T10" fmla="*/ 1853 w 2074"/>
                <a:gd name="T11" fmla="*/ 120 h 623"/>
                <a:gd name="T12" fmla="*/ 1946 w 2074"/>
                <a:gd name="T13" fmla="*/ 162 h 623"/>
                <a:gd name="T14" fmla="*/ 2016 w 2074"/>
                <a:gd name="T15" fmla="*/ 208 h 623"/>
                <a:gd name="T16" fmla="*/ 2058 w 2074"/>
                <a:gd name="T17" fmla="*/ 259 h 623"/>
                <a:gd name="T18" fmla="*/ 2074 w 2074"/>
                <a:gd name="T19" fmla="*/ 312 h 623"/>
                <a:gd name="T20" fmla="*/ 2058 w 2074"/>
                <a:gd name="T21" fmla="*/ 366 h 623"/>
                <a:gd name="T22" fmla="*/ 2016 w 2074"/>
                <a:gd name="T23" fmla="*/ 416 h 623"/>
                <a:gd name="T24" fmla="*/ 1946 w 2074"/>
                <a:gd name="T25" fmla="*/ 462 h 623"/>
                <a:gd name="T26" fmla="*/ 1853 w 2074"/>
                <a:gd name="T27" fmla="*/ 504 h 623"/>
                <a:gd name="T28" fmla="*/ 1740 w 2074"/>
                <a:gd name="T29" fmla="*/ 541 h 623"/>
                <a:gd name="T30" fmla="*/ 1608 w 2074"/>
                <a:gd name="T31" fmla="*/ 572 h 623"/>
                <a:gd name="T32" fmla="*/ 1459 w 2074"/>
                <a:gd name="T33" fmla="*/ 597 h 623"/>
                <a:gd name="T34" fmla="*/ 1298 w 2074"/>
                <a:gd name="T35" fmla="*/ 614 h 623"/>
                <a:gd name="T36" fmla="*/ 1126 w 2074"/>
                <a:gd name="T37" fmla="*/ 622 h 623"/>
                <a:gd name="T38" fmla="*/ 947 w 2074"/>
                <a:gd name="T39" fmla="*/ 622 h 623"/>
                <a:gd name="T40" fmla="*/ 775 w 2074"/>
                <a:gd name="T41" fmla="*/ 614 h 623"/>
                <a:gd name="T42" fmla="*/ 613 w 2074"/>
                <a:gd name="T43" fmla="*/ 597 h 623"/>
                <a:gd name="T44" fmla="*/ 466 w 2074"/>
                <a:gd name="T45" fmla="*/ 572 h 623"/>
                <a:gd name="T46" fmla="*/ 334 w 2074"/>
                <a:gd name="T47" fmla="*/ 541 h 623"/>
                <a:gd name="T48" fmla="*/ 219 w 2074"/>
                <a:gd name="T49" fmla="*/ 504 h 623"/>
                <a:gd name="T50" fmla="*/ 127 w 2074"/>
                <a:gd name="T51" fmla="*/ 462 h 623"/>
                <a:gd name="T52" fmla="*/ 58 w 2074"/>
                <a:gd name="T53" fmla="*/ 416 h 623"/>
                <a:gd name="T54" fmla="*/ 14 w 2074"/>
                <a:gd name="T55" fmla="*/ 366 h 623"/>
                <a:gd name="T56" fmla="*/ 0 w 2074"/>
                <a:gd name="T57" fmla="*/ 312 h 623"/>
                <a:gd name="T58" fmla="*/ 14 w 2074"/>
                <a:gd name="T59" fmla="*/ 259 h 623"/>
                <a:gd name="T60" fmla="*/ 58 w 2074"/>
                <a:gd name="T61" fmla="*/ 208 h 623"/>
                <a:gd name="T62" fmla="*/ 127 w 2074"/>
                <a:gd name="T63" fmla="*/ 162 h 623"/>
                <a:gd name="T64" fmla="*/ 219 w 2074"/>
                <a:gd name="T65" fmla="*/ 120 h 623"/>
                <a:gd name="T66" fmla="*/ 334 w 2074"/>
                <a:gd name="T67" fmla="*/ 83 h 623"/>
                <a:gd name="T68" fmla="*/ 466 w 2074"/>
                <a:gd name="T69" fmla="*/ 52 h 623"/>
                <a:gd name="T70" fmla="*/ 613 w 2074"/>
                <a:gd name="T71" fmla="*/ 27 h 623"/>
                <a:gd name="T72" fmla="*/ 775 w 2074"/>
                <a:gd name="T73" fmla="*/ 10 h 623"/>
                <a:gd name="T74" fmla="*/ 947 w 2074"/>
                <a:gd name="T75" fmla="*/ 2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74" h="623">
                  <a:moveTo>
                    <a:pt x="1036" y="0"/>
                  </a:moveTo>
                  <a:lnTo>
                    <a:pt x="1126" y="2"/>
                  </a:lnTo>
                  <a:lnTo>
                    <a:pt x="1213" y="5"/>
                  </a:lnTo>
                  <a:lnTo>
                    <a:pt x="1298" y="10"/>
                  </a:lnTo>
                  <a:lnTo>
                    <a:pt x="1381" y="18"/>
                  </a:lnTo>
                  <a:lnTo>
                    <a:pt x="1459" y="27"/>
                  </a:lnTo>
                  <a:lnTo>
                    <a:pt x="1536" y="39"/>
                  </a:lnTo>
                  <a:lnTo>
                    <a:pt x="1608" y="52"/>
                  </a:lnTo>
                  <a:lnTo>
                    <a:pt x="1676" y="67"/>
                  </a:lnTo>
                  <a:lnTo>
                    <a:pt x="1740" y="83"/>
                  </a:lnTo>
                  <a:lnTo>
                    <a:pt x="1799" y="101"/>
                  </a:lnTo>
                  <a:lnTo>
                    <a:pt x="1853" y="120"/>
                  </a:lnTo>
                  <a:lnTo>
                    <a:pt x="1902" y="140"/>
                  </a:lnTo>
                  <a:lnTo>
                    <a:pt x="1946" y="162"/>
                  </a:lnTo>
                  <a:lnTo>
                    <a:pt x="1984" y="185"/>
                  </a:lnTo>
                  <a:lnTo>
                    <a:pt x="2016" y="208"/>
                  </a:lnTo>
                  <a:lnTo>
                    <a:pt x="2041" y="234"/>
                  </a:lnTo>
                  <a:lnTo>
                    <a:pt x="2058" y="259"/>
                  </a:lnTo>
                  <a:lnTo>
                    <a:pt x="2070" y="285"/>
                  </a:lnTo>
                  <a:lnTo>
                    <a:pt x="2074" y="312"/>
                  </a:lnTo>
                  <a:lnTo>
                    <a:pt x="2070" y="339"/>
                  </a:lnTo>
                  <a:lnTo>
                    <a:pt x="2058" y="366"/>
                  </a:lnTo>
                  <a:lnTo>
                    <a:pt x="2041" y="391"/>
                  </a:lnTo>
                  <a:lnTo>
                    <a:pt x="2016" y="416"/>
                  </a:lnTo>
                  <a:lnTo>
                    <a:pt x="1984" y="439"/>
                  </a:lnTo>
                  <a:lnTo>
                    <a:pt x="1946" y="462"/>
                  </a:lnTo>
                  <a:lnTo>
                    <a:pt x="1902" y="484"/>
                  </a:lnTo>
                  <a:lnTo>
                    <a:pt x="1853" y="504"/>
                  </a:lnTo>
                  <a:lnTo>
                    <a:pt x="1799" y="524"/>
                  </a:lnTo>
                  <a:lnTo>
                    <a:pt x="1740" y="541"/>
                  </a:lnTo>
                  <a:lnTo>
                    <a:pt x="1676" y="557"/>
                  </a:lnTo>
                  <a:lnTo>
                    <a:pt x="1608" y="572"/>
                  </a:lnTo>
                  <a:lnTo>
                    <a:pt x="1536" y="585"/>
                  </a:lnTo>
                  <a:lnTo>
                    <a:pt x="1459" y="597"/>
                  </a:lnTo>
                  <a:lnTo>
                    <a:pt x="1381" y="606"/>
                  </a:lnTo>
                  <a:lnTo>
                    <a:pt x="1298" y="614"/>
                  </a:lnTo>
                  <a:lnTo>
                    <a:pt x="1213" y="619"/>
                  </a:lnTo>
                  <a:lnTo>
                    <a:pt x="1126" y="622"/>
                  </a:lnTo>
                  <a:lnTo>
                    <a:pt x="1036" y="623"/>
                  </a:lnTo>
                  <a:lnTo>
                    <a:pt x="947" y="622"/>
                  </a:lnTo>
                  <a:lnTo>
                    <a:pt x="859" y="619"/>
                  </a:lnTo>
                  <a:lnTo>
                    <a:pt x="775" y="614"/>
                  </a:lnTo>
                  <a:lnTo>
                    <a:pt x="693" y="606"/>
                  </a:lnTo>
                  <a:lnTo>
                    <a:pt x="613" y="597"/>
                  </a:lnTo>
                  <a:lnTo>
                    <a:pt x="538" y="585"/>
                  </a:lnTo>
                  <a:lnTo>
                    <a:pt x="466" y="572"/>
                  </a:lnTo>
                  <a:lnTo>
                    <a:pt x="397" y="557"/>
                  </a:lnTo>
                  <a:lnTo>
                    <a:pt x="334" y="541"/>
                  </a:lnTo>
                  <a:lnTo>
                    <a:pt x="274" y="524"/>
                  </a:lnTo>
                  <a:lnTo>
                    <a:pt x="219" y="504"/>
                  </a:lnTo>
                  <a:lnTo>
                    <a:pt x="170" y="484"/>
                  </a:lnTo>
                  <a:lnTo>
                    <a:pt x="127" y="462"/>
                  </a:lnTo>
                  <a:lnTo>
                    <a:pt x="90" y="439"/>
                  </a:lnTo>
                  <a:lnTo>
                    <a:pt x="58" y="416"/>
                  </a:lnTo>
                  <a:lnTo>
                    <a:pt x="33" y="391"/>
                  </a:lnTo>
                  <a:lnTo>
                    <a:pt x="14" y="366"/>
                  </a:lnTo>
                  <a:lnTo>
                    <a:pt x="4" y="339"/>
                  </a:lnTo>
                  <a:lnTo>
                    <a:pt x="0" y="312"/>
                  </a:lnTo>
                  <a:lnTo>
                    <a:pt x="4" y="285"/>
                  </a:lnTo>
                  <a:lnTo>
                    <a:pt x="14" y="259"/>
                  </a:lnTo>
                  <a:lnTo>
                    <a:pt x="33" y="234"/>
                  </a:lnTo>
                  <a:lnTo>
                    <a:pt x="58" y="208"/>
                  </a:lnTo>
                  <a:lnTo>
                    <a:pt x="90" y="185"/>
                  </a:lnTo>
                  <a:lnTo>
                    <a:pt x="127" y="162"/>
                  </a:lnTo>
                  <a:lnTo>
                    <a:pt x="170" y="140"/>
                  </a:lnTo>
                  <a:lnTo>
                    <a:pt x="219" y="120"/>
                  </a:lnTo>
                  <a:lnTo>
                    <a:pt x="274" y="101"/>
                  </a:lnTo>
                  <a:lnTo>
                    <a:pt x="334" y="83"/>
                  </a:lnTo>
                  <a:lnTo>
                    <a:pt x="397" y="67"/>
                  </a:lnTo>
                  <a:lnTo>
                    <a:pt x="466" y="52"/>
                  </a:lnTo>
                  <a:lnTo>
                    <a:pt x="538" y="39"/>
                  </a:lnTo>
                  <a:lnTo>
                    <a:pt x="613" y="27"/>
                  </a:lnTo>
                  <a:lnTo>
                    <a:pt x="693" y="18"/>
                  </a:lnTo>
                  <a:lnTo>
                    <a:pt x="775" y="10"/>
                  </a:lnTo>
                  <a:lnTo>
                    <a:pt x="859" y="5"/>
                  </a:lnTo>
                  <a:lnTo>
                    <a:pt x="947" y="2"/>
                  </a:lnTo>
                  <a:lnTo>
                    <a:pt x="1036" y="0"/>
                  </a:lnTo>
                  <a:close/>
                </a:path>
              </a:pathLst>
            </a:custGeom>
            <a:solidFill>
              <a:srgbClr val="FF8B00"/>
            </a:solidFill>
            <a:ln w="0">
              <a:noFill/>
              <a:prstDash val="solid"/>
              <a:round/>
              <a:headEnd/>
              <a:tailEnd/>
            </a:ln>
          </p:spPr>
          <p:txBody>
            <a:bodyPr vert="horz" wrap="square" lIns="50424" tIns="25212" rIns="50424" bIns="25212"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a:ln>
                  <a:noFill/>
                </a:ln>
                <a:solidFill>
                  <a:sysClr val="windowText" lastClr="000000"/>
                </a:solidFill>
                <a:effectLst/>
                <a:uLnTx/>
                <a:uFillTx/>
              </a:endParaRPr>
            </a:p>
          </p:txBody>
        </p:sp>
        <p:sp>
          <p:nvSpPr>
            <p:cNvPr id="255" name="Freeform 10"/>
            <p:cNvSpPr>
              <a:spLocks/>
            </p:cNvSpPr>
            <p:nvPr/>
          </p:nvSpPr>
          <p:spPr bwMode="auto">
            <a:xfrm>
              <a:off x="486559" y="2741608"/>
              <a:ext cx="193795" cy="29991"/>
            </a:xfrm>
            <a:custGeom>
              <a:avLst/>
              <a:gdLst>
                <a:gd name="T0" fmla="*/ 1126 w 2074"/>
                <a:gd name="T1" fmla="*/ 2 h 503"/>
                <a:gd name="T2" fmla="*/ 1298 w 2074"/>
                <a:gd name="T3" fmla="*/ 10 h 503"/>
                <a:gd name="T4" fmla="*/ 1459 w 2074"/>
                <a:gd name="T5" fmla="*/ 27 h 503"/>
                <a:gd name="T6" fmla="*/ 1608 w 2074"/>
                <a:gd name="T7" fmla="*/ 52 h 503"/>
                <a:gd name="T8" fmla="*/ 1740 w 2074"/>
                <a:gd name="T9" fmla="*/ 83 h 503"/>
                <a:gd name="T10" fmla="*/ 1853 w 2074"/>
                <a:gd name="T11" fmla="*/ 120 h 503"/>
                <a:gd name="T12" fmla="*/ 1946 w 2074"/>
                <a:gd name="T13" fmla="*/ 162 h 503"/>
                <a:gd name="T14" fmla="*/ 2016 w 2074"/>
                <a:gd name="T15" fmla="*/ 208 h 503"/>
                <a:gd name="T16" fmla="*/ 2058 w 2074"/>
                <a:gd name="T17" fmla="*/ 259 h 503"/>
                <a:gd name="T18" fmla="*/ 2074 w 2074"/>
                <a:gd name="T19" fmla="*/ 312 h 503"/>
                <a:gd name="T20" fmla="*/ 2058 w 2074"/>
                <a:gd name="T21" fmla="*/ 364 h 503"/>
                <a:gd name="T22" fmla="*/ 2016 w 2074"/>
                <a:gd name="T23" fmla="*/ 415 h 503"/>
                <a:gd name="T24" fmla="*/ 1947 w 2074"/>
                <a:gd name="T25" fmla="*/ 461 h 503"/>
                <a:gd name="T26" fmla="*/ 1856 w 2074"/>
                <a:gd name="T27" fmla="*/ 503 h 503"/>
                <a:gd name="T28" fmla="*/ 1731 w 2074"/>
                <a:gd name="T29" fmla="*/ 462 h 503"/>
                <a:gd name="T30" fmla="*/ 1582 w 2074"/>
                <a:gd name="T31" fmla="*/ 428 h 503"/>
                <a:gd name="T32" fmla="*/ 1414 w 2074"/>
                <a:gd name="T33" fmla="*/ 402 h 503"/>
                <a:gd name="T34" fmla="*/ 1232 w 2074"/>
                <a:gd name="T35" fmla="*/ 386 h 503"/>
                <a:gd name="T36" fmla="*/ 1036 w 2074"/>
                <a:gd name="T37" fmla="*/ 381 h 503"/>
                <a:gd name="T38" fmla="*/ 842 w 2074"/>
                <a:gd name="T39" fmla="*/ 386 h 503"/>
                <a:gd name="T40" fmla="*/ 658 w 2074"/>
                <a:gd name="T41" fmla="*/ 402 h 503"/>
                <a:gd name="T42" fmla="*/ 491 w 2074"/>
                <a:gd name="T43" fmla="*/ 428 h 503"/>
                <a:gd name="T44" fmla="*/ 343 w 2074"/>
                <a:gd name="T45" fmla="*/ 462 h 503"/>
                <a:gd name="T46" fmla="*/ 217 w 2074"/>
                <a:gd name="T47" fmla="*/ 503 h 503"/>
                <a:gd name="T48" fmla="*/ 125 w 2074"/>
                <a:gd name="T49" fmla="*/ 461 h 503"/>
                <a:gd name="T50" fmla="*/ 57 w 2074"/>
                <a:gd name="T51" fmla="*/ 415 h 503"/>
                <a:gd name="T52" fmla="*/ 14 w 2074"/>
                <a:gd name="T53" fmla="*/ 364 h 503"/>
                <a:gd name="T54" fmla="*/ 0 w 2074"/>
                <a:gd name="T55" fmla="*/ 312 h 503"/>
                <a:gd name="T56" fmla="*/ 14 w 2074"/>
                <a:gd name="T57" fmla="*/ 259 h 503"/>
                <a:gd name="T58" fmla="*/ 58 w 2074"/>
                <a:gd name="T59" fmla="*/ 208 h 503"/>
                <a:gd name="T60" fmla="*/ 127 w 2074"/>
                <a:gd name="T61" fmla="*/ 162 h 503"/>
                <a:gd name="T62" fmla="*/ 219 w 2074"/>
                <a:gd name="T63" fmla="*/ 120 h 503"/>
                <a:gd name="T64" fmla="*/ 334 w 2074"/>
                <a:gd name="T65" fmla="*/ 83 h 503"/>
                <a:gd name="T66" fmla="*/ 466 w 2074"/>
                <a:gd name="T67" fmla="*/ 52 h 503"/>
                <a:gd name="T68" fmla="*/ 613 w 2074"/>
                <a:gd name="T69" fmla="*/ 27 h 503"/>
                <a:gd name="T70" fmla="*/ 775 w 2074"/>
                <a:gd name="T71" fmla="*/ 10 h 503"/>
                <a:gd name="T72" fmla="*/ 947 w 2074"/>
                <a:gd name="T73" fmla="*/ 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74" h="503">
                  <a:moveTo>
                    <a:pt x="1036" y="0"/>
                  </a:moveTo>
                  <a:lnTo>
                    <a:pt x="1126" y="2"/>
                  </a:lnTo>
                  <a:lnTo>
                    <a:pt x="1213" y="5"/>
                  </a:lnTo>
                  <a:lnTo>
                    <a:pt x="1298" y="10"/>
                  </a:lnTo>
                  <a:lnTo>
                    <a:pt x="1381" y="18"/>
                  </a:lnTo>
                  <a:lnTo>
                    <a:pt x="1459" y="27"/>
                  </a:lnTo>
                  <a:lnTo>
                    <a:pt x="1536" y="39"/>
                  </a:lnTo>
                  <a:lnTo>
                    <a:pt x="1608" y="52"/>
                  </a:lnTo>
                  <a:lnTo>
                    <a:pt x="1676" y="67"/>
                  </a:lnTo>
                  <a:lnTo>
                    <a:pt x="1740" y="83"/>
                  </a:lnTo>
                  <a:lnTo>
                    <a:pt x="1799" y="101"/>
                  </a:lnTo>
                  <a:lnTo>
                    <a:pt x="1853" y="120"/>
                  </a:lnTo>
                  <a:lnTo>
                    <a:pt x="1902" y="140"/>
                  </a:lnTo>
                  <a:lnTo>
                    <a:pt x="1946" y="162"/>
                  </a:lnTo>
                  <a:lnTo>
                    <a:pt x="1984" y="185"/>
                  </a:lnTo>
                  <a:lnTo>
                    <a:pt x="2016" y="208"/>
                  </a:lnTo>
                  <a:lnTo>
                    <a:pt x="2041" y="234"/>
                  </a:lnTo>
                  <a:lnTo>
                    <a:pt x="2058" y="259"/>
                  </a:lnTo>
                  <a:lnTo>
                    <a:pt x="2070" y="285"/>
                  </a:lnTo>
                  <a:lnTo>
                    <a:pt x="2074" y="312"/>
                  </a:lnTo>
                  <a:lnTo>
                    <a:pt x="2070" y="338"/>
                  </a:lnTo>
                  <a:lnTo>
                    <a:pt x="2058" y="364"/>
                  </a:lnTo>
                  <a:lnTo>
                    <a:pt x="2041" y="390"/>
                  </a:lnTo>
                  <a:lnTo>
                    <a:pt x="2016" y="415"/>
                  </a:lnTo>
                  <a:lnTo>
                    <a:pt x="1985" y="438"/>
                  </a:lnTo>
                  <a:lnTo>
                    <a:pt x="1947" y="461"/>
                  </a:lnTo>
                  <a:lnTo>
                    <a:pt x="1905" y="482"/>
                  </a:lnTo>
                  <a:lnTo>
                    <a:pt x="1856" y="503"/>
                  </a:lnTo>
                  <a:lnTo>
                    <a:pt x="1797" y="481"/>
                  </a:lnTo>
                  <a:lnTo>
                    <a:pt x="1731" y="462"/>
                  </a:lnTo>
                  <a:lnTo>
                    <a:pt x="1658" y="444"/>
                  </a:lnTo>
                  <a:lnTo>
                    <a:pt x="1582" y="428"/>
                  </a:lnTo>
                  <a:lnTo>
                    <a:pt x="1500" y="414"/>
                  </a:lnTo>
                  <a:lnTo>
                    <a:pt x="1414" y="402"/>
                  </a:lnTo>
                  <a:lnTo>
                    <a:pt x="1325" y="394"/>
                  </a:lnTo>
                  <a:lnTo>
                    <a:pt x="1232" y="386"/>
                  </a:lnTo>
                  <a:lnTo>
                    <a:pt x="1136" y="382"/>
                  </a:lnTo>
                  <a:lnTo>
                    <a:pt x="1036" y="381"/>
                  </a:lnTo>
                  <a:lnTo>
                    <a:pt x="938" y="382"/>
                  </a:lnTo>
                  <a:lnTo>
                    <a:pt x="842" y="386"/>
                  </a:lnTo>
                  <a:lnTo>
                    <a:pt x="748" y="394"/>
                  </a:lnTo>
                  <a:lnTo>
                    <a:pt x="658" y="402"/>
                  </a:lnTo>
                  <a:lnTo>
                    <a:pt x="572" y="414"/>
                  </a:lnTo>
                  <a:lnTo>
                    <a:pt x="491" y="428"/>
                  </a:lnTo>
                  <a:lnTo>
                    <a:pt x="414" y="444"/>
                  </a:lnTo>
                  <a:lnTo>
                    <a:pt x="343" y="462"/>
                  </a:lnTo>
                  <a:lnTo>
                    <a:pt x="277" y="481"/>
                  </a:lnTo>
                  <a:lnTo>
                    <a:pt x="217" y="503"/>
                  </a:lnTo>
                  <a:lnTo>
                    <a:pt x="168" y="482"/>
                  </a:lnTo>
                  <a:lnTo>
                    <a:pt x="125" y="461"/>
                  </a:lnTo>
                  <a:lnTo>
                    <a:pt x="89" y="438"/>
                  </a:lnTo>
                  <a:lnTo>
                    <a:pt x="57" y="415"/>
                  </a:lnTo>
                  <a:lnTo>
                    <a:pt x="32" y="390"/>
                  </a:lnTo>
                  <a:lnTo>
                    <a:pt x="14" y="364"/>
                  </a:lnTo>
                  <a:lnTo>
                    <a:pt x="4" y="338"/>
                  </a:lnTo>
                  <a:lnTo>
                    <a:pt x="0" y="312"/>
                  </a:lnTo>
                  <a:lnTo>
                    <a:pt x="4" y="285"/>
                  </a:lnTo>
                  <a:lnTo>
                    <a:pt x="14" y="259"/>
                  </a:lnTo>
                  <a:lnTo>
                    <a:pt x="33" y="234"/>
                  </a:lnTo>
                  <a:lnTo>
                    <a:pt x="58" y="208"/>
                  </a:lnTo>
                  <a:lnTo>
                    <a:pt x="90" y="185"/>
                  </a:lnTo>
                  <a:lnTo>
                    <a:pt x="127" y="162"/>
                  </a:lnTo>
                  <a:lnTo>
                    <a:pt x="171" y="140"/>
                  </a:lnTo>
                  <a:lnTo>
                    <a:pt x="219" y="120"/>
                  </a:lnTo>
                  <a:lnTo>
                    <a:pt x="274" y="101"/>
                  </a:lnTo>
                  <a:lnTo>
                    <a:pt x="334" y="83"/>
                  </a:lnTo>
                  <a:lnTo>
                    <a:pt x="397" y="67"/>
                  </a:lnTo>
                  <a:lnTo>
                    <a:pt x="466" y="52"/>
                  </a:lnTo>
                  <a:lnTo>
                    <a:pt x="538" y="39"/>
                  </a:lnTo>
                  <a:lnTo>
                    <a:pt x="613" y="27"/>
                  </a:lnTo>
                  <a:lnTo>
                    <a:pt x="693" y="18"/>
                  </a:lnTo>
                  <a:lnTo>
                    <a:pt x="775" y="10"/>
                  </a:lnTo>
                  <a:lnTo>
                    <a:pt x="859" y="5"/>
                  </a:lnTo>
                  <a:lnTo>
                    <a:pt x="947" y="2"/>
                  </a:lnTo>
                  <a:lnTo>
                    <a:pt x="1036" y="0"/>
                  </a:lnTo>
                  <a:close/>
                </a:path>
              </a:pathLst>
            </a:custGeom>
            <a:solidFill>
              <a:schemeClr val="bg1">
                <a:lumMod val="85000"/>
              </a:schemeClr>
            </a:solidFill>
            <a:ln w="0">
              <a:noFill/>
              <a:prstDash val="solid"/>
              <a:round/>
              <a:headEnd/>
              <a:tailEnd/>
            </a:ln>
          </p:spPr>
          <p:txBody>
            <a:bodyPr vert="horz" wrap="square" lIns="50424" tIns="25212" rIns="50424" bIns="25212"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a:ln>
                  <a:noFill/>
                </a:ln>
                <a:solidFill>
                  <a:sysClr val="windowText" lastClr="000000"/>
                </a:solidFill>
                <a:effectLst/>
                <a:uLnTx/>
                <a:uFillTx/>
              </a:endParaRPr>
            </a:p>
          </p:txBody>
        </p:sp>
        <p:sp>
          <p:nvSpPr>
            <p:cNvPr id="256" name="Freeform 6"/>
            <p:cNvSpPr>
              <a:spLocks/>
            </p:cNvSpPr>
            <p:nvPr/>
          </p:nvSpPr>
          <p:spPr bwMode="auto">
            <a:xfrm>
              <a:off x="804794" y="2761424"/>
              <a:ext cx="244350" cy="177804"/>
            </a:xfrm>
            <a:custGeom>
              <a:avLst/>
              <a:gdLst>
                <a:gd name="T0" fmla="*/ 0 w 2608"/>
                <a:gd name="T1" fmla="*/ 0 h 2984"/>
                <a:gd name="T2" fmla="*/ 2608 w 2608"/>
                <a:gd name="T3" fmla="*/ 0 h 2984"/>
                <a:gd name="T4" fmla="*/ 2608 w 2608"/>
                <a:gd name="T5" fmla="*/ 2512 h 2984"/>
                <a:gd name="T6" fmla="*/ 2605 w 2608"/>
                <a:gd name="T7" fmla="*/ 2547 h 2984"/>
                <a:gd name="T8" fmla="*/ 2595 w 2608"/>
                <a:gd name="T9" fmla="*/ 2582 h 2984"/>
                <a:gd name="T10" fmla="*/ 2577 w 2608"/>
                <a:gd name="T11" fmla="*/ 2615 h 2984"/>
                <a:gd name="T12" fmla="*/ 2553 w 2608"/>
                <a:gd name="T13" fmla="*/ 2648 h 2984"/>
                <a:gd name="T14" fmla="*/ 2523 w 2608"/>
                <a:gd name="T15" fmla="*/ 2680 h 2984"/>
                <a:gd name="T16" fmla="*/ 2487 w 2608"/>
                <a:gd name="T17" fmla="*/ 2711 h 2984"/>
                <a:gd name="T18" fmla="*/ 2446 w 2608"/>
                <a:gd name="T19" fmla="*/ 2741 h 2984"/>
                <a:gd name="T20" fmla="*/ 2399 w 2608"/>
                <a:gd name="T21" fmla="*/ 2769 h 2984"/>
                <a:gd name="T22" fmla="*/ 2346 w 2608"/>
                <a:gd name="T23" fmla="*/ 2795 h 2984"/>
                <a:gd name="T24" fmla="*/ 2289 w 2608"/>
                <a:gd name="T25" fmla="*/ 2822 h 2984"/>
                <a:gd name="T26" fmla="*/ 2226 w 2608"/>
                <a:gd name="T27" fmla="*/ 2846 h 2984"/>
                <a:gd name="T28" fmla="*/ 2160 w 2608"/>
                <a:gd name="T29" fmla="*/ 2868 h 2984"/>
                <a:gd name="T30" fmla="*/ 2089 w 2608"/>
                <a:gd name="T31" fmla="*/ 2889 h 2984"/>
                <a:gd name="T32" fmla="*/ 2014 w 2608"/>
                <a:gd name="T33" fmla="*/ 2908 h 2984"/>
                <a:gd name="T34" fmla="*/ 1936 w 2608"/>
                <a:gd name="T35" fmla="*/ 2925 h 2984"/>
                <a:gd name="T36" fmla="*/ 1854 w 2608"/>
                <a:gd name="T37" fmla="*/ 2940 h 2984"/>
                <a:gd name="T38" fmla="*/ 1769 w 2608"/>
                <a:gd name="T39" fmla="*/ 2953 h 2984"/>
                <a:gd name="T40" fmla="*/ 1681 w 2608"/>
                <a:gd name="T41" fmla="*/ 2964 h 2984"/>
                <a:gd name="T42" fmla="*/ 1590 w 2608"/>
                <a:gd name="T43" fmla="*/ 2972 h 2984"/>
                <a:gd name="T44" fmla="*/ 1497 w 2608"/>
                <a:gd name="T45" fmla="*/ 2979 h 2984"/>
                <a:gd name="T46" fmla="*/ 1402 w 2608"/>
                <a:gd name="T47" fmla="*/ 2983 h 2984"/>
                <a:gd name="T48" fmla="*/ 1304 w 2608"/>
                <a:gd name="T49" fmla="*/ 2984 h 2984"/>
                <a:gd name="T50" fmla="*/ 1304 w 2608"/>
                <a:gd name="T51" fmla="*/ 2984 h 2984"/>
                <a:gd name="T52" fmla="*/ 1302 w 2608"/>
                <a:gd name="T53" fmla="*/ 2984 h 2984"/>
                <a:gd name="T54" fmla="*/ 1287 w 2608"/>
                <a:gd name="T55" fmla="*/ 2984 h 2984"/>
                <a:gd name="T56" fmla="*/ 1287 w 2608"/>
                <a:gd name="T57" fmla="*/ 2984 h 2984"/>
                <a:gd name="T58" fmla="*/ 1190 w 2608"/>
                <a:gd name="T59" fmla="*/ 2982 h 2984"/>
                <a:gd name="T60" fmla="*/ 1096 w 2608"/>
                <a:gd name="T61" fmla="*/ 2978 h 2984"/>
                <a:gd name="T62" fmla="*/ 1005 w 2608"/>
                <a:gd name="T63" fmla="*/ 2971 h 2984"/>
                <a:gd name="T64" fmla="*/ 915 w 2608"/>
                <a:gd name="T65" fmla="*/ 2962 h 2984"/>
                <a:gd name="T66" fmla="*/ 828 w 2608"/>
                <a:gd name="T67" fmla="*/ 2952 h 2984"/>
                <a:gd name="T68" fmla="*/ 744 w 2608"/>
                <a:gd name="T69" fmla="*/ 2938 h 2984"/>
                <a:gd name="T70" fmla="*/ 663 w 2608"/>
                <a:gd name="T71" fmla="*/ 2922 h 2984"/>
                <a:gd name="T72" fmla="*/ 586 w 2608"/>
                <a:gd name="T73" fmla="*/ 2905 h 2984"/>
                <a:gd name="T74" fmla="*/ 513 w 2608"/>
                <a:gd name="T75" fmla="*/ 2887 h 2984"/>
                <a:gd name="T76" fmla="*/ 442 w 2608"/>
                <a:gd name="T77" fmla="*/ 2866 h 2984"/>
                <a:gd name="T78" fmla="*/ 377 w 2608"/>
                <a:gd name="T79" fmla="*/ 2844 h 2984"/>
                <a:gd name="T80" fmla="*/ 316 w 2608"/>
                <a:gd name="T81" fmla="*/ 2820 h 2984"/>
                <a:gd name="T82" fmla="*/ 259 w 2608"/>
                <a:gd name="T83" fmla="*/ 2793 h 2984"/>
                <a:gd name="T84" fmla="*/ 208 w 2608"/>
                <a:gd name="T85" fmla="*/ 2767 h 2984"/>
                <a:gd name="T86" fmla="*/ 162 w 2608"/>
                <a:gd name="T87" fmla="*/ 2739 h 2984"/>
                <a:gd name="T88" fmla="*/ 120 w 2608"/>
                <a:gd name="T89" fmla="*/ 2710 h 2984"/>
                <a:gd name="T90" fmla="*/ 85 w 2608"/>
                <a:gd name="T91" fmla="*/ 2678 h 2984"/>
                <a:gd name="T92" fmla="*/ 55 w 2608"/>
                <a:gd name="T93" fmla="*/ 2647 h 2984"/>
                <a:gd name="T94" fmla="*/ 32 w 2608"/>
                <a:gd name="T95" fmla="*/ 2614 h 2984"/>
                <a:gd name="T96" fmla="*/ 15 w 2608"/>
                <a:gd name="T97" fmla="*/ 2581 h 2984"/>
                <a:gd name="T98" fmla="*/ 5 w 2608"/>
                <a:gd name="T99" fmla="*/ 2546 h 2984"/>
                <a:gd name="T100" fmla="*/ 0 w 2608"/>
                <a:gd name="T101" fmla="*/ 2512 h 2984"/>
                <a:gd name="T102" fmla="*/ 0 w 2608"/>
                <a:gd name="T103" fmla="*/ 0 h 2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608" h="2984">
                  <a:moveTo>
                    <a:pt x="0" y="0"/>
                  </a:moveTo>
                  <a:lnTo>
                    <a:pt x="2608" y="0"/>
                  </a:lnTo>
                  <a:lnTo>
                    <a:pt x="2608" y="2512"/>
                  </a:lnTo>
                  <a:lnTo>
                    <a:pt x="2605" y="2547"/>
                  </a:lnTo>
                  <a:lnTo>
                    <a:pt x="2595" y="2582"/>
                  </a:lnTo>
                  <a:lnTo>
                    <a:pt x="2577" y="2615"/>
                  </a:lnTo>
                  <a:lnTo>
                    <a:pt x="2553" y="2648"/>
                  </a:lnTo>
                  <a:lnTo>
                    <a:pt x="2523" y="2680"/>
                  </a:lnTo>
                  <a:lnTo>
                    <a:pt x="2487" y="2711"/>
                  </a:lnTo>
                  <a:lnTo>
                    <a:pt x="2446" y="2741"/>
                  </a:lnTo>
                  <a:lnTo>
                    <a:pt x="2399" y="2769"/>
                  </a:lnTo>
                  <a:lnTo>
                    <a:pt x="2346" y="2795"/>
                  </a:lnTo>
                  <a:lnTo>
                    <a:pt x="2289" y="2822"/>
                  </a:lnTo>
                  <a:lnTo>
                    <a:pt x="2226" y="2846"/>
                  </a:lnTo>
                  <a:lnTo>
                    <a:pt x="2160" y="2868"/>
                  </a:lnTo>
                  <a:lnTo>
                    <a:pt x="2089" y="2889"/>
                  </a:lnTo>
                  <a:lnTo>
                    <a:pt x="2014" y="2908"/>
                  </a:lnTo>
                  <a:lnTo>
                    <a:pt x="1936" y="2925"/>
                  </a:lnTo>
                  <a:lnTo>
                    <a:pt x="1854" y="2940"/>
                  </a:lnTo>
                  <a:lnTo>
                    <a:pt x="1769" y="2953"/>
                  </a:lnTo>
                  <a:lnTo>
                    <a:pt x="1681" y="2964"/>
                  </a:lnTo>
                  <a:lnTo>
                    <a:pt x="1590" y="2972"/>
                  </a:lnTo>
                  <a:lnTo>
                    <a:pt x="1497" y="2979"/>
                  </a:lnTo>
                  <a:lnTo>
                    <a:pt x="1402" y="2983"/>
                  </a:lnTo>
                  <a:lnTo>
                    <a:pt x="1304" y="2984"/>
                  </a:lnTo>
                  <a:lnTo>
                    <a:pt x="1304" y="2984"/>
                  </a:lnTo>
                  <a:lnTo>
                    <a:pt x="1302" y="2984"/>
                  </a:lnTo>
                  <a:lnTo>
                    <a:pt x="1287" y="2984"/>
                  </a:lnTo>
                  <a:lnTo>
                    <a:pt x="1287" y="2984"/>
                  </a:lnTo>
                  <a:lnTo>
                    <a:pt x="1190" y="2982"/>
                  </a:lnTo>
                  <a:lnTo>
                    <a:pt x="1096" y="2978"/>
                  </a:lnTo>
                  <a:lnTo>
                    <a:pt x="1005" y="2971"/>
                  </a:lnTo>
                  <a:lnTo>
                    <a:pt x="915" y="2962"/>
                  </a:lnTo>
                  <a:lnTo>
                    <a:pt x="828" y="2952"/>
                  </a:lnTo>
                  <a:lnTo>
                    <a:pt x="744" y="2938"/>
                  </a:lnTo>
                  <a:lnTo>
                    <a:pt x="663" y="2922"/>
                  </a:lnTo>
                  <a:lnTo>
                    <a:pt x="586" y="2905"/>
                  </a:lnTo>
                  <a:lnTo>
                    <a:pt x="513" y="2887"/>
                  </a:lnTo>
                  <a:lnTo>
                    <a:pt x="442" y="2866"/>
                  </a:lnTo>
                  <a:lnTo>
                    <a:pt x="377" y="2844"/>
                  </a:lnTo>
                  <a:lnTo>
                    <a:pt x="316" y="2820"/>
                  </a:lnTo>
                  <a:lnTo>
                    <a:pt x="259" y="2793"/>
                  </a:lnTo>
                  <a:lnTo>
                    <a:pt x="208" y="2767"/>
                  </a:lnTo>
                  <a:lnTo>
                    <a:pt x="162" y="2739"/>
                  </a:lnTo>
                  <a:lnTo>
                    <a:pt x="120" y="2710"/>
                  </a:lnTo>
                  <a:lnTo>
                    <a:pt x="85" y="2678"/>
                  </a:lnTo>
                  <a:lnTo>
                    <a:pt x="55" y="2647"/>
                  </a:lnTo>
                  <a:lnTo>
                    <a:pt x="32" y="2614"/>
                  </a:lnTo>
                  <a:lnTo>
                    <a:pt x="15" y="2581"/>
                  </a:lnTo>
                  <a:lnTo>
                    <a:pt x="5" y="2546"/>
                  </a:lnTo>
                  <a:lnTo>
                    <a:pt x="0" y="2512"/>
                  </a:lnTo>
                  <a:lnTo>
                    <a:pt x="0" y="0"/>
                  </a:lnTo>
                  <a:close/>
                </a:path>
              </a:pathLst>
            </a:custGeom>
            <a:solidFill>
              <a:schemeClr val="bg1"/>
            </a:solidFill>
            <a:ln w="0">
              <a:solidFill>
                <a:schemeClr val="bg1"/>
              </a:solidFill>
              <a:prstDash val="solid"/>
              <a:round/>
              <a:headEnd/>
              <a:tailEnd/>
            </a:ln>
          </p:spPr>
          <p:txBody>
            <a:bodyPr vert="horz" wrap="square" lIns="50424" tIns="25212" rIns="50424" bIns="25212"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a:ln>
                  <a:noFill/>
                </a:ln>
                <a:solidFill>
                  <a:sysClr val="windowText" lastClr="000000"/>
                </a:solidFill>
                <a:effectLst/>
                <a:uLnTx/>
                <a:uFillTx/>
              </a:endParaRPr>
            </a:p>
          </p:txBody>
        </p:sp>
        <p:sp>
          <p:nvSpPr>
            <p:cNvPr id="257" name="Freeform 8"/>
            <p:cNvSpPr>
              <a:spLocks/>
            </p:cNvSpPr>
            <p:nvPr/>
          </p:nvSpPr>
          <p:spPr bwMode="auto">
            <a:xfrm>
              <a:off x="804794" y="2733575"/>
              <a:ext cx="244350" cy="56233"/>
            </a:xfrm>
            <a:custGeom>
              <a:avLst/>
              <a:gdLst>
                <a:gd name="T0" fmla="*/ 1305 w 2606"/>
                <a:gd name="T1" fmla="*/ 0 h 945"/>
                <a:gd name="T2" fmla="*/ 1495 w 2606"/>
                <a:gd name="T3" fmla="*/ 5 h 945"/>
                <a:gd name="T4" fmla="*/ 1679 w 2606"/>
                <a:gd name="T5" fmla="*/ 20 h 945"/>
                <a:gd name="T6" fmla="*/ 1852 w 2606"/>
                <a:gd name="T7" fmla="*/ 44 h 945"/>
                <a:gd name="T8" fmla="*/ 2012 w 2606"/>
                <a:gd name="T9" fmla="*/ 76 h 945"/>
                <a:gd name="T10" fmla="*/ 2158 w 2606"/>
                <a:gd name="T11" fmla="*/ 116 h 945"/>
                <a:gd name="T12" fmla="*/ 2287 w 2606"/>
                <a:gd name="T13" fmla="*/ 162 h 945"/>
                <a:gd name="T14" fmla="*/ 2397 w 2606"/>
                <a:gd name="T15" fmla="*/ 215 h 945"/>
                <a:gd name="T16" fmla="*/ 2485 w 2606"/>
                <a:gd name="T17" fmla="*/ 273 h 945"/>
                <a:gd name="T18" fmla="*/ 2551 w 2606"/>
                <a:gd name="T19" fmla="*/ 336 h 945"/>
                <a:gd name="T20" fmla="*/ 2593 w 2606"/>
                <a:gd name="T21" fmla="*/ 402 h 945"/>
                <a:gd name="T22" fmla="*/ 2606 w 2606"/>
                <a:gd name="T23" fmla="*/ 472 h 945"/>
                <a:gd name="T24" fmla="*/ 2593 w 2606"/>
                <a:gd name="T25" fmla="*/ 541 h 945"/>
                <a:gd name="T26" fmla="*/ 2551 w 2606"/>
                <a:gd name="T27" fmla="*/ 608 h 945"/>
                <a:gd name="T28" fmla="*/ 2485 w 2606"/>
                <a:gd name="T29" fmla="*/ 671 h 945"/>
                <a:gd name="T30" fmla="*/ 2397 w 2606"/>
                <a:gd name="T31" fmla="*/ 729 h 945"/>
                <a:gd name="T32" fmla="*/ 2287 w 2606"/>
                <a:gd name="T33" fmla="*/ 782 h 945"/>
                <a:gd name="T34" fmla="*/ 2158 w 2606"/>
                <a:gd name="T35" fmla="*/ 828 h 945"/>
                <a:gd name="T36" fmla="*/ 2012 w 2606"/>
                <a:gd name="T37" fmla="*/ 868 h 945"/>
                <a:gd name="T38" fmla="*/ 1852 w 2606"/>
                <a:gd name="T39" fmla="*/ 901 h 945"/>
                <a:gd name="T40" fmla="*/ 1679 w 2606"/>
                <a:gd name="T41" fmla="*/ 925 h 945"/>
                <a:gd name="T42" fmla="*/ 1495 w 2606"/>
                <a:gd name="T43" fmla="*/ 939 h 945"/>
                <a:gd name="T44" fmla="*/ 1302 w 2606"/>
                <a:gd name="T45" fmla="*/ 945 h 945"/>
                <a:gd name="T46" fmla="*/ 1110 w 2606"/>
                <a:gd name="T47" fmla="*/ 939 h 945"/>
                <a:gd name="T48" fmla="*/ 926 w 2606"/>
                <a:gd name="T49" fmla="*/ 925 h 945"/>
                <a:gd name="T50" fmla="*/ 754 w 2606"/>
                <a:gd name="T51" fmla="*/ 901 h 945"/>
                <a:gd name="T52" fmla="*/ 593 w 2606"/>
                <a:gd name="T53" fmla="*/ 868 h 945"/>
                <a:gd name="T54" fmla="*/ 448 w 2606"/>
                <a:gd name="T55" fmla="*/ 828 h 945"/>
                <a:gd name="T56" fmla="*/ 319 w 2606"/>
                <a:gd name="T57" fmla="*/ 782 h 945"/>
                <a:gd name="T58" fmla="*/ 209 w 2606"/>
                <a:gd name="T59" fmla="*/ 729 h 945"/>
                <a:gd name="T60" fmla="*/ 120 w 2606"/>
                <a:gd name="T61" fmla="*/ 671 h 945"/>
                <a:gd name="T62" fmla="*/ 54 w 2606"/>
                <a:gd name="T63" fmla="*/ 608 h 945"/>
                <a:gd name="T64" fmla="*/ 13 w 2606"/>
                <a:gd name="T65" fmla="*/ 541 h 945"/>
                <a:gd name="T66" fmla="*/ 0 w 2606"/>
                <a:gd name="T67" fmla="*/ 472 h 945"/>
                <a:gd name="T68" fmla="*/ 13 w 2606"/>
                <a:gd name="T69" fmla="*/ 402 h 945"/>
                <a:gd name="T70" fmla="*/ 54 w 2606"/>
                <a:gd name="T71" fmla="*/ 336 h 945"/>
                <a:gd name="T72" fmla="*/ 120 w 2606"/>
                <a:gd name="T73" fmla="*/ 273 h 945"/>
                <a:gd name="T74" fmla="*/ 209 w 2606"/>
                <a:gd name="T75" fmla="*/ 215 h 945"/>
                <a:gd name="T76" fmla="*/ 319 w 2606"/>
                <a:gd name="T77" fmla="*/ 162 h 945"/>
                <a:gd name="T78" fmla="*/ 448 w 2606"/>
                <a:gd name="T79" fmla="*/ 116 h 945"/>
                <a:gd name="T80" fmla="*/ 593 w 2606"/>
                <a:gd name="T81" fmla="*/ 76 h 945"/>
                <a:gd name="T82" fmla="*/ 754 w 2606"/>
                <a:gd name="T83" fmla="*/ 44 h 945"/>
                <a:gd name="T84" fmla="*/ 926 w 2606"/>
                <a:gd name="T85" fmla="*/ 20 h 945"/>
                <a:gd name="T86" fmla="*/ 1110 w 2606"/>
                <a:gd name="T87" fmla="*/ 5 h 945"/>
                <a:gd name="T88" fmla="*/ 1300 w 2606"/>
                <a:gd name="T89" fmla="*/ 0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06" h="945">
                  <a:moveTo>
                    <a:pt x="1300" y="0"/>
                  </a:moveTo>
                  <a:lnTo>
                    <a:pt x="1305" y="0"/>
                  </a:lnTo>
                  <a:lnTo>
                    <a:pt x="1400" y="1"/>
                  </a:lnTo>
                  <a:lnTo>
                    <a:pt x="1495" y="5"/>
                  </a:lnTo>
                  <a:lnTo>
                    <a:pt x="1588" y="12"/>
                  </a:lnTo>
                  <a:lnTo>
                    <a:pt x="1679" y="20"/>
                  </a:lnTo>
                  <a:lnTo>
                    <a:pt x="1767" y="30"/>
                  </a:lnTo>
                  <a:lnTo>
                    <a:pt x="1852" y="44"/>
                  </a:lnTo>
                  <a:lnTo>
                    <a:pt x="1934" y="59"/>
                  </a:lnTo>
                  <a:lnTo>
                    <a:pt x="2012" y="76"/>
                  </a:lnTo>
                  <a:lnTo>
                    <a:pt x="2087" y="95"/>
                  </a:lnTo>
                  <a:lnTo>
                    <a:pt x="2158" y="116"/>
                  </a:lnTo>
                  <a:lnTo>
                    <a:pt x="2224" y="138"/>
                  </a:lnTo>
                  <a:lnTo>
                    <a:pt x="2287" y="162"/>
                  </a:lnTo>
                  <a:lnTo>
                    <a:pt x="2344" y="187"/>
                  </a:lnTo>
                  <a:lnTo>
                    <a:pt x="2397" y="215"/>
                  </a:lnTo>
                  <a:lnTo>
                    <a:pt x="2444" y="243"/>
                  </a:lnTo>
                  <a:lnTo>
                    <a:pt x="2485" y="273"/>
                  </a:lnTo>
                  <a:lnTo>
                    <a:pt x="2521" y="304"/>
                  </a:lnTo>
                  <a:lnTo>
                    <a:pt x="2551" y="336"/>
                  </a:lnTo>
                  <a:lnTo>
                    <a:pt x="2575" y="369"/>
                  </a:lnTo>
                  <a:lnTo>
                    <a:pt x="2593" y="402"/>
                  </a:lnTo>
                  <a:lnTo>
                    <a:pt x="2603" y="437"/>
                  </a:lnTo>
                  <a:lnTo>
                    <a:pt x="2606" y="472"/>
                  </a:lnTo>
                  <a:lnTo>
                    <a:pt x="2603" y="507"/>
                  </a:lnTo>
                  <a:lnTo>
                    <a:pt x="2593" y="541"/>
                  </a:lnTo>
                  <a:lnTo>
                    <a:pt x="2575" y="576"/>
                  </a:lnTo>
                  <a:lnTo>
                    <a:pt x="2551" y="608"/>
                  </a:lnTo>
                  <a:lnTo>
                    <a:pt x="2521" y="640"/>
                  </a:lnTo>
                  <a:lnTo>
                    <a:pt x="2485" y="671"/>
                  </a:lnTo>
                  <a:lnTo>
                    <a:pt x="2444" y="701"/>
                  </a:lnTo>
                  <a:lnTo>
                    <a:pt x="2397" y="729"/>
                  </a:lnTo>
                  <a:lnTo>
                    <a:pt x="2344" y="756"/>
                  </a:lnTo>
                  <a:lnTo>
                    <a:pt x="2287" y="782"/>
                  </a:lnTo>
                  <a:lnTo>
                    <a:pt x="2224" y="806"/>
                  </a:lnTo>
                  <a:lnTo>
                    <a:pt x="2158" y="828"/>
                  </a:lnTo>
                  <a:lnTo>
                    <a:pt x="2087" y="849"/>
                  </a:lnTo>
                  <a:lnTo>
                    <a:pt x="2012" y="868"/>
                  </a:lnTo>
                  <a:lnTo>
                    <a:pt x="1934" y="885"/>
                  </a:lnTo>
                  <a:lnTo>
                    <a:pt x="1852" y="901"/>
                  </a:lnTo>
                  <a:lnTo>
                    <a:pt x="1767" y="913"/>
                  </a:lnTo>
                  <a:lnTo>
                    <a:pt x="1679" y="925"/>
                  </a:lnTo>
                  <a:lnTo>
                    <a:pt x="1588" y="933"/>
                  </a:lnTo>
                  <a:lnTo>
                    <a:pt x="1495" y="939"/>
                  </a:lnTo>
                  <a:lnTo>
                    <a:pt x="1400" y="943"/>
                  </a:lnTo>
                  <a:lnTo>
                    <a:pt x="1302" y="945"/>
                  </a:lnTo>
                  <a:lnTo>
                    <a:pt x="1205" y="943"/>
                  </a:lnTo>
                  <a:lnTo>
                    <a:pt x="1110" y="939"/>
                  </a:lnTo>
                  <a:lnTo>
                    <a:pt x="1016" y="933"/>
                  </a:lnTo>
                  <a:lnTo>
                    <a:pt x="926" y="925"/>
                  </a:lnTo>
                  <a:lnTo>
                    <a:pt x="838" y="913"/>
                  </a:lnTo>
                  <a:lnTo>
                    <a:pt x="754" y="901"/>
                  </a:lnTo>
                  <a:lnTo>
                    <a:pt x="671" y="885"/>
                  </a:lnTo>
                  <a:lnTo>
                    <a:pt x="593" y="868"/>
                  </a:lnTo>
                  <a:lnTo>
                    <a:pt x="518" y="849"/>
                  </a:lnTo>
                  <a:lnTo>
                    <a:pt x="448" y="828"/>
                  </a:lnTo>
                  <a:lnTo>
                    <a:pt x="381" y="806"/>
                  </a:lnTo>
                  <a:lnTo>
                    <a:pt x="319" y="782"/>
                  </a:lnTo>
                  <a:lnTo>
                    <a:pt x="261" y="756"/>
                  </a:lnTo>
                  <a:lnTo>
                    <a:pt x="209" y="729"/>
                  </a:lnTo>
                  <a:lnTo>
                    <a:pt x="162" y="701"/>
                  </a:lnTo>
                  <a:lnTo>
                    <a:pt x="120" y="671"/>
                  </a:lnTo>
                  <a:lnTo>
                    <a:pt x="84" y="640"/>
                  </a:lnTo>
                  <a:lnTo>
                    <a:pt x="54" y="608"/>
                  </a:lnTo>
                  <a:lnTo>
                    <a:pt x="31" y="576"/>
                  </a:lnTo>
                  <a:lnTo>
                    <a:pt x="13" y="541"/>
                  </a:lnTo>
                  <a:lnTo>
                    <a:pt x="3" y="507"/>
                  </a:lnTo>
                  <a:lnTo>
                    <a:pt x="0" y="472"/>
                  </a:lnTo>
                  <a:lnTo>
                    <a:pt x="3" y="437"/>
                  </a:lnTo>
                  <a:lnTo>
                    <a:pt x="13" y="402"/>
                  </a:lnTo>
                  <a:lnTo>
                    <a:pt x="31" y="369"/>
                  </a:lnTo>
                  <a:lnTo>
                    <a:pt x="54" y="336"/>
                  </a:lnTo>
                  <a:lnTo>
                    <a:pt x="84" y="304"/>
                  </a:lnTo>
                  <a:lnTo>
                    <a:pt x="120" y="273"/>
                  </a:lnTo>
                  <a:lnTo>
                    <a:pt x="162" y="243"/>
                  </a:lnTo>
                  <a:lnTo>
                    <a:pt x="209" y="215"/>
                  </a:lnTo>
                  <a:lnTo>
                    <a:pt x="261" y="187"/>
                  </a:lnTo>
                  <a:lnTo>
                    <a:pt x="319" y="162"/>
                  </a:lnTo>
                  <a:lnTo>
                    <a:pt x="381" y="138"/>
                  </a:lnTo>
                  <a:lnTo>
                    <a:pt x="448" y="116"/>
                  </a:lnTo>
                  <a:lnTo>
                    <a:pt x="518" y="95"/>
                  </a:lnTo>
                  <a:lnTo>
                    <a:pt x="593" y="76"/>
                  </a:lnTo>
                  <a:lnTo>
                    <a:pt x="671" y="59"/>
                  </a:lnTo>
                  <a:lnTo>
                    <a:pt x="754" y="44"/>
                  </a:lnTo>
                  <a:lnTo>
                    <a:pt x="838" y="30"/>
                  </a:lnTo>
                  <a:lnTo>
                    <a:pt x="926" y="20"/>
                  </a:lnTo>
                  <a:lnTo>
                    <a:pt x="1016" y="12"/>
                  </a:lnTo>
                  <a:lnTo>
                    <a:pt x="1110" y="5"/>
                  </a:lnTo>
                  <a:lnTo>
                    <a:pt x="1205" y="1"/>
                  </a:lnTo>
                  <a:lnTo>
                    <a:pt x="1300" y="0"/>
                  </a:lnTo>
                  <a:close/>
                </a:path>
              </a:pathLst>
            </a:custGeom>
            <a:solidFill>
              <a:schemeClr val="bg1">
                <a:lumMod val="75000"/>
              </a:schemeClr>
            </a:solidFill>
            <a:ln w="0">
              <a:solidFill>
                <a:schemeClr val="bg1">
                  <a:lumMod val="75000"/>
                </a:schemeClr>
              </a:solidFill>
              <a:prstDash val="solid"/>
              <a:round/>
              <a:headEnd/>
              <a:tailEnd/>
            </a:ln>
          </p:spPr>
          <p:txBody>
            <a:bodyPr vert="horz" wrap="square" lIns="50424" tIns="25212" rIns="50424" bIns="25212"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a:ln>
                  <a:noFill/>
                </a:ln>
                <a:solidFill>
                  <a:sysClr val="windowText" lastClr="000000"/>
                </a:solidFill>
                <a:effectLst/>
                <a:uLnTx/>
                <a:uFillTx/>
              </a:endParaRPr>
            </a:p>
          </p:txBody>
        </p:sp>
        <p:sp>
          <p:nvSpPr>
            <p:cNvPr id="258" name="Freeform 9"/>
            <p:cNvSpPr>
              <a:spLocks/>
            </p:cNvSpPr>
            <p:nvPr/>
          </p:nvSpPr>
          <p:spPr bwMode="auto">
            <a:xfrm>
              <a:off x="830072" y="2741608"/>
              <a:ext cx="193795" cy="36954"/>
            </a:xfrm>
            <a:custGeom>
              <a:avLst/>
              <a:gdLst>
                <a:gd name="T0" fmla="*/ 1126 w 2074"/>
                <a:gd name="T1" fmla="*/ 2 h 623"/>
                <a:gd name="T2" fmla="*/ 1298 w 2074"/>
                <a:gd name="T3" fmla="*/ 10 h 623"/>
                <a:gd name="T4" fmla="*/ 1459 w 2074"/>
                <a:gd name="T5" fmla="*/ 27 h 623"/>
                <a:gd name="T6" fmla="*/ 1608 w 2074"/>
                <a:gd name="T7" fmla="*/ 52 h 623"/>
                <a:gd name="T8" fmla="*/ 1740 w 2074"/>
                <a:gd name="T9" fmla="*/ 83 h 623"/>
                <a:gd name="T10" fmla="*/ 1853 w 2074"/>
                <a:gd name="T11" fmla="*/ 120 h 623"/>
                <a:gd name="T12" fmla="*/ 1946 w 2074"/>
                <a:gd name="T13" fmla="*/ 162 h 623"/>
                <a:gd name="T14" fmla="*/ 2016 w 2074"/>
                <a:gd name="T15" fmla="*/ 208 h 623"/>
                <a:gd name="T16" fmla="*/ 2058 w 2074"/>
                <a:gd name="T17" fmla="*/ 259 h 623"/>
                <a:gd name="T18" fmla="*/ 2074 w 2074"/>
                <a:gd name="T19" fmla="*/ 312 h 623"/>
                <a:gd name="T20" fmla="*/ 2058 w 2074"/>
                <a:gd name="T21" fmla="*/ 366 h 623"/>
                <a:gd name="T22" fmla="*/ 2016 w 2074"/>
                <a:gd name="T23" fmla="*/ 416 h 623"/>
                <a:gd name="T24" fmla="*/ 1946 w 2074"/>
                <a:gd name="T25" fmla="*/ 462 h 623"/>
                <a:gd name="T26" fmla="*/ 1853 w 2074"/>
                <a:gd name="T27" fmla="*/ 504 h 623"/>
                <a:gd name="T28" fmla="*/ 1740 w 2074"/>
                <a:gd name="T29" fmla="*/ 541 h 623"/>
                <a:gd name="T30" fmla="*/ 1608 w 2074"/>
                <a:gd name="T31" fmla="*/ 572 h 623"/>
                <a:gd name="T32" fmla="*/ 1459 w 2074"/>
                <a:gd name="T33" fmla="*/ 597 h 623"/>
                <a:gd name="T34" fmla="*/ 1298 w 2074"/>
                <a:gd name="T35" fmla="*/ 614 h 623"/>
                <a:gd name="T36" fmla="*/ 1126 w 2074"/>
                <a:gd name="T37" fmla="*/ 622 h 623"/>
                <a:gd name="T38" fmla="*/ 947 w 2074"/>
                <a:gd name="T39" fmla="*/ 622 h 623"/>
                <a:gd name="T40" fmla="*/ 775 w 2074"/>
                <a:gd name="T41" fmla="*/ 614 h 623"/>
                <a:gd name="T42" fmla="*/ 613 w 2074"/>
                <a:gd name="T43" fmla="*/ 597 h 623"/>
                <a:gd name="T44" fmla="*/ 466 w 2074"/>
                <a:gd name="T45" fmla="*/ 572 h 623"/>
                <a:gd name="T46" fmla="*/ 334 w 2074"/>
                <a:gd name="T47" fmla="*/ 541 h 623"/>
                <a:gd name="T48" fmla="*/ 219 w 2074"/>
                <a:gd name="T49" fmla="*/ 504 h 623"/>
                <a:gd name="T50" fmla="*/ 127 w 2074"/>
                <a:gd name="T51" fmla="*/ 462 h 623"/>
                <a:gd name="T52" fmla="*/ 58 w 2074"/>
                <a:gd name="T53" fmla="*/ 416 h 623"/>
                <a:gd name="T54" fmla="*/ 14 w 2074"/>
                <a:gd name="T55" fmla="*/ 366 h 623"/>
                <a:gd name="T56" fmla="*/ 0 w 2074"/>
                <a:gd name="T57" fmla="*/ 312 h 623"/>
                <a:gd name="T58" fmla="*/ 14 w 2074"/>
                <a:gd name="T59" fmla="*/ 259 h 623"/>
                <a:gd name="T60" fmla="*/ 58 w 2074"/>
                <a:gd name="T61" fmla="*/ 208 h 623"/>
                <a:gd name="T62" fmla="*/ 127 w 2074"/>
                <a:gd name="T63" fmla="*/ 162 h 623"/>
                <a:gd name="T64" fmla="*/ 219 w 2074"/>
                <a:gd name="T65" fmla="*/ 120 h 623"/>
                <a:gd name="T66" fmla="*/ 334 w 2074"/>
                <a:gd name="T67" fmla="*/ 83 h 623"/>
                <a:gd name="T68" fmla="*/ 466 w 2074"/>
                <a:gd name="T69" fmla="*/ 52 h 623"/>
                <a:gd name="T70" fmla="*/ 613 w 2074"/>
                <a:gd name="T71" fmla="*/ 27 h 623"/>
                <a:gd name="T72" fmla="*/ 775 w 2074"/>
                <a:gd name="T73" fmla="*/ 10 h 623"/>
                <a:gd name="T74" fmla="*/ 947 w 2074"/>
                <a:gd name="T75" fmla="*/ 2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74" h="623">
                  <a:moveTo>
                    <a:pt x="1036" y="0"/>
                  </a:moveTo>
                  <a:lnTo>
                    <a:pt x="1126" y="2"/>
                  </a:lnTo>
                  <a:lnTo>
                    <a:pt x="1213" y="5"/>
                  </a:lnTo>
                  <a:lnTo>
                    <a:pt x="1298" y="10"/>
                  </a:lnTo>
                  <a:lnTo>
                    <a:pt x="1381" y="18"/>
                  </a:lnTo>
                  <a:lnTo>
                    <a:pt x="1459" y="27"/>
                  </a:lnTo>
                  <a:lnTo>
                    <a:pt x="1536" y="39"/>
                  </a:lnTo>
                  <a:lnTo>
                    <a:pt x="1608" y="52"/>
                  </a:lnTo>
                  <a:lnTo>
                    <a:pt x="1676" y="67"/>
                  </a:lnTo>
                  <a:lnTo>
                    <a:pt x="1740" y="83"/>
                  </a:lnTo>
                  <a:lnTo>
                    <a:pt x="1799" y="101"/>
                  </a:lnTo>
                  <a:lnTo>
                    <a:pt x="1853" y="120"/>
                  </a:lnTo>
                  <a:lnTo>
                    <a:pt x="1902" y="140"/>
                  </a:lnTo>
                  <a:lnTo>
                    <a:pt x="1946" y="162"/>
                  </a:lnTo>
                  <a:lnTo>
                    <a:pt x="1984" y="185"/>
                  </a:lnTo>
                  <a:lnTo>
                    <a:pt x="2016" y="208"/>
                  </a:lnTo>
                  <a:lnTo>
                    <a:pt x="2041" y="234"/>
                  </a:lnTo>
                  <a:lnTo>
                    <a:pt x="2058" y="259"/>
                  </a:lnTo>
                  <a:lnTo>
                    <a:pt x="2070" y="285"/>
                  </a:lnTo>
                  <a:lnTo>
                    <a:pt x="2074" y="312"/>
                  </a:lnTo>
                  <a:lnTo>
                    <a:pt x="2070" y="339"/>
                  </a:lnTo>
                  <a:lnTo>
                    <a:pt x="2058" y="366"/>
                  </a:lnTo>
                  <a:lnTo>
                    <a:pt x="2041" y="391"/>
                  </a:lnTo>
                  <a:lnTo>
                    <a:pt x="2016" y="416"/>
                  </a:lnTo>
                  <a:lnTo>
                    <a:pt x="1984" y="439"/>
                  </a:lnTo>
                  <a:lnTo>
                    <a:pt x="1946" y="462"/>
                  </a:lnTo>
                  <a:lnTo>
                    <a:pt x="1902" y="484"/>
                  </a:lnTo>
                  <a:lnTo>
                    <a:pt x="1853" y="504"/>
                  </a:lnTo>
                  <a:lnTo>
                    <a:pt x="1799" y="524"/>
                  </a:lnTo>
                  <a:lnTo>
                    <a:pt x="1740" y="541"/>
                  </a:lnTo>
                  <a:lnTo>
                    <a:pt x="1676" y="557"/>
                  </a:lnTo>
                  <a:lnTo>
                    <a:pt x="1608" y="572"/>
                  </a:lnTo>
                  <a:lnTo>
                    <a:pt x="1536" y="585"/>
                  </a:lnTo>
                  <a:lnTo>
                    <a:pt x="1459" y="597"/>
                  </a:lnTo>
                  <a:lnTo>
                    <a:pt x="1381" y="606"/>
                  </a:lnTo>
                  <a:lnTo>
                    <a:pt x="1298" y="614"/>
                  </a:lnTo>
                  <a:lnTo>
                    <a:pt x="1213" y="619"/>
                  </a:lnTo>
                  <a:lnTo>
                    <a:pt x="1126" y="622"/>
                  </a:lnTo>
                  <a:lnTo>
                    <a:pt x="1036" y="623"/>
                  </a:lnTo>
                  <a:lnTo>
                    <a:pt x="947" y="622"/>
                  </a:lnTo>
                  <a:lnTo>
                    <a:pt x="859" y="619"/>
                  </a:lnTo>
                  <a:lnTo>
                    <a:pt x="775" y="614"/>
                  </a:lnTo>
                  <a:lnTo>
                    <a:pt x="693" y="606"/>
                  </a:lnTo>
                  <a:lnTo>
                    <a:pt x="613" y="597"/>
                  </a:lnTo>
                  <a:lnTo>
                    <a:pt x="538" y="585"/>
                  </a:lnTo>
                  <a:lnTo>
                    <a:pt x="466" y="572"/>
                  </a:lnTo>
                  <a:lnTo>
                    <a:pt x="397" y="557"/>
                  </a:lnTo>
                  <a:lnTo>
                    <a:pt x="334" y="541"/>
                  </a:lnTo>
                  <a:lnTo>
                    <a:pt x="274" y="524"/>
                  </a:lnTo>
                  <a:lnTo>
                    <a:pt x="219" y="504"/>
                  </a:lnTo>
                  <a:lnTo>
                    <a:pt x="170" y="484"/>
                  </a:lnTo>
                  <a:lnTo>
                    <a:pt x="127" y="462"/>
                  </a:lnTo>
                  <a:lnTo>
                    <a:pt x="90" y="439"/>
                  </a:lnTo>
                  <a:lnTo>
                    <a:pt x="58" y="416"/>
                  </a:lnTo>
                  <a:lnTo>
                    <a:pt x="33" y="391"/>
                  </a:lnTo>
                  <a:lnTo>
                    <a:pt x="14" y="366"/>
                  </a:lnTo>
                  <a:lnTo>
                    <a:pt x="4" y="339"/>
                  </a:lnTo>
                  <a:lnTo>
                    <a:pt x="0" y="312"/>
                  </a:lnTo>
                  <a:lnTo>
                    <a:pt x="4" y="285"/>
                  </a:lnTo>
                  <a:lnTo>
                    <a:pt x="14" y="259"/>
                  </a:lnTo>
                  <a:lnTo>
                    <a:pt x="33" y="234"/>
                  </a:lnTo>
                  <a:lnTo>
                    <a:pt x="58" y="208"/>
                  </a:lnTo>
                  <a:lnTo>
                    <a:pt x="90" y="185"/>
                  </a:lnTo>
                  <a:lnTo>
                    <a:pt x="127" y="162"/>
                  </a:lnTo>
                  <a:lnTo>
                    <a:pt x="170" y="140"/>
                  </a:lnTo>
                  <a:lnTo>
                    <a:pt x="219" y="120"/>
                  </a:lnTo>
                  <a:lnTo>
                    <a:pt x="274" y="101"/>
                  </a:lnTo>
                  <a:lnTo>
                    <a:pt x="334" y="83"/>
                  </a:lnTo>
                  <a:lnTo>
                    <a:pt x="397" y="67"/>
                  </a:lnTo>
                  <a:lnTo>
                    <a:pt x="466" y="52"/>
                  </a:lnTo>
                  <a:lnTo>
                    <a:pt x="538" y="39"/>
                  </a:lnTo>
                  <a:lnTo>
                    <a:pt x="613" y="27"/>
                  </a:lnTo>
                  <a:lnTo>
                    <a:pt x="693" y="18"/>
                  </a:lnTo>
                  <a:lnTo>
                    <a:pt x="775" y="10"/>
                  </a:lnTo>
                  <a:lnTo>
                    <a:pt x="859" y="5"/>
                  </a:lnTo>
                  <a:lnTo>
                    <a:pt x="947" y="2"/>
                  </a:lnTo>
                  <a:lnTo>
                    <a:pt x="1036" y="0"/>
                  </a:lnTo>
                  <a:close/>
                </a:path>
              </a:pathLst>
            </a:custGeom>
            <a:solidFill>
              <a:srgbClr val="FF8B00"/>
            </a:solidFill>
            <a:ln w="0">
              <a:noFill/>
              <a:prstDash val="solid"/>
              <a:round/>
              <a:headEnd/>
              <a:tailEnd/>
            </a:ln>
          </p:spPr>
          <p:txBody>
            <a:bodyPr vert="horz" wrap="square" lIns="50424" tIns="25212" rIns="50424" bIns="25212"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a:ln>
                  <a:noFill/>
                </a:ln>
                <a:solidFill>
                  <a:sysClr val="windowText" lastClr="000000"/>
                </a:solidFill>
                <a:effectLst/>
                <a:uLnTx/>
                <a:uFillTx/>
              </a:endParaRPr>
            </a:p>
          </p:txBody>
        </p:sp>
        <p:sp>
          <p:nvSpPr>
            <p:cNvPr id="259" name="Freeform 10"/>
            <p:cNvSpPr>
              <a:spLocks/>
            </p:cNvSpPr>
            <p:nvPr/>
          </p:nvSpPr>
          <p:spPr bwMode="auto">
            <a:xfrm>
              <a:off x="830072" y="2741608"/>
              <a:ext cx="193795" cy="29991"/>
            </a:xfrm>
            <a:custGeom>
              <a:avLst/>
              <a:gdLst>
                <a:gd name="T0" fmla="*/ 1126 w 2074"/>
                <a:gd name="T1" fmla="*/ 2 h 503"/>
                <a:gd name="T2" fmla="*/ 1298 w 2074"/>
                <a:gd name="T3" fmla="*/ 10 h 503"/>
                <a:gd name="T4" fmla="*/ 1459 w 2074"/>
                <a:gd name="T5" fmla="*/ 27 h 503"/>
                <a:gd name="T6" fmla="*/ 1608 w 2074"/>
                <a:gd name="T7" fmla="*/ 52 h 503"/>
                <a:gd name="T8" fmla="*/ 1740 w 2074"/>
                <a:gd name="T9" fmla="*/ 83 h 503"/>
                <a:gd name="T10" fmla="*/ 1853 w 2074"/>
                <a:gd name="T11" fmla="*/ 120 h 503"/>
                <a:gd name="T12" fmla="*/ 1946 w 2074"/>
                <a:gd name="T13" fmla="*/ 162 h 503"/>
                <a:gd name="T14" fmla="*/ 2016 w 2074"/>
                <a:gd name="T15" fmla="*/ 208 h 503"/>
                <a:gd name="T16" fmla="*/ 2058 w 2074"/>
                <a:gd name="T17" fmla="*/ 259 h 503"/>
                <a:gd name="T18" fmla="*/ 2074 w 2074"/>
                <a:gd name="T19" fmla="*/ 312 h 503"/>
                <a:gd name="T20" fmla="*/ 2058 w 2074"/>
                <a:gd name="T21" fmla="*/ 364 h 503"/>
                <a:gd name="T22" fmla="*/ 2016 w 2074"/>
                <a:gd name="T23" fmla="*/ 415 h 503"/>
                <a:gd name="T24" fmla="*/ 1947 w 2074"/>
                <a:gd name="T25" fmla="*/ 461 h 503"/>
                <a:gd name="T26" fmla="*/ 1856 w 2074"/>
                <a:gd name="T27" fmla="*/ 503 h 503"/>
                <a:gd name="T28" fmla="*/ 1731 w 2074"/>
                <a:gd name="T29" fmla="*/ 462 h 503"/>
                <a:gd name="T30" fmla="*/ 1582 w 2074"/>
                <a:gd name="T31" fmla="*/ 428 h 503"/>
                <a:gd name="T32" fmla="*/ 1414 w 2074"/>
                <a:gd name="T33" fmla="*/ 402 h 503"/>
                <a:gd name="T34" fmla="*/ 1232 w 2074"/>
                <a:gd name="T35" fmla="*/ 386 h 503"/>
                <a:gd name="T36" fmla="*/ 1036 w 2074"/>
                <a:gd name="T37" fmla="*/ 381 h 503"/>
                <a:gd name="T38" fmla="*/ 842 w 2074"/>
                <a:gd name="T39" fmla="*/ 386 h 503"/>
                <a:gd name="T40" fmla="*/ 658 w 2074"/>
                <a:gd name="T41" fmla="*/ 402 h 503"/>
                <a:gd name="T42" fmla="*/ 491 w 2074"/>
                <a:gd name="T43" fmla="*/ 428 h 503"/>
                <a:gd name="T44" fmla="*/ 343 w 2074"/>
                <a:gd name="T45" fmla="*/ 462 h 503"/>
                <a:gd name="T46" fmla="*/ 217 w 2074"/>
                <a:gd name="T47" fmla="*/ 503 h 503"/>
                <a:gd name="T48" fmla="*/ 125 w 2074"/>
                <a:gd name="T49" fmla="*/ 461 h 503"/>
                <a:gd name="T50" fmla="*/ 57 w 2074"/>
                <a:gd name="T51" fmla="*/ 415 h 503"/>
                <a:gd name="T52" fmla="*/ 14 w 2074"/>
                <a:gd name="T53" fmla="*/ 364 h 503"/>
                <a:gd name="T54" fmla="*/ 0 w 2074"/>
                <a:gd name="T55" fmla="*/ 312 h 503"/>
                <a:gd name="T56" fmla="*/ 14 w 2074"/>
                <a:gd name="T57" fmla="*/ 259 h 503"/>
                <a:gd name="T58" fmla="*/ 58 w 2074"/>
                <a:gd name="T59" fmla="*/ 208 h 503"/>
                <a:gd name="T60" fmla="*/ 127 w 2074"/>
                <a:gd name="T61" fmla="*/ 162 h 503"/>
                <a:gd name="T62" fmla="*/ 219 w 2074"/>
                <a:gd name="T63" fmla="*/ 120 h 503"/>
                <a:gd name="T64" fmla="*/ 334 w 2074"/>
                <a:gd name="T65" fmla="*/ 83 h 503"/>
                <a:gd name="T66" fmla="*/ 466 w 2074"/>
                <a:gd name="T67" fmla="*/ 52 h 503"/>
                <a:gd name="T68" fmla="*/ 613 w 2074"/>
                <a:gd name="T69" fmla="*/ 27 h 503"/>
                <a:gd name="T70" fmla="*/ 775 w 2074"/>
                <a:gd name="T71" fmla="*/ 10 h 503"/>
                <a:gd name="T72" fmla="*/ 947 w 2074"/>
                <a:gd name="T73" fmla="*/ 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74" h="503">
                  <a:moveTo>
                    <a:pt x="1036" y="0"/>
                  </a:moveTo>
                  <a:lnTo>
                    <a:pt x="1126" y="2"/>
                  </a:lnTo>
                  <a:lnTo>
                    <a:pt x="1213" y="5"/>
                  </a:lnTo>
                  <a:lnTo>
                    <a:pt x="1298" y="10"/>
                  </a:lnTo>
                  <a:lnTo>
                    <a:pt x="1381" y="18"/>
                  </a:lnTo>
                  <a:lnTo>
                    <a:pt x="1459" y="27"/>
                  </a:lnTo>
                  <a:lnTo>
                    <a:pt x="1536" y="39"/>
                  </a:lnTo>
                  <a:lnTo>
                    <a:pt x="1608" y="52"/>
                  </a:lnTo>
                  <a:lnTo>
                    <a:pt x="1676" y="67"/>
                  </a:lnTo>
                  <a:lnTo>
                    <a:pt x="1740" y="83"/>
                  </a:lnTo>
                  <a:lnTo>
                    <a:pt x="1799" y="101"/>
                  </a:lnTo>
                  <a:lnTo>
                    <a:pt x="1853" y="120"/>
                  </a:lnTo>
                  <a:lnTo>
                    <a:pt x="1902" y="140"/>
                  </a:lnTo>
                  <a:lnTo>
                    <a:pt x="1946" y="162"/>
                  </a:lnTo>
                  <a:lnTo>
                    <a:pt x="1984" y="185"/>
                  </a:lnTo>
                  <a:lnTo>
                    <a:pt x="2016" y="208"/>
                  </a:lnTo>
                  <a:lnTo>
                    <a:pt x="2041" y="234"/>
                  </a:lnTo>
                  <a:lnTo>
                    <a:pt x="2058" y="259"/>
                  </a:lnTo>
                  <a:lnTo>
                    <a:pt x="2070" y="285"/>
                  </a:lnTo>
                  <a:lnTo>
                    <a:pt x="2074" y="312"/>
                  </a:lnTo>
                  <a:lnTo>
                    <a:pt x="2070" y="338"/>
                  </a:lnTo>
                  <a:lnTo>
                    <a:pt x="2058" y="364"/>
                  </a:lnTo>
                  <a:lnTo>
                    <a:pt x="2041" y="390"/>
                  </a:lnTo>
                  <a:lnTo>
                    <a:pt x="2016" y="415"/>
                  </a:lnTo>
                  <a:lnTo>
                    <a:pt x="1985" y="438"/>
                  </a:lnTo>
                  <a:lnTo>
                    <a:pt x="1947" y="461"/>
                  </a:lnTo>
                  <a:lnTo>
                    <a:pt x="1905" y="482"/>
                  </a:lnTo>
                  <a:lnTo>
                    <a:pt x="1856" y="503"/>
                  </a:lnTo>
                  <a:lnTo>
                    <a:pt x="1797" y="481"/>
                  </a:lnTo>
                  <a:lnTo>
                    <a:pt x="1731" y="462"/>
                  </a:lnTo>
                  <a:lnTo>
                    <a:pt x="1658" y="444"/>
                  </a:lnTo>
                  <a:lnTo>
                    <a:pt x="1582" y="428"/>
                  </a:lnTo>
                  <a:lnTo>
                    <a:pt x="1500" y="414"/>
                  </a:lnTo>
                  <a:lnTo>
                    <a:pt x="1414" y="402"/>
                  </a:lnTo>
                  <a:lnTo>
                    <a:pt x="1325" y="394"/>
                  </a:lnTo>
                  <a:lnTo>
                    <a:pt x="1232" y="386"/>
                  </a:lnTo>
                  <a:lnTo>
                    <a:pt x="1136" y="382"/>
                  </a:lnTo>
                  <a:lnTo>
                    <a:pt x="1036" y="381"/>
                  </a:lnTo>
                  <a:lnTo>
                    <a:pt x="938" y="382"/>
                  </a:lnTo>
                  <a:lnTo>
                    <a:pt x="842" y="386"/>
                  </a:lnTo>
                  <a:lnTo>
                    <a:pt x="748" y="394"/>
                  </a:lnTo>
                  <a:lnTo>
                    <a:pt x="658" y="402"/>
                  </a:lnTo>
                  <a:lnTo>
                    <a:pt x="572" y="414"/>
                  </a:lnTo>
                  <a:lnTo>
                    <a:pt x="491" y="428"/>
                  </a:lnTo>
                  <a:lnTo>
                    <a:pt x="414" y="444"/>
                  </a:lnTo>
                  <a:lnTo>
                    <a:pt x="343" y="462"/>
                  </a:lnTo>
                  <a:lnTo>
                    <a:pt x="277" y="481"/>
                  </a:lnTo>
                  <a:lnTo>
                    <a:pt x="217" y="503"/>
                  </a:lnTo>
                  <a:lnTo>
                    <a:pt x="168" y="482"/>
                  </a:lnTo>
                  <a:lnTo>
                    <a:pt x="125" y="461"/>
                  </a:lnTo>
                  <a:lnTo>
                    <a:pt x="89" y="438"/>
                  </a:lnTo>
                  <a:lnTo>
                    <a:pt x="57" y="415"/>
                  </a:lnTo>
                  <a:lnTo>
                    <a:pt x="32" y="390"/>
                  </a:lnTo>
                  <a:lnTo>
                    <a:pt x="14" y="364"/>
                  </a:lnTo>
                  <a:lnTo>
                    <a:pt x="4" y="338"/>
                  </a:lnTo>
                  <a:lnTo>
                    <a:pt x="0" y="312"/>
                  </a:lnTo>
                  <a:lnTo>
                    <a:pt x="4" y="285"/>
                  </a:lnTo>
                  <a:lnTo>
                    <a:pt x="14" y="259"/>
                  </a:lnTo>
                  <a:lnTo>
                    <a:pt x="33" y="234"/>
                  </a:lnTo>
                  <a:lnTo>
                    <a:pt x="58" y="208"/>
                  </a:lnTo>
                  <a:lnTo>
                    <a:pt x="90" y="185"/>
                  </a:lnTo>
                  <a:lnTo>
                    <a:pt x="127" y="162"/>
                  </a:lnTo>
                  <a:lnTo>
                    <a:pt x="171" y="140"/>
                  </a:lnTo>
                  <a:lnTo>
                    <a:pt x="219" y="120"/>
                  </a:lnTo>
                  <a:lnTo>
                    <a:pt x="274" y="101"/>
                  </a:lnTo>
                  <a:lnTo>
                    <a:pt x="334" y="83"/>
                  </a:lnTo>
                  <a:lnTo>
                    <a:pt x="397" y="67"/>
                  </a:lnTo>
                  <a:lnTo>
                    <a:pt x="466" y="52"/>
                  </a:lnTo>
                  <a:lnTo>
                    <a:pt x="538" y="39"/>
                  </a:lnTo>
                  <a:lnTo>
                    <a:pt x="613" y="27"/>
                  </a:lnTo>
                  <a:lnTo>
                    <a:pt x="693" y="18"/>
                  </a:lnTo>
                  <a:lnTo>
                    <a:pt x="775" y="10"/>
                  </a:lnTo>
                  <a:lnTo>
                    <a:pt x="859" y="5"/>
                  </a:lnTo>
                  <a:lnTo>
                    <a:pt x="947" y="2"/>
                  </a:lnTo>
                  <a:lnTo>
                    <a:pt x="1036" y="0"/>
                  </a:lnTo>
                  <a:close/>
                </a:path>
              </a:pathLst>
            </a:custGeom>
            <a:solidFill>
              <a:schemeClr val="bg1">
                <a:lumMod val="85000"/>
              </a:schemeClr>
            </a:solidFill>
            <a:ln w="0">
              <a:noFill/>
              <a:prstDash val="solid"/>
              <a:round/>
              <a:headEnd/>
              <a:tailEnd/>
            </a:ln>
          </p:spPr>
          <p:txBody>
            <a:bodyPr vert="horz" wrap="square" lIns="50424" tIns="25212" rIns="50424" bIns="25212"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a:ln>
                  <a:noFill/>
                </a:ln>
                <a:solidFill>
                  <a:sysClr val="windowText" lastClr="000000"/>
                </a:solidFill>
                <a:effectLst/>
                <a:uLnTx/>
                <a:uFillTx/>
              </a:endParaRPr>
            </a:p>
          </p:txBody>
        </p:sp>
        <p:sp>
          <p:nvSpPr>
            <p:cNvPr id="260" name="Freeform 6"/>
            <p:cNvSpPr>
              <a:spLocks/>
            </p:cNvSpPr>
            <p:nvPr/>
          </p:nvSpPr>
          <p:spPr bwMode="auto">
            <a:xfrm>
              <a:off x="1148308" y="2761424"/>
              <a:ext cx="244350" cy="177804"/>
            </a:xfrm>
            <a:custGeom>
              <a:avLst/>
              <a:gdLst>
                <a:gd name="T0" fmla="*/ 0 w 2608"/>
                <a:gd name="T1" fmla="*/ 0 h 2984"/>
                <a:gd name="T2" fmla="*/ 2608 w 2608"/>
                <a:gd name="T3" fmla="*/ 0 h 2984"/>
                <a:gd name="T4" fmla="*/ 2608 w 2608"/>
                <a:gd name="T5" fmla="*/ 2512 h 2984"/>
                <a:gd name="T6" fmla="*/ 2605 w 2608"/>
                <a:gd name="T7" fmla="*/ 2547 h 2984"/>
                <a:gd name="T8" fmla="*/ 2595 w 2608"/>
                <a:gd name="T9" fmla="*/ 2582 h 2984"/>
                <a:gd name="T10" fmla="*/ 2577 w 2608"/>
                <a:gd name="T11" fmla="*/ 2615 h 2984"/>
                <a:gd name="T12" fmla="*/ 2553 w 2608"/>
                <a:gd name="T13" fmla="*/ 2648 h 2984"/>
                <a:gd name="T14" fmla="*/ 2523 w 2608"/>
                <a:gd name="T15" fmla="*/ 2680 h 2984"/>
                <a:gd name="T16" fmla="*/ 2487 w 2608"/>
                <a:gd name="T17" fmla="*/ 2711 h 2984"/>
                <a:gd name="T18" fmla="*/ 2446 w 2608"/>
                <a:gd name="T19" fmla="*/ 2741 h 2984"/>
                <a:gd name="T20" fmla="*/ 2399 w 2608"/>
                <a:gd name="T21" fmla="*/ 2769 h 2984"/>
                <a:gd name="T22" fmla="*/ 2346 w 2608"/>
                <a:gd name="T23" fmla="*/ 2795 h 2984"/>
                <a:gd name="T24" fmla="*/ 2289 w 2608"/>
                <a:gd name="T25" fmla="*/ 2822 h 2984"/>
                <a:gd name="T26" fmla="*/ 2226 w 2608"/>
                <a:gd name="T27" fmla="*/ 2846 h 2984"/>
                <a:gd name="T28" fmla="*/ 2160 w 2608"/>
                <a:gd name="T29" fmla="*/ 2868 h 2984"/>
                <a:gd name="T30" fmla="*/ 2089 w 2608"/>
                <a:gd name="T31" fmla="*/ 2889 h 2984"/>
                <a:gd name="T32" fmla="*/ 2014 w 2608"/>
                <a:gd name="T33" fmla="*/ 2908 h 2984"/>
                <a:gd name="T34" fmla="*/ 1936 w 2608"/>
                <a:gd name="T35" fmla="*/ 2925 h 2984"/>
                <a:gd name="T36" fmla="*/ 1854 w 2608"/>
                <a:gd name="T37" fmla="*/ 2940 h 2984"/>
                <a:gd name="T38" fmla="*/ 1769 w 2608"/>
                <a:gd name="T39" fmla="*/ 2953 h 2984"/>
                <a:gd name="T40" fmla="*/ 1681 w 2608"/>
                <a:gd name="T41" fmla="*/ 2964 h 2984"/>
                <a:gd name="T42" fmla="*/ 1590 w 2608"/>
                <a:gd name="T43" fmla="*/ 2972 h 2984"/>
                <a:gd name="T44" fmla="*/ 1497 w 2608"/>
                <a:gd name="T45" fmla="*/ 2979 h 2984"/>
                <a:gd name="T46" fmla="*/ 1402 w 2608"/>
                <a:gd name="T47" fmla="*/ 2983 h 2984"/>
                <a:gd name="T48" fmla="*/ 1304 w 2608"/>
                <a:gd name="T49" fmla="*/ 2984 h 2984"/>
                <a:gd name="T50" fmla="*/ 1304 w 2608"/>
                <a:gd name="T51" fmla="*/ 2984 h 2984"/>
                <a:gd name="T52" fmla="*/ 1302 w 2608"/>
                <a:gd name="T53" fmla="*/ 2984 h 2984"/>
                <a:gd name="T54" fmla="*/ 1287 w 2608"/>
                <a:gd name="T55" fmla="*/ 2984 h 2984"/>
                <a:gd name="T56" fmla="*/ 1287 w 2608"/>
                <a:gd name="T57" fmla="*/ 2984 h 2984"/>
                <a:gd name="T58" fmla="*/ 1190 w 2608"/>
                <a:gd name="T59" fmla="*/ 2982 h 2984"/>
                <a:gd name="T60" fmla="*/ 1096 w 2608"/>
                <a:gd name="T61" fmla="*/ 2978 h 2984"/>
                <a:gd name="T62" fmla="*/ 1005 w 2608"/>
                <a:gd name="T63" fmla="*/ 2971 h 2984"/>
                <a:gd name="T64" fmla="*/ 915 w 2608"/>
                <a:gd name="T65" fmla="*/ 2962 h 2984"/>
                <a:gd name="T66" fmla="*/ 828 w 2608"/>
                <a:gd name="T67" fmla="*/ 2952 h 2984"/>
                <a:gd name="T68" fmla="*/ 744 w 2608"/>
                <a:gd name="T69" fmla="*/ 2938 h 2984"/>
                <a:gd name="T70" fmla="*/ 663 w 2608"/>
                <a:gd name="T71" fmla="*/ 2922 h 2984"/>
                <a:gd name="T72" fmla="*/ 586 w 2608"/>
                <a:gd name="T73" fmla="*/ 2905 h 2984"/>
                <a:gd name="T74" fmla="*/ 513 w 2608"/>
                <a:gd name="T75" fmla="*/ 2887 h 2984"/>
                <a:gd name="T76" fmla="*/ 442 w 2608"/>
                <a:gd name="T77" fmla="*/ 2866 h 2984"/>
                <a:gd name="T78" fmla="*/ 377 w 2608"/>
                <a:gd name="T79" fmla="*/ 2844 h 2984"/>
                <a:gd name="T80" fmla="*/ 316 w 2608"/>
                <a:gd name="T81" fmla="*/ 2820 h 2984"/>
                <a:gd name="T82" fmla="*/ 259 w 2608"/>
                <a:gd name="T83" fmla="*/ 2793 h 2984"/>
                <a:gd name="T84" fmla="*/ 208 w 2608"/>
                <a:gd name="T85" fmla="*/ 2767 h 2984"/>
                <a:gd name="T86" fmla="*/ 162 w 2608"/>
                <a:gd name="T87" fmla="*/ 2739 h 2984"/>
                <a:gd name="T88" fmla="*/ 120 w 2608"/>
                <a:gd name="T89" fmla="*/ 2710 h 2984"/>
                <a:gd name="T90" fmla="*/ 85 w 2608"/>
                <a:gd name="T91" fmla="*/ 2678 h 2984"/>
                <a:gd name="T92" fmla="*/ 55 w 2608"/>
                <a:gd name="T93" fmla="*/ 2647 h 2984"/>
                <a:gd name="T94" fmla="*/ 32 w 2608"/>
                <a:gd name="T95" fmla="*/ 2614 h 2984"/>
                <a:gd name="T96" fmla="*/ 15 w 2608"/>
                <a:gd name="T97" fmla="*/ 2581 h 2984"/>
                <a:gd name="T98" fmla="*/ 5 w 2608"/>
                <a:gd name="T99" fmla="*/ 2546 h 2984"/>
                <a:gd name="T100" fmla="*/ 0 w 2608"/>
                <a:gd name="T101" fmla="*/ 2512 h 2984"/>
                <a:gd name="T102" fmla="*/ 0 w 2608"/>
                <a:gd name="T103" fmla="*/ 0 h 2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608" h="2984">
                  <a:moveTo>
                    <a:pt x="0" y="0"/>
                  </a:moveTo>
                  <a:lnTo>
                    <a:pt x="2608" y="0"/>
                  </a:lnTo>
                  <a:lnTo>
                    <a:pt x="2608" y="2512"/>
                  </a:lnTo>
                  <a:lnTo>
                    <a:pt x="2605" y="2547"/>
                  </a:lnTo>
                  <a:lnTo>
                    <a:pt x="2595" y="2582"/>
                  </a:lnTo>
                  <a:lnTo>
                    <a:pt x="2577" y="2615"/>
                  </a:lnTo>
                  <a:lnTo>
                    <a:pt x="2553" y="2648"/>
                  </a:lnTo>
                  <a:lnTo>
                    <a:pt x="2523" y="2680"/>
                  </a:lnTo>
                  <a:lnTo>
                    <a:pt x="2487" y="2711"/>
                  </a:lnTo>
                  <a:lnTo>
                    <a:pt x="2446" y="2741"/>
                  </a:lnTo>
                  <a:lnTo>
                    <a:pt x="2399" y="2769"/>
                  </a:lnTo>
                  <a:lnTo>
                    <a:pt x="2346" y="2795"/>
                  </a:lnTo>
                  <a:lnTo>
                    <a:pt x="2289" y="2822"/>
                  </a:lnTo>
                  <a:lnTo>
                    <a:pt x="2226" y="2846"/>
                  </a:lnTo>
                  <a:lnTo>
                    <a:pt x="2160" y="2868"/>
                  </a:lnTo>
                  <a:lnTo>
                    <a:pt x="2089" y="2889"/>
                  </a:lnTo>
                  <a:lnTo>
                    <a:pt x="2014" y="2908"/>
                  </a:lnTo>
                  <a:lnTo>
                    <a:pt x="1936" y="2925"/>
                  </a:lnTo>
                  <a:lnTo>
                    <a:pt x="1854" y="2940"/>
                  </a:lnTo>
                  <a:lnTo>
                    <a:pt x="1769" y="2953"/>
                  </a:lnTo>
                  <a:lnTo>
                    <a:pt x="1681" y="2964"/>
                  </a:lnTo>
                  <a:lnTo>
                    <a:pt x="1590" y="2972"/>
                  </a:lnTo>
                  <a:lnTo>
                    <a:pt x="1497" y="2979"/>
                  </a:lnTo>
                  <a:lnTo>
                    <a:pt x="1402" y="2983"/>
                  </a:lnTo>
                  <a:lnTo>
                    <a:pt x="1304" y="2984"/>
                  </a:lnTo>
                  <a:lnTo>
                    <a:pt x="1304" y="2984"/>
                  </a:lnTo>
                  <a:lnTo>
                    <a:pt x="1302" y="2984"/>
                  </a:lnTo>
                  <a:lnTo>
                    <a:pt x="1287" y="2984"/>
                  </a:lnTo>
                  <a:lnTo>
                    <a:pt x="1287" y="2984"/>
                  </a:lnTo>
                  <a:lnTo>
                    <a:pt x="1190" y="2982"/>
                  </a:lnTo>
                  <a:lnTo>
                    <a:pt x="1096" y="2978"/>
                  </a:lnTo>
                  <a:lnTo>
                    <a:pt x="1005" y="2971"/>
                  </a:lnTo>
                  <a:lnTo>
                    <a:pt x="915" y="2962"/>
                  </a:lnTo>
                  <a:lnTo>
                    <a:pt x="828" y="2952"/>
                  </a:lnTo>
                  <a:lnTo>
                    <a:pt x="744" y="2938"/>
                  </a:lnTo>
                  <a:lnTo>
                    <a:pt x="663" y="2922"/>
                  </a:lnTo>
                  <a:lnTo>
                    <a:pt x="586" y="2905"/>
                  </a:lnTo>
                  <a:lnTo>
                    <a:pt x="513" y="2887"/>
                  </a:lnTo>
                  <a:lnTo>
                    <a:pt x="442" y="2866"/>
                  </a:lnTo>
                  <a:lnTo>
                    <a:pt x="377" y="2844"/>
                  </a:lnTo>
                  <a:lnTo>
                    <a:pt x="316" y="2820"/>
                  </a:lnTo>
                  <a:lnTo>
                    <a:pt x="259" y="2793"/>
                  </a:lnTo>
                  <a:lnTo>
                    <a:pt x="208" y="2767"/>
                  </a:lnTo>
                  <a:lnTo>
                    <a:pt x="162" y="2739"/>
                  </a:lnTo>
                  <a:lnTo>
                    <a:pt x="120" y="2710"/>
                  </a:lnTo>
                  <a:lnTo>
                    <a:pt x="85" y="2678"/>
                  </a:lnTo>
                  <a:lnTo>
                    <a:pt x="55" y="2647"/>
                  </a:lnTo>
                  <a:lnTo>
                    <a:pt x="32" y="2614"/>
                  </a:lnTo>
                  <a:lnTo>
                    <a:pt x="15" y="2581"/>
                  </a:lnTo>
                  <a:lnTo>
                    <a:pt x="5" y="2546"/>
                  </a:lnTo>
                  <a:lnTo>
                    <a:pt x="0" y="2512"/>
                  </a:lnTo>
                  <a:lnTo>
                    <a:pt x="0" y="0"/>
                  </a:lnTo>
                  <a:close/>
                </a:path>
              </a:pathLst>
            </a:custGeom>
            <a:solidFill>
              <a:schemeClr val="bg1"/>
            </a:solidFill>
            <a:ln w="0">
              <a:solidFill>
                <a:schemeClr val="bg1"/>
              </a:solidFill>
              <a:prstDash val="solid"/>
              <a:round/>
              <a:headEnd/>
              <a:tailEnd/>
            </a:ln>
          </p:spPr>
          <p:txBody>
            <a:bodyPr vert="horz" wrap="square" lIns="50424" tIns="25212" rIns="50424" bIns="25212"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a:ln>
                  <a:noFill/>
                </a:ln>
                <a:solidFill>
                  <a:sysClr val="windowText" lastClr="000000"/>
                </a:solidFill>
                <a:effectLst/>
                <a:uLnTx/>
                <a:uFillTx/>
              </a:endParaRPr>
            </a:p>
          </p:txBody>
        </p:sp>
        <p:sp>
          <p:nvSpPr>
            <p:cNvPr id="261" name="Freeform 8"/>
            <p:cNvSpPr>
              <a:spLocks/>
            </p:cNvSpPr>
            <p:nvPr/>
          </p:nvSpPr>
          <p:spPr bwMode="auto">
            <a:xfrm>
              <a:off x="1148308" y="2733575"/>
              <a:ext cx="244350" cy="56233"/>
            </a:xfrm>
            <a:custGeom>
              <a:avLst/>
              <a:gdLst>
                <a:gd name="T0" fmla="*/ 1305 w 2606"/>
                <a:gd name="T1" fmla="*/ 0 h 945"/>
                <a:gd name="T2" fmla="*/ 1495 w 2606"/>
                <a:gd name="T3" fmla="*/ 5 h 945"/>
                <a:gd name="T4" fmla="*/ 1679 w 2606"/>
                <a:gd name="T5" fmla="*/ 20 h 945"/>
                <a:gd name="T6" fmla="*/ 1852 w 2606"/>
                <a:gd name="T7" fmla="*/ 44 h 945"/>
                <a:gd name="T8" fmla="*/ 2012 w 2606"/>
                <a:gd name="T9" fmla="*/ 76 h 945"/>
                <a:gd name="T10" fmla="*/ 2158 w 2606"/>
                <a:gd name="T11" fmla="*/ 116 h 945"/>
                <a:gd name="T12" fmla="*/ 2287 w 2606"/>
                <a:gd name="T13" fmla="*/ 162 h 945"/>
                <a:gd name="T14" fmla="*/ 2397 w 2606"/>
                <a:gd name="T15" fmla="*/ 215 h 945"/>
                <a:gd name="T16" fmla="*/ 2485 w 2606"/>
                <a:gd name="T17" fmla="*/ 273 h 945"/>
                <a:gd name="T18" fmla="*/ 2551 w 2606"/>
                <a:gd name="T19" fmla="*/ 336 h 945"/>
                <a:gd name="T20" fmla="*/ 2593 w 2606"/>
                <a:gd name="T21" fmla="*/ 402 h 945"/>
                <a:gd name="T22" fmla="*/ 2606 w 2606"/>
                <a:gd name="T23" fmla="*/ 472 h 945"/>
                <a:gd name="T24" fmla="*/ 2593 w 2606"/>
                <a:gd name="T25" fmla="*/ 541 h 945"/>
                <a:gd name="T26" fmla="*/ 2551 w 2606"/>
                <a:gd name="T27" fmla="*/ 608 h 945"/>
                <a:gd name="T28" fmla="*/ 2485 w 2606"/>
                <a:gd name="T29" fmla="*/ 671 h 945"/>
                <a:gd name="T30" fmla="*/ 2397 w 2606"/>
                <a:gd name="T31" fmla="*/ 729 h 945"/>
                <a:gd name="T32" fmla="*/ 2287 w 2606"/>
                <a:gd name="T33" fmla="*/ 782 h 945"/>
                <a:gd name="T34" fmla="*/ 2158 w 2606"/>
                <a:gd name="T35" fmla="*/ 828 h 945"/>
                <a:gd name="T36" fmla="*/ 2012 w 2606"/>
                <a:gd name="T37" fmla="*/ 868 h 945"/>
                <a:gd name="T38" fmla="*/ 1852 w 2606"/>
                <a:gd name="T39" fmla="*/ 901 h 945"/>
                <a:gd name="T40" fmla="*/ 1679 w 2606"/>
                <a:gd name="T41" fmla="*/ 925 h 945"/>
                <a:gd name="T42" fmla="*/ 1495 w 2606"/>
                <a:gd name="T43" fmla="*/ 939 h 945"/>
                <a:gd name="T44" fmla="*/ 1302 w 2606"/>
                <a:gd name="T45" fmla="*/ 945 h 945"/>
                <a:gd name="T46" fmla="*/ 1110 w 2606"/>
                <a:gd name="T47" fmla="*/ 939 h 945"/>
                <a:gd name="T48" fmla="*/ 926 w 2606"/>
                <a:gd name="T49" fmla="*/ 925 h 945"/>
                <a:gd name="T50" fmla="*/ 754 w 2606"/>
                <a:gd name="T51" fmla="*/ 901 h 945"/>
                <a:gd name="T52" fmla="*/ 593 w 2606"/>
                <a:gd name="T53" fmla="*/ 868 h 945"/>
                <a:gd name="T54" fmla="*/ 448 w 2606"/>
                <a:gd name="T55" fmla="*/ 828 h 945"/>
                <a:gd name="T56" fmla="*/ 319 w 2606"/>
                <a:gd name="T57" fmla="*/ 782 h 945"/>
                <a:gd name="T58" fmla="*/ 209 w 2606"/>
                <a:gd name="T59" fmla="*/ 729 h 945"/>
                <a:gd name="T60" fmla="*/ 120 w 2606"/>
                <a:gd name="T61" fmla="*/ 671 h 945"/>
                <a:gd name="T62" fmla="*/ 54 w 2606"/>
                <a:gd name="T63" fmla="*/ 608 h 945"/>
                <a:gd name="T64" fmla="*/ 13 w 2606"/>
                <a:gd name="T65" fmla="*/ 541 h 945"/>
                <a:gd name="T66" fmla="*/ 0 w 2606"/>
                <a:gd name="T67" fmla="*/ 472 h 945"/>
                <a:gd name="T68" fmla="*/ 13 w 2606"/>
                <a:gd name="T69" fmla="*/ 402 h 945"/>
                <a:gd name="T70" fmla="*/ 54 w 2606"/>
                <a:gd name="T71" fmla="*/ 336 h 945"/>
                <a:gd name="T72" fmla="*/ 120 w 2606"/>
                <a:gd name="T73" fmla="*/ 273 h 945"/>
                <a:gd name="T74" fmla="*/ 209 w 2606"/>
                <a:gd name="T75" fmla="*/ 215 h 945"/>
                <a:gd name="T76" fmla="*/ 319 w 2606"/>
                <a:gd name="T77" fmla="*/ 162 h 945"/>
                <a:gd name="T78" fmla="*/ 448 w 2606"/>
                <a:gd name="T79" fmla="*/ 116 h 945"/>
                <a:gd name="T80" fmla="*/ 593 w 2606"/>
                <a:gd name="T81" fmla="*/ 76 h 945"/>
                <a:gd name="T82" fmla="*/ 754 w 2606"/>
                <a:gd name="T83" fmla="*/ 44 h 945"/>
                <a:gd name="T84" fmla="*/ 926 w 2606"/>
                <a:gd name="T85" fmla="*/ 20 h 945"/>
                <a:gd name="T86" fmla="*/ 1110 w 2606"/>
                <a:gd name="T87" fmla="*/ 5 h 945"/>
                <a:gd name="T88" fmla="*/ 1300 w 2606"/>
                <a:gd name="T89" fmla="*/ 0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06" h="945">
                  <a:moveTo>
                    <a:pt x="1300" y="0"/>
                  </a:moveTo>
                  <a:lnTo>
                    <a:pt x="1305" y="0"/>
                  </a:lnTo>
                  <a:lnTo>
                    <a:pt x="1400" y="1"/>
                  </a:lnTo>
                  <a:lnTo>
                    <a:pt x="1495" y="5"/>
                  </a:lnTo>
                  <a:lnTo>
                    <a:pt x="1588" y="12"/>
                  </a:lnTo>
                  <a:lnTo>
                    <a:pt x="1679" y="20"/>
                  </a:lnTo>
                  <a:lnTo>
                    <a:pt x="1767" y="30"/>
                  </a:lnTo>
                  <a:lnTo>
                    <a:pt x="1852" y="44"/>
                  </a:lnTo>
                  <a:lnTo>
                    <a:pt x="1934" y="59"/>
                  </a:lnTo>
                  <a:lnTo>
                    <a:pt x="2012" y="76"/>
                  </a:lnTo>
                  <a:lnTo>
                    <a:pt x="2087" y="95"/>
                  </a:lnTo>
                  <a:lnTo>
                    <a:pt x="2158" y="116"/>
                  </a:lnTo>
                  <a:lnTo>
                    <a:pt x="2224" y="138"/>
                  </a:lnTo>
                  <a:lnTo>
                    <a:pt x="2287" y="162"/>
                  </a:lnTo>
                  <a:lnTo>
                    <a:pt x="2344" y="187"/>
                  </a:lnTo>
                  <a:lnTo>
                    <a:pt x="2397" y="215"/>
                  </a:lnTo>
                  <a:lnTo>
                    <a:pt x="2444" y="243"/>
                  </a:lnTo>
                  <a:lnTo>
                    <a:pt x="2485" y="273"/>
                  </a:lnTo>
                  <a:lnTo>
                    <a:pt x="2521" y="304"/>
                  </a:lnTo>
                  <a:lnTo>
                    <a:pt x="2551" y="336"/>
                  </a:lnTo>
                  <a:lnTo>
                    <a:pt x="2575" y="369"/>
                  </a:lnTo>
                  <a:lnTo>
                    <a:pt x="2593" y="402"/>
                  </a:lnTo>
                  <a:lnTo>
                    <a:pt x="2603" y="437"/>
                  </a:lnTo>
                  <a:lnTo>
                    <a:pt x="2606" y="472"/>
                  </a:lnTo>
                  <a:lnTo>
                    <a:pt x="2603" y="507"/>
                  </a:lnTo>
                  <a:lnTo>
                    <a:pt x="2593" y="541"/>
                  </a:lnTo>
                  <a:lnTo>
                    <a:pt x="2575" y="576"/>
                  </a:lnTo>
                  <a:lnTo>
                    <a:pt x="2551" y="608"/>
                  </a:lnTo>
                  <a:lnTo>
                    <a:pt x="2521" y="640"/>
                  </a:lnTo>
                  <a:lnTo>
                    <a:pt x="2485" y="671"/>
                  </a:lnTo>
                  <a:lnTo>
                    <a:pt x="2444" y="701"/>
                  </a:lnTo>
                  <a:lnTo>
                    <a:pt x="2397" y="729"/>
                  </a:lnTo>
                  <a:lnTo>
                    <a:pt x="2344" y="756"/>
                  </a:lnTo>
                  <a:lnTo>
                    <a:pt x="2287" y="782"/>
                  </a:lnTo>
                  <a:lnTo>
                    <a:pt x="2224" y="806"/>
                  </a:lnTo>
                  <a:lnTo>
                    <a:pt x="2158" y="828"/>
                  </a:lnTo>
                  <a:lnTo>
                    <a:pt x="2087" y="849"/>
                  </a:lnTo>
                  <a:lnTo>
                    <a:pt x="2012" y="868"/>
                  </a:lnTo>
                  <a:lnTo>
                    <a:pt x="1934" y="885"/>
                  </a:lnTo>
                  <a:lnTo>
                    <a:pt x="1852" y="901"/>
                  </a:lnTo>
                  <a:lnTo>
                    <a:pt x="1767" y="913"/>
                  </a:lnTo>
                  <a:lnTo>
                    <a:pt x="1679" y="925"/>
                  </a:lnTo>
                  <a:lnTo>
                    <a:pt x="1588" y="933"/>
                  </a:lnTo>
                  <a:lnTo>
                    <a:pt x="1495" y="939"/>
                  </a:lnTo>
                  <a:lnTo>
                    <a:pt x="1400" y="943"/>
                  </a:lnTo>
                  <a:lnTo>
                    <a:pt x="1302" y="945"/>
                  </a:lnTo>
                  <a:lnTo>
                    <a:pt x="1205" y="943"/>
                  </a:lnTo>
                  <a:lnTo>
                    <a:pt x="1110" y="939"/>
                  </a:lnTo>
                  <a:lnTo>
                    <a:pt x="1016" y="933"/>
                  </a:lnTo>
                  <a:lnTo>
                    <a:pt x="926" y="925"/>
                  </a:lnTo>
                  <a:lnTo>
                    <a:pt x="838" y="913"/>
                  </a:lnTo>
                  <a:lnTo>
                    <a:pt x="754" y="901"/>
                  </a:lnTo>
                  <a:lnTo>
                    <a:pt x="671" y="885"/>
                  </a:lnTo>
                  <a:lnTo>
                    <a:pt x="593" y="868"/>
                  </a:lnTo>
                  <a:lnTo>
                    <a:pt x="518" y="849"/>
                  </a:lnTo>
                  <a:lnTo>
                    <a:pt x="448" y="828"/>
                  </a:lnTo>
                  <a:lnTo>
                    <a:pt x="381" y="806"/>
                  </a:lnTo>
                  <a:lnTo>
                    <a:pt x="319" y="782"/>
                  </a:lnTo>
                  <a:lnTo>
                    <a:pt x="261" y="756"/>
                  </a:lnTo>
                  <a:lnTo>
                    <a:pt x="209" y="729"/>
                  </a:lnTo>
                  <a:lnTo>
                    <a:pt x="162" y="701"/>
                  </a:lnTo>
                  <a:lnTo>
                    <a:pt x="120" y="671"/>
                  </a:lnTo>
                  <a:lnTo>
                    <a:pt x="84" y="640"/>
                  </a:lnTo>
                  <a:lnTo>
                    <a:pt x="54" y="608"/>
                  </a:lnTo>
                  <a:lnTo>
                    <a:pt x="31" y="576"/>
                  </a:lnTo>
                  <a:lnTo>
                    <a:pt x="13" y="541"/>
                  </a:lnTo>
                  <a:lnTo>
                    <a:pt x="3" y="507"/>
                  </a:lnTo>
                  <a:lnTo>
                    <a:pt x="0" y="472"/>
                  </a:lnTo>
                  <a:lnTo>
                    <a:pt x="3" y="437"/>
                  </a:lnTo>
                  <a:lnTo>
                    <a:pt x="13" y="402"/>
                  </a:lnTo>
                  <a:lnTo>
                    <a:pt x="31" y="369"/>
                  </a:lnTo>
                  <a:lnTo>
                    <a:pt x="54" y="336"/>
                  </a:lnTo>
                  <a:lnTo>
                    <a:pt x="84" y="304"/>
                  </a:lnTo>
                  <a:lnTo>
                    <a:pt x="120" y="273"/>
                  </a:lnTo>
                  <a:lnTo>
                    <a:pt x="162" y="243"/>
                  </a:lnTo>
                  <a:lnTo>
                    <a:pt x="209" y="215"/>
                  </a:lnTo>
                  <a:lnTo>
                    <a:pt x="261" y="187"/>
                  </a:lnTo>
                  <a:lnTo>
                    <a:pt x="319" y="162"/>
                  </a:lnTo>
                  <a:lnTo>
                    <a:pt x="381" y="138"/>
                  </a:lnTo>
                  <a:lnTo>
                    <a:pt x="448" y="116"/>
                  </a:lnTo>
                  <a:lnTo>
                    <a:pt x="518" y="95"/>
                  </a:lnTo>
                  <a:lnTo>
                    <a:pt x="593" y="76"/>
                  </a:lnTo>
                  <a:lnTo>
                    <a:pt x="671" y="59"/>
                  </a:lnTo>
                  <a:lnTo>
                    <a:pt x="754" y="44"/>
                  </a:lnTo>
                  <a:lnTo>
                    <a:pt x="838" y="30"/>
                  </a:lnTo>
                  <a:lnTo>
                    <a:pt x="926" y="20"/>
                  </a:lnTo>
                  <a:lnTo>
                    <a:pt x="1016" y="12"/>
                  </a:lnTo>
                  <a:lnTo>
                    <a:pt x="1110" y="5"/>
                  </a:lnTo>
                  <a:lnTo>
                    <a:pt x="1205" y="1"/>
                  </a:lnTo>
                  <a:lnTo>
                    <a:pt x="1300" y="0"/>
                  </a:lnTo>
                  <a:close/>
                </a:path>
              </a:pathLst>
            </a:custGeom>
            <a:solidFill>
              <a:schemeClr val="bg1">
                <a:lumMod val="75000"/>
              </a:schemeClr>
            </a:solidFill>
            <a:ln w="0">
              <a:solidFill>
                <a:schemeClr val="bg1">
                  <a:lumMod val="75000"/>
                </a:schemeClr>
              </a:solidFill>
              <a:prstDash val="solid"/>
              <a:round/>
              <a:headEnd/>
              <a:tailEnd/>
            </a:ln>
          </p:spPr>
          <p:txBody>
            <a:bodyPr vert="horz" wrap="square" lIns="50424" tIns="25212" rIns="50424" bIns="25212"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a:ln>
                  <a:noFill/>
                </a:ln>
                <a:solidFill>
                  <a:sysClr val="windowText" lastClr="000000"/>
                </a:solidFill>
                <a:effectLst/>
                <a:uLnTx/>
                <a:uFillTx/>
              </a:endParaRPr>
            </a:p>
          </p:txBody>
        </p:sp>
        <p:sp>
          <p:nvSpPr>
            <p:cNvPr id="262" name="Freeform 9"/>
            <p:cNvSpPr>
              <a:spLocks/>
            </p:cNvSpPr>
            <p:nvPr/>
          </p:nvSpPr>
          <p:spPr bwMode="auto">
            <a:xfrm>
              <a:off x="1173586" y="2741608"/>
              <a:ext cx="193795" cy="36954"/>
            </a:xfrm>
            <a:custGeom>
              <a:avLst/>
              <a:gdLst>
                <a:gd name="T0" fmla="*/ 1126 w 2074"/>
                <a:gd name="T1" fmla="*/ 2 h 623"/>
                <a:gd name="T2" fmla="*/ 1298 w 2074"/>
                <a:gd name="T3" fmla="*/ 10 h 623"/>
                <a:gd name="T4" fmla="*/ 1459 w 2074"/>
                <a:gd name="T5" fmla="*/ 27 h 623"/>
                <a:gd name="T6" fmla="*/ 1608 w 2074"/>
                <a:gd name="T7" fmla="*/ 52 h 623"/>
                <a:gd name="T8" fmla="*/ 1740 w 2074"/>
                <a:gd name="T9" fmla="*/ 83 h 623"/>
                <a:gd name="T10" fmla="*/ 1853 w 2074"/>
                <a:gd name="T11" fmla="*/ 120 h 623"/>
                <a:gd name="T12" fmla="*/ 1946 w 2074"/>
                <a:gd name="T13" fmla="*/ 162 h 623"/>
                <a:gd name="T14" fmla="*/ 2016 w 2074"/>
                <a:gd name="T15" fmla="*/ 208 h 623"/>
                <a:gd name="T16" fmla="*/ 2058 w 2074"/>
                <a:gd name="T17" fmla="*/ 259 h 623"/>
                <a:gd name="T18" fmla="*/ 2074 w 2074"/>
                <a:gd name="T19" fmla="*/ 312 h 623"/>
                <a:gd name="T20" fmla="*/ 2058 w 2074"/>
                <a:gd name="T21" fmla="*/ 366 h 623"/>
                <a:gd name="T22" fmla="*/ 2016 w 2074"/>
                <a:gd name="T23" fmla="*/ 416 h 623"/>
                <a:gd name="T24" fmla="*/ 1946 w 2074"/>
                <a:gd name="T25" fmla="*/ 462 h 623"/>
                <a:gd name="T26" fmla="*/ 1853 w 2074"/>
                <a:gd name="T27" fmla="*/ 504 h 623"/>
                <a:gd name="T28" fmla="*/ 1740 w 2074"/>
                <a:gd name="T29" fmla="*/ 541 h 623"/>
                <a:gd name="T30" fmla="*/ 1608 w 2074"/>
                <a:gd name="T31" fmla="*/ 572 h 623"/>
                <a:gd name="T32" fmla="*/ 1459 w 2074"/>
                <a:gd name="T33" fmla="*/ 597 h 623"/>
                <a:gd name="T34" fmla="*/ 1298 w 2074"/>
                <a:gd name="T35" fmla="*/ 614 h 623"/>
                <a:gd name="T36" fmla="*/ 1126 w 2074"/>
                <a:gd name="T37" fmla="*/ 622 h 623"/>
                <a:gd name="T38" fmla="*/ 947 w 2074"/>
                <a:gd name="T39" fmla="*/ 622 h 623"/>
                <a:gd name="T40" fmla="*/ 775 w 2074"/>
                <a:gd name="T41" fmla="*/ 614 h 623"/>
                <a:gd name="T42" fmla="*/ 613 w 2074"/>
                <a:gd name="T43" fmla="*/ 597 h 623"/>
                <a:gd name="T44" fmla="*/ 466 w 2074"/>
                <a:gd name="T45" fmla="*/ 572 h 623"/>
                <a:gd name="T46" fmla="*/ 334 w 2074"/>
                <a:gd name="T47" fmla="*/ 541 h 623"/>
                <a:gd name="T48" fmla="*/ 219 w 2074"/>
                <a:gd name="T49" fmla="*/ 504 h 623"/>
                <a:gd name="T50" fmla="*/ 127 w 2074"/>
                <a:gd name="T51" fmla="*/ 462 h 623"/>
                <a:gd name="T52" fmla="*/ 58 w 2074"/>
                <a:gd name="T53" fmla="*/ 416 h 623"/>
                <a:gd name="T54" fmla="*/ 14 w 2074"/>
                <a:gd name="T55" fmla="*/ 366 h 623"/>
                <a:gd name="T56" fmla="*/ 0 w 2074"/>
                <a:gd name="T57" fmla="*/ 312 h 623"/>
                <a:gd name="T58" fmla="*/ 14 w 2074"/>
                <a:gd name="T59" fmla="*/ 259 h 623"/>
                <a:gd name="T60" fmla="*/ 58 w 2074"/>
                <a:gd name="T61" fmla="*/ 208 h 623"/>
                <a:gd name="T62" fmla="*/ 127 w 2074"/>
                <a:gd name="T63" fmla="*/ 162 h 623"/>
                <a:gd name="T64" fmla="*/ 219 w 2074"/>
                <a:gd name="T65" fmla="*/ 120 h 623"/>
                <a:gd name="T66" fmla="*/ 334 w 2074"/>
                <a:gd name="T67" fmla="*/ 83 h 623"/>
                <a:gd name="T68" fmla="*/ 466 w 2074"/>
                <a:gd name="T69" fmla="*/ 52 h 623"/>
                <a:gd name="T70" fmla="*/ 613 w 2074"/>
                <a:gd name="T71" fmla="*/ 27 h 623"/>
                <a:gd name="T72" fmla="*/ 775 w 2074"/>
                <a:gd name="T73" fmla="*/ 10 h 623"/>
                <a:gd name="T74" fmla="*/ 947 w 2074"/>
                <a:gd name="T75" fmla="*/ 2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74" h="623">
                  <a:moveTo>
                    <a:pt x="1036" y="0"/>
                  </a:moveTo>
                  <a:lnTo>
                    <a:pt x="1126" y="2"/>
                  </a:lnTo>
                  <a:lnTo>
                    <a:pt x="1213" y="5"/>
                  </a:lnTo>
                  <a:lnTo>
                    <a:pt x="1298" y="10"/>
                  </a:lnTo>
                  <a:lnTo>
                    <a:pt x="1381" y="18"/>
                  </a:lnTo>
                  <a:lnTo>
                    <a:pt x="1459" y="27"/>
                  </a:lnTo>
                  <a:lnTo>
                    <a:pt x="1536" y="39"/>
                  </a:lnTo>
                  <a:lnTo>
                    <a:pt x="1608" y="52"/>
                  </a:lnTo>
                  <a:lnTo>
                    <a:pt x="1676" y="67"/>
                  </a:lnTo>
                  <a:lnTo>
                    <a:pt x="1740" y="83"/>
                  </a:lnTo>
                  <a:lnTo>
                    <a:pt x="1799" y="101"/>
                  </a:lnTo>
                  <a:lnTo>
                    <a:pt x="1853" y="120"/>
                  </a:lnTo>
                  <a:lnTo>
                    <a:pt x="1902" y="140"/>
                  </a:lnTo>
                  <a:lnTo>
                    <a:pt x="1946" y="162"/>
                  </a:lnTo>
                  <a:lnTo>
                    <a:pt x="1984" y="185"/>
                  </a:lnTo>
                  <a:lnTo>
                    <a:pt x="2016" y="208"/>
                  </a:lnTo>
                  <a:lnTo>
                    <a:pt x="2041" y="234"/>
                  </a:lnTo>
                  <a:lnTo>
                    <a:pt x="2058" y="259"/>
                  </a:lnTo>
                  <a:lnTo>
                    <a:pt x="2070" y="285"/>
                  </a:lnTo>
                  <a:lnTo>
                    <a:pt x="2074" y="312"/>
                  </a:lnTo>
                  <a:lnTo>
                    <a:pt x="2070" y="339"/>
                  </a:lnTo>
                  <a:lnTo>
                    <a:pt x="2058" y="366"/>
                  </a:lnTo>
                  <a:lnTo>
                    <a:pt x="2041" y="391"/>
                  </a:lnTo>
                  <a:lnTo>
                    <a:pt x="2016" y="416"/>
                  </a:lnTo>
                  <a:lnTo>
                    <a:pt x="1984" y="439"/>
                  </a:lnTo>
                  <a:lnTo>
                    <a:pt x="1946" y="462"/>
                  </a:lnTo>
                  <a:lnTo>
                    <a:pt x="1902" y="484"/>
                  </a:lnTo>
                  <a:lnTo>
                    <a:pt x="1853" y="504"/>
                  </a:lnTo>
                  <a:lnTo>
                    <a:pt x="1799" y="524"/>
                  </a:lnTo>
                  <a:lnTo>
                    <a:pt x="1740" y="541"/>
                  </a:lnTo>
                  <a:lnTo>
                    <a:pt x="1676" y="557"/>
                  </a:lnTo>
                  <a:lnTo>
                    <a:pt x="1608" y="572"/>
                  </a:lnTo>
                  <a:lnTo>
                    <a:pt x="1536" y="585"/>
                  </a:lnTo>
                  <a:lnTo>
                    <a:pt x="1459" y="597"/>
                  </a:lnTo>
                  <a:lnTo>
                    <a:pt x="1381" y="606"/>
                  </a:lnTo>
                  <a:lnTo>
                    <a:pt x="1298" y="614"/>
                  </a:lnTo>
                  <a:lnTo>
                    <a:pt x="1213" y="619"/>
                  </a:lnTo>
                  <a:lnTo>
                    <a:pt x="1126" y="622"/>
                  </a:lnTo>
                  <a:lnTo>
                    <a:pt x="1036" y="623"/>
                  </a:lnTo>
                  <a:lnTo>
                    <a:pt x="947" y="622"/>
                  </a:lnTo>
                  <a:lnTo>
                    <a:pt x="859" y="619"/>
                  </a:lnTo>
                  <a:lnTo>
                    <a:pt x="775" y="614"/>
                  </a:lnTo>
                  <a:lnTo>
                    <a:pt x="693" y="606"/>
                  </a:lnTo>
                  <a:lnTo>
                    <a:pt x="613" y="597"/>
                  </a:lnTo>
                  <a:lnTo>
                    <a:pt x="538" y="585"/>
                  </a:lnTo>
                  <a:lnTo>
                    <a:pt x="466" y="572"/>
                  </a:lnTo>
                  <a:lnTo>
                    <a:pt x="397" y="557"/>
                  </a:lnTo>
                  <a:lnTo>
                    <a:pt x="334" y="541"/>
                  </a:lnTo>
                  <a:lnTo>
                    <a:pt x="274" y="524"/>
                  </a:lnTo>
                  <a:lnTo>
                    <a:pt x="219" y="504"/>
                  </a:lnTo>
                  <a:lnTo>
                    <a:pt x="170" y="484"/>
                  </a:lnTo>
                  <a:lnTo>
                    <a:pt x="127" y="462"/>
                  </a:lnTo>
                  <a:lnTo>
                    <a:pt x="90" y="439"/>
                  </a:lnTo>
                  <a:lnTo>
                    <a:pt x="58" y="416"/>
                  </a:lnTo>
                  <a:lnTo>
                    <a:pt x="33" y="391"/>
                  </a:lnTo>
                  <a:lnTo>
                    <a:pt x="14" y="366"/>
                  </a:lnTo>
                  <a:lnTo>
                    <a:pt x="4" y="339"/>
                  </a:lnTo>
                  <a:lnTo>
                    <a:pt x="0" y="312"/>
                  </a:lnTo>
                  <a:lnTo>
                    <a:pt x="4" y="285"/>
                  </a:lnTo>
                  <a:lnTo>
                    <a:pt x="14" y="259"/>
                  </a:lnTo>
                  <a:lnTo>
                    <a:pt x="33" y="234"/>
                  </a:lnTo>
                  <a:lnTo>
                    <a:pt x="58" y="208"/>
                  </a:lnTo>
                  <a:lnTo>
                    <a:pt x="90" y="185"/>
                  </a:lnTo>
                  <a:lnTo>
                    <a:pt x="127" y="162"/>
                  </a:lnTo>
                  <a:lnTo>
                    <a:pt x="170" y="140"/>
                  </a:lnTo>
                  <a:lnTo>
                    <a:pt x="219" y="120"/>
                  </a:lnTo>
                  <a:lnTo>
                    <a:pt x="274" y="101"/>
                  </a:lnTo>
                  <a:lnTo>
                    <a:pt x="334" y="83"/>
                  </a:lnTo>
                  <a:lnTo>
                    <a:pt x="397" y="67"/>
                  </a:lnTo>
                  <a:lnTo>
                    <a:pt x="466" y="52"/>
                  </a:lnTo>
                  <a:lnTo>
                    <a:pt x="538" y="39"/>
                  </a:lnTo>
                  <a:lnTo>
                    <a:pt x="613" y="27"/>
                  </a:lnTo>
                  <a:lnTo>
                    <a:pt x="693" y="18"/>
                  </a:lnTo>
                  <a:lnTo>
                    <a:pt x="775" y="10"/>
                  </a:lnTo>
                  <a:lnTo>
                    <a:pt x="859" y="5"/>
                  </a:lnTo>
                  <a:lnTo>
                    <a:pt x="947" y="2"/>
                  </a:lnTo>
                  <a:lnTo>
                    <a:pt x="1036" y="0"/>
                  </a:lnTo>
                  <a:close/>
                </a:path>
              </a:pathLst>
            </a:custGeom>
            <a:solidFill>
              <a:srgbClr val="FF8B00"/>
            </a:solidFill>
            <a:ln w="0">
              <a:noFill/>
              <a:prstDash val="solid"/>
              <a:round/>
              <a:headEnd/>
              <a:tailEnd/>
            </a:ln>
          </p:spPr>
          <p:txBody>
            <a:bodyPr vert="horz" wrap="square" lIns="50424" tIns="25212" rIns="50424" bIns="25212"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a:ln>
                  <a:noFill/>
                </a:ln>
                <a:solidFill>
                  <a:sysClr val="windowText" lastClr="000000"/>
                </a:solidFill>
                <a:effectLst/>
                <a:uLnTx/>
                <a:uFillTx/>
              </a:endParaRPr>
            </a:p>
          </p:txBody>
        </p:sp>
        <p:sp>
          <p:nvSpPr>
            <p:cNvPr id="263" name="Freeform 10"/>
            <p:cNvSpPr>
              <a:spLocks/>
            </p:cNvSpPr>
            <p:nvPr/>
          </p:nvSpPr>
          <p:spPr bwMode="auto">
            <a:xfrm>
              <a:off x="1173586" y="2741608"/>
              <a:ext cx="193795" cy="29991"/>
            </a:xfrm>
            <a:custGeom>
              <a:avLst/>
              <a:gdLst>
                <a:gd name="T0" fmla="*/ 1126 w 2074"/>
                <a:gd name="T1" fmla="*/ 2 h 503"/>
                <a:gd name="T2" fmla="*/ 1298 w 2074"/>
                <a:gd name="T3" fmla="*/ 10 h 503"/>
                <a:gd name="T4" fmla="*/ 1459 w 2074"/>
                <a:gd name="T5" fmla="*/ 27 h 503"/>
                <a:gd name="T6" fmla="*/ 1608 w 2074"/>
                <a:gd name="T7" fmla="*/ 52 h 503"/>
                <a:gd name="T8" fmla="*/ 1740 w 2074"/>
                <a:gd name="T9" fmla="*/ 83 h 503"/>
                <a:gd name="T10" fmla="*/ 1853 w 2074"/>
                <a:gd name="T11" fmla="*/ 120 h 503"/>
                <a:gd name="T12" fmla="*/ 1946 w 2074"/>
                <a:gd name="T13" fmla="*/ 162 h 503"/>
                <a:gd name="T14" fmla="*/ 2016 w 2074"/>
                <a:gd name="T15" fmla="*/ 208 h 503"/>
                <a:gd name="T16" fmla="*/ 2058 w 2074"/>
                <a:gd name="T17" fmla="*/ 259 h 503"/>
                <a:gd name="T18" fmla="*/ 2074 w 2074"/>
                <a:gd name="T19" fmla="*/ 312 h 503"/>
                <a:gd name="T20" fmla="*/ 2058 w 2074"/>
                <a:gd name="T21" fmla="*/ 364 h 503"/>
                <a:gd name="T22" fmla="*/ 2016 w 2074"/>
                <a:gd name="T23" fmla="*/ 415 h 503"/>
                <a:gd name="T24" fmla="*/ 1947 w 2074"/>
                <a:gd name="T25" fmla="*/ 461 h 503"/>
                <a:gd name="T26" fmla="*/ 1856 w 2074"/>
                <a:gd name="T27" fmla="*/ 503 h 503"/>
                <a:gd name="T28" fmla="*/ 1731 w 2074"/>
                <a:gd name="T29" fmla="*/ 462 h 503"/>
                <a:gd name="T30" fmla="*/ 1582 w 2074"/>
                <a:gd name="T31" fmla="*/ 428 h 503"/>
                <a:gd name="T32" fmla="*/ 1414 w 2074"/>
                <a:gd name="T33" fmla="*/ 402 h 503"/>
                <a:gd name="T34" fmla="*/ 1232 w 2074"/>
                <a:gd name="T35" fmla="*/ 386 h 503"/>
                <a:gd name="T36" fmla="*/ 1036 w 2074"/>
                <a:gd name="T37" fmla="*/ 381 h 503"/>
                <a:gd name="T38" fmla="*/ 842 w 2074"/>
                <a:gd name="T39" fmla="*/ 386 h 503"/>
                <a:gd name="T40" fmla="*/ 658 w 2074"/>
                <a:gd name="T41" fmla="*/ 402 h 503"/>
                <a:gd name="T42" fmla="*/ 491 w 2074"/>
                <a:gd name="T43" fmla="*/ 428 h 503"/>
                <a:gd name="T44" fmla="*/ 343 w 2074"/>
                <a:gd name="T45" fmla="*/ 462 h 503"/>
                <a:gd name="T46" fmla="*/ 217 w 2074"/>
                <a:gd name="T47" fmla="*/ 503 h 503"/>
                <a:gd name="T48" fmla="*/ 125 w 2074"/>
                <a:gd name="T49" fmla="*/ 461 h 503"/>
                <a:gd name="T50" fmla="*/ 57 w 2074"/>
                <a:gd name="T51" fmla="*/ 415 h 503"/>
                <a:gd name="T52" fmla="*/ 14 w 2074"/>
                <a:gd name="T53" fmla="*/ 364 h 503"/>
                <a:gd name="T54" fmla="*/ 0 w 2074"/>
                <a:gd name="T55" fmla="*/ 312 h 503"/>
                <a:gd name="T56" fmla="*/ 14 w 2074"/>
                <a:gd name="T57" fmla="*/ 259 h 503"/>
                <a:gd name="T58" fmla="*/ 58 w 2074"/>
                <a:gd name="T59" fmla="*/ 208 h 503"/>
                <a:gd name="T60" fmla="*/ 127 w 2074"/>
                <a:gd name="T61" fmla="*/ 162 h 503"/>
                <a:gd name="T62" fmla="*/ 219 w 2074"/>
                <a:gd name="T63" fmla="*/ 120 h 503"/>
                <a:gd name="T64" fmla="*/ 334 w 2074"/>
                <a:gd name="T65" fmla="*/ 83 h 503"/>
                <a:gd name="T66" fmla="*/ 466 w 2074"/>
                <a:gd name="T67" fmla="*/ 52 h 503"/>
                <a:gd name="T68" fmla="*/ 613 w 2074"/>
                <a:gd name="T69" fmla="*/ 27 h 503"/>
                <a:gd name="T70" fmla="*/ 775 w 2074"/>
                <a:gd name="T71" fmla="*/ 10 h 503"/>
                <a:gd name="T72" fmla="*/ 947 w 2074"/>
                <a:gd name="T73" fmla="*/ 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74" h="503">
                  <a:moveTo>
                    <a:pt x="1036" y="0"/>
                  </a:moveTo>
                  <a:lnTo>
                    <a:pt x="1126" y="2"/>
                  </a:lnTo>
                  <a:lnTo>
                    <a:pt x="1213" y="5"/>
                  </a:lnTo>
                  <a:lnTo>
                    <a:pt x="1298" y="10"/>
                  </a:lnTo>
                  <a:lnTo>
                    <a:pt x="1381" y="18"/>
                  </a:lnTo>
                  <a:lnTo>
                    <a:pt x="1459" y="27"/>
                  </a:lnTo>
                  <a:lnTo>
                    <a:pt x="1536" y="39"/>
                  </a:lnTo>
                  <a:lnTo>
                    <a:pt x="1608" y="52"/>
                  </a:lnTo>
                  <a:lnTo>
                    <a:pt x="1676" y="67"/>
                  </a:lnTo>
                  <a:lnTo>
                    <a:pt x="1740" y="83"/>
                  </a:lnTo>
                  <a:lnTo>
                    <a:pt x="1799" y="101"/>
                  </a:lnTo>
                  <a:lnTo>
                    <a:pt x="1853" y="120"/>
                  </a:lnTo>
                  <a:lnTo>
                    <a:pt x="1902" y="140"/>
                  </a:lnTo>
                  <a:lnTo>
                    <a:pt x="1946" y="162"/>
                  </a:lnTo>
                  <a:lnTo>
                    <a:pt x="1984" y="185"/>
                  </a:lnTo>
                  <a:lnTo>
                    <a:pt x="2016" y="208"/>
                  </a:lnTo>
                  <a:lnTo>
                    <a:pt x="2041" y="234"/>
                  </a:lnTo>
                  <a:lnTo>
                    <a:pt x="2058" y="259"/>
                  </a:lnTo>
                  <a:lnTo>
                    <a:pt x="2070" y="285"/>
                  </a:lnTo>
                  <a:lnTo>
                    <a:pt x="2074" y="312"/>
                  </a:lnTo>
                  <a:lnTo>
                    <a:pt x="2070" y="338"/>
                  </a:lnTo>
                  <a:lnTo>
                    <a:pt x="2058" y="364"/>
                  </a:lnTo>
                  <a:lnTo>
                    <a:pt x="2041" y="390"/>
                  </a:lnTo>
                  <a:lnTo>
                    <a:pt x="2016" y="415"/>
                  </a:lnTo>
                  <a:lnTo>
                    <a:pt x="1985" y="438"/>
                  </a:lnTo>
                  <a:lnTo>
                    <a:pt x="1947" y="461"/>
                  </a:lnTo>
                  <a:lnTo>
                    <a:pt x="1905" y="482"/>
                  </a:lnTo>
                  <a:lnTo>
                    <a:pt x="1856" y="503"/>
                  </a:lnTo>
                  <a:lnTo>
                    <a:pt x="1797" y="481"/>
                  </a:lnTo>
                  <a:lnTo>
                    <a:pt x="1731" y="462"/>
                  </a:lnTo>
                  <a:lnTo>
                    <a:pt x="1658" y="444"/>
                  </a:lnTo>
                  <a:lnTo>
                    <a:pt x="1582" y="428"/>
                  </a:lnTo>
                  <a:lnTo>
                    <a:pt x="1500" y="414"/>
                  </a:lnTo>
                  <a:lnTo>
                    <a:pt x="1414" y="402"/>
                  </a:lnTo>
                  <a:lnTo>
                    <a:pt x="1325" y="394"/>
                  </a:lnTo>
                  <a:lnTo>
                    <a:pt x="1232" y="386"/>
                  </a:lnTo>
                  <a:lnTo>
                    <a:pt x="1136" y="382"/>
                  </a:lnTo>
                  <a:lnTo>
                    <a:pt x="1036" y="381"/>
                  </a:lnTo>
                  <a:lnTo>
                    <a:pt x="938" y="382"/>
                  </a:lnTo>
                  <a:lnTo>
                    <a:pt x="842" y="386"/>
                  </a:lnTo>
                  <a:lnTo>
                    <a:pt x="748" y="394"/>
                  </a:lnTo>
                  <a:lnTo>
                    <a:pt x="658" y="402"/>
                  </a:lnTo>
                  <a:lnTo>
                    <a:pt x="572" y="414"/>
                  </a:lnTo>
                  <a:lnTo>
                    <a:pt x="491" y="428"/>
                  </a:lnTo>
                  <a:lnTo>
                    <a:pt x="414" y="444"/>
                  </a:lnTo>
                  <a:lnTo>
                    <a:pt x="343" y="462"/>
                  </a:lnTo>
                  <a:lnTo>
                    <a:pt x="277" y="481"/>
                  </a:lnTo>
                  <a:lnTo>
                    <a:pt x="217" y="503"/>
                  </a:lnTo>
                  <a:lnTo>
                    <a:pt x="168" y="482"/>
                  </a:lnTo>
                  <a:lnTo>
                    <a:pt x="125" y="461"/>
                  </a:lnTo>
                  <a:lnTo>
                    <a:pt x="89" y="438"/>
                  </a:lnTo>
                  <a:lnTo>
                    <a:pt x="57" y="415"/>
                  </a:lnTo>
                  <a:lnTo>
                    <a:pt x="32" y="390"/>
                  </a:lnTo>
                  <a:lnTo>
                    <a:pt x="14" y="364"/>
                  </a:lnTo>
                  <a:lnTo>
                    <a:pt x="4" y="338"/>
                  </a:lnTo>
                  <a:lnTo>
                    <a:pt x="0" y="312"/>
                  </a:lnTo>
                  <a:lnTo>
                    <a:pt x="4" y="285"/>
                  </a:lnTo>
                  <a:lnTo>
                    <a:pt x="14" y="259"/>
                  </a:lnTo>
                  <a:lnTo>
                    <a:pt x="33" y="234"/>
                  </a:lnTo>
                  <a:lnTo>
                    <a:pt x="58" y="208"/>
                  </a:lnTo>
                  <a:lnTo>
                    <a:pt x="90" y="185"/>
                  </a:lnTo>
                  <a:lnTo>
                    <a:pt x="127" y="162"/>
                  </a:lnTo>
                  <a:lnTo>
                    <a:pt x="171" y="140"/>
                  </a:lnTo>
                  <a:lnTo>
                    <a:pt x="219" y="120"/>
                  </a:lnTo>
                  <a:lnTo>
                    <a:pt x="274" y="101"/>
                  </a:lnTo>
                  <a:lnTo>
                    <a:pt x="334" y="83"/>
                  </a:lnTo>
                  <a:lnTo>
                    <a:pt x="397" y="67"/>
                  </a:lnTo>
                  <a:lnTo>
                    <a:pt x="466" y="52"/>
                  </a:lnTo>
                  <a:lnTo>
                    <a:pt x="538" y="39"/>
                  </a:lnTo>
                  <a:lnTo>
                    <a:pt x="613" y="27"/>
                  </a:lnTo>
                  <a:lnTo>
                    <a:pt x="693" y="18"/>
                  </a:lnTo>
                  <a:lnTo>
                    <a:pt x="775" y="10"/>
                  </a:lnTo>
                  <a:lnTo>
                    <a:pt x="859" y="5"/>
                  </a:lnTo>
                  <a:lnTo>
                    <a:pt x="947" y="2"/>
                  </a:lnTo>
                  <a:lnTo>
                    <a:pt x="1036" y="0"/>
                  </a:lnTo>
                  <a:close/>
                </a:path>
              </a:pathLst>
            </a:custGeom>
            <a:solidFill>
              <a:schemeClr val="bg1">
                <a:lumMod val="85000"/>
              </a:schemeClr>
            </a:solidFill>
            <a:ln w="0">
              <a:noFill/>
              <a:prstDash val="solid"/>
              <a:round/>
              <a:headEnd/>
              <a:tailEnd/>
            </a:ln>
          </p:spPr>
          <p:txBody>
            <a:bodyPr vert="horz" wrap="square" lIns="50424" tIns="25212" rIns="50424" bIns="25212"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a:ln>
                  <a:noFill/>
                </a:ln>
                <a:solidFill>
                  <a:sysClr val="windowText" lastClr="000000"/>
                </a:solidFill>
                <a:effectLst/>
                <a:uLnTx/>
                <a:uFillTx/>
              </a:endParaRPr>
            </a:p>
          </p:txBody>
        </p:sp>
      </p:grpSp>
      <p:sp>
        <p:nvSpPr>
          <p:cNvPr id="278" name="Rectangle 277"/>
          <p:cNvSpPr/>
          <p:nvPr>
            <p:custDataLst>
              <p:tags r:id="rId36"/>
            </p:custDataLst>
          </p:nvPr>
        </p:nvSpPr>
        <p:spPr>
          <a:xfrm>
            <a:off x="331091" y="4639636"/>
            <a:ext cx="1117445" cy="1497939"/>
          </a:xfrm>
          <a:prstGeom prst="rect">
            <a:avLst/>
          </a:prstGeom>
          <a:solidFill>
            <a:schemeClr val="bg1">
              <a:lumMod val="95000"/>
            </a:schemeClr>
          </a:solidFill>
          <a:ln w="3175">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50424" tIns="25212" rIns="50424" bIns="25212" numCol="1" spcCol="0" rtlCol="0" fromWordArt="0" anchor="t" anchorCtr="0" forceAA="0" compatLnSpc="1">
            <a:prstTxWarp prst="textNoShape">
              <a:avLst/>
            </a:prstTxWarp>
            <a:no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784" b="1" i="0" u="none" strike="noStrike" kern="0" cap="none" spc="0" normalizeH="0" baseline="0" noProof="0">
                <a:ln>
                  <a:noFill/>
                </a:ln>
                <a:solidFill>
                  <a:sysClr val="windowText" lastClr="000000"/>
                </a:solidFill>
                <a:effectLst/>
                <a:uLnTx/>
                <a:uFillTx/>
              </a:rPr>
              <a:t>Big Data Sources</a:t>
            </a:r>
          </a:p>
        </p:txBody>
      </p:sp>
      <p:sp>
        <p:nvSpPr>
          <p:cNvPr id="280" name="Rectangle 279"/>
          <p:cNvSpPr/>
          <p:nvPr>
            <p:custDataLst>
              <p:tags r:id="rId37"/>
            </p:custDataLst>
          </p:nvPr>
        </p:nvSpPr>
        <p:spPr>
          <a:xfrm>
            <a:off x="430201" y="4992422"/>
            <a:ext cx="945451" cy="212760"/>
          </a:xfrm>
          <a:prstGeom prst="rect">
            <a:avLst/>
          </a:prstGeom>
          <a:solidFill>
            <a:schemeClr val="bg1">
              <a:lumMod val="75000"/>
            </a:schemeClr>
          </a:solidFill>
          <a:ln w="3175">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50424" tIns="25212" rIns="50424" bIns="25212" numCol="1" spcCol="0" rtlCol="0" fromWordArt="0" anchor="ctr" anchorCtr="0" forceAA="0" compatLnSpc="1">
            <a:prstTxWarp prst="textNoShape">
              <a:avLst/>
            </a:prstTxWarp>
            <a:no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686" b="1" i="0" u="none" strike="noStrike" kern="0" cap="none" spc="0" normalizeH="0" baseline="0" noProof="0">
                <a:ln>
                  <a:noFill/>
                </a:ln>
                <a:solidFill>
                  <a:schemeClr val="tx1"/>
                </a:solidFill>
                <a:effectLst/>
                <a:uLnTx/>
                <a:uFillTx/>
              </a:rPr>
              <a:t>Devices</a:t>
            </a:r>
          </a:p>
        </p:txBody>
      </p:sp>
      <p:sp>
        <p:nvSpPr>
          <p:cNvPr id="281" name="Rectangle 280"/>
          <p:cNvSpPr/>
          <p:nvPr>
            <p:custDataLst>
              <p:tags r:id="rId38"/>
            </p:custDataLst>
          </p:nvPr>
        </p:nvSpPr>
        <p:spPr>
          <a:xfrm>
            <a:off x="430201" y="5264542"/>
            <a:ext cx="945451" cy="212760"/>
          </a:xfrm>
          <a:prstGeom prst="rect">
            <a:avLst/>
          </a:prstGeom>
          <a:solidFill>
            <a:schemeClr val="bg1">
              <a:lumMod val="75000"/>
            </a:schemeClr>
          </a:solidFill>
          <a:ln w="3175">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50424" tIns="25212" rIns="50424" bIns="25212" numCol="1" spcCol="0" rtlCol="0" fromWordArt="0" anchor="ctr" anchorCtr="0" forceAA="0" compatLnSpc="1">
            <a:prstTxWarp prst="textNoShape">
              <a:avLst/>
            </a:prstTxWarp>
            <a:no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686" b="1" i="0" u="none" strike="noStrike" kern="0" cap="none" spc="0" normalizeH="0" baseline="0" noProof="0">
                <a:ln>
                  <a:noFill/>
                </a:ln>
                <a:solidFill>
                  <a:schemeClr val="tx1"/>
                </a:solidFill>
                <a:effectLst/>
                <a:uLnTx/>
                <a:uFillTx/>
              </a:rPr>
              <a:t>Crawlers</a:t>
            </a:r>
          </a:p>
        </p:txBody>
      </p:sp>
      <p:sp>
        <p:nvSpPr>
          <p:cNvPr id="282" name="Rectangle 281"/>
          <p:cNvSpPr/>
          <p:nvPr>
            <p:custDataLst>
              <p:tags r:id="rId39"/>
            </p:custDataLst>
          </p:nvPr>
        </p:nvSpPr>
        <p:spPr>
          <a:xfrm>
            <a:off x="430201" y="5536662"/>
            <a:ext cx="945451" cy="212760"/>
          </a:xfrm>
          <a:prstGeom prst="rect">
            <a:avLst/>
          </a:prstGeom>
          <a:solidFill>
            <a:schemeClr val="bg1">
              <a:lumMod val="75000"/>
            </a:schemeClr>
          </a:solidFill>
          <a:ln w="3175">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50424" tIns="25212" rIns="50424" bIns="25212" numCol="1" spcCol="0" rtlCol="0" fromWordArt="0" anchor="ctr" anchorCtr="0" forceAA="0" compatLnSpc="1">
            <a:prstTxWarp prst="textNoShape">
              <a:avLst/>
            </a:prstTxWarp>
            <a:no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686" b="1" i="0" u="none" strike="noStrike" kern="0" cap="none" spc="0" normalizeH="0" baseline="0" noProof="0">
                <a:ln>
                  <a:noFill/>
                </a:ln>
                <a:solidFill>
                  <a:schemeClr val="tx1"/>
                </a:solidFill>
                <a:effectLst/>
                <a:uLnTx/>
                <a:uFillTx/>
              </a:rPr>
              <a:t>Bots</a:t>
            </a:r>
          </a:p>
        </p:txBody>
      </p:sp>
      <p:sp>
        <p:nvSpPr>
          <p:cNvPr id="283" name="Rectangle 282"/>
          <p:cNvSpPr/>
          <p:nvPr>
            <p:custDataLst>
              <p:tags r:id="rId40"/>
            </p:custDataLst>
          </p:nvPr>
        </p:nvSpPr>
        <p:spPr>
          <a:xfrm>
            <a:off x="430201" y="5808781"/>
            <a:ext cx="945451" cy="212760"/>
          </a:xfrm>
          <a:prstGeom prst="rect">
            <a:avLst/>
          </a:prstGeom>
          <a:solidFill>
            <a:schemeClr val="bg1">
              <a:lumMod val="75000"/>
            </a:schemeClr>
          </a:solidFill>
          <a:ln w="3175">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50424" tIns="25212" rIns="50424" bIns="25212" numCol="1" spcCol="0" rtlCol="0" fromWordArt="0" anchor="ctr" anchorCtr="0" forceAA="0" compatLnSpc="1">
            <a:prstTxWarp prst="textNoShape">
              <a:avLst/>
            </a:prstTxWarp>
            <a:no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686" b="1" i="0" u="none" strike="noStrike" kern="0" cap="none" spc="0" normalizeH="0" baseline="0" noProof="0">
                <a:ln>
                  <a:noFill/>
                </a:ln>
                <a:solidFill>
                  <a:schemeClr val="tx1"/>
                </a:solidFill>
                <a:effectLst/>
                <a:uLnTx/>
                <a:uFillTx/>
              </a:rPr>
              <a:t>Sensors</a:t>
            </a:r>
          </a:p>
        </p:txBody>
      </p:sp>
      <p:sp>
        <p:nvSpPr>
          <p:cNvPr id="284" name="Rectangle 283"/>
          <p:cNvSpPr/>
          <p:nvPr>
            <p:custDataLst>
              <p:tags r:id="rId41"/>
            </p:custDataLst>
          </p:nvPr>
        </p:nvSpPr>
        <p:spPr>
          <a:xfrm>
            <a:off x="1702667" y="4579740"/>
            <a:ext cx="868934" cy="788157"/>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4" tIns="44802" rIns="44802" bIns="89604" numCol="1" spcCol="0" rtlCol="0" fromWordArt="0" anchor="t" anchorCtr="0" forceAA="0" compatLnSpc="1">
            <a:prstTxWarp prst="textNoShape">
              <a:avLst/>
            </a:prstTxWarp>
            <a:noAutofit/>
          </a:bodyPr>
          <a:lstStyle/>
          <a:p>
            <a:pPr marL="0" marR="0" lvl="0" indent="0" defTabSz="895575" eaLnBrk="1" fontAlgn="auto" latinLnBrk="0" hangingPunct="1">
              <a:lnSpc>
                <a:spcPct val="100000"/>
              </a:lnSpc>
              <a:spcBef>
                <a:spcPts val="0"/>
              </a:spcBef>
              <a:spcAft>
                <a:spcPts val="0"/>
              </a:spcAft>
              <a:buClrTx/>
              <a:buSzTx/>
              <a:buFontTx/>
              <a:buNone/>
              <a:tabLst/>
              <a:defRPr/>
            </a:pPr>
            <a:r>
              <a:rPr kumimoji="0" lang="en-US" sz="1100" b="0" i="0" u="none" strike="noStrike" kern="0" cap="none" spc="-49" normalizeH="0" baseline="0" noProof="0">
                <a:ln>
                  <a:noFill/>
                </a:ln>
                <a:solidFill>
                  <a:prstClr val="white"/>
                </a:solidFill>
                <a:effectLst/>
                <a:uLnTx/>
                <a:uFillTx/>
                <a:ea typeface="Segoe UI" pitchFamily="34" charset="0"/>
                <a:cs typeface="Segoe UI" pitchFamily="34" charset="0"/>
              </a:rPr>
              <a:t>Azure Event Hub</a:t>
            </a:r>
          </a:p>
        </p:txBody>
      </p:sp>
      <p:grpSp>
        <p:nvGrpSpPr>
          <p:cNvPr id="285" name="Group 284"/>
          <p:cNvGrpSpPr/>
          <p:nvPr/>
        </p:nvGrpSpPr>
        <p:grpSpPr>
          <a:xfrm>
            <a:off x="2161898" y="5445222"/>
            <a:ext cx="312190" cy="275695"/>
            <a:chOff x="3889804" y="5487538"/>
            <a:chExt cx="981581" cy="1503220"/>
          </a:xfrm>
        </p:grpSpPr>
        <p:grpSp>
          <p:nvGrpSpPr>
            <p:cNvPr id="286" name="Group 285"/>
            <p:cNvGrpSpPr/>
            <p:nvPr/>
          </p:nvGrpSpPr>
          <p:grpSpPr>
            <a:xfrm>
              <a:off x="4088812" y="5729791"/>
              <a:ext cx="640699" cy="978963"/>
              <a:chOff x="3994659" y="7008702"/>
              <a:chExt cx="745465" cy="1374671"/>
            </a:xfrm>
          </p:grpSpPr>
          <p:sp>
            <p:nvSpPr>
              <p:cNvPr id="289" name="Rectangle 288"/>
              <p:cNvSpPr/>
              <p:nvPr>
                <p:custDataLst>
                  <p:tags r:id="rId50"/>
                </p:custDataLst>
              </p:nvPr>
            </p:nvSpPr>
            <p:spPr bwMode="auto">
              <a:xfrm>
                <a:off x="3994660" y="7008702"/>
                <a:ext cx="182881" cy="36575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22" tIns="44814" rIns="67222" bIns="44814" rtlCol="0" anchor="b" anchorCtr="0"/>
              <a:lstStyle/>
              <a:p>
                <a:pPr marL="0" marR="0" lvl="0" indent="0" defTabSz="913862" eaLnBrk="1" fontAlgn="auto" latinLnBrk="0" hangingPunct="1">
                  <a:lnSpc>
                    <a:spcPct val="100000"/>
                  </a:lnSpc>
                  <a:spcBef>
                    <a:spcPts val="0"/>
                  </a:spcBef>
                  <a:spcAft>
                    <a:spcPts val="0"/>
                  </a:spcAft>
                  <a:buClrTx/>
                  <a:buSzTx/>
                  <a:buFontTx/>
                  <a:buNone/>
                  <a:tabLst/>
                  <a:defRPr/>
                </a:pPr>
                <a:endParaRPr kumimoji="0" lang="en-US" sz="1469" b="0" i="0" u="none" strike="noStrike" kern="0" cap="none" spc="0" normalizeH="0" baseline="0" noProof="0">
                  <a:ln>
                    <a:noFill/>
                  </a:ln>
                  <a:gradFill flip="none" rotWithShape="1">
                    <a:gsLst>
                      <a:gs pos="0">
                        <a:srgbClr val="FFFFFF"/>
                      </a:gs>
                      <a:gs pos="100000">
                        <a:srgbClr val="FFFFFF"/>
                      </a:gs>
                    </a:gsLst>
                    <a:lin ang="5400000" scaled="0"/>
                    <a:tileRect/>
                  </a:gradFill>
                  <a:effectLst/>
                  <a:uLnTx/>
                  <a:uFillTx/>
                  <a:ea typeface="Segoe UI" pitchFamily="34" charset="0"/>
                  <a:cs typeface="Segoe UI" pitchFamily="34" charset="0"/>
                </a:endParaRPr>
              </a:p>
            </p:txBody>
          </p:sp>
          <p:sp>
            <p:nvSpPr>
              <p:cNvPr id="290" name="Rectangle 289"/>
              <p:cNvSpPr/>
              <p:nvPr>
                <p:custDataLst>
                  <p:tags r:id="rId51"/>
                </p:custDataLst>
              </p:nvPr>
            </p:nvSpPr>
            <p:spPr bwMode="auto">
              <a:xfrm>
                <a:off x="4285367" y="7262718"/>
                <a:ext cx="182881" cy="36575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22" tIns="44814" rIns="67222" bIns="44814" rtlCol="0" anchor="b" anchorCtr="0"/>
              <a:lstStyle/>
              <a:p>
                <a:pPr marL="0" marR="0" lvl="0" indent="0" defTabSz="913862" eaLnBrk="1" fontAlgn="auto" latinLnBrk="0" hangingPunct="1">
                  <a:lnSpc>
                    <a:spcPct val="100000"/>
                  </a:lnSpc>
                  <a:spcBef>
                    <a:spcPts val="0"/>
                  </a:spcBef>
                  <a:spcAft>
                    <a:spcPts val="0"/>
                  </a:spcAft>
                  <a:buClrTx/>
                  <a:buSzTx/>
                  <a:buFontTx/>
                  <a:buNone/>
                  <a:tabLst/>
                  <a:defRPr/>
                </a:pPr>
                <a:endParaRPr kumimoji="0" lang="en-US" sz="1469" b="0" i="0" u="none" strike="noStrike" kern="0" cap="none" spc="0" normalizeH="0" baseline="0" noProof="0">
                  <a:ln>
                    <a:noFill/>
                  </a:ln>
                  <a:gradFill flip="none" rotWithShape="1">
                    <a:gsLst>
                      <a:gs pos="0">
                        <a:srgbClr val="FFFFFF"/>
                      </a:gs>
                      <a:gs pos="100000">
                        <a:srgbClr val="FFFFFF"/>
                      </a:gs>
                    </a:gsLst>
                    <a:lin ang="5400000" scaled="0"/>
                    <a:tileRect/>
                  </a:gradFill>
                  <a:effectLst/>
                  <a:uLnTx/>
                  <a:uFillTx/>
                  <a:ea typeface="Segoe UI" pitchFamily="34" charset="0"/>
                  <a:cs typeface="Segoe UI" pitchFamily="34" charset="0"/>
                </a:endParaRPr>
              </a:p>
            </p:txBody>
          </p:sp>
          <p:sp>
            <p:nvSpPr>
              <p:cNvPr id="291" name="Rectangle 290"/>
              <p:cNvSpPr/>
              <p:nvPr>
                <p:custDataLst>
                  <p:tags r:id="rId52"/>
                </p:custDataLst>
              </p:nvPr>
            </p:nvSpPr>
            <p:spPr bwMode="auto">
              <a:xfrm>
                <a:off x="3994660" y="7513156"/>
                <a:ext cx="182881" cy="36575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22" tIns="44814" rIns="67222" bIns="44814" rtlCol="0" anchor="b" anchorCtr="0"/>
              <a:lstStyle/>
              <a:p>
                <a:pPr marL="0" marR="0" lvl="0" indent="0" defTabSz="913862" eaLnBrk="1" fontAlgn="auto" latinLnBrk="0" hangingPunct="1">
                  <a:lnSpc>
                    <a:spcPct val="100000"/>
                  </a:lnSpc>
                  <a:spcBef>
                    <a:spcPts val="0"/>
                  </a:spcBef>
                  <a:spcAft>
                    <a:spcPts val="0"/>
                  </a:spcAft>
                  <a:buClrTx/>
                  <a:buSzTx/>
                  <a:buFontTx/>
                  <a:buNone/>
                  <a:tabLst/>
                  <a:defRPr/>
                </a:pPr>
                <a:endParaRPr kumimoji="0" lang="en-US" sz="1469" b="0" i="0" u="none" strike="noStrike" kern="0" cap="none" spc="0" normalizeH="0" baseline="0" noProof="0">
                  <a:ln>
                    <a:noFill/>
                  </a:ln>
                  <a:gradFill flip="none" rotWithShape="1">
                    <a:gsLst>
                      <a:gs pos="0">
                        <a:srgbClr val="FFFFFF"/>
                      </a:gs>
                      <a:gs pos="100000">
                        <a:srgbClr val="FFFFFF"/>
                      </a:gs>
                    </a:gsLst>
                    <a:lin ang="5400000" scaled="0"/>
                    <a:tileRect/>
                  </a:gradFill>
                  <a:effectLst/>
                  <a:uLnTx/>
                  <a:uFillTx/>
                  <a:ea typeface="Segoe UI" pitchFamily="34" charset="0"/>
                  <a:cs typeface="Segoe UI" pitchFamily="34" charset="0"/>
                </a:endParaRPr>
              </a:p>
            </p:txBody>
          </p:sp>
          <p:sp>
            <p:nvSpPr>
              <p:cNvPr id="292" name="Rectangle 291"/>
              <p:cNvSpPr/>
              <p:nvPr>
                <p:custDataLst>
                  <p:tags r:id="rId53"/>
                </p:custDataLst>
              </p:nvPr>
            </p:nvSpPr>
            <p:spPr bwMode="auto">
              <a:xfrm>
                <a:off x="4285367" y="7799834"/>
                <a:ext cx="182881" cy="36575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22" tIns="44814" rIns="67222" bIns="44814" rtlCol="0" anchor="b" anchorCtr="0"/>
              <a:lstStyle/>
              <a:p>
                <a:pPr marL="0" marR="0" lvl="0" indent="0" defTabSz="913862" eaLnBrk="1" fontAlgn="auto" latinLnBrk="0" hangingPunct="1">
                  <a:lnSpc>
                    <a:spcPct val="100000"/>
                  </a:lnSpc>
                  <a:spcBef>
                    <a:spcPts val="0"/>
                  </a:spcBef>
                  <a:spcAft>
                    <a:spcPts val="0"/>
                  </a:spcAft>
                  <a:buClrTx/>
                  <a:buSzTx/>
                  <a:buFontTx/>
                  <a:buNone/>
                  <a:tabLst/>
                  <a:defRPr/>
                </a:pPr>
                <a:endParaRPr kumimoji="0" lang="en-US" sz="1469" b="0" i="0" u="none" strike="noStrike" kern="0" cap="none" spc="0" normalizeH="0" baseline="0" noProof="0">
                  <a:ln>
                    <a:noFill/>
                  </a:ln>
                  <a:gradFill flip="none" rotWithShape="1">
                    <a:gsLst>
                      <a:gs pos="0">
                        <a:srgbClr val="FFFFFF"/>
                      </a:gs>
                      <a:gs pos="100000">
                        <a:srgbClr val="FFFFFF"/>
                      </a:gs>
                    </a:gsLst>
                    <a:lin ang="5400000" scaled="0"/>
                    <a:tileRect/>
                  </a:gradFill>
                  <a:effectLst/>
                  <a:uLnTx/>
                  <a:uFillTx/>
                  <a:ea typeface="Segoe UI" pitchFamily="34" charset="0"/>
                  <a:cs typeface="Segoe UI" pitchFamily="34" charset="0"/>
                </a:endParaRPr>
              </a:p>
            </p:txBody>
          </p:sp>
          <p:sp>
            <p:nvSpPr>
              <p:cNvPr id="293" name="Rectangle 292"/>
              <p:cNvSpPr/>
              <p:nvPr>
                <p:custDataLst>
                  <p:tags r:id="rId54"/>
                </p:custDataLst>
              </p:nvPr>
            </p:nvSpPr>
            <p:spPr bwMode="auto">
              <a:xfrm>
                <a:off x="3994659" y="8017615"/>
                <a:ext cx="182881" cy="36575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22" tIns="44814" rIns="67222" bIns="44814" rtlCol="0" anchor="b" anchorCtr="0"/>
              <a:lstStyle/>
              <a:p>
                <a:pPr marL="0" marR="0" lvl="0" indent="0" defTabSz="913862" eaLnBrk="1" fontAlgn="auto" latinLnBrk="0" hangingPunct="1">
                  <a:lnSpc>
                    <a:spcPct val="100000"/>
                  </a:lnSpc>
                  <a:spcBef>
                    <a:spcPts val="0"/>
                  </a:spcBef>
                  <a:spcAft>
                    <a:spcPts val="0"/>
                  </a:spcAft>
                  <a:buClrTx/>
                  <a:buSzTx/>
                  <a:buFontTx/>
                  <a:buNone/>
                  <a:tabLst/>
                  <a:defRPr/>
                </a:pPr>
                <a:endParaRPr kumimoji="0" lang="en-US" sz="1469" b="0" i="0" u="none" strike="noStrike" kern="0" cap="none" spc="0" normalizeH="0" baseline="0" noProof="0">
                  <a:ln>
                    <a:noFill/>
                  </a:ln>
                  <a:gradFill flip="none" rotWithShape="1">
                    <a:gsLst>
                      <a:gs pos="0">
                        <a:srgbClr val="FFFFFF"/>
                      </a:gs>
                      <a:gs pos="100000">
                        <a:srgbClr val="FFFFFF"/>
                      </a:gs>
                    </a:gsLst>
                    <a:lin ang="5400000" scaled="0"/>
                    <a:tileRect/>
                  </a:gradFill>
                  <a:effectLst/>
                  <a:uLnTx/>
                  <a:uFillTx/>
                  <a:ea typeface="Segoe UI" pitchFamily="34" charset="0"/>
                  <a:cs typeface="Segoe UI" pitchFamily="34" charset="0"/>
                </a:endParaRPr>
              </a:p>
            </p:txBody>
          </p:sp>
          <p:sp>
            <p:nvSpPr>
              <p:cNvPr id="294" name="Rectangle 293"/>
              <p:cNvSpPr/>
              <p:nvPr>
                <p:custDataLst>
                  <p:tags r:id="rId55"/>
                </p:custDataLst>
              </p:nvPr>
            </p:nvSpPr>
            <p:spPr bwMode="auto">
              <a:xfrm>
                <a:off x="4557245" y="7511743"/>
                <a:ext cx="182879" cy="36575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22" tIns="44814" rIns="67222" bIns="44814" rtlCol="0" anchor="b" anchorCtr="0"/>
              <a:lstStyle/>
              <a:p>
                <a:pPr marL="0" marR="0" lvl="0" indent="0" defTabSz="913862" eaLnBrk="1" fontAlgn="auto" latinLnBrk="0" hangingPunct="1">
                  <a:lnSpc>
                    <a:spcPct val="100000"/>
                  </a:lnSpc>
                  <a:spcBef>
                    <a:spcPts val="0"/>
                  </a:spcBef>
                  <a:spcAft>
                    <a:spcPts val="0"/>
                  </a:spcAft>
                  <a:buClrTx/>
                  <a:buSzTx/>
                  <a:buFontTx/>
                  <a:buNone/>
                  <a:tabLst/>
                  <a:defRPr/>
                </a:pPr>
                <a:endParaRPr kumimoji="0" lang="en-US" sz="1469" b="0" i="0" u="none" strike="noStrike" kern="0" cap="none" spc="0" normalizeH="0" baseline="0" noProof="0">
                  <a:ln>
                    <a:noFill/>
                  </a:ln>
                  <a:gradFill flip="none" rotWithShape="1">
                    <a:gsLst>
                      <a:gs pos="0">
                        <a:srgbClr val="FFFFFF"/>
                      </a:gs>
                      <a:gs pos="100000">
                        <a:srgbClr val="FFFFFF"/>
                      </a:gs>
                    </a:gsLst>
                    <a:lin ang="5400000" scaled="0"/>
                    <a:tileRect/>
                  </a:gradFill>
                  <a:effectLst/>
                  <a:uLnTx/>
                  <a:uFillTx/>
                  <a:ea typeface="Segoe UI" pitchFamily="34" charset="0"/>
                  <a:cs typeface="Segoe UI" pitchFamily="34" charset="0"/>
                </a:endParaRPr>
              </a:p>
            </p:txBody>
          </p:sp>
        </p:grpSp>
        <p:sp>
          <p:nvSpPr>
            <p:cNvPr id="287" name="Freeform 286"/>
            <p:cNvSpPr/>
            <p:nvPr/>
          </p:nvSpPr>
          <p:spPr bwMode="auto">
            <a:xfrm rot="5400000">
              <a:off x="4215158" y="5164754"/>
              <a:ext cx="333444" cy="979011"/>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sp>
          <p:nvSpPr>
            <p:cNvPr id="288" name="Freeform 287"/>
            <p:cNvSpPr/>
            <p:nvPr/>
          </p:nvSpPr>
          <p:spPr bwMode="auto">
            <a:xfrm rot="16200000" flipV="1">
              <a:off x="4212590" y="6334528"/>
              <a:ext cx="333444"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404040"/>
                </a:solidFill>
                <a:effectLst/>
                <a:uLnTx/>
                <a:uFillTx/>
              </a:endParaRPr>
            </a:p>
          </p:txBody>
        </p:sp>
      </p:grpSp>
      <p:sp>
        <p:nvSpPr>
          <p:cNvPr id="203" name="Rounded Rectangle 202"/>
          <p:cNvSpPr/>
          <p:nvPr/>
        </p:nvSpPr>
        <p:spPr bwMode="auto">
          <a:xfrm>
            <a:off x="10593656" y="4648819"/>
            <a:ext cx="34903" cy="79064"/>
          </a:xfrm>
          <a:prstGeom prst="roundRect">
            <a:avLst>
              <a:gd name="adj" fmla="val 50000"/>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auto" latinLnBrk="0" hangingPunct="1">
              <a:lnSpc>
                <a:spcPct val="90000"/>
              </a:lnSpc>
              <a:spcBef>
                <a:spcPts val="0"/>
              </a:spcBef>
              <a:spcAft>
                <a:spcPts val="0"/>
              </a:spcAft>
              <a:buClrTx/>
              <a:buSzTx/>
              <a:buFontTx/>
              <a:buNone/>
              <a:tabLst/>
              <a:defRPr/>
            </a:pPr>
            <a:endParaRPr kumimoji="0" lang="en-US" sz="1961" b="1" i="0" u="none" strike="noStrike" kern="0" cap="none" spc="0" normalizeH="0" baseline="0" noProof="0">
              <a:ln>
                <a:noFill/>
              </a:ln>
              <a:solidFill>
                <a:prstClr val="white"/>
              </a:solidFill>
              <a:effectLst/>
              <a:uLnTx/>
              <a:uFillTx/>
              <a:latin typeface="Segoe UI Light"/>
              <a:ea typeface="Segoe UI" pitchFamily="34" charset="0"/>
              <a:cs typeface="Segoe UI" pitchFamily="34" charset="0"/>
            </a:endParaRPr>
          </a:p>
        </p:txBody>
      </p:sp>
      <p:sp>
        <p:nvSpPr>
          <p:cNvPr id="204" name="Rounded Rectangle 203"/>
          <p:cNvSpPr/>
          <p:nvPr/>
        </p:nvSpPr>
        <p:spPr bwMode="auto">
          <a:xfrm>
            <a:off x="10549618" y="4607963"/>
            <a:ext cx="34903" cy="108967"/>
          </a:xfrm>
          <a:prstGeom prst="roundRect">
            <a:avLst>
              <a:gd name="adj" fmla="val 50000"/>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auto" latinLnBrk="0" hangingPunct="1">
              <a:lnSpc>
                <a:spcPct val="90000"/>
              </a:lnSpc>
              <a:spcBef>
                <a:spcPts val="0"/>
              </a:spcBef>
              <a:spcAft>
                <a:spcPts val="0"/>
              </a:spcAft>
              <a:buClrTx/>
              <a:buSzTx/>
              <a:buFontTx/>
              <a:buNone/>
              <a:tabLst/>
              <a:defRPr/>
            </a:pPr>
            <a:endParaRPr kumimoji="0" lang="en-US" sz="1961" b="1" i="0" u="none" strike="noStrike" kern="0" cap="none" spc="0" normalizeH="0" baseline="0" noProof="0">
              <a:ln>
                <a:noFill/>
              </a:ln>
              <a:solidFill>
                <a:prstClr val="white"/>
              </a:solidFill>
              <a:effectLst/>
              <a:uLnTx/>
              <a:uFillTx/>
              <a:latin typeface="Segoe UI Light"/>
              <a:ea typeface="Segoe UI" pitchFamily="34" charset="0"/>
              <a:cs typeface="Segoe UI" pitchFamily="34" charset="0"/>
            </a:endParaRPr>
          </a:p>
        </p:txBody>
      </p:sp>
      <p:sp>
        <p:nvSpPr>
          <p:cNvPr id="205" name="Rounded Rectangle 204"/>
          <p:cNvSpPr/>
          <p:nvPr/>
        </p:nvSpPr>
        <p:spPr bwMode="auto">
          <a:xfrm>
            <a:off x="10501491" y="4553667"/>
            <a:ext cx="34903" cy="148177"/>
          </a:xfrm>
          <a:prstGeom prst="roundRect">
            <a:avLst>
              <a:gd name="adj" fmla="val 50000"/>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auto" latinLnBrk="0" hangingPunct="1">
              <a:lnSpc>
                <a:spcPct val="90000"/>
              </a:lnSpc>
              <a:spcBef>
                <a:spcPts val="0"/>
              </a:spcBef>
              <a:spcAft>
                <a:spcPts val="0"/>
              </a:spcAft>
              <a:buClrTx/>
              <a:buSzTx/>
              <a:buFontTx/>
              <a:buNone/>
              <a:tabLst/>
              <a:defRPr/>
            </a:pPr>
            <a:endParaRPr kumimoji="0" lang="en-US" sz="1961" b="1" i="0" u="none" strike="noStrike" kern="0" cap="none" spc="0" normalizeH="0" baseline="0" noProof="0">
              <a:ln>
                <a:noFill/>
              </a:ln>
              <a:solidFill>
                <a:prstClr val="white"/>
              </a:solidFill>
              <a:effectLst/>
              <a:uLnTx/>
              <a:uFillTx/>
              <a:latin typeface="Segoe UI Light"/>
              <a:ea typeface="Segoe UI" pitchFamily="34" charset="0"/>
              <a:cs typeface="Segoe UI" pitchFamily="34" charset="0"/>
            </a:endParaRPr>
          </a:p>
        </p:txBody>
      </p:sp>
      <p:sp>
        <p:nvSpPr>
          <p:cNvPr id="206" name="Rounded Rectangle 205"/>
          <p:cNvSpPr/>
          <p:nvPr/>
        </p:nvSpPr>
        <p:spPr bwMode="auto">
          <a:xfrm>
            <a:off x="10457740" y="4508253"/>
            <a:ext cx="34903" cy="183006"/>
          </a:xfrm>
          <a:prstGeom prst="roundRect">
            <a:avLst>
              <a:gd name="adj" fmla="val 50000"/>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auto" latinLnBrk="0" hangingPunct="1">
              <a:lnSpc>
                <a:spcPct val="90000"/>
              </a:lnSpc>
              <a:spcBef>
                <a:spcPts val="0"/>
              </a:spcBef>
              <a:spcAft>
                <a:spcPts val="0"/>
              </a:spcAft>
              <a:buClrTx/>
              <a:buSzTx/>
              <a:buFontTx/>
              <a:buNone/>
              <a:tabLst/>
              <a:defRPr/>
            </a:pPr>
            <a:endParaRPr kumimoji="0" lang="en-US" sz="1961" b="1" i="0" u="none" strike="noStrike" kern="0" cap="none" spc="0" normalizeH="0" baseline="0" noProof="0">
              <a:ln>
                <a:noFill/>
              </a:ln>
              <a:solidFill>
                <a:prstClr val="white"/>
              </a:solidFill>
              <a:effectLst/>
              <a:uLnTx/>
              <a:uFillTx/>
              <a:latin typeface="Segoe UI Light"/>
              <a:ea typeface="Segoe UI" pitchFamily="34" charset="0"/>
              <a:cs typeface="Segoe UI" pitchFamily="34" charset="0"/>
            </a:endParaRPr>
          </a:p>
        </p:txBody>
      </p:sp>
      <p:sp>
        <p:nvSpPr>
          <p:cNvPr id="207" name="Freeform 206"/>
          <p:cNvSpPr/>
          <p:nvPr/>
        </p:nvSpPr>
        <p:spPr bwMode="auto">
          <a:xfrm>
            <a:off x="10426760" y="4478162"/>
            <a:ext cx="261169" cy="252679"/>
          </a:xfrm>
          <a:custGeom>
            <a:avLst/>
            <a:gdLst>
              <a:gd name="connsiteX0" fmla="*/ 0 w 1136625"/>
              <a:gd name="connsiteY0" fmla="*/ 528239 h 1114767"/>
              <a:gd name="connsiteX1" fmla="*/ 0 w 1136625"/>
              <a:gd name="connsiteY1" fmla="*/ 105648 h 1114767"/>
              <a:gd name="connsiteX2" fmla="*/ 204010 w 1136625"/>
              <a:gd name="connsiteY2" fmla="*/ 0 h 1114767"/>
              <a:gd name="connsiteX3" fmla="*/ 983618 w 1136625"/>
              <a:gd name="connsiteY3" fmla="*/ 247726 h 1114767"/>
              <a:gd name="connsiteX4" fmla="*/ 1136625 w 1136625"/>
              <a:gd name="connsiteY4" fmla="*/ 429877 h 1114767"/>
              <a:gd name="connsiteX5" fmla="*/ 1136625 w 1136625"/>
              <a:gd name="connsiteY5" fmla="*/ 958116 h 1114767"/>
              <a:gd name="connsiteX6" fmla="*/ 987261 w 1136625"/>
              <a:gd name="connsiteY6" fmla="*/ 1114767 h 1114767"/>
              <a:gd name="connsiteX7" fmla="*/ 881613 w 1136625"/>
              <a:gd name="connsiteY7" fmla="*/ 1052835 h 1114767"/>
              <a:gd name="connsiteX0" fmla="*/ 0 w 1136625"/>
              <a:gd name="connsiteY0" fmla="*/ 542295 h 1128823"/>
              <a:gd name="connsiteX1" fmla="*/ 0 w 1136625"/>
              <a:gd name="connsiteY1" fmla="*/ 119704 h 1128823"/>
              <a:gd name="connsiteX2" fmla="*/ 204010 w 1136625"/>
              <a:gd name="connsiteY2" fmla="*/ 14056 h 1128823"/>
              <a:gd name="connsiteX3" fmla="*/ 983618 w 1136625"/>
              <a:gd name="connsiteY3" fmla="*/ 261782 h 1128823"/>
              <a:gd name="connsiteX4" fmla="*/ 1136625 w 1136625"/>
              <a:gd name="connsiteY4" fmla="*/ 443933 h 1128823"/>
              <a:gd name="connsiteX5" fmla="*/ 1136625 w 1136625"/>
              <a:gd name="connsiteY5" fmla="*/ 972172 h 1128823"/>
              <a:gd name="connsiteX6" fmla="*/ 987261 w 1136625"/>
              <a:gd name="connsiteY6" fmla="*/ 1128823 h 1128823"/>
              <a:gd name="connsiteX7" fmla="*/ 881613 w 1136625"/>
              <a:gd name="connsiteY7" fmla="*/ 1066891 h 1128823"/>
              <a:gd name="connsiteX0" fmla="*/ 10 w 1136635"/>
              <a:gd name="connsiteY0" fmla="*/ 546990 h 1133518"/>
              <a:gd name="connsiteX1" fmla="*/ 10 w 1136635"/>
              <a:gd name="connsiteY1" fmla="*/ 124399 h 1133518"/>
              <a:gd name="connsiteX2" fmla="*/ 204020 w 1136635"/>
              <a:gd name="connsiteY2" fmla="*/ 18751 h 1133518"/>
              <a:gd name="connsiteX3" fmla="*/ 983628 w 1136635"/>
              <a:gd name="connsiteY3" fmla="*/ 266477 h 1133518"/>
              <a:gd name="connsiteX4" fmla="*/ 1136635 w 1136635"/>
              <a:gd name="connsiteY4" fmla="*/ 448628 h 1133518"/>
              <a:gd name="connsiteX5" fmla="*/ 1136635 w 1136635"/>
              <a:gd name="connsiteY5" fmla="*/ 976867 h 1133518"/>
              <a:gd name="connsiteX6" fmla="*/ 987271 w 1136635"/>
              <a:gd name="connsiteY6" fmla="*/ 1133518 h 1133518"/>
              <a:gd name="connsiteX7" fmla="*/ 881623 w 1136635"/>
              <a:gd name="connsiteY7" fmla="*/ 1071586 h 1133518"/>
              <a:gd name="connsiteX0" fmla="*/ 10 w 1136635"/>
              <a:gd name="connsiteY0" fmla="*/ 546990 h 1133518"/>
              <a:gd name="connsiteX1" fmla="*/ 10 w 1136635"/>
              <a:gd name="connsiteY1" fmla="*/ 124399 h 1133518"/>
              <a:gd name="connsiteX2" fmla="*/ 204020 w 1136635"/>
              <a:gd name="connsiteY2" fmla="*/ 18751 h 1133518"/>
              <a:gd name="connsiteX3" fmla="*/ 983628 w 1136635"/>
              <a:gd name="connsiteY3" fmla="*/ 266477 h 1133518"/>
              <a:gd name="connsiteX4" fmla="*/ 1136635 w 1136635"/>
              <a:gd name="connsiteY4" fmla="*/ 448628 h 1133518"/>
              <a:gd name="connsiteX5" fmla="*/ 1136635 w 1136635"/>
              <a:gd name="connsiteY5" fmla="*/ 976867 h 1133518"/>
              <a:gd name="connsiteX6" fmla="*/ 987271 w 1136635"/>
              <a:gd name="connsiteY6" fmla="*/ 1133518 h 1133518"/>
              <a:gd name="connsiteX7" fmla="*/ 881623 w 1136635"/>
              <a:gd name="connsiteY7" fmla="*/ 1071586 h 1133518"/>
              <a:gd name="connsiteX0" fmla="*/ 10 w 1136635"/>
              <a:gd name="connsiteY0" fmla="*/ 546990 h 1133518"/>
              <a:gd name="connsiteX1" fmla="*/ 10 w 1136635"/>
              <a:gd name="connsiteY1" fmla="*/ 124399 h 1133518"/>
              <a:gd name="connsiteX2" fmla="*/ 204020 w 1136635"/>
              <a:gd name="connsiteY2" fmla="*/ 18751 h 1133518"/>
              <a:gd name="connsiteX3" fmla="*/ 983628 w 1136635"/>
              <a:gd name="connsiteY3" fmla="*/ 266477 h 1133518"/>
              <a:gd name="connsiteX4" fmla="*/ 1136635 w 1136635"/>
              <a:gd name="connsiteY4" fmla="*/ 448628 h 1133518"/>
              <a:gd name="connsiteX5" fmla="*/ 1136635 w 1136635"/>
              <a:gd name="connsiteY5" fmla="*/ 976867 h 1133518"/>
              <a:gd name="connsiteX6" fmla="*/ 987271 w 1136635"/>
              <a:gd name="connsiteY6" fmla="*/ 1133518 h 1133518"/>
              <a:gd name="connsiteX7" fmla="*/ 881623 w 1136635"/>
              <a:gd name="connsiteY7" fmla="*/ 1071586 h 1133518"/>
              <a:gd name="connsiteX0" fmla="*/ 10 w 1137407"/>
              <a:gd name="connsiteY0" fmla="*/ 546990 h 1133518"/>
              <a:gd name="connsiteX1" fmla="*/ 10 w 1137407"/>
              <a:gd name="connsiteY1" fmla="*/ 124399 h 1133518"/>
              <a:gd name="connsiteX2" fmla="*/ 204020 w 1137407"/>
              <a:gd name="connsiteY2" fmla="*/ 18751 h 1133518"/>
              <a:gd name="connsiteX3" fmla="*/ 983628 w 1137407"/>
              <a:gd name="connsiteY3" fmla="*/ 266477 h 1133518"/>
              <a:gd name="connsiteX4" fmla="*/ 1136635 w 1137407"/>
              <a:gd name="connsiteY4" fmla="*/ 448628 h 1133518"/>
              <a:gd name="connsiteX5" fmla="*/ 1136635 w 1137407"/>
              <a:gd name="connsiteY5" fmla="*/ 976867 h 1133518"/>
              <a:gd name="connsiteX6" fmla="*/ 987271 w 1137407"/>
              <a:gd name="connsiteY6" fmla="*/ 1133518 h 1133518"/>
              <a:gd name="connsiteX7" fmla="*/ 881623 w 1137407"/>
              <a:gd name="connsiteY7" fmla="*/ 1071586 h 1133518"/>
              <a:gd name="connsiteX0" fmla="*/ 10 w 1137407"/>
              <a:gd name="connsiteY0" fmla="*/ 546990 h 1133518"/>
              <a:gd name="connsiteX1" fmla="*/ 10 w 1137407"/>
              <a:gd name="connsiteY1" fmla="*/ 124399 h 1133518"/>
              <a:gd name="connsiteX2" fmla="*/ 204020 w 1137407"/>
              <a:gd name="connsiteY2" fmla="*/ 18751 h 1133518"/>
              <a:gd name="connsiteX3" fmla="*/ 983628 w 1137407"/>
              <a:gd name="connsiteY3" fmla="*/ 266477 h 1133518"/>
              <a:gd name="connsiteX4" fmla="*/ 1136635 w 1137407"/>
              <a:gd name="connsiteY4" fmla="*/ 448628 h 1133518"/>
              <a:gd name="connsiteX5" fmla="*/ 1136635 w 1137407"/>
              <a:gd name="connsiteY5" fmla="*/ 976867 h 1133518"/>
              <a:gd name="connsiteX6" fmla="*/ 987271 w 1137407"/>
              <a:gd name="connsiteY6" fmla="*/ 1133518 h 1133518"/>
              <a:gd name="connsiteX7" fmla="*/ 881623 w 1137407"/>
              <a:gd name="connsiteY7" fmla="*/ 1071586 h 1133518"/>
              <a:gd name="connsiteX0" fmla="*/ 10 w 1137407"/>
              <a:gd name="connsiteY0" fmla="*/ 546990 h 1141164"/>
              <a:gd name="connsiteX1" fmla="*/ 10 w 1137407"/>
              <a:gd name="connsiteY1" fmla="*/ 124399 h 1141164"/>
              <a:gd name="connsiteX2" fmla="*/ 204020 w 1137407"/>
              <a:gd name="connsiteY2" fmla="*/ 18751 h 1141164"/>
              <a:gd name="connsiteX3" fmla="*/ 983628 w 1137407"/>
              <a:gd name="connsiteY3" fmla="*/ 266477 h 1141164"/>
              <a:gd name="connsiteX4" fmla="*/ 1136635 w 1137407"/>
              <a:gd name="connsiteY4" fmla="*/ 448628 h 1141164"/>
              <a:gd name="connsiteX5" fmla="*/ 1136635 w 1137407"/>
              <a:gd name="connsiteY5" fmla="*/ 976867 h 1141164"/>
              <a:gd name="connsiteX6" fmla="*/ 987271 w 1137407"/>
              <a:gd name="connsiteY6" fmla="*/ 1133518 h 1141164"/>
              <a:gd name="connsiteX7" fmla="*/ 881623 w 1137407"/>
              <a:gd name="connsiteY7" fmla="*/ 1071586 h 1141164"/>
              <a:gd name="connsiteX0" fmla="*/ 10 w 1137407"/>
              <a:gd name="connsiteY0" fmla="*/ 546990 h 1141164"/>
              <a:gd name="connsiteX1" fmla="*/ 10 w 1137407"/>
              <a:gd name="connsiteY1" fmla="*/ 124399 h 1141164"/>
              <a:gd name="connsiteX2" fmla="*/ 204020 w 1137407"/>
              <a:gd name="connsiteY2" fmla="*/ 18751 h 1141164"/>
              <a:gd name="connsiteX3" fmla="*/ 983628 w 1137407"/>
              <a:gd name="connsiteY3" fmla="*/ 266477 h 1141164"/>
              <a:gd name="connsiteX4" fmla="*/ 1136635 w 1137407"/>
              <a:gd name="connsiteY4" fmla="*/ 448628 h 1141164"/>
              <a:gd name="connsiteX5" fmla="*/ 1136635 w 1137407"/>
              <a:gd name="connsiteY5" fmla="*/ 976867 h 1141164"/>
              <a:gd name="connsiteX6" fmla="*/ 987271 w 1137407"/>
              <a:gd name="connsiteY6" fmla="*/ 1133518 h 1141164"/>
              <a:gd name="connsiteX7" fmla="*/ 881623 w 1137407"/>
              <a:gd name="connsiteY7" fmla="*/ 1071586 h 1141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7407" h="1141164">
                <a:moveTo>
                  <a:pt x="10" y="546990"/>
                </a:moveTo>
                <a:lnTo>
                  <a:pt x="10" y="124399"/>
                </a:lnTo>
                <a:cubicBezTo>
                  <a:pt x="-1205" y="41823"/>
                  <a:pt x="103230" y="-37108"/>
                  <a:pt x="204020" y="18751"/>
                </a:cubicBezTo>
                <a:lnTo>
                  <a:pt x="983628" y="266477"/>
                </a:lnTo>
                <a:cubicBezTo>
                  <a:pt x="1100205" y="312622"/>
                  <a:pt x="1143921" y="380625"/>
                  <a:pt x="1136635" y="448628"/>
                </a:cubicBezTo>
                <a:cubicBezTo>
                  <a:pt x="1136635" y="624708"/>
                  <a:pt x="1131778" y="877291"/>
                  <a:pt x="1136635" y="976867"/>
                </a:cubicBezTo>
                <a:cubicBezTo>
                  <a:pt x="1141492" y="1076443"/>
                  <a:pt x="1088062" y="1168734"/>
                  <a:pt x="987271" y="1133518"/>
                </a:cubicBezTo>
                <a:lnTo>
                  <a:pt x="881623" y="1071586"/>
                </a:lnTo>
              </a:path>
            </a:pathLst>
          </a:custGeom>
          <a:noFill/>
          <a:ln w="15875" cap="rnd">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8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prstClr val="white"/>
              </a:solidFill>
              <a:effectLst/>
              <a:uLnTx/>
              <a:uFillTx/>
            </a:endParaRPr>
          </a:p>
        </p:txBody>
      </p:sp>
      <p:pic>
        <p:nvPicPr>
          <p:cNvPr id="208" name="Picture 207"/>
          <p:cNvPicPr>
            <a:picLocks noChangeAspect="1"/>
          </p:cNvPicPr>
          <p:nvPr/>
        </p:nvPicPr>
        <p:blipFill>
          <a:blip r:embed="rId65" cstate="screen">
            <a:extLst>
              <a:ext uri="{28A0092B-C50C-407E-A947-70E740481C1C}">
                <a14:useLocalDpi xmlns:a14="http://schemas.microsoft.com/office/drawing/2010/main"/>
              </a:ext>
            </a:extLst>
          </a:blip>
          <a:stretch>
            <a:fillRect/>
          </a:stretch>
        </p:blipFill>
        <p:spPr>
          <a:xfrm>
            <a:off x="10369472" y="5495722"/>
            <a:ext cx="398210" cy="383994"/>
          </a:xfrm>
          <a:prstGeom prst="rect">
            <a:avLst/>
          </a:prstGeom>
        </p:spPr>
      </p:pic>
      <p:sp>
        <p:nvSpPr>
          <p:cNvPr id="296" name="Oval 295"/>
          <p:cNvSpPr/>
          <p:nvPr/>
        </p:nvSpPr>
        <p:spPr>
          <a:xfrm>
            <a:off x="10399640" y="4987527"/>
            <a:ext cx="286733" cy="277038"/>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38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endParaRPr>
          </a:p>
        </p:txBody>
      </p:sp>
      <p:sp>
        <p:nvSpPr>
          <p:cNvPr id="297" name="Freeform 296"/>
          <p:cNvSpPr/>
          <p:nvPr/>
        </p:nvSpPr>
        <p:spPr>
          <a:xfrm>
            <a:off x="10412720" y="4999880"/>
            <a:ext cx="286733" cy="277038"/>
          </a:xfrm>
          <a:custGeom>
            <a:avLst/>
            <a:gdLst>
              <a:gd name="connsiteX0" fmla="*/ 268152 w 914402"/>
              <a:gd name="connsiteY0" fmla="*/ 572297 h 916192"/>
              <a:gd name="connsiteX1" fmla="*/ 271114 w 914402"/>
              <a:gd name="connsiteY1" fmla="*/ 575279 h 916192"/>
              <a:gd name="connsiteX2" fmla="*/ 389682 w 914402"/>
              <a:gd name="connsiteY2" fmla="*/ 668980 h 916192"/>
              <a:gd name="connsiteX3" fmla="*/ 392199 w 914402"/>
              <a:gd name="connsiteY3" fmla="*/ 670548 h 916192"/>
              <a:gd name="connsiteX4" fmla="*/ 391581 w 914402"/>
              <a:gd name="connsiteY4" fmla="*/ 672439 h 916192"/>
              <a:gd name="connsiteX5" fmla="*/ 386619 w 914402"/>
              <a:gd name="connsiteY5" fmla="*/ 709128 h 916192"/>
              <a:gd name="connsiteX6" fmla="*/ 496985 w 914402"/>
              <a:gd name="connsiteY6" fmla="*/ 832508 h 916192"/>
              <a:gd name="connsiteX7" fmla="*/ 588503 w 914402"/>
              <a:gd name="connsiteY7" fmla="*/ 778111 h 916192"/>
              <a:gd name="connsiteX8" fmla="*/ 593389 w 914402"/>
              <a:gd name="connsiteY8" fmla="*/ 769120 h 916192"/>
              <a:gd name="connsiteX9" fmla="*/ 610229 w 914402"/>
              <a:gd name="connsiteY9" fmla="*/ 775190 h 916192"/>
              <a:gd name="connsiteX10" fmla="*/ 701502 w 914402"/>
              <a:gd name="connsiteY10" fmla="*/ 802564 h 916192"/>
              <a:gd name="connsiteX11" fmla="*/ 744121 w 914402"/>
              <a:gd name="connsiteY11" fmla="*/ 812086 h 916192"/>
              <a:gd name="connsiteX12" fmla="*/ 712827 w 914402"/>
              <a:gd name="connsiteY12" fmla="*/ 837956 h 916192"/>
              <a:gd name="connsiteX13" fmla="*/ 457201 w 914402"/>
              <a:gd name="connsiteY13" fmla="*/ 916192 h 916192"/>
              <a:gd name="connsiteX14" fmla="*/ 201576 w 914402"/>
              <a:gd name="connsiteY14" fmla="*/ 837956 h 916192"/>
              <a:gd name="connsiteX15" fmla="*/ 143469 w 914402"/>
              <a:gd name="connsiteY15" fmla="*/ 789920 h 916192"/>
              <a:gd name="connsiteX16" fmla="*/ 145668 w 914402"/>
              <a:gd name="connsiteY16" fmla="*/ 708199 h 916192"/>
              <a:gd name="connsiteX17" fmla="*/ 165927 w 914402"/>
              <a:gd name="connsiteY17" fmla="*/ 600670 h 916192"/>
              <a:gd name="connsiteX18" fmla="*/ 166549 w 914402"/>
              <a:gd name="connsiteY18" fmla="*/ 598577 h 916192"/>
              <a:gd name="connsiteX19" fmla="*/ 182545 w 914402"/>
              <a:gd name="connsiteY19" fmla="*/ 599480 h 916192"/>
              <a:gd name="connsiteX20" fmla="*/ 260700 w 914402"/>
              <a:gd name="connsiteY20" fmla="*/ 577357 h 916192"/>
              <a:gd name="connsiteX21" fmla="*/ 63611 w 914402"/>
              <a:gd name="connsiteY21" fmla="*/ 228686 h 916192"/>
              <a:gd name="connsiteX22" fmla="*/ 70596 w 914402"/>
              <a:gd name="connsiteY22" fmla="*/ 252365 h 916192"/>
              <a:gd name="connsiteX23" fmla="*/ 78485 w 914402"/>
              <a:gd name="connsiteY23" fmla="*/ 274543 h 916192"/>
              <a:gd name="connsiteX24" fmla="*/ 78248 w 914402"/>
              <a:gd name="connsiteY24" fmla="*/ 274742 h 916192"/>
              <a:gd name="connsiteX25" fmla="*/ 18580 w 914402"/>
              <a:gd name="connsiteY25" fmla="*/ 416182 h 916192"/>
              <a:gd name="connsiteX26" fmla="*/ 78248 w 914402"/>
              <a:gd name="connsiteY26" fmla="*/ 557624 h 916192"/>
              <a:gd name="connsiteX27" fmla="*/ 81178 w 914402"/>
              <a:gd name="connsiteY27" fmla="*/ 560073 h 916192"/>
              <a:gd name="connsiteX28" fmla="*/ 73227 w 914402"/>
              <a:gd name="connsiteY28" fmla="*/ 584530 h 916192"/>
              <a:gd name="connsiteX29" fmla="*/ 58098 w 914402"/>
              <a:gd name="connsiteY29" fmla="*/ 640404 h 916192"/>
              <a:gd name="connsiteX30" fmla="*/ 52384 w 914402"/>
              <a:gd name="connsiteY30" fmla="*/ 666782 h 916192"/>
              <a:gd name="connsiteX31" fmla="*/ 35929 w 914402"/>
              <a:gd name="connsiteY31" fmla="*/ 636408 h 916192"/>
              <a:gd name="connsiteX32" fmla="*/ 0 w 914402"/>
              <a:gd name="connsiteY32" fmla="*/ 458096 h 916192"/>
              <a:gd name="connsiteX33" fmla="*/ 35929 w 914402"/>
              <a:gd name="connsiteY33" fmla="*/ 279785 h 916192"/>
              <a:gd name="connsiteX34" fmla="*/ 487916 w 914402"/>
              <a:gd name="connsiteY34" fmla="*/ 194477 h 916192"/>
              <a:gd name="connsiteX35" fmla="*/ 515467 w 914402"/>
              <a:gd name="connsiteY35" fmla="*/ 224175 h 916192"/>
              <a:gd name="connsiteX36" fmla="*/ 619347 w 914402"/>
              <a:gd name="connsiteY36" fmla="*/ 331872 h 916192"/>
              <a:gd name="connsiteX37" fmla="*/ 659831 w 914402"/>
              <a:gd name="connsiteY37" fmla="*/ 372196 h 916192"/>
              <a:gd name="connsiteX38" fmla="*/ 656558 w 914402"/>
              <a:gd name="connsiteY38" fmla="*/ 378219 h 916192"/>
              <a:gd name="connsiteX39" fmla="*/ 642247 w 914402"/>
              <a:gd name="connsiteY39" fmla="*/ 441401 h 916192"/>
              <a:gd name="connsiteX40" fmla="*/ 760818 w 914402"/>
              <a:gd name="connsiteY40" fmla="*/ 573952 h 916192"/>
              <a:gd name="connsiteX41" fmla="*/ 827112 w 914402"/>
              <a:gd name="connsiteY41" fmla="*/ 551315 h 916192"/>
              <a:gd name="connsiteX42" fmla="*/ 835079 w 914402"/>
              <a:gd name="connsiteY42" fmla="*/ 544655 h 916192"/>
              <a:gd name="connsiteX43" fmla="*/ 890183 w 914402"/>
              <a:gd name="connsiteY43" fmla="*/ 598612 h 916192"/>
              <a:gd name="connsiteX44" fmla="*/ 878473 w 914402"/>
              <a:gd name="connsiteY44" fmla="*/ 636408 h 916192"/>
              <a:gd name="connsiteX45" fmla="*/ 836319 w 914402"/>
              <a:gd name="connsiteY45" fmla="*/ 714222 h 916192"/>
              <a:gd name="connsiteX46" fmla="*/ 826204 w 914402"/>
              <a:gd name="connsiteY46" fmla="*/ 726506 h 916192"/>
              <a:gd name="connsiteX47" fmla="*/ 733097 w 914402"/>
              <a:gd name="connsiteY47" fmla="*/ 716211 h 916192"/>
              <a:gd name="connsiteX48" fmla="*/ 613764 w 914402"/>
              <a:gd name="connsiteY48" fmla="*/ 686278 h 916192"/>
              <a:gd name="connsiteX49" fmla="*/ 604847 w 914402"/>
              <a:gd name="connsiteY49" fmla="*/ 683124 h 916192"/>
              <a:gd name="connsiteX50" fmla="*/ 602390 w 914402"/>
              <a:gd name="connsiteY50" fmla="*/ 672439 h 916192"/>
              <a:gd name="connsiteX51" fmla="*/ 496985 w 914402"/>
              <a:gd name="connsiteY51" fmla="*/ 585748 h 916192"/>
              <a:gd name="connsiteX52" fmla="*/ 444378 w 914402"/>
              <a:gd name="connsiteY52" fmla="*/ 600640 h 916192"/>
              <a:gd name="connsiteX53" fmla="*/ 440149 w 914402"/>
              <a:gd name="connsiteY53" fmla="*/ 603512 h 916192"/>
              <a:gd name="connsiteX54" fmla="*/ 431572 w 914402"/>
              <a:gd name="connsiteY54" fmla="*/ 598066 h 916192"/>
              <a:gd name="connsiteX55" fmla="*/ 327436 w 914402"/>
              <a:gd name="connsiteY55" fmla="*/ 513229 h 916192"/>
              <a:gd name="connsiteX56" fmla="*/ 323610 w 914402"/>
              <a:gd name="connsiteY56" fmla="*/ 509277 h 916192"/>
              <a:gd name="connsiteX57" fmla="*/ 326720 w 914402"/>
              <a:gd name="connsiteY57" fmla="*/ 503553 h 916192"/>
              <a:gd name="connsiteX58" fmla="*/ 346510 w 914402"/>
              <a:gd name="connsiteY58" fmla="*/ 416182 h 916192"/>
              <a:gd name="connsiteX59" fmla="*/ 326720 w 914402"/>
              <a:gd name="connsiteY59" fmla="*/ 328812 h 916192"/>
              <a:gd name="connsiteX60" fmla="*/ 324187 w 914402"/>
              <a:gd name="connsiteY60" fmla="*/ 324151 h 916192"/>
              <a:gd name="connsiteX61" fmla="*/ 335299 w 914402"/>
              <a:gd name="connsiteY61" fmla="*/ 312285 h 916192"/>
              <a:gd name="connsiteX62" fmla="*/ 471316 w 914402"/>
              <a:gd name="connsiteY62" fmla="*/ 204389 h 916192"/>
              <a:gd name="connsiteX63" fmla="*/ 737224 w 914402"/>
              <a:gd name="connsiteY63" fmla="*/ 98405 h 916192"/>
              <a:gd name="connsiteX64" fmla="*/ 780491 w 914402"/>
              <a:gd name="connsiteY64" fmla="*/ 134174 h 916192"/>
              <a:gd name="connsiteX65" fmla="*/ 914402 w 914402"/>
              <a:gd name="connsiteY65" fmla="*/ 458096 h 916192"/>
              <a:gd name="connsiteX66" fmla="*/ 910497 w 914402"/>
              <a:gd name="connsiteY66" fmla="*/ 496909 h 916192"/>
              <a:gd name="connsiteX67" fmla="*/ 879177 w 914402"/>
              <a:gd name="connsiteY67" fmla="*/ 471323 h 916192"/>
              <a:gd name="connsiteX68" fmla="*/ 876724 w 914402"/>
              <a:gd name="connsiteY68" fmla="*/ 469226 h 916192"/>
              <a:gd name="connsiteX69" fmla="*/ 876980 w 914402"/>
              <a:gd name="connsiteY69" fmla="*/ 468115 h 916192"/>
              <a:gd name="connsiteX70" fmla="*/ 879389 w 914402"/>
              <a:gd name="connsiteY70" fmla="*/ 441401 h 916192"/>
              <a:gd name="connsiteX71" fmla="*/ 760818 w 914402"/>
              <a:gd name="connsiteY71" fmla="*/ 308850 h 916192"/>
              <a:gd name="connsiteX72" fmla="*/ 714665 w 914402"/>
              <a:gd name="connsiteY72" fmla="*/ 319266 h 916192"/>
              <a:gd name="connsiteX73" fmla="*/ 712882 w 914402"/>
              <a:gd name="connsiteY73" fmla="*/ 320226 h 916192"/>
              <a:gd name="connsiteX74" fmla="*/ 710889 w 914402"/>
              <a:gd name="connsiteY74" fmla="*/ 318300 h 916192"/>
              <a:gd name="connsiteX75" fmla="*/ 632541 w 914402"/>
              <a:gd name="connsiteY75" fmla="*/ 238604 h 916192"/>
              <a:gd name="connsiteX76" fmla="*/ 557237 w 914402"/>
              <a:gd name="connsiteY76" fmla="*/ 157439 h 916192"/>
              <a:gd name="connsiteX77" fmla="*/ 565298 w 914402"/>
              <a:gd name="connsiteY77" fmla="*/ 153516 h 916192"/>
              <a:gd name="connsiteX78" fmla="*/ 695707 w 914402"/>
              <a:gd name="connsiteY78" fmla="*/ 106746 h 916192"/>
              <a:gd name="connsiteX79" fmla="*/ 334330 w 914402"/>
              <a:gd name="connsiteY79" fmla="*/ 18865 h 916192"/>
              <a:gd name="connsiteX80" fmla="*/ 392503 w 914402"/>
              <a:gd name="connsiteY80" fmla="*/ 87910 h 916192"/>
              <a:gd name="connsiteX81" fmla="*/ 411939 w 914402"/>
              <a:gd name="connsiteY81" fmla="*/ 110067 h 916192"/>
              <a:gd name="connsiteX82" fmla="*/ 393920 w 914402"/>
              <a:gd name="connsiteY82" fmla="*/ 122200 h 916192"/>
              <a:gd name="connsiteX83" fmla="*/ 268021 w 914402"/>
              <a:gd name="connsiteY83" fmla="*/ 233925 h 916192"/>
              <a:gd name="connsiteX84" fmla="*/ 253100 w 914402"/>
              <a:gd name="connsiteY84" fmla="*/ 250915 h 916192"/>
              <a:gd name="connsiteX85" fmla="*/ 246367 w 914402"/>
              <a:gd name="connsiteY85" fmla="*/ 247289 h 916192"/>
              <a:gd name="connsiteX86" fmla="*/ 182545 w 914402"/>
              <a:gd name="connsiteY86" fmla="*/ 232885 h 916192"/>
              <a:gd name="connsiteX87" fmla="*/ 149501 w 914402"/>
              <a:gd name="connsiteY87" fmla="*/ 236609 h 916192"/>
              <a:gd name="connsiteX88" fmla="*/ 147176 w 914402"/>
              <a:gd name="connsiteY88" fmla="*/ 237277 h 916192"/>
              <a:gd name="connsiteX89" fmla="*/ 136136 w 914402"/>
              <a:gd name="connsiteY89" fmla="*/ 209315 h 916192"/>
              <a:gd name="connsiteX90" fmla="*/ 117804 w 914402"/>
              <a:gd name="connsiteY90" fmla="*/ 153735 h 916192"/>
              <a:gd name="connsiteX91" fmla="*/ 133911 w 914402"/>
              <a:gd name="connsiteY91" fmla="*/ 134174 h 916192"/>
              <a:gd name="connsiteX92" fmla="*/ 279238 w 914402"/>
              <a:gd name="connsiteY92" fmla="*/ 36000 h 916192"/>
              <a:gd name="connsiteX93" fmla="*/ 457201 w 914402"/>
              <a:gd name="connsiteY93" fmla="*/ 0 h 916192"/>
              <a:gd name="connsiteX94" fmla="*/ 549343 w 914402"/>
              <a:gd name="connsiteY94" fmla="*/ 9307 h 916192"/>
              <a:gd name="connsiteX95" fmla="*/ 589460 w 914402"/>
              <a:gd name="connsiteY95" fmla="*/ 21784 h 916192"/>
              <a:gd name="connsiteX96" fmla="*/ 517229 w 914402"/>
              <a:gd name="connsiteY96" fmla="*/ 49233 h 916192"/>
              <a:gd name="connsiteX97" fmla="*/ 478806 w 914402"/>
              <a:gd name="connsiteY97" fmla="*/ 69160 h 916192"/>
              <a:gd name="connsiteX98" fmla="*/ 422099 w 914402"/>
              <a:gd name="connsiteY98" fmla="*/ 3546 h 91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914402" h="916192">
                <a:moveTo>
                  <a:pt x="268152" y="572297"/>
                </a:moveTo>
                <a:lnTo>
                  <a:pt x="271114" y="575279"/>
                </a:lnTo>
                <a:cubicBezTo>
                  <a:pt x="308569" y="611124"/>
                  <a:pt x="348514" y="642135"/>
                  <a:pt x="389682" y="668980"/>
                </a:cubicBezTo>
                <a:lnTo>
                  <a:pt x="392199" y="670548"/>
                </a:lnTo>
                <a:lnTo>
                  <a:pt x="391581" y="672439"/>
                </a:lnTo>
                <a:cubicBezTo>
                  <a:pt x="388355" y="684029"/>
                  <a:pt x="386619" y="696352"/>
                  <a:pt x="386619" y="709128"/>
                </a:cubicBezTo>
                <a:cubicBezTo>
                  <a:pt x="386619" y="777269"/>
                  <a:pt x="436031" y="832508"/>
                  <a:pt x="496985" y="832508"/>
                </a:cubicBezTo>
                <a:cubicBezTo>
                  <a:pt x="535081" y="832508"/>
                  <a:pt x="568669" y="810930"/>
                  <a:pt x="588503" y="778111"/>
                </a:cubicBezTo>
                <a:lnTo>
                  <a:pt x="593389" y="769120"/>
                </a:lnTo>
                <a:lnTo>
                  <a:pt x="610229" y="775190"/>
                </a:lnTo>
                <a:cubicBezTo>
                  <a:pt x="641394" y="785911"/>
                  <a:pt x="671997" y="794942"/>
                  <a:pt x="701502" y="802564"/>
                </a:cubicBezTo>
                <a:lnTo>
                  <a:pt x="744121" y="812086"/>
                </a:lnTo>
                <a:lnTo>
                  <a:pt x="712827" y="837956"/>
                </a:lnTo>
                <a:cubicBezTo>
                  <a:pt x="639857" y="887350"/>
                  <a:pt x="551891" y="916192"/>
                  <a:pt x="457201" y="916192"/>
                </a:cubicBezTo>
                <a:cubicBezTo>
                  <a:pt x="362512" y="916192"/>
                  <a:pt x="274546" y="887350"/>
                  <a:pt x="201576" y="837956"/>
                </a:cubicBezTo>
                <a:lnTo>
                  <a:pt x="143469" y="789920"/>
                </a:lnTo>
                <a:lnTo>
                  <a:pt x="145668" y="708199"/>
                </a:lnTo>
                <a:cubicBezTo>
                  <a:pt x="149718" y="670399"/>
                  <a:pt x="156609" y="634577"/>
                  <a:pt x="165927" y="600670"/>
                </a:cubicBezTo>
                <a:lnTo>
                  <a:pt x="166549" y="598577"/>
                </a:lnTo>
                <a:lnTo>
                  <a:pt x="182545" y="599480"/>
                </a:lnTo>
                <a:cubicBezTo>
                  <a:pt x="210844" y="599480"/>
                  <a:pt x="237467" y="591466"/>
                  <a:pt x="260700" y="577357"/>
                </a:cubicBezTo>
                <a:close/>
                <a:moveTo>
                  <a:pt x="63611" y="228686"/>
                </a:moveTo>
                <a:lnTo>
                  <a:pt x="70596" y="252365"/>
                </a:lnTo>
                <a:lnTo>
                  <a:pt x="78485" y="274543"/>
                </a:lnTo>
                <a:lnTo>
                  <a:pt x="78248" y="274742"/>
                </a:lnTo>
                <a:cubicBezTo>
                  <a:pt x="41808" y="308360"/>
                  <a:pt x="18580" y="359240"/>
                  <a:pt x="18580" y="416182"/>
                </a:cubicBezTo>
                <a:cubicBezTo>
                  <a:pt x="18580" y="473126"/>
                  <a:pt x="41807" y="524005"/>
                  <a:pt x="78248" y="557624"/>
                </a:cubicBezTo>
                <a:lnTo>
                  <a:pt x="81178" y="560073"/>
                </a:lnTo>
                <a:lnTo>
                  <a:pt x="73227" y="584530"/>
                </a:lnTo>
                <a:cubicBezTo>
                  <a:pt x="67189" y="604563"/>
                  <a:pt x="62212" y="623311"/>
                  <a:pt x="58098" y="640404"/>
                </a:cubicBezTo>
                <a:lnTo>
                  <a:pt x="52384" y="666782"/>
                </a:lnTo>
                <a:lnTo>
                  <a:pt x="35929" y="636408"/>
                </a:lnTo>
                <a:cubicBezTo>
                  <a:pt x="12794" y="581602"/>
                  <a:pt x="0" y="521346"/>
                  <a:pt x="0" y="458096"/>
                </a:cubicBezTo>
                <a:cubicBezTo>
                  <a:pt x="0" y="394846"/>
                  <a:pt x="12794" y="334591"/>
                  <a:pt x="35929" y="279785"/>
                </a:cubicBezTo>
                <a:close/>
                <a:moveTo>
                  <a:pt x="487916" y="194477"/>
                </a:moveTo>
                <a:lnTo>
                  <a:pt x="515467" y="224175"/>
                </a:lnTo>
                <a:cubicBezTo>
                  <a:pt x="549896" y="260829"/>
                  <a:pt x="584536" y="296618"/>
                  <a:pt x="619347" y="331872"/>
                </a:cubicBezTo>
                <a:lnTo>
                  <a:pt x="659831" y="372196"/>
                </a:lnTo>
                <a:lnTo>
                  <a:pt x="656558" y="378219"/>
                </a:lnTo>
                <a:cubicBezTo>
                  <a:pt x="647431" y="397001"/>
                  <a:pt x="642247" y="418524"/>
                  <a:pt x="642247" y="441401"/>
                </a:cubicBezTo>
                <a:cubicBezTo>
                  <a:pt x="642247" y="514608"/>
                  <a:pt x="695333" y="573952"/>
                  <a:pt x="760818" y="573952"/>
                </a:cubicBezTo>
                <a:cubicBezTo>
                  <a:pt x="785375" y="573952"/>
                  <a:pt x="808188" y="565607"/>
                  <a:pt x="827112" y="551315"/>
                </a:cubicBezTo>
                <a:lnTo>
                  <a:pt x="835079" y="544655"/>
                </a:lnTo>
                <a:lnTo>
                  <a:pt x="890183" y="598612"/>
                </a:lnTo>
                <a:lnTo>
                  <a:pt x="878473" y="636408"/>
                </a:lnTo>
                <a:cubicBezTo>
                  <a:pt x="866905" y="663810"/>
                  <a:pt x="852752" y="689851"/>
                  <a:pt x="836319" y="714222"/>
                </a:cubicBezTo>
                <a:lnTo>
                  <a:pt x="826204" y="726506"/>
                </a:lnTo>
                <a:lnTo>
                  <a:pt x="733097" y="716211"/>
                </a:lnTo>
                <a:cubicBezTo>
                  <a:pt x="691833" y="708867"/>
                  <a:pt x="652012" y="698893"/>
                  <a:pt x="613764" y="686278"/>
                </a:cubicBezTo>
                <a:lnTo>
                  <a:pt x="604847" y="683124"/>
                </a:lnTo>
                <a:lnTo>
                  <a:pt x="602390" y="672439"/>
                </a:lnTo>
                <a:cubicBezTo>
                  <a:pt x="588416" y="622214"/>
                  <a:pt x="546510" y="585748"/>
                  <a:pt x="496985" y="585748"/>
                </a:cubicBezTo>
                <a:cubicBezTo>
                  <a:pt x="477937" y="585748"/>
                  <a:pt x="460016" y="591143"/>
                  <a:pt x="444378" y="600640"/>
                </a:cubicBezTo>
                <a:lnTo>
                  <a:pt x="440149" y="603512"/>
                </a:lnTo>
                <a:lnTo>
                  <a:pt x="431572" y="598066"/>
                </a:lnTo>
                <a:cubicBezTo>
                  <a:pt x="394454" y="573266"/>
                  <a:pt x="359678" y="544992"/>
                  <a:pt x="327436" y="513229"/>
                </a:cubicBezTo>
                <a:lnTo>
                  <a:pt x="323610" y="509277"/>
                </a:lnTo>
                <a:lnTo>
                  <a:pt x="326720" y="503553"/>
                </a:lnTo>
                <a:cubicBezTo>
                  <a:pt x="339341" y="477581"/>
                  <a:pt x="346510" y="447818"/>
                  <a:pt x="346510" y="416182"/>
                </a:cubicBezTo>
                <a:cubicBezTo>
                  <a:pt x="346510" y="384548"/>
                  <a:pt x="339341" y="354784"/>
                  <a:pt x="326720" y="328812"/>
                </a:cubicBezTo>
                <a:lnTo>
                  <a:pt x="324187" y="324151"/>
                </a:lnTo>
                <a:lnTo>
                  <a:pt x="335299" y="312285"/>
                </a:lnTo>
                <a:cubicBezTo>
                  <a:pt x="377811" y="269720"/>
                  <a:pt x="424251" y="233924"/>
                  <a:pt x="471316" y="204389"/>
                </a:cubicBezTo>
                <a:close/>
                <a:moveTo>
                  <a:pt x="737224" y="98405"/>
                </a:moveTo>
                <a:lnTo>
                  <a:pt x="780491" y="134174"/>
                </a:lnTo>
                <a:cubicBezTo>
                  <a:pt x="863228" y="217073"/>
                  <a:pt x="914402" y="331597"/>
                  <a:pt x="914402" y="458096"/>
                </a:cubicBezTo>
                <a:lnTo>
                  <a:pt x="910497" y="496909"/>
                </a:lnTo>
                <a:lnTo>
                  <a:pt x="879177" y="471323"/>
                </a:lnTo>
                <a:lnTo>
                  <a:pt x="876724" y="469226"/>
                </a:lnTo>
                <a:lnTo>
                  <a:pt x="876980" y="468115"/>
                </a:lnTo>
                <a:cubicBezTo>
                  <a:pt x="878559" y="459486"/>
                  <a:pt x="879389" y="450551"/>
                  <a:pt x="879389" y="441401"/>
                </a:cubicBezTo>
                <a:cubicBezTo>
                  <a:pt x="879389" y="368195"/>
                  <a:pt x="826303" y="308850"/>
                  <a:pt x="760818" y="308850"/>
                </a:cubicBezTo>
                <a:cubicBezTo>
                  <a:pt x="744447" y="308850"/>
                  <a:pt x="728851" y="312559"/>
                  <a:pt x="714665" y="319266"/>
                </a:cubicBezTo>
                <a:lnTo>
                  <a:pt x="712882" y="320226"/>
                </a:lnTo>
                <a:lnTo>
                  <a:pt x="710889" y="318300"/>
                </a:lnTo>
                <a:cubicBezTo>
                  <a:pt x="684278" y="292122"/>
                  <a:pt x="658238" y="265574"/>
                  <a:pt x="632541" y="238604"/>
                </a:cubicBezTo>
                <a:lnTo>
                  <a:pt x="557237" y="157439"/>
                </a:lnTo>
                <a:lnTo>
                  <a:pt x="565298" y="153516"/>
                </a:lnTo>
                <a:cubicBezTo>
                  <a:pt x="611403" y="132252"/>
                  <a:pt x="655952" y="116827"/>
                  <a:pt x="695707" y="106746"/>
                </a:cubicBezTo>
                <a:close/>
                <a:moveTo>
                  <a:pt x="334330" y="18865"/>
                </a:moveTo>
                <a:lnTo>
                  <a:pt x="392503" y="87910"/>
                </a:lnTo>
                <a:lnTo>
                  <a:pt x="411939" y="110067"/>
                </a:lnTo>
                <a:lnTo>
                  <a:pt x="393920" y="122200"/>
                </a:lnTo>
                <a:cubicBezTo>
                  <a:pt x="345654" y="156729"/>
                  <a:pt x="303992" y="194541"/>
                  <a:pt x="268021" y="233925"/>
                </a:cubicBezTo>
                <a:lnTo>
                  <a:pt x="253100" y="250915"/>
                </a:lnTo>
                <a:lnTo>
                  <a:pt x="246367" y="247289"/>
                </a:lnTo>
                <a:cubicBezTo>
                  <a:pt x="226751" y="238014"/>
                  <a:pt x="205184" y="232885"/>
                  <a:pt x="182545" y="232885"/>
                </a:cubicBezTo>
                <a:cubicBezTo>
                  <a:pt x="171226" y="232885"/>
                  <a:pt x="160175" y="234167"/>
                  <a:pt x="149501" y="236609"/>
                </a:cubicBezTo>
                <a:lnTo>
                  <a:pt x="147176" y="237277"/>
                </a:lnTo>
                <a:lnTo>
                  <a:pt x="136136" y="209315"/>
                </a:lnTo>
                <a:lnTo>
                  <a:pt x="117804" y="153735"/>
                </a:lnTo>
                <a:lnTo>
                  <a:pt x="133911" y="134174"/>
                </a:lnTo>
                <a:cubicBezTo>
                  <a:pt x="175280" y="92724"/>
                  <a:pt x="224539" y="59181"/>
                  <a:pt x="279238" y="36000"/>
                </a:cubicBezTo>
                <a:close/>
                <a:moveTo>
                  <a:pt x="457201" y="0"/>
                </a:moveTo>
                <a:cubicBezTo>
                  <a:pt x="488764" y="0"/>
                  <a:pt x="519580" y="3205"/>
                  <a:pt x="549343" y="9307"/>
                </a:cubicBezTo>
                <a:lnTo>
                  <a:pt x="589460" y="21784"/>
                </a:lnTo>
                <a:lnTo>
                  <a:pt x="517229" y="49233"/>
                </a:lnTo>
                <a:lnTo>
                  <a:pt x="478806" y="69160"/>
                </a:lnTo>
                <a:lnTo>
                  <a:pt x="422099" y="3546"/>
                </a:lnTo>
                <a:close/>
              </a:path>
            </a:pathLst>
          </a:cu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38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endParaRPr>
          </a:p>
        </p:txBody>
      </p:sp>
      <p:grpSp>
        <p:nvGrpSpPr>
          <p:cNvPr id="306" name="Group 305"/>
          <p:cNvGrpSpPr/>
          <p:nvPr/>
        </p:nvGrpSpPr>
        <p:grpSpPr>
          <a:xfrm>
            <a:off x="1294356" y="6605840"/>
            <a:ext cx="178194" cy="122133"/>
            <a:chOff x="1136394" y="4818042"/>
            <a:chExt cx="181767" cy="124582"/>
          </a:xfrm>
        </p:grpSpPr>
        <p:cxnSp>
          <p:nvCxnSpPr>
            <p:cNvPr id="304" name="Straight Arrow Connector 303"/>
            <p:cNvCxnSpPr/>
            <p:nvPr/>
          </p:nvCxnSpPr>
          <p:spPr>
            <a:xfrm>
              <a:off x="1136394" y="4942624"/>
              <a:ext cx="181767"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5" name="Straight Arrow Connector 304"/>
            <p:cNvCxnSpPr/>
            <p:nvPr/>
          </p:nvCxnSpPr>
          <p:spPr>
            <a:xfrm>
              <a:off x="1136394" y="4818042"/>
              <a:ext cx="181767" cy="0"/>
            </a:xfrm>
            <a:prstGeom prst="straightConnector1">
              <a:avLst/>
            </a:prstGeom>
            <a:ln>
              <a:solidFill>
                <a:srgbClr val="0070C5"/>
              </a:solidFill>
              <a:tailEnd type="triangle"/>
            </a:ln>
          </p:spPr>
          <p:style>
            <a:lnRef idx="1">
              <a:schemeClr val="accent1"/>
            </a:lnRef>
            <a:fillRef idx="0">
              <a:schemeClr val="accent1"/>
            </a:fillRef>
            <a:effectRef idx="0">
              <a:schemeClr val="accent1"/>
            </a:effectRef>
            <a:fontRef idx="minor">
              <a:schemeClr val="tx1"/>
            </a:fontRef>
          </p:style>
        </p:cxnSp>
      </p:grpSp>
      <p:pic>
        <p:nvPicPr>
          <p:cNvPr id="142" name="Picture 8" descr="https://tse1.mm.bing.net/th?id=JN.h2uVUL%2fhqs4Sd7nLaoAxdg&amp;pid=15.1"/>
          <p:cNvPicPr>
            <a:picLocks noChangeAspect="1" noChangeArrowheads="1"/>
          </p:cNvPicPr>
          <p:nvPr/>
        </p:nvPicPr>
        <p:blipFill>
          <a:blip r:embed="rId66"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20393" y="2716803"/>
            <a:ext cx="294484" cy="403601"/>
          </a:xfrm>
          <a:prstGeom prst="rect">
            <a:avLst/>
          </a:prstGeom>
          <a:noFill/>
          <a:extLst>
            <a:ext uri="{909E8E84-426E-40DD-AFC4-6F175D3DCCD1}">
              <a14:hiddenFill xmlns:a14="http://schemas.microsoft.com/office/drawing/2010/main">
                <a:solidFill>
                  <a:srgbClr val="FFFFFF"/>
                </a:solidFill>
              </a14:hiddenFill>
            </a:ext>
          </a:extLst>
        </p:spPr>
      </p:pic>
      <p:pic>
        <p:nvPicPr>
          <p:cNvPr id="178214" name="Picture 38" descr="Apache Hive"/>
          <p:cNvPicPr>
            <a:picLocks noChangeAspect="1" noChangeArrowheads="1"/>
          </p:cNvPicPr>
          <p:nvPr/>
        </p:nvPicPr>
        <p:blipFill>
          <a:blip r:embed="rId67"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6272689" y="3178916"/>
            <a:ext cx="231912" cy="292750"/>
          </a:xfrm>
          <a:prstGeom prst="rect">
            <a:avLst/>
          </a:prstGeom>
          <a:noFill/>
          <a:extLst>
            <a:ext uri="{909E8E84-426E-40DD-AFC4-6F175D3DCCD1}">
              <a14:hiddenFill xmlns:a14="http://schemas.microsoft.com/office/drawing/2010/main">
                <a:solidFill>
                  <a:srgbClr val="FFFFFF"/>
                </a:solidFill>
              </a14:hiddenFill>
            </a:ext>
          </a:extLst>
        </p:spPr>
      </p:pic>
      <p:pic>
        <p:nvPicPr>
          <p:cNvPr id="178216" name="Picture 40" descr="http://hortonworks.com/wp-content/uploads/2013/10/pig.gif"/>
          <p:cNvPicPr>
            <a:picLocks noChangeAspect="1" noChangeArrowheads="1"/>
          </p:cNvPicPr>
          <p:nvPr/>
        </p:nvPicPr>
        <p:blipFill>
          <a:blip r:embed="rId68" cstate="print">
            <a:extLst>
              <a:ext uri="{28A0092B-C50C-407E-A947-70E740481C1C}">
                <a14:useLocalDpi xmlns:a14="http://schemas.microsoft.com/office/drawing/2010/main" val="0"/>
              </a:ext>
            </a:extLst>
          </a:blip>
          <a:srcRect/>
          <a:stretch>
            <a:fillRect/>
          </a:stretch>
        </p:blipFill>
        <p:spPr bwMode="auto">
          <a:xfrm>
            <a:off x="7018282" y="2765883"/>
            <a:ext cx="168548" cy="347370"/>
          </a:xfrm>
          <a:prstGeom prst="rect">
            <a:avLst/>
          </a:prstGeom>
          <a:noFill/>
          <a:extLst>
            <a:ext uri="{909E8E84-426E-40DD-AFC4-6F175D3DCCD1}">
              <a14:hiddenFill xmlns:a14="http://schemas.microsoft.com/office/drawing/2010/main">
                <a:solidFill>
                  <a:srgbClr val="FFFFFF"/>
                </a:solidFill>
              </a14:hiddenFill>
            </a:ext>
          </a:extLst>
        </p:spPr>
      </p:pic>
      <p:cxnSp>
        <p:nvCxnSpPr>
          <p:cNvPr id="137" name="Straight Arrow Connector 54"/>
          <p:cNvCxnSpPr>
            <a:cxnSpLocks/>
          </p:cNvCxnSpPr>
          <p:nvPr/>
        </p:nvCxnSpPr>
        <p:spPr>
          <a:xfrm rot="5400000" flipH="1" flipV="1">
            <a:off x="5748319" y="4210387"/>
            <a:ext cx="391765" cy="454"/>
          </a:xfrm>
          <a:prstGeom prst="bentConnector3">
            <a:avLst>
              <a:gd name="adj1" fmla="val 50000"/>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39" name="Rectangle 138"/>
          <p:cNvSpPr/>
          <p:nvPr/>
        </p:nvSpPr>
        <p:spPr>
          <a:xfrm>
            <a:off x="8448430" y="1592250"/>
            <a:ext cx="2724395" cy="501359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896386"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a:ln>
                  <a:noFill/>
                </a:ln>
                <a:solidFill>
                  <a:schemeClr val="bg1">
                    <a:lumMod val="50000"/>
                  </a:schemeClr>
                </a:solidFill>
                <a:effectLst/>
                <a:uLnTx/>
                <a:uFillTx/>
                <a:latin typeface="Segoe UI Semibold" panose="020B0702040204020203" pitchFamily="34" charset="0"/>
                <a:cs typeface="Segoe UI Semibold" panose="020B0702040204020203" pitchFamily="34" charset="0"/>
              </a:rPr>
              <a:t>Serving Layer</a:t>
            </a:r>
          </a:p>
          <a:p>
            <a:pPr marL="0" marR="0" lvl="0" indent="0" algn="ctr" defTabSz="89638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endParaRPr>
          </a:p>
        </p:txBody>
      </p:sp>
      <p:cxnSp>
        <p:nvCxnSpPr>
          <p:cNvPr id="197" name="Straight Arrow Connector 54"/>
          <p:cNvCxnSpPr>
            <a:cxnSpLocks/>
            <a:stCxn id="227" idx="2"/>
            <a:endCxn id="175" idx="0"/>
          </p:cNvCxnSpPr>
          <p:nvPr/>
        </p:nvCxnSpPr>
        <p:spPr>
          <a:xfrm rot="16200000" flipH="1">
            <a:off x="4516580" y="3403866"/>
            <a:ext cx="943622" cy="1079221"/>
          </a:xfrm>
          <a:prstGeom prst="bentConnector3">
            <a:avLst>
              <a:gd name="adj1" fmla="val 50000"/>
            </a:avLst>
          </a:prstGeom>
          <a:ln>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57" name="Freeform 177"/>
          <p:cNvSpPr/>
          <p:nvPr/>
        </p:nvSpPr>
        <p:spPr>
          <a:xfrm>
            <a:off x="4053791" y="2219269"/>
            <a:ext cx="168039" cy="230689"/>
          </a:xfrm>
          <a:custGeom>
            <a:avLst/>
            <a:gdLst>
              <a:gd name="connsiteX0" fmla="*/ 2360504 w 3489743"/>
              <a:gd name="connsiteY0" fmla="*/ 2523946 h 4475775"/>
              <a:gd name="connsiteX1" fmla="*/ 2391169 w 3489743"/>
              <a:gd name="connsiteY1" fmla="*/ 2592261 h 4475775"/>
              <a:gd name="connsiteX2" fmla="*/ 2991531 w 3489743"/>
              <a:gd name="connsiteY2" fmla="*/ 2867451 h 4475775"/>
              <a:gd name="connsiteX3" fmla="*/ 3452257 w 3489743"/>
              <a:gd name="connsiteY3" fmla="*/ 2735481 h 4475775"/>
              <a:gd name="connsiteX4" fmla="*/ 3489742 w 3489743"/>
              <a:gd name="connsiteY4" fmla="*/ 2704064 h 4475775"/>
              <a:gd name="connsiteX5" fmla="*/ 3489742 w 3489743"/>
              <a:gd name="connsiteY5" fmla="*/ 3764012 h 4475775"/>
              <a:gd name="connsiteX6" fmla="*/ 3489743 w 3489743"/>
              <a:gd name="connsiteY6" fmla="*/ 3764020 h 4475775"/>
              <a:gd name="connsiteX7" fmla="*/ 3489742 w 3489743"/>
              <a:gd name="connsiteY7" fmla="*/ 3764028 h 4475775"/>
              <a:gd name="connsiteX8" fmla="*/ 3489742 w 3489743"/>
              <a:gd name="connsiteY8" fmla="*/ 3785552 h 4475775"/>
              <a:gd name="connsiteX9" fmla="*/ 3487077 w 3489743"/>
              <a:gd name="connsiteY9" fmla="*/ 3785552 h 4475775"/>
              <a:gd name="connsiteX10" fmla="*/ 3480734 w 3489743"/>
              <a:gd name="connsiteY10" fmla="*/ 3836793 h 4475775"/>
              <a:gd name="connsiteX11" fmla="*/ 1744873 w 3489743"/>
              <a:gd name="connsiteY11" fmla="*/ 4475775 h 4475775"/>
              <a:gd name="connsiteX12" fmla="*/ 9011 w 3489743"/>
              <a:gd name="connsiteY12" fmla="*/ 3836793 h 4475775"/>
              <a:gd name="connsiteX13" fmla="*/ 2668 w 3489743"/>
              <a:gd name="connsiteY13" fmla="*/ 3785552 h 4475775"/>
              <a:gd name="connsiteX14" fmla="*/ 3 w 3489743"/>
              <a:gd name="connsiteY14" fmla="*/ 3785552 h 4475775"/>
              <a:gd name="connsiteX15" fmla="*/ 3 w 3489743"/>
              <a:gd name="connsiteY15" fmla="*/ 3764020 h 4475775"/>
              <a:gd name="connsiteX16" fmla="*/ 3 w 3489743"/>
              <a:gd name="connsiteY16" fmla="*/ 2704066 h 4475775"/>
              <a:gd name="connsiteX17" fmla="*/ 37485 w 3489743"/>
              <a:gd name="connsiteY17" fmla="*/ 2735481 h 4475775"/>
              <a:gd name="connsiteX18" fmla="*/ 498211 w 3489743"/>
              <a:gd name="connsiteY18" fmla="*/ 2867451 h 4475775"/>
              <a:gd name="connsiteX19" fmla="*/ 1098573 w 3489743"/>
              <a:gd name="connsiteY19" fmla="*/ 2592261 h 4475775"/>
              <a:gd name="connsiteX20" fmla="*/ 1113844 w 3489743"/>
              <a:gd name="connsiteY20" fmla="*/ 2558242 h 4475775"/>
              <a:gd name="connsiteX21" fmla="*/ 1129114 w 3489743"/>
              <a:gd name="connsiteY21" fmla="*/ 2592261 h 4475775"/>
              <a:gd name="connsiteX22" fmla="*/ 1729476 w 3489743"/>
              <a:gd name="connsiteY22" fmla="*/ 2867451 h 4475775"/>
              <a:gd name="connsiteX23" fmla="*/ 2329838 w 3489743"/>
              <a:gd name="connsiteY23" fmla="*/ 2592261 h 4475775"/>
              <a:gd name="connsiteX24" fmla="*/ 1744872 w 3489743"/>
              <a:gd name="connsiteY24" fmla="*/ 256767 h 4475775"/>
              <a:gd name="connsiteX25" fmla="*/ 540488 w 3489743"/>
              <a:gd name="connsiteY25" fmla="*/ 610251 h 4475775"/>
              <a:gd name="connsiteX26" fmla="*/ 1744872 w 3489743"/>
              <a:gd name="connsiteY26" fmla="*/ 963735 h 4475775"/>
              <a:gd name="connsiteX27" fmla="*/ 2949256 w 3489743"/>
              <a:gd name="connsiteY27" fmla="*/ 610251 h 4475775"/>
              <a:gd name="connsiteX28" fmla="*/ 1744872 w 3489743"/>
              <a:gd name="connsiteY28" fmla="*/ 256767 h 4475775"/>
              <a:gd name="connsiteX29" fmla="*/ 1744871 w 3489743"/>
              <a:gd name="connsiteY29" fmla="*/ 0 h 4475775"/>
              <a:gd name="connsiteX30" fmla="*/ 3480733 w 3489743"/>
              <a:gd name="connsiteY30" fmla="*/ 638982 h 4475775"/>
              <a:gd name="connsiteX31" fmla="*/ 3487076 w 3489743"/>
              <a:gd name="connsiteY31" fmla="*/ 690223 h 4475775"/>
              <a:gd name="connsiteX32" fmla="*/ 3489741 w 3489743"/>
              <a:gd name="connsiteY32" fmla="*/ 690223 h 4475775"/>
              <a:gd name="connsiteX33" fmla="*/ 3489741 w 3489743"/>
              <a:gd name="connsiteY33" fmla="*/ 711755 h 4475775"/>
              <a:gd name="connsiteX34" fmla="*/ 3489741 w 3489743"/>
              <a:gd name="connsiteY34" fmla="*/ 1865194 h 4475775"/>
              <a:gd name="connsiteX35" fmla="*/ 3489742 w 3489743"/>
              <a:gd name="connsiteY35" fmla="*/ 1865195 h 4475775"/>
              <a:gd name="connsiteX36" fmla="*/ 3489742 w 3489743"/>
              <a:gd name="connsiteY36" fmla="*/ 2439566 h 4475775"/>
              <a:gd name="connsiteX37" fmla="*/ 3452256 w 3489743"/>
              <a:gd name="connsiteY37" fmla="*/ 2470984 h 4475775"/>
              <a:gd name="connsiteX38" fmla="*/ 2991530 w 3489743"/>
              <a:gd name="connsiteY38" fmla="*/ 2602954 h 4475775"/>
              <a:gd name="connsiteX39" fmla="*/ 2391168 w 3489743"/>
              <a:gd name="connsiteY39" fmla="*/ 2327764 h 4475775"/>
              <a:gd name="connsiteX40" fmla="*/ 2360503 w 3489743"/>
              <a:gd name="connsiteY40" fmla="*/ 2259449 h 4475775"/>
              <a:gd name="connsiteX41" fmla="*/ 2329837 w 3489743"/>
              <a:gd name="connsiteY41" fmla="*/ 2327764 h 4475775"/>
              <a:gd name="connsiteX42" fmla="*/ 1729475 w 3489743"/>
              <a:gd name="connsiteY42" fmla="*/ 2602954 h 4475775"/>
              <a:gd name="connsiteX43" fmla="*/ 1129113 w 3489743"/>
              <a:gd name="connsiteY43" fmla="*/ 2327764 h 4475775"/>
              <a:gd name="connsiteX44" fmla="*/ 1113843 w 3489743"/>
              <a:gd name="connsiteY44" fmla="*/ 2293745 h 4475775"/>
              <a:gd name="connsiteX45" fmla="*/ 1098572 w 3489743"/>
              <a:gd name="connsiteY45" fmla="*/ 2327764 h 4475775"/>
              <a:gd name="connsiteX46" fmla="*/ 498210 w 3489743"/>
              <a:gd name="connsiteY46" fmla="*/ 2602954 h 4475775"/>
              <a:gd name="connsiteX47" fmla="*/ 37484 w 3489743"/>
              <a:gd name="connsiteY47" fmla="*/ 2470984 h 4475775"/>
              <a:gd name="connsiteX48" fmla="*/ 0 w 3489743"/>
              <a:gd name="connsiteY48" fmla="*/ 2439567 h 4475775"/>
              <a:gd name="connsiteX49" fmla="*/ 0 w 3489743"/>
              <a:gd name="connsiteY49" fmla="*/ 1865193 h 4475775"/>
              <a:gd name="connsiteX50" fmla="*/ 2 w 3489743"/>
              <a:gd name="connsiteY50" fmla="*/ 1865191 h 4475775"/>
              <a:gd name="connsiteX51" fmla="*/ 2 w 3489743"/>
              <a:gd name="connsiteY51" fmla="*/ 711763 h 4475775"/>
              <a:gd name="connsiteX52" fmla="*/ 1 w 3489743"/>
              <a:gd name="connsiteY52" fmla="*/ 711755 h 4475775"/>
              <a:gd name="connsiteX53" fmla="*/ 2 w 3489743"/>
              <a:gd name="connsiteY53" fmla="*/ 711747 h 4475775"/>
              <a:gd name="connsiteX54" fmla="*/ 9010 w 3489743"/>
              <a:gd name="connsiteY54" fmla="*/ 638982 h 4475775"/>
              <a:gd name="connsiteX55" fmla="*/ 1744871 w 3489743"/>
              <a:gd name="connsiteY55" fmla="*/ 0 h 4475775"/>
              <a:gd name="connsiteX0" fmla="*/ 2360504 w 3489743"/>
              <a:gd name="connsiteY0" fmla="*/ 2523946 h 4475775"/>
              <a:gd name="connsiteX1" fmla="*/ 2391169 w 3489743"/>
              <a:gd name="connsiteY1" fmla="*/ 2592261 h 4475775"/>
              <a:gd name="connsiteX2" fmla="*/ 2991531 w 3489743"/>
              <a:gd name="connsiteY2" fmla="*/ 2867451 h 4475775"/>
              <a:gd name="connsiteX3" fmla="*/ 3452257 w 3489743"/>
              <a:gd name="connsiteY3" fmla="*/ 2735481 h 4475775"/>
              <a:gd name="connsiteX4" fmla="*/ 3489742 w 3489743"/>
              <a:gd name="connsiteY4" fmla="*/ 2704064 h 4475775"/>
              <a:gd name="connsiteX5" fmla="*/ 3489742 w 3489743"/>
              <a:gd name="connsiteY5" fmla="*/ 3764012 h 4475775"/>
              <a:gd name="connsiteX6" fmla="*/ 3489743 w 3489743"/>
              <a:gd name="connsiteY6" fmla="*/ 3764020 h 4475775"/>
              <a:gd name="connsiteX7" fmla="*/ 3489742 w 3489743"/>
              <a:gd name="connsiteY7" fmla="*/ 3764028 h 4475775"/>
              <a:gd name="connsiteX8" fmla="*/ 3489742 w 3489743"/>
              <a:gd name="connsiteY8" fmla="*/ 3785552 h 4475775"/>
              <a:gd name="connsiteX9" fmla="*/ 3487077 w 3489743"/>
              <a:gd name="connsiteY9" fmla="*/ 3785552 h 4475775"/>
              <a:gd name="connsiteX10" fmla="*/ 3480734 w 3489743"/>
              <a:gd name="connsiteY10" fmla="*/ 3836793 h 4475775"/>
              <a:gd name="connsiteX11" fmla="*/ 1744873 w 3489743"/>
              <a:gd name="connsiteY11" fmla="*/ 4475775 h 4475775"/>
              <a:gd name="connsiteX12" fmla="*/ 9011 w 3489743"/>
              <a:gd name="connsiteY12" fmla="*/ 3836793 h 4475775"/>
              <a:gd name="connsiteX13" fmla="*/ 2668 w 3489743"/>
              <a:gd name="connsiteY13" fmla="*/ 3785552 h 4475775"/>
              <a:gd name="connsiteX14" fmla="*/ 3 w 3489743"/>
              <a:gd name="connsiteY14" fmla="*/ 3785552 h 4475775"/>
              <a:gd name="connsiteX15" fmla="*/ 3 w 3489743"/>
              <a:gd name="connsiteY15" fmla="*/ 3764020 h 4475775"/>
              <a:gd name="connsiteX16" fmla="*/ 3 w 3489743"/>
              <a:gd name="connsiteY16" fmla="*/ 2704066 h 4475775"/>
              <a:gd name="connsiteX17" fmla="*/ 37485 w 3489743"/>
              <a:gd name="connsiteY17" fmla="*/ 2735481 h 4475775"/>
              <a:gd name="connsiteX18" fmla="*/ 498211 w 3489743"/>
              <a:gd name="connsiteY18" fmla="*/ 2867451 h 4475775"/>
              <a:gd name="connsiteX19" fmla="*/ 1098573 w 3489743"/>
              <a:gd name="connsiteY19" fmla="*/ 2592261 h 4475775"/>
              <a:gd name="connsiteX20" fmla="*/ 1113844 w 3489743"/>
              <a:gd name="connsiteY20" fmla="*/ 2558242 h 4475775"/>
              <a:gd name="connsiteX21" fmla="*/ 1129114 w 3489743"/>
              <a:gd name="connsiteY21" fmla="*/ 2592261 h 4475775"/>
              <a:gd name="connsiteX22" fmla="*/ 1729476 w 3489743"/>
              <a:gd name="connsiteY22" fmla="*/ 2867451 h 4475775"/>
              <a:gd name="connsiteX23" fmla="*/ 2329838 w 3489743"/>
              <a:gd name="connsiteY23" fmla="*/ 2592261 h 4475775"/>
              <a:gd name="connsiteX24" fmla="*/ 2360504 w 3489743"/>
              <a:gd name="connsiteY24" fmla="*/ 2523946 h 4475775"/>
              <a:gd name="connsiteX25" fmla="*/ 1744872 w 3489743"/>
              <a:gd name="connsiteY25" fmla="*/ 256767 h 4475775"/>
              <a:gd name="connsiteX26" fmla="*/ 540488 w 3489743"/>
              <a:gd name="connsiteY26" fmla="*/ 610251 h 4475775"/>
              <a:gd name="connsiteX27" fmla="*/ 1744872 w 3489743"/>
              <a:gd name="connsiteY27" fmla="*/ 963735 h 4475775"/>
              <a:gd name="connsiteX28" fmla="*/ 2949256 w 3489743"/>
              <a:gd name="connsiteY28" fmla="*/ 610251 h 4475775"/>
              <a:gd name="connsiteX29" fmla="*/ 1744872 w 3489743"/>
              <a:gd name="connsiteY29" fmla="*/ 256767 h 4475775"/>
              <a:gd name="connsiteX30" fmla="*/ 1744871 w 3489743"/>
              <a:gd name="connsiteY30" fmla="*/ 0 h 4475775"/>
              <a:gd name="connsiteX31" fmla="*/ 3480733 w 3489743"/>
              <a:gd name="connsiteY31" fmla="*/ 638982 h 4475775"/>
              <a:gd name="connsiteX32" fmla="*/ 3487076 w 3489743"/>
              <a:gd name="connsiteY32" fmla="*/ 690223 h 4475775"/>
              <a:gd name="connsiteX33" fmla="*/ 3489741 w 3489743"/>
              <a:gd name="connsiteY33" fmla="*/ 690223 h 4475775"/>
              <a:gd name="connsiteX34" fmla="*/ 3489741 w 3489743"/>
              <a:gd name="connsiteY34" fmla="*/ 711755 h 4475775"/>
              <a:gd name="connsiteX35" fmla="*/ 3489741 w 3489743"/>
              <a:gd name="connsiteY35" fmla="*/ 1865194 h 4475775"/>
              <a:gd name="connsiteX36" fmla="*/ 3489742 w 3489743"/>
              <a:gd name="connsiteY36" fmla="*/ 2439566 h 4475775"/>
              <a:gd name="connsiteX37" fmla="*/ 3452256 w 3489743"/>
              <a:gd name="connsiteY37" fmla="*/ 2470984 h 4475775"/>
              <a:gd name="connsiteX38" fmla="*/ 2991530 w 3489743"/>
              <a:gd name="connsiteY38" fmla="*/ 2602954 h 4475775"/>
              <a:gd name="connsiteX39" fmla="*/ 2391168 w 3489743"/>
              <a:gd name="connsiteY39" fmla="*/ 2327764 h 4475775"/>
              <a:gd name="connsiteX40" fmla="*/ 2360503 w 3489743"/>
              <a:gd name="connsiteY40" fmla="*/ 2259449 h 4475775"/>
              <a:gd name="connsiteX41" fmla="*/ 2329837 w 3489743"/>
              <a:gd name="connsiteY41" fmla="*/ 2327764 h 4475775"/>
              <a:gd name="connsiteX42" fmla="*/ 1729475 w 3489743"/>
              <a:gd name="connsiteY42" fmla="*/ 2602954 h 4475775"/>
              <a:gd name="connsiteX43" fmla="*/ 1129113 w 3489743"/>
              <a:gd name="connsiteY43" fmla="*/ 2327764 h 4475775"/>
              <a:gd name="connsiteX44" fmla="*/ 1113843 w 3489743"/>
              <a:gd name="connsiteY44" fmla="*/ 2293745 h 4475775"/>
              <a:gd name="connsiteX45" fmla="*/ 1098572 w 3489743"/>
              <a:gd name="connsiteY45" fmla="*/ 2327764 h 4475775"/>
              <a:gd name="connsiteX46" fmla="*/ 498210 w 3489743"/>
              <a:gd name="connsiteY46" fmla="*/ 2602954 h 4475775"/>
              <a:gd name="connsiteX47" fmla="*/ 37484 w 3489743"/>
              <a:gd name="connsiteY47" fmla="*/ 2470984 h 4475775"/>
              <a:gd name="connsiteX48" fmla="*/ 0 w 3489743"/>
              <a:gd name="connsiteY48" fmla="*/ 2439567 h 4475775"/>
              <a:gd name="connsiteX49" fmla="*/ 0 w 3489743"/>
              <a:gd name="connsiteY49" fmla="*/ 1865193 h 4475775"/>
              <a:gd name="connsiteX50" fmla="*/ 2 w 3489743"/>
              <a:gd name="connsiteY50" fmla="*/ 1865191 h 4475775"/>
              <a:gd name="connsiteX51" fmla="*/ 2 w 3489743"/>
              <a:gd name="connsiteY51" fmla="*/ 711763 h 4475775"/>
              <a:gd name="connsiteX52" fmla="*/ 1 w 3489743"/>
              <a:gd name="connsiteY52" fmla="*/ 711755 h 4475775"/>
              <a:gd name="connsiteX53" fmla="*/ 2 w 3489743"/>
              <a:gd name="connsiteY53" fmla="*/ 711747 h 4475775"/>
              <a:gd name="connsiteX54" fmla="*/ 9010 w 3489743"/>
              <a:gd name="connsiteY54" fmla="*/ 638982 h 4475775"/>
              <a:gd name="connsiteX55" fmla="*/ 1744871 w 3489743"/>
              <a:gd name="connsiteY55" fmla="*/ 0 h 4475775"/>
              <a:gd name="connsiteX0" fmla="*/ 2360504 w 3489743"/>
              <a:gd name="connsiteY0" fmla="*/ 2523946 h 4475775"/>
              <a:gd name="connsiteX1" fmla="*/ 2391169 w 3489743"/>
              <a:gd name="connsiteY1" fmla="*/ 2592261 h 4475775"/>
              <a:gd name="connsiteX2" fmla="*/ 2991531 w 3489743"/>
              <a:gd name="connsiteY2" fmla="*/ 2867451 h 4475775"/>
              <a:gd name="connsiteX3" fmla="*/ 3452257 w 3489743"/>
              <a:gd name="connsiteY3" fmla="*/ 2735481 h 4475775"/>
              <a:gd name="connsiteX4" fmla="*/ 3489742 w 3489743"/>
              <a:gd name="connsiteY4" fmla="*/ 2704064 h 4475775"/>
              <a:gd name="connsiteX5" fmla="*/ 3489742 w 3489743"/>
              <a:gd name="connsiteY5" fmla="*/ 3764012 h 4475775"/>
              <a:gd name="connsiteX6" fmla="*/ 3489743 w 3489743"/>
              <a:gd name="connsiteY6" fmla="*/ 3764020 h 4475775"/>
              <a:gd name="connsiteX7" fmla="*/ 3489742 w 3489743"/>
              <a:gd name="connsiteY7" fmla="*/ 3764028 h 4475775"/>
              <a:gd name="connsiteX8" fmla="*/ 3489742 w 3489743"/>
              <a:gd name="connsiteY8" fmla="*/ 3785552 h 4475775"/>
              <a:gd name="connsiteX9" fmla="*/ 3487077 w 3489743"/>
              <a:gd name="connsiteY9" fmla="*/ 3785552 h 4475775"/>
              <a:gd name="connsiteX10" fmla="*/ 3480734 w 3489743"/>
              <a:gd name="connsiteY10" fmla="*/ 3836793 h 4475775"/>
              <a:gd name="connsiteX11" fmla="*/ 1744873 w 3489743"/>
              <a:gd name="connsiteY11" fmla="*/ 4475775 h 4475775"/>
              <a:gd name="connsiteX12" fmla="*/ 9011 w 3489743"/>
              <a:gd name="connsiteY12" fmla="*/ 3836793 h 4475775"/>
              <a:gd name="connsiteX13" fmla="*/ 2668 w 3489743"/>
              <a:gd name="connsiteY13" fmla="*/ 3785552 h 4475775"/>
              <a:gd name="connsiteX14" fmla="*/ 3 w 3489743"/>
              <a:gd name="connsiteY14" fmla="*/ 3785552 h 4475775"/>
              <a:gd name="connsiteX15" fmla="*/ 3 w 3489743"/>
              <a:gd name="connsiteY15" fmla="*/ 3764020 h 4475775"/>
              <a:gd name="connsiteX16" fmla="*/ 3 w 3489743"/>
              <a:gd name="connsiteY16" fmla="*/ 2704066 h 4475775"/>
              <a:gd name="connsiteX17" fmla="*/ 37485 w 3489743"/>
              <a:gd name="connsiteY17" fmla="*/ 2735481 h 4475775"/>
              <a:gd name="connsiteX18" fmla="*/ 498211 w 3489743"/>
              <a:gd name="connsiteY18" fmla="*/ 2867451 h 4475775"/>
              <a:gd name="connsiteX19" fmla="*/ 1098573 w 3489743"/>
              <a:gd name="connsiteY19" fmla="*/ 2592261 h 4475775"/>
              <a:gd name="connsiteX20" fmla="*/ 1113844 w 3489743"/>
              <a:gd name="connsiteY20" fmla="*/ 2558242 h 4475775"/>
              <a:gd name="connsiteX21" fmla="*/ 1129114 w 3489743"/>
              <a:gd name="connsiteY21" fmla="*/ 2592261 h 4475775"/>
              <a:gd name="connsiteX22" fmla="*/ 1729476 w 3489743"/>
              <a:gd name="connsiteY22" fmla="*/ 2867451 h 4475775"/>
              <a:gd name="connsiteX23" fmla="*/ 2329838 w 3489743"/>
              <a:gd name="connsiteY23" fmla="*/ 2592261 h 4475775"/>
              <a:gd name="connsiteX24" fmla="*/ 2360504 w 3489743"/>
              <a:gd name="connsiteY24" fmla="*/ 2523946 h 4475775"/>
              <a:gd name="connsiteX25" fmla="*/ 1744872 w 3489743"/>
              <a:gd name="connsiteY25" fmla="*/ 256767 h 4475775"/>
              <a:gd name="connsiteX26" fmla="*/ 540488 w 3489743"/>
              <a:gd name="connsiteY26" fmla="*/ 610251 h 4475775"/>
              <a:gd name="connsiteX27" fmla="*/ 1744872 w 3489743"/>
              <a:gd name="connsiteY27" fmla="*/ 963735 h 4475775"/>
              <a:gd name="connsiteX28" fmla="*/ 2949256 w 3489743"/>
              <a:gd name="connsiteY28" fmla="*/ 610251 h 4475775"/>
              <a:gd name="connsiteX29" fmla="*/ 1744872 w 3489743"/>
              <a:gd name="connsiteY29" fmla="*/ 256767 h 4475775"/>
              <a:gd name="connsiteX30" fmla="*/ 1744871 w 3489743"/>
              <a:gd name="connsiteY30" fmla="*/ 0 h 4475775"/>
              <a:gd name="connsiteX31" fmla="*/ 3480733 w 3489743"/>
              <a:gd name="connsiteY31" fmla="*/ 638982 h 4475775"/>
              <a:gd name="connsiteX32" fmla="*/ 3487076 w 3489743"/>
              <a:gd name="connsiteY32" fmla="*/ 690223 h 4475775"/>
              <a:gd name="connsiteX33" fmla="*/ 3489741 w 3489743"/>
              <a:gd name="connsiteY33" fmla="*/ 690223 h 4475775"/>
              <a:gd name="connsiteX34" fmla="*/ 3489741 w 3489743"/>
              <a:gd name="connsiteY34" fmla="*/ 711755 h 4475775"/>
              <a:gd name="connsiteX35" fmla="*/ 3489742 w 3489743"/>
              <a:gd name="connsiteY35" fmla="*/ 2439566 h 4475775"/>
              <a:gd name="connsiteX36" fmla="*/ 3452256 w 3489743"/>
              <a:gd name="connsiteY36" fmla="*/ 2470984 h 4475775"/>
              <a:gd name="connsiteX37" fmla="*/ 2991530 w 3489743"/>
              <a:gd name="connsiteY37" fmla="*/ 2602954 h 4475775"/>
              <a:gd name="connsiteX38" fmla="*/ 2391168 w 3489743"/>
              <a:gd name="connsiteY38" fmla="*/ 2327764 h 4475775"/>
              <a:gd name="connsiteX39" fmla="*/ 2360503 w 3489743"/>
              <a:gd name="connsiteY39" fmla="*/ 2259449 h 4475775"/>
              <a:gd name="connsiteX40" fmla="*/ 2329837 w 3489743"/>
              <a:gd name="connsiteY40" fmla="*/ 2327764 h 4475775"/>
              <a:gd name="connsiteX41" fmla="*/ 1729475 w 3489743"/>
              <a:gd name="connsiteY41" fmla="*/ 2602954 h 4475775"/>
              <a:gd name="connsiteX42" fmla="*/ 1129113 w 3489743"/>
              <a:gd name="connsiteY42" fmla="*/ 2327764 h 4475775"/>
              <a:gd name="connsiteX43" fmla="*/ 1113843 w 3489743"/>
              <a:gd name="connsiteY43" fmla="*/ 2293745 h 4475775"/>
              <a:gd name="connsiteX44" fmla="*/ 1098572 w 3489743"/>
              <a:gd name="connsiteY44" fmla="*/ 2327764 h 4475775"/>
              <a:gd name="connsiteX45" fmla="*/ 498210 w 3489743"/>
              <a:gd name="connsiteY45" fmla="*/ 2602954 h 4475775"/>
              <a:gd name="connsiteX46" fmla="*/ 37484 w 3489743"/>
              <a:gd name="connsiteY46" fmla="*/ 2470984 h 4475775"/>
              <a:gd name="connsiteX47" fmla="*/ 0 w 3489743"/>
              <a:gd name="connsiteY47" fmla="*/ 2439567 h 4475775"/>
              <a:gd name="connsiteX48" fmla="*/ 0 w 3489743"/>
              <a:gd name="connsiteY48" fmla="*/ 1865193 h 4475775"/>
              <a:gd name="connsiteX49" fmla="*/ 2 w 3489743"/>
              <a:gd name="connsiteY49" fmla="*/ 1865191 h 4475775"/>
              <a:gd name="connsiteX50" fmla="*/ 2 w 3489743"/>
              <a:gd name="connsiteY50" fmla="*/ 711763 h 4475775"/>
              <a:gd name="connsiteX51" fmla="*/ 1 w 3489743"/>
              <a:gd name="connsiteY51" fmla="*/ 711755 h 4475775"/>
              <a:gd name="connsiteX52" fmla="*/ 2 w 3489743"/>
              <a:gd name="connsiteY52" fmla="*/ 711747 h 4475775"/>
              <a:gd name="connsiteX53" fmla="*/ 9010 w 3489743"/>
              <a:gd name="connsiteY53" fmla="*/ 638982 h 4475775"/>
              <a:gd name="connsiteX54" fmla="*/ 1744871 w 3489743"/>
              <a:gd name="connsiteY54" fmla="*/ 0 h 4475775"/>
              <a:gd name="connsiteX0" fmla="*/ 2360504 w 3489743"/>
              <a:gd name="connsiteY0" fmla="*/ 2523946 h 4475775"/>
              <a:gd name="connsiteX1" fmla="*/ 2391169 w 3489743"/>
              <a:gd name="connsiteY1" fmla="*/ 2592261 h 4475775"/>
              <a:gd name="connsiteX2" fmla="*/ 2991531 w 3489743"/>
              <a:gd name="connsiteY2" fmla="*/ 2867451 h 4475775"/>
              <a:gd name="connsiteX3" fmla="*/ 3452257 w 3489743"/>
              <a:gd name="connsiteY3" fmla="*/ 2735481 h 4475775"/>
              <a:gd name="connsiteX4" fmla="*/ 3489742 w 3489743"/>
              <a:gd name="connsiteY4" fmla="*/ 2704064 h 4475775"/>
              <a:gd name="connsiteX5" fmla="*/ 3489742 w 3489743"/>
              <a:gd name="connsiteY5" fmla="*/ 3764012 h 4475775"/>
              <a:gd name="connsiteX6" fmla="*/ 3489743 w 3489743"/>
              <a:gd name="connsiteY6" fmla="*/ 3764020 h 4475775"/>
              <a:gd name="connsiteX7" fmla="*/ 3489742 w 3489743"/>
              <a:gd name="connsiteY7" fmla="*/ 3764028 h 4475775"/>
              <a:gd name="connsiteX8" fmla="*/ 3489742 w 3489743"/>
              <a:gd name="connsiteY8" fmla="*/ 3785552 h 4475775"/>
              <a:gd name="connsiteX9" fmla="*/ 3487077 w 3489743"/>
              <a:gd name="connsiteY9" fmla="*/ 3785552 h 4475775"/>
              <a:gd name="connsiteX10" fmla="*/ 3480734 w 3489743"/>
              <a:gd name="connsiteY10" fmla="*/ 3836793 h 4475775"/>
              <a:gd name="connsiteX11" fmla="*/ 1744873 w 3489743"/>
              <a:gd name="connsiteY11" fmla="*/ 4475775 h 4475775"/>
              <a:gd name="connsiteX12" fmla="*/ 9011 w 3489743"/>
              <a:gd name="connsiteY12" fmla="*/ 3836793 h 4475775"/>
              <a:gd name="connsiteX13" fmla="*/ 2668 w 3489743"/>
              <a:gd name="connsiteY13" fmla="*/ 3785552 h 4475775"/>
              <a:gd name="connsiteX14" fmla="*/ 3 w 3489743"/>
              <a:gd name="connsiteY14" fmla="*/ 3785552 h 4475775"/>
              <a:gd name="connsiteX15" fmla="*/ 3 w 3489743"/>
              <a:gd name="connsiteY15" fmla="*/ 3764020 h 4475775"/>
              <a:gd name="connsiteX16" fmla="*/ 3 w 3489743"/>
              <a:gd name="connsiteY16" fmla="*/ 2704066 h 4475775"/>
              <a:gd name="connsiteX17" fmla="*/ 37485 w 3489743"/>
              <a:gd name="connsiteY17" fmla="*/ 2735481 h 4475775"/>
              <a:gd name="connsiteX18" fmla="*/ 498211 w 3489743"/>
              <a:gd name="connsiteY18" fmla="*/ 2867451 h 4475775"/>
              <a:gd name="connsiteX19" fmla="*/ 1098573 w 3489743"/>
              <a:gd name="connsiteY19" fmla="*/ 2592261 h 4475775"/>
              <a:gd name="connsiteX20" fmla="*/ 1113844 w 3489743"/>
              <a:gd name="connsiteY20" fmla="*/ 2558242 h 4475775"/>
              <a:gd name="connsiteX21" fmla="*/ 1129114 w 3489743"/>
              <a:gd name="connsiteY21" fmla="*/ 2592261 h 4475775"/>
              <a:gd name="connsiteX22" fmla="*/ 1729476 w 3489743"/>
              <a:gd name="connsiteY22" fmla="*/ 2867451 h 4475775"/>
              <a:gd name="connsiteX23" fmla="*/ 2329838 w 3489743"/>
              <a:gd name="connsiteY23" fmla="*/ 2592261 h 4475775"/>
              <a:gd name="connsiteX24" fmla="*/ 2360504 w 3489743"/>
              <a:gd name="connsiteY24" fmla="*/ 2523946 h 4475775"/>
              <a:gd name="connsiteX25" fmla="*/ 1744872 w 3489743"/>
              <a:gd name="connsiteY25" fmla="*/ 256767 h 4475775"/>
              <a:gd name="connsiteX26" fmla="*/ 540488 w 3489743"/>
              <a:gd name="connsiteY26" fmla="*/ 610251 h 4475775"/>
              <a:gd name="connsiteX27" fmla="*/ 1744872 w 3489743"/>
              <a:gd name="connsiteY27" fmla="*/ 963735 h 4475775"/>
              <a:gd name="connsiteX28" fmla="*/ 2949256 w 3489743"/>
              <a:gd name="connsiteY28" fmla="*/ 610251 h 4475775"/>
              <a:gd name="connsiteX29" fmla="*/ 1744872 w 3489743"/>
              <a:gd name="connsiteY29" fmla="*/ 256767 h 4475775"/>
              <a:gd name="connsiteX30" fmla="*/ 1744871 w 3489743"/>
              <a:gd name="connsiteY30" fmla="*/ 0 h 4475775"/>
              <a:gd name="connsiteX31" fmla="*/ 3480733 w 3489743"/>
              <a:gd name="connsiteY31" fmla="*/ 638982 h 4475775"/>
              <a:gd name="connsiteX32" fmla="*/ 3487076 w 3489743"/>
              <a:gd name="connsiteY32" fmla="*/ 690223 h 4475775"/>
              <a:gd name="connsiteX33" fmla="*/ 3489741 w 3489743"/>
              <a:gd name="connsiteY33" fmla="*/ 690223 h 4475775"/>
              <a:gd name="connsiteX34" fmla="*/ 3489741 w 3489743"/>
              <a:gd name="connsiteY34" fmla="*/ 711755 h 4475775"/>
              <a:gd name="connsiteX35" fmla="*/ 3489742 w 3489743"/>
              <a:gd name="connsiteY35" fmla="*/ 2439566 h 4475775"/>
              <a:gd name="connsiteX36" fmla="*/ 3452256 w 3489743"/>
              <a:gd name="connsiteY36" fmla="*/ 2470984 h 4475775"/>
              <a:gd name="connsiteX37" fmla="*/ 2991530 w 3489743"/>
              <a:gd name="connsiteY37" fmla="*/ 2602954 h 4475775"/>
              <a:gd name="connsiteX38" fmla="*/ 2391168 w 3489743"/>
              <a:gd name="connsiteY38" fmla="*/ 2327764 h 4475775"/>
              <a:gd name="connsiteX39" fmla="*/ 2360503 w 3489743"/>
              <a:gd name="connsiteY39" fmla="*/ 2259449 h 4475775"/>
              <a:gd name="connsiteX40" fmla="*/ 2329837 w 3489743"/>
              <a:gd name="connsiteY40" fmla="*/ 2327764 h 4475775"/>
              <a:gd name="connsiteX41" fmla="*/ 1729475 w 3489743"/>
              <a:gd name="connsiteY41" fmla="*/ 2602954 h 4475775"/>
              <a:gd name="connsiteX42" fmla="*/ 1129113 w 3489743"/>
              <a:gd name="connsiteY42" fmla="*/ 2327764 h 4475775"/>
              <a:gd name="connsiteX43" fmla="*/ 1113843 w 3489743"/>
              <a:gd name="connsiteY43" fmla="*/ 2293745 h 4475775"/>
              <a:gd name="connsiteX44" fmla="*/ 1098572 w 3489743"/>
              <a:gd name="connsiteY44" fmla="*/ 2327764 h 4475775"/>
              <a:gd name="connsiteX45" fmla="*/ 498210 w 3489743"/>
              <a:gd name="connsiteY45" fmla="*/ 2602954 h 4475775"/>
              <a:gd name="connsiteX46" fmla="*/ 37484 w 3489743"/>
              <a:gd name="connsiteY46" fmla="*/ 2470984 h 4475775"/>
              <a:gd name="connsiteX47" fmla="*/ 0 w 3489743"/>
              <a:gd name="connsiteY47" fmla="*/ 2439567 h 4475775"/>
              <a:gd name="connsiteX48" fmla="*/ 0 w 3489743"/>
              <a:gd name="connsiteY48" fmla="*/ 1865193 h 4475775"/>
              <a:gd name="connsiteX49" fmla="*/ 2 w 3489743"/>
              <a:gd name="connsiteY49" fmla="*/ 711763 h 4475775"/>
              <a:gd name="connsiteX50" fmla="*/ 1 w 3489743"/>
              <a:gd name="connsiteY50" fmla="*/ 711755 h 4475775"/>
              <a:gd name="connsiteX51" fmla="*/ 2 w 3489743"/>
              <a:gd name="connsiteY51" fmla="*/ 711747 h 4475775"/>
              <a:gd name="connsiteX52" fmla="*/ 9010 w 3489743"/>
              <a:gd name="connsiteY52" fmla="*/ 638982 h 4475775"/>
              <a:gd name="connsiteX53" fmla="*/ 1744871 w 3489743"/>
              <a:gd name="connsiteY53" fmla="*/ 0 h 4475775"/>
              <a:gd name="connsiteX0" fmla="*/ 2360504 w 3489743"/>
              <a:gd name="connsiteY0" fmla="*/ 2523946 h 4475775"/>
              <a:gd name="connsiteX1" fmla="*/ 2391169 w 3489743"/>
              <a:gd name="connsiteY1" fmla="*/ 2592261 h 4475775"/>
              <a:gd name="connsiteX2" fmla="*/ 2991531 w 3489743"/>
              <a:gd name="connsiteY2" fmla="*/ 2867451 h 4475775"/>
              <a:gd name="connsiteX3" fmla="*/ 3452257 w 3489743"/>
              <a:gd name="connsiteY3" fmla="*/ 2735481 h 4475775"/>
              <a:gd name="connsiteX4" fmla="*/ 3489742 w 3489743"/>
              <a:gd name="connsiteY4" fmla="*/ 2704064 h 4475775"/>
              <a:gd name="connsiteX5" fmla="*/ 3489742 w 3489743"/>
              <a:gd name="connsiteY5" fmla="*/ 3764012 h 4475775"/>
              <a:gd name="connsiteX6" fmla="*/ 3489743 w 3489743"/>
              <a:gd name="connsiteY6" fmla="*/ 3764020 h 4475775"/>
              <a:gd name="connsiteX7" fmla="*/ 3489742 w 3489743"/>
              <a:gd name="connsiteY7" fmla="*/ 3764028 h 4475775"/>
              <a:gd name="connsiteX8" fmla="*/ 3489742 w 3489743"/>
              <a:gd name="connsiteY8" fmla="*/ 3785552 h 4475775"/>
              <a:gd name="connsiteX9" fmla="*/ 3487077 w 3489743"/>
              <a:gd name="connsiteY9" fmla="*/ 3785552 h 4475775"/>
              <a:gd name="connsiteX10" fmla="*/ 3480734 w 3489743"/>
              <a:gd name="connsiteY10" fmla="*/ 3836793 h 4475775"/>
              <a:gd name="connsiteX11" fmla="*/ 1744873 w 3489743"/>
              <a:gd name="connsiteY11" fmla="*/ 4475775 h 4475775"/>
              <a:gd name="connsiteX12" fmla="*/ 9011 w 3489743"/>
              <a:gd name="connsiteY12" fmla="*/ 3836793 h 4475775"/>
              <a:gd name="connsiteX13" fmla="*/ 2668 w 3489743"/>
              <a:gd name="connsiteY13" fmla="*/ 3785552 h 4475775"/>
              <a:gd name="connsiteX14" fmla="*/ 3 w 3489743"/>
              <a:gd name="connsiteY14" fmla="*/ 3785552 h 4475775"/>
              <a:gd name="connsiteX15" fmla="*/ 3 w 3489743"/>
              <a:gd name="connsiteY15" fmla="*/ 3764020 h 4475775"/>
              <a:gd name="connsiteX16" fmla="*/ 3 w 3489743"/>
              <a:gd name="connsiteY16" fmla="*/ 2704066 h 4475775"/>
              <a:gd name="connsiteX17" fmla="*/ 37485 w 3489743"/>
              <a:gd name="connsiteY17" fmla="*/ 2735481 h 4475775"/>
              <a:gd name="connsiteX18" fmla="*/ 498211 w 3489743"/>
              <a:gd name="connsiteY18" fmla="*/ 2867451 h 4475775"/>
              <a:gd name="connsiteX19" fmla="*/ 1098573 w 3489743"/>
              <a:gd name="connsiteY19" fmla="*/ 2592261 h 4475775"/>
              <a:gd name="connsiteX20" fmla="*/ 1113844 w 3489743"/>
              <a:gd name="connsiteY20" fmla="*/ 2558242 h 4475775"/>
              <a:gd name="connsiteX21" fmla="*/ 1129114 w 3489743"/>
              <a:gd name="connsiteY21" fmla="*/ 2592261 h 4475775"/>
              <a:gd name="connsiteX22" fmla="*/ 1729476 w 3489743"/>
              <a:gd name="connsiteY22" fmla="*/ 2867451 h 4475775"/>
              <a:gd name="connsiteX23" fmla="*/ 2329838 w 3489743"/>
              <a:gd name="connsiteY23" fmla="*/ 2592261 h 4475775"/>
              <a:gd name="connsiteX24" fmla="*/ 2360504 w 3489743"/>
              <a:gd name="connsiteY24" fmla="*/ 2523946 h 4475775"/>
              <a:gd name="connsiteX25" fmla="*/ 1744872 w 3489743"/>
              <a:gd name="connsiteY25" fmla="*/ 256767 h 4475775"/>
              <a:gd name="connsiteX26" fmla="*/ 540488 w 3489743"/>
              <a:gd name="connsiteY26" fmla="*/ 610251 h 4475775"/>
              <a:gd name="connsiteX27" fmla="*/ 1744872 w 3489743"/>
              <a:gd name="connsiteY27" fmla="*/ 963735 h 4475775"/>
              <a:gd name="connsiteX28" fmla="*/ 2949256 w 3489743"/>
              <a:gd name="connsiteY28" fmla="*/ 610251 h 4475775"/>
              <a:gd name="connsiteX29" fmla="*/ 1744872 w 3489743"/>
              <a:gd name="connsiteY29" fmla="*/ 256767 h 4475775"/>
              <a:gd name="connsiteX30" fmla="*/ 1744871 w 3489743"/>
              <a:gd name="connsiteY30" fmla="*/ 0 h 4475775"/>
              <a:gd name="connsiteX31" fmla="*/ 3480733 w 3489743"/>
              <a:gd name="connsiteY31" fmla="*/ 638982 h 4475775"/>
              <a:gd name="connsiteX32" fmla="*/ 3487076 w 3489743"/>
              <a:gd name="connsiteY32" fmla="*/ 690223 h 4475775"/>
              <a:gd name="connsiteX33" fmla="*/ 3489741 w 3489743"/>
              <a:gd name="connsiteY33" fmla="*/ 690223 h 4475775"/>
              <a:gd name="connsiteX34" fmla="*/ 3489741 w 3489743"/>
              <a:gd name="connsiteY34" fmla="*/ 711755 h 4475775"/>
              <a:gd name="connsiteX35" fmla="*/ 3489742 w 3489743"/>
              <a:gd name="connsiteY35" fmla="*/ 2439566 h 4475775"/>
              <a:gd name="connsiteX36" fmla="*/ 3452256 w 3489743"/>
              <a:gd name="connsiteY36" fmla="*/ 2470984 h 4475775"/>
              <a:gd name="connsiteX37" fmla="*/ 2991530 w 3489743"/>
              <a:gd name="connsiteY37" fmla="*/ 2602954 h 4475775"/>
              <a:gd name="connsiteX38" fmla="*/ 2391168 w 3489743"/>
              <a:gd name="connsiteY38" fmla="*/ 2327764 h 4475775"/>
              <a:gd name="connsiteX39" fmla="*/ 2360503 w 3489743"/>
              <a:gd name="connsiteY39" fmla="*/ 2259449 h 4475775"/>
              <a:gd name="connsiteX40" fmla="*/ 2329837 w 3489743"/>
              <a:gd name="connsiteY40" fmla="*/ 2327764 h 4475775"/>
              <a:gd name="connsiteX41" fmla="*/ 1729475 w 3489743"/>
              <a:gd name="connsiteY41" fmla="*/ 2602954 h 4475775"/>
              <a:gd name="connsiteX42" fmla="*/ 1129113 w 3489743"/>
              <a:gd name="connsiteY42" fmla="*/ 2327764 h 4475775"/>
              <a:gd name="connsiteX43" fmla="*/ 1113843 w 3489743"/>
              <a:gd name="connsiteY43" fmla="*/ 2293745 h 4475775"/>
              <a:gd name="connsiteX44" fmla="*/ 1098572 w 3489743"/>
              <a:gd name="connsiteY44" fmla="*/ 2327764 h 4475775"/>
              <a:gd name="connsiteX45" fmla="*/ 498210 w 3489743"/>
              <a:gd name="connsiteY45" fmla="*/ 2602954 h 4475775"/>
              <a:gd name="connsiteX46" fmla="*/ 37484 w 3489743"/>
              <a:gd name="connsiteY46" fmla="*/ 2470984 h 4475775"/>
              <a:gd name="connsiteX47" fmla="*/ 0 w 3489743"/>
              <a:gd name="connsiteY47" fmla="*/ 2439567 h 4475775"/>
              <a:gd name="connsiteX48" fmla="*/ 2 w 3489743"/>
              <a:gd name="connsiteY48" fmla="*/ 711763 h 4475775"/>
              <a:gd name="connsiteX49" fmla="*/ 1 w 3489743"/>
              <a:gd name="connsiteY49" fmla="*/ 711755 h 4475775"/>
              <a:gd name="connsiteX50" fmla="*/ 2 w 3489743"/>
              <a:gd name="connsiteY50" fmla="*/ 711747 h 4475775"/>
              <a:gd name="connsiteX51" fmla="*/ 9010 w 3489743"/>
              <a:gd name="connsiteY51" fmla="*/ 638982 h 4475775"/>
              <a:gd name="connsiteX52" fmla="*/ 1744871 w 3489743"/>
              <a:gd name="connsiteY52" fmla="*/ 0 h 447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3489743" h="4475775">
                <a:moveTo>
                  <a:pt x="2360504" y="2523946"/>
                </a:moveTo>
                <a:lnTo>
                  <a:pt x="2391169" y="2592261"/>
                </a:lnTo>
                <a:cubicBezTo>
                  <a:pt x="2490082" y="2753979"/>
                  <a:pt x="2721644" y="2867451"/>
                  <a:pt x="2991531" y="2867451"/>
                </a:cubicBezTo>
                <a:cubicBezTo>
                  <a:pt x="3171455" y="2867451"/>
                  <a:pt x="3334347" y="2817019"/>
                  <a:pt x="3452257" y="2735481"/>
                </a:cubicBezTo>
                <a:lnTo>
                  <a:pt x="3489742" y="2704064"/>
                </a:lnTo>
                <a:lnTo>
                  <a:pt x="3489742" y="3764012"/>
                </a:lnTo>
                <a:cubicBezTo>
                  <a:pt x="3489742" y="3764015"/>
                  <a:pt x="3489743" y="3764017"/>
                  <a:pt x="3489743" y="3764020"/>
                </a:cubicBezTo>
                <a:cubicBezTo>
                  <a:pt x="3489743" y="3764023"/>
                  <a:pt x="3489742" y="3764025"/>
                  <a:pt x="3489742" y="3764028"/>
                </a:cubicBezTo>
                <a:lnTo>
                  <a:pt x="3489742" y="3785552"/>
                </a:lnTo>
                <a:lnTo>
                  <a:pt x="3487077" y="3785552"/>
                </a:lnTo>
                <a:lnTo>
                  <a:pt x="3480734" y="3836793"/>
                </a:lnTo>
                <a:cubicBezTo>
                  <a:pt x="3391380" y="4195699"/>
                  <a:pt x="2648309" y="4475775"/>
                  <a:pt x="1744873" y="4475775"/>
                </a:cubicBezTo>
                <a:cubicBezTo>
                  <a:pt x="841437" y="4475775"/>
                  <a:pt x="98366" y="4195699"/>
                  <a:pt x="9011" y="3836793"/>
                </a:cubicBezTo>
                <a:lnTo>
                  <a:pt x="2668" y="3785552"/>
                </a:lnTo>
                <a:lnTo>
                  <a:pt x="3" y="3785552"/>
                </a:lnTo>
                <a:lnTo>
                  <a:pt x="3" y="3764020"/>
                </a:lnTo>
                <a:lnTo>
                  <a:pt x="3" y="2704066"/>
                </a:lnTo>
                <a:lnTo>
                  <a:pt x="37485" y="2735481"/>
                </a:lnTo>
                <a:cubicBezTo>
                  <a:pt x="155395" y="2817019"/>
                  <a:pt x="318287" y="2867451"/>
                  <a:pt x="498211" y="2867451"/>
                </a:cubicBezTo>
                <a:cubicBezTo>
                  <a:pt x="768098" y="2867451"/>
                  <a:pt x="999660" y="2753979"/>
                  <a:pt x="1098573" y="2592261"/>
                </a:cubicBezTo>
                <a:lnTo>
                  <a:pt x="1113844" y="2558242"/>
                </a:lnTo>
                <a:lnTo>
                  <a:pt x="1129114" y="2592261"/>
                </a:lnTo>
                <a:cubicBezTo>
                  <a:pt x="1228027" y="2753979"/>
                  <a:pt x="1459589" y="2867451"/>
                  <a:pt x="1729476" y="2867451"/>
                </a:cubicBezTo>
                <a:cubicBezTo>
                  <a:pt x="1999363" y="2867451"/>
                  <a:pt x="2230925" y="2753979"/>
                  <a:pt x="2329838" y="2592261"/>
                </a:cubicBezTo>
                <a:lnTo>
                  <a:pt x="2360504" y="2523946"/>
                </a:lnTo>
                <a:close/>
                <a:moveTo>
                  <a:pt x="1744872" y="256767"/>
                </a:moveTo>
                <a:cubicBezTo>
                  <a:pt x="1079709" y="256767"/>
                  <a:pt x="540488" y="415027"/>
                  <a:pt x="540488" y="610251"/>
                </a:cubicBezTo>
                <a:cubicBezTo>
                  <a:pt x="540488" y="805475"/>
                  <a:pt x="1079709" y="963735"/>
                  <a:pt x="1744872" y="963735"/>
                </a:cubicBezTo>
                <a:cubicBezTo>
                  <a:pt x="2410035" y="963735"/>
                  <a:pt x="2949256" y="805475"/>
                  <a:pt x="2949256" y="610251"/>
                </a:cubicBezTo>
                <a:cubicBezTo>
                  <a:pt x="2949256" y="415027"/>
                  <a:pt x="2410035" y="256767"/>
                  <a:pt x="1744872" y="256767"/>
                </a:cubicBezTo>
                <a:close/>
                <a:moveTo>
                  <a:pt x="1744871" y="0"/>
                </a:moveTo>
                <a:cubicBezTo>
                  <a:pt x="2648307" y="0"/>
                  <a:pt x="3391378" y="280076"/>
                  <a:pt x="3480733" y="638982"/>
                </a:cubicBezTo>
                <a:lnTo>
                  <a:pt x="3487076" y="690223"/>
                </a:lnTo>
                <a:lnTo>
                  <a:pt x="3489741" y="690223"/>
                </a:lnTo>
                <a:lnTo>
                  <a:pt x="3489741" y="711755"/>
                </a:lnTo>
                <a:cubicBezTo>
                  <a:pt x="3489741" y="1287692"/>
                  <a:pt x="3489742" y="1863629"/>
                  <a:pt x="3489742" y="2439566"/>
                </a:cubicBezTo>
                <a:lnTo>
                  <a:pt x="3452256" y="2470984"/>
                </a:lnTo>
                <a:cubicBezTo>
                  <a:pt x="3334346" y="2552522"/>
                  <a:pt x="3171454" y="2602954"/>
                  <a:pt x="2991530" y="2602954"/>
                </a:cubicBezTo>
                <a:cubicBezTo>
                  <a:pt x="2721643" y="2602954"/>
                  <a:pt x="2490081" y="2489482"/>
                  <a:pt x="2391168" y="2327764"/>
                </a:cubicBezTo>
                <a:lnTo>
                  <a:pt x="2360503" y="2259449"/>
                </a:lnTo>
                <a:lnTo>
                  <a:pt x="2329837" y="2327764"/>
                </a:lnTo>
                <a:cubicBezTo>
                  <a:pt x="2230924" y="2489482"/>
                  <a:pt x="1999362" y="2602954"/>
                  <a:pt x="1729475" y="2602954"/>
                </a:cubicBezTo>
                <a:cubicBezTo>
                  <a:pt x="1459588" y="2602954"/>
                  <a:pt x="1228026" y="2489482"/>
                  <a:pt x="1129113" y="2327764"/>
                </a:cubicBezTo>
                <a:lnTo>
                  <a:pt x="1113843" y="2293745"/>
                </a:lnTo>
                <a:lnTo>
                  <a:pt x="1098572" y="2327764"/>
                </a:lnTo>
                <a:cubicBezTo>
                  <a:pt x="999659" y="2489482"/>
                  <a:pt x="768097" y="2602954"/>
                  <a:pt x="498210" y="2602954"/>
                </a:cubicBezTo>
                <a:cubicBezTo>
                  <a:pt x="318286" y="2602954"/>
                  <a:pt x="155394" y="2552522"/>
                  <a:pt x="37484" y="2470984"/>
                </a:cubicBezTo>
                <a:lnTo>
                  <a:pt x="0" y="2439567"/>
                </a:lnTo>
                <a:cubicBezTo>
                  <a:pt x="1" y="1863632"/>
                  <a:pt x="1" y="1287698"/>
                  <a:pt x="2" y="711763"/>
                </a:cubicBezTo>
                <a:cubicBezTo>
                  <a:pt x="2" y="711760"/>
                  <a:pt x="1" y="711758"/>
                  <a:pt x="1" y="711755"/>
                </a:cubicBezTo>
                <a:cubicBezTo>
                  <a:pt x="1" y="711752"/>
                  <a:pt x="2" y="711750"/>
                  <a:pt x="2" y="711747"/>
                </a:cubicBezTo>
                <a:lnTo>
                  <a:pt x="9010" y="638982"/>
                </a:lnTo>
                <a:cubicBezTo>
                  <a:pt x="98364" y="280076"/>
                  <a:pt x="841435" y="0"/>
                  <a:pt x="1744871" y="0"/>
                </a:cubicBezTo>
                <a:close/>
              </a:path>
            </a:pathLst>
          </a:custGeom>
          <a:solidFill>
            <a:srgbClr val="FFFFFF"/>
          </a:solidFill>
          <a:ln w="10795" cap="flat" cmpd="sng" algn="ctr">
            <a:noFill/>
            <a:prstDash val="solid"/>
          </a:ln>
          <a:effectLst/>
        </p:spPr>
        <p:txBody>
          <a:bodyPr rtlCol="0" anchor="ctr"/>
          <a:lstStyle/>
          <a:p>
            <a:pPr marL="0" marR="0" lvl="0" indent="0" algn="ctr" defTabSz="89638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505050">
                  <a:lumMod val="20000"/>
                  <a:lumOff val="80000"/>
                </a:srgbClr>
              </a:solidFill>
              <a:effectLst/>
              <a:uLnTx/>
              <a:uFillTx/>
              <a:latin typeface="Segoe UI"/>
              <a:ea typeface="+mn-ea"/>
              <a:cs typeface="+mn-cs"/>
            </a:endParaRPr>
          </a:p>
        </p:txBody>
      </p:sp>
      <p:pic>
        <p:nvPicPr>
          <p:cNvPr id="159" name="Picture 13"/>
          <p:cNvPicPr>
            <a:picLocks noChangeAspect="1"/>
          </p:cNvPicPr>
          <p:nvPr/>
        </p:nvPicPr>
        <p:blipFill>
          <a:blip r:embed="rId69">
            <a:lum bright="100000"/>
            <a:extLst>
              <a:ext uri="{28A0092B-C50C-407E-A947-70E740481C1C}">
                <a14:useLocalDpi xmlns:a14="http://schemas.microsoft.com/office/drawing/2010/main" val="0"/>
              </a:ext>
            </a:extLst>
          </a:blip>
          <a:srcRect/>
          <a:stretch>
            <a:fillRect/>
          </a:stretch>
        </p:blipFill>
        <p:spPr bwMode="auto">
          <a:xfrm>
            <a:off x="5222044" y="2277157"/>
            <a:ext cx="196862" cy="256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9" name="Rectangle 238"/>
          <p:cNvSpPr/>
          <p:nvPr>
            <p:custDataLst>
              <p:tags r:id="rId42"/>
            </p:custDataLst>
          </p:nvPr>
        </p:nvSpPr>
        <p:spPr>
          <a:xfrm>
            <a:off x="3451027" y="2797897"/>
            <a:ext cx="925257" cy="522045"/>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4" tIns="44802" rIns="44802" bIns="89604" numCol="1" spcCol="0" rtlCol="0" fromWordArt="0" anchor="t" anchorCtr="0" forceAA="0" compatLnSpc="1">
            <a:prstTxWarp prst="textNoShape">
              <a:avLst/>
            </a:prstTxWarp>
            <a:noAutofit/>
          </a:bodyPr>
          <a:lstStyle/>
          <a:p>
            <a:pPr marL="0" marR="0" lvl="0" indent="0" defTabSz="895575" eaLnBrk="1" fontAlgn="auto" latinLnBrk="0" hangingPunct="1">
              <a:lnSpc>
                <a:spcPct val="100000"/>
              </a:lnSpc>
              <a:spcBef>
                <a:spcPts val="0"/>
              </a:spcBef>
              <a:spcAft>
                <a:spcPts val="0"/>
              </a:spcAft>
              <a:buClrTx/>
              <a:buSzTx/>
              <a:buFontTx/>
              <a:buNone/>
              <a:tabLst/>
              <a:defRPr/>
            </a:pPr>
            <a:r>
              <a:rPr kumimoji="0" lang="en-US" sz="1000" b="0" i="0" u="none" strike="noStrike" kern="0" cap="none" spc="-49" normalizeH="0" baseline="0" noProof="0">
                <a:ln>
                  <a:noFill/>
                </a:ln>
                <a:solidFill>
                  <a:prstClr val="white"/>
                </a:solidFill>
                <a:effectLst/>
                <a:uLnTx/>
                <a:uFillTx/>
                <a:ea typeface="Segoe UI" pitchFamily="34" charset="0"/>
                <a:cs typeface="Segoe UI" pitchFamily="34" charset="0"/>
              </a:rPr>
              <a:t>Azure Blob Storage</a:t>
            </a:r>
          </a:p>
        </p:txBody>
      </p:sp>
      <p:grpSp>
        <p:nvGrpSpPr>
          <p:cNvPr id="234" name="Group 233"/>
          <p:cNvGrpSpPr/>
          <p:nvPr/>
        </p:nvGrpSpPr>
        <p:grpSpPr>
          <a:xfrm>
            <a:off x="4074936" y="3036600"/>
            <a:ext cx="254996" cy="223464"/>
            <a:chOff x="2317532" y="-4150064"/>
            <a:chExt cx="458787" cy="398463"/>
          </a:xfrm>
          <a:solidFill>
            <a:srgbClr val="FFFFFF"/>
          </a:solidFill>
        </p:grpSpPr>
        <p:sp>
          <p:nvSpPr>
            <p:cNvPr id="235" name="Freeform 185"/>
            <p:cNvSpPr>
              <a:spLocks noEditPoints="1"/>
            </p:cNvSpPr>
            <p:nvPr/>
          </p:nvSpPr>
          <p:spPr bwMode="auto">
            <a:xfrm>
              <a:off x="2317532" y="-4150064"/>
              <a:ext cx="458787" cy="398463"/>
            </a:xfrm>
            <a:custGeom>
              <a:avLst/>
              <a:gdLst>
                <a:gd name="T0" fmla="*/ 463 w 617"/>
                <a:gd name="T1" fmla="*/ 0 h 534"/>
                <a:gd name="T2" fmla="*/ 154 w 617"/>
                <a:gd name="T3" fmla="*/ 0 h 534"/>
                <a:gd name="T4" fmla="*/ 0 w 617"/>
                <a:gd name="T5" fmla="*/ 267 h 534"/>
                <a:gd name="T6" fmla="*/ 154 w 617"/>
                <a:gd name="T7" fmla="*/ 534 h 534"/>
                <a:gd name="T8" fmla="*/ 463 w 617"/>
                <a:gd name="T9" fmla="*/ 534 h 534"/>
                <a:gd name="T10" fmla="*/ 617 w 617"/>
                <a:gd name="T11" fmla="*/ 267 h 534"/>
                <a:gd name="T12" fmla="*/ 463 w 617"/>
                <a:gd name="T13" fmla="*/ 0 h 534"/>
                <a:gd name="T14" fmla="*/ 464 w 617"/>
                <a:gd name="T15" fmla="*/ 386 h 534"/>
                <a:gd name="T16" fmla="*/ 422 w 617"/>
                <a:gd name="T17" fmla="*/ 428 h 534"/>
                <a:gd name="T18" fmla="*/ 195 w 617"/>
                <a:gd name="T19" fmla="*/ 428 h 534"/>
                <a:gd name="T20" fmla="*/ 154 w 617"/>
                <a:gd name="T21" fmla="*/ 386 h 534"/>
                <a:gd name="T22" fmla="*/ 154 w 617"/>
                <a:gd name="T23" fmla="*/ 147 h 534"/>
                <a:gd name="T24" fmla="*/ 195 w 617"/>
                <a:gd name="T25" fmla="*/ 106 h 534"/>
                <a:gd name="T26" fmla="*/ 363 w 617"/>
                <a:gd name="T27" fmla="*/ 106 h 534"/>
                <a:gd name="T28" fmla="*/ 395 w 617"/>
                <a:gd name="T29" fmla="*/ 106 h 534"/>
                <a:gd name="T30" fmla="*/ 399 w 617"/>
                <a:gd name="T31" fmla="*/ 106 h 534"/>
                <a:gd name="T32" fmla="*/ 464 w 617"/>
                <a:gd name="T33" fmla="*/ 169 h 534"/>
                <a:gd name="T34" fmla="*/ 464 w 617"/>
                <a:gd name="T35" fmla="*/ 386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7" h="534">
                  <a:moveTo>
                    <a:pt x="463" y="0"/>
                  </a:moveTo>
                  <a:lnTo>
                    <a:pt x="154" y="0"/>
                  </a:lnTo>
                  <a:lnTo>
                    <a:pt x="0" y="267"/>
                  </a:lnTo>
                  <a:lnTo>
                    <a:pt x="154" y="534"/>
                  </a:lnTo>
                  <a:lnTo>
                    <a:pt x="463" y="534"/>
                  </a:lnTo>
                  <a:lnTo>
                    <a:pt x="617" y="267"/>
                  </a:lnTo>
                  <a:lnTo>
                    <a:pt x="463" y="0"/>
                  </a:lnTo>
                  <a:close/>
                  <a:moveTo>
                    <a:pt x="464" y="386"/>
                  </a:moveTo>
                  <a:cubicBezTo>
                    <a:pt x="464" y="409"/>
                    <a:pt x="445" y="428"/>
                    <a:pt x="422" y="428"/>
                  </a:cubicBezTo>
                  <a:lnTo>
                    <a:pt x="195" y="428"/>
                  </a:lnTo>
                  <a:cubicBezTo>
                    <a:pt x="172" y="428"/>
                    <a:pt x="154" y="409"/>
                    <a:pt x="154" y="386"/>
                  </a:cubicBezTo>
                  <a:lnTo>
                    <a:pt x="154" y="147"/>
                  </a:lnTo>
                  <a:cubicBezTo>
                    <a:pt x="154" y="124"/>
                    <a:pt x="172" y="106"/>
                    <a:pt x="195" y="106"/>
                  </a:cubicBezTo>
                  <a:lnTo>
                    <a:pt x="363" y="106"/>
                  </a:lnTo>
                  <a:cubicBezTo>
                    <a:pt x="380" y="106"/>
                    <a:pt x="395" y="106"/>
                    <a:pt x="395" y="106"/>
                  </a:cubicBezTo>
                  <a:lnTo>
                    <a:pt x="399" y="106"/>
                  </a:lnTo>
                  <a:lnTo>
                    <a:pt x="464" y="169"/>
                  </a:lnTo>
                  <a:lnTo>
                    <a:pt x="464" y="38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36" name="Freeform 186"/>
            <p:cNvSpPr>
              <a:spLocks/>
            </p:cNvSpPr>
            <p:nvPr/>
          </p:nvSpPr>
          <p:spPr bwMode="auto">
            <a:xfrm>
              <a:off x="2509619" y="-3927814"/>
              <a:ext cx="20637" cy="47625"/>
            </a:xfrm>
            <a:custGeom>
              <a:avLst/>
              <a:gdLst>
                <a:gd name="T0" fmla="*/ 27 w 28"/>
                <a:gd name="T1" fmla="*/ 13 h 64"/>
                <a:gd name="T2" fmla="*/ 25 w 28"/>
                <a:gd name="T3" fmla="*/ 6 h 64"/>
                <a:gd name="T4" fmla="*/ 22 w 28"/>
                <a:gd name="T5" fmla="*/ 2 h 64"/>
                <a:gd name="T6" fmla="*/ 19 w 28"/>
                <a:gd name="T7" fmla="*/ 0 h 64"/>
                <a:gd name="T8" fmla="*/ 14 w 28"/>
                <a:gd name="T9" fmla="*/ 0 h 64"/>
                <a:gd name="T10" fmla="*/ 7 w 28"/>
                <a:gd name="T11" fmla="*/ 2 h 64"/>
                <a:gd name="T12" fmla="*/ 3 w 28"/>
                <a:gd name="T13" fmla="*/ 8 h 64"/>
                <a:gd name="T14" fmla="*/ 1 w 28"/>
                <a:gd name="T15" fmla="*/ 18 h 64"/>
                <a:gd name="T16" fmla="*/ 0 w 28"/>
                <a:gd name="T17" fmla="*/ 32 h 64"/>
                <a:gd name="T18" fmla="*/ 1 w 28"/>
                <a:gd name="T19" fmla="*/ 48 h 64"/>
                <a:gd name="T20" fmla="*/ 3 w 28"/>
                <a:gd name="T21" fmla="*/ 58 h 64"/>
                <a:gd name="T22" fmla="*/ 8 w 28"/>
                <a:gd name="T23" fmla="*/ 63 h 64"/>
                <a:gd name="T24" fmla="*/ 14 w 28"/>
                <a:gd name="T25" fmla="*/ 64 h 64"/>
                <a:gd name="T26" fmla="*/ 19 w 28"/>
                <a:gd name="T27" fmla="*/ 64 h 64"/>
                <a:gd name="T28" fmla="*/ 22 w 28"/>
                <a:gd name="T29" fmla="*/ 61 h 64"/>
                <a:gd name="T30" fmla="*/ 25 w 28"/>
                <a:gd name="T31" fmla="*/ 57 h 64"/>
                <a:gd name="T32" fmla="*/ 27 w 28"/>
                <a:gd name="T33" fmla="*/ 50 h 64"/>
                <a:gd name="T34" fmla="*/ 28 w 28"/>
                <a:gd name="T35" fmla="*/ 42 h 64"/>
                <a:gd name="T36" fmla="*/ 28 w 28"/>
                <a:gd name="T37" fmla="*/ 33 h 64"/>
                <a:gd name="T38" fmla="*/ 28 w 28"/>
                <a:gd name="T39" fmla="*/ 21 h 64"/>
                <a:gd name="T40" fmla="*/ 27 w 28"/>
                <a:gd name="T41" fmla="*/ 1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64">
                  <a:moveTo>
                    <a:pt x="27" y="13"/>
                  </a:moveTo>
                  <a:cubicBezTo>
                    <a:pt x="26" y="10"/>
                    <a:pt x="25" y="8"/>
                    <a:pt x="25" y="6"/>
                  </a:cubicBezTo>
                  <a:cubicBezTo>
                    <a:pt x="24" y="5"/>
                    <a:pt x="23" y="3"/>
                    <a:pt x="22" y="2"/>
                  </a:cubicBezTo>
                  <a:cubicBezTo>
                    <a:pt x="21" y="1"/>
                    <a:pt x="20" y="1"/>
                    <a:pt x="19" y="0"/>
                  </a:cubicBezTo>
                  <a:cubicBezTo>
                    <a:pt x="17" y="0"/>
                    <a:pt x="16" y="0"/>
                    <a:pt x="14" y="0"/>
                  </a:cubicBezTo>
                  <a:cubicBezTo>
                    <a:pt x="12" y="0"/>
                    <a:pt x="9" y="0"/>
                    <a:pt x="7" y="2"/>
                  </a:cubicBezTo>
                  <a:cubicBezTo>
                    <a:pt x="6" y="3"/>
                    <a:pt x="4" y="5"/>
                    <a:pt x="3" y="8"/>
                  </a:cubicBezTo>
                  <a:cubicBezTo>
                    <a:pt x="2" y="10"/>
                    <a:pt x="1" y="14"/>
                    <a:pt x="1" y="18"/>
                  </a:cubicBezTo>
                  <a:cubicBezTo>
                    <a:pt x="1" y="22"/>
                    <a:pt x="0" y="26"/>
                    <a:pt x="0" y="32"/>
                  </a:cubicBezTo>
                  <a:cubicBezTo>
                    <a:pt x="0" y="38"/>
                    <a:pt x="1" y="43"/>
                    <a:pt x="1" y="48"/>
                  </a:cubicBezTo>
                  <a:cubicBezTo>
                    <a:pt x="2" y="52"/>
                    <a:pt x="2" y="55"/>
                    <a:pt x="3" y="58"/>
                  </a:cubicBezTo>
                  <a:cubicBezTo>
                    <a:pt x="5" y="60"/>
                    <a:pt x="6" y="62"/>
                    <a:pt x="8" y="63"/>
                  </a:cubicBezTo>
                  <a:cubicBezTo>
                    <a:pt x="9" y="64"/>
                    <a:pt x="12" y="64"/>
                    <a:pt x="14" y="64"/>
                  </a:cubicBezTo>
                  <a:cubicBezTo>
                    <a:pt x="16" y="64"/>
                    <a:pt x="17" y="64"/>
                    <a:pt x="19" y="64"/>
                  </a:cubicBezTo>
                  <a:cubicBezTo>
                    <a:pt x="20" y="63"/>
                    <a:pt x="21" y="62"/>
                    <a:pt x="22" y="61"/>
                  </a:cubicBezTo>
                  <a:cubicBezTo>
                    <a:pt x="24" y="60"/>
                    <a:pt x="24" y="58"/>
                    <a:pt x="25" y="57"/>
                  </a:cubicBezTo>
                  <a:cubicBezTo>
                    <a:pt x="26" y="55"/>
                    <a:pt x="26" y="53"/>
                    <a:pt x="27" y="50"/>
                  </a:cubicBezTo>
                  <a:cubicBezTo>
                    <a:pt x="27" y="48"/>
                    <a:pt x="28" y="45"/>
                    <a:pt x="28" y="42"/>
                  </a:cubicBezTo>
                  <a:cubicBezTo>
                    <a:pt x="28" y="39"/>
                    <a:pt x="28" y="36"/>
                    <a:pt x="28" y="33"/>
                  </a:cubicBezTo>
                  <a:cubicBezTo>
                    <a:pt x="28" y="28"/>
                    <a:pt x="28" y="25"/>
                    <a:pt x="28" y="21"/>
                  </a:cubicBezTo>
                  <a:cubicBezTo>
                    <a:pt x="27" y="18"/>
                    <a:pt x="27" y="15"/>
                    <a:pt x="27" y="13"/>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37" name="Freeform 187"/>
            <p:cNvSpPr>
              <a:spLocks/>
            </p:cNvSpPr>
            <p:nvPr/>
          </p:nvSpPr>
          <p:spPr bwMode="auto">
            <a:xfrm>
              <a:off x="2563594" y="-4021476"/>
              <a:ext cx="20637" cy="47625"/>
            </a:xfrm>
            <a:custGeom>
              <a:avLst/>
              <a:gdLst>
                <a:gd name="T0" fmla="*/ 26 w 28"/>
                <a:gd name="T1" fmla="*/ 13 h 65"/>
                <a:gd name="T2" fmla="*/ 25 w 28"/>
                <a:gd name="T3" fmla="*/ 7 h 65"/>
                <a:gd name="T4" fmla="*/ 22 w 28"/>
                <a:gd name="T5" fmla="*/ 3 h 65"/>
                <a:gd name="T6" fmla="*/ 18 w 28"/>
                <a:gd name="T7" fmla="*/ 1 h 65"/>
                <a:gd name="T8" fmla="*/ 14 w 28"/>
                <a:gd name="T9" fmla="*/ 0 h 65"/>
                <a:gd name="T10" fmla="*/ 7 w 28"/>
                <a:gd name="T11" fmla="*/ 2 h 65"/>
                <a:gd name="T12" fmla="*/ 3 w 28"/>
                <a:gd name="T13" fmla="*/ 8 h 65"/>
                <a:gd name="T14" fmla="*/ 1 w 28"/>
                <a:gd name="T15" fmla="*/ 18 h 65"/>
                <a:gd name="T16" fmla="*/ 0 w 28"/>
                <a:gd name="T17" fmla="*/ 32 h 65"/>
                <a:gd name="T18" fmla="*/ 1 w 28"/>
                <a:gd name="T19" fmla="*/ 48 h 65"/>
                <a:gd name="T20" fmla="*/ 3 w 28"/>
                <a:gd name="T21" fmla="*/ 58 h 65"/>
                <a:gd name="T22" fmla="*/ 8 w 28"/>
                <a:gd name="T23" fmla="*/ 63 h 65"/>
                <a:gd name="T24" fmla="*/ 14 w 28"/>
                <a:gd name="T25" fmla="*/ 65 h 65"/>
                <a:gd name="T26" fmla="*/ 19 w 28"/>
                <a:gd name="T27" fmla="*/ 64 h 65"/>
                <a:gd name="T28" fmla="*/ 22 w 28"/>
                <a:gd name="T29" fmla="*/ 61 h 65"/>
                <a:gd name="T30" fmla="*/ 25 w 28"/>
                <a:gd name="T31" fmla="*/ 57 h 65"/>
                <a:gd name="T32" fmla="*/ 27 w 28"/>
                <a:gd name="T33" fmla="*/ 51 h 65"/>
                <a:gd name="T34" fmla="*/ 28 w 28"/>
                <a:gd name="T35" fmla="*/ 43 h 65"/>
                <a:gd name="T36" fmla="*/ 28 w 28"/>
                <a:gd name="T37" fmla="*/ 33 h 65"/>
                <a:gd name="T38" fmla="*/ 27 w 28"/>
                <a:gd name="T39" fmla="*/ 22 h 65"/>
                <a:gd name="T40" fmla="*/ 26 w 28"/>
                <a:gd name="T41" fmla="*/ 1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65">
                  <a:moveTo>
                    <a:pt x="26" y="13"/>
                  </a:moveTo>
                  <a:cubicBezTo>
                    <a:pt x="26" y="11"/>
                    <a:pt x="25" y="9"/>
                    <a:pt x="25" y="7"/>
                  </a:cubicBezTo>
                  <a:cubicBezTo>
                    <a:pt x="24" y="5"/>
                    <a:pt x="23" y="4"/>
                    <a:pt x="22" y="3"/>
                  </a:cubicBezTo>
                  <a:cubicBezTo>
                    <a:pt x="21" y="2"/>
                    <a:pt x="20" y="1"/>
                    <a:pt x="18" y="1"/>
                  </a:cubicBezTo>
                  <a:cubicBezTo>
                    <a:pt x="17" y="0"/>
                    <a:pt x="16" y="0"/>
                    <a:pt x="14" y="0"/>
                  </a:cubicBezTo>
                  <a:cubicBezTo>
                    <a:pt x="11" y="0"/>
                    <a:pt x="9" y="1"/>
                    <a:pt x="7" y="2"/>
                  </a:cubicBezTo>
                  <a:cubicBezTo>
                    <a:pt x="5" y="3"/>
                    <a:pt x="4" y="5"/>
                    <a:pt x="3" y="8"/>
                  </a:cubicBezTo>
                  <a:cubicBezTo>
                    <a:pt x="2" y="11"/>
                    <a:pt x="1" y="14"/>
                    <a:pt x="1" y="18"/>
                  </a:cubicBezTo>
                  <a:cubicBezTo>
                    <a:pt x="0" y="22"/>
                    <a:pt x="0" y="27"/>
                    <a:pt x="0" y="32"/>
                  </a:cubicBezTo>
                  <a:cubicBezTo>
                    <a:pt x="0" y="38"/>
                    <a:pt x="0" y="44"/>
                    <a:pt x="1" y="48"/>
                  </a:cubicBezTo>
                  <a:cubicBezTo>
                    <a:pt x="1" y="52"/>
                    <a:pt x="2" y="56"/>
                    <a:pt x="3" y="58"/>
                  </a:cubicBezTo>
                  <a:cubicBezTo>
                    <a:pt x="4" y="61"/>
                    <a:pt x="6" y="62"/>
                    <a:pt x="8" y="63"/>
                  </a:cubicBezTo>
                  <a:cubicBezTo>
                    <a:pt x="9" y="64"/>
                    <a:pt x="11" y="65"/>
                    <a:pt x="14" y="65"/>
                  </a:cubicBezTo>
                  <a:cubicBezTo>
                    <a:pt x="16" y="65"/>
                    <a:pt x="17" y="65"/>
                    <a:pt x="19" y="64"/>
                  </a:cubicBezTo>
                  <a:cubicBezTo>
                    <a:pt x="20" y="63"/>
                    <a:pt x="21" y="63"/>
                    <a:pt x="22" y="61"/>
                  </a:cubicBezTo>
                  <a:cubicBezTo>
                    <a:pt x="23" y="60"/>
                    <a:pt x="24" y="59"/>
                    <a:pt x="25" y="57"/>
                  </a:cubicBezTo>
                  <a:cubicBezTo>
                    <a:pt x="26" y="55"/>
                    <a:pt x="26" y="53"/>
                    <a:pt x="27" y="51"/>
                  </a:cubicBezTo>
                  <a:cubicBezTo>
                    <a:pt x="27" y="48"/>
                    <a:pt x="27" y="46"/>
                    <a:pt x="28" y="43"/>
                  </a:cubicBezTo>
                  <a:cubicBezTo>
                    <a:pt x="28" y="40"/>
                    <a:pt x="28" y="37"/>
                    <a:pt x="28" y="33"/>
                  </a:cubicBezTo>
                  <a:cubicBezTo>
                    <a:pt x="28" y="29"/>
                    <a:pt x="28" y="25"/>
                    <a:pt x="27" y="22"/>
                  </a:cubicBezTo>
                  <a:cubicBezTo>
                    <a:pt x="27" y="18"/>
                    <a:pt x="27" y="15"/>
                    <a:pt x="26" y="13"/>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38" name="Freeform 188"/>
            <p:cNvSpPr>
              <a:spLocks noEditPoints="1"/>
            </p:cNvSpPr>
            <p:nvPr/>
          </p:nvSpPr>
          <p:spPr bwMode="auto">
            <a:xfrm>
              <a:off x="2449294" y="-4054814"/>
              <a:ext cx="195262" cy="206375"/>
            </a:xfrm>
            <a:custGeom>
              <a:avLst/>
              <a:gdLst>
                <a:gd name="T0" fmla="*/ 187 w 265"/>
                <a:gd name="T1" fmla="*/ 0 h 277"/>
                <a:gd name="T2" fmla="*/ 0 w 265"/>
                <a:gd name="T3" fmla="*/ 19 h 277"/>
                <a:gd name="T4" fmla="*/ 19 w 265"/>
                <a:gd name="T5" fmla="*/ 277 h 277"/>
                <a:gd name="T6" fmla="*/ 265 w 265"/>
                <a:gd name="T7" fmla="*/ 258 h 277"/>
                <a:gd name="T8" fmla="*/ 213 w 265"/>
                <a:gd name="T9" fmla="*/ 53 h 277"/>
                <a:gd name="T10" fmla="*/ 213 w 265"/>
                <a:gd name="T11" fmla="*/ 1 h 277"/>
                <a:gd name="T12" fmla="*/ 71 w 265"/>
                <a:gd name="T13" fmla="*/ 46 h 277"/>
                <a:gd name="T14" fmla="*/ 73 w 265"/>
                <a:gd name="T15" fmla="*/ 44 h 277"/>
                <a:gd name="T16" fmla="*/ 93 w 265"/>
                <a:gd name="T17" fmla="*/ 31 h 277"/>
                <a:gd name="T18" fmla="*/ 97 w 265"/>
                <a:gd name="T19" fmla="*/ 30 h 277"/>
                <a:gd name="T20" fmla="*/ 104 w 265"/>
                <a:gd name="T21" fmla="*/ 31 h 277"/>
                <a:gd name="T22" fmla="*/ 108 w 265"/>
                <a:gd name="T23" fmla="*/ 32 h 277"/>
                <a:gd name="T24" fmla="*/ 108 w 265"/>
                <a:gd name="T25" fmla="*/ 108 h 277"/>
                <a:gd name="T26" fmla="*/ 124 w 265"/>
                <a:gd name="T27" fmla="*/ 108 h 277"/>
                <a:gd name="T28" fmla="*/ 126 w 265"/>
                <a:gd name="T29" fmla="*/ 111 h 277"/>
                <a:gd name="T30" fmla="*/ 126 w 265"/>
                <a:gd name="T31" fmla="*/ 118 h 277"/>
                <a:gd name="T32" fmla="*/ 124 w 265"/>
                <a:gd name="T33" fmla="*/ 122 h 277"/>
                <a:gd name="T34" fmla="*/ 73 w 265"/>
                <a:gd name="T35" fmla="*/ 122 h 277"/>
                <a:gd name="T36" fmla="*/ 71 w 265"/>
                <a:gd name="T37" fmla="*/ 120 h 277"/>
                <a:gd name="T38" fmla="*/ 70 w 265"/>
                <a:gd name="T39" fmla="*/ 115 h 277"/>
                <a:gd name="T40" fmla="*/ 71 w 265"/>
                <a:gd name="T41" fmla="*/ 109 h 277"/>
                <a:gd name="T42" fmla="*/ 73 w 265"/>
                <a:gd name="T43" fmla="*/ 108 h 277"/>
                <a:gd name="T44" fmla="*/ 90 w 265"/>
                <a:gd name="T45" fmla="*/ 49 h 277"/>
                <a:gd name="T46" fmla="*/ 73 w 265"/>
                <a:gd name="T47" fmla="*/ 58 h 277"/>
                <a:gd name="T48" fmla="*/ 70 w 265"/>
                <a:gd name="T49" fmla="*/ 55 h 277"/>
                <a:gd name="T50" fmla="*/ 70 w 265"/>
                <a:gd name="T51" fmla="*/ 48 h 277"/>
                <a:gd name="T52" fmla="*/ 121 w 265"/>
                <a:gd name="T53" fmla="*/ 235 h 277"/>
                <a:gd name="T54" fmla="*/ 95 w 265"/>
                <a:gd name="T55" fmla="*/ 248 h 277"/>
                <a:gd name="T56" fmla="*/ 70 w 265"/>
                <a:gd name="T57" fmla="*/ 236 h 277"/>
                <a:gd name="T58" fmla="*/ 64 w 265"/>
                <a:gd name="T59" fmla="*/ 201 h 277"/>
                <a:gd name="T60" fmla="*/ 71 w 265"/>
                <a:gd name="T61" fmla="*/ 167 h 277"/>
                <a:gd name="T62" fmla="*/ 97 w 265"/>
                <a:gd name="T63" fmla="*/ 154 h 277"/>
                <a:gd name="T64" fmla="*/ 122 w 265"/>
                <a:gd name="T65" fmla="*/ 166 h 277"/>
                <a:gd name="T66" fmla="*/ 129 w 265"/>
                <a:gd name="T67" fmla="*/ 201 h 277"/>
                <a:gd name="T68" fmla="*/ 199 w 265"/>
                <a:gd name="T69" fmla="*/ 243 h 277"/>
                <a:gd name="T70" fmla="*/ 197 w 265"/>
                <a:gd name="T71" fmla="*/ 246 h 277"/>
                <a:gd name="T72" fmla="*/ 146 w 265"/>
                <a:gd name="T73" fmla="*/ 246 h 277"/>
                <a:gd name="T74" fmla="*/ 144 w 265"/>
                <a:gd name="T75" fmla="*/ 245 h 277"/>
                <a:gd name="T76" fmla="*/ 143 w 265"/>
                <a:gd name="T77" fmla="*/ 239 h 277"/>
                <a:gd name="T78" fmla="*/ 144 w 265"/>
                <a:gd name="T79" fmla="*/ 234 h 277"/>
                <a:gd name="T80" fmla="*/ 146 w 265"/>
                <a:gd name="T81" fmla="*/ 232 h 277"/>
                <a:gd name="T82" fmla="*/ 163 w 265"/>
                <a:gd name="T83" fmla="*/ 173 h 277"/>
                <a:gd name="T84" fmla="*/ 146 w 265"/>
                <a:gd name="T85" fmla="*/ 182 h 277"/>
                <a:gd name="T86" fmla="*/ 143 w 265"/>
                <a:gd name="T87" fmla="*/ 180 h 277"/>
                <a:gd name="T88" fmla="*/ 143 w 265"/>
                <a:gd name="T89" fmla="*/ 173 h 277"/>
                <a:gd name="T90" fmla="*/ 144 w 265"/>
                <a:gd name="T91" fmla="*/ 170 h 277"/>
                <a:gd name="T92" fmla="*/ 165 w 265"/>
                <a:gd name="T93" fmla="*/ 156 h 277"/>
                <a:gd name="T94" fmla="*/ 167 w 265"/>
                <a:gd name="T95" fmla="*/ 155 h 277"/>
                <a:gd name="T96" fmla="*/ 173 w 265"/>
                <a:gd name="T97" fmla="*/ 155 h 277"/>
                <a:gd name="T98" fmla="*/ 180 w 265"/>
                <a:gd name="T99" fmla="*/ 155 h 277"/>
                <a:gd name="T100" fmla="*/ 181 w 265"/>
                <a:gd name="T101" fmla="*/ 157 h 277"/>
                <a:gd name="T102" fmla="*/ 196 w 265"/>
                <a:gd name="T103" fmla="*/ 232 h 277"/>
                <a:gd name="T104" fmla="*/ 198 w 265"/>
                <a:gd name="T105" fmla="*/ 234 h 277"/>
                <a:gd name="T106" fmla="*/ 199 w 265"/>
                <a:gd name="T107" fmla="*/ 239 h 277"/>
                <a:gd name="T108" fmla="*/ 200 w 265"/>
                <a:gd name="T109" fmla="*/ 96 h 277"/>
                <a:gd name="T110" fmla="*/ 184 w 265"/>
                <a:gd name="T111" fmla="*/ 120 h 277"/>
                <a:gd name="T112" fmla="*/ 153 w 265"/>
                <a:gd name="T113" fmla="*/ 120 h 277"/>
                <a:gd name="T114" fmla="*/ 138 w 265"/>
                <a:gd name="T115" fmla="*/ 96 h 277"/>
                <a:gd name="T116" fmla="*/ 138 w 265"/>
                <a:gd name="T117" fmla="*/ 57 h 277"/>
                <a:gd name="T118" fmla="*/ 154 w 265"/>
                <a:gd name="T119" fmla="*/ 33 h 277"/>
                <a:gd name="T120" fmla="*/ 185 w 265"/>
                <a:gd name="T121" fmla="*/ 33 h 277"/>
                <a:gd name="T122" fmla="*/ 200 w 265"/>
                <a:gd name="T123" fmla="*/ 57 h 277"/>
                <a:gd name="T124" fmla="*/ 200 w 265"/>
                <a:gd name="T125" fmla="*/ 9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5" h="277">
                  <a:moveTo>
                    <a:pt x="213" y="1"/>
                  </a:moveTo>
                  <a:cubicBezTo>
                    <a:pt x="208" y="0"/>
                    <a:pt x="198" y="0"/>
                    <a:pt x="187" y="0"/>
                  </a:cubicBezTo>
                  <a:lnTo>
                    <a:pt x="19" y="0"/>
                  </a:lnTo>
                  <a:cubicBezTo>
                    <a:pt x="9" y="0"/>
                    <a:pt x="0" y="9"/>
                    <a:pt x="0" y="19"/>
                  </a:cubicBezTo>
                  <a:lnTo>
                    <a:pt x="0" y="258"/>
                  </a:lnTo>
                  <a:cubicBezTo>
                    <a:pt x="0" y="269"/>
                    <a:pt x="9" y="277"/>
                    <a:pt x="19" y="277"/>
                  </a:cubicBezTo>
                  <a:lnTo>
                    <a:pt x="246" y="277"/>
                  </a:lnTo>
                  <a:cubicBezTo>
                    <a:pt x="256" y="277"/>
                    <a:pt x="265" y="269"/>
                    <a:pt x="265" y="258"/>
                  </a:cubicBezTo>
                  <a:lnTo>
                    <a:pt x="265" y="53"/>
                  </a:lnTo>
                  <a:lnTo>
                    <a:pt x="213" y="53"/>
                  </a:lnTo>
                  <a:lnTo>
                    <a:pt x="213" y="1"/>
                  </a:lnTo>
                  <a:lnTo>
                    <a:pt x="213" y="1"/>
                  </a:lnTo>
                  <a:close/>
                  <a:moveTo>
                    <a:pt x="70" y="48"/>
                  </a:moveTo>
                  <a:cubicBezTo>
                    <a:pt x="70" y="47"/>
                    <a:pt x="70" y="47"/>
                    <a:pt x="71" y="46"/>
                  </a:cubicBezTo>
                  <a:cubicBezTo>
                    <a:pt x="71" y="46"/>
                    <a:pt x="71" y="45"/>
                    <a:pt x="71" y="45"/>
                  </a:cubicBezTo>
                  <a:cubicBezTo>
                    <a:pt x="72" y="45"/>
                    <a:pt x="72" y="44"/>
                    <a:pt x="73" y="44"/>
                  </a:cubicBezTo>
                  <a:lnTo>
                    <a:pt x="92" y="31"/>
                  </a:lnTo>
                  <a:cubicBezTo>
                    <a:pt x="92" y="31"/>
                    <a:pt x="93" y="31"/>
                    <a:pt x="93" y="31"/>
                  </a:cubicBezTo>
                  <a:cubicBezTo>
                    <a:pt x="93" y="31"/>
                    <a:pt x="94" y="31"/>
                    <a:pt x="94" y="31"/>
                  </a:cubicBezTo>
                  <a:cubicBezTo>
                    <a:pt x="95" y="31"/>
                    <a:pt x="96" y="31"/>
                    <a:pt x="97" y="30"/>
                  </a:cubicBezTo>
                  <a:cubicBezTo>
                    <a:pt x="97" y="30"/>
                    <a:pt x="99" y="30"/>
                    <a:pt x="100" y="30"/>
                  </a:cubicBezTo>
                  <a:cubicBezTo>
                    <a:pt x="102" y="30"/>
                    <a:pt x="103" y="30"/>
                    <a:pt x="104" y="31"/>
                  </a:cubicBezTo>
                  <a:cubicBezTo>
                    <a:pt x="106" y="31"/>
                    <a:pt x="106" y="31"/>
                    <a:pt x="107" y="31"/>
                  </a:cubicBezTo>
                  <a:cubicBezTo>
                    <a:pt x="108" y="31"/>
                    <a:pt x="108" y="31"/>
                    <a:pt x="108" y="32"/>
                  </a:cubicBezTo>
                  <a:cubicBezTo>
                    <a:pt x="108" y="32"/>
                    <a:pt x="108" y="32"/>
                    <a:pt x="108" y="33"/>
                  </a:cubicBezTo>
                  <a:lnTo>
                    <a:pt x="108" y="108"/>
                  </a:lnTo>
                  <a:lnTo>
                    <a:pt x="123" y="108"/>
                  </a:lnTo>
                  <a:cubicBezTo>
                    <a:pt x="124" y="108"/>
                    <a:pt x="124" y="108"/>
                    <a:pt x="124" y="108"/>
                  </a:cubicBezTo>
                  <a:cubicBezTo>
                    <a:pt x="125" y="108"/>
                    <a:pt x="125" y="109"/>
                    <a:pt x="125" y="109"/>
                  </a:cubicBezTo>
                  <a:cubicBezTo>
                    <a:pt x="125" y="110"/>
                    <a:pt x="126" y="111"/>
                    <a:pt x="126" y="111"/>
                  </a:cubicBezTo>
                  <a:cubicBezTo>
                    <a:pt x="126" y="112"/>
                    <a:pt x="126" y="114"/>
                    <a:pt x="126" y="115"/>
                  </a:cubicBezTo>
                  <a:cubicBezTo>
                    <a:pt x="126" y="116"/>
                    <a:pt x="126" y="117"/>
                    <a:pt x="126" y="118"/>
                  </a:cubicBezTo>
                  <a:cubicBezTo>
                    <a:pt x="126" y="119"/>
                    <a:pt x="125" y="120"/>
                    <a:pt x="125" y="120"/>
                  </a:cubicBezTo>
                  <a:cubicBezTo>
                    <a:pt x="125" y="121"/>
                    <a:pt x="125" y="121"/>
                    <a:pt x="124" y="122"/>
                  </a:cubicBezTo>
                  <a:cubicBezTo>
                    <a:pt x="124" y="122"/>
                    <a:pt x="124" y="122"/>
                    <a:pt x="123" y="122"/>
                  </a:cubicBezTo>
                  <a:lnTo>
                    <a:pt x="73" y="122"/>
                  </a:lnTo>
                  <a:cubicBezTo>
                    <a:pt x="73" y="122"/>
                    <a:pt x="72" y="122"/>
                    <a:pt x="72" y="122"/>
                  </a:cubicBezTo>
                  <a:cubicBezTo>
                    <a:pt x="72" y="121"/>
                    <a:pt x="71" y="121"/>
                    <a:pt x="71" y="120"/>
                  </a:cubicBezTo>
                  <a:cubicBezTo>
                    <a:pt x="71" y="120"/>
                    <a:pt x="71" y="119"/>
                    <a:pt x="71" y="118"/>
                  </a:cubicBezTo>
                  <a:cubicBezTo>
                    <a:pt x="70" y="117"/>
                    <a:pt x="70" y="116"/>
                    <a:pt x="70" y="115"/>
                  </a:cubicBezTo>
                  <a:cubicBezTo>
                    <a:pt x="70" y="114"/>
                    <a:pt x="70" y="112"/>
                    <a:pt x="70" y="111"/>
                  </a:cubicBezTo>
                  <a:cubicBezTo>
                    <a:pt x="71" y="111"/>
                    <a:pt x="71" y="110"/>
                    <a:pt x="71" y="109"/>
                  </a:cubicBezTo>
                  <a:cubicBezTo>
                    <a:pt x="71" y="109"/>
                    <a:pt x="72" y="108"/>
                    <a:pt x="72" y="108"/>
                  </a:cubicBezTo>
                  <a:cubicBezTo>
                    <a:pt x="72" y="108"/>
                    <a:pt x="73" y="108"/>
                    <a:pt x="73" y="108"/>
                  </a:cubicBezTo>
                  <a:lnTo>
                    <a:pt x="90" y="108"/>
                  </a:lnTo>
                  <a:lnTo>
                    <a:pt x="90" y="49"/>
                  </a:lnTo>
                  <a:lnTo>
                    <a:pt x="75" y="57"/>
                  </a:lnTo>
                  <a:cubicBezTo>
                    <a:pt x="74" y="57"/>
                    <a:pt x="73" y="57"/>
                    <a:pt x="73" y="58"/>
                  </a:cubicBezTo>
                  <a:cubicBezTo>
                    <a:pt x="72" y="58"/>
                    <a:pt x="72" y="58"/>
                    <a:pt x="71" y="57"/>
                  </a:cubicBezTo>
                  <a:cubicBezTo>
                    <a:pt x="71" y="57"/>
                    <a:pt x="70" y="56"/>
                    <a:pt x="70" y="55"/>
                  </a:cubicBezTo>
                  <a:cubicBezTo>
                    <a:pt x="70" y="54"/>
                    <a:pt x="70" y="53"/>
                    <a:pt x="70" y="51"/>
                  </a:cubicBezTo>
                  <a:cubicBezTo>
                    <a:pt x="70" y="50"/>
                    <a:pt x="70" y="49"/>
                    <a:pt x="70" y="48"/>
                  </a:cubicBezTo>
                  <a:close/>
                  <a:moveTo>
                    <a:pt x="127" y="220"/>
                  </a:moveTo>
                  <a:cubicBezTo>
                    <a:pt x="126" y="226"/>
                    <a:pt x="124" y="231"/>
                    <a:pt x="121" y="235"/>
                  </a:cubicBezTo>
                  <a:cubicBezTo>
                    <a:pt x="119" y="239"/>
                    <a:pt x="115" y="243"/>
                    <a:pt x="111" y="245"/>
                  </a:cubicBezTo>
                  <a:cubicBezTo>
                    <a:pt x="107" y="247"/>
                    <a:pt x="101" y="248"/>
                    <a:pt x="95" y="248"/>
                  </a:cubicBezTo>
                  <a:cubicBezTo>
                    <a:pt x="89" y="248"/>
                    <a:pt x="84" y="247"/>
                    <a:pt x="80" y="245"/>
                  </a:cubicBezTo>
                  <a:cubicBezTo>
                    <a:pt x="76" y="243"/>
                    <a:pt x="73" y="240"/>
                    <a:pt x="70" y="236"/>
                  </a:cubicBezTo>
                  <a:cubicBezTo>
                    <a:pt x="68" y="232"/>
                    <a:pt x="66" y="227"/>
                    <a:pt x="65" y="221"/>
                  </a:cubicBezTo>
                  <a:cubicBezTo>
                    <a:pt x="64" y="215"/>
                    <a:pt x="64" y="209"/>
                    <a:pt x="64" y="201"/>
                  </a:cubicBezTo>
                  <a:cubicBezTo>
                    <a:pt x="64" y="194"/>
                    <a:pt x="64" y="188"/>
                    <a:pt x="66" y="182"/>
                  </a:cubicBezTo>
                  <a:cubicBezTo>
                    <a:pt x="67" y="176"/>
                    <a:pt x="69" y="171"/>
                    <a:pt x="71" y="167"/>
                  </a:cubicBezTo>
                  <a:cubicBezTo>
                    <a:pt x="74" y="163"/>
                    <a:pt x="77" y="160"/>
                    <a:pt x="82" y="157"/>
                  </a:cubicBezTo>
                  <a:cubicBezTo>
                    <a:pt x="86" y="155"/>
                    <a:pt x="91" y="154"/>
                    <a:pt x="97" y="154"/>
                  </a:cubicBezTo>
                  <a:cubicBezTo>
                    <a:pt x="103" y="154"/>
                    <a:pt x="108" y="155"/>
                    <a:pt x="113" y="157"/>
                  </a:cubicBezTo>
                  <a:cubicBezTo>
                    <a:pt x="117" y="159"/>
                    <a:pt x="120" y="162"/>
                    <a:pt x="122" y="166"/>
                  </a:cubicBezTo>
                  <a:cubicBezTo>
                    <a:pt x="125" y="170"/>
                    <a:pt x="126" y="175"/>
                    <a:pt x="127" y="181"/>
                  </a:cubicBezTo>
                  <a:cubicBezTo>
                    <a:pt x="128" y="187"/>
                    <a:pt x="129" y="193"/>
                    <a:pt x="129" y="201"/>
                  </a:cubicBezTo>
                  <a:cubicBezTo>
                    <a:pt x="129" y="208"/>
                    <a:pt x="128" y="215"/>
                    <a:pt x="127" y="220"/>
                  </a:cubicBezTo>
                  <a:close/>
                  <a:moveTo>
                    <a:pt x="199" y="243"/>
                  </a:moveTo>
                  <a:cubicBezTo>
                    <a:pt x="198" y="244"/>
                    <a:pt x="198" y="244"/>
                    <a:pt x="198" y="245"/>
                  </a:cubicBezTo>
                  <a:cubicBezTo>
                    <a:pt x="198" y="246"/>
                    <a:pt x="197" y="246"/>
                    <a:pt x="197" y="246"/>
                  </a:cubicBezTo>
                  <a:cubicBezTo>
                    <a:pt x="197" y="246"/>
                    <a:pt x="196" y="246"/>
                    <a:pt x="196" y="246"/>
                  </a:cubicBezTo>
                  <a:lnTo>
                    <a:pt x="146" y="246"/>
                  </a:lnTo>
                  <a:cubicBezTo>
                    <a:pt x="146" y="246"/>
                    <a:pt x="145" y="246"/>
                    <a:pt x="145" y="246"/>
                  </a:cubicBezTo>
                  <a:cubicBezTo>
                    <a:pt x="145" y="246"/>
                    <a:pt x="144" y="245"/>
                    <a:pt x="144" y="245"/>
                  </a:cubicBezTo>
                  <a:cubicBezTo>
                    <a:pt x="144" y="244"/>
                    <a:pt x="143" y="244"/>
                    <a:pt x="143" y="243"/>
                  </a:cubicBezTo>
                  <a:cubicBezTo>
                    <a:pt x="143" y="242"/>
                    <a:pt x="143" y="241"/>
                    <a:pt x="143" y="239"/>
                  </a:cubicBezTo>
                  <a:cubicBezTo>
                    <a:pt x="143" y="238"/>
                    <a:pt x="143" y="237"/>
                    <a:pt x="143" y="236"/>
                  </a:cubicBezTo>
                  <a:cubicBezTo>
                    <a:pt x="143" y="235"/>
                    <a:pt x="144" y="234"/>
                    <a:pt x="144" y="234"/>
                  </a:cubicBezTo>
                  <a:cubicBezTo>
                    <a:pt x="144" y="233"/>
                    <a:pt x="144" y="233"/>
                    <a:pt x="145" y="233"/>
                  </a:cubicBezTo>
                  <a:cubicBezTo>
                    <a:pt x="145" y="232"/>
                    <a:pt x="145" y="232"/>
                    <a:pt x="146" y="232"/>
                  </a:cubicBezTo>
                  <a:lnTo>
                    <a:pt x="163" y="232"/>
                  </a:lnTo>
                  <a:lnTo>
                    <a:pt x="163" y="173"/>
                  </a:lnTo>
                  <a:lnTo>
                    <a:pt x="148" y="181"/>
                  </a:lnTo>
                  <a:cubicBezTo>
                    <a:pt x="147" y="182"/>
                    <a:pt x="146" y="182"/>
                    <a:pt x="146" y="182"/>
                  </a:cubicBezTo>
                  <a:cubicBezTo>
                    <a:pt x="145" y="182"/>
                    <a:pt x="144" y="182"/>
                    <a:pt x="144" y="182"/>
                  </a:cubicBezTo>
                  <a:cubicBezTo>
                    <a:pt x="144" y="181"/>
                    <a:pt x="143" y="181"/>
                    <a:pt x="143" y="180"/>
                  </a:cubicBezTo>
                  <a:cubicBezTo>
                    <a:pt x="143" y="179"/>
                    <a:pt x="143" y="177"/>
                    <a:pt x="143" y="176"/>
                  </a:cubicBezTo>
                  <a:cubicBezTo>
                    <a:pt x="143" y="174"/>
                    <a:pt x="143" y="173"/>
                    <a:pt x="143" y="173"/>
                  </a:cubicBezTo>
                  <a:cubicBezTo>
                    <a:pt x="143" y="172"/>
                    <a:pt x="143" y="171"/>
                    <a:pt x="143" y="171"/>
                  </a:cubicBezTo>
                  <a:cubicBezTo>
                    <a:pt x="144" y="170"/>
                    <a:pt x="144" y="170"/>
                    <a:pt x="144" y="170"/>
                  </a:cubicBezTo>
                  <a:cubicBezTo>
                    <a:pt x="144" y="169"/>
                    <a:pt x="145" y="169"/>
                    <a:pt x="145" y="169"/>
                  </a:cubicBezTo>
                  <a:lnTo>
                    <a:pt x="165" y="156"/>
                  </a:lnTo>
                  <a:cubicBezTo>
                    <a:pt x="165" y="156"/>
                    <a:pt x="166" y="156"/>
                    <a:pt x="166" y="155"/>
                  </a:cubicBezTo>
                  <a:cubicBezTo>
                    <a:pt x="166" y="155"/>
                    <a:pt x="167" y="155"/>
                    <a:pt x="167" y="155"/>
                  </a:cubicBezTo>
                  <a:cubicBezTo>
                    <a:pt x="168" y="155"/>
                    <a:pt x="169" y="155"/>
                    <a:pt x="169" y="155"/>
                  </a:cubicBezTo>
                  <a:cubicBezTo>
                    <a:pt x="170" y="155"/>
                    <a:pt x="172" y="155"/>
                    <a:pt x="173" y="155"/>
                  </a:cubicBezTo>
                  <a:cubicBezTo>
                    <a:pt x="175" y="155"/>
                    <a:pt x="176" y="155"/>
                    <a:pt x="177" y="155"/>
                  </a:cubicBezTo>
                  <a:cubicBezTo>
                    <a:pt x="178" y="155"/>
                    <a:pt x="179" y="155"/>
                    <a:pt x="180" y="155"/>
                  </a:cubicBezTo>
                  <a:cubicBezTo>
                    <a:pt x="180" y="156"/>
                    <a:pt x="181" y="156"/>
                    <a:pt x="181" y="156"/>
                  </a:cubicBezTo>
                  <a:cubicBezTo>
                    <a:pt x="181" y="156"/>
                    <a:pt x="181" y="157"/>
                    <a:pt x="181" y="157"/>
                  </a:cubicBezTo>
                  <a:lnTo>
                    <a:pt x="181" y="232"/>
                  </a:lnTo>
                  <a:lnTo>
                    <a:pt x="196" y="232"/>
                  </a:lnTo>
                  <a:cubicBezTo>
                    <a:pt x="196" y="232"/>
                    <a:pt x="197" y="232"/>
                    <a:pt x="197" y="233"/>
                  </a:cubicBezTo>
                  <a:cubicBezTo>
                    <a:pt x="198" y="233"/>
                    <a:pt x="198" y="233"/>
                    <a:pt x="198" y="234"/>
                  </a:cubicBezTo>
                  <a:cubicBezTo>
                    <a:pt x="198" y="234"/>
                    <a:pt x="199" y="235"/>
                    <a:pt x="199" y="236"/>
                  </a:cubicBezTo>
                  <a:cubicBezTo>
                    <a:pt x="199" y="237"/>
                    <a:pt x="199" y="238"/>
                    <a:pt x="199" y="239"/>
                  </a:cubicBezTo>
                  <a:cubicBezTo>
                    <a:pt x="199" y="241"/>
                    <a:pt x="199" y="242"/>
                    <a:pt x="199" y="243"/>
                  </a:cubicBezTo>
                  <a:close/>
                  <a:moveTo>
                    <a:pt x="200" y="96"/>
                  </a:moveTo>
                  <a:cubicBezTo>
                    <a:pt x="199" y="102"/>
                    <a:pt x="197" y="107"/>
                    <a:pt x="194" y="111"/>
                  </a:cubicBezTo>
                  <a:cubicBezTo>
                    <a:pt x="191" y="115"/>
                    <a:pt x="188" y="118"/>
                    <a:pt x="184" y="120"/>
                  </a:cubicBezTo>
                  <a:cubicBezTo>
                    <a:pt x="179" y="122"/>
                    <a:pt x="174" y="124"/>
                    <a:pt x="168" y="124"/>
                  </a:cubicBezTo>
                  <a:cubicBezTo>
                    <a:pt x="162" y="124"/>
                    <a:pt x="157" y="122"/>
                    <a:pt x="153" y="120"/>
                  </a:cubicBezTo>
                  <a:cubicBezTo>
                    <a:pt x="149" y="118"/>
                    <a:pt x="145" y="115"/>
                    <a:pt x="143" y="111"/>
                  </a:cubicBezTo>
                  <a:cubicBezTo>
                    <a:pt x="141" y="107"/>
                    <a:pt x="139" y="102"/>
                    <a:pt x="138" y="96"/>
                  </a:cubicBezTo>
                  <a:cubicBezTo>
                    <a:pt x="137" y="91"/>
                    <a:pt x="137" y="84"/>
                    <a:pt x="137" y="77"/>
                  </a:cubicBezTo>
                  <a:cubicBezTo>
                    <a:pt x="137" y="70"/>
                    <a:pt x="137" y="63"/>
                    <a:pt x="138" y="57"/>
                  </a:cubicBezTo>
                  <a:cubicBezTo>
                    <a:pt x="140" y="51"/>
                    <a:pt x="141" y="46"/>
                    <a:pt x="144" y="42"/>
                  </a:cubicBezTo>
                  <a:cubicBezTo>
                    <a:pt x="147" y="38"/>
                    <a:pt x="150" y="35"/>
                    <a:pt x="154" y="33"/>
                  </a:cubicBezTo>
                  <a:cubicBezTo>
                    <a:pt x="159" y="31"/>
                    <a:pt x="164" y="29"/>
                    <a:pt x="170" y="29"/>
                  </a:cubicBezTo>
                  <a:cubicBezTo>
                    <a:pt x="176" y="29"/>
                    <a:pt x="181" y="31"/>
                    <a:pt x="185" y="33"/>
                  </a:cubicBezTo>
                  <a:cubicBezTo>
                    <a:pt x="189" y="35"/>
                    <a:pt x="193" y="38"/>
                    <a:pt x="195" y="42"/>
                  </a:cubicBezTo>
                  <a:cubicBezTo>
                    <a:pt x="197" y="46"/>
                    <a:pt x="199" y="51"/>
                    <a:pt x="200" y="57"/>
                  </a:cubicBezTo>
                  <a:cubicBezTo>
                    <a:pt x="201" y="62"/>
                    <a:pt x="201" y="69"/>
                    <a:pt x="201" y="76"/>
                  </a:cubicBezTo>
                  <a:cubicBezTo>
                    <a:pt x="201" y="83"/>
                    <a:pt x="201" y="90"/>
                    <a:pt x="200" y="9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sp>
        <p:nvSpPr>
          <p:cNvPr id="299" name="Freeform 34"/>
          <p:cNvSpPr>
            <a:spLocks noEditPoints="1"/>
          </p:cNvSpPr>
          <p:nvPr/>
        </p:nvSpPr>
        <p:spPr bwMode="auto">
          <a:xfrm>
            <a:off x="555145" y="3258955"/>
            <a:ext cx="334513" cy="251591"/>
          </a:xfrm>
          <a:custGeom>
            <a:avLst/>
            <a:gdLst>
              <a:gd name="T0" fmla="*/ 234 w 1464"/>
              <a:gd name="T1" fmla="*/ 815 h 1158"/>
              <a:gd name="T2" fmla="*/ 206 w 1464"/>
              <a:gd name="T3" fmla="*/ 1158 h 1158"/>
              <a:gd name="T4" fmla="*/ 33 w 1464"/>
              <a:gd name="T5" fmla="*/ 1131 h 1158"/>
              <a:gd name="T6" fmla="*/ 89 w 1464"/>
              <a:gd name="T7" fmla="*/ 876 h 1158"/>
              <a:gd name="T8" fmla="*/ 183 w 1464"/>
              <a:gd name="T9" fmla="*/ 876 h 1158"/>
              <a:gd name="T10" fmla="*/ 323 w 1464"/>
              <a:gd name="T11" fmla="*/ 1158 h 1158"/>
              <a:gd name="T12" fmla="*/ 495 w 1464"/>
              <a:gd name="T13" fmla="*/ 1131 h 1158"/>
              <a:gd name="T14" fmla="*/ 295 w 1464"/>
              <a:gd name="T15" fmla="*/ 748 h 1158"/>
              <a:gd name="T16" fmla="*/ 295 w 1464"/>
              <a:gd name="T17" fmla="*/ 1131 h 1158"/>
              <a:gd name="T18" fmla="*/ 584 w 1464"/>
              <a:gd name="T19" fmla="*/ 1158 h 1158"/>
              <a:gd name="T20" fmla="*/ 757 w 1464"/>
              <a:gd name="T21" fmla="*/ 1131 h 1158"/>
              <a:gd name="T22" fmla="*/ 557 w 1464"/>
              <a:gd name="T23" fmla="*/ 493 h 1158"/>
              <a:gd name="T24" fmla="*/ 557 w 1464"/>
              <a:gd name="T25" fmla="*/ 1131 h 1158"/>
              <a:gd name="T26" fmla="*/ 863 w 1464"/>
              <a:gd name="T27" fmla="*/ 676 h 1158"/>
              <a:gd name="T28" fmla="*/ 813 w 1464"/>
              <a:gd name="T29" fmla="*/ 1131 h 1158"/>
              <a:gd name="T30" fmla="*/ 991 w 1464"/>
              <a:gd name="T31" fmla="*/ 1158 h 1158"/>
              <a:gd name="T32" fmla="*/ 1013 w 1464"/>
              <a:gd name="T33" fmla="*/ 610 h 1158"/>
              <a:gd name="T34" fmla="*/ 902 w 1464"/>
              <a:gd name="T35" fmla="*/ 687 h 1158"/>
              <a:gd name="T36" fmla="*/ 1074 w 1464"/>
              <a:gd name="T37" fmla="*/ 1131 h 1158"/>
              <a:gd name="T38" fmla="*/ 1247 w 1464"/>
              <a:gd name="T39" fmla="*/ 1158 h 1158"/>
              <a:gd name="T40" fmla="*/ 1275 w 1464"/>
              <a:gd name="T41" fmla="*/ 366 h 1158"/>
              <a:gd name="T42" fmla="*/ 1074 w 1464"/>
              <a:gd name="T43" fmla="*/ 549 h 1158"/>
              <a:gd name="T44" fmla="*/ 1442 w 1464"/>
              <a:gd name="T45" fmla="*/ 0 h 1158"/>
              <a:gd name="T46" fmla="*/ 1024 w 1464"/>
              <a:gd name="T47" fmla="*/ 33 h 1158"/>
              <a:gd name="T48" fmla="*/ 1130 w 1464"/>
              <a:gd name="T49" fmla="*/ 166 h 1158"/>
              <a:gd name="T50" fmla="*/ 935 w 1464"/>
              <a:gd name="T51" fmla="*/ 410 h 1158"/>
              <a:gd name="T52" fmla="*/ 896 w 1464"/>
              <a:gd name="T53" fmla="*/ 416 h 1158"/>
              <a:gd name="T54" fmla="*/ 540 w 1464"/>
              <a:gd name="T55" fmla="*/ 94 h 1158"/>
              <a:gd name="T56" fmla="*/ 11 w 1464"/>
              <a:gd name="T57" fmla="*/ 704 h 1158"/>
              <a:gd name="T58" fmla="*/ 117 w 1464"/>
              <a:gd name="T59" fmla="*/ 848 h 1158"/>
              <a:gd name="T60" fmla="*/ 156 w 1464"/>
              <a:gd name="T61" fmla="*/ 848 h 1158"/>
              <a:gd name="T62" fmla="*/ 534 w 1464"/>
              <a:gd name="T63" fmla="*/ 443 h 1158"/>
              <a:gd name="T64" fmla="*/ 885 w 1464"/>
              <a:gd name="T65" fmla="*/ 649 h 1158"/>
              <a:gd name="T66" fmla="*/ 930 w 1464"/>
              <a:gd name="T67" fmla="*/ 643 h 1158"/>
              <a:gd name="T68" fmla="*/ 1269 w 1464"/>
              <a:gd name="T69" fmla="*/ 321 h 1158"/>
              <a:gd name="T70" fmla="*/ 1420 w 1464"/>
              <a:gd name="T71" fmla="*/ 460 h 1158"/>
              <a:gd name="T72" fmla="*/ 1442 w 1464"/>
              <a:gd name="T73" fmla="*/ 449 h 1158"/>
              <a:gd name="T74" fmla="*/ 1442 w 1464"/>
              <a:gd name="T75" fmla="*/ 0 h 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4" h="1158">
                <a:moveTo>
                  <a:pt x="183" y="876"/>
                </a:moveTo>
                <a:cubicBezTo>
                  <a:pt x="234" y="815"/>
                  <a:pt x="234" y="815"/>
                  <a:pt x="234" y="815"/>
                </a:cubicBezTo>
                <a:cubicBezTo>
                  <a:pt x="234" y="1131"/>
                  <a:pt x="234" y="1131"/>
                  <a:pt x="234" y="1131"/>
                </a:cubicBezTo>
                <a:cubicBezTo>
                  <a:pt x="234" y="1147"/>
                  <a:pt x="222" y="1158"/>
                  <a:pt x="206" y="1158"/>
                </a:cubicBezTo>
                <a:cubicBezTo>
                  <a:pt x="61" y="1158"/>
                  <a:pt x="61" y="1158"/>
                  <a:pt x="61" y="1158"/>
                </a:cubicBezTo>
                <a:cubicBezTo>
                  <a:pt x="50" y="1158"/>
                  <a:pt x="33" y="1147"/>
                  <a:pt x="33" y="1131"/>
                </a:cubicBezTo>
                <a:cubicBezTo>
                  <a:pt x="33" y="820"/>
                  <a:pt x="33" y="820"/>
                  <a:pt x="33" y="820"/>
                </a:cubicBezTo>
                <a:cubicBezTo>
                  <a:pt x="89" y="876"/>
                  <a:pt x="89" y="876"/>
                  <a:pt x="89" y="876"/>
                </a:cubicBezTo>
                <a:cubicBezTo>
                  <a:pt x="100" y="887"/>
                  <a:pt x="117" y="898"/>
                  <a:pt x="133" y="898"/>
                </a:cubicBezTo>
                <a:cubicBezTo>
                  <a:pt x="150" y="898"/>
                  <a:pt x="172" y="887"/>
                  <a:pt x="183" y="876"/>
                </a:cubicBezTo>
                <a:close/>
                <a:moveTo>
                  <a:pt x="295" y="1131"/>
                </a:moveTo>
                <a:cubicBezTo>
                  <a:pt x="295" y="1147"/>
                  <a:pt x="306" y="1158"/>
                  <a:pt x="323" y="1158"/>
                </a:cubicBezTo>
                <a:cubicBezTo>
                  <a:pt x="467" y="1158"/>
                  <a:pt x="467" y="1158"/>
                  <a:pt x="467" y="1158"/>
                </a:cubicBezTo>
                <a:cubicBezTo>
                  <a:pt x="484" y="1158"/>
                  <a:pt x="495" y="1147"/>
                  <a:pt x="495" y="1131"/>
                </a:cubicBezTo>
                <a:cubicBezTo>
                  <a:pt x="495" y="527"/>
                  <a:pt x="495" y="527"/>
                  <a:pt x="495" y="527"/>
                </a:cubicBezTo>
                <a:cubicBezTo>
                  <a:pt x="295" y="748"/>
                  <a:pt x="295" y="748"/>
                  <a:pt x="295" y="748"/>
                </a:cubicBezTo>
                <a:cubicBezTo>
                  <a:pt x="295" y="1131"/>
                  <a:pt x="295" y="1131"/>
                  <a:pt x="295" y="1131"/>
                </a:cubicBezTo>
                <a:cubicBezTo>
                  <a:pt x="295" y="1131"/>
                  <a:pt x="295" y="1131"/>
                  <a:pt x="295" y="1131"/>
                </a:cubicBezTo>
                <a:close/>
                <a:moveTo>
                  <a:pt x="557" y="1131"/>
                </a:moveTo>
                <a:cubicBezTo>
                  <a:pt x="557" y="1147"/>
                  <a:pt x="568" y="1158"/>
                  <a:pt x="584" y="1158"/>
                </a:cubicBezTo>
                <a:cubicBezTo>
                  <a:pt x="729" y="1158"/>
                  <a:pt x="729" y="1158"/>
                  <a:pt x="729" y="1158"/>
                </a:cubicBezTo>
                <a:cubicBezTo>
                  <a:pt x="746" y="1158"/>
                  <a:pt x="757" y="1147"/>
                  <a:pt x="757" y="1131"/>
                </a:cubicBezTo>
                <a:cubicBezTo>
                  <a:pt x="757" y="615"/>
                  <a:pt x="757" y="615"/>
                  <a:pt x="757" y="615"/>
                </a:cubicBezTo>
                <a:cubicBezTo>
                  <a:pt x="557" y="493"/>
                  <a:pt x="557" y="493"/>
                  <a:pt x="557" y="493"/>
                </a:cubicBezTo>
                <a:cubicBezTo>
                  <a:pt x="557" y="1131"/>
                  <a:pt x="557" y="1131"/>
                  <a:pt x="557" y="1131"/>
                </a:cubicBezTo>
                <a:cubicBezTo>
                  <a:pt x="557" y="1131"/>
                  <a:pt x="557" y="1131"/>
                  <a:pt x="557" y="1131"/>
                </a:cubicBezTo>
                <a:close/>
                <a:moveTo>
                  <a:pt x="902" y="687"/>
                </a:moveTo>
                <a:cubicBezTo>
                  <a:pt x="891" y="687"/>
                  <a:pt x="874" y="687"/>
                  <a:pt x="863" y="676"/>
                </a:cubicBezTo>
                <a:cubicBezTo>
                  <a:pt x="813" y="649"/>
                  <a:pt x="813" y="649"/>
                  <a:pt x="813" y="649"/>
                </a:cubicBezTo>
                <a:cubicBezTo>
                  <a:pt x="813" y="1131"/>
                  <a:pt x="813" y="1131"/>
                  <a:pt x="813" y="1131"/>
                </a:cubicBezTo>
                <a:cubicBezTo>
                  <a:pt x="813" y="1147"/>
                  <a:pt x="829" y="1158"/>
                  <a:pt x="841" y="1158"/>
                </a:cubicBezTo>
                <a:cubicBezTo>
                  <a:pt x="991" y="1158"/>
                  <a:pt x="991" y="1158"/>
                  <a:pt x="991" y="1158"/>
                </a:cubicBezTo>
                <a:cubicBezTo>
                  <a:pt x="1002" y="1158"/>
                  <a:pt x="1013" y="1147"/>
                  <a:pt x="1013" y="1131"/>
                </a:cubicBezTo>
                <a:cubicBezTo>
                  <a:pt x="1013" y="610"/>
                  <a:pt x="1013" y="610"/>
                  <a:pt x="1013" y="610"/>
                </a:cubicBezTo>
                <a:cubicBezTo>
                  <a:pt x="958" y="671"/>
                  <a:pt x="958" y="671"/>
                  <a:pt x="958" y="671"/>
                </a:cubicBezTo>
                <a:cubicBezTo>
                  <a:pt x="941" y="682"/>
                  <a:pt x="924" y="687"/>
                  <a:pt x="902" y="687"/>
                </a:cubicBezTo>
                <a:close/>
                <a:moveTo>
                  <a:pt x="1074" y="549"/>
                </a:moveTo>
                <a:cubicBezTo>
                  <a:pt x="1074" y="1131"/>
                  <a:pt x="1074" y="1131"/>
                  <a:pt x="1074" y="1131"/>
                </a:cubicBezTo>
                <a:cubicBezTo>
                  <a:pt x="1074" y="1147"/>
                  <a:pt x="1086" y="1158"/>
                  <a:pt x="1102" y="1158"/>
                </a:cubicBezTo>
                <a:cubicBezTo>
                  <a:pt x="1247" y="1158"/>
                  <a:pt x="1247" y="1158"/>
                  <a:pt x="1247" y="1158"/>
                </a:cubicBezTo>
                <a:cubicBezTo>
                  <a:pt x="1264" y="1158"/>
                  <a:pt x="1275" y="1147"/>
                  <a:pt x="1275" y="1131"/>
                </a:cubicBezTo>
                <a:cubicBezTo>
                  <a:pt x="1275" y="366"/>
                  <a:pt x="1275" y="366"/>
                  <a:pt x="1275" y="366"/>
                </a:cubicBezTo>
                <a:cubicBezTo>
                  <a:pt x="1269" y="360"/>
                  <a:pt x="1269" y="360"/>
                  <a:pt x="1269" y="360"/>
                </a:cubicBezTo>
                <a:cubicBezTo>
                  <a:pt x="1074" y="549"/>
                  <a:pt x="1074" y="549"/>
                  <a:pt x="1074" y="549"/>
                </a:cubicBezTo>
                <a:cubicBezTo>
                  <a:pt x="1074" y="549"/>
                  <a:pt x="1074" y="549"/>
                  <a:pt x="1074" y="549"/>
                </a:cubicBezTo>
                <a:close/>
                <a:moveTo>
                  <a:pt x="1442" y="0"/>
                </a:moveTo>
                <a:cubicBezTo>
                  <a:pt x="1442" y="0"/>
                  <a:pt x="1442" y="0"/>
                  <a:pt x="1442" y="0"/>
                </a:cubicBezTo>
                <a:cubicBezTo>
                  <a:pt x="1024" y="33"/>
                  <a:pt x="1024" y="33"/>
                  <a:pt x="1024" y="33"/>
                </a:cubicBezTo>
                <a:cubicBezTo>
                  <a:pt x="1008" y="33"/>
                  <a:pt x="1002" y="44"/>
                  <a:pt x="1013" y="50"/>
                </a:cubicBezTo>
                <a:cubicBezTo>
                  <a:pt x="1130" y="166"/>
                  <a:pt x="1130" y="166"/>
                  <a:pt x="1130" y="166"/>
                </a:cubicBezTo>
                <a:cubicBezTo>
                  <a:pt x="1141" y="177"/>
                  <a:pt x="1141" y="194"/>
                  <a:pt x="1130" y="205"/>
                </a:cubicBezTo>
                <a:cubicBezTo>
                  <a:pt x="935" y="410"/>
                  <a:pt x="935" y="410"/>
                  <a:pt x="935" y="410"/>
                </a:cubicBezTo>
                <a:cubicBezTo>
                  <a:pt x="930" y="416"/>
                  <a:pt x="924" y="421"/>
                  <a:pt x="919" y="421"/>
                </a:cubicBezTo>
                <a:cubicBezTo>
                  <a:pt x="907" y="421"/>
                  <a:pt x="902" y="416"/>
                  <a:pt x="896" y="416"/>
                </a:cubicBezTo>
                <a:cubicBezTo>
                  <a:pt x="557" y="100"/>
                  <a:pt x="557" y="100"/>
                  <a:pt x="557" y="100"/>
                </a:cubicBezTo>
                <a:cubicBezTo>
                  <a:pt x="551" y="94"/>
                  <a:pt x="545" y="94"/>
                  <a:pt x="540" y="94"/>
                </a:cubicBezTo>
                <a:cubicBezTo>
                  <a:pt x="529" y="94"/>
                  <a:pt x="523" y="94"/>
                  <a:pt x="518" y="100"/>
                </a:cubicBezTo>
                <a:cubicBezTo>
                  <a:pt x="11" y="704"/>
                  <a:pt x="11" y="704"/>
                  <a:pt x="11" y="704"/>
                </a:cubicBezTo>
                <a:cubicBezTo>
                  <a:pt x="0" y="715"/>
                  <a:pt x="0" y="737"/>
                  <a:pt x="11" y="748"/>
                </a:cubicBezTo>
                <a:cubicBezTo>
                  <a:pt x="117" y="848"/>
                  <a:pt x="117" y="848"/>
                  <a:pt x="117" y="848"/>
                </a:cubicBezTo>
                <a:cubicBezTo>
                  <a:pt x="122" y="854"/>
                  <a:pt x="128" y="859"/>
                  <a:pt x="133" y="859"/>
                </a:cubicBezTo>
                <a:cubicBezTo>
                  <a:pt x="139" y="859"/>
                  <a:pt x="150" y="854"/>
                  <a:pt x="156" y="848"/>
                </a:cubicBezTo>
                <a:cubicBezTo>
                  <a:pt x="506" y="454"/>
                  <a:pt x="506" y="454"/>
                  <a:pt x="506" y="454"/>
                </a:cubicBezTo>
                <a:cubicBezTo>
                  <a:pt x="512" y="443"/>
                  <a:pt x="523" y="443"/>
                  <a:pt x="534" y="443"/>
                </a:cubicBezTo>
                <a:cubicBezTo>
                  <a:pt x="540" y="443"/>
                  <a:pt x="545" y="443"/>
                  <a:pt x="551" y="443"/>
                </a:cubicBezTo>
                <a:cubicBezTo>
                  <a:pt x="885" y="649"/>
                  <a:pt x="885" y="649"/>
                  <a:pt x="885" y="649"/>
                </a:cubicBezTo>
                <a:cubicBezTo>
                  <a:pt x="891" y="649"/>
                  <a:pt x="896" y="649"/>
                  <a:pt x="902" y="649"/>
                </a:cubicBezTo>
                <a:cubicBezTo>
                  <a:pt x="913" y="649"/>
                  <a:pt x="924" y="649"/>
                  <a:pt x="930" y="643"/>
                </a:cubicBezTo>
                <a:cubicBezTo>
                  <a:pt x="1253" y="327"/>
                  <a:pt x="1253" y="327"/>
                  <a:pt x="1253" y="327"/>
                </a:cubicBezTo>
                <a:cubicBezTo>
                  <a:pt x="1258" y="321"/>
                  <a:pt x="1264" y="321"/>
                  <a:pt x="1269" y="321"/>
                </a:cubicBezTo>
                <a:cubicBezTo>
                  <a:pt x="1281" y="321"/>
                  <a:pt x="1286" y="321"/>
                  <a:pt x="1292" y="327"/>
                </a:cubicBezTo>
                <a:cubicBezTo>
                  <a:pt x="1420" y="460"/>
                  <a:pt x="1420" y="460"/>
                  <a:pt x="1420" y="460"/>
                </a:cubicBezTo>
                <a:cubicBezTo>
                  <a:pt x="1425" y="460"/>
                  <a:pt x="1431" y="466"/>
                  <a:pt x="1431" y="466"/>
                </a:cubicBezTo>
                <a:cubicBezTo>
                  <a:pt x="1436" y="466"/>
                  <a:pt x="1442" y="460"/>
                  <a:pt x="1442" y="449"/>
                </a:cubicBezTo>
                <a:cubicBezTo>
                  <a:pt x="1464" y="28"/>
                  <a:pt x="1464" y="28"/>
                  <a:pt x="1464" y="28"/>
                </a:cubicBezTo>
                <a:cubicBezTo>
                  <a:pt x="1464" y="11"/>
                  <a:pt x="1453" y="0"/>
                  <a:pt x="1442" y="0"/>
                </a:cubicBezTo>
                <a:close/>
              </a:path>
            </a:pathLst>
          </a:custGeom>
          <a:solidFill>
            <a:schemeClr val="bg1"/>
          </a:solidFill>
          <a:ln>
            <a:noFill/>
          </a:ln>
        </p:spPr>
        <p:txBody>
          <a:bodyPr vert="horz" wrap="square" lIns="89630" tIns="44814" rIns="89630" bIns="44814" numCol="1" anchor="t" anchorCtr="0" compatLnSpc="1">
            <a:prstTxWarp prst="textNoShape">
              <a:avLst/>
            </a:prstTxWarp>
          </a:bodyPr>
          <a:lstStyle/>
          <a:p>
            <a:pPr marL="0" marR="0" lvl="0" indent="0" defTabSz="914192"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33333"/>
              </a:solidFill>
              <a:effectLst/>
              <a:uLnTx/>
              <a:uFillTx/>
            </a:endParaRPr>
          </a:p>
        </p:txBody>
      </p:sp>
      <p:sp>
        <p:nvSpPr>
          <p:cNvPr id="300" name="TextBox 299"/>
          <p:cNvSpPr txBox="1"/>
          <p:nvPr/>
        </p:nvSpPr>
        <p:spPr>
          <a:xfrm>
            <a:off x="315752" y="3553547"/>
            <a:ext cx="712769" cy="400414"/>
          </a:xfrm>
          <a:prstGeom prst="rect">
            <a:avLst/>
          </a:prstGeom>
          <a:noFill/>
        </p:spPr>
        <p:txBody>
          <a:bodyPr wrap="square" lIns="179259" tIns="143407" rIns="179259" bIns="143407" rtlCol="0">
            <a:spAutoFit/>
          </a:bodyPr>
          <a:lstStyle/>
          <a:p>
            <a:pPr marL="0" marR="0" lvl="0" indent="0" defTabSz="914192" eaLnBrk="1" fontAlgn="auto" latinLnBrk="0" hangingPunct="1">
              <a:lnSpc>
                <a:spcPct val="90000"/>
              </a:lnSpc>
              <a:spcBef>
                <a:spcPct val="0"/>
              </a:spcBef>
              <a:spcAft>
                <a:spcPts val="588"/>
              </a:spcAft>
              <a:buClrTx/>
              <a:buSzTx/>
              <a:buFontTx/>
              <a:buNone/>
              <a:tabLst/>
              <a:defRPr/>
            </a:pPr>
            <a:r>
              <a:rPr kumimoji="0" lang="en-US" sz="800" b="1" i="0" u="none" strike="noStrike" kern="0" cap="none" spc="-29" normalizeH="0" baseline="0" noProof="0">
                <a:ln>
                  <a:noFill/>
                </a:ln>
                <a:solidFill>
                  <a:sysClr val="windowText" lastClr="000000"/>
                </a:solidFill>
                <a:effectLst/>
                <a:uLnTx/>
                <a:uFillTx/>
                <a:latin typeface="Segoe UI Semilight" panose="020B0402040204020203" pitchFamily="34" charset="0"/>
                <a:cs typeface="Segoe UI Semilight" panose="020B0402040204020203" pitchFamily="34" charset="0"/>
              </a:rPr>
              <a:t>Business </a:t>
            </a:r>
          </a:p>
        </p:txBody>
      </p:sp>
      <p:sp>
        <p:nvSpPr>
          <p:cNvPr id="302" name="TextBox 301"/>
          <p:cNvSpPr txBox="1"/>
          <p:nvPr/>
        </p:nvSpPr>
        <p:spPr>
          <a:xfrm>
            <a:off x="793653" y="3555014"/>
            <a:ext cx="678898" cy="412726"/>
          </a:xfrm>
          <a:prstGeom prst="rect">
            <a:avLst/>
          </a:prstGeom>
          <a:noFill/>
        </p:spPr>
        <p:txBody>
          <a:bodyPr wrap="square" lIns="179259" tIns="143407" rIns="179259" bIns="143407" rtlCol="0">
            <a:spAutoFit/>
          </a:bodyPr>
          <a:lstStyle/>
          <a:p>
            <a:pPr marL="0" marR="0" lvl="0" indent="0" defTabSz="914192" eaLnBrk="1" fontAlgn="auto" latinLnBrk="0" hangingPunct="1">
              <a:lnSpc>
                <a:spcPct val="100000"/>
              </a:lnSpc>
              <a:spcBef>
                <a:spcPct val="0"/>
              </a:spcBef>
              <a:spcAft>
                <a:spcPts val="588"/>
              </a:spcAft>
              <a:buClrTx/>
              <a:buSzTx/>
              <a:buFontTx/>
              <a:buNone/>
              <a:tabLst/>
              <a:defRPr/>
            </a:pPr>
            <a:r>
              <a:rPr kumimoji="0" lang="en-US" sz="800" b="1" i="0" u="none" strike="noStrike" kern="0" cap="none" spc="-29" normalizeH="0" baseline="0" noProof="0">
                <a:ln>
                  <a:noFill/>
                </a:ln>
                <a:solidFill>
                  <a:sysClr val="windowText" lastClr="000000"/>
                </a:solidFill>
                <a:effectLst/>
                <a:uLnTx/>
                <a:uFillTx/>
                <a:latin typeface="Segoe UI Semilight" panose="020B0402040204020203" pitchFamily="34" charset="0"/>
                <a:cs typeface="Segoe UI Semilight" panose="020B0402040204020203" pitchFamily="34" charset="0"/>
              </a:rPr>
              <a:t>Custom</a:t>
            </a:r>
          </a:p>
        </p:txBody>
      </p:sp>
      <p:sp>
        <p:nvSpPr>
          <p:cNvPr id="303" name="Freeform 53"/>
          <p:cNvSpPr>
            <a:spLocks noEditPoints="1"/>
          </p:cNvSpPr>
          <p:nvPr/>
        </p:nvSpPr>
        <p:spPr bwMode="auto">
          <a:xfrm>
            <a:off x="1016011" y="3264338"/>
            <a:ext cx="258502" cy="341218"/>
          </a:xfrm>
          <a:custGeom>
            <a:avLst/>
            <a:gdLst>
              <a:gd name="T0" fmla="*/ 1011 w 1280"/>
              <a:gd name="T1" fmla="*/ 1048 h 1827"/>
              <a:gd name="T2" fmla="*/ 958 w 1280"/>
              <a:gd name="T3" fmla="*/ 1013 h 1827"/>
              <a:gd name="T4" fmla="*/ 847 w 1280"/>
              <a:gd name="T5" fmla="*/ 961 h 1827"/>
              <a:gd name="T6" fmla="*/ 814 w 1280"/>
              <a:gd name="T7" fmla="*/ 965 h 1827"/>
              <a:gd name="T8" fmla="*/ 710 w 1280"/>
              <a:gd name="T9" fmla="*/ 572 h 1827"/>
              <a:gd name="T10" fmla="*/ 601 w 1280"/>
              <a:gd name="T11" fmla="*/ 594 h 1827"/>
              <a:gd name="T12" fmla="*/ 705 w 1280"/>
              <a:gd name="T13" fmla="*/ 1159 h 1827"/>
              <a:gd name="T14" fmla="*/ 663 w 1280"/>
              <a:gd name="T15" fmla="*/ 1238 h 1827"/>
              <a:gd name="T16" fmla="*/ 504 w 1280"/>
              <a:gd name="T17" fmla="*/ 1112 h 1827"/>
              <a:gd name="T18" fmla="*/ 348 w 1280"/>
              <a:gd name="T19" fmla="*/ 1032 h 1827"/>
              <a:gd name="T20" fmla="*/ 378 w 1280"/>
              <a:gd name="T21" fmla="*/ 1138 h 1827"/>
              <a:gd name="T22" fmla="*/ 416 w 1280"/>
              <a:gd name="T23" fmla="*/ 1245 h 1827"/>
              <a:gd name="T24" fmla="*/ 492 w 1280"/>
              <a:gd name="T25" fmla="*/ 1368 h 1827"/>
              <a:gd name="T26" fmla="*/ 729 w 1280"/>
              <a:gd name="T27" fmla="*/ 1659 h 1827"/>
              <a:gd name="T28" fmla="*/ 805 w 1280"/>
              <a:gd name="T29" fmla="*/ 1827 h 1827"/>
              <a:gd name="T30" fmla="*/ 1238 w 1280"/>
              <a:gd name="T31" fmla="*/ 1652 h 1827"/>
              <a:gd name="T32" fmla="*/ 1257 w 1280"/>
              <a:gd name="T33" fmla="*/ 1576 h 1827"/>
              <a:gd name="T34" fmla="*/ 1273 w 1280"/>
              <a:gd name="T35" fmla="*/ 1354 h 1827"/>
              <a:gd name="T36" fmla="*/ 1198 w 1280"/>
              <a:gd name="T37" fmla="*/ 1207 h 1827"/>
              <a:gd name="T38" fmla="*/ 1131 w 1280"/>
              <a:gd name="T39" fmla="*/ 1112 h 1827"/>
              <a:gd name="T40" fmla="*/ 826 w 1280"/>
              <a:gd name="T41" fmla="*/ 381 h 1827"/>
              <a:gd name="T42" fmla="*/ 442 w 1280"/>
              <a:gd name="T43" fmla="*/ 0 h 1827"/>
              <a:gd name="T44" fmla="*/ 826 w 1280"/>
              <a:gd name="T45" fmla="*/ 381 h 1827"/>
              <a:gd name="T46" fmla="*/ 386 w 1280"/>
              <a:gd name="T47" fmla="*/ 381 h 1827"/>
              <a:gd name="T48" fmla="*/ 0 w 1280"/>
              <a:gd name="T49" fmla="*/ 0 h 1827"/>
              <a:gd name="T50" fmla="*/ 386 w 1280"/>
              <a:gd name="T51" fmla="*/ 381 h 1827"/>
              <a:gd name="T52" fmla="*/ 594 w 1280"/>
              <a:gd name="T53" fmla="*/ 821 h 1827"/>
              <a:gd name="T54" fmla="*/ 442 w 1280"/>
              <a:gd name="T55" fmla="*/ 437 h 1827"/>
              <a:gd name="T56" fmla="*/ 826 w 1280"/>
              <a:gd name="T57" fmla="*/ 821 h 1827"/>
              <a:gd name="T58" fmla="*/ 755 w 1280"/>
              <a:gd name="T59" fmla="*/ 561 h 1827"/>
              <a:gd name="T60" fmla="*/ 755 w 1280"/>
              <a:gd name="T61" fmla="*/ 561 h 1827"/>
              <a:gd name="T62" fmla="*/ 636 w 1280"/>
              <a:gd name="T63" fmla="*/ 480 h 1827"/>
              <a:gd name="T64" fmla="*/ 554 w 1280"/>
              <a:gd name="T65" fmla="*/ 601 h 1827"/>
              <a:gd name="T66" fmla="*/ 594 w 1280"/>
              <a:gd name="T67" fmla="*/ 821 h 1827"/>
              <a:gd name="T68" fmla="*/ 0 w 1280"/>
              <a:gd name="T69" fmla="*/ 1261 h 1827"/>
              <a:gd name="T70" fmla="*/ 606 w 1280"/>
              <a:gd name="T71" fmla="*/ 880 h 1827"/>
              <a:gd name="T72" fmla="*/ 658 w 1280"/>
              <a:gd name="T73" fmla="*/ 1157 h 1827"/>
              <a:gd name="T74" fmla="*/ 658 w 1280"/>
              <a:gd name="T75" fmla="*/ 1159 h 1827"/>
              <a:gd name="T76" fmla="*/ 644 w 1280"/>
              <a:gd name="T77" fmla="*/ 1193 h 1827"/>
              <a:gd name="T78" fmla="*/ 608 w 1280"/>
              <a:gd name="T79" fmla="*/ 1178 h 1827"/>
              <a:gd name="T80" fmla="*/ 563 w 1280"/>
              <a:gd name="T81" fmla="*/ 1117 h 1827"/>
              <a:gd name="T82" fmla="*/ 532 w 1280"/>
              <a:gd name="T83" fmla="*/ 1067 h 1827"/>
              <a:gd name="T84" fmla="*/ 388 w 1280"/>
              <a:gd name="T85" fmla="*/ 972 h 1827"/>
              <a:gd name="T86" fmla="*/ 298 w 1280"/>
              <a:gd name="T87" fmla="*/ 1105 h 1827"/>
              <a:gd name="T88" fmla="*/ 336 w 1280"/>
              <a:gd name="T89" fmla="*/ 1157 h 1827"/>
              <a:gd name="T90" fmla="*/ 357 w 1280"/>
              <a:gd name="T91" fmla="*/ 1219 h 1827"/>
              <a:gd name="T92" fmla="*/ 386 w 1280"/>
              <a:gd name="T93" fmla="*/ 821 h 1827"/>
              <a:gd name="T94" fmla="*/ 0 w 1280"/>
              <a:gd name="T95" fmla="*/ 437 h 1827"/>
              <a:gd name="T96" fmla="*/ 386 w 1280"/>
              <a:gd name="T97" fmla="*/ 821 h 1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0" h="1827">
                <a:moveTo>
                  <a:pt x="1013" y="1048"/>
                </a:moveTo>
                <a:cubicBezTo>
                  <a:pt x="1011" y="1048"/>
                  <a:pt x="1011" y="1048"/>
                  <a:pt x="1011" y="1048"/>
                </a:cubicBezTo>
                <a:cubicBezTo>
                  <a:pt x="977" y="1046"/>
                  <a:pt x="977" y="1046"/>
                  <a:pt x="977" y="1046"/>
                </a:cubicBezTo>
                <a:cubicBezTo>
                  <a:pt x="958" y="1013"/>
                  <a:pt x="958" y="1013"/>
                  <a:pt x="958" y="1013"/>
                </a:cubicBezTo>
                <a:cubicBezTo>
                  <a:pt x="954" y="1008"/>
                  <a:pt x="951" y="1003"/>
                  <a:pt x="947" y="998"/>
                </a:cubicBezTo>
                <a:cubicBezTo>
                  <a:pt x="918" y="975"/>
                  <a:pt x="885" y="961"/>
                  <a:pt x="847" y="961"/>
                </a:cubicBezTo>
                <a:cubicBezTo>
                  <a:pt x="814" y="968"/>
                  <a:pt x="814" y="968"/>
                  <a:pt x="814" y="968"/>
                </a:cubicBezTo>
                <a:cubicBezTo>
                  <a:pt x="814" y="965"/>
                  <a:pt x="814" y="965"/>
                  <a:pt x="814" y="965"/>
                </a:cubicBezTo>
                <a:cubicBezTo>
                  <a:pt x="814" y="963"/>
                  <a:pt x="814" y="963"/>
                  <a:pt x="814" y="963"/>
                </a:cubicBezTo>
                <a:cubicBezTo>
                  <a:pt x="710" y="572"/>
                  <a:pt x="710" y="572"/>
                  <a:pt x="710" y="572"/>
                </a:cubicBezTo>
                <a:cubicBezTo>
                  <a:pt x="696" y="523"/>
                  <a:pt x="672" y="523"/>
                  <a:pt x="644" y="527"/>
                </a:cubicBezTo>
                <a:cubicBezTo>
                  <a:pt x="644" y="527"/>
                  <a:pt x="589" y="535"/>
                  <a:pt x="601" y="594"/>
                </a:cubicBezTo>
                <a:cubicBezTo>
                  <a:pt x="703" y="1140"/>
                  <a:pt x="703" y="1140"/>
                  <a:pt x="703" y="1140"/>
                </a:cubicBezTo>
                <a:cubicBezTo>
                  <a:pt x="703" y="1148"/>
                  <a:pt x="705" y="1152"/>
                  <a:pt x="705" y="1159"/>
                </a:cubicBezTo>
                <a:cubicBezTo>
                  <a:pt x="705" y="1183"/>
                  <a:pt x="696" y="1207"/>
                  <a:pt x="679" y="1226"/>
                </a:cubicBezTo>
                <a:cubicBezTo>
                  <a:pt x="674" y="1233"/>
                  <a:pt x="667" y="1238"/>
                  <a:pt x="663" y="1238"/>
                </a:cubicBezTo>
                <a:cubicBezTo>
                  <a:pt x="632" y="1242"/>
                  <a:pt x="603" y="1235"/>
                  <a:pt x="577" y="1216"/>
                </a:cubicBezTo>
                <a:cubicBezTo>
                  <a:pt x="547" y="1193"/>
                  <a:pt x="525" y="1143"/>
                  <a:pt x="504" y="1112"/>
                </a:cubicBezTo>
                <a:cubicBezTo>
                  <a:pt x="492" y="1093"/>
                  <a:pt x="483" y="1072"/>
                  <a:pt x="468" y="1055"/>
                </a:cubicBezTo>
                <a:cubicBezTo>
                  <a:pt x="440" y="1027"/>
                  <a:pt x="383" y="1003"/>
                  <a:pt x="348" y="1032"/>
                </a:cubicBezTo>
                <a:cubicBezTo>
                  <a:pt x="338" y="1041"/>
                  <a:pt x="326" y="1065"/>
                  <a:pt x="336" y="1077"/>
                </a:cubicBezTo>
                <a:cubicBezTo>
                  <a:pt x="350" y="1096"/>
                  <a:pt x="369" y="1117"/>
                  <a:pt x="378" y="1138"/>
                </a:cubicBezTo>
                <a:cubicBezTo>
                  <a:pt x="388" y="1155"/>
                  <a:pt x="393" y="1174"/>
                  <a:pt x="400" y="1193"/>
                </a:cubicBezTo>
                <a:cubicBezTo>
                  <a:pt x="404" y="1204"/>
                  <a:pt x="407" y="1235"/>
                  <a:pt x="416" y="1245"/>
                </a:cubicBezTo>
                <a:cubicBezTo>
                  <a:pt x="426" y="1254"/>
                  <a:pt x="435" y="1273"/>
                  <a:pt x="442" y="1285"/>
                </a:cubicBezTo>
                <a:cubicBezTo>
                  <a:pt x="459" y="1311"/>
                  <a:pt x="483" y="1339"/>
                  <a:pt x="492" y="1368"/>
                </a:cubicBezTo>
                <a:cubicBezTo>
                  <a:pt x="525" y="1415"/>
                  <a:pt x="539" y="1477"/>
                  <a:pt x="575" y="1522"/>
                </a:cubicBezTo>
                <a:cubicBezTo>
                  <a:pt x="620" y="1576"/>
                  <a:pt x="663" y="1628"/>
                  <a:pt x="729" y="1659"/>
                </a:cubicBezTo>
                <a:cubicBezTo>
                  <a:pt x="752" y="1673"/>
                  <a:pt x="769" y="1692"/>
                  <a:pt x="783" y="1713"/>
                </a:cubicBezTo>
                <a:cubicBezTo>
                  <a:pt x="805" y="1827"/>
                  <a:pt x="805" y="1827"/>
                  <a:pt x="805" y="1827"/>
                </a:cubicBezTo>
                <a:cubicBezTo>
                  <a:pt x="887" y="1813"/>
                  <a:pt x="1224" y="1756"/>
                  <a:pt x="1259" y="1749"/>
                </a:cubicBezTo>
                <a:cubicBezTo>
                  <a:pt x="1238" y="1652"/>
                  <a:pt x="1238" y="1652"/>
                  <a:pt x="1238" y="1652"/>
                </a:cubicBezTo>
                <a:cubicBezTo>
                  <a:pt x="1235" y="1649"/>
                  <a:pt x="1235" y="1649"/>
                  <a:pt x="1235" y="1649"/>
                </a:cubicBezTo>
                <a:cubicBezTo>
                  <a:pt x="1245" y="1626"/>
                  <a:pt x="1250" y="1600"/>
                  <a:pt x="1257" y="1576"/>
                </a:cubicBezTo>
                <a:cubicBezTo>
                  <a:pt x="1262" y="1555"/>
                  <a:pt x="1266" y="1536"/>
                  <a:pt x="1266" y="1514"/>
                </a:cubicBezTo>
                <a:cubicBezTo>
                  <a:pt x="1269" y="1462"/>
                  <a:pt x="1271" y="1408"/>
                  <a:pt x="1273" y="1354"/>
                </a:cubicBezTo>
                <a:cubicBezTo>
                  <a:pt x="1273" y="1344"/>
                  <a:pt x="1273" y="1335"/>
                  <a:pt x="1276" y="1325"/>
                </a:cubicBezTo>
                <a:cubicBezTo>
                  <a:pt x="1280" y="1294"/>
                  <a:pt x="1262" y="1211"/>
                  <a:pt x="1198" y="1207"/>
                </a:cubicBezTo>
                <a:cubicBezTo>
                  <a:pt x="1195" y="1207"/>
                  <a:pt x="1195" y="1207"/>
                  <a:pt x="1195" y="1204"/>
                </a:cubicBezTo>
                <a:cubicBezTo>
                  <a:pt x="1179" y="1171"/>
                  <a:pt x="1157" y="1140"/>
                  <a:pt x="1131" y="1112"/>
                </a:cubicBezTo>
                <a:cubicBezTo>
                  <a:pt x="1101" y="1079"/>
                  <a:pt x="1058" y="1055"/>
                  <a:pt x="1013" y="1048"/>
                </a:cubicBezTo>
                <a:close/>
                <a:moveTo>
                  <a:pt x="826" y="381"/>
                </a:moveTo>
                <a:cubicBezTo>
                  <a:pt x="442" y="381"/>
                  <a:pt x="442" y="381"/>
                  <a:pt x="442" y="381"/>
                </a:cubicBezTo>
                <a:cubicBezTo>
                  <a:pt x="442" y="0"/>
                  <a:pt x="442" y="0"/>
                  <a:pt x="442" y="0"/>
                </a:cubicBezTo>
                <a:cubicBezTo>
                  <a:pt x="826" y="0"/>
                  <a:pt x="826" y="0"/>
                  <a:pt x="826" y="0"/>
                </a:cubicBezTo>
                <a:cubicBezTo>
                  <a:pt x="826" y="381"/>
                  <a:pt x="826" y="381"/>
                  <a:pt x="826" y="381"/>
                </a:cubicBezTo>
                <a:cubicBezTo>
                  <a:pt x="826" y="381"/>
                  <a:pt x="826" y="381"/>
                  <a:pt x="826" y="381"/>
                </a:cubicBezTo>
                <a:close/>
                <a:moveTo>
                  <a:pt x="386" y="381"/>
                </a:moveTo>
                <a:cubicBezTo>
                  <a:pt x="0" y="381"/>
                  <a:pt x="0" y="381"/>
                  <a:pt x="0" y="381"/>
                </a:cubicBezTo>
                <a:cubicBezTo>
                  <a:pt x="0" y="0"/>
                  <a:pt x="0" y="0"/>
                  <a:pt x="0" y="0"/>
                </a:cubicBezTo>
                <a:cubicBezTo>
                  <a:pt x="386" y="0"/>
                  <a:pt x="386" y="0"/>
                  <a:pt x="386" y="0"/>
                </a:cubicBezTo>
                <a:cubicBezTo>
                  <a:pt x="386" y="381"/>
                  <a:pt x="386" y="381"/>
                  <a:pt x="386" y="381"/>
                </a:cubicBezTo>
                <a:cubicBezTo>
                  <a:pt x="386" y="381"/>
                  <a:pt x="386" y="381"/>
                  <a:pt x="386" y="381"/>
                </a:cubicBezTo>
                <a:close/>
                <a:moveTo>
                  <a:pt x="594" y="821"/>
                </a:moveTo>
                <a:cubicBezTo>
                  <a:pt x="442" y="821"/>
                  <a:pt x="442" y="821"/>
                  <a:pt x="442" y="821"/>
                </a:cubicBezTo>
                <a:cubicBezTo>
                  <a:pt x="442" y="437"/>
                  <a:pt x="442" y="437"/>
                  <a:pt x="442" y="437"/>
                </a:cubicBezTo>
                <a:cubicBezTo>
                  <a:pt x="826" y="437"/>
                  <a:pt x="826" y="437"/>
                  <a:pt x="826" y="437"/>
                </a:cubicBezTo>
                <a:cubicBezTo>
                  <a:pt x="826" y="821"/>
                  <a:pt x="826" y="821"/>
                  <a:pt x="826" y="821"/>
                </a:cubicBezTo>
                <a:cubicBezTo>
                  <a:pt x="826" y="821"/>
                  <a:pt x="826" y="821"/>
                  <a:pt x="826" y="821"/>
                </a:cubicBezTo>
                <a:cubicBezTo>
                  <a:pt x="755" y="561"/>
                  <a:pt x="755" y="561"/>
                  <a:pt x="755" y="561"/>
                </a:cubicBezTo>
                <a:cubicBezTo>
                  <a:pt x="755" y="561"/>
                  <a:pt x="755" y="561"/>
                  <a:pt x="755" y="561"/>
                </a:cubicBezTo>
                <a:cubicBezTo>
                  <a:pt x="755" y="561"/>
                  <a:pt x="755" y="561"/>
                  <a:pt x="755" y="561"/>
                </a:cubicBezTo>
                <a:cubicBezTo>
                  <a:pt x="736" y="492"/>
                  <a:pt x="693" y="478"/>
                  <a:pt x="663" y="478"/>
                </a:cubicBezTo>
                <a:cubicBezTo>
                  <a:pt x="653" y="478"/>
                  <a:pt x="644" y="478"/>
                  <a:pt x="636" y="480"/>
                </a:cubicBezTo>
                <a:cubicBezTo>
                  <a:pt x="627" y="482"/>
                  <a:pt x="591" y="490"/>
                  <a:pt x="570" y="520"/>
                </a:cubicBezTo>
                <a:cubicBezTo>
                  <a:pt x="558" y="537"/>
                  <a:pt x="547" y="563"/>
                  <a:pt x="554" y="601"/>
                </a:cubicBezTo>
                <a:cubicBezTo>
                  <a:pt x="594" y="821"/>
                  <a:pt x="594" y="821"/>
                  <a:pt x="594" y="821"/>
                </a:cubicBezTo>
                <a:cubicBezTo>
                  <a:pt x="594" y="821"/>
                  <a:pt x="594" y="821"/>
                  <a:pt x="594" y="821"/>
                </a:cubicBezTo>
                <a:close/>
                <a:moveTo>
                  <a:pt x="371" y="1261"/>
                </a:moveTo>
                <a:cubicBezTo>
                  <a:pt x="0" y="1261"/>
                  <a:pt x="0" y="1261"/>
                  <a:pt x="0" y="1261"/>
                </a:cubicBezTo>
                <a:cubicBezTo>
                  <a:pt x="0" y="880"/>
                  <a:pt x="0" y="880"/>
                  <a:pt x="0" y="880"/>
                </a:cubicBezTo>
                <a:cubicBezTo>
                  <a:pt x="606" y="880"/>
                  <a:pt x="606" y="880"/>
                  <a:pt x="606" y="880"/>
                </a:cubicBezTo>
                <a:cubicBezTo>
                  <a:pt x="655" y="1150"/>
                  <a:pt x="655" y="1150"/>
                  <a:pt x="655" y="1150"/>
                </a:cubicBezTo>
                <a:cubicBezTo>
                  <a:pt x="655" y="1152"/>
                  <a:pt x="658" y="1155"/>
                  <a:pt x="658" y="1157"/>
                </a:cubicBezTo>
                <a:cubicBezTo>
                  <a:pt x="658" y="1157"/>
                  <a:pt x="658" y="1157"/>
                  <a:pt x="658" y="1157"/>
                </a:cubicBezTo>
                <a:cubicBezTo>
                  <a:pt x="658" y="1159"/>
                  <a:pt x="658" y="1159"/>
                  <a:pt x="658" y="1159"/>
                </a:cubicBezTo>
                <a:cubicBezTo>
                  <a:pt x="658" y="1171"/>
                  <a:pt x="653" y="1181"/>
                  <a:pt x="646" y="1193"/>
                </a:cubicBezTo>
                <a:cubicBezTo>
                  <a:pt x="644" y="1193"/>
                  <a:pt x="644" y="1193"/>
                  <a:pt x="644" y="1193"/>
                </a:cubicBezTo>
                <a:cubicBezTo>
                  <a:pt x="632" y="1193"/>
                  <a:pt x="620" y="1188"/>
                  <a:pt x="608" y="1178"/>
                </a:cubicBezTo>
                <a:cubicBezTo>
                  <a:pt x="608" y="1178"/>
                  <a:pt x="608" y="1178"/>
                  <a:pt x="608" y="1178"/>
                </a:cubicBezTo>
                <a:cubicBezTo>
                  <a:pt x="608" y="1178"/>
                  <a:pt x="608" y="1178"/>
                  <a:pt x="608" y="1178"/>
                </a:cubicBezTo>
                <a:cubicBezTo>
                  <a:pt x="591" y="1167"/>
                  <a:pt x="577" y="1140"/>
                  <a:pt x="563" y="1117"/>
                </a:cubicBezTo>
                <a:cubicBezTo>
                  <a:pt x="556" y="1107"/>
                  <a:pt x="551" y="1096"/>
                  <a:pt x="544" y="1086"/>
                </a:cubicBezTo>
                <a:cubicBezTo>
                  <a:pt x="539" y="1079"/>
                  <a:pt x="537" y="1074"/>
                  <a:pt x="532" y="1067"/>
                </a:cubicBezTo>
                <a:cubicBezTo>
                  <a:pt x="525" y="1053"/>
                  <a:pt x="516" y="1036"/>
                  <a:pt x="502" y="1022"/>
                </a:cubicBezTo>
                <a:cubicBezTo>
                  <a:pt x="473" y="991"/>
                  <a:pt x="428" y="972"/>
                  <a:pt x="388" y="972"/>
                </a:cubicBezTo>
                <a:cubicBezTo>
                  <a:pt x="362" y="972"/>
                  <a:pt x="338" y="980"/>
                  <a:pt x="319" y="994"/>
                </a:cubicBezTo>
                <a:cubicBezTo>
                  <a:pt x="293" y="1017"/>
                  <a:pt x="270" y="1069"/>
                  <a:pt x="298" y="1105"/>
                </a:cubicBezTo>
                <a:cubicBezTo>
                  <a:pt x="303" y="1110"/>
                  <a:pt x="305" y="1114"/>
                  <a:pt x="310" y="1119"/>
                </a:cubicBezTo>
                <a:cubicBezTo>
                  <a:pt x="319" y="1133"/>
                  <a:pt x="331" y="1148"/>
                  <a:pt x="336" y="1157"/>
                </a:cubicBezTo>
                <a:cubicBezTo>
                  <a:pt x="343" y="1174"/>
                  <a:pt x="350" y="1193"/>
                  <a:pt x="355" y="1207"/>
                </a:cubicBezTo>
                <a:cubicBezTo>
                  <a:pt x="355" y="1209"/>
                  <a:pt x="357" y="1214"/>
                  <a:pt x="357" y="1219"/>
                </a:cubicBezTo>
                <a:cubicBezTo>
                  <a:pt x="359" y="1233"/>
                  <a:pt x="364" y="1247"/>
                  <a:pt x="371" y="1261"/>
                </a:cubicBezTo>
                <a:close/>
                <a:moveTo>
                  <a:pt x="386" y="821"/>
                </a:moveTo>
                <a:cubicBezTo>
                  <a:pt x="0" y="821"/>
                  <a:pt x="0" y="821"/>
                  <a:pt x="0" y="821"/>
                </a:cubicBezTo>
                <a:cubicBezTo>
                  <a:pt x="0" y="437"/>
                  <a:pt x="0" y="437"/>
                  <a:pt x="0" y="437"/>
                </a:cubicBezTo>
                <a:cubicBezTo>
                  <a:pt x="386" y="437"/>
                  <a:pt x="386" y="437"/>
                  <a:pt x="386" y="437"/>
                </a:cubicBezTo>
                <a:cubicBezTo>
                  <a:pt x="386" y="821"/>
                  <a:pt x="386" y="821"/>
                  <a:pt x="386" y="821"/>
                </a:cubicBezTo>
                <a:cubicBezTo>
                  <a:pt x="386" y="821"/>
                  <a:pt x="386" y="821"/>
                  <a:pt x="386" y="821"/>
                </a:cubicBezTo>
                <a:close/>
              </a:path>
            </a:pathLst>
          </a:custGeom>
          <a:solidFill>
            <a:schemeClr val="bg1"/>
          </a:solidFill>
          <a:ln>
            <a:noFill/>
          </a:ln>
        </p:spPr>
        <p:txBody>
          <a:bodyPr vert="horz" wrap="square" lIns="89630" tIns="44814" rIns="89630" bIns="44814" numCol="1" anchor="t" anchorCtr="0" compatLnSpc="1">
            <a:prstTxWarp prst="textNoShape">
              <a:avLst/>
            </a:prstTxWarp>
          </a:bodyPr>
          <a:lstStyle/>
          <a:p>
            <a:pPr marL="0" marR="0" lvl="0" indent="0" defTabSz="914192"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33333"/>
              </a:solidFill>
              <a:effectLst/>
              <a:uLnTx/>
              <a:uFillTx/>
            </a:endParaRPr>
          </a:p>
        </p:txBody>
      </p:sp>
      <p:sp>
        <p:nvSpPr>
          <p:cNvPr id="308" name="Rectangle 307"/>
          <p:cNvSpPr/>
          <p:nvPr>
            <p:custDataLst>
              <p:tags r:id="rId43"/>
            </p:custDataLst>
          </p:nvPr>
        </p:nvSpPr>
        <p:spPr>
          <a:xfrm>
            <a:off x="1749670" y="3536978"/>
            <a:ext cx="801436" cy="639409"/>
          </a:xfrm>
          <a:prstGeom prst="rect">
            <a:avLst/>
          </a:prstGeom>
          <a:solidFill>
            <a:srgbClr val="7F7F7F"/>
          </a:solidFill>
          <a:ln w="3175">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50424" tIns="25212" rIns="50424" bIns="25212" numCol="1" spcCol="0" rtlCol="0" fromWordArt="0" anchor="t" anchorCtr="0" forceAA="0" compatLnSpc="1">
            <a:prstTxWarp prst="textNoShape">
              <a:avLst/>
            </a:prstTxWarp>
            <a:no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rPr>
              <a:t>HDInsight </a:t>
            </a:r>
            <a:r>
              <a:rPr kumimoji="0" lang="en-US" sz="1100" b="0" i="0" u="none" strike="noStrike" kern="0" cap="none" spc="0" normalizeH="0" baseline="0" noProof="0" err="1">
                <a:ln>
                  <a:noFill/>
                </a:ln>
                <a:solidFill>
                  <a:schemeClr val="bg1"/>
                </a:solidFill>
                <a:effectLst/>
                <a:uLnTx/>
                <a:uFillTx/>
              </a:rPr>
              <a:t>Sqoop</a:t>
            </a:r>
            <a:endParaRPr kumimoji="0" lang="en-US" sz="1100" b="0" i="0" u="none" strike="noStrike" kern="0" cap="none" spc="0" normalizeH="0" baseline="0" noProof="0">
              <a:ln>
                <a:noFill/>
              </a:ln>
              <a:solidFill>
                <a:schemeClr val="bg1"/>
              </a:solidFill>
              <a:effectLst/>
              <a:uLnTx/>
              <a:uFillTx/>
            </a:endParaRPr>
          </a:p>
        </p:txBody>
      </p:sp>
      <p:pic>
        <p:nvPicPr>
          <p:cNvPr id="1033" name="Picture 9" descr="Image result for sqoop"/>
          <p:cNvPicPr>
            <a:picLocks noChangeAspect="1" noChangeArrowheads="1"/>
          </p:cNvPicPr>
          <p:nvPr/>
        </p:nvPicPr>
        <p:blipFill>
          <a:blip r:embed="rId70" cstate="print">
            <a:extLst>
              <a:ext uri="{28A0092B-C50C-407E-A947-70E740481C1C}">
                <a14:useLocalDpi xmlns:a14="http://schemas.microsoft.com/office/drawing/2010/main" val="0"/>
              </a:ext>
            </a:extLst>
          </a:blip>
          <a:srcRect/>
          <a:stretch>
            <a:fillRect/>
          </a:stretch>
        </p:blipFill>
        <p:spPr bwMode="auto">
          <a:xfrm>
            <a:off x="1830740" y="3946720"/>
            <a:ext cx="626354" cy="185121"/>
          </a:xfrm>
          <a:prstGeom prst="rect">
            <a:avLst/>
          </a:prstGeom>
          <a:noFill/>
          <a:extLst>
            <a:ext uri="{909E8E84-426E-40DD-AFC4-6F175D3DCCD1}">
              <a14:hiddenFill xmlns:a14="http://schemas.microsoft.com/office/drawing/2010/main">
                <a:solidFill>
                  <a:srgbClr val="FFFFFF"/>
                </a:solidFill>
              </a14:hiddenFill>
            </a:ext>
          </a:extLst>
        </p:spPr>
      </p:pic>
      <p:sp>
        <p:nvSpPr>
          <p:cNvPr id="309" name="Rectangle 308"/>
          <p:cNvSpPr/>
          <p:nvPr>
            <p:custDataLst>
              <p:tags r:id="rId44"/>
            </p:custDataLst>
          </p:nvPr>
        </p:nvSpPr>
        <p:spPr>
          <a:xfrm>
            <a:off x="1757141" y="2648620"/>
            <a:ext cx="796773" cy="820337"/>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4" tIns="44802" rIns="44802" bIns="89604" numCol="1" spcCol="0" rtlCol="0" fromWordArt="0" anchor="t" anchorCtr="0" forceAA="0" compatLnSpc="1">
            <a:prstTxWarp prst="textNoShape">
              <a:avLst/>
            </a:prstTxWarp>
            <a:noAutofit/>
          </a:bodyPr>
          <a:lstStyle/>
          <a:p>
            <a:pPr marL="0" marR="0" lvl="0" indent="0" defTabSz="895575" eaLnBrk="1" fontAlgn="auto" latinLnBrk="0" hangingPunct="1">
              <a:lnSpc>
                <a:spcPct val="100000"/>
              </a:lnSpc>
              <a:spcBef>
                <a:spcPts val="0"/>
              </a:spcBef>
              <a:spcAft>
                <a:spcPts val="0"/>
              </a:spcAft>
              <a:buClrTx/>
              <a:buSzTx/>
              <a:buFontTx/>
              <a:buNone/>
              <a:tabLst/>
              <a:defRPr/>
            </a:pPr>
            <a:r>
              <a:rPr kumimoji="0" lang="en-US" sz="1100" b="0" i="0" u="none" strike="noStrike" kern="0" cap="none" spc="-49" normalizeH="0" baseline="0" noProof="0">
                <a:ln>
                  <a:noFill/>
                </a:ln>
                <a:solidFill>
                  <a:prstClr val="white"/>
                </a:solidFill>
                <a:effectLst/>
                <a:uLnTx/>
                <a:uFillTx/>
                <a:ea typeface="Segoe UI" pitchFamily="34" charset="0"/>
                <a:cs typeface="Segoe UI" pitchFamily="34" charset="0"/>
              </a:rPr>
              <a:t>Azure Import/Export Svc</a:t>
            </a:r>
          </a:p>
        </p:txBody>
      </p:sp>
      <p:pic>
        <p:nvPicPr>
          <p:cNvPr id="1035" name="Picture 11" descr="Image result for azure import export"/>
          <p:cNvPicPr>
            <a:picLocks noChangeAspect="1" noChangeArrowheads="1"/>
          </p:cNvPicPr>
          <p:nvPr/>
        </p:nvPicPr>
        <p:blipFill>
          <a:blip r:embed="rId71" cstate="print">
            <a:extLst>
              <a:ext uri="{28A0092B-C50C-407E-A947-70E740481C1C}">
                <a14:useLocalDpi xmlns:a14="http://schemas.microsoft.com/office/drawing/2010/main" val="0"/>
              </a:ext>
            </a:extLst>
          </a:blip>
          <a:srcRect/>
          <a:stretch>
            <a:fillRect/>
          </a:stretch>
        </p:blipFill>
        <p:spPr bwMode="auto">
          <a:xfrm>
            <a:off x="2071446" y="3214994"/>
            <a:ext cx="463766" cy="231883"/>
          </a:xfrm>
          <a:prstGeom prst="rect">
            <a:avLst/>
          </a:prstGeom>
          <a:noFill/>
          <a:extLst>
            <a:ext uri="{909E8E84-426E-40DD-AFC4-6F175D3DCCD1}">
              <a14:hiddenFill xmlns:a14="http://schemas.microsoft.com/office/drawing/2010/main">
                <a:solidFill>
                  <a:srgbClr val="FFFFFF"/>
                </a:solidFill>
              </a14:hiddenFill>
            </a:ext>
          </a:extLst>
        </p:spPr>
      </p:pic>
      <p:sp>
        <p:nvSpPr>
          <p:cNvPr id="133" name="Arrow: Right 132"/>
          <p:cNvSpPr/>
          <p:nvPr/>
        </p:nvSpPr>
        <p:spPr bwMode="auto">
          <a:xfrm>
            <a:off x="1529245" y="2516716"/>
            <a:ext cx="168073" cy="148320"/>
          </a:xfrm>
          <a:prstGeom prst="rightArrow">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22" name="Arrow: Right 321"/>
          <p:cNvSpPr/>
          <p:nvPr/>
        </p:nvSpPr>
        <p:spPr bwMode="auto">
          <a:xfrm>
            <a:off x="1510482" y="3442487"/>
            <a:ext cx="168073" cy="148320"/>
          </a:xfrm>
          <a:prstGeom prst="rightArrow">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23" name="Arrow: Right 322"/>
          <p:cNvSpPr/>
          <p:nvPr/>
        </p:nvSpPr>
        <p:spPr bwMode="auto">
          <a:xfrm>
            <a:off x="1505120" y="5351085"/>
            <a:ext cx="168073" cy="148320"/>
          </a:xfrm>
          <a:prstGeom prst="rightArrow">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29" name="Rectangle 328"/>
          <p:cNvSpPr/>
          <p:nvPr/>
        </p:nvSpPr>
        <p:spPr>
          <a:xfrm>
            <a:off x="6793299" y="4885899"/>
            <a:ext cx="1116096" cy="1559020"/>
          </a:xfrm>
          <a:prstGeom prst="rect">
            <a:avLst/>
          </a:prstGeom>
          <a:solidFill>
            <a:schemeClr val="bg1">
              <a:lumMod val="95000"/>
            </a:schemeClr>
          </a:solidFill>
          <a:ln w="3175">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50424" tIns="25212" rIns="50424" bIns="25212" numCol="1" spcCol="0" rtlCol="0" fromWordArt="0" anchor="t" anchorCtr="0" forceAA="0" compatLnSpc="1">
            <a:prstTxWarp prst="textNoShape">
              <a:avLst/>
            </a:prstTxWarp>
            <a:noAutofit/>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784" b="1" i="0" u="none" strike="noStrike" kern="0" cap="none" spc="0" normalizeH="0" baseline="0" noProof="0">
              <a:ln>
                <a:noFill/>
              </a:ln>
              <a:solidFill>
                <a:sysClr val="windowText" lastClr="000000"/>
              </a:solidFill>
              <a:effectLst/>
              <a:uLnTx/>
              <a:uFillTx/>
            </a:endParaRPr>
          </a:p>
        </p:txBody>
      </p:sp>
      <p:sp>
        <p:nvSpPr>
          <p:cNvPr id="330" name="Rectangle 329"/>
          <p:cNvSpPr/>
          <p:nvPr>
            <p:custDataLst>
              <p:tags r:id="rId45"/>
            </p:custDataLst>
          </p:nvPr>
        </p:nvSpPr>
        <p:spPr>
          <a:xfrm>
            <a:off x="6874531" y="4966749"/>
            <a:ext cx="953026" cy="424009"/>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4" tIns="44802" rIns="44802" bIns="89604" numCol="1" spcCol="0" rtlCol="0" fromWordArt="0" anchor="t" anchorCtr="0" forceAA="0" compatLnSpc="1">
            <a:prstTxWarp prst="textNoShape">
              <a:avLst/>
            </a:prstTxWarp>
            <a:noAutofit/>
          </a:bodyPr>
          <a:lstStyle/>
          <a:p>
            <a:pPr marL="0" marR="0" lvl="0" indent="0" defTabSz="895575" eaLnBrk="1" fontAlgn="auto" latinLnBrk="0" hangingPunct="1">
              <a:lnSpc>
                <a:spcPct val="100000"/>
              </a:lnSpc>
              <a:spcBef>
                <a:spcPts val="0"/>
              </a:spcBef>
              <a:spcAft>
                <a:spcPts val="0"/>
              </a:spcAft>
              <a:buClrTx/>
              <a:buSzTx/>
              <a:buFontTx/>
              <a:buNone/>
              <a:tabLst/>
              <a:defRPr/>
            </a:pPr>
            <a:r>
              <a:rPr kumimoji="0" lang="en-US" sz="1078" b="0" i="0" u="none" strike="noStrike" kern="0" cap="none" spc="-49" normalizeH="0" baseline="0" noProof="0">
                <a:ln>
                  <a:noFill/>
                </a:ln>
                <a:solidFill>
                  <a:prstClr val="white"/>
                </a:solidFill>
                <a:effectLst/>
                <a:uLnTx/>
                <a:uFillTx/>
                <a:ea typeface="Segoe UI" pitchFamily="34" charset="0"/>
                <a:cs typeface="Segoe UI" pitchFamily="34" charset="0"/>
              </a:rPr>
              <a:t>Azure SQL</a:t>
            </a:r>
          </a:p>
          <a:p>
            <a:pPr marL="0" marR="0" lvl="0" indent="0" defTabSz="895575" eaLnBrk="1" fontAlgn="auto" latinLnBrk="0" hangingPunct="1">
              <a:lnSpc>
                <a:spcPct val="100000"/>
              </a:lnSpc>
              <a:spcBef>
                <a:spcPts val="0"/>
              </a:spcBef>
              <a:spcAft>
                <a:spcPts val="0"/>
              </a:spcAft>
              <a:buClrTx/>
              <a:buSzTx/>
              <a:buFontTx/>
              <a:buNone/>
              <a:tabLst/>
              <a:defRPr/>
            </a:pPr>
            <a:r>
              <a:rPr kumimoji="0" lang="en-US" sz="1078" b="0" i="0" u="none" strike="noStrike" kern="0" cap="none" spc="-49" normalizeH="0" baseline="0" noProof="0">
                <a:ln>
                  <a:noFill/>
                </a:ln>
                <a:solidFill>
                  <a:prstClr val="white"/>
                </a:solidFill>
                <a:effectLst/>
                <a:uLnTx/>
                <a:uFillTx/>
                <a:ea typeface="Segoe UI" pitchFamily="34" charset="0"/>
                <a:cs typeface="Segoe UI" pitchFamily="34" charset="0"/>
              </a:rPr>
              <a:t>DB</a:t>
            </a:r>
          </a:p>
        </p:txBody>
      </p:sp>
      <p:sp>
        <p:nvSpPr>
          <p:cNvPr id="331" name="Rectangle 330"/>
          <p:cNvSpPr/>
          <p:nvPr>
            <p:custDataLst>
              <p:tags r:id="rId46"/>
            </p:custDataLst>
          </p:nvPr>
        </p:nvSpPr>
        <p:spPr>
          <a:xfrm>
            <a:off x="6874531" y="5444168"/>
            <a:ext cx="953026" cy="424009"/>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4" tIns="44802" rIns="44802" bIns="89604" numCol="1" spcCol="0" rtlCol="0" fromWordArt="0" anchor="t" anchorCtr="0" forceAA="0" compatLnSpc="1">
            <a:prstTxWarp prst="textNoShape">
              <a:avLst/>
            </a:prstTxWarp>
            <a:noAutofit/>
          </a:bodyPr>
          <a:lstStyle/>
          <a:p>
            <a:pPr marL="0" marR="0" lvl="0" indent="0" defTabSz="895575" eaLnBrk="1" fontAlgn="auto" latinLnBrk="0" hangingPunct="1">
              <a:lnSpc>
                <a:spcPct val="100000"/>
              </a:lnSpc>
              <a:spcBef>
                <a:spcPts val="0"/>
              </a:spcBef>
              <a:spcAft>
                <a:spcPts val="0"/>
              </a:spcAft>
              <a:buClrTx/>
              <a:buSzTx/>
              <a:buFontTx/>
              <a:buNone/>
              <a:tabLst/>
              <a:defRPr/>
            </a:pPr>
            <a:r>
              <a:rPr kumimoji="0" lang="en-US" sz="1078" b="0" i="0" u="none" strike="noStrike" kern="0" cap="none" spc="-49" normalizeH="0" baseline="0" noProof="0" dirty="0">
                <a:ln>
                  <a:noFill/>
                </a:ln>
                <a:solidFill>
                  <a:prstClr val="white"/>
                </a:solidFill>
                <a:effectLst/>
                <a:uLnTx/>
                <a:uFillTx/>
                <a:ea typeface="Segoe UI" pitchFamily="34" charset="0"/>
                <a:cs typeface="Segoe UI" pitchFamily="34" charset="0"/>
              </a:rPr>
              <a:t>Cosmos</a:t>
            </a:r>
          </a:p>
          <a:p>
            <a:pPr marL="0" marR="0" lvl="0" indent="0" defTabSz="895575" eaLnBrk="1" fontAlgn="auto" latinLnBrk="0" hangingPunct="1">
              <a:lnSpc>
                <a:spcPct val="100000"/>
              </a:lnSpc>
              <a:spcBef>
                <a:spcPts val="0"/>
              </a:spcBef>
              <a:spcAft>
                <a:spcPts val="0"/>
              </a:spcAft>
              <a:buClrTx/>
              <a:buSzTx/>
              <a:buFontTx/>
              <a:buNone/>
              <a:tabLst/>
              <a:defRPr/>
            </a:pPr>
            <a:r>
              <a:rPr kumimoji="0" lang="en-US" sz="1078" b="0" i="0" u="none" strike="noStrike" kern="0" cap="none" spc="-49" normalizeH="0" baseline="0" noProof="0" dirty="0">
                <a:ln>
                  <a:noFill/>
                </a:ln>
                <a:solidFill>
                  <a:prstClr val="white"/>
                </a:solidFill>
                <a:effectLst/>
                <a:uLnTx/>
                <a:uFillTx/>
                <a:ea typeface="Segoe UI" pitchFamily="34" charset="0"/>
                <a:cs typeface="Segoe UI" pitchFamily="34" charset="0"/>
              </a:rPr>
              <a:t>DB</a:t>
            </a:r>
          </a:p>
        </p:txBody>
      </p:sp>
      <p:sp>
        <p:nvSpPr>
          <p:cNvPr id="332" name="Rectangle 331"/>
          <p:cNvSpPr/>
          <p:nvPr>
            <p:custDataLst>
              <p:tags r:id="rId47"/>
            </p:custDataLst>
          </p:nvPr>
        </p:nvSpPr>
        <p:spPr>
          <a:xfrm>
            <a:off x="6874531" y="5939428"/>
            <a:ext cx="953026" cy="424009"/>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4" tIns="44802" rIns="44802" bIns="89604" numCol="1" spcCol="0" rtlCol="0" fromWordArt="0" anchor="t" anchorCtr="0" forceAA="0" compatLnSpc="1">
            <a:prstTxWarp prst="textNoShape">
              <a:avLst/>
            </a:prstTxWarp>
            <a:noAutofit/>
          </a:bodyPr>
          <a:lstStyle/>
          <a:p>
            <a:pPr marL="0" marR="0" lvl="0" indent="0" defTabSz="895575" eaLnBrk="1" fontAlgn="auto" latinLnBrk="0" hangingPunct="1">
              <a:lnSpc>
                <a:spcPct val="100000"/>
              </a:lnSpc>
              <a:spcBef>
                <a:spcPts val="0"/>
              </a:spcBef>
              <a:spcAft>
                <a:spcPts val="0"/>
              </a:spcAft>
              <a:buClrTx/>
              <a:buSzTx/>
              <a:buFontTx/>
              <a:buNone/>
              <a:tabLst/>
              <a:defRPr/>
            </a:pPr>
            <a:r>
              <a:rPr kumimoji="0" lang="en-US" sz="1078" b="0" i="0" u="none" strike="noStrike" kern="0" cap="none" spc="-49" normalizeH="0" baseline="0" noProof="0" err="1">
                <a:ln>
                  <a:noFill/>
                </a:ln>
                <a:solidFill>
                  <a:prstClr val="white"/>
                </a:solidFill>
                <a:effectLst/>
                <a:uLnTx/>
                <a:uFillTx/>
                <a:ea typeface="Segoe UI" pitchFamily="34" charset="0"/>
                <a:cs typeface="Segoe UI" pitchFamily="34" charset="0"/>
              </a:rPr>
              <a:t>Redis</a:t>
            </a:r>
            <a:r>
              <a:rPr kumimoji="0" lang="en-US" sz="1078" b="0" i="0" u="none" strike="noStrike" kern="0" cap="none" spc="-49" normalizeH="0" baseline="0" noProof="0">
                <a:ln>
                  <a:noFill/>
                </a:ln>
                <a:solidFill>
                  <a:prstClr val="white"/>
                </a:solidFill>
                <a:effectLst/>
                <a:uLnTx/>
                <a:uFillTx/>
                <a:ea typeface="Segoe UI" pitchFamily="34" charset="0"/>
                <a:cs typeface="Segoe UI" pitchFamily="34" charset="0"/>
              </a:rPr>
              <a:t> Cache</a:t>
            </a:r>
          </a:p>
        </p:txBody>
      </p:sp>
      <p:sp>
        <p:nvSpPr>
          <p:cNvPr id="334" name="Freeform 190"/>
          <p:cNvSpPr>
            <a:spLocks noEditPoints="1"/>
          </p:cNvSpPr>
          <p:nvPr/>
        </p:nvSpPr>
        <p:spPr bwMode="auto">
          <a:xfrm>
            <a:off x="7567623" y="5591938"/>
            <a:ext cx="216781" cy="238622"/>
          </a:xfrm>
          <a:custGeom>
            <a:avLst/>
            <a:gdLst>
              <a:gd name="T0" fmla="*/ 210 w 421"/>
              <a:gd name="T1" fmla="*/ 0 h 547"/>
              <a:gd name="T2" fmla="*/ 0 w 421"/>
              <a:gd name="T3" fmla="*/ 81 h 547"/>
              <a:gd name="T4" fmla="*/ 0 w 421"/>
              <a:gd name="T5" fmla="*/ 465 h 547"/>
              <a:gd name="T6" fmla="*/ 210 w 421"/>
              <a:gd name="T7" fmla="*/ 547 h 547"/>
              <a:gd name="T8" fmla="*/ 421 w 421"/>
              <a:gd name="T9" fmla="*/ 466 h 547"/>
              <a:gd name="T10" fmla="*/ 421 w 421"/>
              <a:gd name="T11" fmla="*/ 83 h 547"/>
              <a:gd name="T12" fmla="*/ 210 w 421"/>
              <a:gd name="T13" fmla="*/ 0 h 547"/>
              <a:gd name="T14" fmla="*/ 4 w 421"/>
              <a:gd name="T15" fmla="*/ 482 h 547"/>
              <a:gd name="T16" fmla="*/ 4 w 421"/>
              <a:gd name="T17" fmla="*/ 477 h 547"/>
              <a:gd name="T18" fmla="*/ 4 w 421"/>
              <a:gd name="T19" fmla="*/ 482 h 547"/>
              <a:gd name="T20" fmla="*/ 149 w 421"/>
              <a:gd name="T21" fmla="*/ 243 h 547"/>
              <a:gd name="T22" fmla="*/ 129 w 421"/>
              <a:gd name="T23" fmla="*/ 254 h 547"/>
              <a:gd name="T24" fmla="*/ 129 w 421"/>
              <a:gd name="T25" fmla="*/ 284 h 547"/>
              <a:gd name="T26" fmla="*/ 110 w 421"/>
              <a:gd name="T27" fmla="*/ 324 h 547"/>
              <a:gd name="T28" fmla="*/ 110 w 421"/>
              <a:gd name="T29" fmla="*/ 326 h 547"/>
              <a:gd name="T30" fmla="*/ 129 w 421"/>
              <a:gd name="T31" fmla="*/ 376 h 547"/>
              <a:gd name="T32" fmla="*/ 129 w 421"/>
              <a:gd name="T33" fmla="*/ 410 h 547"/>
              <a:gd name="T34" fmla="*/ 134 w 421"/>
              <a:gd name="T35" fmla="*/ 426 h 547"/>
              <a:gd name="T36" fmla="*/ 149 w 421"/>
              <a:gd name="T37" fmla="*/ 430 h 547"/>
              <a:gd name="T38" fmla="*/ 149 w 421"/>
              <a:gd name="T39" fmla="*/ 460 h 547"/>
              <a:gd name="T40" fmla="*/ 103 w 421"/>
              <a:gd name="T41" fmla="*/ 448 h 547"/>
              <a:gd name="T42" fmla="*/ 89 w 421"/>
              <a:gd name="T43" fmla="*/ 402 h 547"/>
              <a:gd name="T44" fmla="*/ 89 w 421"/>
              <a:gd name="T45" fmla="*/ 365 h 547"/>
              <a:gd name="T46" fmla="*/ 68 w 421"/>
              <a:gd name="T47" fmla="*/ 345 h 547"/>
              <a:gd name="T48" fmla="*/ 68 w 421"/>
              <a:gd name="T49" fmla="*/ 306 h 547"/>
              <a:gd name="T50" fmla="*/ 89 w 421"/>
              <a:gd name="T51" fmla="*/ 289 h 547"/>
              <a:gd name="T52" fmla="*/ 89 w 421"/>
              <a:gd name="T53" fmla="*/ 259 h 547"/>
              <a:gd name="T54" fmla="*/ 103 w 421"/>
              <a:gd name="T55" fmla="*/ 222 h 547"/>
              <a:gd name="T56" fmla="*/ 149 w 421"/>
              <a:gd name="T57" fmla="*/ 211 h 547"/>
              <a:gd name="T58" fmla="*/ 149 w 421"/>
              <a:gd name="T59" fmla="*/ 243 h 547"/>
              <a:gd name="T60" fmla="*/ 357 w 421"/>
              <a:gd name="T61" fmla="*/ 315 h 547"/>
              <a:gd name="T62" fmla="*/ 357 w 421"/>
              <a:gd name="T63" fmla="*/ 346 h 547"/>
              <a:gd name="T64" fmla="*/ 336 w 421"/>
              <a:gd name="T65" fmla="*/ 366 h 547"/>
              <a:gd name="T66" fmla="*/ 336 w 421"/>
              <a:gd name="T67" fmla="*/ 402 h 547"/>
              <a:gd name="T68" fmla="*/ 322 w 421"/>
              <a:gd name="T69" fmla="*/ 449 h 547"/>
              <a:gd name="T70" fmla="*/ 274 w 421"/>
              <a:gd name="T71" fmla="*/ 462 h 547"/>
              <a:gd name="T72" fmla="*/ 274 w 421"/>
              <a:gd name="T73" fmla="*/ 432 h 547"/>
              <a:gd name="T74" fmla="*/ 290 w 421"/>
              <a:gd name="T75" fmla="*/ 427 h 547"/>
              <a:gd name="T76" fmla="*/ 294 w 421"/>
              <a:gd name="T77" fmla="*/ 412 h 547"/>
              <a:gd name="T78" fmla="*/ 294 w 421"/>
              <a:gd name="T79" fmla="*/ 377 h 547"/>
              <a:gd name="T80" fmla="*/ 315 w 421"/>
              <a:gd name="T81" fmla="*/ 328 h 547"/>
              <a:gd name="T82" fmla="*/ 315 w 421"/>
              <a:gd name="T83" fmla="*/ 326 h 547"/>
              <a:gd name="T84" fmla="*/ 294 w 421"/>
              <a:gd name="T85" fmla="*/ 284 h 547"/>
              <a:gd name="T86" fmla="*/ 294 w 421"/>
              <a:gd name="T87" fmla="*/ 256 h 547"/>
              <a:gd name="T88" fmla="*/ 274 w 421"/>
              <a:gd name="T89" fmla="*/ 245 h 547"/>
              <a:gd name="T90" fmla="*/ 274 w 421"/>
              <a:gd name="T91" fmla="*/ 212 h 547"/>
              <a:gd name="T92" fmla="*/ 321 w 421"/>
              <a:gd name="T93" fmla="*/ 223 h 547"/>
              <a:gd name="T94" fmla="*/ 336 w 421"/>
              <a:gd name="T95" fmla="*/ 261 h 547"/>
              <a:gd name="T96" fmla="*/ 336 w 421"/>
              <a:gd name="T97" fmla="*/ 290 h 547"/>
              <a:gd name="T98" fmla="*/ 357 w 421"/>
              <a:gd name="T99" fmla="*/ 306 h 547"/>
              <a:gd name="T100" fmla="*/ 357 w 421"/>
              <a:gd name="T101" fmla="*/ 315 h 547"/>
              <a:gd name="T102" fmla="*/ 210 w 421"/>
              <a:gd name="T103" fmla="*/ 119 h 547"/>
              <a:gd name="T104" fmla="*/ 61 w 421"/>
              <a:gd name="T105" fmla="*/ 74 h 547"/>
              <a:gd name="T106" fmla="*/ 210 w 421"/>
              <a:gd name="T107" fmla="*/ 28 h 547"/>
              <a:gd name="T108" fmla="*/ 360 w 421"/>
              <a:gd name="T109" fmla="*/ 74 h 547"/>
              <a:gd name="T110" fmla="*/ 210 w 421"/>
              <a:gd name="T111" fmla="*/ 119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1" h="547">
                <a:moveTo>
                  <a:pt x="210" y="0"/>
                </a:moveTo>
                <a:cubicBezTo>
                  <a:pt x="93" y="0"/>
                  <a:pt x="0" y="39"/>
                  <a:pt x="0" y="81"/>
                </a:cubicBezTo>
                <a:lnTo>
                  <a:pt x="0" y="465"/>
                </a:lnTo>
                <a:cubicBezTo>
                  <a:pt x="0" y="507"/>
                  <a:pt x="95" y="547"/>
                  <a:pt x="210" y="547"/>
                </a:cubicBezTo>
                <a:cubicBezTo>
                  <a:pt x="327" y="547"/>
                  <a:pt x="421" y="510"/>
                  <a:pt x="421" y="466"/>
                </a:cubicBezTo>
                <a:lnTo>
                  <a:pt x="421" y="83"/>
                </a:lnTo>
                <a:cubicBezTo>
                  <a:pt x="421" y="41"/>
                  <a:pt x="325" y="0"/>
                  <a:pt x="210" y="0"/>
                </a:cubicBezTo>
                <a:close/>
                <a:moveTo>
                  <a:pt x="4" y="482"/>
                </a:moveTo>
                <a:lnTo>
                  <a:pt x="4" y="477"/>
                </a:lnTo>
                <a:cubicBezTo>
                  <a:pt x="4" y="479"/>
                  <a:pt x="4" y="480"/>
                  <a:pt x="4" y="482"/>
                </a:cubicBezTo>
                <a:close/>
                <a:moveTo>
                  <a:pt x="149" y="243"/>
                </a:moveTo>
                <a:cubicBezTo>
                  <a:pt x="135" y="243"/>
                  <a:pt x="129" y="239"/>
                  <a:pt x="129" y="254"/>
                </a:cubicBezTo>
                <a:lnTo>
                  <a:pt x="129" y="284"/>
                </a:lnTo>
                <a:cubicBezTo>
                  <a:pt x="129" y="306"/>
                  <a:pt x="126" y="320"/>
                  <a:pt x="110" y="324"/>
                </a:cubicBezTo>
                <a:lnTo>
                  <a:pt x="110" y="326"/>
                </a:lnTo>
                <a:cubicBezTo>
                  <a:pt x="126" y="332"/>
                  <a:pt x="129" y="349"/>
                  <a:pt x="129" y="376"/>
                </a:cubicBezTo>
                <a:lnTo>
                  <a:pt x="129" y="410"/>
                </a:lnTo>
                <a:cubicBezTo>
                  <a:pt x="129" y="421"/>
                  <a:pt x="131" y="421"/>
                  <a:pt x="134" y="426"/>
                </a:cubicBezTo>
                <a:cubicBezTo>
                  <a:pt x="137" y="430"/>
                  <a:pt x="142" y="430"/>
                  <a:pt x="149" y="430"/>
                </a:cubicBezTo>
                <a:lnTo>
                  <a:pt x="149" y="460"/>
                </a:lnTo>
                <a:cubicBezTo>
                  <a:pt x="128" y="460"/>
                  <a:pt x="112" y="455"/>
                  <a:pt x="103" y="448"/>
                </a:cubicBezTo>
                <a:cubicBezTo>
                  <a:pt x="93" y="440"/>
                  <a:pt x="89" y="424"/>
                  <a:pt x="89" y="402"/>
                </a:cubicBezTo>
                <a:lnTo>
                  <a:pt x="89" y="365"/>
                </a:lnTo>
                <a:cubicBezTo>
                  <a:pt x="89" y="345"/>
                  <a:pt x="81" y="345"/>
                  <a:pt x="68" y="345"/>
                </a:cubicBezTo>
                <a:lnTo>
                  <a:pt x="68" y="306"/>
                </a:lnTo>
                <a:cubicBezTo>
                  <a:pt x="82" y="306"/>
                  <a:pt x="89" y="306"/>
                  <a:pt x="89" y="289"/>
                </a:cubicBezTo>
                <a:lnTo>
                  <a:pt x="89" y="259"/>
                </a:lnTo>
                <a:cubicBezTo>
                  <a:pt x="89" y="240"/>
                  <a:pt x="93" y="228"/>
                  <a:pt x="103" y="222"/>
                </a:cubicBezTo>
                <a:cubicBezTo>
                  <a:pt x="112" y="214"/>
                  <a:pt x="128" y="211"/>
                  <a:pt x="149" y="211"/>
                </a:cubicBezTo>
                <a:lnTo>
                  <a:pt x="149" y="243"/>
                </a:lnTo>
                <a:close/>
                <a:moveTo>
                  <a:pt x="357" y="315"/>
                </a:moveTo>
                <a:lnTo>
                  <a:pt x="357" y="346"/>
                </a:lnTo>
                <a:cubicBezTo>
                  <a:pt x="343" y="346"/>
                  <a:pt x="336" y="346"/>
                  <a:pt x="336" y="366"/>
                </a:cubicBezTo>
                <a:lnTo>
                  <a:pt x="336" y="402"/>
                </a:lnTo>
                <a:cubicBezTo>
                  <a:pt x="336" y="424"/>
                  <a:pt x="332" y="440"/>
                  <a:pt x="322" y="449"/>
                </a:cubicBezTo>
                <a:cubicBezTo>
                  <a:pt x="313" y="457"/>
                  <a:pt x="297" y="462"/>
                  <a:pt x="274" y="462"/>
                </a:cubicBezTo>
                <a:lnTo>
                  <a:pt x="274" y="432"/>
                </a:lnTo>
                <a:cubicBezTo>
                  <a:pt x="280" y="432"/>
                  <a:pt x="286" y="430"/>
                  <a:pt x="290" y="427"/>
                </a:cubicBezTo>
                <a:cubicBezTo>
                  <a:pt x="293" y="423"/>
                  <a:pt x="294" y="423"/>
                  <a:pt x="294" y="412"/>
                </a:cubicBezTo>
                <a:lnTo>
                  <a:pt x="294" y="377"/>
                </a:lnTo>
                <a:cubicBezTo>
                  <a:pt x="294" y="351"/>
                  <a:pt x="299" y="335"/>
                  <a:pt x="315" y="328"/>
                </a:cubicBezTo>
                <a:lnTo>
                  <a:pt x="315" y="326"/>
                </a:lnTo>
                <a:cubicBezTo>
                  <a:pt x="299" y="321"/>
                  <a:pt x="294" y="307"/>
                  <a:pt x="294" y="284"/>
                </a:cubicBezTo>
                <a:lnTo>
                  <a:pt x="294" y="256"/>
                </a:lnTo>
                <a:cubicBezTo>
                  <a:pt x="294" y="240"/>
                  <a:pt x="286" y="245"/>
                  <a:pt x="274" y="245"/>
                </a:cubicBezTo>
                <a:lnTo>
                  <a:pt x="274" y="212"/>
                </a:lnTo>
                <a:cubicBezTo>
                  <a:pt x="296" y="212"/>
                  <a:pt x="311" y="217"/>
                  <a:pt x="321" y="223"/>
                </a:cubicBezTo>
                <a:cubicBezTo>
                  <a:pt x="330" y="231"/>
                  <a:pt x="336" y="243"/>
                  <a:pt x="336" y="261"/>
                </a:cubicBezTo>
                <a:lnTo>
                  <a:pt x="336" y="290"/>
                </a:lnTo>
                <a:cubicBezTo>
                  <a:pt x="336" y="307"/>
                  <a:pt x="343" y="306"/>
                  <a:pt x="357" y="306"/>
                </a:cubicBezTo>
                <a:lnTo>
                  <a:pt x="357" y="315"/>
                </a:lnTo>
                <a:close/>
                <a:moveTo>
                  <a:pt x="210" y="119"/>
                </a:moveTo>
                <a:cubicBezTo>
                  <a:pt x="128" y="119"/>
                  <a:pt x="61" y="98"/>
                  <a:pt x="61" y="74"/>
                </a:cubicBezTo>
                <a:cubicBezTo>
                  <a:pt x="61" y="49"/>
                  <a:pt x="128" y="28"/>
                  <a:pt x="210" y="28"/>
                </a:cubicBezTo>
                <a:cubicBezTo>
                  <a:pt x="293" y="28"/>
                  <a:pt x="360" y="49"/>
                  <a:pt x="360" y="74"/>
                </a:cubicBezTo>
                <a:cubicBezTo>
                  <a:pt x="360" y="100"/>
                  <a:pt x="293" y="119"/>
                  <a:pt x="210" y="119"/>
                </a:cubicBezTo>
                <a:close/>
              </a:path>
            </a:pathLst>
          </a:custGeom>
          <a:solidFill>
            <a:srgbClr val="FFFFFF"/>
          </a:solidFill>
          <a:ln w="0">
            <a:noFill/>
            <a:prstDash val="solid"/>
            <a:round/>
            <a:headEnd/>
            <a:tailEnd/>
          </a:ln>
        </p:spPr>
        <p:txBody>
          <a:bodyPr vert="horz" wrap="square" lIns="89642" tIns="44821" rIns="89642" bIns="44821"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prstClr val="black"/>
              </a:solidFill>
              <a:effectLst/>
              <a:uLnTx/>
              <a:uFillTx/>
            </a:endParaRPr>
          </a:p>
        </p:txBody>
      </p:sp>
      <p:pic>
        <p:nvPicPr>
          <p:cNvPr id="335" name="Picture 13"/>
          <p:cNvPicPr>
            <a:picLocks noChangeAspect="1"/>
          </p:cNvPicPr>
          <p:nvPr/>
        </p:nvPicPr>
        <p:blipFill>
          <a:blip r:embed="rId69">
            <a:lum bright="100000"/>
            <a:extLst>
              <a:ext uri="{28A0092B-C50C-407E-A947-70E740481C1C}">
                <a14:useLocalDpi xmlns:a14="http://schemas.microsoft.com/office/drawing/2010/main" val="0"/>
              </a:ext>
            </a:extLst>
          </a:blip>
          <a:srcRect/>
          <a:stretch>
            <a:fillRect/>
          </a:stretch>
        </p:blipFill>
        <p:spPr bwMode="auto">
          <a:xfrm>
            <a:off x="7575431" y="5128577"/>
            <a:ext cx="187773" cy="24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6" name="AutoShape 31" descr="Image result for azure redis cache"/>
          <p:cNvSpPr>
            <a:spLocks noChangeAspect="1" noChangeArrowheads="1"/>
          </p:cNvSpPr>
          <p:nvPr/>
        </p:nvSpPr>
        <p:spPr bwMode="auto">
          <a:xfrm>
            <a:off x="6348422"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38" name="AutoShape 35" descr="Image result for azure redis cache"/>
          <p:cNvSpPr>
            <a:spLocks noChangeAspect="1" noChangeArrowheads="1"/>
          </p:cNvSpPr>
          <p:nvPr/>
        </p:nvSpPr>
        <p:spPr bwMode="auto">
          <a:xfrm>
            <a:off x="6500822"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40" name="AutoShape 38" descr="Image result for azure redis cache"/>
          <p:cNvSpPr>
            <a:spLocks noChangeAspect="1" noChangeArrowheads="1"/>
          </p:cNvSpPr>
          <p:nvPr/>
        </p:nvSpPr>
        <p:spPr bwMode="auto">
          <a:xfrm>
            <a:off x="6653222"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75" name="Rectangle 374"/>
          <p:cNvSpPr/>
          <p:nvPr>
            <p:custDataLst>
              <p:tags r:id="rId48"/>
            </p:custDataLst>
          </p:nvPr>
        </p:nvSpPr>
        <p:spPr>
          <a:xfrm>
            <a:off x="6561602" y="1901307"/>
            <a:ext cx="699597" cy="664679"/>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4" tIns="44802" rIns="44802" bIns="89604" numCol="1" spcCol="0" rtlCol="0" fromWordArt="0" anchor="t" anchorCtr="0" forceAA="0" compatLnSpc="1">
            <a:prstTxWarp prst="textNoShape">
              <a:avLst/>
            </a:prstTxWarp>
            <a:noAutofit/>
          </a:bodyPr>
          <a:lstStyle/>
          <a:p>
            <a:pPr marL="0" marR="0" lvl="0" indent="0" defTabSz="895575" eaLnBrk="1" fontAlgn="auto" latinLnBrk="0" hangingPunct="1">
              <a:lnSpc>
                <a:spcPct val="100000"/>
              </a:lnSpc>
              <a:spcBef>
                <a:spcPts val="0"/>
              </a:spcBef>
              <a:spcAft>
                <a:spcPts val="0"/>
              </a:spcAft>
              <a:buClrTx/>
              <a:buSzTx/>
              <a:buFontTx/>
              <a:buNone/>
              <a:tabLst/>
              <a:defRPr/>
            </a:pPr>
            <a:r>
              <a:rPr kumimoji="0" lang="en-US" sz="1078" b="0" i="0" u="none" strike="noStrike" kern="0" cap="none" spc="-49" normalizeH="0" baseline="0" noProof="0">
                <a:ln>
                  <a:noFill/>
                </a:ln>
                <a:solidFill>
                  <a:prstClr val="white"/>
                </a:solidFill>
                <a:effectLst/>
                <a:uLnTx/>
                <a:uFillTx/>
                <a:ea typeface="Segoe UI" pitchFamily="34" charset="0"/>
                <a:cs typeface="Segoe UI" pitchFamily="34" charset="0"/>
              </a:rPr>
              <a:t>Data Science VM</a:t>
            </a:r>
          </a:p>
        </p:txBody>
      </p:sp>
      <p:sp>
        <p:nvSpPr>
          <p:cNvPr id="376" name="TextBox 375"/>
          <p:cNvSpPr txBox="1"/>
          <p:nvPr/>
        </p:nvSpPr>
        <p:spPr>
          <a:xfrm>
            <a:off x="6903859" y="2177335"/>
            <a:ext cx="343300" cy="517065"/>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600" b="1" i="0" u="none" strike="noStrike" kern="0" cap="none" spc="0" normalizeH="0" baseline="0" noProof="0">
                <a:ln>
                  <a:noFill/>
                </a:ln>
                <a:solidFill>
                  <a:schemeClr val="bg1"/>
                </a:solidFill>
                <a:effectLst/>
                <a:uLnTx/>
                <a:uFillTx/>
              </a:rPr>
              <a:t>R</a:t>
            </a:r>
          </a:p>
        </p:txBody>
      </p:sp>
      <p:sp>
        <p:nvSpPr>
          <p:cNvPr id="380" name="Arrow: Right 379"/>
          <p:cNvSpPr/>
          <p:nvPr/>
        </p:nvSpPr>
        <p:spPr bwMode="auto">
          <a:xfrm>
            <a:off x="8094826" y="2740176"/>
            <a:ext cx="261439" cy="272094"/>
          </a:xfrm>
          <a:prstGeom prst="rightArrow">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85" name="Arrow: Right 384"/>
          <p:cNvSpPr/>
          <p:nvPr/>
        </p:nvSpPr>
        <p:spPr bwMode="auto">
          <a:xfrm>
            <a:off x="6439525" y="5480125"/>
            <a:ext cx="235387" cy="225579"/>
          </a:xfrm>
          <a:prstGeom prst="rightArrow">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86" name="Arrow: Right 385"/>
          <p:cNvSpPr/>
          <p:nvPr/>
        </p:nvSpPr>
        <p:spPr bwMode="auto">
          <a:xfrm>
            <a:off x="2640025" y="2997600"/>
            <a:ext cx="168073" cy="148320"/>
          </a:xfrm>
          <a:prstGeom prst="rightArrow">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87" name="Arrow: Right 386"/>
          <p:cNvSpPr/>
          <p:nvPr/>
        </p:nvSpPr>
        <p:spPr bwMode="auto">
          <a:xfrm>
            <a:off x="5571751" y="3175978"/>
            <a:ext cx="168073" cy="148320"/>
          </a:xfrm>
          <a:prstGeom prst="rightArrow">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88" name="Arrow: Right 387"/>
          <p:cNvSpPr/>
          <p:nvPr/>
        </p:nvSpPr>
        <p:spPr bwMode="auto">
          <a:xfrm>
            <a:off x="5581615" y="2211900"/>
            <a:ext cx="168073" cy="148320"/>
          </a:xfrm>
          <a:prstGeom prst="rightArrow">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84" name="Arrow: Right 383"/>
          <p:cNvSpPr/>
          <p:nvPr/>
        </p:nvSpPr>
        <p:spPr bwMode="auto">
          <a:xfrm>
            <a:off x="7919722" y="5443617"/>
            <a:ext cx="436543" cy="225579"/>
          </a:xfrm>
          <a:prstGeom prst="rightArrow">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81" name="Arrow: Right 380"/>
          <p:cNvSpPr/>
          <p:nvPr/>
        </p:nvSpPr>
        <p:spPr bwMode="auto">
          <a:xfrm>
            <a:off x="6407478" y="4546849"/>
            <a:ext cx="1979244" cy="285640"/>
          </a:xfrm>
          <a:prstGeom prst="rightArrow">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90" name="Arrow: Right 389"/>
          <p:cNvSpPr/>
          <p:nvPr/>
        </p:nvSpPr>
        <p:spPr bwMode="auto">
          <a:xfrm>
            <a:off x="2649502" y="5370418"/>
            <a:ext cx="168073" cy="148320"/>
          </a:xfrm>
          <a:prstGeom prst="rightArrow">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46" name="Rectangle 145"/>
          <p:cNvSpPr/>
          <p:nvPr>
            <p:custDataLst>
              <p:tags r:id="rId49"/>
            </p:custDataLst>
          </p:nvPr>
        </p:nvSpPr>
        <p:spPr>
          <a:xfrm>
            <a:off x="1710066" y="5492298"/>
            <a:ext cx="870516" cy="639409"/>
          </a:xfrm>
          <a:prstGeom prst="rect">
            <a:avLst/>
          </a:prstGeom>
          <a:solidFill>
            <a:srgbClr val="7F7F7F"/>
          </a:solidFill>
          <a:ln w="3175">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50424" tIns="25212" rIns="50424" bIns="25212" numCol="1" spcCol="0" rtlCol="0" fromWordArt="0" anchor="t" anchorCtr="0" forceAA="0" compatLnSpc="1">
            <a:prstTxWarp prst="textNoShape">
              <a:avLst/>
            </a:prstTxWarp>
            <a:noAutofit/>
          </a:bodyPr>
          <a:lstStyle/>
          <a:p>
            <a:pPr marL="0" marR="0" lvl="0" indent="0" defTabSz="896386" eaLnBrk="1" fontAlgn="auto" latinLnBrk="0" hangingPunct="1">
              <a:lnSpc>
                <a:spcPct val="100000"/>
              </a:lnSpc>
              <a:spcBef>
                <a:spcPts val="0"/>
              </a:spcBef>
              <a:spcAft>
                <a:spcPts val="0"/>
              </a:spcAft>
              <a:buClrTx/>
              <a:buSzTx/>
              <a:buFontTx/>
              <a:buNone/>
              <a:tabLst/>
              <a:defRPr/>
            </a:pPr>
            <a:endParaRPr lang="en-US" sz="1100" kern="0">
              <a:solidFill>
                <a:schemeClr val="bg1"/>
              </a:solidFill>
            </a:endParaRPr>
          </a:p>
          <a:p>
            <a:pPr marL="0" marR="0" lvl="0" indent="0" defTabSz="896386" eaLnBrk="1" fontAlgn="auto" latinLnBrk="0" hangingPunct="1">
              <a:lnSpc>
                <a:spcPct val="100000"/>
              </a:lnSpc>
              <a:spcBef>
                <a:spcPts val="0"/>
              </a:spcBef>
              <a:spcAft>
                <a:spcPts val="0"/>
              </a:spcAft>
              <a:buClrTx/>
              <a:buSzTx/>
              <a:buFontTx/>
              <a:buNone/>
              <a:tabLst/>
              <a:defRPr/>
            </a:pPr>
            <a:r>
              <a:rPr lang="en-US" sz="1100" kern="0">
                <a:solidFill>
                  <a:schemeClr val="bg1"/>
                </a:solidFill>
              </a:rPr>
              <a:t> Kafka</a:t>
            </a:r>
            <a:endParaRPr kumimoji="0" lang="en-US" sz="1100" b="0" i="0" u="none" strike="noStrike" kern="0" cap="none" spc="0" normalizeH="0" baseline="0" noProof="0">
              <a:ln>
                <a:noFill/>
              </a:ln>
              <a:solidFill>
                <a:schemeClr val="bg1"/>
              </a:solidFill>
              <a:effectLst/>
              <a:uLnTx/>
              <a:uFillTx/>
            </a:endParaRPr>
          </a:p>
        </p:txBody>
      </p:sp>
      <p:pic>
        <p:nvPicPr>
          <p:cNvPr id="2" name="Picture 1"/>
          <p:cNvPicPr>
            <a:picLocks noChangeAspect="1"/>
          </p:cNvPicPr>
          <p:nvPr/>
        </p:nvPicPr>
        <p:blipFill>
          <a:blip r:embed="rId72" cstate="print">
            <a:extLst>
              <a:ext uri="{28A0092B-C50C-407E-A947-70E740481C1C}">
                <a14:useLocalDpi xmlns:a14="http://schemas.microsoft.com/office/drawing/2010/main" val="0"/>
              </a:ext>
            </a:extLst>
          </a:blip>
          <a:stretch>
            <a:fillRect/>
          </a:stretch>
        </p:blipFill>
        <p:spPr>
          <a:xfrm>
            <a:off x="2283675" y="5749422"/>
            <a:ext cx="183434" cy="286158"/>
          </a:xfrm>
          <a:prstGeom prst="rect">
            <a:avLst/>
          </a:prstGeom>
        </p:spPr>
      </p:pic>
      <p:pic>
        <p:nvPicPr>
          <p:cNvPr id="4" name="Picture 3"/>
          <p:cNvPicPr>
            <a:picLocks noChangeAspect="1"/>
          </p:cNvPicPr>
          <p:nvPr/>
        </p:nvPicPr>
        <p:blipFill>
          <a:blip r:embed="rId73"/>
          <a:stretch>
            <a:fillRect/>
          </a:stretch>
        </p:blipFill>
        <p:spPr>
          <a:xfrm>
            <a:off x="2171677" y="4908807"/>
            <a:ext cx="346608" cy="429884"/>
          </a:xfrm>
          <a:prstGeom prst="rect">
            <a:avLst/>
          </a:prstGeom>
        </p:spPr>
      </p:pic>
    </p:spTree>
    <p:extLst>
      <p:ext uri="{BB962C8B-B14F-4D97-AF65-F5344CB8AC3E}">
        <p14:creationId xmlns:p14="http://schemas.microsoft.com/office/powerpoint/2010/main" val="4126405699"/>
      </p:ext>
    </p:extLst>
  </p:cSld>
  <p:clrMapOvr>
    <a:masterClrMapping/>
  </p:clrMapOvr>
  <p:transition spd="med">
    <p:fade/>
  </p:transition>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15.xml><?xml version="1.0" encoding="utf-8"?>
<p:tagLst xmlns:a="http://schemas.openxmlformats.org/drawingml/2006/main" xmlns:r="http://schemas.openxmlformats.org/officeDocument/2006/relationships" xmlns:p="http://schemas.openxmlformats.org/presentationml/2006/main">
  <p:tag name="MT_TILE" val="YES"/>
</p:tagLst>
</file>

<file path=ppt/tags/tag16.xml><?xml version="1.0" encoding="utf-8"?>
<p:tagLst xmlns:a="http://schemas.openxmlformats.org/drawingml/2006/main" xmlns:r="http://schemas.openxmlformats.org/officeDocument/2006/relationships" xmlns:p="http://schemas.openxmlformats.org/presentationml/2006/main">
  <p:tag name="MT_TILE" val="YES"/>
</p:tagLst>
</file>

<file path=ppt/tags/tag17.xml><?xml version="1.0" encoding="utf-8"?>
<p:tagLst xmlns:a="http://schemas.openxmlformats.org/drawingml/2006/main" xmlns:r="http://schemas.openxmlformats.org/officeDocument/2006/relationships" xmlns:p="http://schemas.openxmlformats.org/presentationml/2006/main">
  <p:tag name="MT_TILE" val="YES"/>
</p:tagLst>
</file>

<file path=ppt/tags/tag18.xml><?xml version="1.0" encoding="utf-8"?>
<p:tagLst xmlns:a="http://schemas.openxmlformats.org/drawingml/2006/main" xmlns:r="http://schemas.openxmlformats.org/officeDocument/2006/relationships" xmlns:p="http://schemas.openxmlformats.org/presentationml/2006/main">
  <p:tag name="MT_TILE" val="YES"/>
</p:tagLst>
</file>

<file path=ppt/tags/tag19.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MT_TILE" val="YES"/>
</p:tagLst>
</file>

<file path=ppt/tags/tag21.xml><?xml version="1.0" encoding="utf-8"?>
<p:tagLst xmlns:a="http://schemas.openxmlformats.org/drawingml/2006/main" xmlns:r="http://schemas.openxmlformats.org/officeDocument/2006/relationships" xmlns:p="http://schemas.openxmlformats.org/presentationml/2006/main">
  <p:tag name="MT_TILE" val="YES"/>
</p:tagLst>
</file>

<file path=ppt/tags/tag22.xml><?xml version="1.0" encoding="utf-8"?>
<p:tagLst xmlns:a="http://schemas.openxmlformats.org/drawingml/2006/main" xmlns:r="http://schemas.openxmlformats.org/officeDocument/2006/relationships" xmlns:p="http://schemas.openxmlformats.org/presentationml/2006/main">
  <p:tag name="MT_TILE" val="YES"/>
</p:tagLst>
</file>

<file path=ppt/tags/tag23.xml><?xml version="1.0" encoding="utf-8"?>
<p:tagLst xmlns:a="http://schemas.openxmlformats.org/drawingml/2006/main" xmlns:r="http://schemas.openxmlformats.org/officeDocument/2006/relationships" xmlns:p="http://schemas.openxmlformats.org/presentationml/2006/main">
  <p:tag name="MT_TILE" val="YES"/>
</p:tagLst>
</file>

<file path=ppt/tags/tag24.xml><?xml version="1.0" encoding="utf-8"?>
<p:tagLst xmlns:a="http://schemas.openxmlformats.org/drawingml/2006/main" xmlns:r="http://schemas.openxmlformats.org/officeDocument/2006/relationships" xmlns:p="http://schemas.openxmlformats.org/presentationml/2006/main">
  <p:tag name="MT_TILE" val="YES"/>
</p:tagLst>
</file>

<file path=ppt/tags/tag25.xml><?xml version="1.0" encoding="utf-8"?>
<p:tagLst xmlns:a="http://schemas.openxmlformats.org/drawingml/2006/main" xmlns:r="http://schemas.openxmlformats.org/officeDocument/2006/relationships" xmlns:p="http://schemas.openxmlformats.org/presentationml/2006/main">
  <p:tag name="MT_TILE" val="YES"/>
</p:tagLst>
</file>

<file path=ppt/tags/tag26.xml><?xml version="1.0" encoding="utf-8"?>
<p:tagLst xmlns:a="http://schemas.openxmlformats.org/drawingml/2006/main" xmlns:r="http://schemas.openxmlformats.org/officeDocument/2006/relationships" xmlns:p="http://schemas.openxmlformats.org/presentationml/2006/main">
  <p:tag name="MT_TILE" val="YES"/>
</p:tagLst>
</file>

<file path=ppt/tags/tag27.xml><?xml version="1.0" encoding="utf-8"?>
<p:tagLst xmlns:a="http://schemas.openxmlformats.org/drawingml/2006/main" xmlns:r="http://schemas.openxmlformats.org/officeDocument/2006/relationships" xmlns:p="http://schemas.openxmlformats.org/presentationml/2006/main">
  <p:tag name="MT_TILE" val="YES"/>
</p:tagLst>
</file>

<file path=ppt/tags/tag28.xml><?xml version="1.0" encoding="utf-8"?>
<p:tagLst xmlns:a="http://schemas.openxmlformats.org/drawingml/2006/main" xmlns:r="http://schemas.openxmlformats.org/officeDocument/2006/relationships" xmlns:p="http://schemas.openxmlformats.org/presentationml/2006/main">
  <p:tag name="MT_TILE" val="YES"/>
</p:tagLst>
</file>

<file path=ppt/tags/tag29.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30.xml><?xml version="1.0" encoding="utf-8"?>
<p:tagLst xmlns:a="http://schemas.openxmlformats.org/drawingml/2006/main" xmlns:r="http://schemas.openxmlformats.org/officeDocument/2006/relationships" xmlns:p="http://schemas.openxmlformats.org/presentationml/2006/main">
  <p:tag name="MT_TILE" val="YES"/>
</p:tagLst>
</file>

<file path=ppt/tags/tag31.xml><?xml version="1.0" encoding="utf-8"?>
<p:tagLst xmlns:a="http://schemas.openxmlformats.org/drawingml/2006/main" xmlns:r="http://schemas.openxmlformats.org/officeDocument/2006/relationships" xmlns:p="http://schemas.openxmlformats.org/presentationml/2006/main">
  <p:tag name="MT_TILE" val="YES"/>
</p:tagLst>
</file>

<file path=ppt/tags/tag32.xml><?xml version="1.0" encoding="utf-8"?>
<p:tagLst xmlns:a="http://schemas.openxmlformats.org/drawingml/2006/main" xmlns:r="http://schemas.openxmlformats.org/officeDocument/2006/relationships" xmlns:p="http://schemas.openxmlformats.org/presentationml/2006/main">
  <p:tag name="MT_TILE" val="YES"/>
</p:tagLst>
</file>

<file path=ppt/tags/tag33.xml><?xml version="1.0" encoding="utf-8"?>
<p:tagLst xmlns:a="http://schemas.openxmlformats.org/drawingml/2006/main" xmlns:r="http://schemas.openxmlformats.org/officeDocument/2006/relationships" xmlns:p="http://schemas.openxmlformats.org/presentationml/2006/main">
  <p:tag name="MT_TILE" val="YES"/>
</p:tagLst>
</file>

<file path=ppt/tags/tag34.xml><?xml version="1.0" encoding="utf-8"?>
<p:tagLst xmlns:a="http://schemas.openxmlformats.org/drawingml/2006/main" xmlns:r="http://schemas.openxmlformats.org/officeDocument/2006/relationships" xmlns:p="http://schemas.openxmlformats.org/presentationml/2006/main">
  <p:tag name="MT_TILE" val="YES"/>
</p:tagLst>
</file>

<file path=ppt/tags/tag35.xml><?xml version="1.0" encoding="utf-8"?>
<p:tagLst xmlns:a="http://schemas.openxmlformats.org/drawingml/2006/main" xmlns:r="http://schemas.openxmlformats.org/officeDocument/2006/relationships" xmlns:p="http://schemas.openxmlformats.org/presentationml/2006/main">
  <p:tag name="MT_TILE" val="YES"/>
</p:tagLst>
</file>

<file path=ppt/tags/tag36.xml><?xml version="1.0" encoding="utf-8"?>
<p:tagLst xmlns:a="http://schemas.openxmlformats.org/drawingml/2006/main" xmlns:r="http://schemas.openxmlformats.org/officeDocument/2006/relationships" xmlns:p="http://schemas.openxmlformats.org/presentationml/2006/main">
  <p:tag name="MT_TILE" val="YES"/>
</p:tagLst>
</file>

<file path=ppt/tags/tag37.xml><?xml version="1.0" encoding="utf-8"?>
<p:tagLst xmlns:a="http://schemas.openxmlformats.org/drawingml/2006/main" xmlns:r="http://schemas.openxmlformats.org/officeDocument/2006/relationships" xmlns:p="http://schemas.openxmlformats.org/presentationml/2006/main">
  <p:tag name="MT_TILE" val="YES"/>
</p:tagLst>
</file>

<file path=ppt/tags/tag38.xml><?xml version="1.0" encoding="utf-8"?>
<p:tagLst xmlns:a="http://schemas.openxmlformats.org/drawingml/2006/main" xmlns:r="http://schemas.openxmlformats.org/officeDocument/2006/relationships" xmlns:p="http://schemas.openxmlformats.org/presentationml/2006/main">
  <p:tag name="MT_TILE" val="YES"/>
</p:tagLst>
</file>

<file path=ppt/tags/tag39.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40.xml><?xml version="1.0" encoding="utf-8"?>
<p:tagLst xmlns:a="http://schemas.openxmlformats.org/drawingml/2006/main" xmlns:r="http://schemas.openxmlformats.org/officeDocument/2006/relationships" xmlns:p="http://schemas.openxmlformats.org/presentationml/2006/main">
  <p:tag name="MT_TILE" val="YES"/>
</p:tagLst>
</file>

<file path=ppt/tags/tag41.xml><?xml version="1.0" encoding="utf-8"?>
<p:tagLst xmlns:a="http://schemas.openxmlformats.org/drawingml/2006/main" xmlns:r="http://schemas.openxmlformats.org/officeDocument/2006/relationships" xmlns:p="http://schemas.openxmlformats.org/presentationml/2006/main">
  <p:tag name="MT_TILE" val="YES"/>
</p:tagLst>
</file>

<file path=ppt/tags/tag42.xml><?xml version="1.0" encoding="utf-8"?>
<p:tagLst xmlns:a="http://schemas.openxmlformats.org/drawingml/2006/main" xmlns:r="http://schemas.openxmlformats.org/officeDocument/2006/relationships" xmlns:p="http://schemas.openxmlformats.org/presentationml/2006/main">
  <p:tag name="MT_TILE" val="YES"/>
</p:tagLst>
</file>

<file path=ppt/tags/tag43.xml><?xml version="1.0" encoding="utf-8"?>
<p:tagLst xmlns:a="http://schemas.openxmlformats.org/drawingml/2006/main" xmlns:r="http://schemas.openxmlformats.org/officeDocument/2006/relationships" xmlns:p="http://schemas.openxmlformats.org/presentationml/2006/main">
  <p:tag name="MT_TILE" val="YES"/>
</p:tagLst>
</file>

<file path=ppt/tags/tag44.xml><?xml version="1.0" encoding="utf-8"?>
<p:tagLst xmlns:a="http://schemas.openxmlformats.org/drawingml/2006/main" xmlns:r="http://schemas.openxmlformats.org/officeDocument/2006/relationships" xmlns:p="http://schemas.openxmlformats.org/presentationml/2006/main">
  <p:tag name="MT_TILE" val="YES"/>
</p:tagLst>
</file>

<file path=ppt/tags/tag45.xml><?xml version="1.0" encoding="utf-8"?>
<p:tagLst xmlns:a="http://schemas.openxmlformats.org/drawingml/2006/main" xmlns:r="http://schemas.openxmlformats.org/officeDocument/2006/relationships" xmlns:p="http://schemas.openxmlformats.org/presentationml/2006/main">
  <p:tag name="MT_TILE" val="YES"/>
</p:tagLst>
</file>

<file path=ppt/tags/tag46.xml><?xml version="1.0" encoding="utf-8"?>
<p:tagLst xmlns:a="http://schemas.openxmlformats.org/drawingml/2006/main" xmlns:r="http://schemas.openxmlformats.org/officeDocument/2006/relationships" xmlns:p="http://schemas.openxmlformats.org/presentationml/2006/main">
  <p:tag name="MT_TILE" val="YES"/>
</p:tagLst>
</file>

<file path=ppt/tags/tag47.xml><?xml version="1.0" encoding="utf-8"?>
<p:tagLst xmlns:a="http://schemas.openxmlformats.org/drawingml/2006/main" xmlns:r="http://schemas.openxmlformats.org/officeDocument/2006/relationships" xmlns:p="http://schemas.openxmlformats.org/presentationml/2006/main">
  <p:tag name="MT_TILE" val="YES"/>
</p:tagLst>
</file>

<file path=ppt/tags/tag48.xml><?xml version="1.0" encoding="utf-8"?>
<p:tagLst xmlns:a="http://schemas.openxmlformats.org/drawingml/2006/main" xmlns:r="http://schemas.openxmlformats.org/officeDocument/2006/relationships" xmlns:p="http://schemas.openxmlformats.org/presentationml/2006/main">
  <p:tag name="MT_TILE" val="YES"/>
</p:tagLst>
</file>

<file path=ppt/tags/tag49.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50.xml><?xml version="1.0" encoding="utf-8"?>
<p:tagLst xmlns:a="http://schemas.openxmlformats.org/drawingml/2006/main" xmlns:r="http://schemas.openxmlformats.org/officeDocument/2006/relationships" xmlns:p="http://schemas.openxmlformats.org/presentationml/2006/main">
  <p:tag name="MT_TILE" val="YES"/>
</p:tagLst>
</file>

<file path=ppt/tags/tag51.xml><?xml version="1.0" encoding="utf-8"?>
<p:tagLst xmlns:a="http://schemas.openxmlformats.org/drawingml/2006/main" xmlns:r="http://schemas.openxmlformats.org/officeDocument/2006/relationships" xmlns:p="http://schemas.openxmlformats.org/presentationml/2006/main">
  <p:tag name="MT_TILE" val="YES"/>
</p:tagLst>
</file>

<file path=ppt/tags/tag52.xml><?xml version="1.0" encoding="utf-8"?>
<p:tagLst xmlns:a="http://schemas.openxmlformats.org/drawingml/2006/main" xmlns:r="http://schemas.openxmlformats.org/officeDocument/2006/relationships" xmlns:p="http://schemas.openxmlformats.org/presentationml/2006/main">
  <p:tag name="MT_TILE" val="YES"/>
</p:tagLst>
</file>

<file path=ppt/tags/tag53.xml><?xml version="1.0" encoding="utf-8"?>
<p:tagLst xmlns:a="http://schemas.openxmlformats.org/drawingml/2006/main" xmlns:r="http://schemas.openxmlformats.org/officeDocument/2006/relationships" xmlns:p="http://schemas.openxmlformats.org/presentationml/2006/main">
  <p:tag name="MT_TILE" val="YES"/>
</p:tagLst>
</file>

<file path=ppt/tags/tag54.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B546BD0-A0CE-47FB-9E5E-E7FD558621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636b0322-90fb-440c-9cbc-22749e7231e9"/>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TotalTime>
  <Words>5617</Words>
  <Application>Microsoft Office PowerPoint</Application>
  <PresentationFormat>Widescreen</PresentationFormat>
  <Paragraphs>810</Paragraphs>
  <Slides>45</Slides>
  <Notes>45</Notes>
  <HiddenSlides>0</HiddenSlides>
  <MMClips>0</MMClips>
  <ScaleCrop>false</ScaleCrop>
  <HeadingPairs>
    <vt:vector size="8" baseType="variant">
      <vt:variant>
        <vt:lpstr>Fonts Used</vt:lpstr>
      </vt:variant>
      <vt:variant>
        <vt:i4>14</vt:i4>
      </vt:variant>
      <vt:variant>
        <vt:lpstr>Theme</vt:lpstr>
      </vt:variant>
      <vt:variant>
        <vt:i4>2</vt:i4>
      </vt:variant>
      <vt:variant>
        <vt:lpstr>Embedded OLE Servers</vt:lpstr>
      </vt:variant>
      <vt:variant>
        <vt:i4>1</vt:i4>
      </vt:variant>
      <vt:variant>
        <vt:lpstr>Slide Titles</vt:lpstr>
      </vt:variant>
      <vt:variant>
        <vt:i4>45</vt:i4>
      </vt:variant>
    </vt:vector>
  </HeadingPairs>
  <TitlesOfParts>
    <vt:vector size="62" baseType="lpstr">
      <vt:lpstr>Arial</vt:lpstr>
      <vt:lpstr>Bradley Hand ITC</vt:lpstr>
      <vt:lpstr>Calibri</vt:lpstr>
      <vt:lpstr>Consolas</vt:lpstr>
      <vt:lpstr>Helvetica</vt:lpstr>
      <vt:lpstr>Menlo-Bold</vt:lpstr>
      <vt:lpstr>Menlo-Regular</vt:lpstr>
      <vt:lpstr>Montserrat</vt:lpstr>
      <vt:lpstr>Segoe UI</vt:lpstr>
      <vt:lpstr>Segoe UI Light</vt:lpstr>
      <vt:lpstr>Segoe UI Semibold</vt:lpstr>
      <vt:lpstr>Segoe UI Semilight</vt:lpstr>
      <vt:lpstr>Times New Roman</vt:lpstr>
      <vt:lpstr>Wingdings</vt:lpstr>
      <vt:lpstr>1_Office Theme</vt:lpstr>
      <vt:lpstr>WHITE TEMPLATE</vt:lpstr>
      <vt:lpstr>think-cell Slide</vt:lpstr>
      <vt:lpstr>PowerPoint Presentation</vt:lpstr>
      <vt:lpstr>In this module</vt:lpstr>
      <vt:lpstr>In this module</vt:lpstr>
      <vt:lpstr>Big Data Lambda Architecture  Meant to be generic, fault tolerant  and outwardly scalable to support a wide range of workloads and use cases. </vt:lpstr>
      <vt:lpstr>The Batch Layer</vt:lpstr>
      <vt:lpstr>The Speed Layer</vt:lpstr>
      <vt:lpstr>The Serving Layer</vt:lpstr>
      <vt:lpstr>Microsoft Lambda Architecture Support</vt:lpstr>
      <vt:lpstr>Lambda on Azure Data Options</vt:lpstr>
      <vt:lpstr>In this module</vt:lpstr>
      <vt:lpstr>Event Hubs</vt:lpstr>
      <vt:lpstr>PowerPoint Presentation</vt:lpstr>
      <vt:lpstr>PowerPoint Presentation</vt:lpstr>
      <vt:lpstr>PowerPoint Presentation</vt:lpstr>
      <vt:lpstr>Partitions </vt:lpstr>
      <vt:lpstr>PowerPoint Presentation</vt:lpstr>
      <vt:lpstr>Event Hub Policies</vt:lpstr>
      <vt:lpstr>How to Interact with Event Hubs</vt:lpstr>
      <vt:lpstr>Event Hub Code</vt:lpstr>
      <vt:lpstr>Service Bus Explorer</vt:lpstr>
      <vt:lpstr>Apache Kafka</vt:lpstr>
      <vt:lpstr>Topics and Logs</vt:lpstr>
      <vt:lpstr>Distribution, Producers &amp; Consumers</vt:lpstr>
      <vt:lpstr>More information on Kafka </vt:lpstr>
      <vt:lpstr>In this module</vt:lpstr>
      <vt:lpstr>PowerPoint Presentation</vt:lpstr>
      <vt:lpstr>PowerPoint Presentation</vt:lpstr>
      <vt:lpstr>PowerPoint Presentation</vt:lpstr>
      <vt:lpstr>PowerPoint Presentation</vt:lpstr>
      <vt:lpstr>PowerPoint Presentation</vt:lpstr>
      <vt:lpstr>In this module</vt:lpstr>
      <vt:lpstr>Stream Analytics</vt:lpstr>
      <vt:lpstr>Anatomy</vt:lpstr>
      <vt:lpstr>Language &amp; Library</vt:lpstr>
      <vt:lpstr>Stream Analytics Sample Query</vt:lpstr>
      <vt:lpstr>Events and Time</vt:lpstr>
      <vt:lpstr>Tumbling Windows</vt:lpstr>
      <vt:lpstr>Hopping Windows</vt:lpstr>
      <vt:lpstr>Sliding Windows</vt:lpstr>
      <vt:lpstr>In this module</vt:lpstr>
      <vt:lpstr>Apache Spark</vt:lpstr>
      <vt:lpstr>Resilient Distributed Dataset (RDD)</vt:lpstr>
      <vt:lpstr>Spark Examples</vt:lpstr>
      <vt:lpstr>Spark Use Cases</vt:lpstr>
      <vt:lpstr>Reporting Tools with Spark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Serra</dc:creator>
  <cp:lastModifiedBy>James Serra</cp:lastModifiedBy>
  <cp:revision>2</cp:revision>
  <dcterms:modified xsi:type="dcterms:W3CDTF">2017-12-06T17:19:55Z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y fmtid="{D5CDD505-2E9C-101B-9397-08002B2CF9AE}" pid="9" name="MSIP_Label_f42aa342-8706-4288-bd11-ebb85995028c_Enabled">
    <vt:lpwstr>True</vt:lpwstr>
  </property>
  <property fmtid="{D5CDD505-2E9C-101B-9397-08002B2CF9AE}" pid="10" name="MSIP_Label_f42aa342-8706-4288-bd11-ebb85995028c_SiteId">
    <vt:lpwstr>72f988bf-86f1-41af-91ab-2d7cd011db47</vt:lpwstr>
  </property>
  <property fmtid="{D5CDD505-2E9C-101B-9397-08002B2CF9AE}" pid="11" name="MSIP_Label_f42aa342-8706-4288-bd11-ebb85995028c_Owner">
    <vt:lpwstr>jserra@microsoft.com</vt:lpwstr>
  </property>
  <property fmtid="{D5CDD505-2E9C-101B-9397-08002B2CF9AE}" pid="12" name="MSIP_Label_f42aa342-8706-4288-bd11-ebb85995028c_SetDate">
    <vt:lpwstr>2017-12-06T17:19:36.5895337Z</vt:lpwstr>
  </property>
  <property fmtid="{D5CDD505-2E9C-101B-9397-08002B2CF9AE}" pid="13" name="MSIP_Label_f42aa342-8706-4288-bd11-ebb85995028c_Name">
    <vt:lpwstr>General</vt:lpwstr>
  </property>
  <property fmtid="{D5CDD505-2E9C-101B-9397-08002B2CF9AE}" pid="14" name="MSIP_Label_f42aa342-8706-4288-bd11-ebb85995028c_Application">
    <vt:lpwstr>Microsoft Azure Information Protection</vt:lpwstr>
  </property>
  <property fmtid="{D5CDD505-2E9C-101B-9397-08002B2CF9AE}" pid="15" name="MSIP_Label_f42aa342-8706-4288-bd11-ebb85995028c_Extended_MSFT_Method">
    <vt:lpwstr>Automatic</vt:lpwstr>
  </property>
  <property fmtid="{D5CDD505-2E9C-101B-9397-08002B2CF9AE}" pid="16" name="Sensitivity">
    <vt:lpwstr>General</vt:lpwstr>
  </property>
</Properties>
</file>