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Lst>
  <p:notesMasterIdLst>
    <p:notesMasterId r:id="rId25"/>
  </p:notesMasterIdLst>
  <p:sldIdLst>
    <p:sldId id="269" r:id="rId4"/>
    <p:sldId id="270" r:id="rId5"/>
    <p:sldId id="272" r:id="rId6"/>
    <p:sldId id="273" r:id="rId7"/>
    <p:sldId id="274" r:id="rId8"/>
    <p:sldId id="275" r:id="rId9"/>
    <p:sldId id="276" r:id="rId10"/>
    <p:sldId id="279" r:id="rId11"/>
    <p:sldId id="277" r:id="rId12"/>
    <p:sldId id="278" r:id="rId13"/>
    <p:sldId id="259" r:id="rId14"/>
    <p:sldId id="260" r:id="rId15"/>
    <p:sldId id="264" r:id="rId16"/>
    <p:sldId id="267" r:id="rId17"/>
    <p:sldId id="265" r:id="rId18"/>
    <p:sldId id="266" r:id="rId19"/>
    <p:sldId id="268" r:id="rId20"/>
    <p:sldId id="258" r:id="rId21"/>
    <p:sldId id="261" r:id="rId22"/>
    <p:sldId id="263"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4660"/>
  </p:normalViewPr>
  <p:slideViewPr>
    <p:cSldViewPr snapToGrid="0">
      <p:cViewPr varScale="1">
        <p:scale>
          <a:sx n="73" d="100"/>
          <a:sy n="73" d="100"/>
        </p:scale>
        <p:origin x="6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6T17:31:47.604" v="324" actId="478"/>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actId="478"/>
        <pc:sldMkLst>
          <pc:docMk/>
          <pc:sldMk cId="526721378" sldId="258"/>
        </pc:sldMkLst>
      </pc:sldChg>
      <pc:sldChg chg="modSp">
        <pc:chgData name="James Serra" userId="8ac5bb8964d8f761" providerId="LiveId" clId="{C6CF72FC-4332-4AC2-AFC3-466019215905}" dt="2017-12-06T16:20:59.830" v="175" actId="20577"/>
        <pc:sldMkLst>
          <pc:docMk/>
          <pc:sldMk cId="3624203492" sldId="262"/>
        </pc:sldMkLst>
        <pc:spChg chg="mod">
          <ac:chgData name="James Serra" userId="8ac5bb8964d8f761" providerId="LiveId" clId="{C6CF72FC-4332-4AC2-AFC3-466019215905}" dt="2017-12-06T16:12:56.854" v="1" actId="20577"/>
          <ac:spMkLst>
            <pc:docMk/>
            <pc:sldMk cId="3624203492" sldId="262"/>
            <ac:spMk id="57"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pc:chgData name="James Serra" userId="8ac5bb8964d8f761" providerId="LiveId" clId="{C6CF72FC-4332-4AC2-AFC3-466019215905}" dt="2017-12-06T16:10:54.050" v="0" actId="20577"/>
        <pc:sldMkLst>
          <pc:docMk/>
          <pc:sldMk cId="2561546715" sldId="263"/>
        </pc:sldMkLst>
      </pc:sldChg>
      <pc:sldChg chg="addSp modSp add ord">
        <pc:chgData name="James Serra" userId="8ac5bb8964d8f761" providerId="LiveId" clId="{C6CF72FC-4332-4AC2-AFC3-466019215905}" dt="2017-12-06T16:38:27.103" v="220" actId="478"/>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actId="478"/>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actId="478"/>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actId="478"/>
        <pc:sldMkLst>
          <pc:docMk/>
          <pc:sldMk cId="3028445399" sldId="267"/>
        </pc:sldMkLst>
      </pc:sldChg>
      <pc:sldChg chg="addSp delSp modSp add ord">
        <pc:chgData name="James Serra" userId="8ac5bb8964d8f761" providerId="LiveId" clId="{C6CF72FC-4332-4AC2-AFC3-466019215905}" dt="2017-12-06T16:38:27.103" v="220" actId="478"/>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actId="478"/>
        <pc:sldMkLst>
          <pc:docMk/>
          <pc:sldMk cId="1698001098" sldId="272"/>
        </pc:sldMkLst>
      </pc:sldChg>
      <pc:sldChg chg="add">
        <pc:chgData name="James Serra" userId="8ac5bb8964d8f761" providerId="LiveId" clId="{C6CF72FC-4332-4AC2-AFC3-466019215905}" dt="2017-12-06T16:41:24.844" v="222" actId="478"/>
        <pc:sldMkLst>
          <pc:docMk/>
          <pc:sldMk cId="3819001492" sldId="273"/>
        </pc:sldMkLst>
      </pc:sldChg>
      <pc:sldChg chg="add">
        <pc:chgData name="James Serra" userId="8ac5bb8964d8f761" providerId="LiveId" clId="{C6CF72FC-4332-4AC2-AFC3-466019215905}" dt="2017-12-06T16:41:24.844" v="222" actId="478"/>
        <pc:sldMkLst>
          <pc:docMk/>
          <pc:sldMk cId="1765503523" sldId="274"/>
        </pc:sldMkLst>
      </pc:sldChg>
      <pc:sldChg chg="add">
        <pc:chgData name="James Serra" userId="8ac5bb8964d8f761" providerId="LiveId" clId="{C6CF72FC-4332-4AC2-AFC3-466019215905}" dt="2017-12-06T16:41:24.844" v="222" actId="478"/>
        <pc:sldMkLst>
          <pc:docMk/>
          <pc:sldMk cId="2285351780" sldId="275"/>
        </pc:sldMkLst>
      </pc:sldChg>
      <pc:sldChg chg="add">
        <pc:chgData name="James Serra" userId="8ac5bb8964d8f761" providerId="LiveId" clId="{C6CF72FC-4332-4AC2-AFC3-466019215905}" dt="2017-12-06T16:41:24.844" v="222" actId="478"/>
        <pc:sldMkLst>
          <pc:docMk/>
          <pc:sldMk cId="2804196478" sldId="276"/>
        </pc:sldMkLst>
      </pc:sldChg>
      <pc:sldChg chg="add modTransition">
        <pc:chgData name="James Serra" userId="8ac5bb8964d8f761" providerId="LiveId" clId="{C6CF72FC-4332-4AC2-AFC3-466019215905}" dt="2017-12-06T16:45:20.387" v="321" actId="478"/>
        <pc:sldMkLst>
          <pc:docMk/>
          <pc:sldMk cId="2471584540" sldId="277"/>
        </pc:sldMkLst>
      </pc:sldChg>
      <pc:sldChg chg="add">
        <pc:chgData name="James Serra" userId="8ac5bb8964d8f761" providerId="LiveId" clId="{C6CF72FC-4332-4AC2-AFC3-466019215905}" dt="2017-12-06T16:41:24.844" v="222" actId="478"/>
        <pc:sldMkLst>
          <pc:docMk/>
          <pc:sldMk cId="4154887438" sldId="278"/>
        </pc:sldMkLst>
      </pc:sldChg>
      <pc:sldChg chg="add del">
        <pc:chgData name="James Serra" userId="8ac5bb8964d8f761" providerId="LiveId" clId="{C6CF72FC-4332-4AC2-AFC3-466019215905}" dt="2017-12-06T16:45:11.580" v="320" actId="2696"/>
        <pc:sldMkLst>
          <pc:docMk/>
          <pc:sldMk cId="3829441618" sldId="279"/>
        </pc:sldMkLst>
      </pc:sldChg>
      <pc:sldChg chg="add del">
        <pc:chgData name="James Serra" userId="8ac5bb8964d8f761" providerId="LiveId" clId="{C6CF72FC-4332-4AC2-AFC3-466019215905}" dt="2017-12-06T16:45:25.588" v="322" actId="2696"/>
        <pc:sldMkLst>
          <pc:docMk/>
          <pc:sldMk cId="3334529793" sldId="280"/>
        </pc:sldMkLst>
      </pc:sldChg>
      <pc:sldChg chg="add del">
        <pc:chgData name="James Serra" userId="8ac5bb8964d8f761" providerId="LiveId" clId="{C6CF72FC-4332-4AC2-AFC3-466019215905}" dt="2017-12-06T16:45:29.609" v="323" actId="2696"/>
        <pc:sldMkLst>
          <pc:docMk/>
          <pc:sldMk cId="947618123" sldId="281"/>
        </pc:sldMkLst>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17</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12/7/2017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azure.microsoft.com/free" TargetMode="External"/><Relationship Id="rId2" Type="http://schemas.openxmlformats.org/officeDocument/2006/relationships/hyperlink" Target="https://azure.microsoft.com/free/"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Burlington</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Welcome!</a:t>
            </a:r>
          </a:p>
        </p:txBody>
      </p:sp>
      <p:sp>
        <p:nvSpPr>
          <p:cNvPr id="5" name="Text Placeholder 4">
            <a:extLst>
              <a:ext uri="{FF2B5EF4-FFF2-40B4-BE49-F238E27FC236}">
                <a16:creationId xmlns:a16="http://schemas.microsoft.com/office/drawing/2014/main" id="{C359FCC8-CC0B-42C9-8D2A-F7210542E394}"/>
              </a:ext>
            </a:extLst>
          </p:cNvPr>
          <p:cNvSpPr>
            <a:spLocks noGrp="1"/>
          </p:cNvSpPr>
          <p:nvPr>
            <p:ph type="body" sz="quarter" idx="12"/>
          </p:nvPr>
        </p:nvSpPr>
        <p:spPr>
          <a:xfrm>
            <a:off x="271104" y="3877271"/>
            <a:ext cx="10610256" cy="1794661"/>
          </a:xfrm>
        </p:spPr>
        <p:txBody>
          <a:bodyPr/>
          <a:lstStyle/>
          <a:p>
            <a:r>
              <a:rPr lang="en-US" dirty="0"/>
              <a:t>Andy Roberts – Data Platform Specialist</a:t>
            </a:r>
          </a:p>
          <a:p>
            <a:r>
              <a:rPr lang="en-US" dirty="0"/>
              <a:t>James Serra – Data Solution Architect </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839986" cy="30773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#70-475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7D3A-7EFB-4FC5-A9A6-10D81D900729}"/>
              </a:ext>
            </a:extLst>
          </p:cNvPr>
          <p:cNvSpPr>
            <a:spLocks noGrp="1"/>
          </p:cNvSpPr>
          <p:nvPr>
            <p:ph type="title"/>
          </p:nvPr>
        </p:nvSpPr>
        <p:spPr/>
        <p:txBody>
          <a:bodyPr/>
          <a:lstStyle/>
          <a:p>
            <a:r>
              <a:rPr lang="en-US" dirty="0"/>
              <a:t>Azure Account</a:t>
            </a:r>
          </a:p>
        </p:txBody>
      </p:sp>
      <p:sp>
        <p:nvSpPr>
          <p:cNvPr id="3" name="Content Placeholder 2">
            <a:extLst>
              <a:ext uri="{FF2B5EF4-FFF2-40B4-BE49-F238E27FC236}">
                <a16:creationId xmlns:a16="http://schemas.microsoft.com/office/drawing/2014/main" id="{9BCF94D9-B83F-4B67-94C3-3EDB270269AC}"/>
              </a:ext>
            </a:extLst>
          </p:cNvPr>
          <p:cNvSpPr>
            <a:spLocks noGrp="1"/>
          </p:cNvSpPr>
          <p:nvPr>
            <p:ph idx="1"/>
          </p:nvPr>
        </p:nvSpPr>
        <p:spPr/>
        <p:txBody>
          <a:bodyPr/>
          <a:lstStyle/>
          <a:p>
            <a:pPr marL="0" indent="0">
              <a:buNone/>
            </a:pPr>
            <a:r>
              <a:rPr lang="en-US" dirty="0"/>
              <a:t>You will need a Microsoft Azure account. </a:t>
            </a:r>
          </a:p>
          <a:p>
            <a:pPr marL="0" indent="0">
              <a:buNone/>
            </a:pPr>
            <a:r>
              <a:rPr lang="en-US" dirty="0"/>
              <a:t>You can use a production Azure account if you are able to create objects. </a:t>
            </a:r>
          </a:p>
          <a:p>
            <a:pPr marL="0" indent="0">
              <a:buNone/>
            </a:pPr>
            <a:r>
              <a:rPr lang="en-US" dirty="0"/>
              <a:t>You can also use your Microsoft Developer Network (MSDN) account (if you have one) to complete this workshop. </a:t>
            </a:r>
          </a:p>
          <a:p>
            <a:pPr marL="0" indent="0">
              <a:buNone/>
            </a:pPr>
            <a:r>
              <a:rPr lang="en-US" dirty="0"/>
              <a:t>If you don’t have access to a corporate or MSDN account: Create a free account </a:t>
            </a:r>
            <a:r>
              <a:rPr lang="en-US" dirty="0">
                <a:hlinkClick r:id="rId2"/>
              </a:rPr>
              <a:t>using this process</a:t>
            </a:r>
            <a:r>
              <a:rPr lang="en-US" dirty="0"/>
              <a:t> (</a:t>
            </a:r>
            <a:r>
              <a:rPr lang="en-US" dirty="0">
                <a:hlinkClick r:id="rId3"/>
              </a:rPr>
              <a:t>http://azure.microsoft.com/free</a:t>
            </a:r>
            <a:r>
              <a:rPr lang="en-US" dirty="0"/>
              <a:t>)</a:t>
            </a:r>
          </a:p>
          <a:p>
            <a:endParaRPr lang="en-US" dirty="0"/>
          </a:p>
        </p:txBody>
      </p:sp>
    </p:spTree>
    <p:extLst>
      <p:ext uri="{BB962C8B-B14F-4D97-AF65-F5344CB8AC3E}">
        <p14:creationId xmlns:p14="http://schemas.microsoft.com/office/powerpoint/2010/main" val="225652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3200" b="1" dirty="0"/>
              <a:t>Exam 70-475 </a:t>
            </a:r>
            <a:r>
              <a:rPr lang="en-US" sz="3200" dirty="0">
                <a:latin typeface="Calibri" panose="020F0502020204030204"/>
              </a:rPr>
              <a:t>Designing and Implementing Big Data Analytics Solutions</a:t>
            </a:r>
            <a:endParaRPr lang="en-US" sz="24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a:p>
            <a:pPr marL="0" indent="0" eaLnBrk="0" fontAlgn="t" hangingPunct="0">
              <a:lnSpc>
                <a:spcPct val="100000"/>
              </a:lnSpc>
              <a:spcBef>
                <a:spcPct val="0"/>
              </a:spcBef>
              <a:spcAft>
                <a:spcPct val="0"/>
              </a:spcAft>
              <a:buNone/>
            </a:pPr>
            <a:r>
              <a:rPr lang="en-US" sz="1500" b="1" dirty="0">
                <a:latin typeface="Calibri" panose="020F0502020204030204" pitchFamily="34" charset="0"/>
                <a:ea typeface="Calibri" panose="020F0502020204030204" pitchFamily="34" charset="0"/>
                <a:cs typeface="Times New Roman" panose="02020603050405020304" pitchFamily="18" charset="0"/>
              </a:rPr>
              <a:t>Design Big Data Batch and Interactive processing Solutions (30-35%)</a:t>
            </a:r>
          </a:p>
          <a:p>
            <a:pPr fontAlgn="base"/>
            <a:r>
              <a:rPr lang="en-US" sz="1050" b="1" dirty="0"/>
              <a:t>Ingest data for batch and interactive processing: </a:t>
            </a:r>
            <a:r>
              <a:rPr lang="en-US" sz="1050" dirty="0"/>
              <a:t>I</a:t>
            </a:r>
            <a:r>
              <a:rPr lang="en-US" sz="1000" dirty="0"/>
              <a:t>ngest from cloud-born or on-premises data, store data in Microsoft Azure Data Lake, store data in Azure BLOB Storage, perform a one-time bulk data transfer, perform routine small writes on a continuous basis</a:t>
            </a:r>
          </a:p>
          <a:p>
            <a:pPr fontAlgn="base"/>
            <a:r>
              <a:rPr lang="en-US" sz="1050" b="1" dirty="0"/>
              <a:t>Design and provision compute clusters: </a:t>
            </a:r>
            <a:r>
              <a:rPr lang="en-US" sz="1000" dirty="0"/>
              <a:t>Select compute cluster type, estimate cluster size based on workload</a:t>
            </a:r>
          </a:p>
          <a:p>
            <a:pPr fontAlgn="base"/>
            <a:r>
              <a:rPr lang="en-US" sz="1050" b="1" dirty="0"/>
              <a:t>Design for data security: </a:t>
            </a:r>
            <a:r>
              <a:rPr lang="en-US" sz="1000" dirty="0"/>
              <a:t>Protect personally identifiable information (PII) data in Azure, encrypt and mask data, implement role-based security, implement row-based security</a:t>
            </a:r>
          </a:p>
          <a:p>
            <a:pPr fontAlgn="base"/>
            <a:r>
              <a:rPr lang="en-US" sz="1050" b="1" dirty="0"/>
              <a:t>Design for batch processing: </a:t>
            </a:r>
            <a:r>
              <a:rPr lang="en-US" sz="1000" dirty="0"/>
              <a:t>Select appropriate language and tool, identify formats, define metadata, configure output</a:t>
            </a:r>
          </a:p>
          <a:p>
            <a:pPr marL="0" indent="0" eaLnBrk="0" fontAlgn="t" hangingPunct="0">
              <a:lnSpc>
                <a:spcPct val="100000"/>
              </a:lnSpc>
              <a:spcBef>
                <a:spcPct val="0"/>
              </a:spcBef>
              <a:spcAft>
                <a:spcPct val="0"/>
              </a:spcAft>
              <a:buNone/>
            </a:pPr>
            <a:r>
              <a:rPr lang="en-US" sz="1500" b="1" dirty="0">
                <a:latin typeface="Calibri" panose="020F0502020204030204" pitchFamily="34" charset="0"/>
                <a:ea typeface="Calibri" panose="020F0502020204030204" pitchFamily="34" charset="0"/>
                <a:cs typeface="Times New Roman" panose="02020603050405020304" pitchFamily="18" charset="0"/>
              </a:rPr>
              <a:t>Design Big Data Batch and Real-time processing Solutions (30-35%)</a:t>
            </a:r>
          </a:p>
          <a:p>
            <a:pPr fontAlgn="base"/>
            <a:r>
              <a:rPr lang="en-US" sz="1000" b="1" dirty="0"/>
              <a:t>Ingest data for real-time processing: </a:t>
            </a:r>
            <a:r>
              <a:rPr lang="en-US" sz="1000" dirty="0"/>
              <a:t>Select data ingestion technology, design partitioning scheme, design row key of event tables in HBase</a:t>
            </a:r>
          </a:p>
          <a:p>
            <a:pPr fontAlgn="base"/>
            <a:r>
              <a:rPr lang="en-US" sz="1000" b="1" dirty="0"/>
              <a:t>Design and provision compute resources: </a:t>
            </a:r>
            <a:r>
              <a:rPr lang="en-US" sz="1000" dirty="0"/>
              <a:t>Select streaming technology in Azure, select real-time event processing technology, select real-time event storage technology, select streaming units, configure cluster size, select the right technology for business requirements, assign appropriate resources for HBase clusters</a:t>
            </a:r>
          </a:p>
          <a:p>
            <a:pPr fontAlgn="base"/>
            <a:r>
              <a:rPr lang="en-US" sz="1000" b="1" dirty="0"/>
              <a:t>Design for Lambda architecture: I</a:t>
            </a:r>
            <a:r>
              <a:rPr lang="en-US" sz="1000" dirty="0"/>
              <a:t>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p>
          <a:p>
            <a:pPr fontAlgn="base"/>
            <a:r>
              <a:rPr lang="en-US" sz="1000" b="1" dirty="0"/>
              <a:t>Design for real-time processing: </a:t>
            </a:r>
            <a:r>
              <a:rPr lang="en-US" sz="1000" dirty="0"/>
              <a:t>Design for latency and throughput, design reference data streams, design business logic, design visualization output</a:t>
            </a:r>
          </a:p>
          <a:p>
            <a:pPr marL="0" indent="0" eaLnBrk="0" fontAlgn="t" hangingPunct="0">
              <a:lnSpc>
                <a:spcPct val="100000"/>
              </a:lnSpc>
              <a:spcBef>
                <a:spcPct val="0"/>
              </a:spcBef>
              <a:spcAft>
                <a:spcPct val="0"/>
              </a:spcAft>
              <a:buNone/>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58077" y="1273629"/>
            <a:ext cx="5699760" cy="4798336"/>
          </a:xfrm>
        </p:spPr>
        <p:txBody>
          <a:bodyPr>
            <a:noAutofit/>
          </a:bodyPr>
          <a:lstStyle/>
          <a:p>
            <a:pPr marL="0" lvl="1" indent="0" fontAlgn="t">
              <a:lnSpc>
                <a:spcPct val="100000"/>
              </a:lnSpc>
              <a:spcBef>
                <a:spcPts val="0"/>
              </a:spcBef>
              <a:spcAft>
                <a:spcPct val="0"/>
              </a:spcAft>
              <a:buSzPts val="1000"/>
              <a:buNone/>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Operationalize End-to-End Cloud Analytics Solutions (30-35%)</a:t>
            </a:r>
          </a:p>
          <a:p>
            <a:pPr fontAlgn="base"/>
            <a:r>
              <a:rPr lang="en-US" sz="1050" b="1" dirty="0"/>
              <a:t>Create a data factory: </a:t>
            </a:r>
            <a:r>
              <a:rPr lang="en-US" sz="1000" dirty="0"/>
              <a:t>Identify data sources, identify and provision data processing infrastructure, utilize Visual Studio to design and deploy pipelines, deploy Data Factory Jobs</a:t>
            </a:r>
          </a:p>
          <a:p>
            <a:pPr fontAlgn="base"/>
            <a:r>
              <a:rPr lang="en-US" sz="1050" b="1" dirty="0"/>
              <a:t>Orchestrate data processing activities in a data-driven workflow: </a:t>
            </a:r>
            <a:r>
              <a:rPr lang="en-US" sz="1000" dirty="0"/>
              <a:t>Leverage data-slicing concepts, identify data dependencies and chaining multiple activities, model complex schedules based on data dependencies, provision and run data pipelines</a:t>
            </a:r>
          </a:p>
          <a:p>
            <a:pPr fontAlgn="base"/>
            <a:r>
              <a:rPr lang="en-US" sz="1050" b="1" dirty="0"/>
              <a:t>Monitor and manage the data factory: </a:t>
            </a:r>
            <a:r>
              <a:rPr lang="en-US" sz="1000" dirty="0" err="1"/>
              <a:t>dentify</a:t>
            </a:r>
            <a:r>
              <a:rPr lang="en-US" sz="1000" dirty="0"/>
              <a:t> failures and root causes, create alerts for specified conditions, perform a restatement, start and stop data factory pipelines</a:t>
            </a:r>
          </a:p>
          <a:p>
            <a:pPr fontAlgn="base"/>
            <a:r>
              <a:rPr lang="en-US" sz="1050" b="1" dirty="0"/>
              <a:t>Move, transform, and analyze data: </a:t>
            </a:r>
            <a:r>
              <a:rPr lang="en-US" sz="1000" dirty="0"/>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p>
          <a:p>
            <a:pPr fontAlgn="base"/>
            <a:r>
              <a:rPr lang="en-US" sz="1050" b="1" dirty="0"/>
              <a:t>Design a deployment strategy for an end-to-end solution: </a:t>
            </a:r>
            <a:r>
              <a:rPr lang="en-US" sz="1000" dirty="0"/>
              <a:t>Leverage PowerShell for deployment, automate deployment programmatically, design deployment strategies for automation</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lvl="0">
              <a:defRPr/>
            </a:pPr>
            <a:r>
              <a:rPr lang="en-US" sz="3200" dirty="0">
                <a:solidFill>
                  <a:prstClr val="black"/>
                </a:solidFill>
              </a:rPr>
              <a:t>https://www.microsoft.com/en-us/learning/exam-70-475.aspx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2606</Words>
  <Application>Microsoft Office PowerPoint</Application>
  <PresentationFormat>Widescreen</PresentationFormat>
  <Paragraphs>340</Paragraphs>
  <Slides>21</Slides>
  <Notes>20</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Welcome to Burlington</vt:lpstr>
      <vt:lpstr>Welcome!</vt:lpstr>
      <vt:lpstr>Please Socialize! #70-475   @ITProGuru</vt:lpstr>
      <vt:lpstr>Voting: Show of Hands</vt:lpstr>
      <vt:lpstr>Voting: Show of Hands</vt:lpstr>
      <vt:lpstr>Voting: Show of Hands</vt:lpstr>
      <vt:lpstr>Voting: Show of Hands</vt:lpstr>
      <vt:lpstr>Azure Account</vt:lpstr>
      <vt:lpstr>Exam 70-475 Designing and Implementing Big Data Analytics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Andy Roberts</cp:lastModifiedBy>
  <cp:revision>5</cp:revision>
  <dcterms:created xsi:type="dcterms:W3CDTF">2017-12-06T16:04:14Z</dcterms:created>
  <dcterms:modified xsi:type="dcterms:W3CDTF">2017-12-07T05:29:39Z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