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92" r:id="rId3"/>
  </p:sldMasterIdLst>
  <p:notesMasterIdLst>
    <p:notesMasterId r:id="rId24"/>
  </p:notesMasterIdLst>
  <p:sldIdLst>
    <p:sldId id="269" r:id="rId4"/>
    <p:sldId id="270" r:id="rId5"/>
    <p:sldId id="272" r:id="rId6"/>
    <p:sldId id="273" r:id="rId7"/>
    <p:sldId id="274" r:id="rId8"/>
    <p:sldId id="275" r:id="rId9"/>
    <p:sldId id="276" r:id="rId10"/>
    <p:sldId id="277" r:id="rId11"/>
    <p:sldId id="278" r:id="rId12"/>
    <p:sldId id="259" r:id="rId13"/>
    <p:sldId id="260" r:id="rId14"/>
    <p:sldId id="264" r:id="rId15"/>
    <p:sldId id="267" r:id="rId16"/>
    <p:sldId id="265" r:id="rId17"/>
    <p:sldId id="266" r:id="rId18"/>
    <p:sldId id="268" r:id="rId19"/>
    <p:sldId id="258" r:id="rId20"/>
    <p:sldId id="261" r:id="rId21"/>
    <p:sldId id="263"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94660"/>
  </p:normalViewPr>
  <p:slideViewPr>
    <p:cSldViewPr snapToGrid="0">
      <p:cViewPr varScale="1">
        <p:scale>
          <a:sx n="73" d="100"/>
          <a:sy n="73" d="100"/>
        </p:scale>
        <p:origin x="68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Serra" userId="8ac5bb8964d8f761" providerId="LiveId" clId="{C6CF72FC-4332-4AC2-AFC3-466019215905}"/>
    <pc:docChg chg="undo custSel addSld delSld modSld sldOrd">
      <pc:chgData name="James Serra" userId="8ac5bb8964d8f761" providerId="LiveId" clId="{C6CF72FC-4332-4AC2-AFC3-466019215905}" dt="2017-12-06T17:31:47.604" v="324" actId="478"/>
      <pc:docMkLst>
        <pc:docMk/>
      </pc:docMkLst>
      <pc:sldChg chg="modSp del">
        <pc:chgData name="James Serra" userId="8ac5bb8964d8f761" providerId="LiveId" clId="{C6CF72FC-4332-4AC2-AFC3-466019215905}" dt="2017-12-06T16:41:35.401" v="223" actId="2696"/>
        <pc:sldMkLst>
          <pc:docMk/>
          <pc:sldMk cId="1982144365" sldId="257"/>
        </pc:sldMkLst>
        <pc:spChg chg="mod">
          <ac:chgData name="James Serra" userId="8ac5bb8964d8f761" providerId="LiveId" clId="{C6CF72FC-4332-4AC2-AFC3-466019215905}" dt="2017-12-06T16:36:06.142" v="218" actId="20577"/>
          <ac:spMkLst>
            <pc:docMk/>
            <pc:sldMk cId="1982144365" sldId="257"/>
            <ac:spMk id="4" creationId="{00000000-0000-0000-0000-000000000000}"/>
          </ac:spMkLst>
        </pc:spChg>
      </pc:sldChg>
      <pc:sldChg chg="ord">
        <pc:chgData name="James Serra" userId="8ac5bb8964d8f761" providerId="LiveId" clId="{C6CF72FC-4332-4AC2-AFC3-466019215905}" dt="2017-12-06T16:39:00.480" v="221" actId="478"/>
        <pc:sldMkLst>
          <pc:docMk/>
          <pc:sldMk cId="526721378" sldId="258"/>
        </pc:sldMkLst>
      </pc:sldChg>
      <pc:sldChg chg="modSp">
        <pc:chgData name="James Serra" userId="8ac5bb8964d8f761" providerId="LiveId" clId="{C6CF72FC-4332-4AC2-AFC3-466019215905}" dt="2017-12-06T16:20:59.830" v="175" actId="20577"/>
        <pc:sldMkLst>
          <pc:docMk/>
          <pc:sldMk cId="3624203492" sldId="262"/>
        </pc:sldMkLst>
        <pc:spChg chg="mod">
          <ac:chgData name="James Serra" userId="8ac5bb8964d8f761" providerId="LiveId" clId="{C6CF72FC-4332-4AC2-AFC3-466019215905}" dt="2017-12-06T16:12:56.854" v="1" actId="20577"/>
          <ac:spMkLst>
            <pc:docMk/>
            <pc:sldMk cId="3624203492" sldId="262"/>
            <ac:spMk id="57" creationId="{00000000-0000-0000-0000-000000000000}"/>
          </ac:spMkLst>
        </pc:spChg>
        <pc:spChg chg="mod">
          <ac:chgData name="James Serra" userId="8ac5bb8964d8f761" providerId="LiveId" clId="{C6CF72FC-4332-4AC2-AFC3-466019215905}" dt="2017-12-06T16:17:25.757" v="150" actId="20577"/>
          <ac:spMkLst>
            <pc:docMk/>
            <pc:sldMk cId="3624203492" sldId="262"/>
            <ac:spMk id="64" creationId="{00000000-0000-0000-0000-000000000000}"/>
          </ac:spMkLst>
        </pc:spChg>
        <pc:spChg chg="mod">
          <ac:chgData name="James Serra" userId="8ac5bb8964d8f761" providerId="LiveId" clId="{C6CF72FC-4332-4AC2-AFC3-466019215905}" dt="2017-12-06T16:14:48.402" v="98" actId="20577"/>
          <ac:spMkLst>
            <pc:docMk/>
            <pc:sldMk cId="3624203492" sldId="262"/>
            <ac:spMk id="69" creationId="{00000000-0000-0000-0000-000000000000}"/>
          </ac:spMkLst>
        </pc:spChg>
        <pc:spChg chg="mod">
          <ac:chgData name="James Serra" userId="8ac5bb8964d8f761" providerId="LiveId" clId="{C6CF72FC-4332-4AC2-AFC3-466019215905}" dt="2017-12-06T16:20:59.830" v="175" actId="20577"/>
          <ac:spMkLst>
            <pc:docMk/>
            <pc:sldMk cId="3624203492" sldId="262"/>
            <ac:spMk id="184" creationId="{00000000-0000-0000-0000-000000000000}"/>
          </ac:spMkLst>
        </pc:spChg>
      </pc:sldChg>
      <pc:sldChg chg="add">
        <pc:chgData name="James Serra" userId="8ac5bb8964d8f761" providerId="LiveId" clId="{C6CF72FC-4332-4AC2-AFC3-466019215905}" dt="2017-12-06T16:10:54.050" v="0" actId="20577"/>
        <pc:sldMkLst>
          <pc:docMk/>
          <pc:sldMk cId="2561546715" sldId="263"/>
        </pc:sldMkLst>
      </pc:sldChg>
      <pc:sldChg chg="addSp modSp add ord">
        <pc:chgData name="James Serra" userId="8ac5bb8964d8f761" providerId="LiveId" clId="{C6CF72FC-4332-4AC2-AFC3-466019215905}" dt="2017-12-06T16:38:27.103" v="220" actId="478"/>
        <pc:sldMkLst>
          <pc:docMk/>
          <pc:sldMk cId="408787363" sldId="264"/>
        </pc:sldMkLst>
        <pc:spChg chg="add mod">
          <ac:chgData name="James Serra" userId="8ac5bb8964d8f761" providerId="LiveId" clId="{C6CF72FC-4332-4AC2-AFC3-466019215905}" dt="2017-12-06T16:34:13.044" v="208" actId="255"/>
          <ac:spMkLst>
            <pc:docMk/>
            <pc:sldMk cId="408787363" sldId="264"/>
            <ac:spMk id="2" creationId="{9A6A8EAC-9342-4E0B-9517-0B427B9ADC56}"/>
          </ac:spMkLst>
        </pc:spChg>
      </pc:sldChg>
      <pc:sldChg chg="modSp add ord">
        <pc:chgData name="James Serra" userId="8ac5bb8964d8f761" providerId="LiveId" clId="{C6CF72FC-4332-4AC2-AFC3-466019215905}" dt="2017-12-06T16:38:27.103" v="220" actId="478"/>
        <pc:sldMkLst>
          <pc:docMk/>
          <pc:sldMk cId="2526615558" sldId="265"/>
        </pc:sldMkLst>
        <pc:spChg chg="mod">
          <ac:chgData name="James Serra" userId="8ac5bb8964d8f761" providerId="LiveId" clId="{C6CF72FC-4332-4AC2-AFC3-466019215905}" dt="2017-12-06T16:33:24.345" v="201" actId="2711"/>
          <ac:spMkLst>
            <pc:docMk/>
            <pc:sldMk cId="2526615558" sldId="265"/>
            <ac:spMk id="2" creationId="{9A6A8EAC-9342-4E0B-9517-0B427B9ADC56}"/>
          </ac:spMkLst>
        </pc:spChg>
      </pc:sldChg>
      <pc:sldChg chg="modSp add ord">
        <pc:chgData name="James Serra" userId="8ac5bb8964d8f761" providerId="LiveId" clId="{C6CF72FC-4332-4AC2-AFC3-466019215905}" dt="2017-12-06T16:38:27.103" v="220" actId="478"/>
        <pc:sldMkLst>
          <pc:docMk/>
          <pc:sldMk cId="1304587696" sldId="266"/>
        </pc:sldMkLst>
        <pc:spChg chg="mod">
          <ac:chgData name="James Serra" userId="8ac5bb8964d8f761" providerId="LiveId" clId="{C6CF72FC-4332-4AC2-AFC3-466019215905}" dt="2017-12-06T16:33:30.813" v="202" actId="2711"/>
          <ac:spMkLst>
            <pc:docMk/>
            <pc:sldMk cId="1304587696" sldId="266"/>
            <ac:spMk id="2" creationId="{9A6A8EAC-9342-4E0B-9517-0B427B9ADC56}"/>
          </ac:spMkLst>
        </pc:spChg>
      </pc:sldChg>
      <pc:sldChg chg="add ord">
        <pc:chgData name="James Serra" userId="8ac5bb8964d8f761" providerId="LiveId" clId="{C6CF72FC-4332-4AC2-AFC3-466019215905}" dt="2017-12-06T16:38:27.103" v="220" actId="478"/>
        <pc:sldMkLst>
          <pc:docMk/>
          <pc:sldMk cId="3028445399" sldId="267"/>
        </pc:sldMkLst>
      </pc:sldChg>
      <pc:sldChg chg="addSp delSp modSp add ord">
        <pc:chgData name="James Serra" userId="8ac5bb8964d8f761" providerId="LiveId" clId="{C6CF72FC-4332-4AC2-AFC3-466019215905}" dt="2017-12-06T16:38:27.103" v="220" actId="478"/>
        <pc:sldMkLst>
          <pc:docMk/>
          <pc:sldMk cId="1499149622" sldId="268"/>
        </pc:sldMkLst>
        <pc:spChg chg="del">
          <ac:chgData name="James Serra" userId="8ac5bb8964d8f761" providerId="LiveId" clId="{C6CF72FC-4332-4AC2-AFC3-466019215905}" dt="2017-12-06T16:35:14.032" v="210" actId="478"/>
          <ac:spMkLst>
            <pc:docMk/>
            <pc:sldMk cId="1499149622" sldId="268"/>
            <ac:spMk id="2" creationId="{9A6A8EAC-9342-4E0B-9517-0B427B9ADC56}"/>
          </ac:spMkLst>
        </pc:spChg>
        <pc:picChg chg="add mod">
          <ac:chgData name="James Serra" userId="8ac5bb8964d8f761" providerId="LiveId" clId="{C6CF72FC-4332-4AC2-AFC3-466019215905}" dt="2017-12-06T16:35:47.663" v="211" actId="931"/>
          <ac:picMkLst>
            <pc:docMk/>
            <pc:sldMk cId="1499149622" sldId="268"/>
            <ac:picMk id="4" creationId="{9D1FA847-731A-459E-82CC-263A464973BA}"/>
          </ac:picMkLst>
        </pc:picChg>
      </pc:sldChg>
      <pc:sldChg chg="delSp modSp add">
        <pc:chgData name="James Serra" userId="8ac5bb8964d8f761" providerId="LiveId" clId="{C6CF72FC-4332-4AC2-AFC3-466019215905}" dt="2017-12-06T17:31:47.604" v="324" actId="478"/>
        <pc:sldMkLst>
          <pc:docMk/>
          <pc:sldMk cId="4223053373" sldId="269"/>
        </pc:sldMkLst>
        <pc:spChg chg="mod">
          <ac:chgData name="James Serra" userId="8ac5bb8964d8f761" providerId="LiveId" clId="{C6CF72FC-4332-4AC2-AFC3-466019215905}" dt="2017-12-06T16:44:22.632" v="318" actId="20577"/>
          <ac:spMkLst>
            <pc:docMk/>
            <pc:sldMk cId="4223053373" sldId="269"/>
            <ac:spMk id="3" creationId="{4181D786-F41B-4C95-88DD-726F73821671}"/>
          </ac:spMkLst>
        </pc:spChg>
        <pc:spChg chg="mod">
          <ac:chgData name="James Serra" userId="8ac5bb8964d8f761" providerId="LiveId" clId="{C6CF72FC-4332-4AC2-AFC3-466019215905}" dt="2017-12-06T16:43:12.590" v="287" actId="255"/>
          <ac:spMkLst>
            <pc:docMk/>
            <pc:sldMk cId="4223053373" sldId="269"/>
            <ac:spMk id="6" creationId="{CC3A4F2E-93C6-43CD-B178-3C7D1AC8351E}"/>
          </ac:spMkLst>
        </pc:spChg>
        <pc:graphicFrameChg chg="del modGraphic">
          <ac:chgData name="James Serra" userId="8ac5bb8964d8f761" providerId="LiveId" clId="{C6CF72FC-4332-4AC2-AFC3-466019215905}" dt="2017-12-06T17:31:47.604" v="324" actId="478"/>
          <ac:graphicFrameMkLst>
            <pc:docMk/>
            <pc:sldMk cId="4223053373" sldId="269"/>
            <ac:graphicFrameMk id="9" creationId="{29DCAAFD-A2E4-47A0-96E6-AE5BFAF88CB0}"/>
          </ac:graphicFrameMkLst>
        </pc:graphicFrameChg>
      </pc:sldChg>
      <pc:sldChg chg="modSp add">
        <pc:chgData name="James Serra" userId="8ac5bb8964d8f761" providerId="LiveId" clId="{C6CF72FC-4332-4AC2-AFC3-466019215905}" dt="2017-12-06T16:43:33.055" v="310" actId="20577"/>
        <pc:sldMkLst>
          <pc:docMk/>
          <pc:sldMk cId="189656044" sldId="270"/>
        </pc:sldMkLst>
        <pc:spChg chg="mod">
          <ac:chgData name="James Serra" userId="8ac5bb8964d8f761" providerId="LiveId" clId="{C6CF72FC-4332-4AC2-AFC3-466019215905}" dt="2017-12-06T16:43:33.055" v="310" actId="20577"/>
          <ac:spMkLst>
            <pc:docMk/>
            <pc:sldMk cId="189656044" sldId="270"/>
            <ac:spMk id="3" creationId="{EAE27623-0922-4B78-9EB5-36F863D0396E}"/>
          </ac:spMkLst>
        </pc:spChg>
      </pc:sldChg>
      <pc:sldChg chg="add del">
        <pc:chgData name="James Serra" userId="8ac5bb8964d8f761" providerId="LiveId" clId="{C6CF72FC-4332-4AC2-AFC3-466019215905}" dt="2017-12-06T16:44:04.380" v="311" actId="2696"/>
        <pc:sldMkLst>
          <pc:docMk/>
          <pc:sldMk cId="587214897" sldId="271"/>
        </pc:sldMkLst>
      </pc:sldChg>
      <pc:sldChg chg="add modTransition">
        <pc:chgData name="James Serra" userId="8ac5bb8964d8f761" providerId="LiveId" clId="{C6CF72FC-4332-4AC2-AFC3-466019215905}" dt="2017-12-06T16:44:42.640" v="319" actId="478"/>
        <pc:sldMkLst>
          <pc:docMk/>
          <pc:sldMk cId="1698001098" sldId="272"/>
        </pc:sldMkLst>
      </pc:sldChg>
      <pc:sldChg chg="add">
        <pc:chgData name="James Serra" userId="8ac5bb8964d8f761" providerId="LiveId" clId="{C6CF72FC-4332-4AC2-AFC3-466019215905}" dt="2017-12-06T16:41:24.844" v="222" actId="478"/>
        <pc:sldMkLst>
          <pc:docMk/>
          <pc:sldMk cId="3819001492" sldId="273"/>
        </pc:sldMkLst>
      </pc:sldChg>
      <pc:sldChg chg="add">
        <pc:chgData name="James Serra" userId="8ac5bb8964d8f761" providerId="LiveId" clId="{C6CF72FC-4332-4AC2-AFC3-466019215905}" dt="2017-12-06T16:41:24.844" v="222" actId="478"/>
        <pc:sldMkLst>
          <pc:docMk/>
          <pc:sldMk cId="1765503523" sldId="274"/>
        </pc:sldMkLst>
      </pc:sldChg>
      <pc:sldChg chg="add">
        <pc:chgData name="James Serra" userId="8ac5bb8964d8f761" providerId="LiveId" clId="{C6CF72FC-4332-4AC2-AFC3-466019215905}" dt="2017-12-06T16:41:24.844" v="222" actId="478"/>
        <pc:sldMkLst>
          <pc:docMk/>
          <pc:sldMk cId="2285351780" sldId="275"/>
        </pc:sldMkLst>
      </pc:sldChg>
      <pc:sldChg chg="add">
        <pc:chgData name="James Serra" userId="8ac5bb8964d8f761" providerId="LiveId" clId="{C6CF72FC-4332-4AC2-AFC3-466019215905}" dt="2017-12-06T16:41:24.844" v="222" actId="478"/>
        <pc:sldMkLst>
          <pc:docMk/>
          <pc:sldMk cId="2804196478" sldId="276"/>
        </pc:sldMkLst>
      </pc:sldChg>
      <pc:sldChg chg="add modTransition">
        <pc:chgData name="James Serra" userId="8ac5bb8964d8f761" providerId="LiveId" clId="{C6CF72FC-4332-4AC2-AFC3-466019215905}" dt="2017-12-06T16:45:20.387" v="321" actId="478"/>
        <pc:sldMkLst>
          <pc:docMk/>
          <pc:sldMk cId="2471584540" sldId="277"/>
        </pc:sldMkLst>
      </pc:sldChg>
      <pc:sldChg chg="add">
        <pc:chgData name="James Serra" userId="8ac5bb8964d8f761" providerId="LiveId" clId="{C6CF72FC-4332-4AC2-AFC3-466019215905}" dt="2017-12-06T16:41:24.844" v="222" actId="478"/>
        <pc:sldMkLst>
          <pc:docMk/>
          <pc:sldMk cId="4154887438" sldId="278"/>
        </pc:sldMkLst>
      </pc:sldChg>
      <pc:sldChg chg="add del">
        <pc:chgData name="James Serra" userId="8ac5bb8964d8f761" providerId="LiveId" clId="{C6CF72FC-4332-4AC2-AFC3-466019215905}" dt="2017-12-06T16:45:11.580" v="320" actId="2696"/>
        <pc:sldMkLst>
          <pc:docMk/>
          <pc:sldMk cId="3829441618" sldId="279"/>
        </pc:sldMkLst>
      </pc:sldChg>
      <pc:sldChg chg="add del">
        <pc:chgData name="James Serra" userId="8ac5bb8964d8f761" providerId="LiveId" clId="{C6CF72FC-4332-4AC2-AFC3-466019215905}" dt="2017-12-06T16:45:25.588" v="322" actId="2696"/>
        <pc:sldMkLst>
          <pc:docMk/>
          <pc:sldMk cId="3334529793" sldId="280"/>
        </pc:sldMkLst>
      </pc:sldChg>
      <pc:sldChg chg="add del">
        <pc:chgData name="James Serra" userId="8ac5bb8964d8f761" providerId="LiveId" clId="{C6CF72FC-4332-4AC2-AFC3-466019215905}" dt="2017-12-06T16:45:29.609" v="323" actId="2696"/>
        <pc:sldMkLst>
          <pc:docMk/>
          <pc:sldMk cId="947618123" sldId="281"/>
        </pc:sldMkLst>
      </pc:sldChg>
      <pc:sldMasterChg chg="delSldLayout">
        <pc:chgData name="James Serra" userId="8ac5bb8964d8f761" providerId="LiveId" clId="{C6CF72FC-4332-4AC2-AFC3-466019215905}" dt="2017-12-06T16:44:04.383" v="312" actId="2696"/>
        <pc:sldMasterMkLst>
          <pc:docMk/>
          <pc:sldMasterMk cId="3620468862" sldId="2147483692"/>
        </pc:sldMasterMkLst>
        <pc:sldLayoutChg chg="del">
          <pc:chgData name="James Serra" userId="8ac5bb8964d8f761" providerId="LiveId" clId="{C6CF72FC-4332-4AC2-AFC3-466019215905}" dt="2017-12-06T16:44:04.383" v="312" actId="2696"/>
          <pc:sldLayoutMkLst>
            <pc:docMk/>
            <pc:sldMasterMk cId="3620468862" sldId="2147483692"/>
            <pc:sldLayoutMk cId="3050563088" sldId="214748369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48D04-903E-4790-AD72-37240759B882}" type="datetimeFigureOut">
              <a:rPr lang="en-US" smtClean="0"/>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359F3-A1DB-42F0-B895-2E4AB9AF34F1}" type="slidenum">
              <a:rPr lang="en-US" smtClean="0"/>
              <a:t>‹#›</a:t>
            </a:fld>
            <a:endParaRPr lang="en-US"/>
          </a:p>
        </p:txBody>
      </p:sp>
    </p:spTree>
    <p:extLst>
      <p:ext uri="{BB962C8B-B14F-4D97-AF65-F5344CB8AC3E}">
        <p14:creationId xmlns:p14="http://schemas.microsoft.com/office/powerpoint/2010/main" val="2492860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all and Welcome To New York City, </a:t>
            </a:r>
          </a:p>
          <a:p>
            <a:r>
              <a:rPr lang="en-US" dirty="0"/>
              <a:t>I am Dan Stolts, I will be your MC for the day.  We have two rooms here in NYC so speakers are splitting their time between the two</a:t>
            </a:r>
          </a:p>
          <a:p>
            <a:r>
              <a:rPr lang="en-US" dirty="0"/>
              <a:t>We are thrilled to have you join us for this important topic.  We hope to be able to do more of these shows in the future.  I would like to encourage you to go back to your organizations and teach others some of what you learned.  If others in your organization would like a similar event, please have them contact your Microsoft Account Team.  </a:t>
            </a:r>
          </a:p>
          <a:p>
            <a:endParaRPr lang="en-US" dirty="0"/>
          </a:p>
          <a:p>
            <a:r>
              <a:rPr lang="en-US" dirty="0"/>
              <a:t>Let’s start things off with a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5038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12/6/2017 2:11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75779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12/6/2017 2:11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82001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12</a:t>
            </a:fld>
            <a:endParaRPr lang="en-US"/>
          </a:p>
        </p:txBody>
      </p:sp>
    </p:spTree>
    <p:extLst>
      <p:ext uri="{BB962C8B-B14F-4D97-AF65-F5344CB8AC3E}">
        <p14:creationId xmlns:p14="http://schemas.microsoft.com/office/powerpoint/2010/main" val="1503189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13</a:t>
            </a:fld>
            <a:endParaRPr lang="en-US"/>
          </a:p>
        </p:txBody>
      </p:sp>
    </p:spTree>
    <p:extLst>
      <p:ext uri="{BB962C8B-B14F-4D97-AF65-F5344CB8AC3E}">
        <p14:creationId xmlns:p14="http://schemas.microsoft.com/office/powerpoint/2010/main" val="1768614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14</a:t>
            </a:fld>
            <a:endParaRPr lang="en-US"/>
          </a:p>
        </p:txBody>
      </p:sp>
    </p:spTree>
    <p:extLst>
      <p:ext uri="{BB962C8B-B14F-4D97-AF65-F5344CB8AC3E}">
        <p14:creationId xmlns:p14="http://schemas.microsoft.com/office/powerpoint/2010/main" val="1505215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15</a:t>
            </a:fld>
            <a:endParaRPr lang="en-US"/>
          </a:p>
        </p:txBody>
      </p:sp>
    </p:spTree>
    <p:extLst>
      <p:ext uri="{BB962C8B-B14F-4D97-AF65-F5344CB8AC3E}">
        <p14:creationId xmlns:p14="http://schemas.microsoft.com/office/powerpoint/2010/main" val="2728780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16</a:t>
            </a:fld>
            <a:endParaRPr lang="en-US"/>
          </a:p>
        </p:txBody>
      </p:sp>
    </p:spTree>
    <p:extLst>
      <p:ext uri="{BB962C8B-B14F-4D97-AF65-F5344CB8AC3E}">
        <p14:creationId xmlns:p14="http://schemas.microsoft.com/office/powerpoint/2010/main" val="483922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12/6/2017 2:11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5987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014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5942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7107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3788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174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198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5864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017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589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7 primary sections called Objective Domains (OD) to cover.  Each one has sub categories.  Each has a percentage range.  This percentage is the value of that portion on the exam.  Note, some are 5-10 while others are 20-25.  The sections that are 20-25 means that up to 25% of the points you can get on the exam will be in the topic area.  You can see additional information on each section at the link on the bottom of the page.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5109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 tips are slides to pay close attention to.  You will very likely see many questions that are related to the various Exam Tips.  </a:t>
            </a:r>
          </a:p>
          <a:p>
            <a:r>
              <a:rPr lang="en-US" dirty="0"/>
              <a:t>This Yammer Group will NOT be on the exam.  We just wanted to highlight it is very important so you know where to turn after the event is finished. </a:t>
            </a:r>
          </a:p>
          <a:p>
            <a:endParaRPr lang="en-US" dirty="0"/>
          </a:p>
          <a:p>
            <a:endParaRPr lang="en-US" dirty="0"/>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B204-7D86-4363-947A-E892579E27F0}"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ooter Placeholder 9"/>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40779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2"/>
            <a:ext cx="5113948" cy="615609"/>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34504"/>
            <a:ext cx="6274974" cy="1022069"/>
          </a:xfrm>
        </p:spPr>
        <p:txBody>
          <a:bodyPr lIns="182880" tIns="146304" rIns="182880" bIns="146304"/>
          <a:lstStyle>
            <a:lvl1pPr marL="0" indent="0">
              <a:buNone/>
              <a:defRPr sz="5294"/>
            </a:lvl1pPr>
          </a:lstStyle>
          <a:p>
            <a:pPr lvl="0"/>
            <a:r>
              <a:rPr lang="en-US" dirty="0"/>
              <a:t>&lt;theme word here&gt;</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202095" y="259969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2599697"/>
            <a:ext cx="6274974" cy="1022998"/>
          </a:xfrm>
        </p:spPr>
        <p:txBody>
          <a:bodyPr lIns="182880" tIns="146304" rIns="182880" bIns="146304"/>
          <a:lstStyle>
            <a:lvl1pPr marL="0" indent="0">
              <a:buNone/>
              <a:defRPr sz="5294"/>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37802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378027"/>
            <a:ext cx="6274974" cy="1022998"/>
          </a:xfrm>
        </p:spPr>
        <p:txBody>
          <a:bodyPr lIns="182880" tIns="146304" rIns="182880" bIns="146304"/>
          <a:lstStyle>
            <a:lvl1pPr marL="0" indent="0">
              <a:buNone/>
              <a:defRPr sz="5294"/>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1075307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4690912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06827267"/>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3405476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79925696"/>
      </p:ext>
    </p:extLst>
  </p:cSld>
  <p:clrMapOvr>
    <a:masterClrMapping/>
  </p:clrMapOvr>
  <p:transition spd="med">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241344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4531963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Microsoft Ready content is </a:t>
            </a: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31120353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23460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78143400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7029841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2"/>
            <a:ext cx="5113948" cy="615609"/>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786965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 believe</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259969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explore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337802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win</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54467559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17621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404798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69189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93B9F9-3668-4248-BC3B-A7F41B8EEB64}"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7599999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93B9F9-3668-4248-BC3B-A7F41B8EEB64}" type="datetimeFigureOut">
              <a:rPr lang="en-US" smtClean="0"/>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0872415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93B9F9-3668-4248-BC3B-A7F41B8EEB64}" type="datetimeFigureOut">
              <a:rPr lang="en-US" smtClean="0"/>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5469700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3B9F9-3668-4248-BC3B-A7F41B8EEB64}" type="datetimeFigureOut">
              <a:rPr lang="en-US" smtClean="0"/>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2461026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6372891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4022295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60683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1263415256"/>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88897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410554045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762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2338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0" grpId="0" animBg="1"/>
      <p:bldP spid="10" grpId="1" animBg="1"/>
      <p:bldP spid="11" grpId="0" animBg="1"/>
      <p:bldP spid="11" grpId="1" animBg="1"/>
      <p:bldP spid="13" grpId="0" animBg="1"/>
      <p:bldP spid="13" grpId="1"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prstClr val="black">
                        <a:alpha val="50000"/>
                      </a:prstClr>
                    </a:gs>
                    <a:gs pos="86000">
                      <a:prstClr val="black">
                        <a:alpha val="50000"/>
                      </a:prstClr>
                    </a:gs>
                  </a:gsLst>
                  <a:lin ang="5400000" scaled="0"/>
                </a:gradFill>
                <a:effectLst/>
                <a:uLnTx/>
                <a:uFillTx/>
                <a:latin typeface="Calibri" panose="020F0502020204030204"/>
                <a:ea typeface="+mn-ea"/>
                <a:cs typeface="+mn-cs"/>
              </a:rPr>
              <a:t>MICROSOFT CONFIDENTIAL – INTERNAL ONLY</a:t>
            </a:r>
          </a:p>
        </p:txBody>
      </p:sp>
    </p:spTree>
    <p:extLst>
      <p:ext uri="{BB962C8B-B14F-4D97-AF65-F5344CB8AC3E}">
        <p14:creationId xmlns:p14="http://schemas.microsoft.com/office/powerpoint/2010/main" val="218895028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23020493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8834488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4914438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3808377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55592448"/>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4003110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78826339"/>
      </p:ext>
    </p:extLst>
  </p:cSld>
  <p:clrMapOvr>
    <a:overrideClrMapping bg1="dk1" tx1="lt1" bg2="dk2" tx2="lt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3.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696503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3B9F9-3668-4248-BC3B-A7F41B8EEB64}" type="datetimeFigureOut">
              <a:rPr lang="en-US" smtClean="0"/>
              <a:t>12/6/2017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023B7-EB55-4B02-925F-1C95A172EA17}" type="slidenum">
              <a:rPr lang="en-US" smtClean="0"/>
              <a:t>‹#›</a:t>
            </a:fld>
            <a:endParaRPr lang="en-US"/>
          </a:p>
        </p:txBody>
      </p:sp>
    </p:spTree>
    <p:extLst>
      <p:ext uri="{BB962C8B-B14F-4D97-AF65-F5344CB8AC3E}">
        <p14:creationId xmlns:p14="http://schemas.microsoft.com/office/powerpoint/2010/main" val="170892345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12/6/2017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046886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www.microsoft.com/en-us/learning/exam-70-475.aspx#syllabus-1"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www.microsoft.com/en-us/learning/exam-70-475.aspx#syllabus-2"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www.microsoft.com/en-us/learning/exam-70-475.aspx#syllabus-3"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hyperlink" Target="http://aka.ms/AzureExamPrep" TargetMode="External"/><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704"/>
            <a:ext cx="12358254" cy="6857990"/>
          </a:xfrm>
          <a:prstGeom prst="rect">
            <a:avLst/>
          </a:prstGeom>
        </p:spPr>
      </p:pic>
      <p:sp>
        <p:nvSpPr>
          <p:cNvPr id="12" name="Flowchart: Document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Welcome to Burlington</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8925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Azure Certification Jump Start</a:t>
            </a:r>
            <a:b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70-475 Designing and Implementing Big Data Analytics Solutions</a:t>
            </a:r>
          </a:p>
        </p:txBody>
      </p:sp>
      <p:sp>
        <p:nvSpPr>
          <p:cNvPr id="3" name="TextBox 2">
            <a:extLst>
              <a:ext uri="{FF2B5EF4-FFF2-40B4-BE49-F238E27FC236}">
                <a16:creationId xmlns:a16="http://schemas.microsoft.com/office/drawing/2014/main" id="{4181D786-F41B-4C95-88DD-726F73821671}"/>
              </a:ext>
            </a:extLst>
          </p:cNvPr>
          <p:cNvSpPr txBox="1"/>
          <p:nvPr/>
        </p:nvSpPr>
        <p:spPr>
          <a:xfrm>
            <a:off x="5833950" y="5563645"/>
            <a:ext cx="6191794" cy="107721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Content Location: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https://github.com/guruskill/70-475</a:t>
            </a:r>
          </a:p>
        </p:txBody>
      </p:sp>
    </p:spTree>
    <p:extLst>
      <p:ext uri="{BB962C8B-B14F-4D97-AF65-F5344CB8AC3E}">
        <p14:creationId xmlns:p14="http://schemas.microsoft.com/office/powerpoint/2010/main" val="422305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Technology Cert program</a:t>
            </a:r>
          </a:p>
        </p:txBody>
      </p:sp>
      <p:sp>
        <p:nvSpPr>
          <p:cNvPr id="3" name="Text Placeholder 2"/>
          <p:cNvSpPr>
            <a:spLocks noGrp="1"/>
          </p:cNvSpPr>
          <p:nvPr>
            <p:ph type="body" sz="quarter" idx="10"/>
          </p:nvPr>
        </p:nvSpPr>
        <p:spPr>
          <a:xfrm>
            <a:off x="269303" y="1187963"/>
            <a:ext cx="11655078" cy="4568136"/>
          </a:xfrm>
        </p:spPr>
        <p:txBody>
          <a:bodyPr/>
          <a:lstStyle/>
          <a:p>
            <a:r>
              <a:rPr lang="en-US" dirty="0"/>
              <a:t>Cloud focused</a:t>
            </a:r>
          </a:p>
          <a:p>
            <a:pPr lvl="1"/>
            <a:r>
              <a:rPr lang="en-US" dirty="0"/>
              <a:t>Many exams focus on cloud-based technologies</a:t>
            </a:r>
          </a:p>
          <a:p>
            <a:pPr lvl="1"/>
            <a:r>
              <a:rPr lang="en-US" dirty="0"/>
              <a:t>When relevant, hybrid environments are part of solutions</a:t>
            </a:r>
          </a:p>
          <a:p>
            <a:r>
              <a:rPr lang="en-US" dirty="0"/>
              <a:t>Constant Updates</a:t>
            </a:r>
          </a:p>
          <a:p>
            <a:pPr lvl="1"/>
            <a:r>
              <a:rPr lang="en-US" dirty="0"/>
              <a:t>Exams are continuously updated to reflect changes in the cloud</a:t>
            </a:r>
          </a:p>
          <a:p>
            <a:pPr lvl="1"/>
            <a:r>
              <a:rPr lang="en-US" dirty="0"/>
              <a:t>Exam are updated every several months</a:t>
            </a:r>
          </a:p>
          <a:p>
            <a:r>
              <a:rPr lang="en-US" dirty="0"/>
              <a:t>New Exam Releases</a:t>
            </a:r>
          </a:p>
          <a:p>
            <a:pPr lvl="1"/>
            <a:r>
              <a:rPr lang="en-US" dirty="0"/>
              <a:t>Many new exams released in FY17 and FY18, focusing on cloud platforms, data science, and many new product releases. </a:t>
            </a:r>
          </a:p>
        </p:txBody>
      </p:sp>
    </p:spTree>
    <p:extLst>
      <p:ext uri="{BB962C8B-B14F-4D97-AF65-F5344CB8AC3E}">
        <p14:creationId xmlns:p14="http://schemas.microsoft.com/office/powerpoint/2010/main" val="40245894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 Basics</a:t>
            </a:r>
          </a:p>
        </p:txBody>
      </p:sp>
      <p:sp>
        <p:nvSpPr>
          <p:cNvPr id="4" name="Text Placeholder 3"/>
          <p:cNvSpPr>
            <a:spLocks noGrp="1"/>
          </p:cNvSpPr>
          <p:nvPr>
            <p:ph type="body" sz="quarter" idx="10"/>
          </p:nvPr>
        </p:nvSpPr>
        <p:spPr>
          <a:xfrm>
            <a:off x="269303" y="1187963"/>
            <a:ext cx="11655078" cy="3527761"/>
          </a:xfrm>
        </p:spPr>
        <p:txBody>
          <a:bodyPr/>
          <a:lstStyle/>
          <a:p>
            <a:r>
              <a:rPr lang="en-US" dirty="0"/>
              <a:t>40-60 questions</a:t>
            </a:r>
          </a:p>
          <a:p>
            <a:r>
              <a:rPr lang="en-US" dirty="0"/>
              <a:t>1-3 hours to complete the exam</a:t>
            </a:r>
          </a:p>
          <a:p>
            <a:r>
              <a:rPr lang="en-US" dirty="0"/>
              <a:t>Can review questions (for most question types)</a:t>
            </a:r>
          </a:p>
          <a:p>
            <a:r>
              <a:rPr lang="en-US" dirty="0"/>
              <a:t>Can include up to 20 different types of questions</a:t>
            </a:r>
          </a:p>
          <a:p>
            <a:r>
              <a:rPr lang="en-US" dirty="0"/>
              <a:t>700 is passing</a:t>
            </a:r>
          </a:p>
          <a:p>
            <a:pPr lvl="1"/>
            <a:r>
              <a:rPr lang="en-US" dirty="0"/>
              <a:t>700 &lt;&gt; 70%</a:t>
            </a:r>
            <a:endParaRPr lang="en-US" sz="1372" dirty="0">
              <a:gradFill>
                <a:gsLst>
                  <a:gs pos="1250">
                    <a:schemeClr val="tx1"/>
                  </a:gs>
                  <a:gs pos="99000">
                    <a:schemeClr val="tx1"/>
                  </a:gs>
                </a:gsLst>
                <a:lin ang="5400000" scaled="0"/>
              </a:gradFill>
            </a:endParaRPr>
          </a:p>
        </p:txBody>
      </p:sp>
    </p:spTree>
    <p:extLst>
      <p:ext uri="{BB962C8B-B14F-4D97-AF65-F5344CB8AC3E}">
        <p14:creationId xmlns:p14="http://schemas.microsoft.com/office/powerpoint/2010/main" val="87967576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35078" y="310776"/>
            <a:ext cx="10811774" cy="2431435"/>
          </a:xfrm>
          <a:prstGeom prst="rect">
            <a:avLst/>
          </a:prstGeom>
        </p:spPr>
        <p:txBody>
          <a:bodyPr wrap="square">
            <a:spAutoFit/>
          </a:bodyPr>
          <a:lstStyle/>
          <a:p>
            <a:pPr fontAlgn="base"/>
            <a:r>
              <a:rPr lang="en-US" sz="3200" dirty="0">
                <a:latin typeface="+mj-lt"/>
              </a:rPr>
              <a:t>Who should take this exam?</a:t>
            </a:r>
          </a:p>
          <a:p>
            <a:pPr fontAlgn="base"/>
            <a:endParaRPr lang="en-US" sz="2400" dirty="0">
              <a:latin typeface="+mj-lt"/>
            </a:endParaRPr>
          </a:p>
          <a:p>
            <a:pPr fontAlgn="base"/>
            <a:r>
              <a:rPr lang="en-US" sz="2400" dirty="0">
                <a:latin typeface="+mj-lt"/>
              </a:rPr>
              <a:t>This certification exam is targeted towards data management professionals, data architects, data scientists, and data developers who design big data analytics solutions on Microsoft Azure. Candidates for this exam will have relevant work experience in big data analytics solutions.</a:t>
            </a:r>
          </a:p>
        </p:txBody>
      </p:sp>
    </p:spTree>
    <p:extLst>
      <p:ext uri="{BB962C8B-B14F-4D97-AF65-F5344CB8AC3E}">
        <p14:creationId xmlns:p14="http://schemas.microsoft.com/office/powerpoint/2010/main" val="408787363"/>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35078" y="310776"/>
            <a:ext cx="10811774" cy="4345036"/>
          </a:xfrm>
          <a:prstGeom prst="rect">
            <a:avLst/>
          </a:prstGeom>
        </p:spPr>
        <p:txBody>
          <a:bodyPr wrap="square">
            <a:spAutoFit/>
          </a:bodyPr>
          <a:lstStyle/>
          <a:p>
            <a:pPr>
              <a:lnSpc>
                <a:spcPct val="107000"/>
              </a:lnSpc>
            </a:pPr>
            <a:r>
              <a:rPr lang="en-US" dirty="0">
                <a:solidFill>
                  <a:srgbClr val="0000FF"/>
                </a:solidFill>
                <a:effectLst/>
                <a:latin typeface="+mj-lt"/>
                <a:ea typeface="Times New Roman" panose="02020603050405020304" pitchFamily="18" charset="0"/>
                <a:cs typeface="Times New Roman" panose="02020603050405020304" pitchFamily="18" charset="0"/>
                <a:hlinkClick r:id="rId3"/>
              </a:rPr>
              <a:t>Design big data batch processing and interactive solutions (30–35%)</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Ingest data for batch and interactive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Ingest from cloud-born or on-premises data, store data in Microsoft Azure Data Lake, store data in Azure BLOB Storage, perform a one-time bulk data transfer, perform routine small writes on a continuous basis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and provision compute clusters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compute cluster type, estimate cluster size based on workload</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data security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Protect personally identifiable information (PII) data in Azure, encrypt and mask data, implement role-based security, implement row-based security</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batch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appropriate language and tool, identify formats, define metadata, configure output</a:t>
            </a:r>
            <a:endParaRPr lang="en-US"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844539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70937" y="191247"/>
            <a:ext cx="10811774" cy="5641737"/>
          </a:xfrm>
          <a:prstGeom prst="rect">
            <a:avLst/>
          </a:prstGeom>
        </p:spPr>
        <p:txBody>
          <a:bodyPr wrap="square">
            <a:spAutoFit/>
          </a:bodyPr>
          <a:lstStyle/>
          <a:p>
            <a:pPr>
              <a:lnSpc>
                <a:spcPct val="107000"/>
              </a:lnSpc>
            </a:pPr>
            <a:r>
              <a:rPr lang="en-US" dirty="0">
                <a:solidFill>
                  <a:srgbClr val="0000FF"/>
                </a:solidFill>
                <a:effectLst/>
                <a:latin typeface="+mj-lt"/>
                <a:ea typeface="Times New Roman" panose="02020603050405020304" pitchFamily="18" charset="0"/>
                <a:cs typeface="Times New Roman" panose="02020603050405020304" pitchFamily="18" charset="0"/>
                <a:hlinkClick r:id="rId3"/>
              </a:rPr>
              <a:t>Design big data real-time processing solutions (30–35%)</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Ingest data for real-time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data ingestion technology, design partitioning scheme, design row key of event tables in HBase</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and provision compute resources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streaming technology in Azure, select real-time event processing technology, select real-time event storage technology, select streaming units, configure cluster size, select the right technology for business requirements, assign appropriate resources for HBase clusters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Lambda architecture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Identify application of Lambda architecture, utilize streaming data to draw business insights in real time, utilize streaming data to show trends in data in real time, utilize streaming data and convert into batch data to get historical view, design such that batch data doesn’t introduce latency, utilize batch data for deeper data analysis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real-time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Design for latency and throughput, design reference data streams, design business logic, design visualization output</a:t>
            </a:r>
            <a:endParaRPr lang="en-US"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mj-l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52661555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70937" y="239058"/>
            <a:ext cx="10811774" cy="6350200"/>
          </a:xfrm>
          <a:prstGeom prst="rect">
            <a:avLst/>
          </a:prstGeom>
        </p:spPr>
        <p:txBody>
          <a:bodyPr wrap="square">
            <a:spAutoFit/>
          </a:bodyPr>
          <a:lstStyle/>
          <a:p>
            <a:pPr>
              <a:lnSpc>
                <a:spcPct val="107000"/>
              </a:lnSpc>
            </a:pPr>
            <a:r>
              <a:rPr lang="en-US" dirty="0">
                <a:solidFill>
                  <a:srgbClr val="0000FF"/>
                </a:solidFill>
                <a:effectLst/>
                <a:latin typeface="+mj-lt"/>
                <a:ea typeface="Times New Roman" panose="02020603050405020304" pitchFamily="18" charset="0"/>
                <a:cs typeface="Times New Roman" panose="02020603050405020304" pitchFamily="18" charset="0"/>
                <a:hlinkClick r:id="rId3"/>
              </a:rPr>
              <a:t>Operationalize end-to-end cloud analytics solutions (30–35%) </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Create a data factory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Identify data sources, identify and provision data processing infrastructure, utilize Visual Studio to design and deploy pipelines, deploy Data Factory Jobs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Orchestrate data processing activities in a data-driven workflow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Leverage data-slicing concepts, identify data dependencies and chaining multiple activities, model complex schedules based on data dependencies, provision and run data pipelines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Monitor and manage the data factory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Identify failures and root causes, create alerts for specified conditions, perform a restatement, start and stop data factory pipelines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Move, transform, and analyze data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Leverage Pig, Hive, MapReduce for data processing; copy data between on-premises and cloud; copy data between cloud data sources; leverage stored procedures; leverage Machine Learning batch execution for scoring, retraining, and update resource; extend the data factory with custom processing steps; load data into a relational store, visualize using Power BI</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a deployment strategy for an end-to-end solution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Leverage PowerShell for deployment, automate deployment programmatically, design deployment strategies for automation</a:t>
            </a:r>
            <a:endParaRPr lang="en-US"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458769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a:extLst>
              <a:ext uri="{FF2B5EF4-FFF2-40B4-BE49-F238E27FC236}">
                <a16:creationId xmlns:a16="http://schemas.microsoft.com/office/drawing/2014/main" id="{9D1FA847-731A-459E-82CC-263A46497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096" y="76175"/>
            <a:ext cx="7905808" cy="6705649"/>
          </a:xfrm>
          <a:prstGeom prst="rect">
            <a:avLst/>
          </a:prstGeom>
        </p:spPr>
      </p:pic>
    </p:spTree>
    <p:extLst>
      <p:ext uri="{BB962C8B-B14F-4D97-AF65-F5344CB8AC3E}">
        <p14:creationId xmlns:p14="http://schemas.microsoft.com/office/powerpoint/2010/main" val="1499149622"/>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Microsoft Certified Solutions Associate</a:t>
            </a:r>
          </a:p>
        </p:txBody>
      </p:sp>
      <p:sp>
        <p:nvSpPr>
          <p:cNvPr id="6" name="Text Placeholder 5"/>
          <p:cNvSpPr>
            <a:spLocks noGrp="1"/>
          </p:cNvSpPr>
          <p:nvPr>
            <p:ph type="body" sz="quarter" idx="10"/>
          </p:nvPr>
        </p:nvSpPr>
        <p:spPr>
          <a:xfrm>
            <a:off x="269303" y="1187963"/>
            <a:ext cx="11655078" cy="4435376"/>
          </a:xfrm>
        </p:spPr>
        <p:txBody>
          <a:bodyPr/>
          <a:lstStyle/>
          <a:p>
            <a:r>
              <a:rPr lang="en-US" dirty="0"/>
              <a:t>Background</a:t>
            </a:r>
          </a:p>
          <a:p>
            <a:pPr lvl="1"/>
            <a:r>
              <a:rPr lang="en-US" dirty="0"/>
              <a:t>A specialist who knows “how” to work with an advanced product</a:t>
            </a:r>
          </a:p>
          <a:p>
            <a:pPr lvl="1"/>
            <a:r>
              <a:rPr lang="en-US" dirty="0"/>
              <a:t>For those with access to hands-on practical experience. </a:t>
            </a:r>
          </a:p>
          <a:p>
            <a:pPr lvl="1"/>
            <a:r>
              <a:rPr lang="en-US" dirty="0"/>
              <a:t>Someone with 1-2 years’ experience</a:t>
            </a:r>
          </a:p>
          <a:p>
            <a:r>
              <a:rPr lang="en-US" dirty="0"/>
              <a:t>Simplified Tracks</a:t>
            </a:r>
          </a:p>
          <a:p>
            <a:pPr lvl="1"/>
            <a:r>
              <a:rPr lang="en-US" dirty="0"/>
              <a:t>Requires passing 2 exams</a:t>
            </a:r>
          </a:p>
          <a:p>
            <a:pPr lvl="1"/>
            <a:r>
              <a:rPr lang="en-US" dirty="0"/>
              <a:t>Only one more exam to reach MCSE (Microsoft Certified Solutions Expert)</a:t>
            </a:r>
          </a:p>
          <a:p>
            <a:pPr lvl="1"/>
            <a:r>
              <a:rPr lang="en-US" dirty="0"/>
              <a:t>MCSA certification is required in order to become an MCSE.</a:t>
            </a:r>
          </a:p>
        </p:txBody>
      </p:sp>
    </p:spTree>
    <p:extLst>
      <p:ext uri="{BB962C8B-B14F-4D97-AF65-F5344CB8AC3E}">
        <p14:creationId xmlns:p14="http://schemas.microsoft.com/office/powerpoint/2010/main" val="52672137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Line 22"/>
          <p:cNvSpPr>
            <a:spLocks noChangeShapeType="1"/>
          </p:cNvSpPr>
          <p:nvPr/>
        </p:nvSpPr>
        <p:spPr bwMode="auto">
          <a:xfrm>
            <a:off x="713087" y="357641"/>
            <a:ext cx="9172089" cy="22342"/>
          </a:xfrm>
          <a:prstGeom prst="line">
            <a:avLst/>
          </a:prstGeom>
          <a:noFill/>
          <a:ln w="161925" cap="flat">
            <a:solidFill>
              <a:srgbClr val="5C2D9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dirty="0">
              <a:solidFill>
                <a:sysClr val="windowText" lastClr="000000"/>
              </a:solidFill>
              <a:latin typeface="Segoe UI"/>
            </a:endParaRPr>
          </a:p>
        </p:txBody>
      </p:sp>
      <p:grpSp>
        <p:nvGrpSpPr>
          <p:cNvPr id="253" name="Group 252"/>
          <p:cNvGrpSpPr/>
          <p:nvPr/>
        </p:nvGrpSpPr>
        <p:grpSpPr>
          <a:xfrm>
            <a:off x="713086" y="709496"/>
            <a:ext cx="9380111" cy="1349115"/>
            <a:chOff x="-8761587" y="1158875"/>
            <a:chExt cx="8342996" cy="1376363"/>
          </a:xfrm>
        </p:grpSpPr>
        <p:sp>
          <p:nvSpPr>
            <p:cNvPr id="238" name="Freeform 23"/>
            <p:cNvSpPr>
              <a:spLocks/>
            </p:cNvSpPr>
            <p:nvPr/>
          </p:nvSpPr>
          <p:spPr bwMode="auto">
            <a:xfrm>
              <a:off x="-4556393" y="1158875"/>
              <a:ext cx="4137802" cy="687388"/>
            </a:xfrm>
            <a:custGeom>
              <a:avLst/>
              <a:gdLst>
                <a:gd name="T0" fmla="*/ 0 w 2302"/>
                <a:gd name="T1" fmla="*/ 433 h 433"/>
                <a:gd name="T2" fmla="*/ 0 w 2302"/>
                <a:gd name="T3" fmla="*/ 0 h 433"/>
                <a:gd name="T4" fmla="*/ 1773 w 2302"/>
                <a:gd name="T5" fmla="*/ 0 h 433"/>
                <a:gd name="T6" fmla="*/ 1773 w 2302"/>
                <a:gd name="T7" fmla="*/ 433 h 433"/>
                <a:gd name="T8" fmla="*/ 2302 w 2302"/>
                <a:gd name="T9" fmla="*/ 433 h 433"/>
              </a:gdLst>
              <a:ahLst/>
              <a:cxnLst>
                <a:cxn ang="0">
                  <a:pos x="T0" y="T1"/>
                </a:cxn>
                <a:cxn ang="0">
                  <a:pos x="T2" y="T3"/>
                </a:cxn>
                <a:cxn ang="0">
                  <a:pos x="T4" y="T5"/>
                </a:cxn>
                <a:cxn ang="0">
                  <a:pos x="T6" y="T7"/>
                </a:cxn>
                <a:cxn ang="0">
                  <a:pos x="T8" y="T9"/>
                </a:cxn>
              </a:cxnLst>
              <a:rect l="0" t="0" r="r" b="b"/>
              <a:pathLst>
                <a:path w="2302" h="433">
                  <a:moveTo>
                    <a:pt x="0" y="433"/>
                  </a:moveTo>
                  <a:lnTo>
                    <a:pt x="0" y="0"/>
                  </a:lnTo>
                  <a:lnTo>
                    <a:pt x="1773" y="0"/>
                  </a:lnTo>
                  <a:lnTo>
                    <a:pt x="1773" y="433"/>
                  </a:lnTo>
                  <a:lnTo>
                    <a:pt x="2302" y="433"/>
                  </a:lnTo>
                </a:path>
              </a:pathLst>
            </a:custGeom>
            <a:noFill/>
            <a:ln w="161925" cap="flat">
              <a:solidFill>
                <a:srgbClr val="0092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0" name="Freeform 24"/>
            <p:cNvSpPr>
              <a:spLocks/>
            </p:cNvSpPr>
            <p:nvPr/>
          </p:nvSpPr>
          <p:spPr bwMode="auto">
            <a:xfrm>
              <a:off x="-8761587" y="1846263"/>
              <a:ext cx="7390535" cy="688975"/>
            </a:xfrm>
            <a:custGeom>
              <a:avLst/>
              <a:gdLst>
                <a:gd name="T0" fmla="*/ 4110 w 4110"/>
                <a:gd name="T1" fmla="*/ 0 h 434"/>
                <a:gd name="T2" fmla="*/ 4110 w 4110"/>
                <a:gd name="T3" fmla="*/ 434 h 434"/>
                <a:gd name="T4" fmla="*/ 2337 w 4110"/>
                <a:gd name="T5" fmla="*/ 434 h 434"/>
                <a:gd name="T6" fmla="*/ 2337 w 4110"/>
                <a:gd name="T7" fmla="*/ 0 h 434"/>
                <a:gd name="T8" fmla="*/ 0 w 4110"/>
                <a:gd name="T9" fmla="*/ 0 h 434"/>
              </a:gdLst>
              <a:ahLst/>
              <a:cxnLst>
                <a:cxn ang="0">
                  <a:pos x="T0" y="T1"/>
                </a:cxn>
                <a:cxn ang="0">
                  <a:pos x="T2" y="T3"/>
                </a:cxn>
                <a:cxn ang="0">
                  <a:pos x="T4" y="T5"/>
                </a:cxn>
                <a:cxn ang="0">
                  <a:pos x="T6" y="T7"/>
                </a:cxn>
                <a:cxn ang="0">
                  <a:pos x="T8" y="T9"/>
                </a:cxn>
              </a:cxnLst>
              <a:rect l="0" t="0" r="r" b="b"/>
              <a:pathLst>
                <a:path w="4110" h="434">
                  <a:moveTo>
                    <a:pt x="4110" y="0"/>
                  </a:moveTo>
                  <a:lnTo>
                    <a:pt x="4110" y="434"/>
                  </a:lnTo>
                  <a:lnTo>
                    <a:pt x="2337" y="434"/>
                  </a:lnTo>
                  <a:lnTo>
                    <a:pt x="2337" y="0"/>
                  </a:lnTo>
                  <a:lnTo>
                    <a:pt x="0" y="0"/>
                  </a:lnTo>
                </a:path>
              </a:pathLst>
            </a:custGeom>
            <a:noFill/>
            <a:ln w="161925" cap="flat">
              <a:solidFill>
                <a:srgbClr val="0092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1" name="Line 25"/>
            <p:cNvSpPr>
              <a:spLocks noChangeShapeType="1"/>
            </p:cNvSpPr>
            <p:nvPr/>
          </p:nvSpPr>
          <p:spPr bwMode="auto">
            <a:xfrm>
              <a:off x="-4578858" y="1598899"/>
              <a:ext cx="3258925" cy="20957"/>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2" name="Line 26"/>
            <p:cNvSpPr>
              <a:spLocks noChangeShapeType="1"/>
            </p:cNvSpPr>
            <p:nvPr/>
          </p:nvSpPr>
          <p:spPr bwMode="auto">
            <a:xfrm>
              <a:off x="-4500177" y="2070737"/>
              <a:ext cx="3180245" cy="10450"/>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grpSp>
        <p:nvGrpSpPr>
          <p:cNvPr id="254" name="Group 253"/>
          <p:cNvGrpSpPr/>
          <p:nvPr/>
        </p:nvGrpSpPr>
        <p:grpSpPr>
          <a:xfrm>
            <a:off x="728240" y="3134801"/>
            <a:ext cx="9380111" cy="1347560"/>
            <a:chOff x="-7800976" y="3517900"/>
            <a:chExt cx="7364413" cy="1374776"/>
          </a:xfrm>
        </p:grpSpPr>
        <p:sp>
          <p:nvSpPr>
            <p:cNvPr id="244" name="Freeform 28"/>
            <p:cNvSpPr>
              <a:spLocks/>
            </p:cNvSpPr>
            <p:nvPr/>
          </p:nvSpPr>
          <p:spPr bwMode="auto">
            <a:xfrm>
              <a:off x="-7800976" y="3517900"/>
              <a:ext cx="7364413" cy="687388"/>
            </a:xfrm>
            <a:custGeom>
              <a:avLst/>
              <a:gdLst>
                <a:gd name="T0" fmla="*/ 0 w 4639"/>
                <a:gd name="T1" fmla="*/ 433 h 433"/>
                <a:gd name="T2" fmla="*/ 2337 w 4639"/>
                <a:gd name="T3" fmla="*/ 433 h 433"/>
                <a:gd name="T4" fmla="*/ 2337 w 4639"/>
                <a:gd name="T5" fmla="*/ 0 h 433"/>
                <a:gd name="T6" fmla="*/ 4110 w 4639"/>
                <a:gd name="T7" fmla="*/ 0 h 433"/>
                <a:gd name="T8" fmla="*/ 4110 w 4639"/>
                <a:gd name="T9" fmla="*/ 433 h 433"/>
                <a:gd name="T10" fmla="*/ 4110 w 4639"/>
                <a:gd name="T11" fmla="*/ 433 h 433"/>
                <a:gd name="T12" fmla="*/ 4639 w 4639"/>
                <a:gd name="T13" fmla="*/ 433 h 433"/>
              </a:gdLst>
              <a:ahLst/>
              <a:cxnLst>
                <a:cxn ang="0">
                  <a:pos x="T0" y="T1"/>
                </a:cxn>
                <a:cxn ang="0">
                  <a:pos x="T2" y="T3"/>
                </a:cxn>
                <a:cxn ang="0">
                  <a:pos x="T4" y="T5"/>
                </a:cxn>
                <a:cxn ang="0">
                  <a:pos x="T6" y="T7"/>
                </a:cxn>
                <a:cxn ang="0">
                  <a:pos x="T8" y="T9"/>
                </a:cxn>
                <a:cxn ang="0">
                  <a:pos x="T10" y="T11"/>
                </a:cxn>
                <a:cxn ang="0">
                  <a:pos x="T12" y="T13"/>
                </a:cxn>
              </a:cxnLst>
              <a:rect l="0" t="0" r="r" b="b"/>
              <a:pathLst>
                <a:path w="4639" h="433">
                  <a:moveTo>
                    <a:pt x="0" y="433"/>
                  </a:moveTo>
                  <a:lnTo>
                    <a:pt x="2337" y="433"/>
                  </a:lnTo>
                  <a:lnTo>
                    <a:pt x="2337" y="0"/>
                  </a:lnTo>
                  <a:lnTo>
                    <a:pt x="4110" y="0"/>
                  </a:lnTo>
                  <a:lnTo>
                    <a:pt x="4110" y="433"/>
                  </a:lnTo>
                  <a:lnTo>
                    <a:pt x="4110" y="433"/>
                  </a:lnTo>
                  <a:lnTo>
                    <a:pt x="4639" y="433"/>
                  </a:lnTo>
                </a:path>
              </a:pathLst>
            </a:custGeom>
            <a:noFill/>
            <a:ln w="161925" cap="flat">
              <a:solidFill>
                <a:srgbClr val="B400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5" name="Freeform 29"/>
            <p:cNvSpPr>
              <a:spLocks/>
            </p:cNvSpPr>
            <p:nvPr/>
          </p:nvSpPr>
          <p:spPr bwMode="auto">
            <a:xfrm>
              <a:off x="-4090988" y="4205288"/>
              <a:ext cx="2814638" cy="687388"/>
            </a:xfrm>
            <a:custGeom>
              <a:avLst/>
              <a:gdLst>
                <a:gd name="T0" fmla="*/ 0 w 1773"/>
                <a:gd name="T1" fmla="*/ 0 h 433"/>
                <a:gd name="T2" fmla="*/ 0 w 1773"/>
                <a:gd name="T3" fmla="*/ 433 h 433"/>
                <a:gd name="T4" fmla="*/ 1773 w 1773"/>
                <a:gd name="T5" fmla="*/ 433 h 433"/>
                <a:gd name="T6" fmla="*/ 1773 w 1773"/>
                <a:gd name="T7" fmla="*/ 0 h 433"/>
              </a:gdLst>
              <a:ahLst/>
              <a:cxnLst>
                <a:cxn ang="0">
                  <a:pos x="T0" y="T1"/>
                </a:cxn>
                <a:cxn ang="0">
                  <a:pos x="T2" y="T3"/>
                </a:cxn>
                <a:cxn ang="0">
                  <a:pos x="T4" y="T5"/>
                </a:cxn>
                <a:cxn ang="0">
                  <a:pos x="T6" y="T7"/>
                </a:cxn>
              </a:cxnLst>
              <a:rect l="0" t="0" r="r" b="b"/>
              <a:pathLst>
                <a:path w="1773" h="433">
                  <a:moveTo>
                    <a:pt x="0" y="0"/>
                  </a:moveTo>
                  <a:lnTo>
                    <a:pt x="0" y="433"/>
                  </a:lnTo>
                  <a:lnTo>
                    <a:pt x="1773" y="433"/>
                  </a:lnTo>
                  <a:lnTo>
                    <a:pt x="1773" y="0"/>
                  </a:lnTo>
                </a:path>
              </a:pathLst>
            </a:custGeom>
            <a:noFill/>
            <a:ln w="161925" cap="flat">
              <a:solidFill>
                <a:srgbClr val="B400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6" name="Line 30"/>
            <p:cNvSpPr>
              <a:spLocks noChangeShapeType="1"/>
            </p:cNvSpPr>
            <p:nvPr/>
          </p:nvSpPr>
          <p:spPr bwMode="auto">
            <a:xfrm>
              <a:off x="-4042058" y="3962837"/>
              <a:ext cx="2765707" cy="13850"/>
            </a:xfrm>
            <a:prstGeom prst="line">
              <a:avLst/>
            </a:prstGeom>
            <a:noFill/>
            <a:ln w="161925" cap="flat">
              <a:solidFill>
                <a:srgbClr val="B4009E"/>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7" name="Line 31"/>
            <p:cNvSpPr>
              <a:spLocks noChangeShapeType="1"/>
            </p:cNvSpPr>
            <p:nvPr/>
          </p:nvSpPr>
          <p:spPr bwMode="auto">
            <a:xfrm>
              <a:off x="-4090988" y="4433888"/>
              <a:ext cx="2814638" cy="0"/>
            </a:xfrm>
            <a:prstGeom prst="line">
              <a:avLst/>
            </a:prstGeom>
            <a:noFill/>
            <a:ln w="161925" cap="flat">
              <a:solidFill>
                <a:srgbClr val="B4009E"/>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grpSp>
        <p:nvGrpSpPr>
          <p:cNvPr id="255" name="Group 254"/>
          <p:cNvGrpSpPr/>
          <p:nvPr/>
        </p:nvGrpSpPr>
        <p:grpSpPr>
          <a:xfrm>
            <a:off x="713086" y="5297206"/>
            <a:ext cx="9380111" cy="448149"/>
            <a:chOff x="-7800976" y="5287963"/>
            <a:chExt cx="7364413" cy="457200"/>
          </a:xfrm>
        </p:grpSpPr>
        <p:sp>
          <p:nvSpPr>
            <p:cNvPr id="249" name="Freeform 32"/>
            <p:cNvSpPr>
              <a:spLocks/>
            </p:cNvSpPr>
            <p:nvPr/>
          </p:nvSpPr>
          <p:spPr bwMode="auto">
            <a:xfrm>
              <a:off x="-7800976" y="5287963"/>
              <a:ext cx="6524625" cy="228600"/>
            </a:xfrm>
            <a:custGeom>
              <a:avLst/>
              <a:gdLst>
                <a:gd name="T0" fmla="*/ 0 w 4110"/>
                <a:gd name="T1" fmla="*/ 144 h 144"/>
                <a:gd name="T2" fmla="*/ 2337 w 4110"/>
                <a:gd name="T3" fmla="*/ 144 h 144"/>
                <a:gd name="T4" fmla="*/ 2337 w 4110"/>
                <a:gd name="T5" fmla="*/ 0 h 144"/>
                <a:gd name="T6" fmla="*/ 4110 w 4110"/>
                <a:gd name="T7" fmla="*/ 0 h 144"/>
                <a:gd name="T8" fmla="*/ 4110 w 4110"/>
                <a:gd name="T9" fmla="*/ 144 h 144"/>
              </a:gdLst>
              <a:ahLst/>
              <a:cxnLst>
                <a:cxn ang="0">
                  <a:pos x="T0" y="T1"/>
                </a:cxn>
                <a:cxn ang="0">
                  <a:pos x="T2" y="T3"/>
                </a:cxn>
                <a:cxn ang="0">
                  <a:pos x="T4" y="T5"/>
                </a:cxn>
                <a:cxn ang="0">
                  <a:pos x="T6" y="T7"/>
                </a:cxn>
                <a:cxn ang="0">
                  <a:pos x="T8" y="T9"/>
                </a:cxn>
              </a:cxnLst>
              <a:rect l="0" t="0" r="r" b="b"/>
              <a:pathLst>
                <a:path w="4110" h="144">
                  <a:moveTo>
                    <a:pt x="0" y="144"/>
                  </a:moveTo>
                  <a:lnTo>
                    <a:pt x="2337" y="144"/>
                  </a:lnTo>
                  <a:lnTo>
                    <a:pt x="2337" y="0"/>
                  </a:lnTo>
                  <a:lnTo>
                    <a:pt x="4110" y="0"/>
                  </a:lnTo>
                  <a:lnTo>
                    <a:pt x="4110" y="144"/>
                  </a:lnTo>
                </a:path>
              </a:pathLst>
            </a:custGeom>
            <a:noFill/>
            <a:ln w="161925" cap="flat">
              <a:solidFill>
                <a:srgbClr val="004B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50" name="Freeform 33"/>
            <p:cNvSpPr>
              <a:spLocks/>
            </p:cNvSpPr>
            <p:nvPr/>
          </p:nvSpPr>
          <p:spPr bwMode="auto">
            <a:xfrm>
              <a:off x="-4090988" y="5516563"/>
              <a:ext cx="3654425" cy="228600"/>
            </a:xfrm>
            <a:custGeom>
              <a:avLst/>
              <a:gdLst>
                <a:gd name="T0" fmla="*/ 0 w 2302"/>
                <a:gd name="T1" fmla="*/ 0 h 144"/>
                <a:gd name="T2" fmla="*/ 0 w 2302"/>
                <a:gd name="T3" fmla="*/ 144 h 144"/>
                <a:gd name="T4" fmla="*/ 1773 w 2302"/>
                <a:gd name="T5" fmla="*/ 144 h 144"/>
                <a:gd name="T6" fmla="*/ 1773 w 2302"/>
                <a:gd name="T7" fmla="*/ 0 h 144"/>
                <a:gd name="T8" fmla="*/ 2302 w 2302"/>
                <a:gd name="T9" fmla="*/ 0 h 144"/>
              </a:gdLst>
              <a:ahLst/>
              <a:cxnLst>
                <a:cxn ang="0">
                  <a:pos x="T0" y="T1"/>
                </a:cxn>
                <a:cxn ang="0">
                  <a:pos x="T2" y="T3"/>
                </a:cxn>
                <a:cxn ang="0">
                  <a:pos x="T4" y="T5"/>
                </a:cxn>
                <a:cxn ang="0">
                  <a:pos x="T6" y="T7"/>
                </a:cxn>
                <a:cxn ang="0">
                  <a:pos x="T8" y="T9"/>
                </a:cxn>
              </a:cxnLst>
              <a:rect l="0" t="0" r="r" b="b"/>
              <a:pathLst>
                <a:path w="2302" h="144">
                  <a:moveTo>
                    <a:pt x="0" y="0"/>
                  </a:moveTo>
                  <a:lnTo>
                    <a:pt x="0" y="144"/>
                  </a:lnTo>
                  <a:lnTo>
                    <a:pt x="1773" y="144"/>
                  </a:lnTo>
                  <a:lnTo>
                    <a:pt x="1773" y="0"/>
                  </a:lnTo>
                  <a:lnTo>
                    <a:pt x="2302" y="0"/>
                  </a:lnTo>
                </a:path>
              </a:pathLst>
            </a:custGeom>
            <a:noFill/>
            <a:ln w="161925" cap="flat">
              <a:solidFill>
                <a:srgbClr val="004B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sp>
        <p:nvSpPr>
          <p:cNvPr id="71" name="TextBox 70"/>
          <p:cNvSpPr txBox="1"/>
          <p:nvPr/>
        </p:nvSpPr>
        <p:spPr>
          <a:xfrm>
            <a:off x="7854054" y="498501"/>
            <a:ext cx="1192231"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10</a:t>
            </a:r>
          </a:p>
        </p:txBody>
      </p:sp>
      <p:sp>
        <p:nvSpPr>
          <p:cNvPr id="316" name="Freeform 315" hidden="1"/>
          <p:cNvSpPr/>
          <p:nvPr/>
        </p:nvSpPr>
        <p:spPr bwMode="auto">
          <a:xfrm>
            <a:off x="270067" y="87175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7" name="Freeform 316" hidden="1"/>
          <p:cNvSpPr/>
          <p:nvPr/>
        </p:nvSpPr>
        <p:spPr bwMode="auto">
          <a:xfrm>
            <a:off x="270067" y="103608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8" name="Freeform 317" hidden="1"/>
          <p:cNvSpPr/>
          <p:nvPr/>
        </p:nvSpPr>
        <p:spPr bwMode="auto">
          <a:xfrm>
            <a:off x="270067" y="1190717"/>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9" name="Freeform 318" hidden="1"/>
          <p:cNvSpPr/>
          <p:nvPr/>
        </p:nvSpPr>
        <p:spPr bwMode="auto">
          <a:xfrm>
            <a:off x="270067" y="1332732"/>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24" name="TextBox 323"/>
          <p:cNvSpPr txBox="1"/>
          <p:nvPr/>
        </p:nvSpPr>
        <p:spPr>
          <a:xfrm>
            <a:off x="919681" y="269520"/>
            <a:ext cx="787087"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MOBILITY</a:t>
            </a:r>
          </a:p>
        </p:txBody>
      </p:sp>
      <p:sp>
        <p:nvSpPr>
          <p:cNvPr id="325" name="TextBox 324"/>
          <p:cNvSpPr txBox="1"/>
          <p:nvPr/>
        </p:nvSpPr>
        <p:spPr>
          <a:xfrm>
            <a:off x="919681" y="1297483"/>
            <a:ext cx="2881583" cy="180910"/>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CLOUD PLATFORM &amp; INFRASTRUCTURE</a:t>
            </a:r>
          </a:p>
        </p:txBody>
      </p:sp>
      <p:sp>
        <p:nvSpPr>
          <p:cNvPr id="327" name="TextBox 326"/>
          <p:cNvSpPr txBox="1"/>
          <p:nvPr/>
        </p:nvSpPr>
        <p:spPr>
          <a:xfrm>
            <a:off x="919679" y="3717304"/>
            <a:ext cx="2832165"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DATA MANAGEMENT &amp; ANALYTICS</a:t>
            </a:r>
          </a:p>
        </p:txBody>
      </p:sp>
      <p:sp>
        <p:nvSpPr>
          <p:cNvPr id="328" name="TextBox 327"/>
          <p:cNvSpPr txBox="1"/>
          <p:nvPr/>
        </p:nvSpPr>
        <p:spPr>
          <a:xfrm>
            <a:off x="919679" y="5427857"/>
            <a:ext cx="1060158"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APP BUILDER</a:t>
            </a:r>
          </a:p>
        </p:txBody>
      </p:sp>
      <p:sp>
        <p:nvSpPr>
          <p:cNvPr id="55" name="4-Point Star 54"/>
          <p:cNvSpPr/>
          <p:nvPr/>
        </p:nvSpPr>
        <p:spPr bwMode="auto">
          <a:xfrm>
            <a:off x="7974988" y="308201"/>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6" name="Group 65"/>
          <p:cNvGrpSpPr/>
          <p:nvPr/>
        </p:nvGrpSpPr>
        <p:grpSpPr>
          <a:xfrm>
            <a:off x="9875079" y="79328"/>
            <a:ext cx="1996152" cy="560060"/>
            <a:chOff x="10333038" y="293190"/>
            <a:chExt cx="1828800" cy="571371"/>
          </a:xfrm>
        </p:grpSpPr>
        <p:sp>
          <p:nvSpPr>
            <p:cNvPr id="51" name="Rectangle 50"/>
            <p:cNvSpPr/>
            <p:nvPr/>
          </p:nvSpPr>
          <p:spPr bwMode="auto">
            <a:xfrm>
              <a:off x="10333038" y="293190"/>
              <a:ext cx="1828800" cy="5713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4" name="Rectangle 333"/>
            <p:cNvSpPr/>
            <p:nvPr/>
          </p:nvSpPr>
          <p:spPr bwMode="auto">
            <a:xfrm>
              <a:off x="10419715" y="350275"/>
              <a:ext cx="1312869"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lnSpc>
                  <a:spcPct val="90000"/>
                </a:lnSpc>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br>
                <a:rPr lang="en-US"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Mobility</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grpSp>
        <p:nvGrpSpPr>
          <p:cNvPr id="65" name="Group 64"/>
          <p:cNvGrpSpPr/>
          <p:nvPr/>
        </p:nvGrpSpPr>
        <p:grpSpPr>
          <a:xfrm>
            <a:off x="9885177" y="1104023"/>
            <a:ext cx="2005821" cy="560060"/>
            <a:chOff x="10333038" y="1592426"/>
            <a:chExt cx="1837660" cy="571371"/>
          </a:xfrm>
        </p:grpSpPr>
        <p:sp>
          <p:nvSpPr>
            <p:cNvPr id="315" name="Rectangle 314"/>
            <p:cNvSpPr/>
            <p:nvPr/>
          </p:nvSpPr>
          <p:spPr bwMode="auto">
            <a:xfrm>
              <a:off x="10333038" y="1592426"/>
              <a:ext cx="1828800" cy="571371"/>
            </a:xfrm>
            <a:prstGeom prst="rect">
              <a:avLst/>
            </a:prstGeom>
            <a:solidFill>
              <a:srgbClr val="00924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7" name="Rectangle 336"/>
            <p:cNvSpPr/>
            <p:nvPr/>
          </p:nvSpPr>
          <p:spPr bwMode="auto">
            <a:xfrm>
              <a:off x="10419715" y="1649511"/>
              <a:ext cx="1750983"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lnSpc>
                  <a:spcPct val="90000"/>
                </a:lnSpc>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br>
                <a:rPr lang="en-US"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Cloud Platform &amp; Infrastructure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grpSp>
        <p:nvGrpSpPr>
          <p:cNvPr id="58" name="Group 57"/>
          <p:cNvGrpSpPr/>
          <p:nvPr/>
        </p:nvGrpSpPr>
        <p:grpSpPr>
          <a:xfrm>
            <a:off x="9875072" y="5241251"/>
            <a:ext cx="1996152" cy="560060"/>
            <a:chOff x="10333038" y="5196506"/>
            <a:chExt cx="1828800" cy="571371"/>
          </a:xfrm>
        </p:grpSpPr>
        <p:sp>
          <p:nvSpPr>
            <p:cNvPr id="322" name="Rectangle 321"/>
            <p:cNvSpPr/>
            <p:nvPr/>
          </p:nvSpPr>
          <p:spPr bwMode="auto">
            <a:xfrm>
              <a:off x="10333038" y="5196506"/>
              <a:ext cx="1828800" cy="571371"/>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6" name="Rectangle 345"/>
            <p:cNvSpPr/>
            <p:nvPr/>
          </p:nvSpPr>
          <p:spPr bwMode="auto">
            <a:xfrm>
              <a:off x="10419715" y="5253591"/>
              <a:ext cx="1085895"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MCSD</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App Builder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grpSp>
        <p:nvGrpSpPr>
          <p:cNvPr id="59" name="Group 58"/>
          <p:cNvGrpSpPr/>
          <p:nvPr/>
        </p:nvGrpSpPr>
        <p:grpSpPr>
          <a:xfrm>
            <a:off x="9880127" y="3528552"/>
            <a:ext cx="1996152" cy="560060"/>
            <a:chOff x="10333038" y="3901291"/>
            <a:chExt cx="1828800" cy="571371"/>
          </a:xfrm>
        </p:grpSpPr>
        <p:sp>
          <p:nvSpPr>
            <p:cNvPr id="321" name="Rectangle 320"/>
            <p:cNvSpPr/>
            <p:nvPr/>
          </p:nvSpPr>
          <p:spPr bwMode="auto">
            <a:xfrm>
              <a:off x="10333038" y="3901291"/>
              <a:ext cx="1828800" cy="571371"/>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2" name="Rectangle 351"/>
            <p:cNvSpPr/>
            <p:nvPr/>
          </p:nvSpPr>
          <p:spPr bwMode="auto">
            <a:xfrm>
              <a:off x="10419715" y="3958376"/>
              <a:ext cx="1316317"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Data Mgmt &amp; Analytics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sp>
        <p:nvSpPr>
          <p:cNvPr id="96" name="TextBox 95"/>
          <p:cNvSpPr txBox="1"/>
          <p:nvPr/>
        </p:nvSpPr>
        <p:spPr>
          <a:xfrm>
            <a:off x="7848896" y="797465"/>
            <a:ext cx="1286478"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Server 2012</a:t>
            </a:r>
          </a:p>
        </p:txBody>
      </p:sp>
      <p:sp>
        <p:nvSpPr>
          <p:cNvPr id="136" name="TextBox 135"/>
          <p:cNvSpPr txBox="1"/>
          <p:nvPr/>
        </p:nvSpPr>
        <p:spPr>
          <a:xfrm>
            <a:off x="7853402" y="1703194"/>
            <a:ext cx="1290434"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Linux on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Azure</a:t>
            </a:r>
          </a:p>
        </p:txBody>
      </p:sp>
      <p:sp>
        <p:nvSpPr>
          <p:cNvPr id="170" name="TextBox 169"/>
          <p:cNvSpPr txBox="1"/>
          <p:nvPr/>
        </p:nvSpPr>
        <p:spPr>
          <a:xfrm>
            <a:off x="7850983" y="1247696"/>
            <a:ext cx="1201297"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95" name="TextBox 194"/>
          <p:cNvSpPr txBox="1"/>
          <p:nvPr/>
        </p:nvSpPr>
        <p:spPr>
          <a:xfrm>
            <a:off x="7853930" y="2144674"/>
            <a:ext cx="1394034"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Cloud Platform</a:t>
            </a:r>
          </a:p>
        </p:txBody>
      </p:sp>
      <p:sp>
        <p:nvSpPr>
          <p:cNvPr id="220" name="TextBox 219"/>
          <p:cNvSpPr txBox="1"/>
          <p:nvPr/>
        </p:nvSpPr>
        <p:spPr>
          <a:xfrm>
            <a:off x="7864013" y="3680344"/>
            <a:ext cx="145859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Dev</a:t>
            </a:r>
          </a:p>
        </p:txBody>
      </p:sp>
      <p:sp>
        <p:nvSpPr>
          <p:cNvPr id="228" name="TextBox 227"/>
          <p:cNvSpPr txBox="1"/>
          <p:nvPr/>
        </p:nvSpPr>
        <p:spPr>
          <a:xfrm>
            <a:off x="7869920" y="3222878"/>
            <a:ext cx="1197084"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Server 2012/2014</a:t>
            </a:r>
          </a:p>
        </p:txBody>
      </p:sp>
      <p:sp>
        <p:nvSpPr>
          <p:cNvPr id="239" name="TextBox 238"/>
          <p:cNvSpPr txBox="1"/>
          <p:nvPr/>
        </p:nvSpPr>
        <p:spPr>
          <a:xfrm>
            <a:off x="7869900" y="4128955"/>
            <a:ext cx="1572779"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Admin</a:t>
            </a:r>
          </a:p>
        </p:txBody>
      </p:sp>
      <p:sp>
        <p:nvSpPr>
          <p:cNvPr id="248" name="TextBox 247"/>
          <p:cNvSpPr txBox="1"/>
          <p:nvPr/>
        </p:nvSpPr>
        <p:spPr>
          <a:xfrm>
            <a:off x="7898879" y="5008807"/>
            <a:ext cx="1978365"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Machine Learning</a:t>
            </a:r>
          </a:p>
        </p:txBody>
      </p:sp>
      <p:sp>
        <p:nvSpPr>
          <p:cNvPr id="264" name="TextBox 263"/>
          <p:cNvSpPr txBox="1"/>
          <p:nvPr/>
        </p:nvSpPr>
        <p:spPr>
          <a:xfrm>
            <a:off x="7880001" y="5384418"/>
            <a:ext cx="97957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Web Applications</a:t>
            </a:r>
          </a:p>
        </p:txBody>
      </p:sp>
      <p:sp>
        <p:nvSpPr>
          <p:cNvPr id="272" name="TextBox 271"/>
          <p:cNvSpPr txBox="1"/>
          <p:nvPr/>
        </p:nvSpPr>
        <p:spPr>
          <a:xfrm>
            <a:off x="7876958" y="5858293"/>
            <a:ext cx="2003169"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Universal Windows Platform</a:t>
            </a:r>
          </a:p>
        </p:txBody>
      </p:sp>
      <p:sp>
        <p:nvSpPr>
          <p:cNvPr id="353" name="4-Point Star 352"/>
          <p:cNvSpPr/>
          <p:nvPr/>
        </p:nvSpPr>
        <p:spPr bwMode="auto">
          <a:xfrm>
            <a:off x="7974988" y="654301"/>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4" name="4-Point Star 353"/>
          <p:cNvSpPr/>
          <p:nvPr/>
        </p:nvSpPr>
        <p:spPr bwMode="auto">
          <a:xfrm>
            <a:off x="7974988" y="1107600"/>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1" name="4-Point Star 360"/>
          <p:cNvSpPr/>
          <p:nvPr/>
        </p:nvSpPr>
        <p:spPr bwMode="auto">
          <a:xfrm>
            <a:off x="7974988" y="1549696"/>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2" name="4-Point Star 361"/>
          <p:cNvSpPr/>
          <p:nvPr/>
        </p:nvSpPr>
        <p:spPr bwMode="auto">
          <a:xfrm>
            <a:off x="7974988" y="2004241"/>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3" name="4-Point Star 362"/>
          <p:cNvSpPr/>
          <p:nvPr/>
        </p:nvSpPr>
        <p:spPr bwMode="auto">
          <a:xfrm>
            <a:off x="7974988" y="3072725"/>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4" name="4-Point Star 363"/>
          <p:cNvSpPr/>
          <p:nvPr/>
        </p:nvSpPr>
        <p:spPr bwMode="auto">
          <a:xfrm>
            <a:off x="7981212" y="3529137"/>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5" name="4-Point Star 364"/>
          <p:cNvSpPr/>
          <p:nvPr/>
        </p:nvSpPr>
        <p:spPr bwMode="auto">
          <a:xfrm>
            <a:off x="7974988" y="398717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6" name="4-Point Star 365"/>
          <p:cNvSpPr/>
          <p:nvPr/>
        </p:nvSpPr>
        <p:spPr bwMode="auto">
          <a:xfrm>
            <a:off x="7974988" y="442951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8" name="4-Point Star 367"/>
          <p:cNvSpPr/>
          <p:nvPr/>
        </p:nvSpPr>
        <p:spPr bwMode="auto">
          <a:xfrm>
            <a:off x="7980039" y="474420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9" name="4-Point Star 368"/>
          <p:cNvSpPr/>
          <p:nvPr/>
        </p:nvSpPr>
        <p:spPr bwMode="auto">
          <a:xfrm>
            <a:off x="7980039" y="5188164"/>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8" name="TextBox 77"/>
          <p:cNvSpPr txBox="1"/>
          <p:nvPr/>
        </p:nvSpPr>
        <p:spPr>
          <a:xfrm>
            <a:off x="9268523" y="5649576"/>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79" name="Oval 78"/>
          <p:cNvSpPr/>
          <p:nvPr/>
        </p:nvSpPr>
        <p:spPr bwMode="auto">
          <a:xfrm>
            <a:off x="9411531" y="5463201"/>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0" name="TextBox 79"/>
          <p:cNvSpPr txBox="1"/>
          <p:nvPr/>
        </p:nvSpPr>
        <p:spPr>
          <a:xfrm>
            <a:off x="9268523" y="3931826"/>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1" name="Oval 80"/>
          <p:cNvSpPr/>
          <p:nvPr/>
        </p:nvSpPr>
        <p:spPr bwMode="auto">
          <a:xfrm>
            <a:off x="9433827" y="3751504"/>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4" name="TextBox 83"/>
          <p:cNvSpPr txBox="1"/>
          <p:nvPr/>
        </p:nvSpPr>
        <p:spPr>
          <a:xfrm>
            <a:off x="9268523" y="1507742"/>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5" name="Oval 84"/>
          <p:cNvSpPr/>
          <p:nvPr/>
        </p:nvSpPr>
        <p:spPr bwMode="auto">
          <a:xfrm>
            <a:off x="9433827" y="1327420"/>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6" name="TextBox 85"/>
          <p:cNvSpPr txBox="1"/>
          <p:nvPr/>
        </p:nvSpPr>
        <p:spPr>
          <a:xfrm>
            <a:off x="9268523" y="521893"/>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7" name="Oval 86"/>
          <p:cNvSpPr/>
          <p:nvPr/>
        </p:nvSpPr>
        <p:spPr bwMode="auto">
          <a:xfrm>
            <a:off x="9433827" y="312697"/>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8" name="Oval 87"/>
          <p:cNvSpPr/>
          <p:nvPr/>
        </p:nvSpPr>
        <p:spPr bwMode="auto">
          <a:xfrm>
            <a:off x="6563721" y="307344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9" name="Oval 88"/>
          <p:cNvSpPr/>
          <p:nvPr/>
        </p:nvSpPr>
        <p:spPr bwMode="auto">
          <a:xfrm>
            <a:off x="6569946" y="352785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 name="Oval 89"/>
          <p:cNvSpPr/>
          <p:nvPr/>
        </p:nvSpPr>
        <p:spPr bwMode="auto">
          <a:xfrm>
            <a:off x="6563721" y="398503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1" name="Oval 90"/>
          <p:cNvSpPr/>
          <p:nvPr/>
        </p:nvSpPr>
        <p:spPr bwMode="auto">
          <a:xfrm>
            <a:off x="6563721" y="441840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2" name="Oval 91"/>
          <p:cNvSpPr/>
          <p:nvPr/>
        </p:nvSpPr>
        <p:spPr bwMode="auto">
          <a:xfrm>
            <a:off x="5657941" y="306854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3" name="Oval 92"/>
          <p:cNvSpPr/>
          <p:nvPr/>
        </p:nvSpPr>
        <p:spPr bwMode="auto">
          <a:xfrm>
            <a:off x="5664165" y="352295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4" name="Oval 93"/>
          <p:cNvSpPr/>
          <p:nvPr/>
        </p:nvSpPr>
        <p:spPr bwMode="auto">
          <a:xfrm>
            <a:off x="5662992" y="398013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5" name="Oval 94"/>
          <p:cNvSpPr/>
          <p:nvPr/>
        </p:nvSpPr>
        <p:spPr bwMode="auto">
          <a:xfrm>
            <a:off x="5662992" y="441855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5" name="Oval 104"/>
          <p:cNvSpPr/>
          <p:nvPr/>
        </p:nvSpPr>
        <p:spPr bwMode="auto">
          <a:xfrm>
            <a:off x="7448327" y="307344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7" name="Oval 106"/>
          <p:cNvSpPr/>
          <p:nvPr/>
        </p:nvSpPr>
        <p:spPr bwMode="auto">
          <a:xfrm>
            <a:off x="6559510" y="66253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8" name="Oval 107"/>
          <p:cNvSpPr/>
          <p:nvPr/>
        </p:nvSpPr>
        <p:spPr bwMode="auto">
          <a:xfrm>
            <a:off x="6565734" y="110685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9" name="Oval 108"/>
          <p:cNvSpPr/>
          <p:nvPr/>
        </p:nvSpPr>
        <p:spPr bwMode="auto">
          <a:xfrm>
            <a:off x="6559510" y="156402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0" name="Oval 109"/>
          <p:cNvSpPr/>
          <p:nvPr/>
        </p:nvSpPr>
        <p:spPr bwMode="auto">
          <a:xfrm>
            <a:off x="6559510" y="199739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1" name="Oval 110"/>
          <p:cNvSpPr/>
          <p:nvPr/>
        </p:nvSpPr>
        <p:spPr bwMode="auto">
          <a:xfrm>
            <a:off x="5653730" y="65764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2" name="Oval 111"/>
          <p:cNvSpPr/>
          <p:nvPr/>
        </p:nvSpPr>
        <p:spPr bwMode="auto">
          <a:xfrm>
            <a:off x="5659954" y="11019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Oval 112"/>
          <p:cNvSpPr/>
          <p:nvPr/>
        </p:nvSpPr>
        <p:spPr bwMode="auto">
          <a:xfrm>
            <a:off x="5658781" y="155913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4" name="Oval 113"/>
          <p:cNvSpPr/>
          <p:nvPr/>
        </p:nvSpPr>
        <p:spPr bwMode="auto">
          <a:xfrm>
            <a:off x="5658781" y="19975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3" name="Oval 122"/>
          <p:cNvSpPr/>
          <p:nvPr/>
        </p:nvSpPr>
        <p:spPr bwMode="auto">
          <a:xfrm>
            <a:off x="7444116" y="66253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5" name="Oval 124"/>
          <p:cNvSpPr/>
          <p:nvPr/>
        </p:nvSpPr>
        <p:spPr bwMode="auto">
          <a:xfrm>
            <a:off x="7445491" y="109758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7" name="Oval 126"/>
          <p:cNvSpPr/>
          <p:nvPr/>
        </p:nvSpPr>
        <p:spPr bwMode="auto">
          <a:xfrm>
            <a:off x="6569612" y="52597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8" name="Oval 127"/>
          <p:cNvSpPr/>
          <p:nvPr/>
        </p:nvSpPr>
        <p:spPr bwMode="auto">
          <a:xfrm>
            <a:off x="6569612" y="486639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9" name="Oval 128"/>
          <p:cNvSpPr/>
          <p:nvPr/>
        </p:nvSpPr>
        <p:spPr bwMode="auto">
          <a:xfrm>
            <a:off x="5668884" y="475614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0" name="Oval 129"/>
          <p:cNvSpPr/>
          <p:nvPr/>
        </p:nvSpPr>
        <p:spPr bwMode="auto">
          <a:xfrm>
            <a:off x="5668884" y="522946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5" name="Oval 134"/>
          <p:cNvSpPr/>
          <p:nvPr/>
        </p:nvSpPr>
        <p:spPr bwMode="auto">
          <a:xfrm>
            <a:off x="6570786" y="30993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7" name="Oval 136"/>
          <p:cNvSpPr/>
          <p:nvPr/>
        </p:nvSpPr>
        <p:spPr bwMode="auto">
          <a:xfrm>
            <a:off x="5665005" y="30503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02" name="Group 101"/>
          <p:cNvGrpSpPr/>
          <p:nvPr/>
        </p:nvGrpSpPr>
        <p:grpSpPr>
          <a:xfrm>
            <a:off x="707358" y="2373340"/>
            <a:ext cx="9380111" cy="448149"/>
            <a:chOff x="-7800976" y="5287963"/>
            <a:chExt cx="7364413" cy="457200"/>
          </a:xfrm>
        </p:grpSpPr>
        <p:sp>
          <p:nvSpPr>
            <p:cNvPr id="103" name="Freeform 32"/>
            <p:cNvSpPr>
              <a:spLocks/>
            </p:cNvSpPr>
            <p:nvPr/>
          </p:nvSpPr>
          <p:spPr bwMode="auto">
            <a:xfrm>
              <a:off x="-7800976" y="5287963"/>
              <a:ext cx="6524625" cy="228600"/>
            </a:xfrm>
            <a:custGeom>
              <a:avLst/>
              <a:gdLst>
                <a:gd name="T0" fmla="*/ 0 w 4110"/>
                <a:gd name="T1" fmla="*/ 144 h 144"/>
                <a:gd name="T2" fmla="*/ 2337 w 4110"/>
                <a:gd name="T3" fmla="*/ 144 h 144"/>
                <a:gd name="T4" fmla="*/ 2337 w 4110"/>
                <a:gd name="T5" fmla="*/ 0 h 144"/>
                <a:gd name="T6" fmla="*/ 4110 w 4110"/>
                <a:gd name="T7" fmla="*/ 0 h 144"/>
                <a:gd name="T8" fmla="*/ 4110 w 4110"/>
                <a:gd name="T9" fmla="*/ 144 h 144"/>
              </a:gdLst>
              <a:ahLst/>
              <a:cxnLst>
                <a:cxn ang="0">
                  <a:pos x="T0" y="T1"/>
                </a:cxn>
                <a:cxn ang="0">
                  <a:pos x="T2" y="T3"/>
                </a:cxn>
                <a:cxn ang="0">
                  <a:pos x="T4" y="T5"/>
                </a:cxn>
                <a:cxn ang="0">
                  <a:pos x="T6" y="T7"/>
                </a:cxn>
                <a:cxn ang="0">
                  <a:pos x="T8" y="T9"/>
                </a:cxn>
              </a:cxnLst>
              <a:rect l="0" t="0" r="r" b="b"/>
              <a:pathLst>
                <a:path w="4110" h="144">
                  <a:moveTo>
                    <a:pt x="0" y="144"/>
                  </a:moveTo>
                  <a:lnTo>
                    <a:pt x="2337" y="144"/>
                  </a:lnTo>
                  <a:lnTo>
                    <a:pt x="2337" y="0"/>
                  </a:lnTo>
                  <a:lnTo>
                    <a:pt x="4110" y="0"/>
                  </a:lnTo>
                  <a:lnTo>
                    <a:pt x="4110" y="144"/>
                  </a:lnTo>
                </a:path>
              </a:pathLst>
            </a:custGeom>
            <a:noFill/>
            <a:ln w="1619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104" name="Freeform 33"/>
            <p:cNvSpPr>
              <a:spLocks/>
            </p:cNvSpPr>
            <p:nvPr/>
          </p:nvSpPr>
          <p:spPr bwMode="auto">
            <a:xfrm>
              <a:off x="-4090988" y="5516563"/>
              <a:ext cx="3654425" cy="228600"/>
            </a:xfrm>
            <a:custGeom>
              <a:avLst/>
              <a:gdLst>
                <a:gd name="T0" fmla="*/ 0 w 2302"/>
                <a:gd name="T1" fmla="*/ 0 h 144"/>
                <a:gd name="T2" fmla="*/ 0 w 2302"/>
                <a:gd name="T3" fmla="*/ 144 h 144"/>
                <a:gd name="T4" fmla="*/ 1773 w 2302"/>
                <a:gd name="T5" fmla="*/ 144 h 144"/>
                <a:gd name="T6" fmla="*/ 1773 w 2302"/>
                <a:gd name="T7" fmla="*/ 0 h 144"/>
                <a:gd name="T8" fmla="*/ 2302 w 2302"/>
                <a:gd name="T9" fmla="*/ 0 h 144"/>
              </a:gdLst>
              <a:ahLst/>
              <a:cxnLst>
                <a:cxn ang="0">
                  <a:pos x="T0" y="T1"/>
                </a:cxn>
                <a:cxn ang="0">
                  <a:pos x="T2" y="T3"/>
                </a:cxn>
                <a:cxn ang="0">
                  <a:pos x="T4" y="T5"/>
                </a:cxn>
                <a:cxn ang="0">
                  <a:pos x="T6" y="T7"/>
                </a:cxn>
                <a:cxn ang="0">
                  <a:pos x="T8" y="T9"/>
                </a:cxn>
              </a:cxnLst>
              <a:rect l="0" t="0" r="r" b="b"/>
              <a:pathLst>
                <a:path w="2302" h="144">
                  <a:moveTo>
                    <a:pt x="0" y="0"/>
                  </a:moveTo>
                  <a:lnTo>
                    <a:pt x="0" y="144"/>
                  </a:lnTo>
                  <a:lnTo>
                    <a:pt x="1773" y="144"/>
                  </a:lnTo>
                  <a:lnTo>
                    <a:pt x="1773" y="0"/>
                  </a:lnTo>
                  <a:lnTo>
                    <a:pt x="2302" y="0"/>
                  </a:lnTo>
                </a:path>
              </a:pathLst>
            </a:custGeom>
            <a:noFill/>
            <a:ln w="1619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sp>
        <p:nvSpPr>
          <p:cNvPr id="106" name="TextBox 105"/>
          <p:cNvSpPr txBox="1"/>
          <p:nvPr/>
        </p:nvSpPr>
        <p:spPr>
          <a:xfrm>
            <a:off x="913951" y="2503990"/>
            <a:ext cx="1321033"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PRODUCTIVITY</a:t>
            </a:r>
          </a:p>
        </p:txBody>
      </p:sp>
      <p:grpSp>
        <p:nvGrpSpPr>
          <p:cNvPr id="115" name="Group 114"/>
          <p:cNvGrpSpPr/>
          <p:nvPr/>
        </p:nvGrpSpPr>
        <p:grpSpPr>
          <a:xfrm>
            <a:off x="9869344" y="2317385"/>
            <a:ext cx="1996152" cy="560060"/>
            <a:chOff x="10333038" y="5196506"/>
            <a:chExt cx="1828800" cy="571371"/>
          </a:xfrm>
        </p:grpSpPr>
        <p:sp>
          <p:nvSpPr>
            <p:cNvPr id="116" name="Rectangle 115"/>
            <p:cNvSpPr/>
            <p:nvPr/>
          </p:nvSpPr>
          <p:spPr bwMode="auto">
            <a:xfrm>
              <a:off x="10333038" y="5196506"/>
              <a:ext cx="1828800" cy="571371"/>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p:cNvSpPr/>
            <p:nvPr/>
          </p:nvSpPr>
          <p:spPr bwMode="auto">
            <a:xfrm>
              <a:off x="10419715" y="5253591"/>
              <a:ext cx="1085895" cy="457200"/>
            </a:xfrm>
            <a:prstGeom prst="rect">
              <a:avLst/>
            </a:prstGeom>
            <a:no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Productivity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sp>
        <p:nvSpPr>
          <p:cNvPr id="118" name="TextBox 117"/>
          <p:cNvSpPr txBox="1"/>
          <p:nvPr/>
        </p:nvSpPr>
        <p:spPr>
          <a:xfrm>
            <a:off x="7676483" y="2460552"/>
            <a:ext cx="117736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Server 2012 or 2016</a:t>
            </a:r>
          </a:p>
        </p:txBody>
      </p:sp>
      <p:sp>
        <p:nvSpPr>
          <p:cNvPr id="119" name="TextBox 118"/>
          <p:cNvSpPr txBox="1"/>
          <p:nvPr/>
        </p:nvSpPr>
        <p:spPr>
          <a:xfrm>
            <a:off x="7871229" y="2920254"/>
            <a:ext cx="1288979"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Office 365</a:t>
            </a:r>
          </a:p>
        </p:txBody>
      </p:sp>
      <p:sp>
        <p:nvSpPr>
          <p:cNvPr id="120" name="4-Point Star 367"/>
          <p:cNvSpPr/>
          <p:nvPr/>
        </p:nvSpPr>
        <p:spPr bwMode="auto">
          <a:xfrm>
            <a:off x="7974311" y="2319044"/>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4-Point Star 368"/>
          <p:cNvSpPr/>
          <p:nvPr/>
        </p:nvSpPr>
        <p:spPr bwMode="auto">
          <a:xfrm>
            <a:off x="7974311" y="2763008"/>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TextBox 121"/>
          <p:cNvSpPr txBox="1"/>
          <p:nvPr/>
        </p:nvSpPr>
        <p:spPr>
          <a:xfrm>
            <a:off x="9262795" y="2725709"/>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124" name="Oval 123"/>
          <p:cNvSpPr/>
          <p:nvPr/>
        </p:nvSpPr>
        <p:spPr bwMode="auto">
          <a:xfrm>
            <a:off x="9428099" y="2545387"/>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6" name="Oval 125"/>
          <p:cNvSpPr/>
          <p:nvPr/>
        </p:nvSpPr>
        <p:spPr bwMode="auto">
          <a:xfrm>
            <a:off x="6563884" y="233588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1" name="Oval 130"/>
          <p:cNvSpPr/>
          <p:nvPr/>
        </p:nvSpPr>
        <p:spPr bwMode="auto">
          <a:xfrm>
            <a:off x="6563884" y="276925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2" name="Oval 131"/>
          <p:cNvSpPr/>
          <p:nvPr/>
        </p:nvSpPr>
        <p:spPr bwMode="auto">
          <a:xfrm>
            <a:off x="5663156" y="233098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3" name="Oval 132"/>
          <p:cNvSpPr/>
          <p:nvPr/>
        </p:nvSpPr>
        <p:spPr bwMode="auto">
          <a:xfrm>
            <a:off x="5663156" y="276940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4" name="Oval 133"/>
          <p:cNvSpPr/>
          <p:nvPr/>
        </p:nvSpPr>
        <p:spPr bwMode="auto">
          <a:xfrm>
            <a:off x="7445265" y="232681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38" name="Group 137"/>
          <p:cNvGrpSpPr/>
          <p:nvPr/>
        </p:nvGrpSpPr>
        <p:grpSpPr>
          <a:xfrm>
            <a:off x="709547" y="6181125"/>
            <a:ext cx="9380111" cy="448149"/>
            <a:chOff x="-7800976" y="5287963"/>
            <a:chExt cx="7364413" cy="457200"/>
          </a:xfrm>
        </p:grpSpPr>
        <p:sp>
          <p:nvSpPr>
            <p:cNvPr id="140" name="Freeform 32"/>
            <p:cNvSpPr>
              <a:spLocks/>
            </p:cNvSpPr>
            <p:nvPr/>
          </p:nvSpPr>
          <p:spPr bwMode="auto">
            <a:xfrm>
              <a:off x="-7800976" y="5287963"/>
              <a:ext cx="6524625" cy="228600"/>
            </a:xfrm>
            <a:custGeom>
              <a:avLst/>
              <a:gdLst>
                <a:gd name="T0" fmla="*/ 0 w 4110"/>
                <a:gd name="T1" fmla="*/ 144 h 144"/>
                <a:gd name="T2" fmla="*/ 2337 w 4110"/>
                <a:gd name="T3" fmla="*/ 144 h 144"/>
                <a:gd name="T4" fmla="*/ 2337 w 4110"/>
                <a:gd name="T5" fmla="*/ 0 h 144"/>
                <a:gd name="T6" fmla="*/ 4110 w 4110"/>
                <a:gd name="T7" fmla="*/ 0 h 144"/>
                <a:gd name="T8" fmla="*/ 4110 w 4110"/>
                <a:gd name="T9" fmla="*/ 144 h 144"/>
              </a:gdLst>
              <a:ahLst/>
              <a:cxnLst>
                <a:cxn ang="0">
                  <a:pos x="T0" y="T1"/>
                </a:cxn>
                <a:cxn ang="0">
                  <a:pos x="T2" y="T3"/>
                </a:cxn>
                <a:cxn ang="0">
                  <a:pos x="T4" y="T5"/>
                </a:cxn>
                <a:cxn ang="0">
                  <a:pos x="T6" y="T7"/>
                </a:cxn>
                <a:cxn ang="0">
                  <a:pos x="T8" y="T9"/>
                </a:cxn>
              </a:cxnLst>
              <a:rect l="0" t="0" r="r" b="b"/>
              <a:pathLst>
                <a:path w="4110" h="144">
                  <a:moveTo>
                    <a:pt x="0" y="144"/>
                  </a:moveTo>
                  <a:lnTo>
                    <a:pt x="2337" y="144"/>
                  </a:lnTo>
                  <a:lnTo>
                    <a:pt x="2337" y="0"/>
                  </a:lnTo>
                  <a:lnTo>
                    <a:pt x="4110" y="0"/>
                  </a:lnTo>
                  <a:lnTo>
                    <a:pt x="4110" y="144"/>
                  </a:lnTo>
                </a:path>
              </a:pathLst>
            </a:custGeom>
            <a:noFill/>
            <a:ln w="161925" cap="flat">
              <a:solidFill>
                <a:srgbClr val="BC8F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141" name="Freeform 33"/>
            <p:cNvSpPr>
              <a:spLocks/>
            </p:cNvSpPr>
            <p:nvPr/>
          </p:nvSpPr>
          <p:spPr bwMode="auto">
            <a:xfrm>
              <a:off x="-4090988" y="5516563"/>
              <a:ext cx="3654425" cy="228600"/>
            </a:xfrm>
            <a:custGeom>
              <a:avLst/>
              <a:gdLst>
                <a:gd name="T0" fmla="*/ 0 w 2302"/>
                <a:gd name="T1" fmla="*/ 0 h 144"/>
                <a:gd name="T2" fmla="*/ 0 w 2302"/>
                <a:gd name="T3" fmla="*/ 144 h 144"/>
                <a:gd name="T4" fmla="*/ 1773 w 2302"/>
                <a:gd name="T5" fmla="*/ 144 h 144"/>
                <a:gd name="T6" fmla="*/ 1773 w 2302"/>
                <a:gd name="T7" fmla="*/ 0 h 144"/>
                <a:gd name="T8" fmla="*/ 2302 w 2302"/>
                <a:gd name="T9" fmla="*/ 0 h 144"/>
              </a:gdLst>
              <a:ahLst/>
              <a:cxnLst>
                <a:cxn ang="0">
                  <a:pos x="T0" y="T1"/>
                </a:cxn>
                <a:cxn ang="0">
                  <a:pos x="T2" y="T3"/>
                </a:cxn>
                <a:cxn ang="0">
                  <a:pos x="T4" y="T5"/>
                </a:cxn>
                <a:cxn ang="0">
                  <a:pos x="T6" y="T7"/>
                </a:cxn>
                <a:cxn ang="0">
                  <a:pos x="T8" y="T9"/>
                </a:cxn>
              </a:cxnLst>
              <a:rect l="0" t="0" r="r" b="b"/>
              <a:pathLst>
                <a:path w="2302" h="144">
                  <a:moveTo>
                    <a:pt x="0" y="0"/>
                  </a:moveTo>
                  <a:lnTo>
                    <a:pt x="0" y="144"/>
                  </a:lnTo>
                  <a:lnTo>
                    <a:pt x="1773" y="144"/>
                  </a:lnTo>
                  <a:lnTo>
                    <a:pt x="1773" y="0"/>
                  </a:lnTo>
                  <a:lnTo>
                    <a:pt x="2302" y="0"/>
                  </a:lnTo>
                </a:path>
              </a:pathLst>
            </a:custGeom>
            <a:noFill/>
            <a:ln w="161925" cap="flat">
              <a:solidFill>
                <a:srgbClr val="BC8F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sp>
        <p:nvSpPr>
          <p:cNvPr id="142" name="TextBox 141"/>
          <p:cNvSpPr txBox="1"/>
          <p:nvPr/>
        </p:nvSpPr>
        <p:spPr>
          <a:xfrm>
            <a:off x="916140" y="6317317"/>
            <a:ext cx="2033070"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BUSINESS APPLICATIONS</a:t>
            </a:r>
          </a:p>
        </p:txBody>
      </p:sp>
      <p:grpSp>
        <p:nvGrpSpPr>
          <p:cNvPr id="143" name="Group 142"/>
          <p:cNvGrpSpPr/>
          <p:nvPr/>
        </p:nvGrpSpPr>
        <p:grpSpPr>
          <a:xfrm>
            <a:off x="9871532" y="6130712"/>
            <a:ext cx="1996152" cy="560060"/>
            <a:chOff x="10333038" y="5196506"/>
            <a:chExt cx="1828800" cy="571371"/>
          </a:xfrm>
          <a:solidFill>
            <a:srgbClr val="BC8F00"/>
          </a:solidFill>
        </p:grpSpPr>
        <p:sp>
          <p:nvSpPr>
            <p:cNvPr id="144" name="Rectangle 143"/>
            <p:cNvSpPr/>
            <p:nvPr/>
          </p:nvSpPr>
          <p:spPr bwMode="auto">
            <a:xfrm>
              <a:off x="10333038" y="5196506"/>
              <a:ext cx="1828800" cy="57137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5" name="Rectangle 144"/>
            <p:cNvSpPr/>
            <p:nvPr/>
          </p:nvSpPr>
          <p:spPr bwMode="auto">
            <a:xfrm>
              <a:off x="10419715" y="5253591"/>
              <a:ext cx="1085895" cy="4572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Business Applications</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sp>
        <p:nvSpPr>
          <p:cNvPr id="146" name="TextBox 145"/>
          <p:cNvSpPr txBox="1"/>
          <p:nvPr/>
        </p:nvSpPr>
        <p:spPr>
          <a:xfrm>
            <a:off x="7781243" y="6273878"/>
            <a:ext cx="1411922"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Dynamics 365</a:t>
            </a:r>
          </a:p>
        </p:txBody>
      </p:sp>
      <p:sp>
        <p:nvSpPr>
          <p:cNvPr id="147" name="TextBox 146"/>
          <p:cNvSpPr txBox="1"/>
          <p:nvPr/>
        </p:nvSpPr>
        <p:spPr>
          <a:xfrm>
            <a:off x="7022196" y="6733581"/>
            <a:ext cx="2047806"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Dynamics 365 For Operations</a:t>
            </a:r>
          </a:p>
        </p:txBody>
      </p:sp>
      <p:sp>
        <p:nvSpPr>
          <p:cNvPr id="148" name="4-Point Star 367"/>
          <p:cNvSpPr/>
          <p:nvPr/>
        </p:nvSpPr>
        <p:spPr bwMode="auto">
          <a:xfrm>
            <a:off x="7976500" y="657012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9" name="4-Point Star 368"/>
          <p:cNvSpPr/>
          <p:nvPr/>
        </p:nvSpPr>
        <p:spPr bwMode="auto">
          <a:xfrm>
            <a:off x="7976500" y="6099790"/>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0" name="TextBox 149"/>
          <p:cNvSpPr txBox="1"/>
          <p:nvPr/>
        </p:nvSpPr>
        <p:spPr>
          <a:xfrm>
            <a:off x="9264984" y="6539036"/>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151" name="Oval 150"/>
          <p:cNvSpPr/>
          <p:nvPr/>
        </p:nvSpPr>
        <p:spPr bwMode="auto">
          <a:xfrm>
            <a:off x="9430287" y="6358714"/>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2" name="Oval 151"/>
          <p:cNvSpPr/>
          <p:nvPr/>
        </p:nvSpPr>
        <p:spPr bwMode="auto">
          <a:xfrm>
            <a:off x="6566073" y="6603577"/>
            <a:ext cx="78490" cy="8493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3" name="Oval 152"/>
          <p:cNvSpPr/>
          <p:nvPr/>
        </p:nvSpPr>
        <p:spPr bwMode="auto">
          <a:xfrm>
            <a:off x="6566073" y="610603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4" name="Oval 153"/>
          <p:cNvSpPr/>
          <p:nvPr/>
        </p:nvSpPr>
        <p:spPr bwMode="auto">
          <a:xfrm>
            <a:off x="5665344" y="655989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5" name="Oval 154"/>
          <p:cNvSpPr/>
          <p:nvPr/>
        </p:nvSpPr>
        <p:spPr bwMode="auto">
          <a:xfrm>
            <a:off x="5665344" y="610619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8" name="Freeform 13"/>
          <p:cNvSpPr>
            <a:spLocks/>
          </p:cNvSpPr>
          <p:nvPr/>
        </p:nvSpPr>
        <p:spPr bwMode="auto">
          <a:xfrm>
            <a:off x="5453681" y="4563416"/>
            <a:ext cx="3585026" cy="352935"/>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chemeClr val="accent5">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dirty="0">
              <a:solidFill>
                <a:sysClr val="windowText" lastClr="000000"/>
              </a:solidFill>
              <a:latin typeface="Segoe UI"/>
            </a:endParaRPr>
          </a:p>
        </p:txBody>
      </p:sp>
      <p:sp>
        <p:nvSpPr>
          <p:cNvPr id="160" name="TextBox 159"/>
          <p:cNvSpPr txBox="1"/>
          <p:nvPr/>
        </p:nvSpPr>
        <p:spPr>
          <a:xfrm>
            <a:off x="7871230" y="4568860"/>
            <a:ext cx="197836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BI Development</a:t>
            </a:r>
          </a:p>
        </p:txBody>
      </p:sp>
      <p:sp>
        <p:nvSpPr>
          <p:cNvPr id="139" name="4-Point Star 365"/>
          <p:cNvSpPr/>
          <p:nvPr/>
        </p:nvSpPr>
        <p:spPr bwMode="auto">
          <a:xfrm>
            <a:off x="7980807" y="486105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7" name="Oval 156"/>
          <p:cNvSpPr/>
          <p:nvPr/>
        </p:nvSpPr>
        <p:spPr bwMode="auto">
          <a:xfrm>
            <a:off x="5667724" y="484444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9" name="Oval 158"/>
          <p:cNvSpPr/>
          <p:nvPr/>
        </p:nvSpPr>
        <p:spPr bwMode="auto">
          <a:xfrm>
            <a:off x="6573851" y="487120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1" name="Oval 160"/>
          <p:cNvSpPr/>
          <p:nvPr/>
        </p:nvSpPr>
        <p:spPr bwMode="auto">
          <a:xfrm>
            <a:off x="6569612" y="569784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2" name="Oval 161"/>
          <p:cNvSpPr/>
          <p:nvPr/>
        </p:nvSpPr>
        <p:spPr bwMode="auto">
          <a:xfrm>
            <a:off x="5655342" y="569784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3" name="4-Point Star 368"/>
          <p:cNvSpPr/>
          <p:nvPr/>
        </p:nvSpPr>
        <p:spPr bwMode="auto">
          <a:xfrm>
            <a:off x="8004846" y="565947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81678789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Line 26"/>
          <p:cNvSpPr>
            <a:spLocks noChangeShapeType="1"/>
          </p:cNvSpPr>
          <p:nvPr/>
        </p:nvSpPr>
        <p:spPr bwMode="auto">
          <a:xfrm>
            <a:off x="3033437" y="4006598"/>
            <a:ext cx="5565566" cy="5945"/>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2" name="Line 25"/>
          <p:cNvSpPr>
            <a:spLocks noChangeShapeType="1"/>
          </p:cNvSpPr>
          <p:nvPr/>
        </p:nvSpPr>
        <p:spPr bwMode="auto">
          <a:xfrm flipV="1">
            <a:off x="8449884" y="2548493"/>
            <a:ext cx="1459535" cy="2860"/>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1" name="Line 25"/>
          <p:cNvSpPr>
            <a:spLocks noChangeShapeType="1"/>
          </p:cNvSpPr>
          <p:nvPr/>
        </p:nvSpPr>
        <p:spPr bwMode="auto">
          <a:xfrm>
            <a:off x="2998467" y="1066351"/>
            <a:ext cx="5499247" cy="9480"/>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0" name="Line 25"/>
          <p:cNvSpPr>
            <a:spLocks noChangeShapeType="1"/>
          </p:cNvSpPr>
          <p:nvPr/>
        </p:nvSpPr>
        <p:spPr bwMode="auto">
          <a:xfrm>
            <a:off x="74615" y="2541691"/>
            <a:ext cx="3069486" cy="6802"/>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1" name="Line 25"/>
          <p:cNvSpPr>
            <a:spLocks noChangeShapeType="1"/>
          </p:cNvSpPr>
          <p:nvPr/>
        </p:nvSpPr>
        <p:spPr bwMode="auto">
          <a:xfrm flipV="1">
            <a:off x="3033438" y="2045966"/>
            <a:ext cx="5464276" cy="15585"/>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2" name="Line 26"/>
          <p:cNvSpPr>
            <a:spLocks noChangeShapeType="1"/>
          </p:cNvSpPr>
          <p:nvPr/>
        </p:nvSpPr>
        <p:spPr bwMode="auto">
          <a:xfrm flipV="1">
            <a:off x="3033438" y="3026891"/>
            <a:ext cx="5464276" cy="20314"/>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316" name="Freeform 315" hidden="1"/>
          <p:cNvSpPr/>
          <p:nvPr/>
        </p:nvSpPr>
        <p:spPr bwMode="auto">
          <a:xfrm>
            <a:off x="270067" y="87175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7" name="Freeform 316" hidden="1"/>
          <p:cNvSpPr/>
          <p:nvPr/>
        </p:nvSpPr>
        <p:spPr bwMode="auto">
          <a:xfrm>
            <a:off x="270067" y="103608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8" name="Freeform 317" hidden="1"/>
          <p:cNvSpPr/>
          <p:nvPr/>
        </p:nvSpPr>
        <p:spPr bwMode="auto">
          <a:xfrm>
            <a:off x="270067" y="1190717"/>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9" name="Freeform 318" hidden="1"/>
          <p:cNvSpPr/>
          <p:nvPr/>
        </p:nvSpPr>
        <p:spPr bwMode="auto">
          <a:xfrm>
            <a:off x="270067" y="1332732"/>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25" name="TextBox 324"/>
          <p:cNvSpPr txBox="1"/>
          <p:nvPr/>
        </p:nvSpPr>
        <p:spPr>
          <a:xfrm>
            <a:off x="125316" y="2456530"/>
            <a:ext cx="3243776"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CLOUD PLATFORM &amp; INFRASTRUCTURE</a:t>
            </a:r>
          </a:p>
        </p:txBody>
      </p:sp>
      <p:grpSp>
        <p:nvGrpSpPr>
          <p:cNvPr id="65" name="Group 64"/>
          <p:cNvGrpSpPr/>
          <p:nvPr/>
        </p:nvGrpSpPr>
        <p:grpSpPr>
          <a:xfrm>
            <a:off x="9885178" y="2274839"/>
            <a:ext cx="2005821" cy="560060"/>
            <a:chOff x="10333038" y="1592426"/>
            <a:chExt cx="1837660" cy="571371"/>
          </a:xfrm>
        </p:grpSpPr>
        <p:sp>
          <p:nvSpPr>
            <p:cNvPr id="315" name="Rectangle 314"/>
            <p:cNvSpPr/>
            <p:nvPr/>
          </p:nvSpPr>
          <p:spPr bwMode="auto">
            <a:xfrm>
              <a:off x="10333038" y="1592426"/>
              <a:ext cx="1828800" cy="571371"/>
            </a:xfrm>
            <a:prstGeom prst="rect">
              <a:avLst/>
            </a:prstGeom>
            <a:solidFill>
              <a:srgbClr val="00924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7" name="Rectangle 336"/>
            <p:cNvSpPr/>
            <p:nvPr/>
          </p:nvSpPr>
          <p:spPr bwMode="auto">
            <a:xfrm>
              <a:off x="10419715" y="1649511"/>
              <a:ext cx="1750983"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lnSpc>
                  <a:spcPct val="90000"/>
                </a:lnSpc>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br>
                <a:rPr lang="en-US"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Cloud Platform &amp; Infrastructure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sp>
        <p:nvSpPr>
          <p:cNvPr id="96" name="TextBox 95"/>
          <p:cNvSpPr txBox="1"/>
          <p:nvPr/>
        </p:nvSpPr>
        <p:spPr>
          <a:xfrm>
            <a:off x="7349289" y="1157789"/>
            <a:ext cx="1286478"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Windows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Server 2012</a:t>
            </a:r>
          </a:p>
        </p:txBody>
      </p:sp>
      <p:sp>
        <p:nvSpPr>
          <p:cNvPr id="136" name="TextBox 135"/>
          <p:cNvSpPr txBox="1"/>
          <p:nvPr/>
        </p:nvSpPr>
        <p:spPr>
          <a:xfrm>
            <a:off x="7363786" y="3125942"/>
            <a:ext cx="1290434"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Linux on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Azure</a:t>
            </a:r>
          </a:p>
        </p:txBody>
      </p:sp>
      <p:sp>
        <p:nvSpPr>
          <p:cNvPr id="170" name="TextBox 169"/>
          <p:cNvSpPr txBox="1"/>
          <p:nvPr/>
        </p:nvSpPr>
        <p:spPr>
          <a:xfrm>
            <a:off x="7351375" y="2151040"/>
            <a:ext cx="1201297"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Windows Server 2016</a:t>
            </a:r>
          </a:p>
        </p:txBody>
      </p:sp>
      <p:sp>
        <p:nvSpPr>
          <p:cNvPr id="195" name="TextBox 194"/>
          <p:cNvSpPr txBox="1"/>
          <p:nvPr/>
        </p:nvSpPr>
        <p:spPr>
          <a:xfrm>
            <a:off x="7368460" y="4104974"/>
            <a:ext cx="947863"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Cloud Platform</a:t>
            </a:r>
          </a:p>
        </p:txBody>
      </p:sp>
      <p:sp>
        <p:nvSpPr>
          <p:cNvPr id="353" name="4-Point Star 352"/>
          <p:cNvSpPr/>
          <p:nvPr/>
        </p:nvSpPr>
        <p:spPr bwMode="auto">
          <a:xfrm>
            <a:off x="7475380" y="1014624"/>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4" name="4-Point Star 353"/>
          <p:cNvSpPr/>
          <p:nvPr/>
        </p:nvSpPr>
        <p:spPr bwMode="auto">
          <a:xfrm>
            <a:off x="7475380" y="2001499"/>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1" name="4-Point Star 360"/>
          <p:cNvSpPr/>
          <p:nvPr/>
        </p:nvSpPr>
        <p:spPr bwMode="auto">
          <a:xfrm>
            <a:off x="7475380" y="297255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2" name="4-Point Star 361"/>
          <p:cNvSpPr/>
          <p:nvPr/>
        </p:nvSpPr>
        <p:spPr bwMode="auto">
          <a:xfrm>
            <a:off x="7475380" y="395568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TextBox 83"/>
          <p:cNvSpPr txBox="1"/>
          <p:nvPr/>
        </p:nvSpPr>
        <p:spPr>
          <a:xfrm>
            <a:off x="9268525" y="2678558"/>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107" name="Oval 106"/>
          <p:cNvSpPr/>
          <p:nvPr/>
        </p:nvSpPr>
        <p:spPr bwMode="auto">
          <a:xfrm>
            <a:off x="4775514" y="102286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8" name="Oval 107"/>
          <p:cNvSpPr/>
          <p:nvPr/>
        </p:nvSpPr>
        <p:spPr bwMode="auto">
          <a:xfrm>
            <a:off x="4781737" y="200569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9" name="Oval 108"/>
          <p:cNvSpPr/>
          <p:nvPr/>
        </p:nvSpPr>
        <p:spPr bwMode="auto">
          <a:xfrm>
            <a:off x="4775514" y="299183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0" name="Oval 109"/>
          <p:cNvSpPr/>
          <p:nvPr/>
        </p:nvSpPr>
        <p:spPr bwMode="auto">
          <a:xfrm>
            <a:off x="4775514" y="396382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1" name="Oval 110"/>
          <p:cNvSpPr/>
          <p:nvPr/>
        </p:nvSpPr>
        <p:spPr bwMode="auto">
          <a:xfrm>
            <a:off x="3255226" y="101796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2" name="Oval 111"/>
          <p:cNvSpPr/>
          <p:nvPr/>
        </p:nvSpPr>
        <p:spPr bwMode="auto">
          <a:xfrm>
            <a:off x="3261450" y="200579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Oval 112"/>
          <p:cNvSpPr/>
          <p:nvPr/>
        </p:nvSpPr>
        <p:spPr bwMode="auto">
          <a:xfrm>
            <a:off x="3260277" y="298693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4" name="Oval 113"/>
          <p:cNvSpPr/>
          <p:nvPr/>
        </p:nvSpPr>
        <p:spPr bwMode="auto">
          <a:xfrm>
            <a:off x="3260277" y="395898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6" name="TextBox 115"/>
          <p:cNvSpPr txBox="1"/>
          <p:nvPr/>
        </p:nvSpPr>
        <p:spPr>
          <a:xfrm>
            <a:off x="3214630" y="4100957"/>
            <a:ext cx="3630766" cy="923199"/>
          </a:xfrm>
          <a:prstGeom prst="rect">
            <a:avLst/>
          </a:prstGeom>
          <a:noFill/>
        </p:spPr>
        <p:txBody>
          <a:bodyPr wrap="squar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Choose two from: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532: Developing Microsoft Azure Solutions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533: Managing Microsoft Azure Infrastructure Solutions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534: Architecting Microsoft Azure Solutions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473: Designing and Implementing Cloud Data Platform Solutions</a:t>
            </a:r>
          </a:p>
          <a:p>
            <a:pPr defTabSz="914049">
              <a:lnSpc>
                <a:spcPts val="1200"/>
              </a:lnSpc>
              <a:spcAft>
                <a:spcPts val="588"/>
              </a:spcAft>
              <a:defRPr/>
            </a:pPr>
            <a:r>
              <a:rPr lang="en-US" sz="980" kern="0" dirty="0">
                <a:solidFill>
                  <a:srgbClr val="000000"/>
                </a:solidFill>
                <a:latin typeface="Segoe UI" panose="020B0502040204020203" pitchFamily="34" charset="0"/>
                <a:cs typeface="Segoe UI" panose="020B0502040204020203" pitchFamily="34" charset="0"/>
              </a:rPr>
              <a:t>475: Designing and Implementing Big Data Analytics Solutions</a:t>
            </a:r>
          </a:p>
        </p:txBody>
      </p:sp>
      <p:sp>
        <p:nvSpPr>
          <p:cNvPr id="117" name="TextBox 116"/>
          <p:cNvSpPr txBox="1"/>
          <p:nvPr/>
        </p:nvSpPr>
        <p:spPr>
          <a:xfrm>
            <a:off x="4761789" y="3131461"/>
            <a:ext cx="1697581"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LFCS: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Linux Foundation</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Certified System Administrator</a:t>
            </a:r>
          </a:p>
        </p:txBody>
      </p:sp>
      <p:sp>
        <p:nvSpPr>
          <p:cNvPr id="118" name="TextBox 117"/>
          <p:cNvSpPr txBox="1"/>
          <p:nvPr/>
        </p:nvSpPr>
        <p:spPr>
          <a:xfrm>
            <a:off x="3228013" y="3141551"/>
            <a:ext cx="128881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533: Managing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Azure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Infrastructure Solutions</a:t>
            </a:r>
          </a:p>
        </p:txBody>
      </p:sp>
      <p:sp>
        <p:nvSpPr>
          <p:cNvPr id="119" name="TextBox 118"/>
          <p:cNvSpPr txBox="1"/>
          <p:nvPr/>
        </p:nvSpPr>
        <p:spPr>
          <a:xfrm>
            <a:off x="4734539" y="2151120"/>
            <a:ext cx="119263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741:</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Networking with</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20" name="TextBox 119"/>
          <p:cNvSpPr txBox="1"/>
          <p:nvPr/>
        </p:nvSpPr>
        <p:spPr>
          <a:xfrm>
            <a:off x="3216086" y="2146223"/>
            <a:ext cx="1402628" cy="61555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740:</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Installation, Storage, and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Compute with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21" name="TextBox 120"/>
          <p:cNvSpPr txBox="1"/>
          <p:nvPr/>
        </p:nvSpPr>
        <p:spPr>
          <a:xfrm>
            <a:off x="4747649" y="1166235"/>
            <a:ext cx="119263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411:</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Administering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2012</a:t>
            </a:r>
          </a:p>
        </p:txBody>
      </p:sp>
      <p:sp>
        <p:nvSpPr>
          <p:cNvPr id="122" name="TextBox 121"/>
          <p:cNvSpPr txBox="1"/>
          <p:nvPr/>
        </p:nvSpPr>
        <p:spPr>
          <a:xfrm>
            <a:off x="3212873" y="1161337"/>
            <a:ext cx="1460129" cy="461600"/>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410:</a:t>
            </a:r>
          </a:p>
          <a:p>
            <a:pPr algn="ct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Installing and Configuring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2012</a:t>
            </a:r>
          </a:p>
        </p:txBody>
      </p:sp>
      <p:sp>
        <p:nvSpPr>
          <p:cNvPr id="123" name="Oval 122"/>
          <p:cNvSpPr/>
          <p:nvPr/>
        </p:nvSpPr>
        <p:spPr bwMode="auto">
          <a:xfrm>
            <a:off x="6089779" y="102286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4" name="TextBox 123"/>
          <p:cNvSpPr txBox="1"/>
          <p:nvPr/>
        </p:nvSpPr>
        <p:spPr>
          <a:xfrm>
            <a:off x="6040058" y="1166235"/>
            <a:ext cx="1237518" cy="61555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412:</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Configuring Advanced</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2012</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Services</a:t>
            </a:r>
          </a:p>
        </p:txBody>
      </p:sp>
      <p:sp>
        <p:nvSpPr>
          <p:cNvPr id="125" name="Oval 124"/>
          <p:cNvSpPr/>
          <p:nvPr/>
        </p:nvSpPr>
        <p:spPr bwMode="auto">
          <a:xfrm>
            <a:off x="6091154" y="200642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6" name="TextBox 125"/>
          <p:cNvSpPr txBox="1"/>
          <p:nvPr/>
        </p:nvSpPr>
        <p:spPr>
          <a:xfrm>
            <a:off x="6043957" y="2141858"/>
            <a:ext cx="119263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742:</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Identity with</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45" name="TextBox 144"/>
          <p:cNvSpPr txBox="1"/>
          <p:nvPr/>
        </p:nvSpPr>
        <p:spPr>
          <a:xfrm>
            <a:off x="8669736" y="3069845"/>
            <a:ext cx="3486017" cy="3280858"/>
          </a:xfrm>
          <a:prstGeom prst="rect">
            <a:avLst/>
          </a:prstGeom>
          <a:noFill/>
          <a:ln>
            <a:solidFill>
              <a:schemeClr val="tx1"/>
            </a:solidFill>
          </a:ln>
        </p:spPr>
        <p:txBody>
          <a:bodyPr wrap="square" lIns="182854" tIns="146284" rIns="182854" bIns="146284" rtlCol="0">
            <a:spAutoFit/>
          </a:bodyPr>
          <a:lstStyle/>
          <a:p>
            <a:pPr defTabSz="896214">
              <a:lnSpc>
                <a:spcPct val="90000"/>
              </a:lnSpc>
              <a:spcAft>
                <a:spcPts val="600"/>
              </a:spcAft>
              <a:defRPr/>
            </a:pPr>
            <a:r>
              <a:rPr lang="en-US" sz="1000" b="1" kern="0" cap="all" spc="294" dirty="0">
                <a:gradFill>
                  <a:gsLst>
                    <a:gs pos="2917">
                      <a:srgbClr val="505050"/>
                    </a:gs>
                    <a:gs pos="30000">
                      <a:srgbClr val="505050"/>
                    </a:gs>
                  </a:gsLst>
                  <a:lin ang="5400000" scaled="0"/>
                </a:gradFill>
                <a:latin typeface="Segoe UI"/>
                <a:cs typeface="Segoe UI Semibold" panose="020B0702040204020203" pitchFamily="34" charset="0"/>
              </a:rPr>
              <a:t>Elective Exam Pool</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532: Developing Microsoft Azure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533: Managing Microsoft Azure Infrastructure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534: Architecting Microsoft Azure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473: Designing and Implementing Cloud Data Platform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475: Designing and Implementing Big Data Analytics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744: Securing Windows Server 2016</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413: Designing and Implementing a Server Infrastructure</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414: Implementing an Advanced Server Infrastructure</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246: Monitoring and Operating a Private Cloud</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247: Configuring and Deploying a Private Cloud</a:t>
            </a:r>
          </a:p>
        </p:txBody>
      </p:sp>
      <p:cxnSp>
        <p:nvCxnSpPr>
          <p:cNvPr id="150" name="Straight Arrow Connector 149"/>
          <p:cNvCxnSpPr>
            <a:cxnSpLocks/>
            <a:stCxn id="145" idx="0"/>
            <a:endCxn id="84" idx="2"/>
          </p:cNvCxnSpPr>
          <p:nvPr/>
        </p:nvCxnSpPr>
        <p:spPr>
          <a:xfrm flipH="1" flipV="1">
            <a:off x="9506484" y="2832446"/>
            <a:ext cx="906261" cy="2373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itle 2"/>
          <p:cNvSpPr txBox="1">
            <a:spLocks/>
          </p:cNvSpPr>
          <p:nvPr/>
        </p:nvSpPr>
        <p:spPr>
          <a:xfrm>
            <a:off x="270066" y="289957"/>
            <a:ext cx="11654187" cy="89953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r>
              <a:rPr lang="en-US" sz="4000" spc="294" dirty="0">
                <a:gradFill>
                  <a:gsLst>
                    <a:gs pos="1250">
                      <a:srgbClr val="505050"/>
                    </a:gs>
                    <a:gs pos="100000">
                      <a:srgbClr val="505050"/>
                    </a:gs>
                  </a:gsLst>
                  <a:lin ang="5400000" scaled="0"/>
                </a:gradFill>
                <a:latin typeface="Segoe UI Light"/>
              </a:rPr>
              <a:t>CLOUD PLATFORM &amp; INFRASTRUCTURE PATH</a:t>
            </a:r>
          </a:p>
        </p:txBody>
      </p:sp>
      <p:sp>
        <p:nvSpPr>
          <p:cNvPr id="49" name="Line 26"/>
          <p:cNvSpPr>
            <a:spLocks noChangeShapeType="1"/>
          </p:cNvSpPr>
          <p:nvPr/>
        </p:nvSpPr>
        <p:spPr bwMode="auto">
          <a:xfrm>
            <a:off x="3080184" y="1014783"/>
            <a:ext cx="28868" cy="3046159"/>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4" name="Line 26"/>
          <p:cNvSpPr>
            <a:spLocks noChangeShapeType="1"/>
          </p:cNvSpPr>
          <p:nvPr/>
        </p:nvSpPr>
        <p:spPr bwMode="auto">
          <a:xfrm>
            <a:off x="8504843" y="992501"/>
            <a:ext cx="16982" cy="3090722"/>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60" name="Oval 59"/>
          <p:cNvSpPr/>
          <p:nvPr/>
        </p:nvSpPr>
        <p:spPr bwMode="auto">
          <a:xfrm>
            <a:off x="9430981" y="249353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6154671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CA6F0-C629-4FF2-A98F-6E89863942F5}"/>
              </a:ext>
            </a:extLst>
          </p:cNvPr>
          <p:cNvSpPr>
            <a:spLocks noGrp="1"/>
          </p:cNvSpPr>
          <p:nvPr>
            <p:ph type="title"/>
          </p:nvPr>
        </p:nvSpPr>
        <p:spPr/>
        <p:txBody>
          <a:bodyPr/>
          <a:lstStyle/>
          <a:p>
            <a:r>
              <a:rPr lang="en-US" dirty="0"/>
              <a:t>Welcome!</a:t>
            </a:r>
          </a:p>
        </p:txBody>
      </p:sp>
      <p:sp>
        <p:nvSpPr>
          <p:cNvPr id="5" name="Text Placeholder 4">
            <a:extLst>
              <a:ext uri="{FF2B5EF4-FFF2-40B4-BE49-F238E27FC236}">
                <a16:creationId xmlns:a16="http://schemas.microsoft.com/office/drawing/2014/main" id="{C359FCC8-CC0B-42C9-8D2A-F7210542E394}"/>
              </a:ext>
            </a:extLst>
          </p:cNvPr>
          <p:cNvSpPr>
            <a:spLocks noGrp="1"/>
          </p:cNvSpPr>
          <p:nvPr>
            <p:ph type="body" sz="quarter" idx="12"/>
          </p:nvPr>
        </p:nvSpPr>
        <p:spPr>
          <a:xfrm>
            <a:off x="271104" y="3877271"/>
            <a:ext cx="10610256" cy="1794661"/>
          </a:xfrm>
        </p:spPr>
        <p:txBody>
          <a:bodyPr/>
          <a:lstStyle/>
          <a:p>
            <a:r>
              <a:rPr lang="en-US" dirty="0"/>
              <a:t>Andy Roberts – Data Platform Specialist</a:t>
            </a:r>
          </a:p>
          <a:p>
            <a:r>
              <a:rPr lang="en-US" dirty="0"/>
              <a:t>James Serra – Data Solution Architect </a:t>
            </a:r>
          </a:p>
        </p:txBody>
      </p:sp>
    </p:spTree>
    <p:extLst>
      <p:ext uri="{BB962C8B-B14F-4D97-AF65-F5344CB8AC3E}">
        <p14:creationId xmlns:p14="http://schemas.microsoft.com/office/powerpoint/2010/main" val="189656044"/>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13"/>
          <p:cNvSpPr>
            <a:spLocks/>
          </p:cNvSpPr>
          <p:nvPr/>
        </p:nvSpPr>
        <p:spPr bwMode="auto">
          <a:xfrm>
            <a:off x="3344475" y="4247706"/>
            <a:ext cx="5435542" cy="801684"/>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chemeClr val="accent5">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46" name="Freeform 13"/>
          <p:cNvSpPr>
            <a:spLocks/>
          </p:cNvSpPr>
          <p:nvPr/>
        </p:nvSpPr>
        <p:spPr bwMode="auto">
          <a:xfrm>
            <a:off x="3344475" y="2823545"/>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cxnSp>
        <p:nvCxnSpPr>
          <p:cNvPr id="4" name="Straight Connector 3"/>
          <p:cNvCxnSpPr/>
          <p:nvPr/>
        </p:nvCxnSpPr>
        <p:spPr>
          <a:xfrm flipV="1">
            <a:off x="8700812" y="2327079"/>
            <a:ext cx="2201599" cy="9796"/>
          </a:xfrm>
          <a:prstGeom prst="line">
            <a:avLst/>
          </a:prstGeom>
          <a:noFill/>
          <a:ln w="161925" cap="flat">
            <a:solidFill>
              <a:srgbClr val="AB2990"/>
            </a:solidFill>
            <a:prstDash val="solid"/>
            <a:miter lim="800000"/>
            <a:headEnd/>
            <a:tailEnd/>
          </a:ln>
          <a:extLst>
            <a:ext uri="{909E8E84-426E-40DD-AFC4-6F175D3DCCD1}">
              <a14:hiddenFill xmlns:a14="http://schemas.microsoft.com/office/drawing/2010/main">
                <a:solidFill>
                  <a:srgbClr val="FFFFFF"/>
                </a:solidFill>
              </a14:hiddenFill>
            </a:ext>
          </a:extLst>
        </p:spPr>
      </p:cxnSp>
      <p:sp>
        <p:nvSpPr>
          <p:cNvPr id="316" name="Freeform 315" hidden="1"/>
          <p:cNvSpPr/>
          <p:nvPr/>
        </p:nvSpPr>
        <p:spPr bwMode="auto">
          <a:xfrm>
            <a:off x="270067" y="87175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7" name="Freeform 316" hidden="1"/>
          <p:cNvSpPr/>
          <p:nvPr/>
        </p:nvSpPr>
        <p:spPr bwMode="auto">
          <a:xfrm>
            <a:off x="270067" y="103608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8" name="Freeform 317" hidden="1"/>
          <p:cNvSpPr/>
          <p:nvPr/>
        </p:nvSpPr>
        <p:spPr bwMode="auto">
          <a:xfrm>
            <a:off x="270067" y="1190717"/>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9" name="Freeform 318" hidden="1"/>
          <p:cNvSpPr/>
          <p:nvPr/>
        </p:nvSpPr>
        <p:spPr bwMode="auto">
          <a:xfrm>
            <a:off x="270067" y="1332732"/>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 name="Title 2"/>
          <p:cNvSpPr>
            <a:spLocks noGrp="1"/>
          </p:cNvSpPr>
          <p:nvPr>
            <p:ph type="title" idx="4294967295"/>
          </p:nvPr>
        </p:nvSpPr>
        <p:spPr>
          <a:xfrm>
            <a:off x="536923" y="289958"/>
            <a:ext cx="11655078" cy="899537"/>
          </a:xfrm>
        </p:spPr>
        <p:txBody>
          <a:bodyPr/>
          <a:lstStyle/>
          <a:p>
            <a:r>
              <a:rPr lang="en-US" sz="4312" spc="294" dirty="0"/>
              <a:t>DATA MANAGEMENT &amp; ANALYTICS PATH</a:t>
            </a:r>
          </a:p>
        </p:txBody>
      </p:sp>
      <p:sp>
        <p:nvSpPr>
          <p:cNvPr id="74" name="Freeform 12"/>
          <p:cNvSpPr>
            <a:spLocks/>
          </p:cNvSpPr>
          <p:nvPr/>
        </p:nvSpPr>
        <p:spPr bwMode="auto">
          <a:xfrm>
            <a:off x="5325" y="1215809"/>
            <a:ext cx="9713003" cy="1114454"/>
          </a:xfrm>
          <a:custGeom>
            <a:avLst/>
            <a:gdLst>
              <a:gd name="T0" fmla="*/ 0 w 6242"/>
              <a:gd name="T1" fmla="*/ 458 h 458"/>
              <a:gd name="T2" fmla="*/ 2146 w 6242"/>
              <a:gd name="T3" fmla="*/ 458 h 458"/>
              <a:gd name="T4" fmla="*/ 2146 w 6242"/>
              <a:gd name="T5" fmla="*/ 0 h 458"/>
              <a:gd name="T6" fmla="*/ 5639 w 6242"/>
              <a:gd name="T7" fmla="*/ 0 h 458"/>
              <a:gd name="T8" fmla="*/ 5639 w 6242"/>
              <a:gd name="T9" fmla="*/ 458 h 458"/>
              <a:gd name="T10" fmla="*/ 5639 w 6242"/>
              <a:gd name="T11" fmla="*/ 458 h 458"/>
              <a:gd name="T12" fmla="*/ 6242 w 6242"/>
              <a:gd name="T13" fmla="*/ 458 h 458"/>
            </a:gdLst>
            <a:ahLst/>
            <a:cxnLst>
              <a:cxn ang="0">
                <a:pos x="T0" y="T1"/>
              </a:cxn>
              <a:cxn ang="0">
                <a:pos x="T2" y="T3"/>
              </a:cxn>
              <a:cxn ang="0">
                <a:pos x="T4" y="T5"/>
              </a:cxn>
              <a:cxn ang="0">
                <a:pos x="T6" y="T7"/>
              </a:cxn>
              <a:cxn ang="0">
                <a:pos x="T8" y="T9"/>
              </a:cxn>
              <a:cxn ang="0">
                <a:pos x="T10" y="T11"/>
              </a:cxn>
              <a:cxn ang="0">
                <a:pos x="T12" y="T13"/>
              </a:cxn>
            </a:cxnLst>
            <a:rect l="0" t="0" r="r" b="b"/>
            <a:pathLst>
              <a:path w="6242" h="458">
                <a:moveTo>
                  <a:pt x="0" y="458"/>
                </a:moveTo>
                <a:lnTo>
                  <a:pt x="2146" y="458"/>
                </a:lnTo>
                <a:lnTo>
                  <a:pt x="2146" y="0"/>
                </a:lnTo>
                <a:lnTo>
                  <a:pt x="5639" y="0"/>
                </a:lnTo>
                <a:lnTo>
                  <a:pt x="5639" y="458"/>
                </a:lnTo>
                <a:lnTo>
                  <a:pt x="5639" y="458"/>
                </a:lnTo>
                <a:lnTo>
                  <a:pt x="6242" y="458"/>
                </a:lnTo>
              </a:path>
            </a:pathLst>
          </a:custGeom>
          <a:noFill/>
          <a:ln w="161925" cap="flat">
            <a:solidFill>
              <a:srgbClr val="AB299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5" name="Freeform 13"/>
          <p:cNvSpPr>
            <a:spLocks/>
          </p:cNvSpPr>
          <p:nvPr/>
        </p:nvSpPr>
        <p:spPr bwMode="auto">
          <a:xfrm>
            <a:off x="3344656" y="2296776"/>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rgbClr val="AB299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6" name="Line 14"/>
          <p:cNvSpPr>
            <a:spLocks noChangeShapeType="1"/>
          </p:cNvSpPr>
          <p:nvPr/>
        </p:nvSpPr>
        <p:spPr bwMode="auto">
          <a:xfrm>
            <a:off x="3344656" y="2009459"/>
            <a:ext cx="5435361" cy="0"/>
          </a:xfrm>
          <a:prstGeom prst="line">
            <a:avLst/>
          </a:pr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7" name="Line 15"/>
          <p:cNvSpPr>
            <a:spLocks noChangeShapeType="1"/>
          </p:cNvSpPr>
          <p:nvPr/>
        </p:nvSpPr>
        <p:spPr bwMode="auto">
          <a:xfrm>
            <a:off x="3344656" y="2488312"/>
            <a:ext cx="5435361" cy="0"/>
          </a:xfrm>
          <a:prstGeom prst="line">
            <a:avLst/>
          </a:pr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8" name="TextBox 77"/>
          <p:cNvSpPr txBox="1"/>
          <p:nvPr/>
        </p:nvSpPr>
        <p:spPr>
          <a:xfrm>
            <a:off x="136374" y="2239729"/>
            <a:ext cx="1962076" cy="180819"/>
          </a:xfrm>
          <a:prstGeom prst="rect">
            <a:avLst/>
          </a:prstGeom>
          <a:noFill/>
          <a:ln w="161925">
            <a:noFill/>
          </a:ln>
        </p:spPr>
        <p:txBody>
          <a:bodyPr wrap="non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DATA MGMT &amp; ANALYTICS</a:t>
            </a:r>
          </a:p>
        </p:txBody>
      </p:sp>
      <p:sp>
        <p:nvSpPr>
          <p:cNvPr id="79" name="TextBox 78"/>
          <p:cNvSpPr txBox="1"/>
          <p:nvPr/>
        </p:nvSpPr>
        <p:spPr>
          <a:xfrm>
            <a:off x="9692362" y="2453161"/>
            <a:ext cx="423194" cy="153888"/>
          </a:xfrm>
          <a:prstGeom prst="rect">
            <a:avLst/>
          </a:prstGeom>
          <a:noFill/>
        </p:spPr>
        <p:txBody>
          <a:bodyPr wrap="non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0" name="Oval 79"/>
          <p:cNvSpPr/>
          <p:nvPr/>
        </p:nvSpPr>
        <p:spPr bwMode="auto">
          <a:xfrm>
            <a:off x="9855571" y="226912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81" name="Group 80"/>
          <p:cNvGrpSpPr/>
          <p:nvPr/>
        </p:nvGrpSpPr>
        <p:grpSpPr>
          <a:xfrm>
            <a:off x="10164313" y="2042143"/>
            <a:ext cx="1792596" cy="560060"/>
            <a:chOff x="10333038" y="3901291"/>
            <a:chExt cx="1828800" cy="571371"/>
          </a:xfrm>
          <a:solidFill>
            <a:srgbClr val="AB2990"/>
          </a:solidFill>
        </p:grpSpPr>
        <p:sp>
          <p:nvSpPr>
            <p:cNvPr id="82" name="Rectangle 81"/>
            <p:cNvSpPr/>
            <p:nvPr/>
          </p:nvSpPr>
          <p:spPr bwMode="auto">
            <a:xfrm>
              <a:off x="10333038" y="3901291"/>
              <a:ext cx="1828800" cy="57137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3" name="Rectangle 82"/>
            <p:cNvSpPr/>
            <p:nvPr/>
          </p:nvSpPr>
          <p:spPr bwMode="auto">
            <a:xfrm>
              <a:off x="10419715" y="3958376"/>
              <a:ext cx="1316317" cy="4572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Data Mgmt &amp; Analytics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sp>
        <p:nvSpPr>
          <p:cNvPr id="84" name="TextBox 83"/>
          <p:cNvSpPr txBox="1"/>
          <p:nvPr/>
        </p:nvSpPr>
        <p:spPr>
          <a:xfrm>
            <a:off x="7641650" y="2096780"/>
            <a:ext cx="950581"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Dev</a:t>
            </a:r>
          </a:p>
        </p:txBody>
      </p:sp>
      <p:sp>
        <p:nvSpPr>
          <p:cNvPr id="85" name="TextBox 84"/>
          <p:cNvSpPr txBox="1"/>
          <p:nvPr/>
        </p:nvSpPr>
        <p:spPr>
          <a:xfrm>
            <a:off x="7647557" y="1332655"/>
            <a:ext cx="1025922"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SQL Server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2012/2014</a:t>
            </a:r>
          </a:p>
        </p:txBody>
      </p:sp>
      <p:sp>
        <p:nvSpPr>
          <p:cNvPr id="86" name="TextBox 85"/>
          <p:cNvSpPr txBox="1"/>
          <p:nvPr/>
        </p:nvSpPr>
        <p:spPr>
          <a:xfrm>
            <a:off x="7637488" y="2608131"/>
            <a:ext cx="916918"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Admin</a:t>
            </a:r>
          </a:p>
        </p:txBody>
      </p:sp>
      <p:sp>
        <p:nvSpPr>
          <p:cNvPr id="87" name="TextBox 86"/>
          <p:cNvSpPr txBox="1"/>
          <p:nvPr/>
        </p:nvSpPr>
        <p:spPr>
          <a:xfrm>
            <a:off x="7636372" y="3113259"/>
            <a:ext cx="950581"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BI Development</a:t>
            </a:r>
          </a:p>
        </p:txBody>
      </p:sp>
      <p:sp>
        <p:nvSpPr>
          <p:cNvPr id="88" name="4-Point Star 87"/>
          <p:cNvSpPr/>
          <p:nvPr/>
        </p:nvSpPr>
        <p:spPr bwMode="auto">
          <a:xfrm>
            <a:off x="7767778" y="1171156"/>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4-Point Star 88"/>
          <p:cNvSpPr/>
          <p:nvPr/>
        </p:nvSpPr>
        <p:spPr bwMode="auto">
          <a:xfrm>
            <a:off x="7774002" y="1936858"/>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4-Point Star 89"/>
          <p:cNvSpPr/>
          <p:nvPr/>
        </p:nvSpPr>
        <p:spPr bwMode="auto">
          <a:xfrm>
            <a:off x="7767778" y="2449787"/>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4-Point Star 90"/>
          <p:cNvSpPr/>
          <p:nvPr/>
        </p:nvSpPr>
        <p:spPr bwMode="auto">
          <a:xfrm>
            <a:off x="7767778" y="2956493"/>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Oval 95"/>
          <p:cNvSpPr/>
          <p:nvPr/>
        </p:nvSpPr>
        <p:spPr bwMode="auto">
          <a:xfrm>
            <a:off x="5167790" y="116858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7" name="Oval 96"/>
          <p:cNvSpPr/>
          <p:nvPr/>
        </p:nvSpPr>
        <p:spPr bwMode="auto">
          <a:xfrm>
            <a:off x="5174014" y="194744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8" name="Oval 97"/>
          <p:cNvSpPr/>
          <p:nvPr/>
        </p:nvSpPr>
        <p:spPr bwMode="auto">
          <a:xfrm>
            <a:off x="5167790" y="245022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9" name="Oval 98"/>
          <p:cNvSpPr/>
          <p:nvPr/>
        </p:nvSpPr>
        <p:spPr bwMode="auto">
          <a:xfrm>
            <a:off x="5167790" y="295445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0" name="Oval 99"/>
          <p:cNvSpPr/>
          <p:nvPr/>
        </p:nvSpPr>
        <p:spPr bwMode="auto">
          <a:xfrm>
            <a:off x="3532139" y="1163687"/>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1" name="Oval 100"/>
          <p:cNvSpPr/>
          <p:nvPr/>
        </p:nvSpPr>
        <p:spPr bwMode="auto">
          <a:xfrm>
            <a:off x="3538363" y="194254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2" name="Oval 101"/>
          <p:cNvSpPr/>
          <p:nvPr/>
        </p:nvSpPr>
        <p:spPr bwMode="auto">
          <a:xfrm>
            <a:off x="3532139" y="2445327"/>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3" name="Oval 102"/>
          <p:cNvSpPr/>
          <p:nvPr/>
        </p:nvSpPr>
        <p:spPr bwMode="auto">
          <a:xfrm>
            <a:off x="3532139" y="294955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6" name="TextBox 105"/>
          <p:cNvSpPr txBox="1"/>
          <p:nvPr/>
        </p:nvSpPr>
        <p:spPr>
          <a:xfrm>
            <a:off x="5120592" y="3095913"/>
            <a:ext cx="956993"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768: Developing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 Models</a:t>
            </a:r>
          </a:p>
        </p:txBody>
      </p:sp>
      <p:sp>
        <p:nvSpPr>
          <p:cNvPr id="107" name="TextBox 106"/>
          <p:cNvSpPr txBox="1"/>
          <p:nvPr/>
        </p:nvSpPr>
        <p:spPr>
          <a:xfrm>
            <a:off x="3484940" y="3091016"/>
            <a:ext cx="1171796"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767: Implementing 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 Warehouse</a:t>
            </a:r>
          </a:p>
        </p:txBody>
      </p:sp>
      <p:sp>
        <p:nvSpPr>
          <p:cNvPr id="109" name="TextBox 108"/>
          <p:cNvSpPr txBox="1"/>
          <p:nvPr/>
        </p:nvSpPr>
        <p:spPr>
          <a:xfrm>
            <a:off x="5120592" y="2604786"/>
            <a:ext cx="944169"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765: Provisioning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Databases</a:t>
            </a:r>
          </a:p>
        </p:txBody>
      </p:sp>
      <p:sp>
        <p:nvSpPr>
          <p:cNvPr id="110" name="TextBox 109"/>
          <p:cNvSpPr txBox="1"/>
          <p:nvPr/>
        </p:nvSpPr>
        <p:spPr>
          <a:xfrm>
            <a:off x="3484941" y="2599888"/>
            <a:ext cx="1391407"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764: Administering a SQL</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Infrastructure</a:t>
            </a:r>
          </a:p>
        </p:txBody>
      </p:sp>
      <p:sp>
        <p:nvSpPr>
          <p:cNvPr id="112" name="TextBox 111"/>
          <p:cNvSpPr txBox="1"/>
          <p:nvPr/>
        </p:nvSpPr>
        <p:spPr>
          <a:xfrm>
            <a:off x="5126816" y="2102863"/>
            <a:ext cx="896079"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762: Developing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Databases</a:t>
            </a:r>
          </a:p>
        </p:txBody>
      </p:sp>
      <p:sp>
        <p:nvSpPr>
          <p:cNvPr id="113" name="TextBox 112"/>
          <p:cNvSpPr txBox="1"/>
          <p:nvPr/>
        </p:nvSpPr>
        <p:spPr>
          <a:xfrm>
            <a:off x="3489096" y="2097964"/>
            <a:ext cx="1065997" cy="307777"/>
          </a:xfrm>
          <a:prstGeom prst="rect">
            <a:avLst/>
          </a:prstGeom>
          <a:noFill/>
        </p:spPr>
        <p:txBody>
          <a:bodyPr wrap="none" lIns="0" tIns="0" rIns="0" bIns="0" rtlCol="0">
            <a:spAutoFit/>
          </a:bodyPr>
          <a:lstStyle/>
          <a:p>
            <a:pPr algn="ct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761: Querying Data</a:t>
            </a:r>
          </a:p>
          <a:p>
            <a:pPr algn="ct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with Transact-SQL</a:t>
            </a:r>
          </a:p>
        </p:txBody>
      </p:sp>
      <p:sp>
        <p:nvSpPr>
          <p:cNvPr id="115" name="TextBox 114"/>
          <p:cNvSpPr txBox="1"/>
          <p:nvPr/>
        </p:nvSpPr>
        <p:spPr>
          <a:xfrm>
            <a:off x="5120592" y="1311957"/>
            <a:ext cx="1195840"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462: Administering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SQL Server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2012/2014 Databases</a:t>
            </a:r>
          </a:p>
        </p:txBody>
      </p:sp>
      <p:sp>
        <p:nvSpPr>
          <p:cNvPr id="116" name="TextBox 115"/>
          <p:cNvSpPr txBox="1"/>
          <p:nvPr/>
        </p:nvSpPr>
        <p:spPr>
          <a:xfrm>
            <a:off x="3484940" y="1307060"/>
            <a:ext cx="1333698"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461: Querying Microsoft</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Server 2012/2014</a:t>
            </a:r>
          </a:p>
        </p:txBody>
      </p:sp>
      <p:sp>
        <p:nvSpPr>
          <p:cNvPr id="118" name="Oval 117"/>
          <p:cNvSpPr/>
          <p:nvPr/>
        </p:nvSpPr>
        <p:spPr bwMode="auto">
          <a:xfrm>
            <a:off x="6443519" y="116364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9" name="TextBox 118"/>
          <p:cNvSpPr txBox="1"/>
          <p:nvPr/>
        </p:nvSpPr>
        <p:spPr>
          <a:xfrm>
            <a:off x="6387274" y="1311957"/>
            <a:ext cx="1186054" cy="615553"/>
          </a:xfrm>
          <a:prstGeom prst="rect">
            <a:avLst/>
          </a:prstGeom>
          <a:noFill/>
        </p:spPr>
        <p:txBody>
          <a:bodyPr wrap="squar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463: Implementing 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 Warehouse with</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SQL Server</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2012/2014</a:t>
            </a:r>
          </a:p>
        </p:txBody>
      </p:sp>
      <p:sp>
        <p:nvSpPr>
          <p:cNvPr id="184" name="TextBox 183"/>
          <p:cNvSpPr txBox="1"/>
          <p:nvPr/>
        </p:nvSpPr>
        <p:spPr>
          <a:xfrm>
            <a:off x="8973251" y="2797896"/>
            <a:ext cx="2983657" cy="3697799"/>
          </a:xfrm>
          <a:prstGeom prst="rect">
            <a:avLst/>
          </a:prstGeom>
          <a:noFill/>
          <a:ln>
            <a:solidFill>
              <a:schemeClr val="tx1"/>
            </a:solidFill>
          </a:ln>
        </p:spPr>
        <p:txBody>
          <a:bodyPr wrap="square" lIns="44814" tIns="89630" rIns="44814" bIns="143407" rtlCol="0">
            <a:spAutoFit/>
          </a:bodyPr>
          <a:lstStyle/>
          <a:p>
            <a:pPr defTabSz="896214">
              <a:lnSpc>
                <a:spcPct val="90000"/>
              </a:lnSpc>
              <a:defRPr/>
            </a:pPr>
            <a:r>
              <a:rPr lang="en-US" sz="1000" b="1" kern="0" cap="all" spc="294" dirty="0">
                <a:gradFill>
                  <a:gsLst>
                    <a:gs pos="2917">
                      <a:srgbClr val="505050"/>
                    </a:gs>
                    <a:gs pos="30000">
                      <a:srgbClr val="505050"/>
                    </a:gs>
                  </a:gsLst>
                  <a:lin ang="5400000" scaled="0"/>
                </a:gradFill>
                <a:latin typeface="Segoe UI"/>
                <a:cs typeface="Segoe UI Semibold" panose="020B0702040204020203" pitchFamily="34" charset="0"/>
              </a:rPr>
              <a:t>Elective Exam Pool</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473: Designing and Implementing Cloud Data Platform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475: Designing and Implementing Big Data Analytics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464: Developing Microsoft SQL Server Databases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465: Designing Database Solutions for SQL Server</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466: Implementing Data Models and Reports with Microsoft SQL Server</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467: Designing Business Intelligence Solutions with Microsoft SQL Server</a:t>
            </a:r>
            <a:endParaRPr lang="en-US" dirty="0">
              <a:solidFill>
                <a:srgbClr val="505050"/>
              </a:solidFill>
              <a:latin typeface="Segoe UI"/>
            </a:endParaRP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773: Analyzing Big Data with Microsoft R </a:t>
            </a: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774: Perform Cloud Data Science with Azure Machine Learning</a:t>
            </a: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775: Perform Data Engineering on Microsoft Azure HDInsight</a:t>
            </a: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778: Analyzing and Visualizing Data with Microsoft Power BI (</a:t>
            </a:r>
            <a:r>
              <a:rPr lang="en-US" sz="1000" kern="0" dirty="0">
                <a:gradFill>
                  <a:gsLst>
                    <a:gs pos="2917">
                      <a:srgbClr val="505050"/>
                    </a:gs>
                    <a:gs pos="30000">
                      <a:srgbClr val="505050"/>
                    </a:gs>
                  </a:gsLst>
                  <a:lin ang="5400000" scaled="0"/>
                </a:gradFill>
                <a:latin typeface="Segoe UI"/>
              </a:rPr>
              <a:t>beta</a:t>
            </a:r>
            <a:r>
              <a:rPr lang="en-US" sz="1000" dirty="0">
                <a:gradFill>
                  <a:gsLst>
                    <a:gs pos="2917">
                      <a:srgbClr val="505050"/>
                    </a:gs>
                    <a:gs pos="30000">
                      <a:srgbClr val="505050"/>
                    </a:gs>
                  </a:gsLst>
                  <a:lin ang="5400000" scaled="0"/>
                </a:gradFill>
                <a:latin typeface="Segoe UI"/>
              </a:rPr>
              <a:t>)</a:t>
            </a:r>
          </a:p>
        </p:txBody>
      </p:sp>
      <p:cxnSp>
        <p:nvCxnSpPr>
          <p:cNvPr id="185" name="Straight Arrow Connector 184"/>
          <p:cNvCxnSpPr>
            <a:cxnSpLocks/>
            <a:stCxn id="184" idx="0"/>
            <a:endCxn id="79" idx="2"/>
          </p:cNvCxnSpPr>
          <p:nvPr/>
        </p:nvCxnSpPr>
        <p:spPr>
          <a:xfrm flipH="1" flipV="1">
            <a:off x="9903959" y="2607049"/>
            <a:ext cx="561121" cy="1908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Freeform 13"/>
          <p:cNvSpPr>
            <a:spLocks/>
          </p:cNvSpPr>
          <p:nvPr/>
        </p:nvSpPr>
        <p:spPr bwMode="auto">
          <a:xfrm>
            <a:off x="3344475" y="5025921"/>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chemeClr val="accent5">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3" name="TextBox 52"/>
          <p:cNvSpPr txBox="1"/>
          <p:nvPr/>
        </p:nvSpPr>
        <p:spPr>
          <a:xfrm>
            <a:off x="7632678" y="3766448"/>
            <a:ext cx="866002" cy="30777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Machine Learning</a:t>
            </a:r>
          </a:p>
        </p:txBody>
      </p:sp>
      <p:sp>
        <p:nvSpPr>
          <p:cNvPr id="54" name="4-Point Star 90"/>
          <p:cNvSpPr/>
          <p:nvPr/>
        </p:nvSpPr>
        <p:spPr bwMode="auto">
          <a:xfrm>
            <a:off x="7754561" y="3496552"/>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Oval 54"/>
          <p:cNvSpPr/>
          <p:nvPr/>
        </p:nvSpPr>
        <p:spPr bwMode="auto">
          <a:xfrm>
            <a:off x="5174014" y="34776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6" name="Oval 55"/>
          <p:cNvSpPr/>
          <p:nvPr/>
        </p:nvSpPr>
        <p:spPr bwMode="auto">
          <a:xfrm>
            <a:off x="3529969" y="348851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7" name="TextBox 56"/>
          <p:cNvSpPr txBox="1"/>
          <p:nvPr/>
        </p:nvSpPr>
        <p:spPr>
          <a:xfrm>
            <a:off x="5120665" y="3750197"/>
            <a:ext cx="1839986" cy="30773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774: Perform Cloud Data Science</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with Azure Machine Learning</a:t>
            </a:r>
          </a:p>
        </p:txBody>
      </p:sp>
      <p:sp>
        <p:nvSpPr>
          <p:cNvPr id="58" name="TextBox 57"/>
          <p:cNvSpPr txBox="1"/>
          <p:nvPr/>
        </p:nvSpPr>
        <p:spPr>
          <a:xfrm>
            <a:off x="3489172" y="3745397"/>
            <a:ext cx="1304844"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773: Analyzing Big Data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with Microsoft R </a:t>
            </a:r>
          </a:p>
        </p:txBody>
      </p:sp>
      <p:sp>
        <p:nvSpPr>
          <p:cNvPr id="59" name="TextBox 58"/>
          <p:cNvSpPr txBox="1"/>
          <p:nvPr/>
        </p:nvSpPr>
        <p:spPr>
          <a:xfrm>
            <a:off x="7634203" y="4338815"/>
            <a:ext cx="762921" cy="307733"/>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BI</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Reporting</a:t>
            </a:r>
          </a:p>
        </p:txBody>
      </p:sp>
      <p:sp>
        <p:nvSpPr>
          <p:cNvPr id="60" name="4-Point Star 90"/>
          <p:cNvSpPr/>
          <p:nvPr/>
        </p:nvSpPr>
        <p:spPr bwMode="auto">
          <a:xfrm>
            <a:off x="7765610" y="4182050"/>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Oval 60"/>
          <p:cNvSpPr/>
          <p:nvPr/>
        </p:nvSpPr>
        <p:spPr bwMode="auto">
          <a:xfrm>
            <a:off x="5165622" y="418000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2" name="Oval 61"/>
          <p:cNvSpPr/>
          <p:nvPr/>
        </p:nvSpPr>
        <p:spPr bwMode="auto">
          <a:xfrm>
            <a:off x="3529970" y="417511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3" name="TextBox 62"/>
          <p:cNvSpPr txBox="1"/>
          <p:nvPr/>
        </p:nvSpPr>
        <p:spPr>
          <a:xfrm>
            <a:off x="5118425" y="4321470"/>
            <a:ext cx="956993"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768: Developing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 Models</a:t>
            </a:r>
          </a:p>
        </p:txBody>
      </p:sp>
      <p:sp>
        <p:nvSpPr>
          <p:cNvPr id="64" name="TextBox 63"/>
          <p:cNvSpPr txBox="1"/>
          <p:nvPr/>
        </p:nvSpPr>
        <p:spPr>
          <a:xfrm>
            <a:off x="3482773" y="4316573"/>
            <a:ext cx="3456074" cy="61555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778: Analyzing and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Visualizing Data with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Power BI (beta) or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779: Analyzing and Visualizing Data with Microsoft Excel (beta)</a:t>
            </a:r>
          </a:p>
        </p:txBody>
      </p:sp>
      <p:sp>
        <p:nvSpPr>
          <p:cNvPr id="65" name="TextBox 64"/>
          <p:cNvSpPr txBox="1"/>
          <p:nvPr/>
        </p:nvSpPr>
        <p:spPr>
          <a:xfrm>
            <a:off x="7636386" y="5196472"/>
            <a:ext cx="1019944" cy="461600"/>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Data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Engineering with Azure</a:t>
            </a:r>
          </a:p>
        </p:txBody>
      </p:sp>
      <p:sp>
        <p:nvSpPr>
          <p:cNvPr id="66" name="4-Point Star 90"/>
          <p:cNvSpPr/>
          <p:nvPr/>
        </p:nvSpPr>
        <p:spPr bwMode="auto">
          <a:xfrm>
            <a:off x="7767793" y="5001612"/>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7" name="Oval 66"/>
          <p:cNvSpPr/>
          <p:nvPr/>
        </p:nvSpPr>
        <p:spPr bwMode="auto">
          <a:xfrm>
            <a:off x="5167804" y="499957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 name="Oval 67"/>
          <p:cNvSpPr/>
          <p:nvPr/>
        </p:nvSpPr>
        <p:spPr bwMode="auto">
          <a:xfrm>
            <a:off x="3532154" y="499467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9" name="TextBox 68"/>
          <p:cNvSpPr txBox="1"/>
          <p:nvPr/>
        </p:nvSpPr>
        <p:spPr>
          <a:xfrm>
            <a:off x="5120607" y="5179128"/>
            <a:ext cx="2082301"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776: Perform Big Data Engineering on</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Cloud Services (beta)</a:t>
            </a:r>
          </a:p>
        </p:txBody>
      </p:sp>
      <p:sp>
        <p:nvSpPr>
          <p:cNvPr id="70" name="TextBox 69"/>
          <p:cNvSpPr txBox="1"/>
          <p:nvPr/>
        </p:nvSpPr>
        <p:spPr>
          <a:xfrm>
            <a:off x="3484956" y="5174230"/>
            <a:ext cx="1397819"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775: Perform Data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Engineering on Microsoft</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HD Insight</a:t>
            </a:r>
          </a:p>
        </p:txBody>
      </p:sp>
      <p:sp>
        <p:nvSpPr>
          <p:cNvPr id="71" name="TextBox 70"/>
          <p:cNvSpPr txBox="1"/>
          <p:nvPr/>
        </p:nvSpPr>
        <p:spPr>
          <a:xfrm>
            <a:off x="7638564" y="5845600"/>
            <a:ext cx="1259960"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Azure Database</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Development</a:t>
            </a:r>
          </a:p>
        </p:txBody>
      </p:sp>
      <p:sp>
        <p:nvSpPr>
          <p:cNvPr id="72" name="4-Point Star 90"/>
          <p:cNvSpPr/>
          <p:nvPr/>
        </p:nvSpPr>
        <p:spPr bwMode="auto">
          <a:xfrm>
            <a:off x="7769972" y="5688835"/>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Oval 72"/>
          <p:cNvSpPr/>
          <p:nvPr/>
        </p:nvSpPr>
        <p:spPr bwMode="auto">
          <a:xfrm>
            <a:off x="5169984" y="568679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2" name="Oval 91"/>
          <p:cNvSpPr/>
          <p:nvPr/>
        </p:nvSpPr>
        <p:spPr bwMode="auto">
          <a:xfrm>
            <a:off x="3534332" y="568189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3" name="TextBox 92"/>
          <p:cNvSpPr txBox="1"/>
          <p:nvPr/>
        </p:nvSpPr>
        <p:spPr>
          <a:xfrm>
            <a:off x="5122785" y="5828254"/>
            <a:ext cx="2231380"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473: Designing and Implementing Cloud</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 Platform Solutions</a:t>
            </a:r>
          </a:p>
        </p:txBody>
      </p:sp>
      <p:sp>
        <p:nvSpPr>
          <p:cNvPr id="94" name="TextBox 93"/>
          <p:cNvSpPr txBox="1"/>
          <p:nvPr/>
        </p:nvSpPr>
        <p:spPr>
          <a:xfrm>
            <a:off x="3487135" y="5823356"/>
            <a:ext cx="1554913"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777: Implementing NoSQL</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Solutions with DocumentDB</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and Azure Search (Planned)</a:t>
            </a:r>
          </a:p>
        </p:txBody>
      </p:sp>
      <p:sp>
        <p:nvSpPr>
          <p:cNvPr id="7" name="TextBox 6"/>
          <p:cNvSpPr txBox="1"/>
          <p:nvPr/>
        </p:nvSpPr>
        <p:spPr>
          <a:xfrm>
            <a:off x="1418493" y="2486307"/>
            <a:ext cx="1898777" cy="549624"/>
          </a:xfrm>
          <a:prstGeom prst="rect">
            <a:avLst/>
          </a:prstGeom>
          <a:noFill/>
        </p:spPr>
        <p:txBody>
          <a:bodyPr wrap="none" lIns="182854" tIns="146284" rIns="182854" bIns="146284" rtlCol="0">
            <a:spAutoFit/>
          </a:bodyPr>
          <a:lstStyle/>
          <a:p>
            <a:pPr defTabSz="914225">
              <a:lnSpc>
                <a:spcPct val="90000"/>
              </a:lnSpc>
              <a:spcAft>
                <a:spcPts val="600"/>
              </a:spcAft>
              <a:defRPr/>
            </a:pPr>
            <a:r>
              <a:rPr lang="en-US" dirty="0">
                <a:gradFill>
                  <a:gsLst>
                    <a:gs pos="2917">
                      <a:srgbClr val="505050"/>
                    </a:gs>
                    <a:gs pos="30000">
                      <a:srgbClr val="505050"/>
                    </a:gs>
                  </a:gsLst>
                  <a:lin ang="5400000" scaled="0"/>
                </a:gradFill>
                <a:latin typeface="Segoe UI"/>
              </a:rPr>
              <a:t>Available: Now</a:t>
            </a:r>
          </a:p>
        </p:txBody>
      </p:sp>
      <p:sp>
        <p:nvSpPr>
          <p:cNvPr id="95" name="TextBox 94"/>
          <p:cNvSpPr txBox="1"/>
          <p:nvPr/>
        </p:nvSpPr>
        <p:spPr>
          <a:xfrm>
            <a:off x="1184670" y="4334806"/>
            <a:ext cx="2068671" cy="549624"/>
          </a:xfrm>
          <a:prstGeom prst="rect">
            <a:avLst/>
          </a:prstGeom>
          <a:noFill/>
        </p:spPr>
        <p:txBody>
          <a:bodyPr wrap="none" lIns="182854" tIns="146284" rIns="182854" bIns="146284" rtlCol="0">
            <a:spAutoFit/>
          </a:bodyPr>
          <a:lstStyle/>
          <a:p>
            <a:pPr defTabSz="914225">
              <a:lnSpc>
                <a:spcPct val="90000"/>
              </a:lnSpc>
              <a:spcAft>
                <a:spcPts val="600"/>
              </a:spcAft>
              <a:defRPr/>
            </a:pPr>
            <a:r>
              <a:rPr lang="en-US" dirty="0">
                <a:gradFill>
                  <a:gsLst>
                    <a:gs pos="2917">
                      <a:srgbClr val="505050"/>
                    </a:gs>
                    <a:gs pos="30000">
                      <a:srgbClr val="505050"/>
                    </a:gs>
                  </a:gsLst>
                  <a:lin ang="5400000" scaled="0"/>
                </a:gradFill>
                <a:latin typeface="Segoe UI"/>
              </a:rPr>
              <a:t>Upcoming Paths</a:t>
            </a:r>
          </a:p>
        </p:txBody>
      </p:sp>
      <p:sp>
        <p:nvSpPr>
          <p:cNvPr id="108" name="Freeform 13"/>
          <p:cNvSpPr>
            <a:spLocks/>
          </p:cNvSpPr>
          <p:nvPr/>
        </p:nvSpPr>
        <p:spPr bwMode="auto">
          <a:xfrm>
            <a:off x="3346661" y="3459179"/>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Tree>
    <p:extLst>
      <p:ext uri="{BB962C8B-B14F-4D97-AF65-F5344CB8AC3E}">
        <p14:creationId xmlns:p14="http://schemas.microsoft.com/office/powerpoint/2010/main" val="362420349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9E3F5-90FA-46E0-91C5-99B4F05372E9}"/>
              </a:ext>
            </a:extLst>
          </p:cNvPr>
          <p:cNvSpPr>
            <a:spLocks noGrp="1"/>
          </p:cNvSpPr>
          <p:nvPr>
            <p:ph type="title"/>
          </p:nvPr>
        </p:nvSpPr>
        <p:spPr/>
        <p:txBody>
          <a:bodyPr/>
          <a:lstStyle/>
          <a:p>
            <a:r>
              <a:rPr lang="en-US" dirty="0"/>
              <a:t>Please Socialize!</a:t>
            </a:r>
            <a:br>
              <a:rPr lang="en-US" dirty="0"/>
            </a:br>
            <a:r>
              <a:rPr lang="en-US" dirty="0"/>
              <a:t>#70-475   @ITProGuru</a:t>
            </a:r>
          </a:p>
        </p:txBody>
      </p:sp>
      <p:sp>
        <p:nvSpPr>
          <p:cNvPr id="6" name="Content Placeholder 5">
            <a:extLst>
              <a:ext uri="{FF2B5EF4-FFF2-40B4-BE49-F238E27FC236}">
                <a16:creationId xmlns:a16="http://schemas.microsoft.com/office/drawing/2014/main" id="{F8356ADF-814B-47F4-9F17-2DD87A1DE634}"/>
              </a:ext>
            </a:extLst>
          </p:cNvPr>
          <p:cNvSpPr>
            <a:spLocks noGrp="1"/>
          </p:cNvSpPr>
          <p:nvPr>
            <p:ph idx="1"/>
          </p:nvPr>
        </p:nvSpPr>
        <p:spPr/>
        <p:txBody>
          <a:bodyPr/>
          <a:lstStyle/>
          <a:p>
            <a:r>
              <a:rPr lang="en-US" sz="3600" dirty="0"/>
              <a:t>Please tell the world about what is going on here this week.</a:t>
            </a:r>
          </a:p>
          <a:p>
            <a:r>
              <a:rPr lang="en-US" sz="3600" dirty="0"/>
              <a:t>What you like</a:t>
            </a:r>
          </a:p>
          <a:p>
            <a:r>
              <a:rPr lang="en-US" sz="3600" dirty="0"/>
              <a:t>What you learned </a:t>
            </a:r>
            <a:r>
              <a:rPr lang="en-US" sz="3600" dirty="0">
                <a:sym typeface="Wingdings" panose="05000000000000000000" pitchFamily="2" charset="2"/>
              </a:rPr>
              <a:t> every time you learn something new </a:t>
            </a:r>
          </a:p>
          <a:p>
            <a:r>
              <a:rPr lang="en-US" sz="3600" dirty="0"/>
              <a:t>How this knowledge can be leveraged at work</a:t>
            </a:r>
          </a:p>
          <a:p>
            <a:endParaRPr lang="en-US" dirty="0"/>
          </a:p>
        </p:txBody>
      </p:sp>
    </p:spTree>
    <p:extLst>
      <p:ext uri="{BB962C8B-B14F-4D97-AF65-F5344CB8AC3E}">
        <p14:creationId xmlns:p14="http://schemas.microsoft.com/office/powerpoint/2010/main" val="169800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820168"/>
            <a:ext cx="10810336" cy="4736352"/>
          </a:xfrm>
        </p:spPr>
        <p:txBody>
          <a:bodyPr>
            <a:normAutofit/>
          </a:bodyPr>
          <a:lstStyle/>
          <a:p>
            <a:pPr marL="0" indent="0">
              <a:buNone/>
            </a:pPr>
            <a:r>
              <a:rPr lang="en-US" b="1" dirty="0"/>
              <a:t>How deep is your knowledge of Azure Cloud Solutions?</a:t>
            </a:r>
          </a:p>
          <a:p>
            <a:pPr marL="0" lvl="0" indent="0">
              <a:buNone/>
            </a:pPr>
            <a:endParaRPr lang="en-US" dirty="0"/>
          </a:p>
          <a:p>
            <a:pPr marL="0" lvl="0" indent="0">
              <a:buNone/>
            </a:pPr>
            <a:r>
              <a:rPr lang="en-US" dirty="0"/>
              <a:t>1. I know Azure and its offerings really well</a:t>
            </a:r>
          </a:p>
          <a:p>
            <a:pPr marL="0" lvl="0" indent="0">
              <a:buNone/>
            </a:pPr>
            <a:endParaRPr lang="en-US" dirty="0"/>
          </a:p>
          <a:p>
            <a:pPr marL="0" lvl="0" indent="0">
              <a:buNone/>
            </a:pPr>
            <a:r>
              <a:rPr lang="en-US" dirty="0"/>
              <a:t>2. I know some of Azure</a:t>
            </a:r>
          </a:p>
          <a:p>
            <a:pPr marL="0" lvl="0" indent="0">
              <a:buNone/>
            </a:pPr>
            <a:endParaRPr lang="en-US" dirty="0"/>
          </a:p>
          <a:p>
            <a:pPr marL="0" lvl="0" indent="0">
              <a:buNone/>
            </a:pPr>
            <a:r>
              <a:rPr lang="en-US" dirty="0"/>
              <a:t>3. I’m just getting started with Azure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81900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690688"/>
            <a:ext cx="10810336" cy="4736352"/>
          </a:xfrm>
        </p:spPr>
        <p:txBody>
          <a:bodyPr>
            <a:normAutofit/>
          </a:bodyPr>
          <a:lstStyle/>
          <a:p>
            <a:pPr marL="0" indent="0">
              <a:buNone/>
            </a:pPr>
            <a:r>
              <a:rPr lang="en-US" b="1" dirty="0"/>
              <a:t>Are you planning on taking the Azure Certification Exam related to this content?</a:t>
            </a:r>
          </a:p>
          <a:p>
            <a:pPr marL="0" lvl="0" indent="0">
              <a:buNone/>
            </a:pPr>
            <a:endParaRPr lang="en-US" dirty="0"/>
          </a:p>
          <a:p>
            <a:pPr marL="0" lvl="0" indent="0">
              <a:buNone/>
            </a:pPr>
            <a:r>
              <a:rPr lang="en-US" dirty="0"/>
              <a:t>1. Yes</a:t>
            </a:r>
          </a:p>
          <a:p>
            <a:pPr marL="0" lvl="0" indent="0">
              <a:buNone/>
            </a:pPr>
            <a:endParaRPr lang="en-US" dirty="0"/>
          </a:p>
          <a:p>
            <a:pPr marL="0" lvl="0" indent="0">
              <a:buNone/>
            </a:pPr>
            <a:r>
              <a:rPr lang="en-US" dirty="0"/>
              <a:t>2. Maybe, I’m interested in finding out more</a:t>
            </a:r>
          </a:p>
          <a:p>
            <a:pPr marL="0" lvl="0" indent="0">
              <a:buNone/>
            </a:pPr>
            <a:endParaRPr lang="en-US" dirty="0"/>
          </a:p>
          <a:p>
            <a:pPr marL="0" lvl="0" indent="0">
              <a:buNone/>
            </a:pPr>
            <a:r>
              <a:rPr lang="en-US" dirty="0"/>
              <a:t>3. No, please elaborate?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76550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725104"/>
            <a:ext cx="10810336" cy="4736352"/>
          </a:xfrm>
        </p:spPr>
        <p:txBody>
          <a:bodyPr>
            <a:normAutofit/>
          </a:bodyPr>
          <a:lstStyle/>
          <a:p>
            <a:pPr marL="0" lvl="0" indent="0">
              <a:buNone/>
            </a:pPr>
            <a:r>
              <a:rPr lang="en-US" b="1" dirty="0"/>
              <a:t>Do you feel you are educationally ready to deliver Azure Solutions?</a:t>
            </a:r>
          </a:p>
          <a:p>
            <a:pPr marL="0" lvl="0" indent="0">
              <a:buNone/>
            </a:pPr>
            <a:endParaRPr lang="en-US" dirty="0"/>
          </a:p>
          <a:p>
            <a:pPr marL="0" lvl="0" indent="0">
              <a:buNone/>
            </a:pPr>
            <a:r>
              <a:rPr lang="en-US" dirty="0"/>
              <a:t>1. Yes, Ready to go</a:t>
            </a:r>
          </a:p>
          <a:p>
            <a:pPr marL="0" lvl="0" indent="0">
              <a:buNone/>
            </a:pPr>
            <a:endParaRPr lang="en-US" dirty="0"/>
          </a:p>
          <a:p>
            <a:pPr marL="0" lvl="0" indent="0">
              <a:buNone/>
            </a:pPr>
            <a:r>
              <a:rPr lang="en-US" dirty="0"/>
              <a:t>2. Maybe, after doing homework, I will be ready</a:t>
            </a:r>
          </a:p>
          <a:p>
            <a:pPr marL="0" lvl="0" indent="0">
              <a:buNone/>
            </a:pPr>
            <a:endParaRPr lang="en-US" dirty="0"/>
          </a:p>
          <a:p>
            <a:pPr marL="0" lvl="0" indent="0">
              <a:buNone/>
            </a:pPr>
            <a:r>
              <a:rPr lang="en-US" dirty="0"/>
              <a:t>3. No, please elaborate?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28535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p:txBody>
          <a:bodyPr>
            <a:normAutofit fontScale="92500"/>
          </a:bodyPr>
          <a:lstStyle/>
          <a:p>
            <a:pPr marL="0" lvl="0" indent="0">
              <a:buNone/>
            </a:pPr>
            <a:r>
              <a:rPr lang="en-US" sz="5100" dirty="0"/>
              <a:t>Do you have ability and subscription access to practice what you learned; to continue to growing your skills in Azure? </a:t>
            </a:r>
          </a:p>
          <a:p>
            <a:pPr marL="0" lvl="0" indent="0">
              <a:buNone/>
            </a:pPr>
            <a:r>
              <a:rPr lang="en-US" sz="5100" dirty="0"/>
              <a:t>Yes</a:t>
            </a:r>
          </a:p>
          <a:p>
            <a:pPr marL="0" lvl="0" indent="0">
              <a:buNone/>
            </a:pPr>
            <a:r>
              <a:rPr lang="en-US" sz="5100" dirty="0"/>
              <a:t>No </a:t>
            </a:r>
          </a:p>
          <a:p>
            <a:pPr marL="0" lvl="0" indent="0">
              <a:buNone/>
            </a:pPr>
            <a:r>
              <a:rPr lang="en-US" sz="5100" dirty="0"/>
              <a:t>Explain</a:t>
            </a:r>
          </a:p>
          <a:p>
            <a:pPr marL="0" indent="0">
              <a:buNone/>
            </a:pPr>
            <a:endParaRPr lang="en-US" dirty="0"/>
          </a:p>
        </p:txBody>
      </p:sp>
    </p:spTree>
    <p:extLst>
      <p:ext uri="{BB962C8B-B14F-4D97-AF65-F5344CB8AC3E}">
        <p14:creationId xmlns:p14="http://schemas.microsoft.com/office/powerpoint/2010/main" val="280419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3200" b="1" dirty="0"/>
              <a:t>Exam 70-475 </a:t>
            </a:r>
            <a:r>
              <a:rPr lang="en-US" sz="3200" dirty="0">
                <a:latin typeface="Calibri" panose="020F0502020204030204"/>
              </a:rPr>
              <a:t>Designing and Implementing Big Data Analytics Solutions</a:t>
            </a:r>
            <a:endParaRPr lang="en-US" sz="24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a:p>
            <a:pPr marL="0" indent="0" eaLnBrk="0" fontAlgn="t" hangingPunct="0">
              <a:lnSpc>
                <a:spcPct val="100000"/>
              </a:lnSpc>
              <a:spcBef>
                <a:spcPct val="0"/>
              </a:spcBef>
              <a:spcAft>
                <a:spcPct val="0"/>
              </a:spcAft>
              <a:buNone/>
            </a:pPr>
            <a:r>
              <a:rPr lang="en-US" sz="1500" b="1" dirty="0">
                <a:latin typeface="Calibri" panose="020F0502020204030204" pitchFamily="34" charset="0"/>
                <a:ea typeface="Calibri" panose="020F0502020204030204" pitchFamily="34" charset="0"/>
                <a:cs typeface="Times New Roman" panose="02020603050405020304" pitchFamily="18" charset="0"/>
              </a:rPr>
              <a:t>Design Big Data Batch and Interactive processing Solutions (30-35%)</a:t>
            </a:r>
          </a:p>
          <a:p>
            <a:pPr fontAlgn="base"/>
            <a:r>
              <a:rPr lang="en-US" sz="1050" b="1" dirty="0"/>
              <a:t>Ingest data for batch and interactive processing: </a:t>
            </a:r>
            <a:r>
              <a:rPr lang="en-US" sz="1050" dirty="0"/>
              <a:t>I</a:t>
            </a:r>
            <a:r>
              <a:rPr lang="en-US" sz="1000" dirty="0"/>
              <a:t>ngest from cloud-born or on-premises data, store data in Microsoft Azure Data Lake, store data in Azure BLOB Storage, perform a one-time bulk data transfer, perform routine small writes on a continuous basis</a:t>
            </a:r>
          </a:p>
          <a:p>
            <a:pPr fontAlgn="base"/>
            <a:r>
              <a:rPr lang="en-US" sz="1050" b="1" dirty="0"/>
              <a:t>Design and provision compute clusters: </a:t>
            </a:r>
            <a:r>
              <a:rPr lang="en-US" sz="1000" dirty="0"/>
              <a:t>Select compute cluster type, estimate cluster size based on workload</a:t>
            </a:r>
          </a:p>
          <a:p>
            <a:pPr fontAlgn="base"/>
            <a:r>
              <a:rPr lang="en-US" sz="1050" b="1" dirty="0"/>
              <a:t>Design for data security: </a:t>
            </a:r>
            <a:r>
              <a:rPr lang="en-US" sz="1000" dirty="0"/>
              <a:t>Protect personally identifiable information (PII) data in Azure, encrypt and mask data, implement role-based security, implement row-based security</a:t>
            </a:r>
          </a:p>
          <a:p>
            <a:pPr fontAlgn="base"/>
            <a:r>
              <a:rPr lang="en-US" sz="1050" b="1" dirty="0"/>
              <a:t>Design for batch processing: </a:t>
            </a:r>
            <a:r>
              <a:rPr lang="en-US" sz="1000" dirty="0"/>
              <a:t>Select appropriate language and tool, identify formats, define metadata, configure output</a:t>
            </a:r>
          </a:p>
          <a:p>
            <a:pPr marL="0" indent="0" eaLnBrk="0" fontAlgn="t" hangingPunct="0">
              <a:lnSpc>
                <a:spcPct val="100000"/>
              </a:lnSpc>
              <a:spcBef>
                <a:spcPct val="0"/>
              </a:spcBef>
              <a:spcAft>
                <a:spcPct val="0"/>
              </a:spcAft>
              <a:buNone/>
            </a:pPr>
            <a:r>
              <a:rPr lang="en-US" sz="1500" b="1" dirty="0">
                <a:latin typeface="Calibri" panose="020F0502020204030204" pitchFamily="34" charset="0"/>
                <a:ea typeface="Calibri" panose="020F0502020204030204" pitchFamily="34" charset="0"/>
                <a:cs typeface="Times New Roman" panose="02020603050405020304" pitchFamily="18" charset="0"/>
              </a:rPr>
              <a:t>Design Big Data Batch and Real-time processing Solutions (30-35%)</a:t>
            </a:r>
          </a:p>
          <a:p>
            <a:pPr fontAlgn="base"/>
            <a:r>
              <a:rPr lang="en-US" sz="1000" b="1" dirty="0"/>
              <a:t>Ingest data for real-time processing: </a:t>
            </a:r>
            <a:r>
              <a:rPr lang="en-US" sz="1000" dirty="0"/>
              <a:t>Select data ingestion technology, design partitioning scheme, design row key of event tables in HBase</a:t>
            </a:r>
          </a:p>
          <a:p>
            <a:pPr fontAlgn="base"/>
            <a:r>
              <a:rPr lang="en-US" sz="1000" b="1" dirty="0"/>
              <a:t>Design and provision compute resources: </a:t>
            </a:r>
            <a:r>
              <a:rPr lang="en-US" sz="1000" dirty="0"/>
              <a:t>Select streaming technology in Azure, select real-time event processing technology, select real-time event storage technology, select streaming units, configure cluster size, select the right technology for business requirements, assign appropriate resources for HBase clusters</a:t>
            </a:r>
          </a:p>
          <a:p>
            <a:pPr fontAlgn="base"/>
            <a:r>
              <a:rPr lang="en-US" sz="1000" b="1" dirty="0"/>
              <a:t>Design for Lambda architecture: I</a:t>
            </a:r>
            <a:r>
              <a:rPr lang="en-US" sz="1000" dirty="0"/>
              <a:t>dentify application of Lambda architecture, utilize streaming data to draw business insights in real time, utilize streaming data to show trends in data in real time, utilize streaming data and convert into batch data to get historical view, design such that batch data doesn’t introduce latency, utilize batch data for deeper data analysis</a:t>
            </a:r>
          </a:p>
          <a:p>
            <a:pPr fontAlgn="base"/>
            <a:r>
              <a:rPr lang="en-US" sz="1000" b="1" dirty="0"/>
              <a:t>Design for real-time processing: </a:t>
            </a:r>
            <a:r>
              <a:rPr lang="en-US" sz="1000" dirty="0"/>
              <a:t>Design for latency and throughput, design reference data streams, design business logic, design visualization output</a:t>
            </a:r>
          </a:p>
          <a:p>
            <a:pPr marL="0" indent="0" eaLnBrk="0" fontAlgn="t" hangingPunct="0">
              <a:lnSpc>
                <a:spcPct val="100000"/>
              </a:lnSpc>
              <a:spcBef>
                <a:spcPct val="0"/>
              </a:spcBef>
              <a:spcAft>
                <a:spcPct val="0"/>
              </a:spcAft>
              <a:buNone/>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58077" y="1273629"/>
            <a:ext cx="5699760" cy="4798336"/>
          </a:xfrm>
        </p:spPr>
        <p:txBody>
          <a:bodyPr>
            <a:noAutofit/>
          </a:bodyPr>
          <a:lstStyle/>
          <a:p>
            <a:pPr marL="0" lvl="1" indent="0" fontAlgn="t">
              <a:lnSpc>
                <a:spcPct val="100000"/>
              </a:lnSpc>
              <a:spcBef>
                <a:spcPts val="0"/>
              </a:spcBef>
              <a:spcAft>
                <a:spcPct val="0"/>
              </a:spcAft>
              <a:buSzPts val="1000"/>
              <a:buNone/>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Operationalize End-to-End Cloud Analytics Solutions (30-35%)</a:t>
            </a:r>
          </a:p>
          <a:p>
            <a:pPr fontAlgn="base"/>
            <a:r>
              <a:rPr lang="en-US" sz="1050" b="1" dirty="0"/>
              <a:t>Create a data factory: </a:t>
            </a:r>
            <a:r>
              <a:rPr lang="en-US" sz="1000" dirty="0"/>
              <a:t>Identify data sources, identify and provision data processing infrastructure, utilize Visual Studio to design and deploy pipelines, deploy Data Factory Jobs</a:t>
            </a:r>
          </a:p>
          <a:p>
            <a:pPr fontAlgn="base"/>
            <a:r>
              <a:rPr lang="en-US" sz="1050" b="1" dirty="0"/>
              <a:t>Orchestrate data processing activities in a data-driven workflow: </a:t>
            </a:r>
            <a:r>
              <a:rPr lang="en-US" sz="1000" dirty="0"/>
              <a:t>Leverage data-slicing concepts, identify data dependencies and chaining multiple activities, model complex schedules based on data dependencies, provision and run data pipelines</a:t>
            </a:r>
          </a:p>
          <a:p>
            <a:pPr fontAlgn="base"/>
            <a:r>
              <a:rPr lang="en-US" sz="1050" b="1" dirty="0"/>
              <a:t>Monitor and manage the data factory: </a:t>
            </a:r>
            <a:r>
              <a:rPr lang="en-US" sz="1000" dirty="0" err="1"/>
              <a:t>dentify</a:t>
            </a:r>
            <a:r>
              <a:rPr lang="en-US" sz="1000" dirty="0"/>
              <a:t> failures and root causes, create alerts for specified conditions, perform a restatement, start and stop data factory pipelines</a:t>
            </a:r>
          </a:p>
          <a:p>
            <a:pPr fontAlgn="base"/>
            <a:r>
              <a:rPr lang="en-US" sz="1050" b="1" dirty="0"/>
              <a:t>Move, transform, and analyze data: </a:t>
            </a:r>
            <a:r>
              <a:rPr lang="en-US" sz="1000" dirty="0"/>
              <a:t>Leverage Pig, Hive, MapReduce for data processing; copy data between on-premises and cloud; copy data between cloud data sources; leverage stored procedures; leverage Machine Learning batch execution for scoring, retraining, and update resource; extend the data factory with custom processing steps; load data into a relational store, visualize using Power BI</a:t>
            </a:r>
          </a:p>
          <a:p>
            <a:pPr fontAlgn="base"/>
            <a:r>
              <a:rPr lang="en-US" sz="1050" b="1" dirty="0"/>
              <a:t>Design a deployment strategy for an end-to-end solution: </a:t>
            </a:r>
            <a:r>
              <a:rPr lang="en-US" sz="1000" dirty="0"/>
              <a:t>Leverage PowerShell for deployment, automate deployment programmatically, design deployment strategies for automation</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lvl="0">
              <a:defRPr/>
            </a:pPr>
            <a:r>
              <a:rPr lang="en-US" sz="3200" dirty="0">
                <a:solidFill>
                  <a:prstClr val="black"/>
                </a:solidFill>
              </a:rPr>
              <a:t>https://www.microsoft.com/en-us/learning/exam-70-475.aspx</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158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Questions Post Event…</a:t>
            </a:r>
          </a:p>
        </p:txBody>
      </p:sp>
      <p:sp>
        <p:nvSpPr>
          <p:cNvPr id="2" name="Text Placeholder 1"/>
          <p:cNvSpPr>
            <a:spLocks noGrp="1"/>
          </p:cNvSpPr>
          <p:nvPr>
            <p:ph type="body" sz="quarter" idx="11"/>
          </p:nvPr>
        </p:nvSpPr>
        <p:spPr/>
        <p:txBody>
          <a:bodyPr>
            <a:noAutofit/>
          </a:bodyPr>
          <a:lstStyle/>
          <a:p>
            <a:endParaRPr lang="en-US" sz="5400" dirty="0">
              <a:solidFill>
                <a:schemeClr val="tx1"/>
              </a:solidFill>
            </a:endParaRPr>
          </a:p>
          <a:p>
            <a:r>
              <a:rPr lang="en-US" sz="5400" dirty="0">
                <a:solidFill>
                  <a:schemeClr val="tx1"/>
                </a:solidFill>
              </a:rPr>
              <a:t>Yammer Group – Microsoft Azure Certification Preparation</a:t>
            </a:r>
          </a:p>
          <a:p>
            <a:r>
              <a:rPr lang="en-US" u="sng" dirty="0">
                <a:hlinkClick r:id="rId3"/>
              </a:rPr>
              <a:t>http://aka.ms/AzureExamPrep</a:t>
            </a:r>
            <a:endParaRPr lang="en-US" dirty="0"/>
          </a:p>
        </p:txBody>
      </p:sp>
    </p:spTree>
    <p:extLst>
      <p:ext uri="{BB962C8B-B14F-4D97-AF65-F5344CB8AC3E}">
        <p14:creationId xmlns:p14="http://schemas.microsoft.com/office/powerpoint/2010/main" val="41548874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1_5-5011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potx" id="{73CD10E5-6BB9-40C7-89C8-F0CB96ABC0CF}" vid="{54E896AB-26A2-40C9-9B4F-5BD4E8E2E7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2528</Words>
  <Application>Microsoft Office PowerPoint</Application>
  <PresentationFormat>Widescreen</PresentationFormat>
  <Paragraphs>335</Paragraphs>
  <Slides>20</Slides>
  <Notes>20</Notes>
  <HiddenSlides>2</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20</vt:i4>
      </vt:variant>
    </vt:vector>
  </HeadingPairs>
  <TitlesOfParts>
    <vt:vector size="36" baseType="lpstr">
      <vt:lpstr>Arial</vt:lpstr>
      <vt:lpstr>Calibri</vt:lpstr>
      <vt:lpstr>Calibri Light</vt:lpstr>
      <vt:lpstr>Consolas</vt:lpstr>
      <vt:lpstr>Courier New</vt:lpstr>
      <vt:lpstr>Segoe Semibold</vt:lpstr>
      <vt:lpstr>Segoe UI</vt:lpstr>
      <vt:lpstr>Segoe UI Light</vt:lpstr>
      <vt:lpstr>Segoe UI Semibold</vt:lpstr>
      <vt:lpstr>Segoe UI Semilight</vt:lpstr>
      <vt:lpstr>Symbol</vt:lpstr>
      <vt:lpstr>Times New Roman</vt:lpstr>
      <vt:lpstr>Wingdings</vt:lpstr>
      <vt:lpstr>1_5-50113_Microsoft_Ready_Light_Template</vt:lpstr>
      <vt:lpstr>Office Theme</vt:lpstr>
      <vt:lpstr>1_Office Theme</vt:lpstr>
      <vt:lpstr>Welcome to Burlington</vt:lpstr>
      <vt:lpstr>Welcome!</vt:lpstr>
      <vt:lpstr>Please Socialize! #70-475   @ITProGuru</vt:lpstr>
      <vt:lpstr>Voting: Show of Hands</vt:lpstr>
      <vt:lpstr>Voting: Show of Hands</vt:lpstr>
      <vt:lpstr>Voting: Show of Hands</vt:lpstr>
      <vt:lpstr>Voting: Show of Hands</vt:lpstr>
      <vt:lpstr>Exam 70-475 Designing and Implementing Big Data Analytics Solutions</vt:lpstr>
      <vt:lpstr>Questions Post Event…</vt:lpstr>
      <vt:lpstr>Important  Technology Cert program</vt:lpstr>
      <vt:lpstr>Exam Basics</vt:lpstr>
      <vt:lpstr>PowerPoint Presentation</vt:lpstr>
      <vt:lpstr>PowerPoint Presentation</vt:lpstr>
      <vt:lpstr>PowerPoint Presentation</vt:lpstr>
      <vt:lpstr>PowerPoint Presentation</vt:lpstr>
      <vt:lpstr>PowerPoint Presentation</vt:lpstr>
      <vt:lpstr>Microsoft Certified Solutions Associate</vt:lpstr>
      <vt:lpstr>PowerPoint Presentation</vt:lpstr>
      <vt:lpstr>PowerPoint Presentation</vt:lpstr>
      <vt:lpstr>DATA MANAGEMENT &amp; ANALYTICS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Certification - General Information</dc:title>
  <dc:creator>James Serra</dc:creator>
  <cp:lastModifiedBy>Andy Roberts</cp:lastModifiedBy>
  <cp:revision>4</cp:revision>
  <dcterms:created xsi:type="dcterms:W3CDTF">2017-12-06T16:04:14Z</dcterms:created>
  <dcterms:modified xsi:type="dcterms:W3CDTF">2017-12-06T19:23:32Z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jserra@microsoft.com</vt:lpwstr>
  </property>
  <property fmtid="{D5CDD505-2E9C-101B-9397-08002B2CF9AE}" pid="5" name="MSIP_Label_f42aa342-8706-4288-bd11-ebb85995028c_SetDate">
    <vt:lpwstr>2017-12-06T16:04:25.2852502Z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