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5.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52" r:id="rId2"/>
  </p:sldMasterIdLst>
  <p:notesMasterIdLst>
    <p:notesMasterId r:id="rId71"/>
  </p:notesMasterIdLst>
  <p:handoutMasterIdLst>
    <p:handoutMasterId r:id="rId72"/>
  </p:handoutMasterIdLst>
  <p:sldIdLst>
    <p:sldId id="322" r:id="rId3"/>
    <p:sldId id="287" r:id="rId4"/>
    <p:sldId id="257" r:id="rId5"/>
    <p:sldId id="289" r:id="rId6"/>
    <p:sldId id="288" r:id="rId7"/>
    <p:sldId id="259" r:id="rId8"/>
    <p:sldId id="290" r:id="rId9"/>
    <p:sldId id="260" r:id="rId10"/>
    <p:sldId id="261" r:id="rId11"/>
    <p:sldId id="274" r:id="rId12"/>
    <p:sldId id="292" r:id="rId13"/>
    <p:sldId id="262" r:id="rId14"/>
    <p:sldId id="323" r:id="rId15"/>
    <p:sldId id="263" r:id="rId16"/>
    <p:sldId id="291" r:id="rId17"/>
    <p:sldId id="299" r:id="rId18"/>
    <p:sldId id="264" r:id="rId19"/>
    <p:sldId id="265" r:id="rId20"/>
    <p:sldId id="294" r:id="rId21"/>
    <p:sldId id="267" r:id="rId22"/>
    <p:sldId id="268" r:id="rId23"/>
    <p:sldId id="266" r:id="rId24"/>
    <p:sldId id="301" r:id="rId25"/>
    <p:sldId id="300" r:id="rId26"/>
    <p:sldId id="269" r:id="rId27"/>
    <p:sldId id="270" r:id="rId28"/>
    <p:sldId id="271" r:id="rId29"/>
    <p:sldId id="298" r:id="rId30"/>
    <p:sldId id="272" r:id="rId31"/>
    <p:sldId id="273" r:id="rId32"/>
    <p:sldId id="317" r:id="rId33"/>
    <p:sldId id="302" r:id="rId34"/>
    <p:sldId id="275" r:id="rId35"/>
    <p:sldId id="318" r:id="rId36"/>
    <p:sldId id="276" r:id="rId37"/>
    <p:sldId id="306" r:id="rId38"/>
    <p:sldId id="305" r:id="rId39"/>
    <p:sldId id="324" r:id="rId40"/>
    <p:sldId id="277" r:id="rId41"/>
    <p:sldId id="279" r:id="rId42"/>
    <p:sldId id="319" r:id="rId43"/>
    <p:sldId id="278" r:id="rId44"/>
    <p:sldId id="307" r:id="rId45"/>
    <p:sldId id="308" r:id="rId46"/>
    <p:sldId id="280" r:id="rId47"/>
    <p:sldId id="281" r:id="rId48"/>
    <p:sldId id="313" r:id="rId49"/>
    <p:sldId id="282" r:id="rId50"/>
    <p:sldId id="283" r:id="rId51"/>
    <p:sldId id="316" r:id="rId52"/>
    <p:sldId id="284" r:id="rId53"/>
    <p:sldId id="285" r:id="rId54"/>
    <p:sldId id="286" r:id="rId55"/>
    <p:sldId id="314" r:id="rId56"/>
    <p:sldId id="315" r:id="rId57"/>
    <p:sldId id="311" r:id="rId58"/>
    <p:sldId id="293" r:id="rId59"/>
    <p:sldId id="295" r:id="rId60"/>
    <p:sldId id="296" r:id="rId61"/>
    <p:sldId id="297" r:id="rId62"/>
    <p:sldId id="304" r:id="rId63"/>
    <p:sldId id="303" r:id="rId64"/>
    <p:sldId id="312" r:id="rId65"/>
    <p:sldId id="310" r:id="rId66"/>
    <p:sldId id="309" r:id="rId67"/>
    <p:sldId id="320" r:id="rId68"/>
    <p:sldId id="325" r:id="rId69"/>
    <p:sldId id="32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77166" autoAdjust="0"/>
  </p:normalViewPr>
  <p:slideViewPr>
    <p:cSldViewPr snapToGrid="0">
      <p:cViewPr varScale="1">
        <p:scale>
          <a:sx n="86" d="100"/>
          <a:sy n="86" d="100"/>
        </p:scale>
        <p:origin x="1386" y="96"/>
      </p:cViewPr>
      <p:guideLst/>
    </p:cSldViewPr>
  </p:slideViewPr>
  <p:notesTextViewPr>
    <p:cViewPr>
      <p:scale>
        <a:sx n="3" d="2"/>
        <a:sy n="3" d="2"/>
      </p:scale>
      <p:origin x="0" y="0"/>
    </p:cViewPr>
  </p:notesTextViewPr>
  <p:sorterViewPr>
    <p:cViewPr>
      <p:scale>
        <a:sx n="160" d="100"/>
        <a:sy n="160" d="100"/>
      </p:scale>
      <p:origin x="0" y="-6138"/>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Notifications</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Push Notifications</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331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452227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https://docs.microsoft.com/en-us/azure/cloud-services/cloud-services-choose-me </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39209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3231225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233421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82995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10/19/2017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8980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3485476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962094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721590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371092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51263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60429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73793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562305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091695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1607360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254715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301593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4198085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a:t>
            </a:r>
            <a:r>
              <a:rPr lang="en-US"/>
              <a:t>cloning option </a:t>
            </a:r>
          </a:p>
          <a:p>
            <a:endParaRPr lang="en-US"/>
          </a:p>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3921206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404264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128753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6302446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14050440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4130111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3500862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2551788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32526839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41601105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476151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58808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60</a:t>
            </a:fld>
            <a:endParaRPr lang="en-US"/>
          </a:p>
        </p:txBody>
      </p:sp>
    </p:spTree>
    <p:extLst>
      <p:ext uri="{BB962C8B-B14F-4D97-AF65-F5344CB8AC3E}">
        <p14:creationId xmlns:p14="http://schemas.microsoft.com/office/powerpoint/2010/main" val="3336251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61</a:t>
            </a:fld>
            <a:endParaRPr lang="en-US"/>
          </a:p>
        </p:txBody>
      </p:sp>
    </p:spTree>
    <p:extLst>
      <p:ext uri="{BB962C8B-B14F-4D97-AF65-F5344CB8AC3E}">
        <p14:creationId xmlns:p14="http://schemas.microsoft.com/office/powerpoint/2010/main" val="6370482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62</a:t>
            </a:fld>
            <a:endParaRPr lang="en-US"/>
          </a:p>
        </p:txBody>
      </p:sp>
    </p:spTree>
    <p:extLst>
      <p:ext uri="{BB962C8B-B14F-4D97-AF65-F5344CB8AC3E}">
        <p14:creationId xmlns:p14="http://schemas.microsoft.com/office/powerpoint/2010/main" val="1472212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63</a:t>
            </a:fld>
            <a:endParaRPr lang="en-US"/>
          </a:p>
        </p:txBody>
      </p:sp>
    </p:spTree>
    <p:extLst>
      <p:ext uri="{BB962C8B-B14F-4D97-AF65-F5344CB8AC3E}">
        <p14:creationId xmlns:p14="http://schemas.microsoft.com/office/powerpoint/2010/main" val="8972448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64</a:t>
            </a:fld>
            <a:endParaRPr lang="en-US"/>
          </a:p>
        </p:txBody>
      </p:sp>
    </p:spTree>
    <p:extLst>
      <p:ext uri="{BB962C8B-B14F-4D97-AF65-F5344CB8AC3E}">
        <p14:creationId xmlns:p14="http://schemas.microsoft.com/office/powerpoint/2010/main" val="36627563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65</a:t>
            </a:fld>
            <a:endParaRPr lang="en-US"/>
          </a:p>
        </p:txBody>
      </p:sp>
    </p:spTree>
    <p:extLst>
      <p:ext uri="{BB962C8B-B14F-4D97-AF65-F5344CB8AC3E}">
        <p14:creationId xmlns:p14="http://schemas.microsoft.com/office/powerpoint/2010/main" val="39850549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66</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6087917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67</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88173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68</a:t>
            </a:fld>
            <a:endParaRPr lang="en-US"/>
          </a:p>
        </p:txBody>
      </p:sp>
    </p:spTree>
    <p:extLst>
      <p:ext uri="{BB962C8B-B14F-4D97-AF65-F5344CB8AC3E}">
        <p14:creationId xmlns:p14="http://schemas.microsoft.com/office/powerpoint/2010/main" val="123361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419334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8739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Prices are by the </a:t>
            </a:r>
            <a:r>
              <a:rPr lang="en-US" b="1" dirty="0"/>
              <a:t>hour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45763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2">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2029673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bg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tx1"/>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2" name="TextBox 1">
            <a:extLst>
              <a:ext uri="{FF2B5EF4-FFF2-40B4-BE49-F238E27FC236}">
                <a16:creationId xmlns:a16="http://schemas.microsoft.com/office/drawing/2014/main" id="{B62F0D97-12E2-4A1C-8416-C03B1915E39E}"/>
              </a:ext>
            </a:extLst>
          </p:cNvPr>
          <p:cNvSpPr txBox="1"/>
          <p:nvPr userDrawn="1"/>
        </p:nvSpPr>
        <p:spPr>
          <a:xfrm>
            <a:off x="1735667" y="3429000"/>
            <a:ext cx="4360333" cy="1200329"/>
          </a:xfrm>
          <a:prstGeom prst="rect">
            <a:avLst/>
          </a:prstGeom>
          <a:noFill/>
        </p:spPr>
        <p:txBody>
          <a:bodyPr wrap="square" rtlCol="0">
            <a:spAutoFit/>
          </a:bodyPr>
          <a:lstStyle/>
          <a:p>
            <a:r>
              <a:rPr lang="en-US" sz="7200" b="1" dirty="0"/>
              <a:t>Microsoft</a:t>
            </a:r>
          </a:p>
        </p:txBody>
      </p:sp>
    </p:spTree>
    <p:extLst>
      <p:ext uri="{BB962C8B-B14F-4D97-AF65-F5344CB8AC3E}">
        <p14:creationId xmlns:p14="http://schemas.microsoft.com/office/powerpoint/2010/main" val="2155698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228149131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1523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294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8019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0398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9882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7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22741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10/19/2017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10/19/2017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50" r:id="rId15"/>
    <p:sldLayoutId id="214748375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
        <p:nvSpPr>
          <p:cNvPr id="3" name="TextBox 2">
            <a:extLst>
              <a:ext uri="{FF2B5EF4-FFF2-40B4-BE49-F238E27FC236}">
                <a16:creationId xmlns:a16="http://schemas.microsoft.com/office/drawing/2014/main" id="{E7FAE9CD-C249-492B-9442-3165A1A25598}"/>
              </a:ext>
            </a:extLst>
          </p:cNvPr>
          <p:cNvSpPr txBox="1"/>
          <p:nvPr userDrawn="1"/>
        </p:nvSpPr>
        <p:spPr>
          <a:xfrm>
            <a:off x="9355015" y="6377353"/>
            <a:ext cx="27822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Socialize: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#70-534 @ITProGuru</a:t>
            </a:r>
          </a:p>
        </p:txBody>
      </p:sp>
    </p:spTree>
    <p:extLst>
      <p:ext uri="{BB962C8B-B14F-4D97-AF65-F5344CB8AC3E}">
        <p14:creationId xmlns:p14="http://schemas.microsoft.com/office/powerpoint/2010/main" val="303614099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pp-service/app-service-web-overvie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docs.microsoft.com/en-us/azure/virtual-machines/windows/overview" TargetMode="External"/><Relationship Id="rId4" Type="http://schemas.openxmlformats.org/officeDocument/2006/relationships/hyperlink" Target="https://docs.microsoft.com/en-us/azure/cloud-services/cloud-services-choose-m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rchitecture/guide/technology-choices/compute-compariso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hyperlink" Target="https://docs.microsoft.com/en-us/azure/active-directory/active-directory-b2b-compare-b2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support/legal/sla/"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anaged-web-app/scalable-web-app"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docs.microsoft.com/en-us/azure/architecture/reference-architectures/managed-web-app/multi-region-web-app"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10" Type="http://schemas.openxmlformats.org/officeDocument/2006/relationships/hyperlink" Target="https://www.microsoft.com/learning/en-us/exam-70-534.aspx"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learning/exam-70-534.aspx#syllabus-5"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dstolts/70-534/tree/master/Labs" TargetMode="External"/><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hyperlink" Target="https://azure.microsoft.com/en-us/solutions/architecture/?solution=mobile" TargetMode="External"/><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app-service/plans/"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794413" cy="1460779"/>
          </a:xfrm>
        </p:spPr>
        <p:txBody>
          <a:bodyPr/>
          <a:lstStyle/>
          <a:p>
            <a:r>
              <a:rPr lang="en-US" dirty="0"/>
              <a:t>Dave Burnison</a:t>
            </a:r>
          </a:p>
          <a:p>
            <a:r>
              <a:rPr lang="en-US" dirty="0"/>
              <a:t>Azure App Development</a:t>
            </a:r>
          </a:p>
          <a:p>
            <a:r>
              <a:rPr lang="en-US" dirty="0"/>
              <a:t>Dave.Burnison@Microsoft.com</a:t>
            </a:r>
          </a:p>
        </p:txBody>
      </p:sp>
      <p:sp>
        <p:nvSpPr>
          <p:cNvPr id="2" name="Title 1"/>
          <p:cNvSpPr>
            <a:spLocks noGrp="1"/>
          </p:cNvSpPr>
          <p:nvPr>
            <p:ph type="ctrTitle"/>
          </p:nvPr>
        </p:nvSpPr>
        <p:spPr>
          <a:solidFill>
            <a:srgbClr val="007233"/>
          </a:solidFill>
        </p:spPr>
        <p:txBody>
          <a:bodyPr/>
          <a:lstStyle/>
          <a:p>
            <a:r>
              <a:rPr lang="en-US" sz="4000" dirty="0"/>
              <a:t>Design Azure Web and Mobile Apps</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graphicFrame>
        <p:nvGraphicFramePr>
          <p:cNvPr id="4" name="Content Placeholder 3">
            <a:extLst>
              <a:ext uri="{FF2B5EF4-FFF2-40B4-BE49-F238E27FC236}">
                <a16:creationId xmlns:a16="http://schemas.microsoft.com/office/drawing/2014/main" id="{1BC2C9BC-229D-4952-8058-83CE14C046FA}"/>
              </a:ext>
            </a:extLst>
          </p:cNvPr>
          <p:cNvGraphicFramePr>
            <a:graphicFrameLocks noGrp="1"/>
          </p:cNvGraphicFramePr>
          <p:nvPr>
            <p:ph idx="1"/>
            <p:extLst>
              <p:ext uri="{D42A27DB-BD31-4B8C-83A1-F6EECF244321}">
                <p14:modId xmlns:p14="http://schemas.microsoft.com/office/powerpoint/2010/main" val="539908899"/>
              </p:ext>
            </p:extLst>
          </p:nvPr>
        </p:nvGraphicFramePr>
        <p:xfrm>
          <a:off x="992459" y="1690688"/>
          <a:ext cx="10361342" cy="4687809"/>
        </p:xfrm>
        <a:graphic>
          <a:graphicData uri="http://schemas.openxmlformats.org/drawingml/2006/table">
            <a:tbl>
              <a:tblPr/>
              <a:tblGrid>
                <a:gridCol w="3345365">
                  <a:extLst>
                    <a:ext uri="{9D8B030D-6E8A-4147-A177-3AD203B41FA5}">
                      <a16:colId xmlns:a16="http://schemas.microsoft.com/office/drawing/2014/main" val="3696905091"/>
                    </a:ext>
                  </a:extLst>
                </a:gridCol>
                <a:gridCol w="7015977">
                  <a:extLst>
                    <a:ext uri="{9D8B030D-6E8A-4147-A177-3AD203B41FA5}">
                      <a16:colId xmlns:a16="http://schemas.microsoft.com/office/drawing/2014/main" val="1108778235"/>
                    </a:ext>
                  </a:extLst>
                </a:gridCol>
              </a:tblGrid>
              <a:tr h="831708">
                <a:tc>
                  <a:txBody>
                    <a:bodyPr/>
                    <a:lstStyle/>
                    <a:p>
                      <a:pPr algn="l" fontAlgn="b"/>
                      <a:r>
                        <a:rPr lang="en-US" sz="2800" b="1">
                          <a:effectLst/>
                          <a:latin typeface="segoe-ui_semibold"/>
                        </a:rPr>
                        <a:t>Compute Options</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2800" b="1" dirty="0">
                          <a:effectLst/>
                          <a:latin typeface="segoe-ui_semibold"/>
                        </a:rPr>
                        <a:t>Audience</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28106691"/>
                  </a:ext>
                </a:extLst>
              </a:tr>
              <a:tr h="1285367">
                <a:tc>
                  <a:txBody>
                    <a:bodyPr/>
                    <a:lstStyle/>
                    <a:p>
                      <a:pPr fontAlgn="t"/>
                      <a:r>
                        <a:rPr lang="en-US" sz="2800" u="none" strike="noStrike" dirty="0">
                          <a:solidFill>
                            <a:srgbClr val="0078D7"/>
                          </a:solidFill>
                          <a:effectLst/>
                          <a:hlinkClick r:id="rId3"/>
                        </a:rPr>
                        <a:t>App Service</a:t>
                      </a:r>
                      <a:endParaRPr lang="en-US" sz="2800"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2800" dirty="0">
                          <a:effectLst/>
                        </a:rPr>
                        <a:t>Scalable Web Apps, Mobile Apps, API Apps, and Logic Apps for any device</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62495687"/>
                  </a:ext>
                </a:extLst>
              </a:tr>
              <a:tr h="1285367">
                <a:tc>
                  <a:txBody>
                    <a:bodyPr/>
                    <a:lstStyle/>
                    <a:p>
                      <a:pPr fontAlgn="t"/>
                      <a:r>
                        <a:rPr lang="en-US" sz="2800" u="none" strike="noStrike" dirty="0">
                          <a:solidFill>
                            <a:srgbClr val="0078D7"/>
                          </a:solidFill>
                          <a:effectLst/>
                          <a:hlinkClick r:id="rId4"/>
                        </a:rPr>
                        <a:t>Cloud Services</a:t>
                      </a:r>
                      <a:endParaRPr lang="en-US" sz="2800"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2800">
                          <a:effectLst/>
                        </a:rPr>
                        <a:t>Highly available, scalable n-tier cloud apps with more control of the OS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30639093"/>
                  </a:ext>
                </a:extLst>
              </a:tr>
              <a:tr h="1285367">
                <a:tc>
                  <a:txBody>
                    <a:bodyPr/>
                    <a:lstStyle/>
                    <a:p>
                      <a:pPr fontAlgn="t"/>
                      <a:r>
                        <a:rPr lang="en-US" sz="2800" u="none" strike="noStrike">
                          <a:solidFill>
                            <a:srgbClr val="0078D7"/>
                          </a:solidFill>
                          <a:effectLst/>
                          <a:hlinkClick r:id="rId5"/>
                        </a:rPr>
                        <a:t>Virtual Machines</a:t>
                      </a:r>
                      <a:endParaRPr lang="en-US" sz="280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2800" dirty="0">
                          <a:effectLst/>
                        </a:rPr>
                        <a:t>Customized Windows and Linux VMs with complete control of the OS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57013811"/>
                  </a:ext>
                </a:extLst>
              </a:tr>
            </a:tbl>
          </a:graphicData>
        </a:graphic>
      </p:graphicFrame>
    </p:spTree>
    <p:extLst>
      <p:ext uri="{BB962C8B-B14F-4D97-AF65-F5344CB8AC3E}">
        <p14:creationId xmlns:p14="http://schemas.microsoft.com/office/powerpoint/2010/main" val="409963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
        <p:nvSpPr>
          <p:cNvPr id="3" name="TextBox 2">
            <a:extLst>
              <a:ext uri="{FF2B5EF4-FFF2-40B4-BE49-F238E27FC236}">
                <a16:creationId xmlns:a16="http://schemas.microsoft.com/office/drawing/2014/main" id="{D0C43A14-41D2-4805-9515-313CE84CC98A}"/>
              </a:ext>
            </a:extLst>
          </p:cNvPr>
          <p:cNvSpPr txBox="1"/>
          <p:nvPr/>
        </p:nvSpPr>
        <p:spPr>
          <a:xfrm>
            <a:off x="267629" y="6278136"/>
            <a:ext cx="11619571" cy="400110"/>
          </a:xfrm>
          <a:prstGeom prst="rect">
            <a:avLst/>
          </a:prstGeom>
          <a:noFill/>
        </p:spPr>
        <p:txBody>
          <a:bodyPr wrap="square" rtlCol="0">
            <a:spAutoFit/>
          </a:bodyPr>
          <a:lstStyle/>
          <a:p>
            <a:r>
              <a:rPr lang="en-US" sz="2000" dirty="0">
                <a:hlinkClick r:id="rId3"/>
              </a:rPr>
              <a:t>https://docs.microsoft.com/en-us/azure/architecture/guide/technology-choices/compute-comparison</a:t>
            </a:r>
            <a:endParaRPr lang="en-US" sz="2000" dirty="0"/>
          </a:p>
        </p:txBody>
      </p:sp>
    </p:spTree>
    <p:extLst>
      <p:ext uri="{BB962C8B-B14F-4D97-AF65-F5344CB8AC3E}">
        <p14:creationId xmlns:p14="http://schemas.microsoft.com/office/powerpoint/2010/main" val="1840454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1750277915"/>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3"/>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4"/>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these features.</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a:xfrm>
            <a:off x="838200" y="1825624"/>
            <a:ext cx="10515600" cy="4765479"/>
          </a:xfrm>
        </p:spPr>
        <p:txBody>
          <a:bodyPr>
            <a:normAutofit/>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a:t>
            </a:r>
          </a:p>
          <a:p>
            <a:pPr marL="457200" lvl="1" indent="0">
              <a:buNone/>
            </a:pPr>
            <a:r>
              <a:rPr lang="en-US" dirty="0"/>
              <a:t>Documents</a:t>
            </a:r>
          </a:p>
          <a:p>
            <a:pPr marL="457200" lvl="1" indent="0">
              <a:buNone/>
            </a:pPr>
            <a:r>
              <a:rPr lang="en-US" dirty="0"/>
              <a:t>Images</a:t>
            </a:r>
          </a:p>
          <a:p>
            <a:pPr marL="457200" lvl="1" indent="0">
              <a:buNone/>
            </a:pPr>
            <a:r>
              <a:rPr lang="en-US" dirty="0"/>
              <a:t>Media</a:t>
            </a:r>
          </a:p>
          <a:p>
            <a:pPr marL="457200" lvl="1" indent="0">
              <a:buNone/>
            </a:pPr>
            <a:r>
              <a:rPr lang="en-US" dirty="0"/>
              <a:t>etc.</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3"/>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5"/>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a:xfrm>
            <a:off x="289933" y="1569148"/>
            <a:ext cx="11768254" cy="4853954"/>
          </a:xfrm>
        </p:spPr>
        <p:txBody>
          <a:bodyPr>
            <a:normAutofit/>
          </a:bodyPr>
          <a:lstStyle/>
          <a:p>
            <a:pPr marL="0" indent="0">
              <a:buNone/>
            </a:pPr>
            <a:r>
              <a:rPr lang="en-US" dirty="0"/>
              <a:t>Deployment Slots are live apps with their own hostnames</a:t>
            </a:r>
          </a:p>
          <a:p>
            <a:pPr marL="0" indent="0">
              <a:buNone/>
            </a:pPr>
            <a:r>
              <a:rPr lang="en-US" dirty="0"/>
              <a:t>    Only available for Standard, Premium, </a:t>
            </a:r>
            <a:r>
              <a:rPr lang="en-US" dirty="0" err="1"/>
              <a:t>IsolatedApp</a:t>
            </a:r>
            <a:r>
              <a:rPr lang="en-US" dirty="0"/>
              <a:t> &amp; Linux Service plans</a:t>
            </a:r>
            <a:br>
              <a:rPr lang="en-US" dirty="0"/>
            </a:br>
            <a:endParaRPr lang="en-US" sz="2000" dirty="0"/>
          </a:p>
          <a:p>
            <a:pPr marL="0" indent="0">
              <a:buNone/>
            </a:pPr>
            <a:r>
              <a:rPr lang="en-US" dirty="0"/>
              <a:t>Number of slots available depend on App Service Plan</a:t>
            </a:r>
            <a:br>
              <a:rPr lang="en-US" dirty="0"/>
            </a:br>
            <a:endParaRPr lang="en-US" sz="2000" dirty="0"/>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br>
              <a:rPr lang="en-US" dirty="0"/>
            </a:br>
            <a:endParaRPr lang="en-US" sz="2000" dirty="0"/>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3"/>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hlinkClick r:id="rId3"/>
              </a:rPr>
              <a:t>https://azure.microsoft.com/en-us/support/legal/sla/</a:t>
            </a:r>
            <a:endParaRPr lang="en-US" dirty="0"/>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A6BB84-1E36-45C3-B59F-ABCA80797FE4}"/>
              </a:ext>
            </a:extLst>
          </p:cNvPr>
          <p:cNvSpPr>
            <a:spLocks noGrp="1"/>
          </p:cNvSpPr>
          <p:nvPr>
            <p:ph type="title"/>
          </p:nvPr>
        </p:nvSpPr>
        <p:spPr/>
        <p:txBody>
          <a:bodyPr>
            <a:normAutofit fontScale="90000"/>
          </a:bodyPr>
          <a:lstStyle/>
          <a:p>
            <a:endParaRPr lang="en-US"/>
          </a:p>
        </p:txBody>
      </p:sp>
      <p:sp>
        <p:nvSpPr>
          <p:cNvPr id="6" name="Text Placeholder 5">
            <a:extLst>
              <a:ext uri="{FF2B5EF4-FFF2-40B4-BE49-F238E27FC236}">
                <a16:creationId xmlns:a16="http://schemas.microsoft.com/office/drawing/2014/main" id="{F0B2F426-8EC7-41DC-92BF-069CFDFF1FC4}"/>
              </a:ext>
            </a:extLst>
          </p:cNvPr>
          <p:cNvSpPr>
            <a:spLocks noGrp="1"/>
          </p:cNvSpPr>
          <p:nvPr>
            <p:ph type="body" sz="quarter" idx="11"/>
          </p:nvPr>
        </p:nvSpPr>
        <p:spPr/>
        <p:txBody>
          <a:bodyPr/>
          <a:lstStyle/>
          <a:p>
            <a:r>
              <a:rPr lang="en-US" dirty="0"/>
              <a:t>Other great resources</a:t>
            </a:r>
          </a:p>
          <a:p>
            <a:r>
              <a:rPr lang="en-US" dirty="0">
                <a:hlinkClick r:id="rId3"/>
              </a:rPr>
              <a:t>https://docs.microsoft.com/en-us/azure/architecture/reference-architectures/</a:t>
            </a:r>
            <a:br>
              <a:rPr lang="en-US" dirty="0">
                <a:hlinkClick r:id="rId3"/>
              </a:rPr>
            </a:br>
            <a:r>
              <a:rPr lang="en-US" dirty="0">
                <a:hlinkClick r:id="rId3"/>
              </a:rPr>
              <a:t>managed-web-app/</a:t>
            </a:r>
            <a:r>
              <a:rPr lang="en-US" b="1" dirty="0">
                <a:hlinkClick r:id="rId3"/>
              </a:rPr>
              <a:t>scalable-web-app</a:t>
            </a:r>
            <a:r>
              <a:rPr lang="en-US" b="1" dirty="0"/>
              <a:t> </a:t>
            </a:r>
          </a:p>
          <a:p>
            <a:br>
              <a:rPr lang="en-US" dirty="0">
                <a:hlinkClick r:id="rId4"/>
              </a:rPr>
            </a:br>
            <a:r>
              <a:rPr lang="en-US" dirty="0">
                <a:hlinkClick r:id="rId4"/>
              </a:rPr>
              <a:t>https://docs.microsoft.com/en-us/azure/architecture/reference-architectures/</a:t>
            </a:r>
            <a:br>
              <a:rPr lang="en-US" dirty="0">
                <a:hlinkClick r:id="rId4"/>
              </a:rPr>
            </a:br>
            <a:r>
              <a:rPr lang="en-US" dirty="0">
                <a:hlinkClick r:id="rId4"/>
              </a:rPr>
              <a:t>managed-web-app/</a:t>
            </a:r>
            <a:r>
              <a:rPr lang="en-US" b="1" dirty="0">
                <a:hlinkClick r:id="rId4"/>
              </a:rPr>
              <a:t>multi-region-web-app</a:t>
            </a:r>
            <a:r>
              <a:rPr lang="en-US" dirty="0"/>
              <a:t> </a:t>
            </a:r>
          </a:p>
        </p:txBody>
      </p:sp>
    </p:spTree>
    <p:extLst>
      <p:ext uri="{BB962C8B-B14F-4D97-AF65-F5344CB8AC3E}">
        <p14:creationId xmlns:p14="http://schemas.microsoft.com/office/powerpoint/2010/main" val="28263182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https://www.microsoft.com/learning/en-us/exam-70-534.aspx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animEffect transition="in" filter="fade">
                                      <p:cBhvr>
                                        <p:cTn id="35" dur="500"/>
                                        <p:tgtEl>
                                          <p:spTgt spid="5">
                                            <p:txEl>
                                              <p:pRg st="11" end="1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fade">
                                      <p:cBhvr>
                                        <p:cTn id="39" dur="500"/>
                                        <p:tgtEl>
                                          <p:spTgt spid="5">
                                            <p:txEl>
                                              <p:pRg st="12" end="12"/>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fade">
                                      <p:cBhvr>
                                        <p:cTn id="43"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3"/>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a:xfrm>
            <a:off x="838200" y="1836776"/>
            <a:ext cx="10515600" cy="4351338"/>
          </a:xfrm>
        </p:spPr>
        <p:txBody>
          <a:bodyPr numCol="2">
            <a:normAutofit fontScale="92500" lnSpcReduction="20000"/>
          </a:bodyPr>
          <a:lstStyle/>
          <a:p>
            <a:pPr marL="0" indent="0">
              <a:buNone/>
            </a:pPr>
            <a:r>
              <a:rPr lang="en-US" dirty="0"/>
              <a:t>App 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dirty="0"/>
              <a:t>Traffic Manager</a:t>
            </a:r>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Effect transition="in" filter="fade">
                                      <p:cBhvr>
                                        <p:cTn id="75"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8928" y="3191611"/>
            <a:ext cx="11543248" cy="1027974"/>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4" indent="0" algn="ctr">
              <a:lnSpc>
                <a:spcPct val="100000"/>
              </a:lnSpc>
              <a:buNone/>
            </a:pPr>
            <a:r>
              <a:rPr lang="en-US" sz="3800" dirty="0">
                <a:solidFill>
                  <a:srgbClr val="5F5F5F">
                    <a:alpha val="99000"/>
                  </a:srgbClr>
                </a:solidFill>
                <a:latin typeface="Segoe UI"/>
                <a:hlinkClick r:id="rId3"/>
              </a:rPr>
              <a:t>https://github.com/dstolts/70-534/tree/master/Labs</a:t>
            </a:r>
            <a:endParaRPr lang="en-US" sz="3800" dirty="0">
              <a:solidFill>
                <a:srgbClr val="5F5F5F">
                  <a:alpha val="99000"/>
                </a:srgbClr>
              </a:solidFill>
              <a:latin typeface="Segoe UI"/>
            </a:endParaRPr>
          </a:p>
          <a:p>
            <a:pPr marL="346074" indent="-342900" algn="ctr">
              <a:lnSpc>
                <a:spcPct val="100000"/>
              </a:lnSpc>
            </a:pPr>
            <a:endParaRPr lang="en-US" sz="2400" dirty="0">
              <a:solidFill>
                <a:srgbClr val="5F5F5F">
                  <a:alpha val="99000"/>
                </a:srgbClr>
              </a:solidFill>
              <a:latin typeface="Segoe UI"/>
            </a:endParaRPr>
          </a:p>
        </p:txBody>
      </p:sp>
      <p:sp>
        <p:nvSpPr>
          <p:cNvPr id="2" name="Title 1"/>
          <p:cNvSpPr>
            <a:spLocks noGrp="1"/>
          </p:cNvSpPr>
          <p:nvPr>
            <p:ph type="title"/>
          </p:nvPr>
        </p:nvSpPr>
        <p:spPr/>
        <p:txBody>
          <a:bodyPr/>
          <a:lstStyle/>
          <a:p>
            <a:r>
              <a:rPr lang="en-GB" dirty="0"/>
              <a:t>Labs</a:t>
            </a:r>
          </a:p>
        </p:txBody>
      </p:sp>
    </p:spTree>
    <p:extLst>
      <p:ext uri="{BB962C8B-B14F-4D97-AF65-F5344CB8AC3E}">
        <p14:creationId xmlns:p14="http://schemas.microsoft.com/office/powerpoint/2010/main" val="258022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3191611"/>
            <a:ext cx="12192000" cy="874085"/>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4" indent="0" algn="ctr">
              <a:lnSpc>
                <a:spcPct val="100000"/>
              </a:lnSpc>
              <a:buNone/>
            </a:pPr>
            <a:r>
              <a:rPr lang="en-US" sz="2800" dirty="0">
                <a:solidFill>
                  <a:srgbClr val="5F5F5F">
                    <a:alpha val="99000"/>
                  </a:srgbClr>
                </a:solidFill>
                <a:latin typeface="Segoe UI"/>
                <a:hlinkClick r:id="rId3"/>
              </a:rPr>
              <a:t>https://azure.microsoft.com/en-us/solutions/architecture/?solution=mobile</a:t>
            </a:r>
            <a:endParaRPr lang="en-US" sz="2800" dirty="0">
              <a:solidFill>
                <a:srgbClr val="5F5F5F">
                  <a:alpha val="99000"/>
                </a:srgbClr>
              </a:solidFill>
              <a:latin typeface="Segoe UI"/>
            </a:endParaRPr>
          </a:p>
          <a:p>
            <a:pPr marL="346074" indent="-342900" algn="ctr">
              <a:lnSpc>
                <a:spcPct val="100000"/>
              </a:lnSpc>
            </a:pPr>
            <a:endParaRPr lang="en-US" sz="2400" dirty="0">
              <a:solidFill>
                <a:srgbClr val="5F5F5F">
                  <a:alpha val="99000"/>
                </a:srgbClr>
              </a:solidFill>
              <a:latin typeface="Segoe UI"/>
            </a:endParaRPr>
          </a:p>
        </p:txBody>
      </p:sp>
      <p:sp>
        <p:nvSpPr>
          <p:cNvPr id="2" name="Title 1"/>
          <p:cNvSpPr>
            <a:spLocks noGrp="1"/>
          </p:cNvSpPr>
          <p:nvPr>
            <p:ph type="title"/>
          </p:nvPr>
        </p:nvSpPr>
        <p:spPr/>
        <p:txBody>
          <a:bodyPr/>
          <a:lstStyle/>
          <a:p>
            <a:r>
              <a:rPr lang="en-GB" dirty="0"/>
              <a:t>Mobile Solution Architectures</a:t>
            </a:r>
          </a:p>
        </p:txBody>
      </p:sp>
    </p:spTree>
    <p:extLst>
      <p:ext uri="{BB962C8B-B14F-4D97-AF65-F5344CB8AC3E}">
        <p14:creationId xmlns:p14="http://schemas.microsoft.com/office/powerpoint/2010/main" val="2813181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3"/>
              </a:rPr>
              <a:t>https://azure.microsoft.com/en-us/pricing/details/app-service/plans/</a:t>
            </a:r>
            <a:endParaRPr lang="en-US" dirty="0"/>
          </a:p>
        </p:txBody>
      </p:sp>
      <p:pic>
        <p:nvPicPr>
          <p:cNvPr id="4" name="Picture 3">
            <a:extLst>
              <a:ext uri="{FF2B5EF4-FFF2-40B4-BE49-F238E27FC236}">
                <a16:creationId xmlns:a16="http://schemas.microsoft.com/office/drawing/2014/main" id="{32C21ED6-5371-4D95-9687-80007602B1F6}"/>
              </a:ext>
            </a:extLst>
          </p:cNvPr>
          <p:cNvPicPr>
            <a:picLocks noChangeAspect="1"/>
          </p:cNvPicPr>
          <p:nvPr/>
        </p:nvPicPr>
        <p:blipFill>
          <a:blip r:embed="rId4"/>
          <a:stretch>
            <a:fillRect/>
          </a:stretch>
        </p:blipFill>
        <p:spPr>
          <a:xfrm>
            <a:off x="551985" y="1568769"/>
            <a:ext cx="11088029" cy="4726291"/>
          </a:xfrm>
          <a:prstGeom prst="rect">
            <a:avLst/>
          </a:prstGeom>
        </p:spPr>
      </p:pic>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6755</TotalTime>
  <Words>5178</Words>
  <Application>Microsoft Office PowerPoint</Application>
  <PresentationFormat>Widescreen</PresentationFormat>
  <Paragraphs>746</Paragraphs>
  <Slides>68</Slides>
  <Notes>68</Notes>
  <HiddenSlides>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68</vt:i4>
      </vt:variant>
    </vt:vector>
  </HeadingPairs>
  <TitlesOfParts>
    <vt:vector size="79" baseType="lpstr">
      <vt:lpstr>Arial</vt:lpstr>
      <vt:lpstr>Calibri</vt:lpstr>
      <vt:lpstr>Calibri Light</vt:lpstr>
      <vt:lpstr>Courier New</vt:lpstr>
      <vt:lpstr>Segoe UI</vt:lpstr>
      <vt:lpstr>Segoe UI Light</vt:lpstr>
      <vt:lpstr>segoe-ui_semibold</vt:lpstr>
      <vt:lpstr>Times New Roman</vt:lpstr>
      <vt:lpstr>Wingdings</vt:lpstr>
      <vt:lpstr>Office Theme</vt:lpstr>
      <vt:lpstr>1_Office Theme</vt:lpstr>
      <vt:lpstr>Design Azure Web and Mobile Apps</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lpstr>Labs</vt:lpstr>
      <vt:lpstr>Mobile Solution Architectures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Dave Burnison</cp:lastModifiedBy>
  <cp:revision>320</cp:revision>
  <dcterms:created xsi:type="dcterms:W3CDTF">2015-09-15T13:10:44Z</dcterms:created>
  <dcterms:modified xsi:type="dcterms:W3CDTF">2017-10-19T17:05:27Z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dabu@microsoft.com</vt:lpwstr>
  </property>
  <property fmtid="{D5CDD505-2E9C-101B-9397-08002B2CF9AE}" pid="6" name="MSIP_Label_f42aa342-8706-4288-bd11-ebb85995028c_SetDate">
    <vt:lpwstr>2017-10-19T11:44:07.5742484-05:00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