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89" r:id="rId2"/>
    <p:sldId id="287" r:id="rId3"/>
    <p:sldId id="290" r:id="rId4"/>
    <p:sldId id="258" r:id="rId5"/>
    <p:sldId id="291" r:id="rId6"/>
    <p:sldId id="293" r:id="rId7"/>
    <p:sldId id="294" r:id="rId8"/>
    <p:sldId id="292" r:id="rId9"/>
    <p:sldId id="296" r:id="rId10"/>
    <p:sldId id="297" r:id="rId11"/>
    <p:sldId id="298" r:id="rId12"/>
    <p:sldId id="342" r:id="rId13"/>
    <p:sldId id="299" r:id="rId14"/>
    <p:sldId id="300" r:id="rId15"/>
    <p:sldId id="301" r:id="rId16"/>
    <p:sldId id="302" r:id="rId17"/>
    <p:sldId id="303" r:id="rId18"/>
    <p:sldId id="335" r:id="rId19"/>
    <p:sldId id="333" r:id="rId20"/>
    <p:sldId id="305" r:id="rId21"/>
    <p:sldId id="304" r:id="rId22"/>
    <p:sldId id="306" r:id="rId23"/>
    <p:sldId id="320" r:id="rId24"/>
    <p:sldId id="307" r:id="rId25"/>
    <p:sldId id="308" r:id="rId26"/>
    <p:sldId id="314" r:id="rId27"/>
    <p:sldId id="310" r:id="rId28"/>
    <p:sldId id="364" r:id="rId29"/>
    <p:sldId id="311" r:id="rId30"/>
    <p:sldId id="312" r:id="rId31"/>
    <p:sldId id="315" r:id="rId32"/>
    <p:sldId id="313" r:id="rId33"/>
    <p:sldId id="309" r:id="rId34"/>
    <p:sldId id="318" r:id="rId35"/>
    <p:sldId id="319" r:id="rId36"/>
    <p:sldId id="317" r:id="rId37"/>
    <p:sldId id="316" r:id="rId38"/>
    <p:sldId id="321" r:id="rId39"/>
    <p:sldId id="323" r:id="rId40"/>
    <p:sldId id="324" r:id="rId41"/>
    <p:sldId id="325" r:id="rId42"/>
    <p:sldId id="322" r:id="rId43"/>
    <p:sldId id="326" r:id="rId44"/>
    <p:sldId id="327" r:id="rId45"/>
    <p:sldId id="341" r:id="rId46"/>
    <p:sldId id="328" r:id="rId47"/>
    <p:sldId id="329" r:id="rId48"/>
    <p:sldId id="330" r:id="rId49"/>
    <p:sldId id="331" r:id="rId50"/>
    <p:sldId id="332" r:id="rId51"/>
    <p:sldId id="334" r:id="rId52"/>
    <p:sldId id="366" r:id="rId53"/>
    <p:sldId id="367"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9" r:id="rId70"/>
    <p:sldId id="360" r:id="rId71"/>
    <p:sldId id="361" r:id="rId72"/>
    <p:sldId id="362" r:id="rId73"/>
    <p:sldId id="363" r:id="rId74"/>
    <p:sldId id="36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38CFF-3064-4266-978C-E0D30B789057}" v="136" dt="2017-06-10T19:36:59.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p:scale>
          <a:sx n="107" d="100"/>
          <a:sy n="107" d="100"/>
        </p:scale>
        <p:origin x="-70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10B6536E-3229-4A3B-ADCE-03E707ABA01D}" srcId="{A6DD3D5F-E149-46DF-9DCA-EAF6439D8FBC}" destId="{A56971B8-C7AF-49E7-B6D3-6FAA05FB8F30}" srcOrd="1" destOrd="0" parTransId="{D5B474D5-23AC-46E0-9804-36CC26A4CE01}" sibTransId="{95748DF1-EA49-4D56-8B66-89ADFCED8D8B}"/>
    <dgm:cxn modelId="{07BB264F-6805-41F0-B2E3-689A2692E06C}" type="presOf" srcId="{EEA06D5F-AEF1-4E25-81CB-378F9FBE7219}" destId="{7FFF41F5-4B85-4283-89BC-F72BB1DCDF17}"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00AE487A-2976-4C9C-8042-BEACC63DFF58}" srcId="{A6DD3D5F-E149-46DF-9DCA-EAF6439D8FBC}" destId="{020B9A33-F786-49AF-B02E-217615166DAD}" srcOrd="2" destOrd="0" parTransId="{D8AF8431-5E72-4DDF-B344-C96FFB92E63D}" sibTransId="{C0F05320-2C4B-460C-ABC8-B529BDB7E260}"/>
    <dgm:cxn modelId="{7C30BBA6-1795-4AD1-94AD-5D1D9ABD1214}" srcId="{A6DD3D5F-E149-46DF-9DCA-EAF6439D8FBC}" destId="{EEA06D5F-AEF1-4E25-81CB-378F9FBE7219}" srcOrd="0" destOrd="0" parTransId="{0EA01D4C-DCEC-4CCE-B653-535F0EB94404}" sibTransId="{BBFAC1CF-FB45-4815-B4AD-A0064D1B9DF7}"/>
    <dgm:cxn modelId="{0549E9A7-6881-4024-8E96-67E946278B70}" srcId="{A6DD3D5F-E149-46DF-9DCA-EAF6439D8FBC}" destId="{9EA4442E-21D6-4E2C-BF24-AC3CFA1CED27}" srcOrd="3" destOrd="0" parTransId="{4994F071-81D4-4249-BBB4-26B5CD1B6DA0}" sibTransId="{849FAFE5-87A0-44E9-B89E-B0C2B076DCC1}"/>
    <dgm:cxn modelId="{3B45A5B1-5E56-411C-8C6E-63A49AE5EA0B}" type="presOf" srcId="{849FAFE5-87A0-44E9-B89E-B0C2B076DCC1}" destId="{AC87077D-C109-41FF-87EE-BA2099E74947}" srcOrd="0" destOrd="0" presId="urn:microsoft.com/office/officeart/2008/layout/AlternatingHexagons"/>
    <dgm:cxn modelId="{55A8F1BD-74DF-45C9-849D-63D86355C3C6}" type="presOf" srcId="{C0F05320-2C4B-460C-ABC8-B529BDB7E260}" destId="{4F78FA12-C28E-45BC-AD61-E44CDF6EE54A}"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Virtual Machines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278499" y="216844"/>
        <a:ext cx="832470" cy="956861"/>
      </dsp:txXfrm>
    </dsp:sp>
    <dsp:sp modelId="{41C0B38A-FF0E-4C29-A8B1-D7588A1A9344}">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ARM Templates</a:t>
          </a:r>
        </a:p>
      </dsp:txBody>
      <dsp:txXfrm rot="-5400000">
        <a:off x="1929072" y="1396773"/>
        <a:ext cx="832470" cy="956861"/>
      </dsp:txXfrm>
    </dsp:sp>
    <dsp:sp modelId="{DB714A41-C1D3-45BA-AF9B-6C65091C561C}">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1396773"/>
        <a:ext cx="832470" cy="956861"/>
      </dsp:txXfrm>
    </dsp:sp>
    <dsp:sp modelId="{6C409B96-5012-4C95-B729-4C3A54709DB3}">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Design for Availability</a:t>
          </a:r>
        </a:p>
      </dsp:txBody>
      <dsp:txXfrm rot="-5400000">
        <a:off x="2584650" y="2576701"/>
        <a:ext cx="832470" cy="956861"/>
      </dsp:txXfrm>
    </dsp:sp>
    <dsp:sp modelId="{0EDA32DF-10F5-436B-AC95-08BA8592FE49}">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278499" y="2576701"/>
        <a:ext cx="832470" cy="956861"/>
      </dsp:txXfrm>
    </dsp:sp>
    <dsp:sp modelId="{FCD63225-8CE2-46D7-98CA-8991C289E97B}">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Containers</a:t>
          </a:r>
        </a:p>
      </dsp:txBody>
      <dsp:txXfrm rot="-5400000">
        <a:off x="1929072" y="3756630"/>
        <a:ext cx="832470" cy="956861"/>
      </dsp:txXfrm>
    </dsp:sp>
    <dsp:sp modelId="{BE696553-A41A-4883-9AE8-D4783B98C421}">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10/20/2017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10/20/2017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10067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dirty="0"/>
          </a:p>
        </p:txBody>
      </p:sp>
    </p:spTree>
    <p:extLst>
      <p:ext uri="{BB962C8B-B14F-4D97-AF65-F5344CB8AC3E}">
        <p14:creationId xmlns:p14="http://schemas.microsoft.com/office/powerpoint/2010/main" val="202003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364620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51496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103713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12280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392560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dirty="0"/>
          </a:p>
        </p:txBody>
      </p:sp>
    </p:spTree>
    <p:extLst>
      <p:ext uri="{BB962C8B-B14F-4D97-AF65-F5344CB8AC3E}">
        <p14:creationId xmlns:p14="http://schemas.microsoft.com/office/powerpoint/2010/main" val="340152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252354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dirty="0"/>
          </a:p>
        </p:txBody>
      </p:sp>
    </p:spTree>
    <p:extLst>
      <p:ext uri="{BB962C8B-B14F-4D97-AF65-F5344CB8AC3E}">
        <p14:creationId xmlns:p14="http://schemas.microsoft.com/office/powerpoint/2010/main" val="229882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127853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247812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1197829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3438142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3278422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334687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391828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3031123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3917895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511617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350355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74602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3786639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2575987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2272886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dirty="0"/>
          </a:p>
        </p:txBody>
      </p:sp>
    </p:spTree>
    <p:extLst>
      <p:ext uri="{BB962C8B-B14F-4D97-AF65-F5344CB8AC3E}">
        <p14:creationId xmlns:p14="http://schemas.microsoft.com/office/powerpoint/2010/main" val="793695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dirty="0"/>
          </a:p>
        </p:txBody>
      </p:sp>
    </p:spTree>
    <p:extLst>
      <p:ext uri="{BB962C8B-B14F-4D97-AF65-F5344CB8AC3E}">
        <p14:creationId xmlns:p14="http://schemas.microsoft.com/office/powerpoint/2010/main" val="1928014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2025375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4209137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37</a:t>
            </a:fld>
            <a:endParaRPr lang="en-US" dirty="0"/>
          </a:p>
        </p:txBody>
      </p:sp>
    </p:spTree>
    <p:extLst>
      <p:ext uri="{BB962C8B-B14F-4D97-AF65-F5344CB8AC3E}">
        <p14:creationId xmlns:p14="http://schemas.microsoft.com/office/powerpoint/2010/main" val="2658467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16959045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33211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3328575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dirty="0"/>
          </a:p>
        </p:txBody>
      </p:sp>
    </p:spTree>
    <p:extLst>
      <p:ext uri="{BB962C8B-B14F-4D97-AF65-F5344CB8AC3E}">
        <p14:creationId xmlns:p14="http://schemas.microsoft.com/office/powerpoint/2010/main" val="2736458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dirty="0"/>
          </a:p>
        </p:txBody>
      </p:sp>
    </p:spTree>
    <p:extLst>
      <p:ext uri="{BB962C8B-B14F-4D97-AF65-F5344CB8AC3E}">
        <p14:creationId xmlns:p14="http://schemas.microsoft.com/office/powerpoint/2010/main" val="3334351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dirty="0"/>
          </a:p>
        </p:txBody>
      </p:sp>
    </p:spTree>
    <p:extLst>
      <p:ext uri="{BB962C8B-B14F-4D97-AF65-F5344CB8AC3E}">
        <p14:creationId xmlns:p14="http://schemas.microsoft.com/office/powerpoint/2010/main" val="3210140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dirty="0"/>
          </a:p>
        </p:txBody>
      </p:sp>
    </p:spTree>
    <p:extLst>
      <p:ext uri="{BB962C8B-B14F-4D97-AF65-F5344CB8AC3E}">
        <p14:creationId xmlns:p14="http://schemas.microsoft.com/office/powerpoint/2010/main" val="2935352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44</a:t>
            </a:fld>
            <a:endParaRPr lang="en-US" dirty="0"/>
          </a:p>
        </p:txBody>
      </p:sp>
    </p:spTree>
    <p:extLst>
      <p:ext uri="{BB962C8B-B14F-4D97-AF65-F5344CB8AC3E}">
        <p14:creationId xmlns:p14="http://schemas.microsoft.com/office/powerpoint/2010/main" val="1887474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dirty="0"/>
          </a:p>
        </p:txBody>
      </p:sp>
    </p:spTree>
    <p:extLst>
      <p:ext uri="{BB962C8B-B14F-4D97-AF65-F5344CB8AC3E}">
        <p14:creationId xmlns:p14="http://schemas.microsoft.com/office/powerpoint/2010/main" val="329057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dirty="0"/>
          </a:p>
        </p:txBody>
      </p:sp>
    </p:spTree>
    <p:extLst>
      <p:ext uri="{BB962C8B-B14F-4D97-AF65-F5344CB8AC3E}">
        <p14:creationId xmlns:p14="http://schemas.microsoft.com/office/powerpoint/2010/main" val="1105459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dirty="0"/>
          </a:p>
        </p:txBody>
      </p:sp>
    </p:spTree>
    <p:extLst>
      <p:ext uri="{BB962C8B-B14F-4D97-AF65-F5344CB8AC3E}">
        <p14:creationId xmlns:p14="http://schemas.microsoft.com/office/powerpoint/2010/main" val="3086501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48</a:t>
            </a:fld>
            <a:endParaRPr lang="en-US" dirty="0"/>
          </a:p>
        </p:txBody>
      </p:sp>
    </p:spTree>
    <p:extLst>
      <p:ext uri="{BB962C8B-B14F-4D97-AF65-F5344CB8AC3E}">
        <p14:creationId xmlns:p14="http://schemas.microsoft.com/office/powerpoint/2010/main" val="2578535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49</a:t>
            </a:fld>
            <a:endParaRPr lang="en-US" dirty="0"/>
          </a:p>
        </p:txBody>
      </p:sp>
    </p:spTree>
    <p:extLst>
      <p:ext uri="{BB962C8B-B14F-4D97-AF65-F5344CB8AC3E}">
        <p14:creationId xmlns:p14="http://schemas.microsoft.com/office/powerpoint/2010/main" val="61702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356214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50</a:t>
            </a:fld>
            <a:endParaRPr lang="en-US" dirty="0"/>
          </a:p>
        </p:txBody>
      </p:sp>
    </p:spTree>
    <p:extLst>
      <p:ext uri="{BB962C8B-B14F-4D97-AF65-F5344CB8AC3E}">
        <p14:creationId xmlns:p14="http://schemas.microsoft.com/office/powerpoint/2010/main" val="752162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51</a:t>
            </a:fld>
            <a:endParaRPr lang="en-US" dirty="0"/>
          </a:p>
        </p:txBody>
      </p:sp>
    </p:spTree>
    <p:extLst>
      <p:ext uri="{BB962C8B-B14F-4D97-AF65-F5344CB8AC3E}">
        <p14:creationId xmlns:p14="http://schemas.microsoft.com/office/powerpoint/2010/main" val="11937692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52</a:t>
            </a:fld>
            <a:endParaRPr lang="en-US" dirty="0"/>
          </a:p>
        </p:txBody>
      </p:sp>
    </p:spTree>
    <p:extLst>
      <p:ext uri="{BB962C8B-B14F-4D97-AF65-F5344CB8AC3E}">
        <p14:creationId xmlns:p14="http://schemas.microsoft.com/office/powerpoint/2010/main" val="21298533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53</a:t>
            </a:fld>
            <a:endParaRPr lang="en-US" dirty="0"/>
          </a:p>
        </p:txBody>
      </p:sp>
    </p:spTree>
    <p:extLst>
      <p:ext uri="{BB962C8B-B14F-4D97-AF65-F5344CB8AC3E}">
        <p14:creationId xmlns:p14="http://schemas.microsoft.com/office/powerpoint/2010/main" val="30817790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54</a:t>
            </a:fld>
            <a:endParaRPr lang="en-US" dirty="0"/>
          </a:p>
        </p:txBody>
      </p:sp>
    </p:spTree>
    <p:extLst>
      <p:ext uri="{BB962C8B-B14F-4D97-AF65-F5344CB8AC3E}">
        <p14:creationId xmlns:p14="http://schemas.microsoft.com/office/powerpoint/2010/main" val="4247192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55</a:t>
            </a:fld>
            <a:endParaRPr lang="en-US" dirty="0"/>
          </a:p>
        </p:txBody>
      </p:sp>
    </p:spTree>
    <p:extLst>
      <p:ext uri="{BB962C8B-B14F-4D97-AF65-F5344CB8AC3E}">
        <p14:creationId xmlns:p14="http://schemas.microsoft.com/office/powerpoint/2010/main" val="30304233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56</a:t>
            </a:fld>
            <a:endParaRPr lang="en-US" dirty="0"/>
          </a:p>
        </p:txBody>
      </p:sp>
    </p:spTree>
    <p:extLst>
      <p:ext uri="{BB962C8B-B14F-4D97-AF65-F5344CB8AC3E}">
        <p14:creationId xmlns:p14="http://schemas.microsoft.com/office/powerpoint/2010/main" val="38674443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57</a:t>
            </a:fld>
            <a:endParaRPr lang="en-US" dirty="0"/>
          </a:p>
        </p:txBody>
      </p:sp>
    </p:spTree>
    <p:extLst>
      <p:ext uri="{BB962C8B-B14F-4D97-AF65-F5344CB8AC3E}">
        <p14:creationId xmlns:p14="http://schemas.microsoft.com/office/powerpoint/2010/main" val="2578415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58</a:t>
            </a:fld>
            <a:endParaRPr lang="en-US" dirty="0"/>
          </a:p>
        </p:txBody>
      </p:sp>
    </p:spTree>
    <p:extLst>
      <p:ext uri="{BB962C8B-B14F-4D97-AF65-F5344CB8AC3E}">
        <p14:creationId xmlns:p14="http://schemas.microsoft.com/office/powerpoint/2010/main" val="41961029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59</a:t>
            </a:fld>
            <a:endParaRPr lang="en-US" dirty="0"/>
          </a:p>
        </p:txBody>
      </p:sp>
    </p:spTree>
    <p:extLst>
      <p:ext uri="{BB962C8B-B14F-4D97-AF65-F5344CB8AC3E}">
        <p14:creationId xmlns:p14="http://schemas.microsoft.com/office/powerpoint/2010/main" val="330459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20768366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60</a:t>
            </a:fld>
            <a:endParaRPr lang="en-US" dirty="0"/>
          </a:p>
        </p:txBody>
      </p:sp>
    </p:spTree>
    <p:extLst>
      <p:ext uri="{BB962C8B-B14F-4D97-AF65-F5344CB8AC3E}">
        <p14:creationId xmlns:p14="http://schemas.microsoft.com/office/powerpoint/2010/main" val="6152317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61</a:t>
            </a:fld>
            <a:endParaRPr lang="en-US" dirty="0"/>
          </a:p>
        </p:txBody>
      </p:sp>
    </p:spTree>
    <p:extLst>
      <p:ext uri="{BB962C8B-B14F-4D97-AF65-F5344CB8AC3E}">
        <p14:creationId xmlns:p14="http://schemas.microsoft.com/office/powerpoint/2010/main" val="20877526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62</a:t>
            </a:fld>
            <a:endParaRPr lang="en-US" dirty="0"/>
          </a:p>
        </p:txBody>
      </p:sp>
    </p:spTree>
    <p:extLst>
      <p:ext uri="{BB962C8B-B14F-4D97-AF65-F5344CB8AC3E}">
        <p14:creationId xmlns:p14="http://schemas.microsoft.com/office/powerpoint/2010/main" val="2511317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63</a:t>
            </a:fld>
            <a:endParaRPr lang="en-US" dirty="0"/>
          </a:p>
        </p:txBody>
      </p:sp>
    </p:spTree>
    <p:extLst>
      <p:ext uri="{BB962C8B-B14F-4D97-AF65-F5344CB8AC3E}">
        <p14:creationId xmlns:p14="http://schemas.microsoft.com/office/powerpoint/2010/main" val="16830692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64</a:t>
            </a:fld>
            <a:endParaRPr lang="en-US" dirty="0"/>
          </a:p>
        </p:txBody>
      </p:sp>
    </p:spTree>
    <p:extLst>
      <p:ext uri="{BB962C8B-B14F-4D97-AF65-F5344CB8AC3E}">
        <p14:creationId xmlns:p14="http://schemas.microsoft.com/office/powerpoint/2010/main" val="32866082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65</a:t>
            </a:fld>
            <a:endParaRPr lang="en-US" dirty="0"/>
          </a:p>
        </p:txBody>
      </p:sp>
    </p:spTree>
    <p:extLst>
      <p:ext uri="{BB962C8B-B14F-4D97-AF65-F5344CB8AC3E}">
        <p14:creationId xmlns:p14="http://schemas.microsoft.com/office/powerpoint/2010/main" val="3922805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66</a:t>
            </a:fld>
            <a:endParaRPr lang="en-US" dirty="0"/>
          </a:p>
        </p:txBody>
      </p:sp>
    </p:spTree>
    <p:extLst>
      <p:ext uri="{BB962C8B-B14F-4D97-AF65-F5344CB8AC3E}">
        <p14:creationId xmlns:p14="http://schemas.microsoft.com/office/powerpoint/2010/main" val="16977313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67</a:t>
            </a:fld>
            <a:endParaRPr lang="en-US" dirty="0"/>
          </a:p>
        </p:txBody>
      </p:sp>
    </p:spTree>
    <p:extLst>
      <p:ext uri="{BB962C8B-B14F-4D97-AF65-F5344CB8AC3E}">
        <p14:creationId xmlns:p14="http://schemas.microsoft.com/office/powerpoint/2010/main" val="22313766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68</a:t>
            </a:fld>
            <a:endParaRPr lang="en-US" dirty="0"/>
          </a:p>
        </p:txBody>
      </p:sp>
    </p:spTree>
    <p:extLst>
      <p:ext uri="{BB962C8B-B14F-4D97-AF65-F5344CB8AC3E}">
        <p14:creationId xmlns:p14="http://schemas.microsoft.com/office/powerpoint/2010/main" val="29502355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69</a:t>
            </a:fld>
            <a:endParaRPr lang="en-US" dirty="0"/>
          </a:p>
        </p:txBody>
      </p:sp>
    </p:spTree>
    <p:extLst>
      <p:ext uri="{BB962C8B-B14F-4D97-AF65-F5344CB8AC3E}">
        <p14:creationId xmlns:p14="http://schemas.microsoft.com/office/powerpoint/2010/main" val="214218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a:t>
            </a:fld>
            <a:endParaRPr lang="en-US" dirty="0"/>
          </a:p>
        </p:txBody>
      </p:sp>
    </p:spTree>
    <p:extLst>
      <p:ext uri="{BB962C8B-B14F-4D97-AF65-F5344CB8AC3E}">
        <p14:creationId xmlns:p14="http://schemas.microsoft.com/office/powerpoint/2010/main" val="3159512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70</a:t>
            </a:fld>
            <a:endParaRPr lang="en-US" dirty="0"/>
          </a:p>
        </p:txBody>
      </p:sp>
    </p:spTree>
    <p:extLst>
      <p:ext uri="{BB962C8B-B14F-4D97-AF65-F5344CB8AC3E}">
        <p14:creationId xmlns:p14="http://schemas.microsoft.com/office/powerpoint/2010/main" val="1117844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71</a:t>
            </a:fld>
            <a:endParaRPr lang="en-US" dirty="0"/>
          </a:p>
        </p:txBody>
      </p:sp>
    </p:spTree>
    <p:extLst>
      <p:ext uri="{BB962C8B-B14F-4D97-AF65-F5344CB8AC3E}">
        <p14:creationId xmlns:p14="http://schemas.microsoft.com/office/powerpoint/2010/main" val="24900817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72</a:t>
            </a:fld>
            <a:endParaRPr lang="en-US" dirty="0"/>
          </a:p>
        </p:txBody>
      </p:sp>
    </p:spTree>
    <p:extLst>
      <p:ext uri="{BB962C8B-B14F-4D97-AF65-F5344CB8AC3E}">
        <p14:creationId xmlns:p14="http://schemas.microsoft.com/office/powerpoint/2010/main" val="40624356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73</a:t>
            </a:fld>
            <a:endParaRPr lang="en-US" dirty="0"/>
          </a:p>
        </p:txBody>
      </p:sp>
    </p:spTree>
    <p:extLst>
      <p:ext uri="{BB962C8B-B14F-4D97-AF65-F5344CB8AC3E}">
        <p14:creationId xmlns:p14="http://schemas.microsoft.com/office/powerpoint/2010/main" val="29142603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74</a:t>
            </a:fld>
            <a:endParaRPr lang="en-US" dirty="0"/>
          </a:p>
        </p:txBody>
      </p:sp>
    </p:spTree>
    <p:extLst>
      <p:ext uri="{BB962C8B-B14F-4D97-AF65-F5344CB8AC3E}">
        <p14:creationId xmlns:p14="http://schemas.microsoft.com/office/powerpoint/2010/main" val="28788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8</a:t>
            </a:fld>
            <a:endParaRPr lang="en-US" dirty="0"/>
          </a:p>
        </p:txBody>
      </p:sp>
    </p:spTree>
    <p:extLst>
      <p:ext uri="{BB962C8B-B14F-4D97-AF65-F5344CB8AC3E}">
        <p14:creationId xmlns:p14="http://schemas.microsoft.com/office/powerpoint/2010/main" val="253403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9</a:t>
            </a:fld>
            <a:endParaRPr lang="en-US" dirty="0"/>
          </a:p>
        </p:txBody>
      </p:sp>
    </p:spTree>
    <p:extLst>
      <p:ext uri="{BB962C8B-B14F-4D97-AF65-F5344CB8AC3E}">
        <p14:creationId xmlns:p14="http://schemas.microsoft.com/office/powerpoint/2010/main" val="122331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10/20/2017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unmanaged-virtual-machine-disk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ocs.microsoft.com/en-us/azure/storage/storage-managed-disks-ov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hyperlink" Target="https://docs.microsoft.com/en-us/azure/storage/storage-premium-storage" TargetMode="External"/><Relationship Id="rId4" Type="http://schemas.openxmlformats.org/officeDocument/2006/relationships/hyperlink" Target="https://docs.microsoft.com/en-us/azure/security/azure-security-disk-encryption#disk-encryption-deployment-scenarios-and-user-experience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azure/virtual-machines/windows/sizes-storage" TargetMode="External"/><Relationship Id="rId3" Type="http://schemas.openxmlformats.org/officeDocument/2006/relationships/hyperlink" Target="https://docs.microsoft.com/en-us/azure/virtual-machines/windows/acu" TargetMode="External"/><Relationship Id="rId7" Type="http://schemas.openxmlformats.org/officeDocument/2006/relationships/hyperlink" Target="https://docs.microsoft.com/en-us/azure/virtual-machines/windows/sizes-comput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memory" TargetMode="External"/><Relationship Id="rId5" Type="http://schemas.openxmlformats.org/officeDocument/2006/relationships/hyperlink" Target="https://docs.microsoft.com/en-us/azure/virtual-machines/windows/sizes-hpc" TargetMode="External"/><Relationship Id="rId4" Type="http://schemas.openxmlformats.org/officeDocument/2006/relationships/hyperlink" Target="https://docs.microsoft.com/en-us/azure/virtual-machines/windows/sizes-genera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torage/storage-managed-disks-overview#images-versus-snapshot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capture-image-resource" TargetMode="External"/><Relationship Id="rId4" Type="http://schemas.openxmlformats.org/officeDocument/2006/relationships/hyperlink" Target="https://docs.microsoft.com/en-us/azure/storage/storage-incremental-snapsho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s://docs.microsoft.com/en-us/azure/monitoring-and-diagnostics/monitoring-overview-autoscale#resource-metrics" TargetMode="External"/><Relationship Id="rId4" Type="http://schemas.openxmlformats.org/officeDocument/2006/relationships/hyperlink" Target="https://docs.microsoft.com/en-us/azure/virtual-machine-scale-sets/virtual-machine-scale-sets-over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linux-extensions/tree/master/OSPatchin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hyperlink" Target="https://docs.microsoft.com/en-us/azure/architecture/reference-architectures/virtual-machines-linux/single-vm" TargetMode="External"/><Relationship Id="rId4" Type="http://schemas.openxmlformats.org/officeDocument/2006/relationships/hyperlink" Target="https://docs.microsoft.com/en-us/azure/virtual-machines/virtual-machines-instancemetadataservice-overview"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hyperlink" Target="https://docs.microsoft.com/en-us/azure/virtual-machines/windows/manage-availability" TargetMode="Externa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parameter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7"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s"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location"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docs.microsoft.com/en-us/azure/azure-resource-manager/resource-group-define-dependencies" TargetMode="External"/><Relationship Id="rId5" Type="http://schemas.openxmlformats.org/officeDocument/2006/relationships/hyperlink" Target="https://docs.microsoft.com/en-us/azure/azure-resource-manager/resource-group-create-multiple" TargetMode="External"/><Relationship Id="rId4" Type="http://schemas.openxmlformats.org/officeDocument/2006/relationships/hyperlink" Target="https://docs.microsoft.com/en-us/azure/azure-resource-manager/resource-manager-template-tag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outputs"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linked-templates" TargetMode="Externa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resource-group-define-dependencies" TargetMode="Externa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create-multipl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update"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hyperlink" Target="https://docs.microsoft.com/en-us/azure/azure-resource-manager/best-practices-resource-manager-design-templates" TargetMode="External"/><Relationship Id="rId4" Type="http://schemas.openxmlformats.org/officeDocument/2006/relationships/hyperlink" Target="https://docs.microsoft.com/en-us/azure/azure-resource-manager/best-practices-resource-manager-stat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portal" TargetMode="External"/><Relationship Id="rId3" Type="http://schemas.openxmlformats.org/officeDocument/2006/relationships/hyperlink" Target="https://docs.microsoft.com/en-us/azure/azure-resource-manager/resource-group-template-deploy-portal#create-resource-group" TargetMode="External"/><Relationship Id="rId7" Type="http://schemas.openxmlformats.org/officeDocument/2006/relationships/hyperlink" Target="https://docs.microsoft.com/en-us/azure/azure-resource-manager/resource-group-template-deploy-portal#next-steps"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portal#deploy-resources-from-a-template-saved-to-your-account" TargetMode="External"/><Relationship Id="rId5" Type="http://schemas.openxmlformats.org/officeDocument/2006/relationships/hyperlink" Target="https://docs.microsoft.com/en-us/azure/azure-resource-manager/resource-group-template-deploy-portal#deploy-resources-from-custom-template" TargetMode="External"/><Relationship Id="rId4" Type="http://schemas.openxmlformats.org/officeDocument/2006/relationships/hyperlink" Target="https://docs.microsoft.com/en-us/azure/azure-resource-manager/resource-group-template-deploy-portal#deploy-resources-from-marketplace"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hyperlink" Target="https://docs.microsoft.com/en-us/azure/azure-resource-manager/resource-group-template-deploy"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sample-template" TargetMode="External"/><Relationship Id="rId3" Type="http://schemas.openxmlformats.org/officeDocument/2006/relationships/hyperlink" Target="https://docs.microsoft.com/en-us/azure/azure-resource-manager/resource-group-template-deploy#deploy-a-template-from-your-local-machine" TargetMode="External"/><Relationship Id="rId7" Type="http://schemas.openxmlformats.org/officeDocument/2006/relationships/hyperlink" Target="https://docs.microsoft.com/en-us/azure/azure-resource-manager/resource-group-template-deploy#incremental-and-complete-deployments"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hyperlink" Target="https://docs.microsoft.com/en-us/azure/azure-resource-manager/resource-group-template-deploy#test-a-template-deployment" TargetMode="External"/><Relationship Id="rId5" Type="http://schemas.openxmlformats.org/officeDocument/2006/relationships/hyperlink" Target="https://docs.microsoft.com/en-us/azure/azure-resource-manager/resource-group-template-deploy#parameter-files" TargetMode="External"/><Relationship Id="rId4" Type="http://schemas.openxmlformats.org/officeDocument/2006/relationships/hyperlink" Target="https://docs.microsoft.com/en-us/azure/azure-resource-manager/resource-group-template-deploy#deploy-a-template-from-an-external-source" TargetMode="External"/><Relationship Id="rId9" Type="http://schemas.openxmlformats.org/officeDocument/2006/relationships/hyperlink" Target="https://docs.microsoft.com/en-us/azure/azure-resource-manager/resource-group-template-deploy#next-step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hyperlink" Target="https://docs.microsoft.com/en-us/azure/best-practices-availability-paired-regions#what-are-paired-region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s://docs.microsoft.com/en-us/azure/architecture/reference-architectures/virtual-machines-linux/multi-region-application"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registry.hub.docker.com/" TargetMode="External"/><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hyperlink" Target="https://docs.microsoft.com/en-us/azure/virtual-machines/linux/containers" TargetMode="External"/><Relationship Id="rId4" Type="http://schemas.openxmlformats.org/officeDocument/2006/relationships/hyperlink" Target="https://docs.microsoft.com/en-us/azure/container-service/container-service-intro"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virtual-machines/linu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docs.microsoft.com/en-us/azure/azure-subscription-service-limits#virtual-machines-limit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aka.ms/534Labs"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6" Type="http://schemas.openxmlformats.org/officeDocument/2006/relationships/hyperlink" Target="https://github.com/michaelsrichter/70534ExamPrep/tree/master/Labs/trafficmanager" TargetMode="External"/><Relationship Id="rId5" Type="http://schemas.openxmlformats.org/officeDocument/2006/relationships/hyperlink" Target="https://github.com/michaelsrichter/70534ExamPrep/tree/master/Labs/loadbalancer" TargetMode="External"/><Relationship Id="rId4" Type="http://schemas.openxmlformats.org/officeDocument/2006/relationships/hyperlink" Target="https://github.com/michaelsrichter/70534ExamPre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11" Type="http://schemas.openxmlformats.org/officeDocument/2006/relationships/hyperlink" Target="https://docs.microsoft.com/en-us/azure/virtual-machines/linux/endorsed-distros"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virtual-machines/virtual-machines-windows-sizes-hpc" TargetMode="External"/><Relationship Id="rId3" Type="http://schemas.openxmlformats.org/officeDocument/2006/relationships/hyperlink" Target="https://docs.microsoft.com/en-us/azure/virtual-machines/virtual-machines-windows-sizes-general" TargetMode="External"/><Relationship Id="rId7" Type="http://schemas.openxmlformats.org/officeDocument/2006/relationships/hyperlink" Target="https://docs.microsoft.com/en-us/azure/virtual-machines/virtual-machines-windows-sizes-gpu"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virtual-machines-windows-sizes-compute" TargetMode="External"/><Relationship Id="rId9" Type="http://schemas.openxmlformats.org/officeDocument/2006/relationships/hyperlink" Target="https://docs.microsoft.com/en-us/azure/virtual-machines/virtual-machines-windows-siz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t>
            </a:r>
            <a:r>
              <a:rPr lang="en-US" sz="4313"/>
              <a:t>Azure Compute </a:t>
            </a:r>
            <a:r>
              <a:rPr lang="en-US" sz="4313" dirty="0"/>
              <a:t>Infrastructure</a:t>
            </a:r>
          </a:p>
        </p:txBody>
      </p:sp>
      <p:graphicFrame>
        <p:nvGraphicFramePr>
          <p:cNvPr id="32" name="Diagram 31"/>
          <p:cNvGraphicFramePr/>
          <p:nvPr>
            <p:extLst>
              <p:ext uri="{D42A27DB-BD31-4B8C-83A1-F6EECF244321}">
                <p14:modId xmlns:p14="http://schemas.microsoft.com/office/powerpoint/2010/main" val="65637618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 – General Purpose</a:t>
            </a:r>
          </a:p>
        </p:txBody>
      </p:sp>
      <p:sp>
        <p:nvSpPr>
          <p:cNvPr id="3" name="Content Placeholder 2"/>
          <p:cNvSpPr>
            <a:spLocks noGrp="1"/>
          </p:cNvSpPr>
          <p:nvPr>
            <p:ph idx="1"/>
          </p:nvPr>
        </p:nvSpPr>
        <p:spPr>
          <a:xfrm>
            <a:off x="838200" y="1825625"/>
            <a:ext cx="10515600" cy="1130226"/>
          </a:xfrm>
        </p:spPr>
        <p:txBody>
          <a:bodyPr>
            <a:normAutofit/>
          </a:bodyPr>
          <a:lstStyle/>
          <a:p>
            <a:r>
              <a:rPr lang="en-US" dirty="0"/>
              <a:t>Dv2 Series</a:t>
            </a:r>
          </a:p>
        </p:txBody>
      </p:sp>
      <p:graphicFrame>
        <p:nvGraphicFramePr>
          <p:cNvPr id="9" name="Table 8"/>
          <p:cNvGraphicFramePr>
            <a:graphicFrameLocks noGrp="1"/>
          </p:cNvGraphicFramePr>
          <p:nvPr>
            <p:extLst>
              <p:ext uri="{D42A27DB-BD31-4B8C-83A1-F6EECF244321}">
                <p14:modId xmlns:p14="http://schemas.microsoft.com/office/powerpoint/2010/main" val="3144980597"/>
              </p:ext>
            </p:extLst>
          </p:nvPr>
        </p:nvGraphicFramePr>
        <p:xfrm>
          <a:off x="2771952" y="1690688"/>
          <a:ext cx="9260853" cy="4023360"/>
        </p:xfrm>
        <a:graphic>
          <a:graphicData uri="http://schemas.openxmlformats.org/drawingml/2006/table">
            <a:tbl>
              <a:tblPr/>
              <a:tblGrid>
                <a:gridCol w="1135727">
                  <a:extLst>
                    <a:ext uri="{9D8B030D-6E8A-4147-A177-3AD203B41FA5}">
                      <a16:colId xmlns:a16="http://schemas.microsoft.com/office/drawing/2014/main" val="925599882"/>
                    </a:ext>
                  </a:extLst>
                </a:gridCol>
                <a:gridCol w="944904">
                  <a:extLst>
                    <a:ext uri="{9D8B030D-6E8A-4147-A177-3AD203B41FA5}">
                      <a16:colId xmlns:a16="http://schemas.microsoft.com/office/drawing/2014/main" val="4070294126"/>
                    </a:ext>
                  </a:extLst>
                </a:gridCol>
                <a:gridCol w="1038343">
                  <a:extLst>
                    <a:ext uri="{9D8B030D-6E8A-4147-A177-3AD203B41FA5}">
                      <a16:colId xmlns:a16="http://schemas.microsoft.com/office/drawing/2014/main" val="2243415314"/>
                    </a:ext>
                  </a:extLst>
                </a:gridCol>
                <a:gridCol w="1071243">
                  <a:extLst>
                    <a:ext uri="{9D8B030D-6E8A-4147-A177-3AD203B41FA5}">
                      <a16:colId xmlns:a16="http://schemas.microsoft.com/office/drawing/2014/main" val="2916710756"/>
                    </a:ext>
                  </a:extLst>
                </a:gridCol>
                <a:gridCol w="2191178">
                  <a:extLst>
                    <a:ext uri="{9D8B030D-6E8A-4147-A177-3AD203B41FA5}">
                      <a16:colId xmlns:a16="http://schemas.microsoft.com/office/drawing/2014/main" val="2063774417"/>
                    </a:ext>
                  </a:extLst>
                </a:gridCol>
                <a:gridCol w="1581860">
                  <a:extLst>
                    <a:ext uri="{9D8B030D-6E8A-4147-A177-3AD203B41FA5}">
                      <a16:colId xmlns:a16="http://schemas.microsoft.com/office/drawing/2014/main" val="1937474503"/>
                    </a:ext>
                  </a:extLst>
                </a:gridCol>
                <a:gridCol w="1297598">
                  <a:extLst>
                    <a:ext uri="{9D8B030D-6E8A-4147-A177-3AD203B41FA5}">
                      <a16:colId xmlns:a16="http://schemas.microsoft.com/office/drawing/2014/main" val="2928519171"/>
                    </a:ext>
                  </a:extLst>
                </a:gridCol>
              </a:tblGrid>
              <a:tr h="0">
                <a:tc>
                  <a:txBody>
                    <a:bodyPr/>
                    <a:lstStyle/>
                    <a:p>
                      <a:pPr marL="0" marR="0" fontAlgn="t">
                        <a:spcBef>
                          <a:spcPts val="0"/>
                        </a:spcBef>
                        <a:spcAft>
                          <a:spcPts val="0"/>
                        </a:spcAft>
                      </a:pPr>
                      <a:r>
                        <a:rPr lang="en-US" sz="1600" b="1" dirty="0">
                          <a:solidFill>
                            <a:srgbClr val="FF0000"/>
                          </a:solidFill>
                          <a:effectLst/>
                          <a:latin typeface="segoe-ui_semibold"/>
                        </a:rPr>
                        <a:t>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CPU cores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Memory: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Local SSD: GiB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Max local disk throughput: IOPS / Read MBps / Write MBps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a:solidFill>
                            <a:srgbClr val="FF0000"/>
                          </a:solidFill>
                          <a:effectLst/>
                          <a:latin typeface="segoe-ui_semibold"/>
                        </a:rPr>
                        <a:t>Max data disks / throughput: IOPS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b="1" dirty="0">
                          <a:solidFill>
                            <a:srgbClr val="FF0000"/>
                          </a:solidFill>
                          <a:effectLst/>
                          <a:latin typeface="segoe-ui_semibold"/>
                        </a:rPr>
                        <a:t>Max NICs / Network bandwidth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081640746"/>
                  </a:ext>
                </a:extLst>
              </a:tr>
              <a:tr h="0">
                <a:tc>
                  <a:txBody>
                    <a:bodyPr/>
                    <a:lstStyle/>
                    <a:p>
                      <a:pPr marL="0" marR="0" fontAlgn="t">
                        <a:spcBef>
                          <a:spcPts val="0"/>
                        </a:spcBef>
                        <a:spcAft>
                          <a:spcPts val="0"/>
                        </a:spcAft>
                      </a:pPr>
                      <a:r>
                        <a:rPr lang="en-US" sz="1600" dirty="0">
                          <a:solidFill>
                            <a:srgbClr val="D5D5D5"/>
                          </a:solidFill>
                          <a:effectLst/>
                          <a:latin typeface="segoe-ui_normal"/>
                        </a:rPr>
                        <a:t>Standard_D1_v2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50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3000 / 46 / 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moderate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1700652"/>
                  </a:ext>
                </a:extLst>
              </a:tr>
              <a:tr h="0">
                <a:tc>
                  <a:txBody>
                    <a:bodyPr/>
                    <a:lstStyle/>
                    <a:p>
                      <a:pPr marL="0" marR="0" fontAlgn="t">
                        <a:spcBef>
                          <a:spcPts val="0"/>
                        </a:spcBef>
                        <a:spcAft>
                          <a:spcPts val="0"/>
                        </a:spcAft>
                      </a:pPr>
                      <a:r>
                        <a:rPr lang="en-US" sz="1600">
                          <a:solidFill>
                            <a:srgbClr val="D5D5D5"/>
                          </a:solidFill>
                          <a:effectLst/>
                          <a:latin typeface="segoe-ui_normal"/>
                        </a:rPr>
                        <a:t>Standard_D2_v2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6000 / 93 / 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 / 4x500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2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1938868"/>
                  </a:ext>
                </a:extLst>
              </a:tr>
              <a:tr h="0">
                <a:tc>
                  <a:txBody>
                    <a:bodyPr/>
                    <a:lstStyle/>
                    <a:p>
                      <a:pPr marL="0" marR="0" fontAlgn="t">
                        <a:spcBef>
                          <a:spcPts val="0"/>
                        </a:spcBef>
                        <a:spcAft>
                          <a:spcPts val="0"/>
                        </a:spcAft>
                      </a:pPr>
                      <a:r>
                        <a:rPr lang="en-US" sz="1600">
                          <a:solidFill>
                            <a:srgbClr val="D5D5D5"/>
                          </a:solidFill>
                          <a:effectLst/>
                          <a:latin typeface="segoe-ui_normal"/>
                        </a:rPr>
                        <a:t>Standard_D3_v2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12000 / 187 / 93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 / 8x500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4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83547944"/>
                  </a:ext>
                </a:extLst>
              </a:tr>
              <a:tr h="0">
                <a:tc>
                  <a:txBody>
                    <a:bodyPr/>
                    <a:lstStyle/>
                    <a:p>
                      <a:pPr marL="0" marR="0" fontAlgn="t">
                        <a:spcBef>
                          <a:spcPts val="0"/>
                        </a:spcBef>
                        <a:spcAft>
                          <a:spcPts val="0"/>
                        </a:spcAft>
                      </a:pPr>
                      <a:r>
                        <a:rPr lang="en-US" sz="1600">
                          <a:solidFill>
                            <a:srgbClr val="D5D5D5"/>
                          </a:solidFill>
                          <a:effectLst/>
                          <a:latin typeface="segoe-ui_normal"/>
                        </a:rPr>
                        <a:t>Standard_D4_v2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24000 / 375 / 187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 / 16x500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8 /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861186"/>
                  </a:ext>
                </a:extLst>
              </a:tr>
              <a:tr h="0">
                <a:tc>
                  <a:txBody>
                    <a:bodyPr/>
                    <a:lstStyle/>
                    <a:p>
                      <a:pPr marL="0" marR="0" fontAlgn="t">
                        <a:spcBef>
                          <a:spcPts val="0"/>
                        </a:spcBef>
                        <a:spcAft>
                          <a:spcPts val="0"/>
                        </a:spcAft>
                      </a:pPr>
                      <a:r>
                        <a:rPr lang="en-US" sz="1600">
                          <a:solidFill>
                            <a:srgbClr val="D5D5D5"/>
                          </a:solidFill>
                          <a:effectLst/>
                          <a:latin typeface="segoe-ui_normal"/>
                        </a:rPr>
                        <a:t>Standard_D5_v2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56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800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48000 / 750 / 375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32 / 32x500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8 / extremely high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57614879"/>
                  </a:ext>
                </a:extLst>
              </a:tr>
            </a:tbl>
          </a:graphicData>
        </a:graphic>
      </p:graphicFrame>
      <p:sp>
        <p:nvSpPr>
          <p:cNvPr id="10" name="Rectangle 9"/>
          <p:cNvSpPr/>
          <p:nvPr/>
        </p:nvSpPr>
        <p:spPr>
          <a:xfrm>
            <a:off x="838200" y="5764550"/>
            <a:ext cx="7891130" cy="369332"/>
          </a:xfrm>
          <a:prstGeom prst="rect">
            <a:avLst/>
          </a:prstGeom>
        </p:spPr>
        <p:txBody>
          <a:bodyPr wrap="square">
            <a:spAutoFit/>
          </a:bodyPr>
          <a:lstStyle/>
          <a:p>
            <a:r>
              <a:rPr lang="en-US" dirty="0">
                <a:hlinkClick r:id="rId3"/>
              </a:rPr>
              <a:t>https://docs.microsoft.com/en-us/azure/virtual-machines/windows/sizes-general</a:t>
            </a:r>
            <a:r>
              <a:rPr lang="en-US" dirty="0"/>
              <a:t> </a:t>
            </a:r>
          </a:p>
        </p:txBody>
      </p:sp>
    </p:spTree>
    <p:extLst>
      <p:ext uri="{BB962C8B-B14F-4D97-AF65-F5344CB8AC3E}">
        <p14:creationId xmlns:p14="http://schemas.microsoft.com/office/powerpoint/2010/main" val="404003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92500" lnSpcReduction="20000"/>
          </a:bodyPr>
          <a:lstStyle/>
          <a:p>
            <a:r>
              <a:rPr lang="en-US" dirty="0"/>
              <a:t>OS Disk (attached via SATA)</a:t>
            </a:r>
          </a:p>
          <a:p>
            <a:pPr lvl="1"/>
            <a:r>
              <a:rPr lang="en-US" dirty="0"/>
              <a:t>VHD based</a:t>
            </a:r>
          </a:p>
          <a:p>
            <a:pPr lvl="1"/>
            <a:r>
              <a:rPr lang="en-US" dirty="0"/>
              <a:t>Persists</a:t>
            </a:r>
          </a:p>
          <a:p>
            <a:pPr lvl="1"/>
            <a:r>
              <a:rPr lang="en-US" b="1" dirty="0">
                <a:solidFill>
                  <a:srgbClr val="FF0000"/>
                </a:solidFill>
              </a:rPr>
              <a:t>Separate storage cost</a:t>
            </a:r>
          </a:p>
          <a:p>
            <a:r>
              <a:rPr lang="en-US" dirty="0"/>
              <a:t>Data Disk (SCSI)</a:t>
            </a:r>
          </a:p>
          <a:p>
            <a:pPr lvl="1"/>
            <a:r>
              <a:rPr lang="en-US" dirty="0"/>
              <a:t>VHD based</a:t>
            </a:r>
          </a:p>
          <a:p>
            <a:pPr lvl="1"/>
            <a:r>
              <a:rPr lang="en-US" dirty="0"/>
              <a:t>Persists</a:t>
            </a:r>
          </a:p>
          <a:p>
            <a:pPr lvl="1"/>
            <a:r>
              <a:rPr lang="en-US" b="1" dirty="0">
                <a:solidFill>
                  <a:srgbClr val="FF0000"/>
                </a:solidFill>
              </a:rPr>
              <a:t>Separate storage cost</a:t>
            </a:r>
          </a:p>
          <a:p>
            <a:r>
              <a:rPr lang="en-US" dirty="0"/>
              <a:t>Temporary Disk</a:t>
            </a:r>
          </a:p>
          <a:p>
            <a:pPr lvl="1"/>
            <a:r>
              <a:rPr lang="en-US" b="1" dirty="0">
                <a:solidFill>
                  <a:srgbClr val="FF0000"/>
                </a:solidFill>
              </a:rPr>
              <a:t>Doesn’t persist</a:t>
            </a:r>
          </a:p>
          <a:p>
            <a:pPr lvl="1"/>
            <a:r>
              <a:rPr lang="en-US" dirty="0"/>
              <a:t>No Separate storage cost</a:t>
            </a:r>
          </a:p>
          <a:p>
            <a:r>
              <a:rPr lang="en-US" b="1" dirty="0">
                <a:solidFill>
                  <a:srgbClr val="FF0000"/>
                </a:solidFill>
              </a:rPr>
              <a:t>Current Max Disk Size: 1024GB</a:t>
            </a:r>
          </a:p>
          <a:p>
            <a:r>
              <a:rPr lang="en-US" b="1" dirty="0">
                <a:solidFill>
                  <a:srgbClr val="FF0000"/>
                </a:solidFill>
              </a:rPr>
              <a:t>Premium Storage Disk Types</a:t>
            </a:r>
          </a:p>
          <a:p>
            <a:pPr lvl="1"/>
            <a:r>
              <a:rPr lang="en-US" b="1" dirty="0">
                <a:solidFill>
                  <a:srgbClr val="FF0000"/>
                </a:solidFill>
              </a:rPr>
              <a:t>P10, P20, P30</a:t>
            </a:r>
          </a:p>
          <a:p>
            <a:r>
              <a:rPr lang="en-US" b="1" dirty="0">
                <a:solidFill>
                  <a:srgbClr val="FF0000"/>
                </a:solidFill>
              </a:rPr>
              <a:t>Support for SSD (Premium Storage)</a:t>
            </a:r>
          </a:p>
          <a:p>
            <a:pPr lvl="1"/>
            <a:r>
              <a:rPr lang="en-US" b="1" dirty="0">
                <a:solidFill>
                  <a:srgbClr val="FF0000"/>
                </a:solidFill>
              </a:rPr>
              <a:t>DS-series, DSv2-series, GS-series, and Fs-series.</a:t>
            </a:r>
          </a:p>
          <a:p>
            <a:pPr lvl="1"/>
            <a:r>
              <a:rPr lang="en-US" b="1" dirty="0">
                <a:solidFill>
                  <a:srgbClr val="FF0000"/>
                </a:solidFill>
              </a:rPr>
              <a:t>You can use Standard </a:t>
            </a:r>
            <a:r>
              <a:rPr lang="en-US" sz="3000" b="1" dirty="0">
                <a:solidFill>
                  <a:srgbClr val="FF0000"/>
                </a:solidFill>
              </a:rPr>
              <a:t>OR</a:t>
            </a:r>
            <a:r>
              <a:rPr lang="en-US" b="1" dirty="0">
                <a:solidFill>
                  <a:srgbClr val="FF0000"/>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74955404"/>
              </p:ext>
            </p:extLst>
          </p:nvPr>
        </p:nvGraphicFramePr>
        <p:xfrm>
          <a:off x="6116669" y="4063927"/>
          <a:ext cx="4248302" cy="1412240"/>
        </p:xfrm>
        <a:graphic>
          <a:graphicData uri="http://schemas.openxmlformats.org/drawingml/2006/table">
            <a:tbl>
              <a:tblPr/>
              <a:tblGrid>
                <a:gridCol w="1753819">
                  <a:extLst>
                    <a:ext uri="{9D8B030D-6E8A-4147-A177-3AD203B41FA5}">
                      <a16:colId xmlns:a16="http://schemas.microsoft.com/office/drawing/2014/main" val="3862671723"/>
                    </a:ext>
                  </a:extLst>
                </a:gridCol>
                <a:gridCol w="749808">
                  <a:extLst>
                    <a:ext uri="{9D8B030D-6E8A-4147-A177-3AD203B41FA5}">
                      <a16:colId xmlns:a16="http://schemas.microsoft.com/office/drawing/2014/main" val="1207345879"/>
                    </a:ext>
                  </a:extLst>
                </a:gridCol>
                <a:gridCol w="749808">
                  <a:extLst>
                    <a:ext uri="{9D8B030D-6E8A-4147-A177-3AD203B41FA5}">
                      <a16:colId xmlns:a16="http://schemas.microsoft.com/office/drawing/2014/main" val="717373207"/>
                    </a:ext>
                  </a:extLst>
                </a:gridCol>
                <a:gridCol w="994867">
                  <a:extLst>
                    <a:ext uri="{9D8B030D-6E8A-4147-A177-3AD203B41FA5}">
                      <a16:colId xmlns:a16="http://schemas.microsoft.com/office/drawing/2014/main" val="2403278121"/>
                    </a:ext>
                  </a:extLst>
                </a:gridCol>
              </a:tblGrid>
              <a:tr h="0">
                <a:tc>
                  <a:txBody>
                    <a:bodyPr/>
                    <a:lstStyle/>
                    <a:p>
                      <a:pPr marL="0" marR="0" fontAlgn="t">
                        <a:spcBef>
                          <a:spcPts val="0"/>
                        </a:spcBef>
                        <a:spcAft>
                          <a:spcPts val="0"/>
                        </a:spcAft>
                      </a:pPr>
                      <a:r>
                        <a:rPr lang="en-US" sz="1100" b="1" dirty="0">
                          <a:solidFill>
                            <a:srgbClr val="D5D5D5"/>
                          </a:solidFill>
                          <a:effectLst/>
                          <a:latin typeface="segoe-ui_semibold"/>
                        </a:rPr>
                        <a:t>Premium storage disk type</a:t>
                      </a:r>
                      <a:endParaRPr lang="en-US" sz="1100" dirty="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P10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P20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P30</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641305951"/>
                  </a:ext>
                </a:extLst>
              </a:tr>
              <a:tr h="0">
                <a:tc>
                  <a:txBody>
                    <a:bodyPr/>
                    <a:lstStyle/>
                    <a:p>
                      <a:pPr marL="0" marR="0" fontAlgn="t">
                        <a:spcBef>
                          <a:spcPts val="0"/>
                        </a:spcBef>
                        <a:spcAft>
                          <a:spcPts val="0"/>
                        </a:spcAft>
                      </a:pPr>
                      <a:r>
                        <a:rPr lang="en-US" sz="1100" dirty="0">
                          <a:solidFill>
                            <a:srgbClr val="D5D5D5"/>
                          </a:solidFill>
                          <a:effectLst/>
                          <a:latin typeface="segoe-ui_normal"/>
                        </a:rPr>
                        <a:t>Disk size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128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512 GB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1,024 GB (1 TB)</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318955159"/>
                  </a:ext>
                </a:extLst>
              </a:tr>
              <a:tr h="0">
                <a:tc>
                  <a:txBody>
                    <a:bodyPr/>
                    <a:lstStyle/>
                    <a:p>
                      <a:pPr marL="0" marR="0" fontAlgn="t">
                        <a:spcBef>
                          <a:spcPts val="0"/>
                        </a:spcBef>
                        <a:spcAft>
                          <a:spcPts val="0"/>
                        </a:spcAft>
                      </a:pPr>
                      <a:r>
                        <a:rPr lang="en-US" sz="1100">
                          <a:solidFill>
                            <a:srgbClr val="D5D5D5"/>
                          </a:solidFill>
                          <a:effectLst/>
                          <a:latin typeface="segoe-ui_normal"/>
                        </a:rPr>
                        <a:t>IOPS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2,300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5,000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2841608"/>
                  </a:ext>
                </a:extLst>
              </a:tr>
              <a:tr h="0">
                <a:tc>
                  <a:txBody>
                    <a:bodyPr/>
                    <a:lstStyle/>
                    <a:p>
                      <a:pPr marL="0" marR="0" fontAlgn="t">
                        <a:spcBef>
                          <a:spcPts val="0"/>
                        </a:spcBef>
                        <a:spcAft>
                          <a:spcPts val="0"/>
                        </a:spcAft>
                      </a:pPr>
                      <a:r>
                        <a:rPr lang="en-US" sz="1100">
                          <a:solidFill>
                            <a:srgbClr val="D5D5D5"/>
                          </a:solidFill>
                          <a:effectLst/>
                          <a:latin typeface="segoe-ui_normal"/>
                        </a:rPr>
                        <a:t>Throughput per disk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150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200 MB/s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1664491"/>
                  </a:ext>
                </a:extLst>
              </a:tr>
            </a:tbl>
          </a:graphicData>
        </a:graphic>
      </p:graphicFrame>
      <p:sp>
        <p:nvSpPr>
          <p:cNvPr id="6" name="Rectangle 5"/>
          <p:cNvSpPr/>
          <p:nvPr/>
        </p:nvSpPr>
        <p:spPr>
          <a:xfrm>
            <a:off x="5365896" y="5476167"/>
            <a:ext cx="8849833" cy="430887"/>
          </a:xfrm>
          <a:prstGeom prst="rect">
            <a:avLst/>
          </a:prstGeom>
        </p:spPr>
        <p:txBody>
          <a:bodyPr wrap="square">
            <a:spAutoFit/>
          </a:bodyPr>
          <a:lstStyle/>
          <a:p>
            <a:r>
              <a:rPr lang="en-US" sz="1100" dirty="0">
                <a:hlinkClick r:id="rId3"/>
              </a:rPr>
              <a:t>https://docs.microsoft.com/en-us/azure/storage/storage-premium-storage#scalability-and-performance-targets</a:t>
            </a:r>
            <a:endParaRPr lang="en-US" sz="1100" dirty="0"/>
          </a:p>
          <a:p>
            <a:endParaRPr lang="en-US" sz="1100" dirty="0"/>
          </a:p>
        </p:txBody>
      </p:sp>
    </p:spTree>
    <p:extLst>
      <p:ext uri="{BB962C8B-B14F-4D97-AF65-F5344CB8AC3E}">
        <p14:creationId xmlns:p14="http://schemas.microsoft.com/office/powerpoint/2010/main" val="197435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Increase size of existing Disks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dirty="0"/>
              <a:t>You can easily increase the size of existing disks. For example, you might want to increase the size of a 30-GB disk to 128 GB, or even to 1 TB. Or, you might want to convert your P20 disk to a P30 disk because you need more capacity or more IOPS and throughput.</a:t>
            </a:r>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7101734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Disks</a:t>
            </a:r>
          </a:p>
        </p:txBody>
      </p:sp>
      <p:sp>
        <p:nvSpPr>
          <p:cNvPr id="3" name="Content Placeholder 2"/>
          <p:cNvSpPr>
            <a:spLocks noGrp="1"/>
          </p:cNvSpPr>
          <p:nvPr>
            <p:ph idx="1"/>
          </p:nvPr>
        </p:nvSpPr>
        <p:spPr/>
        <p:txBody>
          <a:bodyPr numCol="2">
            <a:normAutofit fontScale="77500" lnSpcReduction="20000"/>
          </a:bodyPr>
          <a:lstStyle/>
          <a:p>
            <a:r>
              <a:rPr lang="en-US" b="1" dirty="0">
                <a:solidFill>
                  <a:srgbClr val="FF0000"/>
                </a:solidFill>
              </a:rPr>
              <a:t>Unmanaged Disks – Requires Azure Storage Container </a:t>
            </a:r>
            <a:br>
              <a:rPr lang="en-US" dirty="0"/>
            </a:br>
            <a:r>
              <a:rPr lang="en-US" sz="1600" dirty="0">
                <a:hlinkClick r:id="rId3"/>
              </a:rPr>
              <a:t>https://docs.microsoft.com/en-us/azure/storage/storage-scalability-targets#unmanaged-virtual-machine-disks</a:t>
            </a:r>
            <a:endParaRPr lang="en-US" sz="1600" dirty="0"/>
          </a:p>
          <a:p>
            <a:pPr lvl="1"/>
            <a:r>
              <a:rPr lang="en-US" dirty="0"/>
              <a:t>Disks are stored in Page Blob VHD files. </a:t>
            </a:r>
          </a:p>
          <a:p>
            <a:pPr lvl="1"/>
            <a:r>
              <a:rPr lang="en-US" dirty="0"/>
              <a:t>VM disks in an availability set should be in separate storage accounts.</a:t>
            </a:r>
            <a:endParaRPr lang="en-US" sz="2000" dirty="0"/>
          </a:p>
          <a:p>
            <a:pPr lvl="1"/>
            <a:r>
              <a:rPr lang="en-US" b="1" dirty="0">
                <a:solidFill>
                  <a:srgbClr val="FF0000"/>
                </a:solidFill>
              </a:rPr>
              <a:t>Standard Storage</a:t>
            </a:r>
          </a:p>
          <a:p>
            <a:pPr lvl="2"/>
            <a:r>
              <a:rPr lang="en-US" b="1" dirty="0">
                <a:solidFill>
                  <a:srgbClr val="FF0000"/>
                </a:solidFill>
              </a:rPr>
              <a:t>No performance SLAs</a:t>
            </a:r>
          </a:p>
          <a:p>
            <a:pPr lvl="2"/>
            <a:r>
              <a:rPr lang="en-US" dirty="0"/>
              <a:t>Charged for disk usage, not the size. (If you have provisioned a 100GB disk and are only using 20GB, you pay for 20GB).</a:t>
            </a:r>
          </a:p>
          <a:p>
            <a:pPr lvl="2"/>
            <a:r>
              <a:rPr lang="en-US" dirty="0"/>
              <a:t>Max IOPS per storage account: 20,000 (e.g. 40 disks @ 500 IOPS each)</a:t>
            </a:r>
          </a:p>
          <a:p>
            <a:pPr lvl="1"/>
            <a:r>
              <a:rPr lang="en-US" b="1" dirty="0">
                <a:solidFill>
                  <a:srgbClr val="FF0000"/>
                </a:solidFill>
              </a:rPr>
              <a:t>Premium Storage</a:t>
            </a:r>
          </a:p>
          <a:p>
            <a:pPr lvl="2"/>
            <a:r>
              <a:rPr lang="en-US" b="1" dirty="0">
                <a:solidFill>
                  <a:srgbClr val="FF0000"/>
                </a:solidFill>
              </a:rPr>
              <a:t>Yes performance SLAs</a:t>
            </a:r>
          </a:p>
          <a:p>
            <a:pPr lvl="2"/>
            <a:r>
              <a:rPr lang="en-US" dirty="0"/>
              <a:t>Disk Capacity is 35TB</a:t>
            </a:r>
          </a:p>
          <a:p>
            <a:pPr lvl="2"/>
            <a:r>
              <a:rPr lang="en-US" dirty="0"/>
              <a:t>50 </a:t>
            </a:r>
            <a:r>
              <a:rPr lang="en-US" dirty="0" err="1"/>
              <a:t>GiB</a:t>
            </a:r>
            <a:r>
              <a:rPr lang="en-US" dirty="0"/>
              <a:t>/s for inbound/outbound</a:t>
            </a:r>
          </a:p>
          <a:p>
            <a:pPr lvl="2"/>
            <a:r>
              <a:rPr lang="en-US" dirty="0"/>
              <a:t>Billed for the provisioned amount at the closest tier, rounded up. 100GB disk is charged a P10 rate (128GB), even if it is completely empty.</a:t>
            </a:r>
          </a:p>
          <a:p>
            <a:r>
              <a:rPr lang="en-US" dirty="0"/>
              <a:t>Managed Disks – Azure manages the disks for you. </a:t>
            </a:r>
            <a:r>
              <a:rPr lang="en-US" sz="2100" dirty="0">
                <a:hlinkClick r:id="rId4"/>
              </a:rPr>
              <a:t>https://docs.microsoft.com/en-us/azure/storage/storage-managed-disks-overview</a:t>
            </a:r>
            <a:endParaRPr lang="en-US" sz="2100" dirty="0"/>
          </a:p>
          <a:p>
            <a:pPr lvl="1"/>
            <a:r>
              <a:rPr lang="en-US" b="1" dirty="0">
                <a:solidFill>
                  <a:srgbClr val="FF0000"/>
                </a:solidFill>
              </a:rPr>
              <a:t>No storage account required.</a:t>
            </a:r>
          </a:p>
          <a:p>
            <a:pPr lvl="1"/>
            <a:r>
              <a:rPr lang="en-US" dirty="0"/>
              <a:t>Disks can be exported to Snapshots and downloaded as VHD files.</a:t>
            </a:r>
          </a:p>
          <a:p>
            <a:pPr lvl="1"/>
            <a:r>
              <a:rPr lang="en-US" dirty="0"/>
              <a:t>Isolates disks for VMs in an availability set for increased resiliency. </a:t>
            </a:r>
          </a:p>
          <a:p>
            <a:pPr lvl="1"/>
            <a:r>
              <a:rPr lang="en-US" dirty="0"/>
              <a:t>Standard and Premium as well</a:t>
            </a:r>
          </a:p>
          <a:p>
            <a:endParaRPr lang="en-US" dirty="0"/>
          </a:p>
          <a:p>
            <a:pPr lvl="2"/>
            <a:endParaRPr lang="en-US" dirty="0"/>
          </a:p>
          <a:p>
            <a:pPr lvl="2"/>
            <a:endParaRPr lang="en-US" dirty="0"/>
          </a:p>
          <a:p>
            <a:pPr lvl="2"/>
            <a:endParaRPr lang="en-US" dirty="0"/>
          </a:p>
          <a:p>
            <a:pPr lvl="2"/>
            <a:endParaRPr lang="en-US" sz="2200" dirty="0"/>
          </a:p>
        </p:txBody>
      </p:sp>
    </p:spTree>
    <p:extLst>
      <p:ext uri="{BB962C8B-B14F-4D97-AF65-F5344CB8AC3E}">
        <p14:creationId xmlns:p14="http://schemas.microsoft.com/office/powerpoint/2010/main" val="3411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9A084D11-B70D-40EE-B04A-A4D4D869172E}"/>
              </a:ext>
            </a:extLst>
          </p:cNvPr>
          <p:cNvSpPr>
            <a:spLocks noGrp="1"/>
          </p:cNvSpPr>
          <p:nvPr>
            <p:ph idx="1"/>
          </p:nvPr>
        </p:nvSpPr>
        <p:spPr/>
        <p:txBody>
          <a:bodyPr>
            <a:normAutofit fontScale="70000" lnSpcReduction="20000"/>
          </a:bodyPr>
          <a:lstStyle/>
          <a:p>
            <a:r>
              <a:rPr lang="en-US" b="1" dirty="0">
                <a:solidFill>
                  <a:srgbClr val="FF0000"/>
                </a:solidFill>
              </a:rPr>
              <a:t>Disks can be resized up to 1TB</a:t>
            </a:r>
          </a:p>
          <a:p>
            <a:r>
              <a:rPr lang="en-US" b="1" dirty="0">
                <a:solidFill>
                  <a:srgbClr val="FF0000"/>
                </a:solidFill>
              </a:rPr>
              <a:t>Disks can be striped to achieve greater IOPS/Storage Size.</a:t>
            </a:r>
          </a:p>
          <a:p>
            <a:r>
              <a:rPr lang="en-US" dirty="0"/>
              <a:t>VMs can achieve 80,000 IOPS with disk throughput of 2MB/s.</a:t>
            </a:r>
          </a:p>
          <a:p>
            <a:r>
              <a:rPr lang="en-US" dirty="0"/>
              <a:t>Disk and Azure Storage pricing: </a:t>
            </a:r>
            <a:r>
              <a:rPr lang="en-US" dirty="0">
                <a:hlinkClick r:id="rId3"/>
              </a:rPr>
              <a:t>https://azure.microsoft.com/en-us/pricing/details/storage/blobs/</a:t>
            </a:r>
            <a:endParaRPr lang="en-US" dirty="0"/>
          </a:p>
          <a:p>
            <a:r>
              <a:rPr lang="en-US" dirty="0"/>
              <a:t>Encryption:</a:t>
            </a:r>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r>
              <a:rPr lang="en-US" dirty="0">
                <a:hlinkClick r:id="rId4"/>
              </a:rPr>
              <a:t>https://docs.microsoft.com/en-us/azure/security/azure-security-disk-encryption#disk-encryption-deployment-scenarios-and-user-experiences</a:t>
            </a:r>
            <a:endParaRPr lang="en-US" dirty="0"/>
          </a:p>
          <a:p>
            <a:r>
              <a:rPr lang="en-US" dirty="0"/>
              <a:t>Disk Caching</a:t>
            </a:r>
          </a:p>
          <a:p>
            <a:pPr lvl="1"/>
            <a:r>
              <a:rPr lang="en-US" b="1" dirty="0">
                <a:solidFill>
                  <a:srgbClr val="FF0000"/>
                </a:solidFill>
              </a:rPr>
              <a:t>None – for Write only and Write heavy (SQL Logs)</a:t>
            </a:r>
          </a:p>
          <a:p>
            <a:pPr lvl="1"/>
            <a:r>
              <a:rPr lang="en-US" b="1" dirty="0" err="1">
                <a:solidFill>
                  <a:srgbClr val="FF0000"/>
                </a:solidFill>
              </a:rPr>
              <a:t>ReadOnly</a:t>
            </a:r>
            <a:r>
              <a:rPr lang="en-US" b="1" dirty="0">
                <a:solidFill>
                  <a:srgbClr val="FF0000"/>
                </a:solidFill>
              </a:rPr>
              <a:t> – for Read only or read-write disks (SQL Data files)</a:t>
            </a:r>
          </a:p>
          <a:p>
            <a:pPr lvl="1"/>
            <a:r>
              <a:rPr lang="en-US" b="1" dirty="0" err="1">
                <a:solidFill>
                  <a:srgbClr val="FF0000"/>
                </a:solidFill>
              </a:rPr>
              <a:t>ReadWrite</a:t>
            </a:r>
            <a:r>
              <a:rPr lang="en-US" b="1" dirty="0">
                <a:solidFill>
                  <a:srgbClr val="FF0000"/>
                </a:solidFill>
              </a:rPr>
              <a:t> – for Operating System disks</a:t>
            </a:r>
          </a:p>
          <a:p>
            <a:pPr lvl="1"/>
            <a:r>
              <a:rPr lang="en-US" dirty="0">
                <a:hlinkClick r:id="rId5"/>
              </a:rPr>
              <a:t>https://docs.microsoft.com/en-us/azure/storage/storage-premium-storage</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053F-E818-4E51-A224-18DFCA89348F}"/>
              </a:ext>
            </a:extLst>
          </p:cNvPr>
          <p:cNvSpPr>
            <a:spLocks noGrp="1"/>
          </p:cNvSpPr>
          <p:nvPr>
            <p:ph type="title"/>
          </p:nvPr>
        </p:nvSpPr>
        <p:spPr/>
        <p:txBody>
          <a:bodyPr/>
          <a:lstStyle/>
          <a:p>
            <a:r>
              <a:rPr lang="en-US" dirty="0"/>
              <a:t>VM Azure Compute Unit (ACU) </a:t>
            </a:r>
          </a:p>
        </p:txBody>
      </p:sp>
      <p:sp>
        <p:nvSpPr>
          <p:cNvPr id="3" name="Content Placeholder 2">
            <a:extLst>
              <a:ext uri="{FF2B5EF4-FFF2-40B4-BE49-F238E27FC236}">
                <a16:creationId xmlns:a16="http://schemas.microsoft.com/office/drawing/2014/main" id="{4B10BDA0-45B2-4562-9ED5-44591285E6B1}"/>
              </a:ext>
            </a:extLst>
          </p:cNvPr>
          <p:cNvSpPr>
            <a:spLocks noGrp="1"/>
          </p:cNvSpPr>
          <p:nvPr>
            <p:ph idx="1"/>
          </p:nvPr>
        </p:nvSpPr>
        <p:spPr>
          <a:xfrm>
            <a:off x="838200" y="1825625"/>
            <a:ext cx="6012873" cy="4351338"/>
          </a:xfrm>
        </p:spPr>
        <p:txBody>
          <a:bodyPr/>
          <a:lstStyle/>
          <a:p>
            <a:r>
              <a:rPr lang="en-US" b="1" dirty="0">
                <a:solidFill>
                  <a:srgbClr val="FF0000"/>
                </a:solidFill>
              </a:rPr>
              <a:t>Not all Azure Cores are created equal</a:t>
            </a:r>
          </a:p>
          <a:p>
            <a:pPr lvl="1"/>
            <a:r>
              <a:rPr lang="en-US" b="1" dirty="0">
                <a:solidFill>
                  <a:srgbClr val="FF0000"/>
                </a:solidFill>
              </a:rPr>
              <a:t>A1 Core !=  F1 Core</a:t>
            </a:r>
          </a:p>
          <a:p>
            <a:r>
              <a:rPr lang="en-US" dirty="0"/>
              <a:t>Compare compute (CPU) performance across SKUs.</a:t>
            </a:r>
          </a:p>
          <a:p>
            <a:r>
              <a:rPr lang="en-US" dirty="0">
                <a:hlinkClick r:id="rId3"/>
              </a:rPr>
              <a:t>https://docs.microsoft.com/en-us/azure/virtual-machines/windows/acu</a:t>
            </a:r>
            <a:endParaRPr lang="en-US" dirty="0"/>
          </a:p>
          <a:p>
            <a:endParaRPr lang="en-US" dirty="0"/>
          </a:p>
        </p:txBody>
      </p:sp>
      <p:graphicFrame>
        <p:nvGraphicFramePr>
          <p:cNvPr id="4" name="Table 3">
            <a:extLst>
              <a:ext uri="{FF2B5EF4-FFF2-40B4-BE49-F238E27FC236}">
                <a16:creationId xmlns:a16="http://schemas.microsoft.com/office/drawing/2014/main" id="{9BFABEEB-678A-4613-8D30-5EEC540E85FA}"/>
              </a:ext>
            </a:extLst>
          </p:cNvPr>
          <p:cNvGraphicFramePr>
            <a:graphicFrameLocks noGrp="1"/>
          </p:cNvGraphicFramePr>
          <p:nvPr>
            <p:extLst>
              <p:ext uri="{D42A27DB-BD31-4B8C-83A1-F6EECF244321}">
                <p14:modId xmlns:p14="http://schemas.microsoft.com/office/powerpoint/2010/main" val="2981752093"/>
              </p:ext>
            </p:extLst>
          </p:nvPr>
        </p:nvGraphicFramePr>
        <p:xfrm>
          <a:off x="8138159" y="303314"/>
          <a:ext cx="3654656" cy="6060924"/>
        </p:xfrm>
        <a:graphic>
          <a:graphicData uri="http://schemas.openxmlformats.org/drawingml/2006/table">
            <a:tbl>
              <a:tblPr/>
              <a:tblGrid>
                <a:gridCol w="2216160">
                  <a:extLst>
                    <a:ext uri="{9D8B030D-6E8A-4147-A177-3AD203B41FA5}">
                      <a16:colId xmlns:a16="http://schemas.microsoft.com/office/drawing/2014/main" val="1591447980"/>
                    </a:ext>
                  </a:extLst>
                </a:gridCol>
                <a:gridCol w="1438496">
                  <a:extLst>
                    <a:ext uri="{9D8B030D-6E8A-4147-A177-3AD203B41FA5}">
                      <a16:colId xmlns:a16="http://schemas.microsoft.com/office/drawing/2014/main" val="2070277259"/>
                    </a:ext>
                  </a:extLst>
                </a:gridCol>
              </a:tblGrid>
              <a:tr h="336718">
                <a:tc>
                  <a:txBody>
                    <a:bodyPr/>
                    <a:lstStyle/>
                    <a:p>
                      <a:pPr marL="0" marR="0" fontAlgn="t">
                        <a:spcBef>
                          <a:spcPts val="0"/>
                        </a:spcBef>
                        <a:spcAft>
                          <a:spcPts val="0"/>
                        </a:spcAft>
                      </a:pPr>
                      <a:r>
                        <a:rPr lang="en-US" sz="1600" dirty="0">
                          <a:solidFill>
                            <a:schemeClr val="tx1"/>
                          </a:solidFill>
                          <a:effectLst/>
                          <a:latin typeface="segoe-ui_semibold"/>
                        </a:rPr>
                        <a:t>SKU Family</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semibold"/>
                        </a:rPr>
                        <a:t>ACU/Core</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259662581"/>
                  </a:ext>
                </a:extLst>
              </a:tr>
              <a:tr h="336718">
                <a:tc>
                  <a:txBody>
                    <a:bodyPr/>
                    <a:lstStyle/>
                    <a:p>
                      <a:pPr marL="0" marR="0" fontAlgn="t">
                        <a:spcBef>
                          <a:spcPts val="0"/>
                        </a:spcBef>
                        <a:spcAft>
                          <a:spcPts val="0"/>
                        </a:spcAft>
                      </a:pPr>
                      <a:r>
                        <a:rPr lang="en-US" sz="1600">
                          <a:effectLst/>
                          <a:latin typeface="segoe-ui_normal"/>
                          <a:hlinkClick r:id="rId4"/>
                        </a:rPr>
                        <a:t>A0</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852969096"/>
                  </a:ext>
                </a:extLst>
              </a:tr>
              <a:tr h="336718">
                <a:tc>
                  <a:txBody>
                    <a:bodyPr/>
                    <a:lstStyle/>
                    <a:p>
                      <a:pPr marL="0" marR="0" fontAlgn="t">
                        <a:spcBef>
                          <a:spcPts val="0"/>
                        </a:spcBef>
                        <a:spcAft>
                          <a:spcPts val="0"/>
                        </a:spcAft>
                      </a:pPr>
                      <a:r>
                        <a:rPr lang="en-US" sz="1600">
                          <a:effectLst/>
                          <a:latin typeface="segoe-ui_normal"/>
                          <a:hlinkClick r:id="rId4"/>
                        </a:rPr>
                        <a:t>A1-A4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35287725"/>
                  </a:ext>
                </a:extLst>
              </a:tr>
              <a:tr h="336718">
                <a:tc>
                  <a:txBody>
                    <a:bodyPr/>
                    <a:lstStyle/>
                    <a:p>
                      <a:pPr marL="0" marR="0" fontAlgn="t">
                        <a:spcBef>
                          <a:spcPts val="0"/>
                        </a:spcBef>
                        <a:spcAft>
                          <a:spcPts val="0"/>
                        </a:spcAft>
                      </a:pPr>
                      <a:r>
                        <a:rPr lang="en-US" sz="1600">
                          <a:effectLst/>
                          <a:latin typeface="segoe-ui_normal"/>
                          <a:hlinkClick r:id="rId4"/>
                        </a:rPr>
                        <a:t>A5-A7</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73663877"/>
                  </a:ext>
                </a:extLst>
              </a:tr>
              <a:tr h="336718">
                <a:tc>
                  <a:txBody>
                    <a:bodyPr/>
                    <a:lstStyle/>
                    <a:p>
                      <a:pPr marL="0" marR="0" fontAlgn="t">
                        <a:spcBef>
                          <a:spcPts val="0"/>
                        </a:spcBef>
                        <a:spcAft>
                          <a:spcPts val="0"/>
                        </a:spcAft>
                      </a:pPr>
                      <a:r>
                        <a:rPr lang="en-US" sz="1600">
                          <a:effectLst/>
                          <a:latin typeface="segoe-ui_normal"/>
                          <a:hlinkClick r:id="rId4"/>
                        </a:rPr>
                        <a:t>A1_v2-A8_v2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433448890"/>
                  </a:ext>
                </a:extLst>
              </a:tr>
              <a:tr h="336718">
                <a:tc>
                  <a:txBody>
                    <a:bodyPr/>
                    <a:lstStyle/>
                    <a:p>
                      <a:pPr marL="0" marR="0" fontAlgn="t">
                        <a:spcBef>
                          <a:spcPts val="0"/>
                        </a:spcBef>
                        <a:spcAft>
                          <a:spcPts val="0"/>
                        </a:spcAft>
                      </a:pPr>
                      <a:r>
                        <a:rPr lang="en-US" sz="1600">
                          <a:effectLst/>
                          <a:latin typeface="segoe-ui_normal"/>
                          <a:hlinkClick r:id="rId4"/>
                        </a:rPr>
                        <a:t>A2m_v2-A8m_v2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250874199"/>
                  </a:ext>
                </a:extLst>
              </a:tr>
              <a:tr h="336718">
                <a:tc>
                  <a:txBody>
                    <a:bodyPr/>
                    <a:lstStyle/>
                    <a:p>
                      <a:pPr marL="0" marR="0" fontAlgn="t">
                        <a:spcBef>
                          <a:spcPts val="0"/>
                        </a:spcBef>
                        <a:spcAft>
                          <a:spcPts val="0"/>
                        </a:spcAft>
                      </a:pPr>
                      <a:r>
                        <a:rPr lang="en-US" sz="1600">
                          <a:effectLst/>
                          <a:latin typeface="segoe-ui_normal"/>
                          <a:hlinkClick r:id="rId5"/>
                        </a:rPr>
                        <a:t>A8-A11</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225*</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989204181"/>
                  </a:ext>
                </a:extLst>
              </a:tr>
              <a:tr h="336718">
                <a:tc>
                  <a:txBody>
                    <a:bodyPr/>
                    <a:lstStyle/>
                    <a:p>
                      <a:pPr marL="0" marR="0" fontAlgn="t">
                        <a:spcBef>
                          <a:spcPts val="0"/>
                        </a:spcBef>
                        <a:spcAft>
                          <a:spcPts val="0"/>
                        </a:spcAft>
                      </a:pPr>
                      <a:r>
                        <a:rPr lang="en-US" sz="1600">
                          <a:effectLst/>
                          <a:latin typeface="segoe-ui_normal"/>
                          <a:hlinkClick r:id="rId4"/>
                        </a:rPr>
                        <a:t>D1-D14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182318588"/>
                  </a:ext>
                </a:extLst>
              </a:tr>
              <a:tr h="336718">
                <a:tc>
                  <a:txBody>
                    <a:bodyPr/>
                    <a:lstStyle/>
                    <a:p>
                      <a:pPr marL="0" marR="0" fontAlgn="t">
                        <a:spcBef>
                          <a:spcPts val="0"/>
                        </a:spcBef>
                        <a:spcAft>
                          <a:spcPts val="0"/>
                        </a:spcAft>
                      </a:pPr>
                      <a:r>
                        <a:rPr lang="en-US" sz="1600">
                          <a:effectLst/>
                          <a:latin typeface="segoe-ui_normal"/>
                          <a:hlinkClick r:id="rId4"/>
                        </a:rPr>
                        <a:t>D1_v2-D15_v2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210 - 250*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231205766"/>
                  </a:ext>
                </a:extLst>
              </a:tr>
              <a:tr h="336718">
                <a:tc>
                  <a:txBody>
                    <a:bodyPr/>
                    <a:lstStyle/>
                    <a:p>
                      <a:pPr marL="0" marR="0" fontAlgn="t">
                        <a:spcBef>
                          <a:spcPts val="0"/>
                        </a:spcBef>
                        <a:spcAft>
                          <a:spcPts val="0"/>
                        </a:spcAft>
                      </a:pPr>
                      <a:r>
                        <a:rPr lang="en-US" sz="1600">
                          <a:effectLst/>
                          <a:latin typeface="segoe-ui_normal"/>
                          <a:hlinkClick r:id="rId6"/>
                        </a:rPr>
                        <a:t>DS1-DS14</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070987033"/>
                  </a:ext>
                </a:extLst>
              </a:tr>
              <a:tr h="336718">
                <a:tc>
                  <a:txBody>
                    <a:bodyPr/>
                    <a:lstStyle/>
                    <a:p>
                      <a:pPr marL="0" marR="0" fontAlgn="t">
                        <a:spcBef>
                          <a:spcPts val="0"/>
                        </a:spcBef>
                        <a:spcAft>
                          <a:spcPts val="0"/>
                        </a:spcAft>
                      </a:pPr>
                      <a:r>
                        <a:rPr lang="en-US" sz="1600">
                          <a:effectLst/>
                          <a:latin typeface="segoe-ui_normal"/>
                          <a:hlinkClick r:id="rId6"/>
                        </a:rPr>
                        <a:t>DS1_v2-DS15_v2</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80468853"/>
                  </a:ext>
                </a:extLst>
              </a:tr>
              <a:tr h="336718">
                <a:tc>
                  <a:txBody>
                    <a:bodyPr/>
                    <a:lstStyle/>
                    <a:p>
                      <a:pPr marL="0" marR="0" fontAlgn="t">
                        <a:spcBef>
                          <a:spcPts val="0"/>
                        </a:spcBef>
                        <a:spcAft>
                          <a:spcPts val="0"/>
                        </a:spcAft>
                      </a:pPr>
                      <a:r>
                        <a:rPr lang="en-US" sz="1600">
                          <a:effectLst/>
                          <a:latin typeface="segoe-ui_normal"/>
                          <a:hlinkClick r:id="rId7"/>
                        </a:rPr>
                        <a:t>F1-F16</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357626280"/>
                  </a:ext>
                </a:extLst>
              </a:tr>
              <a:tr h="336718">
                <a:tc>
                  <a:txBody>
                    <a:bodyPr/>
                    <a:lstStyle/>
                    <a:p>
                      <a:pPr marL="0" marR="0" fontAlgn="t">
                        <a:spcBef>
                          <a:spcPts val="0"/>
                        </a:spcBef>
                        <a:spcAft>
                          <a:spcPts val="0"/>
                        </a:spcAft>
                      </a:pPr>
                      <a:r>
                        <a:rPr lang="en-US" sz="1600">
                          <a:effectLst/>
                          <a:latin typeface="segoe-ui_normal"/>
                          <a:hlinkClick r:id="rId7"/>
                        </a:rPr>
                        <a:t>F1s-F16s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210-250*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456418192"/>
                  </a:ext>
                </a:extLst>
              </a:tr>
              <a:tr h="336718">
                <a:tc>
                  <a:txBody>
                    <a:bodyPr/>
                    <a:lstStyle/>
                    <a:p>
                      <a:pPr marL="0" marR="0" fontAlgn="t">
                        <a:spcBef>
                          <a:spcPts val="0"/>
                        </a:spcBef>
                        <a:spcAft>
                          <a:spcPts val="0"/>
                        </a:spcAft>
                      </a:pPr>
                      <a:r>
                        <a:rPr lang="en-US" sz="1600">
                          <a:effectLst/>
                          <a:latin typeface="segoe-ui_normal"/>
                          <a:hlinkClick r:id="rId6"/>
                        </a:rPr>
                        <a:t>G1-G5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4104294396"/>
                  </a:ext>
                </a:extLst>
              </a:tr>
              <a:tr h="336718">
                <a:tc>
                  <a:txBody>
                    <a:bodyPr/>
                    <a:lstStyle/>
                    <a:p>
                      <a:pPr marL="0" marR="0" fontAlgn="t">
                        <a:spcBef>
                          <a:spcPts val="0"/>
                        </a:spcBef>
                        <a:spcAft>
                          <a:spcPts val="0"/>
                        </a:spcAft>
                      </a:pPr>
                      <a:r>
                        <a:rPr lang="en-US" sz="1600">
                          <a:effectLst/>
                          <a:latin typeface="segoe-ui_normal"/>
                          <a:hlinkClick r:id="rId6"/>
                        </a:rPr>
                        <a:t>GS1-GS5</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149404953"/>
                  </a:ext>
                </a:extLst>
              </a:tr>
              <a:tr h="336718">
                <a:tc>
                  <a:txBody>
                    <a:bodyPr/>
                    <a:lstStyle/>
                    <a:p>
                      <a:pPr marL="0" marR="0" fontAlgn="t">
                        <a:spcBef>
                          <a:spcPts val="0"/>
                        </a:spcBef>
                        <a:spcAft>
                          <a:spcPts val="0"/>
                        </a:spcAft>
                      </a:pPr>
                      <a:r>
                        <a:rPr lang="en-US" sz="1600">
                          <a:effectLst/>
                          <a:latin typeface="segoe-ui_normal"/>
                          <a:hlinkClick r:id="rId5"/>
                        </a:rPr>
                        <a:t>H</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290 - 300*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579705789"/>
                  </a:ext>
                </a:extLst>
              </a:tr>
              <a:tr h="336718">
                <a:tc>
                  <a:txBody>
                    <a:bodyPr/>
                    <a:lstStyle/>
                    <a:p>
                      <a:pPr marL="0" marR="0" fontAlgn="t">
                        <a:spcBef>
                          <a:spcPts val="0"/>
                        </a:spcBef>
                        <a:spcAft>
                          <a:spcPts val="0"/>
                        </a:spcAft>
                      </a:pPr>
                      <a:r>
                        <a:rPr lang="en-US" sz="1600">
                          <a:effectLst/>
                          <a:latin typeface="segoe-ui_normal"/>
                          <a:hlinkClick r:id="rId8"/>
                        </a:rPr>
                        <a:t>L4s-L32s</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180 - 240*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426905660"/>
                  </a:ext>
                </a:extLst>
              </a:tr>
              <a:tr h="336718">
                <a:tc>
                  <a:txBody>
                    <a:bodyPr/>
                    <a:lstStyle/>
                    <a:p>
                      <a:pPr marL="0" marR="0" fontAlgn="t">
                        <a:spcBef>
                          <a:spcPts val="0"/>
                        </a:spcBef>
                        <a:spcAft>
                          <a:spcPts val="0"/>
                        </a:spcAft>
                      </a:pPr>
                      <a:r>
                        <a:rPr lang="en-US" sz="1600">
                          <a:effectLst/>
                          <a:latin typeface="segoe-ui_normal"/>
                          <a:hlinkClick r:id="rId6"/>
                        </a:rPr>
                        <a:t>M</a:t>
                      </a:r>
                      <a:endParaRPr lang="en-US" sz="1600">
                        <a:effectLst/>
                      </a:endParaRP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dirty="0">
                          <a:solidFill>
                            <a:schemeClr val="tx1"/>
                          </a:solidFill>
                          <a:effectLst/>
                          <a:latin typeface="segoe-ui_normal"/>
                        </a:rPr>
                        <a:t>160-180**</a:t>
                      </a:r>
                    </a:p>
                  </a:txBody>
                  <a:tcPr marL="45612" marR="45612" marT="45612" marB="45612">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3940433625"/>
                  </a:ext>
                </a:extLst>
              </a:tr>
            </a:tbl>
          </a:graphicData>
        </a:graphic>
      </p:graphicFrame>
    </p:spTree>
    <p:extLst>
      <p:ext uri="{BB962C8B-B14F-4D97-AF65-F5344CB8AC3E}">
        <p14:creationId xmlns:p14="http://schemas.microsoft.com/office/powerpoint/2010/main" val="360454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id="{33540426-6430-4F92-BCF3-6BC3ADBA2069}"/>
              </a:ext>
            </a:extLst>
          </p:cNvPr>
          <p:cNvSpPr>
            <a:spLocks noGrp="1"/>
          </p:cNvSpPr>
          <p:nvPr>
            <p:ph idx="1"/>
          </p:nvPr>
        </p:nvSpPr>
        <p:spPr/>
        <p:txBody>
          <a:bodyPr>
            <a:normAutofit lnSpcReduction="10000"/>
          </a:bodyPr>
          <a:lstStyle/>
          <a:p>
            <a:r>
              <a:rPr lang="en-US" b="1" dirty="0">
                <a:solidFill>
                  <a:srgbClr val="FF0000"/>
                </a:solidFill>
              </a:rPr>
              <a:t>Disk Snapshots let you capture current state copies of your disks.</a:t>
            </a:r>
          </a:p>
          <a:p>
            <a:pPr lvl="1"/>
            <a:r>
              <a:rPr lang="en-US" dirty="0"/>
              <a:t>Managed Disks: Take Snapshots of the disk </a:t>
            </a:r>
            <a:r>
              <a:rPr lang="en-US" dirty="0">
                <a:hlinkClick r:id="rId3"/>
              </a:rPr>
              <a:t>https://docs.microsoft.com/en-us/azure/storage/storage-managed-disks-overview#images-versus-snapshots</a:t>
            </a:r>
            <a:endParaRPr lang="en-US" dirty="0"/>
          </a:p>
          <a:p>
            <a:pPr lvl="1"/>
            <a:r>
              <a:rPr lang="en-US" dirty="0"/>
              <a:t>Unmanaged Disks: Take Snapshots of the underlying VHD blob </a:t>
            </a:r>
            <a:r>
              <a:rPr lang="en-US" dirty="0">
                <a:hlinkClick r:id="rId4"/>
              </a:rPr>
              <a:t>https://docs.microsoft.com/en-us/azure/storage/storage-incremental-snapshots</a:t>
            </a:r>
            <a:r>
              <a:rPr lang="en-US" dirty="0"/>
              <a:t> </a:t>
            </a:r>
          </a:p>
          <a:p>
            <a:r>
              <a:rPr lang="en-US" b="1" dirty="0">
                <a:solidFill>
                  <a:srgbClr val="FF0000"/>
                </a:solidFill>
              </a:rPr>
              <a:t>Images are representations of your VM that you can use to create more instances of the VM</a:t>
            </a:r>
          </a:p>
          <a:p>
            <a:pPr lvl="1"/>
            <a:r>
              <a:rPr lang="en-US" b="1" dirty="0">
                <a:solidFill>
                  <a:srgbClr val="FF0000"/>
                </a:solidFill>
              </a:rPr>
              <a:t>You can capture an Image of a VM and it will include all the disks. </a:t>
            </a:r>
            <a:r>
              <a:rPr lang="en-US" dirty="0">
                <a:hlinkClick r:id="rId5"/>
              </a:rPr>
              <a:t>https://docs.microsoft.com/en-us/azure/virtual-machines/windows/capture-image-resource</a:t>
            </a:r>
            <a:endParaRPr lang="en-US" dirty="0"/>
          </a:p>
          <a:p>
            <a:pPr lvl="1"/>
            <a:r>
              <a:rPr lang="en-US" dirty="0"/>
              <a:t>Snapshots only capture one disk at a time.</a:t>
            </a:r>
          </a:p>
          <a:p>
            <a:endParaRPr lang="en-US" dirty="0"/>
          </a:p>
        </p:txBody>
      </p:sp>
    </p:spTree>
    <p:extLst>
      <p:ext uri="{BB962C8B-B14F-4D97-AF65-F5344CB8AC3E}">
        <p14:creationId xmlns:p14="http://schemas.microsoft.com/office/powerpoint/2010/main" val="9127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id="{D7099431-A7D2-420C-A06D-68DADCF8356E}"/>
              </a:ext>
            </a:extLst>
          </p:cNvPr>
          <p:cNvSpPr>
            <a:spLocks noGrp="1"/>
          </p:cNvSpPr>
          <p:nvPr>
            <p:ph idx="1"/>
          </p:nvPr>
        </p:nvSpPr>
        <p:spPr/>
        <p:txBody>
          <a:bodyPr>
            <a:normAutofit fontScale="77500" lnSpcReduction="2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r>
              <a:rPr lang="en-US" dirty="0"/>
              <a:t>Scale In or Out</a:t>
            </a:r>
          </a:p>
          <a:p>
            <a:pPr lvl="1"/>
            <a:r>
              <a:rPr lang="en-US" dirty="0"/>
              <a:t>You can create new instances of the VM based on platform images (max 1000) or your own custom images (max 100)</a:t>
            </a:r>
          </a:p>
          <a:p>
            <a:pPr lvl="2"/>
            <a:r>
              <a:rPr lang="en-US" b="1" dirty="0">
                <a:solidFill>
                  <a:srgbClr val="FF0000"/>
                </a:solidFill>
              </a:rPr>
              <a:t>Using VM Scale Sets </a:t>
            </a:r>
            <a:r>
              <a:rPr lang="en-US" sz="1300" dirty="0">
                <a:hlinkClick r:id="rId4"/>
              </a:rPr>
              <a:t>https://docs.microsoft.com/en-us/azure/virtual-machine-scale-sets/virtual-machine-scale-sets-overview</a:t>
            </a:r>
            <a:endParaRPr lang="en-US" sz="1300" dirty="0"/>
          </a:p>
          <a:p>
            <a:pPr lvl="2"/>
            <a:r>
              <a:rPr lang="en-US" b="1" dirty="0">
                <a:solidFill>
                  <a:srgbClr val="FF0000"/>
                </a:solidFill>
              </a:rPr>
              <a:t>Using Azure Automation</a:t>
            </a:r>
          </a:p>
          <a:p>
            <a:pPr lvl="2"/>
            <a:r>
              <a:rPr lang="en-US" b="1" dirty="0">
                <a:solidFill>
                  <a:srgbClr val="FF0000"/>
                </a:solidFill>
              </a:rPr>
              <a:t>Scheduled</a:t>
            </a:r>
          </a:p>
          <a:p>
            <a:pPr lvl="2"/>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5"/>
              </a:rPr>
              <a:t>https://docs.microsoft.com/en-us/azure/monitoring-and-diagnostics/monitoring-overview-autoscale#resource-metrics</a:t>
            </a:r>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73518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ARM Template Notes</a:t>
            </a:r>
          </a:p>
        </p:txBody>
      </p:sp>
      <p:sp>
        <p:nvSpPr>
          <p:cNvPr id="3" name="Content Placeholder 2"/>
          <p:cNvSpPr>
            <a:spLocks noGrp="1"/>
          </p:cNvSpPr>
          <p:nvPr>
            <p:ph idx="1"/>
          </p:nvPr>
        </p:nvSpPr>
        <p:spPr>
          <a:xfrm>
            <a:off x="838200" y="1825625"/>
            <a:ext cx="6929846" cy="4351338"/>
          </a:xfrm>
        </p:spPr>
        <p:txBody>
          <a:bodyPr/>
          <a:lstStyle/>
          <a:p>
            <a:r>
              <a:rPr lang="en-US" dirty="0" err="1"/>
              <a:t>osProfile</a:t>
            </a:r>
            <a:r>
              <a:rPr lang="en-US" dirty="0"/>
              <a:t> (</a:t>
            </a:r>
            <a:r>
              <a:rPr lang="en-US" dirty="0" err="1"/>
              <a:t>computerName</a:t>
            </a:r>
            <a:r>
              <a:rPr lang="en-US" dirty="0"/>
              <a:t>, admin user/pass)</a:t>
            </a:r>
          </a:p>
          <a:p>
            <a:pPr lvl="1"/>
            <a:r>
              <a:rPr lang="en-US" dirty="0" err="1"/>
              <a:t>ComputerName</a:t>
            </a:r>
            <a:r>
              <a:rPr lang="en-US" dirty="0"/>
              <a:t> != VM Name</a:t>
            </a:r>
          </a:p>
          <a:p>
            <a:r>
              <a:rPr lang="en-US" dirty="0"/>
              <a:t>Image Reference (Publisher, Offer, </a:t>
            </a:r>
            <a:r>
              <a:rPr lang="en-US" dirty="0" err="1"/>
              <a:t>Sku</a:t>
            </a:r>
            <a:r>
              <a:rPr lang="en-US" dirty="0"/>
              <a:t>, Version)</a:t>
            </a:r>
          </a:p>
          <a:p>
            <a:r>
              <a:rPr lang="en-US" dirty="0"/>
              <a:t>Custom Script Extensions</a:t>
            </a:r>
          </a:p>
          <a:p>
            <a:pPr lvl="1"/>
            <a:r>
              <a:rPr lang="en-US" b="1" dirty="0">
                <a:solidFill>
                  <a:srgbClr val="FF0000"/>
                </a:solidFill>
              </a:rPr>
              <a:t>Execute bash (Linux) or </a:t>
            </a:r>
            <a:r>
              <a:rPr lang="en-US" b="1" dirty="0" err="1">
                <a:solidFill>
                  <a:srgbClr val="FF0000"/>
                </a:solidFill>
              </a:rPr>
              <a:t>Powershell</a:t>
            </a:r>
            <a:r>
              <a:rPr lang="en-US" b="1" dirty="0">
                <a:solidFill>
                  <a:srgbClr val="FF0000"/>
                </a:solidFill>
              </a:rPr>
              <a:t> (windows)</a:t>
            </a:r>
          </a:p>
          <a:p>
            <a:pPr lvl="1"/>
            <a:r>
              <a:rPr lang="en-US" b="1" dirty="0">
                <a:solidFill>
                  <a:srgbClr val="FF0000"/>
                </a:solidFill>
              </a:rPr>
              <a:t>Script files must be externally available</a:t>
            </a:r>
          </a:p>
          <a:p>
            <a:pPr lvl="1"/>
            <a:r>
              <a:rPr lang="en-US" dirty="0"/>
              <a:t>Pass in first command to execute</a:t>
            </a:r>
          </a:p>
          <a:p>
            <a:pPr lvl="2"/>
            <a:r>
              <a:rPr lang="en-US" dirty="0"/>
              <a:t>Usually a call to a script file</a:t>
            </a:r>
          </a:p>
          <a:p>
            <a:pPr lvl="2"/>
            <a:endParaRPr lang="en-US" dirty="0"/>
          </a:p>
          <a:p>
            <a:endParaRPr lang="en-US" dirty="0"/>
          </a:p>
        </p:txBody>
      </p:sp>
      <p:pic>
        <p:nvPicPr>
          <p:cNvPr id="4" name="Picture 3"/>
          <p:cNvPicPr>
            <a:picLocks noChangeAspect="1"/>
          </p:cNvPicPr>
          <p:nvPr/>
        </p:nvPicPr>
        <p:blipFill>
          <a:blip r:embed="rId3"/>
          <a:stretch>
            <a:fillRect/>
          </a:stretch>
        </p:blipFill>
        <p:spPr>
          <a:xfrm>
            <a:off x="7867840" y="0"/>
            <a:ext cx="4324160" cy="6858000"/>
          </a:xfrm>
          <a:prstGeom prst="rect">
            <a:avLst/>
          </a:prstGeom>
        </p:spPr>
      </p:pic>
    </p:spTree>
    <p:extLst>
      <p:ext uri="{BB962C8B-B14F-4D97-AF65-F5344CB8AC3E}">
        <p14:creationId xmlns:p14="http://schemas.microsoft.com/office/powerpoint/2010/main" val="112883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a:xfrm>
            <a:off x="838200" y="1409514"/>
            <a:ext cx="10515600" cy="4767449"/>
          </a:xfrm>
        </p:spPr>
        <p:txBody>
          <a:bodyPr>
            <a:normAutofit fontScale="62500" lnSpcReduction="20000"/>
          </a:bodyPr>
          <a:lstStyle/>
          <a:p>
            <a:r>
              <a:rPr lang="en-US" b="1" dirty="0">
                <a:solidFill>
                  <a:srgbClr val="FF0000"/>
                </a:solidFill>
              </a:rPr>
              <a:t>Premium Storage for Production Workloads (Storage SLAs)</a:t>
            </a:r>
          </a:p>
          <a:p>
            <a:r>
              <a:rPr lang="en-US" b="1" dirty="0">
                <a:solidFill>
                  <a:srgbClr val="FF0000"/>
                </a:solidFill>
              </a:rPr>
              <a:t>Choose a VM Size that works with premium storage for production</a:t>
            </a:r>
          </a:p>
          <a:p>
            <a:r>
              <a:rPr lang="en-US" b="1" dirty="0">
                <a:solidFill>
                  <a:srgbClr val="FF0000"/>
                </a:solidFill>
              </a:rPr>
              <a:t>Use Managed Disks over Unmanaged Disks</a:t>
            </a:r>
          </a:p>
          <a:p>
            <a:r>
              <a:rPr lang="en-US" dirty="0"/>
              <a:t>Scaling Up/Down is just resizing the VM</a:t>
            </a:r>
          </a:p>
          <a:p>
            <a:r>
              <a:rPr lang="en-US" b="1" dirty="0">
                <a:solidFill>
                  <a:srgbClr val="FF0000"/>
                </a:solidFill>
              </a:rPr>
              <a:t>Scaling In/Out – the VMs should be in an availability set</a:t>
            </a:r>
          </a:p>
          <a:p>
            <a:r>
              <a:rPr lang="en-US" dirty="0"/>
              <a:t>Use VM reboot logs to determine if VM was rebooted by planned maintenance</a:t>
            </a:r>
          </a:p>
          <a:p>
            <a:r>
              <a:rPr lang="en-US" dirty="0"/>
              <a:t>Use snapshots to prevent accidental data loss</a:t>
            </a:r>
          </a:p>
          <a:p>
            <a:r>
              <a:rPr lang="en-US" dirty="0"/>
              <a:t>Enable VM diagnostics for production (includes boot diagnostics)</a:t>
            </a:r>
          </a:p>
          <a:p>
            <a:r>
              <a:rPr lang="en-US" b="1" dirty="0"/>
              <a:t>Stopped</a:t>
            </a:r>
            <a:r>
              <a:rPr lang="en-US" dirty="0"/>
              <a:t> VMs are still charged for use. VMs need to be </a:t>
            </a:r>
            <a:r>
              <a:rPr lang="en-US" b="1" dirty="0"/>
              <a:t>deallocated</a:t>
            </a:r>
            <a:r>
              <a:rPr lang="en-US" dirty="0"/>
              <a:t> to stop charges. </a:t>
            </a:r>
            <a:r>
              <a:rPr lang="en-US" b="1" dirty="0">
                <a:solidFill>
                  <a:srgbClr val="FF0000"/>
                </a:solidFill>
              </a:rPr>
              <a:t>Stopping through OS does not deallocate! Stop with portal or CLI.</a:t>
            </a:r>
          </a:p>
          <a:p>
            <a:r>
              <a:rPr lang="en-US" dirty="0"/>
              <a:t>Use </a:t>
            </a:r>
            <a:r>
              <a:rPr lang="en-US" dirty="0">
                <a:hlinkClick r:id="rId3"/>
              </a:rPr>
              <a:t>OSPatching</a:t>
            </a:r>
            <a:r>
              <a:rPr lang="en-US" dirty="0"/>
              <a:t> VM extension to patch your OS. You can specify how often and whether to reboot.</a:t>
            </a:r>
          </a:p>
          <a:p>
            <a:r>
              <a:rPr lang="en-US" dirty="0">
                <a:hlinkClick r:id="rId4"/>
              </a:rPr>
              <a:t>Azure Instance Metadata service</a:t>
            </a:r>
            <a:r>
              <a:rPr lang="en-US" dirty="0">
                <a:hlinkClick r:id="rId4"/>
              </a:rPr>
              <a:t> </a:t>
            </a:r>
            <a:r>
              <a:rPr lang="en-US" dirty="0"/>
              <a:t> Rest </a:t>
            </a:r>
            <a:r>
              <a:rPr lang="en-US" dirty="0" err="1"/>
              <a:t>EndPoint</a:t>
            </a:r>
            <a:r>
              <a:rPr lang="en-US" dirty="0"/>
              <a:t> from inside any IaaS machine @ 169.254.169.254. Use this to learn about the VM from inside the VM as well as learn about upcoming events (reboots, </a:t>
            </a:r>
            <a:r>
              <a:rPr lang="en-US" dirty="0" err="1"/>
              <a:t>etc</a:t>
            </a:r>
            <a:r>
              <a:rPr lang="en-US" dirty="0"/>
              <a:t>)</a:t>
            </a:r>
            <a:br>
              <a:rPr lang="en-US" dirty="0"/>
            </a:br>
            <a:r>
              <a:rPr lang="en-US" dirty="0">
                <a:solidFill>
                  <a:srgbClr val="7030A0"/>
                </a:solidFill>
              </a:rPr>
              <a:t>Example Linux: </a:t>
            </a:r>
            <a:r>
              <a:rPr lang="pt-BR" dirty="0">
                <a:solidFill>
                  <a:srgbClr val="7030A0"/>
                </a:solidFill>
              </a:rPr>
              <a:t>curl -H Metadata:true "http://169.254.169.254/metadata/instance?api-version=2017-04-02"</a:t>
            </a:r>
            <a:br>
              <a:rPr lang="pt-BR" dirty="0">
                <a:solidFill>
                  <a:srgbClr val="7030A0"/>
                </a:solidFill>
              </a:rPr>
            </a:br>
            <a:r>
              <a:rPr lang="pt-BR" dirty="0">
                <a:solidFill>
                  <a:srgbClr val="7030A0"/>
                </a:solidFill>
              </a:rPr>
              <a:t>Example Windows </a:t>
            </a:r>
            <a:r>
              <a:rPr lang="en-US" dirty="0">
                <a:solidFill>
                  <a:srgbClr val="7030A0"/>
                </a:solidFill>
              </a:rPr>
              <a:t>curl -H @{'Metadata'='true'} http://169.254.169.254/metadata/instance?api-version=2017-04-02 | select -</a:t>
            </a:r>
            <a:r>
              <a:rPr lang="en-US" dirty="0" err="1">
                <a:solidFill>
                  <a:srgbClr val="7030A0"/>
                </a:solidFill>
              </a:rPr>
              <a:t>ExpandProperty</a:t>
            </a:r>
            <a:r>
              <a:rPr lang="en-US" dirty="0">
                <a:solidFill>
                  <a:srgbClr val="7030A0"/>
                </a:solidFill>
              </a:rPr>
              <a:t> Content </a:t>
            </a:r>
            <a:endParaRPr lang="en-US" dirty="0"/>
          </a:p>
          <a:p>
            <a:endParaRPr lang="en-US" dirty="0"/>
          </a:p>
        </p:txBody>
      </p:sp>
      <p:sp>
        <p:nvSpPr>
          <p:cNvPr id="4" name="TextBox 3"/>
          <p:cNvSpPr txBox="1"/>
          <p:nvPr/>
        </p:nvSpPr>
        <p:spPr>
          <a:xfrm>
            <a:off x="496445" y="6071034"/>
            <a:ext cx="11726779" cy="369332"/>
          </a:xfrm>
          <a:prstGeom prst="rect">
            <a:avLst/>
          </a:prstGeom>
          <a:noFill/>
        </p:spPr>
        <p:txBody>
          <a:bodyPr wrap="square" rtlCol="0">
            <a:spAutoFit/>
          </a:bodyPr>
          <a:lstStyle/>
          <a:p>
            <a:r>
              <a:rPr lang="en-US" dirty="0">
                <a:hlinkClick r:id="rId5"/>
              </a:rPr>
              <a:t>https://docs.microsoft.com/en-us/azure/architecture/reference-architectures/virtual-machines-linux/single-vm</a:t>
            </a:r>
            <a:r>
              <a:rPr lang="en-US" dirty="0"/>
              <a:t> </a:t>
            </a:r>
          </a:p>
        </p:txBody>
      </p:sp>
    </p:spTree>
    <p:extLst>
      <p:ext uri="{BB962C8B-B14F-4D97-AF65-F5344CB8AC3E}">
        <p14:creationId xmlns:p14="http://schemas.microsoft.com/office/powerpoint/2010/main" val="2423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Availability Sets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405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FD8F1-93A8-428F-8027-F89AEAACB33E}"/>
              </a:ext>
            </a:extLst>
          </p:cNvPr>
          <p:cNvSpPr>
            <a:spLocks noGrp="1"/>
          </p:cNvSpPr>
          <p:nvPr>
            <p:ph type="title"/>
          </p:nvPr>
        </p:nvSpPr>
        <p:spPr/>
        <p:txBody>
          <a:bodyPr/>
          <a:lstStyle/>
          <a:p>
            <a:r>
              <a:rPr lang="en-US" dirty="0"/>
              <a:t>Availability Sets</a:t>
            </a:r>
          </a:p>
        </p:txBody>
      </p:sp>
      <p:sp>
        <p:nvSpPr>
          <p:cNvPr id="5" name="Content Placeholder 4">
            <a:extLst>
              <a:ext uri="{FF2B5EF4-FFF2-40B4-BE49-F238E27FC236}">
                <a16:creationId xmlns:a16="http://schemas.microsoft.com/office/drawing/2014/main" id="{0CD8C498-8CD8-4D47-B1C6-A89CAFC1F543}"/>
              </a:ext>
            </a:extLst>
          </p:cNvPr>
          <p:cNvSpPr>
            <a:spLocks noGrp="1"/>
          </p:cNvSpPr>
          <p:nvPr>
            <p:ph idx="1"/>
          </p:nvPr>
        </p:nvSpPr>
        <p:spPr>
          <a:xfrm>
            <a:off x="838199" y="1825625"/>
            <a:ext cx="5555805" cy="4351338"/>
          </a:xfrm>
        </p:spPr>
        <p:txBody>
          <a:bodyPr>
            <a:normAutofit fontScale="92500" lnSpcReduction="20000"/>
          </a:bodyPr>
          <a:lstStyle/>
          <a:p>
            <a:r>
              <a:rPr lang="en-US" b="1" dirty="0">
                <a:solidFill>
                  <a:srgbClr val="FF0000"/>
                </a:solidFill>
              </a:rPr>
              <a:t>Availability Sets are for Unplanned &amp; Planned Maintenance</a:t>
            </a:r>
          </a:p>
          <a:p>
            <a:pPr lvl="1"/>
            <a:r>
              <a:rPr lang="en-US" b="1" dirty="0">
                <a:solidFill>
                  <a:srgbClr val="FF0000"/>
                </a:solidFill>
              </a:rPr>
              <a:t>Fault Domains (2 default, some regions allow 3)</a:t>
            </a:r>
          </a:p>
          <a:p>
            <a:pPr lvl="1"/>
            <a:r>
              <a:rPr lang="en-US" b="1" dirty="0">
                <a:solidFill>
                  <a:srgbClr val="FF0000"/>
                </a:solidFill>
              </a:rPr>
              <a:t>Upgrade Domains (5 default, 1-20 allowed)</a:t>
            </a:r>
          </a:p>
          <a:p>
            <a:r>
              <a:rPr lang="en-US" b="1" dirty="0">
                <a:solidFill>
                  <a:srgbClr val="FF0000"/>
                </a:solidFill>
              </a:rPr>
              <a:t>Separate each app role/tier into separate </a:t>
            </a:r>
            <a:r>
              <a:rPr lang="en-US" b="1" dirty="0" err="1">
                <a:solidFill>
                  <a:srgbClr val="FF0000"/>
                </a:solidFill>
              </a:rPr>
              <a:t>Availiability</a:t>
            </a:r>
            <a:r>
              <a:rPr lang="en-US" b="1" dirty="0">
                <a:solidFill>
                  <a:srgbClr val="FF0000"/>
                </a:solidFill>
              </a:rPr>
              <a:t> Sets </a:t>
            </a:r>
            <a:r>
              <a:rPr lang="en-US" dirty="0"/>
              <a:t>(2000 per region) </a:t>
            </a:r>
          </a:p>
          <a:p>
            <a:r>
              <a:rPr lang="en-US" b="1" dirty="0">
                <a:solidFill>
                  <a:srgbClr val="FF0000"/>
                </a:solidFill>
              </a:rPr>
              <a:t>Front with Load Balancer, App Gateway</a:t>
            </a:r>
          </a:p>
          <a:p>
            <a:r>
              <a:rPr lang="en-US" b="1" dirty="0">
                <a:solidFill>
                  <a:srgbClr val="FF0000"/>
                </a:solidFill>
              </a:rPr>
              <a:t>Do NOT put a single VM in an Availability Set</a:t>
            </a:r>
          </a:p>
        </p:txBody>
      </p:sp>
      <p:pic>
        <p:nvPicPr>
          <p:cNvPr id="6" name="Picture 5">
            <a:extLst>
              <a:ext uri="{FF2B5EF4-FFF2-40B4-BE49-F238E27FC236}">
                <a16:creationId xmlns:a16="http://schemas.microsoft.com/office/drawing/2014/main"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r>
              <a:rPr lang="en-US" sz="1400" dirty="0">
                <a:hlinkClick r:id="rId5"/>
              </a:rPr>
              <a:t>https://docs.microsoft.com/en-us/azure/virtual-machines/windows/manage-availability</a:t>
            </a:r>
            <a:r>
              <a:rPr lang="en-US" sz="1400" dirty="0"/>
              <a:t> </a:t>
            </a:r>
          </a:p>
        </p:txBody>
      </p:sp>
    </p:spTree>
    <p:extLst>
      <p:ext uri="{BB962C8B-B14F-4D97-AF65-F5344CB8AC3E}">
        <p14:creationId xmlns:p14="http://schemas.microsoft.com/office/powerpoint/2010/main" val="55668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B181E26-89C4-4A14-92DE-0F4C4B0E94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37">
            <a:extLst>
              <a:ext uri="{FF2B5EF4-FFF2-40B4-BE49-F238E27FC236}">
                <a16:creationId xmlns:a16="http://schemas.microsoft.com/office/drawing/2014/main" id="{13958066-7CBD-4B89-8F46-614C4F28BC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Resource Manager request model"/>
          <p:cNvPicPr>
            <a:picLocks noChangeAspect="1" noChangeArrowheads="1"/>
          </p:cNvPicPr>
          <p:nvPr/>
        </p:nvPicPr>
        <p:blipFill rotWithShape="1">
          <a:blip r:embed="rId3">
            <a:extLst>
              <a:ext uri="{28A0092B-C50C-407E-A947-70E740481C1C}">
                <a14:useLocalDpi xmlns:a14="http://schemas.microsoft.com/office/drawing/2010/main" val="0"/>
              </a:ext>
            </a:extLst>
          </a:blip>
          <a:srcRect t="15944" r="2" b="10275"/>
          <a:stretch/>
        </p:blipFill>
        <p:spPr bwMode="auto">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09E6CBF-83AE-4495-A3F6-64584051FFA6}"/>
              </a:ext>
            </a:extLst>
          </p:cNvPr>
          <p:cNvPicPr>
            <a:picLocks noChangeAspect="1"/>
          </p:cNvPicPr>
          <p:nvPr/>
        </p:nvPicPr>
        <p:blipFill rotWithShape="1">
          <a:blip r:embed="rId4"/>
          <a:srcRect r="35635" b="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US"/>
              <a:t>What is ARM?</a:t>
            </a:r>
          </a:p>
        </p:txBody>
      </p:sp>
      <p:sp>
        <p:nvSpPr>
          <p:cNvPr id="3" name="Content Placeholder 2"/>
          <p:cNvSpPr>
            <a:spLocks noGrp="1"/>
          </p:cNvSpPr>
          <p:nvPr>
            <p:ph idx="1"/>
          </p:nvPr>
        </p:nvSpPr>
        <p:spPr>
          <a:xfrm>
            <a:off x="838200" y="2015406"/>
            <a:ext cx="5097779" cy="4065986"/>
          </a:xfrm>
        </p:spPr>
        <p:txBody>
          <a:bodyPr anchor="t">
            <a:normAutofit/>
          </a:bodyPr>
          <a:lstStyle/>
          <a:p>
            <a:r>
              <a:rPr lang="en-US" sz="2000" dirty="0">
                <a:solidFill>
                  <a:schemeClr val="bg1"/>
                </a:solidFill>
              </a:rPr>
              <a:t>Resource – Any Azure Service</a:t>
            </a:r>
          </a:p>
          <a:p>
            <a:r>
              <a:rPr lang="en-US" sz="2000" b="1" dirty="0">
                <a:solidFill>
                  <a:srgbClr val="FF0000"/>
                </a:solidFill>
              </a:rPr>
              <a:t>Resource Group – A container for Azure Resources. Resources only belong to one group</a:t>
            </a:r>
            <a:r>
              <a:rPr lang="en-US" sz="2000" dirty="0">
                <a:solidFill>
                  <a:schemeClr val="bg1"/>
                </a:solidFill>
              </a:rPr>
              <a:t>. You can grant permissions to users/groups on all resources in a group.</a:t>
            </a:r>
          </a:p>
          <a:p>
            <a:r>
              <a:rPr lang="en-US" sz="2000" dirty="0">
                <a:solidFill>
                  <a:schemeClr val="bg1"/>
                </a:solidFill>
              </a:rPr>
              <a:t>Resource Provider – Service that supplies the resources you can deploy. </a:t>
            </a:r>
          </a:p>
          <a:p>
            <a:r>
              <a:rPr lang="en-US" sz="2000" dirty="0">
                <a:solidFill>
                  <a:srgbClr val="FF0000"/>
                </a:solidFill>
              </a:rPr>
              <a:t>Resource Manager Template – a JSON file that defines one more resources deployed to a group and relationships between them. </a:t>
            </a:r>
          </a:p>
          <a:p>
            <a:r>
              <a:rPr lang="en-US" sz="2000" dirty="0">
                <a:solidFill>
                  <a:schemeClr val="bg1"/>
                </a:solidFill>
              </a:rPr>
              <a:t>See Hidden slides for much more detail</a:t>
            </a:r>
          </a:p>
        </p:txBody>
      </p:sp>
    </p:spTree>
    <p:extLst>
      <p:ext uri="{BB962C8B-B14F-4D97-AF65-F5344CB8AC3E}">
        <p14:creationId xmlns:p14="http://schemas.microsoft.com/office/powerpoint/2010/main" val="352378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 ARM Templates - </a:t>
            </a:r>
          </a:p>
        </p:txBody>
      </p:sp>
      <p:sp>
        <p:nvSpPr>
          <p:cNvPr id="3" name="Content Placeholder 2"/>
          <p:cNvSpPr>
            <a:spLocks noGrp="1"/>
          </p:cNvSpPr>
          <p:nvPr>
            <p:ph idx="1"/>
          </p:nvPr>
        </p:nvSpPr>
        <p:spPr/>
        <p:txBody>
          <a:bodyPr/>
          <a:lstStyle/>
          <a:p>
            <a:r>
              <a:rPr lang="en-US" dirty="0"/>
              <a:t>JSON Document</a:t>
            </a:r>
          </a:p>
          <a:p>
            <a:pPr lvl="1"/>
            <a:r>
              <a:rPr lang="en-US" dirty="0"/>
              <a:t>Structure</a:t>
            </a:r>
          </a:p>
          <a:p>
            <a:pPr lvl="1"/>
            <a:r>
              <a:rPr lang="en-US" dirty="0"/>
              <a:t>Functions</a:t>
            </a:r>
          </a:p>
          <a:p>
            <a:pPr lvl="1"/>
            <a:r>
              <a:rPr lang="en-US" dirty="0"/>
              <a:t>Nesting</a:t>
            </a:r>
          </a:p>
          <a:p>
            <a:pPr lvl="1"/>
            <a:r>
              <a:rPr lang="en-US" dirty="0"/>
              <a:t>Dependencies</a:t>
            </a:r>
          </a:p>
          <a:p>
            <a:pPr lvl="1"/>
            <a:r>
              <a:rPr lang="en-US" dirty="0"/>
              <a:t>Multiple Resources (Loops)</a:t>
            </a:r>
          </a:p>
          <a:p>
            <a:pPr lvl="1"/>
            <a:r>
              <a:rPr lang="en-US" dirty="0"/>
              <a:t>Advanced Topics</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546733"/>
              </p:ext>
            </p:extLst>
          </p:nvPr>
        </p:nvGraphicFramePr>
        <p:xfrm>
          <a:off x="838200" y="3510711"/>
          <a:ext cx="8880958" cy="2219960"/>
        </p:xfrm>
        <a:graphic>
          <a:graphicData uri="http://schemas.openxmlformats.org/drawingml/2006/table">
            <a:tbl>
              <a:tblPr/>
              <a:tblGrid>
                <a:gridCol w="1448247">
                  <a:extLst>
                    <a:ext uri="{9D8B030D-6E8A-4147-A177-3AD203B41FA5}">
                      <a16:colId xmlns:a16="http://schemas.microsoft.com/office/drawing/2014/main" val="3094396582"/>
                    </a:ext>
                  </a:extLst>
                </a:gridCol>
                <a:gridCol w="946930">
                  <a:extLst>
                    <a:ext uri="{9D8B030D-6E8A-4147-A177-3AD203B41FA5}">
                      <a16:colId xmlns:a16="http://schemas.microsoft.com/office/drawing/2014/main" val="97210441"/>
                    </a:ext>
                  </a:extLst>
                </a:gridCol>
                <a:gridCol w="6485781">
                  <a:extLst>
                    <a:ext uri="{9D8B030D-6E8A-4147-A177-3AD203B41FA5}">
                      <a16:colId xmlns:a16="http://schemas.microsoft.com/office/drawing/2014/main" val="3384330270"/>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64615006"/>
                  </a:ext>
                </a:extLst>
              </a:tr>
              <a:tr h="0">
                <a:tc>
                  <a:txBody>
                    <a:bodyPr/>
                    <a:lstStyle/>
                    <a:p>
                      <a:pPr marL="0" marR="0" fontAlgn="t">
                        <a:spcBef>
                          <a:spcPts val="0"/>
                        </a:spcBef>
                        <a:spcAft>
                          <a:spcPts val="0"/>
                        </a:spcAft>
                      </a:pPr>
                      <a:r>
                        <a:rPr lang="en-US" sz="11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58143910"/>
                  </a:ext>
                </a:extLst>
              </a:tr>
              <a:tr h="0">
                <a:tc>
                  <a:txBody>
                    <a:bodyPr/>
                    <a:lstStyle/>
                    <a:p>
                      <a:pPr marL="0" marR="0" fontAlgn="t">
                        <a:spcBef>
                          <a:spcPts val="0"/>
                        </a:spcBef>
                        <a:spcAft>
                          <a:spcPts val="0"/>
                        </a:spcAft>
                      </a:pPr>
                      <a:r>
                        <a:rPr lang="en-US" sz="11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1806989"/>
                  </a:ext>
                </a:extLst>
              </a:tr>
              <a:tr h="0">
                <a:tc>
                  <a:txBody>
                    <a:bodyPr/>
                    <a:lstStyle/>
                    <a:p>
                      <a:pPr marL="0" marR="0" fontAlgn="t">
                        <a:spcBef>
                          <a:spcPts val="0"/>
                        </a:spcBef>
                        <a:spcAft>
                          <a:spcPts val="0"/>
                        </a:spcAft>
                      </a:pPr>
                      <a:r>
                        <a:rPr lang="en-US" sz="11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39636010"/>
                  </a:ext>
                </a:extLst>
              </a:tr>
              <a:tr h="0">
                <a:tc>
                  <a:txBody>
                    <a:bodyPr/>
                    <a:lstStyle/>
                    <a:p>
                      <a:pPr marL="0" marR="0" fontAlgn="t">
                        <a:spcBef>
                          <a:spcPts val="0"/>
                        </a:spcBef>
                        <a:spcAft>
                          <a:spcPts val="0"/>
                        </a:spcAft>
                      </a:pPr>
                      <a:r>
                        <a:rPr lang="en-US" sz="11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8690508"/>
                  </a:ext>
                </a:extLst>
              </a:tr>
              <a:tr h="0">
                <a:tc>
                  <a:txBody>
                    <a:bodyPr/>
                    <a:lstStyle/>
                    <a:p>
                      <a:pPr marL="0" marR="0" fontAlgn="t">
                        <a:spcBef>
                          <a:spcPts val="0"/>
                        </a:spcBef>
                        <a:spcAft>
                          <a:spcPts val="0"/>
                        </a:spcAft>
                      </a:pPr>
                      <a:r>
                        <a:rPr lang="en-US" sz="11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88129954"/>
                  </a:ext>
                </a:extLst>
              </a:tr>
              <a:tr h="0">
                <a:tc>
                  <a:txBody>
                    <a:bodyPr/>
                    <a:lstStyle/>
                    <a:p>
                      <a:pPr marL="0" marR="0" fontAlgn="t">
                        <a:spcBef>
                          <a:spcPts val="0"/>
                        </a:spcBef>
                        <a:spcAft>
                          <a:spcPts val="0"/>
                        </a:spcAft>
                      </a:pPr>
                      <a:r>
                        <a:rPr lang="en-US" sz="11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5058963"/>
                  </a:ext>
                </a:extLst>
              </a:tr>
            </a:tbl>
          </a:graphicData>
        </a:graphic>
      </p:graphicFrame>
      <p:pic>
        <p:nvPicPr>
          <p:cNvPr id="8" name="Picture 7"/>
          <p:cNvPicPr>
            <a:picLocks noChangeAspect="1"/>
          </p:cNvPicPr>
          <p:nvPr/>
        </p:nvPicPr>
        <p:blipFill>
          <a:blip r:embed="rId3"/>
          <a:stretch>
            <a:fillRect/>
          </a:stretch>
        </p:blipFill>
        <p:spPr>
          <a:xfrm>
            <a:off x="838200" y="1367246"/>
            <a:ext cx="8880958" cy="1924594"/>
          </a:xfrm>
          <a:prstGeom prst="rect">
            <a:avLst/>
          </a:prstGeom>
        </p:spPr>
      </p:pic>
    </p:spTree>
    <p:extLst>
      <p:ext uri="{BB962C8B-B14F-4D97-AF65-F5344CB8AC3E}">
        <p14:creationId xmlns:p14="http://schemas.microsoft.com/office/powerpoint/2010/main" val="422066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698240"/>
        </p:xfrm>
        <a:graphic>
          <a:graphicData uri="http://schemas.openxmlformats.org/drawingml/2006/table">
            <a:tbl>
              <a:tblPr/>
              <a:tblGrid>
                <a:gridCol w="1158545">
                  <a:extLst>
                    <a:ext uri="{9D8B030D-6E8A-4147-A177-3AD203B41FA5}">
                      <a16:colId xmlns:a16="http://schemas.microsoft.com/office/drawing/2014/main" val="3080702475"/>
                    </a:ext>
                  </a:extLst>
                </a:gridCol>
                <a:gridCol w="705002">
                  <a:extLst>
                    <a:ext uri="{9D8B030D-6E8A-4147-A177-3AD203B41FA5}">
                      <a16:colId xmlns:a16="http://schemas.microsoft.com/office/drawing/2014/main" val="1070355923"/>
                    </a:ext>
                  </a:extLst>
                </a:gridCol>
                <a:gridCol w="4300423">
                  <a:extLst>
                    <a:ext uri="{9D8B030D-6E8A-4147-A177-3AD203B41FA5}">
                      <a16:colId xmlns:a16="http://schemas.microsoft.com/office/drawing/2014/main"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838201" y="1423851"/>
            <a:ext cx="6245768" cy="4753111"/>
          </a:xfrm>
        </p:spPr>
        <p:txBody>
          <a:bodyPr>
            <a:normAutofit fontScale="85000" lnSpcReduction="20000"/>
          </a:bodyPr>
          <a:lstStyle/>
          <a:p>
            <a:r>
              <a:rPr lang="en-US" dirty="0"/>
              <a:t>Use Parameters for</a:t>
            </a:r>
          </a:p>
          <a:p>
            <a:pPr lvl="1"/>
            <a:r>
              <a:rPr lang="en-US" b="1" dirty="0">
                <a:solidFill>
                  <a:srgbClr val="FF0000"/>
                </a:solidFill>
              </a:rPr>
              <a:t>Template Reusability</a:t>
            </a:r>
          </a:p>
          <a:p>
            <a:pPr lvl="1"/>
            <a:r>
              <a:rPr lang="en-US" dirty="0"/>
              <a:t>Settings that you want to use variations of according to environment (SKU, size, capacity).</a:t>
            </a:r>
          </a:p>
          <a:p>
            <a:pPr lvl="1"/>
            <a:r>
              <a:rPr lang="en-US" dirty="0"/>
              <a:t>Resource names that you want to specify for easy identification.</a:t>
            </a:r>
          </a:p>
          <a:p>
            <a:pPr lvl="1"/>
            <a:r>
              <a:rPr lang="en-US" dirty="0"/>
              <a:t>Values that you use frequently to complete other tasks (such as an admin user name).</a:t>
            </a:r>
          </a:p>
          <a:p>
            <a:pPr lvl="1"/>
            <a:r>
              <a:rPr lang="en-US" dirty="0"/>
              <a:t>Secrets (such as passwords).</a:t>
            </a:r>
          </a:p>
          <a:p>
            <a:pPr lvl="1"/>
            <a:r>
              <a:rPr lang="en-US" dirty="0"/>
              <a:t>The number or array of values to use when you create multiple instances of a resource type.</a:t>
            </a:r>
          </a:p>
          <a:p>
            <a:r>
              <a:rPr lang="en-US" dirty="0"/>
              <a:t>Use </a:t>
            </a:r>
            <a:r>
              <a:rPr lang="en-US" b="1" i="1" dirty="0" err="1"/>
              <a:t>SecureString</a:t>
            </a:r>
            <a:r>
              <a:rPr lang="en-US" dirty="0"/>
              <a:t> type for Passwords</a:t>
            </a:r>
          </a:p>
          <a:p>
            <a:r>
              <a:rPr lang="en-US" dirty="0"/>
              <a:t>Use default values (except for passwords or secrets)</a:t>
            </a:r>
          </a:p>
          <a:p>
            <a:r>
              <a:rPr lang="en-US" dirty="0"/>
              <a:t>Only 255 parameters per Template</a:t>
            </a:r>
          </a:p>
          <a:p>
            <a:r>
              <a:rPr lang="en-US" dirty="0"/>
              <a:t>Parameters can also be passed as Objects</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https://docs.microsoft.com/en-us/azure/azure-resource-manager/resource-manager-template-best-practices#parameters</a:t>
            </a:r>
            <a:r>
              <a:rPr lang="en-US" sz="1600" dirty="0"/>
              <a:t> </a:t>
            </a:r>
          </a:p>
        </p:txBody>
      </p:sp>
      <p:pic>
        <p:nvPicPr>
          <p:cNvPr id="6" name="Picture 5"/>
          <p:cNvPicPr>
            <a:picLocks noChangeAspect="1"/>
          </p:cNvPicPr>
          <p:nvPr/>
        </p:nvPicPr>
        <p:blipFill>
          <a:blip r:embed="rId4"/>
          <a:stretch>
            <a:fillRect/>
          </a:stretch>
        </p:blipFill>
        <p:spPr>
          <a:xfrm>
            <a:off x="7524207" y="955071"/>
            <a:ext cx="4667794" cy="5140929"/>
          </a:xfrm>
          <a:prstGeom prst="rect">
            <a:avLst/>
          </a:prstGeom>
        </p:spPr>
      </p:pic>
    </p:spTree>
    <p:extLst>
      <p:ext uri="{BB962C8B-B14F-4D97-AF65-F5344CB8AC3E}">
        <p14:creationId xmlns:p14="http://schemas.microsoft.com/office/powerpoint/2010/main" val="164750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https://docs.microsoft.com/en-us/azure/azure-resource-manager/resource-manager-template-best-practices#variables</a:t>
            </a:r>
            <a:r>
              <a:rPr lang="en-US" sz="1600" dirty="0"/>
              <a:t> </a:t>
            </a:r>
          </a:p>
        </p:txBody>
      </p:sp>
      <p:pic>
        <p:nvPicPr>
          <p:cNvPr id="6" name="Picture 5"/>
          <p:cNvPicPr>
            <a:picLocks noChangeAspect="1"/>
          </p:cNvPicPr>
          <p:nvPr/>
        </p:nvPicPr>
        <p:blipFill>
          <a:blip r:embed="rId4"/>
          <a:stretch>
            <a:fillRect/>
          </a:stretch>
        </p:blipFill>
        <p:spPr>
          <a:xfrm>
            <a:off x="922292" y="1347515"/>
            <a:ext cx="5505450" cy="1590675"/>
          </a:xfrm>
          <a:prstGeom prst="rect">
            <a:avLst/>
          </a:prstGeom>
        </p:spPr>
      </p:pic>
      <p:pic>
        <p:nvPicPr>
          <p:cNvPr id="7" name="Picture 6"/>
          <p:cNvPicPr>
            <a:picLocks noChangeAspect="1"/>
          </p:cNvPicPr>
          <p:nvPr/>
        </p:nvPicPr>
        <p:blipFill>
          <a:blip r:embed="rId5"/>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u="sng" dirty="0">
                <a:hlinkClick r:id="rId3"/>
              </a:rPr>
              <a:t>Architect an Azure Compute infrastructure (10–15%)</a:t>
            </a:r>
            <a:endParaRPr lang="en-US" dirty="0"/>
          </a:p>
        </p:txBody>
      </p:sp>
      <p:sp>
        <p:nvSpPr>
          <p:cNvPr id="5" name="Content Placeholder 4"/>
          <p:cNvSpPr>
            <a:spLocks noGrp="1"/>
          </p:cNvSpPr>
          <p:nvPr>
            <p:ph sz="half" idx="1"/>
          </p:nvPr>
        </p:nvSpPr>
        <p:spPr>
          <a:xfrm>
            <a:off x="239849" y="1516288"/>
            <a:ext cx="5699760" cy="4968875"/>
          </a:xfrm>
        </p:spPr>
        <p:txBody>
          <a:bodyPr>
            <a:normAutofit/>
          </a:bodyPr>
          <a:lstStyle/>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Design VM deployments leveraging availability sets, fault domains, and update domains in Azure; select appropriate VM SKUs</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Author ARM templates; deploy ARM templates via the portal, PowerShell, and CL</a:t>
            </a:r>
          </a:p>
          <a:p>
            <a:pPr marL="0" lvl="1" indent="0">
              <a:lnSpc>
                <a:spcPct val="107000"/>
              </a:lnSpc>
              <a:spcBef>
                <a:spcPts val="1000"/>
              </a:spcBef>
              <a:buSzPts val="1000"/>
              <a:buNone/>
              <a:tabLst>
                <a:tab pos="228600" algn="l"/>
              </a:tabLst>
            </a:pPr>
            <a:r>
              <a:rPr lang="en-US" sz="2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lvl="1">
              <a:lnSpc>
                <a:spcPct val="120000"/>
              </a:lnSpc>
              <a:spcAft>
                <a:spcPts val="600"/>
              </a:spcAft>
              <a:buSzPts val="1000"/>
              <a:buFont typeface="Wingdings" panose="05000000000000000000" pitchFamily="2" charset="2"/>
              <a:buChar char="q"/>
              <a:tabLst>
                <a:tab pos="685800" algn="l"/>
              </a:tabLst>
            </a:pPr>
            <a:r>
              <a:rPr lang="en-US" sz="1500" dirty="0">
                <a:latin typeface="Calibri" panose="020F0502020204030204" pitchFamily="34" charset="0"/>
                <a:ea typeface="Calibri" panose="020F0502020204030204" pitchFamily="34" charset="0"/>
                <a:cs typeface="Times New Roman" panose="02020603050405020304" pitchFamily="18" charset="0"/>
              </a:rPr>
              <a:t>Implement regional availability and high availability for Azure deployments</a:t>
            </a:r>
          </a:p>
        </p:txBody>
      </p:sp>
      <p:sp>
        <p:nvSpPr>
          <p:cNvPr id="3" name="Content Placeholder 2"/>
          <p:cNvSpPr>
            <a:spLocks noGrp="1"/>
          </p:cNvSpPr>
          <p:nvPr>
            <p:ph sz="half" idx="2"/>
          </p:nvPr>
        </p:nvSpPr>
        <p:spPr>
          <a:xfrm>
            <a:off x="6369413" y="1516287"/>
            <a:ext cx="5699760" cy="4968875"/>
          </a:xfrm>
        </p:spPr>
        <p:txBody>
          <a:bodyPr>
            <a:normAutofit/>
          </a:bodyPr>
          <a:lstStyle/>
          <a:p>
            <a:pPr marL="0" indent="0">
              <a:lnSpc>
                <a:spcPct val="107000"/>
              </a:lnSpc>
              <a:buSzPts val="1000"/>
              <a:buNone/>
              <a:tabLst>
                <a:tab pos="228600" algn="l"/>
              </a:tabLst>
            </a:pPr>
            <a:endParaRPr lang="en-US" altLang="en-US" sz="1600" strike="sngStrike" dirty="0">
              <a:solidFill>
                <a:schemeClr val="bg1">
                  <a:lumMod val="65000"/>
                </a:schemeClr>
              </a:solidFill>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47950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sp>
        <p:nvSpPr>
          <p:cNvPr id="3" name="Content Placeholder 2"/>
          <p:cNvSpPr>
            <a:spLocks noGrp="1"/>
          </p:cNvSpPr>
          <p:nvPr>
            <p:ph idx="1"/>
          </p:nvPr>
        </p:nvSpPr>
        <p:spPr>
          <a:xfrm>
            <a:off x="838200" y="1271450"/>
            <a:ext cx="6128657" cy="4998721"/>
          </a:xfrm>
        </p:spPr>
        <p:txBody>
          <a:bodyPr>
            <a:normAutofit fontScale="92500" lnSpcReduction="20000"/>
          </a:bodyPr>
          <a:lstStyle/>
          <a:p>
            <a:r>
              <a:rPr lang="en-US" dirty="0"/>
              <a:t>When building resources:</a:t>
            </a:r>
          </a:p>
          <a:p>
            <a:pPr lvl="1"/>
            <a:r>
              <a:rPr lang="en-US" dirty="0"/>
              <a:t>This section can get complicated because every resource type has different properties</a:t>
            </a:r>
          </a:p>
          <a:p>
            <a:pPr lvl="1"/>
            <a:r>
              <a:rPr lang="en-US" dirty="0"/>
              <a:t>Use comments to describe what the resource is for.</a:t>
            </a:r>
          </a:p>
          <a:p>
            <a:pPr lvl="1"/>
            <a:r>
              <a:rPr lang="en-US" dirty="0"/>
              <a:t>Use tags for organizing resources</a:t>
            </a:r>
          </a:p>
          <a:p>
            <a:pPr lvl="1"/>
            <a:r>
              <a:rPr lang="en-US" dirty="0"/>
              <a:t>Don’t assign a public IP to a VM in the template if you don’t plan to access it directly. You can always create a public IP later if you need to login. Or, use a Load balancer NAT rule.</a:t>
            </a:r>
          </a:p>
          <a:p>
            <a:pPr lvl="1"/>
            <a:r>
              <a:rPr lang="en-US" dirty="0"/>
              <a:t>Some resource names must be GLOBALLY unique</a:t>
            </a:r>
          </a:p>
          <a:p>
            <a:pPr lvl="2"/>
            <a:r>
              <a:rPr lang="en-US" dirty="0"/>
              <a:t>You can use </a:t>
            </a:r>
            <a:r>
              <a:rPr lang="en-US" b="1" dirty="0"/>
              <a:t>the </a:t>
            </a:r>
            <a:r>
              <a:rPr lang="en-US" b="1" dirty="0" err="1"/>
              <a:t>uniqueString</a:t>
            </a:r>
            <a:r>
              <a:rPr lang="en-US" b="1" dirty="0"/>
              <a:t>()</a:t>
            </a:r>
            <a:r>
              <a:rPr lang="en-US" dirty="0"/>
              <a:t> function, a meaningful prefix, and other parameters to create names that are unique for the resource group or subscription. Globally unique is not guaranteed.</a:t>
            </a:r>
          </a:p>
          <a:p>
            <a:pPr lvl="1"/>
            <a:endParaRPr lang="en-US" dirty="0"/>
          </a:p>
          <a:p>
            <a:endParaRPr lang="en-US" dirty="0"/>
          </a:p>
          <a:p>
            <a:endParaRPr lang="en-US" dirty="0"/>
          </a:p>
          <a:p>
            <a:pPr lvl="1"/>
            <a:endParaRPr lang="en-US" dirty="0"/>
          </a:p>
        </p:txBody>
      </p:sp>
      <p:sp>
        <p:nvSpPr>
          <p:cNvPr id="5" name="TextBox 4"/>
          <p:cNvSpPr txBox="1"/>
          <p:nvPr/>
        </p:nvSpPr>
        <p:spPr>
          <a:xfrm>
            <a:off x="609601" y="6270171"/>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https://docs.microsoft.com/en-us/azure/azure-resource-manager/resource-manager-template-best-practices#resources</a:t>
            </a:r>
            <a:r>
              <a:rPr lang="en-US" sz="1600" dirty="0"/>
              <a:t> </a:t>
            </a:r>
          </a:p>
        </p:txBody>
      </p:sp>
      <p:pic>
        <p:nvPicPr>
          <p:cNvPr id="8" name="Picture 7"/>
          <p:cNvPicPr>
            <a:picLocks noChangeAspect="1"/>
          </p:cNvPicPr>
          <p:nvPr/>
        </p:nvPicPr>
        <p:blipFill>
          <a:blip r:embed="rId4"/>
          <a:stretch>
            <a:fillRect/>
          </a:stretch>
        </p:blipFill>
        <p:spPr>
          <a:xfrm>
            <a:off x="7132320" y="69668"/>
            <a:ext cx="5036077" cy="6028222"/>
          </a:xfrm>
          <a:prstGeom prst="rect">
            <a:avLst/>
          </a:prstGeom>
        </p:spPr>
      </p:pic>
    </p:spTree>
    <p:extLst>
      <p:ext uri="{BB962C8B-B14F-4D97-AF65-F5344CB8AC3E}">
        <p14:creationId xmlns:p14="http://schemas.microsoft.com/office/powerpoint/2010/main" val="2058334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-Resources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7282917"/>
              </p:ext>
            </p:extLst>
          </p:nvPr>
        </p:nvGraphicFramePr>
        <p:xfrm>
          <a:off x="838200" y="1721117"/>
          <a:ext cx="10515600" cy="5061333"/>
        </p:xfrm>
        <a:graphic>
          <a:graphicData uri="http://schemas.openxmlformats.org/drawingml/2006/table">
            <a:tbl>
              <a:tblPr/>
              <a:tblGrid>
                <a:gridCol w="1024496">
                  <a:extLst>
                    <a:ext uri="{9D8B030D-6E8A-4147-A177-3AD203B41FA5}">
                      <a16:colId xmlns:a16="http://schemas.microsoft.com/office/drawing/2014/main" val="2382533262"/>
                    </a:ext>
                  </a:extLst>
                </a:gridCol>
                <a:gridCol w="923299">
                  <a:extLst>
                    <a:ext uri="{9D8B030D-6E8A-4147-A177-3AD203B41FA5}">
                      <a16:colId xmlns:a16="http://schemas.microsoft.com/office/drawing/2014/main" val="343327040"/>
                    </a:ext>
                  </a:extLst>
                </a:gridCol>
                <a:gridCol w="8567805">
                  <a:extLst>
                    <a:ext uri="{9D8B030D-6E8A-4147-A177-3AD203B41FA5}">
                      <a16:colId xmlns:a16="http://schemas.microsoft.com/office/drawing/2014/main" val="471200964"/>
                    </a:ext>
                  </a:extLst>
                </a:gridCol>
              </a:tblGrid>
              <a:tr h="318602">
                <a:tc>
                  <a:txBody>
                    <a:bodyPr/>
                    <a:lstStyle/>
                    <a:p>
                      <a:pPr marL="0" marR="0" fontAlgn="t">
                        <a:spcBef>
                          <a:spcPts val="0"/>
                        </a:spcBef>
                        <a:spcAft>
                          <a:spcPts val="0"/>
                        </a:spcAft>
                      </a:pPr>
                      <a:r>
                        <a:rPr lang="en-US" sz="1000" b="1">
                          <a:solidFill>
                            <a:srgbClr val="D5D5D5"/>
                          </a:solidFill>
                          <a:effectLst/>
                          <a:latin typeface="segoe-ui_semibold"/>
                        </a:rPr>
                        <a:t>Element name</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a:solidFill>
                            <a:srgbClr val="D5D5D5"/>
                          </a:solidFill>
                          <a:effectLst/>
                          <a:latin typeface="segoe-ui_semibold"/>
                        </a:rPr>
                        <a:t>Required</a:t>
                      </a:r>
                      <a:endParaRPr lang="en-US" sz="100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b="1" dirty="0">
                          <a:solidFill>
                            <a:srgbClr val="D5D5D5"/>
                          </a:solidFill>
                          <a:effectLst/>
                          <a:latin typeface="segoe-ui_semibold"/>
                        </a:rPr>
                        <a:t>Description</a:t>
                      </a:r>
                      <a:endParaRPr lang="en-US" sz="1000" dirty="0">
                        <a:solidFill>
                          <a:srgbClr val="D5D5D5"/>
                        </a:solidFill>
                        <a:effectLst/>
                        <a:latin typeface="segoe-ui_semibold"/>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78796534"/>
                  </a:ext>
                </a:extLst>
              </a:tr>
              <a:tr h="196348">
                <a:tc>
                  <a:txBody>
                    <a:bodyPr/>
                    <a:lstStyle/>
                    <a:p>
                      <a:pPr marL="0" marR="0" fontAlgn="t">
                        <a:spcBef>
                          <a:spcPts val="0"/>
                        </a:spcBef>
                        <a:spcAft>
                          <a:spcPts val="0"/>
                        </a:spcAft>
                      </a:pPr>
                      <a:r>
                        <a:rPr lang="en-US" sz="1000">
                          <a:solidFill>
                            <a:srgbClr val="D5D5D5"/>
                          </a:solidFill>
                          <a:effectLst/>
                          <a:latin typeface="segoe-ui_normal"/>
                        </a:rPr>
                        <a:t>condition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Boolean value that indicates whether the resource is deployed.</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29096717"/>
                  </a:ext>
                </a:extLst>
              </a:tr>
              <a:tr h="196348">
                <a:tc>
                  <a:txBody>
                    <a:bodyPr/>
                    <a:lstStyle/>
                    <a:p>
                      <a:pPr marL="0" marR="0" fontAlgn="t">
                        <a:spcBef>
                          <a:spcPts val="0"/>
                        </a:spcBef>
                        <a:spcAft>
                          <a:spcPts val="0"/>
                        </a:spcAft>
                      </a:pPr>
                      <a:r>
                        <a:rPr lang="en-US" sz="1000">
                          <a:solidFill>
                            <a:srgbClr val="D5D5D5"/>
                          </a:solidFill>
                          <a:effectLst/>
                          <a:latin typeface="segoe-ui_normal"/>
                        </a:rPr>
                        <a:t>apiVersion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Version of the REST API to use for creating the resource.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222509903"/>
                  </a:ext>
                </a:extLst>
              </a:tr>
              <a:tr h="318602">
                <a:tc>
                  <a:txBody>
                    <a:bodyPr/>
                    <a:lstStyle/>
                    <a:p>
                      <a:pPr marL="0" marR="0" fontAlgn="t">
                        <a:spcBef>
                          <a:spcPts val="0"/>
                        </a:spcBef>
                        <a:spcAft>
                          <a:spcPts val="0"/>
                        </a:spcAft>
                      </a:pPr>
                      <a:r>
                        <a:rPr lang="en-US" sz="1000">
                          <a:solidFill>
                            <a:srgbClr val="D5D5D5"/>
                          </a:solidFill>
                          <a:effectLst/>
                          <a:latin typeface="segoe-ui_normal"/>
                        </a:rPr>
                        <a:t>type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Type of the resource. This value is a combination of the namespace of the resource provider and the resource type (such as </a:t>
                      </a:r>
                      <a:r>
                        <a:rPr lang="en-US" sz="1000" b="1">
                          <a:solidFill>
                            <a:srgbClr val="D5D5D5"/>
                          </a:solidFill>
                          <a:effectLst/>
                          <a:latin typeface="segoe-ui_bold"/>
                        </a:rPr>
                        <a:t>Microsoft.Storage/storageAccounts</a:t>
                      </a:r>
                      <a:r>
                        <a:rPr lang="en-US" sz="1000">
                          <a:solidFill>
                            <a:srgbClr val="D5D5D5"/>
                          </a:solidFill>
                          <a:effectLst/>
                          <a:latin typeface="segoe-ui_normal"/>
                        </a:rPr>
                        <a:t>).</a:t>
                      </a:r>
                      <a:endParaRPr lang="en-US" sz="100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592865092"/>
                  </a:ext>
                </a:extLst>
              </a:tr>
              <a:tr h="440857">
                <a:tc>
                  <a:txBody>
                    <a:bodyPr/>
                    <a:lstStyle/>
                    <a:p>
                      <a:pPr marL="0" marR="0" fontAlgn="t">
                        <a:spcBef>
                          <a:spcPts val="0"/>
                        </a:spcBef>
                        <a:spcAft>
                          <a:spcPts val="0"/>
                        </a:spcAft>
                      </a:pPr>
                      <a:r>
                        <a:rPr lang="en-US" sz="1000">
                          <a:solidFill>
                            <a:srgbClr val="D5D5D5"/>
                          </a:solidFill>
                          <a:effectLst/>
                          <a:latin typeface="segoe-ui_normal"/>
                        </a:rPr>
                        <a:t>name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Yes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Name of the resource. The name must follow URI component restrictions defined in RFC3986. In addition, Azure services that expose the resource name to outside parties validate the name to make sure it is not an attempt to spoof another identity.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3264548"/>
                  </a:ext>
                </a:extLst>
              </a:tr>
              <a:tr h="563111">
                <a:tc>
                  <a:txBody>
                    <a:bodyPr/>
                    <a:lstStyle/>
                    <a:p>
                      <a:pPr marL="0" marR="0" fontAlgn="t">
                        <a:spcBef>
                          <a:spcPts val="0"/>
                        </a:spcBef>
                        <a:spcAft>
                          <a:spcPts val="0"/>
                        </a:spcAft>
                      </a:pPr>
                      <a:r>
                        <a:rPr lang="en-US" sz="1000">
                          <a:solidFill>
                            <a:srgbClr val="D5D5D5"/>
                          </a:solidFill>
                          <a:effectLst/>
                          <a:latin typeface="segoe-ui_normal"/>
                        </a:rPr>
                        <a:t>location</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Varies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Supported geo-locations of the provided resource. You can select any of the available locations, but typically it makes sense to pick one that is close to your users. Usually, it also makes sense to place resources that interact with each other in the same region. Most resource types require a location, but some types (such as a role assignment) do not require a location. See </a:t>
                      </a:r>
                      <a:r>
                        <a:rPr lang="en-US" sz="1000">
                          <a:effectLst/>
                          <a:latin typeface="segoe-ui_normal"/>
                          <a:hlinkClick r:id="rId3"/>
                        </a:rPr>
                        <a:t>Set resource location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96934943"/>
                  </a:ext>
                </a:extLst>
              </a:tr>
              <a:tr h="196348">
                <a:tc>
                  <a:txBody>
                    <a:bodyPr/>
                    <a:lstStyle/>
                    <a:p>
                      <a:pPr marL="0" marR="0" fontAlgn="t">
                        <a:spcBef>
                          <a:spcPts val="0"/>
                        </a:spcBef>
                        <a:spcAft>
                          <a:spcPts val="0"/>
                        </a:spcAft>
                      </a:pPr>
                      <a:r>
                        <a:rPr lang="en-US" sz="1000">
                          <a:solidFill>
                            <a:srgbClr val="D5D5D5"/>
                          </a:solidFill>
                          <a:effectLst/>
                          <a:latin typeface="segoe-ui_normal"/>
                        </a:rPr>
                        <a:t>tags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Tags that are associated with the resource. See </a:t>
                      </a:r>
                      <a:r>
                        <a:rPr lang="en-US" sz="1000">
                          <a:effectLst/>
                          <a:latin typeface="segoe-ui_normal"/>
                          <a:hlinkClick r:id="rId4"/>
                        </a:rPr>
                        <a:t>Tag resources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2109399"/>
                  </a:ext>
                </a:extLst>
              </a:tr>
              <a:tr h="196348">
                <a:tc>
                  <a:txBody>
                    <a:bodyPr/>
                    <a:lstStyle/>
                    <a:p>
                      <a:pPr marL="0" marR="0" fontAlgn="t">
                        <a:spcBef>
                          <a:spcPts val="0"/>
                        </a:spcBef>
                        <a:spcAft>
                          <a:spcPts val="0"/>
                        </a:spcAft>
                      </a:pPr>
                      <a:r>
                        <a:rPr lang="en-US" sz="1000">
                          <a:solidFill>
                            <a:srgbClr val="D5D5D5"/>
                          </a:solidFill>
                          <a:effectLst/>
                          <a:latin typeface="segoe-ui_normal"/>
                        </a:rPr>
                        <a:t>comments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Your notes for documenting the resources in your template</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8230487"/>
                  </a:ext>
                </a:extLst>
              </a:tr>
              <a:tr h="440857">
                <a:tc>
                  <a:txBody>
                    <a:bodyPr/>
                    <a:lstStyle/>
                    <a:p>
                      <a:pPr marL="0" marR="0" fontAlgn="t">
                        <a:spcBef>
                          <a:spcPts val="0"/>
                        </a:spcBef>
                        <a:spcAft>
                          <a:spcPts val="0"/>
                        </a:spcAft>
                      </a:pPr>
                      <a:r>
                        <a:rPr lang="en-US" sz="1000">
                          <a:solidFill>
                            <a:srgbClr val="D5D5D5"/>
                          </a:solidFill>
                          <a:effectLst/>
                          <a:latin typeface="segoe-ui_normal"/>
                        </a:rPr>
                        <a:t>copy</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If more than one instance is needed, the number of resources to create. The default mode is parallel. Specify serial mode when you do not want all or the resources to deploy at the same time.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215987694"/>
                  </a:ext>
                </a:extLst>
              </a:tr>
              <a:tr h="929874">
                <a:tc>
                  <a:txBody>
                    <a:bodyPr/>
                    <a:lstStyle/>
                    <a:p>
                      <a:pPr marL="0" marR="0" fontAlgn="t">
                        <a:spcBef>
                          <a:spcPts val="0"/>
                        </a:spcBef>
                        <a:spcAft>
                          <a:spcPts val="0"/>
                        </a:spcAft>
                      </a:pPr>
                      <a:r>
                        <a:rPr lang="en-US" sz="1000" dirty="0" err="1">
                          <a:solidFill>
                            <a:srgbClr val="D5D5D5"/>
                          </a:solidFill>
                          <a:effectLst/>
                          <a:latin typeface="segoe-ui_normal"/>
                        </a:rPr>
                        <a:t>dependsOn</a:t>
                      </a:r>
                      <a:endParaRPr lang="en-US" sz="1000" dirty="0">
                        <a:solidFill>
                          <a:srgbClr val="D5D5D5"/>
                        </a:solidFill>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 that must be deployed before this resource is deployed. Resource Manager evaluates the dependencies between resources and deploys them in the correct order. When resources are not dependent on each other, they are deployed in parallel. The value can be a comma-separated list of a resource names or resource unique identifiers. Only list resources that are deployed in this template. Resources that are not defined in this template must already exist. Avoid adding unnecessary dependencies as they can slow your deployment and create circular dependencies. For guidance on setting dependencies, see </a:t>
                      </a:r>
                      <a:r>
                        <a:rPr lang="en-US" sz="1000">
                          <a:effectLst/>
                          <a:latin typeface="segoe-ui_normal"/>
                          <a:hlinkClick r:id="rId6"/>
                        </a:rPr>
                        <a:t>Defining dependencies in Azure Resource Manager templates</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3041684"/>
                  </a:ext>
                </a:extLst>
              </a:tr>
              <a:tr h="563111">
                <a:tc>
                  <a:txBody>
                    <a:bodyPr/>
                    <a:lstStyle/>
                    <a:p>
                      <a:pPr marL="0" marR="0" fontAlgn="t">
                        <a:spcBef>
                          <a:spcPts val="0"/>
                        </a:spcBef>
                        <a:spcAft>
                          <a:spcPts val="0"/>
                        </a:spcAft>
                      </a:pPr>
                      <a:r>
                        <a:rPr lang="en-US" sz="1000">
                          <a:solidFill>
                            <a:srgbClr val="D5D5D5"/>
                          </a:solidFill>
                          <a:effectLst/>
                          <a:latin typeface="segoe-ui_normal"/>
                        </a:rPr>
                        <a:t>properties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Resource-specific configuration settings. The values for the properties are the same as the values you provide in the request body for the REST API operation (PUT method) to create the resource. You can also specify a copy array to create multiple instances of a property. For more information, see </a:t>
                      </a:r>
                      <a:r>
                        <a:rPr lang="en-US" sz="1000">
                          <a:effectLst/>
                          <a:latin typeface="segoe-ui_normal"/>
                          <a:hlinkClick r:id="rId5"/>
                        </a:rPr>
                        <a:t>Create multiple instances of resources in Azure Resource Manager</a:t>
                      </a:r>
                      <a:r>
                        <a:rPr lang="en-US" sz="1000">
                          <a:solidFill>
                            <a:srgbClr val="D5D5D5"/>
                          </a:solidFill>
                          <a:effectLst/>
                          <a:latin typeface="segoe-ui_normal"/>
                        </a:rPr>
                        <a:t>.</a:t>
                      </a:r>
                      <a:endParaRPr lang="en-US" sz="1000">
                        <a:effectLst/>
                        <a:latin typeface="segoe-ui_normal"/>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87351455"/>
                  </a:ext>
                </a:extLst>
              </a:tr>
              <a:tr h="563111">
                <a:tc>
                  <a:txBody>
                    <a:bodyPr/>
                    <a:lstStyle/>
                    <a:p>
                      <a:pPr marL="0" marR="0" fontAlgn="t">
                        <a:spcBef>
                          <a:spcPts val="0"/>
                        </a:spcBef>
                        <a:spcAft>
                          <a:spcPts val="0"/>
                        </a:spcAft>
                      </a:pPr>
                      <a:r>
                        <a:rPr lang="en-US" sz="1000">
                          <a:solidFill>
                            <a:srgbClr val="D5D5D5"/>
                          </a:solidFill>
                          <a:effectLst/>
                          <a:latin typeface="segoe-ui_normal"/>
                        </a:rPr>
                        <a:t>resources</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a:solidFill>
                            <a:srgbClr val="D5D5D5"/>
                          </a:solidFill>
                          <a:effectLst/>
                          <a:latin typeface="segoe-ui_normal"/>
                        </a:rPr>
                        <a:t>No</a:t>
                      </a: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000" dirty="0">
                          <a:solidFill>
                            <a:srgbClr val="D5D5D5"/>
                          </a:solidFill>
                          <a:effectLst/>
                          <a:latin typeface="segoe-ui_normal"/>
                        </a:rPr>
                        <a:t>Child resources that depend on the resource being defined. Only provide resource types that are permitted by the schema of the parent resource. The fully qualified type of the child resource includes the parent resource type, such as </a:t>
                      </a:r>
                      <a:r>
                        <a:rPr lang="en-US" sz="1000" b="1" dirty="0" err="1">
                          <a:solidFill>
                            <a:srgbClr val="D5D5D5"/>
                          </a:solidFill>
                          <a:effectLst/>
                          <a:latin typeface="segoe-ui_bold"/>
                        </a:rPr>
                        <a:t>Microsoft.Web</a:t>
                      </a:r>
                      <a:r>
                        <a:rPr lang="en-US" sz="1000" b="1" dirty="0">
                          <a:solidFill>
                            <a:srgbClr val="D5D5D5"/>
                          </a:solidFill>
                          <a:effectLst/>
                          <a:latin typeface="segoe-ui_bold"/>
                        </a:rPr>
                        <a:t>/sites/extensions</a:t>
                      </a:r>
                      <a:r>
                        <a:rPr lang="en-US" sz="1000" dirty="0">
                          <a:solidFill>
                            <a:srgbClr val="D5D5D5"/>
                          </a:solidFill>
                          <a:effectLst/>
                          <a:latin typeface="segoe-ui_normal"/>
                        </a:rPr>
                        <a:t>. Dependency on the parent resource is not implied. You must explicitly define that dependency.</a:t>
                      </a:r>
                      <a:endParaRPr lang="en-US" sz="1000" dirty="0">
                        <a:solidFill>
                          <a:srgbClr val="D5D5D5"/>
                        </a:solidFill>
                        <a:effectLst/>
                      </a:endParaRPr>
                    </a:p>
                  </a:txBody>
                  <a:tcPr marL="32741" marR="32741" marT="32741" marB="32741">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54357996"/>
                  </a:ext>
                </a:extLst>
              </a:tr>
            </a:tbl>
          </a:graphicData>
        </a:graphic>
      </p:graphicFrame>
    </p:spTree>
    <p:extLst>
      <p:ext uri="{BB962C8B-B14F-4D97-AF65-F5344CB8AC3E}">
        <p14:creationId xmlns:p14="http://schemas.microsoft.com/office/powerpoint/2010/main" val="247205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–Outputs</a:t>
            </a:r>
          </a:p>
        </p:txBody>
      </p:sp>
      <p:sp>
        <p:nvSpPr>
          <p:cNvPr id="3" name="Content Placeholder 2"/>
          <p:cNvSpPr>
            <a:spLocks noGrp="1"/>
          </p:cNvSpPr>
          <p:nvPr>
            <p:ph idx="1"/>
          </p:nvPr>
        </p:nvSpPr>
        <p:spPr>
          <a:xfrm>
            <a:off x="838200" y="3195782"/>
            <a:ext cx="11049000" cy="2743464"/>
          </a:xfrm>
        </p:spPr>
        <p:txBody>
          <a:bodyPr>
            <a:normAutofit fontScale="92500"/>
          </a:bodyPr>
          <a:lstStyle/>
          <a:p>
            <a:r>
              <a:rPr lang="en-US" dirty="0"/>
              <a:t>If you use a template to create public IP addresses, include an </a:t>
            </a:r>
            <a:r>
              <a:rPr lang="en-US" b="1" dirty="0"/>
              <a:t>outputs</a:t>
            </a:r>
            <a:r>
              <a:rPr lang="en-US" dirty="0"/>
              <a:t> section that returns details of the IP address and the fully qualified domain name (FQDN). You can use output values to easily retrieve details about public IP addresses and FQDNs after deployment. When you reference the resource, use the API version that you used to create it</a:t>
            </a:r>
          </a:p>
          <a:p>
            <a:r>
              <a:rPr lang="en-US" b="1" dirty="0">
                <a:solidFill>
                  <a:srgbClr val="FF0000"/>
                </a:solidFill>
              </a:rPr>
              <a:t>Use Outputs to see other values that can’t be determined before the template is created (especially when Unique Ids are generated).</a:t>
            </a:r>
          </a:p>
          <a:p>
            <a:endParaRPr lang="en-US" dirty="0"/>
          </a:p>
          <a:p>
            <a:pPr lvl="1"/>
            <a:endParaRPr lang="en-US" dirty="0"/>
          </a:p>
        </p:txBody>
      </p:sp>
      <p:sp>
        <p:nvSpPr>
          <p:cNvPr id="5" name="TextBox 4"/>
          <p:cNvSpPr txBox="1"/>
          <p:nvPr/>
        </p:nvSpPr>
        <p:spPr>
          <a:xfrm>
            <a:off x="583475" y="6096000"/>
            <a:ext cx="11155680" cy="338554"/>
          </a:xfrm>
          <a:prstGeom prst="rect">
            <a:avLst/>
          </a:prstGeom>
          <a:noFill/>
        </p:spPr>
        <p:txBody>
          <a:bodyPr wrap="square" rtlCol="0">
            <a:spAutoFit/>
          </a:bodyPr>
          <a:lstStyle/>
          <a:p>
            <a:r>
              <a:rPr lang="en-US" sz="1600" dirty="0">
                <a:hlinkClick r:id="rId3"/>
              </a:rPr>
              <a:t>https://docs.microsoft.com/en-us/azure/azure-resource-manager/resource-manager-template-best-practices#outputs</a:t>
            </a:r>
            <a:r>
              <a:rPr lang="en-US" sz="1600" dirty="0"/>
              <a:t> </a:t>
            </a:r>
          </a:p>
        </p:txBody>
      </p:sp>
      <p:pic>
        <p:nvPicPr>
          <p:cNvPr id="4" name="Picture 3"/>
          <p:cNvPicPr>
            <a:picLocks noChangeAspect="1"/>
          </p:cNvPicPr>
          <p:nvPr/>
        </p:nvPicPr>
        <p:blipFill>
          <a:blip r:embed="rId4"/>
          <a:stretch>
            <a:fillRect/>
          </a:stretch>
        </p:blipFill>
        <p:spPr>
          <a:xfrm>
            <a:off x="838200" y="1231677"/>
            <a:ext cx="10900955" cy="1863893"/>
          </a:xfrm>
          <a:prstGeom prst="rect">
            <a:avLst/>
          </a:prstGeom>
        </p:spPr>
      </p:pic>
    </p:spTree>
    <p:extLst>
      <p:ext uri="{BB962C8B-B14F-4D97-AF65-F5344CB8AC3E}">
        <p14:creationId xmlns:p14="http://schemas.microsoft.com/office/powerpoint/2010/main" val="418521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Nesting</a:t>
            </a:r>
          </a:p>
        </p:txBody>
      </p:sp>
      <p:sp>
        <p:nvSpPr>
          <p:cNvPr id="3" name="Content Placeholder 2"/>
          <p:cNvSpPr>
            <a:spLocks noGrp="1"/>
          </p:cNvSpPr>
          <p:nvPr>
            <p:ph idx="1"/>
          </p:nvPr>
        </p:nvSpPr>
        <p:spPr>
          <a:xfrm>
            <a:off x="838200" y="1825625"/>
            <a:ext cx="5108518" cy="4518226"/>
          </a:xfrm>
        </p:spPr>
        <p:txBody>
          <a:bodyPr>
            <a:normAutofit fontScale="70000" lnSpcReduction="20000"/>
          </a:bodyPr>
          <a:lstStyle/>
          <a:p>
            <a:r>
              <a:rPr lang="en-US" dirty="0"/>
              <a:t>ARM Templates can call other ARM Templates</a:t>
            </a:r>
          </a:p>
          <a:p>
            <a:pPr lvl="1"/>
            <a:r>
              <a:rPr lang="en-US" dirty="0"/>
              <a:t>Create purpose-specific templates</a:t>
            </a:r>
          </a:p>
          <a:p>
            <a:r>
              <a:rPr lang="en-US" b="1" dirty="0">
                <a:solidFill>
                  <a:srgbClr val="FF0000"/>
                </a:solidFill>
              </a:rPr>
              <a:t>Pass parameters into sub-templates</a:t>
            </a:r>
          </a:p>
          <a:p>
            <a:pPr lvl="1"/>
            <a:r>
              <a:rPr lang="en-US" b="1" dirty="0">
                <a:solidFill>
                  <a:srgbClr val="FF0000"/>
                </a:solidFill>
              </a:rPr>
              <a:t>You can also pass in a parameter file link</a:t>
            </a:r>
          </a:p>
          <a:p>
            <a:r>
              <a:rPr lang="en-US" b="1" dirty="0">
                <a:solidFill>
                  <a:srgbClr val="FF0000"/>
                </a:solidFill>
              </a:rPr>
              <a:t>Retrieve values out of templates with reference function and outputs</a:t>
            </a:r>
          </a:p>
          <a:p>
            <a:r>
              <a:rPr lang="en-US" b="1" dirty="0">
                <a:solidFill>
                  <a:srgbClr val="FF0000"/>
                </a:solidFill>
              </a:rPr>
              <a:t>Sub template links must be externally available (but you can use an Azure storage account and SAS token to secure it)</a:t>
            </a:r>
          </a:p>
          <a:p>
            <a:r>
              <a:rPr lang="en-US" dirty="0"/>
              <a:t>You can provide a link to a template or define a sub template directly inside of a parent template.</a:t>
            </a:r>
          </a:p>
          <a:p>
            <a:r>
              <a:rPr lang="en-US" dirty="0"/>
              <a:t>Nested templates can be deployed to a different resource group</a:t>
            </a:r>
          </a:p>
          <a:p>
            <a:endParaRPr lang="en-US" dirty="0"/>
          </a:p>
          <a:p>
            <a:endParaRPr lang="en-US" dirty="0"/>
          </a:p>
        </p:txBody>
      </p:sp>
      <p:pic>
        <p:nvPicPr>
          <p:cNvPr id="4" name="Picture 3"/>
          <p:cNvPicPr>
            <a:picLocks noChangeAspect="1"/>
          </p:cNvPicPr>
          <p:nvPr/>
        </p:nvPicPr>
        <p:blipFill>
          <a:blip r:embed="rId3"/>
          <a:stretch>
            <a:fillRect/>
          </a:stretch>
        </p:blipFill>
        <p:spPr>
          <a:xfrm>
            <a:off x="5946718" y="1440579"/>
            <a:ext cx="6245282" cy="2936693"/>
          </a:xfrm>
          <a:prstGeom prst="rect">
            <a:avLst/>
          </a:prstGeom>
        </p:spPr>
      </p:pic>
      <p:pic>
        <p:nvPicPr>
          <p:cNvPr id="5" name="Picture 4"/>
          <p:cNvPicPr>
            <a:picLocks noChangeAspect="1"/>
          </p:cNvPicPr>
          <p:nvPr/>
        </p:nvPicPr>
        <p:blipFill>
          <a:blip r:embed="rId4"/>
          <a:stretch>
            <a:fillRect/>
          </a:stretch>
        </p:blipFill>
        <p:spPr>
          <a:xfrm>
            <a:off x="5946718" y="4728826"/>
            <a:ext cx="5904946" cy="613921"/>
          </a:xfrm>
          <a:prstGeom prst="rect">
            <a:avLst/>
          </a:prstGeom>
        </p:spPr>
      </p:pic>
      <p:sp>
        <p:nvSpPr>
          <p:cNvPr id="6" name="TextBox 5"/>
          <p:cNvSpPr txBox="1"/>
          <p:nvPr/>
        </p:nvSpPr>
        <p:spPr>
          <a:xfrm>
            <a:off x="838200" y="6343851"/>
            <a:ext cx="11013464" cy="369332"/>
          </a:xfrm>
          <a:prstGeom prst="rect">
            <a:avLst/>
          </a:prstGeom>
          <a:noFill/>
        </p:spPr>
        <p:txBody>
          <a:bodyPr wrap="square" rtlCol="0">
            <a:spAutoFit/>
          </a:bodyPr>
          <a:lstStyle/>
          <a:p>
            <a:r>
              <a:rPr lang="en-US" dirty="0">
                <a:hlinkClick r:id="rId5"/>
              </a:rPr>
              <a:t>https://docs.microsoft.com/en-us/azure/azure-resource-manager/resource-group-linked-templates</a:t>
            </a:r>
            <a:r>
              <a:rPr lang="en-US" dirty="0"/>
              <a:t> </a:t>
            </a:r>
          </a:p>
        </p:txBody>
      </p:sp>
    </p:spTree>
    <p:extLst>
      <p:ext uri="{BB962C8B-B14F-4D97-AF65-F5344CB8AC3E}">
        <p14:creationId xmlns:p14="http://schemas.microsoft.com/office/powerpoint/2010/main" val="1686967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
        <p:nvSpPr>
          <p:cNvPr id="7" name="TextBox 6"/>
          <p:cNvSpPr txBox="1"/>
          <p:nvPr/>
        </p:nvSpPr>
        <p:spPr>
          <a:xfrm>
            <a:off x="978567" y="6432522"/>
            <a:ext cx="10651958" cy="369332"/>
          </a:xfrm>
          <a:prstGeom prst="rect">
            <a:avLst/>
          </a:prstGeom>
          <a:noFill/>
        </p:spPr>
        <p:txBody>
          <a:bodyPr wrap="square" rtlCol="0">
            <a:spAutoFit/>
          </a:bodyPr>
          <a:lstStyle/>
          <a:p>
            <a:r>
              <a:rPr lang="en-US" dirty="0">
                <a:hlinkClick r:id="rId5"/>
              </a:rPr>
              <a:t>https://docs.microsoft.com/en-us/azure/azure-resource-manager/resource-group-define-dependencies</a:t>
            </a:r>
            <a:r>
              <a:rPr lang="en-US" dirty="0"/>
              <a:t> </a:t>
            </a:r>
          </a:p>
        </p:txBody>
      </p:sp>
    </p:spTree>
    <p:extLst>
      <p:ext uri="{BB962C8B-B14F-4D97-AF65-F5344CB8AC3E}">
        <p14:creationId xmlns:p14="http://schemas.microsoft.com/office/powerpoint/2010/main" val="7557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Multiple Instances</a:t>
            </a:r>
          </a:p>
        </p:txBody>
      </p:sp>
      <p:sp>
        <p:nvSpPr>
          <p:cNvPr id="3" name="Content Placeholder 2"/>
          <p:cNvSpPr>
            <a:spLocks noGrp="1"/>
          </p:cNvSpPr>
          <p:nvPr>
            <p:ph idx="1"/>
          </p:nvPr>
        </p:nvSpPr>
        <p:spPr>
          <a:xfrm>
            <a:off x="838200" y="1336314"/>
            <a:ext cx="5632269" cy="5175321"/>
          </a:xfrm>
        </p:spPr>
        <p:txBody>
          <a:bodyPr>
            <a:normAutofit fontScale="77500" lnSpcReduction="20000"/>
          </a:bodyPr>
          <a:lstStyle/>
          <a:p>
            <a:r>
              <a:rPr lang="en-US" dirty="0"/>
              <a:t>You can create multiple instances in parallel of a resource.</a:t>
            </a:r>
          </a:p>
          <a:p>
            <a:r>
              <a:rPr lang="en-US" b="1" dirty="0">
                <a:solidFill>
                  <a:srgbClr val="FF0000"/>
                </a:solidFill>
              </a:rPr>
              <a:t>Use the “copy” property to indicate the # of instances</a:t>
            </a:r>
          </a:p>
          <a:p>
            <a:pPr lvl="1"/>
            <a:r>
              <a:rPr lang="en-US" dirty="0"/>
              <a:t>Can be used with length() function on Array to iterate through the collection.</a:t>
            </a:r>
          </a:p>
          <a:p>
            <a:r>
              <a:rPr lang="en-US" b="1" dirty="0">
                <a:solidFill>
                  <a:srgbClr val="FF0000"/>
                </a:solidFill>
              </a:rPr>
              <a:t>Use the “</a:t>
            </a:r>
            <a:r>
              <a:rPr lang="en-US" b="1" dirty="0" err="1">
                <a:solidFill>
                  <a:srgbClr val="FF0000"/>
                </a:solidFill>
              </a:rPr>
              <a:t>copyIndex</a:t>
            </a:r>
            <a:r>
              <a:rPr lang="en-US" b="1" dirty="0">
                <a:solidFill>
                  <a:srgbClr val="FF0000"/>
                </a:solidFill>
              </a:rPr>
              <a:t>()” function to get the current iteration.</a:t>
            </a:r>
          </a:p>
          <a:p>
            <a:pPr lvl="1"/>
            <a:r>
              <a:rPr lang="en-US" dirty="0"/>
              <a:t>Use it to name resources uniquely.</a:t>
            </a:r>
          </a:p>
          <a:p>
            <a:pPr lvl="1"/>
            <a:r>
              <a:rPr lang="en-US" dirty="0"/>
              <a:t>0 based, but can accept an offset (</a:t>
            </a:r>
            <a:r>
              <a:rPr lang="en-US" dirty="0" err="1"/>
              <a:t>copyIndex</a:t>
            </a:r>
            <a:r>
              <a:rPr lang="en-US" dirty="0"/>
              <a:t>(1))</a:t>
            </a:r>
          </a:p>
          <a:p>
            <a:r>
              <a:rPr lang="en-US" dirty="0"/>
              <a:t>To create multiple instances of a property (e.g. data disks for a VM), use “copy” property as an array with the name of the property you want multiple instances of (see docs)</a:t>
            </a:r>
          </a:p>
          <a:p>
            <a:r>
              <a:rPr lang="en-US" dirty="0"/>
              <a:t>You can create dependencies on the copy loops (e.g. Wait for 3 storage accounts to be created, then create a VM).</a:t>
            </a:r>
          </a:p>
          <a:p>
            <a:endParaRPr lang="en-US" dirty="0"/>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6470469" y="1336315"/>
            <a:ext cx="5634182" cy="3222622"/>
          </a:xfrm>
          <a:prstGeom prst="rect">
            <a:avLst/>
          </a:prstGeom>
        </p:spPr>
      </p:pic>
      <p:sp>
        <p:nvSpPr>
          <p:cNvPr id="6" name="TextBox 5"/>
          <p:cNvSpPr txBox="1"/>
          <p:nvPr/>
        </p:nvSpPr>
        <p:spPr>
          <a:xfrm>
            <a:off x="6757851" y="4868091"/>
            <a:ext cx="4923161" cy="646331"/>
          </a:xfrm>
          <a:prstGeom prst="rect">
            <a:avLst/>
          </a:prstGeom>
          <a:noFill/>
        </p:spPr>
        <p:txBody>
          <a:bodyPr wrap="square" rtlCol="0">
            <a:spAutoFit/>
          </a:bodyPr>
          <a:lstStyle/>
          <a:p>
            <a:r>
              <a:rPr lang="en-US" dirty="0">
                <a:hlinkClick r:id="rId4"/>
              </a:rPr>
              <a:t>https://docs.microsoft.com/en-us/azure/azure-resource-manager/resource-group-create-multiple</a:t>
            </a:r>
            <a:r>
              <a:rPr lang="en-US" dirty="0"/>
              <a:t> </a:t>
            </a:r>
          </a:p>
        </p:txBody>
      </p:sp>
      <p:cxnSp>
        <p:nvCxnSpPr>
          <p:cNvPr id="7" name="Straight Arrow Connector 6">
            <a:extLst>
              <a:ext uri="{FF2B5EF4-FFF2-40B4-BE49-F238E27FC236}">
                <a16:creationId xmlns:a16="http://schemas.microsoft.com/office/drawing/2014/main" id="{80BE5829-C8C6-4B0B-AD6D-C116FB8710D4}"/>
              </a:ext>
            </a:extLst>
          </p:cNvPr>
          <p:cNvCxnSpPr>
            <a:cxnSpLocks/>
          </p:cNvCxnSpPr>
          <p:nvPr/>
        </p:nvCxnSpPr>
        <p:spPr>
          <a:xfrm flipH="1">
            <a:off x="8408019" y="3158025"/>
            <a:ext cx="1471961" cy="245326"/>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9374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Advanced Topics</a:t>
            </a:r>
          </a:p>
        </p:txBody>
      </p:sp>
      <p:sp>
        <p:nvSpPr>
          <p:cNvPr id="3" name="Content Placeholder 2"/>
          <p:cNvSpPr>
            <a:spLocks noGrp="1"/>
          </p:cNvSpPr>
          <p:nvPr>
            <p:ph idx="1"/>
          </p:nvPr>
        </p:nvSpPr>
        <p:spPr/>
        <p:txBody>
          <a:bodyPr/>
          <a:lstStyle/>
          <a:p>
            <a:r>
              <a:rPr lang="en-US" dirty="0"/>
              <a:t>Creating and Updating Resources in one ARM Template based deployment: </a:t>
            </a:r>
            <a:r>
              <a:rPr lang="en-US" dirty="0">
                <a:hlinkClick r:id="rId3"/>
              </a:rPr>
              <a:t>https://docs.microsoft.com/en-us/azure/azure-resource-manager/resource-manager-update</a:t>
            </a:r>
            <a:endParaRPr lang="en-US" dirty="0"/>
          </a:p>
          <a:p>
            <a:r>
              <a:rPr lang="en-US" dirty="0"/>
              <a:t>Share state between linked templates: </a:t>
            </a:r>
            <a:r>
              <a:rPr lang="en-US" dirty="0">
                <a:hlinkClick r:id="rId4"/>
              </a:rPr>
              <a:t>https://docs.microsoft.com/en-us/azure/azure-resource-manager/best-practices-resource-manager-state</a:t>
            </a:r>
            <a:endParaRPr lang="en-US" dirty="0"/>
          </a:p>
          <a:p>
            <a:r>
              <a:rPr lang="en-US" dirty="0"/>
              <a:t>Patterns for deploying resources: </a:t>
            </a:r>
            <a:r>
              <a:rPr lang="en-US" dirty="0">
                <a:hlinkClick r:id="rId5"/>
              </a:rPr>
              <a:t>https://docs.microsoft.com/en-us/azure/azure-resource-manager/best-practices-resource-manager-design-templates</a:t>
            </a:r>
            <a:endParaRPr lang="en-US" dirty="0"/>
          </a:p>
          <a:p>
            <a:endParaRPr lang="en-US" dirty="0"/>
          </a:p>
          <a:p>
            <a:endParaRPr lang="en-US" dirty="0"/>
          </a:p>
        </p:txBody>
      </p:sp>
    </p:spTree>
    <p:extLst>
      <p:ext uri="{BB962C8B-B14F-4D97-AF65-F5344CB8AC3E}">
        <p14:creationId xmlns:p14="http://schemas.microsoft.com/office/powerpoint/2010/main" val="804235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 an Azure Compute Infrastructure</a:t>
            </a:r>
          </a:p>
        </p:txBody>
      </p:sp>
      <p:sp>
        <p:nvSpPr>
          <p:cNvPr id="3" name="Content Placeholder 2"/>
          <p:cNvSpPr>
            <a:spLocks noGrp="1"/>
          </p:cNvSpPr>
          <p:nvPr>
            <p:ph idx="1"/>
          </p:nvPr>
        </p:nvSpPr>
        <p:spPr/>
        <p:txBody>
          <a:bodyPr numCol="2">
            <a:normAutofit/>
          </a:bodyPr>
          <a:lstStyle/>
          <a:p>
            <a:r>
              <a:rPr lang="en-US" dirty="0"/>
              <a:t>Design ARM Virtual Machines</a:t>
            </a:r>
          </a:p>
          <a:p>
            <a:pPr lvl="1"/>
            <a:r>
              <a:rPr lang="en-US" dirty="0"/>
              <a:t>VM SKUs</a:t>
            </a:r>
          </a:p>
          <a:p>
            <a:pPr lvl="1"/>
            <a:r>
              <a:rPr lang="en-US" dirty="0"/>
              <a:t>Availability Sets</a:t>
            </a:r>
          </a:p>
          <a:p>
            <a:r>
              <a:rPr lang="en-US" dirty="0"/>
              <a:t>ARM Template Deployment</a:t>
            </a:r>
          </a:p>
          <a:p>
            <a:pPr lvl="1"/>
            <a:r>
              <a:rPr lang="en-US" dirty="0"/>
              <a:t>Author ARM Templates</a:t>
            </a:r>
          </a:p>
          <a:p>
            <a:pPr lvl="1"/>
            <a:r>
              <a:rPr lang="en-US" dirty="0"/>
              <a:t>Deploy ARM Templates</a:t>
            </a:r>
          </a:p>
          <a:p>
            <a:pPr lvl="2"/>
            <a:r>
              <a:rPr lang="en-US" dirty="0"/>
              <a:t>Portal</a:t>
            </a:r>
          </a:p>
          <a:p>
            <a:pPr lvl="2"/>
            <a:r>
              <a:rPr lang="en-US" dirty="0" err="1"/>
              <a:t>Powershell</a:t>
            </a:r>
            <a:endParaRPr lang="en-US" dirty="0"/>
          </a:p>
          <a:p>
            <a:pPr lvl="2"/>
            <a:r>
              <a:rPr lang="en-US" dirty="0"/>
              <a:t>CLI</a:t>
            </a:r>
          </a:p>
          <a:p>
            <a:pPr lvl="2"/>
            <a:endParaRPr lang="en-US" dirty="0"/>
          </a:p>
          <a:p>
            <a:pPr lvl="2"/>
            <a:endParaRPr lang="en-US" dirty="0"/>
          </a:p>
          <a:p>
            <a:r>
              <a:rPr lang="en-US" dirty="0"/>
              <a:t>Design for Availability</a:t>
            </a:r>
          </a:p>
          <a:p>
            <a:pPr lvl="1"/>
            <a:r>
              <a:rPr lang="en-US" dirty="0"/>
              <a:t>Regional Availability</a:t>
            </a:r>
          </a:p>
          <a:p>
            <a:pPr lvl="1"/>
            <a:r>
              <a:rPr lang="en-US" dirty="0"/>
              <a:t>High Availability</a:t>
            </a:r>
          </a:p>
          <a:p>
            <a:r>
              <a:rPr lang="en-US" dirty="0"/>
              <a:t>Containers</a:t>
            </a:r>
          </a:p>
          <a:p>
            <a:r>
              <a:rPr lang="en-US" b="1" dirty="0">
                <a:solidFill>
                  <a:srgbClr val="FF0000"/>
                </a:solidFill>
              </a:rPr>
              <a:t>* Items in Bold Red are key points</a:t>
            </a:r>
          </a:p>
        </p:txBody>
      </p:sp>
    </p:spTree>
    <p:extLst>
      <p:ext uri="{BB962C8B-B14F-4D97-AF65-F5344CB8AC3E}">
        <p14:creationId xmlns:p14="http://schemas.microsoft.com/office/powerpoint/2010/main" val="198213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a:t>
            </a:r>
          </a:p>
        </p:txBody>
      </p:sp>
      <p:sp>
        <p:nvSpPr>
          <p:cNvPr id="3" name="Content Placeholder 2"/>
          <p:cNvSpPr>
            <a:spLocks noGrp="1"/>
          </p:cNvSpPr>
          <p:nvPr>
            <p:ph idx="1"/>
          </p:nvPr>
        </p:nvSpPr>
        <p:spPr/>
        <p:txBody>
          <a:bodyPr/>
          <a:lstStyle/>
          <a:p>
            <a:r>
              <a:rPr lang="en-US" dirty="0">
                <a:hlinkClick r:id="rId3"/>
              </a:rPr>
              <a:t>Create resource group</a:t>
            </a:r>
            <a:endParaRPr lang="en-US" dirty="0"/>
          </a:p>
          <a:p>
            <a:r>
              <a:rPr lang="en-US" dirty="0">
                <a:hlinkClick r:id="rId4"/>
              </a:rPr>
              <a:t>Deploy resources from Marketplace</a:t>
            </a:r>
            <a:endParaRPr lang="en-US" dirty="0"/>
          </a:p>
          <a:p>
            <a:r>
              <a:rPr lang="en-US" dirty="0">
                <a:hlinkClick r:id="rId5"/>
              </a:rPr>
              <a:t>Deploy resources from custom template</a:t>
            </a:r>
            <a:endParaRPr lang="en-US" dirty="0"/>
          </a:p>
          <a:p>
            <a:r>
              <a:rPr lang="en-US" dirty="0">
                <a:hlinkClick r:id="rId6"/>
              </a:rPr>
              <a:t>Deploy resources from a template saved to your account</a:t>
            </a:r>
            <a:endParaRPr lang="en-US" dirty="0"/>
          </a:p>
          <a:p>
            <a:r>
              <a:rPr lang="en-US" dirty="0">
                <a:hlinkClick r:id="rId7"/>
              </a:rPr>
              <a:t>Next Steps</a:t>
            </a:r>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5B931A3-597B-46B7-9EBF-FDD28BF40D85}"/>
              </a:ext>
            </a:extLst>
          </p:cNvPr>
          <p:cNvSpPr>
            <a:spLocks noGrp="1"/>
          </p:cNvSpPr>
          <p:nvPr>
            <p:ph type="body" sz="quarter" idx="10"/>
          </p:nvPr>
        </p:nvSpPr>
        <p:spPr/>
        <p:txBody>
          <a:bodyPr/>
          <a:lstStyle/>
          <a:p>
            <a:r>
              <a:rPr lang="en-US" dirty="0">
                <a:hlinkClick r:id="rId8"/>
              </a:rPr>
              <a:t>https://docs.microsoft.com/en-us/azure/azure-resource-manager/resource-group-template-deploy-portal</a:t>
            </a:r>
            <a:r>
              <a:rPr lang="en-US" dirty="0"/>
              <a:t> </a:t>
            </a:r>
          </a:p>
        </p:txBody>
      </p:sp>
    </p:spTree>
    <p:extLst>
      <p:ext uri="{BB962C8B-B14F-4D97-AF65-F5344CB8AC3E}">
        <p14:creationId xmlns:p14="http://schemas.microsoft.com/office/powerpoint/2010/main" val="3949952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a:t>
            </a:r>
            <a:r>
              <a:rPr lang="en-US" dirty="0" err="1"/>
              <a:t>Powershell</a:t>
            </a:r>
            <a:endParaRPr lang="en-US" dirty="0"/>
          </a:p>
        </p:txBody>
      </p:sp>
      <p:sp>
        <p:nvSpPr>
          <p:cNvPr id="3" name="Content Placeholder 2"/>
          <p:cNvSpPr>
            <a:spLocks noGrp="1"/>
          </p:cNvSpPr>
          <p:nvPr>
            <p:ph idx="1"/>
          </p:nvPr>
        </p:nvSpPr>
        <p:spPr>
          <a:xfrm>
            <a:off x="838200" y="1389606"/>
            <a:ext cx="10515600" cy="5299952"/>
          </a:xfrm>
        </p:spPr>
        <p:txBody>
          <a:bodyPr>
            <a:normAutofit/>
          </a:bodyPr>
          <a:lstStyle/>
          <a:p>
            <a:r>
              <a:rPr lang="en-US" dirty="0"/>
              <a:t>Deploy a Template from a local </a:t>
            </a:r>
            <a:r>
              <a:rPr lang="en-US" dirty="0" err="1"/>
              <a:t>json</a:t>
            </a:r>
            <a:r>
              <a:rPr lang="en-US" dirty="0"/>
              <a:t> file</a:t>
            </a:r>
          </a:p>
          <a:p>
            <a:endParaRPr lang="en-US" dirty="0"/>
          </a:p>
          <a:p>
            <a:endParaRPr lang="en-US" dirty="0"/>
          </a:p>
          <a:p>
            <a:pPr marL="0" indent="0">
              <a:buNone/>
            </a:pPr>
            <a:endParaRPr lang="en-US" sz="1000" dirty="0"/>
          </a:p>
          <a:p>
            <a:pPr marL="0" indent="0">
              <a:buNone/>
            </a:pPr>
            <a:r>
              <a:rPr lang="en-US" dirty="0"/>
              <a:t>Deploy a Template from an external source:</a:t>
            </a:r>
          </a:p>
          <a:p>
            <a:endParaRPr lang="en-US" dirty="0"/>
          </a:p>
          <a:p>
            <a:r>
              <a:rPr lang="en-US" dirty="0"/>
              <a:t>Pass in a local parameter file:</a:t>
            </a:r>
          </a:p>
          <a:p>
            <a:endParaRPr lang="en-US" dirty="0"/>
          </a:p>
          <a:p>
            <a:endParaRPr lang="en-US" sz="1000" dirty="0"/>
          </a:p>
          <a:p>
            <a:r>
              <a:rPr lang="en-US" dirty="0"/>
              <a:t>Pass in an external parameter file</a:t>
            </a:r>
          </a:p>
          <a:p>
            <a:endParaRPr lang="en-US" dirty="0"/>
          </a:p>
        </p:txBody>
      </p:sp>
      <p:pic>
        <p:nvPicPr>
          <p:cNvPr id="4" name="Picture 3"/>
          <p:cNvPicPr>
            <a:picLocks noChangeAspect="1"/>
          </p:cNvPicPr>
          <p:nvPr/>
        </p:nvPicPr>
        <p:blipFill>
          <a:blip r:embed="rId3"/>
          <a:stretch>
            <a:fillRect/>
          </a:stretch>
        </p:blipFill>
        <p:spPr>
          <a:xfrm>
            <a:off x="529730" y="1791901"/>
            <a:ext cx="10333372" cy="1305818"/>
          </a:xfrm>
          <a:prstGeom prst="rect">
            <a:avLst/>
          </a:prstGeom>
        </p:spPr>
      </p:pic>
      <p:pic>
        <p:nvPicPr>
          <p:cNvPr id="5" name="Picture 4"/>
          <p:cNvPicPr>
            <a:picLocks noChangeAspect="1"/>
          </p:cNvPicPr>
          <p:nvPr/>
        </p:nvPicPr>
        <p:blipFill>
          <a:blip r:embed="rId4"/>
          <a:stretch>
            <a:fillRect/>
          </a:stretch>
        </p:blipFill>
        <p:spPr>
          <a:xfrm>
            <a:off x="529730" y="3639097"/>
            <a:ext cx="11662270" cy="570356"/>
          </a:xfrm>
          <a:prstGeom prst="rect">
            <a:avLst/>
          </a:prstGeom>
        </p:spPr>
      </p:pic>
      <p:pic>
        <p:nvPicPr>
          <p:cNvPr id="6" name="Picture 5"/>
          <p:cNvPicPr>
            <a:picLocks noChangeAspect="1"/>
          </p:cNvPicPr>
          <p:nvPr/>
        </p:nvPicPr>
        <p:blipFill>
          <a:blip r:embed="rId5"/>
          <a:stretch>
            <a:fillRect/>
          </a:stretch>
        </p:blipFill>
        <p:spPr>
          <a:xfrm>
            <a:off x="529730" y="4660365"/>
            <a:ext cx="10972800" cy="771525"/>
          </a:xfrm>
          <a:prstGeom prst="rect">
            <a:avLst/>
          </a:prstGeom>
        </p:spPr>
      </p:pic>
      <p:pic>
        <p:nvPicPr>
          <p:cNvPr id="7" name="Picture 6"/>
          <p:cNvPicPr>
            <a:picLocks noChangeAspect="1"/>
          </p:cNvPicPr>
          <p:nvPr/>
        </p:nvPicPr>
        <p:blipFill>
          <a:blip r:embed="rId6"/>
          <a:stretch>
            <a:fillRect/>
          </a:stretch>
        </p:blipFill>
        <p:spPr>
          <a:xfrm>
            <a:off x="529730" y="5882803"/>
            <a:ext cx="11662270" cy="579768"/>
          </a:xfrm>
          <a:prstGeom prst="rect">
            <a:avLst/>
          </a:prstGeom>
        </p:spPr>
      </p:pic>
    </p:spTree>
    <p:extLst>
      <p:ext uri="{BB962C8B-B14F-4D97-AF65-F5344CB8AC3E}">
        <p14:creationId xmlns:p14="http://schemas.microsoft.com/office/powerpoint/2010/main" val="110184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PowerShell</a:t>
            </a:r>
          </a:p>
        </p:txBody>
      </p:sp>
      <p:sp>
        <p:nvSpPr>
          <p:cNvPr id="3" name="Content Placeholder 2"/>
          <p:cNvSpPr>
            <a:spLocks noGrp="1"/>
          </p:cNvSpPr>
          <p:nvPr>
            <p:ph idx="1"/>
          </p:nvPr>
        </p:nvSpPr>
        <p:spPr>
          <a:xfrm>
            <a:off x="838200" y="1341120"/>
            <a:ext cx="10515600" cy="5274247"/>
          </a:xfrm>
        </p:spPr>
        <p:txBody>
          <a:bodyPr>
            <a:normAutofit lnSpcReduction="10000"/>
          </a:bodyPr>
          <a:lstStyle/>
          <a:p>
            <a:r>
              <a:rPr lang="en-US" dirty="0"/>
              <a:t>You can pass in parameters inline and with a local parameter file.</a:t>
            </a:r>
          </a:p>
          <a:p>
            <a:r>
              <a:rPr lang="en-US" dirty="0"/>
              <a:t>You CANNOT pass in parameters inline and with an external parameter file.</a:t>
            </a:r>
          </a:p>
          <a:p>
            <a:r>
              <a:rPr lang="en-US" dirty="0"/>
              <a:t>You can TEST a deployment before running it.</a:t>
            </a:r>
          </a:p>
          <a:p>
            <a:endParaRPr lang="en-US" dirty="0"/>
          </a:p>
          <a:p>
            <a:endParaRPr lang="en-US" dirty="0"/>
          </a:p>
          <a:p>
            <a:endParaRPr lang="en-US" dirty="0"/>
          </a:p>
          <a:p>
            <a:r>
              <a:rPr lang="en-US" b="1" dirty="0">
                <a:solidFill>
                  <a:srgbClr val="FF0000"/>
                </a:solidFill>
              </a:rPr>
              <a:t>Template Deployments have 2 modes: INCREMENTAL or COMPLETE</a:t>
            </a:r>
          </a:p>
          <a:p>
            <a:pPr lvl="1"/>
            <a:r>
              <a:rPr lang="en-US" b="1" dirty="0">
                <a:solidFill>
                  <a:srgbClr val="FF0000"/>
                </a:solidFill>
              </a:rPr>
              <a:t>Both modes deploy resources defined in Template.</a:t>
            </a:r>
          </a:p>
          <a:p>
            <a:pPr lvl="1"/>
            <a:r>
              <a:rPr lang="en-US" b="1" dirty="0">
                <a:solidFill>
                  <a:srgbClr val="FF0000"/>
                </a:solidFill>
              </a:rPr>
              <a:t>Complete Deployment DELETES resources in group not defined in Template</a:t>
            </a:r>
          </a:p>
          <a:p>
            <a:pPr lvl="1"/>
            <a:r>
              <a:rPr lang="en-US" b="1" dirty="0">
                <a:solidFill>
                  <a:srgbClr val="FF0000"/>
                </a:solidFill>
              </a:rPr>
              <a:t>Incremental does not DELETE resources not defined in Template</a:t>
            </a:r>
          </a:p>
          <a:p>
            <a:pPr lvl="1"/>
            <a:r>
              <a:rPr lang="en-US" b="1" dirty="0">
                <a:solidFill>
                  <a:srgbClr val="FF0000"/>
                </a:solidFill>
              </a:rPr>
              <a:t>Use “-Mode” argument to set Mode.</a:t>
            </a:r>
          </a:p>
          <a:p>
            <a:endParaRPr lang="en-US" dirty="0"/>
          </a:p>
        </p:txBody>
      </p:sp>
      <p:pic>
        <p:nvPicPr>
          <p:cNvPr id="4" name="Picture 3"/>
          <p:cNvPicPr>
            <a:picLocks noChangeAspect="1"/>
          </p:cNvPicPr>
          <p:nvPr/>
        </p:nvPicPr>
        <p:blipFill>
          <a:blip r:embed="rId3"/>
          <a:stretch>
            <a:fillRect/>
          </a:stretch>
        </p:blipFill>
        <p:spPr>
          <a:xfrm>
            <a:off x="687977" y="2931893"/>
            <a:ext cx="11171514" cy="1631102"/>
          </a:xfrm>
          <a:prstGeom prst="rect">
            <a:avLst/>
          </a:prstGeom>
        </p:spPr>
      </p:pic>
      <p:sp>
        <p:nvSpPr>
          <p:cNvPr id="5" name="TextBox 4"/>
          <p:cNvSpPr txBox="1"/>
          <p:nvPr/>
        </p:nvSpPr>
        <p:spPr>
          <a:xfrm>
            <a:off x="158262" y="6249587"/>
            <a:ext cx="9837615" cy="369332"/>
          </a:xfrm>
          <a:prstGeom prst="rect">
            <a:avLst/>
          </a:prstGeom>
          <a:noFill/>
        </p:spPr>
        <p:txBody>
          <a:bodyPr wrap="square" rtlCol="0">
            <a:spAutoFit/>
          </a:bodyPr>
          <a:lstStyle/>
          <a:p>
            <a:r>
              <a:rPr lang="en-US" dirty="0">
                <a:hlinkClick r:id="rId4"/>
              </a:rPr>
              <a:t>https://docs.microsoft.com/en-us/azure/azure-resource-manager/resource-group-template-deploy</a:t>
            </a:r>
            <a:r>
              <a:rPr lang="en-US" dirty="0"/>
              <a:t> </a:t>
            </a:r>
          </a:p>
        </p:txBody>
      </p:sp>
    </p:spTree>
    <p:extLst>
      <p:ext uri="{BB962C8B-B14F-4D97-AF65-F5344CB8AC3E}">
        <p14:creationId xmlns:p14="http://schemas.microsoft.com/office/powerpoint/2010/main" val="98249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3C0D1-186F-4141-A7C6-8E9FD651B781}"/>
              </a:ext>
            </a:extLst>
          </p:cNvPr>
          <p:cNvSpPr>
            <a:spLocks noGrp="1"/>
          </p:cNvSpPr>
          <p:nvPr>
            <p:ph type="title"/>
          </p:nvPr>
        </p:nvSpPr>
        <p:spPr/>
        <p:txBody>
          <a:bodyPr>
            <a:normAutofit fontScale="90000"/>
          </a:bodyPr>
          <a:lstStyle/>
          <a:p>
            <a:r>
              <a:rPr lang="en-US" b="1" dirty="0"/>
              <a:t>Deploy resources with Resource Manager templates and Azure PowerShell</a:t>
            </a:r>
            <a:endParaRPr lang="en-US" dirty="0"/>
          </a:p>
        </p:txBody>
      </p:sp>
      <p:sp>
        <p:nvSpPr>
          <p:cNvPr id="6" name="Content Placeholder 5">
            <a:extLst>
              <a:ext uri="{FF2B5EF4-FFF2-40B4-BE49-F238E27FC236}">
                <a16:creationId xmlns:a16="http://schemas.microsoft.com/office/drawing/2014/main" id="{1AF40C29-2BAB-4F2C-8873-066BCE725627}"/>
              </a:ext>
            </a:extLst>
          </p:cNvPr>
          <p:cNvSpPr>
            <a:spLocks noGrp="1"/>
          </p:cNvSpPr>
          <p:nvPr>
            <p:ph idx="1"/>
          </p:nvPr>
        </p:nvSpPr>
        <p:spPr/>
        <p:txBody>
          <a:bodyPr/>
          <a:lstStyle/>
          <a:p>
            <a:r>
              <a:rPr lang="en-US" dirty="0">
                <a:hlinkClick r:id="rId3"/>
              </a:rPr>
              <a:t>Deploy a template from your local machine</a:t>
            </a:r>
            <a:endParaRPr lang="en-US" dirty="0"/>
          </a:p>
          <a:p>
            <a:r>
              <a:rPr lang="en-US" dirty="0">
                <a:hlinkClick r:id="rId4"/>
              </a:rPr>
              <a:t>Deploy a template from an external source</a:t>
            </a:r>
            <a:endParaRPr lang="en-US" dirty="0"/>
          </a:p>
          <a:p>
            <a:r>
              <a:rPr lang="en-US" dirty="0">
                <a:hlinkClick r:id="rId5"/>
              </a:rPr>
              <a:t>Parameter files</a:t>
            </a:r>
            <a:endParaRPr lang="en-US" dirty="0"/>
          </a:p>
          <a:p>
            <a:r>
              <a:rPr lang="en-US" dirty="0">
                <a:hlinkClick r:id="rId6"/>
              </a:rPr>
              <a:t>Test a template deployment</a:t>
            </a:r>
            <a:endParaRPr lang="en-US" dirty="0"/>
          </a:p>
          <a:p>
            <a:r>
              <a:rPr lang="en-US" dirty="0">
                <a:hlinkClick r:id="rId7"/>
              </a:rPr>
              <a:t>Incremental and complete deployments</a:t>
            </a:r>
            <a:endParaRPr lang="en-US" dirty="0"/>
          </a:p>
          <a:p>
            <a:r>
              <a:rPr lang="en-US" dirty="0">
                <a:hlinkClick r:id="rId8"/>
              </a:rPr>
              <a:t>Sample template</a:t>
            </a:r>
            <a:endParaRPr lang="en-US" dirty="0"/>
          </a:p>
          <a:p>
            <a:r>
              <a:rPr lang="en-US" dirty="0">
                <a:hlinkClick r:id="rId9"/>
              </a:rPr>
              <a:t>Next steps</a:t>
            </a:r>
            <a:endParaRPr lang="en-US" dirty="0"/>
          </a:p>
        </p:txBody>
      </p:sp>
      <p:sp>
        <p:nvSpPr>
          <p:cNvPr id="7" name="Text Placeholder 6">
            <a:extLst>
              <a:ext uri="{FF2B5EF4-FFF2-40B4-BE49-F238E27FC236}">
                <a16:creationId xmlns:a16="http://schemas.microsoft.com/office/drawing/2014/main" id="{8C9D3287-1732-4B42-B0F5-0B65757315A5}"/>
              </a:ext>
            </a:extLst>
          </p:cNvPr>
          <p:cNvSpPr>
            <a:spLocks noGrp="1"/>
          </p:cNvSpPr>
          <p:nvPr>
            <p:ph type="body" sz="quarter" idx="10"/>
          </p:nvPr>
        </p:nvSpPr>
        <p:spPr/>
        <p:txBody>
          <a:bodyPr/>
          <a:lstStyle/>
          <a:p>
            <a:r>
              <a:rPr lang="en-US" dirty="0"/>
              <a:t>https://docs.microsoft.com/en-us/azure/azure-resource-manager/resource-group-template-deploy</a:t>
            </a:r>
          </a:p>
        </p:txBody>
      </p:sp>
    </p:spTree>
    <p:extLst>
      <p:ext uri="{BB962C8B-B14F-4D97-AF65-F5344CB8AC3E}">
        <p14:creationId xmlns:p14="http://schemas.microsoft.com/office/powerpoint/2010/main" val="1413832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CLI </a:t>
            </a:r>
            <a:r>
              <a:rPr lang="en-US" sz="2400" b="1" dirty="0"/>
              <a:t>(similar to PowerShell)</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Local template file deploy:</a:t>
            </a:r>
          </a:p>
          <a:p>
            <a:endParaRPr lang="en-US" dirty="0"/>
          </a:p>
          <a:p>
            <a:endParaRPr lang="en-US" dirty="0"/>
          </a:p>
          <a:p>
            <a:endParaRPr lang="en-US" dirty="0"/>
          </a:p>
          <a:p>
            <a:r>
              <a:rPr lang="en-US" dirty="0"/>
              <a:t>External template file deploy, use </a:t>
            </a:r>
            <a:r>
              <a:rPr lang="en-US" b="1" dirty="0">
                <a:latin typeface="Consolas" panose="020B0609020204030204" pitchFamily="49" charset="0"/>
              </a:rPr>
              <a:t>--template-</a:t>
            </a:r>
            <a:r>
              <a:rPr lang="en-US" b="1" dirty="0" err="1">
                <a:latin typeface="Consolas" panose="020B0609020204030204" pitchFamily="49" charset="0"/>
              </a:rPr>
              <a:t>uri</a:t>
            </a:r>
            <a:endParaRPr lang="en-US" b="1" dirty="0">
              <a:latin typeface="Consolas" panose="020B0609020204030204" pitchFamily="49" charset="0"/>
            </a:endParaRPr>
          </a:p>
          <a:p>
            <a:r>
              <a:rPr lang="en-US" dirty="0"/>
              <a:t>To use a local parameter file, use @</a:t>
            </a:r>
            <a:r>
              <a:rPr lang="en-US" dirty="0" err="1"/>
              <a:t>file.path</a:t>
            </a:r>
            <a:r>
              <a:rPr lang="en-US" dirty="0"/>
              <a:t> with the </a:t>
            </a:r>
            <a:r>
              <a:rPr lang="en-US" b="1" dirty="0">
                <a:latin typeface="Consolas" panose="020B0609020204030204" pitchFamily="49" charset="0"/>
              </a:rPr>
              <a:t>--parameters </a:t>
            </a:r>
            <a:r>
              <a:rPr lang="en-US" dirty="0"/>
              <a:t>argument.</a:t>
            </a:r>
          </a:p>
          <a:p>
            <a:r>
              <a:rPr lang="en-US" dirty="0"/>
              <a:t>External parameter files aren’t supported.</a:t>
            </a:r>
          </a:p>
          <a:p>
            <a:r>
              <a:rPr lang="en-US" dirty="0"/>
              <a:t>You can validate the template deployment. </a:t>
            </a:r>
            <a:br>
              <a:rPr lang="en-US" dirty="0"/>
            </a:br>
            <a:r>
              <a:rPr lang="en-US" dirty="0"/>
              <a:t>Use “</a:t>
            </a:r>
            <a:r>
              <a:rPr lang="en-US" b="1" dirty="0" err="1">
                <a:latin typeface="Consolas" panose="020B0609020204030204" pitchFamily="49" charset="0"/>
              </a:rPr>
              <a:t>az</a:t>
            </a:r>
            <a:r>
              <a:rPr lang="en-US" b="1" dirty="0">
                <a:latin typeface="Consolas" panose="020B0609020204030204" pitchFamily="49" charset="0"/>
              </a:rPr>
              <a:t> group deployment </a:t>
            </a:r>
            <a:r>
              <a:rPr lang="en-US" b="1" i="1" dirty="0">
                <a:latin typeface="Consolas" panose="020B0609020204030204" pitchFamily="49" charset="0"/>
              </a:rPr>
              <a:t>validate</a:t>
            </a:r>
            <a:r>
              <a:rPr lang="en-US" dirty="0"/>
              <a:t>” and same arguments</a:t>
            </a:r>
          </a:p>
          <a:p>
            <a:r>
              <a:rPr lang="en-US" dirty="0"/>
              <a:t>Switch between Complete and Incremental mode, use </a:t>
            </a:r>
            <a:r>
              <a:rPr lang="en-US" b="1" dirty="0">
                <a:latin typeface="Consolas" panose="020B0609020204030204" pitchFamily="49" charset="0"/>
              </a:rPr>
              <a:t>--mode </a:t>
            </a:r>
            <a:r>
              <a:rPr lang="en-US" dirty="0"/>
              <a:t>argument.</a:t>
            </a:r>
          </a:p>
        </p:txBody>
      </p:sp>
      <p:sp>
        <p:nvSpPr>
          <p:cNvPr id="6" name="Text Placeholder 5">
            <a:extLst>
              <a:ext uri="{FF2B5EF4-FFF2-40B4-BE49-F238E27FC236}">
                <a16:creationId xmlns:a16="http://schemas.microsoft.com/office/drawing/2014/main" id="{99A4E0AF-8A74-4BED-BB6D-188F305F3431}"/>
              </a:ext>
            </a:extLst>
          </p:cNvPr>
          <p:cNvSpPr>
            <a:spLocks noGrp="1"/>
          </p:cNvSpPr>
          <p:nvPr>
            <p:ph type="body" sz="quarter" idx="4294967295"/>
          </p:nvPr>
        </p:nvSpPr>
        <p:spPr>
          <a:xfrm>
            <a:off x="0" y="6207125"/>
            <a:ext cx="11768138" cy="603250"/>
          </a:xfrm>
        </p:spPr>
        <p:txBody>
          <a:bodyPr>
            <a:normAutofit fontScale="77500" lnSpcReduction="20000"/>
          </a:bodyPr>
          <a:lstStyle/>
          <a:p>
            <a:r>
              <a:rPr lang="en-US" dirty="0">
                <a:hlinkClick r:id="rId3"/>
              </a:rPr>
              <a:t>https://docs.microsoft.com/en-us/azure/azure-resource-manager/resource-group-template-deploy-cli</a:t>
            </a:r>
            <a:r>
              <a:rPr lang="en-US" dirty="0"/>
              <a:t> </a:t>
            </a:r>
          </a:p>
        </p:txBody>
      </p:sp>
      <p:pic>
        <p:nvPicPr>
          <p:cNvPr id="4" name="Picture 3"/>
          <p:cNvPicPr>
            <a:picLocks noChangeAspect="1"/>
          </p:cNvPicPr>
          <p:nvPr/>
        </p:nvPicPr>
        <p:blipFill>
          <a:blip r:embed="rId4"/>
          <a:stretch>
            <a:fillRect/>
          </a:stretch>
        </p:blipFill>
        <p:spPr>
          <a:xfrm>
            <a:off x="4866385" y="1333533"/>
            <a:ext cx="7223727" cy="1790936"/>
          </a:xfrm>
          <a:prstGeom prst="rect">
            <a:avLst/>
          </a:prstGeom>
        </p:spPr>
      </p:pic>
      <p:grpSp>
        <p:nvGrpSpPr>
          <p:cNvPr id="8" name="Group 7">
            <a:extLst>
              <a:ext uri="{FF2B5EF4-FFF2-40B4-BE49-F238E27FC236}">
                <a16:creationId xmlns:a16="http://schemas.microsoft.com/office/drawing/2014/main" id="{8125DE21-D8DC-4941-96D5-28AF1B974B8C}"/>
              </a:ext>
            </a:extLst>
          </p:cNvPr>
          <p:cNvGrpSpPr/>
          <p:nvPr/>
        </p:nvGrpSpPr>
        <p:grpSpPr>
          <a:xfrm>
            <a:off x="101888" y="1932250"/>
            <a:ext cx="4066309" cy="1477328"/>
            <a:chOff x="101888" y="1932250"/>
            <a:chExt cx="4066309" cy="1477328"/>
          </a:xfrm>
        </p:grpSpPr>
        <p:sp>
          <p:nvSpPr>
            <p:cNvPr id="5" name="TextBox 4">
              <a:extLst>
                <a:ext uri="{FF2B5EF4-FFF2-40B4-BE49-F238E27FC236}">
                  <a16:creationId xmlns:a16="http://schemas.microsoft.com/office/drawing/2014/main" id="{E4A0ACBE-592F-43A3-BFAF-C42F9F180A3E}"/>
                </a:ext>
              </a:extLst>
            </p:cNvPr>
            <p:cNvSpPr txBox="1"/>
            <p:nvPr/>
          </p:nvSpPr>
          <p:spPr>
            <a:xfrm>
              <a:off x="101888" y="1932250"/>
              <a:ext cx="4066309" cy="1477328"/>
            </a:xfrm>
            <a:prstGeom prst="rect">
              <a:avLst/>
            </a:prstGeom>
            <a:noFill/>
          </p:spPr>
          <p:txBody>
            <a:bodyPr wrap="square" rtlCol="0">
              <a:spAutoFit/>
            </a:bodyPr>
            <a:lstStyle/>
            <a:p>
              <a:endParaRPr lang="en-US" dirty="0"/>
            </a:p>
            <a:p>
              <a:r>
                <a:rPr lang="en-US" b="1" i="1" dirty="0">
                  <a:solidFill>
                    <a:schemeClr val="accent4">
                      <a:lumMod val="75000"/>
                    </a:schemeClr>
                  </a:solidFill>
                </a:rPr>
                <a:t>(You can now get the CLI directly in the Azure Portal! This is makes it super easy to use. Go to the portal and click this button in the top right </a:t>
              </a:r>
              <a:r>
                <a:rPr lang="en-US" b="1" i="1" dirty="0" err="1">
                  <a:solidFill>
                    <a:schemeClr val="accent4">
                      <a:lumMod val="75000"/>
                    </a:schemeClr>
                  </a:solidFill>
                </a:rPr>
                <a:t>nav</a:t>
              </a:r>
              <a:r>
                <a:rPr lang="en-US" b="1" i="1" dirty="0">
                  <a:solidFill>
                    <a:schemeClr val="accent4">
                      <a:lumMod val="75000"/>
                    </a:schemeClr>
                  </a:solidFill>
                </a:rPr>
                <a:t> bar:       )</a:t>
              </a:r>
            </a:p>
          </p:txBody>
        </p:sp>
        <p:pic>
          <p:nvPicPr>
            <p:cNvPr id="7" name="Picture 6">
              <a:extLst>
                <a:ext uri="{FF2B5EF4-FFF2-40B4-BE49-F238E27FC236}">
                  <a16:creationId xmlns:a16="http://schemas.microsoft.com/office/drawing/2014/main" id="{BF3CF0D9-3920-463E-9CF9-C9D6A9B06185}"/>
                </a:ext>
              </a:extLst>
            </p:cNvPr>
            <p:cNvPicPr>
              <a:picLocks noChangeAspect="1"/>
            </p:cNvPicPr>
            <p:nvPr/>
          </p:nvPicPr>
          <p:blipFill>
            <a:blip r:embed="rId5"/>
            <a:stretch>
              <a:fillRect/>
            </a:stretch>
          </p:blipFill>
          <p:spPr>
            <a:xfrm>
              <a:off x="3116406" y="3062844"/>
              <a:ext cx="340302" cy="291687"/>
            </a:xfrm>
            <a:prstGeom prst="rect">
              <a:avLst/>
            </a:prstGeom>
          </p:spPr>
        </p:pic>
      </p:grpSp>
    </p:spTree>
    <p:extLst>
      <p:ext uri="{BB962C8B-B14F-4D97-AF65-F5344CB8AC3E}">
        <p14:creationId xmlns:p14="http://schemas.microsoft.com/office/powerpoint/2010/main" val="14244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Availability - Regions</a:t>
            </a:r>
          </a:p>
        </p:txBody>
      </p:sp>
      <p:sp>
        <p:nvSpPr>
          <p:cNvPr id="3" name="Content Placeholder 2"/>
          <p:cNvSpPr>
            <a:spLocks noGrp="1"/>
          </p:cNvSpPr>
          <p:nvPr>
            <p:ph idx="1"/>
          </p:nvPr>
        </p:nvSpPr>
        <p:spPr/>
        <p:txBody>
          <a:bodyPr>
            <a:normAutofit fontScale="85000" lnSpcReduction="20000"/>
          </a:bodyPr>
          <a:lstStyle/>
          <a:p>
            <a:r>
              <a:rPr lang="en-US" dirty="0"/>
              <a:t>An Azure Region is a geographic region that contains a collection of data centers. </a:t>
            </a:r>
          </a:p>
          <a:p>
            <a:pPr lvl="1"/>
            <a:r>
              <a:rPr lang="en-US" dirty="0"/>
              <a:t>It’s more than one building. </a:t>
            </a:r>
          </a:p>
          <a:p>
            <a:pPr lvl="1"/>
            <a:r>
              <a:rPr lang="en-US" dirty="0"/>
              <a:t>There are over 30 Azure regions: </a:t>
            </a:r>
            <a:r>
              <a:rPr lang="en-US" dirty="0">
                <a:hlinkClick r:id="rId3"/>
              </a:rPr>
              <a:t>https://azure.microsoft.com/en-us/regions/</a:t>
            </a:r>
            <a:endParaRPr lang="en-US" dirty="0"/>
          </a:p>
          <a:p>
            <a:pPr lvl="1"/>
            <a:r>
              <a:rPr lang="en-US" dirty="0"/>
              <a:t>Special / Sovereign Regions:</a:t>
            </a:r>
          </a:p>
          <a:p>
            <a:pPr lvl="2"/>
            <a:r>
              <a:rPr lang="en-US" dirty="0"/>
              <a:t>US </a:t>
            </a:r>
            <a:r>
              <a:rPr lang="en-US" dirty="0" err="1"/>
              <a:t>Gov</a:t>
            </a:r>
            <a:r>
              <a:rPr lang="en-US" dirty="0"/>
              <a:t> Virginia/Iowa</a:t>
            </a:r>
          </a:p>
          <a:p>
            <a:pPr lvl="2"/>
            <a:r>
              <a:rPr lang="en-US" dirty="0"/>
              <a:t>China East, China North</a:t>
            </a:r>
          </a:p>
          <a:p>
            <a:pPr lvl="2"/>
            <a:r>
              <a:rPr lang="en-US" dirty="0"/>
              <a:t>Germany Central, </a:t>
            </a:r>
            <a:r>
              <a:rPr lang="en-US" dirty="0" err="1"/>
              <a:t>Gemany</a:t>
            </a:r>
            <a:r>
              <a:rPr lang="en-US" dirty="0"/>
              <a:t> Northeast</a:t>
            </a:r>
          </a:p>
          <a:p>
            <a:r>
              <a:rPr lang="en-US" b="1" dirty="0">
                <a:solidFill>
                  <a:srgbClr val="FF0000"/>
                </a:solidFill>
              </a:rPr>
              <a:t>Region Pairs</a:t>
            </a:r>
          </a:p>
          <a:p>
            <a:pPr lvl="1"/>
            <a:r>
              <a:rPr lang="en-US" b="1" dirty="0">
                <a:solidFill>
                  <a:srgbClr val="FF0000"/>
                </a:solidFill>
              </a:rPr>
              <a:t>In same geography (such as US, Europe or Asia)</a:t>
            </a:r>
          </a:p>
          <a:p>
            <a:pPr lvl="1"/>
            <a:r>
              <a:rPr lang="en-US" b="1" dirty="0">
                <a:solidFill>
                  <a:srgbClr val="FF0000"/>
                </a:solidFill>
              </a:rPr>
              <a:t>Replicated resources are replicated across pairs</a:t>
            </a:r>
          </a:p>
          <a:p>
            <a:pPr lvl="1"/>
            <a:r>
              <a:rPr lang="en-US" b="1" dirty="0">
                <a:solidFill>
                  <a:srgbClr val="FF0000"/>
                </a:solidFill>
              </a:rPr>
              <a:t>In broad geographic outage, one region in the pair is prioritized</a:t>
            </a:r>
          </a:p>
          <a:p>
            <a:pPr lvl="1"/>
            <a:r>
              <a:rPr lang="en-US" dirty="0"/>
              <a:t>Data resides in the same geography as its pair (except Brazil South)</a:t>
            </a:r>
          </a:p>
          <a:p>
            <a:pPr lvl="1"/>
            <a:r>
              <a:rPr lang="en-US" dirty="0"/>
              <a:t>Pairs: </a:t>
            </a:r>
            <a:r>
              <a:rPr lang="en-US" dirty="0">
                <a:hlinkClick r:id="rId4"/>
              </a:rPr>
              <a:t>https://docs.microsoft.com/en-us/azure/best-practices-availability-paired-regions#what-are-paired-regions</a:t>
            </a:r>
            <a:endParaRPr lang="en-US" dirty="0"/>
          </a:p>
          <a:p>
            <a:pPr lvl="1"/>
            <a:r>
              <a:rPr lang="en-US" dirty="0"/>
              <a:t>Azure Storage GRS and RA-GRS replicates data from one region to its pair.</a:t>
            </a:r>
          </a:p>
          <a:p>
            <a:pPr lvl="1"/>
            <a:endParaRPr lang="en-US" dirty="0"/>
          </a:p>
        </p:txBody>
      </p:sp>
    </p:spTree>
    <p:extLst>
      <p:ext uri="{BB962C8B-B14F-4D97-AF65-F5344CB8AC3E}">
        <p14:creationId xmlns:p14="http://schemas.microsoft.com/office/powerpoint/2010/main" val="3819584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10000"/>
          </a:bodyPr>
          <a:lstStyle/>
          <a:p>
            <a:r>
              <a:rPr lang="en-US" dirty="0"/>
              <a:t>Primary/Secondary Region for Higher Availability</a:t>
            </a:r>
          </a:p>
          <a:p>
            <a:r>
              <a:rPr lang="en-US" b="1" dirty="0"/>
              <a:t>Traffic Manager</a:t>
            </a:r>
            <a:r>
              <a:rPr lang="en-US" dirty="0"/>
              <a:t> routes requests</a:t>
            </a:r>
          </a:p>
          <a:p>
            <a:r>
              <a:rPr lang="en-US" dirty="0"/>
              <a:t>Put Primary, Secondary and</a:t>
            </a:r>
            <a:br>
              <a:rPr lang="en-US" dirty="0"/>
            </a:br>
            <a:r>
              <a:rPr lang="en-US" dirty="0"/>
              <a:t>Traffic Manager is separate </a:t>
            </a:r>
            <a:br>
              <a:rPr lang="en-US" dirty="0"/>
            </a:br>
            <a:r>
              <a:rPr lang="en-US" dirty="0"/>
              <a:t>regions</a:t>
            </a:r>
          </a:p>
          <a:p>
            <a:r>
              <a:rPr lang="en-US" dirty="0"/>
              <a:t>Make sure each region’s VNET IP</a:t>
            </a:r>
            <a:br>
              <a:rPr lang="en-US" dirty="0"/>
            </a:br>
            <a:r>
              <a:rPr lang="en-US" dirty="0"/>
              <a:t>range does not overlap</a:t>
            </a:r>
          </a:p>
          <a:p>
            <a:r>
              <a:rPr lang="en-US" dirty="0"/>
              <a:t>The same ARM template can be deployed, with minor parameter changes for VNET IP address space, and Resource locations.</a:t>
            </a:r>
          </a:p>
          <a:p>
            <a:endParaRPr lang="en-US" dirty="0"/>
          </a:p>
        </p:txBody>
      </p:sp>
    </p:spTree>
    <p:extLst>
      <p:ext uri="{BB962C8B-B14F-4D97-AF65-F5344CB8AC3E}">
        <p14:creationId xmlns:p14="http://schemas.microsoft.com/office/powerpoint/2010/main" val="398229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4" name="Picture 4"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822" y="898358"/>
            <a:ext cx="6633178" cy="56062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Regional Availability - Design</a:t>
            </a:r>
          </a:p>
        </p:txBody>
      </p:sp>
      <p:sp>
        <p:nvSpPr>
          <p:cNvPr id="3" name="Content Placeholder 2"/>
          <p:cNvSpPr>
            <a:spLocks noGrp="1"/>
          </p:cNvSpPr>
          <p:nvPr>
            <p:ph idx="1"/>
          </p:nvPr>
        </p:nvSpPr>
        <p:spPr>
          <a:xfrm>
            <a:off x="838200" y="1825625"/>
            <a:ext cx="6348663" cy="4351338"/>
          </a:xfrm>
        </p:spPr>
        <p:txBody>
          <a:bodyPr>
            <a:normAutofit fontScale="92500" lnSpcReduction="20000"/>
          </a:bodyPr>
          <a:lstStyle/>
          <a:p>
            <a:r>
              <a:rPr lang="en-US" dirty="0"/>
              <a:t>Configurations</a:t>
            </a:r>
          </a:p>
          <a:p>
            <a:pPr lvl="1"/>
            <a:r>
              <a:rPr lang="en-US" b="1" dirty="0">
                <a:solidFill>
                  <a:srgbClr val="FF0000"/>
                </a:solidFill>
              </a:rPr>
              <a:t>Active/passive with hot standby </a:t>
            </a:r>
            <a:r>
              <a:rPr lang="en-US" b="1" i="1" dirty="0">
                <a:solidFill>
                  <a:srgbClr val="FF0000"/>
                </a:solidFill>
              </a:rPr>
              <a:t>(rec)</a:t>
            </a:r>
          </a:p>
          <a:p>
            <a:pPr lvl="1"/>
            <a:r>
              <a:rPr lang="en-US" dirty="0"/>
              <a:t>Active/passive with cold standby</a:t>
            </a:r>
          </a:p>
          <a:p>
            <a:pPr lvl="1"/>
            <a:r>
              <a:rPr lang="en-US" dirty="0"/>
              <a:t>Active/active</a:t>
            </a:r>
          </a:p>
          <a:p>
            <a:r>
              <a:rPr lang="en-US" dirty="0"/>
              <a:t>Use Regional Pairing</a:t>
            </a:r>
          </a:p>
          <a:p>
            <a:pPr lvl="1"/>
            <a:r>
              <a:rPr lang="en-US" dirty="0"/>
              <a:t>In broad outage, one region from</a:t>
            </a:r>
            <a:br>
              <a:rPr lang="en-US" dirty="0"/>
            </a:br>
            <a:r>
              <a:rPr lang="en-US" dirty="0"/>
              <a:t>pair is prioritized</a:t>
            </a:r>
          </a:p>
          <a:p>
            <a:pPr lvl="1"/>
            <a:r>
              <a:rPr lang="en-US" dirty="0"/>
              <a:t>Data residency issues mitigated</a:t>
            </a:r>
          </a:p>
          <a:p>
            <a:r>
              <a:rPr lang="en-US" dirty="0"/>
              <a:t>Traffic Manager </a:t>
            </a:r>
          </a:p>
          <a:p>
            <a:pPr lvl="1"/>
            <a:r>
              <a:rPr lang="en-US" dirty="0"/>
              <a:t>routing = priority, </a:t>
            </a:r>
          </a:p>
          <a:p>
            <a:pPr lvl="1"/>
            <a:r>
              <a:rPr lang="en-US" dirty="0"/>
              <a:t>health probe = write a custom service that reports accurately</a:t>
            </a:r>
          </a:p>
          <a:p>
            <a:r>
              <a:rPr lang="en-US" dirty="0"/>
              <a:t>Read Reference Architecture </a:t>
            </a:r>
            <a:r>
              <a:rPr lang="en-US" dirty="0">
                <a:hlinkClick r:id="rId4"/>
              </a:rPr>
              <a:t>Here</a:t>
            </a:r>
            <a:r>
              <a:rPr lang="en-US" dirty="0"/>
              <a:t>.</a:t>
            </a:r>
          </a:p>
          <a:p>
            <a:endParaRPr lang="en-US" dirty="0"/>
          </a:p>
        </p:txBody>
      </p:sp>
      <p:sp>
        <p:nvSpPr>
          <p:cNvPr id="4" name="TextBox 3"/>
          <p:cNvSpPr txBox="1"/>
          <p:nvPr/>
        </p:nvSpPr>
        <p:spPr>
          <a:xfrm>
            <a:off x="240632" y="6270177"/>
            <a:ext cx="12143874" cy="369332"/>
          </a:xfrm>
          <a:prstGeom prst="rect">
            <a:avLst/>
          </a:prstGeom>
          <a:noFill/>
        </p:spPr>
        <p:txBody>
          <a:bodyPr wrap="square" rtlCol="0">
            <a:spAutoFit/>
          </a:bodyPr>
          <a:lstStyle/>
          <a:p>
            <a:r>
              <a:rPr lang="en-US" dirty="0">
                <a:hlinkClick r:id="rId4"/>
              </a:rPr>
              <a:t>https://docs.microsoft.com/en-us/azure/architecture/reference-architectures/virtual-machines-linux/multi-region-application</a:t>
            </a:r>
            <a:r>
              <a:rPr lang="en-US" dirty="0"/>
              <a:t> </a:t>
            </a:r>
          </a:p>
        </p:txBody>
      </p:sp>
    </p:spTree>
    <p:extLst>
      <p:ext uri="{BB962C8B-B14F-4D97-AF65-F5344CB8AC3E}">
        <p14:creationId xmlns:p14="http://schemas.microsoft.com/office/powerpoint/2010/main" val="4193400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b="1" dirty="0">
                <a:solidFill>
                  <a:srgbClr val="FF0000"/>
                </a:solidFill>
              </a:rPr>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0081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and Azure</a:t>
            </a:r>
          </a:p>
        </p:txBody>
      </p:sp>
      <p:sp>
        <p:nvSpPr>
          <p:cNvPr id="5" name="Content Placeholder 4"/>
          <p:cNvSpPr>
            <a:spLocks noGrp="1"/>
          </p:cNvSpPr>
          <p:nvPr>
            <p:ph idx="1"/>
          </p:nvPr>
        </p:nvSpPr>
        <p:spPr>
          <a:xfrm>
            <a:off x="838199" y="1825625"/>
            <a:ext cx="11353801" cy="4351338"/>
          </a:xfrm>
        </p:spPr>
        <p:txBody>
          <a:bodyPr>
            <a:normAutofit lnSpcReduction="10000"/>
          </a:bodyPr>
          <a:lstStyle/>
          <a:p>
            <a:r>
              <a:rPr lang="en-US" dirty="0"/>
              <a:t>VMs vs. Containers</a:t>
            </a:r>
          </a:p>
          <a:p>
            <a:r>
              <a:rPr lang="en-US" dirty="0"/>
              <a:t>Containers offer greater density</a:t>
            </a:r>
          </a:p>
          <a:p>
            <a:pPr lvl="1"/>
            <a:r>
              <a:rPr lang="en-US" dirty="0"/>
              <a:t>Less wasted footprint</a:t>
            </a:r>
          </a:p>
          <a:p>
            <a:r>
              <a:rPr lang="en-US" dirty="0"/>
              <a:t>Containers are for both Windows and </a:t>
            </a:r>
            <a:br>
              <a:rPr lang="en-US" dirty="0"/>
            </a:br>
            <a:r>
              <a:rPr lang="en-US" dirty="0"/>
              <a:t>Linux</a:t>
            </a:r>
          </a:p>
          <a:p>
            <a:r>
              <a:rPr lang="en-US" dirty="0"/>
              <a:t>Azure Support for Containers</a:t>
            </a:r>
          </a:p>
          <a:p>
            <a:pPr lvl="1"/>
            <a:r>
              <a:rPr lang="en-US" dirty="0"/>
              <a:t>Install Docker on Azure VMs</a:t>
            </a:r>
          </a:p>
          <a:p>
            <a:pPr lvl="1"/>
            <a:r>
              <a:rPr lang="en-US" dirty="0"/>
              <a:t>Create a Docker Host from the Azure Marketplace</a:t>
            </a:r>
          </a:p>
          <a:p>
            <a:pPr lvl="1"/>
            <a:r>
              <a:rPr lang="en-US" b="1" dirty="0">
                <a:solidFill>
                  <a:srgbClr val="FF0000"/>
                </a:solidFill>
              </a:rPr>
              <a:t>Azure Container Service</a:t>
            </a:r>
          </a:p>
          <a:p>
            <a:pPr lvl="2"/>
            <a:r>
              <a:rPr lang="en-US" b="1" dirty="0">
                <a:solidFill>
                  <a:srgbClr val="FF0000"/>
                </a:solidFill>
              </a:rPr>
              <a:t>Create with Azure Portal or CLI</a:t>
            </a:r>
          </a:p>
          <a:p>
            <a:pPr lvl="2"/>
            <a:r>
              <a:rPr lang="en-US" b="1" dirty="0">
                <a:solidFill>
                  <a:srgbClr val="FF0000"/>
                </a:solidFill>
              </a:rPr>
              <a:t>Supports Popular Orchestration engines: DC/OS, Docker Swarm, Kubernetes</a:t>
            </a:r>
          </a:p>
          <a:p>
            <a:pPr lvl="2"/>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8499298"/>
              </p:ext>
            </p:extLst>
          </p:nvPr>
        </p:nvGraphicFramePr>
        <p:xfrm>
          <a:off x="6823986" y="878165"/>
          <a:ext cx="5182819" cy="2788920"/>
        </p:xfrm>
        <a:graphic>
          <a:graphicData uri="http://schemas.openxmlformats.org/drawingml/2006/table">
            <a:tbl>
              <a:tblPr/>
              <a:tblGrid>
                <a:gridCol w="1095451">
                  <a:extLst>
                    <a:ext uri="{9D8B030D-6E8A-4147-A177-3AD203B41FA5}">
                      <a16:colId xmlns:a16="http://schemas.microsoft.com/office/drawing/2014/main" val="2885478993"/>
                    </a:ext>
                  </a:extLst>
                </a:gridCol>
                <a:gridCol w="1688897">
                  <a:extLst>
                    <a:ext uri="{9D8B030D-6E8A-4147-A177-3AD203B41FA5}">
                      <a16:colId xmlns:a16="http://schemas.microsoft.com/office/drawing/2014/main" val="3273437378"/>
                    </a:ext>
                  </a:extLst>
                </a:gridCol>
                <a:gridCol w="2398471">
                  <a:extLst>
                    <a:ext uri="{9D8B030D-6E8A-4147-A177-3AD203B41FA5}">
                      <a16:colId xmlns:a16="http://schemas.microsoft.com/office/drawing/2014/main" val="2750879048"/>
                    </a:ext>
                  </a:extLst>
                </a:gridCol>
              </a:tblGrid>
              <a:tr h="0">
                <a:tc>
                  <a:txBody>
                    <a:bodyPr/>
                    <a:lstStyle/>
                    <a:p>
                      <a:pPr marL="0" marR="0" fontAlgn="t">
                        <a:spcBef>
                          <a:spcPts val="0"/>
                        </a:spcBef>
                        <a:spcAft>
                          <a:spcPts val="0"/>
                        </a:spcAft>
                      </a:pPr>
                      <a:r>
                        <a:rPr lang="en-US" sz="1100">
                          <a:solidFill>
                            <a:srgbClr val="D5D5D5"/>
                          </a:solidFill>
                          <a:effectLst/>
                          <a:latin typeface="segoe-ui_semibold"/>
                        </a:rPr>
                        <a:t>Feature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VMs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Containers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8455233"/>
                  </a:ext>
                </a:extLst>
              </a:tr>
              <a:tr h="0">
                <a:tc>
                  <a:txBody>
                    <a:bodyPr/>
                    <a:lstStyle/>
                    <a:p>
                      <a:pPr marL="0" marR="0" fontAlgn="t">
                        <a:spcBef>
                          <a:spcPts val="0"/>
                        </a:spcBef>
                        <a:spcAft>
                          <a:spcPts val="0"/>
                        </a:spcAft>
                      </a:pPr>
                      <a:r>
                        <a:rPr lang="en-US" sz="1100" dirty="0">
                          <a:solidFill>
                            <a:srgbClr val="D5D5D5"/>
                          </a:solidFill>
                          <a:effectLst/>
                          <a:latin typeface="segoe-ui_normal"/>
                        </a:rPr>
                        <a:t>"Default" security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greater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to a slightly lesser degree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46319362"/>
                  </a:ext>
                </a:extLst>
              </a:tr>
              <a:tr h="0">
                <a:tc>
                  <a:txBody>
                    <a:bodyPr/>
                    <a:lstStyle/>
                    <a:p>
                      <a:pPr marL="0" marR="0" fontAlgn="t">
                        <a:spcBef>
                          <a:spcPts val="0"/>
                        </a:spcBef>
                        <a:spcAft>
                          <a:spcPts val="0"/>
                        </a:spcAft>
                      </a:pPr>
                      <a:r>
                        <a:rPr lang="en-US" sz="1100">
                          <a:solidFill>
                            <a:srgbClr val="D5D5D5"/>
                          </a:solidFill>
                          <a:effectLst/>
                          <a:latin typeface="segoe-ui_normal"/>
                        </a:rPr>
                        <a:t>Memory on disk required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Complete OS plus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App requirements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34572475"/>
                  </a:ext>
                </a:extLst>
              </a:tr>
              <a:tr h="0">
                <a:tc>
                  <a:txBody>
                    <a:bodyPr/>
                    <a:lstStyle/>
                    <a:p>
                      <a:pPr marL="0" marR="0" fontAlgn="t">
                        <a:spcBef>
                          <a:spcPts val="0"/>
                        </a:spcBef>
                        <a:spcAft>
                          <a:spcPts val="0"/>
                        </a:spcAft>
                      </a:pPr>
                      <a:r>
                        <a:rPr lang="en-US" sz="1100">
                          <a:solidFill>
                            <a:srgbClr val="D5D5D5"/>
                          </a:solidFill>
                          <a:effectLst/>
                          <a:latin typeface="segoe-ui_normal"/>
                        </a:rPr>
                        <a:t>Time taken to start 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Longer: Boot of OS plus app loading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Substantially shorter: Only apps need to start because kernel is already running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37785187"/>
                  </a:ext>
                </a:extLst>
              </a:tr>
              <a:tr h="0">
                <a:tc>
                  <a:txBody>
                    <a:bodyPr/>
                    <a:lstStyle/>
                    <a:p>
                      <a:pPr marL="0" marR="0" fontAlgn="t">
                        <a:spcBef>
                          <a:spcPts val="0"/>
                        </a:spcBef>
                        <a:spcAft>
                          <a:spcPts val="0"/>
                        </a:spcAft>
                      </a:pPr>
                      <a:r>
                        <a:rPr lang="en-US" sz="1100">
                          <a:solidFill>
                            <a:srgbClr val="D5D5D5"/>
                          </a:solidFill>
                          <a:effectLst/>
                          <a:latin typeface="segoe-ui_normal"/>
                        </a:rPr>
                        <a:t>Portability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 Proper Preparation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Portable within image format; typically smaller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67072646"/>
                  </a:ext>
                </a:extLst>
              </a:tr>
              <a:tr h="0">
                <a:tc>
                  <a:txBody>
                    <a:bodyPr/>
                    <a:lstStyle/>
                    <a:p>
                      <a:pPr marL="0" marR="0" fontAlgn="t">
                        <a:spcBef>
                          <a:spcPts val="0"/>
                        </a:spcBef>
                        <a:spcAft>
                          <a:spcPts val="0"/>
                        </a:spcAft>
                      </a:pPr>
                      <a:r>
                        <a:rPr lang="en-US" sz="1100">
                          <a:solidFill>
                            <a:srgbClr val="D5D5D5"/>
                          </a:solidFill>
                          <a:effectLst/>
                          <a:latin typeface="segoe-ui_normal"/>
                        </a:rPr>
                        <a:t>Image Automation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Varies widely depending on OS and apps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effectLst/>
                          <a:latin typeface="segoe-ui_normal"/>
                          <a:hlinkClick r:id="rId3"/>
                        </a:rPr>
                        <a:t>Docker registry</a:t>
                      </a:r>
                      <a:r>
                        <a:rPr lang="en-US" sz="1100" dirty="0">
                          <a:solidFill>
                            <a:srgbClr val="D5D5D5"/>
                          </a:solidFill>
                          <a:effectLst/>
                          <a:latin typeface="segoe-ui_normal"/>
                        </a:rPr>
                        <a:t>; others</a:t>
                      </a:r>
                      <a:endParaRPr lang="en-US" sz="11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09972593"/>
                  </a:ext>
                </a:extLst>
              </a:tr>
            </a:tbl>
          </a:graphicData>
        </a:graphic>
      </p:graphicFrame>
      <p:sp>
        <p:nvSpPr>
          <p:cNvPr id="8" name="TextBox 7"/>
          <p:cNvSpPr txBox="1"/>
          <p:nvPr/>
        </p:nvSpPr>
        <p:spPr>
          <a:xfrm>
            <a:off x="208344" y="6389225"/>
            <a:ext cx="8848846" cy="369332"/>
          </a:xfrm>
          <a:prstGeom prst="rect">
            <a:avLst/>
          </a:prstGeom>
          <a:noFill/>
        </p:spPr>
        <p:txBody>
          <a:bodyPr wrap="square" rtlCol="0">
            <a:spAutoFit/>
          </a:bodyPr>
          <a:lstStyle/>
          <a:p>
            <a:r>
              <a:rPr lang="en-US" dirty="0">
                <a:hlinkClick r:id="rId4"/>
              </a:rPr>
              <a:t>https://docs.microsoft.com/en-us/azure/container-service/container-service-intro</a:t>
            </a:r>
            <a:r>
              <a:rPr lang="en-US" dirty="0"/>
              <a:t> </a:t>
            </a:r>
          </a:p>
        </p:txBody>
      </p:sp>
      <p:sp>
        <p:nvSpPr>
          <p:cNvPr id="9" name="TextBox 8"/>
          <p:cNvSpPr txBox="1"/>
          <p:nvPr/>
        </p:nvSpPr>
        <p:spPr>
          <a:xfrm>
            <a:off x="6515099" y="3648133"/>
            <a:ext cx="5987971" cy="307777"/>
          </a:xfrm>
          <a:prstGeom prst="rect">
            <a:avLst/>
          </a:prstGeom>
          <a:noFill/>
        </p:spPr>
        <p:txBody>
          <a:bodyPr wrap="square" rtlCol="0">
            <a:spAutoFit/>
          </a:bodyPr>
          <a:lstStyle/>
          <a:p>
            <a:r>
              <a:rPr lang="en-US" sz="1400" dirty="0">
                <a:hlinkClick r:id="rId5"/>
              </a:rPr>
              <a:t>https://docs.microsoft.com/en-us/azure/virtual-machines/linux/containers</a:t>
            </a:r>
            <a:r>
              <a:rPr lang="en-US" sz="1400" dirty="0"/>
              <a:t> </a:t>
            </a:r>
          </a:p>
        </p:txBody>
      </p:sp>
    </p:spTree>
    <p:extLst>
      <p:ext uri="{BB962C8B-B14F-4D97-AF65-F5344CB8AC3E}">
        <p14:creationId xmlns:p14="http://schemas.microsoft.com/office/powerpoint/2010/main" val="41487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dirty="0"/>
              <a:t>Azure VM's Temporary Disk</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processes images locally before saving them to permanent storage. I need some disk space to temporarily store these files.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Data Disk</a:t>
            </a:r>
          </a:p>
          <a:p>
            <a:pPr fontAlgn="ctr"/>
            <a:r>
              <a:rPr lang="en-US" dirty="0"/>
              <a:t>Azure Blob Storage</a:t>
            </a:r>
          </a:p>
          <a:p>
            <a:pPr fontAlgn="ctr"/>
            <a:r>
              <a:rPr lang="en-US" b="1" dirty="0">
                <a:solidFill>
                  <a:srgbClr val="00B050"/>
                </a:solidFill>
              </a:rPr>
              <a:t>Azure VM's Temporary Disk</a:t>
            </a:r>
          </a:p>
          <a:p>
            <a:endParaRPr lang="en-US" dirty="0"/>
          </a:p>
        </p:txBody>
      </p:sp>
    </p:spTree>
    <p:extLst>
      <p:ext uri="{BB962C8B-B14F-4D97-AF65-F5344CB8AC3E}">
        <p14:creationId xmlns:p14="http://schemas.microsoft.com/office/powerpoint/2010/main" val="3462783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758435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an application that requires a consist and guaranteed amount of IOPS and throughput for accessing data on disks. What is the most cost effective option?</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b="1" dirty="0">
                <a:solidFill>
                  <a:srgbClr val="00B050"/>
                </a:solidFill>
              </a:rPr>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051163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dirty="0"/>
              <a:t>Azure File Storage</a:t>
            </a:r>
          </a:p>
          <a:p>
            <a:pPr fontAlgn="ctr"/>
            <a:r>
              <a:rPr lang="en-US" dirty="0"/>
              <a:t>Azure Standard Storage Disks</a:t>
            </a:r>
          </a:p>
          <a:p>
            <a:pPr fontAlgn="ctr"/>
            <a:r>
              <a:rPr lang="en-US" dirty="0"/>
              <a:t>Azure Premium Storage Disks</a:t>
            </a:r>
          </a:p>
          <a:p>
            <a:pPr fontAlgn="ctr"/>
            <a:r>
              <a:rPr lang="en-US" dirty="0"/>
              <a:t>Standard Managed Disks</a:t>
            </a:r>
          </a:p>
          <a:p>
            <a:pPr marL="0" indent="0">
              <a:buNone/>
            </a:pPr>
            <a:endParaRPr lang="en-US" dirty="0"/>
          </a:p>
        </p:txBody>
      </p:sp>
    </p:spTree>
    <p:extLst>
      <p:ext uri="{BB962C8B-B14F-4D97-AF65-F5344CB8AC3E}">
        <p14:creationId xmlns:p14="http://schemas.microsoft.com/office/powerpoint/2010/main" val="350463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VM needs an "F" drive with at least 2TB of space. Which of the following do I need to consider when designing my VM?</a:t>
            </a:r>
          </a:p>
        </p:txBody>
      </p:sp>
      <p:sp>
        <p:nvSpPr>
          <p:cNvPr id="5" name="Content Placeholder 4"/>
          <p:cNvSpPr>
            <a:spLocks noGrp="1"/>
          </p:cNvSpPr>
          <p:nvPr>
            <p:ph idx="1"/>
          </p:nvPr>
        </p:nvSpPr>
        <p:spPr/>
        <p:txBody>
          <a:bodyPr/>
          <a:lstStyle/>
          <a:p>
            <a:pPr fontAlgn="ctr"/>
            <a:r>
              <a:rPr lang="en-US" b="1" dirty="0">
                <a:solidFill>
                  <a:srgbClr val="00B050"/>
                </a:solidFill>
              </a:rPr>
              <a:t>Azure File Storage</a:t>
            </a:r>
          </a:p>
          <a:p>
            <a:pPr fontAlgn="ctr"/>
            <a:r>
              <a:rPr lang="en-US" b="1" dirty="0">
                <a:solidFill>
                  <a:srgbClr val="00B050"/>
                </a:solidFill>
              </a:rPr>
              <a:t>Azure Standard Storage Disks</a:t>
            </a:r>
          </a:p>
          <a:p>
            <a:pPr fontAlgn="ctr"/>
            <a:r>
              <a:rPr lang="en-US" b="1" dirty="0">
                <a:solidFill>
                  <a:srgbClr val="00B050"/>
                </a:solidFill>
              </a:rPr>
              <a:t>Azure Premium Storage Disks</a:t>
            </a:r>
          </a:p>
          <a:p>
            <a:pPr fontAlgn="ctr"/>
            <a:r>
              <a:rPr lang="en-US" b="1" dirty="0">
                <a:solidFill>
                  <a:srgbClr val="00B050"/>
                </a:solidFill>
              </a:rPr>
              <a:t>Standard Managed Disks</a:t>
            </a:r>
          </a:p>
          <a:p>
            <a:pPr marL="0" indent="0">
              <a:buNone/>
            </a:pPr>
            <a:endParaRPr lang="en-US" dirty="0"/>
          </a:p>
        </p:txBody>
      </p:sp>
    </p:spTree>
    <p:extLst>
      <p:ext uri="{BB962C8B-B14F-4D97-AF65-F5344CB8AC3E}">
        <p14:creationId xmlns:p14="http://schemas.microsoft.com/office/powerpoint/2010/main" val="33426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p:txBody>
          <a:bodyPr numCol="2">
            <a:normAutofit fontScale="62500" lnSpcReduction="20000"/>
          </a:bodyPr>
          <a:lstStyle/>
          <a:p>
            <a:r>
              <a:rPr lang="en-US" dirty="0"/>
              <a:t>What is a VM?</a:t>
            </a:r>
          </a:p>
          <a:p>
            <a:pPr lvl="1"/>
            <a:r>
              <a:rPr lang="en-US" b="1" dirty="0">
                <a:solidFill>
                  <a:srgbClr val="FF0000"/>
                </a:solidFill>
              </a:rPr>
              <a:t>Cores (CPUs)</a:t>
            </a:r>
          </a:p>
          <a:p>
            <a:pPr lvl="1"/>
            <a:r>
              <a:rPr lang="en-US" b="1" dirty="0">
                <a:solidFill>
                  <a:srgbClr val="FF0000"/>
                </a:solidFill>
              </a:rPr>
              <a:t>RAM</a:t>
            </a:r>
          </a:p>
          <a:p>
            <a:pPr lvl="1"/>
            <a:r>
              <a:rPr lang="en-US" b="1" dirty="0">
                <a:solidFill>
                  <a:srgbClr val="FF0000"/>
                </a:solidFill>
              </a:rPr>
              <a:t>Temp Disk</a:t>
            </a:r>
          </a:p>
          <a:p>
            <a:pPr lvl="1"/>
            <a:r>
              <a:rPr lang="en-US" dirty="0"/>
              <a:t>Disks</a:t>
            </a:r>
          </a:p>
          <a:p>
            <a:pPr lvl="1"/>
            <a:r>
              <a:rPr lang="en-US" dirty="0"/>
              <a:t>Network  Interface Cards</a:t>
            </a:r>
          </a:p>
          <a:p>
            <a:r>
              <a:rPr lang="en-US" b="1" dirty="0">
                <a:solidFill>
                  <a:srgbClr val="FF0000"/>
                </a:solidFill>
              </a:rPr>
              <a:t>Pricing is charged by the hour.</a:t>
            </a:r>
          </a:p>
          <a:p>
            <a:pPr lvl="1"/>
            <a:r>
              <a:rPr lang="en-US" dirty="0"/>
              <a:t>Partial hours are charged by the minute.</a:t>
            </a:r>
          </a:p>
          <a:p>
            <a:pPr lvl="1"/>
            <a:r>
              <a:rPr lang="en-US" dirty="0"/>
              <a:t>Storage is priced and charged separately.</a:t>
            </a:r>
          </a:p>
          <a:p>
            <a:pPr lvl="1"/>
            <a:r>
              <a:rPr lang="en-US" dirty="0"/>
              <a:t>VM Prices:</a:t>
            </a:r>
          </a:p>
          <a:p>
            <a:pPr lvl="2"/>
            <a:r>
              <a:rPr lang="en-US" dirty="0">
                <a:hlinkClick r:id="rId3"/>
              </a:rPr>
              <a:t>https://azure.microsoft.com/en-us/pricing/details/virtual-machines/linux/</a:t>
            </a:r>
            <a:endParaRPr lang="en-US" dirty="0"/>
          </a:p>
          <a:p>
            <a:pPr lvl="1"/>
            <a:r>
              <a:rPr lang="en-US" b="1" dirty="0">
                <a:solidFill>
                  <a:srgbClr val="FF0000"/>
                </a:solidFill>
              </a:rPr>
              <a:t>Don’t forget to Shutdown (deallocate your lab VM’s)</a:t>
            </a:r>
          </a:p>
          <a:p>
            <a:pPr lvl="1"/>
            <a:endParaRPr lang="en-US" dirty="0"/>
          </a:p>
          <a:p>
            <a:r>
              <a:rPr lang="en-US" dirty="0"/>
              <a:t>Limits</a:t>
            </a:r>
          </a:p>
          <a:p>
            <a:pPr lvl="1"/>
            <a:r>
              <a:rPr lang="en-US" dirty="0"/>
              <a:t>20 VMs per region by default.</a:t>
            </a:r>
          </a:p>
          <a:p>
            <a:pPr lvl="2"/>
            <a:r>
              <a:rPr lang="en-US" b="1" dirty="0">
                <a:solidFill>
                  <a:srgbClr val="FF0000"/>
                </a:solidFill>
              </a:rPr>
              <a:t>20 cores per region. 10,000 Max.</a:t>
            </a:r>
          </a:p>
          <a:p>
            <a:pPr lvl="1"/>
            <a:r>
              <a:rPr lang="en-US" dirty="0"/>
              <a:t>Limits: </a:t>
            </a:r>
            <a:r>
              <a:rPr lang="en-US" dirty="0">
                <a:hlinkClick r:id="rId4"/>
              </a:rPr>
              <a:t>https://docs.microsoft.com/en-us/azure/azure-subscription-service-limits#virtual-machines-limits</a:t>
            </a:r>
            <a:endParaRPr lang="en-US" dirty="0"/>
          </a:p>
          <a:p>
            <a:r>
              <a:rPr lang="en-US" dirty="0"/>
              <a:t>What is the workload?</a:t>
            </a:r>
          </a:p>
          <a:p>
            <a:pPr lvl="1"/>
            <a:r>
              <a:rPr lang="en-US" dirty="0"/>
              <a:t>Require VMs or use PaaS</a:t>
            </a:r>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lvl="1"/>
            <a:r>
              <a:rPr lang="en-US" dirty="0"/>
              <a:t>Scale</a:t>
            </a:r>
          </a:p>
          <a:p>
            <a:pPr lvl="2"/>
            <a:r>
              <a:rPr lang="en-US" dirty="0"/>
              <a:t>Up/Down</a:t>
            </a:r>
          </a:p>
          <a:p>
            <a:pPr lvl="2"/>
            <a:r>
              <a:rPr lang="en-US" dirty="0"/>
              <a:t>In/Out</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dirty="0"/>
              <a:t>Standard Unmanaged Disk</a:t>
            </a:r>
          </a:p>
          <a:p>
            <a:pPr fontAlgn="ctr"/>
            <a:r>
              <a:rPr lang="en-US" dirty="0"/>
              <a:t>Premium Unmanaged Disk</a:t>
            </a:r>
          </a:p>
          <a:p>
            <a:pPr fontAlgn="ctr"/>
            <a:r>
              <a:rPr lang="en-US" dirty="0"/>
              <a:t>Standard Managed Disk</a:t>
            </a:r>
          </a:p>
          <a:p>
            <a:pPr fontAlgn="ctr"/>
            <a:r>
              <a:rPr lang="en-US" dirty="0"/>
              <a:t>Premium Managed Disk</a:t>
            </a:r>
          </a:p>
          <a:p>
            <a:pPr marL="0" indent="0">
              <a:buNone/>
            </a:pPr>
            <a:endParaRPr lang="en-US" dirty="0"/>
          </a:p>
        </p:txBody>
      </p:sp>
    </p:spTree>
    <p:extLst>
      <p:ext uri="{BB962C8B-B14F-4D97-AF65-F5344CB8AC3E}">
        <p14:creationId xmlns:p14="http://schemas.microsoft.com/office/powerpoint/2010/main" val="2014725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need to create a VM with one data disk. I must be able to export the disk to a VHD file and host in a storage account and I need to take snapshots of the disk.  Which of the following can I use?</a:t>
            </a:r>
          </a:p>
        </p:txBody>
      </p:sp>
      <p:sp>
        <p:nvSpPr>
          <p:cNvPr id="5" name="Content Placeholder 4"/>
          <p:cNvSpPr>
            <a:spLocks noGrp="1"/>
          </p:cNvSpPr>
          <p:nvPr>
            <p:ph idx="1"/>
          </p:nvPr>
        </p:nvSpPr>
        <p:spPr/>
        <p:txBody>
          <a:bodyPr/>
          <a:lstStyle/>
          <a:p>
            <a:pPr fontAlgn="ctr"/>
            <a:r>
              <a:rPr lang="en-US" b="1" dirty="0">
                <a:solidFill>
                  <a:srgbClr val="00B050"/>
                </a:solidFill>
              </a:rPr>
              <a:t>Standard Unmanaged Disk</a:t>
            </a:r>
          </a:p>
          <a:p>
            <a:pPr fontAlgn="ctr"/>
            <a:r>
              <a:rPr lang="en-US" b="1" dirty="0">
                <a:solidFill>
                  <a:srgbClr val="00B050"/>
                </a:solidFill>
              </a:rPr>
              <a:t>Premium Unmanaged Disk</a:t>
            </a:r>
          </a:p>
          <a:p>
            <a:pPr fontAlgn="ctr"/>
            <a:r>
              <a:rPr lang="en-US" b="1" dirty="0">
                <a:solidFill>
                  <a:srgbClr val="00B050"/>
                </a:solidFill>
              </a:rPr>
              <a:t>Standard Managed Disk</a:t>
            </a:r>
          </a:p>
          <a:p>
            <a:pPr fontAlgn="ctr"/>
            <a:r>
              <a:rPr lang="en-US" b="1" dirty="0">
                <a:solidFill>
                  <a:srgbClr val="00B050"/>
                </a:solidFill>
              </a:rPr>
              <a:t>Premium Managed Disk</a:t>
            </a:r>
          </a:p>
          <a:p>
            <a:pPr marL="0" indent="0">
              <a:buNone/>
            </a:pPr>
            <a:endParaRPr lang="en-US" dirty="0"/>
          </a:p>
        </p:txBody>
      </p:sp>
    </p:spTree>
    <p:extLst>
      <p:ext uri="{BB962C8B-B14F-4D97-AF65-F5344CB8AC3E}">
        <p14:creationId xmlns:p14="http://schemas.microsoft.com/office/powerpoint/2010/main" val="976919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dirty="0"/>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1845629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I've created a VM with a database installed and configured. It uses 2 Data Disks. I need to be able to deploy this VM in multiple scenarios. What is the simplest way to redeploy this VM multiple times?</a:t>
            </a:r>
          </a:p>
        </p:txBody>
      </p:sp>
      <p:sp>
        <p:nvSpPr>
          <p:cNvPr id="5" name="Content Placeholder 4"/>
          <p:cNvSpPr>
            <a:spLocks noGrp="1"/>
          </p:cNvSpPr>
          <p:nvPr>
            <p:ph idx="1"/>
          </p:nvPr>
        </p:nvSpPr>
        <p:spPr/>
        <p:txBody>
          <a:bodyPr/>
          <a:lstStyle/>
          <a:p>
            <a:pPr fontAlgn="ctr"/>
            <a:r>
              <a:rPr lang="en-US" dirty="0"/>
              <a:t>Take a snapshot</a:t>
            </a:r>
          </a:p>
          <a:p>
            <a:pPr fontAlgn="ctr"/>
            <a:r>
              <a:rPr lang="en-US" b="1" dirty="0">
                <a:solidFill>
                  <a:srgbClr val="00B050"/>
                </a:solidFill>
              </a:rPr>
              <a:t>Capture an image</a:t>
            </a:r>
          </a:p>
          <a:p>
            <a:pPr fontAlgn="ctr"/>
            <a:r>
              <a:rPr lang="en-US" dirty="0"/>
              <a:t>Build an ARM Template</a:t>
            </a:r>
          </a:p>
          <a:p>
            <a:pPr fontAlgn="ctr"/>
            <a:r>
              <a:rPr lang="en-US" dirty="0"/>
              <a:t>Export to a VHD file</a:t>
            </a:r>
          </a:p>
          <a:p>
            <a:pPr marL="0" indent="0">
              <a:buNone/>
            </a:pPr>
            <a:endParaRPr lang="en-US" dirty="0"/>
          </a:p>
        </p:txBody>
      </p:sp>
    </p:spTree>
    <p:extLst>
      <p:ext uri="{BB962C8B-B14F-4D97-AF65-F5344CB8AC3E}">
        <p14:creationId xmlns:p14="http://schemas.microsoft.com/office/powerpoint/2010/main" val="2719839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dirty="0"/>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611076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Every VM in an availability set gets:</a:t>
            </a:r>
          </a:p>
        </p:txBody>
      </p:sp>
      <p:sp>
        <p:nvSpPr>
          <p:cNvPr id="5" name="Content Placeholder 4"/>
          <p:cNvSpPr>
            <a:spLocks noGrp="1"/>
          </p:cNvSpPr>
          <p:nvPr>
            <p:ph idx="1"/>
          </p:nvPr>
        </p:nvSpPr>
        <p:spPr/>
        <p:txBody>
          <a:bodyPr/>
          <a:lstStyle/>
          <a:p>
            <a:pPr fontAlgn="ctr"/>
            <a:r>
              <a:rPr lang="en-US" b="1" dirty="0">
                <a:solidFill>
                  <a:srgbClr val="00B050"/>
                </a:solidFill>
              </a:rPr>
              <a:t>One Fault Domain, One Update Domain</a:t>
            </a:r>
          </a:p>
          <a:p>
            <a:pPr fontAlgn="ctr"/>
            <a:r>
              <a:rPr lang="en-US" dirty="0"/>
              <a:t>Two Fault Domains, One Update Domain</a:t>
            </a:r>
          </a:p>
          <a:p>
            <a:pPr fontAlgn="ctr"/>
            <a:r>
              <a:rPr lang="en-US" dirty="0"/>
              <a:t>One Fault Domain, Two Update Domains</a:t>
            </a:r>
          </a:p>
          <a:p>
            <a:pPr fontAlgn="ctr"/>
            <a:r>
              <a:rPr lang="en-US" dirty="0"/>
              <a:t>Two Fault Domains, Two Update Domains</a:t>
            </a:r>
          </a:p>
          <a:p>
            <a:pPr marL="0" indent="0">
              <a:buNone/>
            </a:pPr>
            <a:endParaRPr lang="en-US" dirty="0"/>
          </a:p>
        </p:txBody>
      </p:sp>
    </p:spTree>
    <p:extLst>
      <p:ext uri="{BB962C8B-B14F-4D97-AF65-F5344CB8AC3E}">
        <p14:creationId xmlns:p14="http://schemas.microsoft.com/office/powerpoint/2010/main" val="2795004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dirty="0"/>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7588266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build a highly available VM solution, I need at least 2 VMs in</a:t>
            </a:r>
          </a:p>
        </p:txBody>
      </p:sp>
      <p:sp>
        <p:nvSpPr>
          <p:cNvPr id="5" name="Content Placeholder 4"/>
          <p:cNvSpPr>
            <a:spLocks noGrp="1"/>
          </p:cNvSpPr>
          <p:nvPr>
            <p:ph idx="1"/>
          </p:nvPr>
        </p:nvSpPr>
        <p:spPr/>
        <p:txBody>
          <a:bodyPr/>
          <a:lstStyle/>
          <a:p>
            <a:pPr fontAlgn="ctr"/>
            <a:r>
              <a:rPr lang="en-US" dirty="0"/>
              <a:t>The Same Azure Region</a:t>
            </a:r>
          </a:p>
          <a:p>
            <a:pPr fontAlgn="ctr"/>
            <a:r>
              <a:rPr lang="en-US" dirty="0"/>
              <a:t>The Same Resource Group</a:t>
            </a:r>
          </a:p>
          <a:p>
            <a:pPr fontAlgn="ctr"/>
            <a:r>
              <a:rPr lang="en-US" dirty="0"/>
              <a:t>The Same </a:t>
            </a:r>
            <a:r>
              <a:rPr lang="en-US" dirty="0" err="1"/>
              <a:t>Vnet</a:t>
            </a:r>
            <a:endParaRPr lang="en-US" dirty="0"/>
          </a:p>
          <a:p>
            <a:pPr fontAlgn="ctr"/>
            <a:r>
              <a:rPr lang="en-US" b="1" dirty="0">
                <a:solidFill>
                  <a:srgbClr val="00B050"/>
                </a:solidFill>
              </a:rPr>
              <a:t>The Same Availability Set</a:t>
            </a:r>
          </a:p>
          <a:p>
            <a:pPr fontAlgn="ctr"/>
            <a:r>
              <a:rPr lang="en-US" dirty="0"/>
              <a:t>The Same Load Balancer Backend Pool</a:t>
            </a:r>
          </a:p>
          <a:p>
            <a:pPr marL="0" indent="0">
              <a:buNone/>
            </a:pPr>
            <a:endParaRPr lang="en-US" dirty="0"/>
          </a:p>
        </p:txBody>
      </p:sp>
    </p:spTree>
    <p:extLst>
      <p:ext uri="{BB962C8B-B14F-4D97-AF65-F5344CB8AC3E}">
        <p14:creationId xmlns:p14="http://schemas.microsoft.com/office/powerpoint/2010/main" val="1036968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dirty="0"/>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3675521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To deploy an externally available Azure ARM Template, but keep it secure, I can:</a:t>
            </a:r>
          </a:p>
        </p:txBody>
      </p:sp>
      <p:sp>
        <p:nvSpPr>
          <p:cNvPr id="5" name="Content Placeholder 4"/>
          <p:cNvSpPr>
            <a:spLocks noGrp="1"/>
          </p:cNvSpPr>
          <p:nvPr>
            <p:ph idx="1"/>
          </p:nvPr>
        </p:nvSpPr>
        <p:spPr/>
        <p:txBody>
          <a:bodyPr/>
          <a:lstStyle/>
          <a:p>
            <a:pPr fontAlgn="ctr"/>
            <a:r>
              <a:rPr lang="en-US" dirty="0"/>
              <a:t>Host it in a public Azure storage container</a:t>
            </a:r>
          </a:p>
          <a:p>
            <a:pPr fontAlgn="ctr"/>
            <a:r>
              <a:rPr lang="en-US" dirty="0"/>
              <a:t>Host it in our on-premises corporate network</a:t>
            </a:r>
          </a:p>
          <a:p>
            <a:pPr fontAlgn="ctr"/>
            <a:r>
              <a:rPr lang="en-US" b="1" dirty="0">
                <a:solidFill>
                  <a:srgbClr val="00B050"/>
                </a:solidFill>
              </a:rPr>
              <a:t>Host in a private Azure storage container and use a SAS token</a:t>
            </a:r>
          </a:p>
          <a:p>
            <a:pPr fontAlgn="ctr"/>
            <a:r>
              <a:rPr lang="en-US" dirty="0"/>
              <a:t>Host it in a private </a:t>
            </a:r>
            <a:r>
              <a:rPr lang="en-US" dirty="0" err="1"/>
              <a:t>Github</a:t>
            </a:r>
            <a:r>
              <a:rPr lang="en-US" dirty="0"/>
              <a:t> repository</a:t>
            </a:r>
          </a:p>
          <a:p>
            <a:pPr marL="0" indent="0">
              <a:buNone/>
            </a:pPr>
            <a:endParaRPr lang="en-US" dirty="0"/>
          </a:p>
        </p:txBody>
      </p:sp>
    </p:spTree>
    <p:extLst>
      <p:ext uri="{BB962C8B-B14F-4D97-AF65-F5344CB8AC3E}">
        <p14:creationId xmlns:p14="http://schemas.microsoft.com/office/powerpoint/2010/main" val="194480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a:t>
            </a:r>
          </a:p>
        </p:txBody>
      </p:sp>
      <p:sp>
        <p:nvSpPr>
          <p:cNvPr id="4" name="Content Placeholder 3"/>
          <p:cNvSpPr>
            <a:spLocks noGrp="1"/>
          </p:cNvSpPr>
          <p:nvPr>
            <p:ph idx="1"/>
          </p:nvPr>
        </p:nvSpPr>
        <p:spPr>
          <a:xfrm>
            <a:off x="838200" y="1825625"/>
            <a:ext cx="3755065" cy="4351338"/>
          </a:xfrm>
        </p:spPr>
        <p:txBody>
          <a:bodyPr>
            <a:normAutofit fontScale="92500"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State-</a:t>
            </a:r>
            <a:r>
              <a:rPr lang="en-US" dirty="0" err="1"/>
              <a:t>ful</a:t>
            </a:r>
            <a:endParaRPr lang="en-US" dirty="0"/>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dirty="0"/>
              <a:t>Use ARM Template functions.</a:t>
            </a:r>
          </a:p>
          <a:p>
            <a:pPr marL="0" indent="0">
              <a:buNone/>
            </a:pPr>
            <a:endParaRPr lang="en-US" dirty="0"/>
          </a:p>
        </p:txBody>
      </p:sp>
    </p:spTree>
    <p:extLst>
      <p:ext uri="{BB962C8B-B14F-4D97-AF65-F5344CB8AC3E}">
        <p14:creationId xmlns:p14="http://schemas.microsoft.com/office/powerpoint/2010/main" val="39906209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My ARM Template needs to manipulate strings to name and reference the resources correctly. The easiest way to do this is:</a:t>
            </a:r>
          </a:p>
        </p:txBody>
      </p:sp>
      <p:sp>
        <p:nvSpPr>
          <p:cNvPr id="5" name="Content Placeholder 4"/>
          <p:cNvSpPr>
            <a:spLocks noGrp="1"/>
          </p:cNvSpPr>
          <p:nvPr>
            <p:ph idx="1"/>
          </p:nvPr>
        </p:nvSpPr>
        <p:spPr/>
        <p:txBody>
          <a:bodyPr/>
          <a:lstStyle/>
          <a:p>
            <a:pPr fontAlgn="ctr"/>
            <a:r>
              <a:rPr lang="en-US" dirty="0"/>
              <a:t>Add a custom script extension that can execute </a:t>
            </a:r>
            <a:r>
              <a:rPr lang="en-US" dirty="0" err="1"/>
              <a:t>powershell</a:t>
            </a:r>
            <a:r>
              <a:rPr lang="en-US" dirty="0"/>
              <a:t> or Bash</a:t>
            </a:r>
          </a:p>
          <a:p>
            <a:pPr fontAlgn="ctr"/>
            <a:r>
              <a:rPr lang="en-US" dirty="0"/>
              <a:t>Generate the correct strings externally and pass them in as parameters</a:t>
            </a:r>
          </a:p>
          <a:p>
            <a:pPr fontAlgn="ctr"/>
            <a:r>
              <a:rPr lang="en-US" dirty="0"/>
              <a:t>Use complex objects as ARM Template variables</a:t>
            </a:r>
          </a:p>
          <a:p>
            <a:pPr fontAlgn="ctr"/>
            <a:r>
              <a:rPr lang="en-US" b="1" dirty="0">
                <a:solidFill>
                  <a:srgbClr val="00B050"/>
                </a:solidFill>
              </a:rPr>
              <a:t>Use ARM Template functions.</a:t>
            </a:r>
          </a:p>
          <a:p>
            <a:pPr marL="0" indent="0">
              <a:buNone/>
            </a:pPr>
            <a:endParaRPr lang="en-US" dirty="0"/>
          </a:p>
        </p:txBody>
      </p:sp>
    </p:spTree>
    <p:extLst>
      <p:ext uri="{BB962C8B-B14F-4D97-AF65-F5344CB8AC3E}">
        <p14:creationId xmlns:p14="http://schemas.microsoft.com/office/powerpoint/2010/main" val="1948059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dirty="0"/>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1072469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My solution needs to be always available, even if an entire Azure region suffers an outage. What is my best option from among the following?</a:t>
            </a:r>
          </a:p>
        </p:txBody>
      </p:sp>
      <p:sp>
        <p:nvSpPr>
          <p:cNvPr id="5" name="Content Placeholder 4"/>
          <p:cNvSpPr>
            <a:spLocks noGrp="1"/>
          </p:cNvSpPr>
          <p:nvPr>
            <p:ph idx="1"/>
          </p:nvPr>
        </p:nvSpPr>
        <p:spPr/>
        <p:txBody>
          <a:bodyPr>
            <a:normAutofit fontScale="92500" lnSpcReduction="10000"/>
          </a:bodyPr>
          <a:lstStyle/>
          <a:p>
            <a:pPr fontAlgn="ctr"/>
            <a:r>
              <a:rPr lang="en-US" dirty="0"/>
              <a:t>Deploy a primary solution to an Azure region nearest my customer, and a secondary solution in the same region as well</a:t>
            </a:r>
          </a:p>
          <a:p>
            <a:pPr fontAlgn="ctr"/>
            <a:r>
              <a:rPr lang="en-US" dirty="0"/>
              <a:t>Deploy a primary solution to an Azure region nearest my customer, and a secondary solution geographically as far from my primary region as possible</a:t>
            </a:r>
          </a:p>
          <a:p>
            <a:pPr fontAlgn="ctr"/>
            <a:r>
              <a:rPr lang="en-US" b="1" dirty="0">
                <a:solidFill>
                  <a:srgbClr val="00B050"/>
                </a:solidFill>
              </a:rPr>
              <a:t>Deploy a primary solution to an Azure region nearest my customer, and a secondary solution in the primary's paired Azure region</a:t>
            </a:r>
          </a:p>
          <a:p>
            <a:pPr fontAlgn="ctr"/>
            <a:r>
              <a:rPr lang="en-US" dirty="0"/>
              <a:t>Deploy a primary solution to an Azure region nearest my customer, and a secondary solution in the closest geographical region</a:t>
            </a:r>
          </a:p>
          <a:p>
            <a:pPr marL="0" indent="0">
              <a:buNone/>
            </a:pPr>
            <a:endParaRPr lang="en-US" dirty="0"/>
          </a:p>
        </p:txBody>
      </p:sp>
    </p:spTree>
    <p:extLst>
      <p:ext uri="{BB962C8B-B14F-4D97-AF65-F5344CB8AC3E}">
        <p14:creationId xmlns:p14="http://schemas.microsoft.com/office/powerpoint/2010/main" val="2129752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1EC-941A-43CE-917F-091D32CC846A}"/>
              </a:ext>
            </a:extLst>
          </p:cNvPr>
          <p:cNvSpPr>
            <a:spLocks noGrp="1"/>
          </p:cNvSpPr>
          <p:nvPr>
            <p:ph type="ctrTitle"/>
          </p:nvPr>
        </p:nvSpPr>
        <p:spPr>
          <a:xfrm>
            <a:off x="1524000" y="1122363"/>
            <a:ext cx="9144000" cy="978527"/>
          </a:xfrm>
        </p:spPr>
        <p:txBody>
          <a:bodyPr>
            <a:noAutofit/>
          </a:bodyPr>
          <a:lstStyle/>
          <a:p>
            <a:r>
              <a:rPr lang="en-US" sz="2800" b="1" dirty="0"/>
              <a:t>Architect an Azure Compute Infrastructure </a:t>
            </a:r>
            <a:r>
              <a:rPr lang="en-US" sz="4000" b="1" dirty="0"/>
              <a:t>Labs</a:t>
            </a:r>
            <a:endParaRPr lang="en-US" sz="2800" b="1" dirty="0"/>
          </a:p>
        </p:txBody>
      </p:sp>
      <p:sp>
        <p:nvSpPr>
          <p:cNvPr id="3" name="Subtitle 2">
            <a:extLst>
              <a:ext uri="{FF2B5EF4-FFF2-40B4-BE49-F238E27FC236}">
                <a16:creationId xmlns:a16="http://schemas.microsoft.com/office/drawing/2014/main" id="{274FDBF2-47DE-4446-AAFC-B0AD6A77A5CE}"/>
              </a:ext>
            </a:extLst>
          </p:cNvPr>
          <p:cNvSpPr>
            <a:spLocks noGrp="1"/>
          </p:cNvSpPr>
          <p:nvPr>
            <p:ph type="subTitle" idx="1"/>
          </p:nvPr>
        </p:nvSpPr>
        <p:spPr>
          <a:xfrm>
            <a:off x="1524000" y="2257007"/>
            <a:ext cx="9144000" cy="4005518"/>
          </a:xfrm>
        </p:spPr>
        <p:txBody>
          <a:bodyPr>
            <a:normAutofit/>
          </a:bodyPr>
          <a:lstStyle/>
          <a:p>
            <a:r>
              <a:rPr lang="en-US" dirty="0">
                <a:hlinkClick r:id="rId3"/>
              </a:rPr>
              <a:t>http://aka.ms/534Labs</a:t>
            </a:r>
            <a:endParaRPr lang="en-US" dirty="0"/>
          </a:p>
          <a:p>
            <a:r>
              <a:rPr lang="en-US" dirty="0"/>
              <a:t>&amp;</a:t>
            </a:r>
          </a:p>
          <a:p>
            <a:r>
              <a:rPr lang="en-US" dirty="0">
                <a:hlinkClick r:id="rId4"/>
              </a:rPr>
              <a:t>https://github.com/michaelsrichter/70534ExamPrep</a:t>
            </a:r>
            <a:endParaRPr lang="en-US" dirty="0"/>
          </a:p>
          <a:p>
            <a:endParaRPr lang="en-US" b="1" dirty="0"/>
          </a:p>
          <a:p>
            <a:r>
              <a:rPr lang="en-US" dirty="0">
                <a:hlinkClick r:id="rId5"/>
              </a:rPr>
              <a:t>load balancer</a:t>
            </a:r>
            <a:r>
              <a:rPr lang="en-US" dirty="0"/>
              <a:t> </a:t>
            </a:r>
            <a:r>
              <a:rPr lang="en-US" sz="1400" dirty="0">
                <a:hlinkClick r:id="rId5"/>
              </a:rPr>
              <a:t>https://github.com/michaelsrichter/70534ExamPrep/tree/master/Labs/loadbalancer</a:t>
            </a:r>
            <a:endParaRPr lang="en-US" sz="1400" dirty="0"/>
          </a:p>
          <a:p>
            <a:r>
              <a:rPr lang="en-US" dirty="0">
                <a:hlinkClick r:id="rId6"/>
              </a:rPr>
              <a:t>Traffic Manager</a:t>
            </a:r>
            <a:r>
              <a:rPr lang="en-US" sz="1400" dirty="0"/>
              <a:t> </a:t>
            </a:r>
            <a:r>
              <a:rPr lang="en-US" sz="1400" dirty="0">
                <a:hlinkClick r:id="rId6"/>
              </a:rPr>
              <a:t>https://github.com/michaelsrichter/70534ExamPrep/tree/master/Labs/trafficmanager</a:t>
            </a:r>
            <a:endParaRPr lang="en-US" sz="1400" dirty="0"/>
          </a:p>
          <a:p>
            <a:endParaRPr lang="en-US" dirty="0"/>
          </a:p>
        </p:txBody>
      </p:sp>
    </p:spTree>
    <p:extLst>
      <p:ext uri="{BB962C8B-B14F-4D97-AF65-F5344CB8AC3E}">
        <p14:creationId xmlns:p14="http://schemas.microsoft.com/office/powerpoint/2010/main" val="18987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rgbClr val="FF0000"/>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394754"/>
              </p:ext>
            </p:extLst>
          </p:nvPr>
        </p:nvGraphicFramePr>
        <p:xfrm>
          <a:off x="4862715" y="2599214"/>
          <a:ext cx="7047280" cy="4145280"/>
        </p:xfrm>
        <a:graphic>
          <a:graphicData uri="http://schemas.openxmlformats.org/drawingml/2006/table">
            <a:tbl>
              <a:tblPr/>
              <a:tblGrid>
                <a:gridCol w="1282903">
                  <a:extLst>
                    <a:ext uri="{9D8B030D-6E8A-4147-A177-3AD203B41FA5}">
                      <a16:colId xmlns:a16="http://schemas.microsoft.com/office/drawing/2014/main" val="3354980451"/>
                    </a:ext>
                  </a:extLst>
                </a:gridCol>
                <a:gridCol w="1627632">
                  <a:extLst>
                    <a:ext uri="{9D8B030D-6E8A-4147-A177-3AD203B41FA5}">
                      <a16:colId xmlns:a16="http://schemas.microsoft.com/office/drawing/2014/main" val="22402737"/>
                    </a:ext>
                  </a:extLst>
                </a:gridCol>
                <a:gridCol w="1303934">
                  <a:extLst>
                    <a:ext uri="{9D8B030D-6E8A-4147-A177-3AD203B41FA5}">
                      <a16:colId xmlns:a16="http://schemas.microsoft.com/office/drawing/2014/main" val="1334607271"/>
                    </a:ext>
                  </a:extLst>
                </a:gridCol>
                <a:gridCol w="2832811">
                  <a:extLst>
                    <a:ext uri="{9D8B030D-6E8A-4147-A177-3AD203B41FA5}">
                      <a16:colId xmlns:a16="http://schemas.microsoft.com/office/drawing/2014/main" val="1855409476"/>
                    </a:ext>
                  </a:extLst>
                </a:gridCol>
              </a:tblGrid>
              <a:tr h="0">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76834924"/>
                  </a:ext>
                </a:extLst>
              </a:tr>
              <a:tr h="0">
                <a:tc>
                  <a:txBody>
                    <a:bodyPr/>
                    <a:lstStyle/>
                    <a:p>
                      <a:pPr marL="0" marR="0" fontAlgn="t">
                        <a:spcBef>
                          <a:spcPts val="0"/>
                        </a:spcBef>
                        <a:spcAft>
                          <a:spcPts val="0"/>
                        </a:spcAft>
                      </a:pPr>
                      <a:r>
                        <a:rPr lang="en-US" sz="110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90905278"/>
                  </a:ext>
                </a:extLst>
              </a:tr>
              <a:tr h="0">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256988583"/>
                  </a:ext>
                </a:extLst>
              </a:tr>
              <a:tr h="0">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49175396"/>
                  </a:ext>
                </a:extLst>
              </a:tr>
              <a:tr h="0">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721527871"/>
                  </a:ext>
                </a:extLst>
              </a:tr>
              <a:tr h="0">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253716526"/>
                  </a:ext>
                </a:extLst>
              </a:tr>
              <a:tr h="0">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53683558"/>
                  </a:ext>
                </a:extLst>
              </a:tr>
              <a:tr h="0">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0528050"/>
                  </a:ext>
                </a:extLst>
              </a:tr>
              <a:tr h="0">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97819869"/>
                  </a:ext>
                </a:extLst>
              </a:tr>
            </a:tbl>
          </a:graphicData>
        </a:graphic>
      </p:graphicFrame>
      <p:sp>
        <p:nvSpPr>
          <p:cNvPr id="6" name="Rectangle 5"/>
          <p:cNvSpPr/>
          <p:nvPr/>
        </p:nvSpPr>
        <p:spPr>
          <a:xfrm>
            <a:off x="4233455" y="2162414"/>
            <a:ext cx="8305800" cy="369332"/>
          </a:xfrm>
          <a:prstGeom prst="rect">
            <a:avLst/>
          </a:prstGeom>
        </p:spPr>
        <p:txBody>
          <a:bodyPr wrap="square">
            <a:spAutoFit/>
          </a:bodyPr>
          <a:lstStyle/>
          <a:p>
            <a:r>
              <a:rPr lang="x-none" dirty="0">
                <a:hlinkClick r:id="rId11"/>
              </a:rPr>
              <a:t>https://docs.microsoft.com/en-us/azure/virtual-machines/linux/endorsed-distros</a:t>
            </a:r>
            <a:endParaRPr lang="x-none" dirty="0"/>
          </a:p>
        </p:txBody>
      </p:sp>
    </p:spTree>
    <p:extLst>
      <p:ext uri="{BB962C8B-B14F-4D97-AF65-F5344CB8AC3E}">
        <p14:creationId xmlns:p14="http://schemas.microsoft.com/office/powerpoint/2010/main" val="3139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Sizes</a:t>
            </a:r>
          </a:p>
        </p:txBody>
      </p:sp>
      <p:sp>
        <p:nvSpPr>
          <p:cNvPr id="3" name="Content Placeholder 2"/>
          <p:cNvSpPr>
            <a:spLocks noGrp="1"/>
          </p:cNvSpPr>
          <p:nvPr>
            <p:ph idx="1"/>
          </p:nvPr>
        </p:nvSpPr>
        <p:spPr>
          <a:xfrm>
            <a:off x="838200" y="1456051"/>
            <a:ext cx="10515600" cy="1094950"/>
          </a:xfrm>
        </p:spPr>
        <p:txBody>
          <a:bodyPr>
            <a:normAutofit fontScale="92500" lnSpcReduction="20000"/>
          </a:bodyPr>
          <a:lstStyle/>
          <a:p>
            <a:r>
              <a:rPr lang="en-US" dirty="0"/>
              <a:t>Determine Cores, RAM, ACUs, Disks, NICs, Network Speed, Temporary Storage, SSD support</a:t>
            </a:r>
          </a:p>
          <a:p>
            <a:r>
              <a:rPr lang="en-US" dirty="0"/>
              <a:t>High level categories:</a:t>
            </a:r>
          </a:p>
        </p:txBody>
      </p:sp>
      <p:graphicFrame>
        <p:nvGraphicFramePr>
          <p:cNvPr id="6" name="Table 5"/>
          <p:cNvGraphicFramePr>
            <a:graphicFrameLocks noGrp="1"/>
          </p:cNvGraphicFramePr>
          <p:nvPr>
            <p:extLst>
              <p:ext uri="{D42A27DB-BD31-4B8C-83A1-F6EECF244321}">
                <p14:modId xmlns:p14="http://schemas.microsoft.com/office/powerpoint/2010/main" val="820042952"/>
              </p:ext>
            </p:extLst>
          </p:nvPr>
        </p:nvGraphicFramePr>
        <p:xfrm>
          <a:off x="518354" y="2697260"/>
          <a:ext cx="11421263" cy="3637280"/>
        </p:xfrm>
        <a:graphic>
          <a:graphicData uri="http://schemas.openxmlformats.org/drawingml/2006/table">
            <a:tbl>
              <a:tblPr/>
              <a:tblGrid>
                <a:gridCol w="2056245">
                  <a:extLst>
                    <a:ext uri="{9D8B030D-6E8A-4147-A177-3AD203B41FA5}">
                      <a16:colId xmlns:a16="http://schemas.microsoft.com/office/drawing/2014/main" val="4102219089"/>
                    </a:ext>
                  </a:extLst>
                </a:gridCol>
                <a:gridCol w="2014463">
                  <a:extLst>
                    <a:ext uri="{9D8B030D-6E8A-4147-A177-3AD203B41FA5}">
                      <a16:colId xmlns:a16="http://schemas.microsoft.com/office/drawing/2014/main" val="3644213319"/>
                    </a:ext>
                  </a:extLst>
                </a:gridCol>
                <a:gridCol w="7350555">
                  <a:extLst>
                    <a:ext uri="{9D8B030D-6E8A-4147-A177-3AD203B41FA5}">
                      <a16:colId xmlns:a16="http://schemas.microsoft.com/office/drawing/2014/main" val="4247279714"/>
                    </a:ext>
                  </a:extLst>
                </a:gridCol>
              </a:tblGrid>
              <a:tr h="0">
                <a:tc>
                  <a:txBody>
                    <a:bodyPr/>
                    <a:lstStyle/>
                    <a:p>
                      <a:pPr marL="0" marR="0" fontAlgn="t">
                        <a:spcBef>
                          <a:spcPts val="0"/>
                        </a:spcBef>
                        <a:spcAft>
                          <a:spcPts val="0"/>
                        </a:spcAft>
                      </a:pPr>
                      <a:r>
                        <a:rPr lang="en-US" sz="1600">
                          <a:solidFill>
                            <a:srgbClr val="D5D5D5"/>
                          </a:solidFill>
                          <a:effectLst/>
                          <a:latin typeface="segoe-ui_semibold"/>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semibold"/>
                        </a:rPr>
                        <a:t>Sizes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semibold"/>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45523417"/>
                  </a:ext>
                </a:extLst>
              </a:tr>
              <a:tr h="0">
                <a:tc>
                  <a:txBody>
                    <a:bodyPr/>
                    <a:lstStyle/>
                    <a:p>
                      <a:pPr marL="0" marR="0" fontAlgn="t">
                        <a:spcBef>
                          <a:spcPts val="0"/>
                        </a:spcBef>
                        <a:spcAft>
                          <a:spcPts val="0"/>
                        </a:spcAft>
                      </a:pPr>
                      <a:r>
                        <a:rPr lang="en-US" sz="1600" b="1">
                          <a:solidFill>
                            <a:schemeClr val="bg2"/>
                          </a:solidFill>
                          <a:effectLst/>
                          <a:latin typeface="segoe-ui_normal"/>
                          <a:hlinkClick r:id="rId3"/>
                        </a:rPr>
                        <a:t>General purpose</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DSv2, Dv2, DS, D, Av2, A0-7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Balanced CPU-to-memory ratio. Ideal for testing and development, small to medium databases, and low to medium traffic web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67027414"/>
                  </a:ext>
                </a:extLst>
              </a:tr>
              <a:tr h="0">
                <a:tc>
                  <a:txBody>
                    <a:bodyPr/>
                    <a:lstStyle/>
                    <a:p>
                      <a:pPr marL="0" marR="0" fontAlgn="t">
                        <a:spcBef>
                          <a:spcPts val="0"/>
                        </a:spcBef>
                        <a:spcAft>
                          <a:spcPts val="0"/>
                        </a:spcAft>
                      </a:pPr>
                      <a:r>
                        <a:rPr lang="en-US" sz="1600" b="1">
                          <a:solidFill>
                            <a:schemeClr val="bg2"/>
                          </a:solidFill>
                          <a:effectLst/>
                          <a:latin typeface="segoe-ui_normal"/>
                          <a:hlinkClick r:id="rId4"/>
                        </a:rPr>
                        <a:t>Compute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Fs,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CPU-to-memory ratio. Good for medium traffic web servers, network appliances, batch processes, and application servers.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71737684"/>
                  </a:ext>
                </a:extLst>
              </a:tr>
              <a:tr h="0">
                <a:tc>
                  <a:txBody>
                    <a:bodyPr/>
                    <a:lstStyle/>
                    <a:p>
                      <a:pPr marL="0" marR="0" fontAlgn="t">
                        <a:spcBef>
                          <a:spcPts val="0"/>
                        </a:spcBef>
                        <a:spcAft>
                          <a:spcPts val="0"/>
                        </a:spcAft>
                      </a:pPr>
                      <a:r>
                        <a:rPr lang="en-US" sz="1600" b="1">
                          <a:solidFill>
                            <a:schemeClr val="bg2"/>
                          </a:solidFill>
                          <a:effectLst/>
                          <a:latin typeface="segoe-ui_normal"/>
                          <a:hlinkClick r:id="rId5"/>
                        </a:rPr>
                        <a:t>Memory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GS, G, DSv2, 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memory-to-core ratio. Great for relational database servers, medium to large caches, and in-memory analytics.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564048374"/>
                  </a:ext>
                </a:extLst>
              </a:tr>
              <a:tr h="0">
                <a:tc>
                  <a:txBody>
                    <a:bodyPr/>
                    <a:lstStyle/>
                    <a:p>
                      <a:pPr marL="0" marR="0" fontAlgn="t">
                        <a:spcBef>
                          <a:spcPts val="0"/>
                        </a:spcBef>
                        <a:spcAft>
                          <a:spcPts val="0"/>
                        </a:spcAft>
                      </a:pPr>
                      <a:r>
                        <a:rPr lang="en-US" sz="1600" b="1">
                          <a:solidFill>
                            <a:schemeClr val="bg2"/>
                          </a:solidFill>
                          <a:effectLst/>
                          <a:latin typeface="segoe-ui_normal"/>
                          <a:hlinkClick r:id="rId6"/>
                        </a:rPr>
                        <a:t>Storage optimized</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Ls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High disk throughput and IO. Ideal for Big Data, SQL, and NoSQL databases.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46501452"/>
                  </a:ext>
                </a:extLst>
              </a:tr>
              <a:tr h="0">
                <a:tc>
                  <a:txBody>
                    <a:bodyPr/>
                    <a:lstStyle/>
                    <a:p>
                      <a:pPr marL="0" marR="0" fontAlgn="t">
                        <a:spcBef>
                          <a:spcPts val="0"/>
                        </a:spcBef>
                        <a:spcAft>
                          <a:spcPts val="0"/>
                        </a:spcAft>
                      </a:pPr>
                      <a:r>
                        <a:rPr lang="en-US" sz="1600" b="1">
                          <a:solidFill>
                            <a:schemeClr val="bg2"/>
                          </a:solidFill>
                          <a:effectLst/>
                          <a:latin typeface="segoe-ui_normal"/>
                          <a:hlinkClick r:id="rId7"/>
                        </a:rPr>
                        <a:t>GPU</a:t>
                      </a:r>
                      <a:endParaRPr lang="en-US" sz="1600" b="1">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NV, NC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Specialized virtual machines targeted for heavy graphic rendering and video editing. Available with single or multiple GPUs.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107454625"/>
                  </a:ext>
                </a:extLst>
              </a:tr>
              <a:tr h="0">
                <a:tc>
                  <a:txBody>
                    <a:bodyPr/>
                    <a:lstStyle/>
                    <a:p>
                      <a:pPr marL="0" marR="0" fontAlgn="t">
                        <a:spcBef>
                          <a:spcPts val="0"/>
                        </a:spcBef>
                        <a:spcAft>
                          <a:spcPts val="0"/>
                        </a:spcAft>
                      </a:pPr>
                      <a:r>
                        <a:rPr lang="en-US" sz="1600" b="1" dirty="0">
                          <a:solidFill>
                            <a:schemeClr val="bg2"/>
                          </a:solidFill>
                          <a:effectLst/>
                          <a:latin typeface="segoe-ui_normal"/>
                          <a:hlinkClick r:id="rId8"/>
                        </a:rPr>
                        <a:t>High performance compute</a:t>
                      </a:r>
                      <a:endParaRPr lang="en-US" sz="1600" b="1" dirty="0">
                        <a:solidFill>
                          <a:schemeClr val="bg2"/>
                        </a:solidFill>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H, A8-11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Our fastest and most powerful CPU virtual machines with optional high-throughput network interfaces (RDMA).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163023831"/>
                  </a:ext>
                </a:extLst>
              </a:tr>
            </a:tbl>
          </a:graphicData>
        </a:graphic>
      </p:graphicFrame>
      <p:sp>
        <p:nvSpPr>
          <p:cNvPr id="7" name="Rectangle 6"/>
          <p:cNvSpPr/>
          <p:nvPr/>
        </p:nvSpPr>
        <p:spPr>
          <a:xfrm>
            <a:off x="838200" y="6480800"/>
            <a:ext cx="9009192" cy="646331"/>
          </a:xfrm>
          <a:prstGeom prst="rect">
            <a:avLst/>
          </a:prstGeom>
        </p:spPr>
        <p:txBody>
          <a:bodyPr wrap="square">
            <a:spAutoFit/>
          </a:bodyPr>
          <a:lstStyle/>
          <a:p>
            <a:r>
              <a:rPr lang="en-US" dirty="0">
                <a:hlinkClick r:id="rId9"/>
              </a:rPr>
              <a:t>https://docs.microsoft.com/en-us/azure/virtual-machines/virtual-machines-windows-sizes</a:t>
            </a:r>
            <a:endParaRPr lang="en-US" dirty="0"/>
          </a:p>
          <a:p>
            <a:endParaRPr lang="en-US" dirty="0"/>
          </a:p>
        </p:txBody>
      </p:sp>
    </p:spTree>
    <p:extLst>
      <p:ext uri="{BB962C8B-B14F-4D97-AF65-F5344CB8AC3E}">
        <p14:creationId xmlns:p14="http://schemas.microsoft.com/office/powerpoint/2010/main" val="1981484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3667</TotalTime>
  <Words>6225</Words>
  <Application>Microsoft Office PowerPoint</Application>
  <PresentationFormat>Widescreen</PresentationFormat>
  <Paragraphs>939</Paragraphs>
  <Slides>74</Slides>
  <Notes>74</Notes>
  <HiddenSlides>51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Microsoft YaHei</vt:lpstr>
      <vt:lpstr>Arial</vt:lpstr>
      <vt:lpstr>Calibri</vt:lpstr>
      <vt:lpstr>Calibri Light</vt:lpstr>
      <vt:lpstr>Consolas</vt:lpstr>
      <vt:lpstr>Courier New</vt:lpstr>
      <vt:lpstr>Segoe UI</vt:lpstr>
      <vt:lpstr>segoe-ui_bold</vt:lpstr>
      <vt:lpstr>segoe-ui_normal</vt:lpstr>
      <vt:lpstr>segoe-ui_semibold</vt:lpstr>
      <vt:lpstr>Times New Roman</vt:lpstr>
      <vt:lpstr>Wingdings</vt:lpstr>
      <vt:lpstr>Office Theme</vt:lpstr>
      <vt:lpstr>Architect an Azure Compute Infrastructure</vt:lpstr>
      <vt:lpstr>Exam 70-534 Architecting Microsoft Azure Solutions</vt:lpstr>
      <vt:lpstr>#7 Architect an Azure Compute infrastructure (10–15%)</vt:lpstr>
      <vt:lpstr>Architect an Azure Compute Infrastructure</vt:lpstr>
      <vt:lpstr>VMs</vt:lpstr>
      <vt:lpstr>VMs</vt:lpstr>
      <vt:lpstr>VMs or Paas?</vt:lpstr>
      <vt:lpstr>VMs – Supported Operating Systems</vt:lpstr>
      <vt:lpstr>VM Sizes</vt:lpstr>
      <vt:lpstr>VM Sizes – General Purpose</vt:lpstr>
      <vt:lpstr>VM Disks</vt:lpstr>
      <vt:lpstr>Increase size of existing Disks</vt:lpstr>
      <vt:lpstr>VM Disks</vt:lpstr>
      <vt:lpstr>VM Disks</vt:lpstr>
      <vt:lpstr>VM Azure Compute Unit (ACU) </vt:lpstr>
      <vt:lpstr>VM Disks</vt:lpstr>
      <vt:lpstr>VM Scaling</vt:lpstr>
      <vt:lpstr>VM ARM Template Notes</vt:lpstr>
      <vt:lpstr>VM Recommendations</vt:lpstr>
      <vt:lpstr>Availability Sets</vt:lpstr>
      <vt:lpstr>Availability Sets</vt:lpstr>
      <vt:lpstr>ARM Templates</vt:lpstr>
      <vt:lpstr>What is ARM?</vt:lpstr>
      <vt:lpstr>Author ARM Templates - </vt:lpstr>
      <vt:lpstr>ARM Templates - Structure</vt:lpstr>
      <vt:lpstr>ARM Templates - Parameters</vt:lpstr>
      <vt:lpstr>ARM Templates – Parameters</vt:lpstr>
      <vt:lpstr>Re-use ARM Templates</vt:lpstr>
      <vt:lpstr>ARM Templates –Variables</vt:lpstr>
      <vt:lpstr>ARM Templates -Resources</vt:lpstr>
      <vt:lpstr>ARM Templates -Resources</vt:lpstr>
      <vt:lpstr>ARM Templates –Outputs</vt:lpstr>
      <vt:lpstr>ARM Templates – Functions and Expressions</vt:lpstr>
      <vt:lpstr>ARM Templates - Nesting</vt:lpstr>
      <vt:lpstr>ARM Templates - Dependencies</vt:lpstr>
      <vt:lpstr>ARM Templates – Multiple Instances</vt:lpstr>
      <vt:lpstr>ARM Templates Advanced Topics</vt:lpstr>
      <vt:lpstr>Deploy Templates</vt:lpstr>
      <vt:lpstr>Deploy Templates – Portal, Custom Template </vt:lpstr>
      <vt:lpstr>Deploy Templates – Portal, Quickstart </vt:lpstr>
      <vt:lpstr>Deploy Templates – Portal, from Account </vt:lpstr>
      <vt:lpstr>Deploy Templates – Portal</vt:lpstr>
      <vt:lpstr>Deploy Templates - Powershell</vt:lpstr>
      <vt:lpstr>Deploy Templates - PowerShell</vt:lpstr>
      <vt:lpstr>Deploy resources with Resource Manager templates and Azure PowerShell</vt:lpstr>
      <vt:lpstr>Deploy Templates – CLI (similar to PowerShell)</vt:lpstr>
      <vt:lpstr>Regional Availability</vt:lpstr>
      <vt:lpstr>Regional Availability - Regions</vt:lpstr>
      <vt:lpstr>Regional Availability - Design</vt:lpstr>
      <vt:lpstr>Regional Availability - Design</vt:lpstr>
      <vt:lpstr>High Availability</vt:lpstr>
      <vt:lpstr>Containers</vt:lpstr>
      <vt:lpstr>Containers and Azure</vt:lpstr>
      <vt:lpstr>I have an application that processes images locally before saving them to permanent storage. I need some disk space to temporarily store these files. What is the most cost effective option?</vt:lpstr>
      <vt:lpstr>I have an application that processes images locally before saving them to permanent storage. I need some disk space to temporarily store these files. What is the most cost effective option?</vt:lpstr>
      <vt:lpstr>I have an application that requires a consist and guaranteed amount of IOPS and throughput for accessing data on disks. What is the most cost effective option?</vt:lpstr>
      <vt:lpstr>I have an application that requires a consist and guaranteed amount of IOPS and throughput for accessing data on disks. What is the most cost effective option?</vt:lpstr>
      <vt:lpstr>My VM needs an "F" drive with at least 2TB of space. Which of the following do I need to consider when designing my VM?</vt:lpstr>
      <vt:lpstr>My VM needs an "F" drive with at least 2TB of space. Which of the following do I need to consider when designing my VM?</vt:lpstr>
      <vt:lpstr>I need to create a VM with one data disk. I must be able to export the disk to a VHD file and host in a storage account and I need to take snapshots of the disk.  Which of the following can I use?</vt:lpstr>
      <vt:lpstr>I need to create a VM with one data disk. I must be able to export the disk to a VHD file and host in a storage account and I need to take snapshots of the disk.  Which of the following can I use?</vt:lpstr>
      <vt:lpstr>I've created a VM with a database installed and configured. It uses 2 Data Disks. I need to be able to deploy this VM in multiple scenarios. What is the simplest way to redeploy this VM multiple times?</vt:lpstr>
      <vt:lpstr>I've created a VM with a database installed and configured. It uses 2 Data Disks. I need to be able to deploy this VM in multiple scenarios. What is the simplest way to redeploy this VM multiple times?</vt:lpstr>
      <vt:lpstr>Every VM in an availability set gets:</vt:lpstr>
      <vt:lpstr>Every VM in an availability set gets:</vt:lpstr>
      <vt:lpstr>To build a highly available VM solution, I need at least 2 VMs in</vt:lpstr>
      <vt:lpstr>To build a highly available VM solution, I need at least 2 VMs in</vt:lpstr>
      <vt:lpstr>To deploy an externally available Azure ARM Template, but keep it secure, I can:</vt:lpstr>
      <vt:lpstr>To deploy an externally available Azure ARM Template, but keep it secure, I can:</vt:lpstr>
      <vt:lpstr>My ARM Template needs to manipulate strings to name and reference the resources correctly. The easiest way to do this is:</vt:lpstr>
      <vt:lpstr>My ARM Template needs to manipulate strings to name and reference the resources correctly. The easiest way to do this is:</vt:lpstr>
      <vt:lpstr>My solution needs to be always available, even if an entire Azure region suffers an outage. What is my best option from among the following?</vt:lpstr>
      <vt:lpstr>My solution needs to be always available, even if an entire Azure region suffers an outage. What is my best option from among the following?</vt:lpstr>
      <vt:lpstr>Architect an Azure Compute Infrastructure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Dan Stolts</cp:lastModifiedBy>
  <cp:revision>117</cp:revision>
  <dcterms:created xsi:type="dcterms:W3CDTF">2017-06-01T19:54:22Z</dcterms:created>
  <dcterms:modified xsi:type="dcterms:W3CDTF">2017-10-20T10:07:24Z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2017-10-20T06:06:50.6906367-04:00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