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53"/>
  </p:notesMasterIdLst>
  <p:handoutMasterIdLst>
    <p:handoutMasterId r:id="rId54"/>
  </p:handoutMasterIdLst>
  <p:sldIdLst>
    <p:sldId id="286" r:id="rId6"/>
    <p:sldId id="275" r:id="rId7"/>
    <p:sldId id="301" r:id="rId8"/>
    <p:sldId id="287" r:id="rId9"/>
    <p:sldId id="295" r:id="rId10"/>
    <p:sldId id="293" r:id="rId11"/>
    <p:sldId id="322" r:id="rId12"/>
    <p:sldId id="294" r:id="rId13"/>
    <p:sldId id="296" r:id="rId14"/>
    <p:sldId id="297" r:id="rId15"/>
    <p:sldId id="298" r:id="rId16"/>
    <p:sldId id="299" r:id="rId17"/>
    <p:sldId id="313" r:id="rId18"/>
    <p:sldId id="323" r:id="rId19"/>
    <p:sldId id="324" r:id="rId20"/>
    <p:sldId id="316" r:id="rId21"/>
    <p:sldId id="318" r:id="rId22"/>
    <p:sldId id="327" r:id="rId23"/>
    <p:sldId id="320" r:id="rId24"/>
    <p:sldId id="321" r:id="rId25"/>
    <p:sldId id="304" r:id="rId26"/>
    <p:sldId id="317" r:id="rId27"/>
    <p:sldId id="311" r:id="rId28"/>
    <p:sldId id="310" r:id="rId29"/>
    <p:sldId id="308" r:id="rId30"/>
    <p:sldId id="332" r:id="rId31"/>
    <p:sldId id="331" r:id="rId32"/>
    <p:sldId id="333" r:id="rId33"/>
    <p:sldId id="334" r:id="rId34"/>
    <p:sldId id="306" r:id="rId35"/>
    <p:sldId id="336" r:id="rId36"/>
    <p:sldId id="335" r:id="rId37"/>
    <p:sldId id="337" r:id="rId38"/>
    <p:sldId id="338" r:id="rId39"/>
    <p:sldId id="305" r:id="rId40"/>
    <p:sldId id="325" r:id="rId41"/>
    <p:sldId id="328" r:id="rId42"/>
    <p:sldId id="329" r:id="rId43"/>
    <p:sldId id="319" r:id="rId44"/>
    <p:sldId id="326" r:id="rId45"/>
    <p:sldId id="282" r:id="rId46"/>
    <p:sldId id="283" r:id="rId47"/>
    <p:sldId id="339" r:id="rId48"/>
    <p:sldId id="330" r:id="rId49"/>
    <p:sldId id="342" r:id="rId50"/>
    <p:sldId id="340" r:id="rId51"/>
    <p:sldId id="34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8A682A-2C6B-4471-B181-63C35B14238E}">
          <p14:sldIdLst>
            <p14:sldId id="286"/>
            <p14:sldId id="275"/>
            <p14:sldId id="301"/>
            <p14:sldId id="287"/>
            <p14:sldId id="295"/>
            <p14:sldId id="293"/>
            <p14:sldId id="322"/>
            <p14:sldId id="294"/>
            <p14:sldId id="296"/>
            <p14:sldId id="297"/>
            <p14:sldId id="298"/>
            <p14:sldId id="299"/>
            <p14:sldId id="313"/>
            <p14:sldId id="323"/>
            <p14:sldId id="324"/>
            <p14:sldId id="316"/>
            <p14:sldId id="318"/>
            <p14:sldId id="327"/>
            <p14:sldId id="320"/>
            <p14:sldId id="321"/>
            <p14:sldId id="304"/>
            <p14:sldId id="317"/>
            <p14:sldId id="311"/>
            <p14:sldId id="310"/>
            <p14:sldId id="308"/>
            <p14:sldId id="332"/>
            <p14:sldId id="331"/>
            <p14:sldId id="333"/>
            <p14:sldId id="334"/>
            <p14:sldId id="306"/>
            <p14:sldId id="336"/>
            <p14:sldId id="335"/>
            <p14:sldId id="337"/>
            <p14:sldId id="338"/>
            <p14:sldId id="305"/>
            <p14:sldId id="325"/>
            <p14:sldId id="328"/>
            <p14:sldId id="329"/>
            <p14:sldId id="319"/>
            <p14:sldId id="326"/>
            <p14:sldId id="282"/>
            <p14:sldId id="283"/>
            <p14:sldId id="339"/>
            <p14:sldId id="330"/>
            <p14:sldId id="342"/>
            <p14:sldId id="340"/>
            <p14:sldId id="341"/>
          </p14:sldIdLst>
        </p14:section>
        <p14:section name="Archive" id="{B18D0A32-9AA0-4E52-A5EA-E4B8E98E0EF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002050"/>
    <a:srgbClr val="007233"/>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89066" autoAdjust="0"/>
  </p:normalViewPr>
  <p:slideViewPr>
    <p:cSldViewPr snapToGrid="0">
      <p:cViewPr varScale="1">
        <p:scale>
          <a:sx n="116" d="100"/>
          <a:sy n="116" d="100"/>
        </p:scale>
        <p:origin x="216" y="1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a Staeben" userId="870ef43d-5760-4508-a20a-432a8f544527" providerId="ADAL" clId="{5A8D61B7-EBB2-40F9-9F3B-539E3BFBD5BD}"/>
    <pc:docChg chg="delSld modSection">
      <pc:chgData name="Carla Staeben" userId="870ef43d-5760-4508-a20a-432a8f544527" providerId="ADAL" clId="{5A8D61B7-EBB2-40F9-9F3B-539E3BFBD5BD}" dt="2017-08-04T18:15:44.671" v="2" actId="2696"/>
      <pc:docMkLst>
        <pc:docMk/>
      </pc:docMkLst>
      <pc:sldChg chg="del">
        <pc:chgData name="Carla Staeben" userId="870ef43d-5760-4508-a20a-432a8f544527" providerId="ADAL" clId="{5A8D61B7-EBB2-40F9-9F3B-539E3BFBD5BD}" dt="2017-08-04T18:15:42.222" v="0" actId="2696"/>
        <pc:sldMkLst>
          <pc:docMk/>
          <pc:sldMk cId="3348897500" sldId="284"/>
        </pc:sldMkLst>
      </pc:sldChg>
      <pc:sldChg chg="del">
        <pc:chgData name="Carla Staeben" userId="870ef43d-5760-4508-a20a-432a8f544527" providerId="ADAL" clId="{5A8D61B7-EBB2-40F9-9F3B-539E3BFBD5BD}" dt="2017-08-04T18:15:42.255" v="1" actId="2696"/>
        <pc:sldMkLst>
          <pc:docMk/>
          <pc:sldMk cId="3039034131" sldId="285"/>
        </pc:sldMkLst>
      </pc:sldChg>
      <pc:sldChg chg="del">
        <pc:chgData name="Carla Staeben" userId="870ef43d-5760-4508-a20a-432a8f544527" providerId="ADAL" clId="{5A8D61B7-EBB2-40F9-9F3B-539E3BFBD5BD}" dt="2017-08-04T18:15:44.671" v="2" actId="2696"/>
        <pc:sldMkLst>
          <pc:docMk/>
          <pc:sldMk cId="321064469"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9-21T20:14:29.178"/>
    </inkml:context>
    <inkml:brush xml:id="br0">
      <inkml:brushProperty name="width" value="0.06667" units="cm"/>
      <inkml:brushProperty name="height" value="0.06667" units="cm"/>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8689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15200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4465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t>
            </a:r>
            <a:r>
              <a:rPr lang="en-US" baseline="0" dirty="0"/>
              <a:t>read and understand the data set link</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12381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8841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57778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41754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3765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77821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4754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a:solidFill>
                  <a:schemeClr val="tx2"/>
                </a:solidFill>
                <a:latin typeface="Segoe" pitchFamily="34" charset="0"/>
              </a:rPr>
              <a:t>Sequence</a:t>
            </a:r>
            <a:r>
              <a:rPr lang="en-GB" baseline="0" dirty="0">
                <a:solidFill>
                  <a:schemeClr val="tx2"/>
                </a:solidFill>
                <a:latin typeface="Segoe" pitchFamily="34" charset="0"/>
              </a:rPr>
              <a:t> is important in most of the things that we do in Data Factory which is operationalizing end-2-end analytical solutions</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94773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394579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3392246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dirty="0"/>
          </a:p>
        </p:txBody>
      </p:sp>
    </p:spTree>
    <p:extLst>
      <p:ext uri="{BB962C8B-B14F-4D97-AF65-F5344CB8AC3E}">
        <p14:creationId xmlns:p14="http://schemas.microsoft.com/office/powerpoint/2010/main" val="32267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01153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2818035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136408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373657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E9E6E9F-5183-4BC2-9BF9-C9CB9AB7393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0724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a:solidFill>
                  <a:schemeClr val="tx2"/>
                </a:solidFill>
                <a:latin typeface="Segoe" pitchFamily="34" charset="0"/>
              </a:rPr>
              <a:t>Data</a:t>
            </a:r>
            <a:r>
              <a:rPr lang="en-GB" baseline="0" dirty="0">
                <a:solidFill>
                  <a:schemeClr val="tx2"/>
                </a:solidFill>
                <a:latin typeface="Segoe" pitchFamily="34" charset="0"/>
              </a:rPr>
              <a:t> Factory </a:t>
            </a:r>
            <a:r>
              <a:rPr lang="en-GB" baseline="0" dirty="0">
                <a:solidFill>
                  <a:schemeClr val="tx2"/>
                </a:solidFill>
                <a:latin typeface="Segoe" pitchFamily="34" charset="0"/>
                <a:sym typeface="Wingdings" panose="05000000000000000000" pitchFamily="2" charset="2"/>
              </a:rPr>
              <a:t>&lt;--&gt; JSON</a:t>
            </a:r>
          </a:p>
          <a:p>
            <a:r>
              <a:rPr lang="en-GB" baseline="0" dirty="0">
                <a:solidFill>
                  <a:schemeClr val="tx2"/>
                </a:solidFill>
                <a:latin typeface="Segoe" pitchFamily="34" charset="0"/>
                <a:sym typeface="Wingdings" panose="05000000000000000000" pitchFamily="2" charset="2"/>
              </a:rPr>
              <a:t>Data Interchange Format/Language</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8012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60671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0" y="164177"/>
            <a:ext cx="4666277"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WW Azure Americas Community Exam</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Prep Series</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1"/>
                    </a:gs>
                    <a:gs pos="100000">
                      <a:schemeClr val="tx1"/>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53884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138564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205289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4170286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342971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2036028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1083953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3779180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4188659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149128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460301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WW Azure Americas Community Exam</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Prep Series</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13895426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70EAF-E2C4-4D58-B12B-33325D0FF6D9}" type="datetimeFigureOut">
              <a:rPr lang="en-US" smtClean="0"/>
              <a:t>8/4/2017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290066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93270" y="164177"/>
            <a:ext cx="4574261"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WW Azure Americas Community Exam</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Prep Series</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944632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70EAF-E2C4-4D58-B12B-33325D0FF6D9}" type="datetimeFigureOut">
              <a:rPr lang="en-US" smtClean="0"/>
              <a:t>8/4/2017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4F884-2148-4124-9DD0-2ABFB011D1E8}" type="slidenum">
              <a:rPr lang="en-US" smtClean="0"/>
              <a:t>‹#›</a:t>
            </a:fld>
            <a:endParaRPr lang="en-US" dirty="0"/>
          </a:p>
        </p:txBody>
      </p:sp>
    </p:spTree>
    <p:extLst>
      <p:ext uri="{BB962C8B-B14F-4D97-AF65-F5344CB8AC3E}">
        <p14:creationId xmlns:p14="http://schemas.microsoft.com/office/powerpoint/2010/main" val="2893223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azure.microsoft.com/en-us/documentation/articles/data-factory-azure-documentdb-connector/" TargetMode="External"/><Relationship Id="rId13" Type="http://schemas.openxmlformats.org/officeDocument/2006/relationships/hyperlink" Target="https://azure.microsoft.com/en-us/documentation/articles/data-factory-onprem-teradata-connector/" TargetMode="External"/><Relationship Id="rId18" Type="http://schemas.openxmlformats.org/officeDocument/2006/relationships/hyperlink" Target="https://azure.microsoft.com/en-us/documentation/articles/data-factory-amazon-redshift-connector/" TargetMode="External"/><Relationship Id="rId26" Type="http://schemas.openxmlformats.org/officeDocument/2006/relationships/hyperlink" Target="https://azure.microsoft.com/en-us/documentation/articles/data-factory-odbc-connector/#ge-historian-store" TargetMode="External"/><Relationship Id="rId3" Type="http://schemas.openxmlformats.org/officeDocument/2006/relationships/hyperlink" Target="https://azure.microsoft.com/en-us/documentation/articles/data-factory-azure-blob-connector/" TargetMode="External"/><Relationship Id="rId21" Type="http://schemas.openxmlformats.org/officeDocument/2006/relationships/hyperlink" Target="https://azure.microsoft.com/en-us/documentation/articles/data-factory-amazon-simple-storage-service-connector/" TargetMode="External"/><Relationship Id="rId7" Type="http://schemas.openxmlformats.org/officeDocument/2006/relationships/hyperlink" Target="https://azure.microsoft.com/en-us/documentation/articles/data-factory-azure-table-connector/" TargetMode="External"/><Relationship Id="rId12" Type="http://schemas.openxmlformats.org/officeDocument/2006/relationships/hyperlink" Target="https://azure.microsoft.com/en-us/documentation/articles/data-factory-onprem-db2-connector/" TargetMode="External"/><Relationship Id="rId17" Type="http://schemas.openxmlformats.org/officeDocument/2006/relationships/hyperlink" Target="https://azure.microsoft.com/en-us/documentation/articles/data-factory-on-premises-mongodb-connector/" TargetMode="External"/><Relationship Id="rId25" Type="http://schemas.openxmlformats.org/officeDocument/2006/relationships/hyperlink" Target="https://azure.microsoft.com/en-us/documentation/articles/data-factory-web-table-connector/" TargetMode="External"/><Relationship Id="rId2" Type="http://schemas.openxmlformats.org/officeDocument/2006/relationships/notesSlide" Target="../notesSlides/notesSlide15.xml"/><Relationship Id="rId16" Type="http://schemas.openxmlformats.org/officeDocument/2006/relationships/hyperlink" Target="https://azure.microsoft.com/en-us/documentation/articles/data-factory-onprem-cassandra-connector/" TargetMode="External"/><Relationship Id="rId20" Type="http://schemas.openxmlformats.org/officeDocument/2006/relationships/hyperlink" Target="https://azure.microsoft.com/en-us/documentation/articles/data-factory-hdfs-connector/" TargetMode="External"/><Relationship Id="rId1" Type="http://schemas.openxmlformats.org/officeDocument/2006/relationships/slideLayout" Target="../slideLayouts/slideLayout3.xml"/><Relationship Id="rId6" Type="http://schemas.openxmlformats.org/officeDocument/2006/relationships/hyperlink" Target="https://azure.microsoft.com/en-us/documentation/articles/data-factory-azure-sql-data-warehouse-connector/" TargetMode="External"/><Relationship Id="rId11" Type="http://schemas.openxmlformats.org/officeDocument/2006/relationships/hyperlink" Target="https://azure.microsoft.com/en-us/documentation/articles/data-factory-onprem-mysql-connector/" TargetMode="External"/><Relationship Id="rId24" Type="http://schemas.openxmlformats.org/officeDocument/2006/relationships/hyperlink" Target="https://azure.microsoft.com/en-us/documentation/articles/data-factory-odata-connector/" TargetMode="External"/><Relationship Id="rId5" Type="http://schemas.openxmlformats.org/officeDocument/2006/relationships/hyperlink" Target="https://azure.microsoft.com/en-us/documentation/articles/data-factory-azure-sql-connector/" TargetMode="External"/><Relationship Id="rId15" Type="http://schemas.openxmlformats.org/officeDocument/2006/relationships/hyperlink" Target="https://azure.microsoft.com/en-us/documentation/articles/data-factory-onprem-sybase-connector/" TargetMode="External"/><Relationship Id="rId23" Type="http://schemas.openxmlformats.org/officeDocument/2006/relationships/hyperlink" Target="https://azure.microsoft.com/en-us/documentation/articles/data-factory-odbc-connector/" TargetMode="External"/><Relationship Id="rId10" Type="http://schemas.openxmlformats.org/officeDocument/2006/relationships/hyperlink" Target="https://azure.microsoft.com/en-us/documentation/articles/data-factory-onprem-oracle-connector/" TargetMode="External"/><Relationship Id="rId19" Type="http://schemas.openxmlformats.org/officeDocument/2006/relationships/hyperlink" Target="https://azure.microsoft.com/en-us/documentation/articles/data-factory-onprem-file-system-connector/" TargetMode="External"/><Relationship Id="rId4" Type="http://schemas.openxmlformats.org/officeDocument/2006/relationships/hyperlink" Target="https://azure.microsoft.com/en-us/documentation/articles/data-factory-azure-datalake-connector/" TargetMode="External"/><Relationship Id="rId9" Type="http://schemas.openxmlformats.org/officeDocument/2006/relationships/hyperlink" Target="https://azure.microsoft.com/en-us/documentation/articles/data-factory-sqlserver-connector/" TargetMode="External"/><Relationship Id="rId14" Type="http://schemas.openxmlformats.org/officeDocument/2006/relationships/hyperlink" Target="https://azure.microsoft.com/en-us/documentation/articles/data-factory-onprem-postgresql-connector/" TargetMode="External"/><Relationship Id="rId22" Type="http://schemas.openxmlformats.org/officeDocument/2006/relationships/hyperlink" Target="https://azure.microsoft.com/en-us/documentation/articles/data-factory-salesforce-connecto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azure.microsoft.com/en-us/documentation/articles/data-factory-stored-proc-activity/" TargetMode="External"/><Relationship Id="rId3" Type="http://schemas.openxmlformats.org/officeDocument/2006/relationships/hyperlink" Target="https://azure.microsoft.com/en-us/documentation/articles/data-factory-hive-activity/" TargetMode="External"/><Relationship Id="rId7" Type="http://schemas.openxmlformats.org/officeDocument/2006/relationships/hyperlink" Target="https://azure.microsoft.com/en-us/documentation/articles/data-factory-azure-ml-batch-execution-activity/"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azure.microsoft.com/en-us/documentation/articles/data-factory-hadoop-streaming-activity/" TargetMode="External"/><Relationship Id="rId5" Type="http://schemas.openxmlformats.org/officeDocument/2006/relationships/hyperlink" Target="https://azure.microsoft.com/en-us/documentation/articles/data-factory-map-reduce/" TargetMode="External"/><Relationship Id="rId10" Type="http://schemas.openxmlformats.org/officeDocument/2006/relationships/hyperlink" Target="https://azure.microsoft.com/en-us/documentation/articles/data-factory-use-custom-activities/" TargetMode="External"/><Relationship Id="rId4" Type="http://schemas.openxmlformats.org/officeDocument/2006/relationships/hyperlink" Target="https://azure.microsoft.com/en-us/documentation/articles/data-factory-pig-activity/" TargetMode="External"/><Relationship Id="rId9" Type="http://schemas.openxmlformats.org/officeDocument/2006/relationships/hyperlink" Target="https://azure.microsoft.com/en-us/documentation/articles/data-factory-usql-activity/"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msdn.microsoft.com/library/mt415893.aspx" TargetMode="External"/><Relationship Id="rId3" Type="http://schemas.openxmlformats.org/officeDocument/2006/relationships/hyperlink" Target="http://go.microsoft.com/?linkid=9811175&amp;clcid=0x409" TargetMode="External"/><Relationship Id="rId7" Type="http://schemas.openxmlformats.org/officeDocument/2006/relationships/hyperlink" Target="https://www.nuget.org/packages/Microsoft.Azure.Management.DataFactories/"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3.xml"/><Relationship Id="rId6" Type="http://schemas.openxmlformats.org/officeDocument/2006/relationships/hyperlink" Target="https://azure.microsoft.com/en-us/documentation/articles/data-factory-create-data-factories-programmatically/" TargetMode="External"/><Relationship Id="rId5" Type="http://schemas.openxmlformats.org/officeDocument/2006/relationships/hyperlink" Target="https://azure.microsoft.com/en-us/documentation/articles/data-factory-use-custom-activities/" TargetMode="External"/><Relationship Id="rId4" Type="http://schemas.openxmlformats.org/officeDocument/2006/relationships/hyperlink" Target="https://msdn.microsoft.com/library/dn820234.aspx" TargetMode="External"/><Relationship Id="rId9" Type="http://schemas.openxmlformats.org/officeDocument/2006/relationships/hyperlink" Target="https://msdn.microsoft.com/library/dn906738.aspx"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hyperlink" Target="https://azure.microsoft.com/en-us/documentation/articles/data-factory-create-datasets/" TargetMode="External"/><Relationship Id="rId13" Type="http://schemas.openxmlformats.org/officeDocument/2006/relationships/hyperlink" Target="https://azure.microsoft.com/en-us/documentation/articles/data-factory-samples/" TargetMode="External"/><Relationship Id="rId3" Type="http://schemas.openxmlformats.org/officeDocument/2006/relationships/hyperlink" Target="https://azure.microsoft.com/en-us/documentation/videos/how-to-monitor--manage-big-data-pipelines-with-azure-data-factory/" TargetMode="External"/><Relationship Id="rId7" Type="http://schemas.openxmlformats.org/officeDocument/2006/relationships/hyperlink" Target="https://azure.microsoft.com/en-us/documentation/articles/data-factory-data-transformation-activities/" TargetMode="External"/><Relationship Id="rId12" Type="http://schemas.openxmlformats.org/officeDocument/2006/relationships/hyperlink" Target="https://azure.microsoft.com/en-us/documentation/articles/data-factory-move-data-between-onprem-and-cloud/" TargetMode="External"/><Relationship Id="rId2" Type="http://schemas.openxmlformats.org/officeDocument/2006/relationships/hyperlink" Target="https://mva.microsoft.com/en-US/training-courses/orchestrating-data-and-services-with-azure-data-factory-15962" TargetMode="External"/><Relationship Id="rId1" Type="http://schemas.openxmlformats.org/officeDocument/2006/relationships/slideLayout" Target="../slideLayouts/slideLayout3.xml"/><Relationship Id="rId6" Type="http://schemas.openxmlformats.org/officeDocument/2006/relationships/hyperlink" Target="https://azure.microsoft.com/en-us/documentation/articles/data-factory-data-movement-activities/" TargetMode="External"/><Relationship Id="rId11" Type="http://schemas.openxmlformats.org/officeDocument/2006/relationships/hyperlink" Target="https://azure.microsoft.com/en-us/documentation/articles/data-factory-copy-data-from-azure-blob-storage-to-sql-database/" TargetMode="External"/><Relationship Id="rId5" Type="http://schemas.openxmlformats.org/officeDocument/2006/relationships/hyperlink" Target="https://azure.microsoft.com/en-us/documentation/articles/data-factory-build-your-first-pipeline/" TargetMode="External"/><Relationship Id="rId10" Type="http://schemas.openxmlformats.org/officeDocument/2006/relationships/hyperlink" Target="https://azure.microsoft.com/en-us/documentation/articles/data-factory-scheduling-and-execution/" TargetMode="External"/><Relationship Id="rId4" Type="http://schemas.openxmlformats.org/officeDocument/2006/relationships/hyperlink" Target="https://azure.microsoft.com/en-us/documentation/articles/data-factory-introduction/" TargetMode="External"/><Relationship Id="rId9" Type="http://schemas.openxmlformats.org/officeDocument/2006/relationships/hyperlink" Target="https://azure.microsoft.com/en-us/documentation/articles/data-factory-create-pipeline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zure.microsoft.com/en-us/documentation/videos/how-to-monitor--manage-big-data-pipelines-with-azure-data-factory/" TargetMode="External"/><Relationship Id="rId2" Type="http://schemas.openxmlformats.org/officeDocument/2006/relationships/hyperlink" Target="https://azure.microsoft.com/en-us/documentation/learning-paths/data-factory/" TargetMode="External"/><Relationship Id="rId1" Type="http://schemas.openxmlformats.org/officeDocument/2006/relationships/slideLayout" Target="../slideLayouts/slideLayout3.xml"/><Relationship Id="rId5" Type="http://schemas.openxmlformats.org/officeDocument/2006/relationships/hyperlink" Target="https://mva.microsoft.com/en-US/training-courses/design-and-implement-big-data-advanced-analytics-solutions-16531?l=bsSKczWdC_7706218965" TargetMode="External"/><Relationship Id="rId4" Type="http://schemas.openxmlformats.org/officeDocument/2006/relationships/hyperlink" Target="https://blogs.msdn.microsoft.com/data_insights_global_practice/2015/10/23/end-to-end-data-processing-using-azure-data-factory-overview/"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portal.azure.com/"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dirty="0"/>
              <a:t>03 | Operationalize end-to-end Cloud Analytics Solutions</a:t>
            </a:r>
          </a:p>
        </p:txBody>
      </p:sp>
      <p:sp>
        <p:nvSpPr>
          <p:cNvPr id="4" name="Subtitle 3"/>
          <p:cNvSpPr>
            <a:spLocks noGrp="1"/>
          </p:cNvSpPr>
          <p:nvPr>
            <p:ph type="subTitle" idx="1"/>
          </p:nvPr>
        </p:nvSpPr>
        <p:spPr>
          <a:xfrm>
            <a:off x="193270" y="5132437"/>
            <a:ext cx="8858451" cy="1460779"/>
          </a:xfrm>
        </p:spPr>
        <p:txBody>
          <a:bodyPr/>
          <a:lstStyle/>
          <a:p>
            <a:r>
              <a:rPr lang="en-US" dirty="0"/>
              <a:t>Venks Mantha | Data Solution Architect, NY Metro</a:t>
            </a:r>
          </a:p>
          <a:p>
            <a:r>
              <a:rPr lang="en-US" dirty="0"/>
              <a:t>Gaurav Malhotra | Sr. Program Manager, Data Factory</a:t>
            </a:r>
          </a:p>
        </p:txBody>
      </p:sp>
    </p:spTree>
    <p:extLst>
      <p:ext uri="{BB962C8B-B14F-4D97-AF65-F5344CB8AC3E}">
        <p14:creationId xmlns:p14="http://schemas.microsoft.com/office/powerpoint/2010/main" val="163019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 Linked Services &amp; Datasets</a:t>
            </a:r>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647" y="1630018"/>
            <a:ext cx="11551299" cy="3653228"/>
          </a:xfrm>
        </p:spPr>
      </p:pic>
      <p:sp>
        <p:nvSpPr>
          <p:cNvPr id="6" name="Rectangle 5"/>
          <p:cNvSpPr/>
          <p:nvPr/>
        </p:nvSpPr>
        <p:spPr>
          <a:xfrm>
            <a:off x="3193774" y="1630018"/>
            <a:ext cx="8683668" cy="4015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8046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647" y="1630018"/>
            <a:ext cx="11551299" cy="3653228"/>
          </a:xfrm>
        </p:spPr>
      </p:pic>
      <p:sp>
        <p:nvSpPr>
          <p:cNvPr id="4" name="Rectangle 3"/>
          <p:cNvSpPr/>
          <p:nvPr/>
        </p:nvSpPr>
        <p:spPr>
          <a:xfrm>
            <a:off x="7646504" y="1630018"/>
            <a:ext cx="4230938" cy="4015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1098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a:t>
            </a:r>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647" y="1630018"/>
            <a:ext cx="11551299" cy="3653228"/>
          </a:xfrm>
        </p:spPr>
      </p:pic>
    </p:spTree>
    <p:extLst>
      <p:ext uri="{BB962C8B-B14F-4D97-AF65-F5344CB8AC3E}">
        <p14:creationId xmlns:p14="http://schemas.microsoft.com/office/powerpoint/2010/main" val="297542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Sets</a:t>
            </a:r>
          </a:p>
        </p:txBody>
      </p:sp>
      <p:sp>
        <p:nvSpPr>
          <p:cNvPr id="3" name="Content Placeholder 2"/>
          <p:cNvSpPr>
            <a:spLocks noGrp="1"/>
          </p:cNvSpPr>
          <p:nvPr>
            <p:ph sz="quarter" idx="10"/>
          </p:nvPr>
        </p:nvSpPr>
        <p:spPr>
          <a:xfrm>
            <a:off x="379413" y="1025912"/>
            <a:ext cx="11525250" cy="5652702"/>
          </a:xfrm>
        </p:spPr>
        <p:txBody>
          <a:bodyPr/>
          <a:lstStyle/>
          <a:p>
            <a:r>
              <a:rPr lang="en-US" dirty="0"/>
              <a:t>A Pointer to the data to be processed</a:t>
            </a:r>
          </a:p>
          <a:p>
            <a:r>
              <a:rPr lang="en-US" dirty="0"/>
              <a:t>Data Set</a:t>
            </a:r>
          </a:p>
          <a:p>
            <a:pPr lvl="1"/>
            <a:r>
              <a:rPr lang="en-US" dirty="0"/>
              <a:t>Definition</a:t>
            </a:r>
          </a:p>
          <a:p>
            <a:pPr lvl="1"/>
            <a:r>
              <a:rPr lang="en-US" dirty="0"/>
              <a:t>Type </a:t>
            </a:r>
          </a:p>
          <a:p>
            <a:pPr lvl="1"/>
            <a:r>
              <a:rPr lang="en-US" dirty="0"/>
              <a:t>Structure</a:t>
            </a:r>
          </a:p>
          <a:p>
            <a:pPr lvl="1"/>
            <a:r>
              <a:rPr lang="en-US" dirty="0"/>
              <a:t>Availability</a:t>
            </a:r>
          </a:p>
          <a:p>
            <a:pPr lvl="1"/>
            <a:r>
              <a:rPr lang="en-US" dirty="0"/>
              <a:t>Policy</a:t>
            </a:r>
          </a:p>
          <a:p>
            <a:pPr lvl="1"/>
            <a:r>
              <a:rPr lang="en-US" dirty="0"/>
              <a:t>External &amp; Scoped Datasets</a:t>
            </a:r>
          </a:p>
        </p:txBody>
      </p:sp>
    </p:spTree>
    <p:extLst>
      <p:ext uri="{BB962C8B-B14F-4D97-AF65-F5344CB8AC3E}">
        <p14:creationId xmlns:p14="http://schemas.microsoft.com/office/powerpoint/2010/main" val="249865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39184"/>
            <a:ext cx="11524432" cy="441729"/>
          </a:xfrm>
        </p:spPr>
        <p:txBody>
          <a:bodyPr>
            <a:noAutofit/>
          </a:bodyPr>
          <a:lstStyle/>
          <a:p>
            <a:r>
              <a:rPr lang="en-US" sz="3600" dirty="0"/>
              <a:t>Data Set Structure</a:t>
            </a:r>
          </a:p>
        </p:txBody>
      </p:sp>
      <p:sp>
        <p:nvSpPr>
          <p:cNvPr id="4" name="Rectangle 3"/>
          <p:cNvSpPr/>
          <p:nvPr/>
        </p:nvSpPr>
        <p:spPr>
          <a:xfrm>
            <a:off x="379514" y="713958"/>
            <a:ext cx="9775705" cy="6124754"/>
          </a:xfrm>
          <a:prstGeom prst="rect">
            <a:avLst/>
          </a:prstGeom>
          <a:solidFill>
            <a:schemeClr val="accent1">
              <a:lumMod val="20000"/>
              <a:lumOff val="80000"/>
            </a:schemeClr>
          </a:solidFill>
          <a:ln>
            <a:solidFill>
              <a:schemeClr val="accent1"/>
            </a:solidFill>
          </a:ln>
        </p:spPr>
        <p:txBody>
          <a:bodyPr wrap="square">
            <a:spAutoFit/>
          </a:bodyPr>
          <a:lstStyle/>
          <a:p>
            <a:r>
              <a:rPr lang="en-US" sz="1400" dirty="0"/>
              <a:t>{</a:t>
            </a:r>
          </a:p>
          <a:p>
            <a:r>
              <a:rPr lang="en-US" sz="1400" dirty="0"/>
              <a:t>    "name": "&lt;name of dataset&gt;",</a:t>
            </a:r>
          </a:p>
          <a:p>
            <a:r>
              <a:rPr lang="en-US" sz="1400" dirty="0"/>
              <a:t>    "properties": {</a:t>
            </a:r>
          </a:p>
          <a:p>
            <a:r>
              <a:rPr lang="en-US" sz="1400" dirty="0"/>
              <a:t>        "type": "&lt;type of dataset: AzureBlob, AzureSql etc...&gt;",</a:t>
            </a:r>
          </a:p>
          <a:p>
            <a:r>
              <a:rPr lang="en-US" sz="1400" dirty="0"/>
              <a:t>        "external": &lt;boolean flag to indicate external data. only for input datasets&gt;,</a:t>
            </a:r>
          </a:p>
          <a:p>
            <a:r>
              <a:rPr lang="en-US" sz="1400" dirty="0"/>
              <a:t>        "linkedServiceName": "&lt;Name of the linked service that refers to a data store.&gt;",</a:t>
            </a:r>
          </a:p>
          <a:p>
            <a:r>
              <a:rPr lang="en-US" sz="1400" dirty="0"/>
              <a:t>        "structure": [</a:t>
            </a:r>
          </a:p>
          <a:p>
            <a:r>
              <a:rPr lang="en-US" sz="1400" dirty="0"/>
              <a:t>            {</a:t>
            </a:r>
          </a:p>
          <a:p>
            <a:r>
              <a:rPr lang="en-US" sz="1400" dirty="0"/>
              <a:t>                "name": "&lt;Name of the column&gt;",</a:t>
            </a:r>
          </a:p>
          <a:p>
            <a:r>
              <a:rPr lang="en-US" sz="1400" dirty="0"/>
              <a:t>                "type": "&lt;Name of the type&gt;"</a:t>
            </a:r>
          </a:p>
          <a:p>
            <a:r>
              <a:rPr lang="en-US" sz="1400" dirty="0"/>
              <a:t>            }</a:t>
            </a:r>
          </a:p>
          <a:p>
            <a:r>
              <a:rPr lang="en-US" sz="1400" dirty="0"/>
              <a:t>        ],</a:t>
            </a:r>
          </a:p>
          <a:p>
            <a:r>
              <a:rPr lang="en-US" sz="1400" dirty="0"/>
              <a:t>        "typeProperties": {</a:t>
            </a:r>
          </a:p>
          <a:p>
            <a:r>
              <a:rPr lang="en-US" sz="1400" dirty="0"/>
              <a:t>            "&lt;type specific property&gt;": "&lt;value&gt;",</a:t>
            </a:r>
          </a:p>
          <a:p>
            <a:r>
              <a:rPr lang="en-US" sz="1400" dirty="0"/>
              <a:t>            "&lt;type specific property 2&gt;": "&lt;value 2&gt;",</a:t>
            </a:r>
          </a:p>
          <a:p>
            <a:r>
              <a:rPr lang="en-US" sz="1400" dirty="0"/>
              <a:t>        },</a:t>
            </a:r>
          </a:p>
          <a:p>
            <a:r>
              <a:rPr lang="en-US" sz="1400" dirty="0"/>
              <a:t>        "availability": {</a:t>
            </a:r>
          </a:p>
          <a:p>
            <a:r>
              <a:rPr lang="en-US" sz="1400" dirty="0"/>
              <a:t>            "frequency": </a:t>
            </a:r>
          </a:p>
          <a:p>
            <a:r>
              <a:rPr lang="en-US" sz="1400" dirty="0"/>
              <a:t>                         "&lt;Specifies the time unit for data slice production. Supported frequency: Minute, Hour, Day, Week, Month&gt;",</a:t>
            </a:r>
          </a:p>
          <a:p>
            <a:r>
              <a:rPr lang="en-US" sz="1400" dirty="0"/>
              <a:t>            "interval": </a:t>
            </a:r>
          </a:p>
          <a:p>
            <a:r>
              <a:rPr lang="en-US" sz="1400" dirty="0"/>
              <a:t>                         "&lt;Specifies the interval within the defined frequency.</a:t>
            </a:r>
          </a:p>
          <a:p>
            <a:r>
              <a:rPr lang="en-US" sz="1400" dirty="0"/>
              <a:t>                           For example, frequency set to 'Hour' and interval set to 1 indicates that new data slices should be produced hourly&gt;"</a:t>
            </a:r>
          </a:p>
          <a:p>
            <a:r>
              <a:rPr lang="en-US" sz="1400" dirty="0"/>
              <a:t>        },</a:t>
            </a:r>
          </a:p>
          <a:p>
            <a:r>
              <a:rPr lang="en-US" sz="1400" dirty="0"/>
              <a:t>       "policy": </a:t>
            </a:r>
          </a:p>
          <a:p>
            <a:r>
              <a:rPr lang="en-US" sz="1400" dirty="0"/>
              <a:t>        {      </a:t>
            </a:r>
          </a:p>
          <a:p>
            <a:r>
              <a:rPr lang="en-US" sz="1400" dirty="0"/>
              <a:t>        }</a:t>
            </a:r>
          </a:p>
          <a:p>
            <a:r>
              <a:rPr lang="en-US" sz="1400" dirty="0"/>
              <a:t>    }</a:t>
            </a:r>
          </a:p>
          <a:p>
            <a:r>
              <a:rPr lang="en-US" sz="1400" dirty="0"/>
              <a:t>}</a:t>
            </a:r>
          </a:p>
        </p:txBody>
      </p:sp>
    </p:spTree>
    <p:extLst>
      <p:ext uri="{BB962C8B-B14F-4D97-AF65-F5344CB8AC3E}">
        <p14:creationId xmlns:p14="http://schemas.microsoft.com/office/powerpoint/2010/main" val="72888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624609"/>
          </a:xfrm>
        </p:spPr>
        <p:txBody>
          <a:bodyPr>
            <a:normAutofit/>
          </a:bodyPr>
          <a:lstStyle/>
          <a:p>
            <a:r>
              <a:rPr lang="en-US" sz="3600" dirty="0"/>
              <a:t>Data Set Structure - Example</a:t>
            </a:r>
          </a:p>
        </p:txBody>
      </p:sp>
      <p:sp>
        <p:nvSpPr>
          <p:cNvPr id="4" name="Rectangle 3"/>
          <p:cNvSpPr/>
          <p:nvPr/>
        </p:nvSpPr>
        <p:spPr>
          <a:xfrm>
            <a:off x="175119" y="1876847"/>
            <a:ext cx="5096128" cy="4524315"/>
          </a:xfrm>
          <a:prstGeom prst="rect">
            <a:avLst/>
          </a:prstGeom>
          <a:solidFill>
            <a:schemeClr val="accent1">
              <a:lumMod val="20000"/>
              <a:lumOff val="80000"/>
            </a:schemeClr>
          </a:solidFill>
          <a:ln>
            <a:solidFill>
              <a:schemeClr val="accent1"/>
            </a:solidFill>
          </a:ln>
        </p:spPr>
        <p:txBody>
          <a:bodyPr wrap="square">
            <a:spAutoFit/>
          </a:bodyPr>
          <a:lstStyle/>
          <a:p>
            <a:r>
              <a:rPr lang="en-US" dirty="0"/>
              <a:t>{</a:t>
            </a:r>
          </a:p>
          <a:p>
            <a:r>
              <a:rPr lang="en-US" dirty="0"/>
              <a:t>    "name": "DatasetSample",</a:t>
            </a:r>
          </a:p>
          <a:p>
            <a:r>
              <a:rPr lang="en-US" dirty="0"/>
              <a:t>    "properties": {</a:t>
            </a:r>
          </a:p>
          <a:p>
            <a:r>
              <a:rPr lang="en-US" dirty="0"/>
              <a:t>        "type": "AzureSqlTable",</a:t>
            </a:r>
          </a:p>
          <a:p>
            <a:r>
              <a:rPr lang="en-US" dirty="0"/>
              <a:t>        "linkedServiceName": "</a:t>
            </a:r>
            <a:r>
              <a:rPr lang="en-US" dirty="0">
                <a:solidFill>
                  <a:srgbClr val="FF0000"/>
                </a:solidFill>
              </a:rPr>
              <a:t>AzureSqlLinkedService</a:t>
            </a:r>
            <a:r>
              <a:rPr lang="en-US" dirty="0"/>
              <a:t>",</a:t>
            </a:r>
          </a:p>
          <a:p>
            <a:r>
              <a:rPr lang="en-US" dirty="0"/>
              <a:t>        "typeProperties": </a:t>
            </a:r>
          </a:p>
          <a:p>
            <a:r>
              <a:rPr lang="en-US" dirty="0"/>
              <a:t>        {</a:t>
            </a:r>
          </a:p>
          <a:p>
            <a:r>
              <a:rPr lang="en-US" dirty="0"/>
              <a:t>            "tableName": "MyTable"</a:t>
            </a:r>
          </a:p>
          <a:p>
            <a:r>
              <a:rPr lang="en-US" dirty="0"/>
              <a:t>        },</a:t>
            </a:r>
          </a:p>
          <a:p>
            <a:r>
              <a:rPr lang="en-US" dirty="0"/>
              <a:t>        "availability": </a:t>
            </a:r>
          </a:p>
          <a:p>
            <a:r>
              <a:rPr lang="en-US" dirty="0"/>
              <a:t>        {</a:t>
            </a:r>
          </a:p>
          <a:p>
            <a:r>
              <a:rPr lang="en-US" dirty="0"/>
              <a:t>            "frequency": "Day",</a:t>
            </a:r>
          </a:p>
          <a:p>
            <a:r>
              <a:rPr lang="en-US" dirty="0"/>
              <a:t>            "interval": 1</a:t>
            </a:r>
          </a:p>
          <a:p>
            <a:r>
              <a:rPr lang="en-US" dirty="0"/>
              <a:t>        }</a:t>
            </a:r>
          </a:p>
          <a:p>
            <a:r>
              <a:rPr lang="en-US" dirty="0"/>
              <a:t>    }</a:t>
            </a:r>
          </a:p>
          <a:p>
            <a:r>
              <a:rPr lang="en-US" dirty="0"/>
              <a:t>}</a:t>
            </a:r>
          </a:p>
        </p:txBody>
      </p:sp>
      <p:sp>
        <p:nvSpPr>
          <p:cNvPr id="8" name="Rectangle 7"/>
          <p:cNvSpPr/>
          <p:nvPr/>
        </p:nvSpPr>
        <p:spPr>
          <a:xfrm>
            <a:off x="5537788" y="1876847"/>
            <a:ext cx="6456990" cy="3970318"/>
          </a:xfrm>
          <a:prstGeom prst="rect">
            <a:avLst/>
          </a:prstGeom>
          <a:solidFill>
            <a:schemeClr val="accent1">
              <a:lumMod val="20000"/>
              <a:lumOff val="80000"/>
            </a:schemeClr>
          </a:solidFill>
          <a:ln>
            <a:solidFill>
              <a:schemeClr val="accent1"/>
            </a:solidFill>
          </a:ln>
        </p:spPr>
        <p:txBody>
          <a:bodyPr wrap="square">
            <a:spAutoFit/>
          </a:bodyPr>
          <a:lstStyle/>
          <a:p>
            <a:r>
              <a:rPr lang="en-US" dirty="0"/>
              <a:t>{</a:t>
            </a:r>
          </a:p>
          <a:p>
            <a:r>
              <a:rPr lang="en-US" dirty="0"/>
              <a:t>    "name": "</a:t>
            </a:r>
            <a:r>
              <a:rPr lang="en-US" dirty="0">
                <a:solidFill>
                  <a:srgbClr val="FF0000"/>
                </a:solidFill>
              </a:rPr>
              <a:t>AzureSqlLinkedService</a:t>
            </a:r>
            <a:r>
              <a:rPr lang="en-US" dirty="0"/>
              <a:t>",</a:t>
            </a:r>
          </a:p>
          <a:p>
            <a:r>
              <a:rPr lang="en-US" dirty="0"/>
              <a:t>    "properties": {</a:t>
            </a:r>
          </a:p>
          <a:p>
            <a:r>
              <a:rPr lang="en-US" dirty="0"/>
              <a:t>        "type": "</a:t>
            </a:r>
            <a:r>
              <a:rPr lang="en-US" dirty="0">
                <a:solidFill>
                  <a:srgbClr val="7FBA00"/>
                </a:solidFill>
              </a:rPr>
              <a:t>AzureSqlDatabase</a:t>
            </a:r>
            <a:r>
              <a:rPr lang="en-US" dirty="0"/>
              <a:t>",</a:t>
            </a:r>
          </a:p>
          <a:p>
            <a:r>
              <a:rPr lang="en-US" dirty="0"/>
              <a:t>        "description": "",</a:t>
            </a:r>
          </a:p>
          <a:p>
            <a:r>
              <a:rPr lang="en-US" dirty="0"/>
              <a:t>        "typeProperties": {</a:t>
            </a:r>
          </a:p>
          <a:p>
            <a:r>
              <a:rPr lang="en-US" dirty="0"/>
              <a:t>            "connectionString": "</a:t>
            </a:r>
            <a:r>
              <a:rPr lang="en-US" dirty="0">
                <a:solidFill>
                  <a:srgbClr val="7FBA00"/>
                </a:solidFill>
              </a:rPr>
              <a:t>Data Source=tcp:&lt;servername&gt;.database.windows.net,1433;Initial Catalog=&lt;databasename&gt;;User ID=&lt;username&gt;@&lt;servername&gt;;Password=&lt;password&gt;;Integrated Security=False;Encrypt=True;Connect Timeout=30</a:t>
            </a:r>
            <a:r>
              <a:rPr lang="en-US" dirty="0"/>
              <a:t>"</a:t>
            </a:r>
          </a:p>
          <a:p>
            <a:r>
              <a:rPr lang="en-US" dirty="0"/>
              <a:t>        }</a:t>
            </a:r>
          </a:p>
          <a:p>
            <a:r>
              <a:rPr lang="en-US" dirty="0"/>
              <a:t>    }</a:t>
            </a:r>
          </a:p>
          <a:p>
            <a:r>
              <a:rPr lang="en-US" dirty="0"/>
              <a:t>}</a:t>
            </a:r>
          </a:p>
        </p:txBody>
      </p:sp>
      <p:sp>
        <p:nvSpPr>
          <p:cNvPr id="3" name="TextBox 2"/>
          <p:cNvSpPr txBox="1"/>
          <p:nvPr/>
        </p:nvSpPr>
        <p:spPr>
          <a:xfrm>
            <a:off x="175119" y="1366091"/>
            <a:ext cx="1531344" cy="400110"/>
          </a:xfrm>
          <a:prstGeom prst="rect">
            <a:avLst/>
          </a:prstGeom>
          <a:noFill/>
        </p:spPr>
        <p:txBody>
          <a:bodyPr wrap="square" rtlCol="0">
            <a:spAutoFit/>
          </a:bodyPr>
          <a:lstStyle/>
          <a:p>
            <a:r>
              <a:rPr lang="en-US" sz="2000" dirty="0"/>
              <a:t>Data Set</a:t>
            </a:r>
          </a:p>
        </p:txBody>
      </p:sp>
      <p:sp>
        <p:nvSpPr>
          <p:cNvPr id="6" name="TextBox 5"/>
          <p:cNvSpPr txBox="1"/>
          <p:nvPr/>
        </p:nvSpPr>
        <p:spPr>
          <a:xfrm>
            <a:off x="5537788" y="1366091"/>
            <a:ext cx="1724920" cy="400110"/>
          </a:xfrm>
          <a:prstGeom prst="rect">
            <a:avLst/>
          </a:prstGeom>
          <a:noFill/>
        </p:spPr>
        <p:txBody>
          <a:bodyPr wrap="square" rtlCol="0">
            <a:spAutoFit/>
          </a:bodyPr>
          <a:lstStyle/>
          <a:p>
            <a:r>
              <a:rPr lang="en-US" sz="2000" dirty="0"/>
              <a:t>Linked Service</a:t>
            </a:r>
          </a:p>
        </p:txBody>
      </p:sp>
    </p:spTree>
    <p:extLst>
      <p:ext uri="{BB962C8B-B14F-4D97-AF65-F5344CB8AC3E}">
        <p14:creationId xmlns:p14="http://schemas.microsoft.com/office/powerpoint/2010/main" val="118537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 &amp; Activities</a:t>
            </a:r>
          </a:p>
        </p:txBody>
      </p:sp>
      <p:sp>
        <p:nvSpPr>
          <p:cNvPr id="4" name="Content Placeholder 2"/>
          <p:cNvSpPr>
            <a:spLocks noGrp="1"/>
          </p:cNvSpPr>
          <p:nvPr>
            <p:ph sz="quarter" idx="10"/>
          </p:nvPr>
        </p:nvSpPr>
        <p:spPr>
          <a:xfrm>
            <a:off x="379413" y="869795"/>
            <a:ext cx="11525250" cy="5808819"/>
          </a:xfrm>
        </p:spPr>
        <p:txBody>
          <a:bodyPr/>
          <a:lstStyle/>
          <a:p>
            <a:r>
              <a:rPr lang="en-US" sz="2400" dirty="0"/>
              <a:t>A Logical grouping of Activities</a:t>
            </a:r>
          </a:p>
          <a:p>
            <a:pPr lvl="1"/>
            <a:r>
              <a:rPr lang="en-US" sz="2400" dirty="0"/>
              <a:t>To perform a task</a:t>
            </a:r>
          </a:p>
          <a:p>
            <a:pPr lvl="1"/>
            <a:r>
              <a:rPr lang="en-US" sz="2400" dirty="0"/>
              <a:t>Active only between Start Time and End Time</a:t>
            </a:r>
          </a:p>
          <a:p>
            <a:pPr lvl="1"/>
            <a:r>
              <a:rPr lang="en-US" sz="2400" dirty="0"/>
              <a:t>Activities in the pipeline are the ones that get executed (not pipeline itself, logical)</a:t>
            </a:r>
          </a:p>
          <a:p>
            <a:r>
              <a:rPr lang="en-US" sz="2400" dirty="0"/>
              <a:t>An Activity is the “unit” of Orchestration in Data Factory</a:t>
            </a:r>
          </a:p>
          <a:p>
            <a:pPr lvl="1"/>
            <a:r>
              <a:rPr lang="en-US" sz="2400" dirty="0"/>
              <a:t>An Action to perform on data</a:t>
            </a:r>
          </a:p>
          <a:p>
            <a:pPr lvl="1"/>
            <a:r>
              <a:rPr lang="en-US" sz="2400" dirty="0"/>
              <a:t>Zero or more data sets as input producing one or more output data sets.</a:t>
            </a:r>
          </a:p>
          <a:p>
            <a:r>
              <a:rPr lang="en-US" sz="2400" dirty="0"/>
              <a:t>Structure</a:t>
            </a:r>
          </a:p>
          <a:p>
            <a:pPr lvl="1"/>
            <a:r>
              <a:rPr lang="en-US" sz="2400" dirty="0"/>
              <a:t>Anatomy of a pipeline</a:t>
            </a:r>
          </a:p>
          <a:p>
            <a:pPr lvl="1"/>
            <a:r>
              <a:rPr lang="en-US" sz="2400" dirty="0"/>
              <a:t>Activities section of a pipeline</a:t>
            </a:r>
          </a:p>
          <a:p>
            <a:pPr lvl="1"/>
            <a:r>
              <a:rPr lang="en-US" sz="2400" dirty="0"/>
              <a:t>Policies</a:t>
            </a:r>
          </a:p>
        </p:txBody>
      </p:sp>
    </p:spTree>
    <p:extLst>
      <p:ext uri="{BB962C8B-B14F-4D97-AF65-F5344CB8AC3E}">
        <p14:creationId xmlns:p14="http://schemas.microsoft.com/office/powerpoint/2010/main" val="257175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04" y="169789"/>
            <a:ext cx="11524432" cy="1063487"/>
          </a:xfrm>
        </p:spPr>
        <p:txBody>
          <a:bodyPr/>
          <a:lstStyle/>
          <a:p>
            <a:r>
              <a:rPr lang="en-US" dirty="0"/>
              <a:t>Data Migration</a:t>
            </a:r>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64405" y="1887732"/>
            <a:ext cx="11639541" cy="151437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405" y="5115246"/>
            <a:ext cx="11639541" cy="1585097"/>
          </a:xfrm>
          <a:prstGeom prst="rect">
            <a:avLst/>
          </a:prstGeom>
        </p:spPr>
      </p:pic>
      <p:sp>
        <p:nvSpPr>
          <p:cNvPr id="7" name="TextBox 6"/>
          <p:cNvSpPr txBox="1"/>
          <p:nvPr/>
        </p:nvSpPr>
        <p:spPr>
          <a:xfrm>
            <a:off x="264404" y="1351273"/>
            <a:ext cx="3016677" cy="400110"/>
          </a:xfrm>
          <a:prstGeom prst="rect">
            <a:avLst/>
          </a:prstGeom>
          <a:noFill/>
        </p:spPr>
        <p:txBody>
          <a:bodyPr wrap="square" rtlCol="0">
            <a:spAutoFit/>
          </a:bodyPr>
          <a:lstStyle/>
          <a:p>
            <a:r>
              <a:rPr lang="en-US" sz="2000" dirty="0"/>
              <a:t>Cloud to Cloud</a:t>
            </a:r>
          </a:p>
        </p:txBody>
      </p:sp>
      <p:sp>
        <p:nvSpPr>
          <p:cNvPr id="8" name="TextBox 7"/>
          <p:cNvSpPr txBox="1"/>
          <p:nvPr/>
        </p:nvSpPr>
        <p:spPr>
          <a:xfrm>
            <a:off x="264404" y="4532593"/>
            <a:ext cx="3296377" cy="400110"/>
          </a:xfrm>
          <a:prstGeom prst="rect">
            <a:avLst/>
          </a:prstGeom>
          <a:noFill/>
        </p:spPr>
        <p:txBody>
          <a:bodyPr wrap="square" rtlCol="0">
            <a:spAutoFit/>
          </a:bodyPr>
          <a:lstStyle/>
          <a:p>
            <a:r>
              <a:rPr lang="en-US" sz="2000" dirty="0"/>
              <a:t>On-premise to Cloud</a:t>
            </a:r>
          </a:p>
        </p:txBody>
      </p:sp>
    </p:spTree>
    <p:extLst>
      <p:ext uri="{BB962C8B-B14F-4D97-AF65-F5344CB8AC3E}">
        <p14:creationId xmlns:p14="http://schemas.microsoft.com/office/powerpoint/2010/main" val="340315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Types</a:t>
            </a:r>
          </a:p>
        </p:txBody>
      </p:sp>
      <p:sp>
        <p:nvSpPr>
          <p:cNvPr id="3" name="Content Placeholder 2"/>
          <p:cNvSpPr>
            <a:spLocks noGrp="1"/>
          </p:cNvSpPr>
          <p:nvPr>
            <p:ph sz="quarter" idx="10"/>
          </p:nvPr>
        </p:nvSpPr>
        <p:spPr/>
        <p:txBody>
          <a:bodyPr/>
          <a:lstStyle/>
          <a:p>
            <a:r>
              <a:rPr lang="en-US" dirty="0"/>
              <a:t>Data Movement Activities</a:t>
            </a:r>
          </a:p>
          <a:p>
            <a:pPr lvl="1"/>
            <a:endParaRPr lang="en-US" dirty="0"/>
          </a:p>
          <a:p>
            <a:pPr lvl="1"/>
            <a:r>
              <a:rPr lang="en-US" dirty="0"/>
              <a:t>Moves data between supported data stores</a:t>
            </a:r>
          </a:p>
          <a:p>
            <a:endParaRPr lang="en-US" dirty="0"/>
          </a:p>
          <a:p>
            <a:r>
              <a:rPr lang="en-US" dirty="0"/>
              <a:t>Data Transformation Activities</a:t>
            </a:r>
          </a:p>
          <a:p>
            <a:pPr lvl="1"/>
            <a:endParaRPr lang="en-US" dirty="0"/>
          </a:p>
          <a:p>
            <a:pPr lvl="1"/>
            <a:r>
              <a:rPr lang="en-US" dirty="0"/>
              <a:t>Process data using computes</a:t>
            </a:r>
          </a:p>
        </p:txBody>
      </p:sp>
    </p:spTree>
    <p:extLst>
      <p:ext uri="{BB962C8B-B14F-4D97-AF65-F5344CB8AC3E}">
        <p14:creationId xmlns:p14="http://schemas.microsoft.com/office/powerpoint/2010/main" val="169482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655067"/>
          </a:xfrm>
        </p:spPr>
        <p:txBody>
          <a:bodyPr>
            <a:normAutofit/>
          </a:bodyPr>
          <a:lstStyle/>
          <a:p>
            <a:r>
              <a:rPr lang="en-US" sz="3600" dirty="0"/>
              <a:t>Data Movement - Supported Data Stores and Formats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116358807"/>
              </p:ext>
            </p:extLst>
          </p:nvPr>
        </p:nvGraphicFramePr>
        <p:xfrm>
          <a:off x="536584" y="947450"/>
          <a:ext cx="4740496" cy="5705941"/>
        </p:xfrm>
        <a:graphic>
          <a:graphicData uri="http://schemas.openxmlformats.org/drawingml/2006/table">
            <a:tbl>
              <a:tblPr>
                <a:tableStyleId>{69CF1AB2-1976-4502-BF36-3FF5EA218861}</a:tableStyleId>
              </a:tblPr>
              <a:tblGrid>
                <a:gridCol w="822762">
                  <a:extLst>
                    <a:ext uri="{9D8B030D-6E8A-4147-A177-3AD203B41FA5}">
                      <a16:colId xmlns:a16="http://schemas.microsoft.com/office/drawing/2014/main" val="3194726883"/>
                    </a:ext>
                  </a:extLst>
                </a:gridCol>
                <a:gridCol w="2009874">
                  <a:extLst>
                    <a:ext uri="{9D8B030D-6E8A-4147-A177-3AD203B41FA5}">
                      <a16:colId xmlns:a16="http://schemas.microsoft.com/office/drawing/2014/main" val="2871459974"/>
                    </a:ext>
                  </a:extLst>
                </a:gridCol>
                <a:gridCol w="851720">
                  <a:extLst>
                    <a:ext uri="{9D8B030D-6E8A-4147-A177-3AD203B41FA5}">
                      <a16:colId xmlns:a16="http://schemas.microsoft.com/office/drawing/2014/main" val="2958524388"/>
                    </a:ext>
                  </a:extLst>
                </a:gridCol>
                <a:gridCol w="793371">
                  <a:extLst>
                    <a:ext uri="{9D8B030D-6E8A-4147-A177-3AD203B41FA5}">
                      <a16:colId xmlns:a16="http://schemas.microsoft.com/office/drawing/2014/main" val="4206431560"/>
                    </a:ext>
                  </a:extLst>
                </a:gridCol>
                <a:gridCol w="262769">
                  <a:extLst>
                    <a:ext uri="{9D8B030D-6E8A-4147-A177-3AD203B41FA5}">
                      <a16:colId xmlns:a16="http://schemas.microsoft.com/office/drawing/2014/main" val="2593863300"/>
                    </a:ext>
                  </a:extLst>
                </a:gridCol>
              </a:tblGrid>
              <a:tr h="512581">
                <a:tc>
                  <a:txBody>
                    <a:bodyPr/>
                    <a:lstStyle/>
                    <a:p>
                      <a:pPr algn="l"/>
                      <a:r>
                        <a:rPr lang="en-US" sz="1200" b="1" dirty="0"/>
                        <a:t>Category</a:t>
                      </a:r>
                    </a:p>
                  </a:txBody>
                  <a:tcPr marL="59451" marR="59451" marT="29725" marB="29725" anchor="ctr"/>
                </a:tc>
                <a:tc>
                  <a:txBody>
                    <a:bodyPr/>
                    <a:lstStyle/>
                    <a:p>
                      <a:pPr algn="l"/>
                      <a:r>
                        <a:rPr lang="en-US" sz="1200" b="1" dirty="0"/>
                        <a:t>Data store</a:t>
                      </a:r>
                    </a:p>
                  </a:txBody>
                  <a:tcPr marL="59451" marR="59451" marT="29725" marB="29725" anchor="ctr"/>
                </a:tc>
                <a:tc>
                  <a:txBody>
                    <a:bodyPr/>
                    <a:lstStyle/>
                    <a:p>
                      <a:pPr algn="l"/>
                      <a:r>
                        <a:rPr lang="en-US" sz="1200" b="1" dirty="0"/>
                        <a:t>Supported as a source</a:t>
                      </a:r>
                    </a:p>
                  </a:txBody>
                  <a:tcPr marL="59451" marR="59451" marT="29725" marB="29725" anchor="ctr"/>
                </a:tc>
                <a:tc>
                  <a:txBody>
                    <a:bodyPr/>
                    <a:lstStyle/>
                    <a:p>
                      <a:pPr algn="l"/>
                      <a:r>
                        <a:rPr lang="en-US" sz="1200" b="1" dirty="0"/>
                        <a:t>Supported as a sink</a:t>
                      </a:r>
                    </a:p>
                  </a:txBody>
                  <a:tcPr marL="59451" marR="59451" marT="29725" marB="29725" anchor="ctr"/>
                </a:tc>
                <a:tc rowSpan="5">
                  <a:txBody>
                    <a:bodyPr/>
                    <a:lstStyle/>
                    <a:p>
                      <a:pPr algn="l"/>
                      <a:endParaRPr lang="en-US" sz="1200" b="1" dirty="0"/>
                    </a:p>
                  </a:txBody>
                  <a:tcPr marL="59451" marR="59451" marT="29725" marB="29725" anchor="ctr"/>
                </a:tc>
                <a:extLst>
                  <a:ext uri="{0D108BD9-81ED-4DB2-BD59-A6C34878D82A}">
                    <a16:rowId xmlns:a16="http://schemas.microsoft.com/office/drawing/2014/main" val="461001739"/>
                  </a:ext>
                </a:extLst>
              </a:tr>
              <a:tr h="1527726">
                <a:tc>
                  <a:txBody>
                    <a:bodyPr/>
                    <a:lstStyle/>
                    <a:p>
                      <a:pPr algn="l"/>
                      <a:r>
                        <a:rPr lang="en-US" sz="1200" dirty="0"/>
                        <a:t>Azure</a:t>
                      </a:r>
                    </a:p>
                  </a:txBody>
                  <a:tcPr marL="59451" marR="59451" marT="29725" marB="29725" anchor="ctr"/>
                </a:tc>
                <a:tc>
                  <a:txBody>
                    <a:bodyPr/>
                    <a:lstStyle/>
                    <a:p>
                      <a:pPr algn="l"/>
                      <a:r>
                        <a:rPr lang="en-US" sz="1200" dirty="0">
                          <a:hlinkClick r:id="rId3"/>
                        </a:rPr>
                        <a:t>Azure Blob storage</a:t>
                      </a:r>
                      <a:r>
                        <a:rPr lang="en-US" sz="1200" dirty="0"/>
                        <a:t> </a:t>
                      </a:r>
                      <a:br>
                        <a:rPr lang="en-US" sz="1200" dirty="0"/>
                      </a:br>
                      <a:r>
                        <a:rPr lang="en-US" sz="1200" dirty="0">
                          <a:hlinkClick r:id="rId4"/>
                        </a:rPr>
                        <a:t>Azure Data Lake Store</a:t>
                      </a:r>
                      <a:r>
                        <a:rPr lang="en-US" sz="1200" dirty="0"/>
                        <a:t> </a:t>
                      </a:r>
                      <a:br>
                        <a:rPr lang="en-US" sz="1200" dirty="0"/>
                      </a:br>
                      <a:r>
                        <a:rPr lang="en-US" sz="1200" dirty="0">
                          <a:hlinkClick r:id="rId5"/>
                        </a:rPr>
                        <a:t>Azure SQL Database</a:t>
                      </a:r>
                      <a:r>
                        <a:rPr lang="en-US" sz="1200" dirty="0"/>
                        <a:t> </a:t>
                      </a:r>
                      <a:br>
                        <a:rPr lang="en-US" sz="1200" dirty="0"/>
                      </a:br>
                      <a:r>
                        <a:rPr lang="en-US" sz="1200" dirty="0">
                          <a:hlinkClick r:id="rId6"/>
                        </a:rPr>
                        <a:t>Azure SQL Data Warehouse</a:t>
                      </a:r>
                      <a:r>
                        <a:rPr lang="en-US" sz="1200" dirty="0"/>
                        <a:t> </a:t>
                      </a:r>
                      <a:br>
                        <a:rPr lang="en-US" sz="1200" dirty="0"/>
                      </a:br>
                      <a:r>
                        <a:rPr lang="en-US" sz="1200" dirty="0">
                          <a:hlinkClick r:id="rId7"/>
                        </a:rPr>
                        <a:t>Azure Table storage</a:t>
                      </a:r>
                      <a:r>
                        <a:rPr lang="en-US" sz="1200" dirty="0"/>
                        <a:t> </a:t>
                      </a:r>
                      <a:br>
                        <a:rPr lang="en-US" sz="1200" dirty="0"/>
                      </a:br>
                      <a:r>
                        <a:rPr lang="en-US" sz="1200" dirty="0">
                          <a:hlinkClick r:id="rId8"/>
                        </a:rPr>
                        <a:t>Azure DocumentDB</a:t>
                      </a:r>
                      <a:r>
                        <a:rPr lang="en-US" sz="1200" dirty="0"/>
                        <a:t> </a:t>
                      </a:r>
                      <a:br>
                        <a:rPr lang="en-US" sz="1200" dirty="0"/>
                      </a:br>
                      <a:endParaRPr lang="en-US" sz="1200" dirty="0"/>
                    </a:p>
                  </a:txBody>
                  <a:tcPr marL="59451" marR="59451" marT="29725" marB="29725" anchor="ctr"/>
                </a:tc>
                <a:tc>
                  <a:txBody>
                    <a:bodyPr/>
                    <a:lstStyle/>
                    <a:p>
                      <a:pPr algn="l"/>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a:t>
                      </a:r>
                    </a:p>
                  </a:txBody>
                  <a:tcPr marL="59451" marR="59451" marT="29725" marB="29725" anchor="ctr"/>
                </a:tc>
                <a:tc>
                  <a:txBody>
                    <a:bodyPr/>
                    <a:lstStyle/>
                    <a:p>
                      <a:pPr algn="l"/>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a:t>
                      </a:r>
                    </a:p>
                  </a:txBody>
                  <a:tcPr marL="59451" marR="59451" marT="29725" marB="29725" anchor="ctr"/>
                </a:tc>
                <a:tc vMerge="1">
                  <a:txBody>
                    <a:bodyPr/>
                    <a:lstStyle/>
                    <a:p>
                      <a:pPr algn="l"/>
                      <a:endParaRPr lang="en-US" sz="1200" dirty="0"/>
                    </a:p>
                  </a:txBody>
                  <a:tcPr marL="59451" marR="59451" marT="29725" marB="29725" anchor="ctr"/>
                </a:tc>
                <a:extLst>
                  <a:ext uri="{0D108BD9-81ED-4DB2-BD59-A6C34878D82A}">
                    <a16:rowId xmlns:a16="http://schemas.microsoft.com/office/drawing/2014/main" val="1229137881"/>
                  </a:ext>
                </a:extLst>
              </a:tr>
              <a:tr h="1894745">
                <a:tc>
                  <a:txBody>
                    <a:bodyPr/>
                    <a:lstStyle/>
                    <a:p>
                      <a:pPr algn="l"/>
                      <a:r>
                        <a:rPr lang="en-US" sz="1200" dirty="0"/>
                        <a:t>Databases</a:t>
                      </a:r>
                    </a:p>
                  </a:txBody>
                  <a:tcPr marL="59451" marR="59451" marT="29725" marB="29725" anchor="ctr"/>
                </a:tc>
                <a:tc>
                  <a:txBody>
                    <a:bodyPr/>
                    <a:lstStyle/>
                    <a:p>
                      <a:pPr algn="l"/>
                      <a:r>
                        <a:rPr lang="en-US" sz="1200" dirty="0">
                          <a:hlinkClick r:id="rId9"/>
                        </a:rPr>
                        <a:t>SQL Server</a:t>
                      </a:r>
                      <a:r>
                        <a:rPr lang="en-US" sz="1200" dirty="0"/>
                        <a:t>* </a:t>
                      </a:r>
                      <a:br>
                        <a:rPr lang="en-US" sz="1200" dirty="0"/>
                      </a:br>
                      <a:r>
                        <a:rPr lang="en-US" sz="1200" dirty="0">
                          <a:hlinkClick r:id="rId10"/>
                        </a:rPr>
                        <a:t>Oracle</a:t>
                      </a:r>
                      <a:r>
                        <a:rPr lang="en-US" sz="1200" dirty="0"/>
                        <a:t>* </a:t>
                      </a:r>
                      <a:br>
                        <a:rPr lang="en-US" sz="1200" dirty="0"/>
                      </a:br>
                      <a:r>
                        <a:rPr lang="en-US" sz="1200" dirty="0">
                          <a:hlinkClick r:id="rId11"/>
                        </a:rPr>
                        <a:t>MySQL</a:t>
                      </a:r>
                      <a:r>
                        <a:rPr lang="en-US" sz="1200" dirty="0"/>
                        <a:t>* </a:t>
                      </a:r>
                      <a:br>
                        <a:rPr lang="en-US" sz="1200" dirty="0"/>
                      </a:br>
                      <a:r>
                        <a:rPr lang="en-US" sz="1200" dirty="0">
                          <a:hlinkClick r:id="rId12"/>
                        </a:rPr>
                        <a:t>DB2</a:t>
                      </a:r>
                      <a:r>
                        <a:rPr lang="en-US" sz="1200" dirty="0"/>
                        <a:t>* </a:t>
                      </a:r>
                      <a:br>
                        <a:rPr lang="en-US" sz="1200" dirty="0"/>
                      </a:br>
                      <a:r>
                        <a:rPr lang="en-US" sz="1200" dirty="0">
                          <a:hlinkClick r:id="rId13"/>
                        </a:rPr>
                        <a:t>Teradata</a:t>
                      </a:r>
                      <a:r>
                        <a:rPr lang="en-US" sz="1200" dirty="0"/>
                        <a:t>* </a:t>
                      </a:r>
                      <a:br>
                        <a:rPr lang="en-US" sz="1200" dirty="0"/>
                      </a:br>
                      <a:r>
                        <a:rPr lang="en-US" sz="1200" dirty="0">
                          <a:hlinkClick r:id="rId14"/>
                        </a:rPr>
                        <a:t>PostgreSQL</a:t>
                      </a:r>
                      <a:r>
                        <a:rPr lang="en-US" sz="1200" dirty="0"/>
                        <a:t>* </a:t>
                      </a:r>
                      <a:br>
                        <a:rPr lang="en-US" sz="1200" dirty="0"/>
                      </a:br>
                      <a:r>
                        <a:rPr lang="en-US" sz="1200" dirty="0">
                          <a:hlinkClick r:id="rId15"/>
                        </a:rPr>
                        <a:t>Sybase</a:t>
                      </a:r>
                      <a:r>
                        <a:rPr lang="en-US" sz="1200" dirty="0"/>
                        <a:t>* </a:t>
                      </a:r>
                      <a:br>
                        <a:rPr lang="en-US" sz="1200" dirty="0"/>
                      </a:br>
                      <a:r>
                        <a:rPr lang="en-US" sz="1200" dirty="0">
                          <a:hlinkClick r:id="rId16"/>
                        </a:rPr>
                        <a:t>Cassandra</a:t>
                      </a:r>
                      <a:r>
                        <a:rPr lang="en-US" sz="1200" dirty="0"/>
                        <a:t>* </a:t>
                      </a:r>
                      <a:br>
                        <a:rPr lang="en-US" sz="1200" dirty="0"/>
                      </a:br>
                      <a:r>
                        <a:rPr lang="en-US" sz="1200" dirty="0">
                          <a:hlinkClick r:id="rId17"/>
                        </a:rPr>
                        <a:t>MongoDB</a:t>
                      </a:r>
                      <a:r>
                        <a:rPr lang="en-US" sz="1200" dirty="0"/>
                        <a:t>*</a:t>
                      </a:r>
                      <a:br>
                        <a:rPr lang="en-US" sz="1200" dirty="0"/>
                      </a:br>
                      <a:r>
                        <a:rPr lang="en-US" sz="1200" dirty="0">
                          <a:hlinkClick r:id="rId18"/>
                        </a:rPr>
                        <a:t>Amazon Redshift</a:t>
                      </a:r>
                      <a:endParaRPr lang="en-US" sz="1200" dirty="0"/>
                    </a:p>
                  </a:txBody>
                  <a:tcPr marL="59451" marR="59451" marT="29725" marB="29725" anchor="ctr"/>
                </a:tc>
                <a:tc>
                  <a:txBody>
                    <a:bodyPr/>
                    <a:lstStyle/>
                    <a:p>
                      <a:pPr algn="l"/>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a:t>
                      </a:r>
                    </a:p>
                  </a:txBody>
                  <a:tcPr marL="59451" marR="59451" marT="29725" marB="29725" anchor="ctr"/>
                </a:tc>
                <a:tc>
                  <a:txBody>
                    <a:bodyPr/>
                    <a:lstStyle/>
                    <a:p>
                      <a:pPr algn="l"/>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br>
                        <a:rPr lang="en-US" sz="1200" dirty="0"/>
                      </a:br>
                      <a:r>
                        <a:rPr lang="en-US" sz="1200" dirty="0"/>
                        <a:t> </a:t>
                      </a:r>
                    </a:p>
                  </a:txBody>
                  <a:tcPr marL="59451" marR="59451" marT="29725" marB="29725" anchor="ctr"/>
                </a:tc>
                <a:tc vMerge="1">
                  <a:txBody>
                    <a:bodyPr/>
                    <a:lstStyle/>
                    <a:p>
                      <a:pPr algn="l"/>
                      <a:endParaRPr lang="en-US" sz="1200" dirty="0"/>
                    </a:p>
                  </a:txBody>
                  <a:tcPr marL="59451" marR="59451" marT="29725" marB="29725" anchor="ctr"/>
                </a:tc>
                <a:extLst>
                  <a:ext uri="{0D108BD9-81ED-4DB2-BD59-A6C34878D82A}">
                    <a16:rowId xmlns:a16="http://schemas.microsoft.com/office/drawing/2014/main" val="2232263501"/>
                  </a:ext>
                </a:extLst>
              </a:tr>
              <a:tr h="610181">
                <a:tc>
                  <a:txBody>
                    <a:bodyPr/>
                    <a:lstStyle/>
                    <a:p>
                      <a:pPr algn="l"/>
                      <a:r>
                        <a:rPr lang="en-US" sz="1200" dirty="0"/>
                        <a:t>File</a:t>
                      </a:r>
                    </a:p>
                  </a:txBody>
                  <a:tcPr marL="59451" marR="59451" marT="29725" marB="29725" anchor="ctr"/>
                </a:tc>
                <a:tc>
                  <a:txBody>
                    <a:bodyPr/>
                    <a:lstStyle/>
                    <a:p>
                      <a:pPr algn="l"/>
                      <a:r>
                        <a:rPr lang="en-US" sz="1200" dirty="0">
                          <a:hlinkClick r:id="rId19"/>
                        </a:rPr>
                        <a:t>File System</a:t>
                      </a:r>
                      <a:r>
                        <a:rPr lang="en-US" sz="1200" dirty="0"/>
                        <a:t>* </a:t>
                      </a:r>
                      <a:br>
                        <a:rPr lang="en-US" sz="1200" dirty="0"/>
                      </a:br>
                      <a:r>
                        <a:rPr lang="en-US" sz="1200" dirty="0">
                          <a:hlinkClick r:id="rId20"/>
                        </a:rPr>
                        <a:t>HDFS</a:t>
                      </a:r>
                      <a:r>
                        <a:rPr lang="en-US" sz="1200" dirty="0"/>
                        <a:t>* </a:t>
                      </a:r>
                      <a:br>
                        <a:rPr lang="en-US" sz="1200" dirty="0"/>
                      </a:br>
                      <a:r>
                        <a:rPr lang="en-US" sz="1200" dirty="0">
                          <a:hlinkClick r:id="rId21"/>
                        </a:rPr>
                        <a:t>Amazon S3</a:t>
                      </a:r>
                      <a:endParaRPr lang="en-US" sz="1200" dirty="0"/>
                    </a:p>
                  </a:txBody>
                  <a:tcPr marL="59451" marR="59451" marT="29725" marB="29725" anchor="ctr"/>
                </a:tc>
                <a:tc>
                  <a:txBody>
                    <a:bodyPr/>
                    <a:lstStyle/>
                    <a:p>
                      <a:pPr algn="l"/>
                      <a:r>
                        <a:rPr lang="en-US" sz="1200" dirty="0"/>
                        <a:t>✓ </a:t>
                      </a:r>
                      <a:br>
                        <a:rPr lang="en-US" sz="1200" dirty="0"/>
                      </a:br>
                      <a:r>
                        <a:rPr lang="en-US" sz="1200" dirty="0"/>
                        <a:t>✓ </a:t>
                      </a:r>
                      <a:br>
                        <a:rPr lang="en-US" sz="1200" dirty="0"/>
                      </a:br>
                      <a:r>
                        <a:rPr lang="en-US" sz="1200" dirty="0"/>
                        <a:t>✓</a:t>
                      </a:r>
                    </a:p>
                  </a:txBody>
                  <a:tcPr marL="59451" marR="59451" marT="29725" marB="29725" anchor="ctr"/>
                </a:tc>
                <a:tc>
                  <a:txBody>
                    <a:bodyPr/>
                    <a:lstStyle/>
                    <a:p>
                      <a:pPr algn="l"/>
                      <a:r>
                        <a:rPr lang="en-US" sz="1200" dirty="0"/>
                        <a:t>✓ </a:t>
                      </a:r>
                      <a:br>
                        <a:rPr lang="en-US" sz="1200" dirty="0"/>
                      </a:br>
                      <a:r>
                        <a:rPr lang="en-US" sz="1200" dirty="0"/>
                        <a:t> </a:t>
                      </a:r>
                      <a:br>
                        <a:rPr lang="en-US" sz="1200" dirty="0"/>
                      </a:br>
                      <a:r>
                        <a:rPr lang="en-US" sz="1200" dirty="0"/>
                        <a:t> </a:t>
                      </a:r>
                    </a:p>
                  </a:txBody>
                  <a:tcPr marL="59451" marR="59451" marT="29725" marB="29725" anchor="ctr"/>
                </a:tc>
                <a:tc vMerge="1">
                  <a:txBody>
                    <a:bodyPr/>
                    <a:lstStyle/>
                    <a:p>
                      <a:pPr algn="l"/>
                      <a:endParaRPr lang="en-US" sz="1200"/>
                    </a:p>
                  </a:txBody>
                  <a:tcPr marL="59451" marR="59451" marT="29725" marB="29725" anchor="ctr"/>
                </a:tc>
                <a:extLst>
                  <a:ext uri="{0D108BD9-81ED-4DB2-BD59-A6C34878D82A}">
                    <a16:rowId xmlns:a16="http://schemas.microsoft.com/office/drawing/2014/main" val="2378377231"/>
                  </a:ext>
                </a:extLst>
              </a:tr>
              <a:tr h="1160708">
                <a:tc>
                  <a:txBody>
                    <a:bodyPr/>
                    <a:lstStyle/>
                    <a:p>
                      <a:pPr algn="l"/>
                      <a:r>
                        <a:rPr lang="en-US" sz="1200" dirty="0"/>
                        <a:t>Others</a:t>
                      </a:r>
                    </a:p>
                  </a:txBody>
                  <a:tcPr marL="59451" marR="59451" marT="29725" marB="29725" anchor="ctr"/>
                </a:tc>
                <a:tc>
                  <a:txBody>
                    <a:bodyPr/>
                    <a:lstStyle/>
                    <a:p>
                      <a:pPr algn="l"/>
                      <a:r>
                        <a:rPr lang="en-US" sz="1200" dirty="0">
                          <a:hlinkClick r:id="rId22"/>
                        </a:rPr>
                        <a:t>Salesforce</a:t>
                      </a:r>
                      <a:br>
                        <a:rPr lang="en-US" sz="1200" dirty="0"/>
                      </a:br>
                      <a:r>
                        <a:rPr lang="en-US" sz="1200" dirty="0">
                          <a:hlinkClick r:id="rId23"/>
                        </a:rPr>
                        <a:t>Generic ODBC</a:t>
                      </a:r>
                      <a:r>
                        <a:rPr lang="en-US" sz="1200" dirty="0"/>
                        <a:t>* </a:t>
                      </a:r>
                      <a:br>
                        <a:rPr lang="en-US" sz="1200" dirty="0"/>
                      </a:br>
                      <a:r>
                        <a:rPr lang="en-US" sz="1200" dirty="0">
                          <a:hlinkClick r:id="rId24"/>
                        </a:rPr>
                        <a:t>Generic OData</a:t>
                      </a:r>
                      <a:r>
                        <a:rPr lang="en-US" sz="1200" dirty="0"/>
                        <a:t> </a:t>
                      </a:r>
                      <a:br>
                        <a:rPr lang="en-US" sz="1200" dirty="0"/>
                      </a:br>
                      <a:r>
                        <a:rPr lang="en-US" sz="1200" dirty="0">
                          <a:hlinkClick r:id="rId25"/>
                        </a:rPr>
                        <a:t>Web Table (table from HTML)</a:t>
                      </a:r>
                      <a:r>
                        <a:rPr lang="en-US" sz="1200" dirty="0"/>
                        <a:t> </a:t>
                      </a:r>
                      <a:br>
                        <a:rPr lang="en-US" sz="1200" dirty="0"/>
                      </a:br>
                      <a:r>
                        <a:rPr lang="en-US" sz="1200" dirty="0">
                          <a:hlinkClick r:id="rId26"/>
                        </a:rPr>
                        <a:t>GE Historian</a:t>
                      </a:r>
                      <a:r>
                        <a:rPr lang="en-US" sz="1200" dirty="0"/>
                        <a:t>*</a:t>
                      </a:r>
                    </a:p>
                  </a:txBody>
                  <a:tcPr marL="59451" marR="59451" marT="29725" marB="29725" anchor="ctr"/>
                </a:tc>
                <a:tc>
                  <a:txBody>
                    <a:bodyPr/>
                    <a:lstStyle/>
                    <a:p>
                      <a:pPr algn="l"/>
                      <a:r>
                        <a:rPr lang="en-US" sz="1200" dirty="0"/>
                        <a:t>✓ </a:t>
                      </a:r>
                      <a:br>
                        <a:rPr lang="en-US" sz="1200" dirty="0"/>
                      </a:br>
                      <a:r>
                        <a:rPr lang="en-US" sz="1200" dirty="0"/>
                        <a:t>✓ </a:t>
                      </a:r>
                      <a:br>
                        <a:rPr lang="en-US" sz="1200" dirty="0"/>
                      </a:br>
                      <a:r>
                        <a:rPr lang="en-US" sz="1200" dirty="0"/>
                        <a:t>✓ </a:t>
                      </a:r>
                    </a:p>
                  </a:txBody>
                  <a:tcPr marL="59451" marR="59451" marT="29725" marB="29725" anchor="ctr"/>
                </a:tc>
                <a:tc>
                  <a:txBody>
                    <a:bodyPr/>
                    <a:lstStyle/>
                    <a:p>
                      <a:endParaRPr lang="en-US" sz="1200" dirty="0"/>
                    </a:p>
                  </a:txBody>
                  <a:tcPr marL="59451" marR="59451" marT="29725" marB="29725"/>
                </a:tc>
                <a:tc vMerge="1">
                  <a:txBody>
                    <a:bodyPr/>
                    <a:lstStyle/>
                    <a:p>
                      <a:endParaRPr lang="en-US" sz="1200" dirty="0"/>
                    </a:p>
                  </a:txBody>
                  <a:tcPr marL="59451" marR="59451" marT="29725" marB="29725"/>
                </a:tc>
                <a:extLst>
                  <a:ext uri="{0D108BD9-81ED-4DB2-BD59-A6C34878D82A}">
                    <a16:rowId xmlns:a16="http://schemas.microsoft.com/office/drawing/2014/main" val="429281933"/>
                  </a:ext>
                </a:extLst>
              </a:tr>
            </a:tbl>
          </a:graphicData>
        </a:graphic>
      </p:graphicFrame>
    </p:spTree>
    <p:extLst>
      <p:ext uri="{BB962C8B-B14F-4D97-AF65-F5344CB8AC3E}">
        <p14:creationId xmlns:p14="http://schemas.microsoft.com/office/powerpoint/2010/main" val="353570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Setting Expectations</a:t>
            </a:r>
          </a:p>
        </p:txBody>
      </p:sp>
      <p:sp>
        <p:nvSpPr>
          <p:cNvPr id="3" name="Content Placeholder 2"/>
          <p:cNvSpPr>
            <a:spLocks noGrp="1"/>
          </p:cNvSpPr>
          <p:nvPr>
            <p:ph sz="quarter" idx="10"/>
          </p:nvPr>
        </p:nvSpPr>
        <p:spPr>
          <a:xfrm>
            <a:off x="379413" y="914400"/>
            <a:ext cx="11525250" cy="5764214"/>
          </a:xfrm>
        </p:spPr>
        <p:txBody>
          <a:bodyPr/>
          <a:lstStyle/>
          <a:p>
            <a:r>
              <a:rPr lang="en-US" dirty="0">
                <a:latin typeface="+mn-lt"/>
              </a:rPr>
              <a:t>Target Audience</a:t>
            </a:r>
          </a:p>
          <a:p>
            <a:pPr lvl="1"/>
            <a:r>
              <a:rPr lang="en-US" dirty="0">
                <a:latin typeface="+mn-lt"/>
              </a:rPr>
              <a:t>Any “data” person with some technical background</a:t>
            </a:r>
          </a:p>
          <a:p>
            <a:pPr lvl="1"/>
            <a:r>
              <a:rPr lang="en-US" dirty="0">
                <a:latin typeface="+mn-lt"/>
              </a:rPr>
              <a:t>CSA, DSA, DPSA, Architect, Consultant, PFE, TSP, TAM</a:t>
            </a:r>
          </a:p>
          <a:p>
            <a:r>
              <a:rPr lang="en-US" dirty="0">
                <a:latin typeface="+mn-lt"/>
              </a:rPr>
              <a:t>Suggested Prerequisites/Supporting Material</a:t>
            </a:r>
          </a:p>
          <a:p>
            <a:pPr lvl="1"/>
            <a:r>
              <a:rPr lang="en-US" dirty="0">
                <a:latin typeface="+mn-lt"/>
              </a:rPr>
              <a:t>CRT307-TR23 by Lou Carbone</a:t>
            </a:r>
          </a:p>
          <a:p>
            <a:pPr lvl="2"/>
            <a:r>
              <a:rPr lang="en-US" dirty="0">
                <a:latin typeface="+mn-lt"/>
              </a:rPr>
              <a:t>Objectives</a:t>
            </a:r>
          </a:p>
          <a:p>
            <a:pPr lvl="2"/>
            <a:r>
              <a:rPr lang="en-US" dirty="0">
                <a:latin typeface="+mn-lt"/>
              </a:rPr>
              <a:t>Key Takeaways</a:t>
            </a:r>
          </a:p>
          <a:p>
            <a:r>
              <a:rPr lang="en-US" dirty="0">
                <a:latin typeface="+mn-lt"/>
              </a:rPr>
              <a:t>Preparation</a:t>
            </a:r>
          </a:p>
          <a:p>
            <a:pPr lvl="1"/>
            <a:r>
              <a:rPr lang="en-US" dirty="0">
                <a:latin typeface="+mn-lt"/>
              </a:rPr>
              <a:t>Reading &amp; Doing</a:t>
            </a:r>
          </a:p>
          <a:p>
            <a:pPr lvl="1"/>
            <a:r>
              <a:rPr lang="en-US" dirty="0">
                <a:latin typeface="+mn-lt"/>
              </a:rPr>
              <a:t>Yes, some Memorization is required</a:t>
            </a:r>
          </a:p>
          <a:p>
            <a:pPr lvl="2"/>
            <a:endParaRPr lang="en-US" dirty="0">
              <a:latin typeface="+mn-lt"/>
            </a:endParaRPr>
          </a:p>
          <a:p>
            <a:pPr lvl="1"/>
            <a:endParaRPr lang="en-US" dirty="0">
              <a:latin typeface="+mn-lt"/>
            </a:endParaRPr>
          </a:p>
        </p:txBody>
      </p:sp>
      <p:sp>
        <p:nvSpPr>
          <p:cNvPr id="7" name="Oval 6"/>
          <p:cNvSpPr/>
          <p:nvPr/>
        </p:nvSpPr>
        <p:spPr>
          <a:xfrm>
            <a:off x="2390679" y="5041056"/>
            <a:ext cx="1588389" cy="645369"/>
          </a:xfrm>
          <a:prstGeom prst="ellipse">
            <a:avLst/>
          </a:prstGeom>
          <a:solidFill>
            <a:srgbClr val="ED1C24">
              <a:alpha val="25000"/>
            </a:srgbClr>
          </a:solidFill>
          <a:ln w="24000">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ED1C24"/>
              </a:solidFill>
            </a:endParaRPr>
          </a:p>
        </p:txBody>
      </p:sp>
    </p:spTree>
    <p:extLst>
      <p:ext uri="{BB962C8B-B14F-4D97-AF65-F5344CB8AC3E}">
        <p14:creationId xmlns:p14="http://schemas.microsoft.com/office/powerpoint/2010/main" val="1967407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655067"/>
          </a:xfrm>
        </p:spPr>
        <p:txBody>
          <a:bodyPr>
            <a:normAutofit/>
          </a:bodyPr>
          <a:lstStyle/>
          <a:p>
            <a:r>
              <a:rPr lang="en-US" sz="3600" dirty="0"/>
              <a:t>Data Transformation - Supported Activity Types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92691040"/>
              </p:ext>
            </p:extLst>
          </p:nvPr>
        </p:nvGraphicFramePr>
        <p:xfrm>
          <a:off x="379514" y="1104210"/>
          <a:ext cx="10515600" cy="3566160"/>
        </p:xfrm>
        <a:graphic>
          <a:graphicData uri="http://schemas.openxmlformats.org/drawingml/2006/table">
            <a:tbl>
              <a:tblPr>
                <a:tableStyleId>{3C2FFA5D-87B4-456A-9821-1D502468CF0F}</a:tableStyleId>
              </a:tblPr>
              <a:tblGrid>
                <a:gridCol w="5257800">
                  <a:extLst>
                    <a:ext uri="{9D8B030D-6E8A-4147-A177-3AD203B41FA5}">
                      <a16:colId xmlns:a16="http://schemas.microsoft.com/office/drawing/2014/main" val="1161524042"/>
                    </a:ext>
                  </a:extLst>
                </a:gridCol>
                <a:gridCol w="5257800">
                  <a:extLst>
                    <a:ext uri="{9D8B030D-6E8A-4147-A177-3AD203B41FA5}">
                      <a16:colId xmlns:a16="http://schemas.microsoft.com/office/drawing/2014/main" val="1125513632"/>
                    </a:ext>
                  </a:extLst>
                </a:gridCol>
              </a:tblGrid>
              <a:tr h="0">
                <a:tc>
                  <a:txBody>
                    <a:bodyPr/>
                    <a:lstStyle/>
                    <a:p>
                      <a:pPr algn="l"/>
                      <a:r>
                        <a:rPr lang="en-US" b="1" dirty="0"/>
                        <a:t>Data transformation activity</a:t>
                      </a:r>
                    </a:p>
                  </a:txBody>
                  <a:tcPr anchor="ctr"/>
                </a:tc>
                <a:tc>
                  <a:txBody>
                    <a:bodyPr/>
                    <a:lstStyle/>
                    <a:p>
                      <a:pPr algn="l"/>
                      <a:r>
                        <a:rPr lang="en-US" b="1" dirty="0"/>
                        <a:t>Compute environment</a:t>
                      </a:r>
                    </a:p>
                  </a:txBody>
                  <a:tcPr anchor="ctr"/>
                </a:tc>
                <a:extLst>
                  <a:ext uri="{0D108BD9-81ED-4DB2-BD59-A6C34878D82A}">
                    <a16:rowId xmlns:a16="http://schemas.microsoft.com/office/drawing/2014/main" val="2814931800"/>
                  </a:ext>
                </a:extLst>
              </a:tr>
              <a:tr h="0">
                <a:tc>
                  <a:txBody>
                    <a:bodyPr/>
                    <a:lstStyle/>
                    <a:p>
                      <a:pPr algn="l"/>
                      <a:r>
                        <a:rPr lang="en-US" dirty="0">
                          <a:hlinkClick r:id="rId3"/>
                        </a:rPr>
                        <a:t>Hive</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2783828118"/>
                  </a:ext>
                </a:extLst>
              </a:tr>
              <a:tr h="0">
                <a:tc>
                  <a:txBody>
                    <a:bodyPr/>
                    <a:lstStyle/>
                    <a:p>
                      <a:pPr algn="l"/>
                      <a:r>
                        <a:rPr lang="en-US" dirty="0">
                          <a:hlinkClick r:id="rId4"/>
                        </a:rPr>
                        <a:t>Pig</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375807358"/>
                  </a:ext>
                </a:extLst>
              </a:tr>
              <a:tr h="0">
                <a:tc>
                  <a:txBody>
                    <a:bodyPr/>
                    <a:lstStyle/>
                    <a:p>
                      <a:pPr algn="l"/>
                      <a:r>
                        <a:rPr lang="en-US" dirty="0">
                          <a:hlinkClick r:id="rId5"/>
                        </a:rPr>
                        <a:t>MapReduce</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3976366936"/>
                  </a:ext>
                </a:extLst>
              </a:tr>
              <a:tr h="0">
                <a:tc>
                  <a:txBody>
                    <a:bodyPr/>
                    <a:lstStyle/>
                    <a:p>
                      <a:pPr algn="l"/>
                      <a:r>
                        <a:rPr lang="en-US" dirty="0">
                          <a:hlinkClick r:id="rId6"/>
                        </a:rPr>
                        <a:t>Hadoop Streaming</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1998061177"/>
                  </a:ext>
                </a:extLst>
              </a:tr>
              <a:tr h="0">
                <a:tc>
                  <a:txBody>
                    <a:bodyPr/>
                    <a:lstStyle/>
                    <a:p>
                      <a:pPr algn="l"/>
                      <a:r>
                        <a:rPr lang="en-US" dirty="0">
                          <a:hlinkClick r:id="rId7"/>
                        </a:rPr>
                        <a:t>Machine Learning activities: Batch Execution and Update Resource</a:t>
                      </a:r>
                      <a:endParaRPr lang="en-US" dirty="0"/>
                    </a:p>
                  </a:txBody>
                  <a:tcPr anchor="ctr"/>
                </a:tc>
                <a:tc>
                  <a:txBody>
                    <a:bodyPr/>
                    <a:lstStyle/>
                    <a:p>
                      <a:pPr algn="l"/>
                      <a:r>
                        <a:rPr lang="en-US" dirty="0"/>
                        <a:t>Azure VM</a:t>
                      </a:r>
                    </a:p>
                  </a:txBody>
                  <a:tcPr anchor="ctr"/>
                </a:tc>
                <a:extLst>
                  <a:ext uri="{0D108BD9-81ED-4DB2-BD59-A6C34878D82A}">
                    <a16:rowId xmlns:a16="http://schemas.microsoft.com/office/drawing/2014/main" val="389158575"/>
                  </a:ext>
                </a:extLst>
              </a:tr>
              <a:tr h="0">
                <a:tc>
                  <a:txBody>
                    <a:bodyPr/>
                    <a:lstStyle/>
                    <a:p>
                      <a:pPr algn="l"/>
                      <a:r>
                        <a:rPr lang="en-US" dirty="0">
                          <a:hlinkClick r:id="rId8"/>
                        </a:rPr>
                        <a:t>Stored Procedure</a:t>
                      </a:r>
                      <a:endParaRPr lang="en-US" dirty="0"/>
                    </a:p>
                  </a:txBody>
                  <a:tcPr anchor="ctr"/>
                </a:tc>
                <a:tc>
                  <a:txBody>
                    <a:bodyPr/>
                    <a:lstStyle/>
                    <a:p>
                      <a:pPr algn="l"/>
                      <a:r>
                        <a:rPr lang="en-US" dirty="0"/>
                        <a:t>Azure SQL, Azure SQL Data Warehouse, or SQL Server</a:t>
                      </a:r>
                    </a:p>
                  </a:txBody>
                  <a:tcPr anchor="ctr"/>
                </a:tc>
                <a:extLst>
                  <a:ext uri="{0D108BD9-81ED-4DB2-BD59-A6C34878D82A}">
                    <a16:rowId xmlns:a16="http://schemas.microsoft.com/office/drawing/2014/main" val="3859576409"/>
                  </a:ext>
                </a:extLst>
              </a:tr>
              <a:tr h="0">
                <a:tc>
                  <a:txBody>
                    <a:bodyPr/>
                    <a:lstStyle/>
                    <a:p>
                      <a:pPr algn="l"/>
                      <a:r>
                        <a:rPr lang="en-US" dirty="0">
                          <a:hlinkClick r:id="rId9"/>
                        </a:rPr>
                        <a:t>Data Lake Analytics U-SQL</a:t>
                      </a:r>
                      <a:endParaRPr lang="en-US" dirty="0"/>
                    </a:p>
                  </a:txBody>
                  <a:tcPr anchor="ctr"/>
                </a:tc>
                <a:tc>
                  <a:txBody>
                    <a:bodyPr/>
                    <a:lstStyle/>
                    <a:p>
                      <a:pPr algn="l"/>
                      <a:r>
                        <a:rPr lang="en-US" dirty="0"/>
                        <a:t>Azure Data Lake Analytics</a:t>
                      </a:r>
                    </a:p>
                  </a:txBody>
                  <a:tcPr anchor="ctr"/>
                </a:tc>
                <a:extLst>
                  <a:ext uri="{0D108BD9-81ED-4DB2-BD59-A6C34878D82A}">
                    <a16:rowId xmlns:a16="http://schemas.microsoft.com/office/drawing/2014/main" val="3296198108"/>
                  </a:ext>
                </a:extLst>
              </a:tr>
              <a:tr h="0">
                <a:tc>
                  <a:txBody>
                    <a:bodyPr/>
                    <a:lstStyle/>
                    <a:p>
                      <a:pPr algn="l"/>
                      <a:r>
                        <a:rPr lang="en-US" dirty="0">
                          <a:hlinkClick r:id="rId10"/>
                        </a:rPr>
                        <a:t>DotNet</a:t>
                      </a:r>
                      <a:endParaRPr lang="en-US" dirty="0"/>
                    </a:p>
                  </a:txBody>
                  <a:tcPr anchor="ctr"/>
                </a:tc>
                <a:tc>
                  <a:txBody>
                    <a:bodyPr/>
                    <a:lstStyle/>
                    <a:p>
                      <a:pPr algn="l"/>
                      <a:r>
                        <a:rPr lang="en-US" dirty="0"/>
                        <a:t>HDInsight [Hadoop] or Azure Batch</a:t>
                      </a:r>
                    </a:p>
                  </a:txBody>
                  <a:tcPr anchor="ctr"/>
                </a:tc>
                <a:extLst>
                  <a:ext uri="{0D108BD9-81ED-4DB2-BD59-A6C34878D82A}">
                    <a16:rowId xmlns:a16="http://schemas.microsoft.com/office/drawing/2014/main" val="4110103716"/>
                  </a:ext>
                </a:extLst>
              </a:tr>
            </a:tbl>
          </a:graphicData>
        </a:graphic>
      </p:graphicFrame>
      <p:sp>
        <p:nvSpPr>
          <p:cNvPr id="6" name="TextBox 5"/>
          <p:cNvSpPr txBox="1"/>
          <p:nvPr/>
        </p:nvSpPr>
        <p:spPr>
          <a:xfrm>
            <a:off x="379514" y="5098663"/>
            <a:ext cx="10515600" cy="1200329"/>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a:t>Two Types of Compute Environment:</a:t>
            </a:r>
          </a:p>
          <a:p>
            <a:endParaRPr lang="en-US" dirty="0"/>
          </a:p>
          <a:p>
            <a:pPr marL="285750" indent="-285750">
              <a:buFont typeface="Arial" panose="020B0604020202020204" pitchFamily="34" charset="0"/>
              <a:buChar char="•"/>
            </a:pPr>
            <a:r>
              <a:rPr lang="en-US" dirty="0"/>
              <a:t>On-Demand 	- Fully managed by data factory</a:t>
            </a:r>
          </a:p>
          <a:p>
            <a:pPr marL="285750" indent="-285750">
              <a:buFont typeface="Arial" panose="020B0604020202020204" pitchFamily="34" charset="0"/>
              <a:buChar char="•"/>
            </a:pPr>
            <a:r>
              <a:rPr lang="en-US" dirty="0"/>
              <a:t>Bring Your Own	- Managed by you but registered as linked service</a:t>
            </a:r>
          </a:p>
        </p:txBody>
      </p:sp>
    </p:spTree>
    <p:extLst>
      <p:ext uri="{BB962C8B-B14F-4D97-AF65-F5344CB8AC3E}">
        <p14:creationId xmlns:p14="http://schemas.microsoft.com/office/powerpoint/2010/main" val="171382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505050"/>
                </a:solidFill>
                <a:effectLst/>
                <a:uLnTx/>
                <a:uFillTx/>
                <a:cs typeface="Segoe UI" pitchFamily="34" charset="0"/>
              </a:rPr>
              <a:t>Data Factory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505050"/>
                </a:solidFill>
                <a:effectLst/>
                <a:uLnTx/>
                <a:uFillTx/>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2400" i="0" u="none" strike="noStrike" kern="0" normalizeH="0" baseline="0" noProof="0" dirty="0">
                <a:ln w="0"/>
                <a:solidFill>
                  <a:schemeClr val="tx1"/>
                </a:solidFill>
                <a:effectLst>
                  <a:outerShdw blurRad="38100" dist="19050" dir="2700000" algn="tl" rotWithShape="0">
                    <a:schemeClr val="dk1">
                      <a:alpha val="40000"/>
                    </a:schemeClr>
                  </a:outerShdw>
                </a:effectLst>
                <a:uLnTx/>
                <a:uFillTx/>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505050"/>
                </a:solidFill>
                <a:effectLst/>
                <a:uLnTx/>
                <a:uFillTx/>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282114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live</a:t>
            </a:r>
          </a:p>
        </p:txBody>
      </p:sp>
      <p:sp>
        <p:nvSpPr>
          <p:cNvPr id="3" name="Content Placeholder 2"/>
          <p:cNvSpPr>
            <a:spLocks noGrp="1"/>
          </p:cNvSpPr>
          <p:nvPr>
            <p:ph sz="quarter" idx="10"/>
          </p:nvPr>
        </p:nvSpPr>
        <p:spPr>
          <a:xfrm>
            <a:off x="379413" y="1388226"/>
            <a:ext cx="11525250" cy="1012074"/>
          </a:xfrm>
        </p:spPr>
        <p:txBody>
          <a:bodyPr/>
          <a:lstStyle/>
          <a:p>
            <a:pPr marL="0" indent="0">
              <a:buNone/>
            </a:pPr>
            <a:r>
              <a:rPr lang="en-US" dirty="0">
                <a:ln w="0"/>
                <a:effectLst>
                  <a:outerShdw blurRad="38100" dist="19050" dir="2700000" algn="tl" rotWithShape="0">
                    <a:schemeClr val="dk1">
                      <a:alpha val="40000"/>
                    </a:schemeClr>
                  </a:outerShdw>
                </a:effectLst>
              </a:rPr>
              <a:t>Copy data from Blob Storage to Azure SQL DB using Data Factory</a:t>
            </a:r>
          </a:p>
        </p:txBody>
      </p:sp>
    </p:spTree>
    <p:extLst>
      <p:ext uri="{BB962C8B-B14F-4D97-AF65-F5344CB8AC3E}">
        <p14:creationId xmlns:p14="http://schemas.microsoft.com/office/powerpoint/2010/main" val="3303147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639316"/>
          </a:xfrm>
        </p:spPr>
        <p:txBody>
          <a:bodyPr>
            <a:normAutofit fontScale="90000"/>
          </a:bodyPr>
          <a:lstStyle/>
          <a:p>
            <a:r>
              <a:rPr lang="en-US" sz="3600" dirty="0"/>
              <a:t>Copy data from Blob Storage to Azure SQL DB Using Data Factory</a:t>
            </a:r>
            <a:br>
              <a:rPr lang="en-US" sz="3600" dirty="0"/>
            </a:br>
            <a:endParaRPr lang="en-US" sz="3600" dirty="0"/>
          </a:p>
        </p:txBody>
      </p:sp>
      <p:sp>
        <p:nvSpPr>
          <p:cNvPr id="5" name="Content Placeholder 6"/>
          <p:cNvSpPr txBox="1">
            <a:spLocks/>
          </p:cNvSpPr>
          <p:nvPr/>
        </p:nvSpPr>
        <p:spPr>
          <a:xfrm>
            <a:off x="379514" y="1979829"/>
            <a:ext cx="11525250" cy="462099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GB" dirty="0">
                <a:latin typeface="+mn-lt"/>
              </a:rPr>
              <a:t>Create a Data Factory</a:t>
            </a:r>
          </a:p>
          <a:p>
            <a:pPr marL="914265" lvl="1" indent="-514350">
              <a:buFont typeface="+mj-lt"/>
              <a:buAutoNum type="alphaLcPeriod"/>
            </a:pPr>
            <a:r>
              <a:rPr lang="en-GB" sz="2000" dirty="0">
                <a:latin typeface="+mn-lt"/>
              </a:rPr>
              <a:t>Need an Azure Subscription</a:t>
            </a:r>
          </a:p>
          <a:p>
            <a:pPr marL="914265" lvl="1" indent="-514350">
              <a:buFont typeface="+mj-lt"/>
              <a:buAutoNum type="alphaLcPeriod"/>
            </a:pPr>
            <a:r>
              <a:rPr lang="en-GB" sz="2000" dirty="0">
                <a:latin typeface="+mn-lt"/>
              </a:rPr>
              <a:t>Create a General Purpose (Not BLOB) Storage Account</a:t>
            </a:r>
          </a:p>
          <a:p>
            <a:pPr marL="914265" lvl="1" indent="-514350">
              <a:buFont typeface="+mj-lt"/>
              <a:buAutoNum type="alphaLcPeriod"/>
            </a:pPr>
            <a:r>
              <a:rPr lang="en-GB" sz="2000" dirty="0">
                <a:ln w="0"/>
                <a:solidFill>
                  <a:schemeClr val="accent1"/>
                </a:solidFill>
                <a:effectLst>
                  <a:outerShdw blurRad="38100" dist="25400" dir="5400000" algn="ctr" rotWithShape="0">
                    <a:srgbClr val="6E747A">
                      <a:alpha val="43000"/>
                    </a:srgbClr>
                  </a:outerShdw>
                </a:effectLst>
                <a:latin typeface="+mn-lt"/>
              </a:rPr>
              <a:t>Create an Azure SQL DB</a:t>
            </a:r>
          </a:p>
          <a:p>
            <a:pPr marL="514350" indent="-514350">
              <a:buFont typeface="+mj-lt"/>
              <a:buAutoNum type="arabicPeriod"/>
            </a:pPr>
            <a:r>
              <a:rPr lang="en-GB" dirty="0">
                <a:latin typeface="+mn-lt"/>
              </a:rPr>
              <a:t>Create a Linked Service</a:t>
            </a:r>
          </a:p>
          <a:p>
            <a:pPr marL="514350" indent="-514350">
              <a:buFont typeface="+mj-lt"/>
              <a:buAutoNum type="arabicPeriod"/>
            </a:pPr>
            <a:r>
              <a:rPr lang="en-GB" dirty="0">
                <a:latin typeface="+mn-lt"/>
              </a:rPr>
              <a:t>Create Input and Output Datasets</a:t>
            </a:r>
          </a:p>
          <a:p>
            <a:pPr marL="514350" indent="-514350">
              <a:buFont typeface="+mj-lt"/>
              <a:buAutoNum type="arabicPeriod"/>
            </a:pPr>
            <a:r>
              <a:rPr lang="en-GB" dirty="0">
                <a:latin typeface="+mn-lt"/>
              </a:rPr>
              <a:t>Create the Pipeline</a:t>
            </a:r>
          </a:p>
          <a:p>
            <a:pPr marL="514350" indent="-514350">
              <a:buFont typeface="+mj-lt"/>
              <a:buAutoNum type="arabicPeriod"/>
            </a:pPr>
            <a:r>
              <a:rPr lang="en-GB" dirty="0">
                <a:latin typeface="+mn-lt"/>
              </a:rPr>
              <a:t>Monitor the Pipeline</a:t>
            </a:r>
          </a:p>
        </p:txBody>
      </p:sp>
      <p:sp>
        <p:nvSpPr>
          <p:cNvPr id="6" name="TextBox 5"/>
          <p:cNvSpPr txBox="1"/>
          <p:nvPr/>
        </p:nvSpPr>
        <p:spPr>
          <a:xfrm>
            <a:off x="379514" y="1108293"/>
            <a:ext cx="3000375" cy="584775"/>
          </a:xfrm>
          <a:prstGeom prst="rect">
            <a:avLst/>
          </a:prstGeom>
          <a:noFill/>
        </p:spPr>
        <p:txBody>
          <a:bodyPr wrap="square" rtlCol="0">
            <a:spAutoFit/>
          </a:bodyPr>
          <a:lstStyle/>
          <a:p>
            <a:r>
              <a:rPr lang="en-US" sz="3200" dirty="0"/>
              <a:t>High Level Steps</a:t>
            </a:r>
          </a:p>
        </p:txBody>
      </p:sp>
    </p:spTree>
    <p:extLst>
      <p:ext uri="{BB962C8B-B14F-4D97-AF65-F5344CB8AC3E}">
        <p14:creationId xmlns:p14="http://schemas.microsoft.com/office/powerpoint/2010/main" val="1611736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sz="quarter" idx="10"/>
          </p:nvPr>
        </p:nvSpPr>
        <p:spPr>
          <a:xfrm>
            <a:off x="379413" y="1388226"/>
            <a:ext cx="11525250" cy="1012074"/>
          </a:xfrm>
        </p:spPr>
        <p:txBody>
          <a:bodyPr/>
          <a:lstStyle/>
          <a:p>
            <a:pPr marL="0" indent="0">
              <a:buNone/>
            </a:pPr>
            <a:r>
              <a:rPr lang="en-US" dirty="0">
                <a:ln w="0"/>
                <a:effectLst>
                  <a:outerShdw blurRad="38100" dist="19050" dir="2700000" algn="tl" rotWithShape="0">
                    <a:schemeClr val="dk1">
                      <a:alpha val="40000"/>
                    </a:schemeClr>
                  </a:outerShdw>
                </a:effectLst>
              </a:rPr>
              <a:t>Build a Pipeline to process data using Hadoop Cluster</a:t>
            </a:r>
          </a:p>
        </p:txBody>
      </p:sp>
    </p:spTree>
    <p:extLst>
      <p:ext uri="{BB962C8B-B14F-4D97-AF65-F5344CB8AC3E}">
        <p14:creationId xmlns:p14="http://schemas.microsoft.com/office/powerpoint/2010/main" val="2622358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514" y="1979829"/>
            <a:ext cx="11525250" cy="4620995"/>
          </a:xfrm>
        </p:spPr>
        <p:txBody>
          <a:bodyPr>
            <a:normAutofit/>
          </a:bodyPr>
          <a:lstStyle/>
          <a:p>
            <a:pPr marL="514350" indent="-514350">
              <a:buFont typeface="+mj-lt"/>
              <a:buAutoNum type="arabicPeriod"/>
            </a:pPr>
            <a:r>
              <a:rPr lang="en-GB" dirty="0">
                <a:latin typeface="+mn-lt"/>
              </a:rPr>
              <a:t>Create a Data Factory</a:t>
            </a:r>
          </a:p>
          <a:p>
            <a:pPr marL="914265" lvl="1" indent="-514350">
              <a:buFont typeface="+mj-lt"/>
              <a:buAutoNum type="alphaLcPeriod"/>
            </a:pPr>
            <a:r>
              <a:rPr lang="en-GB" sz="2000" dirty="0">
                <a:latin typeface="+mn-lt"/>
              </a:rPr>
              <a:t>Need an Azure Subscription</a:t>
            </a:r>
          </a:p>
          <a:p>
            <a:pPr marL="914265" lvl="1" indent="-514350">
              <a:buFont typeface="+mj-lt"/>
              <a:buAutoNum type="alphaLcPeriod"/>
            </a:pPr>
            <a:r>
              <a:rPr lang="en-GB" sz="2000" dirty="0">
                <a:latin typeface="+mn-lt"/>
              </a:rPr>
              <a:t>Create a General Purpose (Not BLOB) Storage Account</a:t>
            </a:r>
          </a:p>
          <a:p>
            <a:pPr marL="514350" indent="-514350">
              <a:buFont typeface="+mj-lt"/>
              <a:buAutoNum type="arabicPeriod"/>
            </a:pPr>
            <a:r>
              <a:rPr lang="en-GB" dirty="0">
                <a:latin typeface="+mn-lt"/>
              </a:rPr>
              <a:t>Create a Linked Service</a:t>
            </a:r>
          </a:p>
          <a:p>
            <a:pPr marL="514350" indent="-514350">
              <a:buFont typeface="+mj-lt"/>
              <a:buAutoNum type="arabicPeriod"/>
            </a:pPr>
            <a:r>
              <a:rPr lang="en-GB" dirty="0">
                <a:latin typeface="+mn-lt"/>
              </a:rPr>
              <a:t>Create Input and Output Datasets</a:t>
            </a:r>
          </a:p>
          <a:p>
            <a:pPr marL="514350" indent="-514350">
              <a:buFont typeface="+mj-lt"/>
              <a:buAutoNum type="arabicPeriod"/>
            </a:pPr>
            <a:r>
              <a:rPr lang="en-GB" dirty="0">
                <a:latin typeface="+mn-lt"/>
              </a:rPr>
              <a:t>Create the Pipeline</a:t>
            </a:r>
          </a:p>
          <a:p>
            <a:pPr marL="514350" indent="-514350">
              <a:buFont typeface="+mj-lt"/>
              <a:buAutoNum type="arabicPeriod"/>
            </a:pPr>
            <a:r>
              <a:rPr lang="en-GB" dirty="0">
                <a:latin typeface="+mn-lt"/>
              </a:rPr>
              <a:t>Monitor the Pipeline</a:t>
            </a:r>
          </a:p>
        </p:txBody>
      </p:sp>
      <p:sp>
        <p:nvSpPr>
          <p:cNvPr id="2" name="Title 1"/>
          <p:cNvSpPr>
            <a:spLocks noGrp="1"/>
          </p:cNvSpPr>
          <p:nvPr>
            <p:ph type="title"/>
          </p:nvPr>
        </p:nvSpPr>
        <p:spPr>
          <a:xfrm>
            <a:off x="379514" y="182216"/>
            <a:ext cx="11524432" cy="639316"/>
          </a:xfrm>
        </p:spPr>
        <p:txBody>
          <a:bodyPr>
            <a:normAutofit fontScale="90000"/>
          </a:bodyPr>
          <a:lstStyle/>
          <a:p>
            <a:r>
              <a:rPr lang="en-US" sz="3600" dirty="0"/>
              <a:t>Build a Pipeline to process data using Hadoop Cluster</a:t>
            </a:r>
            <a:br>
              <a:rPr lang="en-US" sz="3600" dirty="0"/>
            </a:br>
            <a:endParaRPr lang="en-US" sz="3600" dirty="0"/>
          </a:p>
        </p:txBody>
      </p:sp>
      <p:sp>
        <p:nvSpPr>
          <p:cNvPr id="3" name="TextBox 2"/>
          <p:cNvSpPr txBox="1"/>
          <p:nvPr/>
        </p:nvSpPr>
        <p:spPr>
          <a:xfrm>
            <a:off x="379514" y="1108293"/>
            <a:ext cx="3000375" cy="584775"/>
          </a:xfrm>
          <a:prstGeom prst="rect">
            <a:avLst/>
          </a:prstGeom>
          <a:noFill/>
        </p:spPr>
        <p:txBody>
          <a:bodyPr wrap="square" rtlCol="0">
            <a:spAutoFit/>
          </a:bodyPr>
          <a:lstStyle/>
          <a:p>
            <a:r>
              <a:rPr lang="en-US" sz="3200" dirty="0"/>
              <a:t>High Level Steps</a:t>
            </a:r>
          </a:p>
        </p:txBody>
      </p:sp>
    </p:spTree>
    <p:extLst>
      <p:ext uri="{BB962C8B-B14F-4D97-AF65-F5344CB8AC3E}">
        <p14:creationId xmlns:p14="http://schemas.microsoft.com/office/powerpoint/2010/main" val="1848190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Scheduling &amp; Execution</a:t>
            </a:r>
          </a:p>
        </p:txBody>
      </p:sp>
      <p:sp>
        <p:nvSpPr>
          <p:cNvPr id="5" name="Rectangle 4"/>
          <p:cNvSpPr/>
          <p:nvPr/>
        </p:nvSpPr>
        <p:spPr>
          <a:xfrm>
            <a:off x="379514" y="1008468"/>
            <a:ext cx="11400110" cy="2108269"/>
          </a:xfrm>
          <a:prstGeom prst="rect">
            <a:avLst/>
          </a:prstGeom>
        </p:spPr>
        <p:txBody>
          <a:bodyPr wrap="square">
            <a:spAutoFit/>
          </a:bodyPr>
          <a:lstStyle/>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slice: A unit of data consumed and produced by an activity run</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Time series datasets and data slices</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Continuous sequence of data points (E.g. sensor data and telemetry data)</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factory can process time series data in batches</a:t>
            </a:r>
          </a:p>
        </p:txBody>
      </p:sp>
    </p:spTree>
    <p:extLst>
      <p:ext uri="{BB962C8B-B14F-4D97-AF65-F5344CB8AC3E}">
        <p14:creationId xmlns:p14="http://schemas.microsoft.com/office/powerpoint/2010/main" val="4244998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496211"/>
          </a:xfrm>
        </p:spPr>
        <p:txBody>
          <a:bodyPr>
            <a:normAutofit fontScale="90000"/>
          </a:bodyPr>
          <a:lstStyle/>
          <a:p>
            <a:r>
              <a:rPr lang="en-US" sz="3600" dirty="0"/>
              <a:t>Scheduling &amp; Execution</a:t>
            </a:r>
          </a:p>
        </p:txBody>
      </p:sp>
      <p:sp>
        <p:nvSpPr>
          <p:cNvPr id="5" name="Rectangle 4"/>
          <p:cNvSpPr/>
          <p:nvPr/>
        </p:nvSpPr>
        <p:spPr>
          <a:xfrm>
            <a:off x="379514" y="734008"/>
            <a:ext cx="10937415" cy="2790508"/>
          </a:xfrm>
          <a:prstGeom prst="rect">
            <a:avLst/>
          </a:prstGeom>
        </p:spPr>
        <p:txBody>
          <a:bodyPr wrap="square">
            <a:spAutoFit/>
          </a:bodyPr>
          <a:lstStyle/>
          <a:p>
            <a:pPr marL="342900" lvl="0" indent="-342900" defTabSz="914088">
              <a:spcBef>
                <a:spcPts val="1400"/>
              </a:spcBef>
              <a:buFont typeface="Arial" panose="020B0604020202020204" pitchFamily="34" charset="0"/>
              <a:buChar char="•"/>
            </a:pPr>
            <a:r>
              <a:rPr lang="en-US" sz="2000" kern="0" dirty="0">
                <a:solidFill>
                  <a:prstClr val="black"/>
                </a:solidFill>
                <a:latin typeface="Segoe UI Light" panose="020B0502040204020203" pitchFamily="34" charset="0"/>
                <a:cs typeface="Segoe UI Light" panose="020B0502040204020203" pitchFamily="34" charset="0"/>
              </a:rPr>
              <a:t>Example:</a:t>
            </a:r>
          </a:p>
          <a:p>
            <a:pPr marL="457046" lvl="1" defTabSz="914088">
              <a:spcBef>
                <a:spcPts val="300"/>
              </a:spcBef>
              <a:spcAft>
                <a:spcPts val="300"/>
              </a:spcAft>
            </a:pPr>
            <a:r>
              <a:rPr lang="en-US" kern="0" dirty="0">
                <a:solidFill>
                  <a:prstClr val="black"/>
                </a:solidFill>
                <a:latin typeface="Segoe UI Light" panose="020B0502040204020203" pitchFamily="34" charset="0"/>
                <a:cs typeface="Segoe UI Light" panose="020B0502040204020203" pitchFamily="34" charset="0"/>
              </a:rPr>
              <a:t>"scheduler": {</a:t>
            </a:r>
          </a:p>
          <a:p>
            <a:pPr marL="457046" lvl="1" defTabSz="914088">
              <a:spcBef>
                <a:spcPts val="300"/>
              </a:spcBef>
              <a:spcAft>
                <a:spcPts val="300"/>
              </a:spcAft>
            </a:pPr>
            <a:r>
              <a:rPr lang="en-US" kern="0" dirty="0">
                <a:solidFill>
                  <a:prstClr val="black"/>
                </a:solidFill>
                <a:latin typeface="Segoe UI Light" panose="020B0502040204020203" pitchFamily="34" charset="0"/>
                <a:cs typeface="Segoe UI Light" panose="020B0502040204020203" pitchFamily="34" charset="0"/>
              </a:rPr>
              <a:t>   "frequency": "Hour",</a:t>
            </a:r>
          </a:p>
          <a:p>
            <a:pPr marL="457046" lvl="1" defTabSz="914088">
              <a:spcBef>
                <a:spcPts val="300"/>
              </a:spcBef>
              <a:spcAft>
                <a:spcPts val="300"/>
              </a:spcAft>
            </a:pPr>
            <a:r>
              <a:rPr lang="en-US" kern="0" dirty="0">
                <a:solidFill>
                  <a:prstClr val="black"/>
                </a:solidFill>
                <a:latin typeface="Segoe UI Light" panose="020B0502040204020203" pitchFamily="34" charset="0"/>
                <a:cs typeface="Segoe UI Light" panose="020B0502040204020203" pitchFamily="34" charset="0"/>
              </a:rPr>
              <a:t>    "interval": 1</a:t>
            </a:r>
          </a:p>
          <a:p>
            <a:pPr marL="457046" lvl="1" defTabSz="914088">
              <a:spcBef>
                <a:spcPts val="300"/>
              </a:spcBef>
              <a:spcAft>
                <a:spcPts val="300"/>
              </a:spcAft>
            </a:pPr>
            <a:r>
              <a:rPr lang="en-US" kern="0" dirty="0">
                <a:solidFill>
                  <a:prstClr val="black"/>
                </a:solidFill>
                <a:latin typeface="Segoe UI Light" panose="020B0502040204020203" pitchFamily="34" charset="0"/>
                <a:cs typeface="Segoe UI Light" panose="020B0502040204020203" pitchFamily="34" charset="0"/>
              </a:rPr>
              <a:t>}</a:t>
            </a:r>
          </a:p>
          <a:p>
            <a:pPr marL="400031" lvl="0" indent="-342900" defTabSz="914088">
              <a:spcBef>
                <a:spcPts val="1400"/>
              </a:spcBef>
              <a:buFont typeface="Arial" panose="020B0604020202020204" pitchFamily="34" charset="0"/>
              <a:buChar char="•"/>
            </a:pPr>
            <a:r>
              <a:rPr lang="en-US" sz="2000" kern="0" dirty="0">
                <a:solidFill>
                  <a:prstClr val="black"/>
                </a:solidFill>
                <a:latin typeface="Segoe UI Light" panose="020B0502040204020203" pitchFamily="34" charset="0"/>
                <a:cs typeface="Segoe UI Light" panose="020B0502040204020203" pitchFamily="34" charset="0"/>
              </a:rPr>
              <a:t>Creates a Series of Tumbling Windows (Activity Windows)</a:t>
            </a:r>
          </a:p>
          <a:p>
            <a:pPr marL="400031" lvl="0" indent="-342900" defTabSz="914088">
              <a:spcBef>
                <a:spcPts val="1400"/>
              </a:spcBef>
              <a:buFont typeface="Arial" panose="020B0604020202020204" pitchFamily="34" charset="0"/>
              <a:buChar char="•"/>
            </a:pPr>
            <a:r>
              <a:rPr lang="en-US" sz="2000" kern="0" dirty="0">
                <a:solidFill>
                  <a:prstClr val="black"/>
                </a:solidFill>
                <a:latin typeface="Segoe UI Light" panose="020B0502040204020203" pitchFamily="34" charset="0"/>
                <a:cs typeface="Segoe UI Light" panose="020B0502040204020203" pitchFamily="34" charset="0"/>
              </a:rPr>
              <a:t>Fixed-size series, non-overlapping and contiguous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640" y="3524516"/>
            <a:ext cx="6731280" cy="3277902"/>
          </a:xfrm>
          <a:prstGeom prst="rect">
            <a:avLst/>
          </a:prstGeom>
        </p:spPr>
      </p:pic>
    </p:spTree>
    <p:extLst>
      <p:ext uri="{BB962C8B-B14F-4D97-AF65-F5344CB8AC3E}">
        <p14:creationId xmlns:p14="http://schemas.microsoft.com/office/powerpoint/2010/main" val="368356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&amp; Execution</a:t>
            </a:r>
          </a:p>
        </p:txBody>
      </p:sp>
      <p:sp>
        <p:nvSpPr>
          <p:cNvPr id="5" name="Rectangle 4"/>
          <p:cNvSpPr/>
          <p:nvPr/>
        </p:nvSpPr>
        <p:spPr>
          <a:xfrm>
            <a:off x="379514" y="1008468"/>
            <a:ext cx="11400110" cy="4303742"/>
          </a:xfrm>
          <a:prstGeom prst="rect">
            <a:avLst/>
          </a:prstGeom>
        </p:spPr>
        <p:txBody>
          <a:bodyPr wrap="square">
            <a:spAutoFit/>
          </a:bodyPr>
          <a:lstStyle/>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Pipeline has an Active Period defined by Start and End Times</a:t>
            </a:r>
          </a:p>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Pipeline Start time can be set to be in the Past</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Allows data factory to calculate and back fill data slices</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Processing starts immediately</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Backfilled data slicers can be run in parallel by using the “Concurrency” Property</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Running Activities in a Sequence</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Chaining</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Second Activity runs ONLY when first activity is finished</a:t>
            </a:r>
          </a:p>
        </p:txBody>
      </p:sp>
    </p:spTree>
    <p:extLst>
      <p:ext uri="{BB962C8B-B14F-4D97-AF65-F5344CB8AC3E}">
        <p14:creationId xmlns:p14="http://schemas.microsoft.com/office/powerpoint/2010/main" val="75453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&amp; Execution</a:t>
            </a:r>
          </a:p>
        </p:txBody>
      </p:sp>
      <p:sp>
        <p:nvSpPr>
          <p:cNvPr id="5" name="Rectangle 4"/>
          <p:cNvSpPr/>
          <p:nvPr/>
        </p:nvSpPr>
        <p:spPr>
          <a:xfrm>
            <a:off x="379514" y="1008468"/>
            <a:ext cx="11400110" cy="4852610"/>
          </a:xfrm>
          <a:prstGeom prst="rect">
            <a:avLst/>
          </a:prstGeom>
        </p:spPr>
        <p:txBody>
          <a:bodyPr wrap="square">
            <a:spAutoFit/>
          </a:bodyPr>
          <a:lstStyle/>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Datasets with Different Frequencies</a:t>
            </a:r>
          </a:p>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Expressions </a:t>
            </a:r>
          </a:p>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Factory Functions</a:t>
            </a:r>
          </a:p>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Slice Validation</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Downstream activity will not execute if prior active is NOT validated</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External Data</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NOT produced by data factory. Set External Property to TRUE</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Onetime Pipeline</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Set PipelineMode to TRUE</a:t>
            </a:r>
          </a:p>
        </p:txBody>
      </p:sp>
    </p:spTree>
    <p:extLst>
      <p:ext uri="{BB962C8B-B14F-4D97-AF65-F5344CB8AC3E}">
        <p14:creationId xmlns:p14="http://schemas.microsoft.com/office/powerpoint/2010/main" val="127589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Setting Expectations </a:t>
            </a:r>
            <a:r>
              <a:rPr lang="en-US" sz="2400" dirty="0"/>
              <a:t>Continued …</a:t>
            </a:r>
          </a:p>
        </p:txBody>
      </p:sp>
      <p:sp>
        <p:nvSpPr>
          <p:cNvPr id="3" name="Content Placeholder 2"/>
          <p:cNvSpPr>
            <a:spLocks noGrp="1"/>
          </p:cNvSpPr>
          <p:nvPr>
            <p:ph sz="quarter" idx="10"/>
          </p:nvPr>
        </p:nvSpPr>
        <p:spPr>
          <a:xfrm>
            <a:off x="379413" y="914400"/>
            <a:ext cx="11525250" cy="5764214"/>
          </a:xfrm>
        </p:spPr>
        <p:txBody>
          <a:bodyPr/>
          <a:lstStyle/>
          <a:p>
            <a:pPr marL="0" indent="0">
              <a:buNone/>
            </a:pPr>
            <a:endParaRPr lang="en-US" dirty="0">
              <a:latin typeface="+mn-lt"/>
            </a:endParaRPr>
          </a:p>
          <a:p>
            <a:r>
              <a:rPr lang="en-US" dirty="0">
                <a:latin typeface="+mn-lt"/>
              </a:rPr>
              <a:t>Key Takeaways</a:t>
            </a:r>
          </a:p>
          <a:p>
            <a:pPr marL="0" indent="0">
              <a:buNone/>
            </a:pPr>
            <a:endParaRPr lang="en-US" dirty="0">
              <a:latin typeface="+mn-lt"/>
            </a:endParaRPr>
          </a:p>
          <a:p>
            <a:pPr lvl="1"/>
            <a:r>
              <a:rPr lang="en-US" dirty="0">
                <a:latin typeface="+mn-lt"/>
              </a:rPr>
              <a:t>Focused information to help you prepare for the exam</a:t>
            </a:r>
          </a:p>
          <a:p>
            <a:pPr lvl="1"/>
            <a:r>
              <a:rPr lang="en-US" dirty="0">
                <a:latin typeface="+mn-lt"/>
              </a:rPr>
              <a:t>Module where almost all the content is tied to one service – Azure Data Factory</a:t>
            </a:r>
          </a:p>
          <a:p>
            <a:pPr lvl="1"/>
            <a:r>
              <a:rPr lang="en-US" dirty="0">
                <a:latin typeface="+mn-lt"/>
              </a:rPr>
              <a:t>Content can be used to learn, prepare and DEMO Data Factory for your customers</a:t>
            </a:r>
          </a:p>
          <a:p>
            <a:pPr lvl="1"/>
            <a:r>
              <a:rPr lang="en-US" dirty="0">
                <a:latin typeface="+mn-lt"/>
              </a:rPr>
              <a:t>Hands-on is a MUST for this module</a:t>
            </a:r>
          </a:p>
          <a:p>
            <a:pPr lvl="1"/>
            <a:endParaRPr lang="en-US" dirty="0">
              <a:latin typeface="+mn-lt"/>
            </a:endParaRPr>
          </a:p>
        </p:txBody>
      </p:sp>
    </p:spTree>
    <p:extLst>
      <p:ext uri="{BB962C8B-B14F-4D97-AF65-F5344CB8AC3E}">
        <p14:creationId xmlns:p14="http://schemas.microsoft.com/office/powerpoint/2010/main" val="1190231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cs typeface="Segoe UI" pitchFamily="34" charset="0"/>
              </a:rPr>
              <a:t>Data Factory Concepts</a:t>
            </a:r>
          </a:p>
        </p:txBody>
      </p:sp>
      <p:sp>
        <p:nvSpPr>
          <p:cNvPr id="8" name="Rectangle 7"/>
          <p:cNvSpPr/>
          <p:nvPr/>
        </p:nvSpPr>
        <p:spPr bwMode="auto">
          <a:xfrm>
            <a:off x="1165352" y="2935966"/>
            <a:ext cx="5764085"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3815087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&amp; Management</a:t>
            </a:r>
          </a:p>
        </p:txBody>
      </p:sp>
      <p:sp>
        <p:nvSpPr>
          <p:cNvPr id="3" name="Content Placeholder 2"/>
          <p:cNvSpPr>
            <a:spLocks noGrp="1"/>
          </p:cNvSpPr>
          <p:nvPr>
            <p:ph sz="quarter" idx="10"/>
          </p:nvPr>
        </p:nvSpPr>
        <p:spPr/>
        <p:txBody>
          <a:bodyPr/>
          <a:lstStyle/>
          <a:p>
            <a:r>
              <a:rPr lang="en-US" sz="2800" dirty="0"/>
              <a:t>Show My Latest Executions, What Failed, What’s Running right now?</a:t>
            </a:r>
          </a:p>
          <a:p>
            <a:r>
              <a:rPr lang="en-US" sz="2800" dirty="0"/>
              <a:t>Can I Debug, Re-run my failures?</a:t>
            </a:r>
          </a:p>
          <a:p>
            <a:r>
              <a:rPr lang="en-US" sz="2800" dirty="0"/>
              <a:t>Can I perform Batch actions (bulk pause, resume pipelines etc.)?</a:t>
            </a:r>
          </a:p>
          <a:p>
            <a:r>
              <a:rPr lang="en-US" sz="2800" dirty="0"/>
              <a:t>Can I raise Alerts on various events (failures etc.)?</a:t>
            </a:r>
          </a:p>
          <a:p>
            <a:r>
              <a:rPr lang="en-US" sz="2800" dirty="0"/>
              <a:t>Can I configure my monitoring layouts?</a:t>
            </a:r>
          </a:p>
          <a:p>
            <a:endParaRPr lang="en-US" dirty="0"/>
          </a:p>
        </p:txBody>
      </p:sp>
    </p:spTree>
    <p:extLst>
      <p:ext uri="{BB962C8B-B14F-4D97-AF65-F5344CB8AC3E}">
        <p14:creationId xmlns:p14="http://schemas.microsoft.com/office/powerpoint/2010/main" val="1401947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&amp; Management</a:t>
            </a:r>
          </a:p>
        </p:txBody>
      </p:sp>
      <p:pic>
        <p:nvPicPr>
          <p:cNvPr id="5" name="Picture 4"/>
          <p:cNvPicPr>
            <a:picLocks noChangeAspect="1"/>
          </p:cNvPicPr>
          <p:nvPr/>
        </p:nvPicPr>
        <p:blipFill>
          <a:blip r:embed="rId2"/>
          <a:stretch>
            <a:fillRect/>
          </a:stretch>
        </p:blipFill>
        <p:spPr>
          <a:xfrm>
            <a:off x="1647288" y="990062"/>
            <a:ext cx="7024764" cy="5533603"/>
          </a:xfrm>
          <a:prstGeom prst="rect">
            <a:avLst/>
          </a:prstGeom>
        </p:spPr>
      </p:pic>
      <p:sp>
        <p:nvSpPr>
          <p:cNvPr id="16" name="Rectangle 15"/>
          <p:cNvSpPr/>
          <p:nvPr/>
        </p:nvSpPr>
        <p:spPr>
          <a:xfrm>
            <a:off x="5977440" y="1251720"/>
            <a:ext cx="2301840" cy="1253520"/>
          </a:xfrm>
          <a:prstGeom prst="rect">
            <a:avLst/>
          </a:prstGeom>
          <a:no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p14="http://schemas.microsoft.com/office/powerpoint/2010/main">
        <mc:Choice Requires="p14">
          <p:contentPart p14:bwMode="auto" r:id="rId3">
            <p14:nvContentPartPr>
              <p14:cNvPr id="18" name="Ink 17"/>
              <p14:cNvContentPartPr/>
              <p14:nvPr/>
            </p14:nvContentPartPr>
            <p14:xfrm>
              <a:off x="9920288" y="2123396"/>
              <a:ext cx="360" cy="360"/>
            </p14:xfrm>
          </p:contentPart>
        </mc:Choice>
        <mc:Fallback xmlns="">
          <p:pic>
            <p:nvPicPr>
              <p:cNvPr id="18" name="Ink 17"/>
              <p:cNvPicPr/>
              <p:nvPr/>
            </p:nvPicPr>
            <p:blipFill/>
            <p:spPr/>
          </p:pic>
        </mc:Fallback>
      </mc:AlternateContent>
      <p:sp>
        <p:nvSpPr>
          <p:cNvPr id="6" name="Right Arrow 5"/>
          <p:cNvSpPr/>
          <p:nvPr/>
        </p:nvSpPr>
        <p:spPr bwMode="auto">
          <a:xfrm rot="10800000">
            <a:off x="8188226" y="1245702"/>
            <a:ext cx="1568743" cy="119523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pic>
        <p:nvPicPr>
          <p:cNvPr id="7" name="Picture 6"/>
          <p:cNvPicPr>
            <a:picLocks noChangeAspect="1"/>
          </p:cNvPicPr>
          <p:nvPr/>
        </p:nvPicPr>
        <p:blipFill>
          <a:blip r:embed="rId4"/>
          <a:stretch>
            <a:fillRect/>
          </a:stretch>
        </p:blipFill>
        <p:spPr>
          <a:xfrm>
            <a:off x="9831671" y="1619213"/>
            <a:ext cx="1195233" cy="1269934"/>
          </a:xfrm>
          <a:prstGeom prst="rect">
            <a:avLst/>
          </a:prstGeom>
        </p:spPr>
      </p:pic>
    </p:spTree>
    <p:extLst>
      <p:ext uri="{BB962C8B-B14F-4D97-AF65-F5344CB8AC3E}">
        <p14:creationId xmlns:p14="http://schemas.microsoft.com/office/powerpoint/2010/main" val="278718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17" y="123222"/>
            <a:ext cx="11524432" cy="633862"/>
          </a:xfrm>
        </p:spPr>
        <p:txBody>
          <a:bodyPr>
            <a:normAutofit/>
          </a:bodyPr>
          <a:lstStyle/>
          <a:p>
            <a:r>
              <a:rPr lang="en-US" dirty="0"/>
              <a:t>Monitoring &amp; Management App</a:t>
            </a:r>
          </a:p>
        </p:txBody>
      </p:sp>
      <p:pic>
        <p:nvPicPr>
          <p:cNvPr id="5" name="Picture 4"/>
          <p:cNvPicPr>
            <a:picLocks noChangeAspect="1"/>
          </p:cNvPicPr>
          <p:nvPr/>
        </p:nvPicPr>
        <p:blipFill>
          <a:blip r:embed="rId2"/>
          <a:stretch>
            <a:fillRect/>
          </a:stretch>
        </p:blipFill>
        <p:spPr>
          <a:xfrm>
            <a:off x="195317" y="889130"/>
            <a:ext cx="11802927" cy="5901463"/>
          </a:xfrm>
          <a:prstGeom prst="rect">
            <a:avLst/>
          </a:prstGeom>
        </p:spPr>
      </p:pic>
    </p:spTree>
    <p:extLst>
      <p:ext uri="{BB962C8B-B14F-4D97-AF65-F5344CB8AC3E}">
        <p14:creationId xmlns:p14="http://schemas.microsoft.com/office/powerpoint/2010/main" val="374506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16" y="123221"/>
            <a:ext cx="11691883" cy="877597"/>
          </a:xfrm>
        </p:spPr>
        <p:txBody>
          <a:bodyPr>
            <a:noAutofit/>
          </a:bodyPr>
          <a:lstStyle/>
          <a:p>
            <a:r>
              <a:rPr lang="en-US" sz="3600" dirty="0"/>
              <a:t>Monitoring &amp; Management App</a:t>
            </a:r>
            <a:br>
              <a:rPr lang="en-US" sz="3600" dirty="0"/>
            </a:br>
            <a:r>
              <a:rPr lang="en-US" sz="3600" dirty="0"/>
              <a:t>			                           </a:t>
            </a:r>
            <a:r>
              <a:rPr lang="en-US" sz="3200" dirty="0">
                <a:ln w="0"/>
                <a:solidFill>
                  <a:schemeClr val="accent1"/>
                </a:solidFill>
                <a:effectLst>
                  <a:outerShdw blurRad="38100" dist="25400" dir="5400000" algn="ctr" rotWithShape="0">
                    <a:srgbClr val="6E747A">
                      <a:alpha val="43000"/>
                    </a:srgbClr>
                  </a:outerShdw>
                </a:effectLst>
              </a:rPr>
              <a:t>Dense Information with Context</a:t>
            </a:r>
            <a:endParaRPr lang="en-US" sz="3200" dirty="0"/>
          </a:p>
        </p:txBody>
      </p:sp>
      <p:pic>
        <p:nvPicPr>
          <p:cNvPr id="4" name="Picture 3"/>
          <p:cNvPicPr>
            <a:picLocks noChangeAspect="1"/>
          </p:cNvPicPr>
          <p:nvPr/>
        </p:nvPicPr>
        <p:blipFill>
          <a:blip r:embed="rId2"/>
          <a:stretch>
            <a:fillRect/>
          </a:stretch>
        </p:blipFill>
        <p:spPr>
          <a:xfrm>
            <a:off x="195317" y="1000819"/>
            <a:ext cx="11623057" cy="5695719"/>
          </a:xfrm>
          <a:prstGeom prst="rect">
            <a:avLst/>
          </a:prstGeom>
        </p:spPr>
      </p:pic>
    </p:spTree>
    <p:extLst>
      <p:ext uri="{BB962C8B-B14F-4D97-AF65-F5344CB8AC3E}">
        <p14:creationId xmlns:p14="http://schemas.microsoft.com/office/powerpoint/2010/main" val="1215674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cs typeface="Segoe UI" pitchFamily="34" charset="0"/>
              </a:rPr>
              <a:t>Data Factory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2380509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635366"/>
          </a:xfrm>
        </p:spPr>
        <p:txBody>
          <a:bodyPr>
            <a:normAutofit/>
          </a:bodyPr>
          <a:lstStyle/>
          <a:p>
            <a:r>
              <a:rPr lang="en-US" sz="3600" dirty="0"/>
              <a:t>Data Factory Extensions - Developer Reference</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495234937"/>
              </p:ext>
            </p:extLst>
          </p:nvPr>
        </p:nvGraphicFramePr>
        <p:xfrm>
          <a:off x="505609" y="946674"/>
          <a:ext cx="8523055" cy="5806418"/>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212327691"/>
                    </a:ext>
                  </a:extLst>
                </a:gridCol>
                <a:gridCol w="5145153">
                  <a:extLst>
                    <a:ext uri="{9D8B030D-6E8A-4147-A177-3AD203B41FA5}">
                      <a16:colId xmlns:a16="http://schemas.microsoft.com/office/drawing/2014/main" val="1531806351"/>
                    </a:ext>
                  </a:extLst>
                </a:gridCol>
                <a:gridCol w="1914862">
                  <a:extLst>
                    <a:ext uri="{9D8B030D-6E8A-4147-A177-3AD203B41FA5}">
                      <a16:colId xmlns:a16="http://schemas.microsoft.com/office/drawing/2014/main" val="4294180976"/>
                    </a:ext>
                  </a:extLst>
                </a:gridCol>
              </a:tblGrid>
              <a:tr h="241481">
                <a:tc>
                  <a:txBody>
                    <a:bodyPr/>
                    <a:lstStyle/>
                    <a:p>
                      <a:r>
                        <a:rPr lang="en-US" sz="1400" b="1" dirty="0"/>
                        <a:t>Method</a:t>
                      </a:r>
                    </a:p>
                  </a:txBody>
                  <a:tcPr marL="44463" marR="44463" marT="22232" marB="22232" anchor="ctr"/>
                </a:tc>
                <a:tc>
                  <a:txBody>
                    <a:bodyPr/>
                    <a:lstStyle/>
                    <a:p>
                      <a:r>
                        <a:rPr lang="en-US" sz="1400" b="1" dirty="0"/>
                        <a:t>Resource Location</a:t>
                      </a:r>
                    </a:p>
                  </a:txBody>
                  <a:tcPr marL="44463" marR="44463" marT="22232" marB="22232" anchor="ctr"/>
                </a:tc>
                <a:tc>
                  <a:txBody>
                    <a:bodyPr/>
                    <a:lstStyle/>
                    <a:p>
                      <a:r>
                        <a:rPr lang="en-US" sz="1400" b="1" dirty="0"/>
                        <a:t>References</a:t>
                      </a:r>
                    </a:p>
                  </a:txBody>
                  <a:tcPr marL="44463" marR="44463" marT="22232" marB="22232" anchor="ctr"/>
                </a:tc>
                <a:extLst>
                  <a:ext uri="{0D108BD9-81ED-4DB2-BD59-A6C34878D82A}">
                    <a16:rowId xmlns:a16="http://schemas.microsoft.com/office/drawing/2014/main" val="2563087322"/>
                  </a:ext>
                </a:extLst>
              </a:tr>
              <a:tr h="462937">
                <a:tc>
                  <a:txBody>
                    <a:bodyPr/>
                    <a:lstStyle/>
                    <a:p>
                      <a:r>
                        <a:rPr lang="en-US" sz="1400" dirty="0"/>
                        <a:t>Azure portal</a:t>
                      </a:r>
                    </a:p>
                  </a:txBody>
                  <a:tcPr marL="44463" marR="44463" marT="22232" marB="22232" anchor="ctr"/>
                </a:tc>
                <a:tc>
                  <a:txBody>
                    <a:bodyPr/>
                    <a:lstStyle/>
                    <a:p>
                      <a:r>
                        <a:rPr lang="en-US" sz="1400" dirty="0">
                          <a:hlinkClick r:id="rId2"/>
                        </a:rPr>
                        <a:t>https://portal.azure.com/</a:t>
                      </a:r>
                      <a:endParaRPr lang="en-US" sz="1400" dirty="0"/>
                    </a:p>
                  </a:txBody>
                  <a:tcPr marL="44463" marR="44463" marT="22232" marB="22232" anchor="ctr"/>
                </a:tc>
                <a:tc>
                  <a:txBody>
                    <a:bodyPr/>
                    <a:lstStyle/>
                    <a:p>
                      <a:endParaRPr lang="en-US" sz="1400" dirty="0"/>
                    </a:p>
                  </a:txBody>
                  <a:tcPr marL="44463" marR="44463" marT="22232" marB="22232" anchor="ctr"/>
                </a:tc>
                <a:extLst>
                  <a:ext uri="{0D108BD9-81ED-4DB2-BD59-A6C34878D82A}">
                    <a16:rowId xmlns:a16="http://schemas.microsoft.com/office/drawing/2014/main" val="3472009527"/>
                  </a:ext>
                </a:extLst>
              </a:tr>
              <a:tr h="302809">
                <a:tc>
                  <a:txBody>
                    <a:bodyPr/>
                    <a:lstStyle/>
                    <a:p>
                      <a:r>
                        <a:rPr lang="en-US" sz="1400" dirty="0"/>
                        <a:t>Azure PowerShell</a:t>
                      </a:r>
                    </a:p>
                  </a:txBody>
                  <a:tcPr marL="44463" marR="44463" marT="22232" marB="22232" anchor="ctr"/>
                </a:tc>
                <a:tc>
                  <a:txBody>
                    <a:bodyPr/>
                    <a:lstStyle/>
                    <a:p>
                      <a:r>
                        <a:rPr lang="en-US" sz="1400" dirty="0"/>
                        <a:t>Download the latest </a:t>
                      </a:r>
                      <a:r>
                        <a:rPr lang="en-US" sz="1400" dirty="0">
                          <a:hlinkClick r:id="rId3"/>
                        </a:rPr>
                        <a:t>Azure PowerShell</a:t>
                      </a:r>
                      <a:endParaRPr lang="en-US" sz="1400" dirty="0"/>
                    </a:p>
                  </a:txBody>
                  <a:tcPr marL="44463" marR="44463" marT="22232" marB="22232" anchor="ctr"/>
                </a:tc>
                <a:tc>
                  <a:txBody>
                    <a:bodyPr/>
                    <a:lstStyle/>
                    <a:p>
                      <a:r>
                        <a:rPr lang="en-US" sz="1400" dirty="0">
                          <a:hlinkClick r:id="rId4"/>
                        </a:rPr>
                        <a:t>Cmdlet reference</a:t>
                      </a:r>
                      <a:endParaRPr lang="en-US" sz="1400" dirty="0"/>
                    </a:p>
                  </a:txBody>
                  <a:tcPr marL="44463" marR="44463" marT="22232" marB="22232" anchor="ctr">
                    <a:solidFill>
                      <a:srgbClr val="FFFF00"/>
                    </a:solidFill>
                  </a:tcPr>
                </a:tc>
                <a:extLst>
                  <a:ext uri="{0D108BD9-81ED-4DB2-BD59-A6C34878D82A}">
                    <a16:rowId xmlns:a16="http://schemas.microsoft.com/office/drawing/2014/main" val="4069135365"/>
                  </a:ext>
                </a:extLst>
              </a:tr>
              <a:tr h="3936531">
                <a:tc>
                  <a:txBody>
                    <a:bodyPr/>
                    <a:lstStyle/>
                    <a:p>
                      <a:r>
                        <a:rPr lang="en-US" sz="1400" dirty="0"/>
                        <a:t>.NET Class Library</a:t>
                      </a:r>
                    </a:p>
                  </a:txBody>
                  <a:tcPr marL="44463" marR="44463" marT="22232" marB="22232" anchor="ctr"/>
                </a:tc>
                <a:tc>
                  <a:txBody>
                    <a:bodyPr/>
                    <a:lstStyle/>
                    <a:p>
                      <a:r>
                        <a:rPr lang="en-US" sz="1400" dirty="0">
                          <a:solidFill>
                            <a:srgbClr val="FF0000"/>
                          </a:solidFill>
                        </a:rPr>
                        <a:t>The Azure Data Factory .NET SDK enables you to create, monitor, and manage Azure data factories and extend Data Factory using a .NET activity</a:t>
                      </a:r>
                      <a:r>
                        <a:rPr lang="en-US" sz="1400" dirty="0"/>
                        <a:t>. </a:t>
                      </a:r>
                    </a:p>
                    <a:p>
                      <a:endParaRPr lang="en-US" sz="1400" dirty="0"/>
                    </a:p>
                    <a:p>
                      <a:r>
                        <a:rPr lang="en-US" sz="1400" dirty="0"/>
                        <a:t>See </a:t>
                      </a:r>
                      <a:r>
                        <a:rPr lang="en-US" sz="1400" dirty="0">
                          <a:hlinkClick r:id="rId5"/>
                        </a:rPr>
                        <a:t>Use custom activities in an Azure Data Factory pipeline</a:t>
                      </a:r>
                      <a:r>
                        <a:rPr lang="en-US" sz="1400" dirty="0"/>
                        <a:t> and </a:t>
                      </a:r>
                      <a:r>
                        <a:rPr lang="en-US" sz="1400" dirty="0">
                          <a:hlinkClick r:id="rId6"/>
                        </a:rPr>
                        <a:t>Create, monitor, and manage Azure data factories using Data Factory .NET SDK</a:t>
                      </a:r>
                      <a:r>
                        <a:rPr lang="en-US" sz="1400" dirty="0"/>
                        <a:t> articles to help you get started.</a:t>
                      </a:r>
                      <a:br>
                        <a:rPr lang="en-US" sz="1400" dirty="0"/>
                      </a:br>
                      <a:br>
                        <a:rPr lang="en-US" sz="1400" dirty="0"/>
                      </a:br>
                      <a:r>
                        <a:rPr lang="en-US" sz="1400" b="1" dirty="0"/>
                        <a:t>Downloading the latest Nuget</a:t>
                      </a:r>
                      <a:br>
                        <a:rPr lang="en-US" sz="1400" dirty="0"/>
                      </a:br>
                      <a:r>
                        <a:rPr lang="en-US" sz="1400" dirty="0"/>
                        <a:t>You can download the latest Azure Data Factory Management Library Nuget package from: </a:t>
                      </a:r>
                      <a:r>
                        <a:rPr lang="en-US" sz="1400" dirty="0">
                          <a:hlinkClick r:id="rId7"/>
                        </a:rPr>
                        <a:t>https://www.nuget.org/packages/Microsoft.Azure.Management.DataFactories/</a:t>
                      </a:r>
                      <a:br>
                        <a:rPr lang="en-US" sz="1400" dirty="0"/>
                      </a:br>
                      <a:br>
                        <a:rPr lang="en-US" sz="1400" dirty="0"/>
                      </a:br>
                      <a:r>
                        <a:rPr lang="en-US" sz="1400" b="1" dirty="0"/>
                        <a:t>Using Package Manager Console in Visual Studio</a:t>
                      </a:r>
                      <a:br>
                        <a:rPr lang="en-US" sz="1400" dirty="0"/>
                      </a:br>
                      <a:r>
                        <a:rPr lang="en-US" sz="1400" dirty="0"/>
                        <a:t>You can run the following command in Visual Studio’s Package Manager Console to get the latest Azure Data Factory Management Library</a:t>
                      </a:r>
                      <a:br>
                        <a:rPr lang="en-US" sz="1400" dirty="0"/>
                      </a:br>
                      <a:br>
                        <a:rPr lang="en-US" sz="1400" dirty="0"/>
                      </a:br>
                      <a:r>
                        <a:rPr lang="en-US" sz="1400" dirty="0"/>
                        <a:t>Install-Package Microsoft.Azure.Management.DataFactories</a:t>
                      </a:r>
                    </a:p>
                  </a:txBody>
                  <a:tcPr marL="44463" marR="44463" marT="22232" marB="22232" anchor="ctr"/>
                </a:tc>
                <a:tc>
                  <a:txBody>
                    <a:bodyPr/>
                    <a:lstStyle/>
                    <a:p>
                      <a:r>
                        <a:rPr lang="en-US" sz="1400" dirty="0">
                          <a:hlinkClick r:id="rId8"/>
                        </a:rPr>
                        <a:t>.NET SDK Reference</a:t>
                      </a:r>
                      <a:endParaRPr lang="en-US" sz="1400" dirty="0"/>
                    </a:p>
                  </a:txBody>
                  <a:tcPr marL="44463" marR="44463" marT="22232" marB="22232" anchor="ctr"/>
                </a:tc>
                <a:extLst>
                  <a:ext uri="{0D108BD9-81ED-4DB2-BD59-A6C34878D82A}">
                    <a16:rowId xmlns:a16="http://schemas.microsoft.com/office/drawing/2014/main" val="3791297548"/>
                  </a:ext>
                </a:extLst>
              </a:tr>
              <a:tr h="441316">
                <a:tc>
                  <a:txBody>
                    <a:bodyPr/>
                    <a:lstStyle/>
                    <a:p>
                      <a:r>
                        <a:rPr lang="en-US" sz="1400" dirty="0"/>
                        <a:t>REST API</a:t>
                      </a:r>
                    </a:p>
                  </a:txBody>
                  <a:tcPr marL="44463" marR="44463" marT="22232" marB="22232" anchor="ctr"/>
                </a:tc>
                <a:tc>
                  <a:txBody>
                    <a:bodyPr/>
                    <a:lstStyle/>
                    <a:p>
                      <a:r>
                        <a:rPr lang="en-US" sz="1400" dirty="0"/>
                        <a:t>You can use the Data Factory REST API to create, monitor, and manage Azure data factories.</a:t>
                      </a:r>
                    </a:p>
                  </a:txBody>
                  <a:tcPr marL="44463" marR="44463" marT="22232" marB="22232" anchor="ctr"/>
                </a:tc>
                <a:tc>
                  <a:txBody>
                    <a:bodyPr/>
                    <a:lstStyle/>
                    <a:p>
                      <a:r>
                        <a:rPr lang="en-US" sz="1400" dirty="0">
                          <a:hlinkClick r:id="rId9"/>
                        </a:rPr>
                        <a:t>REST API Reference</a:t>
                      </a:r>
                      <a:endParaRPr lang="en-US" sz="1400" dirty="0"/>
                    </a:p>
                  </a:txBody>
                  <a:tcPr marL="44463" marR="44463" marT="22232" marB="22232" anchor="ctr">
                    <a:solidFill>
                      <a:srgbClr val="FFFF00"/>
                    </a:solidFill>
                  </a:tcPr>
                </a:tc>
                <a:extLst>
                  <a:ext uri="{0D108BD9-81ED-4DB2-BD59-A6C34878D82A}">
                    <a16:rowId xmlns:a16="http://schemas.microsoft.com/office/drawing/2014/main" val="2152510417"/>
                  </a:ext>
                </a:extLst>
              </a:tr>
            </a:tbl>
          </a:graphicData>
        </a:graphic>
      </p:graphicFrame>
    </p:spTree>
    <p:extLst>
      <p:ext uri="{BB962C8B-B14F-4D97-AF65-F5344CB8AC3E}">
        <p14:creationId xmlns:p14="http://schemas.microsoft.com/office/powerpoint/2010/main" val="1521004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Factory Extensions – Custom Activity</a:t>
            </a:r>
          </a:p>
        </p:txBody>
      </p:sp>
      <p:sp>
        <p:nvSpPr>
          <p:cNvPr id="3" name="Content Placeholder 2"/>
          <p:cNvSpPr>
            <a:spLocks noGrp="1"/>
          </p:cNvSpPr>
          <p:nvPr>
            <p:ph sz="quarter" idx="10"/>
          </p:nvPr>
        </p:nvSpPr>
        <p:spPr/>
        <p:txBody>
          <a:bodyPr/>
          <a:lstStyle/>
          <a:p>
            <a:r>
              <a:rPr lang="en-US" dirty="0"/>
              <a:t>Move data to/from a data store NOT supported by Data Factory</a:t>
            </a:r>
          </a:p>
          <a:p>
            <a:r>
              <a:rPr lang="en-US" dirty="0"/>
              <a:t>Transform/Process data NOT supported by Data Factory</a:t>
            </a:r>
          </a:p>
          <a:p>
            <a:pPr marL="0" indent="0">
              <a:buNone/>
            </a:pPr>
            <a:endParaRPr lang="en-US" dirty="0"/>
          </a:p>
          <a:p>
            <a:r>
              <a:rPr lang="en-US" dirty="0"/>
              <a:t>A .NET Custom Activity with appropriate Logic</a:t>
            </a:r>
          </a:p>
          <a:p>
            <a:pPr lvl="1"/>
            <a:r>
              <a:rPr lang="en-US" dirty="0"/>
              <a:t>Use this activity in a pipeline</a:t>
            </a:r>
          </a:p>
          <a:p>
            <a:r>
              <a:rPr lang="en-US" dirty="0"/>
              <a:t>Azure Batch Service or HDInsight Cluster is needed to run the custom .NET Activity</a:t>
            </a:r>
          </a:p>
        </p:txBody>
      </p:sp>
    </p:spTree>
    <p:extLst>
      <p:ext uri="{BB962C8B-B14F-4D97-AF65-F5344CB8AC3E}">
        <p14:creationId xmlns:p14="http://schemas.microsoft.com/office/powerpoint/2010/main" val="2823098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Factory Extensions – Custom Activity Steps</a:t>
            </a:r>
          </a:p>
        </p:txBody>
      </p:sp>
      <p:sp>
        <p:nvSpPr>
          <p:cNvPr id="3" name="Content Placeholder 2"/>
          <p:cNvSpPr>
            <a:spLocks noGrp="1"/>
          </p:cNvSpPr>
          <p:nvPr>
            <p:ph sz="quarter" idx="10"/>
          </p:nvPr>
        </p:nvSpPr>
        <p:spPr/>
        <p:txBody>
          <a:bodyPr/>
          <a:lstStyle/>
          <a:p>
            <a:pPr marL="514350" indent="-514350">
              <a:buFont typeface="+mj-lt"/>
              <a:buAutoNum type="arabicPeriod"/>
            </a:pPr>
            <a:r>
              <a:rPr lang="en-US" dirty="0"/>
              <a:t>Create a Custom Activity</a:t>
            </a:r>
          </a:p>
          <a:p>
            <a:pPr marL="914265" lvl="1" indent="-514350">
              <a:buFont typeface="+mj-lt"/>
              <a:buAutoNum type="arabicPeriod"/>
            </a:pPr>
            <a:r>
              <a:rPr lang="en-US" dirty="0"/>
              <a:t>Using Visual Studio, create a .NET Class Library Project</a:t>
            </a:r>
          </a:p>
          <a:p>
            <a:pPr marL="914265" lvl="1" indent="-514350">
              <a:buFont typeface="+mj-lt"/>
              <a:buAutoNum type="arabicPeriod"/>
            </a:pPr>
            <a:r>
              <a:rPr lang="en-US" dirty="0"/>
              <a:t>Zip all the binary files and upload to Azure Blob Storage</a:t>
            </a:r>
          </a:p>
          <a:p>
            <a:pPr marL="514350" indent="-514350">
              <a:buFont typeface="+mj-lt"/>
              <a:buAutoNum type="arabicPeriod"/>
            </a:pPr>
            <a:r>
              <a:rPr lang="en-US" dirty="0"/>
              <a:t>Create an Azure Data Factory</a:t>
            </a:r>
          </a:p>
          <a:p>
            <a:pPr marL="514350" indent="-514350">
              <a:buFont typeface="+mj-lt"/>
              <a:buAutoNum type="arabicPeriod"/>
            </a:pPr>
            <a:r>
              <a:rPr lang="en-US" dirty="0"/>
              <a:t>Create Linked Services</a:t>
            </a:r>
          </a:p>
          <a:p>
            <a:pPr marL="514350" indent="-514350">
              <a:buFont typeface="+mj-lt"/>
              <a:buAutoNum type="arabicPeriod"/>
            </a:pPr>
            <a:r>
              <a:rPr lang="en-US" dirty="0"/>
              <a:t>Create Input and Output Datasets</a:t>
            </a:r>
          </a:p>
          <a:p>
            <a:pPr marL="514350" indent="-514350">
              <a:buFont typeface="+mj-lt"/>
              <a:buAutoNum type="arabicPeriod"/>
            </a:pPr>
            <a:r>
              <a:rPr lang="en-US" dirty="0"/>
              <a:t>Create and Run the Pipeline</a:t>
            </a:r>
          </a:p>
        </p:txBody>
      </p:sp>
    </p:spTree>
    <p:extLst>
      <p:ext uri="{BB962C8B-B14F-4D97-AF65-F5344CB8AC3E}">
        <p14:creationId xmlns:p14="http://schemas.microsoft.com/office/powerpoint/2010/main" val="2247705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cs typeface="Segoe UI" pitchFamily="34" charset="0"/>
              </a:rPr>
              <a:t>Data Factory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192374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cs typeface="Segoe UI" pitchFamily="34" charset="0"/>
              </a:rPr>
              <a:t>Data Factory Overview &amp;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280791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7" y="145626"/>
            <a:ext cx="11654187" cy="899409"/>
          </a:xfrm>
        </p:spPr>
        <p:txBody>
          <a:bodyPr/>
          <a:lstStyle/>
          <a:p>
            <a:r>
              <a:rPr lang="en-US" dirty="0"/>
              <a:t>Data Factory Roadmap</a:t>
            </a:r>
          </a:p>
        </p:txBody>
      </p:sp>
      <p:graphicFrame>
        <p:nvGraphicFramePr>
          <p:cNvPr id="5" name="Content Placeholder 5"/>
          <p:cNvGraphicFramePr>
            <a:graphicFrameLocks/>
          </p:cNvGraphicFramePr>
          <p:nvPr>
            <p:extLst/>
          </p:nvPr>
        </p:nvGraphicFramePr>
        <p:xfrm>
          <a:off x="140342" y="948195"/>
          <a:ext cx="11913637" cy="5709057"/>
        </p:xfrm>
        <a:graphic>
          <a:graphicData uri="http://schemas.openxmlformats.org/drawingml/2006/table">
            <a:tbl>
              <a:tblPr firstRow="1" bandRow="1">
                <a:tableStyleId>{5940675A-B579-460E-94D1-54222C63F5DA}</a:tableStyleId>
              </a:tblPr>
              <a:tblGrid>
                <a:gridCol w="1916145">
                  <a:extLst>
                    <a:ext uri="{9D8B030D-6E8A-4147-A177-3AD203B41FA5}">
                      <a16:colId xmlns:a16="http://schemas.microsoft.com/office/drawing/2014/main" val="20000"/>
                    </a:ext>
                  </a:extLst>
                </a:gridCol>
                <a:gridCol w="4738873">
                  <a:extLst>
                    <a:ext uri="{9D8B030D-6E8A-4147-A177-3AD203B41FA5}">
                      <a16:colId xmlns:a16="http://schemas.microsoft.com/office/drawing/2014/main" val="20001"/>
                    </a:ext>
                  </a:extLst>
                </a:gridCol>
                <a:gridCol w="5258619">
                  <a:extLst>
                    <a:ext uri="{9D8B030D-6E8A-4147-A177-3AD203B41FA5}">
                      <a16:colId xmlns:a16="http://schemas.microsoft.com/office/drawing/2014/main" val="20002"/>
                    </a:ext>
                  </a:extLst>
                </a:gridCol>
              </a:tblGrid>
              <a:tr h="304757">
                <a:tc>
                  <a:txBody>
                    <a:bodyPr/>
                    <a:lstStyle/>
                    <a:p>
                      <a:pPr algn="ctr"/>
                      <a:endParaRPr lang="en-US" sz="1600" dirty="0">
                        <a:solidFill>
                          <a:schemeClr val="tx1"/>
                        </a:solidFill>
                        <a:latin typeface="+mj-lt"/>
                      </a:endParaRPr>
                    </a:p>
                  </a:txBody>
                  <a:tcPr marL="44808" marR="44808" marT="0" marB="0">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rgbClr val="FFFFFF"/>
                          </a:solidFill>
                          <a:latin typeface="+mj-lt"/>
                        </a:rPr>
                        <a:t>Current</a:t>
                      </a:r>
                    </a:p>
                  </a:txBody>
                  <a:tcPr marL="44808" marR="44808"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1" dirty="0">
                          <a:solidFill>
                            <a:srgbClr val="FFFFFF"/>
                          </a:solidFill>
                          <a:latin typeface="+mj-lt"/>
                        </a:rPr>
                        <a:t>Roadmap</a:t>
                      </a:r>
                    </a:p>
                  </a:txBody>
                  <a:tcPr marL="44808" marR="44808"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1005683">
                <a:tc>
                  <a:txBody>
                    <a:bodyPr/>
                    <a:lstStyle/>
                    <a:p>
                      <a:pPr algn="ctr"/>
                      <a:r>
                        <a:rPr lang="en-US" sz="1800" dirty="0">
                          <a:solidFill>
                            <a:schemeClr val="tx1"/>
                          </a:solidFill>
                        </a:rPr>
                        <a:t>Authoring</a:t>
                      </a:r>
                      <a:endParaRPr lang="en-US" sz="1000" dirty="0">
                        <a:solidFill>
                          <a:schemeClr val="tx1"/>
                        </a:solidFill>
                      </a:endParaRP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solidFill>
                            <a:schemeClr val="tx1"/>
                          </a:solidFill>
                        </a:rPr>
                        <a:t>Web-based</a:t>
                      </a:r>
                      <a:r>
                        <a:rPr lang="en-US" sz="1500" baseline="0" dirty="0">
                          <a:solidFill>
                            <a:schemeClr val="tx1"/>
                          </a:solidFill>
                        </a:rPr>
                        <a:t> editor </a:t>
                      </a:r>
                    </a:p>
                    <a:p>
                      <a:pPr marL="285750" indent="-285750">
                        <a:buFont typeface="Arial" panose="020B0604020202020204" pitchFamily="34" charset="0"/>
                        <a:buChar char="•"/>
                      </a:pPr>
                      <a:r>
                        <a:rPr lang="en-US" sz="1500" baseline="0" dirty="0">
                          <a:solidFill>
                            <a:schemeClr val="tx1"/>
                          </a:solidFill>
                        </a:rPr>
                        <a:t>Visual Studio plug-in (intellisense &amp; pipeline templates)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baseline="0" noProof="0" dirty="0">
                          <a:solidFill>
                            <a:schemeClr val="tx1"/>
                          </a:solidFill>
                          <a:latin typeface="+mn-lt"/>
                          <a:ea typeface="+mn-ea"/>
                          <a:cs typeface="+mn-cs"/>
                        </a:rPr>
                        <a:t>VS 2015</a:t>
                      </a: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baseline="0" noProof="0" dirty="0">
                          <a:solidFill>
                            <a:schemeClr val="tx1"/>
                          </a:solidFill>
                          <a:latin typeface="+mn-lt"/>
                          <a:ea typeface="+mn-ea"/>
                          <a:cs typeface="+mn-cs"/>
                        </a:rPr>
                        <a:t>Drag &amp; Drop authoring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baseline="0" noProof="0" dirty="0">
                          <a:solidFill>
                            <a:schemeClr val="tx1"/>
                          </a:solidFill>
                          <a:latin typeface="+mn-lt"/>
                          <a:ea typeface="+mn-ea"/>
                          <a:cs typeface="+mn-cs"/>
                        </a:rPr>
                        <a:t>Application templates (CAS: customer churn, recommendations, etc.)</a:t>
                      </a:r>
                    </a:p>
                    <a:p>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1234251">
                <a:tc>
                  <a:txBody>
                    <a:bodyPr/>
                    <a:lstStyle/>
                    <a:p>
                      <a:pPr algn="ctr"/>
                      <a:r>
                        <a:rPr lang="en-US" sz="1800" kern="1200" dirty="0">
                          <a:solidFill>
                            <a:schemeClr val="tx1"/>
                          </a:solidFill>
                          <a:latin typeface="+mn-lt"/>
                          <a:ea typeface="+mn-ea"/>
                          <a:cs typeface="+mn-cs"/>
                        </a:rPr>
                        <a:t>Data Movement</a:t>
                      </a: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baseline="0" dirty="0">
                          <a:solidFill>
                            <a:schemeClr val="tx1"/>
                          </a:solidFill>
                        </a:rPr>
                        <a:t>Azure storage, </a:t>
                      </a:r>
                      <a:r>
                        <a:rPr lang="en-US" sz="1500" dirty="0">
                          <a:solidFill>
                            <a:schemeClr val="tx1"/>
                          </a:solidFill>
                        </a:rPr>
                        <a:t>Azure Document Db, on-premises:</a:t>
                      </a:r>
                      <a:r>
                        <a:rPr lang="en-US" sz="1500" baseline="0" dirty="0">
                          <a:solidFill>
                            <a:schemeClr val="tx1"/>
                          </a:solidFill>
                        </a:rPr>
                        <a:t> SQL Server, Oracle DB, File Shares, MySQL, Teradata, </a:t>
                      </a:r>
                      <a:r>
                        <a:rPr lang="en-US" sz="1500" dirty="0">
                          <a:solidFill>
                            <a:schemeClr val="tx1"/>
                          </a:solidFill>
                        </a:rPr>
                        <a:t>Azure Document Db, </a:t>
                      </a:r>
                      <a:r>
                        <a:rPr lang="en-US" sz="1500" baseline="0" dirty="0">
                          <a:solidFill>
                            <a:schemeClr val="tx1"/>
                          </a:solidFill>
                        </a:rPr>
                        <a:t>PostgreSQL, DB2, Sybase, Azure SQL DW, Cassandra, MongoDB, Generic ODBC, Generic OData, Salesforce, GE Historian</a:t>
                      </a:r>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tx1"/>
                          </a:solidFill>
                        </a:rPr>
                        <a:t>New Data</a:t>
                      </a:r>
                      <a:r>
                        <a:rPr lang="en-US" sz="1500" baseline="0" dirty="0">
                          <a:solidFill>
                            <a:schemeClr val="tx1"/>
                          </a:solidFill>
                        </a:rPr>
                        <a:t> sources added each month. 40 new connectors in next 3-6 months</a:t>
                      </a:r>
                      <a:endParaRPr lang="en-US" sz="1500" dirty="0">
                        <a:solidFill>
                          <a:schemeClr val="tx1"/>
                        </a:solidFill>
                      </a:endParaRPr>
                    </a:p>
                    <a:p>
                      <a:pPr marL="285750" indent="-285750">
                        <a:buFont typeface="Arial" panose="020B0604020202020204" pitchFamily="34" charset="0"/>
                        <a:buChar char="•"/>
                      </a:pPr>
                      <a:r>
                        <a:rPr lang="en-US" sz="1500" baseline="0" dirty="0">
                          <a:solidFill>
                            <a:schemeClr val="tx1"/>
                          </a:solidFill>
                        </a:rPr>
                        <a:t>Public preview: Azure Data Lake Store</a:t>
                      </a:r>
                      <a:br>
                        <a:rPr lang="en-US" sz="1500" baseline="0" dirty="0">
                          <a:solidFill>
                            <a:schemeClr val="tx1"/>
                          </a:solidFill>
                        </a:rPr>
                      </a:br>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86882">
                <a:tc>
                  <a:txBody>
                    <a:bodyPr/>
                    <a:lstStyle/>
                    <a:p>
                      <a:pPr algn="ctr"/>
                      <a:r>
                        <a:rPr lang="en-US" sz="1800" kern="1200" dirty="0">
                          <a:solidFill>
                            <a:schemeClr val="tx1"/>
                          </a:solidFill>
                          <a:latin typeface="+mn-lt"/>
                          <a:ea typeface="+mn-ea"/>
                          <a:cs typeface="+mn-cs"/>
                        </a:rPr>
                        <a:t>Data Production</a:t>
                      </a: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baseline="0" dirty="0">
                          <a:solidFill>
                            <a:schemeClr val="tx1"/>
                          </a:solidFill>
                        </a:rPr>
                        <a:t>Azure Machine Learning integration</a:t>
                      </a:r>
                    </a:p>
                    <a:p>
                      <a:pPr marL="285750" indent="-285750">
                        <a:buFont typeface="Arial" panose="020B0604020202020204" pitchFamily="34" charset="0"/>
                        <a:buChar char="•"/>
                      </a:pPr>
                      <a:r>
                        <a:rPr lang="en-US" sz="1500" baseline="0" dirty="0">
                          <a:solidFill>
                            <a:schemeClr val="tx1"/>
                          </a:solidFill>
                        </a:rPr>
                        <a:t>HDInsight enhancements</a:t>
                      </a:r>
                    </a:p>
                    <a:p>
                      <a:pPr marL="285750" indent="-285750">
                        <a:buFont typeface="Arial" panose="020B0604020202020204" pitchFamily="34" charset="0"/>
                        <a:buChar char="•"/>
                      </a:pPr>
                      <a:r>
                        <a:rPr lang="en-US" sz="1500" dirty="0">
                          <a:solidFill>
                            <a:schemeClr val="tx1"/>
                          </a:solidFill>
                        </a:rPr>
                        <a:t>Azure Batch</a:t>
                      </a: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1500" dirty="0">
                          <a:solidFill>
                            <a:schemeClr val="tx1"/>
                          </a:solidFill>
                        </a:rPr>
                        <a:t>Additional Activities (Spark</a:t>
                      </a:r>
                      <a:r>
                        <a:rPr lang="en-US" sz="1500" baseline="0" dirty="0">
                          <a:solidFill>
                            <a:schemeClr val="tx1"/>
                          </a:solidFill>
                        </a:rPr>
                        <a:t> etc.)</a:t>
                      </a:r>
                      <a:r>
                        <a:rPr lang="en-US" sz="1500" dirty="0">
                          <a:solidFill>
                            <a:schemeClr val="tx1"/>
                          </a:solidFill>
                        </a:rPr>
                        <a:t> </a:t>
                      </a:r>
                    </a:p>
                    <a:p>
                      <a:pPr marL="285750" indent="-285750">
                        <a:buFont typeface="Arial" panose="020B0604020202020204" pitchFamily="34" charset="0"/>
                        <a:buChar char="•"/>
                      </a:pPr>
                      <a:r>
                        <a:rPr lang="en-US" sz="1500" baseline="0" dirty="0">
                          <a:solidFill>
                            <a:schemeClr val="tx1"/>
                          </a:solidFill>
                        </a:rPr>
                        <a:t>Limited Preview: Azure Data Lake Analytics, HDInsight on Linux</a:t>
                      </a:r>
                    </a:p>
                    <a:p>
                      <a:pPr marL="285750" indent="-285750">
                        <a:buFont typeface="Arial" panose="020B0604020202020204" pitchFamily="34" charset="0"/>
                        <a:buChar char="•"/>
                      </a:pPr>
                      <a:r>
                        <a:rPr lang="en-US" sz="1500" baseline="0" dirty="0">
                          <a:solidFill>
                            <a:schemeClr val="tx1"/>
                          </a:solidFill>
                        </a:rPr>
                        <a:t>Improvements: Data Types, Reference Data</a:t>
                      </a: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1005683">
                <a:tc>
                  <a:txBody>
                    <a:bodyPr/>
                    <a:lstStyle/>
                    <a:p>
                      <a:pPr algn="ctr"/>
                      <a:r>
                        <a:rPr lang="en-US" sz="1800" kern="1200" dirty="0">
                          <a:solidFill>
                            <a:schemeClr val="tx1"/>
                          </a:solidFill>
                          <a:latin typeface="+mn-lt"/>
                          <a:ea typeface="+mn-ea"/>
                          <a:cs typeface="+mn-cs"/>
                        </a:rPr>
                        <a:t>Data Management</a:t>
                      </a: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solidFill>
                            <a:schemeClr val="tx1"/>
                          </a:solidFill>
                        </a:rPr>
                        <a:t>Monitoring</a:t>
                      </a:r>
                      <a:r>
                        <a:rPr lang="en-US" sz="1500" baseline="0" dirty="0">
                          <a:solidFill>
                            <a:schemeClr val="tx1"/>
                          </a:solidFill>
                        </a:rPr>
                        <a:t> diagram: lineage views, custom layout</a:t>
                      </a:r>
                      <a:endParaRPr lang="en-US" sz="1500" dirty="0">
                        <a:solidFill>
                          <a:schemeClr val="tx1"/>
                        </a:solidFill>
                      </a:endParaRPr>
                    </a:p>
                    <a:p>
                      <a:pPr marL="285750" indent="-285750">
                        <a:buFont typeface="Arial" panose="020B0604020202020204" pitchFamily="34" charset="0"/>
                        <a:buChar char="•"/>
                      </a:pPr>
                      <a:r>
                        <a:rPr lang="en-US" sz="1500" baseline="0" dirty="0">
                          <a:solidFill>
                            <a:schemeClr val="tx1"/>
                          </a:solidFill>
                        </a:rPr>
                        <a:t>“Recently updated datasets” view</a:t>
                      </a:r>
                    </a:p>
                    <a:p>
                      <a:pPr marL="285750" indent="-285750">
                        <a:buFont typeface="Arial" panose="020B0604020202020204" pitchFamily="34" charset="0"/>
                        <a:buChar char="•"/>
                      </a:pPr>
                      <a:r>
                        <a:rPr lang="en-US" sz="1500" baseline="0" dirty="0">
                          <a:solidFill>
                            <a:schemeClr val="tx1"/>
                          </a:solidFill>
                        </a:rPr>
                        <a:t>“Drill down into pipelines”</a:t>
                      </a: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noProof="0" dirty="0">
                          <a:solidFill>
                            <a:schemeClr val="tx1"/>
                          </a:solidFill>
                          <a:latin typeface="+mn-lt"/>
                          <a:ea typeface="+mn-ea"/>
                          <a:cs typeface="+mn-cs"/>
                        </a:rPr>
                        <a:t>New M&amp;M App</a:t>
                      </a:r>
                      <a:r>
                        <a:rPr lang="en-US" sz="1500" kern="1200" baseline="0" noProof="0" dirty="0">
                          <a:solidFill>
                            <a:schemeClr val="tx1"/>
                          </a:solidFill>
                          <a:latin typeface="+mn-lt"/>
                          <a:ea typeface="+mn-ea"/>
                          <a:cs typeface="+mn-cs"/>
                        </a:rPr>
                        <a:t>: easy navigation &amp; debugability, system views, filtering, sorting, etc.</a:t>
                      </a:r>
                      <a:endParaRPr lang="en-US" sz="1500" kern="1200" noProof="0" dirty="0">
                        <a:solidFill>
                          <a:schemeClr val="tx1"/>
                        </a:solidFill>
                        <a:latin typeface="+mn-lt"/>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noProof="0" dirty="0">
                          <a:solidFill>
                            <a:schemeClr val="tx1"/>
                          </a:solidFill>
                          <a:latin typeface="+mn-lt"/>
                          <a:ea typeface="+mn-ea"/>
                          <a:cs typeface="+mn-cs"/>
                        </a:rPr>
                        <a:t>Enhanced</a:t>
                      </a:r>
                      <a:r>
                        <a:rPr lang="en-US" sz="1500" kern="1200" baseline="0" noProof="0" dirty="0">
                          <a:solidFill>
                            <a:schemeClr val="tx1"/>
                          </a:solidFill>
                          <a:latin typeface="+mn-lt"/>
                          <a:ea typeface="+mn-ea"/>
                          <a:cs typeface="+mn-cs"/>
                        </a:rPr>
                        <a:t> alerting </a:t>
                      </a:r>
                      <a:endParaRPr lang="en-US" sz="1500" kern="1200" noProof="0" dirty="0">
                        <a:solidFill>
                          <a:schemeClr val="tx1"/>
                        </a:solidFill>
                        <a:latin typeface="+mn-lt"/>
                        <a:ea typeface="+mn-ea"/>
                        <a:cs typeface="+mn-cs"/>
                      </a:endParaRPr>
                    </a:p>
                    <a:p>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48548">
                <a:tc>
                  <a:txBody>
                    <a:bodyPr/>
                    <a:lstStyle/>
                    <a:p>
                      <a:pPr algn="ctr"/>
                      <a:r>
                        <a:rPr lang="en-US" sz="1800" kern="1200" dirty="0">
                          <a:solidFill>
                            <a:schemeClr val="tx1"/>
                          </a:solidFill>
                          <a:latin typeface="+mn-lt"/>
                          <a:ea typeface="+mn-ea"/>
                          <a:cs typeface="+mn-cs"/>
                        </a:rPr>
                        <a:t>App Model</a:t>
                      </a: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solidFill>
                            <a:schemeClr val="tx1"/>
                          </a:solidFill>
                        </a:rPr>
                        <a:t>Time Series Log Processing</a:t>
                      </a:r>
                      <a:endParaRPr lang="en-US" sz="1500" baseline="0" dirty="0">
                        <a:solidFill>
                          <a:schemeClr val="tx1"/>
                        </a:solidFill>
                      </a:endParaRPr>
                    </a:p>
                    <a:p>
                      <a:pPr marL="0" indent="0">
                        <a:buFont typeface="Arial" panose="020B0604020202020204" pitchFamily="34" charset="0"/>
                        <a:buNone/>
                      </a:pPr>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1500" dirty="0">
                          <a:solidFill>
                            <a:schemeClr val="tx1"/>
                          </a:solidFill>
                        </a:rPr>
                        <a:t>Control Flow (Events, Triggers, Loops)</a:t>
                      </a:r>
                      <a:endParaRPr lang="en-US" sz="1500" baseline="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822727">
                <a:tc>
                  <a:txBody>
                    <a:bodyPr/>
                    <a:lstStyle/>
                    <a:p>
                      <a:pPr algn="ctr"/>
                      <a:r>
                        <a:rPr lang="en-US" sz="1800" kern="1200" dirty="0">
                          <a:solidFill>
                            <a:schemeClr val="tx1"/>
                          </a:solidFill>
                          <a:latin typeface="+mn-lt"/>
                          <a:ea typeface="+mn-ea"/>
                          <a:cs typeface="+mn-cs"/>
                        </a:rPr>
                        <a:t>Geo</a:t>
                      </a:r>
                      <a:r>
                        <a:rPr lang="en-US" sz="1800" kern="1200" baseline="0" dirty="0">
                          <a:solidFill>
                            <a:schemeClr val="tx1"/>
                          </a:solidFill>
                          <a:latin typeface="+mn-lt"/>
                          <a:ea typeface="+mn-ea"/>
                          <a:cs typeface="+mn-cs"/>
                        </a:rPr>
                        <a:t> Location</a:t>
                      </a:r>
                      <a:endParaRPr lang="en-US" sz="1800" kern="1200" dirty="0">
                        <a:solidFill>
                          <a:schemeClr val="tx1"/>
                        </a:solidFill>
                        <a:latin typeface="+mn-lt"/>
                        <a:ea typeface="+mn-ea"/>
                        <a:cs typeface="+mn-cs"/>
                      </a:endParaRP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400" rtl="0" eaLnBrk="1" latinLnBrk="0" hangingPunct="1">
                        <a:buFont typeface="Arial" panose="020B0604020202020204" pitchFamily="34" charset="0"/>
                        <a:buChar char="•"/>
                      </a:pPr>
                      <a:r>
                        <a:rPr lang="en-US" sz="1500" kern="1200" dirty="0">
                          <a:solidFill>
                            <a:schemeClr val="tx1"/>
                          </a:solidFill>
                          <a:latin typeface="+mn-lt"/>
                          <a:ea typeface="+mn-ea"/>
                          <a:cs typeface="+mn-cs"/>
                        </a:rPr>
                        <a:t>Note: can orchestrate/schedule/monitor resources in all geo-regions now</a:t>
                      </a:r>
                    </a:p>
                    <a:p>
                      <a:pPr marL="285750" indent="-285750" algn="l" defTabSz="914400" rtl="0" eaLnBrk="1" latinLnBrk="0" hangingPunct="1">
                        <a:buFont typeface="Arial" panose="020B0604020202020204" pitchFamily="34" charset="0"/>
                        <a:buChar char="•"/>
                      </a:pPr>
                      <a:r>
                        <a:rPr lang="en-US" sz="1500" kern="1200" dirty="0">
                          <a:solidFill>
                            <a:schemeClr val="tx1"/>
                          </a:solidFill>
                          <a:latin typeface="+mn-lt"/>
                          <a:ea typeface="+mn-ea"/>
                          <a:cs typeface="+mn-cs"/>
                        </a:rPr>
                        <a:t>Globally deployed</a:t>
                      </a:r>
                      <a:r>
                        <a:rPr lang="en-US" sz="1500" kern="1200" baseline="0" dirty="0">
                          <a:solidFill>
                            <a:schemeClr val="tx1"/>
                          </a:solidFill>
                          <a:latin typeface="+mn-lt"/>
                          <a:ea typeface="+mn-ea"/>
                          <a:cs typeface="+mn-cs"/>
                        </a:rPr>
                        <a:t> data movement</a:t>
                      </a:r>
                      <a:endParaRPr lang="en-US" sz="1500" kern="1200" dirty="0">
                        <a:solidFill>
                          <a:schemeClr val="tx1"/>
                        </a:solidFill>
                        <a:latin typeface="+mn-lt"/>
                        <a:ea typeface="+mn-ea"/>
                        <a:cs typeface="+mn-cs"/>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1500" dirty="0">
                          <a:solidFill>
                            <a:schemeClr val="tx1"/>
                          </a:solidFill>
                        </a:rPr>
                        <a:t>Additional </a:t>
                      </a:r>
                      <a:r>
                        <a:rPr lang="en-US" sz="1500" baseline="0" dirty="0">
                          <a:solidFill>
                            <a:schemeClr val="tx1"/>
                          </a:solidFill>
                        </a:rPr>
                        <a:t>geo-regions</a:t>
                      </a:r>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860545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42" y="111332"/>
            <a:ext cx="11524432" cy="540798"/>
          </a:xfrm>
        </p:spPr>
        <p:txBody>
          <a:bodyPr>
            <a:normAutofit/>
          </a:bodyPr>
          <a:lstStyle/>
          <a:p>
            <a:r>
              <a:rPr lang="en-US" sz="3600" dirty="0"/>
              <a:t>Resources</a:t>
            </a:r>
          </a:p>
        </p:txBody>
      </p:sp>
      <p:sp>
        <p:nvSpPr>
          <p:cNvPr id="3" name="Content Placeholder 2"/>
          <p:cNvSpPr>
            <a:spLocks noGrp="1"/>
          </p:cNvSpPr>
          <p:nvPr>
            <p:ph sz="quarter" idx="10"/>
          </p:nvPr>
        </p:nvSpPr>
        <p:spPr>
          <a:xfrm>
            <a:off x="300724" y="819842"/>
            <a:ext cx="11525250" cy="5920286"/>
          </a:xfrm>
        </p:spPr>
        <p:txBody>
          <a:bodyPr/>
          <a:lstStyle/>
          <a:p>
            <a:pPr marL="0" indent="0">
              <a:buNone/>
            </a:pPr>
            <a:r>
              <a:rPr lang="en-US" sz="1200" b="1" dirty="0">
                <a:latin typeface="+mn-lt"/>
              </a:rPr>
              <a:t>Azure Data Factory</a:t>
            </a:r>
          </a:p>
          <a:p>
            <a:pPr marL="0" indent="0">
              <a:buNone/>
            </a:pPr>
            <a:endParaRPr lang="en-US" sz="1200" b="1" dirty="0">
              <a:latin typeface="+mn-lt"/>
            </a:endParaRPr>
          </a:p>
          <a:p>
            <a:pPr lvl="1">
              <a:buFont typeface="+mj-lt"/>
              <a:buAutoNum type="arabicPeriod"/>
            </a:pPr>
            <a:r>
              <a:rPr lang="en-US" sz="1200" dirty="0">
                <a:latin typeface="+mn-lt"/>
              </a:rPr>
              <a:t>ADF Video 1	</a:t>
            </a:r>
            <a:r>
              <a:rPr lang="en-US" sz="1200" dirty="0">
                <a:latin typeface="+mn-lt"/>
                <a:hlinkClick r:id="rId2"/>
              </a:rPr>
              <a:t>https://mva.microsoft.com/en-US/training-courses/orchestrating-data-and-services-with-azure-data-factory-15962</a:t>
            </a:r>
            <a:endParaRPr lang="en-US" sz="1200" dirty="0">
              <a:latin typeface="+mn-lt"/>
            </a:endParaRPr>
          </a:p>
          <a:p>
            <a:pPr lvl="1">
              <a:buFont typeface="+mj-lt"/>
              <a:buAutoNum type="arabicPeriod"/>
            </a:pPr>
            <a:r>
              <a:rPr lang="en-US" sz="1200" dirty="0">
                <a:latin typeface="+mn-lt"/>
              </a:rPr>
              <a:t>ADF Video 2	</a:t>
            </a:r>
            <a:r>
              <a:rPr lang="en-US" sz="1200" dirty="0">
                <a:latin typeface="+mn-lt"/>
                <a:hlinkClick r:id="rId3"/>
              </a:rPr>
              <a:t>https://azure.microsoft.com/en-us/documentation/videos/how-to-monitor--manage-big-data-pipelines-with-azure-data-factory/</a:t>
            </a:r>
            <a:endParaRPr lang="en-US" sz="1200" dirty="0">
              <a:latin typeface="+mn-lt"/>
            </a:endParaRPr>
          </a:p>
          <a:p>
            <a:pPr lvl="1">
              <a:buFont typeface="+mj-lt"/>
              <a:buAutoNum type="arabicPeriod"/>
            </a:pPr>
            <a:r>
              <a:rPr lang="en-US" sz="1200" dirty="0">
                <a:latin typeface="+mn-lt"/>
              </a:rPr>
              <a:t>Introduction</a:t>
            </a:r>
            <a:r>
              <a:rPr lang="en-US" sz="1200" b="1" dirty="0">
                <a:latin typeface="+mn-lt"/>
              </a:rPr>
              <a:t>	</a:t>
            </a:r>
            <a:r>
              <a:rPr lang="en-US" sz="1200" dirty="0">
                <a:latin typeface="+mn-lt"/>
                <a:hlinkClick r:id="rId4"/>
              </a:rPr>
              <a:t>https://azure.microsoft.com/en-us/documentation/articles/data-factory-introduction/</a:t>
            </a:r>
            <a:endParaRPr lang="en-US" sz="1200" dirty="0">
              <a:latin typeface="+mn-lt"/>
            </a:endParaRPr>
          </a:p>
          <a:p>
            <a:pPr lvl="1">
              <a:buFont typeface="+mj-lt"/>
              <a:buAutoNum type="arabicPeriod"/>
            </a:pPr>
            <a:r>
              <a:rPr lang="en-US" sz="1200" dirty="0">
                <a:latin typeface="+mn-lt"/>
              </a:rPr>
              <a:t>Tutorial 1	</a:t>
            </a:r>
            <a:r>
              <a:rPr lang="en-US" sz="1200" dirty="0">
                <a:latin typeface="+mn-lt"/>
                <a:hlinkClick r:id="rId5"/>
              </a:rPr>
              <a:t>https://azure.microsoft.com/en-us/documentation/articles/data-factory-build-your-first-pipeline/</a:t>
            </a:r>
            <a:endParaRPr lang="en-US" sz="1200" dirty="0">
              <a:latin typeface="+mn-lt"/>
            </a:endParaRPr>
          </a:p>
          <a:p>
            <a:pPr marL="1828178" lvl="4" indent="0">
              <a:buNone/>
            </a:pPr>
            <a:r>
              <a:rPr lang="en-US" sz="1200" dirty="0">
                <a:latin typeface="+mn-lt"/>
              </a:rPr>
              <a:t>Azure Portal, Visual Studio, Power Shell, ARM Template, REST API</a:t>
            </a:r>
          </a:p>
          <a:p>
            <a:pPr marL="1828178" lvl="4" indent="0">
              <a:buNone/>
            </a:pPr>
            <a:endParaRPr lang="en-US" sz="1200" dirty="0">
              <a:latin typeface="+mn-lt"/>
            </a:endParaRPr>
          </a:p>
          <a:p>
            <a:pPr lvl="1">
              <a:buFont typeface="+mj-lt"/>
              <a:buAutoNum type="arabicPeriod"/>
            </a:pPr>
            <a:r>
              <a:rPr lang="en-US" sz="1200" dirty="0">
                <a:latin typeface="+mn-lt"/>
              </a:rPr>
              <a:t>Data Sources	</a:t>
            </a:r>
            <a:r>
              <a:rPr lang="en-US" sz="1200" dirty="0">
                <a:latin typeface="+mn-lt"/>
                <a:hlinkClick r:id="rId6"/>
              </a:rPr>
              <a:t>https://azure.microsoft.com/en-us/documentation/articles/data-factory-data-movement-activities/</a:t>
            </a:r>
            <a:endParaRPr lang="en-US" sz="1200" dirty="0">
              <a:latin typeface="+mn-lt"/>
            </a:endParaRPr>
          </a:p>
          <a:p>
            <a:pPr lvl="1">
              <a:buFont typeface="+mj-lt"/>
              <a:buAutoNum type="arabicPeriod"/>
            </a:pPr>
            <a:r>
              <a:rPr lang="en-US" sz="1200" dirty="0">
                <a:latin typeface="+mn-lt"/>
              </a:rPr>
              <a:t>Activity Types	</a:t>
            </a:r>
            <a:r>
              <a:rPr lang="en-US" sz="1200" dirty="0">
                <a:latin typeface="+mn-lt"/>
                <a:hlinkClick r:id="rId7"/>
              </a:rPr>
              <a:t>https://azure.microsoft.com/en-us/documentation/articles/data-factory-data-transformation-activities/</a:t>
            </a:r>
            <a:endParaRPr lang="en-US" sz="1200" dirty="0">
              <a:latin typeface="+mn-lt"/>
            </a:endParaRPr>
          </a:p>
          <a:p>
            <a:pPr lvl="1">
              <a:buFont typeface="+mj-lt"/>
              <a:buAutoNum type="arabicPeriod"/>
            </a:pPr>
            <a:r>
              <a:rPr lang="en-US" sz="1200" dirty="0">
                <a:latin typeface="+mn-lt"/>
              </a:rPr>
              <a:t>Data Sets	</a:t>
            </a:r>
            <a:r>
              <a:rPr lang="en-US" sz="1200" dirty="0">
                <a:latin typeface="+mn-lt"/>
                <a:hlinkClick r:id="rId8"/>
              </a:rPr>
              <a:t>https://azure.microsoft.com/en-us/documentation/articles/data-factory-create-datasets/</a:t>
            </a:r>
            <a:endParaRPr lang="en-US" sz="1200" dirty="0">
              <a:latin typeface="+mn-lt"/>
            </a:endParaRPr>
          </a:p>
          <a:p>
            <a:pPr lvl="1">
              <a:buFont typeface="+mj-lt"/>
              <a:buAutoNum type="arabicPeriod"/>
            </a:pPr>
            <a:r>
              <a:rPr lang="en-US" sz="1200" dirty="0">
                <a:latin typeface="+mn-lt"/>
              </a:rPr>
              <a:t>Pipelines	</a:t>
            </a:r>
            <a:r>
              <a:rPr lang="en-US" sz="1200" dirty="0">
                <a:latin typeface="+mn-lt"/>
                <a:hlinkClick r:id="rId9"/>
              </a:rPr>
              <a:t>https://azure.microsoft.com/en-us/documentation/articles/data-factory-create-pipelines/</a:t>
            </a:r>
            <a:endParaRPr lang="en-US" sz="1200" dirty="0">
              <a:latin typeface="+mn-lt"/>
            </a:endParaRPr>
          </a:p>
          <a:p>
            <a:pPr lvl="1">
              <a:buFont typeface="+mj-lt"/>
              <a:buAutoNum type="arabicPeriod"/>
            </a:pPr>
            <a:r>
              <a:rPr lang="en-US" sz="1200" dirty="0">
                <a:latin typeface="+mn-lt"/>
              </a:rPr>
              <a:t>Schedule/Exec	</a:t>
            </a:r>
            <a:r>
              <a:rPr lang="en-US" sz="1200" dirty="0">
                <a:latin typeface="+mn-lt"/>
                <a:hlinkClick r:id="rId10"/>
              </a:rPr>
              <a:t>https://azure.microsoft.com/en-us/documentation/articles/data-factory-scheduling-and-execution/</a:t>
            </a:r>
            <a:endParaRPr lang="en-US" sz="1200" dirty="0">
              <a:latin typeface="+mn-lt"/>
            </a:endParaRPr>
          </a:p>
          <a:p>
            <a:pPr lvl="1">
              <a:buFont typeface="+mj-lt"/>
              <a:buAutoNum type="arabicPeriod"/>
            </a:pPr>
            <a:r>
              <a:rPr lang="en-US" sz="1200" dirty="0">
                <a:latin typeface="+mn-lt"/>
              </a:rPr>
              <a:t>Tutorial 2	</a:t>
            </a:r>
            <a:r>
              <a:rPr lang="en-US" sz="1200" dirty="0">
                <a:latin typeface="+mn-lt"/>
                <a:hlinkClick r:id="rId11"/>
              </a:rPr>
              <a:t>https://azure.microsoft.com/en-us/documentation/articles/data-factory-copy-data-from-azure-blob-storage-to-sql-database/</a:t>
            </a:r>
            <a:endParaRPr lang="en-US" sz="1200" dirty="0">
              <a:latin typeface="+mn-lt"/>
            </a:endParaRPr>
          </a:p>
          <a:p>
            <a:pPr marL="914090" lvl="2" indent="0">
              <a:buNone/>
            </a:pPr>
            <a:r>
              <a:rPr lang="en-US" sz="800" dirty="0"/>
              <a:t>	</a:t>
            </a:r>
            <a:r>
              <a:rPr lang="en-US" sz="1200" dirty="0">
                <a:latin typeface="+mn-lt"/>
              </a:rPr>
              <a:t>Azure Portal, Visual Studio, Power Shell, REST API, .NET API, Copy Wizard</a:t>
            </a:r>
          </a:p>
          <a:p>
            <a:pPr lvl="2">
              <a:buFont typeface="+mj-lt"/>
              <a:buAutoNum type="arabicPeriod"/>
            </a:pPr>
            <a:endParaRPr lang="en-US" sz="800" dirty="0">
              <a:latin typeface="+mn-lt"/>
            </a:endParaRPr>
          </a:p>
          <a:p>
            <a:pPr lvl="1">
              <a:buFont typeface="+mj-lt"/>
              <a:buAutoNum type="arabicPeriod"/>
            </a:pPr>
            <a:r>
              <a:rPr lang="en-US" sz="1200" dirty="0">
                <a:latin typeface="+mn-lt"/>
              </a:rPr>
              <a:t>Tutorial 3	</a:t>
            </a:r>
            <a:r>
              <a:rPr lang="en-US" sz="1200" dirty="0">
                <a:latin typeface="+mn-lt"/>
                <a:hlinkClick r:id="rId12"/>
              </a:rPr>
              <a:t>https://azure.microsoft.com/en-us/documentation/articles/data-factory-move-data-between-onprem-and-cloud/</a:t>
            </a:r>
            <a:endParaRPr lang="en-US" sz="1200" dirty="0">
              <a:latin typeface="+mn-lt"/>
            </a:endParaRPr>
          </a:p>
          <a:p>
            <a:pPr lvl="1">
              <a:buFont typeface="+mj-lt"/>
              <a:buAutoNum type="arabicPeriod"/>
            </a:pPr>
            <a:r>
              <a:rPr lang="en-US" sz="1200" dirty="0">
                <a:latin typeface="+mn-lt"/>
              </a:rPr>
              <a:t>Samples	</a:t>
            </a:r>
            <a:r>
              <a:rPr lang="en-US" sz="1200" dirty="0">
                <a:latin typeface="+mn-lt"/>
                <a:hlinkClick r:id="rId13"/>
              </a:rPr>
              <a:t>https://azure.microsoft.com/en-us/documentation/articles/data-factory-samples/</a:t>
            </a:r>
            <a:endParaRPr lang="en-US" sz="1200" dirty="0">
              <a:latin typeface="+mn-lt"/>
            </a:endParaRPr>
          </a:p>
          <a:p>
            <a:pPr lvl="1">
              <a:buFont typeface="+mj-lt"/>
              <a:buAutoNum type="arabicPeriod"/>
            </a:pPr>
            <a:endParaRPr lang="en-US" sz="1200" dirty="0">
              <a:latin typeface="+mn-lt"/>
            </a:endParaRPr>
          </a:p>
          <a:p>
            <a:pPr lvl="1">
              <a:buFont typeface="+mj-lt"/>
              <a:buAutoNum type="arabicPeriod"/>
            </a:pPr>
            <a:endParaRPr lang="en-US" sz="1200" dirty="0"/>
          </a:p>
          <a:p>
            <a:pPr lvl="1"/>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lvl="1"/>
            <a:endParaRPr lang="en-US" sz="1200" dirty="0">
              <a:latin typeface="+mn-lt"/>
            </a:endParaRPr>
          </a:p>
          <a:p>
            <a:endParaRPr lang="en-US" sz="1400" dirty="0">
              <a:latin typeface="+mn-lt"/>
            </a:endParaRPr>
          </a:p>
        </p:txBody>
      </p:sp>
    </p:spTree>
    <p:extLst>
      <p:ext uri="{BB962C8B-B14F-4D97-AF65-F5344CB8AC3E}">
        <p14:creationId xmlns:p14="http://schemas.microsoft.com/office/powerpoint/2010/main" val="255798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42" y="111332"/>
            <a:ext cx="11524432" cy="540798"/>
          </a:xfrm>
        </p:spPr>
        <p:txBody>
          <a:bodyPr>
            <a:normAutofit fontScale="90000"/>
          </a:bodyPr>
          <a:lstStyle/>
          <a:p>
            <a:r>
              <a:rPr lang="en-US" sz="4000" dirty="0"/>
              <a:t>Resources</a:t>
            </a:r>
            <a:r>
              <a:rPr lang="en-US" dirty="0"/>
              <a:t> </a:t>
            </a:r>
            <a:r>
              <a:rPr lang="en-US" sz="2200" dirty="0"/>
              <a:t>Continued …</a:t>
            </a:r>
          </a:p>
        </p:txBody>
      </p:sp>
      <p:sp>
        <p:nvSpPr>
          <p:cNvPr id="3" name="Content Placeholder 2"/>
          <p:cNvSpPr>
            <a:spLocks noGrp="1"/>
          </p:cNvSpPr>
          <p:nvPr>
            <p:ph sz="quarter" idx="10"/>
          </p:nvPr>
        </p:nvSpPr>
        <p:spPr>
          <a:xfrm>
            <a:off x="379413" y="1013636"/>
            <a:ext cx="11525250" cy="5664977"/>
          </a:xfrm>
        </p:spPr>
        <p:txBody>
          <a:bodyPr/>
          <a:lstStyle/>
          <a:p>
            <a:pPr marL="457046" lvl="1" indent="0">
              <a:buNone/>
            </a:pPr>
            <a:r>
              <a:rPr lang="en-US" sz="1200" b="1" dirty="0">
                <a:latin typeface="+mn-lt"/>
              </a:rPr>
              <a:t>Learning Path		</a:t>
            </a:r>
          </a:p>
          <a:p>
            <a:pPr marL="457046" lvl="1" indent="0">
              <a:buNone/>
            </a:pPr>
            <a:r>
              <a:rPr lang="en-US" sz="1200" u="sng" dirty="0">
                <a:latin typeface="+mn-lt"/>
                <a:hlinkClick r:id="rId2"/>
              </a:rPr>
              <a:t>https://azure.microsoft.com/en-us/documentation/learning-paths/data-factory/</a:t>
            </a:r>
            <a:endParaRPr lang="en-US" sz="1200" u="sng" dirty="0">
              <a:latin typeface="+mn-lt"/>
            </a:endParaRPr>
          </a:p>
          <a:p>
            <a:pPr marL="457046" lvl="1" indent="0">
              <a:buNone/>
            </a:pPr>
            <a:endParaRPr lang="en-US" sz="1200" b="1" dirty="0">
              <a:latin typeface="+mn-lt"/>
            </a:endParaRPr>
          </a:p>
          <a:p>
            <a:pPr marL="457046" lvl="1" indent="0">
              <a:buNone/>
            </a:pPr>
            <a:r>
              <a:rPr lang="en-US" sz="1200" b="1" dirty="0">
                <a:latin typeface="+mn-lt"/>
              </a:rPr>
              <a:t>Azure Data Factory Monitor and Manage</a:t>
            </a:r>
            <a:endParaRPr lang="en-US" sz="1200" dirty="0">
              <a:latin typeface="+mn-lt"/>
            </a:endParaRPr>
          </a:p>
          <a:p>
            <a:pPr marL="457046" lvl="1" indent="0">
              <a:buNone/>
            </a:pPr>
            <a:r>
              <a:rPr lang="en-US" sz="1200" dirty="0">
                <a:latin typeface="+mn-lt"/>
                <a:hlinkClick r:id="rId3"/>
              </a:rPr>
              <a:t>https://azure.microsoft.com/en-us/documentation/articles/data-factory-monitor-manage-app/</a:t>
            </a:r>
          </a:p>
          <a:p>
            <a:pPr marL="457046" lvl="1" indent="0">
              <a:buNone/>
            </a:pPr>
            <a:endParaRPr lang="en-US" sz="1200" b="1" dirty="0">
              <a:latin typeface="+mn-lt"/>
            </a:endParaRPr>
          </a:p>
          <a:p>
            <a:pPr marL="457046" lvl="1" indent="0">
              <a:buNone/>
            </a:pPr>
            <a:r>
              <a:rPr lang="en-US" sz="1200" b="1" dirty="0">
                <a:latin typeface="+mn-lt"/>
              </a:rPr>
              <a:t>End-2-End Data Processing Overview</a:t>
            </a:r>
          </a:p>
          <a:p>
            <a:pPr marL="457046" lvl="1" indent="0">
              <a:buNone/>
            </a:pPr>
            <a:r>
              <a:rPr lang="en-US" sz="1200" dirty="0">
                <a:latin typeface="+mn-lt"/>
                <a:hlinkClick r:id="rId4"/>
              </a:rPr>
              <a:t>https://blogs.msdn.microsoft.com/data_insights_global_practice/2015/10/23/end-to-end-data-processing-using-azure-data-factory-overview/</a:t>
            </a:r>
            <a:endParaRPr lang="en-US" sz="1200" dirty="0">
              <a:latin typeface="+mn-lt"/>
            </a:endParaRPr>
          </a:p>
          <a:p>
            <a:pPr marL="457046" lvl="1" indent="0">
              <a:buNone/>
            </a:pPr>
            <a:endParaRPr lang="en-US" sz="1200" dirty="0">
              <a:latin typeface="+mn-lt"/>
            </a:endParaRPr>
          </a:p>
          <a:p>
            <a:pPr marL="457046" lvl="1" indent="0">
              <a:buNone/>
            </a:pPr>
            <a:r>
              <a:rPr lang="en-US" sz="1200" b="1" dirty="0">
                <a:latin typeface="+mn-lt"/>
              </a:rPr>
              <a:t>Design and Implement Big Data &amp; Analytics Solutions</a:t>
            </a:r>
          </a:p>
          <a:p>
            <a:pPr marL="457046" lvl="1" indent="0">
              <a:buNone/>
            </a:pPr>
            <a:r>
              <a:rPr lang="en-US" sz="1200" dirty="0">
                <a:latin typeface="+mn-lt"/>
                <a:hlinkClick r:id="rId5"/>
              </a:rPr>
              <a:t>https://mva.microsoft.com/en-US/training-courses/design-and-implement-big-data-advanced-analytics-solutions-16531?l=bsSKczWdC_7706218965</a:t>
            </a:r>
            <a:endParaRPr lang="en-US" sz="1200" u="sng"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lvl="1"/>
            <a:endParaRPr lang="en-US" sz="1200" dirty="0">
              <a:latin typeface="+mn-lt"/>
            </a:endParaRPr>
          </a:p>
          <a:p>
            <a:endParaRPr lang="en-US" sz="1400" dirty="0">
              <a:latin typeface="+mn-lt"/>
            </a:endParaRPr>
          </a:p>
        </p:txBody>
      </p:sp>
    </p:spTree>
    <p:extLst>
      <p:ext uri="{BB962C8B-B14F-4D97-AF65-F5344CB8AC3E}">
        <p14:creationId xmlns:p14="http://schemas.microsoft.com/office/powerpoint/2010/main" val="408505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07026" y="1566472"/>
            <a:ext cx="9963800" cy="5014209"/>
          </a:xfrm>
        </p:spPr>
        <p:txBody>
          <a:bodyPr/>
          <a:lstStyle/>
          <a:p>
            <a:r>
              <a:rPr lang="en-US" dirty="0">
                <a:latin typeface="+mn-lt"/>
                <a:hlinkClick r:id="rId2"/>
              </a:rPr>
              <a:t>https://portal.azure.com</a:t>
            </a:r>
            <a:endParaRPr lang="en-US" dirty="0">
              <a:latin typeface="+mn-lt"/>
            </a:endParaRPr>
          </a:p>
          <a:p>
            <a:r>
              <a:rPr lang="en-US" dirty="0">
                <a:latin typeface="+mn-lt"/>
              </a:rPr>
              <a:t>Make sure you are Logged-in </a:t>
            </a:r>
          </a:p>
          <a:p>
            <a:r>
              <a:rPr lang="en-US" dirty="0">
                <a:latin typeface="+mn-lt"/>
              </a:rPr>
              <a:t>Must have a valid subscription</a:t>
            </a:r>
          </a:p>
          <a:p>
            <a:r>
              <a:rPr lang="en-US" dirty="0">
                <a:latin typeface="+mn-lt"/>
              </a:rPr>
              <a:t>Create the Blob Storage</a:t>
            </a:r>
          </a:p>
          <a:p>
            <a:r>
              <a:rPr lang="en-US" dirty="0">
                <a:latin typeface="+mn-lt"/>
              </a:rPr>
              <a:t>Create the SQL DB</a:t>
            </a:r>
          </a:p>
          <a:p>
            <a:r>
              <a:rPr lang="en-US" dirty="0">
                <a:latin typeface="+mn-lt"/>
              </a:rPr>
              <a:t>SQL Server Management Studio or</a:t>
            </a:r>
          </a:p>
          <a:p>
            <a:pPr lvl="1"/>
            <a:r>
              <a:rPr lang="en-US" dirty="0">
                <a:latin typeface="+mn-lt"/>
              </a:rPr>
              <a:t>Visual Studio</a:t>
            </a:r>
          </a:p>
          <a:p>
            <a:endParaRPr lang="en-US" sz="1800" dirty="0">
              <a:latin typeface="+mn-lt"/>
            </a:endParaRPr>
          </a:p>
        </p:txBody>
      </p:sp>
      <p:sp>
        <p:nvSpPr>
          <p:cNvPr id="8" name="Title 1"/>
          <p:cNvSpPr>
            <a:spLocks noGrp="1"/>
          </p:cNvSpPr>
          <p:nvPr>
            <p:ph type="title"/>
          </p:nvPr>
        </p:nvSpPr>
        <p:spPr>
          <a:xfrm>
            <a:off x="301542" y="111332"/>
            <a:ext cx="11524432" cy="653166"/>
          </a:xfrm>
        </p:spPr>
        <p:txBody>
          <a:bodyPr>
            <a:normAutofit/>
          </a:bodyPr>
          <a:lstStyle/>
          <a:p>
            <a:r>
              <a:rPr lang="en-US" sz="4000" dirty="0"/>
              <a:t>Copy Blob to SQL DB Steps</a:t>
            </a:r>
            <a:endParaRPr lang="en-US" sz="2200" dirty="0"/>
          </a:p>
        </p:txBody>
      </p:sp>
    </p:spTree>
    <p:extLst>
      <p:ext uri="{BB962C8B-B14F-4D97-AF65-F5344CB8AC3E}">
        <p14:creationId xmlns:p14="http://schemas.microsoft.com/office/powerpoint/2010/main" val="4128237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48" y="182215"/>
            <a:ext cx="11484398" cy="465485"/>
          </a:xfrm>
        </p:spPr>
        <p:txBody>
          <a:bodyPr>
            <a:normAutofit fontScale="90000"/>
          </a:bodyPr>
          <a:lstStyle/>
          <a:p>
            <a:r>
              <a:rPr lang="en-US" dirty="0"/>
              <a:t>Azure SQL DB Creation</a:t>
            </a:r>
          </a:p>
        </p:txBody>
      </p:sp>
      <p:pic>
        <p:nvPicPr>
          <p:cNvPr id="4" name="Picture 3"/>
          <p:cNvPicPr>
            <a:picLocks noChangeAspect="1"/>
          </p:cNvPicPr>
          <p:nvPr/>
        </p:nvPicPr>
        <p:blipFill>
          <a:blip r:embed="rId2"/>
          <a:stretch>
            <a:fillRect/>
          </a:stretch>
        </p:blipFill>
        <p:spPr>
          <a:xfrm>
            <a:off x="269053" y="994186"/>
            <a:ext cx="7928274" cy="4957034"/>
          </a:xfrm>
          <a:prstGeom prst="rect">
            <a:avLst/>
          </a:prstGeom>
        </p:spPr>
      </p:pic>
      <p:pic>
        <p:nvPicPr>
          <p:cNvPr id="5" name="Picture 4"/>
          <p:cNvPicPr>
            <a:picLocks noChangeAspect="1"/>
          </p:cNvPicPr>
          <p:nvPr/>
        </p:nvPicPr>
        <p:blipFill>
          <a:blip r:embed="rId3"/>
          <a:stretch>
            <a:fillRect/>
          </a:stretch>
        </p:blipFill>
        <p:spPr>
          <a:xfrm>
            <a:off x="8533811" y="994186"/>
            <a:ext cx="3095625" cy="5229225"/>
          </a:xfrm>
          <a:prstGeom prst="rect">
            <a:avLst/>
          </a:prstGeom>
        </p:spPr>
      </p:pic>
    </p:spTree>
    <p:extLst>
      <p:ext uri="{BB962C8B-B14F-4D97-AF65-F5344CB8AC3E}">
        <p14:creationId xmlns:p14="http://schemas.microsoft.com/office/powerpoint/2010/main" val="2218740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07026" y="254833"/>
            <a:ext cx="6725924" cy="5074170"/>
          </a:xfrm>
        </p:spPr>
        <p:txBody>
          <a:bodyPr/>
          <a:lstStyle/>
          <a:p>
            <a:r>
              <a:rPr lang="en-US" dirty="0">
                <a:latin typeface="+mn-lt"/>
              </a:rPr>
              <a:t>Azure Data Factory - Creation</a:t>
            </a:r>
          </a:p>
          <a:p>
            <a:endParaRPr lang="en-US" sz="1800" dirty="0">
              <a:latin typeface="+mn-lt"/>
            </a:endParaRPr>
          </a:p>
        </p:txBody>
      </p:sp>
      <p:pic>
        <p:nvPicPr>
          <p:cNvPr id="5" name="Content Placeholder 5"/>
          <p:cNvPicPr>
            <a:picLocks noChangeAspect="1"/>
          </p:cNvPicPr>
          <p:nvPr/>
        </p:nvPicPr>
        <p:blipFill>
          <a:blip r:embed="rId2"/>
          <a:stretch>
            <a:fillRect/>
          </a:stretch>
        </p:blipFill>
        <p:spPr>
          <a:xfrm>
            <a:off x="7609538" y="182215"/>
            <a:ext cx="4260278" cy="5291138"/>
          </a:xfrm>
          <a:prstGeom prst="rect">
            <a:avLst/>
          </a:prstGeom>
        </p:spPr>
      </p:pic>
      <p:pic>
        <p:nvPicPr>
          <p:cNvPr id="6" name="Picture 5"/>
          <p:cNvPicPr>
            <a:picLocks noChangeAspect="1"/>
          </p:cNvPicPr>
          <p:nvPr/>
        </p:nvPicPr>
        <p:blipFill>
          <a:blip r:embed="rId3"/>
          <a:stretch>
            <a:fillRect/>
          </a:stretch>
        </p:blipFill>
        <p:spPr>
          <a:xfrm>
            <a:off x="7609538" y="5232312"/>
            <a:ext cx="4305300" cy="1343025"/>
          </a:xfrm>
          <a:prstGeom prst="rect">
            <a:avLst/>
          </a:prstGeom>
        </p:spPr>
      </p:pic>
    </p:spTree>
    <p:extLst>
      <p:ext uri="{BB962C8B-B14F-4D97-AF65-F5344CB8AC3E}">
        <p14:creationId xmlns:p14="http://schemas.microsoft.com/office/powerpoint/2010/main" val="3569089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753070" y="202366"/>
            <a:ext cx="4969238" cy="6385810"/>
          </a:xfrm>
          <a:prstGeom prst="rect">
            <a:avLst/>
          </a:prstGeom>
        </p:spPr>
      </p:pic>
      <p:sp>
        <p:nvSpPr>
          <p:cNvPr id="11" name="Content Placeholder 2"/>
          <p:cNvSpPr>
            <a:spLocks noGrp="1"/>
          </p:cNvSpPr>
          <p:nvPr>
            <p:ph sz="quarter" idx="10"/>
          </p:nvPr>
        </p:nvSpPr>
        <p:spPr>
          <a:xfrm>
            <a:off x="229512" y="277316"/>
            <a:ext cx="6073851" cy="1753851"/>
          </a:xfrm>
        </p:spPr>
        <p:txBody>
          <a:bodyPr/>
          <a:lstStyle/>
          <a:p>
            <a:r>
              <a:rPr lang="en-US" dirty="0">
                <a:latin typeface="+mn-lt"/>
              </a:rPr>
              <a:t>Azure Data Factory – Main Blade</a:t>
            </a:r>
          </a:p>
          <a:p>
            <a:endParaRPr lang="en-US" sz="1800" dirty="0">
              <a:latin typeface="+mn-lt"/>
            </a:endParaRPr>
          </a:p>
        </p:txBody>
      </p:sp>
    </p:spTree>
    <p:extLst>
      <p:ext uri="{BB962C8B-B14F-4D97-AF65-F5344CB8AC3E}">
        <p14:creationId xmlns:p14="http://schemas.microsoft.com/office/powerpoint/2010/main" val="199489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73021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cs typeface="Segoe UI" pitchFamily="34" charset="0"/>
              </a:rPr>
              <a:t>Data Factory Overview &amp;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150172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53676" y="3504699"/>
            <a:ext cx="12699352" cy="2779166"/>
          </a:xfrm>
          <a:prstGeom prst="rect">
            <a:avLst/>
          </a:prstGeom>
          <a:solidFill>
            <a:schemeClr val="bg1"/>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94202" y="85059"/>
            <a:ext cx="6306816" cy="899537"/>
          </a:xfrm>
        </p:spPr>
        <p:txBody>
          <a:bodyPr/>
          <a:lstStyle/>
          <a:p>
            <a:r>
              <a:rPr lang="en-US" b="1" dirty="0"/>
              <a:t>Azure Data Factory</a:t>
            </a:r>
          </a:p>
        </p:txBody>
      </p:sp>
      <p:sp>
        <p:nvSpPr>
          <p:cNvPr id="4" name="Text Placeholder 3"/>
          <p:cNvSpPr>
            <a:spLocks noGrp="1"/>
          </p:cNvSpPr>
          <p:nvPr>
            <p:ph type="body" sz="quarter" idx="10"/>
          </p:nvPr>
        </p:nvSpPr>
        <p:spPr>
          <a:xfrm>
            <a:off x="493345" y="3841973"/>
            <a:ext cx="10428765" cy="2104618"/>
          </a:xfrm>
        </p:spPr>
        <p:txBody>
          <a:bodyPr/>
          <a:lstStyle/>
          <a:p>
            <a:r>
              <a:rPr lang="en-US" dirty="0"/>
              <a:t>A managed cloud service for building &amp; operating data pipelines</a:t>
            </a:r>
          </a:p>
          <a:p>
            <a:r>
              <a:rPr lang="en-US" dirty="0"/>
              <a:t>Command &amp; Control</a:t>
            </a:r>
          </a:p>
          <a:p>
            <a:pPr lvl="1"/>
            <a:r>
              <a:rPr lang="en-US" dirty="0"/>
              <a:t>Not Compute and Store</a:t>
            </a:r>
          </a:p>
          <a:p>
            <a:r>
              <a:rPr lang="en-US" dirty="0"/>
              <a:t>Part of the Cortana Intelligence Suite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42" y="984596"/>
            <a:ext cx="11338441" cy="2657447"/>
          </a:xfrm>
          <a:prstGeom prst="rect">
            <a:avLst/>
          </a:prstGeom>
        </p:spPr>
      </p:pic>
    </p:spTree>
    <p:extLst>
      <p:ext uri="{BB962C8B-B14F-4D97-AF65-F5344CB8AC3E}">
        <p14:creationId xmlns:p14="http://schemas.microsoft.com/office/powerpoint/2010/main" val="6622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53676" y="3504699"/>
            <a:ext cx="12699352" cy="2779166"/>
          </a:xfrm>
          <a:prstGeom prst="rect">
            <a:avLst/>
          </a:prstGeom>
          <a:solidFill>
            <a:schemeClr val="bg1"/>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94202" y="85059"/>
            <a:ext cx="6306816" cy="899537"/>
          </a:xfrm>
        </p:spPr>
        <p:txBody>
          <a:bodyPr/>
          <a:lstStyle/>
          <a:p>
            <a:r>
              <a:rPr lang="en-US" b="1" dirty="0"/>
              <a:t>Azure Data Factory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42" y="984596"/>
            <a:ext cx="11338441" cy="2657447"/>
          </a:xfrm>
          <a:prstGeom prst="rect">
            <a:avLst/>
          </a:prstGeom>
        </p:spPr>
      </p:pic>
      <p:grpSp>
        <p:nvGrpSpPr>
          <p:cNvPr id="7" name="Group 6"/>
          <p:cNvGrpSpPr/>
          <p:nvPr/>
        </p:nvGrpSpPr>
        <p:grpSpPr>
          <a:xfrm>
            <a:off x="669614" y="3860251"/>
            <a:ext cx="11233069" cy="2518011"/>
            <a:chOff x="2165430" y="4818610"/>
            <a:chExt cx="8257147" cy="1888776"/>
          </a:xfrm>
        </p:grpSpPr>
        <p:grpSp>
          <p:nvGrpSpPr>
            <p:cNvPr id="8" name="Group 7"/>
            <p:cNvGrpSpPr/>
            <p:nvPr/>
          </p:nvGrpSpPr>
          <p:grpSpPr>
            <a:xfrm>
              <a:off x="2165430" y="4818610"/>
              <a:ext cx="8257147" cy="1888776"/>
              <a:chOff x="2103116" y="4819809"/>
              <a:chExt cx="8257147" cy="1888776"/>
            </a:xfrm>
          </p:grpSpPr>
          <p:sp>
            <p:nvSpPr>
              <p:cNvPr id="25" name="Rectangle 24"/>
              <p:cNvSpPr/>
              <p:nvPr/>
            </p:nvSpPr>
            <p:spPr>
              <a:xfrm>
                <a:off x="2103118" y="4826840"/>
                <a:ext cx="7348532" cy="498862"/>
              </a:xfrm>
              <a:prstGeom prst="rect">
                <a:avLst/>
              </a:prstGeom>
              <a:solidFill>
                <a:srgbClr val="0072C6">
                  <a:lumMod val="20000"/>
                  <a:lumOff val="80000"/>
                </a:srgbClr>
              </a:solidFill>
            </p:spPr>
            <p:txBody>
              <a:bodyPr wrap="square">
                <a:spAutoFit/>
              </a:bodyPr>
              <a:lstStyle/>
              <a:p>
                <a:pPr defTabSz="1243088" fontAlgn="base">
                  <a:spcBef>
                    <a:spcPct val="0"/>
                  </a:spcBef>
                  <a:spcAft>
                    <a:spcPct val="0"/>
                  </a:spcAft>
                  <a:defRPr/>
                </a:pPr>
                <a:r>
                  <a:rPr lang="en-US" sz="1866" b="1" kern="0" dirty="0">
                    <a:gradFill>
                      <a:gsLst>
                        <a:gs pos="0">
                          <a:srgbClr val="000000"/>
                        </a:gs>
                        <a:gs pos="59000">
                          <a:srgbClr val="000000"/>
                        </a:gs>
                      </a:gsLst>
                      <a:lin ang="5400000" scaled="1"/>
                    </a:gradFill>
                    <a:latin typeface="Segoe UI" charset="0"/>
                    <a:ea typeface="Segoe UI" pitchFamily="34" charset="0"/>
                    <a:cs typeface="Segoe UI" pitchFamily="34" charset="0"/>
                  </a:rPr>
                  <a:t>OPERATIONALIZE BATCH PIPELINES</a:t>
                </a:r>
              </a:p>
              <a:p>
                <a:pPr defTabSz="1243088" fontAlgn="base">
                  <a:spcBef>
                    <a:spcPct val="0"/>
                  </a:spcBef>
                  <a:spcAft>
                    <a:spcPct val="0"/>
                  </a:spcAft>
                  <a:defRPr/>
                </a:pPr>
                <a:r>
                  <a:rPr lang="en-US" sz="1866" kern="0" dirty="0">
                    <a:gradFill>
                      <a:gsLst>
                        <a:gs pos="0">
                          <a:srgbClr val="000000"/>
                        </a:gs>
                        <a:gs pos="59000">
                          <a:srgbClr val="000000"/>
                        </a:gs>
                      </a:gsLst>
                      <a:lin ang="5400000" scaled="1"/>
                    </a:gradFill>
                    <a:latin typeface="Segoe UI" charset="0"/>
                    <a:ea typeface="Segoe UI" pitchFamily="34" charset="0"/>
                    <a:cs typeface="Segoe UI" pitchFamily="34" charset="0"/>
                  </a:rPr>
                  <a:t>Orchestrate | Schedule | Monitor | Manage </a:t>
                </a:r>
              </a:p>
            </p:txBody>
          </p:sp>
          <p:sp>
            <p:nvSpPr>
              <p:cNvPr id="26" name="TextBox 25"/>
              <p:cNvSpPr txBox="1"/>
              <p:nvPr/>
            </p:nvSpPr>
            <p:spPr>
              <a:xfrm>
                <a:off x="2103116" y="6171344"/>
                <a:ext cx="7348533" cy="236252"/>
              </a:xfrm>
              <a:prstGeom prst="rect">
                <a:avLst/>
              </a:prstGeom>
              <a:solidFill>
                <a:srgbClr val="008272">
                  <a:lumMod val="75000"/>
                </a:srgbClr>
              </a:solidFill>
            </p:spPr>
            <p:txBody>
              <a:bodyPr wrap="square" lIns="121903" tIns="121903" rIns="121903" bIns="121903" rtlCol="0" anchor="ctr" anchorCtr="0">
                <a:noAutofit/>
              </a:bodyPr>
              <a:lstStyle/>
              <a:p>
                <a:pPr defTabSz="1242275" fontAlgn="base">
                  <a:lnSpc>
                    <a:spcPct val="90000"/>
                  </a:lnSpc>
                  <a:spcBef>
                    <a:spcPct val="0"/>
                  </a:spcBef>
                  <a:spcAft>
                    <a:spcPts val="800"/>
                  </a:spcAft>
                  <a:defRPr/>
                </a:pPr>
                <a:r>
                  <a:rPr lang="en-US" sz="1333" kern="0" dirty="0">
                    <a:gradFill>
                      <a:gsLst>
                        <a:gs pos="2917">
                          <a:srgbClr val="FFFFFF"/>
                        </a:gs>
                        <a:gs pos="47000">
                          <a:srgbClr val="FFFFFF"/>
                        </a:gs>
                      </a:gsLst>
                      <a:lin ang="5400000" scaled="0"/>
                    </a:gradFill>
                    <a:latin typeface="Segoe UI Semibold" panose="020B0702040204020203" pitchFamily="34" charset="0"/>
                    <a:ea typeface="MS PGothic" charset="0"/>
                    <a:cs typeface="Segoe UI Semibold" panose="020B0702040204020203" pitchFamily="34" charset="0"/>
                  </a:rPr>
                  <a:t>CONTINUOUS ITERATIONS </a:t>
                </a:r>
                <a:r>
                  <a:rPr lang="en-US" sz="1333" kern="0" dirty="0">
                    <a:gradFill>
                      <a:gsLst>
                        <a:gs pos="2917">
                          <a:srgbClr val="FFFFFF"/>
                        </a:gs>
                        <a:gs pos="47000">
                          <a:srgbClr val="FFFFFF"/>
                        </a:gs>
                      </a:gsLst>
                      <a:lin ang="5400000" scaled="0"/>
                    </a:gradFill>
                    <a:latin typeface="Segoe UI Semibold" panose="020B0702040204020203" pitchFamily="34" charset="0"/>
                    <a:ea typeface="MS PGothic" charset="0"/>
                    <a:cs typeface="Segoe UI Semibold" panose="020B0702040204020203" pitchFamily="34" charset="0"/>
                    <a:sym typeface="Wingdings" panose="05000000000000000000" pitchFamily="2" charset="2"/>
                  </a:rPr>
                  <a:t></a:t>
                </a:r>
                <a:endParaRPr lang="en-US" sz="1333" kern="0" dirty="0">
                  <a:gradFill>
                    <a:gsLst>
                      <a:gs pos="2917">
                        <a:srgbClr val="FFFFFF"/>
                      </a:gs>
                      <a:gs pos="47000">
                        <a:srgbClr val="FFFFFF"/>
                      </a:gs>
                    </a:gsLst>
                    <a:lin ang="5400000" scaled="0"/>
                  </a:gradFill>
                  <a:latin typeface="Segoe UI Semibold" panose="020B0702040204020203" pitchFamily="34" charset="0"/>
                  <a:ea typeface="MS PGothic" charset="0"/>
                  <a:cs typeface="Segoe UI Semibold" panose="020B0702040204020203" pitchFamily="34" charset="0"/>
                </a:endParaRPr>
              </a:p>
            </p:txBody>
          </p:sp>
          <p:sp>
            <p:nvSpPr>
              <p:cNvPr id="27" name="Right Arrow 26"/>
              <p:cNvSpPr/>
              <p:nvPr/>
            </p:nvSpPr>
            <p:spPr bwMode="auto">
              <a:xfrm>
                <a:off x="2103116" y="4819809"/>
                <a:ext cx="8257147" cy="1888776"/>
              </a:xfrm>
              <a:prstGeom prst="rightArrow">
                <a:avLst>
                  <a:gd name="adj1" fmla="val 44042"/>
                  <a:gd name="adj2" fmla="val 48436"/>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spcBef>
                    <a:spcPct val="0"/>
                  </a:spcBef>
                  <a:spcAft>
                    <a:spcPct val="0"/>
                  </a:spcAft>
                  <a:defRPr/>
                </a:pPr>
                <a:endParaRPr lang="en-US" sz="2666" b="1" kern="0" dirty="0">
                  <a:solidFill>
                    <a:srgbClr val="FFFFFF"/>
                  </a:solidFill>
                  <a:latin typeface="Segoe UI Light"/>
                  <a:ea typeface="Segoe UI" pitchFamily="34" charset="0"/>
                  <a:cs typeface="Segoe UI" pitchFamily="34" charset="0"/>
                </a:endParaRPr>
              </a:p>
            </p:txBody>
          </p:sp>
        </p:grpSp>
        <p:grpSp>
          <p:nvGrpSpPr>
            <p:cNvPr id="9" name="Group 5"/>
            <p:cNvGrpSpPr>
              <a:grpSpLocks noChangeAspect="1"/>
            </p:cNvGrpSpPr>
            <p:nvPr/>
          </p:nvGrpSpPr>
          <p:grpSpPr bwMode="auto">
            <a:xfrm>
              <a:off x="2892528" y="5513733"/>
              <a:ext cx="583764" cy="549993"/>
              <a:chOff x="3389" y="1708"/>
              <a:chExt cx="1089" cy="1026"/>
            </a:xfrm>
            <a:solidFill>
              <a:srgbClr val="FFFFFF">
                <a:lumMod val="95000"/>
              </a:srgbClr>
            </a:solidFill>
          </p:grpSpPr>
          <p:sp>
            <p:nvSpPr>
              <p:cNvPr id="22" name="Freeform 6"/>
              <p:cNvSpPr>
                <a:spLocks/>
              </p:cNvSpPr>
              <p:nvPr/>
            </p:nvSpPr>
            <p:spPr bwMode="auto">
              <a:xfrm>
                <a:off x="3389" y="1724"/>
                <a:ext cx="478" cy="672"/>
              </a:xfrm>
              <a:custGeom>
                <a:avLst/>
                <a:gdLst>
                  <a:gd name="T0" fmla="*/ 65 w 201"/>
                  <a:gd name="T1" fmla="*/ 282 h 282"/>
                  <a:gd name="T2" fmla="*/ 0 w 201"/>
                  <a:gd name="T3" fmla="*/ 202 h 282"/>
                  <a:gd name="T4" fmla="*/ 30 w 201"/>
                  <a:gd name="T5" fmla="*/ 200 h 282"/>
                  <a:gd name="T6" fmla="*/ 183 w 201"/>
                  <a:gd name="T7" fmla="*/ 0 h 282"/>
                  <a:gd name="T8" fmla="*/ 201 w 201"/>
                  <a:gd name="T9" fmla="*/ 64 h 282"/>
                  <a:gd name="T10" fmla="*/ 99 w 201"/>
                  <a:gd name="T11" fmla="*/ 199 h 282"/>
                  <a:gd name="T12" fmla="*/ 114 w 201"/>
                  <a:gd name="T13" fmla="*/ 201 h 282"/>
                  <a:gd name="T14" fmla="*/ 131 w 201"/>
                  <a:gd name="T15" fmla="*/ 201 h 282"/>
                  <a:gd name="T16" fmla="*/ 65 w 201"/>
                  <a:gd name="T1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82">
                    <a:moveTo>
                      <a:pt x="65" y="282"/>
                    </a:moveTo>
                    <a:cubicBezTo>
                      <a:pt x="42" y="255"/>
                      <a:pt x="22" y="230"/>
                      <a:pt x="0" y="202"/>
                    </a:cubicBezTo>
                    <a:cubicBezTo>
                      <a:pt x="12" y="201"/>
                      <a:pt x="20" y="201"/>
                      <a:pt x="30" y="200"/>
                    </a:cubicBezTo>
                    <a:cubicBezTo>
                      <a:pt x="37" y="101"/>
                      <a:pt x="87" y="34"/>
                      <a:pt x="183" y="0"/>
                    </a:cubicBezTo>
                    <a:cubicBezTo>
                      <a:pt x="189" y="22"/>
                      <a:pt x="195" y="43"/>
                      <a:pt x="201" y="64"/>
                    </a:cubicBezTo>
                    <a:cubicBezTo>
                      <a:pt x="138" y="88"/>
                      <a:pt x="102" y="130"/>
                      <a:pt x="99" y="199"/>
                    </a:cubicBezTo>
                    <a:cubicBezTo>
                      <a:pt x="105" y="200"/>
                      <a:pt x="109" y="201"/>
                      <a:pt x="114" y="201"/>
                    </a:cubicBezTo>
                    <a:cubicBezTo>
                      <a:pt x="118" y="201"/>
                      <a:pt x="122" y="201"/>
                      <a:pt x="131" y="201"/>
                    </a:cubicBezTo>
                    <a:cubicBezTo>
                      <a:pt x="108" y="229"/>
                      <a:pt x="87" y="255"/>
                      <a:pt x="65"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23" name="Freeform 7"/>
              <p:cNvSpPr>
                <a:spLocks/>
              </p:cNvSpPr>
              <p:nvPr/>
            </p:nvSpPr>
            <p:spPr bwMode="auto">
              <a:xfrm>
                <a:off x="3615" y="2425"/>
                <a:ext cx="716" cy="309"/>
              </a:xfrm>
              <a:custGeom>
                <a:avLst/>
                <a:gdLst>
                  <a:gd name="T0" fmla="*/ 0 w 301"/>
                  <a:gd name="T1" fmla="*/ 56 h 130"/>
                  <a:gd name="T2" fmla="*/ 45 w 301"/>
                  <a:gd name="T3" fmla="*/ 7 h 130"/>
                  <a:gd name="T4" fmla="*/ 212 w 301"/>
                  <a:gd name="T5" fmla="*/ 26 h 130"/>
                  <a:gd name="T6" fmla="*/ 200 w 301"/>
                  <a:gd name="T7" fmla="*/ 0 h 130"/>
                  <a:gd name="T8" fmla="*/ 251 w 301"/>
                  <a:gd name="T9" fmla="*/ 7 h 130"/>
                  <a:gd name="T10" fmla="*/ 301 w 301"/>
                  <a:gd name="T11" fmla="*/ 16 h 130"/>
                  <a:gd name="T12" fmla="*/ 264 w 301"/>
                  <a:gd name="T13" fmla="*/ 111 h 130"/>
                  <a:gd name="T14" fmla="*/ 247 w 301"/>
                  <a:gd name="T15" fmla="*/ 86 h 130"/>
                  <a:gd name="T16" fmla="*/ 0 w 301"/>
                  <a:gd name="T17" fmla="*/ 5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30">
                    <a:moveTo>
                      <a:pt x="0" y="56"/>
                    </a:moveTo>
                    <a:cubicBezTo>
                      <a:pt x="16" y="38"/>
                      <a:pt x="30" y="23"/>
                      <a:pt x="45" y="7"/>
                    </a:cubicBezTo>
                    <a:cubicBezTo>
                      <a:pt x="109" y="52"/>
                      <a:pt x="165" y="59"/>
                      <a:pt x="212" y="26"/>
                    </a:cubicBezTo>
                    <a:cubicBezTo>
                      <a:pt x="209" y="18"/>
                      <a:pt x="205" y="10"/>
                      <a:pt x="200" y="0"/>
                    </a:cubicBezTo>
                    <a:cubicBezTo>
                      <a:pt x="219" y="2"/>
                      <a:pt x="235" y="5"/>
                      <a:pt x="251" y="7"/>
                    </a:cubicBezTo>
                    <a:cubicBezTo>
                      <a:pt x="267" y="10"/>
                      <a:pt x="283" y="12"/>
                      <a:pt x="301" y="16"/>
                    </a:cubicBezTo>
                    <a:cubicBezTo>
                      <a:pt x="289" y="47"/>
                      <a:pt x="277" y="78"/>
                      <a:pt x="264" y="111"/>
                    </a:cubicBezTo>
                    <a:cubicBezTo>
                      <a:pt x="258" y="102"/>
                      <a:pt x="253" y="94"/>
                      <a:pt x="247" y="86"/>
                    </a:cubicBezTo>
                    <a:cubicBezTo>
                      <a:pt x="157" y="130"/>
                      <a:pt x="75" y="120"/>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24" name="Freeform 8"/>
              <p:cNvSpPr>
                <a:spLocks/>
              </p:cNvSpPr>
              <p:nvPr/>
            </p:nvSpPr>
            <p:spPr bwMode="auto">
              <a:xfrm>
                <a:off x="3993" y="1708"/>
                <a:ext cx="485" cy="619"/>
              </a:xfrm>
              <a:custGeom>
                <a:avLst/>
                <a:gdLst>
                  <a:gd name="T0" fmla="*/ 121 w 204"/>
                  <a:gd name="T1" fmla="*/ 242 h 260"/>
                  <a:gd name="T2" fmla="*/ 53 w 204"/>
                  <a:gd name="T3" fmla="*/ 88 h 260"/>
                  <a:gd name="T4" fmla="*/ 37 w 204"/>
                  <a:gd name="T5" fmla="*/ 112 h 260"/>
                  <a:gd name="T6" fmla="*/ 0 w 204"/>
                  <a:gd name="T7" fmla="*/ 16 h 260"/>
                  <a:gd name="T8" fmla="*/ 101 w 204"/>
                  <a:gd name="T9" fmla="*/ 0 h 260"/>
                  <a:gd name="T10" fmla="*/ 88 w 204"/>
                  <a:gd name="T11" fmla="*/ 27 h 260"/>
                  <a:gd name="T12" fmla="*/ 185 w 204"/>
                  <a:gd name="T13" fmla="*/ 260 h 260"/>
                  <a:gd name="T14" fmla="*/ 121 w 204"/>
                  <a:gd name="T15" fmla="*/ 242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260">
                    <a:moveTo>
                      <a:pt x="121" y="242"/>
                    </a:moveTo>
                    <a:cubicBezTo>
                      <a:pt x="131" y="170"/>
                      <a:pt x="104" y="110"/>
                      <a:pt x="53" y="88"/>
                    </a:cubicBezTo>
                    <a:cubicBezTo>
                      <a:pt x="48" y="95"/>
                      <a:pt x="44" y="102"/>
                      <a:pt x="37" y="112"/>
                    </a:cubicBezTo>
                    <a:cubicBezTo>
                      <a:pt x="24" y="79"/>
                      <a:pt x="12" y="48"/>
                      <a:pt x="0" y="16"/>
                    </a:cubicBezTo>
                    <a:cubicBezTo>
                      <a:pt x="34" y="10"/>
                      <a:pt x="67" y="5"/>
                      <a:pt x="101" y="0"/>
                    </a:cubicBezTo>
                    <a:cubicBezTo>
                      <a:pt x="97" y="10"/>
                      <a:pt x="93" y="18"/>
                      <a:pt x="88" y="27"/>
                    </a:cubicBezTo>
                    <a:cubicBezTo>
                      <a:pt x="171" y="83"/>
                      <a:pt x="204" y="159"/>
                      <a:pt x="185" y="260"/>
                    </a:cubicBezTo>
                    <a:cubicBezTo>
                      <a:pt x="163" y="254"/>
                      <a:pt x="142" y="248"/>
                      <a:pt x="121"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grpSp>
        <p:grpSp>
          <p:nvGrpSpPr>
            <p:cNvPr id="10" name="Group 5"/>
            <p:cNvGrpSpPr>
              <a:grpSpLocks noChangeAspect="1"/>
            </p:cNvGrpSpPr>
            <p:nvPr/>
          </p:nvGrpSpPr>
          <p:grpSpPr bwMode="auto">
            <a:xfrm>
              <a:off x="4904525" y="5513733"/>
              <a:ext cx="583764" cy="549993"/>
              <a:chOff x="3389" y="1708"/>
              <a:chExt cx="1089" cy="1026"/>
            </a:xfrm>
            <a:solidFill>
              <a:srgbClr val="FFFFFF">
                <a:lumMod val="95000"/>
              </a:srgbClr>
            </a:solidFill>
          </p:grpSpPr>
          <p:sp>
            <p:nvSpPr>
              <p:cNvPr id="19" name="Freeform 6"/>
              <p:cNvSpPr>
                <a:spLocks/>
              </p:cNvSpPr>
              <p:nvPr/>
            </p:nvSpPr>
            <p:spPr bwMode="auto">
              <a:xfrm>
                <a:off x="3389" y="1724"/>
                <a:ext cx="478" cy="672"/>
              </a:xfrm>
              <a:custGeom>
                <a:avLst/>
                <a:gdLst>
                  <a:gd name="T0" fmla="*/ 65 w 201"/>
                  <a:gd name="T1" fmla="*/ 282 h 282"/>
                  <a:gd name="T2" fmla="*/ 0 w 201"/>
                  <a:gd name="T3" fmla="*/ 202 h 282"/>
                  <a:gd name="T4" fmla="*/ 30 w 201"/>
                  <a:gd name="T5" fmla="*/ 200 h 282"/>
                  <a:gd name="T6" fmla="*/ 183 w 201"/>
                  <a:gd name="T7" fmla="*/ 0 h 282"/>
                  <a:gd name="T8" fmla="*/ 201 w 201"/>
                  <a:gd name="T9" fmla="*/ 64 h 282"/>
                  <a:gd name="T10" fmla="*/ 99 w 201"/>
                  <a:gd name="T11" fmla="*/ 199 h 282"/>
                  <a:gd name="T12" fmla="*/ 114 w 201"/>
                  <a:gd name="T13" fmla="*/ 201 h 282"/>
                  <a:gd name="T14" fmla="*/ 131 w 201"/>
                  <a:gd name="T15" fmla="*/ 201 h 282"/>
                  <a:gd name="T16" fmla="*/ 65 w 201"/>
                  <a:gd name="T1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82">
                    <a:moveTo>
                      <a:pt x="65" y="282"/>
                    </a:moveTo>
                    <a:cubicBezTo>
                      <a:pt x="42" y="255"/>
                      <a:pt x="22" y="230"/>
                      <a:pt x="0" y="202"/>
                    </a:cubicBezTo>
                    <a:cubicBezTo>
                      <a:pt x="12" y="201"/>
                      <a:pt x="20" y="201"/>
                      <a:pt x="30" y="200"/>
                    </a:cubicBezTo>
                    <a:cubicBezTo>
                      <a:pt x="37" y="101"/>
                      <a:pt x="87" y="34"/>
                      <a:pt x="183" y="0"/>
                    </a:cubicBezTo>
                    <a:cubicBezTo>
                      <a:pt x="189" y="22"/>
                      <a:pt x="195" y="43"/>
                      <a:pt x="201" y="64"/>
                    </a:cubicBezTo>
                    <a:cubicBezTo>
                      <a:pt x="138" y="88"/>
                      <a:pt x="102" y="130"/>
                      <a:pt x="99" y="199"/>
                    </a:cubicBezTo>
                    <a:cubicBezTo>
                      <a:pt x="105" y="200"/>
                      <a:pt x="109" y="201"/>
                      <a:pt x="114" y="201"/>
                    </a:cubicBezTo>
                    <a:cubicBezTo>
                      <a:pt x="118" y="201"/>
                      <a:pt x="122" y="201"/>
                      <a:pt x="131" y="201"/>
                    </a:cubicBezTo>
                    <a:cubicBezTo>
                      <a:pt x="108" y="229"/>
                      <a:pt x="87" y="255"/>
                      <a:pt x="65"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20" name="Freeform 7"/>
              <p:cNvSpPr>
                <a:spLocks/>
              </p:cNvSpPr>
              <p:nvPr/>
            </p:nvSpPr>
            <p:spPr bwMode="auto">
              <a:xfrm>
                <a:off x="3615" y="2425"/>
                <a:ext cx="716" cy="309"/>
              </a:xfrm>
              <a:custGeom>
                <a:avLst/>
                <a:gdLst>
                  <a:gd name="T0" fmla="*/ 0 w 301"/>
                  <a:gd name="T1" fmla="*/ 56 h 130"/>
                  <a:gd name="T2" fmla="*/ 45 w 301"/>
                  <a:gd name="T3" fmla="*/ 7 h 130"/>
                  <a:gd name="T4" fmla="*/ 212 w 301"/>
                  <a:gd name="T5" fmla="*/ 26 h 130"/>
                  <a:gd name="T6" fmla="*/ 200 w 301"/>
                  <a:gd name="T7" fmla="*/ 0 h 130"/>
                  <a:gd name="T8" fmla="*/ 251 w 301"/>
                  <a:gd name="T9" fmla="*/ 7 h 130"/>
                  <a:gd name="T10" fmla="*/ 301 w 301"/>
                  <a:gd name="T11" fmla="*/ 16 h 130"/>
                  <a:gd name="T12" fmla="*/ 264 w 301"/>
                  <a:gd name="T13" fmla="*/ 111 h 130"/>
                  <a:gd name="T14" fmla="*/ 247 w 301"/>
                  <a:gd name="T15" fmla="*/ 86 h 130"/>
                  <a:gd name="T16" fmla="*/ 0 w 301"/>
                  <a:gd name="T17" fmla="*/ 5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30">
                    <a:moveTo>
                      <a:pt x="0" y="56"/>
                    </a:moveTo>
                    <a:cubicBezTo>
                      <a:pt x="16" y="38"/>
                      <a:pt x="30" y="23"/>
                      <a:pt x="45" y="7"/>
                    </a:cubicBezTo>
                    <a:cubicBezTo>
                      <a:pt x="109" y="52"/>
                      <a:pt x="165" y="59"/>
                      <a:pt x="212" y="26"/>
                    </a:cubicBezTo>
                    <a:cubicBezTo>
                      <a:pt x="209" y="18"/>
                      <a:pt x="205" y="10"/>
                      <a:pt x="200" y="0"/>
                    </a:cubicBezTo>
                    <a:cubicBezTo>
                      <a:pt x="219" y="2"/>
                      <a:pt x="235" y="5"/>
                      <a:pt x="251" y="7"/>
                    </a:cubicBezTo>
                    <a:cubicBezTo>
                      <a:pt x="267" y="10"/>
                      <a:pt x="283" y="12"/>
                      <a:pt x="301" y="16"/>
                    </a:cubicBezTo>
                    <a:cubicBezTo>
                      <a:pt x="289" y="47"/>
                      <a:pt x="277" y="78"/>
                      <a:pt x="264" y="111"/>
                    </a:cubicBezTo>
                    <a:cubicBezTo>
                      <a:pt x="258" y="102"/>
                      <a:pt x="253" y="94"/>
                      <a:pt x="247" y="86"/>
                    </a:cubicBezTo>
                    <a:cubicBezTo>
                      <a:pt x="157" y="130"/>
                      <a:pt x="75" y="120"/>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21" name="Freeform 8"/>
              <p:cNvSpPr>
                <a:spLocks/>
              </p:cNvSpPr>
              <p:nvPr/>
            </p:nvSpPr>
            <p:spPr bwMode="auto">
              <a:xfrm>
                <a:off x="3993" y="1708"/>
                <a:ext cx="485" cy="619"/>
              </a:xfrm>
              <a:custGeom>
                <a:avLst/>
                <a:gdLst>
                  <a:gd name="T0" fmla="*/ 121 w 204"/>
                  <a:gd name="T1" fmla="*/ 242 h 260"/>
                  <a:gd name="T2" fmla="*/ 53 w 204"/>
                  <a:gd name="T3" fmla="*/ 88 h 260"/>
                  <a:gd name="T4" fmla="*/ 37 w 204"/>
                  <a:gd name="T5" fmla="*/ 112 h 260"/>
                  <a:gd name="T6" fmla="*/ 0 w 204"/>
                  <a:gd name="T7" fmla="*/ 16 h 260"/>
                  <a:gd name="T8" fmla="*/ 101 w 204"/>
                  <a:gd name="T9" fmla="*/ 0 h 260"/>
                  <a:gd name="T10" fmla="*/ 88 w 204"/>
                  <a:gd name="T11" fmla="*/ 27 h 260"/>
                  <a:gd name="T12" fmla="*/ 185 w 204"/>
                  <a:gd name="T13" fmla="*/ 260 h 260"/>
                  <a:gd name="T14" fmla="*/ 121 w 204"/>
                  <a:gd name="T15" fmla="*/ 242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260">
                    <a:moveTo>
                      <a:pt x="121" y="242"/>
                    </a:moveTo>
                    <a:cubicBezTo>
                      <a:pt x="131" y="170"/>
                      <a:pt x="104" y="110"/>
                      <a:pt x="53" y="88"/>
                    </a:cubicBezTo>
                    <a:cubicBezTo>
                      <a:pt x="48" y="95"/>
                      <a:pt x="44" y="102"/>
                      <a:pt x="37" y="112"/>
                    </a:cubicBezTo>
                    <a:cubicBezTo>
                      <a:pt x="24" y="79"/>
                      <a:pt x="12" y="48"/>
                      <a:pt x="0" y="16"/>
                    </a:cubicBezTo>
                    <a:cubicBezTo>
                      <a:pt x="34" y="10"/>
                      <a:pt x="67" y="5"/>
                      <a:pt x="101" y="0"/>
                    </a:cubicBezTo>
                    <a:cubicBezTo>
                      <a:pt x="97" y="10"/>
                      <a:pt x="93" y="18"/>
                      <a:pt x="88" y="27"/>
                    </a:cubicBezTo>
                    <a:cubicBezTo>
                      <a:pt x="171" y="83"/>
                      <a:pt x="204" y="159"/>
                      <a:pt x="185" y="260"/>
                    </a:cubicBezTo>
                    <a:cubicBezTo>
                      <a:pt x="163" y="254"/>
                      <a:pt x="142" y="248"/>
                      <a:pt x="121"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grpSp>
        <p:grpSp>
          <p:nvGrpSpPr>
            <p:cNvPr id="11" name="Group 5"/>
            <p:cNvGrpSpPr>
              <a:grpSpLocks noChangeAspect="1"/>
            </p:cNvGrpSpPr>
            <p:nvPr/>
          </p:nvGrpSpPr>
          <p:grpSpPr bwMode="auto">
            <a:xfrm>
              <a:off x="6916522" y="5513733"/>
              <a:ext cx="583764" cy="549993"/>
              <a:chOff x="3389" y="1708"/>
              <a:chExt cx="1089" cy="1026"/>
            </a:xfrm>
            <a:solidFill>
              <a:srgbClr val="FFFFFF">
                <a:lumMod val="95000"/>
              </a:srgbClr>
            </a:solidFill>
          </p:grpSpPr>
          <p:sp>
            <p:nvSpPr>
              <p:cNvPr id="16" name="Freeform 6"/>
              <p:cNvSpPr>
                <a:spLocks/>
              </p:cNvSpPr>
              <p:nvPr/>
            </p:nvSpPr>
            <p:spPr bwMode="auto">
              <a:xfrm>
                <a:off x="3389" y="1724"/>
                <a:ext cx="478" cy="672"/>
              </a:xfrm>
              <a:custGeom>
                <a:avLst/>
                <a:gdLst>
                  <a:gd name="T0" fmla="*/ 65 w 201"/>
                  <a:gd name="T1" fmla="*/ 282 h 282"/>
                  <a:gd name="T2" fmla="*/ 0 w 201"/>
                  <a:gd name="T3" fmla="*/ 202 h 282"/>
                  <a:gd name="T4" fmla="*/ 30 w 201"/>
                  <a:gd name="T5" fmla="*/ 200 h 282"/>
                  <a:gd name="T6" fmla="*/ 183 w 201"/>
                  <a:gd name="T7" fmla="*/ 0 h 282"/>
                  <a:gd name="T8" fmla="*/ 201 w 201"/>
                  <a:gd name="T9" fmla="*/ 64 h 282"/>
                  <a:gd name="T10" fmla="*/ 99 w 201"/>
                  <a:gd name="T11" fmla="*/ 199 h 282"/>
                  <a:gd name="T12" fmla="*/ 114 w 201"/>
                  <a:gd name="T13" fmla="*/ 201 h 282"/>
                  <a:gd name="T14" fmla="*/ 131 w 201"/>
                  <a:gd name="T15" fmla="*/ 201 h 282"/>
                  <a:gd name="T16" fmla="*/ 65 w 201"/>
                  <a:gd name="T1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82">
                    <a:moveTo>
                      <a:pt x="65" y="282"/>
                    </a:moveTo>
                    <a:cubicBezTo>
                      <a:pt x="42" y="255"/>
                      <a:pt x="22" y="230"/>
                      <a:pt x="0" y="202"/>
                    </a:cubicBezTo>
                    <a:cubicBezTo>
                      <a:pt x="12" y="201"/>
                      <a:pt x="20" y="201"/>
                      <a:pt x="30" y="200"/>
                    </a:cubicBezTo>
                    <a:cubicBezTo>
                      <a:pt x="37" y="101"/>
                      <a:pt x="87" y="34"/>
                      <a:pt x="183" y="0"/>
                    </a:cubicBezTo>
                    <a:cubicBezTo>
                      <a:pt x="189" y="22"/>
                      <a:pt x="195" y="43"/>
                      <a:pt x="201" y="64"/>
                    </a:cubicBezTo>
                    <a:cubicBezTo>
                      <a:pt x="138" y="88"/>
                      <a:pt x="102" y="130"/>
                      <a:pt x="99" y="199"/>
                    </a:cubicBezTo>
                    <a:cubicBezTo>
                      <a:pt x="105" y="200"/>
                      <a:pt x="109" y="201"/>
                      <a:pt x="114" y="201"/>
                    </a:cubicBezTo>
                    <a:cubicBezTo>
                      <a:pt x="118" y="201"/>
                      <a:pt x="122" y="201"/>
                      <a:pt x="131" y="201"/>
                    </a:cubicBezTo>
                    <a:cubicBezTo>
                      <a:pt x="108" y="229"/>
                      <a:pt x="87" y="255"/>
                      <a:pt x="65"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17" name="Freeform 7"/>
              <p:cNvSpPr>
                <a:spLocks/>
              </p:cNvSpPr>
              <p:nvPr/>
            </p:nvSpPr>
            <p:spPr bwMode="auto">
              <a:xfrm>
                <a:off x="3615" y="2425"/>
                <a:ext cx="716" cy="309"/>
              </a:xfrm>
              <a:custGeom>
                <a:avLst/>
                <a:gdLst>
                  <a:gd name="T0" fmla="*/ 0 w 301"/>
                  <a:gd name="T1" fmla="*/ 56 h 130"/>
                  <a:gd name="T2" fmla="*/ 45 w 301"/>
                  <a:gd name="T3" fmla="*/ 7 h 130"/>
                  <a:gd name="T4" fmla="*/ 212 w 301"/>
                  <a:gd name="T5" fmla="*/ 26 h 130"/>
                  <a:gd name="T6" fmla="*/ 200 w 301"/>
                  <a:gd name="T7" fmla="*/ 0 h 130"/>
                  <a:gd name="T8" fmla="*/ 251 w 301"/>
                  <a:gd name="T9" fmla="*/ 7 h 130"/>
                  <a:gd name="T10" fmla="*/ 301 w 301"/>
                  <a:gd name="T11" fmla="*/ 16 h 130"/>
                  <a:gd name="T12" fmla="*/ 264 w 301"/>
                  <a:gd name="T13" fmla="*/ 111 h 130"/>
                  <a:gd name="T14" fmla="*/ 247 w 301"/>
                  <a:gd name="T15" fmla="*/ 86 h 130"/>
                  <a:gd name="T16" fmla="*/ 0 w 301"/>
                  <a:gd name="T17" fmla="*/ 5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30">
                    <a:moveTo>
                      <a:pt x="0" y="56"/>
                    </a:moveTo>
                    <a:cubicBezTo>
                      <a:pt x="16" y="38"/>
                      <a:pt x="30" y="23"/>
                      <a:pt x="45" y="7"/>
                    </a:cubicBezTo>
                    <a:cubicBezTo>
                      <a:pt x="109" y="52"/>
                      <a:pt x="165" y="59"/>
                      <a:pt x="212" y="26"/>
                    </a:cubicBezTo>
                    <a:cubicBezTo>
                      <a:pt x="209" y="18"/>
                      <a:pt x="205" y="10"/>
                      <a:pt x="200" y="0"/>
                    </a:cubicBezTo>
                    <a:cubicBezTo>
                      <a:pt x="219" y="2"/>
                      <a:pt x="235" y="5"/>
                      <a:pt x="251" y="7"/>
                    </a:cubicBezTo>
                    <a:cubicBezTo>
                      <a:pt x="267" y="10"/>
                      <a:pt x="283" y="12"/>
                      <a:pt x="301" y="16"/>
                    </a:cubicBezTo>
                    <a:cubicBezTo>
                      <a:pt x="289" y="47"/>
                      <a:pt x="277" y="78"/>
                      <a:pt x="264" y="111"/>
                    </a:cubicBezTo>
                    <a:cubicBezTo>
                      <a:pt x="258" y="102"/>
                      <a:pt x="253" y="94"/>
                      <a:pt x="247" y="86"/>
                    </a:cubicBezTo>
                    <a:cubicBezTo>
                      <a:pt x="157" y="130"/>
                      <a:pt x="75" y="120"/>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18" name="Freeform 8"/>
              <p:cNvSpPr>
                <a:spLocks/>
              </p:cNvSpPr>
              <p:nvPr/>
            </p:nvSpPr>
            <p:spPr bwMode="auto">
              <a:xfrm>
                <a:off x="3993" y="1708"/>
                <a:ext cx="485" cy="619"/>
              </a:xfrm>
              <a:custGeom>
                <a:avLst/>
                <a:gdLst>
                  <a:gd name="T0" fmla="*/ 121 w 204"/>
                  <a:gd name="T1" fmla="*/ 242 h 260"/>
                  <a:gd name="T2" fmla="*/ 53 w 204"/>
                  <a:gd name="T3" fmla="*/ 88 h 260"/>
                  <a:gd name="T4" fmla="*/ 37 w 204"/>
                  <a:gd name="T5" fmla="*/ 112 h 260"/>
                  <a:gd name="T6" fmla="*/ 0 w 204"/>
                  <a:gd name="T7" fmla="*/ 16 h 260"/>
                  <a:gd name="T8" fmla="*/ 101 w 204"/>
                  <a:gd name="T9" fmla="*/ 0 h 260"/>
                  <a:gd name="T10" fmla="*/ 88 w 204"/>
                  <a:gd name="T11" fmla="*/ 27 h 260"/>
                  <a:gd name="T12" fmla="*/ 185 w 204"/>
                  <a:gd name="T13" fmla="*/ 260 h 260"/>
                  <a:gd name="T14" fmla="*/ 121 w 204"/>
                  <a:gd name="T15" fmla="*/ 242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260">
                    <a:moveTo>
                      <a:pt x="121" y="242"/>
                    </a:moveTo>
                    <a:cubicBezTo>
                      <a:pt x="131" y="170"/>
                      <a:pt x="104" y="110"/>
                      <a:pt x="53" y="88"/>
                    </a:cubicBezTo>
                    <a:cubicBezTo>
                      <a:pt x="48" y="95"/>
                      <a:pt x="44" y="102"/>
                      <a:pt x="37" y="112"/>
                    </a:cubicBezTo>
                    <a:cubicBezTo>
                      <a:pt x="24" y="79"/>
                      <a:pt x="12" y="48"/>
                      <a:pt x="0" y="16"/>
                    </a:cubicBezTo>
                    <a:cubicBezTo>
                      <a:pt x="34" y="10"/>
                      <a:pt x="67" y="5"/>
                      <a:pt x="101" y="0"/>
                    </a:cubicBezTo>
                    <a:cubicBezTo>
                      <a:pt x="97" y="10"/>
                      <a:pt x="93" y="18"/>
                      <a:pt x="88" y="27"/>
                    </a:cubicBezTo>
                    <a:cubicBezTo>
                      <a:pt x="171" y="83"/>
                      <a:pt x="204" y="159"/>
                      <a:pt x="185" y="260"/>
                    </a:cubicBezTo>
                    <a:cubicBezTo>
                      <a:pt x="163" y="254"/>
                      <a:pt x="142" y="248"/>
                      <a:pt x="121"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grpSp>
        <p:grpSp>
          <p:nvGrpSpPr>
            <p:cNvPr id="12" name="Group 5"/>
            <p:cNvGrpSpPr>
              <a:grpSpLocks noChangeAspect="1"/>
            </p:cNvGrpSpPr>
            <p:nvPr/>
          </p:nvGrpSpPr>
          <p:grpSpPr bwMode="auto">
            <a:xfrm>
              <a:off x="8928519" y="5513733"/>
              <a:ext cx="583764" cy="549993"/>
              <a:chOff x="3389" y="1708"/>
              <a:chExt cx="1089" cy="1026"/>
            </a:xfrm>
            <a:solidFill>
              <a:srgbClr val="FFFFFF">
                <a:lumMod val="95000"/>
              </a:srgbClr>
            </a:solidFill>
          </p:grpSpPr>
          <p:sp>
            <p:nvSpPr>
              <p:cNvPr id="13" name="Freeform 6"/>
              <p:cNvSpPr>
                <a:spLocks/>
              </p:cNvSpPr>
              <p:nvPr/>
            </p:nvSpPr>
            <p:spPr bwMode="auto">
              <a:xfrm>
                <a:off x="3389" y="1724"/>
                <a:ext cx="478" cy="672"/>
              </a:xfrm>
              <a:custGeom>
                <a:avLst/>
                <a:gdLst>
                  <a:gd name="T0" fmla="*/ 65 w 201"/>
                  <a:gd name="T1" fmla="*/ 282 h 282"/>
                  <a:gd name="T2" fmla="*/ 0 w 201"/>
                  <a:gd name="T3" fmla="*/ 202 h 282"/>
                  <a:gd name="T4" fmla="*/ 30 w 201"/>
                  <a:gd name="T5" fmla="*/ 200 h 282"/>
                  <a:gd name="T6" fmla="*/ 183 w 201"/>
                  <a:gd name="T7" fmla="*/ 0 h 282"/>
                  <a:gd name="T8" fmla="*/ 201 w 201"/>
                  <a:gd name="T9" fmla="*/ 64 h 282"/>
                  <a:gd name="T10" fmla="*/ 99 w 201"/>
                  <a:gd name="T11" fmla="*/ 199 h 282"/>
                  <a:gd name="T12" fmla="*/ 114 w 201"/>
                  <a:gd name="T13" fmla="*/ 201 h 282"/>
                  <a:gd name="T14" fmla="*/ 131 w 201"/>
                  <a:gd name="T15" fmla="*/ 201 h 282"/>
                  <a:gd name="T16" fmla="*/ 65 w 201"/>
                  <a:gd name="T1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82">
                    <a:moveTo>
                      <a:pt x="65" y="282"/>
                    </a:moveTo>
                    <a:cubicBezTo>
                      <a:pt x="42" y="255"/>
                      <a:pt x="22" y="230"/>
                      <a:pt x="0" y="202"/>
                    </a:cubicBezTo>
                    <a:cubicBezTo>
                      <a:pt x="12" y="201"/>
                      <a:pt x="20" y="201"/>
                      <a:pt x="30" y="200"/>
                    </a:cubicBezTo>
                    <a:cubicBezTo>
                      <a:pt x="37" y="101"/>
                      <a:pt x="87" y="34"/>
                      <a:pt x="183" y="0"/>
                    </a:cubicBezTo>
                    <a:cubicBezTo>
                      <a:pt x="189" y="22"/>
                      <a:pt x="195" y="43"/>
                      <a:pt x="201" y="64"/>
                    </a:cubicBezTo>
                    <a:cubicBezTo>
                      <a:pt x="138" y="88"/>
                      <a:pt x="102" y="130"/>
                      <a:pt x="99" y="199"/>
                    </a:cubicBezTo>
                    <a:cubicBezTo>
                      <a:pt x="105" y="200"/>
                      <a:pt x="109" y="201"/>
                      <a:pt x="114" y="201"/>
                    </a:cubicBezTo>
                    <a:cubicBezTo>
                      <a:pt x="118" y="201"/>
                      <a:pt x="122" y="201"/>
                      <a:pt x="131" y="201"/>
                    </a:cubicBezTo>
                    <a:cubicBezTo>
                      <a:pt x="108" y="229"/>
                      <a:pt x="87" y="255"/>
                      <a:pt x="65"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14" name="Freeform 7"/>
              <p:cNvSpPr>
                <a:spLocks/>
              </p:cNvSpPr>
              <p:nvPr/>
            </p:nvSpPr>
            <p:spPr bwMode="auto">
              <a:xfrm>
                <a:off x="3615" y="2425"/>
                <a:ext cx="716" cy="309"/>
              </a:xfrm>
              <a:custGeom>
                <a:avLst/>
                <a:gdLst>
                  <a:gd name="T0" fmla="*/ 0 w 301"/>
                  <a:gd name="T1" fmla="*/ 56 h 130"/>
                  <a:gd name="T2" fmla="*/ 45 w 301"/>
                  <a:gd name="T3" fmla="*/ 7 h 130"/>
                  <a:gd name="T4" fmla="*/ 212 w 301"/>
                  <a:gd name="T5" fmla="*/ 26 h 130"/>
                  <a:gd name="T6" fmla="*/ 200 w 301"/>
                  <a:gd name="T7" fmla="*/ 0 h 130"/>
                  <a:gd name="T8" fmla="*/ 251 w 301"/>
                  <a:gd name="T9" fmla="*/ 7 h 130"/>
                  <a:gd name="T10" fmla="*/ 301 w 301"/>
                  <a:gd name="T11" fmla="*/ 16 h 130"/>
                  <a:gd name="T12" fmla="*/ 264 w 301"/>
                  <a:gd name="T13" fmla="*/ 111 h 130"/>
                  <a:gd name="T14" fmla="*/ 247 w 301"/>
                  <a:gd name="T15" fmla="*/ 86 h 130"/>
                  <a:gd name="T16" fmla="*/ 0 w 301"/>
                  <a:gd name="T17" fmla="*/ 5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30">
                    <a:moveTo>
                      <a:pt x="0" y="56"/>
                    </a:moveTo>
                    <a:cubicBezTo>
                      <a:pt x="16" y="38"/>
                      <a:pt x="30" y="23"/>
                      <a:pt x="45" y="7"/>
                    </a:cubicBezTo>
                    <a:cubicBezTo>
                      <a:pt x="109" y="52"/>
                      <a:pt x="165" y="59"/>
                      <a:pt x="212" y="26"/>
                    </a:cubicBezTo>
                    <a:cubicBezTo>
                      <a:pt x="209" y="18"/>
                      <a:pt x="205" y="10"/>
                      <a:pt x="200" y="0"/>
                    </a:cubicBezTo>
                    <a:cubicBezTo>
                      <a:pt x="219" y="2"/>
                      <a:pt x="235" y="5"/>
                      <a:pt x="251" y="7"/>
                    </a:cubicBezTo>
                    <a:cubicBezTo>
                      <a:pt x="267" y="10"/>
                      <a:pt x="283" y="12"/>
                      <a:pt x="301" y="16"/>
                    </a:cubicBezTo>
                    <a:cubicBezTo>
                      <a:pt x="289" y="47"/>
                      <a:pt x="277" y="78"/>
                      <a:pt x="264" y="111"/>
                    </a:cubicBezTo>
                    <a:cubicBezTo>
                      <a:pt x="258" y="102"/>
                      <a:pt x="253" y="94"/>
                      <a:pt x="247" y="86"/>
                    </a:cubicBezTo>
                    <a:cubicBezTo>
                      <a:pt x="157" y="130"/>
                      <a:pt x="75" y="120"/>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15" name="Freeform 8"/>
              <p:cNvSpPr>
                <a:spLocks/>
              </p:cNvSpPr>
              <p:nvPr/>
            </p:nvSpPr>
            <p:spPr bwMode="auto">
              <a:xfrm>
                <a:off x="3993" y="1708"/>
                <a:ext cx="485" cy="619"/>
              </a:xfrm>
              <a:custGeom>
                <a:avLst/>
                <a:gdLst>
                  <a:gd name="T0" fmla="*/ 121 w 204"/>
                  <a:gd name="T1" fmla="*/ 242 h 260"/>
                  <a:gd name="T2" fmla="*/ 53 w 204"/>
                  <a:gd name="T3" fmla="*/ 88 h 260"/>
                  <a:gd name="T4" fmla="*/ 37 w 204"/>
                  <a:gd name="T5" fmla="*/ 112 h 260"/>
                  <a:gd name="T6" fmla="*/ 0 w 204"/>
                  <a:gd name="T7" fmla="*/ 16 h 260"/>
                  <a:gd name="T8" fmla="*/ 101 w 204"/>
                  <a:gd name="T9" fmla="*/ 0 h 260"/>
                  <a:gd name="T10" fmla="*/ 88 w 204"/>
                  <a:gd name="T11" fmla="*/ 27 h 260"/>
                  <a:gd name="T12" fmla="*/ 185 w 204"/>
                  <a:gd name="T13" fmla="*/ 260 h 260"/>
                  <a:gd name="T14" fmla="*/ 121 w 204"/>
                  <a:gd name="T15" fmla="*/ 242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260">
                    <a:moveTo>
                      <a:pt x="121" y="242"/>
                    </a:moveTo>
                    <a:cubicBezTo>
                      <a:pt x="131" y="170"/>
                      <a:pt x="104" y="110"/>
                      <a:pt x="53" y="88"/>
                    </a:cubicBezTo>
                    <a:cubicBezTo>
                      <a:pt x="48" y="95"/>
                      <a:pt x="44" y="102"/>
                      <a:pt x="37" y="112"/>
                    </a:cubicBezTo>
                    <a:cubicBezTo>
                      <a:pt x="24" y="79"/>
                      <a:pt x="12" y="48"/>
                      <a:pt x="0" y="16"/>
                    </a:cubicBezTo>
                    <a:cubicBezTo>
                      <a:pt x="34" y="10"/>
                      <a:pt x="67" y="5"/>
                      <a:pt x="101" y="0"/>
                    </a:cubicBezTo>
                    <a:cubicBezTo>
                      <a:pt x="97" y="10"/>
                      <a:pt x="93" y="18"/>
                      <a:pt x="88" y="27"/>
                    </a:cubicBezTo>
                    <a:cubicBezTo>
                      <a:pt x="171" y="83"/>
                      <a:pt x="204" y="159"/>
                      <a:pt x="185" y="260"/>
                    </a:cubicBezTo>
                    <a:cubicBezTo>
                      <a:pt x="163" y="254"/>
                      <a:pt x="142" y="248"/>
                      <a:pt x="121"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grpSp>
      </p:grpSp>
    </p:spTree>
    <p:extLst>
      <p:ext uri="{BB962C8B-B14F-4D97-AF65-F5344CB8AC3E}">
        <p14:creationId xmlns:p14="http://schemas.microsoft.com/office/powerpoint/2010/main" val="384113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100012"/>
            <a:ext cx="10515600" cy="1097757"/>
          </a:xfrm>
        </p:spPr>
        <p:txBody>
          <a:bodyPr/>
          <a:lstStyle/>
          <a:p>
            <a:r>
              <a:rPr lang="en-US" dirty="0"/>
              <a:t>Why Data Factory?</a:t>
            </a:r>
          </a:p>
        </p:txBody>
      </p:sp>
      <p:sp>
        <p:nvSpPr>
          <p:cNvPr id="3" name="Content Placeholder 2"/>
          <p:cNvSpPr>
            <a:spLocks noGrp="1"/>
          </p:cNvSpPr>
          <p:nvPr>
            <p:ph idx="1"/>
          </p:nvPr>
        </p:nvSpPr>
        <p:spPr>
          <a:xfrm>
            <a:off x="352425" y="1354137"/>
            <a:ext cx="10441781" cy="5137098"/>
          </a:xfrm>
        </p:spPr>
        <p:txBody>
          <a:bodyPr>
            <a:normAutofit lnSpcReduction="10000"/>
          </a:bodyPr>
          <a:lstStyle/>
          <a:p>
            <a:pPr lvl="1">
              <a:buFont typeface="Wingdings" panose="05000000000000000000" pitchFamily="2" charset="2"/>
              <a:buChar char="§"/>
            </a:pPr>
            <a:r>
              <a:rPr lang="en-US" b="1" dirty="0"/>
              <a:t>Orchestrate, schedule, monitor &amp; manage data pipelines</a:t>
            </a:r>
          </a:p>
          <a:p>
            <a:pPr lvl="1"/>
            <a:endParaRPr lang="en-US" b="1" dirty="0"/>
          </a:p>
          <a:p>
            <a:pPr lvl="2">
              <a:buFont typeface="Wingdings" panose="05000000000000000000" pitchFamily="2" charset="2"/>
              <a:buChar char="ü"/>
            </a:pPr>
            <a:r>
              <a:rPr lang="en-US" sz="2400" dirty="0"/>
              <a:t>Compose data processing, storage, and movement services (on-premises and cloud)</a:t>
            </a:r>
          </a:p>
          <a:p>
            <a:pPr lvl="2">
              <a:buFont typeface="Wingdings" panose="05000000000000000000" pitchFamily="2" charset="2"/>
              <a:buChar char="ü"/>
            </a:pPr>
            <a:r>
              <a:rPr lang="en-US" sz="2400" dirty="0"/>
              <a:t>Operate on a recurring schedule</a:t>
            </a:r>
            <a:br>
              <a:rPr lang="en-US" sz="2400" dirty="0"/>
            </a:br>
            <a:endParaRPr lang="en-US" sz="2400" dirty="0"/>
          </a:p>
          <a:p>
            <a:pPr lvl="1">
              <a:buFont typeface="Wingdings" panose="05000000000000000000" pitchFamily="2" charset="2"/>
              <a:buChar char="§"/>
            </a:pPr>
            <a:r>
              <a:rPr lang="en-US" b="1" dirty="0"/>
              <a:t>Automatic cloud resource management</a:t>
            </a:r>
          </a:p>
          <a:p>
            <a:pPr lvl="1"/>
            <a:endParaRPr lang="en-US" b="1" dirty="0"/>
          </a:p>
          <a:p>
            <a:pPr lvl="2">
              <a:buFont typeface="Wingdings" panose="05000000000000000000" pitchFamily="2" charset="2"/>
              <a:buChar char="ü"/>
            </a:pPr>
            <a:r>
              <a:rPr lang="en-US" sz="2400" dirty="0"/>
              <a:t>Globally available data movement capability</a:t>
            </a:r>
          </a:p>
          <a:p>
            <a:pPr lvl="2">
              <a:buFont typeface="Wingdings" panose="05000000000000000000" pitchFamily="2" charset="2"/>
              <a:buChar char="ü"/>
            </a:pPr>
            <a:r>
              <a:rPr lang="en-US" sz="2400" dirty="0"/>
              <a:t>Intelligent job-based resource management</a:t>
            </a:r>
            <a:br>
              <a:rPr lang="en-US" sz="2400" dirty="0"/>
            </a:br>
            <a:endParaRPr lang="en-US" sz="2400" dirty="0"/>
          </a:p>
          <a:p>
            <a:pPr lvl="1">
              <a:buFont typeface="Wingdings" panose="05000000000000000000" pitchFamily="2" charset="2"/>
              <a:buChar char="§"/>
            </a:pPr>
            <a:r>
              <a:rPr lang="en-US" b="1" dirty="0"/>
              <a:t>Single pane of glass</a:t>
            </a:r>
          </a:p>
          <a:p>
            <a:pPr lvl="1"/>
            <a:endParaRPr lang="en-US" b="1" dirty="0"/>
          </a:p>
          <a:p>
            <a:pPr lvl="2">
              <a:buFont typeface="Wingdings" panose="05000000000000000000" pitchFamily="2" charset="2"/>
              <a:buChar char="ü"/>
            </a:pPr>
            <a:r>
              <a:rPr lang="en-US" sz="2400" dirty="0"/>
              <a:t>One place to manage and monitor data pipelines</a:t>
            </a:r>
          </a:p>
        </p:txBody>
      </p:sp>
    </p:spTree>
    <p:extLst>
      <p:ext uri="{BB962C8B-B14F-4D97-AF65-F5344CB8AC3E}">
        <p14:creationId xmlns:p14="http://schemas.microsoft.com/office/powerpoint/2010/main" val="177128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mn-lt"/>
              </a:rPr>
              <a:t>Data Factory (Top Level Object)</a:t>
            </a:r>
          </a:p>
          <a:p>
            <a:r>
              <a:rPr lang="en-GB" dirty="0">
                <a:latin typeface="+mn-lt"/>
              </a:rPr>
              <a:t>Data Sources, Linked Services &amp; Datasets</a:t>
            </a:r>
          </a:p>
          <a:p>
            <a:r>
              <a:rPr lang="en-GB" dirty="0">
                <a:latin typeface="+mn-lt"/>
              </a:rPr>
              <a:t>Activities</a:t>
            </a:r>
          </a:p>
          <a:p>
            <a:r>
              <a:rPr lang="en-GB" dirty="0">
                <a:latin typeface="+mn-lt"/>
              </a:rPr>
              <a:t>Pipelines</a:t>
            </a:r>
          </a:p>
        </p:txBody>
      </p:sp>
      <p:sp>
        <p:nvSpPr>
          <p:cNvPr id="2" name="Title 1"/>
          <p:cNvSpPr>
            <a:spLocks noGrp="1"/>
          </p:cNvSpPr>
          <p:nvPr>
            <p:ph type="title"/>
          </p:nvPr>
        </p:nvSpPr>
        <p:spPr/>
        <p:txBody>
          <a:bodyPr/>
          <a:lstStyle/>
          <a:p>
            <a:r>
              <a:rPr lang="en-US" dirty="0"/>
              <a:t>Data Factory Concepts</a:t>
            </a:r>
          </a:p>
        </p:txBody>
      </p:sp>
    </p:spTree>
    <p:extLst>
      <p:ext uri="{BB962C8B-B14F-4D97-AF65-F5344CB8AC3E}">
        <p14:creationId xmlns:p14="http://schemas.microsoft.com/office/powerpoint/2010/main" val="14897313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636b0322-90fb-440c-9cbc-22749e7231e9"/>
    <ds:schemaRef ds:uri="http://purl.org/dc/terms/"/>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3B546BD0-A0CE-47FB-9E5E-E7FD55862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9510</TotalTime>
  <Words>1939</Words>
  <Application>Microsoft Office PowerPoint</Application>
  <PresentationFormat>Widescreen</PresentationFormat>
  <Paragraphs>426</Paragraphs>
  <Slides>47</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47</vt:i4>
      </vt:variant>
    </vt:vector>
  </HeadingPairs>
  <TitlesOfParts>
    <vt:vector size="58" baseType="lpstr">
      <vt:lpstr>MS PGothic</vt:lpstr>
      <vt:lpstr>Arial</vt:lpstr>
      <vt:lpstr>Calibri</vt:lpstr>
      <vt:lpstr>Calibri Light</vt:lpstr>
      <vt:lpstr>Segoe</vt:lpstr>
      <vt:lpstr>Segoe UI</vt:lpstr>
      <vt:lpstr>Segoe UI Light</vt:lpstr>
      <vt:lpstr>Segoe UI Semibold</vt:lpstr>
      <vt:lpstr>Wingdings</vt:lpstr>
      <vt:lpstr>1_Office Theme</vt:lpstr>
      <vt:lpstr>Office Theme</vt:lpstr>
      <vt:lpstr>PowerPoint Presentation</vt:lpstr>
      <vt:lpstr>Setting Expectations</vt:lpstr>
      <vt:lpstr>Setting Expectations Continued …</vt:lpstr>
      <vt:lpstr>In this module </vt:lpstr>
      <vt:lpstr>In this module </vt:lpstr>
      <vt:lpstr>Azure Data Factory</vt:lpstr>
      <vt:lpstr>Azure Data Factory</vt:lpstr>
      <vt:lpstr>Why Data Factory?</vt:lpstr>
      <vt:lpstr>Data Factory Concepts</vt:lpstr>
      <vt:lpstr>Data Sources, Linked Services &amp; Datasets</vt:lpstr>
      <vt:lpstr>Activities</vt:lpstr>
      <vt:lpstr>Pipelines</vt:lpstr>
      <vt:lpstr>Data Sets</vt:lpstr>
      <vt:lpstr>Data Set Structure</vt:lpstr>
      <vt:lpstr>Data Set Structure - Example</vt:lpstr>
      <vt:lpstr>Pipelines &amp; Activities</vt:lpstr>
      <vt:lpstr>Data Migration</vt:lpstr>
      <vt:lpstr>Activity Types</vt:lpstr>
      <vt:lpstr>Data Movement - Supported Data Stores and Formats</vt:lpstr>
      <vt:lpstr>Data Transformation - Supported Activity Types</vt:lpstr>
      <vt:lpstr>In this module </vt:lpstr>
      <vt:lpstr>DEMO - live</vt:lpstr>
      <vt:lpstr>Copy data from Blob Storage to Azure SQL DB Using Data Factory </vt:lpstr>
      <vt:lpstr>DEMO</vt:lpstr>
      <vt:lpstr>Build a Pipeline to process data using Hadoop Cluster </vt:lpstr>
      <vt:lpstr>Scheduling &amp; Execution</vt:lpstr>
      <vt:lpstr>Scheduling &amp; Execution</vt:lpstr>
      <vt:lpstr>Scheduling &amp; Execution</vt:lpstr>
      <vt:lpstr>Scheduling &amp; Execution</vt:lpstr>
      <vt:lpstr>In this module </vt:lpstr>
      <vt:lpstr>Monitoring &amp; Management</vt:lpstr>
      <vt:lpstr>Monitoring &amp; Management</vt:lpstr>
      <vt:lpstr>Monitoring &amp; Management App</vt:lpstr>
      <vt:lpstr>Monitoring &amp; Management App                               Dense Information with Context</vt:lpstr>
      <vt:lpstr>In this module </vt:lpstr>
      <vt:lpstr>Data Factory Extensions - Developer Reference</vt:lpstr>
      <vt:lpstr>Data Factory Extensions – Custom Activity</vt:lpstr>
      <vt:lpstr>Data Factory Extensions – Custom Activity Steps</vt:lpstr>
      <vt:lpstr>In this module </vt:lpstr>
      <vt:lpstr>Data Factory Roadmap</vt:lpstr>
      <vt:lpstr>Resources</vt:lpstr>
      <vt:lpstr>Resources Continued …</vt:lpstr>
      <vt:lpstr>Copy Blob to SQL DB Steps</vt:lpstr>
      <vt:lpstr>Azure SQL DB Creation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Carla Staeben</cp:lastModifiedBy>
  <cp:revision>211</cp:revision>
  <dcterms:created xsi:type="dcterms:W3CDTF">2013-02-15T23:12:42Z</dcterms:created>
  <dcterms:modified xsi:type="dcterms:W3CDTF">2017-08-04T18:15:51Z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