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414" r:id="rId2"/>
    <p:sldId id="418" r:id="rId3"/>
    <p:sldId id="427" r:id="rId4"/>
    <p:sldId id="419" r:id="rId5"/>
    <p:sldId id="411" r:id="rId6"/>
    <p:sldId id="412" r:id="rId7"/>
    <p:sldId id="399" r:id="rId8"/>
    <p:sldId id="400" r:id="rId9"/>
    <p:sldId id="402" r:id="rId10"/>
    <p:sldId id="401" r:id="rId11"/>
    <p:sldId id="408" r:id="rId12"/>
    <p:sldId id="409" r:id="rId13"/>
    <p:sldId id="425" r:id="rId14"/>
    <p:sldId id="420" r:id="rId15"/>
    <p:sldId id="424" r:id="rId16"/>
    <p:sldId id="410" r:id="rId17"/>
    <p:sldId id="421" r:id="rId18"/>
    <p:sldId id="422" r:id="rId19"/>
    <p:sldId id="423" r:id="rId20"/>
    <p:sldId id="428" r:id="rId21"/>
    <p:sldId id="33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18"/>
            <p14:sldId id="427"/>
            <p14:sldId id="419"/>
            <p14:sldId id="411"/>
            <p14:sldId id="412"/>
            <p14:sldId id="399"/>
            <p14:sldId id="400"/>
            <p14:sldId id="402"/>
            <p14:sldId id="401"/>
            <p14:sldId id="408"/>
            <p14:sldId id="409"/>
            <p14:sldId id="425"/>
            <p14:sldId id="420"/>
            <p14:sldId id="424"/>
            <p14:sldId id="410"/>
            <p14:sldId id="421"/>
            <p14:sldId id="422"/>
            <p14:sldId id="423"/>
            <p14:sldId id="428"/>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0647" autoAdjust="0"/>
  </p:normalViewPr>
  <p:slideViewPr>
    <p:cSldViewPr snapToGrid="0">
      <p:cViewPr varScale="1">
        <p:scale>
          <a:sx n="81" d="100"/>
          <a:sy n="81" d="100"/>
        </p:scale>
        <p:origin x="135" y="45"/>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17603"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Information</a:t>
          </a:r>
        </a:p>
      </dsp:txBody>
      <dsp:txXfrm rot="-5400000">
        <a:off x="2299631" y="142164"/>
        <a:ext cx="543474" cy="624683"/>
      </dsp:txXfrm>
    </dsp:sp>
    <dsp:sp modelId="{9A53782E-84B7-495E-BB96-20026BD94B97}">
      <dsp:nvSpPr>
        <dsp:cNvPr id="0" name=""/>
        <dsp:cNvSpPr/>
      </dsp:nvSpPr>
      <dsp:spPr>
        <a:xfrm>
          <a:off x="2990104" y="182246"/>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264886"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42164"/>
        <a:ext cx="543474" cy="624683"/>
      </dsp:txXfrm>
    </dsp:sp>
    <dsp:sp modelId="{086C4028-E570-4C97-805F-0C7D8D7F5D26}">
      <dsp:nvSpPr>
        <dsp:cNvPr id="0" name=""/>
        <dsp:cNvSpPr/>
      </dsp:nvSpPr>
      <dsp:spPr>
        <a:xfrm rot="5400000">
          <a:off x="1689611"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Technology Changes</a:t>
          </a:r>
        </a:p>
      </dsp:txBody>
      <dsp:txXfrm rot="-5400000">
        <a:off x="1871639" y="912478"/>
        <a:ext cx="543474" cy="624683"/>
      </dsp:txXfrm>
    </dsp:sp>
    <dsp:sp modelId="{24AAF4F4-6396-4EA2-8E83-1A293A16235A}">
      <dsp:nvSpPr>
        <dsp:cNvPr id="0" name=""/>
        <dsp:cNvSpPr/>
      </dsp:nvSpPr>
      <dsp:spPr>
        <a:xfrm>
          <a:off x="735795" y="952559"/>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542328"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912478"/>
        <a:ext cx="543474" cy="624683"/>
      </dsp:txXfrm>
    </dsp:sp>
    <dsp:sp modelId="{8E02C9CA-7E47-4C0E-9D64-9A4547D3E10B}">
      <dsp:nvSpPr>
        <dsp:cNvPr id="0" name=""/>
        <dsp:cNvSpPr/>
      </dsp:nvSpPr>
      <dsp:spPr>
        <a:xfrm rot="5400000">
          <a:off x="2117603"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Question Types</a:t>
          </a:r>
        </a:p>
      </dsp:txBody>
      <dsp:txXfrm rot="-5400000">
        <a:off x="2299631" y="1682791"/>
        <a:ext cx="543474" cy="624683"/>
      </dsp:txXfrm>
    </dsp:sp>
    <dsp:sp modelId="{3617D18F-FC41-4379-8912-3757CD3B8A92}">
      <dsp:nvSpPr>
        <dsp:cNvPr id="0" name=""/>
        <dsp:cNvSpPr/>
      </dsp:nvSpPr>
      <dsp:spPr>
        <a:xfrm>
          <a:off x="2990104" y="1722872"/>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264886"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682791"/>
        <a:ext cx="543474" cy="624683"/>
      </dsp:txXfrm>
    </dsp:sp>
    <dsp:sp modelId="{1CF68D52-AC71-446A-824B-331D380D19AB}">
      <dsp:nvSpPr>
        <dsp:cNvPr id="0" name=""/>
        <dsp:cNvSpPr/>
      </dsp:nvSpPr>
      <dsp:spPr>
        <a:xfrm rot="5400000">
          <a:off x="1689611"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Strategies</a:t>
          </a:r>
        </a:p>
      </dsp:txBody>
      <dsp:txXfrm rot="-5400000">
        <a:off x="1871639" y="2453104"/>
        <a:ext cx="543474" cy="624683"/>
      </dsp:txXfrm>
    </dsp:sp>
    <dsp:sp modelId="{8803F8D3-B9BA-46F4-8DA3-658EBC5AC972}">
      <dsp:nvSpPr>
        <dsp:cNvPr id="0" name=""/>
        <dsp:cNvSpPr/>
      </dsp:nvSpPr>
      <dsp:spPr>
        <a:xfrm>
          <a:off x="735795" y="2493186"/>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542328"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2453104"/>
        <a:ext cx="543474" cy="624683"/>
      </dsp:txXfrm>
    </dsp:sp>
    <dsp:sp modelId="{E73095F5-EF93-4F9E-8583-9070C4DC8D56}">
      <dsp:nvSpPr>
        <dsp:cNvPr id="0" name=""/>
        <dsp:cNvSpPr/>
      </dsp:nvSpPr>
      <dsp:spPr>
        <a:xfrm rot="5400000">
          <a:off x="2117603"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Additional Resources</a:t>
          </a:r>
        </a:p>
      </dsp:txBody>
      <dsp:txXfrm rot="-5400000">
        <a:off x="2299631" y="3223417"/>
        <a:ext cx="543474" cy="624683"/>
      </dsp:txXfrm>
    </dsp:sp>
    <dsp:sp modelId="{C2B784D3-9D62-40FC-ABC8-96FCE8DD5438}">
      <dsp:nvSpPr>
        <dsp:cNvPr id="0" name=""/>
        <dsp:cNvSpPr/>
      </dsp:nvSpPr>
      <dsp:spPr>
        <a:xfrm>
          <a:off x="2990104" y="3263499"/>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264886"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3223417"/>
        <a:ext cx="543474" cy="62468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11/17/2017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11/17/2017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13409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https://azure.microsoft.com/en-us/free/?v=17.39a    (12 months)</a:t>
            </a:r>
          </a:p>
          <a:p>
            <a:endParaRPr lang="en-US" dirty="0"/>
          </a:p>
          <a:p>
            <a:r>
              <a:rPr lang="en-US" dirty="0"/>
              <a:t>MVA 70-534 - https://mva.microsoft.com/en-US/training-courses/certification-exam-overview-70534-architecting-microsoft-azure-solutions-17406?l=2jFpjinjD_4806218965 </a:t>
            </a:r>
          </a:p>
          <a:p>
            <a:endParaRPr lang="en-US" dirty="0"/>
          </a:p>
          <a:p>
            <a:r>
              <a:rPr lang="en-US" dirty="0"/>
              <a:t>VIRTUAL LABS - https://azure.microsoft.com/en-us/training/hands-on-labs/ </a:t>
            </a:r>
          </a:p>
          <a:p>
            <a:endParaRPr lang="en-US" dirty="0"/>
          </a:p>
          <a:p>
            <a:r>
              <a:rPr lang="en-US" dirty="0"/>
              <a:t>Azure updates - https://azure.microsoft.com/en-us/updates/ </a:t>
            </a:r>
          </a:p>
          <a:p>
            <a:endParaRPr lang="en-US" dirty="0"/>
          </a:p>
          <a:p>
            <a:r>
              <a:rPr lang="en-US" dirty="0"/>
              <a:t>Practice tests - https://www.mindhub.com/70-534-Architecting-Microsoft-Azure-Solutions-p/mu-70-534_p.htm&amp;utm_source=microsoft&amp;utm_medium=certpage&amp;utm_campaign=msofficialpractice </a:t>
            </a:r>
          </a:p>
          <a:p>
            <a:endParaRPr lang="en-US" dirty="0"/>
          </a:p>
          <a:p>
            <a:r>
              <a:rPr lang="en-US" dirty="0"/>
              <a:t>Exam Replay - https://www.microsoft.com/en-us/learning/offers.aspx?intcmp=lexhpoffersmenubutton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914301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11/17/2017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52728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Learn about a8 and a9 - </a:t>
            </a:r>
            <a:r>
              <a:rPr lang="en-US" dirty="0" err="1"/>
              <a:t>hpc</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91711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25560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www.measureup.com/" TargetMode="External"/><Relationship Id="rId3" Type="http://schemas.openxmlformats.org/officeDocument/2006/relationships/hyperlink" Target="https://www.microsoft.com/en-us/learning/default.aspx" TargetMode="External"/><Relationship Id="rId7" Type="http://schemas.openxmlformats.org/officeDocument/2006/relationships/hyperlink" Target="https://www.edx.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mva.microsoft.com/" TargetMode="External"/><Relationship Id="rId5" Type="http://schemas.openxmlformats.org/officeDocument/2006/relationships/hyperlink" Target="https://technet.microsoft.com/en-us/learning/bb291022.aspx" TargetMode="External"/><Relationship Id="rId4" Type="http://schemas.openxmlformats.org/officeDocument/2006/relationships/hyperlink" Target="http://borntolearn.mslearn.n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2141986353"/>
              </p:ext>
            </p:extLst>
          </p:nvPr>
        </p:nvGraphicFramePr>
        <p:xfrm>
          <a:off x="-859880" y="1496135"/>
          <a:ext cx="4738705" cy="399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0774" y="1496135"/>
            <a:ext cx="7481404" cy="4577723"/>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
        <p:nvSpPr>
          <p:cNvPr id="6" name="TextBox 5">
            <a:extLst>
              <a:ext uri="{FF2B5EF4-FFF2-40B4-BE49-F238E27FC236}">
                <a16:creationId xmlns:a16="http://schemas.microsoft.com/office/drawing/2014/main" id="{F6DABB8C-BBAA-4063-810A-6C3A37ACCD82}"/>
              </a:ext>
            </a:extLst>
          </p:cNvPr>
          <p:cNvSpPr txBox="1"/>
          <p:nvPr/>
        </p:nvSpPr>
        <p:spPr>
          <a:xfrm>
            <a:off x="0" y="5780140"/>
            <a:ext cx="4029949" cy="707886"/>
          </a:xfrm>
          <a:prstGeom prst="rect">
            <a:avLst/>
          </a:prstGeom>
          <a:noFill/>
        </p:spPr>
        <p:txBody>
          <a:bodyPr wrap="none" rtlCol="0">
            <a:spAutoFit/>
          </a:bodyPr>
          <a:lstStyle/>
          <a:p>
            <a:r>
              <a:rPr lang="en-US" sz="2000" b="1" dirty="0"/>
              <a:t>Ashish Sharma</a:t>
            </a:r>
          </a:p>
          <a:p>
            <a:r>
              <a:rPr lang="en-US" sz="2000" b="1" dirty="0"/>
              <a:t>Cloud Solutions Architect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a:xfrm>
            <a:off x="201591" y="1231901"/>
            <a:ext cx="11778205" cy="5272138"/>
          </a:xfrm>
        </p:spPr>
        <p:txBody>
          <a:bodyPr/>
          <a:lstStyle/>
          <a:p>
            <a:pPr marL="571500" indent="-571500">
              <a:buFont typeface="Arial" panose="020B0604020202020204" pitchFamily="34" charset="0"/>
              <a:buChar char="•"/>
            </a:pPr>
            <a:r>
              <a:rPr lang="en-US" dirty="0"/>
              <a:t>Sign up for free Azure </a:t>
            </a:r>
          </a:p>
          <a:p>
            <a:pPr marL="571500" indent="-571500">
              <a:buFont typeface="Arial" panose="020B0604020202020204" pitchFamily="34" charset="0"/>
              <a:buChar char="•"/>
            </a:pPr>
            <a:r>
              <a:rPr lang="en-US" dirty="0"/>
              <a:t>Review the Certification Exam Overview: 70-534: Architecting Microsoft Azure Solutions (MVA)</a:t>
            </a:r>
          </a:p>
          <a:p>
            <a:pPr marL="571500" indent="-571500">
              <a:buFont typeface="Arial" panose="020B0604020202020204" pitchFamily="34" charset="0"/>
              <a:buChar char="•"/>
            </a:pPr>
            <a:r>
              <a:rPr lang="en-US" dirty="0"/>
              <a:t>Practice, practice, practice</a:t>
            </a:r>
          </a:p>
          <a:p>
            <a:pPr marL="571500" indent="-571500">
              <a:buFont typeface="Arial" panose="020B0604020202020204" pitchFamily="34" charset="0"/>
              <a:buChar char="•"/>
            </a:pPr>
            <a:r>
              <a:rPr lang="en-US" dirty="0"/>
              <a:t>Run virtual labs</a:t>
            </a:r>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 – use practice tests instead</a:t>
            </a:r>
          </a:p>
          <a:p>
            <a:pPr marL="571500" indent="-571500">
              <a:buFont typeface="Arial" panose="020B0604020202020204" pitchFamily="34" charset="0"/>
              <a:buChar char="•"/>
            </a:pPr>
            <a:r>
              <a:rPr lang="en-US" dirty="0"/>
              <a:t>Special offer – Exam Replay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p>
          <a:p>
            <a:endParaRPr lang="en-US" dirty="0"/>
          </a:p>
        </p:txBody>
      </p:sp>
      <p:pic>
        <p:nvPicPr>
          <p:cNvPr id="4" name="Picture 3"/>
          <p:cNvPicPr>
            <a:picLocks noChangeAspect="1"/>
          </p:cNvPicPr>
          <p:nvPr/>
        </p:nvPicPr>
        <p:blipFill>
          <a:blip r:embed="rId3"/>
          <a:stretch>
            <a:fillRect/>
          </a:stretch>
        </p:blipFill>
        <p:spPr>
          <a:xfrm>
            <a:off x="318835" y="1775265"/>
            <a:ext cx="8768474" cy="4671234"/>
          </a:xfrm>
          <a:prstGeom prst="rect">
            <a:avLst/>
          </a:prstGeom>
        </p:spPr>
      </p:pic>
      <p:sp>
        <p:nvSpPr>
          <p:cNvPr id="5" name="Oval 4"/>
          <p:cNvSpPr/>
          <p:nvPr/>
        </p:nvSpPr>
        <p:spPr>
          <a:xfrm>
            <a:off x="4007052" y="2110251"/>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hlinkClick r:id="rId3"/>
              </a:rPr>
              <a:t>Microsoft Learning home page</a:t>
            </a:r>
            <a:endParaRPr lang="en-US" dirty="0"/>
          </a:p>
          <a:p>
            <a:r>
              <a:rPr lang="en-US" dirty="0">
                <a:hlinkClick r:id="rId4"/>
              </a:rPr>
              <a:t>Microsoft Born to Learn site</a:t>
            </a:r>
            <a:endParaRPr lang="en-US" dirty="0"/>
          </a:p>
          <a:p>
            <a:r>
              <a:rPr lang="en-US" dirty="0">
                <a:hlinkClick r:id="rId5"/>
              </a:rPr>
              <a:t>Microsoft </a:t>
            </a:r>
            <a:r>
              <a:rPr lang="en-US" dirty="0" err="1">
                <a:hlinkClick r:id="rId5"/>
              </a:rPr>
              <a:t>Technet</a:t>
            </a:r>
            <a:r>
              <a:rPr lang="en-US" dirty="0">
                <a:hlinkClick r:id="rId5"/>
              </a:rPr>
              <a:t> Learning Resources</a:t>
            </a:r>
            <a:endParaRPr lang="en-US" dirty="0"/>
          </a:p>
          <a:p>
            <a:r>
              <a:rPr lang="en-US" dirty="0">
                <a:hlinkClick r:id="rId6"/>
              </a:rPr>
              <a:t>Microsoft Virtual Academy</a:t>
            </a:r>
            <a:endParaRPr lang="en-US" dirty="0"/>
          </a:p>
          <a:p>
            <a:r>
              <a:rPr lang="en-US" dirty="0">
                <a:hlinkClick r:id="rId7"/>
              </a:rPr>
              <a:t>Edx.org</a:t>
            </a:r>
            <a:endParaRPr lang="en-US" dirty="0"/>
          </a:p>
          <a:p>
            <a:r>
              <a:rPr lang="en-US" dirty="0" err="1">
                <a:hlinkClick r:id="rId8"/>
              </a:rPr>
              <a:t>MeasureUp</a:t>
            </a:r>
            <a:endParaRPr lang="en-US" dirty="0"/>
          </a:p>
        </p:txBody>
      </p:sp>
    </p:spTree>
    <p:extLst>
      <p:ext uri="{BB962C8B-B14F-4D97-AF65-F5344CB8AC3E}">
        <p14:creationId xmlns:p14="http://schemas.microsoft.com/office/powerpoint/2010/main" val="263464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Rectangle 1">
            <a:extLst>
              <a:ext uri="{FF2B5EF4-FFF2-40B4-BE49-F238E27FC236}">
                <a16:creationId xmlns:a16="http://schemas.microsoft.com/office/drawing/2014/main" id="{EB07F72F-9ABC-402E-BBA2-8EB2D13C0001}"/>
              </a:ext>
            </a:extLst>
          </p:cNvPr>
          <p:cNvSpPr/>
          <p:nvPr/>
        </p:nvSpPr>
        <p:spPr>
          <a:xfrm>
            <a:off x="1318162" y="3083701"/>
            <a:ext cx="4013859" cy="769441"/>
          </a:xfrm>
          <a:prstGeom prst="rect">
            <a:avLst/>
          </a:prstGeom>
        </p:spPr>
        <p:txBody>
          <a:bodyPr wrap="square">
            <a:spAutoFit/>
          </a:bodyPr>
          <a:lstStyle/>
          <a:p>
            <a:r>
              <a:rPr lang="en-US" sz="4400" dirty="0"/>
              <a:t>Questions?</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Times the are a Changing</a:t>
            </a:r>
          </a:p>
        </p:txBody>
      </p:sp>
      <p:sp>
        <p:nvSpPr>
          <p:cNvPr id="3" name="Text Placeholder 2"/>
          <p:cNvSpPr>
            <a:spLocks noGrp="1"/>
          </p:cNvSpPr>
          <p:nvPr>
            <p:ph type="body" idx="1"/>
          </p:nvPr>
        </p:nvSpPr>
        <p:spPr/>
        <p:txBody>
          <a:bodyPr/>
          <a:lstStyle/>
          <a:p>
            <a:r>
              <a:rPr lang="en-US" dirty="0"/>
              <a:t>Dealing with the pace of changes in technology</a:t>
            </a:r>
          </a:p>
        </p:txBody>
      </p:sp>
    </p:spTree>
    <p:extLst>
      <p:ext uri="{BB962C8B-B14F-4D97-AF65-F5344CB8AC3E}">
        <p14:creationId xmlns:p14="http://schemas.microsoft.com/office/powerpoint/2010/main" val="243114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9325</TotalTime>
  <Words>1191</Words>
  <Application>Microsoft Office PowerPoint</Application>
  <PresentationFormat>Widescreen</PresentationFormat>
  <Paragraphs>150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Segoe Semibold</vt:lpstr>
      <vt:lpstr>Segoe UI</vt:lpstr>
      <vt:lpstr>Office Theme</vt:lpstr>
      <vt:lpstr>Exam Tips and Tricks</vt:lpstr>
      <vt:lpstr>Exam Information</vt:lpstr>
      <vt:lpstr>RoadMap – Azure Certifications</vt:lpstr>
      <vt:lpstr>Consult the Official Exam Page for Your Exam</vt:lpstr>
      <vt:lpstr>The Times the are a Changing</vt:lpstr>
      <vt:lpstr>Azure Exam Refreshes</vt:lpstr>
      <vt:lpstr>Question Types</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James Serra</cp:lastModifiedBy>
  <cp:revision>109</cp:revision>
  <dcterms:created xsi:type="dcterms:W3CDTF">2015-09-15T13:10:44Z</dcterms:created>
  <dcterms:modified xsi:type="dcterms:W3CDTF">2017-11-17T20:04:56Z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2017-09-26T21:34:13.3602241-04:00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