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89" r:id="rId2"/>
    <p:sldId id="287" r:id="rId3"/>
    <p:sldId id="290" r:id="rId4"/>
    <p:sldId id="258" r:id="rId5"/>
    <p:sldId id="291" r:id="rId6"/>
    <p:sldId id="293" r:id="rId7"/>
    <p:sldId id="294" r:id="rId8"/>
    <p:sldId id="292" r:id="rId9"/>
    <p:sldId id="296" r:id="rId10"/>
    <p:sldId id="297" r:id="rId11"/>
    <p:sldId id="298" r:id="rId12"/>
    <p:sldId id="342" r:id="rId13"/>
    <p:sldId id="299" r:id="rId14"/>
    <p:sldId id="300" r:id="rId15"/>
    <p:sldId id="301" r:id="rId16"/>
    <p:sldId id="302" r:id="rId17"/>
    <p:sldId id="303" r:id="rId18"/>
    <p:sldId id="335" r:id="rId19"/>
    <p:sldId id="333" r:id="rId20"/>
    <p:sldId id="305" r:id="rId21"/>
    <p:sldId id="304" r:id="rId22"/>
    <p:sldId id="368" r:id="rId23"/>
    <p:sldId id="306" r:id="rId24"/>
    <p:sldId id="320" r:id="rId25"/>
    <p:sldId id="307" r:id="rId26"/>
    <p:sldId id="308" r:id="rId27"/>
    <p:sldId id="314" r:id="rId28"/>
    <p:sldId id="310" r:id="rId29"/>
    <p:sldId id="364" r:id="rId30"/>
    <p:sldId id="311" r:id="rId31"/>
    <p:sldId id="312" r:id="rId32"/>
    <p:sldId id="315" r:id="rId33"/>
    <p:sldId id="313" r:id="rId34"/>
    <p:sldId id="309" r:id="rId35"/>
    <p:sldId id="318" r:id="rId36"/>
    <p:sldId id="319" r:id="rId37"/>
    <p:sldId id="317" r:id="rId38"/>
    <p:sldId id="316" r:id="rId39"/>
    <p:sldId id="321" r:id="rId40"/>
    <p:sldId id="323" r:id="rId41"/>
    <p:sldId id="324" r:id="rId42"/>
    <p:sldId id="325" r:id="rId43"/>
    <p:sldId id="322" r:id="rId44"/>
    <p:sldId id="326" r:id="rId45"/>
    <p:sldId id="327" r:id="rId46"/>
    <p:sldId id="341" r:id="rId47"/>
    <p:sldId id="328" r:id="rId48"/>
    <p:sldId id="329" r:id="rId49"/>
    <p:sldId id="330" r:id="rId50"/>
    <p:sldId id="331" r:id="rId51"/>
    <p:sldId id="332" r:id="rId52"/>
    <p:sldId id="334" r:id="rId53"/>
    <p:sldId id="366" r:id="rId54"/>
    <p:sldId id="367"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9" r:id="rId71"/>
    <p:sldId id="360" r:id="rId72"/>
    <p:sldId id="361" r:id="rId73"/>
    <p:sldId id="362" r:id="rId74"/>
    <p:sldId id="363" r:id="rId75"/>
    <p:sldId id="36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A38CFF-3064-4266-978C-E0D30B789057}" v="136" dt="2017-06-10T19:36:59.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4" autoAdjust="0"/>
    <p:restoredTop sz="94660"/>
  </p:normalViewPr>
  <p:slideViewPr>
    <p:cSldViewPr snapToGrid="0">
      <p:cViewPr varScale="1">
        <p:scale>
          <a:sx n="121" d="100"/>
          <a:sy n="121" d="100"/>
        </p:scale>
        <p:origin x="1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Richter" userId="9ab6d983-b66a-4d2b-996e-283e26ed32b4" providerId="ADAL" clId="{BFA38CFF-3064-4266-978C-E0D30B789057}"/>
    <pc:docChg chg="undo redo custSel addSld delSld modSld sldOrd">
      <pc:chgData name="Mike Richter" userId="9ab6d983-b66a-4d2b-996e-283e26ed32b4" providerId="ADAL" clId="{BFA38CFF-3064-4266-978C-E0D30B789057}" dt="2017-06-12T15:57:30.292" v="3503"/>
      <pc:docMkLst>
        <pc:docMk/>
      </pc:docMkLst>
      <pc:sldChg chg="modSp">
        <pc:chgData name="Mike Richter" userId="9ab6d983-b66a-4d2b-996e-283e26ed32b4" providerId="ADAL" clId="{BFA38CFF-3064-4266-978C-E0D30B789057}" dt="2017-06-09T21:08:50.182" v="1" actId="27636"/>
        <pc:sldMkLst>
          <pc:docMk/>
          <pc:sldMk cId="3411593240" sldId="299"/>
        </pc:sldMkLst>
        <pc:spChg chg="mod">
          <ac:chgData name="Mike Richter" userId="9ab6d983-b66a-4d2b-996e-283e26ed32b4" providerId="ADAL" clId="{BFA38CFF-3064-4266-978C-E0D30B789057}" dt="2017-06-09T21:08:50.182" v="1" actId="27636"/>
          <ac:spMkLst>
            <pc:docMk/>
            <pc:sldMk cId="3411593240" sldId="299"/>
            <ac:spMk id="3" creationId="{00000000-0000-0000-0000-000000000000}"/>
          </ac:spMkLst>
        </pc:spChg>
      </pc:sldChg>
      <pc:sldChg chg="modSp add ord">
        <pc:chgData name="Mike Richter" userId="9ab6d983-b66a-4d2b-996e-283e26ed32b4" providerId="ADAL" clId="{BFA38CFF-3064-4266-978C-E0D30B789057}" dt="2017-06-09T21:45:02.848" v="1081" actId="20577"/>
        <pc:sldMkLst>
          <pc:docMk/>
          <pc:sldMk cId="2774397814" sldId="300"/>
        </pc:sldMkLst>
        <pc:spChg chg="mod">
          <ac:chgData name="Mike Richter" userId="9ab6d983-b66a-4d2b-996e-283e26ed32b4" providerId="ADAL" clId="{BFA38CFF-3064-4266-978C-E0D30B789057}" dt="2017-06-09T21:09:17.002" v="16" actId="20577"/>
          <ac:spMkLst>
            <pc:docMk/>
            <pc:sldMk cId="2774397814" sldId="300"/>
            <ac:spMk id="2" creationId="{1BDD77D1-B84B-4A29-A9FC-18E9DA44F12C}"/>
          </ac:spMkLst>
        </pc:spChg>
        <pc:spChg chg="mod">
          <ac:chgData name="Mike Richter" userId="9ab6d983-b66a-4d2b-996e-283e26ed32b4" providerId="ADAL" clId="{BFA38CFF-3064-4266-978C-E0D30B789057}" dt="2017-06-09T21:45:02.848" v="1081" actId="20577"/>
          <ac:spMkLst>
            <pc:docMk/>
            <pc:sldMk cId="2774397814" sldId="300"/>
            <ac:spMk id="3" creationId="{9A084D11-B70D-40EE-B04A-A4D4D869172E}"/>
          </ac:spMkLst>
        </pc:spChg>
      </pc:sldChg>
      <pc:sldChg chg="addSp modSp add">
        <pc:chgData name="Mike Richter" userId="9ab6d983-b66a-4d2b-996e-283e26ed32b4" providerId="ADAL" clId="{BFA38CFF-3064-4266-978C-E0D30B789057}" dt="2017-06-09T21:20:27.502" v="480" actId="20577"/>
        <pc:sldMkLst>
          <pc:docMk/>
          <pc:sldMk cId="3604548053" sldId="301"/>
        </pc:sldMkLst>
        <pc:spChg chg="mod">
          <ac:chgData name="Mike Richter" userId="9ab6d983-b66a-4d2b-996e-283e26ed32b4" providerId="ADAL" clId="{BFA38CFF-3064-4266-978C-E0D30B789057}" dt="2017-06-09T21:16:02.897" v="288" actId="20577"/>
          <ac:spMkLst>
            <pc:docMk/>
            <pc:sldMk cId="3604548053" sldId="301"/>
            <ac:spMk id="2" creationId="{9E1D053F-E818-4E51-A224-18DFCA89348F}"/>
          </ac:spMkLst>
        </pc:spChg>
        <pc:spChg chg="mod">
          <ac:chgData name="Mike Richter" userId="9ab6d983-b66a-4d2b-996e-283e26ed32b4" providerId="ADAL" clId="{BFA38CFF-3064-4266-978C-E0D30B789057}" dt="2017-06-09T21:20:27.502" v="480" actId="20577"/>
          <ac:spMkLst>
            <pc:docMk/>
            <pc:sldMk cId="3604548053" sldId="301"/>
            <ac:spMk id="3" creationId="{4B10BDA0-45B2-4562-9ED5-44591285E6B1}"/>
          </ac:spMkLst>
        </pc:spChg>
        <pc:graphicFrameChg chg="add mod modGraphic">
          <ac:chgData name="Mike Richter" userId="9ab6d983-b66a-4d2b-996e-283e26ed32b4" providerId="ADAL" clId="{BFA38CFF-3064-4266-978C-E0D30B789057}" dt="2017-06-09T21:19:25.468" v="469" actId="403"/>
          <ac:graphicFrameMkLst>
            <pc:docMk/>
            <pc:sldMk cId="3604548053" sldId="301"/>
            <ac:graphicFrameMk id="4" creationId="{9BFABEEB-678A-4613-8D30-5EEC540E85FA}"/>
          </ac:graphicFrameMkLst>
        </pc:graphicFrameChg>
      </pc:sldChg>
      <pc:sldChg chg="add del">
        <pc:chgData name="Mike Richter" userId="9ab6d983-b66a-4d2b-996e-283e26ed32b4" providerId="ADAL" clId="{BFA38CFF-3064-4266-978C-E0D30B789057}" dt="2017-06-09T21:27:02.567" v="508" actId="2696"/>
        <pc:sldMkLst>
          <pc:docMk/>
          <pc:sldMk cId="27599380" sldId="302"/>
        </pc:sldMkLst>
      </pc:sldChg>
      <pc:sldChg chg="modSp add">
        <pc:chgData name="Mike Richter" userId="9ab6d983-b66a-4d2b-996e-283e26ed32b4" providerId="ADAL" clId="{BFA38CFF-3064-4266-978C-E0D30B789057}" dt="2017-06-09T21:45:37.432" v="1095" actId="20577"/>
        <pc:sldMkLst>
          <pc:docMk/>
          <pc:sldMk cId="912706852" sldId="302"/>
        </pc:sldMkLst>
        <pc:spChg chg="mod">
          <ac:chgData name="Mike Richter" userId="9ab6d983-b66a-4d2b-996e-283e26ed32b4" providerId="ADAL" clId="{BFA38CFF-3064-4266-978C-E0D30B789057}" dt="2017-06-09T21:45:37.432" v="1095" actId="20577"/>
          <ac:spMkLst>
            <pc:docMk/>
            <pc:sldMk cId="912706852" sldId="302"/>
            <ac:spMk id="2" creationId="{D78C344E-8CAA-4BD4-9CF5-6B6FB7925E86}"/>
          </ac:spMkLst>
        </pc:spChg>
        <pc:spChg chg="mod">
          <ac:chgData name="Mike Richter" userId="9ab6d983-b66a-4d2b-996e-283e26ed32b4" providerId="ADAL" clId="{BFA38CFF-3064-4266-978C-E0D30B789057}" dt="2017-06-09T21:45:26.636" v="1094" actId="27636"/>
          <ac:spMkLst>
            <pc:docMk/>
            <pc:sldMk cId="912706852" sldId="302"/>
            <ac:spMk id="3" creationId="{33540426-6430-4F92-BCF3-6BC3ADBA2069}"/>
          </ac:spMkLst>
        </pc:spChg>
      </pc:sldChg>
      <pc:sldChg chg="modSp add">
        <pc:chgData name="Mike Richter" userId="9ab6d983-b66a-4d2b-996e-283e26ed32b4" providerId="ADAL" clId="{BFA38CFF-3064-4266-978C-E0D30B789057}" dt="2017-06-10T19:33:02.396" v="2204" actId="20577"/>
        <pc:sldMkLst>
          <pc:docMk/>
          <pc:sldMk cId="1735187031" sldId="303"/>
        </pc:sldMkLst>
        <pc:spChg chg="mod">
          <ac:chgData name="Mike Richter" userId="9ab6d983-b66a-4d2b-996e-283e26ed32b4" providerId="ADAL" clId="{BFA38CFF-3064-4266-978C-E0D30B789057}" dt="2017-06-10T19:33:02.396" v="2204" actId="20577"/>
          <ac:spMkLst>
            <pc:docMk/>
            <pc:sldMk cId="1735187031" sldId="303"/>
            <ac:spMk id="2" creationId="{51CFE0D1-848A-4F8B-8183-F1A6035F9269}"/>
          </ac:spMkLst>
        </pc:spChg>
        <pc:spChg chg="mod">
          <ac:chgData name="Mike Richter" userId="9ab6d983-b66a-4d2b-996e-283e26ed32b4" providerId="ADAL" clId="{BFA38CFF-3064-4266-978C-E0D30B789057}" dt="2017-06-09T22:27:54.692" v="2010" actId="20577"/>
          <ac:spMkLst>
            <pc:docMk/>
            <pc:sldMk cId="1735187031" sldId="303"/>
            <ac:spMk id="3" creationId="{D7099431-A7D2-420C-A06D-68DADCF8356E}"/>
          </ac:spMkLst>
        </pc:spChg>
      </pc:sldChg>
      <pc:sldChg chg="addSp delSp modSp add">
        <pc:chgData name="Mike Richter" userId="9ab6d983-b66a-4d2b-996e-283e26ed32b4" providerId="ADAL" clId="{BFA38CFF-3064-4266-978C-E0D30B789057}" dt="2017-06-10T19:36:59.649" v="2337" actId="20577"/>
        <pc:sldMkLst>
          <pc:docMk/>
          <pc:sldMk cId="556686380" sldId="304"/>
        </pc:sldMkLst>
        <pc:spChg chg="del">
          <ac:chgData name="Mike Richter" userId="9ab6d983-b66a-4d2b-996e-283e26ed32b4" providerId="ADAL" clId="{BFA38CFF-3064-4266-978C-E0D30B789057}" dt="2017-06-09T22:28:02.265" v="2011"/>
          <ac:spMkLst>
            <pc:docMk/>
            <pc:sldMk cId="556686380" sldId="304"/>
            <ac:spMk id="2" creationId="{83F329CE-5CF6-453D-86CE-B9A52FF0F552}"/>
          </ac:spMkLst>
        </pc:spChg>
        <pc:spChg chg="del">
          <ac:chgData name="Mike Richter" userId="9ab6d983-b66a-4d2b-996e-283e26ed32b4" providerId="ADAL" clId="{BFA38CFF-3064-4266-978C-E0D30B789057}" dt="2017-06-09T22:28:02.265" v="2011"/>
          <ac:spMkLst>
            <pc:docMk/>
            <pc:sldMk cId="556686380" sldId="304"/>
            <ac:spMk id="3" creationId="{FB30D594-3C00-4B1D-9E80-CFEBD208786B}"/>
          </ac:spMkLst>
        </pc:spChg>
        <pc:spChg chg="add mod">
          <ac:chgData name="Mike Richter" userId="9ab6d983-b66a-4d2b-996e-283e26ed32b4" providerId="ADAL" clId="{BFA38CFF-3064-4266-978C-E0D30B789057}" dt="2017-06-09T22:28:08.563" v="2032" actId="20577"/>
          <ac:spMkLst>
            <pc:docMk/>
            <pc:sldMk cId="556686380" sldId="304"/>
            <ac:spMk id="4" creationId="{69AFD8F1-93A8-428F-8027-F89AEAACB33E}"/>
          </ac:spMkLst>
        </pc:spChg>
        <pc:spChg chg="add del mod">
          <ac:chgData name="Mike Richter" userId="9ab6d983-b66a-4d2b-996e-283e26ed32b4" providerId="ADAL" clId="{BFA38CFF-3064-4266-978C-E0D30B789057}" dt="2017-06-10T19:36:59.649" v="2337" actId="20577"/>
          <ac:spMkLst>
            <pc:docMk/>
            <pc:sldMk cId="556686380" sldId="304"/>
            <ac:spMk id="5" creationId="{0CD8C498-8CD8-4D47-B1C6-A89CAFC1F543}"/>
          </ac:spMkLst>
        </pc:spChg>
        <pc:picChg chg="add mod">
          <ac:chgData name="Mike Richter" userId="9ab6d983-b66a-4d2b-996e-283e26ed32b4" providerId="ADAL" clId="{BFA38CFF-3064-4266-978C-E0D30B789057}" dt="2017-06-10T19:35:55.162" v="2252" actId="1076"/>
          <ac:picMkLst>
            <pc:docMk/>
            <pc:sldMk cId="556686380" sldId="304"/>
            <ac:picMk id="6" creationId="{DE11F4EB-5484-4C07-81D8-97B77A3E023F}"/>
          </ac:picMkLst>
        </pc:picChg>
        <pc:picChg chg="add del">
          <ac:chgData name="Mike Richter" userId="9ab6d983-b66a-4d2b-996e-283e26ed32b4" providerId="ADAL" clId="{BFA38CFF-3064-4266-978C-E0D30B789057}" dt="2017-06-09T22:28:13.572" v="2034"/>
          <ac:picMkLst>
            <pc:docMk/>
            <pc:sldMk cId="556686380" sldId="304"/>
            <ac:picMk id="2050" creationId="{121A7838-D7EF-4DFE-B497-33E5FCEE9919}"/>
          </ac:picMkLst>
        </pc:picChg>
        <pc:picChg chg="add del mod">
          <ac:chgData name="Mike Richter" userId="9ab6d983-b66a-4d2b-996e-283e26ed32b4" providerId="ADAL" clId="{BFA38CFF-3064-4266-978C-E0D30B789057}" dt="2017-06-10T19:36:00.579" v="2253" actId="478"/>
          <ac:picMkLst>
            <pc:docMk/>
            <pc:sldMk cId="556686380" sldId="304"/>
            <ac:picMk id="2052" creationId="{1DD05EAF-5CCF-4578-97F5-C0999ABBF721}"/>
          </ac:picMkLst>
        </pc:picChg>
      </pc:sldChg>
      <pc:sldChg chg="modSp">
        <pc:chgData name="Mike Richter" userId="9ab6d983-b66a-4d2b-996e-283e26ed32b4" providerId="ADAL" clId="{BFA38CFF-3064-4266-978C-E0D30B789057}" dt="2017-06-12T15:07:14.442" v="2690" actId="113"/>
        <pc:sldMkLst>
          <pc:docMk/>
          <pc:sldMk cId="1647504305" sldId="310"/>
        </pc:sldMkLst>
        <pc:spChg chg="mod">
          <ac:chgData name="Mike Richter" userId="9ab6d983-b66a-4d2b-996e-283e26ed32b4" providerId="ADAL" clId="{BFA38CFF-3064-4266-978C-E0D30B789057}" dt="2017-06-12T15:07:14.442" v="2690" actId="113"/>
          <ac:spMkLst>
            <pc:docMk/>
            <pc:sldMk cId="1647504305" sldId="310"/>
            <ac:spMk id="3" creationId="{00000000-0000-0000-0000-000000000000}"/>
          </ac:spMkLst>
        </pc:spChg>
      </pc:sldChg>
      <pc:sldChg chg="modSp">
        <pc:chgData name="Mike Richter" userId="9ab6d983-b66a-4d2b-996e-283e26ed32b4" providerId="ADAL" clId="{BFA38CFF-3064-4266-978C-E0D30B789057}" dt="2017-06-12T15:12:46.212" v="3480" actId="113"/>
        <pc:sldMkLst>
          <pc:docMk/>
          <pc:sldMk cId="2058334934" sldId="312"/>
        </pc:sldMkLst>
        <pc:spChg chg="mod">
          <ac:chgData name="Mike Richter" userId="9ab6d983-b66a-4d2b-996e-283e26ed32b4" providerId="ADAL" clId="{BFA38CFF-3064-4266-978C-E0D30B789057}" dt="2017-06-12T15:12:46.212" v="3480" actId="113"/>
          <ac:spMkLst>
            <pc:docMk/>
            <pc:sldMk cId="2058334934" sldId="312"/>
            <ac:spMk id="3" creationId="{00000000-0000-0000-0000-000000000000}"/>
          </ac:spMkLst>
        </pc:spChg>
      </pc:sldChg>
      <pc:sldChg chg="modSp add">
        <pc:chgData name="Mike Richter" userId="9ab6d983-b66a-4d2b-996e-283e26ed32b4" providerId="ADAL" clId="{BFA38CFF-3064-4266-978C-E0D30B789057}" dt="2017-06-12T14:35:02.449" v="2343" actId="6549"/>
        <pc:sldMkLst>
          <pc:docMk/>
          <pc:sldMk cId="4026201673" sldId="343"/>
        </pc:sldMkLst>
        <pc:spChg chg="mod">
          <ac:chgData name="Mike Richter" userId="9ab6d983-b66a-4d2b-996e-283e26ed32b4" providerId="ADAL" clId="{BFA38CFF-3064-4266-978C-E0D30B789057}" dt="2017-06-12T14:34:48.920" v="2339"/>
          <ac:spMkLst>
            <pc:docMk/>
            <pc:sldMk cId="4026201673" sldId="343"/>
            <ac:spMk id="4" creationId="{00000000-0000-0000-0000-000000000000}"/>
          </ac:spMkLst>
        </pc:spChg>
        <pc:spChg chg="mod">
          <ac:chgData name="Mike Richter" userId="9ab6d983-b66a-4d2b-996e-283e26ed32b4" providerId="ADAL" clId="{BFA38CFF-3064-4266-978C-E0D30B789057}" dt="2017-06-12T14:35:02.449" v="2343" actId="6549"/>
          <ac:spMkLst>
            <pc:docMk/>
            <pc:sldMk cId="4026201673" sldId="343"/>
            <ac:spMk id="5" creationId="{00000000-0000-0000-0000-000000000000}"/>
          </ac:spMkLst>
        </pc:spChg>
      </pc:sldChg>
      <pc:sldChg chg="modSp add">
        <pc:chgData name="Mike Richter" userId="9ab6d983-b66a-4d2b-996e-283e26ed32b4" providerId="ADAL" clId="{BFA38CFF-3064-4266-978C-E0D30B789057}" dt="2017-06-12T14:35:56.973" v="2346"/>
        <pc:sldMkLst>
          <pc:docMk/>
          <pc:sldMk cId="3462783924" sldId="344"/>
        </pc:sldMkLst>
        <pc:spChg chg="mod">
          <ac:chgData name="Mike Richter" userId="9ab6d983-b66a-4d2b-996e-283e26ed32b4" providerId="ADAL" clId="{BFA38CFF-3064-4266-978C-E0D30B789057}" dt="2017-06-12T14:35:56.973" v="2346"/>
          <ac:spMkLst>
            <pc:docMk/>
            <pc:sldMk cId="3462783924" sldId="344"/>
            <ac:spMk id="5" creationId="{00000000-0000-0000-0000-000000000000}"/>
          </ac:spMkLst>
        </pc:spChg>
      </pc:sldChg>
      <pc:sldChg chg="modSp add">
        <pc:chgData name="Mike Richter" userId="9ab6d983-b66a-4d2b-996e-283e26ed32b4" providerId="ADAL" clId="{BFA38CFF-3064-4266-978C-E0D30B789057}" dt="2017-06-12T14:37:21.064" v="2364" actId="20577"/>
        <pc:sldMkLst>
          <pc:docMk/>
          <pc:sldMk cId="758435906" sldId="345"/>
        </pc:sldMkLst>
        <pc:spChg chg="mod">
          <ac:chgData name="Mike Richter" userId="9ab6d983-b66a-4d2b-996e-283e26ed32b4" providerId="ADAL" clId="{BFA38CFF-3064-4266-978C-E0D30B789057}" dt="2017-06-12T14:37:21.064" v="2364" actId="20577"/>
          <ac:spMkLst>
            <pc:docMk/>
            <pc:sldMk cId="758435906" sldId="345"/>
            <ac:spMk id="4" creationId="{00000000-0000-0000-0000-000000000000}"/>
          </ac:spMkLst>
        </pc:spChg>
        <pc:spChg chg="mod">
          <ac:chgData name="Mike Richter" userId="9ab6d983-b66a-4d2b-996e-283e26ed32b4" providerId="ADAL" clId="{BFA38CFF-3064-4266-978C-E0D30B789057}" dt="2017-06-12T14:36:31.548" v="2350" actId="5793"/>
          <ac:spMkLst>
            <pc:docMk/>
            <pc:sldMk cId="758435906" sldId="345"/>
            <ac:spMk id="5" creationId="{00000000-0000-0000-0000-000000000000}"/>
          </ac:spMkLst>
        </pc:spChg>
      </pc:sldChg>
      <pc:sldChg chg="modSp add">
        <pc:chgData name="Mike Richter" userId="9ab6d983-b66a-4d2b-996e-283e26ed32b4" providerId="ADAL" clId="{BFA38CFF-3064-4266-978C-E0D30B789057}" dt="2017-06-12T14:37:35.509" v="2367"/>
        <pc:sldMkLst>
          <pc:docMk/>
          <pc:sldMk cId="3051163156" sldId="346"/>
        </pc:sldMkLst>
        <pc:spChg chg="mod">
          <ac:chgData name="Mike Richter" userId="9ab6d983-b66a-4d2b-996e-283e26ed32b4" providerId="ADAL" clId="{BFA38CFF-3064-4266-978C-E0D30B789057}" dt="2017-06-12T14:37:35.509" v="2367"/>
          <ac:spMkLst>
            <pc:docMk/>
            <pc:sldMk cId="3051163156" sldId="346"/>
            <ac:spMk id="5" creationId="{00000000-0000-0000-0000-000000000000}"/>
          </ac:spMkLst>
        </pc:spChg>
      </pc:sldChg>
      <pc:sldChg chg="modSp add">
        <pc:chgData name="Mike Richter" userId="9ab6d983-b66a-4d2b-996e-283e26ed32b4" providerId="ADAL" clId="{BFA38CFF-3064-4266-978C-E0D30B789057}" dt="2017-06-12T14:42:24.128" v="2425" actId="20577"/>
        <pc:sldMkLst>
          <pc:docMk/>
          <pc:sldMk cId="3504638074" sldId="347"/>
        </pc:sldMkLst>
        <pc:spChg chg="mod">
          <ac:chgData name="Mike Richter" userId="9ab6d983-b66a-4d2b-996e-283e26ed32b4" providerId="ADAL" clId="{BFA38CFF-3064-4266-978C-E0D30B789057}" dt="2017-06-12T14:42:24.128" v="2425" actId="20577"/>
          <ac:spMkLst>
            <pc:docMk/>
            <pc:sldMk cId="3504638074" sldId="347"/>
            <ac:spMk id="4" creationId="{00000000-0000-0000-0000-000000000000}"/>
          </ac:spMkLst>
        </pc:spChg>
      </pc:sldChg>
      <pc:sldChg chg="modSp add">
        <pc:chgData name="Mike Richter" userId="9ab6d983-b66a-4d2b-996e-283e26ed32b4" providerId="ADAL" clId="{BFA38CFF-3064-4266-978C-E0D30B789057}" dt="2017-06-12T14:42:35.334" v="2428"/>
        <pc:sldMkLst>
          <pc:docMk/>
          <pc:sldMk cId="3342696500" sldId="348"/>
        </pc:sldMkLst>
        <pc:spChg chg="mod">
          <ac:chgData name="Mike Richter" userId="9ab6d983-b66a-4d2b-996e-283e26ed32b4" providerId="ADAL" clId="{BFA38CFF-3064-4266-978C-E0D30B789057}" dt="2017-06-12T14:42:35.334" v="2428"/>
          <ac:spMkLst>
            <pc:docMk/>
            <pc:sldMk cId="3342696500" sldId="348"/>
            <ac:spMk id="5" creationId="{00000000-0000-0000-0000-000000000000}"/>
          </ac:spMkLst>
        </pc:spChg>
      </pc:sldChg>
      <pc:sldChg chg="modSp add">
        <pc:chgData name="Mike Richter" userId="9ab6d983-b66a-4d2b-996e-283e26ed32b4" providerId="ADAL" clId="{BFA38CFF-3064-4266-978C-E0D30B789057}" dt="2017-06-12T14:43:59.546" v="2432"/>
        <pc:sldMkLst>
          <pc:docMk/>
          <pc:sldMk cId="2014725547" sldId="349"/>
        </pc:sldMkLst>
        <pc:spChg chg="mod">
          <ac:chgData name="Mike Richter" userId="9ab6d983-b66a-4d2b-996e-283e26ed32b4" providerId="ADAL" clId="{BFA38CFF-3064-4266-978C-E0D30B789057}" dt="2017-06-12T14:43:23.475" v="2431" actId="27636"/>
          <ac:spMkLst>
            <pc:docMk/>
            <pc:sldMk cId="2014725547" sldId="349"/>
            <ac:spMk id="4" creationId="{00000000-0000-0000-0000-000000000000}"/>
          </ac:spMkLst>
        </pc:spChg>
        <pc:spChg chg="mod">
          <ac:chgData name="Mike Richter" userId="9ab6d983-b66a-4d2b-996e-283e26ed32b4" providerId="ADAL" clId="{BFA38CFF-3064-4266-978C-E0D30B789057}" dt="2017-06-12T14:43:59.546" v="2432"/>
          <ac:spMkLst>
            <pc:docMk/>
            <pc:sldMk cId="2014725547" sldId="349"/>
            <ac:spMk id="5" creationId="{00000000-0000-0000-0000-000000000000}"/>
          </ac:spMkLst>
        </pc:spChg>
      </pc:sldChg>
      <pc:sldChg chg="modSp add">
        <pc:chgData name="Mike Richter" userId="9ab6d983-b66a-4d2b-996e-283e26ed32b4" providerId="ADAL" clId="{BFA38CFF-3064-4266-978C-E0D30B789057}" dt="2017-06-12T14:44:13.561" v="2435"/>
        <pc:sldMkLst>
          <pc:docMk/>
          <pc:sldMk cId="976919728" sldId="350"/>
        </pc:sldMkLst>
        <pc:spChg chg="mod">
          <ac:chgData name="Mike Richter" userId="9ab6d983-b66a-4d2b-996e-283e26ed32b4" providerId="ADAL" clId="{BFA38CFF-3064-4266-978C-E0D30B789057}" dt="2017-06-12T14:44:13.561" v="2435"/>
          <ac:spMkLst>
            <pc:docMk/>
            <pc:sldMk cId="976919728" sldId="350"/>
            <ac:spMk id="5" creationId="{00000000-0000-0000-0000-000000000000}"/>
          </ac:spMkLst>
        </pc:spChg>
      </pc:sldChg>
      <pc:sldChg chg="modSp add">
        <pc:chgData name="Mike Richter" userId="9ab6d983-b66a-4d2b-996e-283e26ed32b4" providerId="ADAL" clId="{BFA38CFF-3064-4266-978C-E0D30B789057}" dt="2017-06-12T14:44:59.891" v="2438"/>
        <pc:sldMkLst>
          <pc:docMk/>
          <pc:sldMk cId="1845629353" sldId="351"/>
        </pc:sldMkLst>
        <pc:spChg chg="mod">
          <ac:chgData name="Mike Richter" userId="9ab6d983-b66a-4d2b-996e-283e26ed32b4" providerId="ADAL" clId="{BFA38CFF-3064-4266-978C-E0D30B789057}" dt="2017-06-12T14:44:52.811" v="2437"/>
          <ac:spMkLst>
            <pc:docMk/>
            <pc:sldMk cId="1845629353" sldId="351"/>
            <ac:spMk id="4" creationId="{00000000-0000-0000-0000-000000000000}"/>
          </ac:spMkLst>
        </pc:spChg>
        <pc:spChg chg="mod">
          <ac:chgData name="Mike Richter" userId="9ab6d983-b66a-4d2b-996e-283e26ed32b4" providerId="ADAL" clId="{BFA38CFF-3064-4266-978C-E0D30B789057}" dt="2017-06-12T14:44:59.891" v="2438"/>
          <ac:spMkLst>
            <pc:docMk/>
            <pc:sldMk cId="1845629353" sldId="351"/>
            <ac:spMk id="5" creationId="{00000000-0000-0000-0000-000000000000}"/>
          </ac:spMkLst>
        </pc:spChg>
      </pc:sldChg>
      <pc:sldChg chg="modSp add">
        <pc:chgData name="Mike Richter" userId="9ab6d983-b66a-4d2b-996e-283e26ed32b4" providerId="ADAL" clId="{BFA38CFF-3064-4266-978C-E0D30B789057}" dt="2017-06-12T14:45:33.976" v="2441"/>
        <pc:sldMkLst>
          <pc:docMk/>
          <pc:sldMk cId="2719839266" sldId="352"/>
        </pc:sldMkLst>
        <pc:spChg chg="mod">
          <ac:chgData name="Mike Richter" userId="9ab6d983-b66a-4d2b-996e-283e26ed32b4" providerId="ADAL" clId="{BFA38CFF-3064-4266-978C-E0D30B789057}" dt="2017-06-12T14:45:33.976" v="2441"/>
          <ac:spMkLst>
            <pc:docMk/>
            <pc:sldMk cId="2719839266" sldId="352"/>
            <ac:spMk id="5" creationId="{00000000-0000-0000-0000-000000000000}"/>
          </ac:spMkLst>
        </pc:spChg>
      </pc:sldChg>
      <pc:sldChg chg="modSp add">
        <pc:chgData name="Mike Richter" userId="9ab6d983-b66a-4d2b-996e-283e26ed32b4" providerId="ADAL" clId="{BFA38CFF-3064-4266-978C-E0D30B789057}" dt="2017-06-12T14:45:57.913" v="2445"/>
        <pc:sldMkLst>
          <pc:docMk/>
          <pc:sldMk cId="611076713" sldId="353"/>
        </pc:sldMkLst>
        <pc:spChg chg="mod">
          <ac:chgData name="Mike Richter" userId="9ab6d983-b66a-4d2b-996e-283e26ed32b4" providerId="ADAL" clId="{BFA38CFF-3064-4266-978C-E0D30B789057}" dt="2017-06-12T14:45:50.896" v="2444" actId="27636"/>
          <ac:spMkLst>
            <pc:docMk/>
            <pc:sldMk cId="611076713" sldId="353"/>
            <ac:spMk id="4" creationId="{00000000-0000-0000-0000-000000000000}"/>
          </ac:spMkLst>
        </pc:spChg>
        <pc:spChg chg="mod">
          <ac:chgData name="Mike Richter" userId="9ab6d983-b66a-4d2b-996e-283e26ed32b4" providerId="ADAL" clId="{BFA38CFF-3064-4266-978C-E0D30B789057}" dt="2017-06-12T14:45:57.913" v="2445"/>
          <ac:spMkLst>
            <pc:docMk/>
            <pc:sldMk cId="611076713" sldId="353"/>
            <ac:spMk id="5" creationId="{00000000-0000-0000-0000-000000000000}"/>
          </ac:spMkLst>
        </pc:spChg>
      </pc:sldChg>
      <pc:sldChg chg="modSp add">
        <pc:chgData name="Mike Richter" userId="9ab6d983-b66a-4d2b-996e-283e26ed32b4" providerId="ADAL" clId="{BFA38CFF-3064-4266-978C-E0D30B789057}" dt="2017-06-12T14:46:15.100" v="2448"/>
        <pc:sldMkLst>
          <pc:docMk/>
          <pc:sldMk cId="2795004553" sldId="354"/>
        </pc:sldMkLst>
        <pc:spChg chg="mod">
          <ac:chgData name="Mike Richter" userId="9ab6d983-b66a-4d2b-996e-283e26ed32b4" providerId="ADAL" clId="{BFA38CFF-3064-4266-978C-E0D30B789057}" dt="2017-06-12T14:46:15.100" v="2448"/>
          <ac:spMkLst>
            <pc:docMk/>
            <pc:sldMk cId="2795004553" sldId="354"/>
            <ac:spMk id="5" creationId="{00000000-0000-0000-0000-000000000000}"/>
          </ac:spMkLst>
        </pc:spChg>
      </pc:sldChg>
      <pc:sldChg chg="modSp add">
        <pc:chgData name="Mike Richter" userId="9ab6d983-b66a-4d2b-996e-283e26ed32b4" providerId="ADAL" clId="{BFA38CFF-3064-4266-978C-E0D30B789057}" dt="2017-06-12T14:47:40.994" v="2487" actId="20577"/>
        <pc:sldMkLst>
          <pc:docMk/>
          <pc:sldMk cId="758826643" sldId="355"/>
        </pc:sldMkLst>
        <pc:spChg chg="mod">
          <ac:chgData name="Mike Richter" userId="9ab6d983-b66a-4d2b-996e-283e26ed32b4" providerId="ADAL" clId="{BFA38CFF-3064-4266-978C-E0D30B789057}" dt="2017-06-12T14:46:42.774" v="2450"/>
          <ac:spMkLst>
            <pc:docMk/>
            <pc:sldMk cId="758826643" sldId="355"/>
            <ac:spMk id="4" creationId="{00000000-0000-0000-0000-000000000000}"/>
          </ac:spMkLst>
        </pc:spChg>
        <pc:spChg chg="mod">
          <ac:chgData name="Mike Richter" userId="9ab6d983-b66a-4d2b-996e-283e26ed32b4" providerId="ADAL" clId="{BFA38CFF-3064-4266-978C-E0D30B789057}" dt="2017-06-12T14:47:40.994" v="2487" actId="20577"/>
          <ac:spMkLst>
            <pc:docMk/>
            <pc:sldMk cId="758826643" sldId="355"/>
            <ac:spMk id="5" creationId="{00000000-0000-0000-0000-000000000000}"/>
          </ac:spMkLst>
        </pc:spChg>
      </pc:sldChg>
      <pc:sldChg chg="modSp add">
        <pc:chgData name="Mike Richter" userId="9ab6d983-b66a-4d2b-996e-283e26ed32b4" providerId="ADAL" clId="{BFA38CFF-3064-4266-978C-E0D30B789057}" dt="2017-06-12T14:49:53.101" v="2490"/>
        <pc:sldMkLst>
          <pc:docMk/>
          <pc:sldMk cId="103696872" sldId="356"/>
        </pc:sldMkLst>
        <pc:spChg chg="mod">
          <ac:chgData name="Mike Richter" userId="9ab6d983-b66a-4d2b-996e-283e26ed32b4" providerId="ADAL" clId="{BFA38CFF-3064-4266-978C-E0D30B789057}" dt="2017-06-12T14:49:53.101" v="2490"/>
          <ac:spMkLst>
            <pc:docMk/>
            <pc:sldMk cId="103696872" sldId="356"/>
            <ac:spMk id="5" creationId="{00000000-0000-0000-0000-000000000000}"/>
          </ac:spMkLst>
        </pc:spChg>
      </pc:sldChg>
      <pc:sldChg chg="modSp add">
        <pc:chgData name="Mike Richter" userId="9ab6d983-b66a-4d2b-996e-283e26ed32b4" providerId="ADAL" clId="{BFA38CFF-3064-4266-978C-E0D30B789057}" dt="2017-06-12T14:51:12.433" v="2493"/>
        <pc:sldMkLst>
          <pc:docMk/>
          <pc:sldMk cId="1367552198" sldId="357"/>
        </pc:sldMkLst>
        <pc:spChg chg="mod">
          <ac:chgData name="Mike Richter" userId="9ab6d983-b66a-4d2b-996e-283e26ed32b4" providerId="ADAL" clId="{BFA38CFF-3064-4266-978C-E0D30B789057}" dt="2017-06-12T14:51:05.099" v="2492"/>
          <ac:spMkLst>
            <pc:docMk/>
            <pc:sldMk cId="1367552198" sldId="357"/>
            <ac:spMk id="4" creationId="{00000000-0000-0000-0000-000000000000}"/>
          </ac:spMkLst>
        </pc:spChg>
        <pc:spChg chg="mod">
          <ac:chgData name="Mike Richter" userId="9ab6d983-b66a-4d2b-996e-283e26ed32b4" providerId="ADAL" clId="{BFA38CFF-3064-4266-978C-E0D30B789057}" dt="2017-06-12T14:51:12.433" v="2493"/>
          <ac:spMkLst>
            <pc:docMk/>
            <pc:sldMk cId="1367552198" sldId="357"/>
            <ac:spMk id="5" creationId="{00000000-0000-0000-0000-000000000000}"/>
          </ac:spMkLst>
        </pc:spChg>
      </pc:sldChg>
      <pc:sldChg chg="modSp add del">
        <pc:chgData name="Mike Richter" userId="9ab6d983-b66a-4d2b-996e-283e26ed32b4" providerId="ADAL" clId="{BFA38CFF-3064-4266-978C-E0D30B789057}" dt="2017-06-12T14:54:34.243" v="2521" actId="2696"/>
        <pc:sldMkLst>
          <pc:docMk/>
          <pc:sldMk cId="898159164" sldId="358"/>
        </pc:sldMkLst>
        <pc:spChg chg="mod">
          <ac:chgData name="Mike Richter" userId="9ab6d983-b66a-4d2b-996e-283e26ed32b4" providerId="ADAL" clId="{BFA38CFF-3064-4266-978C-E0D30B789057}" dt="2017-06-12T14:54:27.637" v="2520" actId="1076"/>
          <ac:spMkLst>
            <pc:docMk/>
            <pc:sldMk cId="898159164" sldId="358"/>
            <ac:spMk id="4" creationId="{00000000-0000-0000-0000-000000000000}"/>
          </ac:spMkLst>
        </pc:spChg>
        <pc:spChg chg="mod">
          <ac:chgData name="Mike Richter" userId="9ab6d983-b66a-4d2b-996e-283e26ed32b4" providerId="ADAL" clId="{BFA38CFF-3064-4266-978C-E0D30B789057}" dt="2017-06-12T14:54:26.865" v="2519"/>
          <ac:spMkLst>
            <pc:docMk/>
            <pc:sldMk cId="898159164" sldId="358"/>
            <ac:spMk id="5" creationId="{00000000-0000-0000-0000-000000000000}"/>
          </ac:spMkLst>
        </pc:spChg>
      </pc:sldChg>
      <pc:sldChg chg="modSp add">
        <pc:chgData name="Mike Richter" userId="9ab6d983-b66a-4d2b-996e-283e26ed32b4" providerId="ADAL" clId="{BFA38CFF-3064-4266-978C-E0D30B789057}" dt="2017-06-12T14:52:59.137" v="2500" actId="113"/>
        <pc:sldMkLst>
          <pc:docMk/>
          <pc:sldMk cId="1944807872" sldId="359"/>
        </pc:sldMkLst>
        <pc:spChg chg="mod">
          <ac:chgData name="Mike Richter" userId="9ab6d983-b66a-4d2b-996e-283e26ed32b4" providerId="ADAL" clId="{BFA38CFF-3064-4266-978C-E0D30B789057}" dt="2017-06-12T14:52:59.137" v="2500" actId="113"/>
          <ac:spMkLst>
            <pc:docMk/>
            <pc:sldMk cId="1944807872" sldId="359"/>
            <ac:spMk id="5" creationId="{00000000-0000-0000-0000-000000000000}"/>
          </ac:spMkLst>
        </pc:spChg>
      </pc:sldChg>
      <pc:sldChg chg="add del">
        <pc:chgData name="Mike Richter" userId="9ab6d983-b66a-4d2b-996e-283e26ed32b4" providerId="ADAL" clId="{BFA38CFF-3064-4266-978C-E0D30B789057}" dt="2017-06-12T14:52:10.832" v="2497" actId="2696"/>
        <pc:sldMkLst>
          <pc:docMk/>
          <pc:sldMk cId="2574163571" sldId="359"/>
        </pc:sldMkLst>
      </pc:sldChg>
      <pc:sldChg chg="modSp add del">
        <pc:chgData name="Mike Richter" userId="9ab6d983-b66a-4d2b-996e-283e26ed32b4" providerId="ADAL" clId="{BFA38CFF-3064-4266-978C-E0D30B789057}" dt="2017-06-12T14:54:16.473" v="2518" actId="2696"/>
        <pc:sldMkLst>
          <pc:docMk/>
          <pc:sldMk cId="1376956150" sldId="360"/>
        </pc:sldMkLst>
        <pc:spChg chg="mod">
          <ac:chgData name="Mike Richter" userId="9ab6d983-b66a-4d2b-996e-283e26ed32b4" providerId="ADAL" clId="{BFA38CFF-3064-4266-978C-E0D30B789057}" dt="2017-06-12T14:53:30.624" v="2515" actId="20577"/>
          <ac:spMkLst>
            <pc:docMk/>
            <pc:sldMk cId="1376956150" sldId="360"/>
            <ac:spMk id="4" creationId="{00000000-0000-0000-0000-000000000000}"/>
          </ac:spMkLst>
        </pc:spChg>
      </pc:sldChg>
      <pc:sldChg chg="modSp add">
        <pc:chgData name="Mike Richter" userId="9ab6d983-b66a-4d2b-996e-283e26ed32b4" providerId="ADAL" clId="{BFA38CFF-3064-4266-978C-E0D30B789057}" dt="2017-06-12T14:55:29.511" v="2527"/>
        <pc:sldMkLst>
          <pc:docMk/>
          <pc:sldMk cId="3990620990" sldId="360"/>
        </pc:sldMkLst>
        <pc:spChg chg="mod">
          <ac:chgData name="Mike Richter" userId="9ab6d983-b66a-4d2b-996e-283e26ed32b4" providerId="ADAL" clId="{BFA38CFF-3064-4266-978C-E0D30B789057}" dt="2017-06-12T14:55:00.099" v="2526" actId="27636"/>
          <ac:spMkLst>
            <pc:docMk/>
            <pc:sldMk cId="3990620990" sldId="360"/>
            <ac:spMk id="4" creationId="{00000000-0000-0000-0000-000000000000}"/>
          </ac:spMkLst>
        </pc:spChg>
        <pc:spChg chg="mod">
          <ac:chgData name="Mike Richter" userId="9ab6d983-b66a-4d2b-996e-283e26ed32b4" providerId="ADAL" clId="{BFA38CFF-3064-4266-978C-E0D30B789057}" dt="2017-06-12T14:55:29.511" v="2527"/>
          <ac:spMkLst>
            <pc:docMk/>
            <pc:sldMk cId="3990620990" sldId="360"/>
            <ac:spMk id="5" creationId="{00000000-0000-0000-0000-000000000000}"/>
          </ac:spMkLst>
        </pc:spChg>
      </pc:sldChg>
      <pc:sldChg chg="modSp add">
        <pc:chgData name="Mike Richter" userId="9ab6d983-b66a-4d2b-996e-283e26ed32b4" providerId="ADAL" clId="{BFA38CFF-3064-4266-978C-E0D30B789057}" dt="2017-06-12T14:55:57.620" v="2530"/>
        <pc:sldMkLst>
          <pc:docMk/>
          <pc:sldMk cId="1948059415" sldId="361"/>
        </pc:sldMkLst>
        <pc:spChg chg="mod">
          <ac:chgData name="Mike Richter" userId="9ab6d983-b66a-4d2b-996e-283e26ed32b4" providerId="ADAL" clId="{BFA38CFF-3064-4266-978C-E0D30B789057}" dt="2017-06-12T14:55:57.620" v="2530"/>
          <ac:spMkLst>
            <pc:docMk/>
            <pc:sldMk cId="1948059415" sldId="361"/>
            <ac:spMk id="5" creationId="{00000000-0000-0000-0000-000000000000}"/>
          </ac:spMkLst>
        </pc:spChg>
      </pc:sldChg>
      <pc:sldChg chg="modSp add">
        <pc:chgData name="Mike Richter" userId="9ab6d983-b66a-4d2b-996e-283e26ed32b4" providerId="ADAL" clId="{BFA38CFF-3064-4266-978C-E0D30B789057}" dt="2017-06-12T14:59:53.594" v="2642" actId="20577"/>
        <pc:sldMkLst>
          <pc:docMk/>
          <pc:sldMk cId="1072469865" sldId="362"/>
        </pc:sldMkLst>
        <pc:spChg chg="mod">
          <ac:chgData name="Mike Richter" userId="9ab6d983-b66a-4d2b-996e-283e26ed32b4" providerId="ADAL" clId="{BFA38CFF-3064-4266-978C-E0D30B789057}" dt="2017-06-12T14:58:18.550" v="2570" actId="20577"/>
          <ac:spMkLst>
            <pc:docMk/>
            <pc:sldMk cId="1072469865" sldId="362"/>
            <ac:spMk id="4" creationId="{00000000-0000-0000-0000-000000000000}"/>
          </ac:spMkLst>
        </pc:spChg>
        <pc:spChg chg="mod">
          <ac:chgData name="Mike Richter" userId="9ab6d983-b66a-4d2b-996e-283e26ed32b4" providerId="ADAL" clId="{BFA38CFF-3064-4266-978C-E0D30B789057}" dt="2017-06-12T14:59:53.594" v="2642" actId="20577"/>
          <ac:spMkLst>
            <pc:docMk/>
            <pc:sldMk cId="1072469865" sldId="362"/>
            <ac:spMk id="5" creationId="{00000000-0000-0000-0000-000000000000}"/>
          </ac:spMkLst>
        </pc:spChg>
      </pc:sldChg>
      <pc:sldChg chg="modSp add">
        <pc:chgData name="Mike Richter" userId="9ab6d983-b66a-4d2b-996e-283e26ed32b4" providerId="ADAL" clId="{BFA38CFF-3064-4266-978C-E0D30B789057}" dt="2017-06-12T15:01:06.285" v="2645"/>
        <pc:sldMkLst>
          <pc:docMk/>
          <pc:sldMk cId="2129752206" sldId="363"/>
        </pc:sldMkLst>
        <pc:spChg chg="mod">
          <ac:chgData name="Mike Richter" userId="9ab6d983-b66a-4d2b-996e-283e26ed32b4" providerId="ADAL" clId="{BFA38CFF-3064-4266-978C-E0D30B789057}" dt="2017-06-12T15:01:06.285" v="2645"/>
          <ac:spMkLst>
            <pc:docMk/>
            <pc:sldMk cId="2129752206" sldId="363"/>
            <ac:spMk id="5" creationId="{00000000-0000-0000-0000-000000000000}"/>
          </ac:spMkLst>
        </pc:spChg>
      </pc:sldChg>
      <pc:sldChg chg="modSp add">
        <pc:chgData name="Mike Richter" userId="9ab6d983-b66a-4d2b-996e-283e26ed32b4" providerId="ADAL" clId="{BFA38CFF-3064-4266-978C-E0D30B789057}" dt="2017-06-12T15:14:30.316" v="3490"/>
        <pc:sldMkLst>
          <pc:docMk/>
          <pc:sldMk cId="3700576750" sldId="364"/>
        </pc:sldMkLst>
        <pc:spChg chg="mod">
          <ac:chgData name="Mike Richter" userId="9ab6d983-b66a-4d2b-996e-283e26ed32b4" providerId="ADAL" clId="{BFA38CFF-3064-4266-978C-E0D30B789057}" dt="2017-06-12T15:07:29.404" v="2711" actId="20577"/>
          <ac:spMkLst>
            <pc:docMk/>
            <pc:sldMk cId="3700576750" sldId="364"/>
            <ac:spMk id="2" creationId="{9DA91F94-057D-4EA7-9FB0-62853984FC8F}"/>
          </ac:spMkLst>
        </pc:spChg>
        <pc:spChg chg="mod">
          <ac:chgData name="Mike Richter" userId="9ab6d983-b66a-4d2b-996e-283e26ed32b4" providerId="ADAL" clId="{BFA38CFF-3064-4266-978C-E0D30B789057}" dt="2017-06-12T15:13:40.325" v="3489" actId="20577"/>
          <ac:spMkLst>
            <pc:docMk/>
            <pc:sldMk cId="3700576750" sldId="364"/>
            <ac:spMk id="3" creationId="{929ADB5E-2F24-4EF5-A5E4-9B33DA06A2E4}"/>
          </ac:spMkLst>
        </pc:spChg>
        <pc:spChg chg="mod">
          <ac:chgData name="Mike Richter" userId="9ab6d983-b66a-4d2b-996e-283e26ed32b4" providerId="ADAL" clId="{BFA38CFF-3064-4266-978C-E0D30B789057}" dt="2017-06-12T15:14:30.316" v="3490"/>
          <ac:spMkLst>
            <pc:docMk/>
            <pc:sldMk cId="3700576750" sldId="364"/>
            <ac:spMk id="4" creationId="{BD04B8BB-B217-4F9D-B549-3FC1E3378D17}"/>
          </ac:spMkLst>
        </pc:spChg>
      </pc:sldChg>
      <pc:sldChg chg="modSp add">
        <pc:chgData name="Mike Richter" userId="9ab6d983-b66a-4d2b-996e-283e26ed32b4" providerId="ADAL" clId="{BFA38CFF-3064-4266-978C-E0D30B789057}" dt="2017-06-12T15:57:30.292" v="3503"/>
        <pc:sldMkLst>
          <pc:docMk/>
          <pc:sldMk cId="1898730515" sldId="365"/>
        </pc:sldMkLst>
        <pc:spChg chg="mod">
          <ac:chgData name="Mike Richter" userId="9ab6d983-b66a-4d2b-996e-283e26ed32b4" providerId="ADAL" clId="{BFA38CFF-3064-4266-978C-E0D30B789057}" dt="2017-06-12T15:57:21.724" v="3501" actId="20577"/>
          <ac:spMkLst>
            <pc:docMk/>
            <pc:sldMk cId="1898730515" sldId="365"/>
            <ac:spMk id="2" creationId="{40E451EC-941A-43CE-917F-091D32CC846A}"/>
          </ac:spMkLst>
        </pc:spChg>
        <pc:spChg chg="mod">
          <ac:chgData name="Mike Richter" userId="9ab6d983-b66a-4d2b-996e-283e26ed32b4" providerId="ADAL" clId="{BFA38CFF-3064-4266-978C-E0D30B789057}" dt="2017-06-12T15:57:30.292" v="3503"/>
          <ac:spMkLst>
            <pc:docMk/>
            <pc:sldMk cId="1898730515" sldId="365"/>
            <ac:spMk id="3" creationId="{274FDBF2-47DE-4446-AAFC-B0AD6A77A5C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ARM Virtual Machines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dirty="0">
            <a:solidFill>
              <a:schemeClr val="tx1"/>
            </a:solidFill>
          </a:endParaRPr>
        </a:p>
      </dgm:t>
    </dgm:pt>
    <dgm:pt modelId="{A56971B8-C7AF-49E7-B6D3-6FAA05FB8F30}">
      <dgm:prSet phldrT="[Text]"/>
      <dgm:spPr/>
      <dgm:t>
        <a:bodyPr/>
        <a:lstStyle/>
        <a:p>
          <a:r>
            <a:rPr lang="en-US" dirty="0">
              <a:solidFill>
                <a:schemeClr val="tx1"/>
              </a:solidFill>
            </a:rPr>
            <a:t>ARM Templates</a:t>
          </a:r>
        </a:p>
      </dgm:t>
    </dgm:pt>
    <dgm:pt modelId="{D5B474D5-23AC-46E0-9804-36CC26A4CE01}" type="parTrans" cxnId="{10B6536E-3229-4A3B-ADCE-03E707ABA01D}">
      <dgm:prSet/>
      <dgm:spPr/>
      <dgm:t>
        <a:bodyPr/>
        <a:lstStyle/>
        <a:p>
          <a:endParaRPr lang="en-US"/>
        </a:p>
      </dgm:t>
    </dgm:pt>
    <dgm:pt modelId="{95748DF1-EA49-4D56-8B66-89ADFCED8D8B}" type="sibTrans" cxnId="{10B6536E-3229-4A3B-ADCE-03E707ABA01D}">
      <dgm:prSet/>
      <dgm:spPr/>
      <dgm:t>
        <a:bodyPr/>
        <a:lstStyle/>
        <a:p>
          <a:endParaRPr lang="en-US" dirty="0"/>
        </a:p>
      </dgm:t>
    </dgm:pt>
    <dgm:pt modelId="{020B9A33-F786-49AF-B02E-217615166DAD}">
      <dgm:prSet phldrT="[Text]"/>
      <dgm:spPr/>
      <dgm:t>
        <a:bodyPr/>
        <a:lstStyle/>
        <a:p>
          <a:r>
            <a:rPr lang="en-US" dirty="0">
              <a:solidFill>
                <a:schemeClr val="tx1"/>
              </a:solidFill>
            </a:rPr>
            <a:t>Design for Availability</a:t>
          </a:r>
        </a:p>
      </dgm:t>
    </dgm:pt>
    <dgm:pt modelId="{D8AF8431-5E72-4DDF-B344-C96FFB92E63D}" type="parTrans" cxnId="{00AE487A-2976-4C9C-8042-BEACC63DFF58}">
      <dgm:prSet/>
      <dgm:spPr/>
      <dgm:t>
        <a:bodyPr/>
        <a:lstStyle/>
        <a:p>
          <a:endParaRPr lang="en-US"/>
        </a:p>
      </dgm:t>
    </dgm:pt>
    <dgm:pt modelId="{C0F05320-2C4B-460C-ABC8-B529BDB7E260}" type="sibTrans" cxnId="{00AE487A-2976-4C9C-8042-BEACC63DFF58}">
      <dgm:prSet/>
      <dgm:spPr/>
      <dgm:t>
        <a:bodyPr/>
        <a:lstStyle/>
        <a:p>
          <a:endParaRPr lang="en-US" dirty="0"/>
        </a:p>
      </dgm:t>
    </dgm:pt>
    <dgm:pt modelId="{9EA4442E-21D6-4E2C-BF24-AC3CFA1CED27}">
      <dgm:prSet phldrT="[Text]"/>
      <dgm:spPr/>
      <dgm:t>
        <a:bodyPr/>
        <a:lstStyle/>
        <a:p>
          <a:r>
            <a:rPr lang="en-US" dirty="0">
              <a:solidFill>
                <a:schemeClr val="tx1"/>
              </a:solidFill>
            </a:rPr>
            <a:t>Containers</a:t>
          </a:r>
        </a:p>
      </dgm:t>
    </dgm:pt>
    <dgm:pt modelId="{4994F071-81D4-4249-BBB4-26B5CD1B6DA0}" type="parTrans" cxnId="{0549E9A7-6881-4024-8E96-67E946278B70}">
      <dgm:prSet/>
      <dgm:spPr/>
      <dgm:t>
        <a:bodyPr/>
        <a:lstStyle/>
        <a:p>
          <a:endParaRPr lang="en-US"/>
        </a:p>
      </dgm:t>
    </dgm:pt>
    <dgm:pt modelId="{849FAFE5-87A0-44E9-B89E-B0C2B076DCC1}" type="sibTrans" cxnId="{0549E9A7-6881-4024-8E96-67E946278B70}">
      <dgm:prSet/>
      <dgm:spPr/>
      <dgm:t>
        <a:bodyPr/>
        <a:lstStyle/>
        <a:p>
          <a:endParaRPr lang="en-US" dirty="0"/>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7C462263-4F53-4BF0-8A48-FD072B4CD221}" type="pres">
      <dgm:prSet presAssocID="{BBFAC1CF-FB45-4815-B4AD-A0064D1B9DF7}" presName="spaceBetweenRectangles" presStyleCnt="0"/>
      <dgm:spPr/>
    </dgm:pt>
    <dgm:pt modelId="{FE128CEC-E3A4-4ED1-8198-B974A140A9AB}" type="pres">
      <dgm:prSet presAssocID="{A56971B8-C7AF-49E7-B6D3-6FAA05FB8F30}" presName="composite" presStyleCnt="0"/>
      <dgm:spPr/>
    </dgm:pt>
    <dgm:pt modelId="{41C0B38A-FF0E-4C29-A8B1-D7588A1A9344}" type="pres">
      <dgm:prSet presAssocID="{A56971B8-C7AF-49E7-B6D3-6FAA05FB8F30}" presName="Parent1" presStyleLbl="node1" presStyleIdx="2" presStyleCnt="8">
        <dgm:presLayoutVars>
          <dgm:chMax val="1"/>
          <dgm:chPref val="1"/>
          <dgm:bulletEnabled val="1"/>
        </dgm:presLayoutVars>
      </dgm:prSet>
      <dgm:spPr/>
    </dgm:pt>
    <dgm:pt modelId="{DB714A41-C1D3-45BA-AF9B-6C65091C561C}" type="pres">
      <dgm:prSet presAssocID="{A56971B8-C7AF-49E7-B6D3-6FAA05FB8F30}" presName="Childtext1" presStyleLbl="revTx" presStyleIdx="1" presStyleCnt="4">
        <dgm:presLayoutVars>
          <dgm:chMax val="0"/>
          <dgm:chPref val="0"/>
          <dgm:bulletEnabled val="1"/>
        </dgm:presLayoutVars>
      </dgm:prSet>
      <dgm:spPr/>
    </dgm:pt>
    <dgm:pt modelId="{669BD05F-066F-4E56-A6D7-60C5124C5650}" type="pres">
      <dgm:prSet presAssocID="{A56971B8-C7AF-49E7-B6D3-6FAA05FB8F30}" presName="BalanceSpacing" presStyleCnt="0"/>
      <dgm:spPr/>
    </dgm:pt>
    <dgm:pt modelId="{8187F915-9C30-4684-9408-2E74DF58F007}" type="pres">
      <dgm:prSet presAssocID="{A56971B8-C7AF-49E7-B6D3-6FAA05FB8F30}" presName="BalanceSpacing1" presStyleCnt="0"/>
      <dgm:spPr/>
    </dgm:pt>
    <dgm:pt modelId="{0A9DC0AC-77E6-486F-B75F-52B329AB064D}" type="pres">
      <dgm:prSet presAssocID="{95748DF1-EA49-4D56-8B66-89ADFCED8D8B}" presName="Accent1Text" presStyleLbl="node1" presStyleIdx="3" presStyleCnt="8"/>
      <dgm:spPr/>
    </dgm:pt>
    <dgm:pt modelId="{62A62907-F7A9-4FBA-9CBF-15C2E1AB44E8}" type="pres">
      <dgm:prSet presAssocID="{95748DF1-EA49-4D56-8B66-89ADFCED8D8B}" presName="spaceBetweenRectangles" presStyleCnt="0"/>
      <dgm:spPr/>
    </dgm:pt>
    <dgm:pt modelId="{24E6FF85-CEAC-4CC6-8808-1C780E9F62E7}" type="pres">
      <dgm:prSet presAssocID="{020B9A33-F786-49AF-B02E-217615166DAD}" presName="composite" presStyleCnt="0"/>
      <dgm:spPr/>
    </dgm:pt>
    <dgm:pt modelId="{6C409B96-5012-4C95-B729-4C3A54709DB3}" type="pres">
      <dgm:prSet presAssocID="{020B9A33-F786-49AF-B02E-217615166DAD}" presName="Parent1" presStyleLbl="node1" presStyleIdx="4" presStyleCnt="8">
        <dgm:presLayoutVars>
          <dgm:chMax val="1"/>
          <dgm:chPref val="1"/>
          <dgm:bulletEnabled val="1"/>
        </dgm:presLayoutVars>
      </dgm:prSet>
      <dgm:spPr/>
    </dgm:pt>
    <dgm:pt modelId="{0EDA32DF-10F5-436B-AC95-08BA8592FE49}" type="pres">
      <dgm:prSet presAssocID="{020B9A33-F786-49AF-B02E-217615166DAD}" presName="Childtext1" presStyleLbl="revTx" presStyleIdx="2" presStyleCnt="4">
        <dgm:presLayoutVars>
          <dgm:chMax val="0"/>
          <dgm:chPref val="0"/>
          <dgm:bulletEnabled val="1"/>
        </dgm:presLayoutVars>
      </dgm:prSet>
      <dgm:spPr/>
    </dgm:pt>
    <dgm:pt modelId="{6F341DE3-B757-487C-83E2-6C4721A3F7B1}" type="pres">
      <dgm:prSet presAssocID="{020B9A33-F786-49AF-B02E-217615166DAD}" presName="BalanceSpacing" presStyleCnt="0"/>
      <dgm:spPr/>
    </dgm:pt>
    <dgm:pt modelId="{957FC1BE-CEAA-4F71-8CE3-75A7F0EDB6B2}" type="pres">
      <dgm:prSet presAssocID="{020B9A33-F786-49AF-B02E-217615166DAD}" presName="BalanceSpacing1" presStyleCnt="0"/>
      <dgm:spPr/>
    </dgm:pt>
    <dgm:pt modelId="{4F78FA12-C28E-45BC-AD61-E44CDF6EE54A}" type="pres">
      <dgm:prSet presAssocID="{C0F05320-2C4B-460C-ABC8-B529BDB7E260}" presName="Accent1Text" presStyleLbl="node1" presStyleIdx="5" presStyleCnt="8"/>
      <dgm:spPr/>
    </dgm:pt>
    <dgm:pt modelId="{08C669FB-708F-4A4F-BF17-5CE167D8EDDC}" type="pres">
      <dgm:prSet presAssocID="{C0F05320-2C4B-460C-ABC8-B529BDB7E260}" presName="spaceBetweenRectangles" presStyleCnt="0"/>
      <dgm:spPr/>
    </dgm:pt>
    <dgm:pt modelId="{84B4524D-365F-47E8-B612-0A260550DFCA}" type="pres">
      <dgm:prSet presAssocID="{9EA4442E-21D6-4E2C-BF24-AC3CFA1CED27}" presName="composite" presStyleCnt="0"/>
      <dgm:spPr/>
    </dgm:pt>
    <dgm:pt modelId="{FCD63225-8CE2-46D7-98CA-8991C289E97B}" type="pres">
      <dgm:prSet presAssocID="{9EA4442E-21D6-4E2C-BF24-AC3CFA1CED27}" presName="Parent1" presStyleLbl="node1" presStyleIdx="6" presStyleCnt="8">
        <dgm:presLayoutVars>
          <dgm:chMax val="1"/>
          <dgm:chPref val="1"/>
          <dgm:bulletEnabled val="1"/>
        </dgm:presLayoutVars>
      </dgm:prSet>
      <dgm:spPr/>
    </dgm:pt>
    <dgm:pt modelId="{BE696553-A41A-4883-9AE8-D4783B98C421}" type="pres">
      <dgm:prSet presAssocID="{9EA4442E-21D6-4E2C-BF24-AC3CFA1CED27}" presName="Childtext1" presStyleLbl="revTx" presStyleIdx="3" presStyleCnt="4">
        <dgm:presLayoutVars>
          <dgm:chMax val="0"/>
          <dgm:chPref val="0"/>
          <dgm:bulletEnabled val="1"/>
        </dgm:presLayoutVars>
      </dgm:prSet>
      <dgm:spPr/>
    </dgm:pt>
    <dgm:pt modelId="{85DBED89-BC0A-4621-B77A-E633E5CE6164}" type="pres">
      <dgm:prSet presAssocID="{9EA4442E-21D6-4E2C-BF24-AC3CFA1CED27}" presName="BalanceSpacing" presStyleCnt="0"/>
      <dgm:spPr/>
    </dgm:pt>
    <dgm:pt modelId="{CA31443F-6BAC-41E1-B90C-CEAED3A3CB92}" type="pres">
      <dgm:prSet presAssocID="{9EA4442E-21D6-4E2C-BF24-AC3CFA1CED27}" presName="BalanceSpacing1" presStyleCnt="0"/>
      <dgm:spPr/>
    </dgm:pt>
    <dgm:pt modelId="{AC87077D-C109-41FF-87EE-BA2099E74947}" type="pres">
      <dgm:prSet presAssocID="{849FAFE5-87A0-44E9-B89E-B0C2B076DCC1}"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10B6536E-3229-4A3B-ADCE-03E707ABA01D}" srcId="{A6DD3D5F-E149-46DF-9DCA-EAF6439D8FBC}" destId="{A56971B8-C7AF-49E7-B6D3-6FAA05FB8F30}" srcOrd="1" destOrd="0" parTransId="{D5B474D5-23AC-46E0-9804-36CC26A4CE01}" sibTransId="{95748DF1-EA49-4D56-8B66-89ADFCED8D8B}"/>
    <dgm:cxn modelId="{07BB264F-6805-41F0-B2E3-689A2692E06C}" type="presOf" srcId="{EEA06D5F-AEF1-4E25-81CB-378F9FBE7219}" destId="{7FFF41F5-4B85-4283-89BC-F72BB1DCDF17}" srcOrd="0" destOrd="0" presId="urn:microsoft.com/office/officeart/2008/layout/AlternatingHexagons"/>
    <dgm:cxn modelId="{7BA12A71-C1FE-404B-8D24-A0C7B847FDBD}" type="presOf" srcId="{020B9A33-F786-49AF-B02E-217615166DAD}" destId="{6C409B96-5012-4C95-B729-4C3A54709DB3}" srcOrd="0" destOrd="0" presId="urn:microsoft.com/office/officeart/2008/layout/AlternatingHexagons"/>
    <dgm:cxn modelId="{00AE487A-2976-4C9C-8042-BEACC63DFF58}" srcId="{A6DD3D5F-E149-46DF-9DCA-EAF6439D8FBC}" destId="{020B9A33-F786-49AF-B02E-217615166DAD}" srcOrd="2" destOrd="0" parTransId="{D8AF8431-5E72-4DDF-B344-C96FFB92E63D}" sibTransId="{C0F05320-2C4B-460C-ABC8-B529BDB7E260}"/>
    <dgm:cxn modelId="{7C30BBA6-1795-4AD1-94AD-5D1D9ABD1214}" srcId="{A6DD3D5F-E149-46DF-9DCA-EAF6439D8FBC}" destId="{EEA06D5F-AEF1-4E25-81CB-378F9FBE7219}" srcOrd="0" destOrd="0" parTransId="{0EA01D4C-DCEC-4CCE-B653-535F0EB94404}" sibTransId="{BBFAC1CF-FB45-4815-B4AD-A0064D1B9DF7}"/>
    <dgm:cxn modelId="{0549E9A7-6881-4024-8E96-67E946278B70}" srcId="{A6DD3D5F-E149-46DF-9DCA-EAF6439D8FBC}" destId="{9EA4442E-21D6-4E2C-BF24-AC3CFA1CED27}" srcOrd="3" destOrd="0" parTransId="{4994F071-81D4-4249-BBB4-26B5CD1B6DA0}" sibTransId="{849FAFE5-87A0-44E9-B89E-B0C2B076DCC1}"/>
    <dgm:cxn modelId="{3B45A5B1-5E56-411C-8C6E-63A49AE5EA0B}" type="presOf" srcId="{849FAFE5-87A0-44E9-B89E-B0C2B076DCC1}" destId="{AC87077D-C109-41FF-87EE-BA2099E74947}" srcOrd="0" destOrd="0" presId="urn:microsoft.com/office/officeart/2008/layout/AlternatingHexagons"/>
    <dgm:cxn modelId="{55A8F1BD-74DF-45C9-849D-63D86355C3C6}" type="presOf" srcId="{C0F05320-2C4B-460C-ABC8-B529BDB7E260}" destId="{4F78FA12-C28E-45BC-AD61-E44CDF6EE54A}" srcOrd="0" destOrd="0" presId="urn:microsoft.com/office/officeart/2008/layout/AlternatingHexagons"/>
    <dgm:cxn modelId="{57BCFDCA-DACA-4D98-BB66-5A562003E418}" type="presOf" srcId="{A56971B8-C7AF-49E7-B6D3-6FAA05FB8F30}" destId="{41C0B38A-FF0E-4C29-A8B1-D7588A1A9344}" srcOrd="0" destOrd="0" presId="urn:microsoft.com/office/officeart/2008/layout/AlternatingHexagons"/>
    <dgm:cxn modelId="{27B92BD1-0522-48FB-9091-C706D59D2236}" type="presOf" srcId="{95748DF1-EA49-4D56-8B66-89ADFCED8D8B}" destId="{0A9DC0AC-77E6-486F-B75F-52B329AB064D}" srcOrd="0" destOrd="0" presId="urn:microsoft.com/office/officeart/2008/layout/AlternatingHexagons"/>
    <dgm:cxn modelId="{885638E2-CEB2-4529-BF1B-19155AEA7B5A}" type="presOf" srcId="{9EA4442E-21D6-4E2C-BF24-AC3CFA1CED27}" destId="{FCD63225-8CE2-46D7-98CA-8991C289E97B}"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EA70F7C1-FA50-4698-BAD5-C48AD3A7A7EA}" type="presParOf" srcId="{351FC134-8697-4C99-AFA8-B90BC49F3901}" destId="{7C462263-4F53-4BF0-8A48-FD072B4CD221}" srcOrd="1" destOrd="0" presId="urn:microsoft.com/office/officeart/2008/layout/AlternatingHexagons"/>
    <dgm:cxn modelId="{7C0C888B-C26F-4E7A-92DA-D064838ECA8E}" type="presParOf" srcId="{351FC134-8697-4C99-AFA8-B90BC49F3901}" destId="{FE128CEC-E3A4-4ED1-8198-B974A140A9AB}" srcOrd="2" destOrd="0" presId="urn:microsoft.com/office/officeart/2008/layout/AlternatingHexagons"/>
    <dgm:cxn modelId="{81CC369D-FEDC-47F1-AFBB-DCDB6497DF95}" type="presParOf" srcId="{FE128CEC-E3A4-4ED1-8198-B974A140A9AB}" destId="{41C0B38A-FF0E-4C29-A8B1-D7588A1A9344}" srcOrd="0" destOrd="0" presId="urn:microsoft.com/office/officeart/2008/layout/AlternatingHexagons"/>
    <dgm:cxn modelId="{DF09E47F-EFBE-442B-9ED0-735946F68FE8}" type="presParOf" srcId="{FE128CEC-E3A4-4ED1-8198-B974A140A9AB}" destId="{DB714A41-C1D3-45BA-AF9B-6C65091C561C}" srcOrd="1" destOrd="0" presId="urn:microsoft.com/office/officeart/2008/layout/AlternatingHexagons"/>
    <dgm:cxn modelId="{A40A0E6E-A305-407F-93B5-25B0192C9CF9}" type="presParOf" srcId="{FE128CEC-E3A4-4ED1-8198-B974A140A9AB}" destId="{669BD05F-066F-4E56-A6D7-60C5124C5650}" srcOrd="2" destOrd="0" presId="urn:microsoft.com/office/officeart/2008/layout/AlternatingHexagons"/>
    <dgm:cxn modelId="{2BDBD704-C68E-4C23-B2E2-E17D5291ABC6}" type="presParOf" srcId="{FE128CEC-E3A4-4ED1-8198-B974A140A9AB}" destId="{8187F915-9C30-4684-9408-2E74DF58F007}" srcOrd="3" destOrd="0" presId="urn:microsoft.com/office/officeart/2008/layout/AlternatingHexagons"/>
    <dgm:cxn modelId="{B56F0153-7D4F-4B38-9F83-BD4F34D0D51E}" type="presParOf" srcId="{FE128CEC-E3A4-4ED1-8198-B974A140A9AB}" destId="{0A9DC0AC-77E6-486F-B75F-52B329AB064D}" srcOrd="4" destOrd="0" presId="urn:microsoft.com/office/officeart/2008/layout/AlternatingHexagons"/>
    <dgm:cxn modelId="{C1F33631-C127-4C4B-AC38-A034C0C36942}" type="presParOf" srcId="{351FC134-8697-4C99-AFA8-B90BC49F3901}" destId="{62A62907-F7A9-4FBA-9CBF-15C2E1AB44E8}" srcOrd="3" destOrd="0" presId="urn:microsoft.com/office/officeart/2008/layout/AlternatingHexagons"/>
    <dgm:cxn modelId="{46C4EFE8-7E53-436F-9F79-47D9336E8587}" type="presParOf" srcId="{351FC134-8697-4C99-AFA8-B90BC49F3901}" destId="{24E6FF85-CEAC-4CC6-8808-1C780E9F62E7}" srcOrd="4" destOrd="0" presId="urn:microsoft.com/office/officeart/2008/layout/AlternatingHexagons"/>
    <dgm:cxn modelId="{D917EAC2-6CE5-41F4-8FAA-0CC72FCD0772}" type="presParOf" srcId="{24E6FF85-CEAC-4CC6-8808-1C780E9F62E7}" destId="{6C409B96-5012-4C95-B729-4C3A54709DB3}" srcOrd="0" destOrd="0" presId="urn:microsoft.com/office/officeart/2008/layout/AlternatingHexagons"/>
    <dgm:cxn modelId="{0726F5DC-B001-4514-A6EE-E1EC0851F0EB}" type="presParOf" srcId="{24E6FF85-CEAC-4CC6-8808-1C780E9F62E7}" destId="{0EDA32DF-10F5-436B-AC95-08BA8592FE49}" srcOrd="1" destOrd="0" presId="urn:microsoft.com/office/officeart/2008/layout/AlternatingHexagons"/>
    <dgm:cxn modelId="{E7AFB148-462D-40C2-899C-3A787ECC1412}" type="presParOf" srcId="{24E6FF85-CEAC-4CC6-8808-1C780E9F62E7}" destId="{6F341DE3-B757-487C-83E2-6C4721A3F7B1}" srcOrd="2" destOrd="0" presId="urn:microsoft.com/office/officeart/2008/layout/AlternatingHexagons"/>
    <dgm:cxn modelId="{0F513F04-38BA-4D80-A76A-0DB377FBA9CE}" type="presParOf" srcId="{24E6FF85-CEAC-4CC6-8808-1C780E9F62E7}" destId="{957FC1BE-CEAA-4F71-8CE3-75A7F0EDB6B2}" srcOrd="3" destOrd="0" presId="urn:microsoft.com/office/officeart/2008/layout/AlternatingHexagons"/>
    <dgm:cxn modelId="{A12C8901-09AE-48AC-9D6E-EB289C2782D5}" type="presParOf" srcId="{24E6FF85-CEAC-4CC6-8808-1C780E9F62E7}" destId="{4F78FA12-C28E-45BC-AD61-E44CDF6EE54A}" srcOrd="4" destOrd="0" presId="urn:microsoft.com/office/officeart/2008/layout/AlternatingHexagons"/>
    <dgm:cxn modelId="{459392CF-940B-43B8-A73B-313130C89907}" type="presParOf" srcId="{351FC134-8697-4C99-AFA8-B90BC49F3901}" destId="{08C669FB-708F-4A4F-BF17-5CE167D8EDDC}" srcOrd="5" destOrd="0" presId="urn:microsoft.com/office/officeart/2008/layout/AlternatingHexagons"/>
    <dgm:cxn modelId="{43A56898-2901-48E8-A00C-5209ED50AC9F}" type="presParOf" srcId="{351FC134-8697-4C99-AFA8-B90BC49F3901}" destId="{84B4524D-365F-47E8-B612-0A260550DFCA}" srcOrd="6" destOrd="0" presId="urn:microsoft.com/office/officeart/2008/layout/AlternatingHexagons"/>
    <dgm:cxn modelId="{2DE4017C-1D2A-4588-88EE-BEFE86C723E3}" type="presParOf" srcId="{84B4524D-365F-47E8-B612-0A260550DFCA}" destId="{FCD63225-8CE2-46D7-98CA-8991C289E97B}" srcOrd="0" destOrd="0" presId="urn:microsoft.com/office/officeart/2008/layout/AlternatingHexagons"/>
    <dgm:cxn modelId="{BF3367D3-843D-43A7-B4D3-DA09356F1C79}" type="presParOf" srcId="{84B4524D-365F-47E8-B612-0A260550DFCA}" destId="{BE696553-A41A-4883-9AE8-D4783B98C421}" srcOrd="1" destOrd="0" presId="urn:microsoft.com/office/officeart/2008/layout/AlternatingHexagons"/>
    <dgm:cxn modelId="{D7B11F29-E6AF-4875-A7BA-0C70B198C499}" type="presParOf" srcId="{84B4524D-365F-47E8-B612-0A260550DFCA}" destId="{85DBED89-BC0A-4621-B77A-E633E5CE6164}" srcOrd="2" destOrd="0" presId="urn:microsoft.com/office/officeart/2008/layout/AlternatingHexagons"/>
    <dgm:cxn modelId="{67E04FF5-4C16-4D40-A916-139783ABA217}" type="presParOf" srcId="{84B4524D-365F-47E8-B612-0A260550DFCA}" destId="{CA31443F-6BAC-41E1-B90C-CEAED3A3CB92}" srcOrd="3" destOrd="0" presId="urn:microsoft.com/office/officeart/2008/layout/AlternatingHexagons"/>
    <dgm:cxn modelId="{20EA16FB-E73F-43DD-8D52-AFB6A34FBEC3}" type="presParOf" srcId="{84B4524D-365F-47E8-B612-0A260550DFCA}" destId="{AC87077D-C109-41FF-87EE-BA2099E7494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ARM Virtual Machines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tx1"/>
            </a:solidFill>
          </a:endParaRPr>
        </a:p>
      </dsp:txBody>
      <dsp:txXfrm rot="-5400000">
        <a:off x="1278499" y="216844"/>
        <a:ext cx="832470" cy="956861"/>
      </dsp:txXfrm>
    </dsp:sp>
    <dsp:sp modelId="{41C0B38A-FF0E-4C29-A8B1-D7588A1A9344}">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ARM Templates</a:t>
          </a:r>
        </a:p>
      </dsp:txBody>
      <dsp:txXfrm rot="-5400000">
        <a:off x="1929072" y="1396773"/>
        <a:ext cx="832470" cy="956861"/>
      </dsp:txXfrm>
    </dsp:sp>
    <dsp:sp modelId="{DB714A41-C1D3-45BA-AF9B-6C65091C561C}">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0A9DC0AC-77E6-486F-B75F-52B329AB064D}">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3235223" y="1396773"/>
        <a:ext cx="832470" cy="956861"/>
      </dsp:txXfrm>
    </dsp:sp>
    <dsp:sp modelId="{6C409B96-5012-4C95-B729-4C3A54709DB3}">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Design for Availability</a:t>
          </a:r>
        </a:p>
      </dsp:txBody>
      <dsp:txXfrm rot="-5400000">
        <a:off x="2584650" y="2576701"/>
        <a:ext cx="832470" cy="956861"/>
      </dsp:txXfrm>
    </dsp:sp>
    <dsp:sp modelId="{0EDA32DF-10F5-436B-AC95-08BA8592FE49}">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4F78FA12-C28E-45BC-AD61-E44CDF6EE54A}">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278499" y="2576701"/>
        <a:ext cx="832470" cy="956861"/>
      </dsp:txXfrm>
    </dsp:sp>
    <dsp:sp modelId="{FCD63225-8CE2-46D7-98CA-8991C289E97B}">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Containers</a:t>
          </a:r>
        </a:p>
      </dsp:txBody>
      <dsp:txXfrm rot="-5400000">
        <a:off x="1929072" y="3756630"/>
        <a:ext cx="832470" cy="956861"/>
      </dsp:txXfrm>
    </dsp:sp>
    <dsp:sp modelId="{BE696553-A41A-4883-9AE8-D4783B98C421}">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AC87077D-C109-41FF-87EE-BA2099E74947}">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62A7C-A138-4D03-9072-822358724BC4}" type="datetimeFigureOut">
              <a:rPr lang="en-US" smtClean="0"/>
              <a:t>10/18/2017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32C7E-D9C3-40D4-8B5C-4BFC5FA60907}" type="slidenum">
              <a:rPr lang="en-US" smtClean="0"/>
              <a:t>‹#›</a:t>
            </a:fld>
            <a:endParaRPr lang="en-US" dirty="0"/>
          </a:p>
        </p:txBody>
      </p:sp>
    </p:spTree>
    <p:extLst>
      <p:ext uri="{BB962C8B-B14F-4D97-AF65-F5344CB8AC3E}">
        <p14:creationId xmlns:p14="http://schemas.microsoft.com/office/powerpoint/2010/main" val="327940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TechReady 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10/18/2017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1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10</a:t>
            </a:fld>
            <a:endParaRPr lang="en-US" dirty="0"/>
          </a:p>
        </p:txBody>
      </p:sp>
    </p:spTree>
    <p:extLst>
      <p:ext uri="{BB962C8B-B14F-4D97-AF65-F5344CB8AC3E}">
        <p14:creationId xmlns:p14="http://schemas.microsoft.com/office/powerpoint/2010/main" val="2103878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Just like any other computer, virtual machines in Azure use disks as a place to store an operating system, applications, and data. All Azure virtual machines have at least two disks – a Windows operating system disk and a temporary disk. The operating system disk is created from an image, and both the operating system disk and the image are virtual hard disks (VHDs) stored in an Azure storage account. Virtual machines also can have one or more data disks, that are also stored as VHDs.</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11</a:t>
            </a:fld>
            <a:endParaRPr lang="en-US" dirty="0"/>
          </a:p>
        </p:txBody>
      </p:sp>
    </p:spTree>
    <p:extLst>
      <p:ext uri="{BB962C8B-B14F-4D97-AF65-F5344CB8AC3E}">
        <p14:creationId xmlns:p14="http://schemas.microsoft.com/office/powerpoint/2010/main" val="1714779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12</a:t>
            </a:fld>
            <a:endParaRPr lang="en-US" dirty="0"/>
          </a:p>
        </p:txBody>
      </p:sp>
    </p:spTree>
    <p:extLst>
      <p:ext uri="{BB962C8B-B14F-4D97-AF65-F5344CB8AC3E}">
        <p14:creationId xmlns:p14="http://schemas.microsoft.com/office/powerpoint/2010/main" val="249855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13</a:t>
            </a:fld>
            <a:endParaRPr lang="en-US" dirty="0"/>
          </a:p>
        </p:txBody>
      </p:sp>
    </p:spTree>
    <p:extLst>
      <p:ext uri="{BB962C8B-B14F-4D97-AF65-F5344CB8AC3E}">
        <p14:creationId xmlns:p14="http://schemas.microsoft.com/office/powerpoint/2010/main" val="2405848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14</a:t>
            </a:fld>
            <a:endParaRPr lang="en-US" dirty="0"/>
          </a:p>
        </p:txBody>
      </p:sp>
    </p:spTree>
    <p:extLst>
      <p:ext uri="{BB962C8B-B14F-4D97-AF65-F5344CB8AC3E}">
        <p14:creationId xmlns:p14="http://schemas.microsoft.com/office/powerpoint/2010/main" val="49593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15</a:t>
            </a:fld>
            <a:endParaRPr lang="en-US" dirty="0"/>
          </a:p>
        </p:txBody>
      </p:sp>
    </p:spTree>
    <p:extLst>
      <p:ext uri="{BB962C8B-B14F-4D97-AF65-F5344CB8AC3E}">
        <p14:creationId xmlns:p14="http://schemas.microsoft.com/office/powerpoint/2010/main" val="1344435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16</a:t>
            </a:fld>
            <a:endParaRPr lang="en-US" dirty="0"/>
          </a:p>
        </p:txBody>
      </p:sp>
    </p:spTree>
    <p:extLst>
      <p:ext uri="{BB962C8B-B14F-4D97-AF65-F5344CB8AC3E}">
        <p14:creationId xmlns:p14="http://schemas.microsoft.com/office/powerpoint/2010/main" val="2189394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17</a:t>
            </a:fld>
            <a:endParaRPr lang="en-US" dirty="0"/>
          </a:p>
        </p:txBody>
      </p:sp>
    </p:spTree>
    <p:extLst>
      <p:ext uri="{BB962C8B-B14F-4D97-AF65-F5344CB8AC3E}">
        <p14:creationId xmlns:p14="http://schemas.microsoft.com/office/powerpoint/2010/main" val="2270018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18</a:t>
            </a:fld>
            <a:endParaRPr lang="en-US" dirty="0"/>
          </a:p>
        </p:txBody>
      </p:sp>
    </p:spTree>
    <p:extLst>
      <p:ext uri="{BB962C8B-B14F-4D97-AF65-F5344CB8AC3E}">
        <p14:creationId xmlns:p14="http://schemas.microsoft.com/office/powerpoint/2010/main" val="4002785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19</a:t>
            </a:fld>
            <a:endParaRPr lang="en-US" dirty="0"/>
          </a:p>
        </p:txBody>
      </p:sp>
    </p:spTree>
    <p:extLst>
      <p:ext uri="{BB962C8B-B14F-4D97-AF65-F5344CB8AC3E}">
        <p14:creationId xmlns:p14="http://schemas.microsoft.com/office/powerpoint/2010/main" val="35491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a:t>
            </a:fld>
            <a:endParaRPr lang="en-US" dirty="0"/>
          </a:p>
        </p:txBody>
      </p:sp>
    </p:spTree>
    <p:extLst>
      <p:ext uri="{BB962C8B-B14F-4D97-AF65-F5344CB8AC3E}">
        <p14:creationId xmlns:p14="http://schemas.microsoft.com/office/powerpoint/2010/main" val="3342771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20</a:t>
            </a:fld>
            <a:endParaRPr lang="en-US" dirty="0"/>
          </a:p>
        </p:txBody>
      </p:sp>
    </p:spTree>
    <p:extLst>
      <p:ext uri="{BB962C8B-B14F-4D97-AF65-F5344CB8AC3E}">
        <p14:creationId xmlns:p14="http://schemas.microsoft.com/office/powerpoint/2010/main" val="189263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21</a:t>
            </a:fld>
            <a:endParaRPr lang="en-US" dirty="0"/>
          </a:p>
        </p:txBody>
      </p:sp>
    </p:spTree>
    <p:extLst>
      <p:ext uri="{BB962C8B-B14F-4D97-AF65-F5344CB8AC3E}">
        <p14:creationId xmlns:p14="http://schemas.microsoft.com/office/powerpoint/2010/main" val="1058957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dirty="0"/>
          </a:p>
        </p:txBody>
      </p:sp>
    </p:spTree>
    <p:extLst>
      <p:ext uri="{BB962C8B-B14F-4D97-AF65-F5344CB8AC3E}">
        <p14:creationId xmlns:p14="http://schemas.microsoft.com/office/powerpoint/2010/main" val="187057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23</a:t>
            </a:fld>
            <a:endParaRPr lang="en-US" dirty="0"/>
          </a:p>
        </p:txBody>
      </p:sp>
    </p:spTree>
    <p:extLst>
      <p:ext uri="{BB962C8B-B14F-4D97-AF65-F5344CB8AC3E}">
        <p14:creationId xmlns:p14="http://schemas.microsoft.com/office/powerpoint/2010/main" val="2169893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24</a:t>
            </a:fld>
            <a:endParaRPr lang="en-US" dirty="0"/>
          </a:p>
        </p:txBody>
      </p:sp>
    </p:spTree>
    <p:extLst>
      <p:ext uri="{BB962C8B-B14F-4D97-AF65-F5344CB8AC3E}">
        <p14:creationId xmlns:p14="http://schemas.microsoft.com/office/powerpoint/2010/main" val="36372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25</a:t>
            </a:fld>
            <a:endParaRPr lang="en-US" dirty="0"/>
          </a:p>
        </p:txBody>
      </p:sp>
    </p:spTree>
    <p:extLst>
      <p:ext uri="{BB962C8B-B14F-4D97-AF65-F5344CB8AC3E}">
        <p14:creationId xmlns:p14="http://schemas.microsoft.com/office/powerpoint/2010/main" val="1478361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26</a:t>
            </a:fld>
            <a:endParaRPr lang="en-US" dirty="0"/>
          </a:p>
        </p:txBody>
      </p:sp>
    </p:spTree>
    <p:extLst>
      <p:ext uri="{BB962C8B-B14F-4D97-AF65-F5344CB8AC3E}">
        <p14:creationId xmlns:p14="http://schemas.microsoft.com/office/powerpoint/2010/main" val="1348909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27</a:t>
            </a:fld>
            <a:endParaRPr lang="en-US" dirty="0"/>
          </a:p>
        </p:txBody>
      </p:sp>
    </p:spTree>
    <p:extLst>
      <p:ext uri="{BB962C8B-B14F-4D97-AF65-F5344CB8AC3E}">
        <p14:creationId xmlns:p14="http://schemas.microsoft.com/office/powerpoint/2010/main" val="215654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28</a:t>
            </a:fld>
            <a:endParaRPr lang="en-US" dirty="0"/>
          </a:p>
        </p:txBody>
      </p:sp>
    </p:spTree>
    <p:extLst>
      <p:ext uri="{BB962C8B-B14F-4D97-AF65-F5344CB8AC3E}">
        <p14:creationId xmlns:p14="http://schemas.microsoft.com/office/powerpoint/2010/main" val="3416998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29</a:t>
            </a:fld>
            <a:endParaRPr lang="en-US" dirty="0"/>
          </a:p>
        </p:txBody>
      </p:sp>
    </p:spTree>
    <p:extLst>
      <p:ext uri="{BB962C8B-B14F-4D97-AF65-F5344CB8AC3E}">
        <p14:creationId xmlns:p14="http://schemas.microsoft.com/office/powerpoint/2010/main" val="350429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a:t>
            </a:fld>
            <a:endParaRPr lang="en-US" dirty="0"/>
          </a:p>
        </p:txBody>
      </p:sp>
    </p:spTree>
    <p:extLst>
      <p:ext uri="{BB962C8B-B14F-4D97-AF65-F5344CB8AC3E}">
        <p14:creationId xmlns:p14="http://schemas.microsoft.com/office/powerpoint/2010/main" val="2674232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30</a:t>
            </a:fld>
            <a:endParaRPr lang="en-US" dirty="0"/>
          </a:p>
        </p:txBody>
      </p:sp>
    </p:spTree>
    <p:extLst>
      <p:ext uri="{BB962C8B-B14F-4D97-AF65-F5344CB8AC3E}">
        <p14:creationId xmlns:p14="http://schemas.microsoft.com/office/powerpoint/2010/main" val="72367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31</a:t>
            </a:fld>
            <a:endParaRPr lang="en-US" dirty="0"/>
          </a:p>
        </p:txBody>
      </p:sp>
    </p:spTree>
    <p:extLst>
      <p:ext uri="{BB962C8B-B14F-4D97-AF65-F5344CB8AC3E}">
        <p14:creationId xmlns:p14="http://schemas.microsoft.com/office/powerpoint/2010/main" val="2900366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32</a:t>
            </a:fld>
            <a:endParaRPr lang="en-US" dirty="0"/>
          </a:p>
        </p:txBody>
      </p:sp>
    </p:spTree>
    <p:extLst>
      <p:ext uri="{BB962C8B-B14F-4D97-AF65-F5344CB8AC3E}">
        <p14:creationId xmlns:p14="http://schemas.microsoft.com/office/powerpoint/2010/main" val="36696846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33</a:t>
            </a:fld>
            <a:endParaRPr lang="en-US" dirty="0"/>
          </a:p>
        </p:txBody>
      </p:sp>
    </p:spTree>
    <p:extLst>
      <p:ext uri="{BB962C8B-B14F-4D97-AF65-F5344CB8AC3E}">
        <p14:creationId xmlns:p14="http://schemas.microsoft.com/office/powerpoint/2010/main" val="3864617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34</a:t>
            </a:fld>
            <a:endParaRPr lang="en-US" dirty="0"/>
          </a:p>
        </p:txBody>
      </p:sp>
    </p:spTree>
    <p:extLst>
      <p:ext uri="{BB962C8B-B14F-4D97-AF65-F5344CB8AC3E}">
        <p14:creationId xmlns:p14="http://schemas.microsoft.com/office/powerpoint/2010/main" val="739804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35</a:t>
            </a:fld>
            <a:endParaRPr lang="en-US" dirty="0"/>
          </a:p>
        </p:txBody>
      </p:sp>
    </p:spTree>
    <p:extLst>
      <p:ext uri="{BB962C8B-B14F-4D97-AF65-F5344CB8AC3E}">
        <p14:creationId xmlns:p14="http://schemas.microsoft.com/office/powerpoint/2010/main" val="2995335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36</a:t>
            </a:fld>
            <a:endParaRPr lang="en-US" dirty="0"/>
          </a:p>
        </p:txBody>
      </p:sp>
    </p:spTree>
    <p:extLst>
      <p:ext uri="{BB962C8B-B14F-4D97-AF65-F5344CB8AC3E}">
        <p14:creationId xmlns:p14="http://schemas.microsoft.com/office/powerpoint/2010/main" val="3902012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37</a:t>
            </a:fld>
            <a:endParaRPr lang="en-US" dirty="0"/>
          </a:p>
        </p:txBody>
      </p:sp>
    </p:spTree>
    <p:extLst>
      <p:ext uri="{BB962C8B-B14F-4D97-AF65-F5344CB8AC3E}">
        <p14:creationId xmlns:p14="http://schemas.microsoft.com/office/powerpoint/2010/main" val="4259811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38</a:t>
            </a:fld>
            <a:endParaRPr lang="en-US" dirty="0"/>
          </a:p>
        </p:txBody>
      </p:sp>
    </p:spTree>
    <p:extLst>
      <p:ext uri="{BB962C8B-B14F-4D97-AF65-F5344CB8AC3E}">
        <p14:creationId xmlns:p14="http://schemas.microsoft.com/office/powerpoint/2010/main" val="1074476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39</a:t>
            </a:fld>
            <a:endParaRPr lang="en-US" dirty="0"/>
          </a:p>
        </p:txBody>
      </p:sp>
    </p:spTree>
    <p:extLst>
      <p:ext uri="{BB962C8B-B14F-4D97-AF65-F5344CB8AC3E}">
        <p14:creationId xmlns:p14="http://schemas.microsoft.com/office/powerpoint/2010/main" val="17039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a:t>
            </a:fld>
            <a:endParaRPr lang="en-US" dirty="0"/>
          </a:p>
        </p:txBody>
      </p:sp>
    </p:spTree>
    <p:extLst>
      <p:ext uri="{BB962C8B-B14F-4D97-AF65-F5344CB8AC3E}">
        <p14:creationId xmlns:p14="http://schemas.microsoft.com/office/powerpoint/2010/main" val="21811718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40</a:t>
            </a:fld>
            <a:endParaRPr lang="en-US" dirty="0"/>
          </a:p>
        </p:txBody>
      </p:sp>
    </p:spTree>
    <p:extLst>
      <p:ext uri="{BB962C8B-B14F-4D97-AF65-F5344CB8AC3E}">
        <p14:creationId xmlns:p14="http://schemas.microsoft.com/office/powerpoint/2010/main" val="26329989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41</a:t>
            </a:fld>
            <a:endParaRPr lang="en-US" dirty="0"/>
          </a:p>
        </p:txBody>
      </p:sp>
    </p:spTree>
    <p:extLst>
      <p:ext uri="{BB962C8B-B14F-4D97-AF65-F5344CB8AC3E}">
        <p14:creationId xmlns:p14="http://schemas.microsoft.com/office/powerpoint/2010/main" val="566353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42</a:t>
            </a:fld>
            <a:endParaRPr lang="en-US" dirty="0"/>
          </a:p>
        </p:txBody>
      </p:sp>
    </p:spTree>
    <p:extLst>
      <p:ext uri="{BB962C8B-B14F-4D97-AF65-F5344CB8AC3E}">
        <p14:creationId xmlns:p14="http://schemas.microsoft.com/office/powerpoint/2010/main" val="14545561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43</a:t>
            </a:fld>
            <a:endParaRPr lang="en-US" dirty="0"/>
          </a:p>
        </p:txBody>
      </p:sp>
    </p:spTree>
    <p:extLst>
      <p:ext uri="{BB962C8B-B14F-4D97-AF65-F5344CB8AC3E}">
        <p14:creationId xmlns:p14="http://schemas.microsoft.com/office/powerpoint/2010/main" val="38465496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44</a:t>
            </a:fld>
            <a:endParaRPr lang="en-US" dirty="0"/>
          </a:p>
        </p:txBody>
      </p:sp>
    </p:spTree>
    <p:extLst>
      <p:ext uri="{BB962C8B-B14F-4D97-AF65-F5344CB8AC3E}">
        <p14:creationId xmlns:p14="http://schemas.microsoft.com/office/powerpoint/2010/main" val="8104011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45</a:t>
            </a:fld>
            <a:endParaRPr lang="en-US" dirty="0"/>
          </a:p>
        </p:txBody>
      </p:sp>
    </p:spTree>
    <p:extLst>
      <p:ext uri="{BB962C8B-B14F-4D97-AF65-F5344CB8AC3E}">
        <p14:creationId xmlns:p14="http://schemas.microsoft.com/office/powerpoint/2010/main" val="2799262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46</a:t>
            </a:fld>
            <a:endParaRPr lang="en-US" dirty="0"/>
          </a:p>
        </p:txBody>
      </p:sp>
    </p:spTree>
    <p:extLst>
      <p:ext uri="{BB962C8B-B14F-4D97-AF65-F5344CB8AC3E}">
        <p14:creationId xmlns:p14="http://schemas.microsoft.com/office/powerpoint/2010/main" val="3201685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47</a:t>
            </a:fld>
            <a:endParaRPr lang="en-US" dirty="0"/>
          </a:p>
        </p:txBody>
      </p:sp>
    </p:spTree>
    <p:extLst>
      <p:ext uri="{BB962C8B-B14F-4D97-AF65-F5344CB8AC3E}">
        <p14:creationId xmlns:p14="http://schemas.microsoft.com/office/powerpoint/2010/main" val="1178387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48</a:t>
            </a:fld>
            <a:endParaRPr lang="en-US" dirty="0"/>
          </a:p>
        </p:txBody>
      </p:sp>
    </p:spTree>
    <p:extLst>
      <p:ext uri="{BB962C8B-B14F-4D97-AF65-F5344CB8AC3E}">
        <p14:creationId xmlns:p14="http://schemas.microsoft.com/office/powerpoint/2010/main" val="22590352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49</a:t>
            </a:fld>
            <a:endParaRPr lang="en-US" dirty="0"/>
          </a:p>
        </p:txBody>
      </p:sp>
    </p:spTree>
    <p:extLst>
      <p:ext uri="{BB962C8B-B14F-4D97-AF65-F5344CB8AC3E}">
        <p14:creationId xmlns:p14="http://schemas.microsoft.com/office/powerpoint/2010/main" val="652308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a:t>
            </a:fld>
            <a:endParaRPr lang="en-US" dirty="0"/>
          </a:p>
        </p:txBody>
      </p:sp>
    </p:spTree>
    <p:extLst>
      <p:ext uri="{BB962C8B-B14F-4D97-AF65-F5344CB8AC3E}">
        <p14:creationId xmlns:p14="http://schemas.microsoft.com/office/powerpoint/2010/main" val="37622230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50</a:t>
            </a:fld>
            <a:endParaRPr lang="en-US" dirty="0"/>
          </a:p>
        </p:txBody>
      </p:sp>
    </p:spTree>
    <p:extLst>
      <p:ext uri="{BB962C8B-B14F-4D97-AF65-F5344CB8AC3E}">
        <p14:creationId xmlns:p14="http://schemas.microsoft.com/office/powerpoint/2010/main" val="20460987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51</a:t>
            </a:fld>
            <a:endParaRPr lang="en-US" dirty="0"/>
          </a:p>
        </p:txBody>
      </p:sp>
    </p:spTree>
    <p:extLst>
      <p:ext uri="{BB962C8B-B14F-4D97-AF65-F5344CB8AC3E}">
        <p14:creationId xmlns:p14="http://schemas.microsoft.com/office/powerpoint/2010/main" val="39630374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52</a:t>
            </a:fld>
            <a:endParaRPr lang="en-US" dirty="0"/>
          </a:p>
        </p:txBody>
      </p:sp>
    </p:spTree>
    <p:extLst>
      <p:ext uri="{BB962C8B-B14F-4D97-AF65-F5344CB8AC3E}">
        <p14:creationId xmlns:p14="http://schemas.microsoft.com/office/powerpoint/2010/main" val="1697677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53</a:t>
            </a:fld>
            <a:endParaRPr lang="en-US" dirty="0"/>
          </a:p>
        </p:txBody>
      </p:sp>
    </p:spTree>
    <p:extLst>
      <p:ext uri="{BB962C8B-B14F-4D97-AF65-F5344CB8AC3E}">
        <p14:creationId xmlns:p14="http://schemas.microsoft.com/office/powerpoint/2010/main" val="36387962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54</a:t>
            </a:fld>
            <a:endParaRPr lang="en-US" dirty="0"/>
          </a:p>
        </p:txBody>
      </p:sp>
    </p:spTree>
    <p:extLst>
      <p:ext uri="{BB962C8B-B14F-4D97-AF65-F5344CB8AC3E}">
        <p14:creationId xmlns:p14="http://schemas.microsoft.com/office/powerpoint/2010/main" val="3203702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55</a:t>
            </a:fld>
            <a:endParaRPr lang="en-US" dirty="0"/>
          </a:p>
        </p:txBody>
      </p:sp>
    </p:spTree>
    <p:extLst>
      <p:ext uri="{BB962C8B-B14F-4D97-AF65-F5344CB8AC3E}">
        <p14:creationId xmlns:p14="http://schemas.microsoft.com/office/powerpoint/2010/main" val="12745089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56</a:t>
            </a:fld>
            <a:endParaRPr lang="en-US" dirty="0"/>
          </a:p>
        </p:txBody>
      </p:sp>
    </p:spTree>
    <p:extLst>
      <p:ext uri="{BB962C8B-B14F-4D97-AF65-F5344CB8AC3E}">
        <p14:creationId xmlns:p14="http://schemas.microsoft.com/office/powerpoint/2010/main" val="32116801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57</a:t>
            </a:fld>
            <a:endParaRPr lang="en-US" dirty="0"/>
          </a:p>
        </p:txBody>
      </p:sp>
    </p:spTree>
    <p:extLst>
      <p:ext uri="{BB962C8B-B14F-4D97-AF65-F5344CB8AC3E}">
        <p14:creationId xmlns:p14="http://schemas.microsoft.com/office/powerpoint/2010/main" val="38969104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58</a:t>
            </a:fld>
            <a:endParaRPr lang="en-US" dirty="0"/>
          </a:p>
        </p:txBody>
      </p:sp>
    </p:spTree>
    <p:extLst>
      <p:ext uri="{BB962C8B-B14F-4D97-AF65-F5344CB8AC3E}">
        <p14:creationId xmlns:p14="http://schemas.microsoft.com/office/powerpoint/2010/main" val="26357616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59</a:t>
            </a:fld>
            <a:endParaRPr lang="en-US" dirty="0"/>
          </a:p>
        </p:txBody>
      </p:sp>
    </p:spTree>
    <p:extLst>
      <p:ext uri="{BB962C8B-B14F-4D97-AF65-F5344CB8AC3E}">
        <p14:creationId xmlns:p14="http://schemas.microsoft.com/office/powerpoint/2010/main" val="194305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a:t>
            </a:fld>
            <a:endParaRPr lang="en-US" dirty="0"/>
          </a:p>
        </p:txBody>
      </p:sp>
    </p:spTree>
    <p:extLst>
      <p:ext uri="{BB962C8B-B14F-4D97-AF65-F5344CB8AC3E}">
        <p14:creationId xmlns:p14="http://schemas.microsoft.com/office/powerpoint/2010/main" val="15885112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60</a:t>
            </a:fld>
            <a:endParaRPr lang="en-US" dirty="0"/>
          </a:p>
        </p:txBody>
      </p:sp>
    </p:spTree>
    <p:extLst>
      <p:ext uri="{BB962C8B-B14F-4D97-AF65-F5344CB8AC3E}">
        <p14:creationId xmlns:p14="http://schemas.microsoft.com/office/powerpoint/2010/main" val="3367067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61</a:t>
            </a:fld>
            <a:endParaRPr lang="en-US" dirty="0"/>
          </a:p>
        </p:txBody>
      </p:sp>
    </p:spTree>
    <p:extLst>
      <p:ext uri="{BB962C8B-B14F-4D97-AF65-F5344CB8AC3E}">
        <p14:creationId xmlns:p14="http://schemas.microsoft.com/office/powerpoint/2010/main" val="567421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62</a:t>
            </a:fld>
            <a:endParaRPr lang="en-US" dirty="0"/>
          </a:p>
        </p:txBody>
      </p:sp>
    </p:spTree>
    <p:extLst>
      <p:ext uri="{BB962C8B-B14F-4D97-AF65-F5344CB8AC3E}">
        <p14:creationId xmlns:p14="http://schemas.microsoft.com/office/powerpoint/2010/main" val="32397874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63</a:t>
            </a:fld>
            <a:endParaRPr lang="en-US" dirty="0"/>
          </a:p>
        </p:txBody>
      </p:sp>
    </p:spTree>
    <p:extLst>
      <p:ext uri="{BB962C8B-B14F-4D97-AF65-F5344CB8AC3E}">
        <p14:creationId xmlns:p14="http://schemas.microsoft.com/office/powerpoint/2010/main" val="12523257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64</a:t>
            </a:fld>
            <a:endParaRPr lang="en-US" dirty="0"/>
          </a:p>
        </p:txBody>
      </p:sp>
    </p:spTree>
    <p:extLst>
      <p:ext uri="{BB962C8B-B14F-4D97-AF65-F5344CB8AC3E}">
        <p14:creationId xmlns:p14="http://schemas.microsoft.com/office/powerpoint/2010/main" val="3268004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65</a:t>
            </a:fld>
            <a:endParaRPr lang="en-US" dirty="0"/>
          </a:p>
        </p:txBody>
      </p:sp>
    </p:spTree>
    <p:extLst>
      <p:ext uri="{BB962C8B-B14F-4D97-AF65-F5344CB8AC3E}">
        <p14:creationId xmlns:p14="http://schemas.microsoft.com/office/powerpoint/2010/main" val="30693723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66</a:t>
            </a:fld>
            <a:endParaRPr lang="en-US" dirty="0"/>
          </a:p>
        </p:txBody>
      </p:sp>
    </p:spTree>
    <p:extLst>
      <p:ext uri="{BB962C8B-B14F-4D97-AF65-F5344CB8AC3E}">
        <p14:creationId xmlns:p14="http://schemas.microsoft.com/office/powerpoint/2010/main" val="9257362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67</a:t>
            </a:fld>
            <a:endParaRPr lang="en-US" dirty="0"/>
          </a:p>
        </p:txBody>
      </p:sp>
    </p:spTree>
    <p:extLst>
      <p:ext uri="{BB962C8B-B14F-4D97-AF65-F5344CB8AC3E}">
        <p14:creationId xmlns:p14="http://schemas.microsoft.com/office/powerpoint/2010/main" val="31444611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68</a:t>
            </a:fld>
            <a:endParaRPr lang="en-US" dirty="0"/>
          </a:p>
        </p:txBody>
      </p:sp>
    </p:spTree>
    <p:extLst>
      <p:ext uri="{BB962C8B-B14F-4D97-AF65-F5344CB8AC3E}">
        <p14:creationId xmlns:p14="http://schemas.microsoft.com/office/powerpoint/2010/main" val="8359875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69</a:t>
            </a:fld>
            <a:endParaRPr lang="en-US" dirty="0"/>
          </a:p>
        </p:txBody>
      </p:sp>
    </p:spTree>
    <p:extLst>
      <p:ext uri="{BB962C8B-B14F-4D97-AF65-F5344CB8AC3E}">
        <p14:creationId xmlns:p14="http://schemas.microsoft.com/office/powerpoint/2010/main" val="1703499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a:t>
            </a:fld>
            <a:endParaRPr lang="en-US" dirty="0"/>
          </a:p>
        </p:txBody>
      </p:sp>
    </p:spTree>
    <p:extLst>
      <p:ext uri="{BB962C8B-B14F-4D97-AF65-F5344CB8AC3E}">
        <p14:creationId xmlns:p14="http://schemas.microsoft.com/office/powerpoint/2010/main" val="2756863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70</a:t>
            </a:fld>
            <a:endParaRPr lang="en-US" dirty="0"/>
          </a:p>
        </p:txBody>
      </p:sp>
    </p:spTree>
    <p:extLst>
      <p:ext uri="{BB962C8B-B14F-4D97-AF65-F5344CB8AC3E}">
        <p14:creationId xmlns:p14="http://schemas.microsoft.com/office/powerpoint/2010/main" val="29106567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71</a:t>
            </a:fld>
            <a:endParaRPr lang="en-US" dirty="0"/>
          </a:p>
        </p:txBody>
      </p:sp>
    </p:spTree>
    <p:extLst>
      <p:ext uri="{BB962C8B-B14F-4D97-AF65-F5344CB8AC3E}">
        <p14:creationId xmlns:p14="http://schemas.microsoft.com/office/powerpoint/2010/main" val="26050288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72</a:t>
            </a:fld>
            <a:endParaRPr lang="en-US" dirty="0"/>
          </a:p>
        </p:txBody>
      </p:sp>
    </p:spTree>
    <p:extLst>
      <p:ext uri="{BB962C8B-B14F-4D97-AF65-F5344CB8AC3E}">
        <p14:creationId xmlns:p14="http://schemas.microsoft.com/office/powerpoint/2010/main" val="13529813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73</a:t>
            </a:fld>
            <a:endParaRPr lang="en-US" dirty="0"/>
          </a:p>
        </p:txBody>
      </p:sp>
    </p:spTree>
    <p:extLst>
      <p:ext uri="{BB962C8B-B14F-4D97-AF65-F5344CB8AC3E}">
        <p14:creationId xmlns:p14="http://schemas.microsoft.com/office/powerpoint/2010/main" val="33159235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74</a:t>
            </a:fld>
            <a:endParaRPr lang="en-US" dirty="0"/>
          </a:p>
        </p:txBody>
      </p:sp>
    </p:spTree>
    <p:extLst>
      <p:ext uri="{BB962C8B-B14F-4D97-AF65-F5344CB8AC3E}">
        <p14:creationId xmlns:p14="http://schemas.microsoft.com/office/powerpoint/2010/main" val="27426933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75</a:t>
            </a:fld>
            <a:endParaRPr lang="en-US" dirty="0"/>
          </a:p>
        </p:txBody>
      </p:sp>
    </p:spTree>
    <p:extLst>
      <p:ext uri="{BB962C8B-B14F-4D97-AF65-F5344CB8AC3E}">
        <p14:creationId xmlns:p14="http://schemas.microsoft.com/office/powerpoint/2010/main" val="79818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8</a:t>
            </a:fld>
            <a:endParaRPr lang="en-US" dirty="0"/>
          </a:p>
        </p:txBody>
      </p:sp>
    </p:spTree>
    <p:extLst>
      <p:ext uri="{BB962C8B-B14F-4D97-AF65-F5344CB8AC3E}">
        <p14:creationId xmlns:p14="http://schemas.microsoft.com/office/powerpoint/2010/main" val="2666974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9</a:t>
            </a:fld>
            <a:endParaRPr lang="en-US" dirty="0"/>
          </a:p>
        </p:txBody>
      </p:sp>
    </p:spTree>
    <p:extLst>
      <p:ext uri="{BB962C8B-B14F-4D97-AF65-F5344CB8AC3E}">
        <p14:creationId xmlns:p14="http://schemas.microsoft.com/office/powerpoint/2010/main" val="4211983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#70-534 @ITProGuru</a:t>
            </a:r>
          </a:p>
        </p:txBody>
      </p:sp>
      <p:sp>
        <p:nvSpPr>
          <p:cNvPr id="5" name="Text Placeholder 4">
            <a:extLst>
              <a:ext uri="{FF2B5EF4-FFF2-40B4-BE49-F238E27FC236}">
                <a16:creationId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151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406B1-5395-4EAD-BD16-C032EA563FF8}" type="datetimeFigureOut">
              <a:rPr lang="en-US" smtClean="0"/>
              <a:t>10/18/2017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01967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406B1-5395-4EAD-BD16-C032EA563FF8}" type="datetimeFigureOut">
              <a:rPr lang="en-US" smtClean="0"/>
              <a:t>10/18/2017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2874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33366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05896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4681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02662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0052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955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0F190067-1F7C-4577-8376-D9481BC0FB11}"/>
              </a:ext>
            </a:extLst>
          </p:cNvPr>
          <p:cNvSpPr txBox="1"/>
          <p:nvPr userDrawn="1"/>
        </p:nvSpPr>
        <p:spPr>
          <a:xfrm>
            <a:off x="9353978" y="3283774"/>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268177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8406B1-5395-4EAD-BD16-C032EA563FF8}" type="datetimeFigureOut">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36786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6431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406B1-5395-4EAD-BD16-C032EA563FF8}" type="datetimeFigureOut">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21556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406B1-5395-4EAD-BD16-C032EA563FF8}" type="datetimeFigureOut">
              <a:rPr lang="en-US" smtClean="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70979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406B1-5395-4EAD-BD16-C032EA563FF8}" type="datetimeFigureOut">
              <a:rPr lang="en-US" smtClean="0"/>
              <a:t>10/18/2017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82805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406B1-5395-4EAD-BD16-C032EA563FF8}" type="datetimeFigureOut">
              <a:rPr lang="en-US" smtClean="0"/>
              <a:t>10/18/2017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24985" y="6356350"/>
            <a:ext cx="890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9E620-94DA-46AD-A290-2756EFB5EED5}" type="slidenum">
              <a:rPr lang="en-US" smtClean="0"/>
              <a:t>‹#›</a:t>
            </a:fld>
            <a:endParaRPr lang="en-US" dirty="0"/>
          </a:p>
        </p:txBody>
      </p:sp>
      <p:sp>
        <p:nvSpPr>
          <p:cNvPr id="7" name="TextBox 6">
            <a:extLst>
              <a:ext uri="{FF2B5EF4-FFF2-40B4-BE49-F238E27FC236}">
                <a16:creationId xmlns:a16="http://schemas.microsoft.com/office/drawing/2014/main" id="{F1AD2E1B-5768-4AAB-9E0B-49A56B81BA7D}"/>
              </a:ext>
            </a:extLst>
          </p:cNvPr>
          <p:cNvSpPr txBox="1"/>
          <p:nvPr userDrawn="1"/>
        </p:nvSpPr>
        <p:spPr>
          <a:xfrm>
            <a:off x="9409723" y="6343528"/>
            <a:ext cx="26806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1247109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virtual-machines/windows/sizes-general"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storage/storage-scalability-targets#unmanaged-virtual-machine-disk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docs.microsoft.com/en-us/azure/storage/storage-managed-disks-overview"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pricing/details/storage/blobs/"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hyperlink" Target="https://docs.microsoft.com/en-us/azure/storage/storage-premium-storage" TargetMode="External"/><Relationship Id="rId4" Type="http://schemas.openxmlformats.org/officeDocument/2006/relationships/hyperlink" Target="https://docs.microsoft.com/en-us/azure/security/azure-security-disk-encryption#disk-encryption-deployment-scenarios-and-user-experience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en-us/azure/virtual-machines/windows/sizes-storage" TargetMode="External"/><Relationship Id="rId3" Type="http://schemas.openxmlformats.org/officeDocument/2006/relationships/hyperlink" Target="https://docs.microsoft.com/en-us/azure/virtual-machines/windows/acu" TargetMode="External"/><Relationship Id="rId7" Type="http://schemas.openxmlformats.org/officeDocument/2006/relationships/hyperlink" Target="https://docs.microsoft.com/en-us/azure/virtual-machines/windows/sizes-compute"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memory" TargetMode="External"/><Relationship Id="rId5" Type="http://schemas.openxmlformats.org/officeDocument/2006/relationships/hyperlink" Target="https://docs.microsoft.com/en-us/azure/virtual-machines/windows/sizes-hpc" TargetMode="External"/><Relationship Id="rId4" Type="http://schemas.openxmlformats.org/officeDocument/2006/relationships/hyperlink" Target="https://docs.microsoft.com/en-us/azure/virtual-machines/windows/sizes-genera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storage/storage-managed-disks-overview#images-versus-snapshot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hyperlink" Target="https://docs.microsoft.com/en-us/azure/virtual-machines/windows/capture-image-resource" TargetMode="External"/><Relationship Id="rId4" Type="http://schemas.openxmlformats.org/officeDocument/2006/relationships/hyperlink" Target="https://docs.microsoft.com/en-us/azure/storage/storage-incremental-snapsho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virtual-machines/windows/resize-v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hyperlink" Target="https://docs.microsoft.com/en-us/azure/monitoring-and-diagnostics/monitoring-overview-autoscale#resource-metrics" TargetMode="External"/><Relationship Id="rId4" Type="http://schemas.openxmlformats.org/officeDocument/2006/relationships/hyperlink" Target="https://docs.microsoft.com/en-us/azure/virtual-machine-scale-sets/virtual-machine-scale-sets-overview"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linux-extensions/tree/master/OSPatching"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docs.microsoft.com/en-us/azure/architecture/reference-architectures/virtual-machines-linux/single-vm"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hyperlink" Target="https://docs.microsoft.com/en-us/azure/virtual-machines/windows/manage-availability" TargetMode="Externa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parameters"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resource-name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learning/exam-70-534.aspx#syllabus-7"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variables"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resources"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location"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s://docs.microsoft.com/en-us/azure/azure-resource-manager/resource-group-define-dependencies" TargetMode="External"/><Relationship Id="rId5" Type="http://schemas.openxmlformats.org/officeDocument/2006/relationships/hyperlink" Target="https://docs.microsoft.com/en-us/azure/azure-resource-manager/resource-group-create-multiple" TargetMode="External"/><Relationship Id="rId4" Type="http://schemas.openxmlformats.org/officeDocument/2006/relationships/hyperlink" Target="https://docs.microsoft.com/en-us/azure/azure-resource-manager/resource-manager-template-tag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outputs"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hyperlink" Target="https://docs.microsoft.com/en-us/azure/azure-resource-manager/resource-group-linked-templates" TargetMode="Externa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hyperlink" Target="https://docs.microsoft.com/en-us/azure/azure-resource-manager/resource-group-define-dependencies" TargetMode="Externa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hyperlink" Target="https://docs.microsoft.com/en-us/azure/azure-resource-manager/resource-group-create-multipl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update" TargetMode="External"/><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hyperlink" Target="https://docs.microsoft.com/en-us/azure/azure-resource-manager/best-practices-resource-manager-design-templates" TargetMode="External"/><Relationship Id="rId4" Type="http://schemas.openxmlformats.org/officeDocument/2006/relationships/hyperlink" Target="https://docs.microsoft.com/en-us/azure/azure-resource-manager/best-practices-resource-manager-state"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portal" TargetMode="External"/><Relationship Id="rId3" Type="http://schemas.openxmlformats.org/officeDocument/2006/relationships/hyperlink" Target="https://docs.microsoft.com/en-us/azure/azure-resource-manager/resource-group-template-deploy-portal#create-resource-group" TargetMode="External"/><Relationship Id="rId7" Type="http://schemas.openxmlformats.org/officeDocument/2006/relationships/hyperlink" Target="https://docs.microsoft.com/en-us/azure/azure-resource-manager/resource-group-template-deploy-portal#next-steps"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portal#deploy-resources-from-a-template-saved-to-your-account" TargetMode="External"/><Relationship Id="rId5" Type="http://schemas.openxmlformats.org/officeDocument/2006/relationships/hyperlink" Target="https://docs.microsoft.com/en-us/azure/azure-resource-manager/resource-group-template-deploy-portal#deploy-resources-from-custom-template" TargetMode="External"/><Relationship Id="rId4" Type="http://schemas.openxmlformats.org/officeDocument/2006/relationships/hyperlink" Target="https://docs.microsoft.com/en-us/azure/azure-resource-manager/resource-group-template-deploy-portal#deploy-resources-from-marketplace"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hyperlink" Target="https://docs.microsoft.com/en-us/azure/azure-resource-manager/resource-group-template-deploy"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sample-template" TargetMode="External"/><Relationship Id="rId3" Type="http://schemas.openxmlformats.org/officeDocument/2006/relationships/hyperlink" Target="https://docs.microsoft.com/en-us/azure/azure-resource-manager/resource-group-template-deploy#deploy-a-template-from-your-local-machine" TargetMode="External"/><Relationship Id="rId7" Type="http://schemas.openxmlformats.org/officeDocument/2006/relationships/hyperlink" Target="https://docs.microsoft.com/en-us/azure/azure-resource-manager/resource-group-template-deploy#incremental-and-complete-deployments"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test-a-template-deployment" TargetMode="External"/><Relationship Id="rId5" Type="http://schemas.openxmlformats.org/officeDocument/2006/relationships/hyperlink" Target="https://docs.microsoft.com/en-us/azure/azure-resource-manager/resource-group-template-deploy#parameter-files" TargetMode="External"/><Relationship Id="rId4" Type="http://schemas.openxmlformats.org/officeDocument/2006/relationships/hyperlink" Target="https://docs.microsoft.com/en-us/azure/azure-resource-manager/resource-group-template-deploy#deploy-a-template-from-an-external-source" TargetMode="External"/><Relationship Id="rId9" Type="http://schemas.openxmlformats.org/officeDocument/2006/relationships/hyperlink" Target="https://docs.microsoft.com/en-us/azure/azure-resource-manager/resource-group-template-deploy#next-steps"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hyperlink" Target="https://docs.microsoft.com/en-us/azure/best-practices-availability-paired-regions#what-are-paired-region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hyperlink" Target="https://docs.microsoft.com/en-us/azure/architecture/reference-architectures/virtual-machines-linux/multi-region-application"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azure/architecture/resiliency/high-availability-azure-applications" TargetMode="External"/><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hyperlink" Target="https://docs.microsoft.com/en-us/azure/architecture/resiliency/index#designing-for-resiliency"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hyperlink" Target="https://registry.hub.docker.com/" TargetMode="External"/><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hyperlink" Target="https://docs.microsoft.com/en-us/azure/virtual-machines/linux/containers" TargetMode="External"/><Relationship Id="rId4" Type="http://schemas.openxmlformats.org/officeDocument/2006/relationships/hyperlink" Target="https://docs.microsoft.com/en-us/azure/container-service/container-service-intro"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pricing/details/virtual-machines/linux/"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docs.microsoft.com/en-us/azure/azure-subscription-service-limits#virtual-machines-limits"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coreos/coreos-overlay/tree/master/app-emulation/wa-linux-agent" TargetMode="External"/><Relationship Id="rId3" Type="http://schemas.openxmlformats.org/officeDocument/2006/relationships/hyperlink" Target="https://support.microsoft.com/en-us/help/3206074" TargetMode="External"/><Relationship Id="rId7" Type="http://schemas.openxmlformats.org/officeDocument/2006/relationships/hyperlink" Target="https://coreos.com/docs/running-coreos/cloud-providers/azure/"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github.com/Azure/WALinuxAgent" TargetMode="External"/><Relationship Id="rId11" Type="http://schemas.openxmlformats.org/officeDocument/2006/relationships/hyperlink" Target="https://docs.microsoft.com/en-us/azure/virtual-machines/linux/endorsed-distros" TargetMode="External"/><Relationship Id="rId5" Type="http://schemas.openxmlformats.org/officeDocument/2006/relationships/hyperlink" Target="http://olcentgbl.trafficmanager.net/openlogic/6/openlogic/x86_64/RPMS/" TargetMode="External"/><Relationship Id="rId10" Type="http://schemas.openxmlformats.org/officeDocument/2006/relationships/hyperlink" Target="https://build.opensuse.org/project/show/Cloud:Tools" TargetMode="External"/><Relationship Id="rId4" Type="http://schemas.openxmlformats.org/officeDocument/2006/relationships/hyperlink" Target="http://go.microsoft.com/fwlink/?LinkID=403033&amp;clcid=0x409" TargetMode="External"/><Relationship Id="rId9" Type="http://schemas.openxmlformats.org/officeDocument/2006/relationships/hyperlink" Target="http://go.microsoft.com/fwlink/p/?LinkID=250998"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ocs.microsoft.com/en-us/azure/virtual-machines/virtual-machines-windows-sizes-hpc" TargetMode="External"/><Relationship Id="rId3" Type="http://schemas.openxmlformats.org/officeDocument/2006/relationships/hyperlink" Target="https://docs.microsoft.com/en-us/azure/virtual-machines/virtual-machines-windows-sizes-general" TargetMode="External"/><Relationship Id="rId7" Type="http://schemas.openxmlformats.org/officeDocument/2006/relationships/hyperlink" Target="https://docs.microsoft.com/en-us/azure/virtual-machines/virtual-machines-windows-sizes-gpu"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storage" TargetMode="External"/><Relationship Id="rId5" Type="http://schemas.openxmlformats.org/officeDocument/2006/relationships/hyperlink" Target="https://docs.microsoft.com/en-us/azure/virtual-machines/virtual-machines-windows-sizes-memory" TargetMode="External"/><Relationship Id="rId4" Type="http://schemas.openxmlformats.org/officeDocument/2006/relationships/hyperlink" Target="https://docs.microsoft.com/en-us/azure/virtual-machines/virtual-machines-windows-sizes-compute" TargetMode="External"/><Relationship Id="rId9" Type="http://schemas.openxmlformats.org/officeDocument/2006/relationships/hyperlink" Target="https://docs.microsoft.com/en-us/azure/virtual-machines/virtual-machines-windows-siz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Architect an </a:t>
            </a:r>
            <a:r>
              <a:rPr lang="en-US" sz="4313"/>
              <a:t>Azure Compute </a:t>
            </a:r>
            <a:r>
              <a:rPr lang="en-US" sz="4313" dirty="0"/>
              <a:t>Infrastructure</a:t>
            </a:r>
          </a:p>
        </p:txBody>
      </p:sp>
      <p:graphicFrame>
        <p:nvGraphicFramePr>
          <p:cNvPr id="32" name="Diagram 31"/>
          <p:cNvGraphicFramePr/>
          <p:nvPr>
            <p:extLst>
              <p:ext uri="{D42A27DB-BD31-4B8C-83A1-F6EECF244321}">
                <p14:modId xmlns:p14="http://schemas.microsoft.com/office/powerpoint/2010/main" val="65637618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 – General Purpose</a:t>
            </a:r>
          </a:p>
        </p:txBody>
      </p:sp>
      <p:sp>
        <p:nvSpPr>
          <p:cNvPr id="3" name="Content Placeholder 2"/>
          <p:cNvSpPr>
            <a:spLocks noGrp="1"/>
          </p:cNvSpPr>
          <p:nvPr>
            <p:ph idx="1"/>
          </p:nvPr>
        </p:nvSpPr>
        <p:spPr>
          <a:xfrm>
            <a:off x="838200" y="1825625"/>
            <a:ext cx="10515600" cy="1130226"/>
          </a:xfrm>
        </p:spPr>
        <p:txBody>
          <a:bodyPr>
            <a:normAutofit/>
          </a:bodyPr>
          <a:lstStyle/>
          <a:p>
            <a:r>
              <a:rPr lang="en-US" dirty="0"/>
              <a:t>Dv2 Series</a:t>
            </a:r>
          </a:p>
        </p:txBody>
      </p:sp>
      <p:graphicFrame>
        <p:nvGraphicFramePr>
          <p:cNvPr id="9" name="Table 8"/>
          <p:cNvGraphicFramePr>
            <a:graphicFrameLocks noGrp="1"/>
          </p:cNvGraphicFramePr>
          <p:nvPr>
            <p:extLst>
              <p:ext uri="{D42A27DB-BD31-4B8C-83A1-F6EECF244321}">
                <p14:modId xmlns:p14="http://schemas.microsoft.com/office/powerpoint/2010/main" val="2680335215"/>
              </p:ext>
            </p:extLst>
          </p:nvPr>
        </p:nvGraphicFramePr>
        <p:xfrm>
          <a:off x="1496451" y="2556153"/>
          <a:ext cx="6434633" cy="3124200"/>
        </p:xfrm>
        <a:graphic>
          <a:graphicData uri="http://schemas.openxmlformats.org/drawingml/2006/table">
            <a:tbl>
              <a:tblPr/>
              <a:tblGrid>
                <a:gridCol w="789127">
                  <a:extLst>
                    <a:ext uri="{9D8B030D-6E8A-4147-A177-3AD203B41FA5}">
                      <a16:colId xmlns:a16="http://schemas.microsoft.com/office/drawing/2014/main" val="925599882"/>
                    </a:ext>
                  </a:extLst>
                </a:gridCol>
                <a:gridCol w="656539">
                  <a:extLst>
                    <a:ext uri="{9D8B030D-6E8A-4147-A177-3AD203B41FA5}">
                      <a16:colId xmlns:a16="http://schemas.microsoft.com/office/drawing/2014/main" val="4070294126"/>
                    </a:ext>
                  </a:extLst>
                </a:gridCol>
                <a:gridCol w="721462">
                  <a:extLst>
                    <a:ext uri="{9D8B030D-6E8A-4147-A177-3AD203B41FA5}">
                      <a16:colId xmlns:a16="http://schemas.microsoft.com/office/drawing/2014/main" val="2243415314"/>
                    </a:ext>
                  </a:extLst>
                </a:gridCol>
                <a:gridCol w="744322">
                  <a:extLst>
                    <a:ext uri="{9D8B030D-6E8A-4147-A177-3AD203B41FA5}">
                      <a16:colId xmlns:a16="http://schemas.microsoft.com/office/drawing/2014/main" val="2916710756"/>
                    </a:ext>
                  </a:extLst>
                </a:gridCol>
                <a:gridCol w="1522476">
                  <a:extLst>
                    <a:ext uri="{9D8B030D-6E8A-4147-A177-3AD203B41FA5}">
                      <a16:colId xmlns:a16="http://schemas.microsoft.com/office/drawing/2014/main" val="2063774417"/>
                    </a:ext>
                  </a:extLst>
                </a:gridCol>
                <a:gridCol w="1099109">
                  <a:extLst>
                    <a:ext uri="{9D8B030D-6E8A-4147-A177-3AD203B41FA5}">
                      <a16:colId xmlns:a16="http://schemas.microsoft.com/office/drawing/2014/main" val="1937474503"/>
                    </a:ext>
                  </a:extLst>
                </a:gridCol>
                <a:gridCol w="901598">
                  <a:extLst>
                    <a:ext uri="{9D8B030D-6E8A-4147-A177-3AD203B41FA5}">
                      <a16:colId xmlns:a16="http://schemas.microsoft.com/office/drawing/2014/main" val="2928519171"/>
                    </a:ext>
                  </a:extLst>
                </a:gridCol>
              </a:tblGrid>
              <a:tr h="0">
                <a:tc>
                  <a:txBody>
                    <a:bodyPr/>
                    <a:lstStyle/>
                    <a:p>
                      <a:pPr marL="0" marR="0" fontAlgn="t">
                        <a:spcBef>
                          <a:spcPts val="0"/>
                        </a:spcBef>
                        <a:spcAft>
                          <a:spcPts val="0"/>
                        </a:spcAft>
                      </a:pPr>
                      <a:r>
                        <a:rPr lang="en-US" sz="1100" b="1" dirty="0">
                          <a:solidFill>
                            <a:srgbClr val="FF0000"/>
                          </a:solidFill>
                          <a:effectLst/>
                          <a:latin typeface="segoe-ui_semibold"/>
                        </a:rPr>
                        <a:t>Size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a:solidFill>
                            <a:srgbClr val="FF0000"/>
                          </a:solidFill>
                          <a:effectLst/>
                          <a:latin typeface="segoe-ui_semibold"/>
                        </a:rPr>
                        <a:t>CPU cores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a:solidFill>
                            <a:srgbClr val="FF0000"/>
                          </a:solidFill>
                          <a:effectLst/>
                          <a:latin typeface="segoe-ui_semibold"/>
                        </a:rPr>
                        <a:t>Memory: GiB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a:solidFill>
                            <a:srgbClr val="FF0000"/>
                          </a:solidFill>
                          <a:effectLst/>
                          <a:latin typeface="segoe-ui_semibold"/>
                        </a:rPr>
                        <a:t>Local SSD: GiB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a:solidFill>
                            <a:srgbClr val="FF0000"/>
                          </a:solidFill>
                          <a:effectLst/>
                          <a:latin typeface="segoe-ui_semibold"/>
                        </a:rPr>
                        <a:t>Max local disk throughput: IOPS / Read MBps / Write MBps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a:solidFill>
                            <a:srgbClr val="FF0000"/>
                          </a:solidFill>
                          <a:effectLst/>
                          <a:latin typeface="segoe-ui_semibold"/>
                        </a:rPr>
                        <a:t>Max data disks / throughput: IOPS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dirty="0">
                          <a:solidFill>
                            <a:srgbClr val="FF0000"/>
                          </a:solidFill>
                          <a:effectLst/>
                          <a:latin typeface="segoe-ui_semibold"/>
                        </a:rPr>
                        <a:t>Max NICs / Network bandwidth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081640746"/>
                  </a:ext>
                </a:extLst>
              </a:tr>
              <a:tr h="0">
                <a:tc>
                  <a:txBody>
                    <a:bodyPr/>
                    <a:lstStyle/>
                    <a:p>
                      <a:pPr marL="0" marR="0" fontAlgn="t">
                        <a:spcBef>
                          <a:spcPts val="0"/>
                        </a:spcBef>
                        <a:spcAft>
                          <a:spcPts val="0"/>
                        </a:spcAft>
                      </a:pPr>
                      <a:r>
                        <a:rPr lang="en-US" sz="1100">
                          <a:solidFill>
                            <a:srgbClr val="D5D5D5"/>
                          </a:solidFill>
                          <a:effectLst/>
                          <a:latin typeface="segoe-ui_normal"/>
                        </a:rPr>
                        <a:t>Standard_D1_v2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3.5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3000 / 46 / 23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 / 2x500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 / moderate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51700652"/>
                  </a:ext>
                </a:extLst>
              </a:tr>
              <a:tr h="0">
                <a:tc>
                  <a:txBody>
                    <a:bodyPr/>
                    <a:lstStyle/>
                    <a:p>
                      <a:pPr marL="0" marR="0" fontAlgn="t">
                        <a:spcBef>
                          <a:spcPts val="0"/>
                        </a:spcBef>
                        <a:spcAft>
                          <a:spcPts val="0"/>
                        </a:spcAft>
                      </a:pPr>
                      <a:r>
                        <a:rPr lang="en-US" sz="1100">
                          <a:solidFill>
                            <a:srgbClr val="D5D5D5"/>
                          </a:solidFill>
                          <a:effectLst/>
                          <a:latin typeface="segoe-ui_normal"/>
                        </a:rPr>
                        <a:t>Standard_D2_v2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6000 / 93 / 46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 / 4x500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21938868"/>
                  </a:ext>
                </a:extLst>
              </a:tr>
              <a:tr h="0">
                <a:tc>
                  <a:txBody>
                    <a:bodyPr/>
                    <a:lstStyle/>
                    <a:p>
                      <a:pPr marL="0" marR="0" fontAlgn="t">
                        <a:spcBef>
                          <a:spcPts val="0"/>
                        </a:spcBef>
                        <a:spcAft>
                          <a:spcPts val="0"/>
                        </a:spcAft>
                      </a:pPr>
                      <a:r>
                        <a:rPr lang="en-US" sz="1100">
                          <a:solidFill>
                            <a:srgbClr val="D5D5D5"/>
                          </a:solidFill>
                          <a:effectLst/>
                          <a:latin typeface="segoe-ui_normal"/>
                        </a:rPr>
                        <a:t>Standard_D3_v2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12000 / 187 / 93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 / 8x500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83547944"/>
                  </a:ext>
                </a:extLst>
              </a:tr>
              <a:tr h="0">
                <a:tc>
                  <a:txBody>
                    <a:bodyPr/>
                    <a:lstStyle/>
                    <a:p>
                      <a:pPr marL="0" marR="0" fontAlgn="t">
                        <a:spcBef>
                          <a:spcPts val="0"/>
                        </a:spcBef>
                        <a:spcAft>
                          <a:spcPts val="0"/>
                        </a:spcAft>
                      </a:pPr>
                      <a:r>
                        <a:rPr lang="en-US" sz="1100">
                          <a:solidFill>
                            <a:srgbClr val="D5D5D5"/>
                          </a:solidFill>
                          <a:effectLst/>
                          <a:latin typeface="segoe-ui_normal"/>
                        </a:rPr>
                        <a:t>Standard_D4_v2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24000 / 375 / 187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16 / 16x500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4861186"/>
                  </a:ext>
                </a:extLst>
              </a:tr>
              <a:tr h="0">
                <a:tc>
                  <a:txBody>
                    <a:bodyPr/>
                    <a:lstStyle/>
                    <a:p>
                      <a:pPr marL="0" marR="0" fontAlgn="t">
                        <a:spcBef>
                          <a:spcPts val="0"/>
                        </a:spcBef>
                        <a:spcAft>
                          <a:spcPts val="0"/>
                        </a:spcAft>
                      </a:pPr>
                      <a:r>
                        <a:rPr lang="en-US" sz="1100">
                          <a:solidFill>
                            <a:srgbClr val="D5D5D5"/>
                          </a:solidFill>
                          <a:effectLst/>
                          <a:latin typeface="segoe-ui_normal"/>
                        </a:rPr>
                        <a:t>Standard_D5_v2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48000 / 750 / 375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32 / 32x500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8 / extremely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57614879"/>
                  </a:ext>
                </a:extLst>
              </a:tr>
            </a:tbl>
          </a:graphicData>
        </a:graphic>
      </p:graphicFrame>
      <p:sp>
        <p:nvSpPr>
          <p:cNvPr id="10" name="Rectangle 9"/>
          <p:cNvSpPr/>
          <p:nvPr/>
        </p:nvSpPr>
        <p:spPr>
          <a:xfrm>
            <a:off x="838200" y="5764550"/>
            <a:ext cx="7891130" cy="369332"/>
          </a:xfrm>
          <a:prstGeom prst="rect">
            <a:avLst/>
          </a:prstGeom>
        </p:spPr>
        <p:txBody>
          <a:bodyPr wrap="square">
            <a:spAutoFit/>
          </a:bodyPr>
          <a:lstStyle/>
          <a:p>
            <a:r>
              <a:rPr lang="en-US" dirty="0">
                <a:hlinkClick r:id="rId3"/>
              </a:rPr>
              <a:t>https://docs.microsoft.com/en-us/azure/virtual-machines/windows/sizes-general</a:t>
            </a:r>
            <a:r>
              <a:rPr lang="en-US" dirty="0"/>
              <a:t> </a:t>
            </a:r>
          </a:p>
        </p:txBody>
      </p:sp>
    </p:spTree>
    <p:extLst>
      <p:ext uri="{BB962C8B-B14F-4D97-AF65-F5344CB8AC3E}">
        <p14:creationId xmlns:p14="http://schemas.microsoft.com/office/powerpoint/2010/main" val="404003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92500" lnSpcReduction="20000"/>
          </a:bodyPr>
          <a:lstStyle/>
          <a:p>
            <a:r>
              <a:rPr lang="en-US" dirty="0"/>
              <a:t>OS Disk (attached via SATA)</a:t>
            </a:r>
          </a:p>
          <a:p>
            <a:pPr lvl="1"/>
            <a:r>
              <a:rPr lang="en-US" dirty="0"/>
              <a:t>VHD based</a:t>
            </a:r>
          </a:p>
          <a:p>
            <a:pPr lvl="1"/>
            <a:r>
              <a:rPr lang="en-US" dirty="0"/>
              <a:t>Persists</a:t>
            </a:r>
          </a:p>
          <a:p>
            <a:pPr lvl="1"/>
            <a:r>
              <a:rPr lang="en-US" b="1" dirty="0">
                <a:solidFill>
                  <a:srgbClr val="FF0000"/>
                </a:solidFill>
              </a:rPr>
              <a:t>Separate storage cost</a:t>
            </a:r>
          </a:p>
          <a:p>
            <a:r>
              <a:rPr lang="en-US" dirty="0"/>
              <a:t>Data Disk (SCSI)</a:t>
            </a:r>
          </a:p>
          <a:p>
            <a:pPr lvl="1"/>
            <a:r>
              <a:rPr lang="en-US" dirty="0"/>
              <a:t>VHD based</a:t>
            </a:r>
          </a:p>
          <a:p>
            <a:pPr lvl="1"/>
            <a:r>
              <a:rPr lang="en-US" dirty="0"/>
              <a:t>Persists</a:t>
            </a:r>
          </a:p>
          <a:p>
            <a:pPr lvl="1"/>
            <a:r>
              <a:rPr lang="en-US" b="1" dirty="0">
                <a:solidFill>
                  <a:srgbClr val="FF0000"/>
                </a:solidFill>
              </a:rPr>
              <a:t>Separate storage cost</a:t>
            </a:r>
          </a:p>
          <a:p>
            <a:r>
              <a:rPr lang="en-US" dirty="0"/>
              <a:t>Temporary Disk</a:t>
            </a:r>
          </a:p>
          <a:p>
            <a:pPr lvl="1"/>
            <a:r>
              <a:rPr lang="en-US" b="1" dirty="0">
                <a:solidFill>
                  <a:srgbClr val="FF0000"/>
                </a:solidFill>
              </a:rPr>
              <a:t>Doesn’t persist</a:t>
            </a:r>
          </a:p>
          <a:p>
            <a:pPr lvl="1"/>
            <a:r>
              <a:rPr lang="en-US" dirty="0"/>
              <a:t>No Separate storage cost</a:t>
            </a:r>
          </a:p>
          <a:p>
            <a:r>
              <a:rPr lang="en-US" b="1" dirty="0">
                <a:solidFill>
                  <a:srgbClr val="FF0000"/>
                </a:solidFill>
              </a:rPr>
              <a:t>Current Max Disk Size: 1024GB</a:t>
            </a:r>
          </a:p>
          <a:p>
            <a:r>
              <a:rPr lang="en-US" b="1" dirty="0">
                <a:solidFill>
                  <a:srgbClr val="FF0000"/>
                </a:solidFill>
              </a:rPr>
              <a:t>Premium Storage Disk Types</a:t>
            </a:r>
          </a:p>
          <a:p>
            <a:pPr lvl="1"/>
            <a:r>
              <a:rPr lang="en-US" b="1" dirty="0">
                <a:solidFill>
                  <a:srgbClr val="FF0000"/>
                </a:solidFill>
              </a:rPr>
              <a:t>P10, P20, P30</a:t>
            </a:r>
          </a:p>
          <a:p>
            <a:r>
              <a:rPr lang="en-US" b="1" dirty="0">
                <a:solidFill>
                  <a:srgbClr val="FF0000"/>
                </a:solidFill>
              </a:rPr>
              <a:t>Support for SSD (Premium Storage)</a:t>
            </a:r>
          </a:p>
          <a:p>
            <a:pPr lvl="1"/>
            <a:r>
              <a:rPr lang="en-US" b="1" dirty="0">
                <a:solidFill>
                  <a:srgbClr val="FF0000"/>
                </a:solidFill>
              </a:rPr>
              <a:t>DS-series, DSv2-series, GS-series, and Fs-series.</a:t>
            </a:r>
          </a:p>
          <a:p>
            <a:pPr lvl="1"/>
            <a:r>
              <a:rPr lang="en-US" b="1" dirty="0">
                <a:solidFill>
                  <a:srgbClr val="FF0000"/>
                </a:solidFill>
              </a:rPr>
              <a:t>You can use Standard </a:t>
            </a:r>
            <a:r>
              <a:rPr lang="en-US" sz="3000" b="1" dirty="0">
                <a:solidFill>
                  <a:srgbClr val="FF0000"/>
                </a:solidFill>
              </a:rPr>
              <a:t>OR</a:t>
            </a:r>
            <a:r>
              <a:rPr lang="en-US" b="1" dirty="0">
                <a:solidFill>
                  <a:srgbClr val="FF0000"/>
                </a:solidFill>
              </a:rPr>
              <a:t> Premium storage with these series.</a:t>
            </a:r>
          </a:p>
          <a:p>
            <a:pPr lvl="1"/>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74955404"/>
              </p:ext>
            </p:extLst>
          </p:nvPr>
        </p:nvGraphicFramePr>
        <p:xfrm>
          <a:off x="6116669" y="4063927"/>
          <a:ext cx="4248302" cy="1412240"/>
        </p:xfrm>
        <a:graphic>
          <a:graphicData uri="http://schemas.openxmlformats.org/drawingml/2006/table">
            <a:tbl>
              <a:tblPr/>
              <a:tblGrid>
                <a:gridCol w="1753819">
                  <a:extLst>
                    <a:ext uri="{9D8B030D-6E8A-4147-A177-3AD203B41FA5}">
                      <a16:colId xmlns:a16="http://schemas.microsoft.com/office/drawing/2014/main" val="3862671723"/>
                    </a:ext>
                  </a:extLst>
                </a:gridCol>
                <a:gridCol w="749808">
                  <a:extLst>
                    <a:ext uri="{9D8B030D-6E8A-4147-A177-3AD203B41FA5}">
                      <a16:colId xmlns:a16="http://schemas.microsoft.com/office/drawing/2014/main" val="1207345879"/>
                    </a:ext>
                  </a:extLst>
                </a:gridCol>
                <a:gridCol w="749808">
                  <a:extLst>
                    <a:ext uri="{9D8B030D-6E8A-4147-A177-3AD203B41FA5}">
                      <a16:colId xmlns:a16="http://schemas.microsoft.com/office/drawing/2014/main" val="717373207"/>
                    </a:ext>
                  </a:extLst>
                </a:gridCol>
                <a:gridCol w="994867">
                  <a:extLst>
                    <a:ext uri="{9D8B030D-6E8A-4147-A177-3AD203B41FA5}">
                      <a16:colId xmlns:a16="http://schemas.microsoft.com/office/drawing/2014/main" val="2403278121"/>
                    </a:ext>
                  </a:extLst>
                </a:gridCol>
              </a:tblGrid>
              <a:tr h="0">
                <a:tc>
                  <a:txBody>
                    <a:bodyPr/>
                    <a:lstStyle/>
                    <a:p>
                      <a:pPr marL="0" marR="0" fontAlgn="t">
                        <a:spcBef>
                          <a:spcPts val="0"/>
                        </a:spcBef>
                        <a:spcAft>
                          <a:spcPts val="0"/>
                        </a:spcAft>
                      </a:pPr>
                      <a:r>
                        <a:rPr lang="en-US" sz="1100" b="1" dirty="0">
                          <a:solidFill>
                            <a:srgbClr val="D5D5D5"/>
                          </a:solidFill>
                          <a:effectLst/>
                          <a:latin typeface="segoe-ui_semibold"/>
                        </a:rPr>
                        <a:t>Premium storage disk type</a:t>
                      </a:r>
                      <a:endParaRPr lang="en-US" sz="1100" dirty="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P10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P20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P30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641305951"/>
                  </a:ext>
                </a:extLst>
              </a:tr>
              <a:tr h="0">
                <a:tc>
                  <a:txBody>
                    <a:bodyPr/>
                    <a:lstStyle/>
                    <a:p>
                      <a:pPr marL="0" marR="0" fontAlgn="t">
                        <a:spcBef>
                          <a:spcPts val="0"/>
                        </a:spcBef>
                        <a:spcAft>
                          <a:spcPts val="0"/>
                        </a:spcAft>
                      </a:pPr>
                      <a:r>
                        <a:rPr lang="en-US" sz="1100" dirty="0">
                          <a:solidFill>
                            <a:srgbClr val="D5D5D5"/>
                          </a:solidFill>
                          <a:effectLst/>
                          <a:latin typeface="segoe-ui_normal"/>
                        </a:rPr>
                        <a:t>Disk size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128 GB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512 GB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1,024 GB (1 TB)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318955159"/>
                  </a:ext>
                </a:extLst>
              </a:tr>
              <a:tr h="0">
                <a:tc>
                  <a:txBody>
                    <a:bodyPr/>
                    <a:lstStyle/>
                    <a:p>
                      <a:pPr marL="0" marR="0" fontAlgn="t">
                        <a:spcBef>
                          <a:spcPts val="0"/>
                        </a:spcBef>
                        <a:spcAft>
                          <a:spcPts val="0"/>
                        </a:spcAft>
                      </a:pPr>
                      <a:r>
                        <a:rPr lang="en-US" sz="1100">
                          <a:solidFill>
                            <a:srgbClr val="D5D5D5"/>
                          </a:solidFill>
                          <a:effectLst/>
                          <a:latin typeface="segoe-ui_normal"/>
                        </a:rPr>
                        <a:t>IOPS per disk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2,300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2841608"/>
                  </a:ext>
                </a:extLst>
              </a:tr>
              <a:tr h="0">
                <a:tc>
                  <a:txBody>
                    <a:bodyPr/>
                    <a:lstStyle/>
                    <a:p>
                      <a:pPr marL="0" marR="0" fontAlgn="t">
                        <a:spcBef>
                          <a:spcPts val="0"/>
                        </a:spcBef>
                        <a:spcAft>
                          <a:spcPts val="0"/>
                        </a:spcAft>
                      </a:pPr>
                      <a:r>
                        <a:rPr lang="en-US" sz="1100">
                          <a:solidFill>
                            <a:srgbClr val="D5D5D5"/>
                          </a:solidFill>
                          <a:effectLst/>
                          <a:latin typeface="segoe-ui_normal"/>
                        </a:rPr>
                        <a:t>Throughput per disk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150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200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31664491"/>
                  </a:ext>
                </a:extLst>
              </a:tr>
            </a:tbl>
          </a:graphicData>
        </a:graphic>
      </p:graphicFrame>
      <p:sp>
        <p:nvSpPr>
          <p:cNvPr id="6" name="Rectangle 5"/>
          <p:cNvSpPr/>
          <p:nvPr/>
        </p:nvSpPr>
        <p:spPr>
          <a:xfrm>
            <a:off x="5365896" y="5476167"/>
            <a:ext cx="8849833" cy="430887"/>
          </a:xfrm>
          <a:prstGeom prst="rect">
            <a:avLst/>
          </a:prstGeom>
        </p:spPr>
        <p:txBody>
          <a:bodyPr wrap="square">
            <a:spAutoFit/>
          </a:bodyPr>
          <a:lstStyle/>
          <a:p>
            <a:r>
              <a:rPr lang="en-US" sz="1100" dirty="0">
                <a:hlinkClick r:id="rId3"/>
              </a:rPr>
              <a:t>https://docs.microsoft.com/en-us/azure/storage/storage-premium-storage#scalability-and-performance-targets</a:t>
            </a:r>
            <a:endParaRPr lang="en-US" sz="1100" dirty="0"/>
          </a:p>
          <a:p>
            <a:endParaRPr lang="en-US" sz="1100" dirty="0"/>
          </a:p>
        </p:txBody>
      </p:sp>
    </p:spTree>
    <p:extLst>
      <p:ext uri="{BB962C8B-B14F-4D97-AF65-F5344CB8AC3E}">
        <p14:creationId xmlns:p14="http://schemas.microsoft.com/office/powerpoint/2010/main" val="1974353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Increase size of existing Disks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dirty="0"/>
              <a:t>You can easily increase the size of existing disks. For example, you might want to increase the size of a 30-GB disk to 128 GB, or even to 1 TB. Or, you might want to convert your P20 disk to a P30 disk because you need more capacity or more IOPS and throughput.</a:t>
            </a:r>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7101734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77500" lnSpcReduction="20000"/>
          </a:bodyPr>
          <a:lstStyle/>
          <a:p>
            <a:r>
              <a:rPr lang="en-US" b="1" dirty="0">
                <a:solidFill>
                  <a:srgbClr val="FF0000"/>
                </a:solidFill>
              </a:rPr>
              <a:t>Unmanaged Disks – Requires Azure Storage Container </a:t>
            </a:r>
            <a:br>
              <a:rPr lang="en-US" dirty="0"/>
            </a:br>
            <a:r>
              <a:rPr lang="en-US" sz="1600" dirty="0">
                <a:hlinkClick r:id="rId3"/>
              </a:rPr>
              <a:t>https://docs.microsoft.com/en-us/azure/storage/storage-scalability-targets#unmanaged-virtual-machine-disks</a:t>
            </a:r>
            <a:endParaRPr lang="en-US" sz="1600" dirty="0"/>
          </a:p>
          <a:p>
            <a:pPr lvl="1"/>
            <a:r>
              <a:rPr lang="en-US" dirty="0"/>
              <a:t>Disks are stored in Page Blob VHD files. </a:t>
            </a:r>
          </a:p>
          <a:p>
            <a:pPr lvl="1"/>
            <a:r>
              <a:rPr lang="en-US" dirty="0"/>
              <a:t>VM disks in an availability set should be in separate storage accounts.</a:t>
            </a:r>
            <a:endParaRPr lang="en-US" sz="2000" dirty="0"/>
          </a:p>
          <a:p>
            <a:pPr lvl="1"/>
            <a:r>
              <a:rPr lang="en-US" b="1" dirty="0">
                <a:solidFill>
                  <a:srgbClr val="FF0000"/>
                </a:solidFill>
              </a:rPr>
              <a:t>Standard Storage</a:t>
            </a:r>
          </a:p>
          <a:p>
            <a:pPr lvl="2"/>
            <a:r>
              <a:rPr lang="en-US" b="1" dirty="0">
                <a:solidFill>
                  <a:srgbClr val="FF0000"/>
                </a:solidFill>
              </a:rPr>
              <a:t>No performance SLAs</a:t>
            </a:r>
          </a:p>
          <a:p>
            <a:pPr lvl="2"/>
            <a:r>
              <a:rPr lang="en-US" dirty="0"/>
              <a:t>Charged for disk usage, not the size. (If you have provisioned a 100GB disk and are only using 20GB, you pay for 20GB).</a:t>
            </a:r>
          </a:p>
          <a:p>
            <a:pPr lvl="2"/>
            <a:r>
              <a:rPr lang="en-US" dirty="0"/>
              <a:t>Max IOPS per storage account: 20,000 (e.g. 40 disks @ 500 IOPS each)</a:t>
            </a:r>
          </a:p>
          <a:p>
            <a:pPr lvl="1"/>
            <a:r>
              <a:rPr lang="en-US" b="1" dirty="0">
                <a:solidFill>
                  <a:srgbClr val="FF0000"/>
                </a:solidFill>
              </a:rPr>
              <a:t>Premium Storage</a:t>
            </a:r>
          </a:p>
          <a:p>
            <a:pPr lvl="2"/>
            <a:r>
              <a:rPr lang="en-US" b="1" dirty="0">
                <a:solidFill>
                  <a:srgbClr val="FF0000"/>
                </a:solidFill>
              </a:rPr>
              <a:t>Yes performance SLAs</a:t>
            </a:r>
          </a:p>
          <a:p>
            <a:pPr lvl="2"/>
            <a:r>
              <a:rPr lang="en-US" dirty="0"/>
              <a:t>Disk Capacity is 35TB</a:t>
            </a:r>
          </a:p>
          <a:p>
            <a:pPr lvl="2"/>
            <a:r>
              <a:rPr lang="en-US" dirty="0"/>
              <a:t>50 </a:t>
            </a:r>
            <a:r>
              <a:rPr lang="en-US" dirty="0" err="1"/>
              <a:t>GiB</a:t>
            </a:r>
            <a:r>
              <a:rPr lang="en-US" dirty="0"/>
              <a:t>/s for inbound/outbound</a:t>
            </a:r>
          </a:p>
          <a:p>
            <a:pPr lvl="2"/>
            <a:r>
              <a:rPr lang="en-US" dirty="0"/>
              <a:t>Billed for the provisioned amount at the closest tier, rounded up. 100GB disk is charged a P10 rate (128GB), even if it is completely empty.</a:t>
            </a:r>
          </a:p>
          <a:p>
            <a:r>
              <a:rPr lang="en-US" dirty="0"/>
              <a:t>Managed Disks – Azure manages the disks for you. </a:t>
            </a:r>
            <a:r>
              <a:rPr lang="en-US" sz="2100" dirty="0">
                <a:hlinkClick r:id="rId4"/>
              </a:rPr>
              <a:t>https://docs.microsoft.com/en-us/azure/storage/storage-managed-disks-overview</a:t>
            </a:r>
            <a:endParaRPr lang="en-US" sz="2100" dirty="0"/>
          </a:p>
          <a:p>
            <a:pPr lvl="1"/>
            <a:r>
              <a:rPr lang="en-US" b="1" dirty="0">
                <a:solidFill>
                  <a:srgbClr val="FF0000"/>
                </a:solidFill>
              </a:rPr>
              <a:t>No storage account required.</a:t>
            </a:r>
          </a:p>
          <a:p>
            <a:pPr lvl="1"/>
            <a:r>
              <a:rPr lang="en-US" dirty="0"/>
              <a:t>Disks can be exported to Snapshots and downloaded as VHD files.</a:t>
            </a:r>
          </a:p>
          <a:p>
            <a:pPr lvl="1"/>
            <a:r>
              <a:rPr lang="en-US" dirty="0"/>
              <a:t>Isolates disks for VMs in an availability set for increased resiliency. </a:t>
            </a:r>
          </a:p>
          <a:p>
            <a:pPr lvl="1"/>
            <a:r>
              <a:rPr lang="en-US" dirty="0"/>
              <a:t>Standard and Premium as well</a:t>
            </a:r>
          </a:p>
          <a:p>
            <a:endParaRPr lang="en-US" dirty="0"/>
          </a:p>
          <a:p>
            <a:pPr lvl="2"/>
            <a:endParaRPr lang="en-US" dirty="0"/>
          </a:p>
          <a:p>
            <a:pPr lvl="2"/>
            <a:endParaRPr lang="en-US" dirty="0"/>
          </a:p>
          <a:p>
            <a:pPr lvl="2"/>
            <a:endParaRPr lang="en-US" dirty="0"/>
          </a:p>
          <a:p>
            <a:pPr lvl="2"/>
            <a:endParaRPr lang="en-US" sz="2200" dirty="0"/>
          </a:p>
        </p:txBody>
      </p:sp>
    </p:spTree>
    <p:extLst>
      <p:ext uri="{BB962C8B-B14F-4D97-AF65-F5344CB8AC3E}">
        <p14:creationId xmlns:p14="http://schemas.microsoft.com/office/powerpoint/2010/main" val="341159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77D1-B84B-4A29-A9FC-18E9DA44F12C}"/>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9A084D11-B70D-40EE-B04A-A4D4D869172E}"/>
              </a:ext>
            </a:extLst>
          </p:cNvPr>
          <p:cNvSpPr>
            <a:spLocks noGrp="1"/>
          </p:cNvSpPr>
          <p:nvPr>
            <p:ph idx="1"/>
          </p:nvPr>
        </p:nvSpPr>
        <p:spPr/>
        <p:txBody>
          <a:bodyPr>
            <a:normAutofit fontScale="70000" lnSpcReduction="20000"/>
          </a:bodyPr>
          <a:lstStyle/>
          <a:p>
            <a:r>
              <a:rPr lang="en-US" b="1" dirty="0">
                <a:solidFill>
                  <a:srgbClr val="FF0000"/>
                </a:solidFill>
              </a:rPr>
              <a:t>Disks can be resized up to 1TB</a:t>
            </a:r>
          </a:p>
          <a:p>
            <a:r>
              <a:rPr lang="en-US" b="1" dirty="0">
                <a:solidFill>
                  <a:srgbClr val="FF0000"/>
                </a:solidFill>
              </a:rPr>
              <a:t>Disks can be striped to achieve greater IOPS/Storage Size.</a:t>
            </a:r>
          </a:p>
          <a:p>
            <a:r>
              <a:rPr lang="en-US" dirty="0"/>
              <a:t>VMs can achieve 80,000 IOPS with disk throughput of 2MB/s.</a:t>
            </a:r>
          </a:p>
          <a:p>
            <a:r>
              <a:rPr lang="en-US" dirty="0"/>
              <a:t>Disk and Azure Storage pricing: </a:t>
            </a:r>
            <a:r>
              <a:rPr lang="en-US" dirty="0">
                <a:hlinkClick r:id="rId3"/>
              </a:rPr>
              <a:t>https://azure.microsoft.com/en-us/pricing/details/storage/blobs/</a:t>
            </a:r>
            <a:endParaRPr lang="en-US" dirty="0"/>
          </a:p>
          <a:p>
            <a:r>
              <a:rPr lang="en-US" dirty="0"/>
              <a:t>Encryption:</a:t>
            </a:r>
          </a:p>
          <a:p>
            <a:pPr lvl="1"/>
            <a:r>
              <a:rPr lang="en-US" dirty="0"/>
              <a:t>IaaS VMs are secured at rest, because you can use industry-standard encryption technology to address organizational security and compliance requirements.</a:t>
            </a:r>
          </a:p>
          <a:p>
            <a:pPr lvl="1"/>
            <a:r>
              <a:rPr lang="en-US" dirty="0"/>
              <a:t>IaaS VMs boot under customer-controlled keys and policies, and you can audit their usage in your key vault.</a:t>
            </a:r>
          </a:p>
          <a:p>
            <a:pPr lvl="1"/>
            <a:r>
              <a:rPr lang="en-US" dirty="0">
                <a:hlinkClick r:id="rId4"/>
              </a:rPr>
              <a:t>https://docs.microsoft.com/en-us/azure/security/azure-security-disk-encryption#disk-encryption-deployment-scenarios-and-user-experiences</a:t>
            </a:r>
            <a:endParaRPr lang="en-US" dirty="0"/>
          </a:p>
          <a:p>
            <a:r>
              <a:rPr lang="en-US" dirty="0"/>
              <a:t>Disk Caching</a:t>
            </a:r>
          </a:p>
          <a:p>
            <a:pPr lvl="1"/>
            <a:r>
              <a:rPr lang="en-US" b="1" dirty="0">
                <a:solidFill>
                  <a:srgbClr val="FF0000"/>
                </a:solidFill>
              </a:rPr>
              <a:t>None – for Write only and Write heavy (SQL Logs)</a:t>
            </a:r>
          </a:p>
          <a:p>
            <a:pPr lvl="1"/>
            <a:r>
              <a:rPr lang="en-US" b="1" dirty="0" err="1">
                <a:solidFill>
                  <a:srgbClr val="FF0000"/>
                </a:solidFill>
              </a:rPr>
              <a:t>ReadOnly</a:t>
            </a:r>
            <a:r>
              <a:rPr lang="en-US" b="1" dirty="0">
                <a:solidFill>
                  <a:srgbClr val="FF0000"/>
                </a:solidFill>
              </a:rPr>
              <a:t> – for Read only or read-write disks (SQL Data files)</a:t>
            </a:r>
          </a:p>
          <a:p>
            <a:pPr lvl="1"/>
            <a:r>
              <a:rPr lang="en-US" b="1" dirty="0" err="1">
                <a:solidFill>
                  <a:srgbClr val="FF0000"/>
                </a:solidFill>
              </a:rPr>
              <a:t>ReadWrite</a:t>
            </a:r>
            <a:r>
              <a:rPr lang="en-US" b="1" dirty="0">
                <a:solidFill>
                  <a:srgbClr val="FF0000"/>
                </a:solidFill>
              </a:rPr>
              <a:t> – for Operating System disks</a:t>
            </a:r>
          </a:p>
          <a:p>
            <a:pPr lvl="1"/>
            <a:r>
              <a:rPr lang="en-US" dirty="0">
                <a:hlinkClick r:id="rId5"/>
              </a:rPr>
              <a:t>https://docs.microsoft.com/en-us/azure/storage/storage-premium-storage</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77439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053F-E818-4E51-A224-18DFCA89348F}"/>
              </a:ext>
            </a:extLst>
          </p:cNvPr>
          <p:cNvSpPr>
            <a:spLocks noGrp="1"/>
          </p:cNvSpPr>
          <p:nvPr>
            <p:ph type="title"/>
          </p:nvPr>
        </p:nvSpPr>
        <p:spPr/>
        <p:txBody>
          <a:bodyPr/>
          <a:lstStyle/>
          <a:p>
            <a:r>
              <a:rPr lang="en-US" dirty="0"/>
              <a:t>VM Azure Compute Unit (ACU) </a:t>
            </a:r>
          </a:p>
        </p:txBody>
      </p:sp>
      <p:sp>
        <p:nvSpPr>
          <p:cNvPr id="3" name="Content Placeholder 2">
            <a:extLst>
              <a:ext uri="{FF2B5EF4-FFF2-40B4-BE49-F238E27FC236}">
                <a16:creationId xmlns:a16="http://schemas.microsoft.com/office/drawing/2014/main" id="{4B10BDA0-45B2-4562-9ED5-44591285E6B1}"/>
              </a:ext>
            </a:extLst>
          </p:cNvPr>
          <p:cNvSpPr>
            <a:spLocks noGrp="1"/>
          </p:cNvSpPr>
          <p:nvPr>
            <p:ph idx="1"/>
          </p:nvPr>
        </p:nvSpPr>
        <p:spPr>
          <a:xfrm>
            <a:off x="838200" y="1825625"/>
            <a:ext cx="6012873" cy="4351338"/>
          </a:xfrm>
        </p:spPr>
        <p:txBody>
          <a:bodyPr/>
          <a:lstStyle/>
          <a:p>
            <a:r>
              <a:rPr lang="en-US" b="1" dirty="0">
                <a:solidFill>
                  <a:srgbClr val="FF0000"/>
                </a:solidFill>
              </a:rPr>
              <a:t>Not all Azure Cores are created equal</a:t>
            </a:r>
          </a:p>
          <a:p>
            <a:pPr lvl="1"/>
            <a:r>
              <a:rPr lang="en-US" b="1" dirty="0">
                <a:solidFill>
                  <a:srgbClr val="FF0000"/>
                </a:solidFill>
              </a:rPr>
              <a:t>A1 Core !=  F1 Core</a:t>
            </a:r>
          </a:p>
          <a:p>
            <a:r>
              <a:rPr lang="en-US" dirty="0"/>
              <a:t>Compare compute (CPU) performance across SKUs.</a:t>
            </a:r>
          </a:p>
          <a:p>
            <a:r>
              <a:rPr lang="en-US" dirty="0">
                <a:hlinkClick r:id="rId3"/>
              </a:rPr>
              <a:t>https://docs.microsoft.com/en-us/azure/virtual-machines/windows/acu</a:t>
            </a:r>
            <a:endParaRPr lang="en-US" dirty="0"/>
          </a:p>
          <a:p>
            <a:endParaRPr lang="en-US" dirty="0"/>
          </a:p>
        </p:txBody>
      </p:sp>
      <p:graphicFrame>
        <p:nvGraphicFramePr>
          <p:cNvPr id="4" name="Table 3">
            <a:extLst>
              <a:ext uri="{FF2B5EF4-FFF2-40B4-BE49-F238E27FC236}">
                <a16:creationId xmlns:a16="http://schemas.microsoft.com/office/drawing/2014/main" id="{9BFABEEB-678A-4613-8D30-5EEC540E85FA}"/>
              </a:ext>
            </a:extLst>
          </p:cNvPr>
          <p:cNvGraphicFramePr>
            <a:graphicFrameLocks noGrp="1"/>
          </p:cNvGraphicFramePr>
          <p:nvPr>
            <p:extLst>
              <p:ext uri="{D42A27DB-BD31-4B8C-83A1-F6EECF244321}">
                <p14:modId xmlns:p14="http://schemas.microsoft.com/office/powerpoint/2010/main" val="3103780871"/>
              </p:ext>
            </p:extLst>
          </p:nvPr>
        </p:nvGraphicFramePr>
        <p:xfrm>
          <a:off x="7945582" y="429923"/>
          <a:ext cx="3692489" cy="6060924"/>
        </p:xfrm>
        <a:graphic>
          <a:graphicData uri="http://schemas.openxmlformats.org/drawingml/2006/table">
            <a:tbl>
              <a:tblPr/>
              <a:tblGrid>
                <a:gridCol w="2253993">
                  <a:extLst>
                    <a:ext uri="{9D8B030D-6E8A-4147-A177-3AD203B41FA5}">
                      <a16:colId xmlns:a16="http://schemas.microsoft.com/office/drawing/2014/main" val="1591447980"/>
                    </a:ext>
                  </a:extLst>
                </a:gridCol>
                <a:gridCol w="1438496">
                  <a:extLst>
                    <a:ext uri="{9D8B030D-6E8A-4147-A177-3AD203B41FA5}">
                      <a16:colId xmlns:a16="http://schemas.microsoft.com/office/drawing/2014/main" val="2070277259"/>
                    </a:ext>
                  </a:extLst>
                </a:gridCol>
              </a:tblGrid>
              <a:tr h="336718">
                <a:tc>
                  <a:txBody>
                    <a:bodyPr/>
                    <a:lstStyle/>
                    <a:p>
                      <a:pPr marL="0" marR="0" fontAlgn="t">
                        <a:spcBef>
                          <a:spcPts val="0"/>
                        </a:spcBef>
                        <a:spcAft>
                          <a:spcPts val="0"/>
                        </a:spcAft>
                      </a:pPr>
                      <a:r>
                        <a:rPr lang="en-US" sz="1600">
                          <a:solidFill>
                            <a:srgbClr val="D5D5D5"/>
                          </a:solidFill>
                          <a:effectLst/>
                          <a:latin typeface="segoe-ui_semibold"/>
                        </a:rPr>
                        <a:t>SKU Family</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semibold"/>
                        </a:rPr>
                        <a:t>ACU/Core</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59662581"/>
                  </a:ext>
                </a:extLst>
              </a:tr>
              <a:tr h="336718">
                <a:tc>
                  <a:txBody>
                    <a:bodyPr/>
                    <a:lstStyle/>
                    <a:p>
                      <a:pPr marL="0" marR="0" fontAlgn="t">
                        <a:spcBef>
                          <a:spcPts val="0"/>
                        </a:spcBef>
                        <a:spcAft>
                          <a:spcPts val="0"/>
                        </a:spcAft>
                      </a:pPr>
                      <a:r>
                        <a:rPr lang="en-US" sz="1600">
                          <a:effectLst/>
                          <a:latin typeface="segoe-ui_normal"/>
                          <a:hlinkClick r:id="rId4"/>
                        </a:rPr>
                        <a:t>A0</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52969096"/>
                  </a:ext>
                </a:extLst>
              </a:tr>
              <a:tr h="336718">
                <a:tc>
                  <a:txBody>
                    <a:bodyPr/>
                    <a:lstStyle/>
                    <a:p>
                      <a:pPr marL="0" marR="0" fontAlgn="t">
                        <a:spcBef>
                          <a:spcPts val="0"/>
                        </a:spcBef>
                        <a:spcAft>
                          <a:spcPts val="0"/>
                        </a:spcAft>
                      </a:pPr>
                      <a:r>
                        <a:rPr lang="en-US" sz="1600">
                          <a:effectLst/>
                          <a:latin typeface="segoe-ui_normal"/>
                          <a:hlinkClick r:id="rId4"/>
                        </a:rPr>
                        <a:t>A1-A4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35287725"/>
                  </a:ext>
                </a:extLst>
              </a:tr>
              <a:tr h="336718">
                <a:tc>
                  <a:txBody>
                    <a:bodyPr/>
                    <a:lstStyle/>
                    <a:p>
                      <a:pPr marL="0" marR="0" fontAlgn="t">
                        <a:spcBef>
                          <a:spcPts val="0"/>
                        </a:spcBef>
                        <a:spcAft>
                          <a:spcPts val="0"/>
                        </a:spcAft>
                      </a:pPr>
                      <a:r>
                        <a:rPr lang="en-US" sz="1600">
                          <a:effectLst/>
                          <a:latin typeface="segoe-ui_normal"/>
                          <a:hlinkClick r:id="rId4"/>
                        </a:rPr>
                        <a:t>A5-A7</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73663877"/>
                  </a:ext>
                </a:extLst>
              </a:tr>
              <a:tr h="336718">
                <a:tc>
                  <a:txBody>
                    <a:bodyPr/>
                    <a:lstStyle/>
                    <a:p>
                      <a:pPr marL="0" marR="0" fontAlgn="t">
                        <a:spcBef>
                          <a:spcPts val="0"/>
                        </a:spcBef>
                        <a:spcAft>
                          <a:spcPts val="0"/>
                        </a:spcAft>
                      </a:pPr>
                      <a:r>
                        <a:rPr lang="en-US" sz="1600">
                          <a:effectLst/>
                          <a:latin typeface="segoe-ui_normal"/>
                          <a:hlinkClick r:id="rId4"/>
                        </a:rPr>
                        <a:t>A1_v2-A8_v2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33448890"/>
                  </a:ext>
                </a:extLst>
              </a:tr>
              <a:tr h="336718">
                <a:tc>
                  <a:txBody>
                    <a:bodyPr/>
                    <a:lstStyle/>
                    <a:p>
                      <a:pPr marL="0" marR="0" fontAlgn="t">
                        <a:spcBef>
                          <a:spcPts val="0"/>
                        </a:spcBef>
                        <a:spcAft>
                          <a:spcPts val="0"/>
                        </a:spcAft>
                      </a:pPr>
                      <a:r>
                        <a:rPr lang="en-US" sz="1600">
                          <a:effectLst/>
                          <a:latin typeface="segoe-ui_normal"/>
                          <a:hlinkClick r:id="rId4"/>
                        </a:rPr>
                        <a:t>A2m_v2-A8m_v2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50874199"/>
                  </a:ext>
                </a:extLst>
              </a:tr>
              <a:tr h="336718">
                <a:tc>
                  <a:txBody>
                    <a:bodyPr/>
                    <a:lstStyle/>
                    <a:p>
                      <a:pPr marL="0" marR="0" fontAlgn="t">
                        <a:spcBef>
                          <a:spcPts val="0"/>
                        </a:spcBef>
                        <a:spcAft>
                          <a:spcPts val="0"/>
                        </a:spcAft>
                      </a:pPr>
                      <a:r>
                        <a:rPr lang="en-US" sz="1600">
                          <a:effectLst/>
                          <a:latin typeface="segoe-ui_normal"/>
                          <a:hlinkClick r:id="rId5"/>
                        </a:rPr>
                        <a:t>A8-A11</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225*</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89204181"/>
                  </a:ext>
                </a:extLst>
              </a:tr>
              <a:tr h="336718">
                <a:tc>
                  <a:txBody>
                    <a:bodyPr/>
                    <a:lstStyle/>
                    <a:p>
                      <a:pPr marL="0" marR="0" fontAlgn="t">
                        <a:spcBef>
                          <a:spcPts val="0"/>
                        </a:spcBef>
                        <a:spcAft>
                          <a:spcPts val="0"/>
                        </a:spcAft>
                      </a:pPr>
                      <a:r>
                        <a:rPr lang="en-US" sz="1600">
                          <a:effectLst/>
                          <a:latin typeface="segoe-ui_normal"/>
                          <a:hlinkClick r:id="rId4"/>
                        </a:rPr>
                        <a:t>D1-D14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160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182318588"/>
                  </a:ext>
                </a:extLst>
              </a:tr>
              <a:tr h="336718">
                <a:tc>
                  <a:txBody>
                    <a:bodyPr/>
                    <a:lstStyle/>
                    <a:p>
                      <a:pPr marL="0" marR="0" fontAlgn="t">
                        <a:spcBef>
                          <a:spcPts val="0"/>
                        </a:spcBef>
                        <a:spcAft>
                          <a:spcPts val="0"/>
                        </a:spcAft>
                      </a:pPr>
                      <a:r>
                        <a:rPr lang="en-US" sz="1600">
                          <a:effectLst/>
                          <a:latin typeface="segoe-ui_normal"/>
                          <a:hlinkClick r:id="rId4"/>
                        </a:rPr>
                        <a:t>D1_v2-D15_v2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210 - 250*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231205766"/>
                  </a:ext>
                </a:extLst>
              </a:tr>
              <a:tr h="336718">
                <a:tc>
                  <a:txBody>
                    <a:bodyPr/>
                    <a:lstStyle/>
                    <a:p>
                      <a:pPr marL="0" marR="0" fontAlgn="t">
                        <a:spcBef>
                          <a:spcPts val="0"/>
                        </a:spcBef>
                        <a:spcAft>
                          <a:spcPts val="0"/>
                        </a:spcAft>
                      </a:pPr>
                      <a:r>
                        <a:rPr lang="en-US" sz="1600">
                          <a:effectLst/>
                          <a:latin typeface="segoe-ui_normal"/>
                          <a:hlinkClick r:id="rId6"/>
                        </a:rPr>
                        <a:t>DS1-DS14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160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070987033"/>
                  </a:ext>
                </a:extLst>
              </a:tr>
              <a:tr h="336718">
                <a:tc>
                  <a:txBody>
                    <a:bodyPr/>
                    <a:lstStyle/>
                    <a:p>
                      <a:pPr marL="0" marR="0" fontAlgn="t">
                        <a:spcBef>
                          <a:spcPts val="0"/>
                        </a:spcBef>
                        <a:spcAft>
                          <a:spcPts val="0"/>
                        </a:spcAft>
                      </a:pPr>
                      <a:r>
                        <a:rPr lang="en-US" sz="1600">
                          <a:effectLst/>
                          <a:latin typeface="segoe-ui_normal"/>
                          <a:hlinkClick r:id="rId6"/>
                        </a:rPr>
                        <a:t>DS1_v2-DS15_v2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0468853"/>
                  </a:ext>
                </a:extLst>
              </a:tr>
              <a:tr h="336718">
                <a:tc>
                  <a:txBody>
                    <a:bodyPr/>
                    <a:lstStyle/>
                    <a:p>
                      <a:pPr marL="0" marR="0" fontAlgn="t">
                        <a:spcBef>
                          <a:spcPts val="0"/>
                        </a:spcBef>
                        <a:spcAft>
                          <a:spcPts val="0"/>
                        </a:spcAft>
                      </a:pPr>
                      <a:r>
                        <a:rPr lang="en-US" sz="1600">
                          <a:effectLst/>
                          <a:latin typeface="segoe-ui_normal"/>
                          <a:hlinkClick r:id="rId7"/>
                        </a:rPr>
                        <a:t>F1-F16</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57626280"/>
                  </a:ext>
                </a:extLst>
              </a:tr>
              <a:tr h="336718">
                <a:tc>
                  <a:txBody>
                    <a:bodyPr/>
                    <a:lstStyle/>
                    <a:p>
                      <a:pPr marL="0" marR="0" fontAlgn="t">
                        <a:spcBef>
                          <a:spcPts val="0"/>
                        </a:spcBef>
                        <a:spcAft>
                          <a:spcPts val="0"/>
                        </a:spcAft>
                      </a:pPr>
                      <a:r>
                        <a:rPr lang="en-US" sz="1600">
                          <a:effectLst/>
                          <a:latin typeface="segoe-ui_normal"/>
                          <a:hlinkClick r:id="rId7"/>
                        </a:rPr>
                        <a:t>F1s-F16s</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56418192"/>
                  </a:ext>
                </a:extLst>
              </a:tr>
              <a:tr h="336718">
                <a:tc>
                  <a:txBody>
                    <a:bodyPr/>
                    <a:lstStyle/>
                    <a:p>
                      <a:pPr marL="0" marR="0" fontAlgn="t">
                        <a:spcBef>
                          <a:spcPts val="0"/>
                        </a:spcBef>
                        <a:spcAft>
                          <a:spcPts val="0"/>
                        </a:spcAft>
                      </a:pPr>
                      <a:r>
                        <a:rPr lang="en-US" sz="1600">
                          <a:effectLst/>
                          <a:latin typeface="segoe-ui_normal"/>
                          <a:hlinkClick r:id="rId6"/>
                        </a:rPr>
                        <a:t>G1-G5</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04294396"/>
                  </a:ext>
                </a:extLst>
              </a:tr>
              <a:tr h="336718">
                <a:tc>
                  <a:txBody>
                    <a:bodyPr/>
                    <a:lstStyle/>
                    <a:p>
                      <a:pPr marL="0" marR="0" fontAlgn="t">
                        <a:spcBef>
                          <a:spcPts val="0"/>
                        </a:spcBef>
                        <a:spcAft>
                          <a:spcPts val="0"/>
                        </a:spcAft>
                      </a:pPr>
                      <a:r>
                        <a:rPr lang="en-US" sz="1600">
                          <a:effectLst/>
                          <a:latin typeface="segoe-ui_normal"/>
                          <a:hlinkClick r:id="rId6"/>
                        </a:rPr>
                        <a:t>GS1-GS5</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149404953"/>
                  </a:ext>
                </a:extLst>
              </a:tr>
              <a:tr h="336718">
                <a:tc>
                  <a:txBody>
                    <a:bodyPr/>
                    <a:lstStyle/>
                    <a:p>
                      <a:pPr marL="0" marR="0" fontAlgn="t">
                        <a:spcBef>
                          <a:spcPts val="0"/>
                        </a:spcBef>
                        <a:spcAft>
                          <a:spcPts val="0"/>
                        </a:spcAft>
                      </a:pPr>
                      <a:r>
                        <a:rPr lang="en-US" sz="1600">
                          <a:effectLst/>
                          <a:latin typeface="segoe-ui_normal"/>
                          <a:hlinkClick r:id="rId5"/>
                        </a:rPr>
                        <a:t>H</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290 - 300*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79705789"/>
                  </a:ext>
                </a:extLst>
              </a:tr>
              <a:tr h="336718">
                <a:tc>
                  <a:txBody>
                    <a:bodyPr/>
                    <a:lstStyle/>
                    <a:p>
                      <a:pPr marL="0" marR="0" fontAlgn="t">
                        <a:spcBef>
                          <a:spcPts val="0"/>
                        </a:spcBef>
                        <a:spcAft>
                          <a:spcPts val="0"/>
                        </a:spcAft>
                      </a:pPr>
                      <a:r>
                        <a:rPr lang="en-US" sz="1600">
                          <a:effectLst/>
                          <a:latin typeface="segoe-ui_normal"/>
                          <a:hlinkClick r:id="rId8"/>
                        </a:rPr>
                        <a:t>L4s-L32s</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426905660"/>
                  </a:ext>
                </a:extLst>
              </a:tr>
              <a:tr h="336718">
                <a:tc>
                  <a:txBody>
                    <a:bodyPr/>
                    <a:lstStyle/>
                    <a:p>
                      <a:pPr marL="0" marR="0" fontAlgn="t">
                        <a:spcBef>
                          <a:spcPts val="0"/>
                        </a:spcBef>
                        <a:spcAft>
                          <a:spcPts val="0"/>
                        </a:spcAft>
                      </a:pPr>
                      <a:r>
                        <a:rPr lang="en-US" sz="1600">
                          <a:effectLst/>
                          <a:latin typeface="segoe-ui_normal"/>
                          <a:hlinkClick r:id="rId6"/>
                        </a:rPr>
                        <a:t>M</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160-180**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40433625"/>
                  </a:ext>
                </a:extLst>
              </a:tr>
            </a:tbl>
          </a:graphicData>
        </a:graphic>
      </p:graphicFrame>
    </p:spTree>
    <p:extLst>
      <p:ext uri="{BB962C8B-B14F-4D97-AF65-F5344CB8AC3E}">
        <p14:creationId xmlns:p14="http://schemas.microsoft.com/office/powerpoint/2010/main" val="360454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344E-8CAA-4BD4-9CF5-6B6FB7925E86}"/>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33540426-6430-4F92-BCF3-6BC3ADBA2069}"/>
              </a:ext>
            </a:extLst>
          </p:cNvPr>
          <p:cNvSpPr>
            <a:spLocks noGrp="1"/>
          </p:cNvSpPr>
          <p:nvPr>
            <p:ph idx="1"/>
          </p:nvPr>
        </p:nvSpPr>
        <p:spPr/>
        <p:txBody>
          <a:bodyPr>
            <a:normAutofit lnSpcReduction="10000"/>
          </a:bodyPr>
          <a:lstStyle/>
          <a:p>
            <a:r>
              <a:rPr lang="en-US" b="1" dirty="0">
                <a:solidFill>
                  <a:srgbClr val="FF0000"/>
                </a:solidFill>
              </a:rPr>
              <a:t>Disk Snapshots let you capture current state copies of your disks.</a:t>
            </a:r>
          </a:p>
          <a:p>
            <a:pPr lvl="1"/>
            <a:r>
              <a:rPr lang="en-US" dirty="0"/>
              <a:t>Managed Disks: Take Snapshots of the disk </a:t>
            </a:r>
            <a:r>
              <a:rPr lang="en-US" dirty="0">
                <a:hlinkClick r:id="rId3"/>
              </a:rPr>
              <a:t>https://docs.microsoft.com/en-us/azure/storage/storage-managed-disks-overview#images-versus-snapshots</a:t>
            </a:r>
            <a:endParaRPr lang="en-US" dirty="0"/>
          </a:p>
          <a:p>
            <a:pPr lvl="1"/>
            <a:r>
              <a:rPr lang="en-US" dirty="0"/>
              <a:t>Unmanaged Disks: Take Snapshots of the underlying VHD blob </a:t>
            </a:r>
            <a:r>
              <a:rPr lang="en-US" dirty="0">
                <a:hlinkClick r:id="rId4"/>
              </a:rPr>
              <a:t>https://docs.microsoft.com/en-us/azure/storage/storage-incremental-snapshots</a:t>
            </a:r>
            <a:r>
              <a:rPr lang="en-US" dirty="0"/>
              <a:t> </a:t>
            </a:r>
          </a:p>
          <a:p>
            <a:r>
              <a:rPr lang="en-US" b="1" dirty="0">
                <a:solidFill>
                  <a:srgbClr val="FF0000"/>
                </a:solidFill>
              </a:rPr>
              <a:t>Images are representations of your VM that you can use to create more instances of the VM</a:t>
            </a:r>
          </a:p>
          <a:p>
            <a:pPr lvl="1"/>
            <a:r>
              <a:rPr lang="en-US" b="1" dirty="0">
                <a:solidFill>
                  <a:srgbClr val="FF0000"/>
                </a:solidFill>
              </a:rPr>
              <a:t>You can capture an Image of a VM and it will include all the disks. </a:t>
            </a:r>
            <a:r>
              <a:rPr lang="en-US" dirty="0">
                <a:hlinkClick r:id="rId5"/>
              </a:rPr>
              <a:t>https://docs.microsoft.com/en-us/azure/virtual-machines/windows/capture-image-resource</a:t>
            </a:r>
            <a:endParaRPr lang="en-US" dirty="0"/>
          </a:p>
          <a:p>
            <a:pPr lvl="1"/>
            <a:r>
              <a:rPr lang="en-US" dirty="0"/>
              <a:t>Snapshots only capture one disk at a time.</a:t>
            </a:r>
          </a:p>
          <a:p>
            <a:endParaRPr lang="en-US" dirty="0"/>
          </a:p>
        </p:txBody>
      </p:sp>
    </p:spTree>
    <p:extLst>
      <p:ext uri="{BB962C8B-B14F-4D97-AF65-F5344CB8AC3E}">
        <p14:creationId xmlns:p14="http://schemas.microsoft.com/office/powerpoint/2010/main" val="91270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E0D1-848A-4F8B-8183-F1A6035F9269}"/>
              </a:ext>
            </a:extLst>
          </p:cNvPr>
          <p:cNvSpPr>
            <a:spLocks noGrp="1"/>
          </p:cNvSpPr>
          <p:nvPr>
            <p:ph type="title"/>
          </p:nvPr>
        </p:nvSpPr>
        <p:spPr/>
        <p:txBody>
          <a:bodyPr/>
          <a:lstStyle/>
          <a:p>
            <a:r>
              <a:rPr lang="en-US" dirty="0"/>
              <a:t>VM Scaling</a:t>
            </a:r>
          </a:p>
        </p:txBody>
      </p:sp>
      <p:sp>
        <p:nvSpPr>
          <p:cNvPr id="3" name="Content Placeholder 2">
            <a:extLst>
              <a:ext uri="{FF2B5EF4-FFF2-40B4-BE49-F238E27FC236}">
                <a16:creationId xmlns:a16="http://schemas.microsoft.com/office/drawing/2014/main" id="{D7099431-A7D2-420C-A06D-68DADCF8356E}"/>
              </a:ext>
            </a:extLst>
          </p:cNvPr>
          <p:cNvSpPr>
            <a:spLocks noGrp="1"/>
          </p:cNvSpPr>
          <p:nvPr>
            <p:ph idx="1"/>
          </p:nvPr>
        </p:nvSpPr>
        <p:spPr/>
        <p:txBody>
          <a:bodyPr>
            <a:normAutofit fontScale="77500" lnSpcReduction="20000"/>
          </a:bodyPr>
          <a:lstStyle/>
          <a:p>
            <a:r>
              <a:rPr lang="en-US" dirty="0"/>
              <a:t>Resize VMs (Scale up or down)</a:t>
            </a:r>
          </a:p>
          <a:p>
            <a:pPr lvl="1"/>
            <a:r>
              <a:rPr lang="en-US" dirty="0"/>
              <a:t>Offline operation</a:t>
            </a:r>
          </a:p>
          <a:p>
            <a:pPr lvl="1"/>
            <a:r>
              <a:rPr lang="en-US" dirty="0"/>
              <a:t>Just a reboot if in a cluster that supports new size</a:t>
            </a:r>
          </a:p>
          <a:p>
            <a:pPr lvl="1"/>
            <a:r>
              <a:rPr lang="en-US" dirty="0"/>
              <a:t>Requires a deallocation if new size is not supported in the cluster (a little longer)</a:t>
            </a:r>
          </a:p>
          <a:p>
            <a:pPr lvl="1"/>
            <a:r>
              <a:rPr lang="en-US" b="1" dirty="0">
                <a:solidFill>
                  <a:srgbClr val="FF0000"/>
                </a:solidFill>
              </a:rPr>
              <a:t>If the VM is part of an availability set and the new size is not supported in the cluster, all VMs in the availability set will need to be deallocated for the resize to happen</a:t>
            </a:r>
          </a:p>
          <a:p>
            <a:pPr lvl="1"/>
            <a:r>
              <a:rPr lang="en-US" dirty="0">
                <a:hlinkClick r:id="rId3"/>
              </a:rPr>
              <a:t>https://docs.microsoft.com/en-us/azure/virtual-machines/windows/resize-vm</a:t>
            </a:r>
            <a:endParaRPr lang="en-US" dirty="0"/>
          </a:p>
          <a:p>
            <a:r>
              <a:rPr lang="en-US" dirty="0"/>
              <a:t>Scale In or Out</a:t>
            </a:r>
          </a:p>
          <a:p>
            <a:pPr lvl="1"/>
            <a:r>
              <a:rPr lang="en-US" dirty="0"/>
              <a:t>You can create new instances of the VM based on platform images (max 1000) or your own custom images (max 100)</a:t>
            </a:r>
          </a:p>
          <a:p>
            <a:pPr lvl="2"/>
            <a:r>
              <a:rPr lang="en-US" b="1" dirty="0">
                <a:solidFill>
                  <a:srgbClr val="FF0000"/>
                </a:solidFill>
              </a:rPr>
              <a:t>Using VM Scale Sets </a:t>
            </a:r>
            <a:r>
              <a:rPr lang="en-US" sz="1300" dirty="0">
                <a:hlinkClick r:id="rId4"/>
              </a:rPr>
              <a:t>https://docs.microsoft.com/en-us/azure/virtual-machine-scale-sets/virtual-machine-scale-sets-overview</a:t>
            </a:r>
            <a:endParaRPr lang="en-US" sz="1300" dirty="0"/>
          </a:p>
          <a:p>
            <a:pPr lvl="2"/>
            <a:r>
              <a:rPr lang="en-US" b="1" dirty="0">
                <a:solidFill>
                  <a:srgbClr val="FF0000"/>
                </a:solidFill>
              </a:rPr>
              <a:t>Using Azure Automation</a:t>
            </a:r>
          </a:p>
          <a:p>
            <a:pPr lvl="2"/>
            <a:r>
              <a:rPr lang="en-US" b="1" dirty="0">
                <a:solidFill>
                  <a:srgbClr val="FF0000"/>
                </a:solidFill>
              </a:rPr>
              <a:t>Scheduled</a:t>
            </a:r>
          </a:p>
          <a:p>
            <a:pPr lvl="2"/>
            <a:r>
              <a:rPr lang="en-US" b="1" dirty="0">
                <a:solidFill>
                  <a:srgbClr val="FF0000"/>
                </a:solidFill>
              </a:rPr>
              <a:t>Azure </a:t>
            </a:r>
            <a:r>
              <a:rPr lang="en-US" b="1" dirty="0" err="1">
                <a:solidFill>
                  <a:srgbClr val="FF0000"/>
                </a:solidFill>
              </a:rPr>
              <a:t>Autoscale</a:t>
            </a:r>
            <a:endParaRPr lang="en-US" b="1" dirty="0">
              <a:solidFill>
                <a:srgbClr val="FF0000"/>
              </a:solidFill>
            </a:endParaRPr>
          </a:p>
          <a:p>
            <a:pPr lvl="3"/>
            <a:r>
              <a:rPr lang="en-US" dirty="0"/>
              <a:t>System Metrics (CPU, RAM, </a:t>
            </a:r>
            <a:r>
              <a:rPr lang="en-US" dirty="0" err="1"/>
              <a:t>etc</a:t>
            </a:r>
            <a:r>
              <a:rPr lang="en-US" dirty="0"/>
              <a:t>)</a:t>
            </a:r>
          </a:p>
          <a:p>
            <a:pPr lvl="3"/>
            <a:r>
              <a:rPr lang="en-US" dirty="0"/>
              <a:t>Custom Metrics </a:t>
            </a:r>
            <a:r>
              <a:rPr lang="en-US" dirty="0">
                <a:hlinkClick r:id="rId5"/>
              </a:rPr>
              <a:t>https://docs.microsoft.com/en-us/azure/monitoring-and-diagnostics/monitoring-overview-autoscale#resource-metrics</a:t>
            </a:r>
            <a:endParaRPr lang="en-US" dirty="0"/>
          </a:p>
          <a:p>
            <a:pPr lvl="3"/>
            <a:endParaRPr lang="en-US" dirty="0"/>
          </a:p>
          <a:p>
            <a:pPr lvl="2"/>
            <a:endParaRPr lang="en-US" dirty="0"/>
          </a:p>
          <a:p>
            <a:pPr lvl="1"/>
            <a:endParaRPr lang="en-US" dirty="0"/>
          </a:p>
        </p:txBody>
      </p:sp>
    </p:spTree>
    <p:extLst>
      <p:ext uri="{BB962C8B-B14F-4D97-AF65-F5344CB8AC3E}">
        <p14:creationId xmlns:p14="http://schemas.microsoft.com/office/powerpoint/2010/main" val="173518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ARM Template Notes</a:t>
            </a:r>
          </a:p>
        </p:txBody>
      </p:sp>
      <p:sp>
        <p:nvSpPr>
          <p:cNvPr id="3" name="Content Placeholder 2"/>
          <p:cNvSpPr>
            <a:spLocks noGrp="1"/>
          </p:cNvSpPr>
          <p:nvPr>
            <p:ph idx="1"/>
          </p:nvPr>
        </p:nvSpPr>
        <p:spPr>
          <a:xfrm>
            <a:off x="838200" y="1825625"/>
            <a:ext cx="6929846" cy="4351338"/>
          </a:xfrm>
        </p:spPr>
        <p:txBody>
          <a:bodyPr/>
          <a:lstStyle/>
          <a:p>
            <a:r>
              <a:rPr lang="en-US" dirty="0" err="1"/>
              <a:t>osProfile</a:t>
            </a:r>
            <a:r>
              <a:rPr lang="en-US" dirty="0"/>
              <a:t> (</a:t>
            </a:r>
            <a:r>
              <a:rPr lang="en-US" dirty="0" err="1"/>
              <a:t>computerName</a:t>
            </a:r>
            <a:r>
              <a:rPr lang="en-US" dirty="0"/>
              <a:t>, admin user/pass)</a:t>
            </a:r>
          </a:p>
          <a:p>
            <a:pPr lvl="1"/>
            <a:r>
              <a:rPr lang="en-US" dirty="0" err="1"/>
              <a:t>ComputerName</a:t>
            </a:r>
            <a:r>
              <a:rPr lang="en-US" dirty="0"/>
              <a:t> != VM Name</a:t>
            </a:r>
          </a:p>
          <a:p>
            <a:r>
              <a:rPr lang="en-US" dirty="0"/>
              <a:t>Image Reference (Publisher, Offer, </a:t>
            </a:r>
            <a:r>
              <a:rPr lang="en-US" dirty="0" err="1"/>
              <a:t>Sku</a:t>
            </a:r>
            <a:r>
              <a:rPr lang="en-US" dirty="0"/>
              <a:t>, Version)</a:t>
            </a:r>
          </a:p>
          <a:p>
            <a:r>
              <a:rPr lang="en-US" dirty="0"/>
              <a:t>Custom Script Extensions</a:t>
            </a:r>
          </a:p>
          <a:p>
            <a:pPr lvl="1"/>
            <a:r>
              <a:rPr lang="en-US" b="1" dirty="0">
                <a:solidFill>
                  <a:srgbClr val="FF0000"/>
                </a:solidFill>
              </a:rPr>
              <a:t>Execute bash (Linux) or </a:t>
            </a:r>
            <a:r>
              <a:rPr lang="en-US" b="1" dirty="0" err="1">
                <a:solidFill>
                  <a:srgbClr val="FF0000"/>
                </a:solidFill>
              </a:rPr>
              <a:t>Powershell</a:t>
            </a:r>
            <a:r>
              <a:rPr lang="en-US" b="1" dirty="0">
                <a:solidFill>
                  <a:srgbClr val="FF0000"/>
                </a:solidFill>
              </a:rPr>
              <a:t> (windows)</a:t>
            </a:r>
          </a:p>
          <a:p>
            <a:pPr lvl="1"/>
            <a:r>
              <a:rPr lang="en-US" b="1" dirty="0">
                <a:solidFill>
                  <a:srgbClr val="FF0000"/>
                </a:solidFill>
              </a:rPr>
              <a:t>Script files must be externally available</a:t>
            </a:r>
          </a:p>
          <a:p>
            <a:pPr lvl="1"/>
            <a:r>
              <a:rPr lang="en-US" dirty="0"/>
              <a:t>Pass in first command to execute</a:t>
            </a:r>
          </a:p>
          <a:p>
            <a:pPr lvl="2"/>
            <a:r>
              <a:rPr lang="en-US" dirty="0"/>
              <a:t>Usually a call to a script file</a:t>
            </a:r>
          </a:p>
          <a:p>
            <a:pPr lvl="2"/>
            <a:endParaRPr lang="en-US" dirty="0"/>
          </a:p>
          <a:p>
            <a:endParaRPr lang="en-US" dirty="0"/>
          </a:p>
        </p:txBody>
      </p:sp>
      <p:pic>
        <p:nvPicPr>
          <p:cNvPr id="4" name="Picture 3"/>
          <p:cNvPicPr>
            <a:picLocks noChangeAspect="1"/>
          </p:cNvPicPr>
          <p:nvPr/>
        </p:nvPicPr>
        <p:blipFill>
          <a:blip r:embed="rId3"/>
          <a:stretch>
            <a:fillRect/>
          </a:stretch>
        </p:blipFill>
        <p:spPr>
          <a:xfrm>
            <a:off x="7867840" y="0"/>
            <a:ext cx="4324160" cy="6858000"/>
          </a:xfrm>
          <a:prstGeom prst="rect">
            <a:avLst/>
          </a:prstGeom>
        </p:spPr>
      </p:pic>
    </p:spTree>
    <p:extLst>
      <p:ext uri="{BB962C8B-B14F-4D97-AF65-F5344CB8AC3E}">
        <p14:creationId xmlns:p14="http://schemas.microsoft.com/office/powerpoint/2010/main" val="112883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Recommendations</a:t>
            </a:r>
          </a:p>
        </p:txBody>
      </p:sp>
      <p:sp>
        <p:nvSpPr>
          <p:cNvPr id="3" name="Content Placeholder 2"/>
          <p:cNvSpPr>
            <a:spLocks noGrp="1"/>
          </p:cNvSpPr>
          <p:nvPr>
            <p:ph idx="1"/>
          </p:nvPr>
        </p:nvSpPr>
        <p:spPr/>
        <p:txBody>
          <a:bodyPr>
            <a:normAutofit fontScale="85000" lnSpcReduction="20000"/>
          </a:bodyPr>
          <a:lstStyle/>
          <a:p>
            <a:r>
              <a:rPr lang="en-US" b="1" dirty="0">
                <a:solidFill>
                  <a:srgbClr val="FF0000"/>
                </a:solidFill>
              </a:rPr>
              <a:t>Premium Storage for Production Workloads (Storage SLAs)</a:t>
            </a:r>
          </a:p>
          <a:p>
            <a:r>
              <a:rPr lang="en-US" b="1" dirty="0">
                <a:solidFill>
                  <a:srgbClr val="FF0000"/>
                </a:solidFill>
              </a:rPr>
              <a:t>Choose a VM Size that works with premium storage for production</a:t>
            </a:r>
          </a:p>
          <a:p>
            <a:r>
              <a:rPr lang="en-US" b="1" dirty="0">
                <a:solidFill>
                  <a:srgbClr val="FF0000"/>
                </a:solidFill>
              </a:rPr>
              <a:t>Use Managed Disks over Unmanaged Disks</a:t>
            </a:r>
          </a:p>
          <a:p>
            <a:r>
              <a:rPr lang="en-US" dirty="0"/>
              <a:t>Scaling Up/Down is just resizing the VM</a:t>
            </a:r>
          </a:p>
          <a:p>
            <a:r>
              <a:rPr lang="en-US" b="1" dirty="0">
                <a:solidFill>
                  <a:srgbClr val="FF0000"/>
                </a:solidFill>
              </a:rPr>
              <a:t>Scaling In/Out – the VMs should be in an availability set</a:t>
            </a:r>
          </a:p>
          <a:p>
            <a:r>
              <a:rPr lang="en-US" dirty="0"/>
              <a:t>Use VM reboot logs to determine if VM was rebooted by planned maintenance</a:t>
            </a:r>
          </a:p>
          <a:p>
            <a:r>
              <a:rPr lang="en-US" dirty="0"/>
              <a:t>Use snapshots to prevent accidental data loss</a:t>
            </a:r>
          </a:p>
          <a:p>
            <a:r>
              <a:rPr lang="en-US" dirty="0"/>
              <a:t>Enable VM diagnostics for production (includes boot diagnostics)</a:t>
            </a:r>
          </a:p>
          <a:p>
            <a:r>
              <a:rPr lang="en-US" b="1" dirty="0"/>
              <a:t>Stopped</a:t>
            </a:r>
            <a:r>
              <a:rPr lang="en-US" dirty="0"/>
              <a:t> VMs are still charged for use. VMs need to be </a:t>
            </a:r>
            <a:r>
              <a:rPr lang="en-US" b="1" dirty="0"/>
              <a:t>deallocated</a:t>
            </a:r>
            <a:r>
              <a:rPr lang="en-US" dirty="0"/>
              <a:t> to stop charges. </a:t>
            </a:r>
            <a:r>
              <a:rPr lang="en-US" b="1" dirty="0">
                <a:solidFill>
                  <a:srgbClr val="FF0000"/>
                </a:solidFill>
              </a:rPr>
              <a:t>Stopping through OS does not deallocate! Stop with portal or CLI.</a:t>
            </a:r>
          </a:p>
          <a:p>
            <a:r>
              <a:rPr lang="en-US" dirty="0"/>
              <a:t>Use </a:t>
            </a:r>
            <a:r>
              <a:rPr lang="en-US" dirty="0">
                <a:hlinkClick r:id="rId3"/>
              </a:rPr>
              <a:t>OSPatching</a:t>
            </a:r>
            <a:r>
              <a:rPr lang="en-US" dirty="0"/>
              <a:t> VM extension to patch your OS. You can specify how often and whether to reboot.</a:t>
            </a:r>
          </a:p>
          <a:p>
            <a:endParaRPr lang="en-US" dirty="0"/>
          </a:p>
          <a:p>
            <a:endParaRPr lang="en-US" dirty="0"/>
          </a:p>
          <a:p>
            <a:endParaRPr lang="en-US" dirty="0"/>
          </a:p>
        </p:txBody>
      </p:sp>
      <p:sp>
        <p:nvSpPr>
          <p:cNvPr id="4" name="TextBox 3"/>
          <p:cNvSpPr txBox="1"/>
          <p:nvPr/>
        </p:nvSpPr>
        <p:spPr>
          <a:xfrm>
            <a:off x="465221" y="6311900"/>
            <a:ext cx="11726779" cy="369332"/>
          </a:xfrm>
          <a:prstGeom prst="rect">
            <a:avLst/>
          </a:prstGeom>
          <a:noFill/>
        </p:spPr>
        <p:txBody>
          <a:bodyPr wrap="square" rtlCol="0">
            <a:spAutoFit/>
          </a:bodyPr>
          <a:lstStyle/>
          <a:p>
            <a:r>
              <a:rPr lang="en-US" dirty="0">
                <a:hlinkClick r:id="rId4"/>
              </a:rPr>
              <a:t>https://docs.microsoft.com/en-us/azure/architecture/reference-architectures/virtual-machines-linux/single-vm</a:t>
            </a:r>
            <a:r>
              <a:rPr lang="en-US" dirty="0"/>
              <a:t> </a:t>
            </a:r>
          </a:p>
        </p:txBody>
      </p:sp>
    </p:spTree>
    <p:extLst>
      <p:ext uri="{BB962C8B-B14F-4D97-AF65-F5344CB8AC3E}">
        <p14:creationId xmlns:p14="http://schemas.microsoft.com/office/powerpoint/2010/main" val="242310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Availability Sets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405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FD8F1-93A8-428F-8027-F89AEAACB33E}"/>
              </a:ext>
            </a:extLst>
          </p:cNvPr>
          <p:cNvSpPr>
            <a:spLocks noGrp="1"/>
          </p:cNvSpPr>
          <p:nvPr>
            <p:ph type="title"/>
          </p:nvPr>
        </p:nvSpPr>
        <p:spPr/>
        <p:txBody>
          <a:bodyPr/>
          <a:lstStyle/>
          <a:p>
            <a:r>
              <a:rPr lang="en-US" dirty="0"/>
              <a:t>Availability Sets</a:t>
            </a:r>
          </a:p>
        </p:txBody>
      </p:sp>
      <p:sp>
        <p:nvSpPr>
          <p:cNvPr id="5" name="Content Placeholder 4">
            <a:extLst>
              <a:ext uri="{FF2B5EF4-FFF2-40B4-BE49-F238E27FC236}">
                <a16:creationId xmlns:a16="http://schemas.microsoft.com/office/drawing/2014/main" id="{0CD8C498-8CD8-4D47-B1C6-A89CAFC1F543}"/>
              </a:ext>
            </a:extLst>
          </p:cNvPr>
          <p:cNvSpPr>
            <a:spLocks noGrp="1"/>
          </p:cNvSpPr>
          <p:nvPr>
            <p:ph idx="1"/>
          </p:nvPr>
        </p:nvSpPr>
        <p:spPr>
          <a:xfrm>
            <a:off x="838199" y="1825625"/>
            <a:ext cx="5555805" cy="4351338"/>
          </a:xfrm>
        </p:spPr>
        <p:txBody>
          <a:bodyPr>
            <a:normAutofit fontScale="92500" lnSpcReduction="20000"/>
          </a:bodyPr>
          <a:lstStyle/>
          <a:p>
            <a:r>
              <a:rPr lang="en-US" b="1" dirty="0">
                <a:solidFill>
                  <a:srgbClr val="FF0000"/>
                </a:solidFill>
              </a:rPr>
              <a:t>Availability Sets are for Unplanned &amp; Planned Maintenance</a:t>
            </a:r>
          </a:p>
          <a:p>
            <a:pPr lvl="1"/>
            <a:r>
              <a:rPr lang="en-US" b="1" dirty="0">
                <a:solidFill>
                  <a:srgbClr val="FF0000"/>
                </a:solidFill>
              </a:rPr>
              <a:t>Fault Domains (2 default, some regions allow 3)</a:t>
            </a:r>
          </a:p>
          <a:p>
            <a:pPr lvl="1"/>
            <a:r>
              <a:rPr lang="en-US" b="1" dirty="0">
                <a:solidFill>
                  <a:srgbClr val="FF0000"/>
                </a:solidFill>
              </a:rPr>
              <a:t>Upgrade Domains (5 default, 1-20 allowed)</a:t>
            </a:r>
          </a:p>
          <a:p>
            <a:r>
              <a:rPr lang="en-US" b="1" dirty="0">
                <a:solidFill>
                  <a:srgbClr val="FF0000"/>
                </a:solidFill>
              </a:rPr>
              <a:t>Separate each app role/tier into separate </a:t>
            </a:r>
            <a:r>
              <a:rPr lang="en-US" b="1" dirty="0" err="1">
                <a:solidFill>
                  <a:srgbClr val="FF0000"/>
                </a:solidFill>
              </a:rPr>
              <a:t>Availiability</a:t>
            </a:r>
            <a:r>
              <a:rPr lang="en-US" b="1" dirty="0">
                <a:solidFill>
                  <a:srgbClr val="FF0000"/>
                </a:solidFill>
              </a:rPr>
              <a:t> Sets </a:t>
            </a:r>
            <a:r>
              <a:rPr lang="en-US" dirty="0"/>
              <a:t>(2000 per region) </a:t>
            </a:r>
          </a:p>
          <a:p>
            <a:r>
              <a:rPr lang="en-US" b="1" dirty="0">
                <a:solidFill>
                  <a:srgbClr val="FF0000"/>
                </a:solidFill>
              </a:rPr>
              <a:t>Front with Load Balancer, App Gateway</a:t>
            </a:r>
          </a:p>
          <a:p>
            <a:r>
              <a:rPr lang="en-US" b="1" dirty="0">
                <a:solidFill>
                  <a:srgbClr val="FF0000"/>
                </a:solidFill>
              </a:rPr>
              <a:t>Do NOT put a single VM in an Availability Set</a:t>
            </a:r>
          </a:p>
        </p:txBody>
      </p:sp>
      <p:pic>
        <p:nvPicPr>
          <p:cNvPr id="6" name="Picture 5">
            <a:extLst>
              <a:ext uri="{FF2B5EF4-FFF2-40B4-BE49-F238E27FC236}">
                <a16:creationId xmlns:a16="http://schemas.microsoft.com/office/drawing/2014/main" id="{DE11F4EB-5484-4C07-81D8-97B77A3E023F}"/>
              </a:ext>
            </a:extLst>
          </p:cNvPr>
          <p:cNvPicPr>
            <a:picLocks noChangeAspect="1"/>
          </p:cNvPicPr>
          <p:nvPr/>
        </p:nvPicPr>
        <p:blipFill>
          <a:blip r:embed="rId3"/>
          <a:stretch>
            <a:fillRect/>
          </a:stretch>
        </p:blipFill>
        <p:spPr>
          <a:xfrm>
            <a:off x="6473602" y="0"/>
            <a:ext cx="5718398" cy="2880069"/>
          </a:xfrm>
          <a:prstGeom prst="rect">
            <a:avLst/>
          </a:prstGeom>
        </p:spPr>
      </p:pic>
      <p:pic>
        <p:nvPicPr>
          <p:cNvPr id="1026" name="Picture 2" descr="Image result for azure availability s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602" y="3183626"/>
            <a:ext cx="5023625" cy="36743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5897898"/>
            <a:ext cx="10189028" cy="307777"/>
          </a:xfrm>
          <a:prstGeom prst="rect">
            <a:avLst/>
          </a:prstGeom>
          <a:noFill/>
        </p:spPr>
        <p:txBody>
          <a:bodyPr wrap="square" rtlCol="0">
            <a:spAutoFit/>
          </a:bodyPr>
          <a:lstStyle/>
          <a:p>
            <a:r>
              <a:rPr lang="en-US" sz="1400" dirty="0">
                <a:hlinkClick r:id="rId5"/>
              </a:rPr>
              <a:t>https://docs.microsoft.com/en-us/azure/virtual-machines/windows/manage-availability</a:t>
            </a:r>
            <a:r>
              <a:rPr lang="en-US" sz="1400" dirty="0"/>
              <a:t> </a:t>
            </a:r>
          </a:p>
        </p:txBody>
      </p:sp>
    </p:spTree>
    <p:extLst>
      <p:ext uri="{BB962C8B-B14F-4D97-AF65-F5344CB8AC3E}">
        <p14:creationId xmlns:p14="http://schemas.microsoft.com/office/powerpoint/2010/main" val="55668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8146-1B1B-46BA-8F4D-AFA9910E03BB}"/>
              </a:ext>
            </a:extLst>
          </p:cNvPr>
          <p:cNvSpPr>
            <a:spLocks noGrp="1"/>
          </p:cNvSpPr>
          <p:nvPr>
            <p:ph type="title"/>
          </p:nvPr>
        </p:nvSpPr>
        <p:spPr/>
        <p:txBody>
          <a:bodyPr/>
          <a:lstStyle/>
          <a:p>
            <a:r>
              <a:rPr lang="en-US" dirty="0"/>
              <a:t>VM Networking Lego Blocks</a:t>
            </a:r>
          </a:p>
        </p:txBody>
      </p:sp>
      <p:pic>
        <p:nvPicPr>
          <p:cNvPr id="6" name="Picture 5">
            <a:extLst>
              <a:ext uri="{FF2B5EF4-FFF2-40B4-BE49-F238E27FC236}">
                <a16:creationId xmlns:a16="http://schemas.microsoft.com/office/drawing/2014/main" id="{8E999211-97CF-4ADB-A0C3-1EE7167CCCEA}"/>
              </a:ext>
            </a:extLst>
          </p:cNvPr>
          <p:cNvPicPr>
            <a:picLocks noChangeAspect="1"/>
          </p:cNvPicPr>
          <p:nvPr/>
        </p:nvPicPr>
        <p:blipFill>
          <a:blip r:embed="rId3"/>
          <a:stretch>
            <a:fillRect/>
          </a:stretch>
        </p:blipFill>
        <p:spPr>
          <a:xfrm>
            <a:off x="1052512" y="1676400"/>
            <a:ext cx="10086975" cy="3505200"/>
          </a:xfrm>
          <a:prstGeom prst="rect">
            <a:avLst/>
          </a:prstGeom>
        </p:spPr>
      </p:pic>
    </p:spTree>
    <p:extLst>
      <p:ext uri="{BB962C8B-B14F-4D97-AF65-F5344CB8AC3E}">
        <p14:creationId xmlns:p14="http://schemas.microsoft.com/office/powerpoint/2010/main" val="7662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 Templates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6534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ARM?</a:t>
            </a:r>
          </a:p>
        </p:txBody>
      </p:sp>
      <p:sp>
        <p:nvSpPr>
          <p:cNvPr id="3" name="Content Placeholder 2"/>
          <p:cNvSpPr>
            <a:spLocks noGrp="1"/>
          </p:cNvSpPr>
          <p:nvPr>
            <p:ph idx="1"/>
          </p:nvPr>
        </p:nvSpPr>
        <p:spPr>
          <a:xfrm>
            <a:off x="838200" y="1825625"/>
            <a:ext cx="5466347" cy="4351338"/>
          </a:xfrm>
        </p:spPr>
        <p:txBody>
          <a:bodyPr>
            <a:normAutofit fontScale="92500" lnSpcReduction="20000"/>
          </a:bodyPr>
          <a:lstStyle/>
          <a:p>
            <a:r>
              <a:rPr lang="en-US" dirty="0"/>
              <a:t>Resource – Any Azure Service</a:t>
            </a:r>
          </a:p>
          <a:p>
            <a:r>
              <a:rPr lang="en-US" dirty="0"/>
              <a:t>Resource Group – A container for Azure Resources. </a:t>
            </a:r>
            <a:r>
              <a:rPr lang="en-US" b="1" dirty="0">
                <a:solidFill>
                  <a:srgbClr val="FF0000"/>
                </a:solidFill>
              </a:rPr>
              <a:t>Resources only belong to one group</a:t>
            </a:r>
            <a:r>
              <a:rPr lang="en-US" dirty="0"/>
              <a:t>. You can grant permissions to users/groups on all resources in a group.</a:t>
            </a:r>
          </a:p>
          <a:p>
            <a:r>
              <a:rPr lang="en-US" dirty="0"/>
              <a:t>Resource Provider – Service that supplies the resources you can deploy. </a:t>
            </a:r>
          </a:p>
          <a:p>
            <a:r>
              <a:rPr lang="en-US" dirty="0"/>
              <a:t>Resource Manager Template – a JSON file that defines one more resources deployed to a group and relationships between them. </a:t>
            </a:r>
          </a:p>
        </p:txBody>
      </p:sp>
      <p:pic>
        <p:nvPicPr>
          <p:cNvPr id="5122" name="Picture 2" descr="Resource Manager request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752" y="0"/>
            <a:ext cx="6251248" cy="378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787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 ARM Templates - </a:t>
            </a:r>
          </a:p>
        </p:txBody>
      </p:sp>
      <p:sp>
        <p:nvSpPr>
          <p:cNvPr id="3" name="Content Placeholder 2"/>
          <p:cNvSpPr>
            <a:spLocks noGrp="1"/>
          </p:cNvSpPr>
          <p:nvPr>
            <p:ph idx="1"/>
          </p:nvPr>
        </p:nvSpPr>
        <p:spPr/>
        <p:txBody>
          <a:bodyPr/>
          <a:lstStyle/>
          <a:p>
            <a:r>
              <a:rPr lang="en-US" dirty="0"/>
              <a:t>JSON Document</a:t>
            </a:r>
          </a:p>
          <a:p>
            <a:pPr lvl="1"/>
            <a:r>
              <a:rPr lang="en-US" dirty="0"/>
              <a:t>Structure</a:t>
            </a:r>
          </a:p>
          <a:p>
            <a:pPr lvl="1"/>
            <a:r>
              <a:rPr lang="en-US" dirty="0"/>
              <a:t>Functions</a:t>
            </a:r>
          </a:p>
          <a:p>
            <a:pPr lvl="1"/>
            <a:r>
              <a:rPr lang="en-US" dirty="0"/>
              <a:t>Nesting</a:t>
            </a:r>
          </a:p>
          <a:p>
            <a:pPr lvl="1"/>
            <a:r>
              <a:rPr lang="en-US" dirty="0"/>
              <a:t>Dependencies</a:t>
            </a:r>
          </a:p>
          <a:p>
            <a:pPr lvl="1"/>
            <a:r>
              <a:rPr lang="en-US" dirty="0"/>
              <a:t>Multiple Resources (Loops)</a:t>
            </a:r>
          </a:p>
          <a:p>
            <a:pPr lvl="1"/>
            <a:r>
              <a:rPr lang="en-US" dirty="0"/>
              <a:t>Advanced Topics</a:t>
            </a:r>
          </a:p>
          <a:p>
            <a:pPr lvl="1"/>
            <a:endParaRPr lang="en-US" dirty="0"/>
          </a:p>
          <a:p>
            <a:endParaRPr lang="en-US" dirty="0"/>
          </a:p>
          <a:p>
            <a:endParaRPr lang="en-US" dirty="0"/>
          </a:p>
        </p:txBody>
      </p:sp>
    </p:spTree>
    <p:extLst>
      <p:ext uri="{BB962C8B-B14F-4D97-AF65-F5344CB8AC3E}">
        <p14:creationId xmlns:p14="http://schemas.microsoft.com/office/powerpoint/2010/main" val="15036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Structure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39546733"/>
              </p:ext>
            </p:extLst>
          </p:nvPr>
        </p:nvGraphicFramePr>
        <p:xfrm>
          <a:off x="838200" y="3510711"/>
          <a:ext cx="8880958" cy="2219960"/>
        </p:xfrm>
        <a:graphic>
          <a:graphicData uri="http://schemas.openxmlformats.org/drawingml/2006/table">
            <a:tbl>
              <a:tblPr/>
              <a:tblGrid>
                <a:gridCol w="1448247">
                  <a:extLst>
                    <a:ext uri="{9D8B030D-6E8A-4147-A177-3AD203B41FA5}">
                      <a16:colId xmlns:a16="http://schemas.microsoft.com/office/drawing/2014/main" val="3094396582"/>
                    </a:ext>
                  </a:extLst>
                </a:gridCol>
                <a:gridCol w="946930">
                  <a:extLst>
                    <a:ext uri="{9D8B030D-6E8A-4147-A177-3AD203B41FA5}">
                      <a16:colId xmlns:a16="http://schemas.microsoft.com/office/drawing/2014/main" val="97210441"/>
                    </a:ext>
                  </a:extLst>
                </a:gridCol>
                <a:gridCol w="6485781">
                  <a:extLst>
                    <a:ext uri="{9D8B030D-6E8A-4147-A177-3AD203B41FA5}">
                      <a16:colId xmlns:a16="http://schemas.microsoft.com/office/drawing/2014/main" val="3384330270"/>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564615006"/>
                  </a:ext>
                </a:extLst>
              </a:tr>
              <a:tr h="0">
                <a:tc>
                  <a:txBody>
                    <a:bodyPr/>
                    <a:lstStyle/>
                    <a:p>
                      <a:pPr marL="0" marR="0" fontAlgn="t">
                        <a:spcBef>
                          <a:spcPts val="0"/>
                        </a:spcBef>
                        <a:spcAft>
                          <a:spcPts val="0"/>
                        </a:spcAft>
                      </a:pPr>
                      <a:r>
                        <a:rPr lang="en-US" sz="1100">
                          <a:solidFill>
                            <a:srgbClr val="D5D5D5"/>
                          </a:solidFill>
                          <a:effectLst/>
                          <a:latin typeface="segoe-ui_normal"/>
                        </a:rPr>
                        <a:t>$schema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Location of the JSON schema file that describes the version of the template language. Use the URL shown in the preceding example.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58143910"/>
                  </a:ext>
                </a:extLst>
              </a:tr>
              <a:tr h="0">
                <a:tc>
                  <a:txBody>
                    <a:bodyPr/>
                    <a:lstStyle/>
                    <a:p>
                      <a:pPr marL="0" marR="0" fontAlgn="t">
                        <a:spcBef>
                          <a:spcPts val="0"/>
                        </a:spcBef>
                        <a:spcAft>
                          <a:spcPts val="0"/>
                        </a:spcAft>
                      </a:pPr>
                      <a:r>
                        <a:rPr lang="en-US" sz="1100">
                          <a:solidFill>
                            <a:srgbClr val="D5D5D5"/>
                          </a:solidFill>
                          <a:effectLst/>
                          <a:latin typeface="segoe-ui_normal"/>
                        </a:rPr>
                        <a:t>contentVersion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Version of the template (such as 1.0.0.0). You can provide any value for this element. When deploying resources using the template, this value can be used to make sure that the right template is being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01806989"/>
                  </a:ext>
                </a:extLst>
              </a:tr>
              <a:tr h="0">
                <a:tc>
                  <a:txBody>
                    <a:bodyPr/>
                    <a:lstStyle/>
                    <a:p>
                      <a:pPr marL="0" marR="0" fontAlgn="t">
                        <a:spcBef>
                          <a:spcPts val="0"/>
                        </a:spcBef>
                        <a:spcAft>
                          <a:spcPts val="0"/>
                        </a:spcAft>
                      </a:pPr>
                      <a:r>
                        <a:rPr lang="en-US" sz="1100">
                          <a:solidFill>
                            <a:srgbClr val="D5D5D5"/>
                          </a:solidFill>
                          <a:effectLst/>
                          <a:latin typeface="segoe-ui_normal"/>
                        </a:rPr>
                        <a:t>parameters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provided when deployment is executed to customize resource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39636010"/>
                  </a:ext>
                </a:extLst>
              </a:tr>
              <a:tr h="0">
                <a:tc>
                  <a:txBody>
                    <a:bodyPr/>
                    <a:lstStyle/>
                    <a:p>
                      <a:pPr marL="0" marR="0" fontAlgn="t">
                        <a:spcBef>
                          <a:spcPts val="0"/>
                        </a:spcBef>
                        <a:spcAft>
                          <a:spcPts val="0"/>
                        </a:spcAft>
                      </a:pPr>
                      <a:r>
                        <a:rPr lang="en-US" sz="1100">
                          <a:solidFill>
                            <a:srgbClr val="D5D5D5"/>
                          </a:solidFill>
                          <a:effectLst/>
                          <a:latin typeface="segoe-ui_normal"/>
                        </a:rPr>
                        <a:t>variables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used as JSON fragments in the template to simplify template language expressions.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38690508"/>
                  </a:ext>
                </a:extLst>
              </a:tr>
              <a:tr h="0">
                <a:tc>
                  <a:txBody>
                    <a:bodyPr/>
                    <a:lstStyle/>
                    <a:p>
                      <a:pPr marL="0" marR="0" fontAlgn="t">
                        <a:spcBef>
                          <a:spcPts val="0"/>
                        </a:spcBef>
                        <a:spcAft>
                          <a:spcPts val="0"/>
                        </a:spcAft>
                      </a:pPr>
                      <a:r>
                        <a:rPr lang="en-US" sz="1100">
                          <a:solidFill>
                            <a:srgbClr val="D5D5D5"/>
                          </a:solidFill>
                          <a:effectLst/>
                          <a:latin typeface="segoe-ui_normal"/>
                        </a:rPr>
                        <a:t>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Resource types that are deployed or updated in a resource group.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88129954"/>
                  </a:ext>
                </a:extLst>
              </a:tr>
              <a:tr h="0">
                <a:tc>
                  <a:txBody>
                    <a:bodyPr/>
                    <a:lstStyle/>
                    <a:p>
                      <a:pPr marL="0" marR="0" fontAlgn="t">
                        <a:spcBef>
                          <a:spcPts val="0"/>
                        </a:spcBef>
                        <a:spcAft>
                          <a:spcPts val="0"/>
                        </a:spcAft>
                      </a:pPr>
                      <a:r>
                        <a:rPr lang="en-US" sz="1100">
                          <a:solidFill>
                            <a:srgbClr val="D5D5D5"/>
                          </a:solidFill>
                          <a:effectLst/>
                          <a:latin typeface="segoe-ui_normal"/>
                        </a:rPr>
                        <a:t>outputs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Values that are returned after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5058963"/>
                  </a:ext>
                </a:extLst>
              </a:tr>
            </a:tbl>
          </a:graphicData>
        </a:graphic>
      </p:graphicFrame>
      <p:pic>
        <p:nvPicPr>
          <p:cNvPr id="8" name="Picture 7"/>
          <p:cNvPicPr>
            <a:picLocks noChangeAspect="1"/>
          </p:cNvPicPr>
          <p:nvPr/>
        </p:nvPicPr>
        <p:blipFill>
          <a:blip r:embed="rId3"/>
          <a:stretch>
            <a:fillRect/>
          </a:stretch>
        </p:blipFill>
        <p:spPr>
          <a:xfrm>
            <a:off x="838200" y="1367246"/>
            <a:ext cx="8880958" cy="1924594"/>
          </a:xfrm>
          <a:prstGeom prst="rect">
            <a:avLst/>
          </a:prstGeom>
        </p:spPr>
      </p:pic>
    </p:spTree>
    <p:extLst>
      <p:ext uri="{BB962C8B-B14F-4D97-AF65-F5344CB8AC3E}">
        <p14:creationId xmlns:p14="http://schemas.microsoft.com/office/powerpoint/2010/main" val="4220664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7088778" y="1341121"/>
            <a:ext cx="4371702" cy="2516776"/>
          </a:xfrm>
        </p:spPr>
        <p:txBody>
          <a:bodyPr>
            <a:normAutofit fontScale="92500" lnSpcReduction="20000"/>
          </a:bodyPr>
          <a:lstStyle/>
          <a:p>
            <a:r>
              <a:rPr lang="en-US" dirty="0"/>
              <a:t>Allowed Types</a:t>
            </a:r>
          </a:p>
          <a:p>
            <a:pPr lvl="1"/>
            <a:r>
              <a:rPr lang="en-US" dirty="0"/>
              <a:t>string</a:t>
            </a:r>
          </a:p>
          <a:p>
            <a:pPr lvl="1"/>
            <a:r>
              <a:rPr lang="en-US" dirty="0" err="1"/>
              <a:t>secureString</a:t>
            </a:r>
            <a:endParaRPr lang="en-US" dirty="0"/>
          </a:p>
          <a:p>
            <a:pPr lvl="1"/>
            <a:r>
              <a:rPr lang="en-US" dirty="0" err="1"/>
              <a:t>int</a:t>
            </a:r>
            <a:endParaRPr lang="en-US" dirty="0"/>
          </a:p>
          <a:p>
            <a:pPr lvl="1"/>
            <a:r>
              <a:rPr lang="en-US" dirty="0"/>
              <a:t>bool</a:t>
            </a:r>
          </a:p>
          <a:p>
            <a:pPr lvl="1"/>
            <a:r>
              <a:rPr lang="en-US" dirty="0"/>
              <a:t>object</a:t>
            </a:r>
          </a:p>
          <a:p>
            <a:pPr lvl="1"/>
            <a:r>
              <a:rPr lang="en-US" dirty="0" err="1"/>
              <a:t>secureObject</a:t>
            </a:r>
            <a:endParaRPr lang="en-US" dirty="0"/>
          </a:p>
          <a:p>
            <a:pPr lvl="1"/>
            <a:r>
              <a:rPr lang="en-US" dirty="0"/>
              <a:t>array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6667812"/>
              </p:ext>
            </p:extLst>
          </p:nvPr>
        </p:nvGraphicFramePr>
        <p:xfrm>
          <a:off x="924807" y="1403168"/>
          <a:ext cx="6163970" cy="3698240"/>
        </p:xfrm>
        <a:graphic>
          <a:graphicData uri="http://schemas.openxmlformats.org/drawingml/2006/table">
            <a:tbl>
              <a:tblPr/>
              <a:tblGrid>
                <a:gridCol w="1158545">
                  <a:extLst>
                    <a:ext uri="{9D8B030D-6E8A-4147-A177-3AD203B41FA5}">
                      <a16:colId xmlns:a16="http://schemas.microsoft.com/office/drawing/2014/main" val="3080702475"/>
                    </a:ext>
                  </a:extLst>
                </a:gridCol>
                <a:gridCol w="705002">
                  <a:extLst>
                    <a:ext uri="{9D8B030D-6E8A-4147-A177-3AD203B41FA5}">
                      <a16:colId xmlns:a16="http://schemas.microsoft.com/office/drawing/2014/main" val="1070355923"/>
                    </a:ext>
                  </a:extLst>
                </a:gridCol>
                <a:gridCol w="4300423">
                  <a:extLst>
                    <a:ext uri="{9D8B030D-6E8A-4147-A177-3AD203B41FA5}">
                      <a16:colId xmlns:a16="http://schemas.microsoft.com/office/drawing/2014/main" val="4261229529"/>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14276373"/>
                  </a:ext>
                </a:extLst>
              </a:tr>
              <a:tr h="0">
                <a:tc>
                  <a:txBody>
                    <a:bodyPr/>
                    <a:lstStyle/>
                    <a:p>
                      <a:pPr marL="0" marR="0" fontAlgn="t">
                        <a:spcBef>
                          <a:spcPts val="0"/>
                        </a:spcBef>
                        <a:spcAft>
                          <a:spcPts val="0"/>
                        </a:spcAft>
                      </a:pPr>
                      <a:r>
                        <a:rPr lang="en-US" sz="1100">
                          <a:solidFill>
                            <a:srgbClr val="D5D5D5"/>
                          </a:solidFill>
                          <a:effectLst/>
                          <a:latin typeface="segoe-ui_normal"/>
                        </a:rPr>
                        <a:t>parameterName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Name of the parameter. Must be a valid JavaScript identifier.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10466831"/>
                  </a:ext>
                </a:extLst>
              </a:tr>
              <a:tr h="0">
                <a:tc>
                  <a:txBody>
                    <a:bodyPr/>
                    <a:lstStyle/>
                    <a:p>
                      <a:pPr marL="0" marR="0" fontAlgn="t">
                        <a:spcBef>
                          <a:spcPts val="0"/>
                        </a:spcBef>
                        <a:spcAft>
                          <a:spcPts val="0"/>
                        </a:spcAft>
                      </a:pPr>
                      <a:r>
                        <a:rPr lang="en-US" sz="1100">
                          <a:solidFill>
                            <a:srgbClr val="D5D5D5"/>
                          </a:solidFill>
                          <a:effectLst/>
                          <a:latin typeface="segoe-ui_normal"/>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Type of the parameter value. See the list of allowed types after this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2184111"/>
                  </a:ext>
                </a:extLst>
              </a:tr>
              <a:tr h="0">
                <a:tc>
                  <a:txBody>
                    <a:bodyPr/>
                    <a:lstStyle/>
                    <a:p>
                      <a:pPr marL="0" marR="0" fontAlgn="t">
                        <a:spcBef>
                          <a:spcPts val="0"/>
                        </a:spcBef>
                        <a:spcAft>
                          <a:spcPts val="0"/>
                        </a:spcAft>
                      </a:pPr>
                      <a:r>
                        <a:rPr lang="en-US" sz="1100">
                          <a:solidFill>
                            <a:srgbClr val="D5D5D5"/>
                          </a:solidFill>
                          <a:effectLst/>
                          <a:latin typeface="segoe-ui_normal"/>
                        </a:rPr>
                        <a:t>defaultValue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Default value for the parameter, if no value is provided for the parameter.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17282875"/>
                  </a:ext>
                </a:extLst>
              </a:tr>
              <a:tr h="0">
                <a:tc>
                  <a:txBody>
                    <a:bodyPr/>
                    <a:lstStyle/>
                    <a:p>
                      <a:pPr marL="0" marR="0" fontAlgn="t">
                        <a:spcBef>
                          <a:spcPts val="0"/>
                        </a:spcBef>
                        <a:spcAft>
                          <a:spcPts val="0"/>
                        </a:spcAft>
                      </a:pPr>
                      <a:r>
                        <a:rPr lang="en-US" sz="1100">
                          <a:solidFill>
                            <a:srgbClr val="D5D5D5"/>
                          </a:solidFill>
                          <a:effectLst/>
                          <a:latin typeface="segoe-ui_normal"/>
                        </a:rPr>
                        <a:t>allowedValues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Array of allowed values for the parameter to make sure that the right value is provided.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58736276"/>
                  </a:ext>
                </a:extLst>
              </a:tr>
              <a:tr h="0">
                <a:tc>
                  <a:txBody>
                    <a:bodyPr/>
                    <a:lstStyle/>
                    <a:p>
                      <a:pPr marL="0" marR="0" fontAlgn="t">
                        <a:spcBef>
                          <a:spcPts val="0"/>
                        </a:spcBef>
                        <a:spcAft>
                          <a:spcPts val="0"/>
                        </a:spcAft>
                      </a:pPr>
                      <a:r>
                        <a:rPr lang="en-US" sz="1100">
                          <a:solidFill>
                            <a:srgbClr val="D5D5D5"/>
                          </a:solidFill>
                          <a:effectLst/>
                          <a:latin typeface="segoe-ui_normal"/>
                        </a:rPr>
                        <a:t>minValue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9014461"/>
                  </a:ext>
                </a:extLst>
              </a:tr>
              <a:tr h="0">
                <a:tc>
                  <a:txBody>
                    <a:bodyPr/>
                    <a:lstStyle/>
                    <a:p>
                      <a:pPr marL="0" marR="0" fontAlgn="t">
                        <a:spcBef>
                          <a:spcPts val="0"/>
                        </a:spcBef>
                        <a:spcAft>
                          <a:spcPts val="0"/>
                        </a:spcAft>
                      </a:pPr>
                      <a:r>
                        <a:rPr lang="en-US" sz="1100">
                          <a:solidFill>
                            <a:srgbClr val="D5D5D5"/>
                          </a:solidFill>
                          <a:effectLst/>
                          <a:latin typeface="segoe-ui_normal"/>
                        </a:rPr>
                        <a:t>maxValue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15680759"/>
                  </a:ext>
                </a:extLst>
              </a:tr>
              <a:tr h="0">
                <a:tc>
                  <a:txBody>
                    <a:bodyPr/>
                    <a:lstStyle/>
                    <a:p>
                      <a:pPr marL="0" marR="0" fontAlgn="t">
                        <a:spcBef>
                          <a:spcPts val="0"/>
                        </a:spcBef>
                        <a:spcAft>
                          <a:spcPts val="0"/>
                        </a:spcAft>
                      </a:pPr>
                      <a:r>
                        <a:rPr lang="en-US" sz="1100">
                          <a:solidFill>
                            <a:srgbClr val="D5D5D5"/>
                          </a:solidFill>
                          <a:effectLst/>
                          <a:latin typeface="segoe-ui_normal"/>
                        </a:rPr>
                        <a:t>minLength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85793417"/>
                  </a:ext>
                </a:extLst>
              </a:tr>
              <a:tr h="0">
                <a:tc>
                  <a:txBody>
                    <a:bodyPr/>
                    <a:lstStyle/>
                    <a:p>
                      <a:pPr marL="0" marR="0" fontAlgn="t">
                        <a:spcBef>
                          <a:spcPts val="0"/>
                        </a:spcBef>
                        <a:spcAft>
                          <a:spcPts val="0"/>
                        </a:spcAft>
                      </a:pPr>
                      <a:r>
                        <a:rPr lang="en-US" sz="1100">
                          <a:solidFill>
                            <a:srgbClr val="D5D5D5"/>
                          </a:solidFill>
                          <a:effectLst/>
                          <a:latin typeface="segoe-ui_normal"/>
                        </a:rPr>
                        <a:t>maxLength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59887292"/>
                  </a:ext>
                </a:extLst>
              </a:tr>
              <a:tr h="0">
                <a:tc>
                  <a:txBody>
                    <a:bodyPr/>
                    <a:lstStyle/>
                    <a:p>
                      <a:pPr marL="0" marR="0" fontAlgn="t">
                        <a:spcBef>
                          <a:spcPts val="0"/>
                        </a:spcBef>
                        <a:spcAft>
                          <a:spcPts val="0"/>
                        </a:spcAft>
                      </a:pPr>
                      <a:r>
                        <a:rPr lang="en-US" sz="1100">
                          <a:solidFill>
                            <a:srgbClr val="D5D5D5"/>
                          </a:solidFill>
                          <a:effectLst/>
                          <a:latin typeface="segoe-ui_normal"/>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Description of the parameter that is displayed to users through the portal.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847044494"/>
                  </a:ext>
                </a:extLst>
              </a:tr>
            </a:tbl>
          </a:graphicData>
        </a:graphic>
      </p:graphicFrame>
      <p:pic>
        <p:nvPicPr>
          <p:cNvPr id="6" name="Picture 5"/>
          <p:cNvPicPr>
            <a:picLocks noChangeAspect="1"/>
          </p:cNvPicPr>
          <p:nvPr/>
        </p:nvPicPr>
        <p:blipFill>
          <a:blip r:embed="rId3"/>
          <a:stretch>
            <a:fillRect/>
          </a:stretch>
        </p:blipFill>
        <p:spPr>
          <a:xfrm>
            <a:off x="7175384" y="3978860"/>
            <a:ext cx="4943986" cy="2245096"/>
          </a:xfrm>
          <a:prstGeom prst="rect">
            <a:avLst/>
          </a:prstGeom>
        </p:spPr>
      </p:pic>
    </p:spTree>
    <p:extLst>
      <p:ext uri="{BB962C8B-B14F-4D97-AF65-F5344CB8AC3E}">
        <p14:creationId xmlns:p14="http://schemas.microsoft.com/office/powerpoint/2010/main" val="4272161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838201" y="1423851"/>
            <a:ext cx="6245768" cy="4753111"/>
          </a:xfrm>
        </p:spPr>
        <p:txBody>
          <a:bodyPr>
            <a:normAutofit fontScale="85000" lnSpcReduction="20000"/>
          </a:bodyPr>
          <a:lstStyle/>
          <a:p>
            <a:r>
              <a:rPr lang="en-US" dirty="0"/>
              <a:t>Use Parameters for</a:t>
            </a:r>
          </a:p>
          <a:p>
            <a:pPr lvl="1"/>
            <a:r>
              <a:rPr lang="en-US" b="1" dirty="0">
                <a:solidFill>
                  <a:srgbClr val="FF0000"/>
                </a:solidFill>
              </a:rPr>
              <a:t>Template Reusability</a:t>
            </a:r>
          </a:p>
          <a:p>
            <a:pPr lvl="1"/>
            <a:r>
              <a:rPr lang="en-US" dirty="0"/>
              <a:t>Settings that you want to use variations of according to environment (SKU, size, capacity).</a:t>
            </a:r>
          </a:p>
          <a:p>
            <a:pPr lvl="1"/>
            <a:r>
              <a:rPr lang="en-US" dirty="0"/>
              <a:t>Resource names that you want to specify for easy identification.</a:t>
            </a:r>
          </a:p>
          <a:p>
            <a:pPr lvl="1"/>
            <a:r>
              <a:rPr lang="en-US" dirty="0"/>
              <a:t>Values that you use frequently to complete other tasks (such as an admin user name).</a:t>
            </a:r>
          </a:p>
          <a:p>
            <a:pPr lvl="1"/>
            <a:r>
              <a:rPr lang="en-US" dirty="0"/>
              <a:t>Secrets (such as passwords).</a:t>
            </a:r>
          </a:p>
          <a:p>
            <a:pPr lvl="1"/>
            <a:r>
              <a:rPr lang="en-US" dirty="0"/>
              <a:t>The number or array of values to use when you create multiple instances of a resource type.</a:t>
            </a:r>
          </a:p>
          <a:p>
            <a:r>
              <a:rPr lang="en-US" dirty="0"/>
              <a:t>Use </a:t>
            </a:r>
            <a:r>
              <a:rPr lang="en-US" b="1" i="1" dirty="0" err="1"/>
              <a:t>SecureString</a:t>
            </a:r>
            <a:r>
              <a:rPr lang="en-US" dirty="0"/>
              <a:t> type for Passwords</a:t>
            </a:r>
          </a:p>
          <a:p>
            <a:r>
              <a:rPr lang="en-US" dirty="0"/>
              <a:t>Use default values (except for passwords or secrets)</a:t>
            </a:r>
          </a:p>
          <a:p>
            <a:r>
              <a:rPr lang="en-US" dirty="0"/>
              <a:t>Only 255 parameters per Template</a:t>
            </a:r>
          </a:p>
          <a:p>
            <a:r>
              <a:rPr lang="en-US" dirty="0"/>
              <a:t>Parameters can also be passed as Objects</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https://docs.microsoft.com/en-us/azure/azure-resource-manager/resource-manager-template-best-practices#parameters</a:t>
            </a:r>
            <a:r>
              <a:rPr lang="en-US" sz="1600" dirty="0"/>
              <a:t> </a:t>
            </a:r>
          </a:p>
        </p:txBody>
      </p:sp>
      <p:pic>
        <p:nvPicPr>
          <p:cNvPr id="6" name="Picture 5"/>
          <p:cNvPicPr>
            <a:picLocks noChangeAspect="1"/>
          </p:cNvPicPr>
          <p:nvPr/>
        </p:nvPicPr>
        <p:blipFill>
          <a:blip r:embed="rId4"/>
          <a:stretch>
            <a:fillRect/>
          </a:stretch>
        </p:blipFill>
        <p:spPr>
          <a:xfrm>
            <a:off x="7524207" y="955071"/>
            <a:ext cx="4667794" cy="5140929"/>
          </a:xfrm>
          <a:prstGeom prst="rect">
            <a:avLst/>
          </a:prstGeom>
        </p:spPr>
      </p:pic>
    </p:spTree>
    <p:extLst>
      <p:ext uri="{BB962C8B-B14F-4D97-AF65-F5344CB8AC3E}">
        <p14:creationId xmlns:p14="http://schemas.microsoft.com/office/powerpoint/2010/main" val="1647504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Re-use ARM Templates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sz="3200" dirty="0"/>
              <a:t>By passing in </a:t>
            </a:r>
            <a:r>
              <a:rPr lang="en-US" sz="2800" dirty="0"/>
              <a:t>parameters</a:t>
            </a:r>
            <a:r>
              <a:rPr lang="en-US" sz="3200" dirty="0"/>
              <a:t> to your ARM Templates, you can re-use them in many different scenarios. You can deploy full solutions with t-shirt sizing (Small, Medium, Large) based on parameters you pass in: Size of VM, # of VMs, etc. </a:t>
            </a:r>
          </a:p>
          <a:p>
            <a:endParaRPr lang="en-US" sz="3200" dirty="0"/>
          </a:p>
          <a:p>
            <a:r>
              <a:rPr lang="en-US" sz="3200" dirty="0"/>
              <a:t>Be aware of what values in the ARM template need to be unique when re-using templates: </a:t>
            </a:r>
            <a:r>
              <a:rPr lang="en-US" sz="3200" dirty="0">
                <a:hlinkClick r:id="rId3"/>
              </a:rPr>
              <a:t>https://docs.microsoft.com/en-us/azure/azure-resource-manager/resource-manager-template-best-practices#resource-names</a:t>
            </a:r>
            <a:endParaRPr lang="en-US" sz="3200" dirty="0"/>
          </a:p>
          <a:p>
            <a:endParaRPr lang="en-US" sz="3200" dirty="0"/>
          </a:p>
          <a:p>
            <a:endParaRPr lang="en-US" sz="3200" dirty="0"/>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t>https://docs.microsoft.com/en-us/azure/azure-resource-manager/best-practices-resource-manager-design-templates</a:t>
            </a:r>
          </a:p>
        </p:txBody>
      </p:sp>
    </p:spTree>
    <p:extLst>
      <p:ext uri="{BB962C8B-B14F-4D97-AF65-F5344CB8AC3E}">
        <p14:creationId xmlns:p14="http://schemas.microsoft.com/office/powerpoint/2010/main" val="37005767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u="sng" dirty="0">
                <a:hlinkClick r:id="rId3"/>
              </a:rPr>
              <a:t>Architect an Azure Compute infrastructure (10–15%)</a:t>
            </a:r>
            <a:endParaRPr lang="en-US" dirty="0"/>
          </a:p>
        </p:txBody>
      </p:sp>
      <p:sp>
        <p:nvSpPr>
          <p:cNvPr id="5" name="Content Placeholder 4"/>
          <p:cNvSpPr>
            <a:spLocks noGrp="1"/>
          </p:cNvSpPr>
          <p:nvPr>
            <p:ph sz="half" idx="1"/>
          </p:nvPr>
        </p:nvSpPr>
        <p:spPr>
          <a:xfrm>
            <a:off x="239849" y="1516288"/>
            <a:ext cx="5699760" cy="4968875"/>
          </a:xfrm>
        </p:spPr>
        <p:txBody>
          <a:bodyPr>
            <a:normAutofit/>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VM deployments leveraging availability sets, fault domains, and update domains in Azure; select appropriate VM SKUs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Author ARM templates; deploy ARM templates via the portal, PowerShell, and CL</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Implement regional availability and high availability for Azure deployments</a:t>
            </a: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47950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–Variables</a:t>
            </a:r>
          </a:p>
        </p:txBody>
      </p:sp>
      <p:sp>
        <p:nvSpPr>
          <p:cNvPr id="3" name="Content Placeholder 2"/>
          <p:cNvSpPr>
            <a:spLocks noGrp="1"/>
          </p:cNvSpPr>
          <p:nvPr>
            <p:ph idx="1"/>
          </p:nvPr>
        </p:nvSpPr>
        <p:spPr>
          <a:xfrm>
            <a:off x="838200" y="3195782"/>
            <a:ext cx="11049000" cy="1593932"/>
          </a:xfrm>
        </p:spPr>
        <p:txBody>
          <a:bodyPr>
            <a:normAutofit fontScale="70000" lnSpcReduction="20000"/>
          </a:bodyPr>
          <a:lstStyle/>
          <a:p>
            <a:r>
              <a:rPr lang="en-US" dirty="0"/>
              <a:t>Use Variables for</a:t>
            </a:r>
          </a:p>
          <a:p>
            <a:pPr lvl="1"/>
            <a:r>
              <a:rPr lang="en-US" dirty="0"/>
              <a:t>Use variables for values that you need to use more than once in a template.</a:t>
            </a:r>
          </a:p>
          <a:p>
            <a:pPr lvl="1"/>
            <a:r>
              <a:rPr lang="en-US" dirty="0"/>
              <a:t>Include variables for resource names that must be unique.</a:t>
            </a:r>
          </a:p>
          <a:p>
            <a:pPr lvl="1"/>
            <a:r>
              <a:rPr lang="en-US" dirty="0"/>
              <a:t>Use variables for extra manipulation of parameters</a:t>
            </a:r>
          </a:p>
          <a:p>
            <a:r>
              <a:rPr lang="en-US" dirty="0"/>
              <a:t>You can group variables into complex objects. Use the </a:t>
            </a:r>
            <a:r>
              <a:rPr lang="en-US" b="1" dirty="0" err="1"/>
              <a:t>variable.subentry</a:t>
            </a:r>
            <a:r>
              <a:rPr lang="en-US" dirty="0"/>
              <a:t> format to reference a value from a complex object. </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https://docs.microsoft.com/en-us/azure/azure-resource-manager/resource-manager-template-best-practices#variables</a:t>
            </a:r>
            <a:r>
              <a:rPr lang="en-US" sz="1600" dirty="0"/>
              <a:t> </a:t>
            </a:r>
          </a:p>
        </p:txBody>
      </p:sp>
      <p:pic>
        <p:nvPicPr>
          <p:cNvPr id="6" name="Picture 5"/>
          <p:cNvPicPr>
            <a:picLocks noChangeAspect="1"/>
          </p:cNvPicPr>
          <p:nvPr/>
        </p:nvPicPr>
        <p:blipFill>
          <a:blip r:embed="rId4"/>
          <a:stretch>
            <a:fillRect/>
          </a:stretch>
        </p:blipFill>
        <p:spPr>
          <a:xfrm>
            <a:off x="922292" y="1347515"/>
            <a:ext cx="5505450" cy="1590675"/>
          </a:xfrm>
          <a:prstGeom prst="rect">
            <a:avLst/>
          </a:prstGeom>
        </p:spPr>
      </p:pic>
      <p:pic>
        <p:nvPicPr>
          <p:cNvPr id="7" name="Picture 6"/>
          <p:cNvPicPr>
            <a:picLocks noChangeAspect="1"/>
          </p:cNvPicPr>
          <p:nvPr/>
        </p:nvPicPr>
        <p:blipFill>
          <a:blip r:embed="rId5"/>
          <a:stretch>
            <a:fillRect/>
          </a:stretch>
        </p:blipFill>
        <p:spPr>
          <a:xfrm>
            <a:off x="838201" y="4937760"/>
            <a:ext cx="5701208" cy="1172399"/>
          </a:xfrm>
          <a:prstGeom prst="rect">
            <a:avLst/>
          </a:prstGeom>
        </p:spPr>
      </p:pic>
    </p:spTree>
    <p:extLst>
      <p:ext uri="{BB962C8B-B14F-4D97-AF65-F5344CB8AC3E}">
        <p14:creationId xmlns:p14="http://schemas.microsoft.com/office/powerpoint/2010/main" val="1554586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sp>
        <p:nvSpPr>
          <p:cNvPr id="3" name="Content Placeholder 2"/>
          <p:cNvSpPr>
            <a:spLocks noGrp="1"/>
          </p:cNvSpPr>
          <p:nvPr>
            <p:ph idx="1"/>
          </p:nvPr>
        </p:nvSpPr>
        <p:spPr>
          <a:xfrm>
            <a:off x="838200" y="1271450"/>
            <a:ext cx="6128657" cy="4998721"/>
          </a:xfrm>
        </p:spPr>
        <p:txBody>
          <a:bodyPr>
            <a:normAutofit fontScale="92500" lnSpcReduction="20000"/>
          </a:bodyPr>
          <a:lstStyle/>
          <a:p>
            <a:r>
              <a:rPr lang="en-US" dirty="0"/>
              <a:t>When building resources:</a:t>
            </a:r>
          </a:p>
          <a:p>
            <a:pPr lvl="1"/>
            <a:r>
              <a:rPr lang="en-US" dirty="0"/>
              <a:t>This section can get complicated because every resource type has different properties</a:t>
            </a:r>
          </a:p>
          <a:p>
            <a:pPr lvl="1"/>
            <a:r>
              <a:rPr lang="en-US" dirty="0"/>
              <a:t>Use comments to describe what the resource is for.</a:t>
            </a:r>
          </a:p>
          <a:p>
            <a:pPr lvl="1"/>
            <a:r>
              <a:rPr lang="en-US" dirty="0"/>
              <a:t>Use tags for organizing resources</a:t>
            </a:r>
          </a:p>
          <a:p>
            <a:pPr lvl="1"/>
            <a:r>
              <a:rPr lang="en-US" dirty="0"/>
              <a:t>Don’t assign a public IP to a VM in the template if you don’t plan to access it directly. You can always create a public IP later if you need to login. Or, use a Load balancer NAT rule.</a:t>
            </a:r>
          </a:p>
          <a:p>
            <a:pPr lvl="1"/>
            <a:r>
              <a:rPr lang="en-US" dirty="0"/>
              <a:t>Some resource names must be GLOBALLY unique</a:t>
            </a:r>
          </a:p>
          <a:p>
            <a:pPr lvl="2"/>
            <a:r>
              <a:rPr lang="en-US" dirty="0"/>
              <a:t>You can use </a:t>
            </a:r>
            <a:r>
              <a:rPr lang="en-US" b="1" dirty="0"/>
              <a:t>the </a:t>
            </a:r>
            <a:r>
              <a:rPr lang="en-US" b="1" dirty="0" err="1"/>
              <a:t>uniqueString</a:t>
            </a:r>
            <a:r>
              <a:rPr lang="en-US" b="1" dirty="0"/>
              <a:t>()</a:t>
            </a:r>
            <a:r>
              <a:rPr lang="en-US" dirty="0"/>
              <a:t> function, a meaningful prefix, and other parameters to create names that are unique for the resource group or subscription. Globally unique is not guaranteed.</a:t>
            </a:r>
          </a:p>
          <a:p>
            <a:pPr lvl="1"/>
            <a:endParaRPr lang="en-US" dirty="0"/>
          </a:p>
          <a:p>
            <a:endParaRPr lang="en-US" dirty="0"/>
          </a:p>
          <a:p>
            <a:endParaRPr lang="en-US" dirty="0"/>
          </a:p>
          <a:p>
            <a:pPr lvl="1"/>
            <a:endParaRPr lang="en-US" dirty="0"/>
          </a:p>
        </p:txBody>
      </p:sp>
      <p:sp>
        <p:nvSpPr>
          <p:cNvPr id="5" name="TextBox 4"/>
          <p:cNvSpPr txBox="1"/>
          <p:nvPr/>
        </p:nvSpPr>
        <p:spPr>
          <a:xfrm>
            <a:off x="609601" y="6270171"/>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https://docs.microsoft.com/en-us/azure/azure-resource-manager/resource-manager-template-best-practices#resources</a:t>
            </a:r>
            <a:r>
              <a:rPr lang="en-US" sz="1600" dirty="0"/>
              <a:t> </a:t>
            </a:r>
          </a:p>
        </p:txBody>
      </p:sp>
      <p:pic>
        <p:nvPicPr>
          <p:cNvPr id="8" name="Picture 7"/>
          <p:cNvPicPr>
            <a:picLocks noChangeAspect="1"/>
          </p:cNvPicPr>
          <p:nvPr/>
        </p:nvPicPr>
        <p:blipFill>
          <a:blip r:embed="rId4"/>
          <a:stretch>
            <a:fillRect/>
          </a:stretch>
        </p:blipFill>
        <p:spPr>
          <a:xfrm>
            <a:off x="7132320" y="69668"/>
            <a:ext cx="5036077" cy="6028222"/>
          </a:xfrm>
          <a:prstGeom prst="rect">
            <a:avLst/>
          </a:prstGeom>
        </p:spPr>
      </p:pic>
    </p:spTree>
    <p:extLst>
      <p:ext uri="{BB962C8B-B14F-4D97-AF65-F5344CB8AC3E}">
        <p14:creationId xmlns:p14="http://schemas.microsoft.com/office/powerpoint/2010/main" val="2058334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57282917"/>
              </p:ext>
            </p:extLst>
          </p:nvPr>
        </p:nvGraphicFramePr>
        <p:xfrm>
          <a:off x="838200" y="1721117"/>
          <a:ext cx="10515600" cy="5061333"/>
        </p:xfrm>
        <a:graphic>
          <a:graphicData uri="http://schemas.openxmlformats.org/drawingml/2006/table">
            <a:tbl>
              <a:tblPr/>
              <a:tblGrid>
                <a:gridCol w="1024496">
                  <a:extLst>
                    <a:ext uri="{9D8B030D-6E8A-4147-A177-3AD203B41FA5}">
                      <a16:colId xmlns:a16="http://schemas.microsoft.com/office/drawing/2014/main" val="2382533262"/>
                    </a:ext>
                  </a:extLst>
                </a:gridCol>
                <a:gridCol w="923299">
                  <a:extLst>
                    <a:ext uri="{9D8B030D-6E8A-4147-A177-3AD203B41FA5}">
                      <a16:colId xmlns:a16="http://schemas.microsoft.com/office/drawing/2014/main" val="343327040"/>
                    </a:ext>
                  </a:extLst>
                </a:gridCol>
                <a:gridCol w="8567805">
                  <a:extLst>
                    <a:ext uri="{9D8B030D-6E8A-4147-A177-3AD203B41FA5}">
                      <a16:colId xmlns:a16="http://schemas.microsoft.com/office/drawing/2014/main" val="471200964"/>
                    </a:ext>
                  </a:extLst>
                </a:gridCol>
              </a:tblGrid>
              <a:tr h="318602">
                <a:tc>
                  <a:txBody>
                    <a:bodyPr/>
                    <a:lstStyle/>
                    <a:p>
                      <a:pPr marL="0" marR="0" fontAlgn="t">
                        <a:spcBef>
                          <a:spcPts val="0"/>
                        </a:spcBef>
                        <a:spcAft>
                          <a:spcPts val="0"/>
                        </a:spcAft>
                      </a:pPr>
                      <a:r>
                        <a:rPr lang="en-US" sz="1000" b="1">
                          <a:solidFill>
                            <a:srgbClr val="D5D5D5"/>
                          </a:solidFill>
                          <a:effectLst/>
                          <a:latin typeface="segoe-ui_semibold"/>
                        </a:rPr>
                        <a:t>Element name</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a:solidFill>
                            <a:srgbClr val="D5D5D5"/>
                          </a:solidFill>
                          <a:effectLst/>
                          <a:latin typeface="segoe-ui_semibold"/>
                        </a:rPr>
                        <a:t>Required</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dirty="0">
                          <a:solidFill>
                            <a:srgbClr val="D5D5D5"/>
                          </a:solidFill>
                          <a:effectLst/>
                          <a:latin typeface="segoe-ui_semibold"/>
                        </a:rPr>
                        <a:t>Description</a:t>
                      </a:r>
                      <a:endParaRPr lang="en-US" sz="1000" dirty="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78796534"/>
                  </a:ext>
                </a:extLst>
              </a:tr>
              <a:tr h="196348">
                <a:tc>
                  <a:txBody>
                    <a:bodyPr/>
                    <a:lstStyle/>
                    <a:p>
                      <a:pPr marL="0" marR="0" fontAlgn="t">
                        <a:spcBef>
                          <a:spcPts val="0"/>
                        </a:spcBef>
                        <a:spcAft>
                          <a:spcPts val="0"/>
                        </a:spcAft>
                      </a:pPr>
                      <a:r>
                        <a:rPr lang="en-US" sz="1000">
                          <a:solidFill>
                            <a:srgbClr val="D5D5D5"/>
                          </a:solidFill>
                          <a:effectLst/>
                          <a:latin typeface="segoe-ui_normal"/>
                        </a:rPr>
                        <a:t>condition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Boolean value that indicates whether the resource is deployed.</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29096717"/>
                  </a:ext>
                </a:extLst>
              </a:tr>
              <a:tr h="196348">
                <a:tc>
                  <a:txBody>
                    <a:bodyPr/>
                    <a:lstStyle/>
                    <a:p>
                      <a:pPr marL="0" marR="0" fontAlgn="t">
                        <a:spcBef>
                          <a:spcPts val="0"/>
                        </a:spcBef>
                        <a:spcAft>
                          <a:spcPts val="0"/>
                        </a:spcAft>
                      </a:pPr>
                      <a:r>
                        <a:rPr lang="en-US" sz="1000">
                          <a:solidFill>
                            <a:srgbClr val="D5D5D5"/>
                          </a:solidFill>
                          <a:effectLst/>
                          <a:latin typeface="segoe-ui_normal"/>
                        </a:rPr>
                        <a:t>apiVersion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Version of the REST API to use for creating the resource.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22509903"/>
                  </a:ext>
                </a:extLst>
              </a:tr>
              <a:tr h="318602">
                <a:tc>
                  <a:txBody>
                    <a:bodyPr/>
                    <a:lstStyle/>
                    <a:p>
                      <a:pPr marL="0" marR="0" fontAlgn="t">
                        <a:spcBef>
                          <a:spcPts val="0"/>
                        </a:spcBef>
                        <a:spcAft>
                          <a:spcPts val="0"/>
                        </a:spcAft>
                      </a:pPr>
                      <a:r>
                        <a:rPr lang="en-US" sz="1000">
                          <a:solidFill>
                            <a:srgbClr val="D5D5D5"/>
                          </a:solidFill>
                          <a:effectLst/>
                          <a:latin typeface="segoe-ui_normal"/>
                        </a:rPr>
                        <a:t>type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Type of the resource. This value is a combination of the namespace of the resource provider and the resource type (such as </a:t>
                      </a:r>
                      <a:r>
                        <a:rPr lang="en-US" sz="1000" b="1">
                          <a:solidFill>
                            <a:srgbClr val="D5D5D5"/>
                          </a:solidFill>
                          <a:effectLst/>
                          <a:latin typeface="segoe-ui_bold"/>
                        </a:rPr>
                        <a:t>Microsoft.Storage/storageAccounts</a:t>
                      </a:r>
                      <a:r>
                        <a:rPr lang="en-US" sz="1000">
                          <a:solidFill>
                            <a:srgbClr val="D5D5D5"/>
                          </a:solidFill>
                          <a:effectLst/>
                          <a:latin typeface="segoe-ui_normal"/>
                        </a:rPr>
                        <a:t>).</a:t>
                      </a:r>
                      <a:endParaRPr lang="en-US" sz="100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92865092"/>
                  </a:ext>
                </a:extLst>
              </a:tr>
              <a:tr h="440857">
                <a:tc>
                  <a:txBody>
                    <a:bodyPr/>
                    <a:lstStyle/>
                    <a:p>
                      <a:pPr marL="0" marR="0" fontAlgn="t">
                        <a:spcBef>
                          <a:spcPts val="0"/>
                        </a:spcBef>
                        <a:spcAft>
                          <a:spcPts val="0"/>
                        </a:spcAft>
                      </a:pPr>
                      <a:r>
                        <a:rPr lang="en-US" sz="1000">
                          <a:solidFill>
                            <a:srgbClr val="D5D5D5"/>
                          </a:solidFill>
                          <a:effectLst/>
                          <a:latin typeface="segoe-ui_normal"/>
                        </a:rPr>
                        <a:t>name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Name of the resource. The name must follow URI component restrictions defined in RFC3986. In addition, Azure services that expose the resource name to outside parties validate the name to make sure it is not an attempt to spoof another identity.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3264548"/>
                  </a:ext>
                </a:extLst>
              </a:tr>
              <a:tr h="563111">
                <a:tc>
                  <a:txBody>
                    <a:bodyPr/>
                    <a:lstStyle/>
                    <a:p>
                      <a:pPr marL="0" marR="0" fontAlgn="t">
                        <a:spcBef>
                          <a:spcPts val="0"/>
                        </a:spcBef>
                        <a:spcAft>
                          <a:spcPts val="0"/>
                        </a:spcAft>
                      </a:pPr>
                      <a:r>
                        <a:rPr lang="en-US" sz="1000">
                          <a:solidFill>
                            <a:srgbClr val="D5D5D5"/>
                          </a:solidFill>
                          <a:effectLst/>
                          <a:latin typeface="segoe-ui_normal"/>
                        </a:rPr>
                        <a:t>location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Varies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Supported geo-locations of the provided resource. You can select any of the available locations, but typically it makes sense to pick one that is close to your users. Usually, it also makes sense to place resources that interact with each other in the same region. Most resource types require a location, but some types (such as a role assignment) do not require a location. See </a:t>
                      </a:r>
                      <a:r>
                        <a:rPr lang="en-US" sz="1000">
                          <a:effectLst/>
                          <a:latin typeface="segoe-ui_normal"/>
                          <a:hlinkClick r:id="rId3"/>
                        </a:rPr>
                        <a:t>Set resource location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96934943"/>
                  </a:ext>
                </a:extLst>
              </a:tr>
              <a:tr h="196348">
                <a:tc>
                  <a:txBody>
                    <a:bodyPr/>
                    <a:lstStyle/>
                    <a:p>
                      <a:pPr marL="0" marR="0" fontAlgn="t">
                        <a:spcBef>
                          <a:spcPts val="0"/>
                        </a:spcBef>
                        <a:spcAft>
                          <a:spcPts val="0"/>
                        </a:spcAft>
                      </a:pPr>
                      <a:r>
                        <a:rPr lang="en-US" sz="1000">
                          <a:solidFill>
                            <a:srgbClr val="D5D5D5"/>
                          </a:solidFill>
                          <a:effectLst/>
                          <a:latin typeface="segoe-ui_normal"/>
                        </a:rPr>
                        <a:t>tags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Tags that are associated with the resource. See </a:t>
                      </a:r>
                      <a:r>
                        <a:rPr lang="en-US" sz="1000">
                          <a:effectLst/>
                          <a:latin typeface="segoe-ui_normal"/>
                          <a:hlinkClick r:id="rId4"/>
                        </a:rPr>
                        <a:t>Tag resources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452109399"/>
                  </a:ext>
                </a:extLst>
              </a:tr>
              <a:tr h="196348">
                <a:tc>
                  <a:txBody>
                    <a:bodyPr/>
                    <a:lstStyle/>
                    <a:p>
                      <a:pPr marL="0" marR="0" fontAlgn="t">
                        <a:spcBef>
                          <a:spcPts val="0"/>
                        </a:spcBef>
                        <a:spcAft>
                          <a:spcPts val="0"/>
                        </a:spcAft>
                      </a:pPr>
                      <a:r>
                        <a:rPr lang="en-US" sz="1000">
                          <a:solidFill>
                            <a:srgbClr val="D5D5D5"/>
                          </a:solidFill>
                          <a:effectLst/>
                          <a:latin typeface="segoe-ui_normal"/>
                        </a:rPr>
                        <a:t>comments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Your notes for documenting the resources in your template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68230487"/>
                  </a:ext>
                </a:extLst>
              </a:tr>
              <a:tr h="440857">
                <a:tc>
                  <a:txBody>
                    <a:bodyPr/>
                    <a:lstStyle/>
                    <a:p>
                      <a:pPr marL="0" marR="0" fontAlgn="t">
                        <a:spcBef>
                          <a:spcPts val="0"/>
                        </a:spcBef>
                        <a:spcAft>
                          <a:spcPts val="0"/>
                        </a:spcAft>
                      </a:pPr>
                      <a:r>
                        <a:rPr lang="en-US" sz="1000">
                          <a:solidFill>
                            <a:srgbClr val="D5D5D5"/>
                          </a:solidFill>
                          <a:effectLst/>
                          <a:latin typeface="segoe-ui_normal"/>
                        </a:rPr>
                        <a:t>copy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If more than one instance is needed, the number of resources to create. The default mode is parallel. Specify serial mode when you do not want all or the resources to deploy at the same time. For more information, see </a:t>
                      </a:r>
                      <a:r>
                        <a:rPr lang="en-US" sz="1000">
                          <a:effectLst/>
                          <a:latin typeface="segoe-ui_normal"/>
                          <a:hlinkClick r:id="rId5"/>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215987694"/>
                  </a:ext>
                </a:extLst>
              </a:tr>
              <a:tr h="929874">
                <a:tc>
                  <a:txBody>
                    <a:bodyPr/>
                    <a:lstStyle/>
                    <a:p>
                      <a:pPr marL="0" marR="0" fontAlgn="t">
                        <a:spcBef>
                          <a:spcPts val="0"/>
                        </a:spcBef>
                        <a:spcAft>
                          <a:spcPts val="0"/>
                        </a:spcAft>
                      </a:pPr>
                      <a:r>
                        <a:rPr lang="en-US" sz="1000" dirty="0" err="1">
                          <a:solidFill>
                            <a:srgbClr val="D5D5D5"/>
                          </a:solidFill>
                          <a:effectLst/>
                          <a:latin typeface="segoe-ui_normal"/>
                        </a:rPr>
                        <a:t>dependsOn</a:t>
                      </a:r>
                      <a:endParaRPr lang="en-US" sz="1000" dirty="0">
                        <a:solidFill>
                          <a:srgbClr val="D5D5D5"/>
                        </a:solidFill>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 that must be deployed before this resource is deployed. Resource Manager evaluates the dependencies between resources and deploys them in the correct order. When resources are not dependent on each other, they are deployed in parallel. The value can be a comma-separated list of a resource names or resource unique identifiers. Only list resources that are deployed in this template. Resources that are not defined in this template must already exist. Avoid adding unnecessary dependencies as they can slow your deployment and create circular dependencies. For guidance on setting dependencies, see </a:t>
                      </a:r>
                      <a:r>
                        <a:rPr lang="en-US" sz="1000">
                          <a:effectLst/>
                          <a:latin typeface="segoe-ui_normal"/>
                          <a:hlinkClick r:id="rId6"/>
                        </a:rPr>
                        <a:t>Defining dependencies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713041684"/>
                  </a:ext>
                </a:extLst>
              </a:tr>
              <a:tr h="563111">
                <a:tc>
                  <a:txBody>
                    <a:bodyPr/>
                    <a:lstStyle/>
                    <a:p>
                      <a:pPr marL="0" marR="0" fontAlgn="t">
                        <a:spcBef>
                          <a:spcPts val="0"/>
                        </a:spcBef>
                        <a:spcAft>
                          <a:spcPts val="0"/>
                        </a:spcAft>
                      </a:pPr>
                      <a:r>
                        <a:rPr lang="en-US" sz="1000">
                          <a:solidFill>
                            <a:srgbClr val="D5D5D5"/>
                          </a:solidFill>
                          <a:effectLst/>
                          <a:latin typeface="segoe-ui_normal"/>
                        </a:rPr>
                        <a:t>properties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Resource-specific configuration settings. The values for the properties are the same as the values you provide in the request body for the REST API operation (PUT method) to create the resource. You can also specify a copy array to create multiple instances of a property. For more information, see </a:t>
                      </a:r>
                      <a:r>
                        <a:rPr lang="en-US" sz="1000">
                          <a:effectLst/>
                          <a:latin typeface="segoe-ui_normal"/>
                          <a:hlinkClick r:id="rId5"/>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187351455"/>
                  </a:ext>
                </a:extLst>
              </a:tr>
              <a:tr h="563111">
                <a:tc>
                  <a:txBody>
                    <a:bodyPr/>
                    <a:lstStyle/>
                    <a:p>
                      <a:pPr marL="0" marR="0" fontAlgn="t">
                        <a:spcBef>
                          <a:spcPts val="0"/>
                        </a:spcBef>
                        <a:spcAft>
                          <a:spcPts val="0"/>
                        </a:spcAft>
                      </a:pPr>
                      <a:r>
                        <a:rPr lang="en-US" sz="1000">
                          <a:solidFill>
                            <a:srgbClr val="D5D5D5"/>
                          </a:solidFill>
                          <a:effectLst/>
                          <a:latin typeface="segoe-ui_normal"/>
                        </a:rPr>
                        <a:t>resources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Child resources that depend on the resource being defined. Only provide resource types that are permitted by the schema of the parent resource. The fully qualified type of the child resource includes the parent resource type, such as </a:t>
                      </a:r>
                      <a:r>
                        <a:rPr lang="en-US" sz="1000" b="1" dirty="0" err="1">
                          <a:solidFill>
                            <a:srgbClr val="D5D5D5"/>
                          </a:solidFill>
                          <a:effectLst/>
                          <a:latin typeface="segoe-ui_bold"/>
                        </a:rPr>
                        <a:t>Microsoft.Web</a:t>
                      </a:r>
                      <a:r>
                        <a:rPr lang="en-US" sz="1000" b="1" dirty="0">
                          <a:solidFill>
                            <a:srgbClr val="D5D5D5"/>
                          </a:solidFill>
                          <a:effectLst/>
                          <a:latin typeface="segoe-ui_bold"/>
                        </a:rPr>
                        <a:t>/sites/extensions</a:t>
                      </a:r>
                      <a:r>
                        <a:rPr lang="en-US" sz="1000" dirty="0">
                          <a:solidFill>
                            <a:srgbClr val="D5D5D5"/>
                          </a:solidFill>
                          <a:effectLst/>
                          <a:latin typeface="segoe-ui_normal"/>
                        </a:rPr>
                        <a:t>. Dependency on the parent resource is not implied. You must explicitly define that dependency.</a:t>
                      </a:r>
                      <a:endParaRPr lang="en-US" sz="1000" dirty="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54357996"/>
                  </a:ext>
                </a:extLst>
              </a:tr>
            </a:tbl>
          </a:graphicData>
        </a:graphic>
      </p:graphicFrame>
    </p:spTree>
    <p:extLst>
      <p:ext uri="{BB962C8B-B14F-4D97-AF65-F5344CB8AC3E}">
        <p14:creationId xmlns:p14="http://schemas.microsoft.com/office/powerpoint/2010/main" val="2472050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–Outputs</a:t>
            </a:r>
          </a:p>
        </p:txBody>
      </p:sp>
      <p:sp>
        <p:nvSpPr>
          <p:cNvPr id="3" name="Content Placeholder 2"/>
          <p:cNvSpPr>
            <a:spLocks noGrp="1"/>
          </p:cNvSpPr>
          <p:nvPr>
            <p:ph idx="1"/>
          </p:nvPr>
        </p:nvSpPr>
        <p:spPr>
          <a:xfrm>
            <a:off x="838200" y="3195782"/>
            <a:ext cx="11049000" cy="2743464"/>
          </a:xfrm>
        </p:spPr>
        <p:txBody>
          <a:bodyPr>
            <a:normAutofit fontScale="92500"/>
          </a:bodyPr>
          <a:lstStyle/>
          <a:p>
            <a:r>
              <a:rPr lang="en-US" dirty="0"/>
              <a:t>If you use a template to create public IP addresses, include an </a:t>
            </a:r>
            <a:r>
              <a:rPr lang="en-US" b="1" dirty="0"/>
              <a:t>outputs</a:t>
            </a:r>
            <a:r>
              <a:rPr lang="en-US" dirty="0"/>
              <a:t> section that returns details of the IP address and the fully qualified domain name (FQDN). You can use output values to easily retrieve details about public IP addresses and FQDNs after deployment. When you reference the resource, use the API version that you used to create it</a:t>
            </a:r>
          </a:p>
          <a:p>
            <a:r>
              <a:rPr lang="en-US" b="1" dirty="0">
                <a:solidFill>
                  <a:srgbClr val="FF0000"/>
                </a:solidFill>
              </a:rPr>
              <a:t>Use Outputs to see other values that can’t be determined before the template is created (especially when Unique Ids are generated).</a:t>
            </a:r>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https://docs.microsoft.com/en-us/azure/azure-resource-manager/resource-manager-template-best-practices#outputs</a:t>
            </a:r>
            <a:r>
              <a:rPr lang="en-US" sz="1600" dirty="0"/>
              <a:t> </a:t>
            </a:r>
          </a:p>
        </p:txBody>
      </p:sp>
      <p:pic>
        <p:nvPicPr>
          <p:cNvPr id="4" name="Picture 3"/>
          <p:cNvPicPr>
            <a:picLocks noChangeAspect="1"/>
          </p:cNvPicPr>
          <p:nvPr/>
        </p:nvPicPr>
        <p:blipFill>
          <a:blip r:embed="rId4"/>
          <a:stretch>
            <a:fillRect/>
          </a:stretch>
        </p:blipFill>
        <p:spPr>
          <a:xfrm>
            <a:off x="838200" y="1231677"/>
            <a:ext cx="10900955" cy="1863893"/>
          </a:xfrm>
          <a:prstGeom prst="rect">
            <a:avLst/>
          </a:prstGeom>
        </p:spPr>
      </p:pic>
    </p:spTree>
    <p:extLst>
      <p:ext uri="{BB962C8B-B14F-4D97-AF65-F5344CB8AC3E}">
        <p14:creationId xmlns:p14="http://schemas.microsoft.com/office/powerpoint/2010/main" val="4185218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Functions and Expressions</a:t>
            </a:r>
          </a:p>
        </p:txBody>
      </p:sp>
      <p:sp>
        <p:nvSpPr>
          <p:cNvPr id="3" name="Content Placeholder 2"/>
          <p:cNvSpPr>
            <a:spLocks noGrp="1"/>
          </p:cNvSpPr>
          <p:nvPr>
            <p:ph idx="1"/>
          </p:nvPr>
        </p:nvSpPr>
        <p:spPr>
          <a:xfrm>
            <a:off x="838200" y="1825625"/>
            <a:ext cx="10515600" cy="3498850"/>
          </a:xfrm>
        </p:spPr>
        <p:txBody>
          <a:bodyPr>
            <a:normAutofit fontScale="92500" lnSpcReduction="10000"/>
          </a:bodyPr>
          <a:lstStyle/>
          <a:p>
            <a:pPr lvl="1"/>
            <a:r>
              <a:rPr lang="en-US" dirty="0"/>
              <a:t>Templates are JSON</a:t>
            </a:r>
          </a:p>
          <a:p>
            <a:pPr lvl="1"/>
            <a:r>
              <a:rPr lang="en-US" b="1" dirty="0">
                <a:solidFill>
                  <a:srgbClr val="FF0000"/>
                </a:solidFill>
              </a:rPr>
              <a:t>Functions and Expressions extend the JSON capabilities</a:t>
            </a:r>
          </a:p>
          <a:p>
            <a:pPr lvl="1"/>
            <a:r>
              <a:rPr lang="en-US" dirty="0"/>
              <a:t>They let you use some coding notions inside your templates to create or evaluate dynamic values</a:t>
            </a:r>
          </a:p>
          <a:p>
            <a:pPr lvl="1"/>
            <a:r>
              <a:rPr lang="en-US" dirty="0"/>
              <a:t>Functions you see often:</a:t>
            </a:r>
          </a:p>
          <a:p>
            <a:pPr lvl="2"/>
            <a:r>
              <a:rPr lang="en-US" dirty="0" err="1"/>
              <a:t>concat</a:t>
            </a:r>
            <a:r>
              <a:rPr lang="en-US" dirty="0"/>
              <a:t> – concatenates multiple values</a:t>
            </a:r>
          </a:p>
          <a:p>
            <a:pPr lvl="2"/>
            <a:r>
              <a:rPr lang="en-US" dirty="0" err="1"/>
              <a:t>copyIndex</a:t>
            </a:r>
            <a:r>
              <a:rPr lang="en-US" dirty="0"/>
              <a:t> – returns the index of an iteration loop</a:t>
            </a:r>
          </a:p>
          <a:p>
            <a:pPr lvl="2"/>
            <a:r>
              <a:rPr lang="en-US" dirty="0" err="1"/>
              <a:t>resourceGroup</a:t>
            </a:r>
            <a:r>
              <a:rPr lang="en-US" dirty="0"/>
              <a:t> – access properties of this resource group, like the location.</a:t>
            </a:r>
          </a:p>
          <a:p>
            <a:pPr lvl="2"/>
            <a:r>
              <a:rPr lang="en-US" dirty="0" err="1"/>
              <a:t>resourceId</a:t>
            </a:r>
            <a:r>
              <a:rPr lang="en-US" dirty="0"/>
              <a:t> – get the unique identifier for a resource. </a:t>
            </a:r>
          </a:p>
          <a:p>
            <a:pPr lvl="1"/>
            <a:r>
              <a:rPr lang="en-US" dirty="0"/>
              <a:t>All Functions: </a:t>
            </a:r>
            <a:r>
              <a:rPr lang="en-US" dirty="0">
                <a:hlinkClick r:id="rId3"/>
              </a:rPr>
              <a:t>https://docs.microsoft.com/en-us/azure/azure-resource-manager/resource-group-template-functions</a:t>
            </a:r>
            <a:endParaRPr lang="en-US" dirty="0"/>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895350" y="5324475"/>
            <a:ext cx="10401300" cy="1533525"/>
          </a:xfrm>
          <a:prstGeom prst="rect">
            <a:avLst/>
          </a:prstGeom>
        </p:spPr>
      </p:pic>
    </p:spTree>
    <p:extLst>
      <p:ext uri="{BB962C8B-B14F-4D97-AF65-F5344CB8AC3E}">
        <p14:creationId xmlns:p14="http://schemas.microsoft.com/office/powerpoint/2010/main" val="2930880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Nesting</a:t>
            </a:r>
          </a:p>
        </p:txBody>
      </p:sp>
      <p:sp>
        <p:nvSpPr>
          <p:cNvPr id="3" name="Content Placeholder 2"/>
          <p:cNvSpPr>
            <a:spLocks noGrp="1"/>
          </p:cNvSpPr>
          <p:nvPr>
            <p:ph idx="1"/>
          </p:nvPr>
        </p:nvSpPr>
        <p:spPr>
          <a:xfrm>
            <a:off x="838200" y="1825625"/>
            <a:ext cx="5108518" cy="4518226"/>
          </a:xfrm>
        </p:spPr>
        <p:txBody>
          <a:bodyPr>
            <a:normAutofit fontScale="70000" lnSpcReduction="20000"/>
          </a:bodyPr>
          <a:lstStyle/>
          <a:p>
            <a:r>
              <a:rPr lang="en-US" dirty="0"/>
              <a:t>ARM Templates can call other ARM Templates</a:t>
            </a:r>
          </a:p>
          <a:p>
            <a:pPr lvl="1"/>
            <a:r>
              <a:rPr lang="en-US" dirty="0"/>
              <a:t>Create purpose-specific templates</a:t>
            </a:r>
          </a:p>
          <a:p>
            <a:r>
              <a:rPr lang="en-US" b="1" dirty="0">
                <a:solidFill>
                  <a:srgbClr val="FF0000"/>
                </a:solidFill>
              </a:rPr>
              <a:t>Pass parameters into sub-templates</a:t>
            </a:r>
          </a:p>
          <a:p>
            <a:pPr lvl="1"/>
            <a:r>
              <a:rPr lang="en-US" b="1" dirty="0">
                <a:solidFill>
                  <a:srgbClr val="FF0000"/>
                </a:solidFill>
              </a:rPr>
              <a:t>You can also pass in a parameter file link</a:t>
            </a:r>
          </a:p>
          <a:p>
            <a:r>
              <a:rPr lang="en-US" b="1" dirty="0">
                <a:solidFill>
                  <a:srgbClr val="FF0000"/>
                </a:solidFill>
              </a:rPr>
              <a:t>Retrieve values out of templates with reference function and outputs</a:t>
            </a:r>
          </a:p>
          <a:p>
            <a:r>
              <a:rPr lang="en-US" b="1" dirty="0">
                <a:solidFill>
                  <a:srgbClr val="FF0000"/>
                </a:solidFill>
              </a:rPr>
              <a:t>Sub template links must be externally available (but you can use an Azure storage account and SAS token to secure it)</a:t>
            </a:r>
          </a:p>
          <a:p>
            <a:r>
              <a:rPr lang="en-US" dirty="0"/>
              <a:t>You can provide a link to a template or define a sub template directly inside of a parent template.</a:t>
            </a:r>
          </a:p>
          <a:p>
            <a:r>
              <a:rPr lang="en-US" dirty="0"/>
              <a:t>Nested templates can be deployed to a different resource group</a:t>
            </a:r>
          </a:p>
          <a:p>
            <a:endParaRPr lang="en-US" dirty="0"/>
          </a:p>
          <a:p>
            <a:endParaRPr lang="en-US" dirty="0"/>
          </a:p>
        </p:txBody>
      </p:sp>
      <p:pic>
        <p:nvPicPr>
          <p:cNvPr id="4" name="Picture 3"/>
          <p:cNvPicPr>
            <a:picLocks noChangeAspect="1"/>
          </p:cNvPicPr>
          <p:nvPr/>
        </p:nvPicPr>
        <p:blipFill>
          <a:blip r:embed="rId3"/>
          <a:stretch>
            <a:fillRect/>
          </a:stretch>
        </p:blipFill>
        <p:spPr>
          <a:xfrm>
            <a:off x="5946718" y="1440579"/>
            <a:ext cx="6245282" cy="2936693"/>
          </a:xfrm>
          <a:prstGeom prst="rect">
            <a:avLst/>
          </a:prstGeom>
        </p:spPr>
      </p:pic>
      <p:pic>
        <p:nvPicPr>
          <p:cNvPr id="5" name="Picture 4"/>
          <p:cNvPicPr>
            <a:picLocks noChangeAspect="1"/>
          </p:cNvPicPr>
          <p:nvPr/>
        </p:nvPicPr>
        <p:blipFill>
          <a:blip r:embed="rId4"/>
          <a:stretch>
            <a:fillRect/>
          </a:stretch>
        </p:blipFill>
        <p:spPr>
          <a:xfrm>
            <a:off x="5946718" y="4728826"/>
            <a:ext cx="5904946" cy="613921"/>
          </a:xfrm>
          <a:prstGeom prst="rect">
            <a:avLst/>
          </a:prstGeom>
        </p:spPr>
      </p:pic>
      <p:sp>
        <p:nvSpPr>
          <p:cNvPr id="6" name="TextBox 5"/>
          <p:cNvSpPr txBox="1"/>
          <p:nvPr/>
        </p:nvSpPr>
        <p:spPr>
          <a:xfrm>
            <a:off x="838200" y="6343851"/>
            <a:ext cx="11013464" cy="369332"/>
          </a:xfrm>
          <a:prstGeom prst="rect">
            <a:avLst/>
          </a:prstGeom>
          <a:noFill/>
        </p:spPr>
        <p:txBody>
          <a:bodyPr wrap="square" rtlCol="0">
            <a:spAutoFit/>
          </a:bodyPr>
          <a:lstStyle/>
          <a:p>
            <a:r>
              <a:rPr lang="en-US" dirty="0">
                <a:hlinkClick r:id="rId5"/>
              </a:rPr>
              <a:t>https://docs.microsoft.com/en-us/azure/azure-resource-manager/resource-group-linked-templates</a:t>
            </a:r>
            <a:r>
              <a:rPr lang="en-US" dirty="0"/>
              <a:t> </a:t>
            </a:r>
          </a:p>
        </p:txBody>
      </p:sp>
    </p:spTree>
    <p:extLst>
      <p:ext uri="{BB962C8B-B14F-4D97-AF65-F5344CB8AC3E}">
        <p14:creationId xmlns:p14="http://schemas.microsoft.com/office/powerpoint/2010/main" val="1686967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Dependencies</a:t>
            </a:r>
          </a:p>
        </p:txBody>
      </p:sp>
      <p:sp>
        <p:nvSpPr>
          <p:cNvPr id="3" name="Content Placeholder 2"/>
          <p:cNvSpPr>
            <a:spLocks noGrp="1"/>
          </p:cNvSpPr>
          <p:nvPr>
            <p:ph idx="1"/>
          </p:nvPr>
        </p:nvSpPr>
        <p:spPr>
          <a:xfrm>
            <a:off x="838200" y="1283368"/>
            <a:ext cx="5851358" cy="5574632"/>
          </a:xfrm>
        </p:spPr>
        <p:txBody>
          <a:bodyPr>
            <a:normAutofit fontScale="92500"/>
          </a:bodyPr>
          <a:lstStyle/>
          <a:p>
            <a:r>
              <a:rPr lang="en-US" b="1" dirty="0">
                <a:solidFill>
                  <a:srgbClr val="FF0000"/>
                </a:solidFill>
              </a:rPr>
              <a:t>Resources may require a dependency chain; e.g. You need a VNET before you can deploy a VM.</a:t>
            </a:r>
          </a:p>
          <a:p>
            <a:r>
              <a:rPr lang="en-US" dirty="0"/>
              <a:t>Use “</a:t>
            </a:r>
            <a:r>
              <a:rPr lang="en-US" dirty="0" err="1"/>
              <a:t>dependsOn</a:t>
            </a:r>
            <a:r>
              <a:rPr lang="en-US" dirty="0"/>
              <a:t>” property to explicitly build the dependencies between resources. Resources wont get created until their dependencies are created.</a:t>
            </a:r>
          </a:p>
          <a:p>
            <a:r>
              <a:rPr lang="en-US" dirty="0"/>
              <a:t>Use Child resources. Only certain resources can have child resources. </a:t>
            </a:r>
          </a:p>
          <a:p>
            <a:r>
              <a:rPr lang="en-US" dirty="0"/>
              <a:t>Use the “reference” function to create an implicit relationship. Resources that reference another resource are created after the referenced resource. </a:t>
            </a:r>
          </a:p>
        </p:txBody>
      </p:sp>
      <p:pic>
        <p:nvPicPr>
          <p:cNvPr id="5" name="Picture 4"/>
          <p:cNvPicPr>
            <a:picLocks noChangeAspect="1"/>
          </p:cNvPicPr>
          <p:nvPr/>
        </p:nvPicPr>
        <p:blipFill>
          <a:blip r:embed="rId3"/>
          <a:stretch>
            <a:fillRect/>
          </a:stretch>
        </p:blipFill>
        <p:spPr>
          <a:xfrm>
            <a:off x="7459580" y="1283368"/>
            <a:ext cx="4475746" cy="2766067"/>
          </a:xfrm>
          <a:prstGeom prst="rect">
            <a:avLst/>
          </a:prstGeom>
        </p:spPr>
      </p:pic>
      <p:pic>
        <p:nvPicPr>
          <p:cNvPr id="6" name="Picture 5"/>
          <p:cNvPicPr>
            <a:picLocks noChangeAspect="1"/>
          </p:cNvPicPr>
          <p:nvPr/>
        </p:nvPicPr>
        <p:blipFill>
          <a:blip r:embed="rId4"/>
          <a:stretch>
            <a:fillRect/>
          </a:stretch>
        </p:blipFill>
        <p:spPr>
          <a:xfrm>
            <a:off x="6497292" y="4106780"/>
            <a:ext cx="5694708" cy="2269958"/>
          </a:xfrm>
          <a:prstGeom prst="rect">
            <a:avLst/>
          </a:prstGeom>
        </p:spPr>
      </p:pic>
      <p:sp>
        <p:nvSpPr>
          <p:cNvPr id="7" name="TextBox 6"/>
          <p:cNvSpPr txBox="1"/>
          <p:nvPr/>
        </p:nvSpPr>
        <p:spPr>
          <a:xfrm>
            <a:off x="978567" y="6432522"/>
            <a:ext cx="10651958" cy="369332"/>
          </a:xfrm>
          <a:prstGeom prst="rect">
            <a:avLst/>
          </a:prstGeom>
          <a:noFill/>
        </p:spPr>
        <p:txBody>
          <a:bodyPr wrap="square" rtlCol="0">
            <a:spAutoFit/>
          </a:bodyPr>
          <a:lstStyle/>
          <a:p>
            <a:r>
              <a:rPr lang="en-US" dirty="0">
                <a:hlinkClick r:id="rId5"/>
              </a:rPr>
              <a:t>https://docs.microsoft.com/en-us/azure/azure-resource-manager/resource-group-define-dependencies</a:t>
            </a:r>
            <a:r>
              <a:rPr lang="en-US" dirty="0"/>
              <a:t> </a:t>
            </a:r>
          </a:p>
        </p:txBody>
      </p:sp>
    </p:spTree>
    <p:extLst>
      <p:ext uri="{BB962C8B-B14F-4D97-AF65-F5344CB8AC3E}">
        <p14:creationId xmlns:p14="http://schemas.microsoft.com/office/powerpoint/2010/main" val="755755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Multiple Instances</a:t>
            </a:r>
          </a:p>
        </p:txBody>
      </p:sp>
      <p:sp>
        <p:nvSpPr>
          <p:cNvPr id="3" name="Content Placeholder 2"/>
          <p:cNvSpPr>
            <a:spLocks noGrp="1"/>
          </p:cNvSpPr>
          <p:nvPr>
            <p:ph idx="1"/>
          </p:nvPr>
        </p:nvSpPr>
        <p:spPr>
          <a:xfrm>
            <a:off x="838200" y="1336314"/>
            <a:ext cx="5632269" cy="5175321"/>
          </a:xfrm>
        </p:spPr>
        <p:txBody>
          <a:bodyPr>
            <a:normAutofit fontScale="77500" lnSpcReduction="20000"/>
          </a:bodyPr>
          <a:lstStyle/>
          <a:p>
            <a:r>
              <a:rPr lang="en-US" dirty="0"/>
              <a:t>You can create multiple instances in parallel of a resource.</a:t>
            </a:r>
          </a:p>
          <a:p>
            <a:r>
              <a:rPr lang="en-US" b="1" dirty="0">
                <a:solidFill>
                  <a:srgbClr val="FF0000"/>
                </a:solidFill>
              </a:rPr>
              <a:t>Use the “copy” property to indicate the # of instances</a:t>
            </a:r>
          </a:p>
          <a:p>
            <a:pPr lvl="1"/>
            <a:r>
              <a:rPr lang="en-US" dirty="0"/>
              <a:t>Can be used with length() function on Array to iterate through the collection.</a:t>
            </a:r>
          </a:p>
          <a:p>
            <a:r>
              <a:rPr lang="en-US" b="1" dirty="0">
                <a:solidFill>
                  <a:srgbClr val="FF0000"/>
                </a:solidFill>
              </a:rPr>
              <a:t>Use the “</a:t>
            </a:r>
            <a:r>
              <a:rPr lang="en-US" b="1" dirty="0" err="1">
                <a:solidFill>
                  <a:srgbClr val="FF0000"/>
                </a:solidFill>
              </a:rPr>
              <a:t>copyIndex</a:t>
            </a:r>
            <a:r>
              <a:rPr lang="en-US" b="1" dirty="0">
                <a:solidFill>
                  <a:srgbClr val="FF0000"/>
                </a:solidFill>
              </a:rPr>
              <a:t>()” function to get the current iteration.</a:t>
            </a:r>
          </a:p>
          <a:p>
            <a:pPr lvl="1"/>
            <a:r>
              <a:rPr lang="en-US" dirty="0"/>
              <a:t>Use it to name resources uniquely.</a:t>
            </a:r>
          </a:p>
          <a:p>
            <a:pPr lvl="1"/>
            <a:r>
              <a:rPr lang="en-US" dirty="0"/>
              <a:t>0 based, but can accept an offset (</a:t>
            </a:r>
            <a:r>
              <a:rPr lang="en-US" dirty="0" err="1"/>
              <a:t>copyIndex</a:t>
            </a:r>
            <a:r>
              <a:rPr lang="en-US" dirty="0"/>
              <a:t>(1))</a:t>
            </a:r>
          </a:p>
          <a:p>
            <a:r>
              <a:rPr lang="en-US" dirty="0"/>
              <a:t>To create multiple instances of a property (e.g. data disks for a VM), use “copy” property as an array with the name of the property you want multiple instances of (see docs)</a:t>
            </a:r>
          </a:p>
          <a:p>
            <a:r>
              <a:rPr lang="en-US" dirty="0"/>
              <a:t>You can create dependencies on the copy loops (e.g. Wait for 3 storage accounts to be created, then create a VM).</a:t>
            </a:r>
          </a:p>
          <a:p>
            <a:endParaRPr lang="en-US" dirty="0"/>
          </a:p>
          <a:p>
            <a:pPr lvl="1"/>
            <a:endParaRPr lang="en-US" dirty="0"/>
          </a:p>
          <a:p>
            <a:pPr lvl="1"/>
            <a:endParaRPr lang="en-US" dirty="0"/>
          </a:p>
        </p:txBody>
      </p:sp>
      <p:pic>
        <p:nvPicPr>
          <p:cNvPr id="5" name="Picture 4"/>
          <p:cNvPicPr>
            <a:picLocks noChangeAspect="1"/>
          </p:cNvPicPr>
          <p:nvPr/>
        </p:nvPicPr>
        <p:blipFill>
          <a:blip r:embed="rId3"/>
          <a:stretch>
            <a:fillRect/>
          </a:stretch>
        </p:blipFill>
        <p:spPr>
          <a:xfrm>
            <a:off x="6470469" y="1336315"/>
            <a:ext cx="5634182" cy="3222622"/>
          </a:xfrm>
          <a:prstGeom prst="rect">
            <a:avLst/>
          </a:prstGeom>
        </p:spPr>
      </p:pic>
      <p:sp>
        <p:nvSpPr>
          <p:cNvPr id="6" name="TextBox 5"/>
          <p:cNvSpPr txBox="1"/>
          <p:nvPr/>
        </p:nvSpPr>
        <p:spPr>
          <a:xfrm>
            <a:off x="6757851" y="4868091"/>
            <a:ext cx="4923161" cy="646331"/>
          </a:xfrm>
          <a:prstGeom prst="rect">
            <a:avLst/>
          </a:prstGeom>
          <a:noFill/>
        </p:spPr>
        <p:txBody>
          <a:bodyPr wrap="square" rtlCol="0">
            <a:spAutoFit/>
          </a:bodyPr>
          <a:lstStyle/>
          <a:p>
            <a:r>
              <a:rPr lang="en-US" dirty="0">
                <a:hlinkClick r:id="rId4"/>
              </a:rPr>
              <a:t>https://docs.microsoft.com/en-us/azure/azure-resource-manager/resource-group-create-multiple</a:t>
            </a:r>
            <a:r>
              <a:rPr lang="en-US" dirty="0"/>
              <a:t> </a:t>
            </a:r>
          </a:p>
        </p:txBody>
      </p:sp>
    </p:spTree>
    <p:extLst>
      <p:ext uri="{BB962C8B-B14F-4D97-AF65-F5344CB8AC3E}">
        <p14:creationId xmlns:p14="http://schemas.microsoft.com/office/powerpoint/2010/main" val="4193746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Advanced Topics</a:t>
            </a:r>
          </a:p>
        </p:txBody>
      </p:sp>
      <p:sp>
        <p:nvSpPr>
          <p:cNvPr id="3" name="Content Placeholder 2"/>
          <p:cNvSpPr>
            <a:spLocks noGrp="1"/>
          </p:cNvSpPr>
          <p:nvPr>
            <p:ph idx="1"/>
          </p:nvPr>
        </p:nvSpPr>
        <p:spPr/>
        <p:txBody>
          <a:bodyPr/>
          <a:lstStyle/>
          <a:p>
            <a:r>
              <a:rPr lang="en-US" dirty="0"/>
              <a:t>Creating and Updating Resources in one ARM Template based deployment: </a:t>
            </a:r>
            <a:r>
              <a:rPr lang="en-US" dirty="0">
                <a:hlinkClick r:id="rId3"/>
              </a:rPr>
              <a:t>https://docs.microsoft.com/en-us/azure/azure-resource-manager/resource-manager-update</a:t>
            </a:r>
            <a:endParaRPr lang="en-US" dirty="0"/>
          </a:p>
          <a:p>
            <a:r>
              <a:rPr lang="en-US" dirty="0"/>
              <a:t>Share state between linked templates: </a:t>
            </a:r>
            <a:r>
              <a:rPr lang="en-US" dirty="0">
                <a:hlinkClick r:id="rId4"/>
              </a:rPr>
              <a:t>https://docs.microsoft.com/en-us/azure/azure-resource-manager/best-practices-resource-manager-state</a:t>
            </a:r>
            <a:endParaRPr lang="en-US" dirty="0"/>
          </a:p>
          <a:p>
            <a:r>
              <a:rPr lang="en-US" dirty="0"/>
              <a:t>Patterns for deploying resources: </a:t>
            </a:r>
            <a:r>
              <a:rPr lang="en-US" dirty="0">
                <a:hlinkClick r:id="rId5"/>
              </a:rPr>
              <a:t>https://docs.microsoft.com/en-us/azure/azure-resource-manager/best-practices-resource-manager-design-templates</a:t>
            </a:r>
            <a:endParaRPr lang="en-US" dirty="0"/>
          </a:p>
          <a:p>
            <a:endParaRPr lang="en-US" dirty="0"/>
          </a:p>
          <a:p>
            <a:endParaRPr lang="en-US" dirty="0"/>
          </a:p>
        </p:txBody>
      </p:sp>
    </p:spTree>
    <p:extLst>
      <p:ext uri="{BB962C8B-B14F-4D97-AF65-F5344CB8AC3E}">
        <p14:creationId xmlns:p14="http://schemas.microsoft.com/office/powerpoint/2010/main" val="804235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Deploy Templates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44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 an Azure Compute Infrastructure</a:t>
            </a:r>
          </a:p>
        </p:txBody>
      </p:sp>
      <p:sp>
        <p:nvSpPr>
          <p:cNvPr id="3" name="Content Placeholder 2"/>
          <p:cNvSpPr>
            <a:spLocks noGrp="1"/>
          </p:cNvSpPr>
          <p:nvPr>
            <p:ph idx="1"/>
          </p:nvPr>
        </p:nvSpPr>
        <p:spPr/>
        <p:txBody>
          <a:bodyPr numCol="2">
            <a:normAutofit/>
          </a:bodyPr>
          <a:lstStyle/>
          <a:p>
            <a:r>
              <a:rPr lang="en-US" dirty="0"/>
              <a:t>Design ARM Virtual Machines</a:t>
            </a:r>
          </a:p>
          <a:p>
            <a:pPr lvl="1"/>
            <a:r>
              <a:rPr lang="en-US" dirty="0"/>
              <a:t>VM SKUs</a:t>
            </a:r>
          </a:p>
          <a:p>
            <a:pPr lvl="1"/>
            <a:r>
              <a:rPr lang="en-US" dirty="0"/>
              <a:t>Availability Sets</a:t>
            </a:r>
          </a:p>
          <a:p>
            <a:r>
              <a:rPr lang="en-US" dirty="0"/>
              <a:t>ARM Template Deployment</a:t>
            </a:r>
          </a:p>
          <a:p>
            <a:pPr lvl="1"/>
            <a:r>
              <a:rPr lang="en-US" dirty="0"/>
              <a:t>Author ARM Templates</a:t>
            </a:r>
          </a:p>
          <a:p>
            <a:pPr lvl="1"/>
            <a:r>
              <a:rPr lang="en-US" dirty="0"/>
              <a:t>Deploy ARM Templates</a:t>
            </a:r>
          </a:p>
          <a:p>
            <a:pPr lvl="2"/>
            <a:r>
              <a:rPr lang="en-US" dirty="0"/>
              <a:t>Portal</a:t>
            </a:r>
          </a:p>
          <a:p>
            <a:pPr lvl="2"/>
            <a:r>
              <a:rPr lang="en-US" dirty="0" err="1"/>
              <a:t>Powershell</a:t>
            </a:r>
            <a:endParaRPr lang="en-US" dirty="0"/>
          </a:p>
          <a:p>
            <a:pPr lvl="2"/>
            <a:r>
              <a:rPr lang="en-US" dirty="0"/>
              <a:t>CLI</a:t>
            </a:r>
          </a:p>
          <a:p>
            <a:pPr lvl="2"/>
            <a:endParaRPr lang="en-US" dirty="0"/>
          </a:p>
          <a:p>
            <a:pPr lvl="2"/>
            <a:endParaRPr lang="en-US" dirty="0"/>
          </a:p>
          <a:p>
            <a:r>
              <a:rPr lang="en-US" dirty="0"/>
              <a:t>Design for Availability</a:t>
            </a:r>
          </a:p>
          <a:p>
            <a:pPr lvl="1"/>
            <a:r>
              <a:rPr lang="en-US" dirty="0"/>
              <a:t>Regional Availability</a:t>
            </a:r>
          </a:p>
          <a:p>
            <a:pPr lvl="1"/>
            <a:r>
              <a:rPr lang="en-US" dirty="0"/>
              <a:t>High Availability</a:t>
            </a:r>
          </a:p>
          <a:p>
            <a:r>
              <a:rPr lang="en-US" dirty="0"/>
              <a:t>Containers</a:t>
            </a:r>
          </a:p>
          <a:p>
            <a:r>
              <a:rPr lang="en-US" b="1" dirty="0">
                <a:solidFill>
                  <a:srgbClr val="FF0000"/>
                </a:solidFill>
              </a:rPr>
              <a:t>* Items in Bold Red are key points</a:t>
            </a:r>
          </a:p>
        </p:txBody>
      </p:sp>
    </p:spTree>
    <p:extLst>
      <p:ext uri="{BB962C8B-B14F-4D97-AF65-F5344CB8AC3E}">
        <p14:creationId xmlns:p14="http://schemas.microsoft.com/office/powerpoint/2010/main" val="198213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Custom Template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60684" y="1562351"/>
            <a:ext cx="4191000" cy="4467225"/>
          </a:xfrm>
          <a:prstGeom prst="rect">
            <a:avLst/>
          </a:prstGeom>
        </p:spPr>
      </p:pic>
      <p:pic>
        <p:nvPicPr>
          <p:cNvPr id="7172" name="Picture 4" descr="edit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779" y="1562350"/>
            <a:ext cx="5322383" cy="454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35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a:t>
            </a:r>
            <a:r>
              <a:rPr lang="en-US" dirty="0" err="1"/>
              <a:t>Quickstart</a:t>
            </a:r>
            <a:r>
              <a:rPr lang="en-US" dirty="0"/>
              <a:t>	</a:t>
            </a:r>
          </a:p>
        </p:txBody>
      </p:sp>
      <p:sp>
        <p:nvSpPr>
          <p:cNvPr id="3" name="Content Placeholder 2"/>
          <p:cNvSpPr>
            <a:spLocks noGrp="1"/>
          </p:cNvSpPr>
          <p:nvPr>
            <p:ph idx="1"/>
          </p:nvPr>
        </p:nvSpPr>
        <p:spPr/>
        <p:txBody>
          <a:bodyPr/>
          <a:lstStyle/>
          <a:p>
            <a:endParaRPr lang="en-US" dirty="0"/>
          </a:p>
        </p:txBody>
      </p:sp>
      <p:pic>
        <p:nvPicPr>
          <p:cNvPr id="8194" name="Picture 2" descr="select quickstar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18" y="1535781"/>
            <a:ext cx="7145049" cy="497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1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Deploy Templates – Portal, from Account	</a:t>
            </a:r>
          </a:p>
        </p:txBody>
      </p:sp>
      <p:pic>
        <p:nvPicPr>
          <p:cNvPr id="9218" name="Picture 2" descr="browse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3395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aved templ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12" y="1690688"/>
            <a:ext cx="57054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deploy saved template"/>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4367016" y="4797284"/>
            <a:ext cx="2810267" cy="101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40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a:t>
            </a:r>
          </a:p>
        </p:txBody>
      </p:sp>
      <p:sp>
        <p:nvSpPr>
          <p:cNvPr id="3" name="Content Placeholder 2"/>
          <p:cNvSpPr>
            <a:spLocks noGrp="1"/>
          </p:cNvSpPr>
          <p:nvPr>
            <p:ph idx="1"/>
          </p:nvPr>
        </p:nvSpPr>
        <p:spPr/>
        <p:txBody>
          <a:bodyPr/>
          <a:lstStyle/>
          <a:p>
            <a:r>
              <a:rPr lang="en-US" dirty="0">
                <a:hlinkClick r:id="rId3"/>
              </a:rPr>
              <a:t>Create resource group</a:t>
            </a:r>
            <a:endParaRPr lang="en-US" dirty="0"/>
          </a:p>
          <a:p>
            <a:r>
              <a:rPr lang="en-US" dirty="0">
                <a:hlinkClick r:id="rId4"/>
              </a:rPr>
              <a:t>Deploy resources from Marketplace</a:t>
            </a:r>
            <a:endParaRPr lang="en-US" dirty="0"/>
          </a:p>
          <a:p>
            <a:r>
              <a:rPr lang="en-US" dirty="0">
                <a:hlinkClick r:id="rId5"/>
              </a:rPr>
              <a:t>Deploy resources from custom template</a:t>
            </a:r>
            <a:endParaRPr lang="en-US" dirty="0"/>
          </a:p>
          <a:p>
            <a:r>
              <a:rPr lang="en-US" dirty="0">
                <a:hlinkClick r:id="rId6"/>
              </a:rPr>
              <a:t>Deploy resources from a template saved to your account</a:t>
            </a:r>
            <a:endParaRPr lang="en-US" dirty="0"/>
          </a:p>
          <a:p>
            <a:r>
              <a:rPr lang="en-US" dirty="0">
                <a:hlinkClick r:id="rId7"/>
              </a:rPr>
              <a:t>Next Steps</a:t>
            </a: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A5B931A3-597B-46B7-9EBF-FDD28BF40D85}"/>
              </a:ext>
            </a:extLst>
          </p:cNvPr>
          <p:cNvSpPr>
            <a:spLocks noGrp="1"/>
          </p:cNvSpPr>
          <p:nvPr>
            <p:ph type="body" sz="quarter" idx="10"/>
          </p:nvPr>
        </p:nvSpPr>
        <p:spPr/>
        <p:txBody>
          <a:bodyPr/>
          <a:lstStyle/>
          <a:p>
            <a:r>
              <a:rPr lang="en-US" dirty="0">
                <a:hlinkClick r:id="rId8"/>
              </a:rPr>
              <a:t>https://docs.microsoft.com/en-us/azure/azure-resource-manager/resource-group-template-deploy-portal</a:t>
            </a:r>
            <a:r>
              <a:rPr lang="en-US" dirty="0"/>
              <a:t> </a:t>
            </a:r>
          </a:p>
        </p:txBody>
      </p:sp>
    </p:spTree>
    <p:extLst>
      <p:ext uri="{BB962C8B-B14F-4D97-AF65-F5344CB8AC3E}">
        <p14:creationId xmlns:p14="http://schemas.microsoft.com/office/powerpoint/2010/main" val="3949952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a:t>
            </a:r>
            <a:r>
              <a:rPr lang="en-US" dirty="0" err="1"/>
              <a:t>Powershell</a:t>
            </a:r>
            <a:endParaRPr lang="en-US" dirty="0"/>
          </a:p>
        </p:txBody>
      </p:sp>
      <p:sp>
        <p:nvSpPr>
          <p:cNvPr id="3" name="Content Placeholder 2"/>
          <p:cNvSpPr>
            <a:spLocks noGrp="1"/>
          </p:cNvSpPr>
          <p:nvPr>
            <p:ph idx="1"/>
          </p:nvPr>
        </p:nvSpPr>
        <p:spPr>
          <a:xfrm>
            <a:off x="838200" y="1389606"/>
            <a:ext cx="10515600" cy="5299952"/>
          </a:xfrm>
        </p:spPr>
        <p:txBody>
          <a:bodyPr>
            <a:normAutofit/>
          </a:bodyPr>
          <a:lstStyle/>
          <a:p>
            <a:r>
              <a:rPr lang="en-US" dirty="0"/>
              <a:t>Deploy a Template from a local </a:t>
            </a:r>
            <a:r>
              <a:rPr lang="en-US" dirty="0" err="1"/>
              <a:t>json</a:t>
            </a:r>
            <a:r>
              <a:rPr lang="en-US" dirty="0"/>
              <a:t> file</a:t>
            </a:r>
          </a:p>
          <a:p>
            <a:endParaRPr lang="en-US" dirty="0"/>
          </a:p>
          <a:p>
            <a:endParaRPr lang="en-US" dirty="0"/>
          </a:p>
          <a:p>
            <a:pPr marL="0" indent="0">
              <a:buNone/>
            </a:pPr>
            <a:endParaRPr lang="en-US" sz="1000" dirty="0"/>
          </a:p>
          <a:p>
            <a:pPr marL="0" indent="0">
              <a:buNone/>
            </a:pPr>
            <a:r>
              <a:rPr lang="en-US" dirty="0"/>
              <a:t>Deploy a Template from an external source:</a:t>
            </a:r>
          </a:p>
          <a:p>
            <a:endParaRPr lang="en-US" dirty="0"/>
          </a:p>
          <a:p>
            <a:r>
              <a:rPr lang="en-US" dirty="0"/>
              <a:t>Pass in a local parameter file:</a:t>
            </a:r>
          </a:p>
          <a:p>
            <a:endParaRPr lang="en-US" dirty="0"/>
          </a:p>
          <a:p>
            <a:endParaRPr lang="en-US" sz="1000" dirty="0"/>
          </a:p>
          <a:p>
            <a:r>
              <a:rPr lang="en-US" dirty="0"/>
              <a:t>Pass in an external parameter file</a:t>
            </a:r>
          </a:p>
          <a:p>
            <a:endParaRPr lang="en-US" dirty="0"/>
          </a:p>
        </p:txBody>
      </p:sp>
      <p:pic>
        <p:nvPicPr>
          <p:cNvPr id="4" name="Picture 3"/>
          <p:cNvPicPr>
            <a:picLocks noChangeAspect="1"/>
          </p:cNvPicPr>
          <p:nvPr/>
        </p:nvPicPr>
        <p:blipFill>
          <a:blip r:embed="rId3"/>
          <a:stretch>
            <a:fillRect/>
          </a:stretch>
        </p:blipFill>
        <p:spPr>
          <a:xfrm>
            <a:off x="529730" y="1791901"/>
            <a:ext cx="10333372" cy="1305818"/>
          </a:xfrm>
          <a:prstGeom prst="rect">
            <a:avLst/>
          </a:prstGeom>
        </p:spPr>
      </p:pic>
      <p:pic>
        <p:nvPicPr>
          <p:cNvPr id="5" name="Picture 4"/>
          <p:cNvPicPr>
            <a:picLocks noChangeAspect="1"/>
          </p:cNvPicPr>
          <p:nvPr/>
        </p:nvPicPr>
        <p:blipFill>
          <a:blip r:embed="rId4"/>
          <a:stretch>
            <a:fillRect/>
          </a:stretch>
        </p:blipFill>
        <p:spPr>
          <a:xfrm>
            <a:off x="529730" y="3639097"/>
            <a:ext cx="11662270" cy="570356"/>
          </a:xfrm>
          <a:prstGeom prst="rect">
            <a:avLst/>
          </a:prstGeom>
        </p:spPr>
      </p:pic>
      <p:pic>
        <p:nvPicPr>
          <p:cNvPr id="6" name="Picture 5"/>
          <p:cNvPicPr>
            <a:picLocks noChangeAspect="1"/>
          </p:cNvPicPr>
          <p:nvPr/>
        </p:nvPicPr>
        <p:blipFill>
          <a:blip r:embed="rId5"/>
          <a:stretch>
            <a:fillRect/>
          </a:stretch>
        </p:blipFill>
        <p:spPr>
          <a:xfrm>
            <a:off x="529730" y="4660365"/>
            <a:ext cx="10972800" cy="771525"/>
          </a:xfrm>
          <a:prstGeom prst="rect">
            <a:avLst/>
          </a:prstGeom>
        </p:spPr>
      </p:pic>
      <p:pic>
        <p:nvPicPr>
          <p:cNvPr id="7" name="Picture 6"/>
          <p:cNvPicPr>
            <a:picLocks noChangeAspect="1"/>
          </p:cNvPicPr>
          <p:nvPr/>
        </p:nvPicPr>
        <p:blipFill>
          <a:blip r:embed="rId6"/>
          <a:stretch>
            <a:fillRect/>
          </a:stretch>
        </p:blipFill>
        <p:spPr>
          <a:xfrm>
            <a:off x="529730" y="5882803"/>
            <a:ext cx="11662270" cy="579768"/>
          </a:xfrm>
          <a:prstGeom prst="rect">
            <a:avLst/>
          </a:prstGeom>
        </p:spPr>
      </p:pic>
    </p:spTree>
    <p:extLst>
      <p:ext uri="{BB962C8B-B14F-4D97-AF65-F5344CB8AC3E}">
        <p14:creationId xmlns:p14="http://schemas.microsoft.com/office/powerpoint/2010/main" val="1101842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PowerShell</a:t>
            </a:r>
          </a:p>
        </p:txBody>
      </p:sp>
      <p:sp>
        <p:nvSpPr>
          <p:cNvPr id="3" name="Content Placeholder 2"/>
          <p:cNvSpPr>
            <a:spLocks noGrp="1"/>
          </p:cNvSpPr>
          <p:nvPr>
            <p:ph idx="1"/>
          </p:nvPr>
        </p:nvSpPr>
        <p:spPr>
          <a:xfrm>
            <a:off x="838200" y="1341120"/>
            <a:ext cx="10515600" cy="5274247"/>
          </a:xfrm>
        </p:spPr>
        <p:txBody>
          <a:bodyPr>
            <a:normAutofit lnSpcReduction="10000"/>
          </a:bodyPr>
          <a:lstStyle/>
          <a:p>
            <a:r>
              <a:rPr lang="en-US" dirty="0"/>
              <a:t>You can pass in parameters inline and with a local parameter file.</a:t>
            </a:r>
          </a:p>
          <a:p>
            <a:r>
              <a:rPr lang="en-US" dirty="0"/>
              <a:t>You CANNOT pass in parameters inline and with an external parameter file.</a:t>
            </a:r>
          </a:p>
          <a:p>
            <a:r>
              <a:rPr lang="en-US" dirty="0"/>
              <a:t>You can TEST a deployment before running it.</a:t>
            </a:r>
          </a:p>
          <a:p>
            <a:endParaRPr lang="en-US" dirty="0"/>
          </a:p>
          <a:p>
            <a:endParaRPr lang="en-US" dirty="0"/>
          </a:p>
          <a:p>
            <a:endParaRPr lang="en-US" dirty="0"/>
          </a:p>
          <a:p>
            <a:r>
              <a:rPr lang="en-US" b="1" dirty="0">
                <a:solidFill>
                  <a:srgbClr val="FF0000"/>
                </a:solidFill>
              </a:rPr>
              <a:t>Template Deployments have 2 modes: INCREMENTAL or COMPLETE</a:t>
            </a:r>
          </a:p>
          <a:p>
            <a:pPr lvl="1"/>
            <a:r>
              <a:rPr lang="en-US" b="1" dirty="0">
                <a:solidFill>
                  <a:srgbClr val="FF0000"/>
                </a:solidFill>
              </a:rPr>
              <a:t>Both modes deploy resources defined in Template.</a:t>
            </a:r>
          </a:p>
          <a:p>
            <a:pPr lvl="1"/>
            <a:r>
              <a:rPr lang="en-US" b="1" dirty="0">
                <a:solidFill>
                  <a:srgbClr val="FF0000"/>
                </a:solidFill>
              </a:rPr>
              <a:t>Complete Deployment DELETES resources in group not defined in Template</a:t>
            </a:r>
          </a:p>
          <a:p>
            <a:pPr lvl="1"/>
            <a:r>
              <a:rPr lang="en-US" b="1" dirty="0">
                <a:solidFill>
                  <a:srgbClr val="FF0000"/>
                </a:solidFill>
              </a:rPr>
              <a:t>Incremental does not DELETE resources not defined in Template</a:t>
            </a:r>
          </a:p>
          <a:p>
            <a:pPr lvl="1"/>
            <a:r>
              <a:rPr lang="en-US" b="1" dirty="0">
                <a:solidFill>
                  <a:srgbClr val="FF0000"/>
                </a:solidFill>
              </a:rPr>
              <a:t>Use “-Mode” argument to set Mode.</a:t>
            </a:r>
          </a:p>
          <a:p>
            <a:endParaRPr lang="en-US" dirty="0"/>
          </a:p>
        </p:txBody>
      </p:sp>
      <p:pic>
        <p:nvPicPr>
          <p:cNvPr id="4" name="Picture 3"/>
          <p:cNvPicPr>
            <a:picLocks noChangeAspect="1"/>
          </p:cNvPicPr>
          <p:nvPr/>
        </p:nvPicPr>
        <p:blipFill>
          <a:blip r:embed="rId3"/>
          <a:stretch>
            <a:fillRect/>
          </a:stretch>
        </p:blipFill>
        <p:spPr>
          <a:xfrm>
            <a:off x="687977" y="2931893"/>
            <a:ext cx="11171514" cy="1631102"/>
          </a:xfrm>
          <a:prstGeom prst="rect">
            <a:avLst/>
          </a:prstGeom>
        </p:spPr>
      </p:pic>
      <p:sp>
        <p:nvSpPr>
          <p:cNvPr id="5" name="TextBox 4"/>
          <p:cNvSpPr txBox="1"/>
          <p:nvPr/>
        </p:nvSpPr>
        <p:spPr>
          <a:xfrm>
            <a:off x="158262" y="6249587"/>
            <a:ext cx="9837615" cy="369332"/>
          </a:xfrm>
          <a:prstGeom prst="rect">
            <a:avLst/>
          </a:prstGeom>
          <a:noFill/>
        </p:spPr>
        <p:txBody>
          <a:bodyPr wrap="square" rtlCol="0">
            <a:spAutoFit/>
          </a:bodyPr>
          <a:lstStyle/>
          <a:p>
            <a:r>
              <a:rPr lang="en-US" dirty="0">
                <a:hlinkClick r:id="rId4"/>
              </a:rPr>
              <a:t>https://docs.microsoft.com/en-us/azure/azure-resource-manager/resource-group-template-deploy</a:t>
            </a:r>
            <a:r>
              <a:rPr lang="en-US" dirty="0"/>
              <a:t> </a:t>
            </a:r>
          </a:p>
        </p:txBody>
      </p:sp>
    </p:spTree>
    <p:extLst>
      <p:ext uri="{BB962C8B-B14F-4D97-AF65-F5344CB8AC3E}">
        <p14:creationId xmlns:p14="http://schemas.microsoft.com/office/powerpoint/2010/main" val="982490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3C0D1-186F-4141-A7C6-8E9FD651B781}"/>
              </a:ext>
            </a:extLst>
          </p:cNvPr>
          <p:cNvSpPr>
            <a:spLocks noGrp="1"/>
          </p:cNvSpPr>
          <p:nvPr>
            <p:ph type="title"/>
          </p:nvPr>
        </p:nvSpPr>
        <p:spPr/>
        <p:txBody>
          <a:bodyPr>
            <a:normAutofit fontScale="90000"/>
          </a:bodyPr>
          <a:lstStyle/>
          <a:p>
            <a:r>
              <a:rPr lang="en-US" b="1" dirty="0"/>
              <a:t>Deploy resources with Resource Manager templates and Azure PowerShell</a:t>
            </a:r>
            <a:endParaRPr lang="en-US" dirty="0"/>
          </a:p>
        </p:txBody>
      </p:sp>
      <p:sp>
        <p:nvSpPr>
          <p:cNvPr id="6" name="Content Placeholder 5">
            <a:extLst>
              <a:ext uri="{FF2B5EF4-FFF2-40B4-BE49-F238E27FC236}">
                <a16:creationId xmlns:a16="http://schemas.microsoft.com/office/drawing/2014/main" id="{1AF40C29-2BAB-4F2C-8873-066BCE725627}"/>
              </a:ext>
            </a:extLst>
          </p:cNvPr>
          <p:cNvSpPr>
            <a:spLocks noGrp="1"/>
          </p:cNvSpPr>
          <p:nvPr>
            <p:ph idx="1"/>
          </p:nvPr>
        </p:nvSpPr>
        <p:spPr/>
        <p:txBody>
          <a:bodyPr/>
          <a:lstStyle/>
          <a:p>
            <a:r>
              <a:rPr lang="en-US" dirty="0">
                <a:hlinkClick r:id="rId3"/>
              </a:rPr>
              <a:t>Deploy a template from your local machine</a:t>
            </a:r>
            <a:endParaRPr lang="en-US" dirty="0"/>
          </a:p>
          <a:p>
            <a:r>
              <a:rPr lang="en-US" dirty="0">
                <a:hlinkClick r:id="rId4"/>
              </a:rPr>
              <a:t>Deploy a template from an external source</a:t>
            </a:r>
            <a:endParaRPr lang="en-US" dirty="0"/>
          </a:p>
          <a:p>
            <a:r>
              <a:rPr lang="en-US" dirty="0">
                <a:hlinkClick r:id="rId5"/>
              </a:rPr>
              <a:t>Parameter files</a:t>
            </a:r>
            <a:endParaRPr lang="en-US" dirty="0"/>
          </a:p>
          <a:p>
            <a:r>
              <a:rPr lang="en-US" dirty="0">
                <a:hlinkClick r:id="rId6"/>
              </a:rPr>
              <a:t>Test a template deployment</a:t>
            </a:r>
            <a:endParaRPr lang="en-US" dirty="0"/>
          </a:p>
          <a:p>
            <a:r>
              <a:rPr lang="en-US" dirty="0">
                <a:hlinkClick r:id="rId7"/>
              </a:rPr>
              <a:t>Incremental and complete deployments</a:t>
            </a:r>
            <a:endParaRPr lang="en-US" dirty="0"/>
          </a:p>
          <a:p>
            <a:r>
              <a:rPr lang="en-US" dirty="0">
                <a:hlinkClick r:id="rId8"/>
              </a:rPr>
              <a:t>Sample template</a:t>
            </a:r>
            <a:endParaRPr lang="en-US" dirty="0"/>
          </a:p>
          <a:p>
            <a:r>
              <a:rPr lang="en-US" dirty="0">
                <a:hlinkClick r:id="rId9"/>
              </a:rPr>
              <a:t>Next steps</a:t>
            </a:r>
            <a:endParaRPr lang="en-US" dirty="0"/>
          </a:p>
        </p:txBody>
      </p:sp>
      <p:sp>
        <p:nvSpPr>
          <p:cNvPr id="7" name="Text Placeholder 6">
            <a:extLst>
              <a:ext uri="{FF2B5EF4-FFF2-40B4-BE49-F238E27FC236}">
                <a16:creationId xmlns:a16="http://schemas.microsoft.com/office/drawing/2014/main" id="{8C9D3287-1732-4B42-B0F5-0B65757315A5}"/>
              </a:ext>
            </a:extLst>
          </p:cNvPr>
          <p:cNvSpPr>
            <a:spLocks noGrp="1"/>
          </p:cNvSpPr>
          <p:nvPr>
            <p:ph type="body" sz="quarter" idx="10"/>
          </p:nvPr>
        </p:nvSpPr>
        <p:spPr/>
        <p:txBody>
          <a:bodyPr/>
          <a:lstStyle/>
          <a:p>
            <a:r>
              <a:rPr lang="en-US" dirty="0"/>
              <a:t>https://docs.microsoft.com/en-us/azure/azure-resource-manager/resource-group-template-deploy</a:t>
            </a:r>
          </a:p>
        </p:txBody>
      </p:sp>
    </p:spTree>
    <p:extLst>
      <p:ext uri="{BB962C8B-B14F-4D97-AF65-F5344CB8AC3E}">
        <p14:creationId xmlns:p14="http://schemas.microsoft.com/office/powerpoint/2010/main" val="1413832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CLI </a:t>
            </a:r>
            <a:r>
              <a:rPr lang="en-US" sz="2400" b="1" dirty="0"/>
              <a:t>(similar to PowerShell)</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Local template file deploy:</a:t>
            </a:r>
          </a:p>
          <a:p>
            <a:endParaRPr lang="en-US" dirty="0"/>
          </a:p>
          <a:p>
            <a:endParaRPr lang="en-US" dirty="0"/>
          </a:p>
          <a:p>
            <a:endParaRPr lang="en-US" dirty="0"/>
          </a:p>
          <a:p>
            <a:r>
              <a:rPr lang="en-US" dirty="0"/>
              <a:t>External template file deploy, use </a:t>
            </a:r>
            <a:r>
              <a:rPr lang="en-US" b="1" dirty="0">
                <a:latin typeface="Consolas" panose="020B0609020204030204" pitchFamily="49" charset="0"/>
              </a:rPr>
              <a:t>--template-</a:t>
            </a:r>
            <a:r>
              <a:rPr lang="en-US" b="1" dirty="0" err="1">
                <a:latin typeface="Consolas" panose="020B0609020204030204" pitchFamily="49" charset="0"/>
              </a:rPr>
              <a:t>uri</a:t>
            </a:r>
            <a:endParaRPr lang="en-US" b="1" dirty="0">
              <a:latin typeface="Consolas" panose="020B0609020204030204" pitchFamily="49" charset="0"/>
            </a:endParaRPr>
          </a:p>
          <a:p>
            <a:r>
              <a:rPr lang="en-US" dirty="0"/>
              <a:t>To use a local parameter file, use @</a:t>
            </a:r>
            <a:r>
              <a:rPr lang="en-US" dirty="0" err="1"/>
              <a:t>file.path</a:t>
            </a:r>
            <a:r>
              <a:rPr lang="en-US" dirty="0"/>
              <a:t> with the </a:t>
            </a:r>
            <a:r>
              <a:rPr lang="en-US" b="1" dirty="0">
                <a:latin typeface="Consolas" panose="020B0609020204030204" pitchFamily="49" charset="0"/>
              </a:rPr>
              <a:t>--parameters </a:t>
            </a:r>
            <a:r>
              <a:rPr lang="en-US" dirty="0"/>
              <a:t>argument.</a:t>
            </a:r>
          </a:p>
          <a:p>
            <a:r>
              <a:rPr lang="en-US" dirty="0"/>
              <a:t>External parameter files aren’t supported.</a:t>
            </a:r>
          </a:p>
          <a:p>
            <a:r>
              <a:rPr lang="en-US" dirty="0"/>
              <a:t>You can validate the template deployment. </a:t>
            </a:r>
            <a:br>
              <a:rPr lang="en-US" dirty="0"/>
            </a:br>
            <a:r>
              <a:rPr lang="en-US" dirty="0"/>
              <a:t>Use “</a:t>
            </a:r>
            <a:r>
              <a:rPr lang="en-US" b="1" dirty="0" err="1">
                <a:latin typeface="Consolas" panose="020B0609020204030204" pitchFamily="49" charset="0"/>
              </a:rPr>
              <a:t>az</a:t>
            </a:r>
            <a:r>
              <a:rPr lang="en-US" b="1" dirty="0">
                <a:latin typeface="Consolas" panose="020B0609020204030204" pitchFamily="49" charset="0"/>
              </a:rPr>
              <a:t> group deployment </a:t>
            </a:r>
            <a:r>
              <a:rPr lang="en-US" b="1" i="1" dirty="0">
                <a:latin typeface="Consolas" panose="020B0609020204030204" pitchFamily="49" charset="0"/>
              </a:rPr>
              <a:t>validate</a:t>
            </a:r>
            <a:r>
              <a:rPr lang="en-US" dirty="0"/>
              <a:t>” and same arguments</a:t>
            </a:r>
          </a:p>
          <a:p>
            <a:r>
              <a:rPr lang="en-US" dirty="0"/>
              <a:t>Switch between Complete and Incremental mode, use </a:t>
            </a:r>
            <a:r>
              <a:rPr lang="en-US" b="1" dirty="0">
                <a:latin typeface="Consolas" panose="020B0609020204030204" pitchFamily="49" charset="0"/>
              </a:rPr>
              <a:t>--mode </a:t>
            </a:r>
            <a:r>
              <a:rPr lang="en-US" dirty="0"/>
              <a:t>argument.</a:t>
            </a:r>
          </a:p>
        </p:txBody>
      </p:sp>
      <p:sp>
        <p:nvSpPr>
          <p:cNvPr id="6" name="Text Placeholder 5">
            <a:extLst>
              <a:ext uri="{FF2B5EF4-FFF2-40B4-BE49-F238E27FC236}">
                <a16:creationId xmlns:a16="http://schemas.microsoft.com/office/drawing/2014/main" id="{99A4E0AF-8A74-4BED-BB6D-188F305F3431}"/>
              </a:ext>
            </a:extLst>
          </p:cNvPr>
          <p:cNvSpPr>
            <a:spLocks noGrp="1"/>
          </p:cNvSpPr>
          <p:nvPr>
            <p:ph type="body" sz="quarter" idx="4294967295"/>
          </p:nvPr>
        </p:nvSpPr>
        <p:spPr>
          <a:xfrm>
            <a:off x="0" y="6207125"/>
            <a:ext cx="11768138" cy="603250"/>
          </a:xfrm>
        </p:spPr>
        <p:txBody>
          <a:bodyPr>
            <a:normAutofit fontScale="77500" lnSpcReduction="20000"/>
          </a:bodyPr>
          <a:lstStyle/>
          <a:p>
            <a:r>
              <a:rPr lang="en-US" dirty="0">
                <a:hlinkClick r:id="rId3"/>
              </a:rPr>
              <a:t>https://docs.microsoft.com/en-us/azure/azure-resource-manager/resource-group-template-deploy-cli</a:t>
            </a:r>
            <a:r>
              <a:rPr lang="en-US" dirty="0"/>
              <a:t> </a:t>
            </a:r>
          </a:p>
        </p:txBody>
      </p:sp>
      <p:pic>
        <p:nvPicPr>
          <p:cNvPr id="4" name="Picture 3"/>
          <p:cNvPicPr>
            <a:picLocks noChangeAspect="1"/>
          </p:cNvPicPr>
          <p:nvPr/>
        </p:nvPicPr>
        <p:blipFill>
          <a:blip r:embed="rId4"/>
          <a:stretch>
            <a:fillRect/>
          </a:stretch>
        </p:blipFill>
        <p:spPr>
          <a:xfrm>
            <a:off x="4866385" y="1333533"/>
            <a:ext cx="7223727" cy="1790936"/>
          </a:xfrm>
          <a:prstGeom prst="rect">
            <a:avLst/>
          </a:prstGeom>
        </p:spPr>
      </p:pic>
      <p:grpSp>
        <p:nvGrpSpPr>
          <p:cNvPr id="8" name="Group 7">
            <a:extLst>
              <a:ext uri="{FF2B5EF4-FFF2-40B4-BE49-F238E27FC236}">
                <a16:creationId xmlns:a16="http://schemas.microsoft.com/office/drawing/2014/main" id="{8125DE21-D8DC-4941-96D5-28AF1B974B8C}"/>
              </a:ext>
            </a:extLst>
          </p:cNvPr>
          <p:cNvGrpSpPr/>
          <p:nvPr/>
        </p:nvGrpSpPr>
        <p:grpSpPr>
          <a:xfrm>
            <a:off x="101888" y="1932250"/>
            <a:ext cx="4066309" cy="1477328"/>
            <a:chOff x="101888" y="1932250"/>
            <a:chExt cx="4066309" cy="1477328"/>
          </a:xfrm>
        </p:grpSpPr>
        <p:sp>
          <p:nvSpPr>
            <p:cNvPr id="5" name="TextBox 4">
              <a:extLst>
                <a:ext uri="{FF2B5EF4-FFF2-40B4-BE49-F238E27FC236}">
                  <a16:creationId xmlns:a16="http://schemas.microsoft.com/office/drawing/2014/main" id="{E4A0ACBE-592F-43A3-BFAF-C42F9F180A3E}"/>
                </a:ext>
              </a:extLst>
            </p:cNvPr>
            <p:cNvSpPr txBox="1"/>
            <p:nvPr/>
          </p:nvSpPr>
          <p:spPr>
            <a:xfrm>
              <a:off x="101888" y="1932250"/>
              <a:ext cx="4066309" cy="1477328"/>
            </a:xfrm>
            <a:prstGeom prst="rect">
              <a:avLst/>
            </a:prstGeom>
            <a:noFill/>
          </p:spPr>
          <p:txBody>
            <a:bodyPr wrap="square" rtlCol="0">
              <a:spAutoFit/>
            </a:bodyPr>
            <a:lstStyle/>
            <a:p>
              <a:endParaRPr lang="en-US" dirty="0"/>
            </a:p>
            <a:p>
              <a:r>
                <a:rPr lang="en-US" b="1" i="1" dirty="0">
                  <a:solidFill>
                    <a:schemeClr val="accent4">
                      <a:lumMod val="75000"/>
                    </a:schemeClr>
                  </a:solidFill>
                </a:rPr>
                <a:t>(You can now get the CLI directly in the Azure Portal! This is makes it super easy to use. Go to the portal and click this button in the top right </a:t>
              </a:r>
              <a:r>
                <a:rPr lang="en-US" b="1" i="1" dirty="0" err="1">
                  <a:solidFill>
                    <a:schemeClr val="accent4">
                      <a:lumMod val="75000"/>
                    </a:schemeClr>
                  </a:solidFill>
                </a:rPr>
                <a:t>nav</a:t>
              </a:r>
              <a:r>
                <a:rPr lang="en-US" b="1" i="1" dirty="0">
                  <a:solidFill>
                    <a:schemeClr val="accent4">
                      <a:lumMod val="75000"/>
                    </a:schemeClr>
                  </a:solidFill>
                </a:rPr>
                <a:t> bar:       )</a:t>
              </a:r>
            </a:p>
          </p:txBody>
        </p:sp>
        <p:pic>
          <p:nvPicPr>
            <p:cNvPr id="7" name="Picture 6">
              <a:extLst>
                <a:ext uri="{FF2B5EF4-FFF2-40B4-BE49-F238E27FC236}">
                  <a16:creationId xmlns:a16="http://schemas.microsoft.com/office/drawing/2014/main" id="{BF3CF0D9-3920-463E-9CF9-C9D6A9B06185}"/>
                </a:ext>
              </a:extLst>
            </p:cNvPr>
            <p:cNvPicPr>
              <a:picLocks noChangeAspect="1"/>
            </p:cNvPicPr>
            <p:nvPr/>
          </p:nvPicPr>
          <p:blipFill>
            <a:blip r:embed="rId5"/>
            <a:stretch>
              <a:fillRect/>
            </a:stretch>
          </p:blipFill>
          <p:spPr>
            <a:xfrm>
              <a:off x="3116406" y="3062844"/>
              <a:ext cx="340302" cy="291687"/>
            </a:xfrm>
            <a:prstGeom prst="rect">
              <a:avLst/>
            </a:prstGeom>
          </p:spPr>
        </p:pic>
      </p:grpSp>
    </p:spTree>
    <p:extLst>
      <p:ext uri="{BB962C8B-B14F-4D97-AF65-F5344CB8AC3E}">
        <p14:creationId xmlns:p14="http://schemas.microsoft.com/office/powerpoint/2010/main" val="14244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Regional Availability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2225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Regional Availability - Regions</a:t>
            </a:r>
          </a:p>
        </p:txBody>
      </p:sp>
      <p:sp>
        <p:nvSpPr>
          <p:cNvPr id="3" name="Content Placeholder 2"/>
          <p:cNvSpPr>
            <a:spLocks noGrp="1"/>
          </p:cNvSpPr>
          <p:nvPr>
            <p:ph idx="1"/>
          </p:nvPr>
        </p:nvSpPr>
        <p:spPr/>
        <p:txBody>
          <a:bodyPr>
            <a:normAutofit fontScale="85000" lnSpcReduction="20000"/>
          </a:bodyPr>
          <a:lstStyle/>
          <a:p>
            <a:r>
              <a:rPr lang="en-US" dirty="0"/>
              <a:t>An Azure Region is a geographic region that contains a collection of data centers. </a:t>
            </a:r>
          </a:p>
          <a:p>
            <a:pPr lvl="1"/>
            <a:r>
              <a:rPr lang="en-US" dirty="0"/>
              <a:t>It’s more than one building. </a:t>
            </a:r>
          </a:p>
          <a:p>
            <a:pPr lvl="1"/>
            <a:r>
              <a:rPr lang="en-US" dirty="0"/>
              <a:t>There are over 30 Azure regions: </a:t>
            </a:r>
            <a:r>
              <a:rPr lang="en-US" dirty="0">
                <a:hlinkClick r:id="rId3"/>
              </a:rPr>
              <a:t>https://azure.microsoft.com/en-us/regions/</a:t>
            </a:r>
            <a:endParaRPr lang="en-US" dirty="0"/>
          </a:p>
          <a:p>
            <a:pPr lvl="1"/>
            <a:r>
              <a:rPr lang="en-US" dirty="0"/>
              <a:t>Special / Sovereign Regions:</a:t>
            </a:r>
          </a:p>
          <a:p>
            <a:pPr lvl="2"/>
            <a:r>
              <a:rPr lang="en-US" dirty="0"/>
              <a:t>US </a:t>
            </a:r>
            <a:r>
              <a:rPr lang="en-US" dirty="0" err="1"/>
              <a:t>Gov</a:t>
            </a:r>
            <a:r>
              <a:rPr lang="en-US" dirty="0"/>
              <a:t> Virginia/Iowa</a:t>
            </a:r>
          </a:p>
          <a:p>
            <a:pPr lvl="2"/>
            <a:r>
              <a:rPr lang="en-US" dirty="0"/>
              <a:t>China East, China North</a:t>
            </a:r>
          </a:p>
          <a:p>
            <a:pPr lvl="2"/>
            <a:r>
              <a:rPr lang="en-US" dirty="0"/>
              <a:t>Germany Central, </a:t>
            </a:r>
            <a:r>
              <a:rPr lang="en-US" dirty="0" err="1"/>
              <a:t>Gemany</a:t>
            </a:r>
            <a:r>
              <a:rPr lang="en-US" dirty="0"/>
              <a:t> Northeast</a:t>
            </a:r>
          </a:p>
          <a:p>
            <a:r>
              <a:rPr lang="en-US" b="1" dirty="0">
                <a:solidFill>
                  <a:srgbClr val="FF0000"/>
                </a:solidFill>
              </a:rPr>
              <a:t>Region Pairs</a:t>
            </a:r>
          </a:p>
          <a:p>
            <a:pPr lvl="1"/>
            <a:r>
              <a:rPr lang="en-US" b="1" dirty="0">
                <a:solidFill>
                  <a:srgbClr val="FF0000"/>
                </a:solidFill>
              </a:rPr>
              <a:t>In same geography (such as US, Europe or Asia)</a:t>
            </a:r>
          </a:p>
          <a:p>
            <a:pPr lvl="1"/>
            <a:r>
              <a:rPr lang="en-US" b="1" dirty="0">
                <a:solidFill>
                  <a:srgbClr val="FF0000"/>
                </a:solidFill>
              </a:rPr>
              <a:t>Replicated resources are replicated across pairs</a:t>
            </a:r>
          </a:p>
          <a:p>
            <a:pPr lvl="1"/>
            <a:r>
              <a:rPr lang="en-US" b="1" dirty="0">
                <a:solidFill>
                  <a:srgbClr val="FF0000"/>
                </a:solidFill>
              </a:rPr>
              <a:t>In broad geographic outage, one region in the pair is prioritized</a:t>
            </a:r>
          </a:p>
          <a:p>
            <a:pPr lvl="1"/>
            <a:r>
              <a:rPr lang="en-US" dirty="0"/>
              <a:t>Data resides in the same geography as its pair (except Brazil South)</a:t>
            </a:r>
          </a:p>
          <a:p>
            <a:pPr lvl="1"/>
            <a:r>
              <a:rPr lang="en-US" dirty="0"/>
              <a:t>Pairs: </a:t>
            </a:r>
            <a:r>
              <a:rPr lang="en-US" dirty="0">
                <a:hlinkClick r:id="rId4"/>
              </a:rPr>
              <a:t>https://docs.microsoft.com/en-us/azure/best-practices-availability-paired-regions#what-are-paired-regions</a:t>
            </a:r>
            <a:endParaRPr lang="en-US" dirty="0"/>
          </a:p>
          <a:p>
            <a:pPr lvl="1"/>
            <a:r>
              <a:rPr lang="en-US" dirty="0"/>
              <a:t>Azure Storage GRS and RA-GRS replicates data from one region to its pair.</a:t>
            </a:r>
          </a:p>
          <a:p>
            <a:pPr lvl="1"/>
            <a:endParaRPr lang="en-US" dirty="0"/>
          </a:p>
        </p:txBody>
      </p:sp>
    </p:spTree>
    <p:extLst>
      <p:ext uri="{BB962C8B-B14F-4D97-AF65-F5344CB8AC3E}">
        <p14:creationId xmlns:p14="http://schemas.microsoft.com/office/powerpoint/2010/main" val="381958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9843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a:bodyPr>
          <a:lstStyle/>
          <a:p>
            <a:r>
              <a:rPr lang="en-US" dirty="0"/>
              <a:t>Primary/Secondary Region for Higher Availability</a:t>
            </a:r>
          </a:p>
          <a:p>
            <a:r>
              <a:rPr lang="en-US" b="1" dirty="0"/>
              <a:t>Traffic Manager</a:t>
            </a:r>
            <a:r>
              <a:rPr lang="en-US" dirty="0"/>
              <a:t> routes requests</a:t>
            </a:r>
          </a:p>
          <a:p>
            <a:r>
              <a:rPr lang="en-US" dirty="0"/>
              <a:t>The same ARM template can be deployed, with minor parameter changes for VNET IP address space, and Resource locations.</a:t>
            </a:r>
          </a:p>
          <a:p>
            <a:endParaRPr lang="en-US" dirty="0"/>
          </a:p>
        </p:txBody>
      </p:sp>
    </p:spTree>
    <p:extLst>
      <p:ext uri="{BB962C8B-B14F-4D97-AF65-F5344CB8AC3E}">
        <p14:creationId xmlns:p14="http://schemas.microsoft.com/office/powerpoint/2010/main" val="3982290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10000"/>
          </a:bodyPr>
          <a:lstStyle/>
          <a:p>
            <a:r>
              <a:rPr lang="en-US" dirty="0"/>
              <a:t>Configurations</a:t>
            </a:r>
          </a:p>
          <a:p>
            <a:pPr lvl="1"/>
            <a:r>
              <a:rPr lang="en-US" b="1" dirty="0">
                <a:solidFill>
                  <a:srgbClr val="FF0000"/>
                </a:solidFill>
              </a:rPr>
              <a:t>Active/passive with hot standby </a:t>
            </a:r>
            <a:r>
              <a:rPr lang="en-US" b="1" i="1" dirty="0">
                <a:solidFill>
                  <a:srgbClr val="FF0000"/>
                </a:solidFill>
              </a:rPr>
              <a:t>(rec)</a:t>
            </a:r>
          </a:p>
          <a:p>
            <a:pPr lvl="1"/>
            <a:r>
              <a:rPr lang="en-US" dirty="0"/>
              <a:t>Active/passive with cold standby</a:t>
            </a:r>
          </a:p>
          <a:p>
            <a:pPr lvl="1"/>
            <a:r>
              <a:rPr lang="en-US" dirty="0"/>
              <a:t>Active/active</a:t>
            </a:r>
          </a:p>
          <a:p>
            <a:r>
              <a:rPr lang="en-US" dirty="0"/>
              <a:t>Use Regional Pairing</a:t>
            </a:r>
          </a:p>
          <a:p>
            <a:pPr lvl="1"/>
            <a:r>
              <a:rPr lang="en-US" dirty="0"/>
              <a:t>In broad outage, one region from</a:t>
            </a:r>
            <a:br>
              <a:rPr lang="en-US" dirty="0"/>
            </a:br>
            <a:r>
              <a:rPr lang="en-US" dirty="0"/>
              <a:t>pair is prioritized</a:t>
            </a:r>
          </a:p>
          <a:p>
            <a:r>
              <a:rPr lang="en-US" dirty="0"/>
              <a:t>Traffic Manager </a:t>
            </a:r>
          </a:p>
          <a:p>
            <a:pPr lvl="1"/>
            <a:r>
              <a:rPr lang="en-US" dirty="0"/>
              <a:t>routing = priority, </a:t>
            </a:r>
          </a:p>
          <a:p>
            <a:pPr lvl="1"/>
            <a:r>
              <a:rPr lang="en-US" dirty="0"/>
              <a:t>health probe = write a custom service that reports accurately</a:t>
            </a:r>
          </a:p>
          <a:p>
            <a:r>
              <a:rPr lang="en-US" dirty="0"/>
              <a:t>Read Reference Architecture </a:t>
            </a:r>
            <a:r>
              <a:rPr lang="en-US" dirty="0">
                <a:hlinkClick r:id="rId4"/>
              </a:rPr>
              <a:t>Here</a:t>
            </a:r>
            <a:r>
              <a:rPr lang="en-US" dirty="0"/>
              <a:t>.</a:t>
            </a:r>
          </a:p>
          <a:p>
            <a:endParaRPr lang="en-US" dirty="0"/>
          </a:p>
        </p:txBody>
      </p:sp>
      <p:sp>
        <p:nvSpPr>
          <p:cNvPr id="4" name="TextBox 3"/>
          <p:cNvSpPr txBox="1"/>
          <p:nvPr/>
        </p:nvSpPr>
        <p:spPr>
          <a:xfrm>
            <a:off x="240632" y="6270177"/>
            <a:ext cx="12143874" cy="369332"/>
          </a:xfrm>
          <a:prstGeom prst="rect">
            <a:avLst/>
          </a:prstGeom>
          <a:noFill/>
        </p:spPr>
        <p:txBody>
          <a:bodyPr wrap="square" rtlCol="0">
            <a:spAutoFit/>
          </a:bodyPr>
          <a:lstStyle/>
          <a:p>
            <a:r>
              <a:rPr lang="en-US" dirty="0">
                <a:hlinkClick r:id="rId4"/>
              </a:rPr>
              <a:t>https://docs.microsoft.com/en-us/azure/architecture/reference-architectures/virtual-machines-linux/multi-region-application</a:t>
            </a:r>
            <a:r>
              <a:rPr lang="en-US" dirty="0"/>
              <a:t> </a:t>
            </a:r>
          </a:p>
        </p:txBody>
      </p:sp>
    </p:spTree>
    <p:extLst>
      <p:ext uri="{BB962C8B-B14F-4D97-AF65-F5344CB8AC3E}">
        <p14:creationId xmlns:p14="http://schemas.microsoft.com/office/powerpoint/2010/main" val="41934009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a:t>
            </a:r>
          </a:p>
        </p:txBody>
      </p:sp>
      <p:sp>
        <p:nvSpPr>
          <p:cNvPr id="3" name="Content Placeholder 2"/>
          <p:cNvSpPr>
            <a:spLocks noGrp="1"/>
          </p:cNvSpPr>
          <p:nvPr>
            <p:ph idx="1"/>
          </p:nvPr>
        </p:nvSpPr>
        <p:spPr/>
        <p:txBody>
          <a:bodyPr>
            <a:normAutofit fontScale="85000" lnSpcReduction="20000"/>
          </a:bodyPr>
          <a:lstStyle/>
          <a:p>
            <a:r>
              <a:rPr lang="en-US" b="1" dirty="0">
                <a:solidFill>
                  <a:srgbClr val="FF0000"/>
                </a:solidFill>
              </a:rPr>
              <a:t>Availability within a region vs. Regional Availability</a:t>
            </a:r>
          </a:p>
          <a:p>
            <a:r>
              <a:rPr lang="en-US" dirty="0"/>
              <a:t>Azure Storage makes 3 copies of data within a region (including VM disks)</a:t>
            </a:r>
          </a:p>
          <a:p>
            <a:r>
              <a:rPr lang="en-US" dirty="0"/>
              <a:t>Use Availability Sets</a:t>
            </a:r>
          </a:p>
          <a:p>
            <a:r>
              <a:rPr lang="en-US" dirty="0"/>
              <a:t>Design loosely coupled service with asynchronous communication. Use Azure Storage queues or Azure </a:t>
            </a:r>
            <a:r>
              <a:rPr lang="en-US" dirty="0" err="1"/>
              <a:t>Sevice</a:t>
            </a:r>
            <a:r>
              <a:rPr lang="en-US" dirty="0"/>
              <a:t> Bus for queue-centric workflow.</a:t>
            </a:r>
          </a:p>
          <a:p>
            <a:r>
              <a:rPr lang="en-US" dirty="0"/>
              <a:t>Fault Detection and Retry Logic within your application</a:t>
            </a:r>
          </a:p>
          <a:p>
            <a:r>
              <a:rPr lang="en-US" dirty="0"/>
              <a:t>Circuit Breaker Pattern</a:t>
            </a:r>
          </a:p>
          <a:p>
            <a:r>
              <a:rPr lang="en-US" dirty="0"/>
              <a:t>Immutable Infrastructure, Infrastructure as Code</a:t>
            </a:r>
          </a:p>
          <a:p>
            <a:r>
              <a:rPr lang="en-US" dirty="0">
                <a:hlinkClick r:id="rId3"/>
              </a:rPr>
              <a:t>https://docs.microsoft.com/en-us/azure/architecture/resiliency/high-availability-azure-applications</a:t>
            </a:r>
            <a:endParaRPr lang="en-US" dirty="0"/>
          </a:p>
          <a:p>
            <a:r>
              <a:rPr lang="en-US" dirty="0">
                <a:hlinkClick r:id="rId4"/>
              </a:rPr>
              <a:t>https://docs.microsoft.com/en-us/azure/architecture/resiliency/index#designing-for-resiliency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3007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Containers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0081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and Azure</a:t>
            </a:r>
          </a:p>
        </p:txBody>
      </p:sp>
      <p:sp>
        <p:nvSpPr>
          <p:cNvPr id="5" name="Content Placeholder 4"/>
          <p:cNvSpPr>
            <a:spLocks noGrp="1"/>
          </p:cNvSpPr>
          <p:nvPr>
            <p:ph idx="1"/>
          </p:nvPr>
        </p:nvSpPr>
        <p:spPr>
          <a:xfrm>
            <a:off x="838199" y="1825625"/>
            <a:ext cx="11353801" cy="4351338"/>
          </a:xfrm>
        </p:spPr>
        <p:txBody>
          <a:bodyPr>
            <a:normAutofit lnSpcReduction="10000"/>
          </a:bodyPr>
          <a:lstStyle/>
          <a:p>
            <a:r>
              <a:rPr lang="en-US" dirty="0"/>
              <a:t>VMs vs. Containers</a:t>
            </a:r>
          </a:p>
          <a:p>
            <a:r>
              <a:rPr lang="en-US" dirty="0"/>
              <a:t>Containers offer greater density</a:t>
            </a:r>
          </a:p>
          <a:p>
            <a:pPr lvl="1"/>
            <a:r>
              <a:rPr lang="en-US" dirty="0"/>
              <a:t>Less wasted footprint</a:t>
            </a:r>
          </a:p>
          <a:p>
            <a:r>
              <a:rPr lang="en-US" dirty="0"/>
              <a:t>Containers are for both Windows and </a:t>
            </a:r>
            <a:br>
              <a:rPr lang="en-US" dirty="0"/>
            </a:br>
            <a:r>
              <a:rPr lang="en-US" dirty="0"/>
              <a:t>Linux</a:t>
            </a:r>
          </a:p>
          <a:p>
            <a:r>
              <a:rPr lang="en-US" dirty="0"/>
              <a:t>Azure Support for Containers</a:t>
            </a:r>
          </a:p>
          <a:p>
            <a:pPr lvl="1"/>
            <a:r>
              <a:rPr lang="en-US" dirty="0"/>
              <a:t>Install Docker on Azure VMs</a:t>
            </a:r>
          </a:p>
          <a:p>
            <a:pPr lvl="1"/>
            <a:r>
              <a:rPr lang="en-US" dirty="0"/>
              <a:t>Create a Docker Host from the Azure Marketplace</a:t>
            </a:r>
          </a:p>
          <a:p>
            <a:pPr lvl="1"/>
            <a:r>
              <a:rPr lang="en-US" b="1" dirty="0">
                <a:solidFill>
                  <a:srgbClr val="FF0000"/>
                </a:solidFill>
              </a:rPr>
              <a:t>Azure Container Service</a:t>
            </a:r>
          </a:p>
          <a:p>
            <a:pPr lvl="2"/>
            <a:r>
              <a:rPr lang="en-US" b="1" dirty="0">
                <a:solidFill>
                  <a:srgbClr val="FF0000"/>
                </a:solidFill>
              </a:rPr>
              <a:t>Create with Azure Portal or CLI</a:t>
            </a:r>
          </a:p>
          <a:p>
            <a:pPr lvl="2"/>
            <a:r>
              <a:rPr lang="en-US" b="1" dirty="0">
                <a:solidFill>
                  <a:srgbClr val="FF0000"/>
                </a:solidFill>
              </a:rPr>
              <a:t>Supports Popular Orchestration engines: DC/OS, Docker Swarm, Kubernetes</a:t>
            </a:r>
          </a:p>
          <a:p>
            <a:pPr lvl="2"/>
            <a:endParaRPr lang="en-US" dirty="0"/>
          </a:p>
          <a:p>
            <a:pPr lvl="1"/>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08499298"/>
              </p:ext>
            </p:extLst>
          </p:nvPr>
        </p:nvGraphicFramePr>
        <p:xfrm>
          <a:off x="6823986" y="878165"/>
          <a:ext cx="5182819" cy="2788920"/>
        </p:xfrm>
        <a:graphic>
          <a:graphicData uri="http://schemas.openxmlformats.org/drawingml/2006/table">
            <a:tbl>
              <a:tblPr/>
              <a:tblGrid>
                <a:gridCol w="1095451">
                  <a:extLst>
                    <a:ext uri="{9D8B030D-6E8A-4147-A177-3AD203B41FA5}">
                      <a16:colId xmlns:a16="http://schemas.microsoft.com/office/drawing/2014/main" val="2885478993"/>
                    </a:ext>
                  </a:extLst>
                </a:gridCol>
                <a:gridCol w="1688897">
                  <a:extLst>
                    <a:ext uri="{9D8B030D-6E8A-4147-A177-3AD203B41FA5}">
                      <a16:colId xmlns:a16="http://schemas.microsoft.com/office/drawing/2014/main" val="3273437378"/>
                    </a:ext>
                  </a:extLst>
                </a:gridCol>
                <a:gridCol w="2398471">
                  <a:extLst>
                    <a:ext uri="{9D8B030D-6E8A-4147-A177-3AD203B41FA5}">
                      <a16:colId xmlns:a16="http://schemas.microsoft.com/office/drawing/2014/main" val="2750879048"/>
                    </a:ext>
                  </a:extLst>
                </a:gridCol>
              </a:tblGrid>
              <a:tr h="0">
                <a:tc>
                  <a:txBody>
                    <a:bodyPr/>
                    <a:lstStyle/>
                    <a:p>
                      <a:pPr marL="0" marR="0" fontAlgn="t">
                        <a:spcBef>
                          <a:spcPts val="0"/>
                        </a:spcBef>
                        <a:spcAft>
                          <a:spcPts val="0"/>
                        </a:spcAft>
                      </a:pPr>
                      <a:r>
                        <a:rPr lang="en-US" sz="1100">
                          <a:solidFill>
                            <a:srgbClr val="D5D5D5"/>
                          </a:solidFill>
                          <a:effectLst/>
                          <a:latin typeface="segoe-ui_semibold"/>
                        </a:rPr>
                        <a:t>Feature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VMs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Containers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8455233"/>
                  </a:ext>
                </a:extLst>
              </a:tr>
              <a:tr h="0">
                <a:tc>
                  <a:txBody>
                    <a:bodyPr/>
                    <a:lstStyle/>
                    <a:p>
                      <a:pPr marL="0" marR="0" fontAlgn="t">
                        <a:spcBef>
                          <a:spcPts val="0"/>
                        </a:spcBef>
                        <a:spcAft>
                          <a:spcPts val="0"/>
                        </a:spcAft>
                      </a:pPr>
                      <a:r>
                        <a:rPr lang="en-US" sz="1100" dirty="0">
                          <a:solidFill>
                            <a:srgbClr val="D5D5D5"/>
                          </a:solidFill>
                          <a:effectLst/>
                          <a:latin typeface="segoe-ui_normal"/>
                        </a:rPr>
                        <a:t>"Default" security support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to a greater degree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to a slightly lesser degree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46319362"/>
                  </a:ext>
                </a:extLst>
              </a:tr>
              <a:tr h="0">
                <a:tc>
                  <a:txBody>
                    <a:bodyPr/>
                    <a:lstStyle/>
                    <a:p>
                      <a:pPr marL="0" marR="0" fontAlgn="t">
                        <a:spcBef>
                          <a:spcPts val="0"/>
                        </a:spcBef>
                        <a:spcAft>
                          <a:spcPts val="0"/>
                        </a:spcAft>
                      </a:pPr>
                      <a:r>
                        <a:rPr lang="en-US" sz="1100">
                          <a:solidFill>
                            <a:srgbClr val="D5D5D5"/>
                          </a:solidFill>
                          <a:effectLst/>
                          <a:latin typeface="segoe-ui_normal"/>
                        </a:rPr>
                        <a:t>Memory on disk required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Complete OS plus apps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App requirements only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34572475"/>
                  </a:ext>
                </a:extLst>
              </a:tr>
              <a:tr h="0">
                <a:tc>
                  <a:txBody>
                    <a:bodyPr/>
                    <a:lstStyle/>
                    <a:p>
                      <a:pPr marL="0" marR="0" fontAlgn="t">
                        <a:spcBef>
                          <a:spcPts val="0"/>
                        </a:spcBef>
                        <a:spcAft>
                          <a:spcPts val="0"/>
                        </a:spcAft>
                      </a:pPr>
                      <a:r>
                        <a:rPr lang="en-US" sz="1100">
                          <a:solidFill>
                            <a:srgbClr val="D5D5D5"/>
                          </a:solidFill>
                          <a:effectLst/>
                          <a:latin typeface="segoe-ui_normal"/>
                        </a:rPr>
                        <a:t>Time taken to start 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Substantially Longer: Boot of OS plus app loading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Substantially shorter: Only apps need to start because kernel is already running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37785187"/>
                  </a:ext>
                </a:extLst>
              </a:tr>
              <a:tr h="0">
                <a:tc>
                  <a:txBody>
                    <a:bodyPr/>
                    <a:lstStyle/>
                    <a:p>
                      <a:pPr marL="0" marR="0" fontAlgn="t">
                        <a:spcBef>
                          <a:spcPts val="0"/>
                        </a:spcBef>
                        <a:spcAft>
                          <a:spcPts val="0"/>
                        </a:spcAft>
                      </a:pPr>
                      <a:r>
                        <a:rPr lang="en-US" sz="1100">
                          <a:solidFill>
                            <a:srgbClr val="D5D5D5"/>
                          </a:solidFill>
                          <a:effectLst/>
                          <a:latin typeface="segoe-ui_normal"/>
                        </a:rPr>
                        <a:t>Portability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Portable With Proper Preparation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Portable within image format; typically smaller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67072646"/>
                  </a:ext>
                </a:extLst>
              </a:tr>
              <a:tr h="0">
                <a:tc>
                  <a:txBody>
                    <a:bodyPr/>
                    <a:lstStyle/>
                    <a:p>
                      <a:pPr marL="0" marR="0" fontAlgn="t">
                        <a:spcBef>
                          <a:spcPts val="0"/>
                        </a:spcBef>
                        <a:spcAft>
                          <a:spcPts val="0"/>
                        </a:spcAft>
                      </a:pPr>
                      <a:r>
                        <a:rPr lang="en-US" sz="1100">
                          <a:solidFill>
                            <a:srgbClr val="D5D5D5"/>
                          </a:solidFill>
                          <a:effectLst/>
                          <a:latin typeface="segoe-ui_normal"/>
                        </a:rPr>
                        <a:t>Image Automation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Varies widely depending on OS and apps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effectLst/>
                          <a:latin typeface="segoe-ui_normal"/>
                          <a:hlinkClick r:id="rId3"/>
                        </a:rPr>
                        <a:t>Docker registry</a:t>
                      </a:r>
                      <a:r>
                        <a:rPr lang="en-US" sz="1100" dirty="0">
                          <a:solidFill>
                            <a:srgbClr val="D5D5D5"/>
                          </a:solidFill>
                          <a:effectLst/>
                          <a:latin typeface="segoe-ui_normal"/>
                        </a:rPr>
                        <a:t>; others</a:t>
                      </a:r>
                      <a:endParaRPr lang="en-US" sz="11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09972593"/>
                  </a:ext>
                </a:extLst>
              </a:tr>
            </a:tbl>
          </a:graphicData>
        </a:graphic>
      </p:graphicFrame>
      <p:sp>
        <p:nvSpPr>
          <p:cNvPr id="8" name="TextBox 7"/>
          <p:cNvSpPr txBox="1"/>
          <p:nvPr/>
        </p:nvSpPr>
        <p:spPr>
          <a:xfrm>
            <a:off x="208344" y="6389225"/>
            <a:ext cx="8848846" cy="369332"/>
          </a:xfrm>
          <a:prstGeom prst="rect">
            <a:avLst/>
          </a:prstGeom>
          <a:noFill/>
        </p:spPr>
        <p:txBody>
          <a:bodyPr wrap="square" rtlCol="0">
            <a:spAutoFit/>
          </a:bodyPr>
          <a:lstStyle/>
          <a:p>
            <a:r>
              <a:rPr lang="en-US" dirty="0">
                <a:hlinkClick r:id="rId4"/>
              </a:rPr>
              <a:t>https://docs.microsoft.com/en-us/azure/container-service/container-service-intro</a:t>
            </a:r>
            <a:r>
              <a:rPr lang="en-US" dirty="0"/>
              <a:t> </a:t>
            </a:r>
          </a:p>
        </p:txBody>
      </p:sp>
      <p:sp>
        <p:nvSpPr>
          <p:cNvPr id="9" name="TextBox 8"/>
          <p:cNvSpPr txBox="1"/>
          <p:nvPr/>
        </p:nvSpPr>
        <p:spPr>
          <a:xfrm>
            <a:off x="6515099" y="3648133"/>
            <a:ext cx="5987971" cy="307777"/>
          </a:xfrm>
          <a:prstGeom prst="rect">
            <a:avLst/>
          </a:prstGeom>
          <a:noFill/>
        </p:spPr>
        <p:txBody>
          <a:bodyPr wrap="square" rtlCol="0">
            <a:spAutoFit/>
          </a:bodyPr>
          <a:lstStyle/>
          <a:p>
            <a:r>
              <a:rPr lang="en-US" sz="1400" dirty="0">
                <a:hlinkClick r:id="rId5"/>
              </a:rPr>
              <a:t>https://docs.microsoft.com/en-us/azure/virtual-machines/linux/containers</a:t>
            </a:r>
            <a:r>
              <a:rPr lang="en-US" sz="1400" dirty="0"/>
              <a:t> </a:t>
            </a:r>
          </a:p>
        </p:txBody>
      </p:sp>
    </p:spTree>
    <p:extLst>
      <p:ext uri="{BB962C8B-B14F-4D97-AF65-F5344CB8AC3E}">
        <p14:creationId xmlns:p14="http://schemas.microsoft.com/office/powerpoint/2010/main" val="4148781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dirty="0"/>
              <a:t>Azure VM's Temporary Disk</a:t>
            </a:r>
          </a:p>
          <a:p>
            <a:endParaRPr lang="en-US" dirty="0"/>
          </a:p>
        </p:txBody>
      </p:sp>
    </p:spTree>
    <p:extLst>
      <p:ext uri="{BB962C8B-B14F-4D97-AF65-F5344CB8AC3E}">
        <p14:creationId xmlns:p14="http://schemas.microsoft.com/office/powerpoint/2010/main" val="4026201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b="1" dirty="0">
                <a:solidFill>
                  <a:srgbClr val="00B050"/>
                </a:solidFill>
              </a:rPr>
              <a:t>Azure VM's Temporary Disk</a:t>
            </a:r>
          </a:p>
          <a:p>
            <a:endParaRPr lang="en-US" dirty="0"/>
          </a:p>
        </p:txBody>
      </p:sp>
    </p:spTree>
    <p:extLst>
      <p:ext uri="{BB962C8B-B14F-4D97-AF65-F5344CB8AC3E}">
        <p14:creationId xmlns:p14="http://schemas.microsoft.com/office/powerpoint/2010/main" val="34627839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7584359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b="1" dirty="0">
                <a:solidFill>
                  <a:srgbClr val="00B050"/>
                </a:solidFill>
              </a:rPr>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0511631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50463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a:t>
            </a:r>
          </a:p>
        </p:txBody>
      </p:sp>
      <p:sp>
        <p:nvSpPr>
          <p:cNvPr id="3" name="Content Placeholder 2"/>
          <p:cNvSpPr>
            <a:spLocks noGrp="1"/>
          </p:cNvSpPr>
          <p:nvPr>
            <p:ph idx="1"/>
          </p:nvPr>
        </p:nvSpPr>
        <p:spPr/>
        <p:txBody>
          <a:bodyPr numCol="2">
            <a:normAutofit fontScale="62500" lnSpcReduction="20000"/>
          </a:bodyPr>
          <a:lstStyle/>
          <a:p>
            <a:r>
              <a:rPr lang="en-US" dirty="0"/>
              <a:t>What is a VM?</a:t>
            </a:r>
          </a:p>
          <a:p>
            <a:pPr lvl="1"/>
            <a:r>
              <a:rPr lang="en-US" b="1" dirty="0">
                <a:solidFill>
                  <a:srgbClr val="FF0000"/>
                </a:solidFill>
              </a:rPr>
              <a:t>Cores (CPUs)</a:t>
            </a:r>
          </a:p>
          <a:p>
            <a:pPr lvl="1"/>
            <a:r>
              <a:rPr lang="en-US" b="1" dirty="0">
                <a:solidFill>
                  <a:srgbClr val="FF0000"/>
                </a:solidFill>
              </a:rPr>
              <a:t>RAM</a:t>
            </a:r>
          </a:p>
          <a:p>
            <a:pPr lvl="1"/>
            <a:r>
              <a:rPr lang="en-US" b="1" dirty="0">
                <a:solidFill>
                  <a:srgbClr val="FF0000"/>
                </a:solidFill>
              </a:rPr>
              <a:t>Temp Disk</a:t>
            </a:r>
          </a:p>
          <a:p>
            <a:pPr lvl="1"/>
            <a:r>
              <a:rPr lang="en-US" dirty="0"/>
              <a:t>Disks</a:t>
            </a:r>
          </a:p>
          <a:p>
            <a:pPr lvl="1"/>
            <a:r>
              <a:rPr lang="en-US" dirty="0"/>
              <a:t>Network  Interface Cards</a:t>
            </a:r>
          </a:p>
          <a:p>
            <a:r>
              <a:rPr lang="en-US" b="1" dirty="0">
                <a:solidFill>
                  <a:srgbClr val="FF0000"/>
                </a:solidFill>
              </a:rPr>
              <a:t>Pricing is charged by the hour.</a:t>
            </a:r>
          </a:p>
          <a:p>
            <a:pPr lvl="1"/>
            <a:r>
              <a:rPr lang="en-US" dirty="0"/>
              <a:t>Partial hours are charged by the minute.</a:t>
            </a:r>
          </a:p>
          <a:p>
            <a:pPr lvl="1"/>
            <a:r>
              <a:rPr lang="en-US" dirty="0"/>
              <a:t>Storage is priced and charged separately.</a:t>
            </a:r>
          </a:p>
          <a:p>
            <a:pPr lvl="1"/>
            <a:r>
              <a:rPr lang="en-US" dirty="0"/>
              <a:t>VM Prices:</a:t>
            </a:r>
          </a:p>
          <a:p>
            <a:pPr lvl="2"/>
            <a:r>
              <a:rPr lang="en-US" dirty="0">
                <a:hlinkClick r:id="rId3"/>
              </a:rPr>
              <a:t>https://azure.microsoft.com/en-us/pricing/details/virtual-machines/linux/</a:t>
            </a:r>
            <a:endParaRPr lang="en-US" dirty="0"/>
          </a:p>
          <a:p>
            <a:pPr lvl="1"/>
            <a:endParaRPr lang="en-US" dirty="0"/>
          </a:p>
          <a:p>
            <a:r>
              <a:rPr lang="en-US" dirty="0"/>
              <a:t>Limits</a:t>
            </a:r>
          </a:p>
          <a:p>
            <a:pPr lvl="1"/>
            <a:r>
              <a:rPr lang="en-US" dirty="0"/>
              <a:t>20 VMs per region by default.  </a:t>
            </a:r>
            <a:r>
              <a:rPr lang="en-US" dirty="0">
                <a:highlight>
                  <a:srgbClr val="FFFF00"/>
                </a:highlight>
              </a:rPr>
              <a:t>(ASM LIMIT)</a:t>
            </a:r>
          </a:p>
          <a:p>
            <a:pPr lvl="2"/>
            <a:r>
              <a:rPr lang="en-US" b="1" dirty="0">
                <a:solidFill>
                  <a:srgbClr val="FF0000"/>
                </a:solidFill>
              </a:rPr>
              <a:t>20 cores per region. 10,000 Max.</a:t>
            </a:r>
          </a:p>
          <a:p>
            <a:pPr lvl="1"/>
            <a:r>
              <a:rPr lang="en-US" dirty="0"/>
              <a:t>Limits: </a:t>
            </a:r>
            <a:r>
              <a:rPr lang="en-US" dirty="0">
                <a:hlinkClick r:id="rId4"/>
              </a:rPr>
              <a:t>https://docs.microsoft.com/en-us/azure/azure-subscription-service-limits#virtual-machines-limits</a:t>
            </a:r>
            <a:endParaRPr lang="en-US" dirty="0"/>
          </a:p>
          <a:p>
            <a:r>
              <a:rPr lang="en-US" dirty="0"/>
              <a:t>What is the workload?</a:t>
            </a:r>
          </a:p>
          <a:p>
            <a:pPr lvl="1"/>
            <a:r>
              <a:rPr lang="en-US" dirty="0"/>
              <a:t>Require VMs or use PaaS</a:t>
            </a:r>
          </a:p>
          <a:p>
            <a:pPr lvl="1"/>
            <a:r>
              <a:rPr lang="en-US" dirty="0"/>
              <a:t>Windows/Linux</a:t>
            </a:r>
          </a:p>
          <a:p>
            <a:pPr lvl="1"/>
            <a:r>
              <a:rPr lang="en-US" dirty="0"/>
              <a:t>Containers</a:t>
            </a:r>
          </a:p>
          <a:p>
            <a:pPr lvl="1"/>
            <a:r>
              <a:rPr lang="en-US" dirty="0"/>
              <a:t>Encryption</a:t>
            </a:r>
          </a:p>
          <a:p>
            <a:pPr lvl="1"/>
            <a:r>
              <a:rPr lang="en-US" dirty="0"/>
              <a:t>Memory, CPU, Disk, Network intensive?</a:t>
            </a:r>
          </a:p>
          <a:p>
            <a:pPr lvl="2"/>
            <a:r>
              <a:rPr lang="en-US" dirty="0"/>
              <a:t>How many cores</a:t>
            </a:r>
          </a:p>
          <a:p>
            <a:pPr lvl="2"/>
            <a:r>
              <a:rPr lang="en-US" dirty="0"/>
              <a:t>How much disk space</a:t>
            </a:r>
          </a:p>
          <a:p>
            <a:pPr lvl="2"/>
            <a:r>
              <a:rPr lang="en-US" dirty="0"/>
              <a:t>SSDs required</a:t>
            </a:r>
          </a:p>
          <a:p>
            <a:pPr lvl="2"/>
            <a:r>
              <a:rPr lang="en-US" dirty="0"/>
              <a:t>IOPS required</a:t>
            </a:r>
          </a:p>
          <a:p>
            <a:pPr lvl="2"/>
            <a:r>
              <a:rPr lang="en-US" dirty="0"/>
              <a:t>How many NICs</a:t>
            </a:r>
          </a:p>
          <a:p>
            <a:pPr lvl="2"/>
            <a:r>
              <a:rPr lang="en-US" dirty="0"/>
              <a:t>Networking Speed</a:t>
            </a:r>
          </a:p>
          <a:p>
            <a:pPr lvl="1"/>
            <a:r>
              <a:rPr lang="en-US" dirty="0"/>
              <a:t>Scale</a:t>
            </a:r>
          </a:p>
          <a:p>
            <a:pPr lvl="2"/>
            <a:r>
              <a:rPr lang="en-US" dirty="0"/>
              <a:t>Up/Down</a:t>
            </a:r>
          </a:p>
          <a:p>
            <a:pPr lvl="2"/>
            <a:r>
              <a:rPr lang="en-US" dirty="0"/>
              <a:t>In/Out</a:t>
            </a:r>
          </a:p>
          <a:p>
            <a:pPr marL="457200" lvl="1" indent="0">
              <a:buNone/>
            </a:pPr>
            <a:endParaRPr lang="en-US" dirty="0"/>
          </a:p>
          <a:p>
            <a:pPr lvl="1"/>
            <a:endParaRPr lang="en-US" dirty="0"/>
          </a:p>
          <a:p>
            <a:pPr lvl="1"/>
            <a:endParaRPr lang="en-US" dirty="0"/>
          </a:p>
          <a:p>
            <a:endParaRPr lang="en-US" dirty="0"/>
          </a:p>
        </p:txBody>
      </p:sp>
      <p:cxnSp>
        <p:nvCxnSpPr>
          <p:cNvPr id="5" name="Straight Arrow Connector 4"/>
          <p:cNvCxnSpPr/>
          <p:nvPr/>
        </p:nvCxnSpPr>
        <p:spPr>
          <a:xfrm flipH="1">
            <a:off x="2732567" y="1690688"/>
            <a:ext cx="1212115" cy="68370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44681" y="1297172"/>
            <a:ext cx="2011326" cy="1077218"/>
          </a:xfrm>
          <a:prstGeom prst="rect">
            <a:avLst/>
          </a:prstGeom>
          <a:noFill/>
        </p:spPr>
        <p:txBody>
          <a:bodyPr wrap="square" rtlCol="0">
            <a:spAutoFit/>
          </a:bodyPr>
          <a:lstStyle/>
          <a:p>
            <a:r>
              <a:rPr lang="en-US" sz="1600" dirty="0">
                <a:solidFill>
                  <a:schemeClr val="accent5">
                    <a:lumMod val="75000"/>
                  </a:schemeClr>
                </a:solidFill>
              </a:rPr>
              <a:t>When you pay for a VM, this is what you are paying for: Cores, RAM, Temp Disk</a:t>
            </a:r>
          </a:p>
        </p:txBody>
      </p:sp>
    </p:spTree>
    <p:extLst>
      <p:ext uri="{BB962C8B-B14F-4D97-AF65-F5344CB8AC3E}">
        <p14:creationId xmlns:p14="http://schemas.microsoft.com/office/powerpoint/2010/main" val="347394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b="1" dirty="0">
                <a:solidFill>
                  <a:srgbClr val="00B050"/>
                </a:solidFill>
              </a:rPr>
              <a:t>Azure File Storage</a:t>
            </a:r>
          </a:p>
          <a:p>
            <a:pPr fontAlgn="ctr"/>
            <a:r>
              <a:rPr lang="en-US" b="1" dirty="0">
                <a:solidFill>
                  <a:srgbClr val="00B050"/>
                </a:solidFill>
              </a:rPr>
              <a:t>Azure Standard Storage Disks</a:t>
            </a:r>
          </a:p>
          <a:p>
            <a:pPr fontAlgn="ctr"/>
            <a:r>
              <a:rPr lang="en-US" b="1" dirty="0">
                <a:solidFill>
                  <a:srgbClr val="00B050"/>
                </a:solidFill>
              </a:rPr>
              <a:t>Azure Premium Storage Disks</a:t>
            </a:r>
          </a:p>
          <a:p>
            <a:pPr fontAlgn="ctr"/>
            <a:r>
              <a:rPr lang="en-US" b="1" dirty="0">
                <a:solidFill>
                  <a:srgbClr val="00B050"/>
                </a:solidFill>
              </a:rPr>
              <a:t>Standard Managed Disks</a:t>
            </a:r>
          </a:p>
          <a:p>
            <a:pPr marL="0" indent="0">
              <a:buNone/>
            </a:pPr>
            <a:endParaRPr lang="en-US" dirty="0"/>
          </a:p>
        </p:txBody>
      </p:sp>
    </p:spTree>
    <p:extLst>
      <p:ext uri="{BB962C8B-B14F-4D97-AF65-F5344CB8AC3E}">
        <p14:creationId xmlns:p14="http://schemas.microsoft.com/office/powerpoint/2010/main" val="33426965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dirty="0"/>
              <a:t>Standard Unmanaged Disk</a:t>
            </a:r>
          </a:p>
          <a:p>
            <a:pPr fontAlgn="ctr"/>
            <a:r>
              <a:rPr lang="en-US" dirty="0"/>
              <a:t>Premium Unmanaged Disk</a:t>
            </a:r>
          </a:p>
          <a:p>
            <a:pPr fontAlgn="ctr"/>
            <a:r>
              <a:rPr lang="en-US" dirty="0"/>
              <a:t>Standard Managed Disk</a:t>
            </a:r>
          </a:p>
          <a:p>
            <a:pPr fontAlgn="ctr"/>
            <a:r>
              <a:rPr lang="en-US" dirty="0"/>
              <a:t>Premium Managed Disk</a:t>
            </a:r>
          </a:p>
          <a:p>
            <a:pPr marL="0" indent="0">
              <a:buNone/>
            </a:pPr>
            <a:endParaRPr lang="en-US" dirty="0"/>
          </a:p>
        </p:txBody>
      </p:sp>
    </p:spTree>
    <p:extLst>
      <p:ext uri="{BB962C8B-B14F-4D97-AF65-F5344CB8AC3E}">
        <p14:creationId xmlns:p14="http://schemas.microsoft.com/office/powerpoint/2010/main" val="20147255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b="1" dirty="0">
                <a:solidFill>
                  <a:srgbClr val="00B050"/>
                </a:solidFill>
              </a:rPr>
              <a:t>Standard Unmanaged Disk</a:t>
            </a:r>
          </a:p>
          <a:p>
            <a:pPr fontAlgn="ctr"/>
            <a:r>
              <a:rPr lang="en-US" b="1" dirty="0">
                <a:solidFill>
                  <a:srgbClr val="00B050"/>
                </a:solidFill>
              </a:rPr>
              <a:t>Premium Unmanaged Disk</a:t>
            </a:r>
          </a:p>
          <a:p>
            <a:pPr fontAlgn="ctr"/>
            <a:r>
              <a:rPr lang="en-US" b="1" dirty="0">
                <a:solidFill>
                  <a:srgbClr val="00B050"/>
                </a:solidFill>
              </a:rPr>
              <a:t>Standard Managed Disk</a:t>
            </a:r>
          </a:p>
          <a:p>
            <a:pPr fontAlgn="ctr"/>
            <a:r>
              <a:rPr lang="en-US" b="1" dirty="0">
                <a:solidFill>
                  <a:srgbClr val="00B050"/>
                </a:solidFill>
              </a:rPr>
              <a:t>Premium Managed Disk</a:t>
            </a:r>
          </a:p>
          <a:p>
            <a:pPr marL="0" indent="0">
              <a:buNone/>
            </a:pPr>
            <a:endParaRPr lang="en-US" dirty="0"/>
          </a:p>
        </p:txBody>
      </p:sp>
    </p:spTree>
    <p:extLst>
      <p:ext uri="{BB962C8B-B14F-4D97-AF65-F5344CB8AC3E}">
        <p14:creationId xmlns:p14="http://schemas.microsoft.com/office/powerpoint/2010/main" val="9769197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dirty="0"/>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1845629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b="1" dirty="0">
                <a:solidFill>
                  <a:srgbClr val="00B050"/>
                </a:solidFill>
              </a:rPr>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27198392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dirty="0"/>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6110767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b="1" dirty="0">
                <a:solidFill>
                  <a:srgbClr val="00B050"/>
                </a:solidFill>
              </a:rPr>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27950045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dirty="0"/>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7588266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b="1" dirty="0">
                <a:solidFill>
                  <a:srgbClr val="00B050"/>
                </a:solidFill>
              </a:rPr>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1036968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dirty="0"/>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36755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age result for site:Microsoft.com cloud shared responsibility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38" y="1825625"/>
            <a:ext cx="7738110" cy="3429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VMs or </a:t>
            </a:r>
            <a:r>
              <a:rPr lang="en-US" dirty="0" err="1"/>
              <a:t>Paas</a:t>
            </a:r>
            <a:r>
              <a:rPr lang="en-US" dirty="0"/>
              <a:t>?</a:t>
            </a:r>
          </a:p>
        </p:txBody>
      </p:sp>
      <p:sp>
        <p:nvSpPr>
          <p:cNvPr id="4" name="Content Placeholder 3"/>
          <p:cNvSpPr>
            <a:spLocks noGrp="1"/>
          </p:cNvSpPr>
          <p:nvPr>
            <p:ph idx="1"/>
          </p:nvPr>
        </p:nvSpPr>
        <p:spPr>
          <a:xfrm>
            <a:off x="838200" y="1825625"/>
            <a:ext cx="3755065" cy="4351338"/>
          </a:xfrm>
        </p:spPr>
        <p:txBody>
          <a:bodyPr>
            <a:normAutofit fontScale="92500" lnSpcReduction="10000"/>
          </a:bodyPr>
          <a:lstStyle/>
          <a:p>
            <a:r>
              <a:rPr lang="en-US" dirty="0"/>
              <a:t>Use VMs</a:t>
            </a:r>
          </a:p>
          <a:p>
            <a:pPr lvl="1"/>
            <a:r>
              <a:rPr lang="en-US" dirty="0"/>
              <a:t>Lift &amp; Shift</a:t>
            </a:r>
          </a:p>
          <a:p>
            <a:pPr lvl="1"/>
            <a:r>
              <a:rPr lang="en-US" dirty="0"/>
              <a:t>Existing Deployment Model</a:t>
            </a:r>
          </a:p>
          <a:p>
            <a:pPr lvl="1"/>
            <a:r>
              <a:rPr lang="en-US" dirty="0"/>
              <a:t>OS customization required</a:t>
            </a:r>
          </a:p>
          <a:p>
            <a:pPr lvl="1"/>
            <a:r>
              <a:rPr lang="en-US" dirty="0"/>
              <a:t>Installed Dependencies required</a:t>
            </a:r>
          </a:p>
          <a:p>
            <a:pPr lvl="1"/>
            <a:r>
              <a:rPr lang="en-US" dirty="0"/>
              <a:t>Hardcoded lookups (Folders, drive letters, </a:t>
            </a:r>
            <a:r>
              <a:rPr lang="en-US" dirty="0" err="1"/>
              <a:t>etc</a:t>
            </a:r>
            <a:r>
              <a:rPr lang="en-US" dirty="0"/>
              <a:t>)</a:t>
            </a:r>
          </a:p>
          <a:p>
            <a:pPr lvl="1"/>
            <a:r>
              <a:rPr lang="en-US" dirty="0"/>
              <a:t>State-</a:t>
            </a:r>
            <a:r>
              <a:rPr lang="en-US" dirty="0" err="1"/>
              <a:t>ful</a:t>
            </a:r>
            <a:endParaRPr lang="en-US" dirty="0"/>
          </a:p>
          <a:p>
            <a:pPr lvl="1"/>
            <a:r>
              <a:rPr lang="en-US" dirty="0"/>
              <a:t>Portability</a:t>
            </a:r>
          </a:p>
          <a:p>
            <a:pPr lvl="1"/>
            <a:endParaRPr lang="en-US" dirty="0"/>
          </a:p>
        </p:txBody>
      </p:sp>
      <p:sp>
        <p:nvSpPr>
          <p:cNvPr id="6" name="Circle: Hollow 5"/>
          <p:cNvSpPr/>
          <p:nvPr/>
        </p:nvSpPr>
        <p:spPr>
          <a:xfrm>
            <a:off x="6484226" y="2810062"/>
            <a:ext cx="1564622" cy="1453593"/>
          </a:xfrm>
          <a:prstGeom prst="donut">
            <a:avLst>
              <a:gd name="adj" fmla="val 4018"/>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99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b="1" dirty="0">
                <a:solidFill>
                  <a:srgbClr val="00B050"/>
                </a:solidFill>
              </a:rPr>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9448078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dirty="0"/>
              <a:t>Use ARM Template functions.</a:t>
            </a:r>
          </a:p>
          <a:p>
            <a:pPr marL="0" indent="0">
              <a:buNone/>
            </a:pPr>
            <a:endParaRPr lang="en-US" dirty="0"/>
          </a:p>
        </p:txBody>
      </p:sp>
    </p:spTree>
    <p:extLst>
      <p:ext uri="{BB962C8B-B14F-4D97-AF65-F5344CB8AC3E}">
        <p14:creationId xmlns:p14="http://schemas.microsoft.com/office/powerpoint/2010/main" val="39906209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b="1" dirty="0">
                <a:solidFill>
                  <a:srgbClr val="00B050"/>
                </a:solidFill>
              </a:rPr>
              <a:t>Use ARM Template functions.</a:t>
            </a:r>
          </a:p>
          <a:p>
            <a:pPr marL="0" indent="0">
              <a:buNone/>
            </a:pPr>
            <a:endParaRPr lang="en-US" dirty="0"/>
          </a:p>
        </p:txBody>
      </p:sp>
    </p:spTree>
    <p:extLst>
      <p:ext uri="{BB962C8B-B14F-4D97-AF65-F5344CB8AC3E}">
        <p14:creationId xmlns:p14="http://schemas.microsoft.com/office/powerpoint/2010/main" val="19480594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dirty="0"/>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10724698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b="1" dirty="0">
                <a:solidFill>
                  <a:srgbClr val="00B050"/>
                </a:solidFill>
              </a:rPr>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21297522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51EC-941A-43CE-917F-091D32CC846A}"/>
              </a:ext>
            </a:extLst>
          </p:cNvPr>
          <p:cNvSpPr>
            <a:spLocks noGrp="1"/>
          </p:cNvSpPr>
          <p:nvPr>
            <p:ph type="ctrTitle"/>
          </p:nvPr>
        </p:nvSpPr>
        <p:spPr/>
        <p:txBody>
          <a:bodyPr/>
          <a:lstStyle/>
          <a:p>
            <a:r>
              <a:rPr lang="en-US" dirty="0"/>
              <a:t>Labs</a:t>
            </a:r>
          </a:p>
        </p:txBody>
      </p:sp>
      <p:sp>
        <p:nvSpPr>
          <p:cNvPr id="3" name="Subtitle 2">
            <a:extLst>
              <a:ext uri="{FF2B5EF4-FFF2-40B4-BE49-F238E27FC236}">
                <a16:creationId xmlns:a16="http://schemas.microsoft.com/office/drawing/2014/main" id="{274FDBF2-47DE-4446-AAFC-B0AD6A77A5CE}"/>
              </a:ext>
            </a:extLst>
          </p:cNvPr>
          <p:cNvSpPr>
            <a:spLocks noGrp="1"/>
          </p:cNvSpPr>
          <p:nvPr>
            <p:ph type="subTitle" idx="1"/>
          </p:nvPr>
        </p:nvSpPr>
        <p:spPr/>
        <p:txBody>
          <a:bodyPr/>
          <a:lstStyle/>
          <a:p>
            <a:r>
              <a:rPr lang="en-US"/>
              <a:t>https://github.com/michaelsrichter/70534ExamPrep</a:t>
            </a:r>
            <a:endParaRPr lang="en-US" dirty="0"/>
          </a:p>
        </p:txBody>
      </p:sp>
    </p:spTree>
    <p:extLst>
      <p:ext uri="{BB962C8B-B14F-4D97-AF65-F5344CB8AC3E}">
        <p14:creationId xmlns:p14="http://schemas.microsoft.com/office/powerpoint/2010/main" val="189873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 Supported Operating Systems</a:t>
            </a:r>
          </a:p>
        </p:txBody>
      </p:sp>
      <p:sp>
        <p:nvSpPr>
          <p:cNvPr id="3" name="Content Placeholder 2"/>
          <p:cNvSpPr>
            <a:spLocks noGrp="1"/>
          </p:cNvSpPr>
          <p:nvPr>
            <p:ph idx="1"/>
          </p:nvPr>
        </p:nvSpPr>
        <p:spPr/>
        <p:txBody>
          <a:bodyPr>
            <a:normAutofit fontScale="92500" lnSpcReduction="10000"/>
          </a:bodyPr>
          <a:lstStyle/>
          <a:p>
            <a:r>
              <a:rPr lang="en-US" dirty="0"/>
              <a:t>Linux</a:t>
            </a:r>
          </a:p>
          <a:p>
            <a:pPr lvl="1"/>
            <a:r>
              <a:rPr lang="en-US" dirty="0"/>
              <a:t>CentOS</a:t>
            </a:r>
          </a:p>
          <a:p>
            <a:pPr lvl="1"/>
            <a:r>
              <a:rPr lang="en-US" dirty="0"/>
              <a:t>CoreOS</a:t>
            </a:r>
          </a:p>
          <a:p>
            <a:pPr lvl="1"/>
            <a:r>
              <a:rPr lang="en-US" dirty="0"/>
              <a:t>Debian</a:t>
            </a:r>
          </a:p>
          <a:p>
            <a:pPr lvl="1"/>
            <a:r>
              <a:rPr lang="en-US" dirty="0"/>
              <a:t>Oracle</a:t>
            </a:r>
          </a:p>
          <a:p>
            <a:pPr lvl="1"/>
            <a:r>
              <a:rPr lang="en-US" dirty="0"/>
              <a:t>Red Hat</a:t>
            </a:r>
          </a:p>
          <a:p>
            <a:pPr lvl="1"/>
            <a:r>
              <a:rPr lang="en-US" dirty="0"/>
              <a:t>SUSE</a:t>
            </a:r>
          </a:p>
          <a:p>
            <a:pPr lvl="1"/>
            <a:r>
              <a:rPr lang="en-US" dirty="0" err="1"/>
              <a:t>openSUSE</a:t>
            </a:r>
            <a:endParaRPr lang="en-US" dirty="0"/>
          </a:p>
          <a:p>
            <a:pPr lvl="1"/>
            <a:r>
              <a:rPr lang="en-US" dirty="0"/>
              <a:t>Ubuntu</a:t>
            </a:r>
          </a:p>
          <a:p>
            <a:r>
              <a:rPr lang="en-US" dirty="0"/>
              <a:t>Windows Server</a:t>
            </a:r>
          </a:p>
          <a:p>
            <a:pPr lvl="1"/>
            <a:r>
              <a:rPr lang="en-US" dirty="0"/>
              <a:t>Windows 2003* </a:t>
            </a:r>
            <a:br>
              <a:rPr lang="en-US" dirty="0"/>
            </a:br>
            <a:r>
              <a:rPr lang="en-US" sz="1200" dirty="0">
                <a:hlinkClick r:id="rId3"/>
              </a:rPr>
              <a:t>https://support.microsoft.com/en-us/help/3206074</a:t>
            </a:r>
            <a:endParaRPr lang="en-US" dirty="0"/>
          </a:p>
          <a:p>
            <a:pPr lvl="1"/>
            <a:r>
              <a:rPr lang="en-US" b="1" dirty="0">
                <a:solidFill>
                  <a:srgbClr val="FF0000"/>
                </a:solidFill>
              </a:rPr>
              <a:t>Windows 2008R2+</a:t>
            </a:r>
          </a:p>
          <a:p>
            <a:pPr lvl="1"/>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3394754"/>
              </p:ext>
            </p:extLst>
          </p:nvPr>
        </p:nvGraphicFramePr>
        <p:xfrm>
          <a:off x="4862715" y="2599214"/>
          <a:ext cx="7047280" cy="4145280"/>
        </p:xfrm>
        <a:graphic>
          <a:graphicData uri="http://schemas.openxmlformats.org/drawingml/2006/table">
            <a:tbl>
              <a:tblPr/>
              <a:tblGrid>
                <a:gridCol w="1282903">
                  <a:extLst>
                    <a:ext uri="{9D8B030D-6E8A-4147-A177-3AD203B41FA5}">
                      <a16:colId xmlns:a16="http://schemas.microsoft.com/office/drawing/2014/main" val="3354980451"/>
                    </a:ext>
                  </a:extLst>
                </a:gridCol>
                <a:gridCol w="1627632">
                  <a:extLst>
                    <a:ext uri="{9D8B030D-6E8A-4147-A177-3AD203B41FA5}">
                      <a16:colId xmlns:a16="http://schemas.microsoft.com/office/drawing/2014/main" val="22402737"/>
                    </a:ext>
                  </a:extLst>
                </a:gridCol>
                <a:gridCol w="1303934">
                  <a:extLst>
                    <a:ext uri="{9D8B030D-6E8A-4147-A177-3AD203B41FA5}">
                      <a16:colId xmlns:a16="http://schemas.microsoft.com/office/drawing/2014/main" val="1334607271"/>
                    </a:ext>
                  </a:extLst>
                </a:gridCol>
                <a:gridCol w="2832811">
                  <a:extLst>
                    <a:ext uri="{9D8B030D-6E8A-4147-A177-3AD203B41FA5}">
                      <a16:colId xmlns:a16="http://schemas.microsoft.com/office/drawing/2014/main" val="1855409476"/>
                    </a:ext>
                  </a:extLst>
                </a:gridCol>
              </a:tblGrid>
              <a:tr h="0">
                <a:tc>
                  <a:txBody>
                    <a:bodyPr/>
                    <a:lstStyle/>
                    <a:p>
                      <a:pPr marL="0" marR="0" fontAlgn="t">
                        <a:spcBef>
                          <a:spcPts val="0"/>
                        </a:spcBef>
                        <a:spcAft>
                          <a:spcPts val="0"/>
                        </a:spcAft>
                      </a:pPr>
                      <a:r>
                        <a:rPr lang="en-US" sz="1100">
                          <a:solidFill>
                            <a:srgbClr val="D5D5D5"/>
                          </a:solidFill>
                          <a:effectLst/>
                          <a:latin typeface="segoe-ui_semibold"/>
                        </a:rPr>
                        <a:t>Distribution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Version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Drivers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Agent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76834924"/>
                  </a:ext>
                </a:extLst>
              </a:tr>
              <a:tr h="0">
                <a:tc>
                  <a:txBody>
                    <a:bodyPr/>
                    <a:lstStyle/>
                    <a:p>
                      <a:pPr marL="0" marR="0" fontAlgn="t">
                        <a:spcBef>
                          <a:spcPts val="0"/>
                        </a:spcBef>
                        <a:spcAft>
                          <a:spcPts val="0"/>
                        </a:spcAft>
                      </a:pPr>
                      <a:r>
                        <a:rPr lang="en-US" sz="1100">
                          <a:solidFill>
                            <a:srgbClr val="D5D5D5"/>
                          </a:solidFill>
                          <a:effectLst/>
                          <a:latin typeface="segoe-ui_normal"/>
                        </a:rPr>
                        <a:t>CentOS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a:t>
                      </a:r>
                      <a:r>
                        <a:rPr lang="en-US" sz="1100">
                          <a:effectLst/>
                          <a:latin typeface="segoe-ui_normal"/>
                          <a:hlinkClick r:id="rId4"/>
                        </a:rPr>
                        <a:t>LIS download</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CentOS 6.4+: 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5"/>
                        </a:rPr>
                        <a:t>repo</a:t>
                      </a:r>
                      <a:r>
                        <a:rPr lang="en-US" sz="1100">
                          <a:solidFill>
                            <a:srgbClr val="D5D5D5"/>
                          </a:solidFill>
                          <a:effectLst/>
                          <a:latin typeface="segoe-ui_normal"/>
                        </a:rPr>
                        <a:t> under "WALinuxAgent"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690905278"/>
                  </a:ext>
                </a:extLst>
              </a:tr>
              <a:tr h="0">
                <a:tc>
                  <a:txBody>
                    <a:bodyPr/>
                    <a:lstStyle/>
                    <a:p>
                      <a:pPr marL="0" marR="0" fontAlgn="t">
                        <a:spcBef>
                          <a:spcPts val="0"/>
                        </a:spcBef>
                        <a:spcAft>
                          <a:spcPts val="0"/>
                        </a:spcAft>
                      </a:pPr>
                      <a:r>
                        <a:rPr lang="en-US" sz="1100">
                          <a:effectLst/>
                          <a:latin typeface="segoe-ui_normal"/>
                          <a:hlinkClick r:id="rId7"/>
                        </a:rPr>
                        <a:t>CoreOS</a:t>
                      </a:r>
                      <a:endParaRPr lang="en-US" sz="1100">
                        <a:effectLst/>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494.4.0+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8"/>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256988583"/>
                  </a:ext>
                </a:extLst>
              </a:tr>
              <a:tr h="0">
                <a:tc>
                  <a:txBody>
                    <a:bodyPr/>
                    <a:lstStyle/>
                    <a:p>
                      <a:pPr marL="0" marR="0" fontAlgn="t">
                        <a:spcBef>
                          <a:spcPts val="0"/>
                        </a:spcBef>
                        <a:spcAft>
                          <a:spcPts val="0"/>
                        </a:spcAft>
                      </a:pPr>
                      <a:r>
                        <a:rPr lang="en-US" sz="1100">
                          <a:solidFill>
                            <a:srgbClr val="D5D5D5"/>
                          </a:solidFill>
                          <a:effectLst/>
                          <a:latin typeface="segoe-ui_normal"/>
                        </a:rPr>
                        <a:t>Debian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Debian 7.9+, 8.2+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49175396"/>
                  </a:ext>
                </a:extLst>
              </a:tr>
              <a:tr h="0">
                <a:tc>
                  <a:txBody>
                    <a:bodyPr/>
                    <a:lstStyle/>
                    <a:p>
                      <a:pPr marL="0" marR="0" fontAlgn="t">
                        <a:spcBef>
                          <a:spcPts val="0"/>
                        </a:spcBef>
                        <a:spcAft>
                          <a:spcPts val="0"/>
                        </a:spcAft>
                      </a:pPr>
                      <a:r>
                        <a:rPr lang="en-US" sz="1100">
                          <a:solidFill>
                            <a:srgbClr val="D5D5D5"/>
                          </a:solidFill>
                          <a:effectLst/>
                          <a:latin typeface="segoe-ui_normal"/>
                        </a:rPr>
                        <a:t>Oracle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6.4+,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21527871"/>
                  </a:ext>
                </a:extLst>
              </a:tr>
              <a:tr h="0">
                <a:tc>
                  <a:txBody>
                    <a:bodyPr/>
                    <a:lstStyle/>
                    <a:p>
                      <a:pPr marL="0" marR="0" fontAlgn="t">
                        <a:spcBef>
                          <a:spcPts val="0"/>
                        </a:spcBef>
                        <a:spcAft>
                          <a:spcPts val="0"/>
                        </a:spcAft>
                      </a:pPr>
                      <a:r>
                        <a:rPr lang="en-US" sz="1100">
                          <a:solidFill>
                            <a:srgbClr val="D5D5D5"/>
                          </a:solidFill>
                          <a:effectLst/>
                          <a:latin typeface="segoe-ui_normal"/>
                        </a:rPr>
                        <a:t>Red Hat Enterprise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RHEL 6.7+, 7.1+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53716526"/>
                  </a:ext>
                </a:extLst>
              </a:tr>
              <a:tr h="0">
                <a:tc>
                  <a:txBody>
                    <a:bodyPr/>
                    <a:lstStyle/>
                    <a:p>
                      <a:pPr marL="0" marR="0" fontAlgn="t">
                        <a:spcBef>
                          <a:spcPts val="0"/>
                        </a:spcBef>
                        <a:spcAft>
                          <a:spcPts val="0"/>
                        </a:spcAft>
                      </a:pPr>
                      <a:r>
                        <a:rPr lang="en-US" sz="1100">
                          <a:solidFill>
                            <a:srgbClr val="D5D5D5"/>
                          </a:solidFill>
                          <a:effectLst/>
                          <a:latin typeface="segoe-ui_normal"/>
                        </a:rPr>
                        <a:t>SUSE Linux Enterprise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SLES/SLES for SAP</a:t>
                      </a:r>
                    </a:p>
                    <a:p>
                      <a:pPr marL="0" marR="0" fontAlgn="t">
                        <a:spcBef>
                          <a:spcPts val="0"/>
                        </a:spcBef>
                        <a:spcAft>
                          <a:spcPts val="0"/>
                        </a:spcAft>
                      </a:pPr>
                      <a:r>
                        <a:rPr lang="en-US" sz="1100">
                          <a:solidFill>
                            <a:srgbClr val="D5D5D5"/>
                          </a:solidFill>
                          <a:effectLst/>
                          <a:latin typeface="segoe-ui_normal"/>
                        </a:rPr>
                        <a:t>11 SP4</a:t>
                      </a:r>
                    </a:p>
                    <a:p>
                      <a:pPr marL="0" marR="0" fontAlgn="t">
                        <a:spcBef>
                          <a:spcPts val="0"/>
                        </a:spcBef>
                        <a:spcAft>
                          <a:spcPts val="0"/>
                        </a:spcAft>
                      </a:pPr>
                      <a:r>
                        <a:rPr lang="en-US" sz="1100">
                          <a:solidFill>
                            <a:srgbClr val="D5D5D5"/>
                          </a:solidFill>
                          <a:effectLst/>
                          <a:latin typeface="segoe-ui_normal"/>
                        </a:rPr>
                        <a:t>12 SP1+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a:t>
                      </a:r>
                    </a:p>
                    <a:p>
                      <a:pPr marL="0" marR="0" fontAlgn="t">
                        <a:spcBef>
                          <a:spcPts val="0"/>
                        </a:spcBef>
                        <a:spcAft>
                          <a:spcPts val="0"/>
                        </a:spcAft>
                      </a:pPr>
                      <a:r>
                        <a:rPr lang="en-US" sz="1100">
                          <a:solidFill>
                            <a:srgbClr val="D5D5D5"/>
                          </a:solidFill>
                          <a:effectLst/>
                          <a:latin typeface="segoe-ui_normal"/>
                        </a:rPr>
                        <a:t>for 11 in </a:t>
                      </a:r>
                      <a:r>
                        <a:rPr lang="en-US" sz="1100">
                          <a:effectLst/>
                          <a:latin typeface="segoe-ui_normal"/>
                          <a:hlinkClick r:id="rId10"/>
                        </a:rPr>
                        <a:t>Cloud:Tools</a:t>
                      </a:r>
                      <a:r>
                        <a:rPr lang="en-US" sz="1100">
                          <a:solidFill>
                            <a:srgbClr val="D5D5D5"/>
                          </a:solidFill>
                          <a:effectLst/>
                          <a:latin typeface="segoe-ui_normal"/>
                        </a:rPr>
                        <a:t> repo</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for 12 included in "Public Cloud" Module under "python-azure-agent"</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53683558"/>
                  </a:ext>
                </a:extLst>
              </a:tr>
              <a:tr h="0">
                <a:tc>
                  <a:txBody>
                    <a:bodyPr/>
                    <a:lstStyle/>
                    <a:p>
                      <a:pPr marL="0" marR="0" fontAlgn="t">
                        <a:spcBef>
                          <a:spcPts val="0"/>
                        </a:spcBef>
                        <a:spcAft>
                          <a:spcPts val="0"/>
                        </a:spcAft>
                      </a:pPr>
                      <a:r>
                        <a:rPr lang="en-US" sz="1100">
                          <a:solidFill>
                            <a:srgbClr val="D5D5D5"/>
                          </a:solidFill>
                          <a:effectLst/>
                          <a:latin typeface="segoe-ui_normal"/>
                        </a:rPr>
                        <a:t>openSUSE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openSUSE Leap 42.1+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10"/>
                        </a:rPr>
                        <a:t>Cloud:Tools</a:t>
                      </a:r>
                      <a:r>
                        <a:rPr lang="en-US" sz="1100">
                          <a:solidFill>
                            <a:srgbClr val="D5D5D5"/>
                          </a:solidFill>
                          <a:effectLst/>
                          <a:latin typeface="segoe-ui_normal"/>
                        </a:rPr>
                        <a:t> repo under "python-azure-agent"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20528050"/>
                  </a:ext>
                </a:extLst>
              </a:tr>
              <a:tr h="0">
                <a:tc>
                  <a:txBody>
                    <a:bodyPr/>
                    <a:lstStyle/>
                    <a:p>
                      <a:pPr marL="0" marR="0" fontAlgn="t">
                        <a:spcBef>
                          <a:spcPts val="0"/>
                        </a:spcBef>
                        <a:spcAft>
                          <a:spcPts val="0"/>
                        </a:spcAft>
                      </a:pPr>
                      <a:r>
                        <a:rPr lang="en-US" sz="1100">
                          <a:solidFill>
                            <a:srgbClr val="D5D5D5"/>
                          </a:solidFill>
                          <a:effectLst/>
                          <a:latin typeface="segoe-ui_normal"/>
                        </a:rPr>
                        <a:t>Ubuntu</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Ubuntu 12.04, 14.04, 16.04, 16.10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walinuxagent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97819869"/>
                  </a:ext>
                </a:extLst>
              </a:tr>
            </a:tbl>
          </a:graphicData>
        </a:graphic>
      </p:graphicFrame>
      <p:sp>
        <p:nvSpPr>
          <p:cNvPr id="6" name="Rectangle 5"/>
          <p:cNvSpPr/>
          <p:nvPr/>
        </p:nvSpPr>
        <p:spPr>
          <a:xfrm>
            <a:off x="4233455" y="2162414"/>
            <a:ext cx="8305800" cy="369332"/>
          </a:xfrm>
          <a:prstGeom prst="rect">
            <a:avLst/>
          </a:prstGeom>
        </p:spPr>
        <p:txBody>
          <a:bodyPr wrap="square">
            <a:spAutoFit/>
          </a:bodyPr>
          <a:lstStyle/>
          <a:p>
            <a:r>
              <a:rPr lang="x-none" dirty="0">
                <a:hlinkClick r:id="rId11"/>
              </a:rPr>
              <a:t>https://docs.microsoft.com/en-us/azure/virtual-machines/linux/endorsed-distros</a:t>
            </a:r>
            <a:endParaRPr lang="x-none" dirty="0"/>
          </a:p>
        </p:txBody>
      </p:sp>
    </p:spTree>
    <p:extLst>
      <p:ext uri="{BB962C8B-B14F-4D97-AF65-F5344CB8AC3E}">
        <p14:creationId xmlns:p14="http://schemas.microsoft.com/office/powerpoint/2010/main" val="31391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a:t>
            </a:r>
          </a:p>
        </p:txBody>
      </p:sp>
      <p:sp>
        <p:nvSpPr>
          <p:cNvPr id="3" name="Content Placeholder 2"/>
          <p:cNvSpPr>
            <a:spLocks noGrp="1"/>
          </p:cNvSpPr>
          <p:nvPr>
            <p:ph idx="1"/>
          </p:nvPr>
        </p:nvSpPr>
        <p:spPr>
          <a:xfrm>
            <a:off x="838200" y="1825625"/>
            <a:ext cx="10515600" cy="1130226"/>
          </a:xfrm>
        </p:spPr>
        <p:txBody>
          <a:bodyPr>
            <a:normAutofit fontScale="92500" lnSpcReduction="20000"/>
          </a:bodyPr>
          <a:lstStyle/>
          <a:p>
            <a:r>
              <a:rPr lang="en-US" dirty="0"/>
              <a:t>Determine Cores, RAM, ACUs, Disks, NICs, Network Speed, Temporary Storage, SSD support</a:t>
            </a:r>
          </a:p>
          <a:p>
            <a:r>
              <a:rPr lang="en-US" dirty="0"/>
              <a:t>High level categories:</a:t>
            </a:r>
          </a:p>
        </p:txBody>
      </p:sp>
      <p:graphicFrame>
        <p:nvGraphicFramePr>
          <p:cNvPr id="6" name="Table 5"/>
          <p:cNvGraphicFramePr>
            <a:graphicFrameLocks noGrp="1"/>
          </p:cNvGraphicFramePr>
          <p:nvPr>
            <p:extLst>
              <p:ext uri="{D42A27DB-BD31-4B8C-83A1-F6EECF244321}">
                <p14:modId xmlns:p14="http://schemas.microsoft.com/office/powerpoint/2010/main" val="1411232540"/>
              </p:ext>
            </p:extLst>
          </p:nvPr>
        </p:nvGraphicFramePr>
        <p:xfrm>
          <a:off x="1193247" y="2886595"/>
          <a:ext cx="6998817" cy="3058160"/>
        </p:xfrm>
        <a:graphic>
          <a:graphicData uri="http://schemas.openxmlformats.org/drawingml/2006/table">
            <a:tbl>
              <a:tblPr/>
              <a:tblGrid>
                <a:gridCol w="1260043">
                  <a:extLst>
                    <a:ext uri="{9D8B030D-6E8A-4147-A177-3AD203B41FA5}">
                      <a16:colId xmlns:a16="http://schemas.microsoft.com/office/drawing/2014/main" val="4102219089"/>
                    </a:ext>
                  </a:extLst>
                </a:gridCol>
                <a:gridCol w="1234440">
                  <a:extLst>
                    <a:ext uri="{9D8B030D-6E8A-4147-A177-3AD203B41FA5}">
                      <a16:colId xmlns:a16="http://schemas.microsoft.com/office/drawing/2014/main" val="3644213319"/>
                    </a:ext>
                  </a:extLst>
                </a:gridCol>
                <a:gridCol w="4504334">
                  <a:extLst>
                    <a:ext uri="{9D8B030D-6E8A-4147-A177-3AD203B41FA5}">
                      <a16:colId xmlns:a16="http://schemas.microsoft.com/office/drawing/2014/main" val="4247279714"/>
                    </a:ext>
                  </a:extLst>
                </a:gridCol>
              </a:tblGrid>
              <a:tr h="0">
                <a:tc>
                  <a:txBody>
                    <a:bodyPr/>
                    <a:lstStyle/>
                    <a:p>
                      <a:pPr marL="0" marR="0" fontAlgn="t">
                        <a:spcBef>
                          <a:spcPts val="0"/>
                        </a:spcBef>
                        <a:spcAft>
                          <a:spcPts val="0"/>
                        </a:spcAft>
                      </a:pPr>
                      <a:r>
                        <a:rPr lang="en-US" sz="1100">
                          <a:solidFill>
                            <a:srgbClr val="D5D5D5"/>
                          </a:solidFill>
                          <a:effectLst/>
                          <a:latin typeface="segoe-ui_semibold"/>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semibold"/>
                        </a:rPr>
                        <a:t>Sizes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semibold"/>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45523417"/>
                  </a:ext>
                </a:extLst>
              </a:tr>
              <a:tr h="0">
                <a:tc>
                  <a:txBody>
                    <a:bodyPr/>
                    <a:lstStyle/>
                    <a:p>
                      <a:pPr marL="0" marR="0" fontAlgn="t">
                        <a:spcBef>
                          <a:spcPts val="0"/>
                        </a:spcBef>
                        <a:spcAft>
                          <a:spcPts val="0"/>
                        </a:spcAft>
                      </a:pPr>
                      <a:r>
                        <a:rPr lang="en-US" sz="1100" b="1">
                          <a:solidFill>
                            <a:schemeClr val="bg2"/>
                          </a:solidFill>
                          <a:effectLst/>
                          <a:latin typeface="segoe-ui_normal"/>
                          <a:hlinkClick r:id="rId3"/>
                        </a:rPr>
                        <a:t>General purpose</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DSv2, Dv2, DS, D, Av2, A0-7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Balanced CPU-to-memory ratio. Ideal for testing and development, small to medium databases, and low to medium traffic web servers.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7027414"/>
                  </a:ext>
                </a:extLst>
              </a:tr>
              <a:tr h="0">
                <a:tc>
                  <a:txBody>
                    <a:bodyPr/>
                    <a:lstStyle/>
                    <a:p>
                      <a:pPr marL="0" marR="0" fontAlgn="t">
                        <a:spcBef>
                          <a:spcPts val="0"/>
                        </a:spcBef>
                        <a:spcAft>
                          <a:spcPts val="0"/>
                        </a:spcAft>
                      </a:pPr>
                      <a:r>
                        <a:rPr lang="en-US" sz="1100" b="1">
                          <a:solidFill>
                            <a:schemeClr val="bg2"/>
                          </a:solidFill>
                          <a:effectLst/>
                          <a:latin typeface="segoe-ui_normal"/>
                          <a:hlinkClick r:id="rId4"/>
                        </a:rPr>
                        <a:t>Compute optimized</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Fs, 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High CPU-to-memory ratio. Good for medium traffic web servers, network appliances, batch processes, and application servers.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71737684"/>
                  </a:ext>
                </a:extLst>
              </a:tr>
              <a:tr h="0">
                <a:tc>
                  <a:txBody>
                    <a:bodyPr/>
                    <a:lstStyle/>
                    <a:p>
                      <a:pPr marL="0" marR="0" fontAlgn="t">
                        <a:spcBef>
                          <a:spcPts val="0"/>
                        </a:spcBef>
                        <a:spcAft>
                          <a:spcPts val="0"/>
                        </a:spcAft>
                      </a:pPr>
                      <a:r>
                        <a:rPr lang="en-US" sz="1100" b="1">
                          <a:solidFill>
                            <a:schemeClr val="bg2"/>
                          </a:solidFill>
                          <a:effectLst/>
                          <a:latin typeface="segoe-ui_normal"/>
                          <a:hlinkClick r:id="rId5"/>
                        </a:rPr>
                        <a:t>Memory optimized</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GS, G, DSv2, DS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High memory-to-core ratio. Great for relational database servers, medium to large caches, and in-memory analytics.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64048374"/>
                  </a:ext>
                </a:extLst>
              </a:tr>
              <a:tr h="0">
                <a:tc>
                  <a:txBody>
                    <a:bodyPr/>
                    <a:lstStyle/>
                    <a:p>
                      <a:pPr marL="0" marR="0" fontAlgn="t">
                        <a:spcBef>
                          <a:spcPts val="0"/>
                        </a:spcBef>
                        <a:spcAft>
                          <a:spcPts val="0"/>
                        </a:spcAft>
                      </a:pPr>
                      <a:r>
                        <a:rPr lang="en-US" sz="1100" b="1">
                          <a:solidFill>
                            <a:schemeClr val="bg2"/>
                          </a:solidFill>
                          <a:effectLst/>
                          <a:latin typeface="segoe-ui_normal"/>
                          <a:hlinkClick r:id="rId6"/>
                        </a:rPr>
                        <a:t>Storage optimized</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Ls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High disk throughput and IO. Ideal for Big Data, SQL, and NoSQL databases.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46501452"/>
                  </a:ext>
                </a:extLst>
              </a:tr>
              <a:tr h="0">
                <a:tc>
                  <a:txBody>
                    <a:bodyPr/>
                    <a:lstStyle/>
                    <a:p>
                      <a:pPr marL="0" marR="0" fontAlgn="t">
                        <a:spcBef>
                          <a:spcPts val="0"/>
                        </a:spcBef>
                        <a:spcAft>
                          <a:spcPts val="0"/>
                        </a:spcAft>
                      </a:pPr>
                      <a:r>
                        <a:rPr lang="en-US" sz="1100" b="1">
                          <a:solidFill>
                            <a:schemeClr val="bg2"/>
                          </a:solidFill>
                          <a:effectLst/>
                          <a:latin typeface="segoe-ui_normal"/>
                          <a:hlinkClick r:id="rId7"/>
                        </a:rPr>
                        <a:t>GPU</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NV, NC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Specialized virtual machines targeted for heavy graphic rendering and video editing. Available with single or multiple GPUs.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07454625"/>
                  </a:ext>
                </a:extLst>
              </a:tr>
              <a:tr h="0">
                <a:tc>
                  <a:txBody>
                    <a:bodyPr/>
                    <a:lstStyle/>
                    <a:p>
                      <a:pPr marL="0" marR="0" fontAlgn="t">
                        <a:spcBef>
                          <a:spcPts val="0"/>
                        </a:spcBef>
                        <a:spcAft>
                          <a:spcPts val="0"/>
                        </a:spcAft>
                      </a:pPr>
                      <a:r>
                        <a:rPr lang="en-US" sz="1100" b="1" dirty="0">
                          <a:solidFill>
                            <a:schemeClr val="bg2"/>
                          </a:solidFill>
                          <a:effectLst/>
                          <a:latin typeface="segoe-ui_normal"/>
                          <a:hlinkClick r:id="rId8"/>
                        </a:rPr>
                        <a:t>High performance compute</a:t>
                      </a:r>
                      <a:endParaRPr lang="en-US" sz="1100" b="1" dirty="0">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H, A8-11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Our fastest and most powerful CPU virtual machines with optional high-throughput network interfaces (RDMA).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163023831"/>
                  </a:ext>
                </a:extLst>
              </a:tr>
            </a:tbl>
          </a:graphicData>
        </a:graphic>
      </p:graphicFrame>
      <p:sp>
        <p:nvSpPr>
          <p:cNvPr id="7" name="Rectangle 6"/>
          <p:cNvSpPr/>
          <p:nvPr/>
        </p:nvSpPr>
        <p:spPr>
          <a:xfrm>
            <a:off x="838200" y="6311900"/>
            <a:ext cx="9009192" cy="646331"/>
          </a:xfrm>
          <a:prstGeom prst="rect">
            <a:avLst/>
          </a:prstGeom>
        </p:spPr>
        <p:txBody>
          <a:bodyPr wrap="square">
            <a:spAutoFit/>
          </a:bodyPr>
          <a:lstStyle/>
          <a:p>
            <a:r>
              <a:rPr lang="en-US" dirty="0">
                <a:hlinkClick r:id="rId9"/>
              </a:rPr>
              <a:t>https://docs.microsoft.com/en-us/azure/virtual-machines/virtual-machines-windows-sizes</a:t>
            </a:r>
            <a:endParaRPr lang="en-US" dirty="0"/>
          </a:p>
          <a:p>
            <a:endParaRPr lang="en-US" dirty="0"/>
          </a:p>
        </p:txBody>
      </p:sp>
    </p:spTree>
    <p:extLst>
      <p:ext uri="{BB962C8B-B14F-4D97-AF65-F5344CB8AC3E}">
        <p14:creationId xmlns:p14="http://schemas.microsoft.com/office/powerpoint/2010/main" val="1981484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3682</TotalTime>
  <Words>6243</Words>
  <Application>Microsoft Office PowerPoint</Application>
  <PresentationFormat>Widescreen</PresentationFormat>
  <Paragraphs>932</Paragraphs>
  <Slides>75</Slides>
  <Notes>75</Notes>
  <HiddenSlides>5</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Microsoft YaHei</vt:lpstr>
      <vt:lpstr>Arial</vt:lpstr>
      <vt:lpstr>Calibri</vt:lpstr>
      <vt:lpstr>Calibri Light</vt:lpstr>
      <vt:lpstr>Consolas</vt:lpstr>
      <vt:lpstr>Courier New</vt:lpstr>
      <vt:lpstr>Segoe UI</vt:lpstr>
      <vt:lpstr>segoe-ui_bold</vt:lpstr>
      <vt:lpstr>segoe-ui_normal</vt:lpstr>
      <vt:lpstr>segoe-ui_semibold</vt:lpstr>
      <vt:lpstr>Times New Roman</vt:lpstr>
      <vt:lpstr>Wingdings</vt:lpstr>
      <vt:lpstr>Office Theme</vt:lpstr>
      <vt:lpstr>Architect an Azure Compute Infrastructure</vt:lpstr>
      <vt:lpstr>Exam 70-534 Architecting Microsoft Azure Solutions</vt:lpstr>
      <vt:lpstr>#7 Architect an Azure Compute infrastructure (10–15%)</vt:lpstr>
      <vt:lpstr>Architect an Azure Compute Infrastructure</vt:lpstr>
      <vt:lpstr>VMs</vt:lpstr>
      <vt:lpstr>VMs</vt:lpstr>
      <vt:lpstr>VMs or Paas?</vt:lpstr>
      <vt:lpstr>VMs – Supported Operating Systems</vt:lpstr>
      <vt:lpstr>VM Sizes</vt:lpstr>
      <vt:lpstr>VM Sizes – General Purpose</vt:lpstr>
      <vt:lpstr>VM Disks</vt:lpstr>
      <vt:lpstr>Increase size of existing Disks</vt:lpstr>
      <vt:lpstr>VM Disks</vt:lpstr>
      <vt:lpstr>VM Disks</vt:lpstr>
      <vt:lpstr>VM Azure Compute Unit (ACU) </vt:lpstr>
      <vt:lpstr>VM Disks</vt:lpstr>
      <vt:lpstr>VM Scaling</vt:lpstr>
      <vt:lpstr>VM ARM Template Notes</vt:lpstr>
      <vt:lpstr>VM Recommendations</vt:lpstr>
      <vt:lpstr>Availability Sets</vt:lpstr>
      <vt:lpstr>Availability Sets</vt:lpstr>
      <vt:lpstr>VM Networking Lego Blocks</vt:lpstr>
      <vt:lpstr>ARM Templates</vt:lpstr>
      <vt:lpstr>What is ARM?</vt:lpstr>
      <vt:lpstr>Author ARM Templates - </vt:lpstr>
      <vt:lpstr>ARM Templates - Structure</vt:lpstr>
      <vt:lpstr>ARM Templates - Parameters</vt:lpstr>
      <vt:lpstr>ARM Templates – Parameters</vt:lpstr>
      <vt:lpstr>Re-use ARM Templates</vt:lpstr>
      <vt:lpstr>ARM Templates –Variables</vt:lpstr>
      <vt:lpstr>ARM Templates -Resources</vt:lpstr>
      <vt:lpstr>ARM Templates -Resources</vt:lpstr>
      <vt:lpstr>ARM Templates –Outputs</vt:lpstr>
      <vt:lpstr>ARM Templates – Functions and Expressions</vt:lpstr>
      <vt:lpstr>ARM Templates - Nesting</vt:lpstr>
      <vt:lpstr>ARM Templates - Dependencies</vt:lpstr>
      <vt:lpstr>ARM Templates – Multiple Instances</vt:lpstr>
      <vt:lpstr>ARM Templates Advanced Topics</vt:lpstr>
      <vt:lpstr>Deploy Templates</vt:lpstr>
      <vt:lpstr>Deploy Templates – Portal, Custom Template </vt:lpstr>
      <vt:lpstr>Deploy Templates – Portal, Quickstart </vt:lpstr>
      <vt:lpstr>Deploy Templates – Portal, from Account </vt:lpstr>
      <vt:lpstr>Deploy Templates – Portal</vt:lpstr>
      <vt:lpstr>Deploy Templates - Powershell</vt:lpstr>
      <vt:lpstr>Deploy Templates - PowerShell</vt:lpstr>
      <vt:lpstr>Deploy resources with Resource Manager templates and Azure PowerShell</vt:lpstr>
      <vt:lpstr>Deploy Templates – CLI (similar to PowerShell)</vt:lpstr>
      <vt:lpstr>Regional Availability</vt:lpstr>
      <vt:lpstr>Regional Availability - Regions</vt:lpstr>
      <vt:lpstr>Regional Availability - Design</vt:lpstr>
      <vt:lpstr>Regional Availability - Design</vt:lpstr>
      <vt:lpstr>High Availability</vt:lpstr>
      <vt:lpstr>Containers</vt:lpstr>
      <vt:lpstr>Containers and Azure</vt:lpstr>
      <vt:lpstr>I have an application that processes images locally before saving them to permanent storage. I need some disk space to temporarily store these files. What is the most cost effective option?</vt:lpstr>
      <vt:lpstr>I have an application that processes images locally before saving them to permanent storage. I need some disk space to temporarily store these files. What is the most cost effective option?</vt:lpstr>
      <vt:lpstr>I have an application that requires a consist and guaranteed amount of IOPS and throughput for accessing data on disks. What is the most cost effective option?</vt:lpstr>
      <vt:lpstr>I have an application that requires a consist and guaranteed amount of IOPS and throughput for accessing data on disks. What is the most cost effective option?</vt:lpstr>
      <vt:lpstr>My VM needs an "F" drive with at least 2TB of space. Which of the following do I need to consider when designing my VM?</vt:lpstr>
      <vt:lpstr>My VM needs an "F" drive with at least 2TB of space. Which of the following do I need to consider when designing my VM?</vt:lpstr>
      <vt:lpstr>I need to create a VM with one data disk. I must be able to export the disk to a VHD file and host in a storage account and I need to take snapshots of the disk.  Which of the following can I use?</vt:lpstr>
      <vt:lpstr>I need to create a VM with one data disk. I must be able to export the disk to a VHD file and host in a storage account and I need to take snapshots of the disk.  Which of the following can I use?</vt:lpstr>
      <vt:lpstr>I've created a VM with a database installed and configured. It uses 2 Data Disks. I need to be able to deploy this VM in multiple scenarios. What is the simplest way to redeploy this VM multiple times?</vt:lpstr>
      <vt:lpstr>I've created a VM with a database installed and configured. It uses 2 Data Disks. I need to be able to deploy this VM in multiple scenarios. What is the simplest way to redeploy this VM multiple times?</vt:lpstr>
      <vt:lpstr>Every VM in an availability set gets:</vt:lpstr>
      <vt:lpstr>Every VM in an availability set gets:</vt:lpstr>
      <vt:lpstr>To build a highly available VM solution, I need at least 2 VMs in</vt:lpstr>
      <vt:lpstr>To build a highly available VM solution, I need at least 2 VMs in</vt:lpstr>
      <vt:lpstr>To deploy an externally available Azure ARM Template, but keep it secure, I can:</vt:lpstr>
      <vt:lpstr>To deploy an externally available Azure ARM Template, but keep it secure, I can:</vt:lpstr>
      <vt:lpstr>My ARM Template needs to manipulate strings to name and reference the resources correctly. The easiest way to do this is:</vt:lpstr>
      <vt:lpstr>My ARM Template needs to manipulate strings to name and reference the resources correctly. The easiest way to do this is:</vt:lpstr>
      <vt:lpstr>My solution needs to be always available, even if an entire Azure region suffers an outage. What is my best option from among the following?</vt:lpstr>
      <vt:lpstr>My solution needs to be always available, even if an entire Azure region suffers an outage. What is my best option from among the following?</vt:lpstr>
      <vt:lpstr>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Richter</dc:creator>
  <cp:lastModifiedBy>Eduardo Gomez</cp:lastModifiedBy>
  <cp:revision>118</cp:revision>
  <dcterms:created xsi:type="dcterms:W3CDTF">2017-06-01T19:54:22Z</dcterms:created>
  <dcterms:modified xsi:type="dcterms:W3CDTF">2017-10-19T02:08:25Z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edgome@microsoft.com</vt:lpwstr>
  </property>
  <property fmtid="{D5CDD505-2E9C-101B-9397-08002B2CF9AE}" pid="6" name="MSIP_Label_f42aa342-8706-4288-bd11-ebb85995028c_SetDate">
    <vt:lpwstr>2017-10-18T20:55:44.1645667-05:00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