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handoutMasterIdLst>
    <p:handoutMasterId r:id="rId61"/>
  </p:handoutMasterIdLst>
  <p:sldIdLst>
    <p:sldId id="506" r:id="rId2"/>
    <p:sldId id="458" r:id="rId3"/>
    <p:sldId id="461" r:id="rId4"/>
    <p:sldId id="486" r:id="rId5"/>
    <p:sldId id="508" r:id="rId6"/>
    <p:sldId id="501" r:id="rId7"/>
    <p:sldId id="502" r:id="rId8"/>
    <p:sldId id="462" r:id="rId9"/>
    <p:sldId id="464" r:id="rId10"/>
    <p:sldId id="530" r:id="rId11"/>
    <p:sldId id="463" r:id="rId12"/>
    <p:sldId id="466" r:id="rId13"/>
    <p:sldId id="469" r:id="rId14"/>
    <p:sldId id="528" r:id="rId15"/>
    <p:sldId id="471" r:id="rId16"/>
    <p:sldId id="473" r:id="rId17"/>
    <p:sldId id="474" r:id="rId18"/>
    <p:sldId id="475" r:id="rId19"/>
    <p:sldId id="472" r:id="rId20"/>
    <p:sldId id="482" r:id="rId21"/>
    <p:sldId id="484" r:id="rId22"/>
    <p:sldId id="485" r:id="rId23"/>
    <p:sldId id="523" r:id="rId24"/>
    <p:sldId id="524" r:id="rId25"/>
    <p:sldId id="525" r:id="rId26"/>
    <p:sldId id="527" r:id="rId27"/>
    <p:sldId id="478" r:id="rId28"/>
    <p:sldId id="477" r:id="rId29"/>
    <p:sldId id="476" r:id="rId30"/>
    <p:sldId id="479" r:id="rId31"/>
    <p:sldId id="480" r:id="rId32"/>
    <p:sldId id="487" r:id="rId33"/>
    <p:sldId id="488" r:id="rId34"/>
    <p:sldId id="529" r:id="rId35"/>
    <p:sldId id="489" r:id="rId36"/>
    <p:sldId id="490" r:id="rId37"/>
    <p:sldId id="491" r:id="rId38"/>
    <p:sldId id="492" r:id="rId39"/>
    <p:sldId id="493" r:id="rId40"/>
    <p:sldId id="494" r:id="rId41"/>
    <p:sldId id="495" r:id="rId42"/>
    <p:sldId id="496" r:id="rId43"/>
    <p:sldId id="497" r:id="rId44"/>
    <p:sldId id="498" r:id="rId45"/>
    <p:sldId id="510" r:id="rId46"/>
    <p:sldId id="511" r:id="rId47"/>
    <p:sldId id="516" r:id="rId48"/>
    <p:sldId id="514" r:id="rId49"/>
    <p:sldId id="515" r:id="rId50"/>
    <p:sldId id="517" r:id="rId51"/>
    <p:sldId id="512" r:id="rId52"/>
    <p:sldId id="518" r:id="rId53"/>
    <p:sldId id="519" r:id="rId54"/>
    <p:sldId id="520" r:id="rId55"/>
    <p:sldId id="521" r:id="rId56"/>
    <p:sldId id="522" r:id="rId57"/>
    <p:sldId id="481" r:id="rId58"/>
    <p:sldId id="5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06"/>
            <p14:sldId id="458"/>
            <p14:sldId id="461"/>
            <p14:sldId id="486"/>
            <p14:sldId id="508"/>
            <p14:sldId id="501"/>
            <p14:sldId id="502"/>
            <p14:sldId id="462"/>
            <p14:sldId id="464"/>
            <p14:sldId id="530"/>
            <p14:sldId id="463"/>
            <p14:sldId id="466"/>
            <p14:sldId id="469"/>
            <p14:sldId id="528"/>
            <p14:sldId id="471"/>
            <p14:sldId id="473"/>
            <p14:sldId id="474"/>
            <p14:sldId id="475"/>
            <p14:sldId id="472"/>
            <p14:sldId id="482"/>
            <p14:sldId id="484"/>
            <p14:sldId id="485"/>
            <p14:sldId id="523"/>
            <p14:sldId id="524"/>
            <p14:sldId id="525"/>
            <p14:sldId id="527"/>
            <p14:sldId id="478"/>
            <p14:sldId id="477"/>
            <p14:sldId id="476"/>
            <p14:sldId id="479"/>
            <p14:sldId id="480"/>
            <p14:sldId id="487"/>
            <p14:sldId id="488"/>
            <p14:sldId id="529"/>
            <p14:sldId id="489"/>
            <p14:sldId id="490"/>
            <p14:sldId id="491"/>
            <p14:sldId id="492"/>
            <p14:sldId id="493"/>
            <p14:sldId id="494"/>
            <p14:sldId id="495"/>
            <p14:sldId id="496"/>
            <p14:sldId id="497"/>
            <p14:sldId id="498"/>
            <p14:sldId id="510"/>
            <p14:sldId id="511"/>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83180" autoAdjust="0"/>
  </p:normalViewPr>
  <p:slideViewPr>
    <p:cSldViewPr snapToGrid="0">
      <p:cViewPr varScale="1">
        <p:scale>
          <a:sx n="106" d="100"/>
          <a:sy n="106" d="100"/>
        </p:scale>
        <p:origin x="548" y="76"/>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ay" userId="66759c6053a12290" providerId="LiveId" clId="{D92B6EBC-93D2-4FD7-AE9B-A9210CEE67D5}"/>
    <pc:docChg chg="custSel addSld delSld modSld sldOrd modSection">
      <pc:chgData name="Benjamin Day" userId="66759c6053a12290" providerId="LiveId" clId="{D92B6EBC-93D2-4FD7-AE9B-A9210CEE67D5}" dt="2017-06-09T16:19:00.048" v="16" actId="27636"/>
      <pc:docMkLst>
        <pc:docMk/>
      </pc:docMkLst>
      <pc:sldChg chg="modSp">
        <pc:chgData name="Benjamin Day" userId="66759c6053a12290" providerId="LiveId" clId="{D92B6EBC-93D2-4FD7-AE9B-A9210CEE67D5}" dt="2017-06-09T16:17:39.574" v="5" actId="27636"/>
        <pc:sldMkLst>
          <pc:docMk/>
          <pc:sldMk cId="1015487341" sldId="456"/>
        </pc:sldMkLst>
        <pc:spChg chg="mod">
          <ac:chgData name="Benjamin Day" userId="66759c6053a12290" providerId="LiveId" clId="{D92B6EBC-93D2-4FD7-AE9B-A9210CEE67D5}" dt="2017-06-09T16:17:39.574" v="5" actId="27636"/>
          <ac:spMkLst>
            <pc:docMk/>
            <pc:sldMk cId="1015487341" sldId="456"/>
            <ac:spMk id="9" creationId="{00000000-0000-0000-0000-000000000000}"/>
          </ac:spMkLst>
        </pc:spChg>
      </pc:sldChg>
      <pc:sldChg chg="modSp">
        <pc:chgData name="Benjamin Day" userId="66759c6053a12290" providerId="LiveId" clId="{D92B6EBC-93D2-4FD7-AE9B-A9210CEE67D5}" dt="2017-06-09T16:17:39.224" v="2" actId="27636"/>
        <pc:sldMkLst>
          <pc:docMk/>
          <pc:sldMk cId="4020554474" sldId="464"/>
        </pc:sldMkLst>
        <pc:spChg chg="mod">
          <ac:chgData name="Benjamin Day" userId="66759c6053a12290" providerId="LiveId" clId="{D92B6EBC-93D2-4FD7-AE9B-A9210CEE67D5}" dt="2017-06-09T16:17:39.224" v="2" actId="27636"/>
          <ac:spMkLst>
            <pc:docMk/>
            <pc:sldMk cId="4020554474" sldId="464"/>
            <ac:spMk id="6" creationId="{00000000-0000-0000-0000-000000000000}"/>
          </ac:spMkLst>
        </pc:spChg>
      </pc:sldChg>
      <pc:sldChg chg="modSp">
        <pc:chgData name="Benjamin Day" userId="66759c6053a12290" providerId="LiveId" clId="{D92B6EBC-93D2-4FD7-AE9B-A9210CEE67D5}" dt="2017-06-09T16:17:39.380" v="3" actId="27636"/>
        <pc:sldMkLst>
          <pc:docMk/>
          <pc:sldMk cId="1443028639" sldId="466"/>
        </pc:sldMkLst>
        <pc:spChg chg="mod">
          <ac:chgData name="Benjamin Day" userId="66759c6053a12290" providerId="LiveId" clId="{D92B6EBC-93D2-4FD7-AE9B-A9210CEE67D5}" dt="2017-06-09T16:17:39.380" v="3" actId="27636"/>
          <ac:spMkLst>
            <pc:docMk/>
            <pc:sldMk cId="1443028639" sldId="466"/>
            <ac:spMk id="6" creationId="{00000000-0000-0000-0000-000000000000}"/>
          </ac:spMkLst>
        </pc:spChg>
      </pc:sldChg>
      <pc:sldChg chg="modSp">
        <pc:chgData name="Benjamin Day" userId="66759c6053a12290" providerId="LiveId" clId="{D92B6EBC-93D2-4FD7-AE9B-A9210CEE67D5}" dt="2017-06-09T16:17:39.438" v="4" actId="27636"/>
        <pc:sldMkLst>
          <pc:docMk/>
          <pc:sldMk cId="1630808258" sldId="488"/>
        </pc:sldMkLst>
        <pc:spChg chg="mod">
          <ac:chgData name="Benjamin Day" userId="66759c6053a12290" providerId="LiveId" clId="{D92B6EBC-93D2-4FD7-AE9B-A9210CEE67D5}" dt="2017-06-09T16:17:39.438" v="4" actId="27636"/>
          <ac:spMkLst>
            <pc:docMk/>
            <pc:sldMk cId="1630808258" sldId="488"/>
            <ac:spMk id="3" creationId="{00000000-0000-0000-0000-000000000000}"/>
          </ac:spMkLst>
        </pc:spChg>
      </pc:sldChg>
      <pc:sldChg chg="modSp add del">
        <pc:chgData name="Benjamin Day" userId="66759c6053a12290" providerId="LiveId" clId="{D92B6EBC-93D2-4FD7-AE9B-A9210CEE67D5}" dt="2017-06-09T16:18:38.961" v="10" actId="2696"/>
        <pc:sldMkLst>
          <pc:docMk/>
          <pc:sldMk cId="2471584540" sldId="504"/>
        </pc:sldMkLst>
        <pc:spChg chg="mod">
          <ac:chgData name="Benjamin Day" userId="66759c6053a12290" providerId="LiveId" clId="{D92B6EBC-93D2-4FD7-AE9B-A9210CEE67D5}" dt="2017-06-09T16:18:09.585" v="6" actId="404"/>
          <ac:spMkLst>
            <pc:docMk/>
            <pc:sldMk cId="2471584540" sldId="504"/>
            <ac:spMk id="2" creationId="{00000000-0000-0000-0000-000000000000}"/>
          </ac:spMkLst>
        </pc:spChg>
        <pc:spChg chg="mod">
          <ac:chgData name="Benjamin Day" userId="66759c6053a12290" providerId="LiveId" clId="{D92B6EBC-93D2-4FD7-AE9B-A9210CEE67D5}" dt="2017-06-09T16:17:38.604" v="1" actId="27636"/>
          <ac:spMkLst>
            <pc:docMk/>
            <pc:sldMk cId="2471584540" sldId="504"/>
            <ac:spMk id="7" creationId="{00000000-0000-0000-0000-000000000000}"/>
          </ac:spMkLst>
        </pc:spChg>
      </pc:sldChg>
      <pc:sldChg chg="add del">
        <pc:chgData name="Benjamin Day" userId="66759c6053a12290" providerId="LiveId" clId="{D92B6EBC-93D2-4FD7-AE9B-A9210CEE67D5}" dt="2017-06-09T16:18:36.862" v="9" actId="2696"/>
        <pc:sldMkLst>
          <pc:docMk/>
          <pc:sldMk cId="3130774208" sldId="505"/>
        </pc:sldMkLst>
      </pc:sldChg>
      <pc:sldChg chg="modSp add ord">
        <pc:chgData name="Benjamin Day" userId="66759c6053a12290" providerId="LiveId" clId="{D92B6EBC-93D2-4FD7-AE9B-A9210CEE67D5}" dt="2017-06-09T16:19:00.048" v="16" actId="27636"/>
        <pc:sldMkLst>
          <pc:docMk/>
          <pc:sldMk cId="18194172" sldId="506"/>
        </pc:sldMkLst>
        <pc:spChg chg="mod">
          <ac:chgData name="Benjamin Day" userId="66759c6053a12290" providerId="LiveId" clId="{D92B6EBC-93D2-4FD7-AE9B-A9210CEE67D5}" dt="2017-06-09T16:19:00.048" v="16" actId="27636"/>
          <ac:spMkLst>
            <pc:docMk/>
            <pc:sldMk cId="18194172" sldId="50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a:p>
          <a:r>
            <a:rPr lang="en-US" dirty="0"/>
            <a:t>(Cosmos)</a:t>
          </a:r>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a:p>
          <a:r>
            <a:rPr lang="en-US" dirty="0"/>
            <a:t>Cosmos</a:t>
          </a:r>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11453"/>
          <a:ext cx="1724267" cy="66824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Table Storage</a:t>
          </a:r>
        </a:p>
      </dsp:txBody>
      <dsp:txXfrm>
        <a:off x="3245" y="111453"/>
        <a:ext cx="1724267" cy="668246"/>
      </dsp:txXfrm>
    </dsp:sp>
    <dsp:sp modelId="{040FE5E8-21BE-4132-885B-204B33C36B74}">
      <dsp:nvSpPr>
        <dsp:cNvPr id="0" name=""/>
        <dsp:cNvSpPr/>
      </dsp:nvSpPr>
      <dsp:spPr>
        <a:xfrm>
          <a:off x="3245" y="779700"/>
          <a:ext cx="1724267" cy="19324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i="0" u="none" kern="1200" dirty="0"/>
            <a:t>NoSQL</a:t>
          </a:r>
          <a:endParaRPr lang="en-US" sz="1600" kern="1200" dirty="0"/>
        </a:p>
        <a:p>
          <a:pPr marL="171450" lvl="1" indent="-171450" algn="l" defTabSz="711200">
            <a:lnSpc>
              <a:spcPct val="90000"/>
            </a:lnSpc>
            <a:spcBef>
              <a:spcPct val="0"/>
            </a:spcBef>
            <a:spcAft>
              <a:spcPct val="15000"/>
            </a:spcAft>
            <a:buChar char="•"/>
          </a:pPr>
          <a:r>
            <a:rPr lang="en-US" sz="1600" b="0" i="0" u="none" kern="1200" dirty="0"/>
            <a:t>Key/attribute</a:t>
          </a:r>
        </a:p>
        <a:p>
          <a:pPr marL="171450" lvl="1" indent="-171450" algn="l" defTabSz="711200">
            <a:lnSpc>
              <a:spcPct val="90000"/>
            </a:lnSpc>
            <a:spcBef>
              <a:spcPct val="0"/>
            </a:spcBef>
            <a:spcAft>
              <a:spcPct val="15000"/>
            </a:spcAft>
            <a:buChar char="•"/>
          </a:pPr>
          <a:r>
            <a:rPr lang="en-US" sz="1600" b="0" i="0" u="none" kern="1200" dirty="0" err="1"/>
            <a:t>Schemaless</a:t>
          </a:r>
          <a:endParaRPr lang="en-US" sz="1600" b="0" i="0" u="none" kern="1200" dirty="0"/>
        </a:p>
        <a:p>
          <a:pPr marL="171450" lvl="1" indent="-171450" algn="l" defTabSz="711200">
            <a:lnSpc>
              <a:spcPct val="90000"/>
            </a:lnSpc>
            <a:spcBef>
              <a:spcPct val="0"/>
            </a:spcBef>
            <a:spcAft>
              <a:spcPct val="15000"/>
            </a:spcAft>
            <a:buChar char="•"/>
          </a:pPr>
          <a:r>
            <a:rPr lang="en-US" sz="1600" b="1" i="0" u="none" kern="1200" dirty="0"/>
            <a:t>Fast Data Access</a:t>
          </a:r>
        </a:p>
        <a:p>
          <a:pPr marL="171450" lvl="1" indent="-171450" algn="l" defTabSz="711200">
            <a:lnSpc>
              <a:spcPct val="90000"/>
            </a:lnSpc>
            <a:spcBef>
              <a:spcPct val="0"/>
            </a:spcBef>
            <a:spcAft>
              <a:spcPct val="15000"/>
            </a:spcAft>
            <a:buChar char="•"/>
          </a:pPr>
          <a:r>
            <a:rPr lang="en-US" sz="1600" b="0" i="0" u="none" kern="1200" dirty="0"/>
            <a:t>Relatively inexpensive</a:t>
          </a:r>
        </a:p>
      </dsp:txBody>
      <dsp:txXfrm>
        <a:off x="3245" y="779700"/>
        <a:ext cx="1724267" cy="1932480"/>
      </dsp:txXfrm>
    </dsp:sp>
    <dsp:sp modelId="{3C5F2CFC-2598-409B-BBC0-B40F43A33F2F}">
      <dsp:nvSpPr>
        <dsp:cNvPr id="0" name=""/>
        <dsp:cNvSpPr/>
      </dsp:nvSpPr>
      <dsp:spPr>
        <a:xfrm>
          <a:off x="1968909" y="111453"/>
          <a:ext cx="1724267" cy="66824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SQL Database</a:t>
          </a:r>
        </a:p>
      </dsp:txBody>
      <dsp:txXfrm>
        <a:off x="1968909" y="111453"/>
        <a:ext cx="1724267" cy="668246"/>
      </dsp:txXfrm>
    </dsp:sp>
    <dsp:sp modelId="{F18BF194-6534-4BE5-ABB4-6450190E3463}">
      <dsp:nvSpPr>
        <dsp:cNvPr id="0" name=""/>
        <dsp:cNvSpPr/>
      </dsp:nvSpPr>
      <dsp:spPr>
        <a:xfrm>
          <a:off x="1968909" y="779700"/>
          <a:ext cx="1724267" cy="193248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Relational</a:t>
          </a:r>
        </a:p>
        <a:p>
          <a:pPr marL="171450" lvl="1" indent="-171450" algn="l" defTabSz="711200">
            <a:lnSpc>
              <a:spcPct val="90000"/>
            </a:lnSpc>
            <a:spcBef>
              <a:spcPct val="0"/>
            </a:spcBef>
            <a:spcAft>
              <a:spcPct val="15000"/>
            </a:spcAft>
            <a:buChar char="•"/>
          </a:pPr>
          <a:r>
            <a:rPr lang="en-US" sz="1600" kern="1200" dirty="0"/>
            <a:t>Tables</a:t>
          </a:r>
        </a:p>
        <a:p>
          <a:pPr marL="171450" lvl="1" indent="-171450" algn="l" defTabSz="711200">
            <a:lnSpc>
              <a:spcPct val="90000"/>
            </a:lnSpc>
            <a:spcBef>
              <a:spcPct val="0"/>
            </a:spcBef>
            <a:spcAft>
              <a:spcPct val="15000"/>
            </a:spcAft>
            <a:buChar char="•"/>
          </a:pPr>
          <a:r>
            <a:rPr lang="en-US" sz="1600" kern="1200" dirty="0"/>
            <a:t>FK, PK, Indexes, etc.</a:t>
          </a:r>
        </a:p>
      </dsp:txBody>
      <dsp:txXfrm>
        <a:off x="1968909" y="779700"/>
        <a:ext cx="1724267" cy="1932480"/>
      </dsp:txXfrm>
    </dsp:sp>
    <dsp:sp modelId="{0AA03E2A-E59A-45BC-B1FB-55B02D07A4BB}">
      <dsp:nvSpPr>
        <dsp:cNvPr id="0" name=""/>
        <dsp:cNvSpPr/>
      </dsp:nvSpPr>
      <dsp:spPr>
        <a:xfrm>
          <a:off x="3934574" y="111453"/>
          <a:ext cx="1724267" cy="66824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MySQL</a:t>
          </a:r>
        </a:p>
      </dsp:txBody>
      <dsp:txXfrm>
        <a:off x="3934574" y="111453"/>
        <a:ext cx="1724267" cy="668246"/>
      </dsp:txXfrm>
    </dsp:sp>
    <dsp:sp modelId="{3C809040-FB23-4F5D-9DEB-9CDBAA2399E1}">
      <dsp:nvSpPr>
        <dsp:cNvPr id="0" name=""/>
        <dsp:cNvSpPr/>
      </dsp:nvSpPr>
      <dsp:spPr>
        <a:xfrm>
          <a:off x="3934574" y="779700"/>
          <a:ext cx="1724267" cy="193248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Relational</a:t>
          </a:r>
        </a:p>
        <a:p>
          <a:pPr marL="171450" lvl="1" indent="-171450" algn="l" defTabSz="711200">
            <a:lnSpc>
              <a:spcPct val="90000"/>
            </a:lnSpc>
            <a:spcBef>
              <a:spcPct val="0"/>
            </a:spcBef>
            <a:spcAft>
              <a:spcPct val="15000"/>
            </a:spcAft>
            <a:buChar char="•"/>
          </a:pPr>
          <a:r>
            <a:rPr lang="en-US" sz="1600" kern="1200" dirty="0"/>
            <a:t>Fast DB</a:t>
          </a:r>
        </a:p>
        <a:p>
          <a:pPr marL="171450" lvl="1" indent="-171450" algn="l" defTabSz="711200">
            <a:lnSpc>
              <a:spcPct val="90000"/>
            </a:lnSpc>
            <a:spcBef>
              <a:spcPct val="0"/>
            </a:spcBef>
            <a:spcAft>
              <a:spcPct val="15000"/>
            </a:spcAft>
            <a:buChar char="•"/>
          </a:pPr>
          <a:r>
            <a:rPr lang="en-US" sz="1600" kern="1200" dirty="0"/>
            <a:t>Open Source</a:t>
          </a:r>
        </a:p>
      </dsp:txBody>
      <dsp:txXfrm>
        <a:off x="3934574" y="779700"/>
        <a:ext cx="1724267" cy="1932480"/>
      </dsp:txXfrm>
    </dsp:sp>
    <dsp:sp modelId="{36B5B754-AB77-403C-8B28-BDE7593E3AD4}">
      <dsp:nvSpPr>
        <dsp:cNvPr id="0" name=""/>
        <dsp:cNvSpPr/>
      </dsp:nvSpPr>
      <dsp:spPr>
        <a:xfrm>
          <a:off x="5900238" y="111453"/>
          <a:ext cx="1724267" cy="66824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err="1"/>
            <a:t>DocumentDB</a:t>
          </a:r>
          <a:endParaRPr lang="en-US" sz="1600" kern="1200" dirty="0"/>
        </a:p>
        <a:p>
          <a:pPr marL="0" lvl="0" indent="0" algn="ctr" defTabSz="711200">
            <a:lnSpc>
              <a:spcPct val="90000"/>
            </a:lnSpc>
            <a:spcBef>
              <a:spcPct val="0"/>
            </a:spcBef>
            <a:spcAft>
              <a:spcPct val="35000"/>
            </a:spcAft>
            <a:buNone/>
          </a:pPr>
          <a:r>
            <a:rPr lang="en-US" sz="1600" kern="1200" dirty="0"/>
            <a:t>(Cosmos)</a:t>
          </a:r>
        </a:p>
      </dsp:txBody>
      <dsp:txXfrm>
        <a:off x="5900238" y="111453"/>
        <a:ext cx="1724267" cy="668246"/>
      </dsp:txXfrm>
    </dsp:sp>
    <dsp:sp modelId="{541AB7EA-231A-4099-9B5A-0D89EE483946}">
      <dsp:nvSpPr>
        <dsp:cNvPr id="0" name=""/>
        <dsp:cNvSpPr/>
      </dsp:nvSpPr>
      <dsp:spPr>
        <a:xfrm>
          <a:off x="5900238" y="779700"/>
          <a:ext cx="1724267" cy="193248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NoSQL</a:t>
          </a:r>
        </a:p>
        <a:p>
          <a:pPr marL="171450" lvl="1" indent="-171450" algn="l" defTabSz="711200">
            <a:lnSpc>
              <a:spcPct val="90000"/>
            </a:lnSpc>
            <a:spcBef>
              <a:spcPct val="0"/>
            </a:spcBef>
            <a:spcAft>
              <a:spcPct val="15000"/>
            </a:spcAft>
            <a:buChar char="•"/>
          </a:pPr>
          <a:r>
            <a:rPr lang="en-US" sz="1600" kern="1200" dirty="0"/>
            <a:t>JSON / JavaScript</a:t>
          </a:r>
        </a:p>
      </dsp:txBody>
      <dsp:txXfrm>
        <a:off x="5900238" y="779700"/>
        <a:ext cx="1724267" cy="1932480"/>
      </dsp:txXfrm>
    </dsp:sp>
    <dsp:sp modelId="{E361646F-97DD-4112-B45C-11DFD40D96CE}">
      <dsp:nvSpPr>
        <dsp:cNvPr id="0" name=""/>
        <dsp:cNvSpPr/>
      </dsp:nvSpPr>
      <dsp:spPr>
        <a:xfrm>
          <a:off x="7865903" y="111453"/>
          <a:ext cx="1724267" cy="66824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Blob Storage</a:t>
          </a:r>
        </a:p>
      </dsp:txBody>
      <dsp:txXfrm>
        <a:off x="7865903" y="111453"/>
        <a:ext cx="1724267" cy="668246"/>
      </dsp:txXfrm>
    </dsp:sp>
    <dsp:sp modelId="{F60F7332-0CB1-4C0C-8709-E706EBB58A32}">
      <dsp:nvSpPr>
        <dsp:cNvPr id="0" name=""/>
        <dsp:cNvSpPr/>
      </dsp:nvSpPr>
      <dsp:spPr>
        <a:xfrm>
          <a:off x="7865903" y="779700"/>
          <a:ext cx="1724267" cy="193248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Unstructured data</a:t>
          </a:r>
        </a:p>
        <a:p>
          <a:pPr marL="171450" lvl="1" indent="-171450" algn="l" defTabSz="711200">
            <a:lnSpc>
              <a:spcPct val="90000"/>
            </a:lnSpc>
            <a:spcBef>
              <a:spcPct val="0"/>
            </a:spcBef>
            <a:spcAft>
              <a:spcPct val="15000"/>
            </a:spcAft>
            <a:buChar char="•"/>
          </a:pPr>
          <a:r>
            <a:rPr lang="en-US" sz="1600" kern="1200" dirty="0"/>
            <a:t>Disks, Images, Logs</a:t>
          </a:r>
        </a:p>
      </dsp:txBody>
      <dsp:txXfrm>
        <a:off x="7865903" y="779700"/>
        <a:ext cx="1724267" cy="1932480"/>
      </dsp:txXfrm>
    </dsp:sp>
    <dsp:sp modelId="{5D0F60EE-32CC-416A-B28B-5D9FF6D7D3CC}">
      <dsp:nvSpPr>
        <dsp:cNvPr id="0" name=""/>
        <dsp:cNvSpPr/>
      </dsp:nvSpPr>
      <dsp:spPr>
        <a:xfrm>
          <a:off x="9831567" y="111453"/>
          <a:ext cx="1724267" cy="66824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MongoDB</a:t>
          </a:r>
        </a:p>
      </dsp:txBody>
      <dsp:txXfrm>
        <a:off x="9831567" y="111453"/>
        <a:ext cx="1724267" cy="668246"/>
      </dsp:txXfrm>
    </dsp:sp>
    <dsp:sp modelId="{96D1C69E-300F-4623-9E44-C70B157F197B}">
      <dsp:nvSpPr>
        <dsp:cNvPr id="0" name=""/>
        <dsp:cNvSpPr/>
      </dsp:nvSpPr>
      <dsp:spPr>
        <a:xfrm>
          <a:off x="9831567" y="779700"/>
          <a:ext cx="1724267" cy="193248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NoSQL</a:t>
          </a:r>
        </a:p>
        <a:p>
          <a:pPr marL="171450" lvl="1" indent="-171450" algn="l" defTabSz="711200">
            <a:lnSpc>
              <a:spcPct val="90000"/>
            </a:lnSpc>
            <a:spcBef>
              <a:spcPct val="0"/>
            </a:spcBef>
            <a:spcAft>
              <a:spcPct val="15000"/>
            </a:spcAft>
            <a:buChar char="•"/>
          </a:pPr>
          <a:r>
            <a:rPr lang="en-US" sz="1600" kern="1200" dirty="0"/>
            <a:t>JSON-like</a:t>
          </a:r>
        </a:p>
        <a:p>
          <a:pPr marL="171450" lvl="1" indent="-171450" algn="l" defTabSz="711200">
            <a:lnSpc>
              <a:spcPct val="90000"/>
            </a:lnSpc>
            <a:spcBef>
              <a:spcPct val="0"/>
            </a:spcBef>
            <a:spcAft>
              <a:spcPct val="15000"/>
            </a:spcAft>
            <a:buChar char="•"/>
          </a:pPr>
          <a:r>
            <a:rPr lang="en-US" sz="1600" kern="1200" dirty="0"/>
            <a:t>Dynamic schemas</a:t>
          </a:r>
        </a:p>
        <a:p>
          <a:pPr marL="171450" lvl="1" indent="-171450" algn="l" defTabSz="711200">
            <a:lnSpc>
              <a:spcPct val="90000"/>
            </a:lnSpc>
            <a:spcBef>
              <a:spcPct val="0"/>
            </a:spcBef>
            <a:spcAft>
              <a:spcPct val="15000"/>
            </a:spcAft>
            <a:buChar char="•"/>
          </a:pPr>
          <a:r>
            <a:rPr lang="en-US" sz="1600" kern="1200" dirty="0"/>
            <a:t>High performance</a:t>
          </a:r>
        </a:p>
      </dsp:txBody>
      <dsp:txXfrm>
        <a:off x="9831567" y="779700"/>
        <a:ext cx="1724267" cy="193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646710"/>
          <a:ext cx="1724267" cy="66824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Table Storage</a:t>
          </a:r>
        </a:p>
      </dsp:txBody>
      <dsp:txXfrm>
        <a:off x="3245" y="1646710"/>
        <a:ext cx="1724267" cy="668246"/>
      </dsp:txXfrm>
    </dsp:sp>
    <dsp:sp modelId="{040FE5E8-21BE-4132-885B-204B33C36B74}">
      <dsp:nvSpPr>
        <dsp:cNvPr id="0" name=""/>
        <dsp:cNvSpPr/>
      </dsp:nvSpPr>
      <dsp:spPr>
        <a:xfrm>
          <a:off x="3245" y="2314957"/>
          <a:ext cx="1724267" cy="19324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i="0" u="none" kern="1200" dirty="0"/>
            <a:t>NoSQL</a:t>
          </a:r>
          <a:endParaRPr lang="en-US" sz="1600" kern="1200" dirty="0"/>
        </a:p>
        <a:p>
          <a:pPr marL="171450" lvl="1" indent="-171450" algn="l" defTabSz="711200">
            <a:lnSpc>
              <a:spcPct val="90000"/>
            </a:lnSpc>
            <a:spcBef>
              <a:spcPct val="0"/>
            </a:spcBef>
            <a:spcAft>
              <a:spcPct val="15000"/>
            </a:spcAft>
            <a:buChar char="•"/>
          </a:pPr>
          <a:r>
            <a:rPr lang="en-US" sz="1600" b="0" i="0" u="none" kern="1200" dirty="0"/>
            <a:t>Key/attribute</a:t>
          </a:r>
        </a:p>
        <a:p>
          <a:pPr marL="171450" lvl="1" indent="-171450" algn="l" defTabSz="711200">
            <a:lnSpc>
              <a:spcPct val="90000"/>
            </a:lnSpc>
            <a:spcBef>
              <a:spcPct val="0"/>
            </a:spcBef>
            <a:spcAft>
              <a:spcPct val="15000"/>
            </a:spcAft>
            <a:buChar char="•"/>
          </a:pPr>
          <a:r>
            <a:rPr lang="en-US" sz="1600" b="0" i="0" u="none" kern="1200" dirty="0" err="1"/>
            <a:t>Schemaless</a:t>
          </a:r>
          <a:endParaRPr lang="en-US" sz="1600" b="0" i="0" u="none" kern="1200" dirty="0"/>
        </a:p>
        <a:p>
          <a:pPr marL="171450" lvl="1" indent="-171450" algn="l" defTabSz="711200">
            <a:lnSpc>
              <a:spcPct val="90000"/>
            </a:lnSpc>
            <a:spcBef>
              <a:spcPct val="0"/>
            </a:spcBef>
            <a:spcAft>
              <a:spcPct val="15000"/>
            </a:spcAft>
            <a:buChar char="•"/>
          </a:pPr>
          <a:r>
            <a:rPr lang="en-US" sz="1600" b="1" i="0" u="none" kern="1200" dirty="0"/>
            <a:t>Fast Data Access</a:t>
          </a:r>
        </a:p>
        <a:p>
          <a:pPr marL="171450" lvl="1" indent="-171450" algn="l" defTabSz="711200">
            <a:lnSpc>
              <a:spcPct val="90000"/>
            </a:lnSpc>
            <a:spcBef>
              <a:spcPct val="0"/>
            </a:spcBef>
            <a:spcAft>
              <a:spcPct val="15000"/>
            </a:spcAft>
            <a:buChar char="•"/>
          </a:pPr>
          <a:r>
            <a:rPr lang="en-US" sz="1600" b="0" i="0" u="none" kern="1200" dirty="0"/>
            <a:t>Relatively inexpensive</a:t>
          </a:r>
        </a:p>
      </dsp:txBody>
      <dsp:txXfrm>
        <a:off x="3245" y="2314957"/>
        <a:ext cx="1724267" cy="1932480"/>
      </dsp:txXfrm>
    </dsp:sp>
    <dsp:sp modelId="{3C5F2CFC-2598-409B-BBC0-B40F43A33F2F}">
      <dsp:nvSpPr>
        <dsp:cNvPr id="0" name=""/>
        <dsp:cNvSpPr/>
      </dsp:nvSpPr>
      <dsp:spPr>
        <a:xfrm>
          <a:off x="1968909" y="1646710"/>
          <a:ext cx="1724267" cy="66824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SQL Database</a:t>
          </a:r>
        </a:p>
      </dsp:txBody>
      <dsp:txXfrm>
        <a:off x="1968909" y="1646710"/>
        <a:ext cx="1724267" cy="668246"/>
      </dsp:txXfrm>
    </dsp:sp>
    <dsp:sp modelId="{F18BF194-6534-4BE5-ABB4-6450190E3463}">
      <dsp:nvSpPr>
        <dsp:cNvPr id="0" name=""/>
        <dsp:cNvSpPr/>
      </dsp:nvSpPr>
      <dsp:spPr>
        <a:xfrm>
          <a:off x="1968909" y="2314957"/>
          <a:ext cx="1724267" cy="193248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Relational</a:t>
          </a:r>
        </a:p>
        <a:p>
          <a:pPr marL="171450" lvl="1" indent="-171450" algn="l" defTabSz="711200">
            <a:lnSpc>
              <a:spcPct val="90000"/>
            </a:lnSpc>
            <a:spcBef>
              <a:spcPct val="0"/>
            </a:spcBef>
            <a:spcAft>
              <a:spcPct val="15000"/>
            </a:spcAft>
            <a:buChar char="•"/>
          </a:pPr>
          <a:r>
            <a:rPr lang="en-US" sz="1600" kern="1200" dirty="0"/>
            <a:t>Tables</a:t>
          </a:r>
        </a:p>
        <a:p>
          <a:pPr marL="171450" lvl="1" indent="-171450" algn="l" defTabSz="711200">
            <a:lnSpc>
              <a:spcPct val="90000"/>
            </a:lnSpc>
            <a:spcBef>
              <a:spcPct val="0"/>
            </a:spcBef>
            <a:spcAft>
              <a:spcPct val="15000"/>
            </a:spcAft>
            <a:buChar char="•"/>
          </a:pPr>
          <a:r>
            <a:rPr lang="en-US" sz="1600" kern="1200" dirty="0"/>
            <a:t>FK, PK, Indexes, etc.</a:t>
          </a:r>
        </a:p>
      </dsp:txBody>
      <dsp:txXfrm>
        <a:off x="1968909" y="2314957"/>
        <a:ext cx="1724267" cy="1932480"/>
      </dsp:txXfrm>
    </dsp:sp>
    <dsp:sp modelId="{0AA03E2A-E59A-45BC-B1FB-55B02D07A4BB}">
      <dsp:nvSpPr>
        <dsp:cNvPr id="0" name=""/>
        <dsp:cNvSpPr/>
      </dsp:nvSpPr>
      <dsp:spPr>
        <a:xfrm>
          <a:off x="3934574" y="1646710"/>
          <a:ext cx="1724267" cy="66824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MySQL</a:t>
          </a:r>
        </a:p>
      </dsp:txBody>
      <dsp:txXfrm>
        <a:off x="3934574" y="1646710"/>
        <a:ext cx="1724267" cy="668246"/>
      </dsp:txXfrm>
    </dsp:sp>
    <dsp:sp modelId="{3C809040-FB23-4F5D-9DEB-9CDBAA2399E1}">
      <dsp:nvSpPr>
        <dsp:cNvPr id="0" name=""/>
        <dsp:cNvSpPr/>
      </dsp:nvSpPr>
      <dsp:spPr>
        <a:xfrm>
          <a:off x="3934574" y="2314957"/>
          <a:ext cx="1724267" cy="193248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Relational</a:t>
          </a:r>
        </a:p>
        <a:p>
          <a:pPr marL="171450" lvl="1" indent="-171450" algn="l" defTabSz="711200">
            <a:lnSpc>
              <a:spcPct val="90000"/>
            </a:lnSpc>
            <a:spcBef>
              <a:spcPct val="0"/>
            </a:spcBef>
            <a:spcAft>
              <a:spcPct val="15000"/>
            </a:spcAft>
            <a:buChar char="•"/>
          </a:pPr>
          <a:r>
            <a:rPr lang="en-US" sz="1600" kern="1200" dirty="0"/>
            <a:t>Fast DB</a:t>
          </a:r>
        </a:p>
        <a:p>
          <a:pPr marL="171450" lvl="1" indent="-171450" algn="l" defTabSz="711200">
            <a:lnSpc>
              <a:spcPct val="90000"/>
            </a:lnSpc>
            <a:spcBef>
              <a:spcPct val="0"/>
            </a:spcBef>
            <a:spcAft>
              <a:spcPct val="15000"/>
            </a:spcAft>
            <a:buChar char="•"/>
          </a:pPr>
          <a:r>
            <a:rPr lang="en-US" sz="1600" kern="1200" dirty="0"/>
            <a:t>Open Source</a:t>
          </a:r>
        </a:p>
      </dsp:txBody>
      <dsp:txXfrm>
        <a:off x="3934574" y="2314957"/>
        <a:ext cx="1724267" cy="1932480"/>
      </dsp:txXfrm>
    </dsp:sp>
    <dsp:sp modelId="{36B5B754-AB77-403C-8B28-BDE7593E3AD4}">
      <dsp:nvSpPr>
        <dsp:cNvPr id="0" name=""/>
        <dsp:cNvSpPr/>
      </dsp:nvSpPr>
      <dsp:spPr>
        <a:xfrm>
          <a:off x="5900238" y="1646710"/>
          <a:ext cx="1724267" cy="66824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err="1"/>
            <a:t>DocumentDB</a:t>
          </a:r>
          <a:endParaRPr lang="en-US" sz="1600" kern="1200" dirty="0"/>
        </a:p>
        <a:p>
          <a:pPr marL="0" lvl="0" indent="0" algn="ctr" defTabSz="711200">
            <a:lnSpc>
              <a:spcPct val="90000"/>
            </a:lnSpc>
            <a:spcBef>
              <a:spcPct val="0"/>
            </a:spcBef>
            <a:spcAft>
              <a:spcPct val="35000"/>
            </a:spcAft>
            <a:buNone/>
          </a:pPr>
          <a:r>
            <a:rPr lang="en-US" sz="1600" kern="1200" dirty="0"/>
            <a:t>Cosmos</a:t>
          </a:r>
        </a:p>
      </dsp:txBody>
      <dsp:txXfrm>
        <a:off x="5900238" y="1646710"/>
        <a:ext cx="1724267" cy="668246"/>
      </dsp:txXfrm>
    </dsp:sp>
    <dsp:sp modelId="{541AB7EA-231A-4099-9B5A-0D89EE483946}">
      <dsp:nvSpPr>
        <dsp:cNvPr id="0" name=""/>
        <dsp:cNvSpPr/>
      </dsp:nvSpPr>
      <dsp:spPr>
        <a:xfrm>
          <a:off x="5900238" y="2314957"/>
          <a:ext cx="1724267" cy="193248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NoSQL</a:t>
          </a:r>
        </a:p>
        <a:p>
          <a:pPr marL="171450" lvl="1" indent="-171450" algn="l" defTabSz="711200">
            <a:lnSpc>
              <a:spcPct val="90000"/>
            </a:lnSpc>
            <a:spcBef>
              <a:spcPct val="0"/>
            </a:spcBef>
            <a:spcAft>
              <a:spcPct val="15000"/>
            </a:spcAft>
            <a:buChar char="•"/>
          </a:pPr>
          <a:r>
            <a:rPr lang="en-US" sz="1600" kern="1200" dirty="0"/>
            <a:t>JSON / JavaScript</a:t>
          </a:r>
        </a:p>
      </dsp:txBody>
      <dsp:txXfrm>
        <a:off x="5900238" y="2314957"/>
        <a:ext cx="1724267" cy="1932480"/>
      </dsp:txXfrm>
    </dsp:sp>
    <dsp:sp modelId="{E361646F-97DD-4112-B45C-11DFD40D96CE}">
      <dsp:nvSpPr>
        <dsp:cNvPr id="0" name=""/>
        <dsp:cNvSpPr/>
      </dsp:nvSpPr>
      <dsp:spPr>
        <a:xfrm>
          <a:off x="7865903" y="1646710"/>
          <a:ext cx="1724267" cy="66824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Blob Storage</a:t>
          </a:r>
        </a:p>
      </dsp:txBody>
      <dsp:txXfrm>
        <a:off x="7865903" y="1646710"/>
        <a:ext cx="1724267" cy="668246"/>
      </dsp:txXfrm>
    </dsp:sp>
    <dsp:sp modelId="{F60F7332-0CB1-4C0C-8709-E706EBB58A32}">
      <dsp:nvSpPr>
        <dsp:cNvPr id="0" name=""/>
        <dsp:cNvSpPr/>
      </dsp:nvSpPr>
      <dsp:spPr>
        <a:xfrm>
          <a:off x="7865903" y="2314957"/>
          <a:ext cx="1724267" cy="193248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Unstructured data</a:t>
          </a:r>
        </a:p>
        <a:p>
          <a:pPr marL="171450" lvl="1" indent="-171450" algn="l" defTabSz="711200">
            <a:lnSpc>
              <a:spcPct val="90000"/>
            </a:lnSpc>
            <a:spcBef>
              <a:spcPct val="0"/>
            </a:spcBef>
            <a:spcAft>
              <a:spcPct val="15000"/>
            </a:spcAft>
            <a:buChar char="•"/>
          </a:pPr>
          <a:r>
            <a:rPr lang="en-US" sz="1600" kern="1200" dirty="0"/>
            <a:t>Disks, Images, Logs</a:t>
          </a:r>
        </a:p>
      </dsp:txBody>
      <dsp:txXfrm>
        <a:off x="7865903" y="2314957"/>
        <a:ext cx="1724267" cy="1932480"/>
      </dsp:txXfrm>
    </dsp:sp>
    <dsp:sp modelId="{5D0F60EE-32CC-416A-B28B-5D9FF6D7D3CC}">
      <dsp:nvSpPr>
        <dsp:cNvPr id="0" name=""/>
        <dsp:cNvSpPr/>
      </dsp:nvSpPr>
      <dsp:spPr>
        <a:xfrm>
          <a:off x="9831567" y="1646710"/>
          <a:ext cx="1724267" cy="66824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MongoDB</a:t>
          </a:r>
        </a:p>
      </dsp:txBody>
      <dsp:txXfrm>
        <a:off x="9831567" y="1646710"/>
        <a:ext cx="1724267" cy="668246"/>
      </dsp:txXfrm>
    </dsp:sp>
    <dsp:sp modelId="{96D1C69E-300F-4623-9E44-C70B157F197B}">
      <dsp:nvSpPr>
        <dsp:cNvPr id="0" name=""/>
        <dsp:cNvSpPr/>
      </dsp:nvSpPr>
      <dsp:spPr>
        <a:xfrm>
          <a:off x="9831567" y="2314957"/>
          <a:ext cx="1724267" cy="193248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NoSQL</a:t>
          </a:r>
        </a:p>
        <a:p>
          <a:pPr marL="171450" lvl="1" indent="-171450" algn="l" defTabSz="711200">
            <a:lnSpc>
              <a:spcPct val="90000"/>
            </a:lnSpc>
            <a:spcBef>
              <a:spcPct val="0"/>
            </a:spcBef>
            <a:spcAft>
              <a:spcPct val="15000"/>
            </a:spcAft>
            <a:buChar char="•"/>
          </a:pPr>
          <a:r>
            <a:rPr lang="en-US" sz="1600" kern="1200" dirty="0"/>
            <a:t>JSON-like</a:t>
          </a:r>
        </a:p>
        <a:p>
          <a:pPr marL="171450" lvl="1" indent="-171450" algn="l" defTabSz="711200">
            <a:lnSpc>
              <a:spcPct val="90000"/>
            </a:lnSpc>
            <a:spcBef>
              <a:spcPct val="0"/>
            </a:spcBef>
            <a:spcAft>
              <a:spcPct val="15000"/>
            </a:spcAft>
            <a:buChar char="•"/>
          </a:pPr>
          <a:r>
            <a:rPr lang="en-US" sz="1600" kern="1200" dirty="0"/>
            <a:t>Dynamic schemas</a:t>
          </a:r>
        </a:p>
        <a:p>
          <a:pPr marL="171450" lvl="1" indent="-171450" algn="l" defTabSz="711200">
            <a:lnSpc>
              <a:spcPct val="90000"/>
            </a:lnSpc>
            <a:spcBef>
              <a:spcPct val="0"/>
            </a:spcBef>
            <a:spcAft>
              <a:spcPct val="15000"/>
            </a:spcAft>
            <a:buChar char="•"/>
          </a:pPr>
          <a:r>
            <a:rPr lang="en-US" sz="1600" kern="1200" dirty="0"/>
            <a:t>High performance</a:t>
          </a:r>
        </a:p>
      </dsp:txBody>
      <dsp:txXfrm>
        <a:off x="9831567" y="2314957"/>
        <a:ext cx="1724267" cy="193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a:t>
            </a:fld>
            <a:endParaRPr lang="en-US"/>
          </a:p>
        </p:txBody>
      </p:sp>
    </p:spTree>
    <p:extLst>
      <p:ext uri="{BB962C8B-B14F-4D97-AF65-F5344CB8AC3E}">
        <p14:creationId xmlns:p14="http://schemas.microsoft.com/office/powerpoint/2010/main" val="2285228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RowKey</a:t>
            </a:r>
            <a:r>
              <a:rPr lang="en-US" sz="1200" b="0" i="0" kern="1200" dirty="0">
                <a:solidFill>
                  <a:schemeClr val="tx1"/>
                </a:solidFill>
                <a:effectLst/>
                <a:latin typeface="+mn-lt"/>
                <a:ea typeface="+mn-ea"/>
                <a:cs typeface="+mn-cs"/>
              </a:rPr>
              <a:t> in Table Storage is a very simple thing: it's your “primary </a:t>
            </a:r>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within </a:t>
            </a:r>
            <a:r>
              <a:rPr lang="en-US" sz="1200" b="0" i="0" kern="1200" dirty="0" err="1">
                <a:solidFill>
                  <a:schemeClr val="tx1"/>
                </a:solidFill>
                <a:effectLst/>
                <a:latin typeface="+mn-lt"/>
                <a:ea typeface="+mn-ea"/>
                <a:cs typeface="+mn-cs"/>
              </a:rPr>
              <a:t>a</a:t>
            </a:r>
            <a:r>
              <a:rPr lang="en-US" sz="1200" b="1" i="0" kern="1200" dirty="0" err="1">
                <a:solidFill>
                  <a:schemeClr val="tx1"/>
                </a:solidFill>
                <a:effectLst/>
                <a:latin typeface="+mn-lt"/>
                <a:ea typeface="+mn-ea"/>
                <a:cs typeface="+mn-cs"/>
              </a:rPr>
              <a:t>partition</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PartitionKey</a:t>
            </a:r>
            <a:r>
              <a:rPr lang="en-US" sz="1200" b="0"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RowKey</a:t>
            </a:r>
            <a:r>
              <a:rPr lang="en-US" sz="1200" b="0" i="0" kern="1200" dirty="0">
                <a:solidFill>
                  <a:schemeClr val="tx1"/>
                </a:solidFill>
                <a:effectLst/>
                <a:latin typeface="+mn-lt"/>
                <a:ea typeface="+mn-ea"/>
                <a:cs typeface="+mn-cs"/>
              </a:rPr>
              <a:t> form the composite unique identifier for an entity. Within one </a:t>
            </a:r>
            <a:r>
              <a:rPr lang="en-US" sz="1200" b="1" i="0" kern="1200" dirty="0" err="1">
                <a:solidFill>
                  <a:schemeClr val="tx1"/>
                </a:solidFill>
                <a:effectLst/>
                <a:latin typeface="+mn-lt"/>
                <a:ea typeface="+mn-ea"/>
                <a:cs typeface="+mn-cs"/>
              </a:rPr>
              <a:t>PartitionKey</a:t>
            </a:r>
            <a:r>
              <a:rPr lang="en-US" sz="1200" b="0" i="0" kern="1200" dirty="0">
                <a:solidFill>
                  <a:schemeClr val="tx1"/>
                </a:solidFill>
                <a:effectLst/>
                <a:latin typeface="+mn-lt"/>
                <a:ea typeface="+mn-ea"/>
                <a:cs typeface="+mn-cs"/>
              </a:rPr>
              <a:t>, you can only have unique </a:t>
            </a:r>
            <a:r>
              <a:rPr lang="en-US" sz="1200" b="0" i="0" kern="1200" dirty="0" err="1">
                <a:solidFill>
                  <a:schemeClr val="tx1"/>
                </a:solidFill>
                <a:effectLst/>
                <a:latin typeface="+mn-lt"/>
                <a:ea typeface="+mn-ea"/>
                <a:cs typeface="+mn-cs"/>
              </a:rPr>
              <a:t>RowKeys</a:t>
            </a:r>
            <a:r>
              <a:rPr lang="en-US" sz="1200" b="0" i="0" kern="1200" dirty="0">
                <a:solidFill>
                  <a:schemeClr val="tx1"/>
                </a:solidFill>
                <a:effectLst/>
                <a:latin typeface="+mn-lt"/>
                <a:ea typeface="+mn-ea"/>
                <a:cs typeface="+mn-cs"/>
              </a:rPr>
              <a:t>. If you use </a:t>
            </a:r>
            <a:r>
              <a:rPr lang="en-US" sz="1200" b="0" i="0" kern="1200" dirty="0" err="1">
                <a:solidFill>
                  <a:schemeClr val="tx1"/>
                </a:solidFill>
                <a:effectLst/>
                <a:latin typeface="+mn-lt"/>
                <a:ea typeface="+mn-ea"/>
                <a:cs typeface="+mn-cs"/>
              </a:rPr>
              <a:t>multiple</a:t>
            </a:r>
            <a:r>
              <a:rPr lang="en-US" sz="1200" b="1" i="0" kern="1200" dirty="0" err="1">
                <a:solidFill>
                  <a:schemeClr val="tx1"/>
                </a:solidFill>
                <a:effectLst/>
                <a:latin typeface="+mn-lt"/>
                <a:ea typeface="+mn-ea"/>
                <a:cs typeface="+mn-cs"/>
              </a:rPr>
              <a:t>partitions</a:t>
            </a:r>
            <a:r>
              <a:rPr lang="en-US" sz="1200" b="0" i="0" kern="1200" dirty="0">
                <a:solidFill>
                  <a:schemeClr val="tx1"/>
                </a:solidFill>
                <a:effectLst/>
                <a:latin typeface="+mn-lt"/>
                <a:ea typeface="+mn-ea"/>
                <a:cs typeface="+mn-cs"/>
              </a:rPr>
              <a:t>, the same </a:t>
            </a:r>
            <a:r>
              <a:rPr lang="en-US" sz="1200" b="1" i="0" kern="1200" dirty="0" err="1">
                <a:solidFill>
                  <a:schemeClr val="tx1"/>
                </a:solidFill>
                <a:effectLst/>
                <a:latin typeface="+mn-lt"/>
                <a:ea typeface="+mn-ea"/>
                <a:cs typeface="+mn-cs"/>
              </a:rPr>
              <a:t>RowKey</a:t>
            </a:r>
            <a:r>
              <a:rPr lang="en-US" sz="1200" b="0" i="0" kern="1200" dirty="0">
                <a:solidFill>
                  <a:schemeClr val="tx1"/>
                </a:solidFill>
                <a:effectLst/>
                <a:latin typeface="+mn-lt"/>
                <a:ea typeface="+mn-ea"/>
                <a:cs typeface="+mn-cs"/>
              </a:rPr>
              <a:t> can be reused in every </a:t>
            </a:r>
            <a:r>
              <a:rPr lang="en-US" sz="1200" b="1" i="0" kern="1200" dirty="0">
                <a:solidFill>
                  <a:schemeClr val="tx1"/>
                </a:solidFill>
                <a:effectLst/>
                <a:latin typeface="+mn-lt"/>
                <a:ea typeface="+mn-ea"/>
                <a:cs typeface="+mn-cs"/>
              </a:rPr>
              <a:t>partition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30730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52083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4148962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886856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788139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63204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248439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06033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76313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93194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796174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32629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4193268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631120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37984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91042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421905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160306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4280799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498878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9808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521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711264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68426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4179644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80667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392126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397550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96093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612129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522809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Premium RS is designed for your IO-intensive workloads that need Premium performance but do not require the highest availability guarantees. This tier is ideal for workloads that can replay the data in case of a severe system error such as analytical workloads where the database is not the system of record. In addition, Premium RS is great for non-production databases, such as development using in-memory technologies or pre-production performance testing.</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199504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10/30/2017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397072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443863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1129547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4087896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52816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602154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597207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429820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1883221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358173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3920480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581953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2510297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28532868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10/30/2017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10/30/2017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4030252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16789487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653559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248026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01138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248009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587228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92600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rest/api/storageservices/append-block"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hyperlink" Target="http://technet.microsoft.com/library/hh831739.aspx" TargetMode="External"/><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hyperlink" Target="https://docs.microsoft.com/en-us/azure/storage/storage-premium-storage#scalability-and-performance-targets" TargetMode="External"/><Relationship Id="rId5" Type="http://schemas.openxmlformats.org/officeDocument/2006/relationships/hyperlink" Target="http://social.technet.microsoft.com/wiki/contents/articles/11382.storage-spaces-frequently-asked-questions-faq.aspx" TargetMode="External"/><Relationship Id="rId4" Type="http://schemas.openxmlformats.org/officeDocument/2006/relationships/hyperlink" Target="http://technet.microsoft.com/library/hh848643.aspx"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resources/samples/?service=storage"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zure-Samples/storage-table-dotnet-getting-started"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resources/samples/storage-blob-dotnet-getting-started/"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hyperlink" Target="https://github.com/Azure-Samples/storage-blob-dotnet-getting-start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samples/storage-dotnet-sas-getting-started/"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azure.microsoft.com/en-us/resources/videos/index/?services=sql-database" TargetMode="External"/><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cosmos-db/faq"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46.xml"/><Relationship Id="rId1" Type="http://schemas.openxmlformats.org/officeDocument/2006/relationships/slideLayout" Target="../slideLayouts/slideLayout8.xml"/><Relationship Id="rId5" Type="http://schemas.openxmlformats.org/officeDocument/2006/relationships/hyperlink" Target="https://docs.microsoft.com/en-us/azure/cosmos-db/documentdb-get-started" TargetMode="External"/><Relationship Id="rId4" Type="http://schemas.openxmlformats.org/officeDocument/2006/relationships/hyperlink" Target="https://medium.com/@th0maswe1ss/azure-documentdb-vs-mongodb-6d5806c16239"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azure/mysql/" TargetMode="External"/><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mva.microsoft.com/en-US/training-courses/certification-exam-overview-70534-architecting-microsoft-azure-solutions-17406"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zure.microsoft.com/en-us/documentation/articles/storage-dotnet-shared-access-signature-part-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torageexplorer.com/" TargetMode="External"/><Relationship Id="rId4" Type="http://schemas.openxmlformats.org/officeDocument/2006/relationships/hyperlink" Target="http://msdn.microsoft.com/en-us/library/azure/ee336235.asp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5"/>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56AD-3298-4FDD-9FB3-BFE89FDE2A2B}"/>
              </a:ext>
            </a:extLst>
          </p:cNvPr>
          <p:cNvSpPr>
            <a:spLocks noGrp="1"/>
          </p:cNvSpPr>
          <p:nvPr>
            <p:ph type="title"/>
          </p:nvPr>
        </p:nvSpPr>
        <p:spPr/>
        <p:txBody>
          <a:bodyPr/>
          <a:lstStyle/>
          <a:p>
            <a:r>
              <a:rPr lang="en-US" dirty="0"/>
              <a:t>Table Storage</a:t>
            </a:r>
          </a:p>
        </p:txBody>
      </p:sp>
      <p:pic>
        <p:nvPicPr>
          <p:cNvPr id="1026" name="Picture 2" descr="Image result for row key partition key">
            <a:extLst>
              <a:ext uri="{FF2B5EF4-FFF2-40B4-BE49-F238E27FC236}">
                <a16:creationId xmlns:a16="http://schemas.microsoft.com/office/drawing/2014/main" id="{C9FC7F48-34FC-4D33-B7BE-9EA1AE462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662113"/>
            <a:ext cx="8229600" cy="370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15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Storage via Storage SDK (API)</a:t>
            </a:r>
          </a:p>
        </p:txBody>
      </p:sp>
      <p:pic>
        <p:nvPicPr>
          <p:cNvPr id="5" name="Picture 4"/>
          <p:cNvPicPr>
            <a:picLocks noChangeAspect="1"/>
          </p:cNvPicPr>
          <p:nvPr/>
        </p:nvPicPr>
        <p:blipFill>
          <a:blip r:embed="rId3"/>
          <a:stretch>
            <a:fillRect/>
          </a:stretch>
        </p:blipFill>
        <p:spPr>
          <a:xfrm>
            <a:off x="657224" y="1177379"/>
            <a:ext cx="8895093" cy="5050195"/>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p:txBody>
          <a:bodyPr>
            <a:normAutofit/>
          </a:bodyPr>
          <a:lstStyle/>
          <a:p>
            <a:r>
              <a:rPr lang="en-US" dirty="0"/>
              <a:t>Unstructured storage</a:t>
            </a:r>
          </a:p>
          <a:p>
            <a:pPr lvl="1"/>
            <a:endParaRPr lang="en-US" dirty="0"/>
          </a:p>
          <a:p>
            <a:r>
              <a:rPr lang="en-US" dirty="0"/>
              <a:t>Queries</a:t>
            </a:r>
          </a:p>
          <a:p>
            <a:pPr lvl="1"/>
            <a:r>
              <a:rPr lang="en-US" dirty="0"/>
              <a:t>OData</a:t>
            </a:r>
          </a:p>
          <a:p>
            <a:pPr lvl="1"/>
            <a:r>
              <a:rPr lang="en-US" dirty="0"/>
              <a:t>API</a:t>
            </a:r>
          </a:p>
          <a:p>
            <a:pPr lvl="1"/>
            <a:endParaRPr lang="en-US" dirty="0"/>
          </a:p>
          <a:p>
            <a:r>
              <a:rPr lang="en-US" dirty="0"/>
              <a:t>All blobs start from a Container</a:t>
            </a:r>
          </a:p>
          <a:p>
            <a:pPr lvl="1"/>
            <a:endParaRPr lang="en-US" dirty="0"/>
          </a:p>
          <a:p>
            <a:r>
              <a:rPr lang="en-US" dirty="0"/>
              <a:t>Block Blobs, Append Blobs, &amp; Page Blobs</a:t>
            </a:r>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lvl="1"/>
            <a:r>
              <a:rPr lang="en-US" dirty="0"/>
              <a:t>Max total request rate of 20k IOPS</a:t>
            </a:r>
          </a:p>
          <a:p>
            <a:pPr lvl="1"/>
            <a:endParaRPr lang="en-US" dirty="0"/>
          </a:p>
          <a:p>
            <a:r>
              <a:rPr lang="en-US" dirty="0"/>
              <a:t>Premium</a:t>
            </a:r>
          </a:p>
          <a:p>
            <a:pPr lvl="1"/>
            <a:r>
              <a:rPr lang="en-US" dirty="0"/>
              <a:t>Designed for Azure VMs</a:t>
            </a:r>
          </a:p>
          <a:p>
            <a:pPr lvl="1"/>
            <a:r>
              <a:rPr lang="en-US" dirty="0"/>
              <a:t>High performance</a:t>
            </a:r>
          </a:p>
          <a:p>
            <a:pPr lvl="1"/>
            <a:r>
              <a:rPr lang="en-US" dirty="0"/>
              <a:t>Low latency</a:t>
            </a:r>
          </a:p>
          <a:p>
            <a:pPr lvl="1"/>
            <a:r>
              <a:rPr lang="en-US" dirty="0"/>
              <a:t>Azure VM disks are implemented as “Page Blobs”</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94BC-E98A-4D8F-9317-F0A3AFB9E65C}"/>
              </a:ext>
            </a:extLst>
          </p:cNvPr>
          <p:cNvSpPr>
            <a:spLocks noGrp="1"/>
          </p:cNvSpPr>
          <p:nvPr>
            <p:ph type="title"/>
          </p:nvPr>
        </p:nvSpPr>
        <p:spPr/>
        <p:txBody>
          <a:bodyPr/>
          <a:lstStyle/>
          <a:p>
            <a:r>
              <a:rPr lang="en-US" dirty="0"/>
              <a:t>Blob Types</a:t>
            </a:r>
          </a:p>
        </p:txBody>
      </p:sp>
      <p:graphicFrame>
        <p:nvGraphicFramePr>
          <p:cNvPr id="4" name="Content Placeholder 3">
            <a:extLst>
              <a:ext uri="{FF2B5EF4-FFF2-40B4-BE49-F238E27FC236}">
                <a16:creationId xmlns:a16="http://schemas.microsoft.com/office/drawing/2014/main" id="{90084972-D251-4F1B-BD7B-26ABD1E71618}"/>
              </a:ext>
            </a:extLst>
          </p:cNvPr>
          <p:cNvGraphicFramePr>
            <a:graphicFrameLocks noGrp="1"/>
          </p:cNvGraphicFramePr>
          <p:nvPr>
            <p:ph idx="1"/>
            <p:extLst>
              <p:ext uri="{D42A27DB-BD31-4B8C-83A1-F6EECF244321}">
                <p14:modId xmlns:p14="http://schemas.microsoft.com/office/powerpoint/2010/main" val="1953354304"/>
              </p:ext>
            </p:extLst>
          </p:nvPr>
        </p:nvGraphicFramePr>
        <p:xfrm>
          <a:off x="201613" y="1231900"/>
          <a:ext cx="11777661" cy="4851400"/>
        </p:xfrm>
        <a:graphic>
          <a:graphicData uri="http://schemas.openxmlformats.org/drawingml/2006/table">
            <a:tbl>
              <a:tblPr firstRow="1" bandRow="1">
                <a:tableStyleId>{5C22544A-7EE6-4342-B048-85BDC9FD1C3A}</a:tableStyleId>
              </a:tblPr>
              <a:tblGrid>
                <a:gridCol w="3925887">
                  <a:extLst>
                    <a:ext uri="{9D8B030D-6E8A-4147-A177-3AD203B41FA5}">
                      <a16:colId xmlns:a16="http://schemas.microsoft.com/office/drawing/2014/main" val="1934711361"/>
                    </a:ext>
                  </a:extLst>
                </a:gridCol>
                <a:gridCol w="3925887">
                  <a:extLst>
                    <a:ext uri="{9D8B030D-6E8A-4147-A177-3AD203B41FA5}">
                      <a16:colId xmlns:a16="http://schemas.microsoft.com/office/drawing/2014/main" val="2427598725"/>
                    </a:ext>
                  </a:extLst>
                </a:gridCol>
                <a:gridCol w="3925887">
                  <a:extLst>
                    <a:ext uri="{9D8B030D-6E8A-4147-A177-3AD203B41FA5}">
                      <a16:colId xmlns:a16="http://schemas.microsoft.com/office/drawing/2014/main" val="2156057474"/>
                    </a:ext>
                  </a:extLst>
                </a:gridCol>
              </a:tblGrid>
              <a:tr h="370840">
                <a:tc>
                  <a:txBody>
                    <a:bodyPr/>
                    <a:lstStyle/>
                    <a:p>
                      <a:r>
                        <a:rPr lang="en-US" dirty="0"/>
                        <a:t>Block Blobs</a:t>
                      </a:r>
                    </a:p>
                  </a:txBody>
                  <a:tcPr/>
                </a:tc>
                <a:tc>
                  <a:txBody>
                    <a:bodyPr/>
                    <a:lstStyle/>
                    <a:p>
                      <a:r>
                        <a:rPr lang="en-US" dirty="0"/>
                        <a:t>Page Blobs</a:t>
                      </a:r>
                    </a:p>
                  </a:txBody>
                  <a:tcPr/>
                </a:tc>
                <a:tc>
                  <a:txBody>
                    <a:bodyPr/>
                    <a:lstStyle/>
                    <a:p>
                      <a:r>
                        <a:rPr lang="en-US" dirty="0"/>
                        <a:t>Append Blobs</a:t>
                      </a:r>
                    </a:p>
                  </a:txBody>
                  <a:tcPr/>
                </a:tc>
                <a:extLst>
                  <a:ext uri="{0D108BD9-81ED-4DB2-BD59-A6C34878D82A}">
                    <a16:rowId xmlns:a16="http://schemas.microsoft.com/office/drawing/2014/main" val="2592095678"/>
                  </a:ext>
                </a:extLst>
              </a:tr>
              <a:tr h="370840">
                <a:tc>
                  <a:txBody>
                    <a:bodyPr/>
                    <a:lstStyle/>
                    <a:p>
                      <a:r>
                        <a:rPr lang="en-US" sz="1800" b="0" i="0" kern="1200" dirty="0">
                          <a:solidFill>
                            <a:schemeClr val="dk1"/>
                          </a:solidFill>
                          <a:effectLst/>
                          <a:latin typeface="+mn-lt"/>
                          <a:ea typeface="+mn-ea"/>
                          <a:cs typeface="+mn-cs"/>
                        </a:rPr>
                        <a:t>Discrete storage objects like jpg's, log files, etc. that you'd typically view as a file in your local OS. ... Regular (non-Premium) storage only.</a:t>
                      </a:r>
                    </a:p>
                    <a:p>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dirty="0"/>
                        <a:t>Blob is broken into pieces</a:t>
                      </a:r>
                    </a:p>
                    <a:p>
                      <a:pPr marL="285750" indent="-285750">
                        <a:buFont typeface="Arial" panose="020B0604020202020204" pitchFamily="34" charset="0"/>
                        <a:buChar char="•"/>
                      </a:pPr>
                      <a:r>
                        <a:rPr lang="en-US" dirty="0"/>
                        <a:t>Block Id for each piece</a:t>
                      </a:r>
                    </a:p>
                    <a:p>
                      <a:pPr marL="285750" indent="-285750">
                        <a:buFont typeface="Arial" panose="020B0604020202020204" pitchFamily="34" charset="0"/>
                        <a:buChar char="•"/>
                      </a:pPr>
                      <a:r>
                        <a:rPr lang="en-US" dirty="0"/>
                        <a:t>Max block size = 100MB</a:t>
                      </a:r>
                    </a:p>
                    <a:p>
                      <a:pPr marL="285750" indent="-285750">
                        <a:buFont typeface="Arial" panose="020B0604020202020204" pitchFamily="34" charset="0"/>
                        <a:buChar char="•"/>
                      </a:pPr>
                      <a:r>
                        <a:rPr lang="en-US" dirty="0"/>
                        <a:t>Up to 50k blocks per blob</a:t>
                      </a:r>
                    </a:p>
                    <a:p>
                      <a:pPr marL="285750" indent="-285750">
                        <a:buFont typeface="Arial" panose="020B0604020202020204" pitchFamily="34" charset="0"/>
                        <a:buChar char="•"/>
                      </a:pPr>
                      <a:r>
                        <a:rPr lang="en-US" dirty="0"/>
                        <a:t>Efficient upload of large blobs</a:t>
                      </a:r>
                    </a:p>
                    <a:p>
                      <a:pPr marL="285750" indent="-285750">
                        <a:buFont typeface="Arial" panose="020B0604020202020204" pitchFamily="34" charset="0"/>
                        <a:buChar char="•"/>
                      </a:pPr>
                      <a:r>
                        <a:rPr lang="en-US" dirty="0"/>
                        <a:t>Blocks upload can be multithreaded</a:t>
                      </a:r>
                    </a:p>
                    <a:p>
                      <a:pPr marL="285750" indent="-285750">
                        <a:buFont typeface="Arial" panose="020B0604020202020204" pitchFamily="34" charset="0"/>
                        <a:buChar char="•"/>
                      </a:pPr>
                      <a:r>
                        <a:rPr lang="en-US" dirty="0"/>
                        <a:t>Streaming </a:t>
                      </a:r>
                    </a:p>
                    <a:p>
                      <a:pPr marL="285750" indent="-285750">
                        <a:buFont typeface="Arial" panose="020B0604020202020204" pitchFamily="34" charset="0"/>
                        <a:buChar char="•"/>
                      </a:pPr>
                      <a:r>
                        <a:rPr lang="en-US" dirty="0"/>
                        <a:t>Storing documents, media files, backups</a:t>
                      </a:r>
                    </a:p>
                    <a:p>
                      <a:endParaRPr lang="en-US" sz="1800" b="0"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For random read/write storage, such as VHD's (in fact, </a:t>
                      </a:r>
                      <a:r>
                        <a:rPr lang="en-US" sz="1800" b="1" i="0" kern="1200" dirty="0">
                          <a:solidFill>
                            <a:schemeClr val="dk1"/>
                          </a:solidFill>
                          <a:effectLst/>
                          <a:latin typeface="+mn-lt"/>
                          <a:ea typeface="+mn-ea"/>
                          <a:cs typeface="+mn-cs"/>
                        </a:rPr>
                        <a:t>page blobs</a:t>
                      </a:r>
                      <a:r>
                        <a:rPr lang="en-US" sz="1800" b="0" i="0" kern="1200" dirty="0">
                          <a:solidFill>
                            <a:schemeClr val="dk1"/>
                          </a:solidFill>
                          <a:effectLst/>
                          <a:latin typeface="+mn-lt"/>
                          <a:ea typeface="+mn-ea"/>
                          <a:cs typeface="+mn-cs"/>
                        </a:rPr>
                        <a:t> are what's used for Azure Virtual Machine disks).</a:t>
                      </a:r>
                    </a:p>
                    <a:p>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dirty="0"/>
                        <a:t>Optimized for IaaS disks</a:t>
                      </a:r>
                    </a:p>
                    <a:p>
                      <a:pPr marL="285750" indent="-285750">
                        <a:buFont typeface="Arial" panose="020B0604020202020204" pitchFamily="34" charset="0"/>
                        <a:buChar char="•"/>
                      </a:pPr>
                      <a:r>
                        <a:rPr lang="en-US" dirty="0"/>
                        <a:t>Supports random writes</a:t>
                      </a:r>
                    </a:p>
                    <a:p>
                      <a:pPr marL="285750" indent="-285750">
                        <a:buFont typeface="Arial" panose="020B0604020202020204" pitchFamily="34" charset="0"/>
                        <a:buChar char="•"/>
                      </a:pPr>
                      <a:r>
                        <a:rPr lang="en-US" dirty="0"/>
                        <a:t>Collection of 512 byte pages</a:t>
                      </a:r>
                    </a:p>
                    <a:p>
                      <a:pPr marL="285750" indent="-285750">
                        <a:buFont typeface="Arial" panose="020B0604020202020204" pitchFamily="34" charset="0"/>
                        <a:buChar char="•"/>
                      </a:pPr>
                      <a:r>
                        <a:rPr lang="en-US" dirty="0"/>
                        <a:t>Max size = 1TB</a:t>
                      </a:r>
                    </a:p>
                    <a:p>
                      <a:pPr marL="285750" indent="-285750">
                        <a:buFont typeface="Arial" panose="020B0604020202020204" pitchFamily="34" charset="0"/>
                        <a:buChar char="•"/>
                      </a:pPr>
                      <a:r>
                        <a:rPr lang="en-US" dirty="0"/>
                        <a:t>Storage Options</a:t>
                      </a:r>
                    </a:p>
                    <a:p>
                      <a:pPr marL="742950" lvl="1" indent="-285750">
                        <a:buFont typeface="Arial" panose="020B0604020202020204" pitchFamily="34" charset="0"/>
                        <a:buChar char="•"/>
                      </a:pPr>
                      <a:r>
                        <a:rPr lang="en-US" dirty="0"/>
                        <a:t>Premium Storage</a:t>
                      </a:r>
                    </a:p>
                    <a:p>
                      <a:pPr marL="742950" lvl="1" indent="-285750">
                        <a:buFont typeface="Arial" panose="020B0604020202020204" pitchFamily="34" charset="0"/>
                        <a:buChar char="•"/>
                      </a:pPr>
                      <a:r>
                        <a:rPr lang="en-US" dirty="0"/>
                        <a:t>Standard Storage</a:t>
                      </a:r>
                    </a:p>
                  </a:txBody>
                  <a:tcPr/>
                </a:tc>
                <a:tc>
                  <a:txBody>
                    <a:bodyPr/>
                    <a:lstStyle/>
                    <a:p>
                      <a:r>
                        <a:rPr lang="en-US" sz="1800" b="0" i="0" kern="1200" dirty="0">
                          <a:solidFill>
                            <a:schemeClr val="dk1"/>
                          </a:solidFill>
                          <a:effectLst/>
                          <a:latin typeface="+mn-lt"/>
                          <a:ea typeface="+mn-ea"/>
                          <a:cs typeface="+mn-cs"/>
                        </a:rPr>
                        <a:t>An append blob is comprised of blocks and is optimized for append operations. When you modify an append blob, blocks are added to the end of the blob only, via the </a:t>
                      </a:r>
                      <a:r>
                        <a:rPr lang="en-US" sz="1800" b="0" i="0" u="none" strike="noStrike" kern="1200" dirty="0">
                          <a:solidFill>
                            <a:schemeClr val="dk1"/>
                          </a:solidFill>
                          <a:effectLst/>
                          <a:latin typeface="+mn-lt"/>
                          <a:ea typeface="+mn-ea"/>
                          <a:cs typeface="+mn-cs"/>
                          <a:hlinkClick r:id="rId3"/>
                        </a:rPr>
                        <a:t>Append Block</a:t>
                      </a:r>
                      <a:r>
                        <a:rPr lang="en-US" sz="1800" b="0" i="0" kern="1200" dirty="0">
                          <a:solidFill>
                            <a:schemeClr val="dk1"/>
                          </a:solidFill>
                          <a:effectLst/>
                          <a:latin typeface="+mn-lt"/>
                          <a:ea typeface="+mn-ea"/>
                          <a:cs typeface="+mn-cs"/>
                        </a:rPr>
                        <a:t> operation. Updating or deleting of existing blocks is not supported. Unlike a block blob, an append blob does not expose its block IDs.</a:t>
                      </a:r>
                    </a:p>
                    <a:p>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dirty="0"/>
                        <a:t>Similar to Block Blobs</a:t>
                      </a:r>
                    </a:p>
                    <a:p>
                      <a:pPr marL="285750" indent="-285750">
                        <a:buFont typeface="Arial" panose="020B0604020202020204" pitchFamily="34" charset="0"/>
                        <a:buChar char="•"/>
                      </a:pPr>
                      <a:r>
                        <a:rPr lang="en-US" dirty="0"/>
                        <a:t>Optimized for append operations</a:t>
                      </a:r>
                    </a:p>
                    <a:p>
                      <a:pPr marL="285750" indent="-285750">
                        <a:buFont typeface="Arial" panose="020B0604020202020204" pitchFamily="34" charset="0"/>
                        <a:buChar char="•"/>
                      </a:pPr>
                      <a:r>
                        <a:rPr lang="en-US" dirty="0"/>
                        <a:t>Only can add to the end</a:t>
                      </a:r>
                    </a:p>
                    <a:p>
                      <a:br>
                        <a:rPr lang="en-US" sz="1800" b="0" i="0" kern="1200" dirty="0">
                          <a:solidFill>
                            <a:schemeClr val="dk1"/>
                          </a:solidFill>
                          <a:effectLst/>
                          <a:latin typeface="+mn-lt"/>
                          <a:ea typeface="+mn-ea"/>
                          <a:cs typeface="+mn-cs"/>
                        </a:rPr>
                      </a:br>
                      <a:endParaRPr lang="en-US" dirty="0"/>
                    </a:p>
                  </a:txBody>
                  <a:tcPr/>
                </a:tc>
                <a:extLst>
                  <a:ext uri="{0D108BD9-81ED-4DB2-BD59-A6C34878D82A}">
                    <a16:rowId xmlns:a16="http://schemas.microsoft.com/office/drawing/2014/main" val="524558826"/>
                  </a:ext>
                </a:extLst>
              </a:tr>
            </a:tbl>
          </a:graphicData>
        </a:graphic>
      </p:graphicFrame>
    </p:spTree>
    <p:extLst>
      <p:ext uri="{BB962C8B-B14F-4D97-AF65-F5344CB8AC3E}">
        <p14:creationId xmlns:p14="http://schemas.microsoft.com/office/powerpoint/2010/main" val="133375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for Table &amp; Blob Storage</a:t>
            </a:r>
          </a:p>
        </p:txBody>
      </p:sp>
      <p:sp>
        <p:nvSpPr>
          <p:cNvPr id="3" name="Content Placeholder 2"/>
          <p:cNvSpPr>
            <a:spLocks noGrp="1"/>
          </p:cNvSpPr>
          <p:nvPr>
            <p:ph idx="1"/>
          </p:nvPr>
        </p:nvSpPr>
        <p:spPr/>
        <p:txBody>
          <a:bodyPr>
            <a:normAutofit/>
          </a:bodyPr>
          <a:lstStyle/>
          <a:p>
            <a:r>
              <a:rPr lang="en-US" dirty="0"/>
              <a:t>Locally redundant storage (LRS)</a:t>
            </a:r>
          </a:p>
          <a:p>
            <a:pPr lvl="1"/>
            <a:r>
              <a:rPr lang="en-US" dirty="0"/>
              <a:t>3 copies in a single data center</a:t>
            </a:r>
          </a:p>
          <a:p>
            <a:r>
              <a:rPr lang="en-US" dirty="0"/>
              <a:t>Zone-redundant storage (ZRS)</a:t>
            </a:r>
          </a:p>
          <a:p>
            <a:pPr lvl="1"/>
            <a:r>
              <a:rPr lang="en-US" dirty="0"/>
              <a:t>3 copies across 2 or 3 facilities in 1 or 2 regions</a:t>
            </a:r>
          </a:p>
          <a:p>
            <a:r>
              <a:rPr lang="en-US" dirty="0"/>
              <a:t>Geo-redundant storage (GRS)</a:t>
            </a:r>
          </a:p>
          <a:p>
            <a:pPr lvl="1"/>
            <a:r>
              <a:rPr lang="en-US" dirty="0"/>
              <a:t>3 copies in primary region, 3 in secondary region</a:t>
            </a:r>
          </a:p>
          <a:p>
            <a:pPr lvl="1"/>
            <a:r>
              <a:rPr lang="en-US" dirty="0"/>
              <a:t>Auto failover</a:t>
            </a:r>
          </a:p>
          <a:p>
            <a:r>
              <a:rPr lang="en-US" dirty="0"/>
              <a:t>Read-access geo-redundant storage (RA-GRS)</a:t>
            </a:r>
          </a:p>
        </p:txBody>
      </p:sp>
    </p:spTree>
    <p:extLst>
      <p:ext uri="{BB962C8B-B14F-4D97-AF65-F5344CB8AC3E}">
        <p14:creationId xmlns:p14="http://schemas.microsoft.com/office/powerpoint/2010/main" val="204185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p:txBody>
          <a:bodyPr>
            <a:normAutofit/>
          </a:bodyPr>
          <a:lstStyle/>
          <a:p>
            <a:r>
              <a:rPr lang="en-US" dirty="0"/>
              <a:t>Anonymous Access</a:t>
            </a:r>
          </a:p>
          <a:p>
            <a:pPr lvl="1"/>
            <a:r>
              <a:rPr lang="en-US" dirty="0"/>
              <a:t>Public access for containers or individual blobs</a:t>
            </a:r>
          </a:p>
          <a:p>
            <a:pPr lvl="1"/>
            <a:endParaRPr lang="en-US" dirty="0"/>
          </a:p>
          <a:p>
            <a:r>
              <a:rPr lang="en-US" dirty="0"/>
              <a:t>Shared Access Signatures (SAS)</a:t>
            </a:r>
          </a:p>
          <a:p>
            <a:pPr lvl="1"/>
            <a:r>
              <a:rPr lang="en-US" dirty="0"/>
              <a:t>Delegated access without sharing account key</a:t>
            </a:r>
          </a:p>
          <a:p>
            <a:pPr lvl="1"/>
            <a:r>
              <a:rPr lang="en-US" dirty="0"/>
              <a:t>Containers &amp; blobs</a:t>
            </a:r>
          </a:p>
          <a:p>
            <a:pPr lvl="1"/>
            <a:r>
              <a:rPr lang="en-US" dirty="0"/>
              <a:t>File shares &amp; files</a:t>
            </a:r>
          </a:p>
          <a:p>
            <a:pPr lvl="1"/>
            <a:r>
              <a:rPr lang="en-US" dirty="0"/>
              <a:t>Queues</a:t>
            </a:r>
          </a:p>
          <a:p>
            <a:pPr lvl="1"/>
            <a:r>
              <a:rPr lang="en-US" dirty="0"/>
              <a:t>Tables &amp; ranges of table entities</a:t>
            </a:r>
          </a:p>
          <a:p>
            <a:pPr lvl="1"/>
            <a:endParaRPr lang="en-US" dirty="0"/>
          </a:p>
        </p:txBody>
      </p:sp>
    </p:spTree>
    <p:extLst>
      <p:ext uri="{BB962C8B-B14F-4D97-AF65-F5344CB8AC3E}">
        <p14:creationId xmlns:p14="http://schemas.microsoft.com/office/powerpoint/2010/main" val="240275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spTree>
    <p:extLst>
      <p:ext uri="{BB962C8B-B14F-4D97-AF65-F5344CB8AC3E}">
        <p14:creationId xmlns:p14="http://schemas.microsoft.com/office/powerpoint/2010/main" val="280333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3"/>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a:t>
            </a:r>
          </a:p>
        </p:txBody>
      </p:sp>
      <p:sp>
        <p:nvSpPr>
          <p:cNvPr id="3" name="Content Placeholder 2"/>
          <p:cNvSpPr>
            <a:spLocks noGrp="1"/>
          </p:cNvSpPr>
          <p:nvPr>
            <p:ph idx="1"/>
          </p:nvPr>
        </p:nvSpPr>
        <p:spPr/>
        <p:txBody>
          <a:bodyPr/>
          <a:lstStyle/>
          <a:p>
            <a:r>
              <a:rPr lang="en-US" dirty="0"/>
              <a:t>Client-side</a:t>
            </a:r>
          </a:p>
          <a:p>
            <a:pPr lvl="1"/>
            <a:r>
              <a:rPr lang="en-US" dirty="0"/>
              <a:t>Storage Client Library for .NET</a:t>
            </a:r>
          </a:p>
          <a:p>
            <a:pPr lvl="1"/>
            <a:endParaRPr lang="en-US" dirty="0"/>
          </a:p>
          <a:p>
            <a:r>
              <a:rPr lang="en-US" dirty="0"/>
              <a:t>Server-side</a:t>
            </a:r>
          </a:p>
          <a:p>
            <a:pPr lvl="1"/>
            <a:r>
              <a:rPr lang="en-US" dirty="0"/>
              <a:t>“Data at Rest”</a:t>
            </a:r>
          </a:p>
        </p:txBody>
      </p:sp>
    </p:spTree>
    <p:extLst>
      <p:ext uri="{BB962C8B-B14F-4D97-AF65-F5344CB8AC3E}">
        <p14:creationId xmlns:p14="http://schemas.microsoft.com/office/powerpoint/2010/main" val="195834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732405"/>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a:effectLst/>
                        </a:rPr>
                        <a:t>Max number of blocks in a block blob or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3"/>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4"/>
              </a:rPr>
              <a:t>New-</a:t>
            </a:r>
            <a:r>
              <a:rPr lang="en-US" sz="2800" dirty="0" err="1">
                <a:hlinkClick r:id="rId4"/>
              </a:rPr>
              <a:t>VirtualDisk</a:t>
            </a:r>
            <a:r>
              <a:rPr lang="en-US" sz="2800" dirty="0"/>
              <a:t> PowerShell cmdlet, use the </a:t>
            </a:r>
            <a:r>
              <a:rPr lang="en-US" sz="2800" i="1" dirty="0" err="1"/>
              <a:t>NumberOfColumns</a:t>
            </a:r>
            <a:r>
              <a:rPr lang="en-US" sz="2800" dirty="0"/>
              <a:t> parameter. For more information, see </a:t>
            </a:r>
            <a:r>
              <a:rPr lang="en-US" sz="2800" dirty="0">
                <a:hlinkClick r:id="rId3"/>
              </a:rPr>
              <a:t>Storage Spaces Overview</a:t>
            </a:r>
            <a:r>
              <a:rPr lang="en-US" sz="2800" dirty="0"/>
              <a:t> and </a:t>
            </a:r>
            <a:r>
              <a:rPr lang="en-US" sz="2800" dirty="0">
                <a:hlinkClick r:id="rId5"/>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6"/>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3"/>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3"/>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3"/>
              </a:rPr>
              <a:t>https://azure.microsoft.com/en-us/resources/samples/storage-blob-dotnet-getting-started/</a:t>
            </a:r>
            <a:endParaRPr lang="en-US" sz="2000" dirty="0"/>
          </a:p>
          <a:p>
            <a:endParaRPr lang="en-US" sz="2000" dirty="0"/>
          </a:p>
          <a:p>
            <a:r>
              <a:rPr lang="en-US" sz="2000" dirty="0">
                <a:hlinkClick r:id="rId4"/>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t>
            </a:r>
          </a:p>
        </p:txBody>
      </p:sp>
      <p:sp>
        <p:nvSpPr>
          <p:cNvPr id="4" name="Content Placeholder 3"/>
          <p:cNvSpPr>
            <a:spLocks noGrp="1"/>
          </p:cNvSpPr>
          <p:nvPr>
            <p:ph sz="half" idx="1"/>
          </p:nvPr>
        </p:nvSpPr>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DocumentDB</a:t>
            </a:r>
            <a:r>
              <a:rPr lang="en-US" sz="2800" dirty="0"/>
              <a:t> / </a:t>
            </a:r>
            <a:r>
              <a:rPr lang="en-US" sz="2800" dirty="0">
                <a:highlight>
                  <a:srgbClr val="FFFF00"/>
                </a:highlight>
              </a:rPr>
              <a:t>Cosmos</a:t>
            </a:r>
          </a:p>
          <a:p>
            <a:pPr lvl="1"/>
            <a:r>
              <a:rPr lang="en-US" sz="2800" dirty="0"/>
              <a:t>MongoDB (gallery)</a:t>
            </a:r>
          </a:p>
          <a:p>
            <a:pPr lvl="1"/>
            <a:r>
              <a:rPr lang="en-US" sz="2800" dirty="0"/>
              <a:t>MySQL (gallery / </a:t>
            </a:r>
            <a:r>
              <a:rPr lang="en-US" sz="2800" dirty="0">
                <a:highlight>
                  <a:srgbClr val="FFFF00"/>
                </a:highlight>
              </a:rPr>
              <a:t>preview managed</a:t>
            </a:r>
            <a:r>
              <a:rPr lang="en-US" sz="2800" dirty="0"/>
              <a:t>)</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3"/>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p:txBody>
          <a:bodyPr/>
          <a:lstStyle/>
          <a:p>
            <a:r>
              <a:rPr lang="en-US" dirty="0"/>
              <a:t>Think “SQL Server in the cloud”</a:t>
            </a:r>
          </a:p>
          <a:p>
            <a:r>
              <a:rPr lang="en-US" dirty="0"/>
              <a:t>Relational database</a:t>
            </a:r>
          </a:p>
          <a:p>
            <a:r>
              <a:rPr lang="en-US" dirty="0"/>
              <a:t>Service tiers:</a:t>
            </a:r>
          </a:p>
          <a:p>
            <a:pPr lvl="1"/>
            <a:r>
              <a:rPr lang="en-US" dirty="0"/>
              <a:t>Basic</a:t>
            </a:r>
          </a:p>
          <a:p>
            <a:pPr lvl="1"/>
            <a:r>
              <a:rPr lang="en-US" dirty="0"/>
              <a:t>Standard</a:t>
            </a:r>
          </a:p>
          <a:p>
            <a:pPr lvl="1"/>
            <a:r>
              <a:rPr lang="en-US" dirty="0"/>
              <a:t>Premium</a:t>
            </a:r>
          </a:p>
          <a:p>
            <a:pPr lvl="1"/>
            <a:r>
              <a:rPr lang="en-US" dirty="0"/>
              <a:t>Premium RS</a:t>
            </a:r>
          </a:p>
          <a:p>
            <a:endParaRPr lang="en-US" dirty="0"/>
          </a:p>
        </p:txBody>
      </p:sp>
    </p:spTree>
    <p:extLst>
      <p:ext uri="{BB962C8B-B14F-4D97-AF65-F5344CB8AC3E}">
        <p14:creationId xmlns:p14="http://schemas.microsoft.com/office/powerpoint/2010/main" val="2725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88E6-FCAC-4E1F-8B6E-D46158CAEDA0}"/>
              </a:ext>
            </a:extLst>
          </p:cNvPr>
          <p:cNvSpPr>
            <a:spLocks noGrp="1"/>
          </p:cNvSpPr>
          <p:nvPr>
            <p:ph type="title"/>
          </p:nvPr>
        </p:nvSpPr>
        <p:spPr/>
        <p:txBody>
          <a:bodyPr/>
          <a:lstStyle/>
          <a:p>
            <a:r>
              <a:rPr lang="en-US" dirty="0"/>
              <a:t>Database Throughput Unit (</a:t>
            </a:r>
            <a:r>
              <a:rPr lang="en-US" b="1" dirty="0"/>
              <a:t>DTU</a:t>
            </a:r>
            <a:r>
              <a:rPr lang="en-US" dirty="0"/>
              <a:t>):</a:t>
            </a:r>
          </a:p>
        </p:txBody>
      </p:sp>
      <p:sp>
        <p:nvSpPr>
          <p:cNvPr id="3" name="Content Placeholder 2">
            <a:extLst>
              <a:ext uri="{FF2B5EF4-FFF2-40B4-BE49-F238E27FC236}">
                <a16:creationId xmlns:a16="http://schemas.microsoft.com/office/drawing/2014/main" id="{1E437D53-F13D-41C9-AE56-CFA34B420CD2}"/>
              </a:ext>
            </a:extLst>
          </p:cNvPr>
          <p:cNvSpPr>
            <a:spLocks noGrp="1"/>
          </p:cNvSpPr>
          <p:nvPr>
            <p:ph sz="half" idx="1"/>
          </p:nvPr>
        </p:nvSpPr>
        <p:spPr>
          <a:xfrm>
            <a:off x="223520" y="1279524"/>
            <a:ext cx="11130280" cy="4968875"/>
          </a:xfrm>
        </p:spPr>
        <p:txBody>
          <a:bodyPr/>
          <a:lstStyle/>
          <a:p>
            <a:r>
              <a:rPr lang="en-US" dirty="0"/>
              <a:t>DTUs provide a way to describe the relative capacity of a performance level of Basic, Standard, and Premium databases. DTUs are based on a blended measure of CPU, memory, reads, and writes. As DTUs increase, the power offered by the performance level increases.</a:t>
            </a:r>
          </a:p>
        </p:txBody>
      </p:sp>
      <p:sp>
        <p:nvSpPr>
          <p:cNvPr id="5" name="Rectangle 4">
            <a:extLst>
              <a:ext uri="{FF2B5EF4-FFF2-40B4-BE49-F238E27FC236}">
                <a16:creationId xmlns:a16="http://schemas.microsoft.com/office/drawing/2014/main" id="{81FBD1BB-7921-43A1-AD3F-5F67A8F40814}"/>
              </a:ext>
            </a:extLst>
          </p:cNvPr>
          <p:cNvSpPr/>
          <p:nvPr/>
        </p:nvSpPr>
        <p:spPr>
          <a:xfrm>
            <a:off x="1481507" y="3428999"/>
            <a:ext cx="7758745" cy="646331"/>
          </a:xfrm>
          <a:prstGeom prst="rect">
            <a:avLst/>
          </a:prstGeom>
        </p:spPr>
        <p:txBody>
          <a:bodyPr wrap="square">
            <a:spAutoFit/>
          </a:bodyPr>
          <a:lstStyle/>
          <a:p>
            <a:r>
              <a:rPr lang="en-US" sz="3600" dirty="0"/>
              <a:t>http://dtucalculator.azurewebsites.net/</a:t>
            </a:r>
          </a:p>
        </p:txBody>
      </p:sp>
    </p:spTree>
    <p:extLst>
      <p:ext uri="{BB962C8B-B14F-4D97-AF65-F5344CB8AC3E}">
        <p14:creationId xmlns:p14="http://schemas.microsoft.com/office/powerpoint/2010/main" val="2400374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nvPr>
        </p:nvGraphicFramePr>
        <p:xfrm>
          <a:off x="1195862" y="1397000"/>
          <a:ext cx="9714550" cy="4873626"/>
        </p:xfrm>
        <a:graphic>
          <a:graphicData uri="http://schemas.openxmlformats.org/drawingml/2006/table">
            <a:tbl>
              <a:tblPr/>
              <a:tblGrid>
                <a:gridCol w="1942910">
                  <a:extLst>
                    <a:ext uri="{9D8B030D-6E8A-4147-A177-3AD203B41FA5}">
                      <a16:colId xmlns:a16="http://schemas.microsoft.com/office/drawing/2014/main" val="1773273044"/>
                    </a:ext>
                  </a:extLst>
                </a:gridCol>
                <a:gridCol w="1942910">
                  <a:extLst>
                    <a:ext uri="{9D8B030D-6E8A-4147-A177-3AD203B41FA5}">
                      <a16:colId xmlns:a16="http://schemas.microsoft.com/office/drawing/2014/main" val="451249271"/>
                    </a:ext>
                  </a:extLst>
                </a:gridCol>
                <a:gridCol w="1942910">
                  <a:extLst>
                    <a:ext uri="{9D8B030D-6E8A-4147-A177-3AD203B41FA5}">
                      <a16:colId xmlns:a16="http://schemas.microsoft.com/office/drawing/2014/main" val="1598709277"/>
                    </a:ext>
                  </a:extLst>
                </a:gridCol>
                <a:gridCol w="1942910">
                  <a:extLst>
                    <a:ext uri="{9D8B030D-6E8A-4147-A177-3AD203B41FA5}">
                      <a16:colId xmlns:a16="http://schemas.microsoft.com/office/drawing/2014/main" val="3035889657"/>
                    </a:ext>
                  </a:extLst>
                </a:gridCol>
                <a:gridCol w="1942910">
                  <a:extLst>
                    <a:ext uri="{9D8B030D-6E8A-4147-A177-3AD203B41FA5}">
                      <a16:colId xmlns:a16="http://schemas.microsoft.com/office/drawing/2014/main" val="2962121328"/>
                    </a:ext>
                  </a:extLst>
                </a:gridCol>
              </a:tblGrid>
              <a:tr h="330415">
                <a:tc>
                  <a:txBody>
                    <a:bodyPr/>
                    <a:lstStyle/>
                    <a:p>
                      <a:pPr algn="l" rtl="0"/>
                      <a:r>
                        <a:rPr lang="en-US" sz="1600" b="1">
                          <a:effectLst/>
                        </a:rPr>
                        <a:t>Service tier features</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78227">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78227">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a:effectLst/>
                        </a:rPr>
                        <a:t>2.9 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750 GB</a:t>
                      </a: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78227">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826038">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78227">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826038">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78227">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graphicFrame>
        <p:nvGraphicFramePr>
          <p:cNvPr id="4" name="Content Placeholder 3"/>
          <p:cNvGraphicFramePr>
            <a:graphicFrameLocks noGrp="1"/>
          </p:cNvGraphicFramePr>
          <p:nvPr>
            <p:ph idx="1"/>
          </p:nvPr>
        </p:nvGraphicFramePr>
        <p:xfrm>
          <a:off x="676275" y="2553652"/>
          <a:ext cx="10753724" cy="2560320"/>
        </p:xfrm>
        <a:graphic>
          <a:graphicData uri="http://schemas.openxmlformats.org/drawingml/2006/table">
            <a:tbl>
              <a:tblPr/>
              <a:tblGrid>
                <a:gridCol w="5376862">
                  <a:extLst>
                    <a:ext uri="{9D8B030D-6E8A-4147-A177-3AD203B41FA5}">
                      <a16:colId xmlns:a16="http://schemas.microsoft.com/office/drawing/2014/main" val="3516830409"/>
                    </a:ext>
                  </a:extLst>
                </a:gridCol>
                <a:gridCol w="5376862">
                  <a:extLst>
                    <a:ext uri="{9D8B030D-6E8A-4147-A177-3AD203B41FA5}">
                      <a16:colId xmlns:a16="http://schemas.microsoft.com/office/drawing/2014/main" val="374642603"/>
                    </a:ext>
                  </a:extLst>
                </a:gridCol>
              </a:tblGrid>
              <a:tr h="365760">
                <a:tc>
                  <a:txBody>
                    <a:bodyPr/>
                    <a:lstStyle/>
                    <a:p>
                      <a:pPr rtl="0"/>
                      <a:r>
                        <a:rPr lang="en-US" sz="1800" b="1"/>
                        <a:t>Performance level</a:t>
                      </a:r>
                      <a:endParaRPr lang="en-US" sz="1800"/>
                    </a:p>
                  </a:txBody>
                  <a:tcPr anchor="ctr">
                    <a:lnL>
                      <a:noFill/>
                    </a:lnL>
                    <a:lnR>
                      <a:noFill/>
                    </a:lnR>
                    <a:lnT>
                      <a:noFill/>
                    </a:lnT>
                    <a:lnB>
                      <a:noFill/>
                    </a:lnB>
                  </a:tcPr>
                </a:tc>
                <a:tc>
                  <a:txBody>
                    <a:bodyPr/>
                    <a:lstStyle/>
                    <a:p>
                      <a:pPr algn="ctr" rtl="0"/>
                      <a:r>
                        <a:rPr lang="en-US" sz="1800" b="1">
                          <a:effectLst/>
                        </a:rPr>
                        <a:t>Basic</a:t>
                      </a:r>
                      <a:endParaRPr lang="en-US" sz="1800">
                        <a:effectLst/>
                      </a:endParaRPr>
                    </a:p>
                  </a:txBody>
                  <a:tcPr anchor="ctr">
                    <a:lnL>
                      <a:noFill/>
                    </a:lnL>
                    <a:lnR>
                      <a:noFill/>
                    </a:lnR>
                    <a:lnT>
                      <a:noFill/>
                    </a:lnT>
                    <a:lnB>
                      <a:noFill/>
                    </a:lnB>
                  </a:tcPr>
                </a:tc>
                <a:extLst>
                  <a:ext uri="{0D108BD9-81ED-4DB2-BD59-A6C34878D82A}">
                    <a16:rowId xmlns:a16="http://schemas.microsoft.com/office/drawing/2014/main" val="264791515"/>
                  </a:ext>
                </a:extLst>
              </a:tr>
              <a:tr h="365760">
                <a:tc>
                  <a:txBody>
                    <a:bodyPr/>
                    <a:lstStyle/>
                    <a:p>
                      <a:pPr rtl="0"/>
                      <a:r>
                        <a:rPr lang="en-US" sz="1800"/>
                        <a:t>Max DTUs</a:t>
                      </a:r>
                    </a:p>
                  </a:txBody>
                  <a:tcPr anchor="ctr">
                    <a:lnL>
                      <a:noFill/>
                    </a:lnL>
                    <a:lnR>
                      <a:noFill/>
                    </a:lnR>
                    <a:lnT>
                      <a:noFill/>
                    </a:lnT>
                    <a:lnB>
                      <a:noFill/>
                    </a:lnB>
                  </a:tcPr>
                </a:tc>
                <a:tc>
                  <a:txBody>
                    <a:bodyPr/>
                    <a:lstStyle/>
                    <a:p>
                      <a:pPr algn="ctr" rtl="0"/>
                      <a:r>
                        <a:rPr lang="en-US" sz="1800">
                          <a:effectLst/>
                        </a:rPr>
                        <a:t>5</a:t>
                      </a:r>
                    </a:p>
                  </a:txBody>
                  <a:tcPr anchor="ctr">
                    <a:lnL>
                      <a:noFill/>
                    </a:lnL>
                    <a:lnR>
                      <a:noFill/>
                    </a:lnR>
                    <a:lnT>
                      <a:noFill/>
                    </a:lnT>
                    <a:lnB>
                      <a:noFill/>
                    </a:lnB>
                  </a:tcPr>
                </a:tc>
                <a:extLst>
                  <a:ext uri="{0D108BD9-81ED-4DB2-BD59-A6C34878D82A}">
                    <a16:rowId xmlns:a16="http://schemas.microsoft.com/office/drawing/2014/main" val="858952527"/>
                  </a:ext>
                </a:extLst>
              </a:tr>
              <a:tr h="365760">
                <a:tc>
                  <a:txBody>
                    <a:bodyPr/>
                    <a:lstStyle/>
                    <a:p>
                      <a:pPr rtl="0"/>
                      <a:r>
                        <a:rPr lang="en-US" sz="1800"/>
                        <a:t>Max database size*</a:t>
                      </a:r>
                    </a:p>
                  </a:txBody>
                  <a:tcPr anchor="ctr">
                    <a:lnL>
                      <a:noFill/>
                    </a:lnL>
                    <a:lnR>
                      <a:noFill/>
                    </a:lnR>
                    <a:lnT>
                      <a:noFill/>
                    </a:lnT>
                    <a:lnB>
                      <a:noFill/>
                    </a:lnB>
                  </a:tcPr>
                </a:tc>
                <a:tc>
                  <a:txBody>
                    <a:bodyPr/>
                    <a:lstStyle/>
                    <a:p>
                      <a:pPr algn="ctr" rtl="0"/>
                      <a:r>
                        <a:rPr lang="en-US" sz="1800">
                          <a:effectLst/>
                        </a:rPr>
                        <a:t>2 GB</a:t>
                      </a:r>
                    </a:p>
                  </a:txBody>
                  <a:tcPr anchor="ctr">
                    <a:lnL>
                      <a:noFill/>
                    </a:lnL>
                    <a:lnR>
                      <a:noFill/>
                    </a:lnR>
                    <a:lnT>
                      <a:noFill/>
                    </a:lnT>
                    <a:lnB>
                      <a:noFill/>
                    </a:lnB>
                  </a:tcPr>
                </a:tc>
                <a:extLst>
                  <a:ext uri="{0D108BD9-81ED-4DB2-BD59-A6C34878D82A}">
                    <a16:rowId xmlns:a16="http://schemas.microsoft.com/office/drawing/2014/main" val="760744745"/>
                  </a:ext>
                </a:extLst>
              </a:tr>
              <a:tr h="365760">
                <a:tc>
                  <a:txBody>
                    <a:bodyPr/>
                    <a:lstStyle/>
                    <a:p>
                      <a:pPr rtl="0"/>
                      <a:r>
                        <a:rPr lang="en-US" sz="1800"/>
                        <a:t>Max in-memory OLTP storage</a:t>
                      </a:r>
                    </a:p>
                  </a:txBody>
                  <a:tcPr anchor="ctr">
                    <a:lnL>
                      <a:noFill/>
                    </a:lnL>
                    <a:lnR>
                      <a:noFill/>
                    </a:lnR>
                    <a:lnT>
                      <a:noFill/>
                    </a:lnT>
                    <a:lnB>
                      <a:noFill/>
                    </a:lnB>
                  </a:tcPr>
                </a:tc>
                <a:tc>
                  <a:txBody>
                    <a:bodyPr/>
                    <a:lstStyle/>
                    <a:p>
                      <a:pPr algn="ctr" rtl="0"/>
                      <a:r>
                        <a:rPr lang="en-US" sz="1800">
                          <a:effectLst/>
                        </a:rPr>
                        <a:t>N/A</a:t>
                      </a:r>
                    </a:p>
                  </a:txBody>
                  <a:tcPr anchor="ctr">
                    <a:lnL>
                      <a:noFill/>
                    </a:lnL>
                    <a:lnR>
                      <a:noFill/>
                    </a:lnR>
                    <a:lnT>
                      <a:noFill/>
                    </a:lnT>
                    <a:lnB>
                      <a:noFill/>
                    </a:lnB>
                  </a:tcPr>
                </a:tc>
                <a:extLst>
                  <a:ext uri="{0D108BD9-81ED-4DB2-BD59-A6C34878D82A}">
                    <a16:rowId xmlns:a16="http://schemas.microsoft.com/office/drawing/2014/main" val="1072040747"/>
                  </a:ext>
                </a:extLst>
              </a:tr>
              <a:tr h="365760">
                <a:tc>
                  <a:txBody>
                    <a:bodyPr/>
                    <a:lstStyle/>
                    <a:p>
                      <a:pPr rtl="0"/>
                      <a:r>
                        <a:rPr lang="en-US" sz="1800"/>
                        <a:t>Max concurrent workers (requests)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2143028929"/>
                  </a:ext>
                </a:extLst>
              </a:tr>
              <a:tr h="365760">
                <a:tc>
                  <a:txBody>
                    <a:bodyPr/>
                    <a:lstStyle/>
                    <a:p>
                      <a:pPr rtl="0"/>
                      <a:r>
                        <a:rPr lang="en-US" sz="1800"/>
                        <a:t>Max concurrent logins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4130407594"/>
                  </a:ext>
                </a:extLst>
              </a:tr>
              <a:tr h="365760">
                <a:tc>
                  <a:txBody>
                    <a:bodyPr/>
                    <a:lstStyle/>
                    <a:p>
                      <a:pPr rtl="0"/>
                      <a:r>
                        <a:rPr lang="en-US" sz="1800"/>
                        <a:t>Max concurrent sessions</a:t>
                      </a:r>
                    </a:p>
                  </a:txBody>
                  <a:tcPr anchor="ctr">
                    <a:lnL>
                      <a:noFill/>
                    </a:lnL>
                    <a:lnR>
                      <a:noFill/>
                    </a:lnR>
                    <a:lnT>
                      <a:noFill/>
                    </a:lnT>
                    <a:lnB>
                      <a:noFill/>
                    </a:lnB>
                  </a:tcPr>
                </a:tc>
                <a:tc>
                  <a:txBody>
                    <a:bodyPr/>
                    <a:lstStyle/>
                    <a:p>
                      <a:pPr algn="ctr" rtl="0"/>
                      <a:r>
                        <a:rPr lang="en-US" sz="1800" dirty="0">
                          <a:effectLst/>
                        </a:rPr>
                        <a:t>300</a:t>
                      </a:r>
                    </a:p>
                  </a:txBody>
                  <a:tcPr anchor="ctr">
                    <a:lnL>
                      <a:noFill/>
                    </a:lnL>
                    <a:lnR>
                      <a:noFill/>
                    </a:lnR>
                    <a:lnT>
                      <a:noFill/>
                    </a:lnT>
                    <a:lnB>
                      <a:noFill/>
                    </a:lnB>
                  </a:tcPr>
                </a:tc>
                <a:extLst>
                  <a:ext uri="{0D108BD9-81ED-4DB2-BD59-A6C34878D82A}">
                    <a16:rowId xmlns:a16="http://schemas.microsoft.com/office/drawing/2014/main" val="3306681685"/>
                  </a:ext>
                </a:extLst>
              </a:tr>
            </a:tbl>
          </a:graphicData>
        </a:graphic>
      </p:graphicFrame>
    </p:spTree>
    <p:extLst>
      <p:ext uri="{BB962C8B-B14F-4D97-AF65-F5344CB8AC3E}">
        <p14:creationId xmlns:p14="http://schemas.microsoft.com/office/powerpoint/2010/main" val="1043637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2637117407"/>
                    </a:ext>
                  </a:extLst>
                </a:gridCol>
                <a:gridCol w="2150745">
                  <a:extLst>
                    <a:ext uri="{9D8B030D-6E8A-4147-A177-3AD203B41FA5}">
                      <a16:colId xmlns:a16="http://schemas.microsoft.com/office/drawing/2014/main" val="3411475517"/>
                    </a:ext>
                  </a:extLst>
                </a:gridCol>
                <a:gridCol w="2150745">
                  <a:extLst>
                    <a:ext uri="{9D8B030D-6E8A-4147-A177-3AD203B41FA5}">
                      <a16:colId xmlns:a16="http://schemas.microsoft.com/office/drawing/2014/main" val="1907828600"/>
                    </a:ext>
                  </a:extLst>
                </a:gridCol>
                <a:gridCol w="2150745">
                  <a:extLst>
                    <a:ext uri="{9D8B030D-6E8A-4147-A177-3AD203B41FA5}">
                      <a16:colId xmlns:a16="http://schemas.microsoft.com/office/drawing/2014/main" val="3501419973"/>
                    </a:ext>
                  </a:extLst>
                </a:gridCol>
                <a:gridCol w="2150745">
                  <a:extLst>
                    <a:ext uri="{9D8B030D-6E8A-4147-A177-3AD203B41FA5}">
                      <a16:colId xmlns:a16="http://schemas.microsoft.com/office/drawing/2014/main" val="2396978457"/>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S0</a:t>
                      </a:r>
                      <a:endParaRPr lang="en-US">
                        <a:effectLst/>
                      </a:endParaRPr>
                    </a:p>
                  </a:txBody>
                  <a:tcPr anchor="ctr">
                    <a:lnL>
                      <a:noFill/>
                    </a:lnL>
                    <a:lnR>
                      <a:noFill/>
                    </a:lnR>
                    <a:lnT>
                      <a:noFill/>
                    </a:lnT>
                    <a:lnB>
                      <a:noFill/>
                    </a:lnB>
                  </a:tcPr>
                </a:tc>
                <a:tc>
                  <a:txBody>
                    <a:bodyPr/>
                    <a:lstStyle/>
                    <a:p>
                      <a:pPr algn="r" rtl="0"/>
                      <a:r>
                        <a:rPr lang="en-US" b="1">
                          <a:effectLst/>
                        </a:rPr>
                        <a:t>S1</a:t>
                      </a:r>
                      <a:endParaRPr lang="en-US">
                        <a:effectLst/>
                      </a:endParaRPr>
                    </a:p>
                  </a:txBody>
                  <a:tcPr anchor="ctr">
                    <a:lnL>
                      <a:noFill/>
                    </a:lnL>
                    <a:lnR>
                      <a:noFill/>
                    </a:lnR>
                    <a:lnT>
                      <a:noFill/>
                    </a:lnT>
                    <a:lnB>
                      <a:noFill/>
                    </a:lnB>
                  </a:tcPr>
                </a:tc>
                <a:tc>
                  <a:txBody>
                    <a:bodyPr/>
                    <a:lstStyle/>
                    <a:p>
                      <a:pPr algn="r" rtl="0"/>
                      <a:r>
                        <a:rPr lang="en-US" b="1">
                          <a:effectLst/>
                        </a:rPr>
                        <a:t>S2</a:t>
                      </a:r>
                      <a:endParaRPr lang="en-US">
                        <a:effectLst/>
                      </a:endParaRPr>
                    </a:p>
                  </a:txBody>
                  <a:tcPr anchor="ctr">
                    <a:lnL>
                      <a:noFill/>
                    </a:lnL>
                    <a:lnR>
                      <a:noFill/>
                    </a:lnR>
                    <a:lnT>
                      <a:noFill/>
                    </a:lnT>
                    <a:lnB>
                      <a:noFill/>
                    </a:lnB>
                  </a:tcPr>
                </a:tc>
                <a:tc>
                  <a:txBody>
                    <a:bodyPr/>
                    <a:lstStyle/>
                    <a:p>
                      <a:pPr algn="r" rtl="0"/>
                      <a:r>
                        <a:rPr lang="en-US" b="1">
                          <a:effectLst/>
                        </a:rPr>
                        <a:t>S3</a:t>
                      </a:r>
                      <a:endParaRPr lang="en-US">
                        <a:effectLst/>
                      </a:endParaRPr>
                    </a:p>
                  </a:txBody>
                  <a:tcPr anchor="ctr">
                    <a:lnL>
                      <a:noFill/>
                    </a:lnL>
                    <a:lnR>
                      <a:noFill/>
                    </a:lnR>
                    <a:lnT>
                      <a:noFill/>
                    </a:lnT>
                    <a:lnB>
                      <a:noFill/>
                    </a:lnB>
                  </a:tcPr>
                </a:tc>
                <a:extLst>
                  <a:ext uri="{0D108BD9-81ED-4DB2-BD59-A6C34878D82A}">
                    <a16:rowId xmlns:a16="http://schemas.microsoft.com/office/drawing/2014/main" val="952611605"/>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10</a:t>
                      </a:r>
                    </a:p>
                  </a:txBody>
                  <a:tcPr anchor="ctr">
                    <a:lnL>
                      <a:noFill/>
                    </a:lnL>
                    <a:lnR>
                      <a:noFill/>
                    </a:lnR>
                    <a:lnT>
                      <a:noFill/>
                    </a:lnT>
                    <a:lnB>
                      <a:noFill/>
                    </a:lnB>
                  </a:tcPr>
                </a:tc>
                <a:tc>
                  <a:txBody>
                    <a:bodyPr/>
                    <a:lstStyle/>
                    <a:p>
                      <a:pPr algn="r" rtl="0"/>
                      <a:r>
                        <a:rPr lang="en-US">
                          <a:effectLst/>
                        </a:rPr>
                        <a:t>20</a:t>
                      </a:r>
                    </a:p>
                  </a:txBody>
                  <a:tcPr anchor="ctr">
                    <a:lnL>
                      <a:noFill/>
                    </a:lnL>
                    <a:lnR>
                      <a:noFill/>
                    </a:lnR>
                    <a:lnT>
                      <a:noFill/>
                    </a:lnT>
                    <a:lnB>
                      <a:noFill/>
                    </a:lnB>
                  </a:tcPr>
                </a:tc>
                <a:tc>
                  <a:txBody>
                    <a:bodyPr/>
                    <a:lstStyle/>
                    <a:p>
                      <a:pPr algn="r" rtl="0"/>
                      <a:r>
                        <a:rPr lang="en-US">
                          <a:effectLst/>
                        </a:rPr>
                        <a:t>50</a:t>
                      </a:r>
                    </a:p>
                  </a:txBody>
                  <a:tcPr anchor="ctr">
                    <a:lnL>
                      <a:noFill/>
                    </a:lnL>
                    <a:lnR>
                      <a:noFill/>
                    </a:lnR>
                    <a:lnT>
                      <a:noFill/>
                    </a:lnT>
                    <a:lnB>
                      <a:noFill/>
                    </a:lnB>
                  </a:tcPr>
                </a:tc>
                <a:tc>
                  <a:txBody>
                    <a:bodyPr/>
                    <a:lstStyle/>
                    <a:p>
                      <a:pPr algn="r" rtl="0"/>
                      <a:r>
                        <a:rPr lang="en-US">
                          <a:effectLst/>
                        </a:rPr>
                        <a:t>100</a:t>
                      </a:r>
                    </a:p>
                  </a:txBody>
                  <a:tcPr anchor="ctr">
                    <a:lnL>
                      <a:noFill/>
                    </a:lnL>
                    <a:lnR>
                      <a:noFill/>
                    </a:lnR>
                    <a:lnT>
                      <a:noFill/>
                    </a:lnT>
                    <a:lnB>
                      <a:noFill/>
                    </a:lnB>
                  </a:tcPr>
                </a:tc>
                <a:extLst>
                  <a:ext uri="{0D108BD9-81ED-4DB2-BD59-A6C34878D82A}">
                    <a16:rowId xmlns:a16="http://schemas.microsoft.com/office/drawing/2014/main" val="1707090728"/>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extLst>
                  <a:ext uri="{0D108BD9-81ED-4DB2-BD59-A6C34878D82A}">
                    <a16:rowId xmlns:a16="http://schemas.microsoft.com/office/drawing/2014/main" val="405735335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extLst>
                  <a:ext uri="{0D108BD9-81ED-4DB2-BD59-A6C34878D82A}">
                    <a16:rowId xmlns:a16="http://schemas.microsoft.com/office/drawing/2014/main" val="2810655042"/>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2828704139"/>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1915157900"/>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600</a:t>
                      </a:r>
                    </a:p>
                  </a:txBody>
                  <a:tcPr anchor="ctr">
                    <a:lnL>
                      <a:noFill/>
                    </a:lnL>
                    <a:lnR>
                      <a:noFill/>
                    </a:lnR>
                    <a:lnT>
                      <a:noFill/>
                    </a:lnT>
                    <a:lnB>
                      <a:noFill/>
                    </a:lnB>
                  </a:tcPr>
                </a:tc>
                <a:tc>
                  <a:txBody>
                    <a:bodyPr/>
                    <a:lstStyle/>
                    <a:p>
                      <a:pPr algn="r" rtl="0"/>
                      <a:r>
                        <a:rPr lang="en-US">
                          <a:effectLst/>
                        </a:rPr>
                        <a:t>900</a:t>
                      </a:r>
                    </a:p>
                  </a:txBody>
                  <a:tcPr anchor="ctr">
                    <a:lnL>
                      <a:noFill/>
                    </a:lnL>
                    <a:lnR>
                      <a:noFill/>
                    </a:lnR>
                    <a:lnT>
                      <a:noFill/>
                    </a:lnT>
                    <a:lnB>
                      <a:noFill/>
                    </a:lnB>
                  </a:tcPr>
                </a:tc>
                <a:tc>
                  <a:txBody>
                    <a:bodyPr/>
                    <a:lstStyle/>
                    <a:p>
                      <a:pPr algn="r" rtl="0"/>
                      <a:r>
                        <a:rPr lang="en-US">
                          <a:effectLst/>
                        </a:rPr>
                        <a:t>1200</a:t>
                      </a:r>
                    </a:p>
                  </a:txBody>
                  <a:tcPr anchor="ctr">
                    <a:lnL>
                      <a:noFill/>
                    </a:lnL>
                    <a:lnR>
                      <a:noFill/>
                    </a:lnR>
                    <a:lnT>
                      <a:noFill/>
                    </a:lnT>
                    <a:lnB>
                      <a:noFill/>
                    </a:lnB>
                  </a:tcPr>
                </a:tc>
                <a:tc>
                  <a:txBody>
                    <a:bodyPr/>
                    <a:lstStyle/>
                    <a:p>
                      <a:pPr algn="r" rtl="0"/>
                      <a:r>
                        <a:rPr lang="en-US" dirty="0">
                          <a:effectLst/>
                        </a:rPr>
                        <a:t>2400</a:t>
                      </a:r>
                    </a:p>
                  </a:txBody>
                  <a:tcPr anchor="ctr">
                    <a:lnL>
                      <a:noFill/>
                    </a:lnL>
                    <a:lnR>
                      <a:noFill/>
                    </a:lnR>
                    <a:lnT>
                      <a:noFill/>
                    </a:lnT>
                    <a:lnB>
                      <a:noFill/>
                    </a:lnB>
                  </a:tcPr>
                </a:tc>
                <a:extLst>
                  <a:ext uri="{0D108BD9-81ED-4DB2-BD59-A6C34878D82A}">
                    <a16:rowId xmlns:a16="http://schemas.microsoft.com/office/drawing/2014/main" val="4227573647"/>
                  </a:ext>
                </a:extLst>
              </a:tr>
            </a:tbl>
          </a:graphicData>
        </a:graphic>
      </p:graphicFrame>
    </p:spTree>
    <p:extLst>
      <p:ext uri="{BB962C8B-B14F-4D97-AF65-F5344CB8AC3E}">
        <p14:creationId xmlns:p14="http://schemas.microsoft.com/office/powerpoint/2010/main" val="1026312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a:t>
            </a:r>
          </a:p>
        </p:txBody>
      </p:sp>
      <p:graphicFrame>
        <p:nvGraphicFramePr>
          <p:cNvPr id="4" name="Content Placeholder 3"/>
          <p:cNvGraphicFramePr>
            <a:graphicFrameLocks noGrp="1"/>
          </p:cNvGraphicFramePr>
          <p:nvPr>
            <p:ph idx="1"/>
          </p:nvPr>
        </p:nvGraphicFramePr>
        <p:xfrm>
          <a:off x="1355119" y="1359617"/>
          <a:ext cx="9396037" cy="4948392"/>
        </p:xfrm>
        <a:graphic>
          <a:graphicData uri="http://schemas.openxmlformats.org/drawingml/2006/table">
            <a:tbl>
              <a:tblPr/>
              <a:tblGrid>
                <a:gridCol w="1342291">
                  <a:extLst>
                    <a:ext uri="{9D8B030D-6E8A-4147-A177-3AD203B41FA5}">
                      <a16:colId xmlns:a16="http://schemas.microsoft.com/office/drawing/2014/main" val="1461272833"/>
                    </a:ext>
                  </a:extLst>
                </a:gridCol>
                <a:gridCol w="1342291">
                  <a:extLst>
                    <a:ext uri="{9D8B030D-6E8A-4147-A177-3AD203B41FA5}">
                      <a16:colId xmlns:a16="http://schemas.microsoft.com/office/drawing/2014/main" val="2581988682"/>
                    </a:ext>
                  </a:extLst>
                </a:gridCol>
                <a:gridCol w="1342291">
                  <a:extLst>
                    <a:ext uri="{9D8B030D-6E8A-4147-A177-3AD203B41FA5}">
                      <a16:colId xmlns:a16="http://schemas.microsoft.com/office/drawing/2014/main" val="1735668775"/>
                    </a:ext>
                  </a:extLst>
                </a:gridCol>
                <a:gridCol w="1342291">
                  <a:extLst>
                    <a:ext uri="{9D8B030D-6E8A-4147-A177-3AD203B41FA5}">
                      <a16:colId xmlns:a16="http://schemas.microsoft.com/office/drawing/2014/main" val="2796270599"/>
                    </a:ext>
                  </a:extLst>
                </a:gridCol>
                <a:gridCol w="1342291">
                  <a:extLst>
                    <a:ext uri="{9D8B030D-6E8A-4147-A177-3AD203B41FA5}">
                      <a16:colId xmlns:a16="http://schemas.microsoft.com/office/drawing/2014/main" val="674054280"/>
                    </a:ext>
                  </a:extLst>
                </a:gridCol>
                <a:gridCol w="1342291">
                  <a:extLst>
                    <a:ext uri="{9D8B030D-6E8A-4147-A177-3AD203B41FA5}">
                      <a16:colId xmlns:a16="http://schemas.microsoft.com/office/drawing/2014/main" val="599706624"/>
                    </a:ext>
                  </a:extLst>
                </a:gridCol>
                <a:gridCol w="1342291">
                  <a:extLst>
                    <a:ext uri="{9D8B030D-6E8A-4147-A177-3AD203B41FA5}">
                      <a16:colId xmlns:a16="http://schemas.microsoft.com/office/drawing/2014/main" val="927259999"/>
                    </a:ext>
                  </a:extLst>
                </a:gridCol>
              </a:tblGrid>
              <a:tr h="559268">
                <a:tc>
                  <a:txBody>
                    <a:bodyPr/>
                    <a:lstStyle/>
                    <a:p>
                      <a:pPr rtl="0"/>
                      <a:r>
                        <a:rPr lang="en-US" sz="1600" b="1"/>
                        <a:t>Performance level</a:t>
                      </a:r>
                      <a:endParaRPr lang="en-US" sz="1600"/>
                    </a:p>
                  </a:txBody>
                  <a:tcPr marL="79895" marR="79895" marT="39948" marB="39948" anchor="ctr">
                    <a:lnL>
                      <a:noFill/>
                    </a:lnL>
                    <a:lnR>
                      <a:noFill/>
                    </a:lnR>
                    <a:lnT>
                      <a:noFill/>
                    </a:lnT>
                    <a:lnB>
                      <a:noFill/>
                    </a:lnB>
                  </a:tcPr>
                </a:tc>
                <a:tc>
                  <a:txBody>
                    <a:bodyPr/>
                    <a:lstStyle/>
                    <a:p>
                      <a:pPr algn="r" rtl="0"/>
                      <a:r>
                        <a:rPr lang="en-US" sz="1600" b="1">
                          <a:effectLst/>
                        </a:rPr>
                        <a:t>P1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P2</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P4</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P6</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P15</a:t>
                      </a:r>
                      <a:endParaRPr lang="en-US" sz="1600">
                        <a:effectLst/>
                      </a:endParaRPr>
                    </a:p>
                  </a:txBody>
                  <a:tcPr marL="79895" marR="79895" marT="39948" marB="39948" anchor="ctr">
                    <a:lnL>
                      <a:noFill/>
                    </a:lnL>
                    <a:lnR>
                      <a:noFill/>
                    </a:lnR>
                    <a:lnT>
                      <a:noFill/>
                    </a:lnT>
                    <a:lnB>
                      <a:noFill/>
                    </a:lnB>
                  </a:tcPr>
                </a:tc>
                <a:extLst>
                  <a:ext uri="{0D108BD9-81ED-4DB2-BD59-A6C34878D82A}">
                    <a16:rowId xmlns:a16="http://schemas.microsoft.com/office/drawing/2014/main" val="2801318962"/>
                  </a:ext>
                </a:extLst>
              </a:tr>
              <a:tr h="319582">
                <a:tc>
                  <a:txBody>
                    <a:bodyPr/>
                    <a:lstStyle/>
                    <a:p>
                      <a:pPr rtl="0"/>
                      <a:r>
                        <a:rPr lang="en-US" sz="1600"/>
                        <a:t>Max DTUs</a:t>
                      </a:r>
                    </a:p>
                  </a:txBody>
                  <a:tcPr marL="79895" marR="79895" marT="39948" marB="39948" anchor="ctr">
                    <a:lnL>
                      <a:noFill/>
                    </a:lnL>
                    <a:lnR>
                      <a:noFill/>
                    </a:lnR>
                    <a:lnT>
                      <a:noFill/>
                    </a:lnT>
                    <a:lnB>
                      <a:noFill/>
                    </a:lnB>
                  </a:tcPr>
                </a:tc>
                <a:tc>
                  <a:txBody>
                    <a:bodyPr/>
                    <a:lstStyle/>
                    <a:p>
                      <a:pPr algn="r" rtl="0"/>
                      <a:r>
                        <a:rPr lang="en-US" sz="1600">
                          <a:effectLst/>
                        </a:rPr>
                        <a:t>125</a:t>
                      </a:r>
                    </a:p>
                  </a:txBody>
                  <a:tcPr marL="79895" marR="79895" marT="39948" marB="39948" anchor="ctr">
                    <a:lnL>
                      <a:noFill/>
                    </a:lnL>
                    <a:lnR>
                      <a:noFill/>
                    </a:lnR>
                    <a:lnT>
                      <a:noFill/>
                    </a:lnT>
                    <a:lnB>
                      <a:noFill/>
                    </a:lnB>
                  </a:tcPr>
                </a:tc>
                <a:tc>
                  <a:txBody>
                    <a:bodyPr/>
                    <a:lstStyle/>
                    <a:p>
                      <a:pPr algn="r" rtl="0"/>
                      <a:r>
                        <a:rPr lang="en-US" sz="1600">
                          <a:effectLst/>
                        </a:rPr>
                        <a:t>250</a:t>
                      </a:r>
                    </a:p>
                  </a:txBody>
                  <a:tcPr marL="79895" marR="79895" marT="39948" marB="39948" anchor="ctr">
                    <a:lnL>
                      <a:noFill/>
                    </a:lnL>
                    <a:lnR>
                      <a:noFill/>
                    </a:lnR>
                    <a:lnT>
                      <a:noFill/>
                    </a:lnT>
                    <a:lnB>
                      <a:noFill/>
                    </a:lnB>
                  </a:tcPr>
                </a:tc>
                <a:tc>
                  <a:txBody>
                    <a:bodyPr/>
                    <a:lstStyle/>
                    <a:p>
                      <a:pPr algn="r" rtl="0"/>
                      <a:r>
                        <a:rPr lang="en-US" sz="1600">
                          <a:effectLst/>
                        </a:rPr>
                        <a:t>500</a:t>
                      </a:r>
                    </a:p>
                  </a:txBody>
                  <a:tcPr marL="79895" marR="79895" marT="39948" marB="39948" anchor="ctr">
                    <a:lnL>
                      <a:noFill/>
                    </a:lnL>
                    <a:lnR>
                      <a:noFill/>
                    </a:lnR>
                    <a:lnT>
                      <a:noFill/>
                    </a:lnT>
                    <a:lnB>
                      <a:noFill/>
                    </a:lnB>
                  </a:tcPr>
                </a:tc>
                <a:tc>
                  <a:txBody>
                    <a:bodyPr/>
                    <a:lstStyle/>
                    <a:p>
                      <a:pPr algn="r" rtl="0"/>
                      <a:r>
                        <a:rPr lang="en-US" sz="1600">
                          <a:effectLst/>
                        </a:rPr>
                        <a:t>1000</a:t>
                      </a:r>
                    </a:p>
                  </a:txBody>
                  <a:tcPr marL="79895" marR="79895" marT="39948" marB="39948" anchor="ctr">
                    <a:lnL>
                      <a:noFill/>
                    </a:lnL>
                    <a:lnR>
                      <a:noFill/>
                    </a:lnR>
                    <a:lnT>
                      <a:noFill/>
                    </a:lnT>
                    <a:lnB>
                      <a:noFill/>
                    </a:lnB>
                  </a:tcPr>
                </a:tc>
                <a:tc>
                  <a:txBody>
                    <a:bodyPr/>
                    <a:lstStyle/>
                    <a:p>
                      <a:pPr algn="r" rtl="0"/>
                      <a:r>
                        <a:rPr lang="en-US" sz="1600">
                          <a:effectLst/>
                        </a:rPr>
                        <a:t>1750</a:t>
                      </a:r>
                    </a:p>
                  </a:txBody>
                  <a:tcPr marL="79895" marR="79895" marT="39948" marB="39948" anchor="ctr">
                    <a:lnL>
                      <a:noFill/>
                    </a:lnL>
                    <a:lnR>
                      <a:noFill/>
                    </a:lnR>
                    <a:lnT>
                      <a:noFill/>
                    </a:lnT>
                    <a:lnB>
                      <a:noFill/>
                    </a:lnB>
                  </a:tcPr>
                </a:tc>
                <a:tc>
                  <a:txBody>
                    <a:bodyPr/>
                    <a:lstStyle/>
                    <a:p>
                      <a:pPr algn="r" rtl="0"/>
                      <a:r>
                        <a:rPr lang="en-US" sz="1600">
                          <a:effectLst/>
                        </a:rPr>
                        <a:t>4000</a:t>
                      </a:r>
                    </a:p>
                  </a:txBody>
                  <a:tcPr marL="79895" marR="79895" marT="39948" marB="39948" anchor="ctr">
                    <a:lnL>
                      <a:noFill/>
                    </a:lnL>
                    <a:lnR>
                      <a:noFill/>
                    </a:lnR>
                    <a:lnT>
                      <a:noFill/>
                    </a:lnT>
                    <a:lnB>
                      <a:noFill/>
                    </a:lnB>
                  </a:tcPr>
                </a:tc>
                <a:extLst>
                  <a:ext uri="{0D108BD9-81ED-4DB2-BD59-A6C34878D82A}">
                    <a16:rowId xmlns:a16="http://schemas.microsoft.com/office/drawing/2014/main" val="298805420"/>
                  </a:ext>
                </a:extLst>
              </a:tr>
              <a:tr h="559268">
                <a:tc>
                  <a:txBody>
                    <a:bodyPr/>
                    <a:lstStyle/>
                    <a:p>
                      <a:pPr rtl="0"/>
                      <a:r>
                        <a:rPr lang="en-US" sz="1600"/>
                        <a:t>Max database size*</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extLst>
                  <a:ext uri="{0D108BD9-81ED-4DB2-BD59-A6C34878D82A}">
                    <a16:rowId xmlns:a16="http://schemas.microsoft.com/office/drawing/2014/main" val="28286959"/>
                  </a:ext>
                </a:extLst>
              </a:tr>
              <a:tr h="798955">
                <a:tc>
                  <a:txBody>
                    <a:bodyPr/>
                    <a:lstStyle/>
                    <a:p>
                      <a:pPr rtl="0"/>
                      <a:r>
                        <a:rPr lang="en-US" sz="1600"/>
                        <a:t>Max in-memory OLTP storage</a:t>
                      </a:r>
                    </a:p>
                  </a:txBody>
                  <a:tcPr marL="79895" marR="79895" marT="39948" marB="39948" anchor="ctr">
                    <a:lnL>
                      <a:noFill/>
                    </a:lnL>
                    <a:lnR>
                      <a:noFill/>
                    </a:lnR>
                    <a:lnT>
                      <a:noFill/>
                    </a:lnT>
                    <a:lnB>
                      <a:noFill/>
                    </a:lnB>
                  </a:tcPr>
                </a:tc>
                <a:tc>
                  <a:txBody>
                    <a:bodyPr/>
                    <a:lstStyle/>
                    <a:p>
                      <a:pPr algn="r" rtl="0"/>
                      <a:r>
                        <a:rPr lang="en-US" sz="1600">
                          <a:effectLst/>
                        </a:rPr>
                        <a:t>1 GB</a:t>
                      </a:r>
                    </a:p>
                  </a:txBody>
                  <a:tcPr marL="79895" marR="79895" marT="39948" marB="39948" anchor="ctr">
                    <a:lnL>
                      <a:noFill/>
                    </a:lnL>
                    <a:lnR>
                      <a:noFill/>
                    </a:lnR>
                    <a:lnT>
                      <a:noFill/>
                    </a:lnT>
                    <a:lnB>
                      <a:noFill/>
                    </a:lnB>
                  </a:tcPr>
                </a:tc>
                <a:tc>
                  <a:txBody>
                    <a:bodyPr/>
                    <a:lstStyle/>
                    <a:p>
                      <a:pPr algn="r" rtl="0"/>
                      <a:r>
                        <a:rPr lang="en-US" sz="1600">
                          <a:effectLst/>
                        </a:rPr>
                        <a:t>2 GB</a:t>
                      </a:r>
                    </a:p>
                  </a:txBody>
                  <a:tcPr marL="79895" marR="79895" marT="39948" marB="39948" anchor="ctr">
                    <a:lnL>
                      <a:noFill/>
                    </a:lnL>
                    <a:lnR>
                      <a:noFill/>
                    </a:lnR>
                    <a:lnT>
                      <a:noFill/>
                    </a:lnT>
                    <a:lnB>
                      <a:noFill/>
                    </a:lnB>
                  </a:tcPr>
                </a:tc>
                <a:tc>
                  <a:txBody>
                    <a:bodyPr/>
                    <a:lstStyle/>
                    <a:p>
                      <a:pPr algn="r" rtl="0"/>
                      <a:r>
                        <a:rPr lang="en-US" sz="1600">
                          <a:effectLst/>
                        </a:rPr>
                        <a:t>4 GB</a:t>
                      </a:r>
                    </a:p>
                  </a:txBody>
                  <a:tcPr marL="79895" marR="79895" marT="39948" marB="39948" anchor="ctr">
                    <a:lnL>
                      <a:noFill/>
                    </a:lnL>
                    <a:lnR>
                      <a:noFill/>
                    </a:lnR>
                    <a:lnT>
                      <a:noFill/>
                    </a:lnT>
                    <a:lnB>
                      <a:noFill/>
                    </a:lnB>
                  </a:tcPr>
                </a:tc>
                <a:tc>
                  <a:txBody>
                    <a:bodyPr/>
                    <a:lstStyle/>
                    <a:p>
                      <a:pPr algn="r" rtl="0"/>
                      <a:r>
                        <a:rPr lang="en-US" sz="1600">
                          <a:effectLst/>
                        </a:rPr>
                        <a:t>8 GB</a:t>
                      </a:r>
                    </a:p>
                  </a:txBody>
                  <a:tcPr marL="79895" marR="79895" marT="39948" marB="39948" anchor="ctr">
                    <a:lnL>
                      <a:noFill/>
                    </a:lnL>
                    <a:lnR>
                      <a:noFill/>
                    </a:lnR>
                    <a:lnT>
                      <a:noFill/>
                    </a:lnT>
                    <a:lnB>
                      <a:noFill/>
                    </a:lnB>
                  </a:tcPr>
                </a:tc>
                <a:tc>
                  <a:txBody>
                    <a:bodyPr/>
                    <a:lstStyle/>
                    <a:p>
                      <a:pPr algn="r" rtl="0"/>
                      <a:r>
                        <a:rPr lang="en-US" sz="1600">
                          <a:effectLst/>
                        </a:rPr>
                        <a:t>14 GB</a:t>
                      </a:r>
                    </a:p>
                  </a:txBody>
                  <a:tcPr marL="79895" marR="79895" marT="39948" marB="39948" anchor="ctr">
                    <a:lnL>
                      <a:noFill/>
                    </a:lnL>
                    <a:lnR>
                      <a:noFill/>
                    </a:lnR>
                    <a:lnT>
                      <a:noFill/>
                    </a:lnT>
                    <a:lnB>
                      <a:noFill/>
                    </a:lnB>
                  </a:tcPr>
                </a:tc>
                <a:tc>
                  <a:txBody>
                    <a:bodyPr/>
                    <a:lstStyle/>
                    <a:p>
                      <a:pPr algn="r" rtl="0"/>
                      <a:r>
                        <a:rPr lang="en-US" sz="1600">
                          <a:effectLst/>
                        </a:rPr>
                        <a:t>32 GB</a:t>
                      </a:r>
                    </a:p>
                  </a:txBody>
                  <a:tcPr marL="79895" marR="79895" marT="39948" marB="39948" anchor="ctr">
                    <a:lnL>
                      <a:noFill/>
                    </a:lnL>
                    <a:lnR>
                      <a:noFill/>
                    </a:lnR>
                    <a:lnT>
                      <a:noFill/>
                    </a:lnT>
                    <a:lnB>
                      <a:noFill/>
                    </a:lnB>
                  </a:tcPr>
                </a:tc>
                <a:extLst>
                  <a:ext uri="{0D108BD9-81ED-4DB2-BD59-A6C34878D82A}">
                    <a16:rowId xmlns:a16="http://schemas.microsoft.com/office/drawing/2014/main" val="771097852"/>
                  </a:ext>
                </a:extLst>
              </a:tr>
              <a:tr h="1038641">
                <a:tc>
                  <a:txBody>
                    <a:bodyPr/>
                    <a:lstStyle/>
                    <a:p>
                      <a:pPr rtl="0"/>
                      <a:r>
                        <a:rPr lang="en-US" sz="1600"/>
                        <a:t>Max concurrent workers (requests)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2279749906"/>
                  </a:ext>
                </a:extLst>
              </a:tr>
              <a:tr h="798955">
                <a:tc>
                  <a:txBody>
                    <a:bodyPr/>
                    <a:lstStyle/>
                    <a:p>
                      <a:pPr rtl="0"/>
                      <a:r>
                        <a:rPr lang="en-US" sz="1600"/>
                        <a:t>Max concurrent logins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618393112"/>
                  </a:ext>
                </a:extLst>
              </a:tr>
              <a:tr h="798955">
                <a:tc>
                  <a:txBody>
                    <a:bodyPr/>
                    <a:lstStyle/>
                    <a:p>
                      <a:pPr rtl="0"/>
                      <a:r>
                        <a:rPr lang="en-US" sz="1600"/>
                        <a:t>Max concurrent sessions</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dirty="0">
                          <a:effectLst/>
                        </a:rPr>
                        <a:t>30000</a:t>
                      </a:r>
                    </a:p>
                  </a:txBody>
                  <a:tcPr marL="79895" marR="79895" marT="39948" marB="39948" anchor="ctr">
                    <a:lnL>
                      <a:noFill/>
                    </a:lnL>
                    <a:lnR>
                      <a:noFill/>
                    </a:lnR>
                    <a:lnT>
                      <a:noFill/>
                    </a:lnT>
                    <a:lnB>
                      <a:noFill/>
                    </a:lnB>
                  </a:tcPr>
                </a:tc>
                <a:extLst>
                  <a:ext uri="{0D108BD9-81ED-4DB2-BD59-A6C34878D82A}">
                    <a16:rowId xmlns:a16="http://schemas.microsoft.com/office/drawing/2014/main" val="2438687232"/>
                  </a:ext>
                </a:extLst>
              </a:tr>
            </a:tbl>
          </a:graphicData>
        </a:graphic>
      </p:graphicFrame>
    </p:spTree>
    <p:extLst>
      <p:ext uri="{BB962C8B-B14F-4D97-AF65-F5344CB8AC3E}">
        <p14:creationId xmlns:p14="http://schemas.microsoft.com/office/powerpoint/2010/main" val="3387025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RS</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483374669"/>
                    </a:ext>
                  </a:extLst>
                </a:gridCol>
                <a:gridCol w="2150745">
                  <a:extLst>
                    <a:ext uri="{9D8B030D-6E8A-4147-A177-3AD203B41FA5}">
                      <a16:colId xmlns:a16="http://schemas.microsoft.com/office/drawing/2014/main" val="2785504769"/>
                    </a:ext>
                  </a:extLst>
                </a:gridCol>
                <a:gridCol w="2150745">
                  <a:extLst>
                    <a:ext uri="{9D8B030D-6E8A-4147-A177-3AD203B41FA5}">
                      <a16:colId xmlns:a16="http://schemas.microsoft.com/office/drawing/2014/main" val="3760358460"/>
                    </a:ext>
                  </a:extLst>
                </a:gridCol>
                <a:gridCol w="2150745">
                  <a:extLst>
                    <a:ext uri="{9D8B030D-6E8A-4147-A177-3AD203B41FA5}">
                      <a16:colId xmlns:a16="http://schemas.microsoft.com/office/drawing/2014/main" val="3504863085"/>
                    </a:ext>
                  </a:extLst>
                </a:gridCol>
                <a:gridCol w="2150745">
                  <a:extLst>
                    <a:ext uri="{9D8B030D-6E8A-4147-A177-3AD203B41FA5}">
                      <a16:colId xmlns:a16="http://schemas.microsoft.com/office/drawing/2014/main" val="2351977363"/>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PRS1</a:t>
                      </a:r>
                      <a:endParaRPr lang="en-US">
                        <a:effectLst/>
                      </a:endParaRPr>
                    </a:p>
                  </a:txBody>
                  <a:tcPr anchor="ctr">
                    <a:lnL>
                      <a:noFill/>
                    </a:lnL>
                    <a:lnR>
                      <a:noFill/>
                    </a:lnR>
                    <a:lnT>
                      <a:noFill/>
                    </a:lnT>
                    <a:lnB>
                      <a:noFill/>
                    </a:lnB>
                  </a:tcPr>
                </a:tc>
                <a:tc>
                  <a:txBody>
                    <a:bodyPr/>
                    <a:lstStyle/>
                    <a:p>
                      <a:pPr algn="r" rtl="0"/>
                      <a:r>
                        <a:rPr lang="en-US" b="1">
                          <a:effectLst/>
                        </a:rPr>
                        <a:t>PRS2</a:t>
                      </a:r>
                      <a:endParaRPr lang="en-US">
                        <a:effectLst/>
                      </a:endParaRPr>
                    </a:p>
                  </a:txBody>
                  <a:tcPr anchor="ctr">
                    <a:lnL>
                      <a:noFill/>
                    </a:lnL>
                    <a:lnR>
                      <a:noFill/>
                    </a:lnR>
                    <a:lnT>
                      <a:noFill/>
                    </a:lnT>
                    <a:lnB>
                      <a:noFill/>
                    </a:lnB>
                  </a:tcPr>
                </a:tc>
                <a:tc>
                  <a:txBody>
                    <a:bodyPr/>
                    <a:lstStyle/>
                    <a:p>
                      <a:pPr algn="r" rtl="0"/>
                      <a:r>
                        <a:rPr lang="en-US" b="1">
                          <a:effectLst/>
                        </a:rPr>
                        <a:t>PRS4</a:t>
                      </a:r>
                      <a:endParaRPr lang="en-US">
                        <a:effectLst/>
                      </a:endParaRPr>
                    </a:p>
                  </a:txBody>
                  <a:tcPr anchor="ctr">
                    <a:lnL>
                      <a:noFill/>
                    </a:lnL>
                    <a:lnR>
                      <a:noFill/>
                    </a:lnR>
                    <a:lnT>
                      <a:noFill/>
                    </a:lnT>
                    <a:lnB>
                      <a:noFill/>
                    </a:lnB>
                  </a:tcPr>
                </a:tc>
                <a:tc>
                  <a:txBody>
                    <a:bodyPr/>
                    <a:lstStyle/>
                    <a:p>
                      <a:pPr algn="r" rtl="0"/>
                      <a:r>
                        <a:rPr lang="en-US" b="1">
                          <a:effectLst/>
                        </a:rPr>
                        <a:t>PRS6</a:t>
                      </a:r>
                      <a:endParaRPr lang="en-US">
                        <a:effectLst/>
                      </a:endParaRPr>
                    </a:p>
                  </a:txBody>
                  <a:tcPr anchor="ctr">
                    <a:lnL>
                      <a:noFill/>
                    </a:lnL>
                    <a:lnR>
                      <a:noFill/>
                    </a:lnR>
                    <a:lnT>
                      <a:noFill/>
                    </a:lnT>
                    <a:lnB>
                      <a:noFill/>
                    </a:lnB>
                  </a:tcPr>
                </a:tc>
                <a:extLst>
                  <a:ext uri="{0D108BD9-81ED-4DB2-BD59-A6C34878D82A}">
                    <a16:rowId xmlns:a16="http://schemas.microsoft.com/office/drawing/2014/main" val="2572468993"/>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125</a:t>
                      </a:r>
                    </a:p>
                  </a:txBody>
                  <a:tcPr anchor="ctr">
                    <a:lnL>
                      <a:noFill/>
                    </a:lnL>
                    <a:lnR>
                      <a:noFill/>
                    </a:lnR>
                    <a:lnT>
                      <a:noFill/>
                    </a:lnT>
                    <a:lnB>
                      <a:noFill/>
                    </a:lnB>
                  </a:tcPr>
                </a:tc>
                <a:tc>
                  <a:txBody>
                    <a:bodyPr/>
                    <a:lstStyle/>
                    <a:p>
                      <a:pPr algn="r" rtl="0"/>
                      <a:r>
                        <a:rPr lang="en-US">
                          <a:effectLst/>
                        </a:rPr>
                        <a:t>250</a:t>
                      </a:r>
                    </a:p>
                  </a:txBody>
                  <a:tcPr anchor="ctr">
                    <a:lnL>
                      <a:noFill/>
                    </a:lnL>
                    <a:lnR>
                      <a:noFill/>
                    </a:lnR>
                    <a:lnT>
                      <a:noFill/>
                    </a:lnT>
                    <a:lnB>
                      <a:noFill/>
                    </a:lnB>
                  </a:tcPr>
                </a:tc>
                <a:tc>
                  <a:txBody>
                    <a:bodyPr/>
                    <a:lstStyle/>
                    <a:p>
                      <a:pPr algn="r" rtl="0"/>
                      <a:r>
                        <a:rPr lang="en-US">
                          <a:effectLst/>
                        </a:rPr>
                        <a:t>500</a:t>
                      </a:r>
                    </a:p>
                  </a:txBody>
                  <a:tcPr anchor="ctr">
                    <a:lnL>
                      <a:noFill/>
                    </a:lnL>
                    <a:lnR>
                      <a:noFill/>
                    </a:lnR>
                    <a:lnT>
                      <a:noFill/>
                    </a:lnT>
                    <a:lnB>
                      <a:noFill/>
                    </a:lnB>
                  </a:tcPr>
                </a:tc>
                <a:tc>
                  <a:txBody>
                    <a:bodyPr/>
                    <a:lstStyle/>
                    <a:p>
                      <a:pPr algn="r" rtl="0"/>
                      <a:r>
                        <a:rPr lang="en-US">
                          <a:effectLst/>
                        </a:rPr>
                        <a:t>1000</a:t>
                      </a:r>
                    </a:p>
                  </a:txBody>
                  <a:tcPr anchor="ctr">
                    <a:lnL>
                      <a:noFill/>
                    </a:lnL>
                    <a:lnR>
                      <a:noFill/>
                    </a:lnR>
                    <a:lnT>
                      <a:noFill/>
                    </a:lnT>
                    <a:lnB>
                      <a:noFill/>
                    </a:lnB>
                  </a:tcPr>
                </a:tc>
                <a:extLst>
                  <a:ext uri="{0D108BD9-81ED-4DB2-BD59-A6C34878D82A}">
                    <a16:rowId xmlns:a16="http://schemas.microsoft.com/office/drawing/2014/main" val="686594111"/>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extLst>
                  <a:ext uri="{0D108BD9-81ED-4DB2-BD59-A6C34878D82A}">
                    <a16:rowId xmlns:a16="http://schemas.microsoft.com/office/drawing/2014/main" val="202377679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1 GB</a:t>
                      </a:r>
                    </a:p>
                  </a:txBody>
                  <a:tcPr anchor="ctr">
                    <a:lnL>
                      <a:noFill/>
                    </a:lnL>
                    <a:lnR>
                      <a:noFill/>
                    </a:lnR>
                    <a:lnT>
                      <a:noFill/>
                    </a:lnT>
                    <a:lnB>
                      <a:noFill/>
                    </a:lnB>
                  </a:tcPr>
                </a:tc>
                <a:tc>
                  <a:txBody>
                    <a:bodyPr/>
                    <a:lstStyle/>
                    <a:p>
                      <a:pPr algn="r" rtl="0"/>
                      <a:r>
                        <a:rPr lang="en-US">
                          <a:effectLst/>
                        </a:rPr>
                        <a:t>2 GB</a:t>
                      </a:r>
                    </a:p>
                  </a:txBody>
                  <a:tcPr anchor="ctr">
                    <a:lnL>
                      <a:noFill/>
                    </a:lnL>
                    <a:lnR>
                      <a:noFill/>
                    </a:lnR>
                    <a:lnT>
                      <a:noFill/>
                    </a:lnT>
                    <a:lnB>
                      <a:noFill/>
                    </a:lnB>
                  </a:tcPr>
                </a:tc>
                <a:tc>
                  <a:txBody>
                    <a:bodyPr/>
                    <a:lstStyle/>
                    <a:p>
                      <a:pPr algn="r" rtl="0"/>
                      <a:r>
                        <a:rPr lang="en-US">
                          <a:effectLst/>
                        </a:rPr>
                        <a:t>4 GB</a:t>
                      </a:r>
                    </a:p>
                  </a:txBody>
                  <a:tcPr anchor="ctr">
                    <a:lnL>
                      <a:noFill/>
                    </a:lnL>
                    <a:lnR>
                      <a:noFill/>
                    </a:lnR>
                    <a:lnT>
                      <a:noFill/>
                    </a:lnT>
                    <a:lnB>
                      <a:noFill/>
                    </a:lnB>
                  </a:tcPr>
                </a:tc>
                <a:tc>
                  <a:txBody>
                    <a:bodyPr/>
                    <a:lstStyle/>
                    <a:p>
                      <a:pPr algn="r" rtl="0"/>
                      <a:r>
                        <a:rPr lang="en-US">
                          <a:effectLst/>
                        </a:rPr>
                        <a:t>8 GB</a:t>
                      </a:r>
                    </a:p>
                  </a:txBody>
                  <a:tcPr anchor="ctr">
                    <a:lnL>
                      <a:noFill/>
                    </a:lnL>
                    <a:lnR>
                      <a:noFill/>
                    </a:lnR>
                    <a:lnT>
                      <a:noFill/>
                    </a:lnT>
                    <a:lnB>
                      <a:noFill/>
                    </a:lnB>
                  </a:tcPr>
                </a:tc>
                <a:extLst>
                  <a:ext uri="{0D108BD9-81ED-4DB2-BD59-A6C34878D82A}">
                    <a16:rowId xmlns:a16="http://schemas.microsoft.com/office/drawing/2014/main" val="1559228314"/>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60066244"/>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1196849157"/>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dirty="0">
                          <a:effectLst/>
                        </a:rPr>
                        <a:t>30000</a:t>
                      </a:r>
                    </a:p>
                  </a:txBody>
                  <a:tcPr anchor="ctr">
                    <a:lnL>
                      <a:noFill/>
                    </a:lnL>
                    <a:lnR>
                      <a:noFill/>
                    </a:lnR>
                    <a:lnT>
                      <a:noFill/>
                    </a:lnT>
                    <a:lnB>
                      <a:noFill/>
                    </a:lnB>
                  </a:tcPr>
                </a:tc>
                <a:extLst>
                  <a:ext uri="{0D108BD9-81ED-4DB2-BD59-A6C34878D82A}">
                    <a16:rowId xmlns:a16="http://schemas.microsoft.com/office/drawing/2014/main" val="3733482425"/>
                  </a:ext>
                </a:extLst>
              </a:tr>
            </a:tbl>
          </a:graphicData>
        </a:graphic>
      </p:graphicFrame>
    </p:spTree>
    <p:extLst>
      <p:ext uri="{BB962C8B-B14F-4D97-AF65-F5344CB8AC3E}">
        <p14:creationId xmlns:p14="http://schemas.microsoft.com/office/powerpoint/2010/main" val="260995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1189494"/>
            <a:ext cx="11655840" cy="5581937"/>
          </a:xfrm>
          <a:prstGeom prst="rect">
            <a:avLst/>
          </a:prstGeom>
        </p:spPr>
        <p:txBody>
          <a:bodyPr>
            <a:normAutofit fontScale="85000" lnSpcReduction="20000"/>
          </a:bodyPr>
          <a:lstStyle/>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0" indent="0">
              <a:buNone/>
            </a:pPr>
            <a:endParaRPr lang="en-US" sz="3529" dirty="0">
              <a:gradFill>
                <a:gsLst>
                  <a:gs pos="1250">
                    <a:srgbClr val="D83B01"/>
                  </a:gs>
                  <a:gs pos="99000">
                    <a:srgbClr val="D83B01"/>
                  </a:gs>
                </a:gsLst>
                <a:lin ang="5400000" scaled="0"/>
              </a:gradFill>
            </a:endParaRPr>
          </a:p>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(Preview)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1545554117"/>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p:txBody>
          <a:bodyPr>
            <a:normAutofit fontScale="92500" lnSpcReduction="10000"/>
          </a:bodyPr>
          <a:lstStyle/>
          <a:p>
            <a:r>
              <a:rPr lang="en-US" dirty="0"/>
              <a:t>Firewall &amp; Firewall Rules (IP Whitelisting, Vnet Private Access)</a:t>
            </a:r>
          </a:p>
          <a:p>
            <a:endParaRPr lang="en-US" dirty="0"/>
          </a:p>
          <a:p>
            <a:r>
              <a:rPr lang="en-US" dirty="0"/>
              <a:t>Authentication</a:t>
            </a:r>
          </a:p>
          <a:p>
            <a:pPr lvl="1"/>
            <a:r>
              <a:rPr lang="en-US" dirty="0"/>
              <a:t>“Who are you?”</a:t>
            </a:r>
          </a:p>
          <a:p>
            <a:pPr lvl="1"/>
            <a:r>
              <a:rPr lang="en-US" dirty="0"/>
              <a:t>SQL Authentication</a:t>
            </a:r>
          </a:p>
          <a:p>
            <a:pPr lvl="1"/>
            <a:r>
              <a:rPr lang="en-US" dirty="0"/>
              <a:t>Azure Active Directory (AAD) Authentication</a:t>
            </a:r>
          </a:p>
          <a:p>
            <a:pPr lvl="1"/>
            <a:endParaRPr lang="en-US" dirty="0"/>
          </a:p>
          <a:p>
            <a:r>
              <a:rPr lang="en-US" dirty="0"/>
              <a:t>Authorization</a:t>
            </a:r>
          </a:p>
          <a:p>
            <a:pPr lvl="1"/>
            <a:r>
              <a:rPr lang="en-US" dirty="0"/>
              <a:t>“What can you do?”</a:t>
            </a:r>
          </a:p>
          <a:p>
            <a:pPr lvl="1"/>
            <a:r>
              <a:rPr lang="en-US" dirty="0"/>
              <a:t>Role membership and object-level permissions</a:t>
            </a:r>
          </a:p>
          <a:p>
            <a:pPr lvl="1"/>
            <a:endParaRPr lang="en-US" dirty="0"/>
          </a:p>
        </p:txBody>
      </p:sp>
    </p:spTree>
    <p:extLst>
      <p:ext uri="{BB962C8B-B14F-4D97-AF65-F5344CB8AC3E}">
        <p14:creationId xmlns:p14="http://schemas.microsoft.com/office/powerpoint/2010/main" val="664319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r>
              <a:rPr lang="en-US" dirty="0"/>
              <a:t>Row-level</a:t>
            </a:r>
          </a:p>
          <a:p>
            <a:endParaRPr lang="en-US" dirty="0"/>
          </a:p>
          <a:p>
            <a:r>
              <a:rPr lang="en-US" dirty="0"/>
              <a:t>Data masking</a:t>
            </a:r>
          </a:p>
          <a:p>
            <a:pPr lvl="1"/>
            <a:r>
              <a:rPr lang="en-US" dirty="0"/>
              <a:t>Hide sensitive data from non-privileged users</a:t>
            </a:r>
          </a:p>
        </p:txBody>
      </p:sp>
    </p:spTree>
    <p:extLst>
      <p:ext uri="{BB962C8B-B14F-4D97-AF65-F5344CB8AC3E}">
        <p14:creationId xmlns:p14="http://schemas.microsoft.com/office/powerpoint/2010/main" val="3683984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3"/>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5" name="Content Placeholder 4"/>
          <p:cNvSpPr>
            <a:spLocks noGrp="1"/>
          </p:cNvSpPr>
          <p:nvPr>
            <p:ph idx="1"/>
          </p:nvPr>
        </p:nvSpPr>
        <p:spPr/>
        <p:txBody>
          <a:bodyPr>
            <a:normAutofit fontScale="92500" lnSpcReduction="20000"/>
          </a:bodyPr>
          <a:lstStyle/>
          <a:p>
            <a:r>
              <a:rPr lang="en-US" dirty="0"/>
              <a:t>Now part of Cosmos DB</a:t>
            </a:r>
          </a:p>
          <a:p>
            <a:pPr lvl="1"/>
            <a:r>
              <a:rPr lang="en-US" dirty="0"/>
              <a:t>“one of the supported APIs and data models”</a:t>
            </a:r>
          </a:p>
          <a:p>
            <a:pPr lvl="1"/>
            <a:r>
              <a:rPr lang="en-US" dirty="0">
                <a:hlinkClick r:id="rId3"/>
              </a:rPr>
              <a:t>https://docs.microsoft.com/en-us/azure/cosmos-db/faq</a:t>
            </a:r>
            <a:r>
              <a:rPr lang="en-US" dirty="0"/>
              <a:t> </a:t>
            </a:r>
          </a:p>
          <a:p>
            <a:r>
              <a:rPr lang="en-US" dirty="0"/>
              <a:t>Document != *.</a:t>
            </a:r>
            <a:r>
              <a:rPr lang="en-US" dirty="0" err="1"/>
              <a:t>docx</a:t>
            </a:r>
            <a:endParaRPr lang="en-US" dirty="0"/>
          </a:p>
          <a:p>
            <a:r>
              <a:rPr lang="en-US" dirty="0"/>
              <a:t>Document == JSON</a:t>
            </a:r>
          </a:p>
          <a:p>
            <a:r>
              <a:rPr lang="en-US" dirty="0"/>
              <a:t>NoSQL database</a:t>
            </a:r>
          </a:p>
          <a:p>
            <a:r>
              <a:rPr lang="en-US" dirty="0"/>
              <a:t>Stores flexible-schema documents in JSON format</a:t>
            </a:r>
          </a:p>
          <a:p>
            <a:pPr lvl="1"/>
            <a:r>
              <a:rPr lang="en-US" dirty="0"/>
              <a:t>Similar to MongoDB</a:t>
            </a:r>
          </a:p>
          <a:p>
            <a:r>
              <a:rPr lang="en-US" dirty="0" err="1"/>
              <a:t>DocumentDB</a:t>
            </a:r>
            <a:r>
              <a:rPr lang="en-US" dirty="0"/>
              <a:t> SQL for queries</a:t>
            </a:r>
          </a:p>
          <a:p>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3"/>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3"/>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4"/>
              </a:rPr>
              <a:t>https://medium.com/@th0maswe1ss/azure-documentdb-vs-mongodb-6d5806c16239</a:t>
            </a:r>
            <a:r>
              <a:rPr lang="en-US" sz="2000" dirty="0"/>
              <a:t> </a:t>
            </a:r>
            <a:endParaRPr lang="en-US" dirty="0"/>
          </a:p>
          <a:p>
            <a:r>
              <a:rPr lang="en-US" dirty="0"/>
              <a:t>Getting Started</a:t>
            </a:r>
          </a:p>
          <a:p>
            <a:r>
              <a:rPr lang="en-US" sz="2400" dirty="0">
                <a:hlinkClick r:id="rId5"/>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lstStyle/>
          <a:p>
            <a:r>
              <a:rPr lang="en-US" dirty="0"/>
              <a:t>Relational database</a:t>
            </a:r>
          </a:p>
          <a:p>
            <a:r>
              <a:rPr lang="en-US" dirty="0"/>
              <a:t>~3 Azure Options</a:t>
            </a:r>
          </a:p>
          <a:p>
            <a:r>
              <a:rPr lang="en-US" dirty="0"/>
              <a:t>Run it in a VM</a:t>
            </a:r>
          </a:p>
          <a:p>
            <a:r>
              <a:rPr lang="en-US" dirty="0"/>
              <a:t>Hosted by </a:t>
            </a:r>
            <a:r>
              <a:rPr lang="en-US" dirty="0" err="1"/>
              <a:t>ClearDb</a:t>
            </a:r>
            <a:endParaRPr lang="en-US" dirty="0"/>
          </a:p>
          <a:p>
            <a:r>
              <a:rPr lang="en-US" dirty="0"/>
              <a:t>Azure Database for MySQL (preview)</a:t>
            </a:r>
          </a:p>
          <a:p>
            <a:pPr lvl="1"/>
            <a:r>
              <a:rPr lang="en-US" dirty="0">
                <a:hlinkClick r:id="rId3"/>
              </a:rPr>
              <a:t>https://azure.microsoft.com/en-us/services/mysql/</a:t>
            </a:r>
            <a:r>
              <a:rPr lang="en-US" dirty="0"/>
              <a:t> </a:t>
            </a:r>
          </a:p>
          <a:p>
            <a:endParaRPr lang="en-US" dirty="0"/>
          </a:p>
        </p:txBody>
      </p:sp>
    </p:spTree>
    <p:extLst>
      <p:ext uri="{BB962C8B-B14F-4D97-AF65-F5344CB8AC3E}">
        <p14:creationId xmlns:p14="http://schemas.microsoft.com/office/powerpoint/2010/main" val="4200551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3"/>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1671482438"/>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r>
              <a:rPr lang="en-US" dirty="0"/>
              <a:t>“hu</a:t>
            </a:r>
            <a:r>
              <a:rPr lang="en-US" b="1" i="1" u="sng" dirty="0"/>
              <a:t>mongo</a:t>
            </a:r>
            <a:r>
              <a:rPr lang="en-US" dirty="0"/>
              <a:t>us"</a:t>
            </a:r>
          </a:p>
          <a:p>
            <a:r>
              <a:rPr lang="en-US" dirty="0"/>
              <a:t>NoSQL</a:t>
            </a:r>
          </a:p>
          <a:p>
            <a:r>
              <a:rPr lang="en-US" dirty="0"/>
              <a:t>JSON-like documents with schemas</a:t>
            </a:r>
          </a:p>
          <a:p>
            <a:endParaRPr lang="en-US" dirty="0"/>
          </a:p>
          <a:p>
            <a:r>
              <a:rPr lang="en-US" dirty="0"/>
              <a:t>Two options:</a:t>
            </a:r>
          </a:p>
          <a:p>
            <a:pPr lvl="1"/>
            <a:r>
              <a:rPr lang="en-US" dirty="0"/>
              <a:t>One of the offerings under Cosmos DB</a:t>
            </a:r>
          </a:p>
          <a:p>
            <a:pPr lvl="1"/>
            <a:r>
              <a:rPr lang="en-US" dirty="0"/>
              <a:t>Install on VM</a:t>
            </a:r>
            <a:br>
              <a:rPr lang="en-US" dirty="0"/>
            </a:br>
            <a:r>
              <a:rPr lang="en-US" sz="2000" dirty="0">
                <a:hlinkClick r:id="rId3"/>
              </a:rPr>
              <a:t>https://docs.microsoft.com/en-us/azure/virtual-machines/windows/classic/install-mongodb</a:t>
            </a:r>
            <a:r>
              <a:rPr lang="en-US" sz="20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a:xfrm>
            <a:off x="201590" y="1529255"/>
            <a:ext cx="11799795" cy="5123793"/>
          </a:xfrm>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3"/>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3"/>
              </a:rPr>
              <a:t>SAS</a:t>
            </a:r>
            <a:endParaRPr lang="en-US" sz="2800" dirty="0"/>
          </a:p>
          <a:p>
            <a:pPr marL="336145" lvl="1"/>
            <a:r>
              <a:rPr lang="en-US" sz="2800" dirty="0"/>
              <a:t>SQL Database – </a:t>
            </a:r>
            <a:r>
              <a:rPr lang="en-US" sz="2800" dirty="0">
                <a:hlinkClick r:id="rId4"/>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5"/>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Storage &amp; Blob Storage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Table Storage</a:t>
            </a:r>
          </a:p>
        </p:txBody>
      </p:sp>
      <p:sp>
        <p:nvSpPr>
          <p:cNvPr id="5" name="Content Placeholder 4"/>
          <p:cNvSpPr>
            <a:spLocks noGrp="1"/>
          </p:cNvSpPr>
          <p:nvPr>
            <p:ph sz="half" idx="1"/>
          </p:nvPr>
        </p:nvSpPr>
        <p:spPr/>
        <p:txBody>
          <a:bodyPr>
            <a:normAutofit/>
          </a:bodyPr>
          <a:lstStyle/>
          <a:p>
            <a:r>
              <a:rPr lang="en-US" dirty="0"/>
              <a:t>NoSQL</a:t>
            </a:r>
          </a:p>
          <a:p>
            <a:pPr lvl="1"/>
            <a:r>
              <a:rPr lang="en-US" dirty="0"/>
              <a:t>Key-value</a:t>
            </a:r>
          </a:p>
          <a:p>
            <a:pPr lvl="1"/>
            <a:r>
              <a:rPr lang="en-US" dirty="0"/>
              <a:t>Structured, not </a:t>
            </a:r>
            <a:r>
              <a:rPr lang="en-US" dirty="0" err="1"/>
              <a:t>schema’d</a:t>
            </a:r>
            <a:endParaRPr lang="en-US" dirty="0"/>
          </a:p>
          <a:p>
            <a:pPr lvl="1"/>
            <a:endParaRPr lang="en-US" dirty="0"/>
          </a:p>
          <a:p>
            <a:r>
              <a:rPr lang="en-US" dirty="0"/>
              <a:t>Queries</a:t>
            </a:r>
          </a:p>
          <a:p>
            <a:pPr lvl="1"/>
            <a:r>
              <a:rPr lang="en-US" dirty="0"/>
              <a:t>OData</a:t>
            </a:r>
          </a:p>
          <a:p>
            <a:pPr lvl="1"/>
            <a:r>
              <a:rPr lang="en-US" dirty="0"/>
              <a:t>API</a:t>
            </a:r>
          </a:p>
          <a:p>
            <a:pPr lvl="1"/>
            <a:endParaRPr lang="en-US" dirty="0"/>
          </a:p>
          <a:p>
            <a:r>
              <a:rPr lang="en-US" dirty="0"/>
              <a:t>Data is consistent for other client reads after insert/update</a:t>
            </a:r>
          </a:p>
          <a:p>
            <a:endParaRPr lang="en-US" dirty="0"/>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402055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5560</TotalTime>
  <Words>3784</Words>
  <Application>Microsoft Office PowerPoint</Application>
  <PresentationFormat>Widescreen</PresentationFormat>
  <Paragraphs>722</Paragraphs>
  <Slides>58</Slides>
  <Notes>58</Notes>
  <HiddenSlides>12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Exam 70-534 Architecting Microsoft Azure Solutions</vt:lpstr>
      <vt:lpstr>Storage in 70-534</vt:lpstr>
      <vt:lpstr>Storage in 70-534</vt:lpstr>
      <vt:lpstr>Design Data Storage Options</vt:lpstr>
      <vt:lpstr>Design Data Storage Options</vt:lpstr>
      <vt:lpstr>3.1.1</vt:lpstr>
      <vt:lpstr>3.1.2</vt:lpstr>
      <vt:lpstr>Table Storage &amp; Blob Storage</vt:lpstr>
      <vt:lpstr>Azure Table Storage</vt:lpstr>
      <vt:lpstr>Table Storage</vt:lpstr>
      <vt:lpstr>Table Storage via Storage SDK (API)</vt:lpstr>
      <vt:lpstr>Azure Blob Storage</vt:lpstr>
      <vt:lpstr>Storage Options</vt:lpstr>
      <vt:lpstr>Blob Types</vt:lpstr>
      <vt:lpstr>Replication for Table &amp; Blob Storage</vt:lpstr>
      <vt:lpstr>Blob Access</vt:lpstr>
      <vt:lpstr>Shared Access Signatures (SAS)</vt:lpstr>
      <vt:lpstr>Example of SAS token</vt:lpstr>
      <vt:lpstr>Blob Encryption</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SQL Database</vt:lpstr>
      <vt:lpstr>Azure SQL Database</vt:lpstr>
      <vt:lpstr>Service Tiers</vt:lpstr>
      <vt:lpstr>Database Throughput Unit (DTU):</vt:lpstr>
      <vt:lpstr>Service Tier Attributes</vt:lpstr>
      <vt:lpstr>Basic</vt:lpstr>
      <vt:lpstr>Standard</vt:lpstr>
      <vt:lpstr>Premium</vt:lpstr>
      <vt:lpstr>Premium RS</vt:lpstr>
      <vt:lpstr>SQL Database Security</vt:lpstr>
      <vt:lpstr>Authorization</vt:lpstr>
      <vt:lpstr>SQL Database Videos</vt:lpstr>
      <vt:lpstr>DocumentDB</vt:lpstr>
      <vt:lpstr>DocumentDB</vt:lpstr>
      <vt:lpstr>DocumentDB Programming Options</vt:lpstr>
      <vt:lpstr>DocumentDB Resources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Eduardo Gomez</cp:lastModifiedBy>
  <cp:revision>216</cp:revision>
  <dcterms:created xsi:type="dcterms:W3CDTF">2015-09-15T13:10:44Z</dcterms:created>
  <dcterms:modified xsi:type="dcterms:W3CDTF">2017-10-30T13:30:34Z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edgome@microsoft.com</vt:lpwstr>
  </property>
  <property fmtid="{D5CDD505-2E9C-101B-9397-08002B2CF9AE}" pid="6" name="MSIP_Label_f42aa342-8706-4288-bd11-ebb85995028c_SetDate">
    <vt:lpwstr>2017-10-18T17:03:36.4232132-05:00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