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3" r:id="rId3"/>
    <p:sldId id="264" r:id="rId4"/>
    <p:sldId id="257" r:id="rId5"/>
    <p:sldId id="265" r:id="rId6"/>
    <p:sldId id="266" r:id="rId7"/>
    <p:sldId id="267" r:id="rId8"/>
    <p:sldId id="258" r:id="rId9"/>
    <p:sldId id="268" r:id="rId10"/>
    <p:sldId id="270" r:id="rId11"/>
    <p:sldId id="260" r:id="rId12"/>
    <p:sldId id="271" r:id="rId13"/>
    <p:sldId id="272" r:id="rId14"/>
    <p:sldId id="273" r:id="rId15"/>
    <p:sldId id="274" r:id="rId16"/>
    <p:sldId id="278" r:id="rId17"/>
    <p:sldId id="261" r:id="rId18"/>
    <p:sldId id="275" r:id="rId19"/>
    <p:sldId id="276" r:id="rId20"/>
    <p:sldId id="277" r:id="rId21"/>
    <p:sldId id="269" r:id="rId22"/>
    <p:sldId id="282" r:id="rId23"/>
    <p:sldId id="283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291" autoAdjust="0"/>
  </p:normalViewPr>
  <p:slideViewPr>
    <p:cSldViewPr snapToGrid="0">
      <p:cViewPr varScale="1">
        <p:scale>
          <a:sx n="81" d="100"/>
          <a:sy n="81" d="100"/>
        </p:scale>
        <p:origin x="108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ea920dad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ea920dad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166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ea920dad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ea920dad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362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ea920dad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ea920dad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ea920dad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ea920dad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121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ea920dad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ea920dad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321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ea920dad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ea920dad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442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ea920dad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ea920dad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89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ea920dad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ea920dad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ea920dad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ea920dad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ea920dad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ea920dad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110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ea920dad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ea920dad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86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ea920dad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ea920dad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ea920dad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ea920dad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494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ea920dad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ea920dad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35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ea920dad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ea920dad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85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003E6C"/>
                </a:solidFill>
                <a:latin typeface="Libre Baskerville" panose="02000000000000000000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Baskerville Old Face" panose="02020602080505020303" pitchFamily="18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Baskerville Old Face" panose="020206020805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c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CF4078-F4FA-4546-B052-32A2A8B4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CC285F-0D7C-4A81-AE33-299EC252F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0AE8EE-AAE9-4BF0-A92F-E83C146C314D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CC08070-00EA-48B8-B5D5-07EC43A74286}"/>
              </a:ext>
            </a:extLst>
          </p:cNvPr>
          <p:cNvSpPr txBox="1"/>
          <p:nvPr userDrawn="1"/>
        </p:nvSpPr>
        <p:spPr>
          <a:xfrm>
            <a:off x="307181" y="114696"/>
            <a:ext cx="53078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50" kern="1200" dirty="0">
                <a:solidFill>
                  <a:srgbClr val="3A5074"/>
                </a:solidFill>
                <a:latin typeface="Libre Baskerville" panose="02000000000000000000" pitchFamily="2" charset="0"/>
                <a:ea typeface="+mj-ea"/>
                <a:cs typeface="+mj-cs"/>
              </a:rPr>
              <a:t>License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9257106-C45D-4DFF-B10D-4986DA3F4421}"/>
              </a:ext>
            </a:extLst>
          </p:cNvPr>
          <p:cNvSpPr/>
          <p:nvPr userDrawn="1"/>
        </p:nvSpPr>
        <p:spPr>
          <a:xfrm>
            <a:off x="307179" y="977285"/>
            <a:ext cx="85296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Baskerville Old Face" panose="02020602080505020303" pitchFamily="18" charset="0"/>
              </a:rPr>
              <a:t>These slides are distributed under a Creative Commons license “Attribution-</a:t>
            </a:r>
            <a:r>
              <a:rPr lang="en-US" sz="1350" dirty="0" err="1">
                <a:latin typeface="Baskerville Old Face" panose="02020602080505020303" pitchFamily="18" charset="0"/>
              </a:rPr>
              <a:t>ShareAlike</a:t>
            </a:r>
            <a:r>
              <a:rPr lang="en-US" sz="1350" dirty="0">
                <a:latin typeface="Baskerville Old Face" panose="02020602080505020303" pitchFamily="18" charset="0"/>
              </a:rPr>
              <a:t> 4.0 International (CC BY-SA 4.0)”.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05142E8-A42D-4A6F-BDBF-0DAB72A27CDF}"/>
              </a:ext>
            </a:extLst>
          </p:cNvPr>
          <p:cNvSpPr txBox="1"/>
          <p:nvPr userDrawn="1"/>
        </p:nvSpPr>
        <p:spPr>
          <a:xfrm>
            <a:off x="307181" y="1940811"/>
            <a:ext cx="852963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t-IT"/>
            </a:defPPr>
            <a:lvl1pPr>
              <a:defRPr>
                <a:latin typeface="Baskerville Old Face" panose="02020602080505020303" pitchFamily="18" charset="0"/>
              </a:defRPr>
            </a:lvl1pPr>
          </a:lstStyle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3A5074"/>
                </a:solidFill>
              </a:rPr>
              <a:t>Share</a:t>
            </a:r>
            <a:r>
              <a:rPr lang="en-US" sz="1050" dirty="0"/>
              <a:t> — copy and redistribute the material in any medium or format;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3A5074"/>
                </a:solidFill>
              </a:rPr>
              <a:t>Adapt</a:t>
            </a:r>
            <a:r>
              <a:rPr lang="en-US" sz="1050" dirty="0"/>
              <a:t> — remix, transform, and build upon the material for any purpose, even commercially;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05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050" dirty="0"/>
              <a:t>The licensor cannot revoke these freedoms as long as you follow the license terms.</a:t>
            </a:r>
            <a:endParaRPr lang="it-IT" sz="1050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8F66852C-183C-4FC3-B5B9-8E6227E479AC}"/>
              </a:ext>
            </a:extLst>
          </p:cNvPr>
          <p:cNvSpPr txBox="1">
            <a:spLocks/>
          </p:cNvSpPr>
          <p:nvPr userDrawn="1"/>
        </p:nvSpPr>
        <p:spPr>
          <a:xfrm>
            <a:off x="307181" y="2817496"/>
            <a:ext cx="6858000" cy="3258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7A96C3"/>
                </a:solidFill>
                <a:latin typeface="Libre Baskerville" panose="020000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>
                <a:effectLst/>
              </a:rPr>
              <a:t>Under the following </a:t>
            </a:r>
            <a:r>
              <a:rPr lang="it-IT" sz="1800" b="1" dirty="0" err="1">
                <a:effectLst/>
              </a:rPr>
              <a:t>terms</a:t>
            </a:r>
            <a:r>
              <a:rPr lang="it-IT" sz="1800" b="1" dirty="0">
                <a:effectLst/>
              </a:rPr>
              <a:t>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DC32F4-0470-43C2-90A0-D62915F1405B}"/>
              </a:ext>
            </a:extLst>
          </p:cNvPr>
          <p:cNvSpPr txBox="1"/>
          <p:nvPr userDrawn="1"/>
        </p:nvSpPr>
        <p:spPr>
          <a:xfrm>
            <a:off x="414337" y="3245300"/>
            <a:ext cx="84224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3A5074"/>
                </a:solidFill>
                <a:effectLst/>
                <a:latin typeface="Baskerville Old Face" panose="02020602080505020303" pitchFamily="18" charset="0"/>
              </a:rPr>
              <a:t>Attribution</a:t>
            </a:r>
            <a:r>
              <a:rPr lang="en-US" sz="1050" dirty="0">
                <a:latin typeface="Baskerville Old Face" panose="02020602080505020303" pitchFamily="18" charset="0"/>
              </a:rPr>
              <a:t> — </a:t>
            </a:r>
            <a:r>
              <a:rPr lang="en-US" sz="1050" dirty="0">
                <a:effectLst/>
                <a:latin typeface="Baskerville Old Face" panose="02020602080505020303" pitchFamily="18" charset="0"/>
              </a:rPr>
              <a:t>You must give </a:t>
            </a:r>
            <a:r>
              <a:rPr lang="en-US" sz="1050" dirty="0">
                <a:effectLst/>
                <a:latin typeface="Baskerville Old Face" panose="02020602080505020303" pitchFamily="18" charset="0"/>
                <a:hlinkClick r:id="rId2"/>
              </a:rPr>
              <a:t>appropriate credit</a:t>
            </a:r>
            <a:r>
              <a:rPr lang="en-US" sz="1050" dirty="0">
                <a:latin typeface="Baskerville Old Face" panose="02020602080505020303" pitchFamily="18" charset="0"/>
              </a:rPr>
              <a:t>, provide a link to the license, and </a:t>
            </a:r>
            <a:r>
              <a:rPr lang="en-US" sz="1050" dirty="0">
                <a:effectLst/>
                <a:latin typeface="Baskerville Old Face" panose="02020602080505020303" pitchFamily="18" charset="0"/>
                <a:hlinkClick r:id="rId2"/>
              </a:rPr>
              <a:t>indicate if changes were made</a:t>
            </a:r>
            <a:r>
              <a:rPr lang="en-US" sz="1050" dirty="0">
                <a:latin typeface="Baskerville Old Face" panose="02020602080505020303" pitchFamily="18" charset="0"/>
              </a:rPr>
              <a:t>. You may do so in any reasonable manner, but not in any way that suggests the licensor endorses you or your use.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 err="1">
                <a:solidFill>
                  <a:srgbClr val="3A5074"/>
                </a:solidFill>
                <a:effectLst/>
                <a:latin typeface="Baskerville Old Face" panose="02020602080505020303" pitchFamily="18" charset="0"/>
              </a:rPr>
              <a:t>ShareAlike</a:t>
            </a:r>
            <a:r>
              <a:rPr lang="en-US" sz="1050" dirty="0">
                <a:latin typeface="Baskerville Old Face" panose="02020602080505020303" pitchFamily="18" charset="0"/>
              </a:rPr>
              <a:t> — If you remix, transform, or build upon the material, you must distribute your contributions under the </a:t>
            </a:r>
            <a:r>
              <a:rPr lang="en-US" sz="1050" dirty="0">
                <a:effectLst/>
                <a:latin typeface="Baskerville Old Face" panose="02020602080505020303" pitchFamily="18" charset="0"/>
                <a:hlinkClick r:id="rId2"/>
              </a:rPr>
              <a:t>same license</a:t>
            </a:r>
            <a:r>
              <a:rPr lang="en-US" sz="1050" dirty="0">
                <a:latin typeface="Baskerville Old Face" panose="02020602080505020303" pitchFamily="18" charset="0"/>
              </a:rPr>
              <a:t> as the original. </a:t>
            </a:r>
            <a:endParaRPr lang="it-IT" sz="1050" dirty="0">
              <a:latin typeface="Baskerville Old Face" panose="02020602080505020303" pitchFamily="18" charset="0"/>
            </a:endParaRP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8E06B21C-0318-49D7-83BB-119F7D373B50}"/>
              </a:ext>
            </a:extLst>
          </p:cNvPr>
          <p:cNvSpPr txBox="1">
            <a:spLocks/>
          </p:cNvSpPr>
          <p:nvPr userDrawn="1"/>
        </p:nvSpPr>
        <p:spPr>
          <a:xfrm>
            <a:off x="307181" y="1561494"/>
            <a:ext cx="6858000" cy="3258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7A96C3"/>
                </a:solidFill>
                <a:latin typeface="Libre Baskerville" panose="020000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 err="1">
                <a:effectLst/>
              </a:rPr>
              <a:t>You</a:t>
            </a:r>
            <a:r>
              <a:rPr lang="it-IT" sz="1800" b="1" dirty="0">
                <a:effectLst/>
              </a:rPr>
              <a:t> are free to: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4741DA0-D115-4830-84BC-BD80C2D419CB}"/>
              </a:ext>
            </a:extLst>
          </p:cNvPr>
          <p:cNvSpPr/>
          <p:nvPr userDrawn="1"/>
        </p:nvSpPr>
        <p:spPr>
          <a:xfrm>
            <a:off x="307181" y="4321381"/>
            <a:ext cx="842247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3A5074"/>
                </a:solidFill>
                <a:effectLst/>
                <a:latin typeface="Baskerville Old Face" panose="02020602080505020303" pitchFamily="18" charset="0"/>
              </a:rPr>
              <a:t>No additional restrictions</a:t>
            </a:r>
            <a:r>
              <a:rPr lang="en-US" sz="1050" dirty="0">
                <a:solidFill>
                  <a:srgbClr val="3A5074"/>
                </a:solidFill>
                <a:latin typeface="Baskerville Old Face" panose="02020602080505020303" pitchFamily="18" charset="0"/>
              </a:rPr>
              <a:t> </a:t>
            </a:r>
            <a:r>
              <a:rPr lang="en-US" sz="1050" dirty="0">
                <a:latin typeface="Baskerville Old Face" panose="02020602080505020303" pitchFamily="18" charset="0"/>
              </a:rPr>
              <a:t>— You may not apply legal terms or </a:t>
            </a:r>
            <a:r>
              <a:rPr lang="en-US" sz="1050" dirty="0">
                <a:effectLst/>
                <a:latin typeface="Baskerville Old Face" panose="02020602080505020303" pitchFamily="18" charset="0"/>
                <a:hlinkClick r:id="rId2"/>
              </a:rPr>
              <a:t>technological measures</a:t>
            </a:r>
            <a:r>
              <a:rPr lang="en-US" sz="1050" dirty="0">
                <a:latin typeface="Baskerville Old Face" panose="02020602080505020303" pitchFamily="18" charset="0"/>
              </a:rPr>
              <a:t> that legally restrict others from doing anything the license permits. </a:t>
            </a:r>
            <a:endParaRPr lang="it-IT" sz="1050" dirty="0">
              <a:latin typeface="Baskerville Old Face" panose="02020602080505020303" pitchFamily="18" charset="0"/>
            </a:endParaRPr>
          </a:p>
        </p:txBody>
      </p:sp>
      <p:pic>
        <p:nvPicPr>
          <p:cNvPr id="16" name="Immagine 15">
            <a:hlinkClick r:id="rId3"/>
            <a:extLst>
              <a:ext uri="{FF2B5EF4-FFF2-40B4-BE49-F238E27FC236}">
                <a16:creationId xmlns:a16="http://schemas.microsoft.com/office/drawing/2014/main" id="{56184D20-ABE7-43A6-A0A6-076101828B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765" y="240543"/>
            <a:ext cx="1116052" cy="3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7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Federated-multi-task-learning_fig1_34125940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ckZack/fed_multi-task_learning.git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ederated.withgoogl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7524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400" dirty="0">
                <a:ea typeface="Avenir"/>
                <a:cs typeface="Avenir"/>
                <a:sym typeface="Avenir"/>
              </a:rPr>
              <a:t>Federated Multi-Task Learning</a:t>
            </a:r>
            <a:endParaRPr sz="4400" dirty="0"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66479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ea typeface="Avenir"/>
                <a:cs typeface="Avenir"/>
                <a:sym typeface="Avenir"/>
              </a:rPr>
              <a:t>Virginia Smith, Chao-Kai Chiang, Maziar Sanjabi, Ameet Talwalkar</a:t>
            </a:r>
            <a:endParaRPr dirty="0"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0000" y="4202838"/>
            <a:ext cx="2220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Baskerville Old Face" panose="02020602080505020303" pitchFamily="18" charset="0"/>
                <a:ea typeface="Avenir"/>
                <a:cs typeface="Avenir"/>
                <a:sym typeface="Avenir"/>
              </a:rPr>
              <a:t>Riccardo Zaccone</a:t>
            </a:r>
            <a:br>
              <a:rPr lang="it" dirty="0">
                <a:latin typeface="Baskerville Old Face" panose="02020602080505020303" pitchFamily="18" charset="0"/>
                <a:ea typeface="Avenir"/>
                <a:cs typeface="Avenir"/>
                <a:sym typeface="Avenir"/>
              </a:rPr>
            </a:br>
            <a:r>
              <a:rPr lang="it" dirty="0">
                <a:latin typeface="Baskerville Old Face" panose="02020602080505020303" pitchFamily="18" charset="0"/>
                <a:ea typeface="Avenir"/>
                <a:cs typeface="Avenir"/>
                <a:sym typeface="Avenir"/>
              </a:rPr>
              <a:t>s269240@studenti.polito.it</a:t>
            </a:r>
            <a:endParaRPr dirty="0">
              <a:latin typeface="Baskerville Old Face" panose="02020602080505020303" pitchFamily="18" charset="0"/>
              <a:ea typeface="Avenir"/>
              <a:cs typeface="Avenir"/>
              <a:sym typeface="Avenir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75" y="41775"/>
            <a:ext cx="2042530" cy="114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587900" y="4202125"/>
            <a:ext cx="141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Baskerville Old Face" panose="02020602080505020303" pitchFamily="18" charset="0"/>
                <a:ea typeface="Avenir"/>
                <a:cs typeface="Avenir"/>
                <a:sym typeface="Avenir"/>
              </a:rPr>
              <a:t>MLDL </a:t>
            </a:r>
            <a:br>
              <a:rPr lang="it" dirty="0">
                <a:latin typeface="Baskerville Old Face" panose="02020602080505020303" pitchFamily="18" charset="0"/>
                <a:ea typeface="Avenir"/>
                <a:cs typeface="Avenir"/>
                <a:sym typeface="Avenir"/>
              </a:rPr>
            </a:br>
            <a:r>
              <a:rPr lang="it" dirty="0">
                <a:latin typeface="Baskerville Old Face" panose="02020602080505020303" pitchFamily="18" charset="0"/>
                <a:ea typeface="Avenir"/>
                <a:cs typeface="Avenir"/>
                <a:sym typeface="Avenir"/>
              </a:rPr>
              <a:t>A.A 2020/2021</a:t>
            </a:r>
            <a:endParaRPr dirty="0">
              <a:latin typeface="Baskerville Old Face" panose="02020602080505020303" pitchFamily="18" charset="0"/>
              <a:ea typeface="Avenir"/>
              <a:cs typeface="Avenir"/>
              <a:sym typeface="Avenir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1850" y="3373868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Baskerville Old Face" panose="02020602080505020303" pitchFamily="18" charset="0"/>
                <a:ea typeface="Avenir"/>
                <a:cs typeface="Avenir"/>
                <a:sym typeface="Avenir"/>
              </a:rPr>
              <a:t>31° Conference on Neural Information Processing Systems (NIPS 2017)</a:t>
            </a:r>
            <a:endParaRPr dirty="0">
              <a:latin typeface="Baskerville Old Face" panose="02020602080505020303" pitchFamily="18" charset="0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686510" cy="1482300"/>
          </a:xfr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</a:rPr>
              <a:t>Federated</a:t>
            </a:r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</a:rPr>
              <a:t> </a:t>
            </a:r>
            <a:b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</a:rPr>
            </a:br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</a:rPr>
              <a:t>Multi-Task Learning</a:t>
            </a:r>
          </a:p>
        </p:txBody>
      </p:sp>
      <p:sp>
        <p:nvSpPr>
          <p:cNvPr id="3" name="Elaborazione 2">
            <a:extLst>
              <a:ext uri="{FF2B5EF4-FFF2-40B4-BE49-F238E27FC236}">
                <a16:creationId xmlns:a16="http://schemas.microsoft.com/office/drawing/2014/main" id="{1B9C97D9-4023-4A0A-BFA7-42F601CF1CEF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C4A26130-1D44-4580-921B-BE0B33B6C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General MTL setup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MOCHA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Discussion on assumptions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it" sz="9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it" sz="9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4F18FD-0F49-424A-A356-E58ABDD64EB2}"/>
              </a:ext>
            </a:extLst>
          </p:cNvPr>
          <p:cNvSpPr txBox="1"/>
          <p:nvPr/>
        </p:nvSpPr>
        <p:spPr>
          <a:xfrm>
            <a:off x="498765" y="4749900"/>
            <a:ext cx="407323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buClr>
                <a:schemeClr val="dk2"/>
              </a:buClr>
              <a:buSzPts val="2100"/>
              <a:buFont typeface="Arial" panose="020B0604020202020204" pitchFamily="34" charset="0"/>
              <a:buChar char="•"/>
              <a:defRPr sz="2100">
                <a:solidFill>
                  <a:schemeClr val="dk2"/>
                </a:solidFill>
                <a:latin typeface="Baskerville Old Face" panose="02020602080505020303" pitchFamily="18" charset="0"/>
              </a:defRPr>
            </a:lvl1pPr>
            <a:lvl2pPr marL="914400" indent="-317500" algn="ctr"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marL="1371600" indent="-317500" algn="ctr"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marL="1828800" indent="-317500" algn="ctr"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marL="2286000" indent="-317500" algn="ctr"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marL="2743200" indent="-317500" algn="ctr"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marL="3200400" indent="-317500" algn="ctr"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marL="3657600" indent="-317500" algn="ctr"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marL="4114800" indent="-317500" algn="ctr"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pPr marL="114300" indent="0" algn="r">
              <a:buNone/>
            </a:pPr>
            <a:r>
              <a:rPr lang="it-IT" sz="1200" dirty="0"/>
              <a:t>Image </a:t>
            </a:r>
            <a:r>
              <a:rPr lang="it-IT" sz="1200" dirty="0" err="1"/>
              <a:t>taken</a:t>
            </a:r>
            <a:r>
              <a:rPr lang="it-IT" sz="1200" dirty="0"/>
              <a:t> from: </a:t>
            </a:r>
            <a:r>
              <a:rPr lang="it-IT" sz="1200" dirty="0">
                <a:hlinkClick r:id="rId3"/>
              </a:rPr>
              <a:t>https://www.researchgate.net</a:t>
            </a:r>
            <a:endParaRPr lang="it-IT" sz="12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77C3079-CBE0-4630-9C5B-BB66A012D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03" y="1186172"/>
            <a:ext cx="4476997" cy="27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3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l"/>
            <a:r>
              <a:rPr lang="en-US" dirty="0">
                <a:solidFill>
                  <a:srgbClr val="003E6C"/>
                </a:solidFill>
                <a:latin typeface="Libre Baskerville" panose="02000000000000000000" pitchFamily="2" charset="0"/>
              </a:rPr>
              <a:t>General MTL setup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11</a:t>
            </a:fld>
            <a:endParaRPr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9F5AA4-2F6C-4B54-9D63-84FBDD7A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087" y="1226446"/>
            <a:ext cx="6001588" cy="743054"/>
          </a:xfrm>
          <a:prstGeom prst="rect">
            <a:avLst/>
          </a:prstGeom>
        </p:spPr>
      </p:pic>
      <p:sp>
        <p:nvSpPr>
          <p:cNvPr id="8" name="Google Shape;73;p15">
            <a:extLst>
              <a:ext uri="{FF2B5EF4-FFF2-40B4-BE49-F238E27FC236}">
                <a16:creationId xmlns:a16="http://schemas.microsoft.com/office/drawing/2014/main" id="{4A6E5A31-47E7-4D9B-B282-0809F4195A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2362162"/>
            <a:ext cx="8520600" cy="2336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>
                <a:latin typeface="Baskerville Old Face" panose="02020602080505020303" pitchFamily="18" charset="0"/>
              </a:rPr>
              <a:t>m</a:t>
            </a:r>
            <a:r>
              <a:rPr lang="it-IT" sz="1800" dirty="0">
                <a:latin typeface="Baskerville Old Face" panose="02020602080505020303" pitchFamily="18" charset="0"/>
              </a:rPr>
              <a:t>: </a:t>
            </a:r>
            <a:r>
              <a:rPr lang="it-IT" sz="1800" dirty="0" err="1">
                <a:latin typeface="Baskerville Old Face" panose="02020602080505020303" pitchFamily="18" charset="0"/>
              </a:rPr>
              <a:t>number</a:t>
            </a:r>
            <a:r>
              <a:rPr lang="it-IT" sz="1800" dirty="0">
                <a:latin typeface="Baskerville Old Face" panose="02020602080505020303" pitchFamily="18" charset="0"/>
              </a:rPr>
              <a:t> of </a:t>
            </a:r>
            <a:r>
              <a:rPr lang="it-IT" sz="1800" dirty="0" err="1">
                <a:latin typeface="Baskerville Old Face" panose="02020602080505020303" pitchFamily="18" charset="0"/>
              </a:rPr>
              <a:t>nodes</a:t>
            </a:r>
            <a:r>
              <a:rPr lang="it-IT" sz="1800" dirty="0">
                <a:latin typeface="Baskerville Old Face" panose="02020602080505020303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>
                <a:latin typeface="Baskerville Old Face" panose="02020602080505020303" pitchFamily="18" charset="0"/>
              </a:rPr>
              <a:t>nt</a:t>
            </a:r>
            <a:r>
              <a:rPr lang="it-IT" sz="1800" dirty="0">
                <a:latin typeface="Baskerville Old Face" panose="02020602080505020303" pitchFamily="18" charset="0"/>
              </a:rPr>
              <a:t>: </a:t>
            </a:r>
            <a:r>
              <a:rPr lang="it-IT" sz="1800" dirty="0" err="1">
                <a:latin typeface="Baskerville Old Face" panose="02020602080505020303" pitchFamily="18" charset="0"/>
              </a:rPr>
              <a:t>number</a:t>
            </a:r>
            <a:r>
              <a:rPr lang="it-IT" sz="1800" dirty="0">
                <a:latin typeface="Baskerville Old Face" panose="02020602080505020303" pitchFamily="18" charset="0"/>
              </a:rPr>
              <a:t> of </a:t>
            </a:r>
            <a:r>
              <a:rPr lang="it-IT" sz="1800" dirty="0" err="1">
                <a:latin typeface="Baskerville Old Face" panose="02020602080505020303" pitchFamily="18" charset="0"/>
              </a:rPr>
              <a:t>examples</a:t>
            </a:r>
            <a:r>
              <a:rPr lang="it-IT" sz="1800" dirty="0">
                <a:latin typeface="Baskerville Old Face" panose="02020602080505020303" pitchFamily="18" charset="0"/>
              </a:rPr>
              <a:t> of t-</a:t>
            </a:r>
            <a:r>
              <a:rPr lang="it-IT" sz="1800" dirty="0" err="1">
                <a:latin typeface="Baskerville Old Face" panose="02020602080505020303" pitchFamily="18" charset="0"/>
              </a:rPr>
              <a:t>th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node</a:t>
            </a:r>
            <a:r>
              <a:rPr lang="it-IT" sz="1800" dirty="0">
                <a:latin typeface="Baskerville Old Face" panose="02020602080505020303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>
                <a:latin typeface="Baskerville Old Face" panose="02020602080505020303" pitchFamily="18" charset="0"/>
              </a:rPr>
              <a:t>lt</a:t>
            </a:r>
            <a:r>
              <a:rPr lang="it-IT" sz="1800" dirty="0">
                <a:latin typeface="Baskerville Old Face" panose="02020602080505020303" pitchFamily="18" charset="0"/>
              </a:rPr>
              <a:t>: </a:t>
            </a:r>
            <a:r>
              <a:rPr lang="it-IT" sz="1800" dirty="0" err="1">
                <a:latin typeface="Baskerville Old Face" panose="02020602080505020303" pitchFamily="18" charset="0"/>
              </a:rPr>
              <a:t>convex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loss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function</a:t>
            </a:r>
            <a:r>
              <a:rPr lang="it-IT" sz="1800" dirty="0">
                <a:latin typeface="Baskerville Old Face" panose="02020602080505020303" pitchFamily="18" charset="0"/>
              </a:rPr>
              <a:t> of the t-</a:t>
            </a:r>
            <a:r>
              <a:rPr lang="it-IT" sz="1800" dirty="0" err="1">
                <a:latin typeface="Baskerville Old Face" panose="02020602080505020303" pitchFamily="18" charset="0"/>
              </a:rPr>
              <a:t>th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node</a:t>
            </a:r>
            <a:r>
              <a:rPr lang="it-IT" sz="1800" dirty="0">
                <a:latin typeface="Baskerville Old Face" panose="02020602080505020303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>
                <a:latin typeface="Baskerville Old Face" panose="02020602080505020303" pitchFamily="18" charset="0"/>
              </a:rPr>
              <a:t>W</a:t>
            </a:r>
            <a:r>
              <a:rPr lang="it-IT" sz="1800" dirty="0">
                <a:latin typeface="Baskerville Old Face" panose="02020602080505020303" pitchFamily="18" charset="0"/>
              </a:rPr>
              <a:t>: a  </a:t>
            </a:r>
            <a:r>
              <a:rPr lang="it-IT" sz="1800" dirty="0" err="1">
                <a:latin typeface="Baskerville Old Face" panose="02020602080505020303" pitchFamily="18" charset="0"/>
              </a:rPr>
              <a:t>dxm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matrix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whose</a:t>
            </a:r>
            <a:r>
              <a:rPr lang="it-IT" sz="1800" dirty="0">
                <a:latin typeface="Baskerville Old Face" panose="02020602080505020303" pitchFamily="18" charset="0"/>
              </a:rPr>
              <a:t> t-</a:t>
            </a:r>
            <a:r>
              <a:rPr lang="it-IT" sz="1800" dirty="0" err="1">
                <a:latin typeface="Baskerville Old Face" panose="02020602080505020303" pitchFamily="18" charset="0"/>
              </a:rPr>
              <a:t>th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column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is</a:t>
            </a:r>
            <a:r>
              <a:rPr lang="it-IT" sz="1800" dirty="0">
                <a:latin typeface="Baskerville Old Face" panose="02020602080505020303" pitchFamily="18" charset="0"/>
              </a:rPr>
              <a:t> the weight </a:t>
            </a:r>
            <a:r>
              <a:rPr lang="it-IT" sz="1800" dirty="0" err="1">
                <a:latin typeface="Baskerville Old Face" panose="02020602080505020303" pitchFamily="18" charset="0"/>
              </a:rPr>
              <a:t>vector</a:t>
            </a:r>
            <a:r>
              <a:rPr lang="it-IT" sz="1800" dirty="0">
                <a:latin typeface="Baskerville Old Face" panose="02020602080505020303" pitchFamily="18" charset="0"/>
              </a:rPr>
              <a:t> for the t-</a:t>
            </a:r>
            <a:r>
              <a:rPr lang="it-IT" sz="1800" dirty="0" err="1">
                <a:latin typeface="Baskerville Old Face" panose="02020602080505020303" pitchFamily="18" charset="0"/>
              </a:rPr>
              <a:t>th</a:t>
            </a:r>
            <a:r>
              <a:rPr lang="it-IT" sz="1800" dirty="0">
                <a:latin typeface="Baskerville Old Face" panose="02020602080505020303" pitchFamily="18" charset="0"/>
              </a:rPr>
              <a:t>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800" b="1" dirty="0"/>
              <a:t>Ω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mxm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 (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>
                <a:latin typeface="Baskerville Old Face" panose="02020602080505020303" pitchFamily="18" charset="0"/>
              </a:rPr>
              <a:t>R(W, </a:t>
            </a:r>
            <a:r>
              <a:rPr lang="el-GR" sz="1800" b="1" dirty="0"/>
              <a:t>Ω</a:t>
            </a:r>
            <a:r>
              <a:rPr lang="it-IT" sz="1800" b="1" dirty="0">
                <a:latin typeface="Baskerville Old Face" panose="02020602080505020303" pitchFamily="18" charset="0"/>
              </a:rPr>
              <a:t>): 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promotes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tasks </a:t>
            </a:r>
            <a:endParaRPr lang="it-IT" sz="18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l"/>
            <a:r>
              <a:rPr lang="en-US" dirty="0">
                <a:solidFill>
                  <a:srgbClr val="003E6C"/>
                </a:solidFill>
                <a:latin typeface="Libre Baskerville" panose="02000000000000000000" pitchFamily="2" charset="0"/>
              </a:rPr>
              <a:t>General MTL setup - observations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12</a:t>
            </a:fld>
            <a:endParaRPr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9F5AA4-2F6C-4B54-9D63-84FBDD7A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087" y="1226446"/>
            <a:ext cx="6001588" cy="743054"/>
          </a:xfrm>
          <a:prstGeom prst="rect">
            <a:avLst/>
          </a:prstGeom>
        </p:spPr>
      </p:pic>
      <p:sp>
        <p:nvSpPr>
          <p:cNvPr id="6" name="Google Shape;73;p15">
            <a:extLst>
              <a:ext uri="{FF2B5EF4-FFF2-40B4-BE49-F238E27FC236}">
                <a16:creationId xmlns:a16="http://schemas.microsoft.com/office/drawing/2014/main" id="{4278CA11-8D39-4B79-8473-ABCFA6A709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2232561"/>
            <a:ext cx="8520600" cy="2336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Baskerville Old Face" panose="02020602080505020303" pitchFamily="18" charset="0"/>
              </a:rPr>
              <a:t>The </a:t>
            </a:r>
            <a:r>
              <a:rPr lang="it-IT" sz="1800" dirty="0" err="1">
                <a:latin typeface="Baskerville Old Face" panose="02020602080505020303" pitchFamily="18" charset="0"/>
              </a:rPr>
              <a:t>objective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function</a:t>
            </a:r>
            <a:r>
              <a:rPr lang="it-IT" sz="1800" dirty="0">
                <a:latin typeface="Baskerville Old Face" panose="02020602080505020303" pitchFamily="18" charset="0"/>
              </a:rPr>
              <a:t> in general </a:t>
            </a:r>
            <a:r>
              <a:rPr lang="it-IT" sz="1800" dirty="0" err="1">
                <a:latin typeface="Baskerville Old Face" panose="02020602080505020303" pitchFamily="18" charset="0"/>
              </a:rPr>
              <a:t>is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not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convex</a:t>
            </a:r>
            <a:r>
              <a:rPr lang="it-IT" sz="1800" dirty="0">
                <a:latin typeface="Baskerville Old Face" panose="02020602080505020303" pitchFamily="18" charset="0"/>
              </a:rPr>
              <a:t> in </a:t>
            </a:r>
            <a:r>
              <a:rPr lang="it-IT" sz="1800" b="1" dirty="0">
                <a:latin typeface="Baskerville Old Face" panose="02020602080505020303" pitchFamily="18" charset="0"/>
              </a:rPr>
              <a:t>W</a:t>
            </a:r>
            <a:r>
              <a:rPr lang="it-IT" sz="1800" dirty="0">
                <a:latin typeface="Baskerville Old Face" panose="02020602080505020303" pitchFamily="18" charset="0"/>
              </a:rPr>
              <a:t> and </a:t>
            </a:r>
            <a:r>
              <a:rPr lang="el-GR" sz="1800" b="1" dirty="0"/>
              <a:t>Ω</a:t>
            </a:r>
            <a:r>
              <a:rPr lang="it-IT" sz="1800" b="1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askerville Old Face" panose="02020602080505020303" pitchFamily="18" charset="0"/>
              </a:rPr>
              <a:t>When fixing </a:t>
            </a:r>
            <a:r>
              <a:rPr lang="en-US" sz="1800" b="1" dirty="0">
                <a:latin typeface="Baskerville Old Face" panose="02020602080505020303" pitchFamily="18" charset="0"/>
              </a:rPr>
              <a:t>Ω</a:t>
            </a:r>
            <a:r>
              <a:rPr lang="en-US" sz="1800" dirty="0">
                <a:latin typeface="Baskerville Old Face" panose="02020602080505020303" pitchFamily="18" charset="0"/>
              </a:rPr>
              <a:t>, updating </a:t>
            </a:r>
            <a:r>
              <a:rPr lang="en-US" b="1" dirty="0">
                <a:latin typeface="Baskerville Old Face" panose="02020602080505020303" pitchFamily="18" charset="0"/>
              </a:rPr>
              <a:t>W</a:t>
            </a:r>
            <a:r>
              <a:rPr lang="en-US" sz="1800" dirty="0">
                <a:latin typeface="Baskerville Old Face" panose="02020602080505020303" pitchFamily="18" charset="0"/>
              </a:rPr>
              <a:t> depends on both the data X, which is distributed across the nodes, and the structure </a:t>
            </a:r>
            <a:r>
              <a:rPr lang="en-US" b="1" dirty="0">
                <a:latin typeface="Baskerville Old Face" panose="02020602080505020303" pitchFamily="18" charset="0"/>
              </a:rPr>
              <a:t>Ω</a:t>
            </a:r>
            <a:r>
              <a:rPr lang="en-US" sz="1800" dirty="0">
                <a:latin typeface="Baskerville Old Face" panose="02020602080505020303" pitchFamily="18" charset="0"/>
              </a:rPr>
              <a:t>, which is known centrally;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askerville Old Face" panose="02020602080505020303" pitchFamily="18" charset="0"/>
              </a:rPr>
              <a:t>When fixing </a:t>
            </a:r>
            <a:r>
              <a:rPr lang="en-US" b="1" dirty="0">
                <a:latin typeface="Baskerville Old Face" panose="02020602080505020303" pitchFamily="18" charset="0"/>
              </a:rPr>
              <a:t>W</a:t>
            </a:r>
            <a:r>
              <a:rPr lang="en-US" sz="1800" dirty="0">
                <a:latin typeface="Baskerville Old Face" panose="02020602080505020303" pitchFamily="18" charset="0"/>
              </a:rPr>
              <a:t>, optimizing for </a:t>
            </a:r>
            <a:r>
              <a:rPr lang="en-US" b="1" dirty="0">
                <a:latin typeface="Baskerville Old Face" panose="02020602080505020303" pitchFamily="18" charset="0"/>
              </a:rPr>
              <a:t>Ω </a:t>
            </a:r>
            <a:r>
              <a:rPr lang="en-US" sz="1800" dirty="0">
                <a:latin typeface="Baskerville Old Face" panose="02020602080505020303" pitchFamily="18" charset="0"/>
              </a:rPr>
              <a:t>only depends on </a:t>
            </a:r>
            <a:r>
              <a:rPr lang="en-US" b="1" dirty="0">
                <a:latin typeface="Baskerville Old Face" panose="02020602080505020303" pitchFamily="18" charset="0"/>
              </a:rPr>
              <a:t>W</a:t>
            </a:r>
            <a:r>
              <a:rPr lang="en-US" sz="1800" dirty="0">
                <a:latin typeface="Baskerville Old Face" panose="02020602080505020303" pitchFamily="18" charset="0"/>
              </a:rPr>
              <a:t> and not on the data </a:t>
            </a:r>
            <a:r>
              <a:rPr lang="en-US" b="1" dirty="0">
                <a:latin typeface="Baskerville Old Face" panose="02020602080505020303" pitchFamily="18" charset="0"/>
              </a:rPr>
              <a:t>X</a:t>
            </a:r>
            <a:r>
              <a:rPr lang="en-US" sz="1800" dirty="0">
                <a:latin typeface="Baskerville Old Face" panose="020206020805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askerville Old Face" panose="02020602080505020303" pitchFamily="18" charset="0"/>
              </a:rPr>
              <a:t>=&gt;solving for </a:t>
            </a:r>
            <a:r>
              <a:rPr lang="en-US" b="1" dirty="0">
                <a:latin typeface="Baskerville Old Face" panose="02020602080505020303" pitchFamily="18" charset="0"/>
              </a:rPr>
              <a:t>Ω</a:t>
            </a:r>
            <a:r>
              <a:rPr lang="en-US" sz="1800" dirty="0">
                <a:latin typeface="Baskerville Old Face" panose="02020602080505020303" pitchFamily="18" charset="0"/>
              </a:rPr>
              <a:t> is not dependent on data, can be computed centrally, so the method focuses on techniques for updating </a:t>
            </a:r>
            <a:r>
              <a:rPr lang="en-US" b="1" dirty="0">
                <a:latin typeface="Baskerville Old Face" panose="02020602080505020303" pitchFamily="18" charset="0"/>
              </a:rPr>
              <a:t>W</a:t>
            </a:r>
            <a:r>
              <a:rPr lang="en-US" sz="1800" dirty="0">
                <a:latin typeface="Baskerville Old Face" panose="02020602080505020303" pitchFamily="18" charset="0"/>
              </a:rPr>
              <a:t>;</a:t>
            </a:r>
            <a:endParaRPr lang="it-IT" sz="1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8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l"/>
            <a:r>
              <a:rPr lang="en-US" dirty="0">
                <a:solidFill>
                  <a:srgbClr val="003E6C"/>
                </a:solidFill>
                <a:latin typeface="Libre Baskerville" panose="02000000000000000000" pitchFamily="2" charset="0"/>
              </a:rPr>
              <a:t>MOCHA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13</a:t>
            </a:fld>
            <a:endParaRPr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9F5AA4-2F6C-4B54-9D63-84FBDD7A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64" y="259102"/>
            <a:ext cx="4625644" cy="572699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7BC85D-F4B0-47E4-B370-C18A91690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599" cy="1103837"/>
          </a:xfrm>
        </p:spPr>
        <p:txBody>
          <a:bodyPr/>
          <a:lstStyle/>
          <a:p>
            <a:r>
              <a:rPr lang="it-IT" dirty="0"/>
              <a:t>Dual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formulation</a:t>
            </a:r>
            <a:r>
              <a:rPr lang="it-IT" dirty="0"/>
              <a:t>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9DDF9E0-4391-4BAB-A101-8263EF4F5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676587"/>
            <a:ext cx="6287377" cy="714475"/>
          </a:xfrm>
          <a:prstGeom prst="rect">
            <a:avLst/>
          </a:prstGeom>
        </p:spPr>
      </p:pic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87557F33-EBF9-4902-926E-FDBA2B143C13}"/>
              </a:ext>
            </a:extLst>
          </p:cNvPr>
          <p:cNvSpPr txBox="1">
            <a:spLocks/>
          </p:cNvSpPr>
          <p:nvPr/>
        </p:nvSpPr>
        <p:spPr>
          <a:xfrm>
            <a:off x="309724" y="2516161"/>
            <a:ext cx="8520599" cy="110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latin typeface="Baskerville Old Face" panose="02020602080505020303" pitchFamily="18" charset="0"/>
              </a:rPr>
              <a:t>Data-</a:t>
            </a:r>
            <a:r>
              <a:rPr lang="it-IT" dirty="0" err="1">
                <a:latin typeface="Baskerville Old Face" panose="02020602080505020303" pitchFamily="18" charset="0"/>
              </a:rPr>
              <a:t>local</a:t>
            </a:r>
            <a:r>
              <a:rPr lang="it-IT" dirty="0">
                <a:latin typeface="Baskerville Old Face" panose="02020602080505020303" pitchFamily="18" charset="0"/>
              </a:rPr>
              <a:t> </a:t>
            </a:r>
            <a:r>
              <a:rPr lang="it-IT" dirty="0" err="1">
                <a:latin typeface="Baskerville Old Face" panose="02020602080505020303" pitchFamily="18" charset="0"/>
              </a:rPr>
              <a:t>quadratic</a:t>
            </a:r>
            <a:r>
              <a:rPr lang="it-IT" dirty="0">
                <a:latin typeface="Baskerville Old Face" panose="02020602080505020303" pitchFamily="18" charset="0"/>
              </a:rPr>
              <a:t> </a:t>
            </a:r>
            <a:r>
              <a:rPr lang="it-IT" dirty="0" err="1">
                <a:latin typeface="Baskerville Old Face" panose="02020602080505020303" pitchFamily="18" charset="0"/>
              </a:rPr>
              <a:t>subproblems</a:t>
            </a:r>
            <a:r>
              <a:rPr lang="it-IT" dirty="0">
                <a:latin typeface="Baskerville Old Face" panose="02020602080505020303" pitchFamily="18" charset="0"/>
              </a:rPr>
              <a:t>: </a:t>
            </a:r>
            <a:r>
              <a:rPr lang="en-US" dirty="0">
                <a:latin typeface="Baskerville Old Face" panose="02020602080505020303" pitchFamily="18" charset="0"/>
              </a:rPr>
              <a:t>find updates </a:t>
            </a:r>
            <a:r>
              <a:rPr lang="en-US" b="1" dirty="0">
                <a:latin typeface="Baskerville Old Face" panose="02020602080505020303" pitchFamily="18" charset="0"/>
              </a:rPr>
              <a:t>∆αt </a:t>
            </a:r>
            <a:r>
              <a:rPr lang="en-US" dirty="0">
                <a:latin typeface="Baskerville Old Face" panose="02020602080505020303" pitchFamily="18" charset="0"/>
              </a:rPr>
              <a:t>to the dual variables in α corresponding to a single node t, and only require accessing data which is available locally, i.e., </a:t>
            </a:r>
            <a:r>
              <a:rPr lang="en-US" b="1" dirty="0" err="1">
                <a:latin typeface="Baskerville Old Face" panose="02020602080505020303" pitchFamily="18" charset="0"/>
              </a:rPr>
              <a:t>Xt</a:t>
            </a:r>
            <a:r>
              <a:rPr lang="en-US" dirty="0">
                <a:latin typeface="Baskerville Old Face" panose="02020602080505020303" pitchFamily="18" charset="0"/>
              </a:rPr>
              <a:t> for node t.</a:t>
            </a:r>
            <a:r>
              <a:rPr lang="it-IT" dirty="0">
                <a:latin typeface="Baskerville Old Face" panose="02020602080505020303" pitchFamily="18" charset="0"/>
              </a:rPr>
              <a:t>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038EB13-5FAA-4CF0-94D7-0F976A22E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52" y="3695709"/>
            <a:ext cx="788780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6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l"/>
            <a:r>
              <a:rPr lang="en-US" dirty="0">
                <a:solidFill>
                  <a:srgbClr val="003E6C"/>
                </a:solidFill>
                <a:latin typeface="Libre Baskerville" panose="02000000000000000000" pitchFamily="2" charset="0"/>
              </a:rPr>
              <a:t>MOCHA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14</a:t>
            </a:fld>
            <a:endParaRPr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7BC85D-F4B0-47E4-B370-C18A91690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599" cy="11038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To avoid stragglers, MOCHA provides the t-</a:t>
            </a:r>
            <a:r>
              <a:rPr lang="en-US" dirty="0" err="1">
                <a:latin typeface="Baskerville Old Face" panose="02020602080505020303" pitchFamily="18" charset="0"/>
              </a:rPr>
              <a:t>th</a:t>
            </a:r>
            <a:r>
              <a:rPr lang="en-US" dirty="0">
                <a:latin typeface="Baskerville Old Face" panose="02020602080505020303" pitchFamily="18" charset="0"/>
              </a:rPr>
              <a:t> node with the flexibility to approximately solve its subproblem, where the quality of the approximation is controlled by a per-node parameter </a:t>
            </a:r>
            <a:r>
              <a:rPr lang="en-US" dirty="0" err="1">
                <a:latin typeface="Baskerville Old Face" panose="02020602080505020303" pitchFamily="18" charset="0"/>
              </a:rPr>
              <a:t>θ</a:t>
            </a:r>
            <a:r>
              <a:rPr lang="en-US" baseline="-25000" dirty="0" err="1">
                <a:latin typeface="Baskerville Old Face" panose="02020602080505020303" pitchFamily="18" charset="0"/>
              </a:rPr>
              <a:t>h</a:t>
            </a:r>
            <a:r>
              <a:rPr lang="en-US" baseline="30000" dirty="0" err="1">
                <a:latin typeface="Baskerville Old Face" panose="02020602080505020303" pitchFamily="18" charset="0"/>
              </a:rPr>
              <a:t>t</a:t>
            </a:r>
            <a:r>
              <a:rPr lang="en-US" dirty="0">
                <a:latin typeface="Baskerville Old Face" panose="02020602080505020303" pitchFamily="18" charset="0"/>
              </a:rPr>
              <a:t> .</a:t>
            </a:r>
            <a:endParaRPr lang="it-IT" dirty="0">
              <a:latin typeface="Baskerville Old Face" panose="02020602080505020303" pitchFamily="18" charset="0"/>
            </a:endParaRPr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87557F33-EBF9-4902-926E-FDBA2B143C13}"/>
              </a:ext>
            </a:extLst>
          </p:cNvPr>
          <p:cNvSpPr txBox="1">
            <a:spLocks/>
          </p:cNvSpPr>
          <p:nvPr/>
        </p:nvSpPr>
        <p:spPr>
          <a:xfrm>
            <a:off x="309724" y="2516161"/>
            <a:ext cx="8520599" cy="218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latin typeface="Baskerville Old Face" panose="02020602080505020303" pitchFamily="18" charset="0"/>
              </a:rPr>
              <a:t>θ</a:t>
            </a:r>
            <a:r>
              <a:rPr lang="en-US" baseline="-25000" dirty="0" err="1">
                <a:latin typeface="Baskerville Old Face" panose="02020602080505020303" pitchFamily="18" charset="0"/>
              </a:rPr>
              <a:t>h</a:t>
            </a:r>
            <a:r>
              <a:rPr lang="en-US" baseline="30000" dirty="0" err="1">
                <a:latin typeface="Baskerville Old Face" panose="02020602080505020303" pitchFamily="18" charset="0"/>
              </a:rPr>
              <a:t>t</a:t>
            </a:r>
            <a:r>
              <a:rPr lang="en-US" dirty="0">
                <a:latin typeface="Baskerville Old Face" panose="02020602080505020303" pitchFamily="18" charset="0"/>
              </a:rPr>
              <a:t> ranges from zero to one, where </a:t>
            </a:r>
            <a:r>
              <a:rPr lang="en-US" dirty="0" err="1">
                <a:latin typeface="Baskerville Old Face" panose="02020602080505020303" pitchFamily="18" charset="0"/>
              </a:rPr>
              <a:t>θ</a:t>
            </a:r>
            <a:r>
              <a:rPr lang="en-US" baseline="-25000" dirty="0" err="1">
                <a:latin typeface="Baskerville Old Face" panose="02020602080505020303" pitchFamily="18" charset="0"/>
              </a:rPr>
              <a:t>h</a:t>
            </a:r>
            <a:r>
              <a:rPr lang="en-US" baseline="30000" dirty="0" err="1">
                <a:latin typeface="Baskerville Old Face" panose="02020602080505020303" pitchFamily="18" charset="0"/>
              </a:rPr>
              <a:t>t</a:t>
            </a:r>
            <a:r>
              <a:rPr lang="en-US" dirty="0">
                <a:latin typeface="Baskerville Old Face" panose="02020602080505020303" pitchFamily="18" charset="0"/>
              </a:rPr>
              <a:t> = 0 indicates an exact solution and </a:t>
            </a:r>
            <a:r>
              <a:rPr lang="en-US" dirty="0" err="1">
                <a:latin typeface="Baskerville Old Face" panose="02020602080505020303" pitchFamily="18" charset="0"/>
              </a:rPr>
              <a:t>θ</a:t>
            </a:r>
            <a:r>
              <a:rPr lang="en-US" baseline="-25000" dirty="0" err="1">
                <a:latin typeface="Baskerville Old Face" panose="02020602080505020303" pitchFamily="18" charset="0"/>
              </a:rPr>
              <a:t>h</a:t>
            </a:r>
            <a:r>
              <a:rPr lang="en-US" baseline="30000" dirty="0" err="1">
                <a:latin typeface="Baskerville Old Face" panose="02020602080505020303" pitchFamily="18" charset="0"/>
              </a:rPr>
              <a:t>t</a:t>
            </a:r>
            <a:r>
              <a:rPr lang="en-US" baseline="30000" dirty="0">
                <a:latin typeface="Baskerville Old Face" panose="02020602080505020303" pitchFamily="18" charset="0"/>
              </a:rPr>
              <a:t> </a:t>
            </a:r>
            <a:r>
              <a:rPr lang="en-US" dirty="0">
                <a:latin typeface="Baskerville Old Face" panose="02020602080505020303" pitchFamily="18" charset="0"/>
              </a:rPr>
              <a:t>= 1 indicates that node t made no progress during iteration h (dropped node).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MOCHA mitigates stragglers by enabling the t-</a:t>
            </a:r>
            <a:r>
              <a:rPr lang="en-US" dirty="0" err="1">
                <a:latin typeface="Baskerville Old Face" panose="02020602080505020303" pitchFamily="18" charset="0"/>
              </a:rPr>
              <a:t>th</a:t>
            </a:r>
            <a:r>
              <a:rPr lang="en-US" dirty="0">
                <a:latin typeface="Baskerville Old Face" panose="02020602080505020303" pitchFamily="18" charset="0"/>
              </a:rPr>
              <a:t> node to define its own </a:t>
            </a:r>
            <a:r>
              <a:rPr lang="en-US" dirty="0" err="1">
                <a:latin typeface="Baskerville Old Face" panose="02020602080505020303" pitchFamily="18" charset="0"/>
              </a:rPr>
              <a:t>θ</a:t>
            </a:r>
            <a:r>
              <a:rPr lang="en-US" baseline="-25000" dirty="0" err="1">
                <a:latin typeface="Baskerville Old Face" panose="02020602080505020303" pitchFamily="18" charset="0"/>
              </a:rPr>
              <a:t>h</a:t>
            </a:r>
            <a:r>
              <a:rPr lang="en-US" baseline="30000" dirty="0" err="1">
                <a:latin typeface="Baskerville Old Face" panose="02020602080505020303" pitchFamily="18" charset="0"/>
              </a:rPr>
              <a:t>t</a:t>
            </a:r>
            <a:r>
              <a:rPr lang="en-US" dirty="0">
                <a:latin typeface="Baskerville Old Face" panose="02020602080505020303" pitchFamily="18" charset="0"/>
              </a:rPr>
              <a:t>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This new degree of freedom also pose new challenges in providing convergence guarantees for MOCHA</a:t>
            </a:r>
            <a:endParaRPr lang="it-IT" dirty="0">
              <a:latin typeface="Baskerville Old Face" panose="02020602080505020303" pitchFamily="18" charset="0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8FBC77E-519D-449F-BC92-CD24656D1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27" y="124510"/>
            <a:ext cx="3965698" cy="62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6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l"/>
            <a:r>
              <a:rPr lang="en-US" dirty="0">
                <a:solidFill>
                  <a:srgbClr val="003E6C"/>
                </a:solidFill>
                <a:latin typeface="Libre Baskerville" panose="02000000000000000000" pitchFamily="2" charset="0"/>
              </a:rPr>
              <a:t>Discussion on assumptions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15</a:t>
            </a:fld>
            <a:endParaRPr/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87557F33-EBF9-4902-926E-FDBA2B143C13}"/>
              </a:ext>
            </a:extLst>
          </p:cNvPr>
          <p:cNvSpPr txBox="1">
            <a:spLocks/>
          </p:cNvSpPr>
          <p:nvPr/>
        </p:nvSpPr>
        <p:spPr>
          <a:xfrm>
            <a:off x="309724" y="2516161"/>
            <a:ext cx="8520599" cy="218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37F04D-DE43-4BEB-A95E-65BC5D7D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474"/>
            <a:ext cx="8520600" cy="39043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Convergence guarantees come at a price:</a:t>
            </a:r>
          </a:p>
          <a:p>
            <a:pPr lvl="1"/>
            <a:r>
              <a:rPr lang="en-US" sz="1800" dirty="0">
                <a:latin typeface="Baskerville Old Face" panose="02020602080505020303" pitchFamily="18" charset="0"/>
              </a:rPr>
              <a:t>Must assume a non-zero probability of a node sending a result, in any iteration</a:t>
            </a:r>
            <a:r>
              <a:rPr lang="it-IT" sz="1800" dirty="0">
                <a:latin typeface="Baskerville Old Face" panose="02020602080505020303" pitchFamily="18" charset="0"/>
              </a:rPr>
              <a:t>;</a:t>
            </a:r>
            <a:br>
              <a:rPr lang="it-IT" sz="1800" dirty="0">
                <a:latin typeface="Baskerville Old Face" panose="02020602080505020303" pitchFamily="18" charset="0"/>
              </a:rPr>
            </a:br>
            <a:br>
              <a:rPr lang="it-IT" sz="1800" dirty="0">
                <a:latin typeface="Baskerville Old Face" panose="02020602080505020303" pitchFamily="18" charset="0"/>
              </a:rPr>
            </a:br>
            <a:br>
              <a:rPr lang="it-IT" sz="1800" dirty="0">
                <a:latin typeface="Baskerville Old Face" panose="02020602080505020303" pitchFamily="18" charset="0"/>
              </a:rPr>
            </a:br>
            <a:endParaRPr lang="it-IT" sz="1800" dirty="0">
              <a:latin typeface="Baskerville Old Face" panose="02020602080505020303" pitchFamily="18" charset="0"/>
            </a:endParaRPr>
          </a:p>
          <a:p>
            <a:pPr lvl="1"/>
            <a:r>
              <a:rPr lang="en-US" sz="1800" dirty="0">
                <a:latin typeface="Baskerville Old Face" panose="02020602080505020303" pitchFamily="18" charset="0"/>
              </a:rPr>
              <a:t> The quality of the returned result is, on average, better than the previous iterate.</a:t>
            </a:r>
          </a:p>
          <a:p>
            <a:pPr marL="114300" indent="0">
              <a:buNone/>
            </a:pPr>
            <a:endParaRPr lang="en-US" sz="2200" dirty="0">
              <a:latin typeface="Baskerville Old Face" panose="02020602080505020303" pitchFamily="18" charset="0"/>
            </a:endParaRPr>
          </a:p>
          <a:p>
            <a:pPr marL="114300" indent="0">
              <a:buNone/>
            </a:pPr>
            <a:endParaRPr lang="it-IT" sz="2200" dirty="0">
              <a:latin typeface="Baskerville Old Face" panose="02020602080505020303" pitchFamily="18" charset="0"/>
            </a:endParaRPr>
          </a:p>
          <a:p>
            <a:r>
              <a:rPr lang="it-IT" sz="2200" dirty="0" err="1">
                <a:latin typeface="Baskerville Old Face" panose="02020602080505020303" pitchFamily="18" charset="0"/>
              </a:rPr>
              <a:t>Having</a:t>
            </a:r>
            <a:r>
              <a:rPr lang="it-IT" sz="2200" dirty="0">
                <a:latin typeface="Baskerville Old Face" panose="02020602080505020303" pitchFamily="18" charset="0"/>
              </a:rPr>
              <a:t> </a:t>
            </a:r>
            <a:r>
              <a:rPr lang="en-US" sz="2200" dirty="0">
                <a:latin typeface="Baskerville Old Face" panose="02020602080505020303" pitchFamily="18" charset="0"/>
              </a:rPr>
              <a:t> the dual vector history until the beginning of iteration h:</a:t>
            </a:r>
            <a:endParaRPr lang="it-IT" sz="2200" dirty="0">
              <a:latin typeface="Baskerville Old Face" panose="02020602080505020303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FF99B3E-7BE2-42E2-B728-00161A29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07" y="2108912"/>
            <a:ext cx="2678586" cy="3845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BAF725D-19C1-4278-A134-2EB520DE2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981" y="3352625"/>
            <a:ext cx="3664528" cy="38454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5C41196-04F0-43F5-B95C-6A4A5CB8F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187" y="4444981"/>
            <a:ext cx="3271625" cy="3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8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l"/>
            <a:r>
              <a:rPr lang="en-US" dirty="0">
                <a:solidFill>
                  <a:srgbClr val="003E6C"/>
                </a:solidFill>
                <a:latin typeface="Libre Baskerville" panose="02000000000000000000" pitchFamily="2" charset="0"/>
              </a:rPr>
              <a:t>MOCHA and COCOA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16</a:t>
            </a:fld>
            <a:endParaRPr/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87557F33-EBF9-4902-926E-FDBA2B143C13}"/>
              </a:ext>
            </a:extLst>
          </p:cNvPr>
          <p:cNvSpPr txBox="1">
            <a:spLocks/>
          </p:cNvSpPr>
          <p:nvPr/>
        </p:nvSpPr>
        <p:spPr>
          <a:xfrm>
            <a:off x="309724" y="2516161"/>
            <a:ext cx="8520599" cy="218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37F04D-DE43-4BEB-A95E-65BC5D7D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474"/>
            <a:ext cx="8520600" cy="390434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Prior work of COCOA may suffer from severe straggler effects in federated settings, as it requires a fixed </a:t>
            </a:r>
            <a:r>
              <a:rPr lang="en-US" sz="1600" dirty="0" err="1">
                <a:latin typeface="Baskerville Old Face" panose="02020602080505020303" pitchFamily="18" charset="0"/>
              </a:rPr>
              <a:t>θ</a:t>
            </a:r>
            <a:r>
              <a:rPr lang="en-US" sz="1600" baseline="-25000" dirty="0" err="1">
                <a:latin typeface="Baskerville Old Face" panose="02020602080505020303" pitchFamily="18" charset="0"/>
              </a:rPr>
              <a:t>h</a:t>
            </a:r>
            <a:r>
              <a:rPr lang="en-US" sz="1600" baseline="30000" dirty="0" err="1">
                <a:latin typeface="Baskerville Old Face" panose="02020602080505020303" pitchFamily="18" charset="0"/>
              </a:rPr>
              <a:t>t</a:t>
            </a:r>
            <a:r>
              <a:rPr lang="en-US" sz="1600" baseline="30000" dirty="0">
                <a:latin typeface="Baskerville Old Face" panose="02020602080505020303" pitchFamily="18" charset="0"/>
              </a:rPr>
              <a:t> </a:t>
            </a:r>
            <a:r>
              <a:rPr lang="en-US" sz="2000" dirty="0">
                <a:latin typeface="Baskerville Old Face" panose="02020602080505020303" pitchFamily="18" charset="0"/>
              </a:rPr>
              <a:t>= θ across all nodes and all iterations while still maintaining synchronous updates, and it does not allow for the case of dropped nodes (θ := 1);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explore the differences and connections between asynchronous methods and approximation-based, synchronous methods like MOCHA in future work.</a:t>
            </a:r>
            <a:endParaRPr lang="en-US" sz="2000" dirty="0">
              <a:latin typeface="Baskerville Old Face" panose="02020602080505020303" pitchFamily="18" charset="0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08193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Experiments</a:t>
            </a:r>
            <a:endParaRPr dirty="0">
              <a:solidFill>
                <a:srgbClr val="003E6C"/>
              </a:solidFill>
              <a:latin typeface="Libre Baskerville" panose="02000000000000000000" pitchFamily="2" charset="0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856539" cy="1828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latin typeface="Baskerville Old Face" panose="02020602080505020303" pitchFamily="18" charset="0"/>
              </a:rPr>
              <a:t>For each dataset, multi-task learning significantly outperforms the other models in terms of achieving the lowest average error across tasks.</a:t>
            </a:r>
            <a:endParaRPr dirty="0">
              <a:latin typeface="Baskerville Old Face" panose="02020602080505020303" pitchFamily="18" charset="0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17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D298526-B4D7-42A9-A249-2F7CAB3D7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39" y="1017726"/>
            <a:ext cx="4664061" cy="135059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E95DEA0-39BB-430D-8007-B959B53C35AE}"/>
              </a:ext>
            </a:extLst>
          </p:cNvPr>
          <p:cNvSpPr txBox="1"/>
          <p:nvPr/>
        </p:nvSpPr>
        <p:spPr>
          <a:xfrm>
            <a:off x="4263242" y="2320822"/>
            <a:ext cx="4209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Average prediction error: Means and standard errors over 10 random shuffles.</a:t>
            </a:r>
            <a:endParaRPr lang="it-IT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Experiments</a:t>
            </a:r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 – 1/3</a:t>
            </a:r>
            <a:endParaRPr dirty="0">
              <a:solidFill>
                <a:srgbClr val="003E6C"/>
              </a:solidFill>
              <a:latin typeface="Libre Baskerville" panose="02000000000000000000" pitchFamily="2" charset="0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155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600" b="1" dirty="0">
                <a:latin typeface="Baskerville Old Face" panose="02020602080505020303" pitchFamily="18" charset="0"/>
              </a:rPr>
              <a:t>Statistical Heterogeneity</a:t>
            </a:r>
            <a:r>
              <a:rPr lang="en-US" sz="1600" dirty="0">
                <a:latin typeface="Baskerville Old Face" panose="02020602080505020303" pitchFamily="18" charset="0"/>
              </a:rPr>
              <a:t>: while the performance degrades for mini-batch methods in high communication regimes, MOCHA and COCOA are robust to high communication. However, COCOA is significantly affected by stragglers—because θ is fixed across nodes and rounds, difficult subproblems adversely impact convergence. </a:t>
            </a:r>
            <a:endParaRPr lang="en-US" sz="1600" dirty="0">
              <a:latin typeface="Baskerville Old Face" panose="02020602080505020303" pitchFamily="18" charset="0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18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3F3D09F-D3F1-4DB2-92C0-40724611F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3" y="2355654"/>
            <a:ext cx="7976891" cy="247045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239A28-E6E8-4F4C-A383-C95A2A6274F6}"/>
              </a:ext>
            </a:extLst>
          </p:cNvPr>
          <p:cNvSpPr txBox="1"/>
          <p:nvPr/>
        </p:nvSpPr>
        <p:spPr>
          <a:xfrm>
            <a:off x="763915" y="4685683"/>
            <a:ext cx="7708544" cy="64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lnSpc>
                <a:spcPct val="115000"/>
              </a:lnSpc>
              <a:spcAft>
                <a:spcPts val="1200"/>
              </a:spcAft>
              <a:buClr>
                <a:schemeClr val="dk2"/>
              </a:buClr>
              <a:buSzPts val="1800"/>
              <a:buChar char="●"/>
              <a:defRPr sz="1600">
                <a:solidFill>
                  <a:schemeClr val="dk2"/>
                </a:solidFill>
                <a:latin typeface="Baskerville Old Face" panose="02020602080505020303" pitchFamily="18" charset="0"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The performance of MOCHA compared to other distributed methods for the W update of (1).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77605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Experiments</a:t>
            </a:r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 – 2/3</a:t>
            </a:r>
            <a:endParaRPr dirty="0">
              <a:solidFill>
                <a:srgbClr val="003E6C"/>
              </a:solidFill>
              <a:latin typeface="Libre Baskerville" panose="02000000000000000000" pitchFamily="2" charset="0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1685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en-US" sz="1600" b="1" dirty="0">
                <a:latin typeface="Baskerville Old Face" panose="02020602080505020303" pitchFamily="18" charset="0"/>
              </a:rPr>
              <a:t>System Heterogeneity</a:t>
            </a:r>
            <a:r>
              <a:rPr lang="en-US" sz="1600" dirty="0">
                <a:latin typeface="Baskerville Old Face" panose="02020602080505020303" pitchFamily="18" charset="0"/>
              </a:rPr>
              <a:t>: systems heterogeneity is simulated by randomly choosing the number of local iterations for MOCHA or the mini-batch size for mini-batch methods, between 10% and 100% of the minimum number of local data points for high variability environments, to between 90% and 100% for low variability.</a:t>
            </a:r>
            <a:endParaRPr lang="en-US" sz="1600" dirty="0">
              <a:latin typeface="Baskerville Old Face" panose="02020602080505020303" pitchFamily="18" charset="0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19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264AFE0-A526-4F27-B0B5-8238FB31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126" y="2342074"/>
            <a:ext cx="551574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2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FE8B0E-9584-455E-9882-C050A2EF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</a:rPr>
              <a:t>How to use </a:t>
            </a: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</a:rPr>
              <a:t>this</a:t>
            </a:r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</a:rPr>
              <a:t> </a:t>
            </a: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</a:rPr>
              <a:t>presentation</a:t>
            </a:r>
            <a:endParaRPr lang="it-IT" dirty="0">
              <a:solidFill>
                <a:srgbClr val="003E6C"/>
              </a:solidFill>
              <a:latin typeface="Libre Baskerville" panose="02000000000000000000" pitchFamily="2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4EDD6B-5A36-4315-9A52-5AA1F4767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>
                <a:latin typeface="Baskerville Old Face" panose="02020602080505020303" pitchFamily="18" charset="0"/>
              </a:rPr>
              <a:t>Mainly</a:t>
            </a:r>
            <a:r>
              <a:rPr lang="it-IT" sz="2000" dirty="0">
                <a:latin typeface="Baskerville Old Face" panose="02020602080505020303" pitchFamily="18" charset="0"/>
              </a:rPr>
              <a:t> </a:t>
            </a:r>
            <a:r>
              <a:rPr lang="it-IT" sz="2000" dirty="0" err="1">
                <a:latin typeface="Baskerville Old Face" panose="02020602080505020303" pitchFamily="18" charset="0"/>
              </a:rPr>
              <a:t>as</a:t>
            </a:r>
            <a:r>
              <a:rPr lang="it-IT" sz="2000" dirty="0">
                <a:latin typeface="Baskerville Old Face" panose="02020602080505020303" pitchFamily="18" charset="0"/>
              </a:rPr>
              <a:t> </a:t>
            </a:r>
            <a:r>
              <a:rPr lang="it-IT" sz="2000" dirty="0" err="1">
                <a:latin typeface="Baskerville Old Face" panose="02020602080505020303" pitchFamily="18" charset="0"/>
              </a:rPr>
              <a:t>presentation</a:t>
            </a:r>
            <a:r>
              <a:rPr lang="it-IT" sz="2000" dirty="0">
                <a:latin typeface="Baskerville Old Face" panose="02020602080505020303" pitchFamily="18" charset="0"/>
              </a:rPr>
              <a:t> </a:t>
            </a:r>
            <a:r>
              <a:rPr lang="it-IT" sz="2000" dirty="0" err="1">
                <a:latin typeface="Baskerville Old Face" panose="02020602080505020303" pitchFamily="18" charset="0"/>
              </a:rPr>
              <a:t>aid</a:t>
            </a:r>
            <a:r>
              <a:rPr lang="it-IT" sz="2000" dirty="0">
                <a:latin typeface="Baskerville Old Face" panose="02020602080505020303" pitchFamily="18" charset="0"/>
              </a:rPr>
              <a:t>, </a:t>
            </a:r>
            <a:r>
              <a:rPr lang="it-IT" sz="2000" dirty="0" err="1">
                <a:latin typeface="Baskerville Old Face" panose="02020602080505020303" pitchFamily="18" charset="0"/>
              </a:rPr>
              <a:t>but</a:t>
            </a:r>
            <a:r>
              <a:rPr lang="it-IT" sz="2000" dirty="0">
                <a:latin typeface="Baskerville Old Face" panose="02020602080505020303" pitchFamily="18" charset="0"/>
              </a:rPr>
              <a:t> </a:t>
            </a:r>
            <a:r>
              <a:rPr lang="it-IT" sz="2000" dirty="0" err="1">
                <a:latin typeface="Baskerville Old Face" panose="02020602080505020303" pitchFamily="18" charset="0"/>
              </a:rPr>
              <a:t>enriched</a:t>
            </a:r>
            <a:r>
              <a:rPr lang="it-IT" sz="2000" dirty="0">
                <a:latin typeface="Baskerville Old Face" panose="02020602080505020303" pitchFamily="18" charset="0"/>
              </a:rPr>
              <a:t> with </a:t>
            </a:r>
            <a:r>
              <a:rPr lang="it-IT" sz="2000" dirty="0" err="1">
                <a:latin typeface="Baskerville Old Face" panose="02020602080505020303" pitchFamily="18" charset="0"/>
              </a:rPr>
              <a:t>other</a:t>
            </a:r>
            <a:r>
              <a:rPr lang="it-IT" sz="2000" dirty="0">
                <a:latin typeface="Baskerville Old Face" panose="02020602080505020303" pitchFamily="18" charset="0"/>
              </a:rPr>
              <a:t> </a:t>
            </a:r>
            <a:r>
              <a:rPr lang="it-IT" sz="2000" dirty="0" err="1">
                <a:latin typeface="Baskerville Old Face" panose="02020602080505020303" pitchFamily="18" charset="0"/>
              </a:rPr>
              <a:t>resources</a:t>
            </a:r>
            <a:r>
              <a:rPr lang="it-IT" sz="2000" dirty="0">
                <a:latin typeface="Baskerville Old Face" panose="02020602080505020303" pitchFamily="18" charset="0"/>
              </a:rPr>
              <a:t> to be </a:t>
            </a:r>
            <a:r>
              <a:rPr lang="it-IT" sz="2000" dirty="0" err="1">
                <a:latin typeface="Baskerville Old Face" panose="02020602080505020303" pitchFamily="18" charset="0"/>
              </a:rPr>
              <a:t>used</a:t>
            </a:r>
            <a:r>
              <a:rPr lang="it-IT" sz="2000" dirty="0">
                <a:latin typeface="Baskerville Old Face" panose="02020602080505020303" pitchFamily="18" charset="0"/>
              </a:rPr>
              <a:t> </a:t>
            </a:r>
            <a:r>
              <a:rPr lang="it-IT" sz="2000" dirty="0" err="1">
                <a:latin typeface="Baskerville Old Face" panose="02020602080505020303" pitchFamily="18" charset="0"/>
              </a:rPr>
              <a:t>as</a:t>
            </a:r>
            <a:r>
              <a:rPr lang="it-IT" sz="2000" dirty="0">
                <a:latin typeface="Baskerville Old Face" panose="02020602080505020303" pitchFamily="18" charset="0"/>
              </a:rPr>
              <a:t> learning tool;</a:t>
            </a:r>
          </a:p>
          <a:p>
            <a:r>
              <a:rPr lang="it-IT" sz="2000" dirty="0">
                <a:latin typeface="Baskerville Old Face" panose="02020602080505020303" pitchFamily="18" charset="0"/>
                <a:hlinkClick r:id="rId2"/>
              </a:rPr>
              <a:t>GitHub repository:</a:t>
            </a:r>
            <a:endParaRPr lang="it-IT" sz="2000" dirty="0">
              <a:latin typeface="Baskerville Old Face" panose="02020602080505020303" pitchFamily="18" charset="0"/>
            </a:endParaRPr>
          </a:p>
          <a:p>
            <a:pPr lvl="1"/>
            <a:r>
              <a:rPr lang="en-US" sz="1600" dirty="0">
                <a:latin typeface="Baskerville Old Face" panose="02020602080505020303" pitchFamily="18" charset="0"/>
              </a:rPr>
              <a:t>A copy of the original paper, with my notes;</a:t>
            </a:r>
          </a:p>
          <a:p>
            <a:pPr lvl="1"/>
            <a:r>
              <a:rPr lang="en-US" sz="1600" dirty="0">
                <a:latin typeface="Baskerville Old Face" panose="02020602080505020303" pitchFamily="18" charset="0"/>
              </a:rPr>
              <a:t>The .pptx and .pdf file of the presentation submitted for the course and used to explain the paper to the class;</a:t>
            </a:r>
          </a:p>
          <a:p>
            <a:pPr lvl="1"/>
            <a:r>
              <a:rPr lang="en-US" sz="1600" dirty="0">
                <a:latin typeface="Baskerville Old Face" panose="02020602080505020303" pitchFamily="18" charset="0"/>
              </a:rPr>
              <a:t>The .mp4 of the final paper presentation video submitted for evaluation;</a:t>
            </a:r>
          </a:p>
          <a:p>
            <a:pPr lvl="1"/>
            <a:r>
              <a:rPr lang="it-IT" sz="1600" dirty="0" err="1">
                <a:latin typeface="Baskerville Old Face" panose="02020602080505020303" pitchFamily="18" charset="0"/>
              </a:rPr>
              <a:t>Cited</a:t>
            </a:r>
            <a:r>
              <a:rPr lang="it-IT" sz="1600" dirty="0">
                <a:latin typeface="Baskerville Old Face" panose="02020602080505020303" pitchFamily="18" charset="0"/>
              </a:rPr>
              <a:t> papers, with notes and </a:t>
            </a:r>
            <a:r>
              <a:rPr lang="it-IT" sz="1600" dirty="0" err="1">
                <a:latin typeface="Baskerville Old Face" panose="02020602080505020303" pitchFamily="18" charset="0"/>
              </a:rPr>
              <a:t>references</a:t>
            </a:r>
            <a:r>
              <a:rPr lang="it-IT" sz="1600" dirty="0">
                <a:latin typeface="Baskerville Old Face" panose="02020602080505020303" pitchFamily="18" charset="0"/>
              </a:rPr>
              <a:t>;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A6DF02-3BDE-4750-A893-D59A5D560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556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Experiments</a:t>
            </a:r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 – 3/3</a:t>
            </a:r>
            <a:endParaRPr dirty="0">
              <a:solidFill>
                <a:srgbClr val="003E6C"/>
              </a:solidFill>
              <a:latin typeface="Libre Baskerville" panose="02000000000000000000" pitchFamily="2" charset="0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1685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en-US" sz="1600" b="1" dirty="0">
                <a:latin typeface="Baskerville Old Face" panose="02020602080505020303" pitchFamily="18" charset="0"/>
              </a:rPr>
              <a:t>Fault Tolerance</a:t>
            </a:r>
            <a:r>
              <a:rPr lang="en-US" sz="1600" dirty="0">
                <a:latin typeface="Baskerville Old Face" panose="02020602080505020303" pitchFamily="18" charset="0"/>
              </a:rPr>
              <a:t>: In MOCHA this is simulated taking </a:t>
            </a:r>
            <a:r>
              <a:rPr lang="en-US" sz="1600" dirty="0" err="1">
                <a:latin typeface="Baskerville Old Face" panose="02020602080505020303" pitchFamily="18" charset="0"/>
              </a:rPr>
              <a:t>θ</a:t>
            </a:r>
            <a:r>
              <a:rPr lang="en-US" sz="1600" baseline="-25000" dirty="0" err="1">
                <a:latin typeface="Baskerville Old Face" panose="02020602080505020303" pitchFamily="18" charset="0"/>
              </a:rPr>
              <a:t>h</a:t>
            </a:r>
            <a:r>
              <a:rPr lang="en-US" sz="1600" baseline="30000" dirty="0" err="1">
                <a:latin typeface="Baskerville Old Face" panose="02020602080505020303" pitchFamily="18" charset="0"/>
              </a:rPr>
              <a:t>t</a:t>
            </a:r>
            <a:r>
              <a:rPr lang="en-US" sz="1600" dirty="0">
                <a:latin typeface="Baskerville Old Face" panose="02020602080505020303" pitchFamily="18" charset="0"/>
              </a:rPr>
              <a:t> := 1. the performance of MOCHA is robust to relatively high values of </a:t>
            </a:r>
            <a:r>
              <a:rPr lang="en-US" sz="1600" dirty="0" err="1">
                <a:latin typeface="Baskerville Old Face" panose="02020602080505020303" pitchFamily="18" charset="0"/>
              </a:rPr>
              <a:t>p</a:t>
            </a:r>
            <a:r>
              <a:rPr lang="en-US" sz="1600" baseline="-25000" dirty="0" err="1">
                <a:latin typeface="Baskerville Old Face" panose="02020602080505020303" pitchFamily="18" charset="0"/>
              </a:rPr>
              <a:t>h</a:t>
            </a:r>
            <a:r>
              <a:rPr lang="en-US" sz="1600" baseline="30000" dirty="0" err="1">
                <a:latin typeface="Baskerville Old Face" panose="02020602080505020303" pitchFamily="18" charset="0"/>
              </a:rPr>
              <a:t>t</a:t>
            </a:r>
            <a:r>
              <a:rPr lang="en-US" sz="1600" dirty="0">
                <a:latin typeface="Baskerville Old Face" panose="02020602080505020303" pitchFamily="18" charset="0"/>
              </a:rPr>
              <a:t> ; however, if one of the nodes never sends updates (i.e., p</a:t>
            </a:r>
            <a:r>
              <a:rPr lang="en-US" sz="1600" baseline="-25000" dirty="0">
                <a:latin typeface="Baskerville Old Face" panose="02020602080505020303" pitchFamily="18" charset="0"/>
              </a:rPr>
              <a:t>1</a:t>
            </a:r>
            <a:r>
              <a:rPr lang="en-US" sz="1600" baseline="30000" dirty="0">
                <a:latin typeface="Baskerville Old Face" panose="02020602080505020303" pitchFamily="18" charset="0"/>
              </a:rPr>
              <a:t>h</a:t>
            </a:r>
            <a:r>
              <a:rPr lang="en-US" sz="1600" dirty="0">
                <a:latin typeface="Baskerville Old Face" panose="02020602080505020303" pitchFamily="18" charset="0"/>
              </a:rPr>
              <a:t> := 1 for all h, green dotted line), the method does not converge to the correct solution.</a:t>
            </a:r>
            <a:endParaRPr lang="en-US" sz="1600" dirty="0">
              <a:latin typeface="Baskerville Old Face" panose="02020602080505020303" pitchFamily="18" charset="0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20</a:t>
            </a:fld>
            <a:endParaRPr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294B99-5EE4-478B-9114-5440EA7E9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83" y="2557136"/>
            <a:ext cx="543000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2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Conclusion</a:t>
            </a:r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 &amp; </a:t>
            </a: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Citing</a:t>
            </a:r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 work</a:t>
            </a:r>
            <a:endParaRPr dirty="0">
              <a:solidFill>
                <a:srgbClr val="003E6C"/>
              </a:solidFill>
              <a:latin typeface="Libre Baskerville" panose="02000000000000000000" pitchFamily="2" charset="0"/>
              <a:ea typeface="Avenir"/>
              <a:cs typeface="Avenir"/>
              <a:sym typeface="Avenir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2000" dirty="0">
                <a:latin typeface="Baskerville Old Face" panose="02020602080505020303" pitchFamily="18" charset="0"/>
              </a:rPr>
              <a:t>MOCHA does not apply to non-convex deep learning models: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600" dirty="0">
                <a:latin typeface="Baskerville Old Face" panose="02020602080505020303" pitchFamily="18" charset="0"/>
              </a:rPr>
              <a:t>The method relies on alternating bi-convex optimization and is thus only applicable to convex objective functions and limited in its ability to scale to massive client populations.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600" dirty="0">
                <a:latin typeface="Baskerville Old Face" panose="02020602080505020303" pitchFamily="18" charset="0"/>
              </a:rPr>
              <a:t>Future work can explore this approach and “convexified” deep learning models [6, 34, 51, 56] in the context of kernelized federated multi-task learning.</a:t>
            </a:r>
          </a:p>
          <a:p>
            <a:pPr marL="285750" indent="-285750">
              <a:spcAft>
                <a:spcPts val="1200"/>
              </a:spcAft>
            </a:pPr>
            <a:r>
              <a:rPr lang="en-US" sz="2000" dirty="0">
                <a:latin typeface="Baskerville Old Face" panose="02020602080505020303" pitchFamily="18" charset="0"/>
              </a:rPr>
              <a:t>Future works: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600" b="1" dirty="0">
                <a:latin typeface="Baskerville Old Face" panose="02020602080505020303" pitchFamily="18" charset="0"/>
                <a:sym typeface="Avenir"/>
              </a:rPr>
              <a:t>Clustered Federated Learning</a:t>
            </a:r>
            <a:r>
              <a:rPr lang="en-US" sz="1600" dirty="0">
                <a:latin typeface="Baskerville Old Face" panose="02020602080505020303" pitchFamily="18" charset="0"/>
                <a:sym typeface="Avenir"/>
              </a:rPr>
              <a:t>: it i</a:t>
            </a:r>
            <a:r>
              <a:rPr lang="en-US" sz="1600" dirty="0">
                <a:latin typeface="Baskerville Old Face" panose="02020602080505020303" pitchFamily="18" charset="0"/>
              </a:rPr>
              <a:t>s applicable to general non-convex objectives (in particular deep neural networks) and comes with strong mathematical guarantees on the clustering quality;</a:t>
            </a:r>
            <a:endParaRPr lang="en-US" sz="1600" dirty="0">
              <a:latin typeface="Baskerville Old Face" panose="02020602080505020303" pitchFamily="18" charset="0"/>
              <a:sym typeface="Avenir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226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A5D28C-E419-41CE-B7E3-D770CD5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96" y="157757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950" dirty="0">
                <a:solidFill>
                  <a:srgbClr val="003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Baskerville" panose="02000000000000000000" pitchFamily="2" charset="0"/>
              </a:rPr>
              <a:t>Thanks for </a:t>
            </a:r>
            <a:r>
              <a:rPr lang="it-IT" sz="4950" dirty="0" err="1">
                <a:solidFill>
                  <a:srgbClr val="003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Baskerville" panose="02000000000000000000" pitchFamily="2" charset="0"/>
              </a:rPr>
              <a:t>you</a:t>
            </a:r>
            <a:r>
              <a:rPr lang="it-IT" sz="4950" dirty="0">
                <a:solidFill>
                  <a:srgbClr val="003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Baskerville" panose="02000000000000000000" pitchFamily="2" charset="0"/>
              </a:rPr>
              <a:t> </a:t>
            </a:r>
            <a:r>
              <a:rPr lang="it-IT" sz="4950" dirty="0" err="1">
                <a:solidFill>
                  <a:srgbClr val="003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Baskerville" panose="02000000000000000000" pitchFamily="2" charset="0"/>
              </a:rPr>
              <a:t>attention</a:t>
            </a:r>
            <a:r>
              <a:rPr lang="it-IT" sz="4950" dirty="0">
                <a:solidFill>
                  <a:srgbClr val="003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Baskerville" panose="02000000000000000000" pitchFamily="2" charset="0"/>
              </a:rPr>
              <a:t>!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3FC5BC-C1E7-479F-AFCC-A898F894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3628" y="6461611"/>
            <a:ext cx="1926600" cy="244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lang="it-IT" sz="1000" kern="1200" smtClean="0">
                <a:solidFill>
                  <a:schemeClr val="lt1"/>
                </a:solidFill>
                <a:latin typeface="Baskerville Old Face" panose="02020602080505020303" pitchFamily="18" charset="0"/>
                <a:ea typeface="Baskerville Old Face" panose="02020602080505020303" pitchFamily="18" charset="0"/>
                <a:cs typeface="Baskerville Old Face" panose="02020602080505020303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5826E7-D9D7-4136-9CC8-35EA86B3F093}" type="datetime1">
              <a:rPr lang="it-IT" smtClean="0"/>
              <a:pPr/>
              <a:t>01/06/2021</a:t>
            </a:fld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54FC7B-ED0E-4386-BE17-5581309C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E8EE-AAE9-4BF0-A92F-E83C146C314D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7656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F9C8A04-CCE6-4F70-9C78-ED867495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60D5815-0A1F-4CDD-BC9C-0F491D6BA7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0AE8EE-AAE9-4BF0-A92F-E83C146C314D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7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FE8B0E-9584-455E-9882-C050A2EF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</a:rPr>
              <a:t>Outline</a:t>
            </a:r>
            <a:endParaRPr lang="it-IT" dirty="0">
              <a:solidFill>
                <a:srgbClr val="003E6C"/>
              </a:solidFill>
              <a:latin typeface="Libre Baskerville" panose="02000000000000000000" pitchFamily="2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4EDD6B-5A36-4315-9A52-5AA1F4767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>
                <a:latin typeface="Baskerville Old Face" panose="02020602080505020303" pitchFamily="18" charset="0"/>
              </a:rPr>
              <a:t>Introduction</a:t>
            </a:r>
            <a:endParaRPr lang="it-IT" sz="2000" dirty="0">
              <a:latin typeface="Baskerville Old Face" panose="02020602080505020303" pitchFamily="18" charset="0"/>
            </a:endParaRPr>
          </a:p>
          <a:p>
            <a:pPr lvl="1"/>
            <a:r>
              <a:rPr lang="it-IT" sz="1600" dirty="0">
                <a:latin typeface="Baskerville Old Face" panose="02020602080505020303" pitchFamily="18" charset="0"/>
              </a:rPr>
              <a:t>The </a:t>
            </a:r>
            <a:r>
              <a:rPr lang="it-IT" sz="1600" dirty="0" err="1">
                <a:latin typeface="Baskerville Old Face" panose="02020602080505020303" pitchFamily="18" charset="0"/>
              </a:rPr>
              <a:t>federated</a:t>
            </a:r>
            <a:r>
              <a:rPr lang="it-IT" sz="1600" dirty="0">
                <a:latin typeface="Baskerville Old Face" panose="02020602080505020303" pitchFamily="18" charset="0"/>
              </a:rPr>
              <a:t> scenario</a:t>
            </a:r>
          </a:p>
          <a:p>
            <a:pPr lvl="1"/>
            <a:r>
              <a:rPr lang="it-IT" sz="1600" dirty="0" err="1">
                <a:latin typeface="Baskerville Old Face" panose="02020602080505020303" pitchFamily="18" charset="0"/>
              </a:rPr>
              <a:t>What</a:t>
            </a:r>
            <a:r>
              <a:rPr lang="it-IT" sz="1600" dirty="0">
                <a:latin typeface="Baskerville Old Face" panose="02020602080505020303" pitchFamily="18" charset="0"/>
              </a:rPr>
              <a:t> </a:t>
            </a:r>
            <a:r>
              <a:rPr lang="it-IT" sz="1600" dirty="0" err="1">
                <a:latin typeface="Baskerville Old Face" panose="02020602080505020303" pitchFamily="18" charset="0"/>
              </a:rPr>
              <a:t>this</a:t>
            </a:r>
            <a:r>
              <a:rPr lang="it-IT" sz="1600" dirty="0">
                <a:latin typeface="Baskerville Old Face" panose="02020602080505020303" pitchFamily="18" charset="0"/>
              </a:rPr>
              <a:t> paper </a:t>
            </a:r>
            <a:r>
              <a:rPr lang="it-IT" sz="1600" dirty="0" err="1">
                <a:latin typeface="Baskerville Old Face" panose="02020602080505020303" pitchFamily="18" charset="0"/>
              </a:rPr>
              <a:t>is</a:t>
            </a:r>
            <a:r>
              <a:rPr lang="it-IT" sz="1600" dirty="0">
                <a:latin typeface="Baskerville Old Face" panose="02020602080505020303" pitchFamily="18" charset="0"/>
              </a:rPr>
              <a:t> </a:t>
            </a:r>
            <a:r>
              <a:rPr lang="it-IT" sz="1600" dirty="0" err="1">
                <a:latin typeface="Baskerville Old Face" panose="02020602080505020303" pitchFamily="18" charset="0"/>
              </a:rPr>
              <a:t>about</a:t>
            </a:r>
            <a:endParaRPr lang="it-IT" sz="1600" dirty="0">
              <a:latin typeface="Baskerville Old Face" panose="02020602080505020303" pitchFamily="18" charset="0"/>
            </a:endParaRPr>
          </a:p>
          <a:p>
            <a:r>
              <a:rPr lang="it-IT" sz="2000" dirty="0" err="1">
                <a:latin typeface="Baskerville Old Face" panose="02020602080505020303" pitchFamily="18" charset="0"/>
              </a:rPr>
              <a:t>Related</a:t>
            </a:r>
            <a:r>
              <a:rPr lang="it-IT" sz="2000" dirty="0">
                <a:latin typeface="Baskerville Old Face" panose="02020602080505020303" pitchFamily="18" charset="0"/>
              </a:rPr>
              <a:t> work</a:t>
            </a:r>
          </a:p>
          <a:p>
            <a:r>
              <a:rPr lang="it-IT" sz="2000" dirty="0" err="1">
                <a:latin typeface="Baskerville Old Face" panose="02020602080505020303" pitchFamily="18" charset="0"/>
              </a:rPr>
              <a:t>Federated</a:t>
            </a:r>
            <a:r>
              <a:rPr lang="it-IT" sz="2000" dirty="0">
                <a:latin typeface="Baskerville Old Face" panose="02020602080505020303" pitchFamily="18" charset="0"/>
              </a:rPr>
              <a:t> Multi-Task Learning</a:t>
            </a:r>
          </a:p>
          <a:p>
            <a:pPr lvl="1"/>
            <a:r>
              <a:rPr lang="it-IT" sz="1600" dirty="0">
                <a:latin typeface="Baskerville Old Face" panose="02020602080505020303" pitchFamily="18" charset="0"/>
              </a:rPr>
              <a:t>Theory;</a:t>
            </a:r>
          </a:p>
          <a:p>
            <a:pPr lvl="1"/>
            <a:r>
              <a:rPr lang="it-IT" sz="1600" dirty="0" err="1">
                <a:latin typeface="Baskerville Old Face" panose="02020602080505020303" pitchFamily="18" charset="0"/>
              </a:rPr>
              <a:t>Experiments</a:t>
            </a:r>
            <a:r>
              <a:rPr lang="it-IT" sz="1600" dirty="0">
                <a:latin typeface="Baskerville Old Face" panose="02020602080505020303" pitchFamily="18" charset="0"/>
              </a:rPr>
              <a:t>;</a:t>
            </a:r>
          </a:p>
          <a:p>
            <a:r>
              <a:rPr lang="it-IT" sz="2000" dirty="0" err="1">
                <a:latin typeface="Baskerville Old Face" panose="02020602080505020303" pitchFamily="18" charset="0"/>
              </a:rPr>
              <a:t>Conclusion</a:t>
            </a:r>
            <a:r>
              <a:rPr lang="it-IT" sz="2000" dirty="0">
                <a:latin typeface="Baskerville Old Face" panose="02020602080505020303" pitchFamily="18" charset="0"/>
              </a:rPr>
              <a:t> and </a:t>
            </a:r>
            <a:r>
              <a:rPr lang="it-IT" sz="2000" dirty="0" err="1">
                <a:latin typeface="Baskerville Old Face" panose="02020602080505020303" pitchFamily="18" charset="0"/>
              </a:rPr>
              <a:t>Citing</a:t>
            </a:r>
            <a:r>
              <a:rPr lang="it-IT" sz="2000" dirty="0">
                <a:latin typeface="Baskerville Old Face" panose="02020602080505020303" pitchFamily="18" charset="0"/>
              </a:rPr>
              <a:t> works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A6DF02-3BDE-4750-A893-D59A5D560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6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</a:rPr>
              <a:t>Introduction</a:t>
            </a:r>
            <a:endParaRPr lang="it-IT" dirty="0">
              <a:solidFill>
                <a:srgbClr val="003E6C"/>
              </a:solidFill>
              <a:latin typeface="Libre Baskerville" panose="02000000000000000000" pitchFamily="2" charset="0"/>
            </a:endParaRP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C4A26130-1D44-4580-921B-BE0B33B6C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The Federated Scenario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What this paper is about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7F300FA-4952-4DBD-A141-646C26C5CC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2" b="2834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it" sz="9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it" sz="9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4F18FD-0F49-424A-A356-E58ABDD64EB2}"/>
              </a:ext>
            </a:extLst>
          </p:cNvPr>
          <p:cNvSpPr txBox="1"/>
          <p:nvPr/>
        </p:nvSpPr>
        <p:spPr>
          <a:xfrm>
            <a:off x="498765" y="4749900"/>
            <a:ext cx="407323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buClr>
                <a:schemeClr val="dk2"/>
              </a:buClr>
              <a:buSzPts val="2100"/>
              <a:buFont typeface="Arial" panose="020B0604020202020204" pitchFamily="34" charset="0"/>
              <a:buChar char="•"/>
              <a:defRPr sz="2100">
                <a:solidFill>
                  <a:schemeClr val="dk2"/>
                </a:solidFill>
                <a:latin typeface="Baskerville Old Face" panose="02020602080505020303" pitchFamily="18" charset="0"/>
              </a:defRPr>
            </a:lvl1pPr>
            <a:lvl2pPr marL="914400" indent="-317500" algn="ctr"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marL="1371600" indent="-317500" algn="ctr"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marL="1828800" indent="-317500" algn="ctr"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marL="2286000" indent="-317500" algn="ctr"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marL="2743200" indent="-317500" algn="ctr"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marL="3200400" indent="-317500" algn="ctr"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marL="3657600" indent="-317500" algn="ctr"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marL="4114800" indent="-317500" algn="ctr"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pPr marL="114300" indent="0" algn="r">
              <a:buNone/>
            </a:pPr>
            <a:r>
              <a:rPr lang="it-IT" sz="1200" dirty="0"/>
              <a:t>Image </a:t>
            </a:r>
            <a:r>
              <a:rPr lang="it-IT" sz="1200" dirty="0" err="1"/>
              <a:t>taken</a:t>
            </a:r>
            <a:r>
              <a:rPr lang="it-IT" sz="1200" dirty="0"/>
              <a:t> from: </a:t>
            </a:r>
            <a:r>
              <a:rPr lang="it-IT" sz="1200" dirty="0">
                <a:hlinkClick r:id="rId4"/>
              </a:rPr>
              <a:t>https://federated.withgoogle.com/</a:t>
            </a:r>
            <a:endParaRPr lang="it-IT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7A6C9F-7952-4CEC-B404-D3B75A6F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</a:rPr>
              <a:t>The </a:t>
            </a: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</a:rPr>
              <a:t>Federated</a:t>
            </a:r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</a:rPr>
              <a:t> Scenario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28F32C-2930-4E7B-B442-F16AEE406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04342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i="1" dirty="0">
                <a:solidFill>
                  <a:srgbClr val="003E6C"/>
                </a:solidFill>
                <a:latin typeface="Baskerville Old Face" panose="02020602080505020303" pitchFamily="18" charset="0"/>
              </a:rPr>
              <a:t>Def:</a:t>
            </a:r>
            <a:r>
              <a:rPr lang="it-IT" dirty="0">
                <a:solidFill>
                  <a:srgbClr val="003E6C"/>
                </a:solidFill>
                <a:latin typeface="Baskerville Old Face" panose="02020602080505020303" pitchFamily="18" charset="0"/>
              </a:rPr>
              <a:t>  </a:t>
            </a:r>
          </a:p>
          <a:p>
            <a:pPr marL="114300" indent="0" algn="ctr">
              <a:buNone/>
            </a:pPr>
            <a:r>
              <a:rPr lang="en-US" dirty="0">
                <a:latin typeface="Baskerville Old Face" panose="02020602080505020303" pitchFamily="18" charset="0"/>
              </a:rPr>
              <a:t>Federated learning is a machine learning setting where </a:t>
            </a:r>
            <a:r>
              <a:rPr lang="en-US" b="1" dirty="0">
                <a:latin typeface="Baskerville Old Face" panose="02020602080505020303" pitchFamily="18" charset="0"/>
              </a:rPr>
              <a:t>multiple entities </a:t>
            </a:r>
            <a:r>
              <a:rPr lang="en-US" dirty="0">
                <a:latin typeface="Baskerville Old Face" panose="02020602080505020303" pitchFamily="18" charset="0"/>
              </a:rPr>
              <a:t>(clients) collaborate in solving a machine learning problem, under the </a:t>
            </a:r>
            <a:r>
              <a:rPr lang="en-US" b="1" dirty="0">
                <a:latin typeface="Baskerville Old Face" panose="02020602080505020303" pitchFamily="18" charset="0"/>
              </a:rPr>
              <a:t>coordination</a:t>
            </a:r>
            <a:r>
              <a:rPr lang="en-US" dirty="0">
                <a:latin typeface="Baskerville Old Face" panose="02020602080505020303" pitchFamily="18" charset="0"/>
              </a:rPr>
              <a:t> of a central server or service provider. Each client’s raw </a:t>
            </a:r>
            <a:r>
              <a:rPr lang="en-US" b="1" dirty="0">
                <a:latin typeface="Baskerville Old Face" panose="02020602080505020303" pitchFamily="18" charset="0"/>
              </a:rPr>
              <a:t>data is stored locally and not exchanged or transferred</a:t>
            </a:r>
            <a:r>
              <a:rPr lang="en-US" dirty="0">
                <a:latin typeface="Baskerville Old Face" panose="02020602080505020303" pitchFamily="18" charset="0"/>
              </a:rPr>
              <a:t>; instead, </a:t>
            </a:r>
            <a:r>
              <a:rPr lang="en-US" b="1" dirty="0">
                <a:latin typeface="Baskerville Old Face" panose="02020602080505020303" pitchFamily="18" charset="0"/>
              </a:rPr>
              <a:t>focused updates </a:t>
            </a:r>
            <a:r>
              <a:rPr lang="en-US" dirty="0">
                <a:latin typeface="Baskerville Old Face" panose="02020602080505020303" pitchFamily="18" charset="0"/>
              </a:rPr>
              <a:t>intended for immediate aggregation are used to achieve the learning objective.</a:t>
            </a:r>
          </a:p>
          <a:p>
            <a:pPr marL="114300" indent="0" algn="ctr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003E6C"/>
                </a:solidFill>
                <a:latin typeface="Baskerville Old Face" panose="02020602080505020303" pitchFamily="18" charset="0"/>
              </a:rPr>
              <a:t>Key points:</a:t>
            </a:r>
          </a:p>
          <a:p>
            <a:pPr lvl="1"/>
            <a:r>
              <a:rPr lang="it-IT" sz="1800" dirty="0" err="1">
                <a:latin typeface="Baskerville Old Face" panose="02020602080505020303" pitchFamily="18" charset="0"/>
              </a:rPr>
              <a:t>Entities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involved</a:t>
            </a:r>
            <a:r>
              <a:rPr lang="it-IT" sz="1800" dirty="0">
                <a:latin typeface="Baskerville Old Face" panose="02020602080505020303" pitchFamily="18" charset="0"/>
              </a:rPr>
              <a:t> are </a:t>
            </a:r>
            <a:r>
              <a:rPr lang="it-IT" sz="1800" b="1" dirty="0" err="1">
                <a:latin typeface="Baskerville Old Face" panose="02020602080505020303" pitchFamily="18" charset="0"/>
              </a:rPr>
              <a:t>heterogeneous</a:t>
            </a:r>
            <a:r>
              <a:rPr lang="it-IT" sz="1800" dirty="0">
                <a:latin typeface="Baskerville Old Face" panose="02020602080505020303" pitchFamily="18" charset="0"/>
              </a:rPr>
              <a:t>, and </a:t>
            </a:r>
            <a:r>
              <a:rPr lang="it-IT" sz="1800" dirty="0" err="1">
                <a:latin typeface="Baskerville Old Face" panose="02020602080505020303" pitchFamily="18" charset="0"/>
              </a:rPr>
              <a:t>they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cannot</a:t>
            </a:r>
            <a:r>
              <a:rPr lang="it-IT" sz="1800" dirty="0">
                <a:latin typeface="Baskerville Old Face" panose="02020602080505020303" pitchFamily="18" charset="0"/>
              </a:rPr>
              <a:t> be </a:t>
            </a:r>
            <a:r>
              <a:rPr lang="it-IT" sz="1800" dirty="0" err="1">
                <a:latin typeface="Baskerville Old Face" panose="02020602080505020303" pitchFamily="18" charset="0"/>
              </a:rPr>
              <a:t>controlled</a:t>
            </a:r>
            <a:r>
              <a:rPr lang="it-IT" sz="1800" dirty="0">
                <a:latin typeface="Baskerville Old Face" panose="02020602080505020303" pitchFamily="18" charset="0"/>
              </a:rPr>
              <a:t> by the server:</a:t>
            </a:r>
            <a:br>
              <a:rPr lang="it-IT" sz="1800" dirty="0">
                <a:latin typeface="Baskerville Old Face" panose="02020602080505020303" pitchFamily="18" charset="0"/>
              </a:rPr>
            </a:br>
            <a:r>
              <a:rPr lang="it-IT" sz="1800" dirty="0" err="1">
                <a:latin typeface="Baskerville Old Face" panose="02020602080505020303" pitchFamily="18" charset="0"/>
              </a:rPr>
              <a:t>it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is</a:t>
            </a:r>
            <a:r>
              <a:rPr lang="it-IT" sz="1800" dirty="0">
                <a:latin typeface="Baskerville Old Face" panose="02020602080505020303" pitchFamily="18" charset="0"/>
              </a:rPr>
              <a:t> «</a:t>
            </a:r>
            <a:r>
              <a:rPr lang="it-IT" sz="1800" b="1" dirty="0" err="1">
                <a:latin typeface="Baskerville Old Face" panose="02020602080505020303" pitchFamily="18" charset="0"/>
              </a:rPr>
              <a:t>federated</a:t>
            </a:r>
            <a:r>
              <a:rPr lang="it-IT" sz="1800" dirty="0">
                <a:latin typeface="Baskerville Old Face" panose="02020602080505020303" pitchFamily="18" charset="0"/>
              </a:rPr>
              <a:t>», </a:t>
            </a:r>
            <a:r>
              <a:rPr lang="it-IT" sz="1800" dirty="0" err="1">
                <a:latin typeface="Baskerville Old Face" panose="02020602080505020303" pitchFamily="18" charset="0"/>
              </a:rPr>
              <a:t>not</a:t>
            </a:r>
            <a:r>
              <a:rPr lang="it-IT" sz="1800" dirty="0">
                <a:latin typeface="Baskerville Old Face" panose="02020602080505020303" pitchFamily="18" charset="0"/>
              </a:rPr>
              <a:t> «</a:t>
            </a:r>
            <a:r>
              <a:rPr lang="it-IT" sz="1800" b="1" dirty="0" err="1">
                <a:latin typeface="Baskerville Old Face" panose="02020602080505020303" pitchFamily="18" charset="0"/>
              </a:rPr>
              <a:t>distributed</a:t>
            </a:r>
            <a:r>
              <a:rPr lang="it-IT" sz="1800" dirty="0">
                <a:latin typeface="Baskerville Old Face" panose="02020602080505020303" pitchFamily="18" charset="0"/>
              </a:rPr>
              <a:t>»!</a:t>
            </a:r>
          </a:p>
          <a:p>
            <a:pPr lvl="1"/>
            <a:r>
              <a:rPr lang="it-IT" sz="1800" dirty="0" err="1">
                <a:latin typeface="Baskerville Old Face" panose="02020602080505020303" pitchFamily="18" charset="0"/>
              </a:rPr>
              <a:t>Entities</a:t>
            </a:r>
            <a:r>
              <a:rPr lang="it-IT" sz="1800" dirty="0">
                <a:latin typeface="Baskerville Old Face" panose="02020602080505020303" pitchFamily="18" charset="0"/>
              </a:rPr>
              <a:t> can </a:t>
            </a:r>
            <a:r>
              <a:rPr lang="it-IT" sz="1800" dirty="0" err="1">
                <a:latin typeface="Baskerville Old Face" panose="02020602080505020303" pitchFamily="18" charset="0"/>
              </a:rPr>
              <a:t>have</a:t>
            </a:r>
            <a:r>
              <a:rPr lang="it-IT" sz="1800" dirty="0">
                <a:latin typeface="Baskerville Old Face" panose="02020602080505020303" pitchFamily="18" charset="0"/>
              </a:rPr>
              <a:t> data with </a:t>
            </a:r>
            <a:r>
              <a:rPr lang="it-IT" sz="1800" dirty="0" err="1">
                <a:latin typeface="Baskerville Old Face" panose="02020602080505020303" pitchFamily="18" charset="0"/>
              </a:rPr>
              <a:t>different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underlying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distribution</a:t>
            </a:r>
            <a:r>
              <a:rPr lang="it-IT" sz="1800" dirty="0">
                <a:latin typeface="Baskerville Old Face" panose="02020602080505020303" pitchFamily="18" charset="0"/>
              </a:rPr>
              <a:t> (</a:t>
            </a:r>
            <a:r>
              <a:rPr lang="it-IT" sz="1800" b="1" dirty="0" err="1">
                <a:latin typeface="Baskerville Old Face" panose="02020602080505020303" pitchFamily="18" charset="0"/>
              </a:rPr>
              <a:t>IIDness</a:t>
            </a:r>
            <a:r>
              <a:rPr lang="it-IT" sz="1800" dirty="0">
                <a:latin typeface="Baskerville Old Face" panose="02020602080505020303" pitchFamily="18" charset="0"/>
              </a:rPr>
              <a:t>);</a:t>
            </a:r>
          </a:p>
          <a:p>
            <a:pPr lvl="1"/>
            <a:r>
              <a:rPr lang="it-IT" sz="1800" b="1" dirty="0">
                <a:latin typeface="Baskerville Old Face" panose="02020602080505020303" pitchFamily="18" charset="0"/>
              </a:rPr>
              <a:t>Privacy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is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paramount</a:t>
            </a:r>
            <a:r>
              <a:rPr lang="it-IT" sz="1800" dirty="0">
                <a:latin typeface="Baskerville Old Face" panose="02020602080505020303" pitchFamily="18" charset="0"/>
              </a:rPr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6071C0-42C6-483B-A0C2-A8463BDA46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71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7A6C9F-7952-4CEC-B404-D3B75A6F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</a:rPr>
              <a:t>The </a:t>
            </a: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</a:rPr>
              <a:t>Federated</a:t>
            </a:r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</a:rPr>
              <a:t> Scenario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28F32C-2930-4E7B-B442-F16AEE406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723437" cy="39043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t-IT" sz="2400" dirty="0">
                <a:solidFill>
                  <a:srgbClr val="003E6C"/>
                </a:solidFill>
                <a:latin typeface="Baskerville Old Face" panose="02020602080505020303" pitchFamily="18" charset="0"/>
              </a:rPr>
              <a:t>System challenges:</a:t>
            </a:r>
          </a:p>
          <a:p>
            <a:pPr lvl="1" algn="just"/>
            <a:r>
              <a:rPr lang="it-IT" sz="1800" dirty="0">
                <a:latin typeface="Baskerville Old Face" panose="02020602080505020303" pitchFamily="18" charset="0"/>
              </a:rPr>
              <a:t>Large </a:t>
            </a:r>
            <a:r>
              <a:rPr lang="it-IT" sz="1800" dirty="0" err="1">
                <a:latin typeface="Baskerville Old Face" panose="02020602080505020303" pitchFamily="18" charset="0"/>
              </a:rPr>
              <a:t>number</a:t>
            </a:r>
            <a:r>
              <a:rPr lang="it-IT" sz="1800" dirty="0">
                <a:latin typeface="Baskerville Old Face" panose="02020602080505020303" pitchFamily="18" charset="0"/>
              </a:rPr>
              <a:t> of </a:t>
            </a:r>
            <a:r>
              <a:rPr lang="it-IT" sz="1800" dirty="0" err="1">
                <a:latin typeface="Baskerville Old Face" panose="02020602080505020303" pitchFamily="18" charset="0"/>
              </a:rPr>
              <a:t>computationally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heterogeneous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nodes</a:t>
            </a:r>
            <a:r>
              <a:rPr lang="it-IT" sz="1800" dirty="0">
                <a:latin typeface="Baskerville Old Face" panose="02020602080505020303" pitchFamily="18" charset="0"/>
              </a:rPr>
              <a:t>;</a:t>
            </a:r>
          </a:p>
          <a:p>
            <a:pPr lvl="1" algn="just"/>
            <a:r>
              <a:rPr lang="it-IT" sz="1800" dirty="0" err="1">
                <a:latin typeface="Baskerville Old Face" panose="02020602080505020303" pitchFamily="18" charset="0"/>
              </a:rPr>
              <a:t>Dealing</a:t>
            </a:r>
            <a:r>
              <a:rPr lang="it-IT" sz="1800" dirty="0">
                <a:latin typeface="Baskerville Old Face" panose="02020602080505020303" pitchFamily="18" charset="0"/>
              </a:rPr>
              <a:t> with </a:t>
            </a:r>
            <a:r>
              <a:rPr lang="it-IT" sz="1800" dirty="0" err="1">
                <a:latin typeface="Baskerville Old Face" panose="02020602080505020303" pitchFamily="18" charset="0"/>
              </a:rPr>
              <a:t>stragglers</a:t>
            </a:r>
            <a:r>
              <a:rPr lang="it-IT" sz="1800" dirty="0">
                <a:latin typeface="Baskerville Old Face" panose="02020602080505020303" pitchFamily="18" charset="0"/>
              </a:rPr>
              <a:t>;</a:t>
            </a:r>
          </a:p>
          <a:p>
            <a:pPr lvl="1" algn="just"/>
            <a:r>
              <a:rPr lang="it-IT" sz="1800" dirty="0" err="1">
                <a:latin typeface="Baskerville Old Face" panose="02020602080505020303" pitchFamily="18" charset="0"/>
              </a:rPr>
              <a:t>Robustness</a:t>
            </a:r>
            <a:r>
              <a:rPr lang="it-IT" sz="1800" dirty="0">
                <a:latin typeface="Baskerville Old Face" panose="02020602080505020303" pitchFamily="18" charset="0"/>
              </a:rPr>
              <a:t> to </a:t>
            </a:r>
            <a:r>
              <a:rPr lang="it-IT" sz="1800" dirty="0" err="1">
                <a:latin typeface="Baskerville Old Face" panose="02020602080505020303" pitchFamily="18" charset="0"/>
              </a:rPr>
              <a:t>faulty</a:t>
            </a:r>
            <a:r>
              <a:rPr lang="it-IT" sz="1800" dirty="0">
                <a:latin typeface="Baskerville Old Face" panose="02020602080505020303" pitchFamily="18" charset="0"/>
              </a:rPr>
              <a:t> clients (or network </a:t>
            </a:r>
            <a:r>
              <a:rPr lang="it-IT" sz="1800" dirty="0" err="1">
                <a:latin typeface="Baskerville Old Face" panose="02020602080505020303" pitchFamily="18" charset="0"/>
              </a:rPr>
              <a:t>problems</a:t>
            </a:r>
            <a:r>
              <a:rPr lang="it-IT" sz="1800" dirty="0">
                <a:latin typeface="Baskerville Old Face" panose="02020602080505020303" pitchFamily="18" charset="0"/>
              </a:rPr>
              <a:t>);</a:t>
            </a:r>
          </a:p>
          <a:p>
            <a:pPr marL="596900" lvl="1" indent="0" algn="just">
              <a:buNone/>
            </a:pPr>
            <a:endParaRPr lang="it-IT" sz="1800" dirty="0">
              <a:latin typeface="Baskerville Old Face" panose="02020602080505020303" pitchFamily="18" charset="0"/>
            </a:endParaRPr>
          </a:p>
          <a:p>
            <a:pPr algn="just"/>
            <a:r>
              <a:rPr lang="it-IT" sz="2400" dirty="0">
                <a:solidFill>
                  <a:srgbClr val="003E6C"/>
                </a:solidFill>
                <a:latin typeface="Baskerville Old Face" panose="02020602080505020303" pitchFamily="18" charset="0"/>
              </a:rPr>
              <a:t>Statistical challenges:</a:t>
            </a:r>
          </a:p>
          <a:p>
            <a:pPr lvl="1" algn="just"/>
            <a:r>
              <a:rPr lang="it-IT" sz="1800" dirty="0">
                <a:latin typeface="Baskerville Old Face" panose="02020602080505020303" pitchFamily="18" charset="0"/>
              </a:rPr>
              <a:t>Non-</a:t>
            </a:r>
            <a:r>
              <a:rPr lang="it-IT" sz="1800" dirty="0" err="1">
                <a:latin typeface="Baskerville Old Face" panose="02020602080505020303" pitchFamily="18" charset="0"/>
              </a:rPr>
              <a:t>IDDness</a:t>
            </a:r>
            <a:r>
              <a:rPr lang="it-IT" sz="1800" dirty="0">
                <a:latin typeface="Baskerville Old Face" panose="02020602080505020303" pitchFamily="18" charset="0"/>
              </a:rPr>
              <a:t> of </a:t>
            </a:r>
            <a:r>
              <a:rPr lang="it-IT" sz="1800" dirty="0" err="1">
                <a:latin typeface="Baskerville Old Face" panose="02020602080505020303" pitchFamily="18" charset="0"/>
              </a:rPr>
              <a:t>local</a:t>
            </a:r>
            <a:r>
              <a:rPr lang="it-IT" sz="1800" dirty="0">
                <a:latin typeface="Baskerville Old Face" panose="02020602080505020303" pitchFamily="18" charset="0"/>
              </a:rPr>
              <a:t> datasets (global model scenario);</a:t>
            </a:r>
          </a:p>
          <a:p>
            <a:pPr lvl="1" algn="just"/>
            <a:r>
              <a:rPr lang="it-IT" sz="1800" dirty="0" err="1">
                <a:latin typeface="Baskerville Old Face" panose="02020602080505020303" pitchFamily="18" charset="0"/>
              </a:rPr>
              <a:t>Capturing</a:t>
            </a:r>
            <a:r>
              <a:rPr lang="it-IT" sz="1800" dirty="0">
                <a:latin typeface="Baskerville Old Face" panose="02020602080505020303" pitchFamily="18" charset="0"/>
              </a:rPr>
              <a:t> the </a:t>
            </a:r>
            <a:r>
              <a:rPr lang="it-IT" sz="1800" dirty="0" err="1">
                <a:latin typeface="Baskerville Old Face" panose="02020602080505020303" pitchFamily="18" charset="0"/>
              </a:rPr>
              <a:t>relationships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among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nodes</a:t>
            </a:r>
            <a:r>
              <a:rPr lang="it-IT" sz="1800" dirty="0">
                <a:latin typeface="Baskerville Old Face" panose="02020602080505020303" pitchFamily="18" charset="0"/>
              </a:rPr>
              <a:t> and </a:t>
            </a:r>
            <a:r>
              <a:rPr lang="it-IT" sz="1800" dirty="0" err="1">
                <a:latin typeface="Baskerville Old Face" panose="02020602080505020303" pitchFamily="18" charset="0"/>
              </a:rPr>
              <a:t>their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associated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distribution</a:t>
            </a:r>
            <a:r>
              <a:rPr lang="it-IT" sz="1800" dirty="0">
                <a:latin typeface="Baskerville Old Face" panose="02020602080505020303" pitchFamily="18" charset="0"/>
              </a:rPr>
              <a:t> (multi-task scenario).</a:t>
            </a:r>
          </a:p>
          <a:p>
            <a:pPr lvl="1" algn="just"/>
            <a:endParaRPr lang="it-IT" sz="1800" dirty="0">
              <a:latin typeface="Baskerville Old Face" panose="02020602080505020303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6071C0-42C6-483B-A0C2-A8463BDA46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2A016E-1D03-43F9-A24C-431D5862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644" y="1299737"/>
            <a:ext cx="3597717" cy="29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1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7A6C9F-7952-4CEC-B404-D3B75A6F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</a:rPr>
              <a:t>What</a:t>
            </a:r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</a:rPr>
              <a:t> </a:t>
            </a: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</a:rPr>
              <a:t>this</a:t>
            </a:r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</a:rPr>
              <a:t> paper </a:t>
            </a: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</a:rPr>
              <a:t>is</a:t>
            </a:r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</a:rPr>
              <a:t> </a:t>
            </a: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</a:rPr>
              <a:t>about</a:t>
            </a:r>
            <a:endParaRPr lang="it-IT" dirty="0">
              <a:solidFill>
                <a:srgbClr val="003E6C"/>
              </a:solidFill>
              <a:latin typeface="Libre Baskerville" panose="02000000000000000000" pitchFamily="2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28F32C-2930-4E7B-B442-F16AEE406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089100" cy="3904342"/>
          </a:xfrm>
        </p:spPr>
        <p:txBody>
          <a:bodyPr>
            <a:normAutofit/>
          </a:bodyPr>
          <a:lstStyle/>
          <a:p>
            <a:pPr algn="just"/>
            <a:r>
              <a:rPr lang="it-IT" sz="2400" dirty="0" err="1">
                <a:solidFill>
                  <a:srgbClr val="003E6C"/>
                </a:solidFill>
                <a:latin typeface="Baskerville Old Face" panose="02020602080505020303" pitchFamily="18" charset="0"/>
              </a:rPr>
              <a:t>Is</a:t>
            </a:r>
            <a:r>
              <a:rPr lang="it-IT" sz="2400" dirty="0">
                <a:solidFill>
                  <a:srgbClr val="003E6C"/>
                </a:solidFill>
                <a:latin typeface="Baskerville Old Face" panose="02020602080505020303" pitchFamily="18" charset="0"/>
              </a:rPr>
              <a:t> learning a single global model the best </a:t>
            </a:r>
            <a:r>
              <a:rPr lang="it-IT" sz="2400" dirty="0" err="1">
                <a:solidFill>
                  <a:srgbClr val="003E6C"/>
                </a:solidFill>
                <a:latin typeface="Baskerville Old Face" panose="02020602080505020303" pitchFamily="18" charset="0"/>
              </a:rPr>
              <a:t>possible</a:t>
            </a:r>
            <a:r>
              <a:rPr lang="it-IT" sz="2400" dirty="0">
                <a:solidFill>
                  <a:srgbClr val="003E6C"/>
                </a:solidFill>
                <a:latin typeface="Baskerville Old Face" panose="02020602080505020303" pitchFamily="18" charset="0"/>
              </a:rPr>
              <a:t>?</a:t>
            </a:r>
          </a:p>
          <a:p>
            <a:pPr lvl="1" algn="just"/>
            <a:r>
              <a:rPr lang="it-IT" sz="1800" dirty="0">
                <a:latin typeface="Baskerville Old Face" panose="02020602080505020303" pitchFamily="18" charset="0"/>
              </a:rPr>
              <a:t>Non IID-</a:t>
            </a:r>
            <a:r>
              <a:rPr lang="it-IT" sz="1800" dirty="0" err="1">
                <a:latin typeface="Baskerville Old Face" panose="02020602080505020303" pitchFamily="18" charset="0"/>
              </a:rPr>
              <a:t>ness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could</a:t>
            </a:r>
            <a:r>
              <a:rPr lang="it-IT" sz="1800" dirty="0">
                <a:latin typeface="Baskerville Old Face" panose="02020602080505020303" pitchFamily="18" charset="0"/>
              </a:rPr>
              <a:t> be </a:t>
            </a:r>
            <a:r>
              <a:rPr lang="it-IT" sz="1800" dirty="0" err="1">
                <a:latin typeface="Baskerville Old Face" panose="02020602080505020303" pitchFamily="18" charset="0"/>
              </a:rPr>
              <a:t>itself</a:t>
            </a:r>
            <a:r>
              <a:rPr lang="it-IT" sz="1800" dirty="0">
                <a:latin typeface="Baskerville Old Face" panose="02020602080505020303" pitchFamily="18" charset="0"/>
              </a:rPr>
              <a:t> information to be </a:t>
            </a:r>
            <a:r>
              <a:rPr lang="it-IT" sz="1800" dirty="0" err="1">
                <a:latin typeface="Baskerville Old Face" panose="02020602080505020303" pitchFamily="18" charset="0"/>
              </a:rPr>
              <a:t>learnt</a:t>
            </a:r>
            <a:r>
              <a:rPr lang="it-IT" sz="1800" dirty="0">
                <a:latin typeface="Baskerville Old Face" panose="02020602080505020303" pitchFamily="18" charset="0"/>
              </a:rPr>
              <a:t>, </a:t>
            </a:r>
            <a:r>
              <a:rPr lang="it-IT" sz="1800" dirty="0" err="1">
                <a:latin typeface="Baskerville Old Face" panose="02020602080505020303" pitchFamily="18" charset="0"/>
              </a:rPr>
              <a:t>a.k.a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similar</a:t>
            </a:r>
            <a:r>
              <a:rPr lang="it-IT" sz="1800" dirty="0">
                <a:latin typeface="Baskerville Old Face" panose="02020602080505020303" pitchFamily="18" charset="0"/>
              </a:rPr>
              <a:t> devices can </a:t>
            </a:r>
            <a:r>
              <a:rPr lang="it-IT" sz="1800" dirty="0" err="1">
                <a:latin typeface="Baskerville Old Face" panose="02020602080505020303" pitchFamily="18" charset="0"/>
              </a:rPr>
              <a:t>have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similar</a:t>
            </a:r>
            <a:r>
              <a:rPr lang="it-IT" sz="1800" dirty="0">
                <a:latin typeface="Baskerville Old Face" panose="02020602080505020303" pitchFamily="18" charset="0"/>
              </a:rPr>
              <a:t> data </a:t>
            </a:r>
            <a:r>
              <a:rPr lang="it-IT" sz="1800" dirty="0" err="1">
                <a:latin typeface="Baskerville Old Face" panose="02020602080505020303" pitchFamily="18" charset="0"/>
              </a:rPr>
              <a:t>distributions</a:t>
            </a:r>
            <a:r>
              <a:rPr lang="it-IT" sz="1800" dirty="0">
                <a:latin typeface="Baskerville Old Face" panose="02020602080505020303" pitchFamily="18" charset="0"/>
              </a:rPr>
              <a:t>;</a:t>
            </a:r>
          </a:p>
          <a:p>
            <a:pPr marL="596900" lvl="1" indent="0" algn="just">
              <a:buNone/>
            </a:pPr>
            <a:endParaRPr lang="it-IT" sz="1800" dirty="0">
              <a:latin typeface="Baskerville Old Face" panose="02020602080505020303" pitchFamily="18" charset="0"/>
            </a:endParaRPr>
          </a:p>
          <a:p>
            <a:pPr algn="just"/>
            <a:r>
              <a:rPr lang="it-IT" sz="2400" dirty="0">
                <a:solidFill>
                  <a:srgbClr val="003E6C"/>
                </a:solidFill>
                <a:latin typeface="Baskerville Old Face" panose="02020602080505020303" pitchFamily="18" charset="0"/>
              </a:rPr>
              <a:t>How to </a:t>
            </a:r>
            <a:r>
              <a:rPr lang="it-IT" sz="2400" dirty="0" err="1">
                <a:solidFill>
                  <a:srgbClr val="003E6C"/>
                </a:solidFill>
                <a:latin typeface="Baskerville Old Face" panose="02020602080505020303" pitchFamily="18" charset="0"/>
              </a:rPr>
              <a:t>learn</a:t>
            </a:r>
            <a:r>
              <a:rPr lang="it-IT" sz="2400" dirty="0">
                <a:solidFill>
                  <a:srgbClr val="003E6C"/>
                </a:solidFill>
                <a:latin typeface="Baskerville Old Face" panose="02020602080505020303" pitchFamily="18" charset="0"/>
              </a:rPr>
              <a:t> multi-task in the </a:t>
            </a:r>
            <a:r>
              <a:rPr lang="it-IT" sz="2400" dirty="0" err="1">
                <a:solidFill>
                  <a:srgbClr val="003E6C"/>
                </a:solidFill>
                <a:latin typeface="Baskerville Old Face" panose="02020602080505020303" pitchFamily="18" charset="0"/>
              </a:rPr>
              <a:t>federated</a:t>
            </a:r>
            <a:r>
              <a:rPr lang="it-IT" sz="2400" dirty="0">
                <a:solidFill>
                  <a:srgbClr val="003E6C"/>
                </a:solidFill>
                <a:latin typeface="Baskerville Old Face" panose="02020602080505020303" pitchFamily="18" charset="0"/>
              </a:rPr>
              <a:t> scenario?</a:t>
            </a:r>
          </a:p>
          <a:p>
            <a:pPr lvl="1" algn="just"/>
            <a:r>
              <a:rPr lang="it-IT" sz="1800" dirty="0" err="1">
                <a:latin typeface="Baskerville Old Face" panose="02020602080505020303" pitchFamily="18" charset="0"/>
              </a:rPr>
              <a:t>Taking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into</a:t>
            </a:r>
            <a:r>
              <a:rPr lang="it-IT" sz="1800" dirty="0">
                <a:latin typeface="Baskerville Old Face" panose="02020602080505020303" pitchFamily="18" charset="0"/>
              </a:rPr>
              <a:t> account high </a:t>
            </a:r>
            <a:r>
              <a:rPr lang="it-IT" sz="1800" dirty="0" err="1">
                <a:latin typeface="Baskerville Old Face" panose="02020602080505020303" pitchFamily="18" charset="0"/>
              </a:rPr>
              <a:t>communication</a:t>
            </a:r>
            <a:r>
              <a:rPr lang="it-IT" sz="1800" dirty="0">
                <a:latin typeface="Baskerville Old Face" panose="02020602080505020303" pitchFamily="18" charset="0"/>
              </a:rPr>
              <a:t> cost, </a:t>
            </a:r>
            <a:r>
              <a:rPr lang="it-IT" sz="1800" dirty="0" err="1">
                <a:latin typeface="Baskerville Old Face" panose="02020602080505020303" pitchFamily="18" charset="0"/>
              </a:rPr>
              <a:t>stragglers</a:t>
            </a:r>
            <a:r>
              <a:rPr lang="it-IT" sz="1800" dirty="0">
                <a:latin typeface="Baskerville Old Face" panose="02020602080505020303" pitchFamily="18" charset="0"/>
              </a:rPr>
              <a:t> and fault </a:t>
            </a:r>
            <a:r>
              <a:rPr lang="it-IT" sz="1800" dirty="0" err="1">
                <a:latin typeface="Baskerville Old Face" panose="02020602080505020303" pitchFamily="18" charset="0"/>
              </a:rPr>
              <a:t>tolerance</a:t>
            </a:r>
            <a:r>
              <a:rPr lang="it-IT" sz="1800" dirty="0">
                <a:latin typeface="Baskerville Old Face" panose="02020602080505020303" pitchFamily="18" charset="0"/>
              </a:rPr>
              <a:t>;</a:t>
            </a:r>
          </a:p>
          <a:p>
            <a:pPr lvl="1" algn="just"/>
            <a:r>
              <a:rPr lang="it-IT" sz="1800" dirty="0" err="1">
                <a:latin typeface="Baskerville Old Face" panose="02020602080505020303" pitchFamily="18" charset="0"/>
              </a:rPr>
              <a:t>While</a:t>
            </a:r>
            <a:r>
              <a:rPr lang="it-IT" sz="1800" dirty="0">
                <a:latin typeface="Baskerville Old Face" panose="02020602080505020303" pitchFamily="18" charset="0"/>
              </a:rPr>
              <a:t> </a:t>
            </a:r>
            <a:r>
              <a:rPr lang="it-IT" sz="1800" dirty="0" err="1">
                <a:latin typeface="Baskerville Old Face" panose="02020602080505020303" pitchFamily="18" charset="0"/>
              </a:rPr>
              <a:t>preserving</a:t>
            </a:r>
            <a:r>
              <a:rPr lang="it-IT" sz="1800" dirty="0">
                <a:latin typeface="Baskerville Old Face" panose="02020602080505020303" pitchFamily="18" charset="0"/>
              </a:rPr>
              <a:t> privacy.</a:t>
            </a:r>
          </a:p>
          <a:p>
            <a:pPr lvl="1" algn="just"/>
            <a:endParaRPr lang="it-IT" sz="1800" dirty="0">
              <a:latin typeface="Baskerville Old Face" panose="02020602080505020303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6071C0-42C6-483B-A0C2-A8463BDA46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851140-8808-4C6C-9291-E9DE437E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02" y="1623469"/>
            <a:ext cx="2336497" cy="289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7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 dirty="0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Related Work </a:t>
            </a:r>
            <a:endParaRPr dirty="0">
              <a:solidFill>
                <a:srgbClr val="003E6C"/>
              </a:solidFill>
              <a:latin typeface="Libre Baskerville" panose="02000000000000000000" pitchFamily="2" charset="0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>
              <a:solidFill>
                <a:srgbClr val="003E6C"/>
              </a:solidFill>
              <a:latin typeface="Libre Baskerville" panose="02000000000000000000" pitchFamily="2" charset="0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E6C"/>
              </a:solidFill>
              <a:latin typeface="Libre Baskerville" panose="02000000000000000000" pitchFamily="2" charset="0"/>
              <a:ea typeface="Avenir"/>
              <a:cs typeface="Avenir"/>
              <a:sym typeface="Avenir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it-IT" dirty="0">
                <a:solidFill>
                  <a:srgbClr val="003E6C"/>
                </a:solidFill>
                <a:latin typeface="Baskerville Old Face" panose="02020602080505020303" pitchFamily="18" charset="0"/>
                <a:ea typeface="Avenir"/>
                <a:cs typeface="Avenir"/>
                <a:sym typeface="Avenir"/>
              </a:rPr>
              <a:t>Multi-Task Learning: </a:t>
            </a:r>
            <a:r>
              <a:rPr lang="en-US" dirty="0">
                <a:latin typeface="Baskerville Old Face" panose="02020602080505020303" pitchFamily="18" charset="0"/>
                <a:ea typeface="Avenir"/>
                <a:cs typeface="Avenir"/>
                <a:sym typeface="Avenir"/>
              </a:rPr>
              <a:t>the goal is to learn models for multiple related tasks simultaneously. Currently proposed methods for distributed MTL (discussed below) do not adequately address the systems challenges associated with federated learning.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rgbClr val="003E6C"/>
                </a:solidFill>
                <a:latin typeface="Baskerville Old Face" panose="02020602080505020303" pitchFamily="18" charset="0"/>
                <a:ea typeface="Avenir"/>
                <a:cs typeface="Avenir"/>
                <a:sym typeface="Avenir"/>
              </a:rPr>
              <a:t>Distributed </a:t>
            </a:r>
            <a:r>
              <a:rPr lang="it-IT" dirty="0">
                <a:solidFill>
                  <a:srgbClr val="003E6C"/>
                </a:solidFill>
                <a:latin typeface="Baskerville Old Face" panose="02020602080505020303" pitchFamily="18" charset="0"/>
                <a:ea typeface="Avenir"/>
                <a:cs typeface="Avenir"/>
                <a:sym typeface="Avenir"/>
              </a:rPr>
              <a:t>Multi-Task Learning: </a:t>
            </a:r>
          </a:p>
          <a:p>
            <a:pPr marL="742950" lvl="1" indent="-285750">
              <a:spcAft>
                <a:spcPts val="1200"/>
              </a:spcAft>
            </a:pPr>
            <a:r>
              <a:rPr lang="it-IT" sz="1800" dirty="0">
                <a:latin typeface="Baskerville Old Face" panose="02020602080505020303" pitchFamily="18" charset="0"/>
                <a:sym typeface="Avenir"/>
              </a:rPr>
              <a:t>[1, 35, 54, 55]: </a:t>
            </a:r>
            <a:r>
              <a:rPr lang="en-US" sz="1800" dirty="0">
                <a:latin typeface="Baskerville Old Face" panose="02020602080505020303" pitchFamily="18" charset="0"/>
                <a:sym typeface="Avenir"/>
              </a:rPr>
              <a:t>the proposed methods do not allow for flexibility of communication versus computation;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800" dirty="0">
                <a:latin typeface="Baskerville Old Face" panose="02020602080505020303" pitchFamily="18" charset="0"/>
                <a:sym typeface="Avenir"/>
              </a:rPr>
              <a:t>[23] and [7] allow for asynchronous updates to help mitigate stragglers, but do not address fault tolerance;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800" dirty="0">
                <a:latin typeface="Baskerville Old Face" panose="02020602080505020303" pitchFamily="18" charset="0"/>
                <a:sym typeface="Avenir"/>
              </a:rPr>
              <a:t>[30] does not explore the federated setting, (assumption that the same amount of work is done locally on each node is prohibitive in federated settings);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Points of </a:t>
            </a: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strenght</a:t>
            </a:r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 of </a:t>
            </a:r>
            <a:r>
              <a:rPr lang="it-IT" dirty="0" err="1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this</a:t>
            </a:r>
            <a:r>
              <a:rPr lang="it-IT" dirty="0">
                <a:solidFill>
                  <a:srgbClr val="003E6C"/>
                </a:solidFill>
                <a:latin typeface="Libre Baskerville" panose="02000000000000000000" pitchFamily="2" charset="0"/>
                <a:ea typeface="Avenir"/>
                <a:cs typeface="Avenir"/>
                <a:sym typeface="Avenir"/>
              </a:rPr>
              <a:t> paper</a:t>
            </a:r>
            <a:endParaRPr dirty="0">
              <a:solidFill>
                <a:srgbClr val="003E6C"/>
              </a:solidFill>
              <a:latin typeface="Libre Baskerville" panose="02000000000000000000" pitchFamily="2" charset="0"/>
              <a:ea typeface="Avenir"/>
              <a:cs typeface="Avenir"/>
              <a:sym typeface="Avenir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it-IT" dirty="0">
                <a:latin typeface="Baskerville Old Face" panose="02020602080505020303" pitchFamily="18" charset="0"/>
              </a:rPr>
              <a:t>A </a:t>
            </a:r>
            <a:r>
              <a:rPr lang="it-IT" dirty="0" err="1">
                <a:latin typeface="Baskerville Old Face" panose="02020602080505020303" pitchFamily="18" charset="0"/>
              </a:rPr>
              <a:t>novel</a:t>
            </a:r>
            <a:r>
              <a:rPr lang="it-IT" dirty="0">
                <a:latin typeface="Baskerville Old Face" panose="02020602080505020303" pitchFamily="18" charset="0"/>
              </a:rPr>
              <a:t> </a:t>
            </a:r>
            <a:r>
              <a:rPr lang="it-IT" dirty="0" err="1">
                <a:latin typeface="Baskerville Old Face" panose="02020602080505020303" pitchFamily="18" charset="0"/>
              </a:rPr>
              <a:t>method</a:t>
            </a:r>
            <a:r>
              <a:rPr lang="it-IT" dirty="0">
                <a:latin typeface="Baskerville Old Face" panose="02020602080505020303" pitchFamily="18" charset="0"/>
              </a:rPr>
              <a:t>, MOCHA, </a:t>
            </a:r>
            <a:r>
              <a:rPr lang="it-IT" dirty="0" err="1">
                <a:latin typeface="Baskerville Old Face" panose="02020602080505020303" pitchFamily="18" charset="0"/>
              </a:rPr>
              <a:t>that</a:t>
            </a:r>
            <a:r>
              <a:rPr lang="it-IT" dirty="0">
                <a:latin typeface="Baskerville Old Face" panose="02020602080505020303" pitchFamily="18" charset="0"/>
              </a:rPr>
              <a:t> </a:t>
            </a:r>
            <a:r>
              <a:rPr lang="en-US" dirty="0">
                <a:latin typeface="Baskerville Old Face" panose="02020602080505020303" pitchFamily="18" charset="0"/>
              </a:rPr>
              <a:t>generalizes the distributed optimization method COCOA [22, 31] in order to address systems challenges associated with network size and node heterogeneity;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latin typeface="Baskerville Old Face" panose="02020602080505020303" pitchFamily="18" charset="0"/>
              </a:rPr>
              <a:t>Convergence guarantees for MOCHA that carefully consider the unique systems challenges and provide insight into practical performance;</a:t>
            </a:r>
            <a:endParaRPr lang="en-US" sz="1800" dirty="0">
              <a:latin typeface="Baskerville Old Face" panose="02020602080505020303" pitchFamily="18" charset="0"/>
              <a:sym typeface="Avenir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7801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1377</Words>
  <Application>Microsoft Office PowerPoint</Application>
  <PresentationFormat>Presentazione su schermo (16:9)</PresentationFormat>
  <Paragraphs>134</Paragraphs>
  <Slides>23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Baskerville Old Face</vt:lpstr>
      <vt:lpstr>Libre Baskerville</vt:lpstr>
      <vt:lpstr>Times New Roman</vt:lpstr>
      <vt:lpstr>Simple Light</vt:lpstr>
      <vt:lpstr>Federated Multi-Task Learning</vt:lpstr>
      <vt:lpstr>How to use this presentation</vt:lpstr>
      <vt:lpstr>Outline</vt:lpstr>
      <vt:lpstr>Introduction</vt:lpstr>
      <vt:lpstr>The Federated Scenario</vt:lpstr>
      <vt:lpstr>The Federated Scenario</vt:lpstr>
      <vt:lpstr>What this paper is about</vt:lpstr>
      <vt:lpstr>Related Work   </vt:lpstr>
      <vt:lpstr>Points of strenght of this paper</vt:lpstr>
      <vt:lpstr>Federated  Multi-Task Learning</vt:lpstr>
      <vt:lpstr>General MTL setup</vt:lpstr>
      <vt:lpstr>General MTL setup - observations</vt:lpstr>
      <vt:lpstr>MOCHA</vt:lpstr>
      <vt:lpstr>MOCHA</vt:lpstr>
      <vt:lpstr>Discussion on assumptions</vt:lpstr>
      <vt:lpstr>MOCHA and COCOA</vt:lpstr>
      <vt:lpstr>Experiments</vt:lpstr>
      <vt:lpstr>Experiments – 1/3</vt:lpstr>
      <vt:lpstr>Experiments – 2/3</vt:lpstr>
      <vt:lpstr>Experiments – 3/3</vt:lpstr>
      <vt:lpstr>Conclusion &amp; Citing work</vt:lpstr>
      <vt:lpstr>Thanks for you attention!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Multi-Task Learning</dc:title>
  <dc:creator>Riccardo Zaccone</dc:creator>
  <cp:lastModifiedBy>Riccardo</cp:lastModifiedBy>
  <cp:revision>32</cp:revision>
  <dcterms:modified xsi:type="dcterms:W3CDTF">2021-06-01T07:24:56Z</dcterms:modified>
</cp:coreProperties>
</file>