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5"/>
  </p:notesMasterIdLst>
  <p:sldIdLst>
    <p:sldId id="256" r:id="rId6"/>
    <p:sldId id="2147480350" r:id="rId7"/>
    <p:sldId id="2147480360" r:id="rId8"/>
    <p:sldId id="2147480361" r:id="rId9"/>
    <p:sldId id="2147480362" r:id="rId10"/>
    <p:sldId id="2147480352" r:id="rId11"/>
    <p:sldId id="2147480358" r:id="rId12"/>
    <p:sldId id="2147480359" r:id="rId13"/>
    <p:sldId id="21474803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56846" autoAdjust="0"/>
  </p:normalViewPr>
  <p:slideViewPr>
    <p:cSldViewPr snapToGrid="0">
      <p:cViewPr varScale="1">
        <p:scale>
          <a:sx n="49" d="100"/>
          <a:sy n="49"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is designed to dive into the fundamentals of AI.  Just like building a house, you need to have a strong foundation, so if you want to be a solid developer of AI solutions, it’s very important to have a strong understanding of the fundamentals.</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agenda for today is to dive into prompt engineering, why it’s important and various patterns, we will also talk about agentic workflows, the next big thing, Retrieval Augmented Generation, Chat Completions, using Postman &amp; Curl to learn the endpoints and also using the AI Playground to experiment.  If time permits we will dive into some code samples.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Zero-Shot: Simplest type of prompt, provides no example to the model, just instructions</a:t>
            </a:r>
          </a:p>
          <a:p>
            <a:endParaRPr lang="en-US" dirty="0"/>
          </a:p>
          <a:p>
            <a:r>
              <a:rPr lang="en-US" dirty="0"/>
              <a:t>One-Shot: shows the model one clear, descriptive example of what you like to imitate.</a:t>
            </a:r>
          </a:p>
          <a:p>
            <a:endParaRPr lang="en-US" dirty="0"/>
          </a:p>
          <a:p>
            <a:r>
              <a:rPr lang="en-US" dirty="0"/>
              <a:t>Few-Shot: shows the model multiple examples of the input and output.</a:t>
            </a:r>
          </a:p>
          <a:p>
            <a:endParaRPr lang="en-US" dirty="0"/>
          </a:p>
          <a:p>
            <a:r>
              <a:rPr lang="en-US" dirty="0"/>
              <a:t>Chain-of-thought: Encourages the LLM to explain its’ reasoning.  Combine it with few-shot to get better results</a:t>
            </a:r>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2195904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Agentic workflow is a new way of leveraging the power of LLMs.  You provide a task, it plans the steps needed, writes a first draft, does some reflection, makes changes then completes the task.   What makes this so powerful is the ability to make use of tools, can take advantage of Self-Reflective RAG.  A good example of this is the </a:t>
            </a:r>
            <a:r>
              <a:rPr lang="en-US" dirty="0" err="1"/>
              <a:t>AutoGen</a:t>
            </a:r>
            <a:r>
              <a:rPr lang="en-US" dirty="0"/>
              <a:t> Framework, or Assistants API.   But, you can actually so this today without Assistants API or </a:t>
            </a:r>
            <a:r>
              <a:rPr lang="en-US" dirty="0" err="1"/>
              <a:t>AutoGen</a:t>
            </a:r>
            <a:r>
              <a:rPr lang="en-US" dirty="0"/>
              <a:t>, you can leverage something like the Semantic Kernel.  </a:t>
            </a:r>
          </a:p>
          <a:p>
            <a:endParaRPr lang="en-US" dirty="0"/>
          </a:p>
          <a:p>
            <a:r>
              <a:rPr lang="en-US" dirty="0"/>
              <a:t>Let’s more onto RAG now.</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41209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Retrieval = retrieve information from a data source </a:t>
            </a:r>
          </a:p>
          <a:p>
            <a:r>
              <a:rPr lang="en-US" dirty="0"/>
              <a:t>Augment = add this date to the prompt</a:t>
            </a:r>
          </a:p>
          <a:p>
            <a:r>
              <a:rPr lang="en-US" dirty="0"/>
              <a:t>Generation = allow for generation of better responses using the retrieved data. </a:t>
            </a:r>
          </a:p>
          <a:p>
            <a:endParaRPr lang="en-US"/>
          </a:p>
          <a:p>
            <a:r>
              <a:rPr lang="en-US"/>
              <a:t>RAG </a:t>
            </a:r>
            <a:r>
              <a:rPr lang="en-US" dirty="0"/>
              <a:t>is one of the most important patterns that is being used with the LLMs today.  For example, if you invoke a plugin to retrieve some data then you hand that data to the LLM for summarization, you are using RAG.  It qualifies as RAG if are you retrieve any data that the LLM has no knowledge of then you use that information with the LLM.  A good example would be allowing your Chat Bot to provide weather information.  LLMs cannot tell you want the current weather is based on the knowledge they have been trained on, it has to be injected into the prompt.  </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208642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Temperature: A setting that controls how “creative” or “random” the output is.  Low-Temp = more deterministic, like following a strict recipe.  High-Temp = Wild!  Output becomes more random, like a chef experimenting.</a:t>
            </a:r>
          </a:p>
          <a:p>
            <a:endParaRPr lang="en-US" dirty="0"/>
          </a:p>
          <a:p>
            <a:r>
              <a:rPr lang="en-US" dirty="0" err="1"/>
              <a:t>Top_p</a:t>
            </a:r>
            <a:r>
              <a:rPr lang="en-US" dirty="0"/>
              <a:t>: Is like a spotlight, focuses on the most likely words during text generation.  Default = 1.0 so model considers all words, but it you lower it, only the most probable words get attention.  It’s a way to control the variety of words in the output, so this does impact the token usage.</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Temperature: A setting that controls how “creative” or “random” the output is.  Low-Temp = more deterministic, like following a strict recipe.  High-Temp = Wild!  Output becomes more random, like a chef experimenting.</a:t>
            </a:r>
          </a:p>
          <a:p>
            <a:endParaRPr lang="en-US" dirty="0"/>
          </a:p>
          <a:p>
            <a:r>
              <a:rPr lang="en-US" dirty="0" err="1"/>
              <a:t>Top_p</a:t>
            </a:r>
            <a:r>
              <a:rPr lang="en-US" dirty="0"/>
              <a:t>: Is like a spotlight, focuses on the most likely words during text generation.  Default = 1.0 so model considers all words, but it you lower it, only the most probable words get attention.  It’s a way to control the variety of words in the output, so this does impact the token usage.</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133808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Temperature: A setting that controls how “creative” or “random” the output is.  Low-Temp = more deterministic, like following a strict recipe.  High-Temp = Wild!  Output becomes more random, like a chef experimenting.</a:t>
            </a:r>
          </a:p>
          <a:p>
            <a:endParaRPr lang="en-US" dirty="0"/>
          </a:p>
          <a:p>
            <a:r>
              <a:rPr lang="en-US" dirty="0" err="1"/>
              <a:t>Top_p</a:t>
            </a:r>
            <a:r>
              <a:rPr lang="en-US" dirty="0"/>
              <a:t>: Is like a spotlight, focuses on the most likely words during text generation.  Default = 1.0 so model considers all words, but it you lower it, only the most probable words get attention.  It’s a way to control the variety of words in the output, so this does impact the token usage.</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332267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388224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4/11/2024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4/11/2024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linkedin.com/pulse/zero-shot-one-few-learning-prompt-engineering-path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zero-shot-one-few-learning-prompt-engineering-patha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ai-services/openai/reference#chat-completion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24.jpe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AI Fundamentals</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REST, Playground, Code</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851199" y="3797373"/>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Principal 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376560" y="3566589"/>
            <a:ext cx="1234670" cy="1141214"/>
          </a:xfrm>
          <a:prstGeom prst="ellipse">
            <a:avLst/>
          </a:prstGeom>
          <a:noFill/>
          <a:effectLst>
            <a:reflection endPos="0" dist="50800" dir="5400000" sy="-100000" algn="bl" rotWithShape="0"/>
          </a:effectLst>
        </p:spPr>
      </p:pic>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59" y="206580"/>
            <a:ext cx="1474633" cy="1279320"/>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38802AF6-69A4-C0DF-65D5-67A2CD444862}"/>
              </a:ext>
            </a:extLst>
          </p:cNvPr>
          <p:cNvGrpSpPr/>
          <p:nvPr/>
        </p:nvGrpSpPr>
        <p:grpSpPr>
          <a:xfrm>
            <a:off x="833102" y="2365873"/>
            <a:ext cx="1098000" cy="1098000"/>
            <a:chOff x="833102" y="2365873"/>
            <a:chExt cx="1098000" cy="1098000"/>
          </a:xfrm>
        </p:grpSpPr>
        <p:sp>
          <p:nvSpPr>
            <p:cNvPr id="3" name="Oval 2">
              <a:extLst>
                <a:ext uri="{FF2B5EF4-FFF2-40B4-BE49-F238E27FC236}">
                  <a16:creationId xmlns:a16="http://schemas.microsoft.com/office/drawing/2014/main" id="{0EAAAC39-E124-210A-ED9C-AB89BFC769ED}"/>
                </a:ext>
              </a:extLst>
            </p:cNvPr>
            <p:cNvSpPr/>
            <p:nvPr/>
          </p:nvSpPr>
          <p:spPr>
            <a:xfrm>
              <a:off x="833102" y="2365873"/>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descr="Newspaper">
              <a:extLst>
                <a:ext uri="{FF2B5EF4-FFF2-40B4-BE49-F238E27FC236}">
                  <a16:creationId xmlns:a16="http://schemas.microsoft.com/office/drawing/2014/main" id="{1043C636-8EC2-9D16-94B2-D3B77CB5729A}"/>
                </a:ext>
              </a:extLst>
            </p:cNvPr>
            <p:cNvSpPr/>
            <p:nvPr/>
          </p:nvSpPr>
          <p:spPr>
            <a:xfrm>
              <a:off x="1055704" y="2599873"/>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grpSp>
        <p:nvGrpSpPr>
          <p:cNvPr id="19" name="Group 18">
            <a:extLst>
              <a:ext uri="{FF2B5EF4-FFF2-40B4-BE49-F238E27FC236}">
                <a16:creationId xmlns:a16="http://schemas.microsoft.com/office/drawing/2014/main" id="{8632CE55-8E21-FBE4-1DFC-8A2EA01DAFC1}"/>
              </a:ext>
            </a:extLst>
          </p:cNvPr>
          <p:cNvGrpSpPr/>
          <p:nvPr/>
        </p:nvGrpSpPr>
        <p:grpSpPr>
          <a:xfrm>
            <a:off x="805195" y="3739135"/>
            <a:ext cx="1098000" cy="1098000"/>
            <a:chOff x="2469900" y="2365873"/>
            <a:chExt cx="1098000" cy="1098000"/>
          </a:xfrm>
        </p:grpSpPr>
        <p:sp>
          <p:nvSpPr>
            <p:cNvPr id="7" name="Oval 6">
              <a:extLst>
                <a:ext uri="{FF2B5EF4-FFF2-40B4-BE49-F238E27FC236}">
                  <a16:creationId xmlns:a16="http://schemas.microsoft.com/office/drawing/2014/main" id="{7684470F-9E2B-CD0E-8F39-8CBB17770CFC}"/>
                </a:ext>
              </a:extLst>
            </p:cNvPr>
            <p:cNvSpPr/>
            <p:nvPr/>
          </p:nvSpPr>
          <p:spPr>
            <a:xfrm>
              <a:off x="2469900" y="2365873"/>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descr="Network">
              <a:extLst>
                <a:ext uri="{FF2B5EF4-FFF2-40B4-BE49-F238E27FC236}">
                  <a16:creationId xmlns:a16="http://schemas.microsoft.com/office/drawing/2014/main" id="{80AF6B74-9D80-4A08-ADA4-5C2DCAE0A5F3}"/>
                </a:ext>
              </a:extLst>
            </p:cNvPr>
            <p:cNvSpPr/>
            <p:nvPr/>
          </p:nvSpPr>
          <p:spPr>
            <a:xfrm>
              <a:off x="2703900" y="2599872"/>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grpSp>
        <p:nvGrpSpPr>
          <p:cNvPr id="14" name="Group 13">
            <a:extLst>
              <a:ext uri="{FF2B5EF4-FFF2-40B4-BE49-F238E27FC236}">
                <a16:creationId xmlns:a16="http://schemas.microsoft.com/office/drawing/2014/main" id="{4904726E-23DA-7CB2-69EB-40F9F968B310}"/>
              </a:ext>
            </a:extLst>
          </p:cNvPr>
          <p:cNvGrpSpPr/>
          <p:nvPr/>
        </p:nvGrpSpPr>
        <p:grpSpPr>
          <a:xfrm>
            <a:off x="805195" y="5112397"/>
            <a:ext cx="1098000" cy="1098000"/>
            <a:chOff x="4366244" y="2701999"/>
            <a:chExt cx="1098000" cy="1098000"/>
          </a:xfrm>
        </p:grpSpPr>
        <p:sp>
          <p:nvSpPr>
            <p:cNvPr id="13" name="Oval 12">
              <a:extLst>
                <a:ext uri="{FF2B5EF4-FFF2-40B4-BE49-F238E27FC236}">
                  <a16:creationId xmlns:a16="http://schemas.microsoft.com/office/drawing/2014/main" id="{59E210B6-45CC-7D61-B127-2BE5A0AD5B91}"/>
                </a:ext>
              </a:extLst>
            </p:cNvPr>
            <p:cNvSpPr/>
            <p:nvPr/>
          </p:nvSpPr>
          <p:spPr>
            <a:xfrm>
              <a:off x="4366244" y="2701999"/>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12" name="Graphic 11" descr="Magnifying glass with solid fill">
              <a:extLst>
                <a:ext uri="{FF2B5EF4-FFF2-40B4-BE49-F238E27FC236}">
                  <a16:creationId xmlns:a16="http://schemas.microsoft.com/office/drawing/2014/main" id="{3E54F8A7-25B7-A96B-2F27-C149F2BD54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7900" y="2914872"/>
              <a:ext cx="674687" cy="674687"/>
            </a:xfrm>
            <a:prstGeom prst="rect">
              <a:avLst/>
            </a:prstGeom>
          </p:spPr>
        </p:pic>
      </p:grpSp>
      <p:grpSp>
        <p:nvGrpSpPr>
          <p:cNvPr id="48" name="Group 47">
            <a:extLst>
              <a:ext uri="{FF2B5EF4-FFF2-40B4-BE49-F238E27FC236}">
                <a16:creationId xmlns:a16="http://schemas.microsoft.com/office/drawing/2014/main" id="{DC76E9CC-A24A-6D81-C585-524959FDEE77}"/>
              </a:ext>
            </a:extLst>
          </p:cNvPr>
          <p:cNvGrpSpPr/>
          <p:nvPr/>
        </p:nvGrpSpPr>
        <p:grpSpPr>
          <a:xfrm>
            <a:off x="4449817" y="2310236"/>
            <a:ext cx="1098000" cy="1098000"/>
            <a:chOff x="4432636" y="2331000"/>
            <a:chExt cx="1098000" cy="1098000"/>
          </a:xfrm>
        </p:grpSpPr>
        <p:sp>
          <p:nvSpPr>
            <p:cNvPr id="16" name="Oval 15">
              <a:extLst>
                <a:ext uri="{FF2B5EF4-FFF2-40B4-BE49-F238E27FC236}">
                  <a16:creationId xmlns:a16="http://schemas.microsoft.com/office/drawing/2014/main" id="{BDB20070-6CF9-2A1F-118D-3B69BA3D93B1}"/>
                </a:ext>
              </a:extLst>
            </p:cNvPr>
            <p:cNvSpPr/>
            <p:nvPr/>
          </p:nvSpPr>
          <p:spPr>
            <a:xfrm>
              <a:off x="4432636" y="2331000"/>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Head with Gears">
              <a:extLst>
                <a:ext uri="{FF2B5EF4-FFF2-40B4-BE49-F238E27FC236}">
                  <a16:creationId xmlns:a16="http://schemas.microsoft.com/office/drawing/2014/main" id="{AB64FE42-F81F-C99A-0DCE-F8763FAD33EB}"/>
                </a:ext>
              </a:extLst>
            </p:cNvPr>
            <p:cNvSpPr/>
            <p:nvPr/>
          </p:nvSpPr>
          <p:spPr>
            <a:xfrm>
              <a:off x="4678359" y="2576427"/>
              <a:ext cx="630000" cy="63000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grpSp>
        <p:nvGrpSpPr>
          <p:cNvPr id="43" name="Group 42">
            <a:extLst>
              <a:ext uri="{FF2B5EF4-FFF2-40B4-BE49-F238E27FC236}">
                <a16:creationId xmlns:a16="http://schemas.microsoft.com/office/drawing/2014/main" id="{AA927A09-2D5C-70C1-9936-7CABCC0B36B4}"/>
              </a:ext>
            </a:extLst>
          </p:cNvPr>
          <p:cNvGrpSpPr/>
          <p:nvPr/>
        </p:nvGrpSpPr>
        <p:grpSpPr>
          <a:xfrm>
            <a:off x="4444359" y="3739134"/>
            <a:ext cx="1098000" cy="1098000"/>
            <a:chOff x="9173100" y="2331000"/>
            <a:chExt cx="1098000" cy="1098000"/>
          </a:xfrm>
        </p:grpSpPr>
        <p:sp>
          <p:nvSpPr>
            <p:cNvPr id="42" name="Oval 41">
              <a:extLst>
                <a:ext uri="{FF2B5EF4-FFF2-40B4-BE49-F238E27FC236}">
                  <a16:creationId xmlns:a16="http://schemas.microsoft.com/office/drawing/2014/main" id="{6419ED84-E06F-6560-AE4C-3FA56B2E3DFA}"/>
                </a:ext>
              </a:extLst>
            </p:cNvPr>
            <p:cNvSpPr/>
            <p:nvPr/>
          </p:nvSpPr>
          <p:spPr>
            <a:xfrm>
              <a:off x="9173100" y="2331000"/>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41" name="Graphic 40" descr="Mining tools with solid fill">
              <a:extLst>
                <a:ext uri="{FF2B5EF4-FFF2-40B4-BE49-F238E27FC236}">
                  <a16:creationId xmlns:a16="http://schemas.microsoft.com/office/drawing/2014/main" id="{72709AA5-D62F-6742-2C5B-2FB047AEDD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37791" y="2578746"/>
              <a:ext cx="568617" cy="555489"/>
            </a:xfrm>
            <a:prstGeom prst="rect">
              <a:avLst/>
            </a:prstGeom>
          </p:spPr>
        </p:pic>
      </p:grpSp>
      <p:sp>
        <p:nvSpPr>
          <p:cNvPr id="45" name="Title 1">
            <a:extLst>
              <a:ext uri="{FF2B5EF4-FFF2-40B4-BE49-F238E27FC236}">
                <a16:creationId xmlns:a16="http://schemas.microsoft.com/office/drawing/2014/main" id="{C5DEB6EF-C303-F903-0B4F-AD4E7789FC18}"/>
              </a:ext>
            </a:extLst>
          </p:cNvPr>
          <p:cNvSpPr txBox="1">
            <a:spLocks/>
          </p:cNvSpPr>
          <p:nvPr/>
        </p:nvSpPr>
        <p:spPr>
          <a:xfrm>
            <a:off x="2002149" y="2778620"/>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Prompt Engineering</a:t>
            </a:r>
          </a:p>
        </p:txBody>
      </p:sp>
      <p:sp>
        <p:nvSpPr>
          <p:cNvPr id="46" name="Title 1">
            <a:extLst>
              <a:ext uri="{FF2B5EF4-FFF2-40B4-BE49-F238E27FC236}">
                <a16:creationId xmlns:a16="http://schemas.microsoft.com/office/drawing/2014/main" id="{8D4060EE-F565-64DF-2A42-755844954F26}"/>
              </a:ext>
            </a:extLst>
          </p:cNvPr>
          <p:cNvSpPr txBox="1">
            <a:spLocks/>
          </p:cNvSpPr>
          <p:nvPr/>
        </p:nvSpPr>
        <p:spPr>
          <a:xfrm>
            <a:off x="2002149" y="4122685"/>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Agentic Workflow</a:t>
            </a:r>
          </a:p>
        </p:txBody>
      </p:sp>
      <p:sp>
        <p:nvSpPr>
          <p:cNvPr id="47" name="Title 1">
            <a:extLst>
              <a:ext uri="{FF2B5EF4-FFF2-40B4-BE49-F238E27FC236}">
                <a16:creationId xmlns:a16="http://schemas.microsoft.com/office/drawing/2014/main" id="{63899527-B513-89FB-0FBA-1505B0CA36AC}"/>
              </a:ext>
            </a:extLst>
          </p:cNvPr>
          <p:cNvSpPr txBox="1">
            <a:spLocks/>
          </p:cNvSpPr>
          <p:nvPr/>
        </p:nvSpPr>
        <p:spPr>
          <a:xfrm>
            <a:off x="2002149" y="5498931"/>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RAG</a:t>
            </a:r>
          </a:p>
        </p:txBody>
      </p:sp>
      <p:sp>
        <p:nvSpPr>
          <p:cNvPr id="49" name="Title 1">
            <a:extLst>
              <a:ext uri="{FF2B5EF4-FFF2-40B4-BE49-F238E27FC236}">
                <a16:creationId xmlns:a16="http://schemas.microsoft.com/office/drawing/2014/main" id="{B0418B41-9618-C125-94C9-EC2C090E4329}"/>
              </a:ext>
            </a:extLst>
          </p:cNvPr>
          <p:cNvSpPr txBox="1">
            <a:spLocks/>
          </p:cNvSpPr>
          <p:nvPr/>
        </p:nvSpPr>
        <p:spPr>
          <a:xfrm>
            <a:off x="5720594" y="2699309"/>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Chat Completions</a:t>
            </a:r>
          </a:p>
        </p:txBody>
      </p:sp>
      <p:sp>
        <p:nvSpPr>
          <p:cNvPr id="50" name="Title 1">
            <a:extLst>
              <a:ext uri="{FF2B5EF4-FFF2-40B4-BE49-F238E27FC236}">
                <a16:creationId xmlns:a16="http://schemas.microsoft.com/office/drawing/2014/main" id="{2C8A5F7B-9F6A-1F8A-2DB4-441F5996725C}"/>
              </a:ext>
            </a:extLst>
          </p:cNvPr>
          <p:cNvSpPr txBox="1">
            <a:spLocks/>
          </p:cNvSpPr>
          <p:nvPr/>
        </p:nvSpPr>
        <p:spPr>
          <a:xfrm>
            <a:off x="5720594" y="4083933"/>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Postman &amp; Curl</a:t>
            </a:r>
          </a:p>
        </p:txBody>
      </p:sp>
      <p:sp>
        <p:nvSpPr>
          <p:cNvPr id="54" name="Oval 53">
            <a:extLst>
              <a:ext uri="{FF2B5EF4-FFF2-40B4-BE49-F238E27FC236}">
                <a16:creationId xmlns:a16="http://schemas.microsoft.com/office/drawing/2014/main" id="{C260E1FB-734E-755E-2D57-B6BDBD31B1D0}"/>
              </a:ext>
            </a:extLst>
          </p:cNvPr>
          <p:cNvSpPr/>
          <p:nvPr/>
        </p:nvSpPr>
        <p:spPr>
          <a:xfrm>
            <a:off x="4462031" y="5112397"/>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52" name="Graphic 51" descr="Playground with solid fill">
            <a:extLst>
              <a:ext uri="{FF2B5EF4-FFF2-40B4-BE49-F238E27FC236}">
                <a16:creationId xmlns:a16="http://schemas.microsoft.com/office/drawing/2014/main" id="{8C7EA3B3-7CEC-03C9-E6C3-BB2FB55A5AC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21510" y="5325270"/>
            <a:ext cx="595553" cy="612502"/>
          </a:xfrm>
          <a:prstGeom prst="rect">
            <a:avLst/>
          </a:prstGeom>
        </p:spPr>
      </p:pic>
      <p:sp>
        <p:nvSpPr>
          <p:cNvPr id="56" name="Title 1">
            <a:extLst>
              <a:ext uri="{FF2B5EF4-FFF2-40B4-BE49-F238E27FC236}">
                <a16:creationId xmlns:a16="http://schemas.microsoft.com/office/drawing/2014/main" id="{B7874B0F-CA44-518A-5C78-B3D6B4B9F4DF}"/>
              </a:ext>
            </a:extLst>
          </p:cNvPr>
          <p:cNvSpPr txBox="1">
            <a:spLocks/>
          </p:cNvSpPr>
          <p:nvPr/>
        </p:nvSpPr>
        <p:spPr>
          <a:xfrm>
            <a:off x="5720594" y="5480706"/>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AI Playground</a:t>
            </a:r>
          </a:p>
        </p:txBody>
      </p:sp>
      <p:grpSp>
        <p:nvGrpSpPr>
          <p:cNvPr id="60" name="Group 59">
            <a:extLst>
              <a:ext uri="{FF2B5EF4-FFF2-40B4-BE49-F238E27FC236}">
                <a16:creationId xmlns:a16="http://schemas.microsoft.com/office/drawing/2014/main" id="{D75F1902-906C-ED21-6EF7-851EF0E9BA6F}"/>
              </a:ext>
            </a:extLst>
          </p:cNvPr>
          <p:cNvGrpSpPr/>
          <p:nvPr/>
        </p:nvGrpSpPr>
        <p:grpSpPr>
          <a:xfrm>
            <a:off x="7984569" y="3750981"/>
            <a:ext cx="1098000" cy="1098000"/>
            <a:chOff x="8579504" y="2996807"/>
            <a:chExt cx="1098000" cy="1098000"/>
          </a:xfrm>
        </p:grpSpPr>
        <p:sp>
          <p:nvSpPr>
            <p:cNvPr id="59" name="Oval 58">
              <a:extLst>
                <a:ext uri="{FF2B5EF4-FFF2-40B4-BE49-F238E27FC236}">
                  <a16:creationId xmlns:a16="http://schemas.microsoft.com/office/drawing/2014/main" id="{86793B11-0BAB-8368-C3FF-7EDCC1665B02}"/>
                </a:ext>
              </a:extLst>
            </p:cNvPr>
            <p:cNvSpPr/>
            <p:nvPr/>
          </p:nvSpPr>
          <p:spPr>
            <a:xfrm>
              <a:off x="8579504" y="2996807"/>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58" name="Graphic 57" descr="Programmer male with solid fill">
              <a:extLst>
                <a:ext uri="{FF2B5EF4-FFF2-40B4-BE49-F238E27FC236}">
                  <a16:creationId xmlns:a16="http://schemas.microsoft.com/office/drawing/2014/main" id="{C9B9B769-A9BA-810C-0D75-3123AF3273C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780672" y="3185663"/>
              <a:ext cx="695664" cy="644446"/>
            </a:xfrm>
            <a:prstGeom prst="rect">
              <a:avLst/>
            </a:prstGeom>
          </p:spPr>
        </p:pic>
      </p:grpSp>
      <p:sp>
        <p:nvSpPr>
          <p:cNvPr id="61" name="Title 1">
            <a:extLst>
              <a:ext uri="{FF2B5EF4-FFF2-40B4-BE49-F238E27FC236}">
                <a16:creationId xmlns:a16="http://schemas.microsoft.com/office/drawing/2014/main" id="{FF27B8D5-4E41-20FC-908D-ECAC05E20BC6}"/>
              </a:ext>
            </a:extLst>
          </p:cNvPr>
          <p:cNvSpPr txBox="1">
            <a:spLocks/>
          </p:cNvSpPr>
          <p:nvPr/>
        </p:nvSpPr>
        <p:spPr>
          <a:xfrm>
            <a:off x="9129052" y="4122685"/>
            <a:ext cx="2442210" cy="36138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spc="-49" dirty="0">
                <a:ln w="3175">
                  <a:noFill/>
                </a:ln>
                <a:solidFill>
                  <a:schemeClr val="accent1">
                    <a:lumMod val="75000"/>
                  </a:schemeClr>
                </a:solidFill>
                <a:ea typeface="+mn-ea"/>
                <a:cs typeface="Segoe UI" pitchFamily="34" charset="0"/>
              </a:rPr>
              <a:t>Code Samples</a:t>
            </a:r>
          </a:p>
        </p:txBody>
      </p:sp>
    </p:spTree>
    <p:extLst>
      <p:ext uri="{BB962C8B-B14F-4D97-AF65-F5344CB8AC3E}">
        <p14:creationId xmlns:p14="http://schemas.microsoft.com/office/powerpoint/2010/main" val="54281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69951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Prompt Engineering</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188054"/>
            <a:ext cx="536067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Zero-Shot </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One-Shot </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Few-Shot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Chain-of-thought </a:t>
            </a: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06730" y="193729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Text Placeholder 2">
            <a:extLst>
              <a:ext uri="{FF2B5EF4-FFF2-40B4-BE49-F238E27FC236}">
                <a16:creationId xmlns:a16="http://schemas.microsoft.com/office/drawing/2014/main" id="{7E915FBB-EC50-3744-EFD2-380F2F658450}"/>
              </a:ext>
            </a:extLst>
          </p:cNvPr>
          <p:cNvSpPr txBox="1">
            <a:spLocks/>
          </p:cNvSpPr>
          <p:nvPr/>
        </p:nvSpPr>
        <p:spPr>
          <a:xfrm>
            <a:off x="537557" y="1408667"/>
            <a:ext cx="4412327" cy="400083"/>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Zero, One and Few-Shot prompting</a:t>
            </a:r>
            <a:endParaRPr lang="en-US" sz="1200" dirty="0">
              <a:solidFill>
                <a:schemeClr val="accent1">
                  <a:lumMod val="75000"/>
                </a:schemeClr>
              </a:solidFill>
              <a:latin typeface="Segoe UI Semibold"/>
            </a:endParaRPr>
          </a:p>
        </p:txBody>
      </p:sp>
      <p:sp>
        <p:nvSpPr>
          <p:cNvPr id="4" name="Rectangle: Rounded Corners 3">
            <a:extLst>
              <a:ext uri="{FF2B5EF4-FFF2-40B4-BE49-F238E27FC236}">
                <a16:creationId xmlns:a16="http://schemas.microsoft.com/office/drawing/2014/main" id="{9F13A928-32EB-30A6-D7C4-43F6731724F1}"/>
              </a:ext>
            </a:extLst>
          </p:cNvPr>
          <p:cNvSpPr/>
          <p:nvPr/>
        </p:nvSpPr>
        <p:spPr>
          <a:xfrm rot="20465493">
            <a:off x="6093963" y="1474337"/>
            <a:ext cx="4091940" cy="668825"/>
          </a:xfrm>
          <a:prstGeom prst="roundRect">
            <a:avLst/>
          </a:prstGeom>
          <a:solidFill>
            <a:schemeClr val="tx1">
              <a:lumMod val="75000"/>
              <a:lumOff val="2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Why is the Sky Blue?</a:t>
            </a:r>
          </a:p>
        </p:txBody>
      </p:sp>
      <p:pic>
        <p:nvPicPr>
          <p:cNvPr id="8" name="Picture 7">
            <a:extLst>
              <a:ext uri="{FF2B5EF4-FFF2-40B4-BE49-F238E27FC236}">
                <a16:creationId xmlns:a16="http://schemas.microsoft.com/office/drawing/2014/main" id="{71471BC0-BED5-1446-7E4D-0737A2BA98CB}"/>
              </a:ext>
            </a:extLst>
          </p:cNvPr>
          <p:cNvPicPr>
            <a:picLocks noChangeAspect="1"/>
          </p:cNvPicPr>
          <p:nvPr/>
        </p:nvPicPr>
        <p:blipFill>
          <a:blip r:embed="rId3"/>
          <a:stretch>
            <a:fillRect/>
          </a:stretch>
        </p:blipFill>
        <p:spPr>
          <a:xfrm>
            <a:off x="6095999" y="3111899"/>
            <a:ext cx="4431509" cy="3279186"/>
          </a:xfrm>
          <a:prstGeom prst="rect">
            <a:avLst/>
          </a:prstGeom>
        </p:spPr>
      </p:pic>
      <p:sp>
        <p:nvSpPr>
          <p:cNvPr id="9" name="Content Placeholder 3">
            <a:extLst>
              <a:ext uri="{FF2B5EF4-FFF2-40B4-BE49-F238E27FC236}">
                <a16:creationId xmlns:a16="http://schemas.microsoft.com/office/drawing/2014/main" id="{6AA15F09-4A40-542E-1F02-E2A04C00754C}"/>
              </a:ext>
            </a:extLst>
          </p:cNvPr>
          <p:cNvSpPr txBox="1">
            <a:spLocks/>
          </p:cNvSpPr>
          <p:nvPr/>
        </p:nvSpPr>
        <p:spPr>
          <a:xfrm>
            <a:off x="506730" y="3945918"/>
            <a:ext cx="5360670" cy="948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accent1">
                    <a:lumMod val="75000"/>
                  </a:schemeClr>
                </a:solidFill>
                <a:latin typeface="Segoe UI Semibold" panose="020B0702040204020203" pitchFamily="34" charset="0"/>
                <a:cs typeface="Segoe UI Semibold" panose="020B0702040204020203" pitchFamily="34" charset="0"/>
                <a:hlinkClick r:id="rId4"/>
              </a:rPr>
              <a:t>Great </a:t>
            </a:r>
            <a:r>
              <a:rPr lang="en-US" sz="1400" dirty="0" err="1">
                <a:solidFill>
                  <a:schemeClr val="accent1">
                    <a:lumMod val="75000"/>
                  </a:schemeClr>
                </a:solidFill>
                <a:latin typeface="Segoe UI Semibold" panose="020B0702040204020203" pitchFamily="34" charset="0"/>
                <a:cs typeface="Segoe UI Semibold" panose="020B0702040204020203" pitchFamily="34" charset="0"/>
                <a:hlinkClick r:id="rId4"/>
              </a:rPr>
              <a:t>Linkedin</a:t>
            </a:r>
            <a:r>
              <a:rPr lang="en-US" sz="1400" dirty="0">
                <a:solidFill>
                  <a:schemeClr val="accent1">
                    <a:lumMod val="75000"/>
                  </a:schemeClr>
                </a:solidFill>
                <a:latin typeface="Segoe UI Semibold" panose="020B0702040204020203" pitchFamily="34" charset="0"/>
                <a:cs typeface="Segoe UI Semibold" panose="020B0702040204020203" pitchFamily="34" charset="0"/>
                <a:hlinkClick r:id="rId4"/>
              </a:rPr>
              <a:t> post on prompt engineering</a:t>
            </a:r>
            <a:endParaRPr lang="en-US" sz="14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Font typeface="Arial" panose="020B0604020202020204" pitchFamily="34" charse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2780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69951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Agentic workflow</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188054"/>
            <a:ext cx="536067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Interactions today are mostly non-agentic</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Prompt generate a response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Agentic allows for more intuitive workflows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Agentic Reasoning</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Generate the code but also evaluate the output</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Tool Utilization</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Planning</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Self-RAG (Self-Reflective)</a:t>
            </a:r>
          </a:p>
          <a:p>
            <a:pPr lvl="1"/>
            <a:endParaRPr lang="en-US" sz="14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06730" y="193729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Text Placeholder 2">
            <a:extLst>
              <a:ext uri="{FF2B5EF4-FFF2-40B4-BE49-F238E27FC236}">
                <a16:creationId xmlns:a16="http://schemas.microsoft.com/office/drawing/2014/main" id="{7E915FBB-EC50-3744-EFD2-380F2F658450}"/>
              </a:ext>
            </a:extLst>
          </p:cNvPr>
          <p:cNvSpPr txBox="1">
            <a:spLocks/>
          </p:cNvSpPr>
          <p:nvPr/>
        </p:nvSpPr>
        <p:spPr>
          <a:xfrm>
            <a:off x="537557" y="1408667"/>
            <a:ext cx="4412327" cy="400083"/>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Yields remarkably better results</a:t>
            </a:r>
            <a:endParaRPr lang="en-US" sz="1200" dirty="0">
              <a:solidFill>
                <a:schemeClr val="accent1">
                  <a:lumMod val="75000"/>
                </a:schemeClr>
              </a:solidFill>
              <a:latin typeface="Segoe UI Semibold"/>
            </a:endParaRPr>
          </a:p>
        </p:txBody>
      </p:sp>
      <p:pic>
        <p:nvPicPr>
          <p:cNvPr id="5" name="Picture 4">
            <a:extLst>
              <a:ext uri="{FF2B5EF4-FFF2-40B4-BE49-F238E27FC236}">
                <a16:creationId xmlns:a16="http://schemas.microsoft.com/office/drawing/2014/main" id="{CDB8D93F-5650-E0B4-D03E-A1C111903DB5}"/>
              </a:ext>
            </a:extLst>
          </p:cNvPr>
          <p:cNvPicPr>
            <a:picLocks noChangeAspect="1"/>
          </p:cNvPicPr>
          <p:nvPr/>
        </p:nvPicPr>
        <p:blipFill>
          <a:blip r:embed="rId3"/>
          <a:stretch>
            <a:fillRect/>
          </a:stretch>
        </p:blipFill>
        <p:spPr>
          <a:xfrm>
            <a:off x="5318877" y="1292872"/>
            <a:ext cx="6632282" cy="4272255"/>
          </a:xfrm>
          <a:prstGeom prst="rect">
            <a:avLst/>
          </a:prstGeom>
        </p:spPr>
      </p:pic>
    </p:spTree>
    <p:extLst>
      <p:ext uri="{BB962C8B-B14F-4D97-AF65-F5344CB8AC3E}">
        <p14:creationId xmlns:p14="http://schemas.microsoft.com/office/powerpoint/2010/main" val="289162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101269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(RAG) Retrieval Augmented Generation </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188054"/>
            <a:ext cx="536067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Interactions today are mostly non-agentic</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Prompt generate a response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Agentic allows for more intuitive workflows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Agentic Reasoning</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Generate the code but also evaluate the output</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Tool Utilization</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Planning</a:t>
            </a:r>
          </a:p>
          <a:p>
            <a:pPr lvl="1"/>
            <a:r>
              <a:rPr lang="en-US" sz="1400" dirty="0">
                <a:solidFill>
                  <a:schemeClr val="accent1">
                    <a:lumMod val="75000"/>
                  </a:schemeClr>
                </a:solidFill>
                <a:latin typeface="Segoe UI Semibold" panose="020B0702040204020203" pitchFamily="34" charset="0"/>
                <a:cs typeface="Segoe UI Semibold" panose="020B0702040204020203" pitchFamily="34" charset="0"/>
              </a:rPr>
              <a:t>Self-RAG (Self-Reflective)</a:t>
            </a:r>
          </a:p>
          <a:p>
            <a:pPr lvl="1"/>
            <a:endParaRPr lang="en-US" sz="14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06730" y="193729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Text Placeholder 2">
            <a:extLst>
              <a:ext uri="{FF2B5EF4-FFF2-40B4-BE49-F238E27FC236}">
                <a16:creationId xmlns:a16="http://schemas.microsoft.com/office/drawing/2014/main" id="{7E915FBB-EC50-3744-EFD2-380F2F658450}"/>
              </a:ext>
            </a:extLst>
          </p:cNvPr>
          <p:cNvSpPr txBox="1">
            <a:spLocks/>
          </p:cNvSpPr>
          <p:nvPr/>
        </p:nvSpPr>
        <p:spPr>
          <a:xfrm>
            <a:off x="537557" y="1408667"/>
            <a:ext cx="4412327" cy="400083"/>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Injecting external knowledge </a:t>
            </a:r>
            <a:endParaRPr lang="en-US" sz="1200" dirty="0">
              <a:solidFill>
                <a:schemeClr val="accent1">
                  <a:lumMod val="75000"/>
                </a:schemeClr>
              </a:solidFill>
              <a:latin typeface="Segoe UI Semibold"/>
            </a:endParaRPr>
          </a:p>
        </p:txBody>
      </p:sp>
      <p:sp>
        <p:nvSpPr>
          <p:cNvPr id="9" name="Content Placeholder 3">
            <a:extLst>
              <a:ext uri="{FF2B5EF4-FFF2-40B4-BE49-F238E27FC236}">
                <a16:creationId xmlns:a16="http://schemas.microsoft.com/office/drawing/2014/main" id="{6AA15F09-4A40-542E-1F02-E2A04C00754C}"/>
              </a:ext>
            </a:extLst>
          </p:cNvPr>
          <p:cNvSpPr txBox="1">
            <a:spLocks/>
          </p:cNvSpPr>
          <p:nvPr/>
        </p:nvSpPr>
        <p:spPr>
          <a:xfrm>
            <a:off x="411480" y="5157636"/>
            <a:ext cx="5360670" cy="948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accent1">
                    <a:lumMod val="75000"/>
                  </a:schemeClr>
                </a:solidFill>
                <a:latin typeface="Segoe UI Semibold" panose="020B0702040204020203" pitchFamily="34" charset="0"/>
                <a:cs typeface="Segoe UI Semibold" panose="020B0702040204020203" pitchFamily="34" charset="0"/>
                <a:hlinkClick r:id="rId3"/>
              </a:rPr>
              <a:t>Great </a:t>
            </a:r>
            <a:r>
              <a:rPr lang="en-US" sz="1400" dirty="0" err="1">
                <a:solidFill>
                  <a:schemeClr val="accent1">
                    <a:lumMod val="75000"/>
                  </a:schemeClr>
                </a:solidFill>
                <a:latin typeface="Segoe UI Semibold" panose="020B0702040204020203" pitchFamily="34" charset="0"/>
                <a:cs typeface="Segoe UI Semibold" panose="020B0702040204020203" pitchFamily="34" charset="0"/>
                <a:hlinkClick r:id="rId3"/>
              </a:rPr>
              <a:t>Linkedin</a:t>
            </a:r>
            <a:r>
              <a:rPr lang="en-US" sz="1400" dirty="0">
                <a:solidFill>
                  <a:schemeClr val="accent1">
                    <a:lumMod val="75000"/>
                  </a:schemeClr>
                </a:solidFill>
                <a:latin typeface="Segoe UI Semibold" panose="020B0702040204020203" pitchFamily="34" charset="0"/>
                <a:cs typeface="Segoe UI Semibold" panose="020B0702040204020203" pitchFamily="34" charset="0"/>
                <a:hlinkClick r:id="rId3"/>
              </a:rPr>
              <a:t> post on prompt engineering</a:t>
            </a:r>
            <a:endParaRPr lang="en-US" sz="1400" dirty="0">
              <a:solidFill>
                <a:schemeClr val="accent1">
                  <a:lumMod val="75000"/>
                </a:schemeClr>
              </a:solidFill>
              <a:latin typeface="Segoe UI Semibold" panose="020B0702040204020203" pitchFamily="34" charset="0"/>
              <a:cs typeface="Segoe UI Semibold" panose="020B0702040204020203" pitchFamily="34" charset="0"/>
            </a:endParaRP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Font typeface="Arial" panose="020B0604020202020204" pitchFamily="34" charse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CDB8D93F-5650-E0B4-D03E-A1C111903DB5}"/>
              </a:ext>
            </a:extLst>
          </p:cNvPr>
          <p:cNvPicPr>
            <a:picLocks noChangeAspect="1"/>
          </p:cNvPicPr>
          <p:nvPr/>
        </p:nvPicPr>
        <p:blipFill>
          <a:blip r:embed="rId4"/>
          <a:stretch>
            <a:fillRect/>
          </a:stretch>
        </p:blipFill>
        <p:spPr>
          <a:xfrm>
            <a:off x="5474970" y="1759087"/>
            <a:ext cx="6366393" cy="3827517"/>
          </a:xfrm>
          <a:prstGeom prst="rect">
            <a:avLst/>
          </a:prstGeom>
        </p:spPr>
      </p:pic>
    </p:spTree>
    <p:extLst>
      <p:ext uri="{BB962C8B-B14F-4D97-AF65-F5344CB8AC3E}">
        <p14:creationId xmlns:p14="http://schemas.microsoft.com/office/powerpoint/2010/main" val="53834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AOAI: REST APIs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1968960"/>
            <a:ext cx="504063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Understand the </a:t>
            </a:r>
            <a:r>
              <a:rPr lang="en-US" sz="1800" dirty="0">
                <a:solidFill>
                  <a:schemeClr val="accent1">
                    <a:lumMod val="75000"/>
                  </a:schemeClr>
                </a:solidFill>
                <a:latin typeface="Segoe UI Semibold" panose="020B0702040204020203" pitchFamily="34" charset="0"/>
                <a:cs typeface="Segoe UI Semibold" panose="020B0702040204020203" pitchFamily="34" charset="0"/>
                <a:hlinkClick r:id="rId3"/>
              </a:rPr>
              <a:t>AOAI REST API reference</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chat/completions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extensions/chat/completions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Request Body</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Response Body</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Temperature</a:t>
            </a:r>
          </a:p>
          <a:p>
            <a:r>
              <a:rPr lang="en-US" sz="1800" dirty="0" err="1">
                <a:solidFill>
                  <a:schemeClr val="accent1">
                    <a:lumMod val="75000"/>
                  </a:schemeClr>
                </a:solidFill>
                <a:latin typeface="Segoe UI Semibold" panose="020B0702040204020203" pitchFamily="34" charset="0"/>
                <a:cs typeface="Segoe UI Semibold" panose="020B0702040204020203" pitchFamily="34" charset="0"/>
              </a:rPr>
              <a:t>Top_p</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41020" y="164248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8" name="Group 17">
            <a:extLst>
              <a:ext uri="{FF2B5EF4-FFF2-40B4-BE49-F238E27FC236}">
                <a16:creationId xmlns:a16="http://schemas.microsoft.com/office/drawing/2014/main" id="{B0544B3D-F0EA-66DE-DBE6-CA62AD4C9F0E}"/>
              </a:ext>
            </a:extLst>
          </p:cNvPr>
          <p:cNvGrpSpPr/>
          <p:nvPr/>
        </p:nvGrpSpPr>
        <p:grpSpPr>
          <a:xfrm>
            <a:off x="5601061" y="2215909"/>
            <a:ext cx="5783580" cy="602790"/>
            <a:chOff x="5945107" y="1968960"/>
            <a:chExt cx="5783580" cy="602790"/>
          </a:xfrm>
        </p:grpSpPr>
        <p:pic>
          <p:nvPicPr>
            <p:cNvPr id="3" name="Picture 2">
              <a:extLst>
                <a:ext uri="{FF2B5EF4-FFF2-40B4-BE49-F238E27FC236}">
                  <a16:creationId xmlns:a16="http://schemas.microsoft.com/office/drawing/2014/main" id="{BEACA338-3442-6044-F884-5E6CD2F159AC}"/>
                </a:ext>
              </a:extLst>
            </p:cNvPr>
            <p:cNvPicPr>
              <a:picLocks noChangeAspect="1"/>
            </p:cNvPicPr>
            <p:nvPr/>
          </p:nvPicPr>
          <p:blipFill>
            <a:blip r:embed="rId4"/>
            <a:stretch>
              <a:fillRect/>
            </a:stretch>
          </p:blipFill>
          <p:spPr>
            <a:xfrm>
              <a:off x="5945107" y="2077376"/>
              <a:ext cx="5696745" cy="371527"/>
            </a:xfrm>
            <a:prstGeom prst="rect">
              <a:avLst/>
            </a:prstGeom>
          </p:spPr>
        </p:pic>
        <p:sp>
          <p:nvSpPr>
            <p:cNvPr id="5" name="Rectangle 4">
              <a:extLst>
                <a:ext uri="{FF2B5EF4-FFF2-40B4-BE49-F238E27FC236}">
                  <a16:creationId xmlns:a16="http://schemas.microsoft.com/office/drawing/2014/main" id="{1B606F40-6CD6-BFA7-2E15-595E37ACE7D5}"/>
                </a:ext>
              </a:extLst>
            </p:cNvPr>
            <p:cNvSpPr/>
            <p:nvPr/>
          </p:nvSpPr>
          <p:spPr>
            <a:xfrm>
              <a:off x="5945107" y="1968960"/>
              <a:ext cx="5783580" cy="60279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grpSp>
        <p:nvGrpSpPr>
          <p:cNvPr id="17" name="Group 16">
            <a:extLst>
              <a:ext uri="{FF2B5EF4-FFF2-40B4-BE49-F238E27FC236}">
                <a16:creationId xmlns:a16="http://schemas.microsoft.com/office/drawing/2014/main" id="{5A4DD62E-B3A3-83AF-2A64-2B1C45DB6426}"/>
              </a:ext>
            </a:extLst>
          </p:cNvPr>
          <p:cNvGrpSpPr/>
          <p:nvPr/>
        </p:nvGrpSpPr>
        <p:grpSpPr>
          <a:xfrm>
            <a:off x="5601061" y="3178479"/>
            <a:ext cx="5783580" cy="602790"/>
            <a:chOff x="5901689" y="2958110"/>
            <a:chExt cx="5783580" cy="602790"/>
          </a:xfrm>
        </p:grpSpPr>
        <p:pic>
          <p:nvPicPr>
            <p:cNvPr id="14" name="Picture 13">
              <a:extLst>
                <a:ext uri="{FF2B5EF4-FFF2-40B4-BE49-F238E27FC236}">
                  <a16:creationId xmlns:a16="http://schemas.microsoft.com/office/drawing/2014/main" id="{A650A849-02A2-9D62-B756-24217DF071E4}"/>
                </a:ext>
              </a:extLst>
            </p:cNvPr>
            <p:cNvPicPr>
              <a:picLocks noChangeAspect="1"/>
            </p:cNvPicPr>
            <p:nvPr/>
          </p:nvPicPr>
          <p:blipFill>
            <a:blip r:embed="rId5"/>
            <a:stretch>
              <a:fillRect/>
            </a:stretch>
          </p:blipFill>
          <p:spPr>
            <a:xfrm>
              <a:off x="5945107" y="3040400"/>
              <a:ext cx="5439534" cy="438211"/>
            </a:xfrm>
            <a:prstGeom prst="rect">
              <a:avLst/>
            </a:prstGeom>
          </p:spPr>
        </p:pic>
        <p:sp>
          <p:nvSpPr>
            <p:cNvPr id="15" name="Rectangle 14">
              <a:extLst>
                <a:ext uri="{FF2B5EF4-FFF2-40B4-BE49-F238E27FC236}">
                  <a16:creationId xmlns:a16="http://schemas.microsoft.com/office/drawing/2014/main" id="{EC5104CD-78B1-91B1-2E0C-E8DA1AAD3E3B}"/>
                </a:ext>
              </a:extLst>
            </p:cNvPr>
            <p:cNvSpPr/>
            <p:nvPr/>
          </p:nvSpPr>
          <p:spPr>
            <a:xfrm>
              <a:off x="5901689" y="2958110"/>
              <a:ext cx="5783580" cy="60279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6" name="Rectangle 15">
              <a:extLst>
                <a:ext uri="{FF2B5EF4-FFF2-40B4-BE49-F238E27FC236}">
                  <a16:creationId xmlns:a16="http://schemas.microsoft.com/office/drawing/2014/main" id="{8AEF990A-B280-9F4B-2A90-122552A1D82E}"/>
                </a:ext>
              </a:extLst>
            </p:cNvPr>
            <p:cNvSpPr/>
            <p:nvPr/>
          </p:nvSpPr>
          <p:spPr>
            <a:xfrm>
              <a:off x="6777991" y="3276240"/>
              <a:ext cx="1981198" cy="1795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spTree>
    <p:extLst>
      <p:ext uri="{BB962C8B-B14F-4D97-AF65-F5344CB8AC3E}">
        <p14:creationId xmlns:p14="http://schemas.microsoft.com/office/powerpoint/2010/main" val="37455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Postman or Curl</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188054"/>
            <a:ext cx="536067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Install Postman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 POST requests for Completions, Extensions Completions, Image Generation etc.</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Understand the Request/Response Bodies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Collections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Required Headers</a:t>
            </a:r>
          </a:p>
          <a:p>
            <a:pPr marL="0" inden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06730" y="193729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Text Placeholder 2">
            <a:extLst>
              <a:ext uri="{FF2B5EF4-FFF2-40B4-BE49-F238E27FC236}">
                <a16:creationId xmlns:a16="http://schemas.microsoft.com/office/drawing/2014/main" id="{7E915FBB-EC50-3744-EFD2-380F2F658450}"/>
              </a:ext>
            </a:extLst>
          </p:cNvPr>
          <p:cNvSpPr txBox="1">
            <a:spLocks/>
          </p:cNvSpPr>
          <p:nvPr/>
        </p:nvSpPr>
        <p:spPr>
          <a:xfrm>
            <a:off x="537557" y="1408667"/>
            <a:ext cx="3782983" cy="400083"/>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Quickest way to learn how the endpoints work</a:t>
            </a:r>
            <a:endParaRPr lang="en-US" sz="1200" dirty="0">
              <a:solidFill>
                <a:schemeClr val="accent1">
                  <a:lumMod val="75000"/>
                </a:schemeClr>
              </a:solidFill>
              <a:latin typeface="Segoe UI Semibold"/>
            </a:endParaRPr>
          </a:p>
        </p:txBody>
      </p:sp>
      <p:pic>
        <p:nvPicPr>
          <p:cNvPr id="8" name="Picture 7">
            <a:extLst>
              <a:ext uri="{FF2B5EF4-FFF2-40B4-BE49-F238E27FC236}">
                <a16:creationId xmlns:a16="http://schemas.microsoft.com/office/drawing/2014/main" id="{531C46A6-A277-0BD6-50A6-9609B8045154}"/>
              </a:ext>
            </a:extLst>
          </p:cNvPr>
          <p:cNvPicPr>
            <a:picLocks noChangeAspect="1"/>
          </p:cNvPicPr>
          <p:nvPr/>
        </p:nvPicPr>
        <p:blipFill>
          <a:blip r:embed="rId3"/>
          <a:stretch>
            <a:fillRect/>
          </a:stretch>
        </p:blipFill>
        <p:spPr>
          <a:xfrm>
            <a:off x="5587734" y="3429000"/>
            <a:ext cx="5877165" cy="2720786"/>
          </a:xfrm>
          <a:prstGeom prst="rect">
            <a:avLst/>
          </a:prstGeom>
        </p:spPr>
      </p:pic>
    </p:spTree>
    <p:extLst>
      <p:ext uri="{BB962C8B-B14F-4D97-AF65-F5344CB8AC3E}">
        <p14:creationId xmlns:p14="http://schemas.microsoft.com/office/powerpoint/2010/main" val="105831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69951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Azure Open AI Playground</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411480" y="2188054"/>
            <a:ext cx="5360670"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Simple Chat Completion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(RAG) / Chat with your data</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Indexes with Playground</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Indexes without Playground</a:t>
            </a:r>
          </a:p>
          <a:p>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a:p>
            <a:pPr marL="0" indent="0">
              <a:buNone/>
            </a:pP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sp>
        <p:nvSpPr>
          <p:cNvPr id="11" name="Rectangle 10">
            <a:extLst>
              <a:ext uri="{FF2B5EF4-FFF2-40B4-BE49-F238E27FC236}">
                <a16:creationId xmlns:a16="http://schemas.microsoft.com/office/drawing/2014/main" id="{F178DF49-D276-1EA2-FC0D-417590297948}"/>
              </a:ext>
            </a:extLst>
          </p:cNvPr>
          <p:cNvSpPr/>
          <p:nvPr/>
        </p:nvSpPr>
        <p:spPr>
          <a:xfrm>
            <a:off x="506730" y="193729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2" name="Text Placeholder 2">
            <a:extLst>
              <a:ext uri="{FF2B5EF4-FFF2-40B4-BE49-F238E27FC236}">
                <a16:creationId xmlns:a16="http://schemas.microsoft.com/office/drawing/2014/main" id="{7E915FBB-EC50-3744-EFD2-380F2F658450}"/>
              </a:ext>
            </a:extLst>
          </p:cNvPr>
          <p:cNvSpPr txBox="1">
            <a:spLocks/>
          </p:cNvSpPr>
          <p:nvPr/>
        </p:nvSpPr>
        <p:spPr>
          <a:xfrm>
            <a:off x="537557" y="1408667"/>
            <a:ext cx="4412327" cy="400083"/>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Testing and Learning concepts with the Playground</a:t>
            </a:r>
            <a:endParaRPr lang="en-US" sz="1200" dirty="0">
              <a:solidFill>
                <a:schemeClr val="accent1">
                  <a:lumMod val="75000"/>
                </a:schemeClr>
              </a:solidFill>
              <a:latin typeface="Segoe UI Semibold"/>
            </a:endParaRPr>
          </a:p>
        </p:txBody>
      </p:sp>
    </p:spTree>
    <p:extLst>
      <p:ext uri="{BB962C8B-B14F-4D97-AF65-F5344CB8AC3E}">
        <p14:creationId xmlns:p14="http://schemas.microsoft.com/office/powerpoint/2010/main" val="340819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466915"/>
            <a:ext cx="642366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Code Samples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71578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15" name="Graphic 14" descr="Programmer male with solid fill">
            <a:extLst>
              <a:ext uri="{FF2B5EF4-FFF2-40B4-BE49-F238E27FC236}">
                <a16:creationId xmlns:a16="http://schemas.microsoft.com/office/drawing/2014/main" id="{BD1133BC-A88A-0B0B-4EA9-C3FF8AC45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4391" y="1922559"/>
            <a:ext cx="2213263" cy="1933483"/>
          </a:xfrm>
          <a:prstGeom prst="rect">
            <a:avLst/>
          </a:prstGeom>
        </p:spPr>
      </p:pic>
      <p:sp>
        <p:nvSpPr>
          <p:cNvPr id="16" name="Text Placeholder 2">
            <a:extLst>
              <a:ext uri="{FF2B5EF4-FFF2-40B4-BE49-F238E27FC236}">
                <a16:creationId xmlns:a16="http://schemas.microsoft.com/office/drawing/2014/main" id="{76B16B8E-11ED-5D7C-7649-4D1B7C958294}"/>
              </a:ext>
            </a:extLst>
          </p:cNvPr>
          <p:cNvSpPr txBox="1">
            <a:spLocks/>
          </p:cNvSpPr>
          <p:nvPr/>
        </p:nvSpPr>
        <p:spPr>
          <a:xfrm>
            <a:off x="1604631" y="3901090"/>
            <a:ext cx="1833132" cy="300588"/>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r>
              <a:rPr lang="en-US" sz="1400" dirty="0">
                <a:solidFill>
                  <a:schemeClr val="accent1">
                    <a:lumMod val="75000"/>
                  </a:schemeClr>
                </a:solidFill>
                <a:latin typeface="Segoe UI Semibold"/>
              </a:rPr>
              <a:t>Let’s write some code!</a:t>
            </a:r>
            <a:endParaRPr lang="en-US" sz="1200" dirty="0">
              <a:solidFill>
                <a:schemeClr val="accent1">
                  <a:lumMod val="75000"/>
                </a:schemeClr>
              </a:solidFill>
              <a:latin typeface="Segoe UI Semibold"/>
            </a:endParaRPr>
          </a:p>
        </p:txBody>
      </p:sp>
      <p:pic>
        <p:nvPicPr>
          <p:cNvPr id="17" name="Content Placeholder 4" descr="A Businesswoman holding a laptop with a headset on.Shot with Nikkor 24-70 f/2.8">
            <a:extLst>
              <a:ext uri="{FF2B5EF4-FFF2-40B4-BE49-F238E27FC236}">
                <a16:creationId xmlns:a16="http://schemas.microsoft.com/office/drawing/2014/main" id="{F6E911AD-4FA5-EA91-1305-185884C7BC17}"/>
              </a:ext>
            </a:extLst>
          </p:cNvPr>
          <p:cNvPicPr>
            <a:picLocks noGrp="1" noChangeAspect="1"/>
          </p:cNvPicPr>
          <p:nvPr>
            <p:ph sz="half" idx="1"/>
          </p:nvPr>
        </p:nvPicPr>
        <p:blipFill>
          <a:blip r:embed="rId5"/>
          <a:stretch>
            <a:fillRect/>
          </a:stretch>
        </p:blipFill>
        <p:spPr>
          <a:xfrm>
            <a:off x="5385816" y="720497"/>
            <a:ext cx="6440424" cy="5361652"/>
          </a:xfrm>
          <a:prstGeom prst="rect">
            <a:avLst/>
          </a:prstGeom>
        </p:spPr>
      </p:pic>
      <p:pic>
        <p:nvPicPr>
          <p:cNvPr id="18" name="Picture 17" descr="A logo with a black background&#10;&#10;Description automatically generated">
            <a:extLst>
              <a:ext uri="{FF2B5EF4-FFF2-40B4-BE49-F238E27FC236}">
                <a16:creationId xmlns:a16="http://schemas.microsoft.com/office/drawing/2014/main" id="{A7C4E294-A63D-6A4E-7AF4-8679242D45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8240" y="2022112"/>
            <a:ext cx="1551364" cy="1181211"/>
          </a:xfrm>
          <a:prstGeom prst="rect">
            <a:avLst/>
          </a:prstGeom>
        </p:spPr>
      </p:pic>
    </p:spTree>
    <p:extLst>
      <p:ext uri="{BB962C8B-B14F-4D97-AF65-F5344CB8AC3E}">
        <p14:creationId xmlns:p14="http://schemas.microsoft.com/office/powerpoint/2010/main" val="178932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BDCA2746D8E848827278559EF899BB" ma:contentTypeVersion="21" ma:contentTypeDescription="Create a new document." ma:contentTypeScope="" ma:versionID="209e2acbc051c14cf325f015c48b1a4c">
  <xsd:schema xmlns:xsd="http://www.w3.org/2001/XMLSchema" xmlns:xs="http://www.w3.org/2001/XMLSchema" xmlns:p="http://schemas.microsoft.com/office/2006/metadata/properties" xmlns:ns1="http://schemas.microsoft.com/sharepoint/v3" xmlns:ns3="69dc18cc-d9f1-4dc4-92b9-d15dda932563" xmlns:ns4="d1fc48a8-8b33-4003-a1f6-3ad16414205b" targetNamespace="http://schemas.microsoft.com/office/2006/metadata/properties" ma:root="true" ma:fieldsID="63750d78d8dc739ce7a636494b38de9b" ns1:_="" ns3:_="" ns4:_="">
    <xsd:import namespace="http://schemas.microsoft.com/sharepoint/v3"/>
    <xsd:import namespace="69dc18cc-d9f1-4dc4-92b9-d15dda932563"/>
    <xsd:import namespace="d1fc48a8-8b33-4003-a1f6-3ad16414205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EventHashCode" minOccurs="0"/>
                <xsd:element ref="ns4:MediaServiceGenerationTime" minOccurs="0"/>
                <xsd:element ref="ns4:MediaServiceAutoKeyPoints" minOccurs="0"/>
                <xsd:element ref="ns4:MediaServiceKeyPoints" minOccurs="0"/>
                <xsd:element ref="ns4:MediaServiceAutoTags" minOccurs="0"/>
                <xsd:element ref="ns4:MediaServiceOCR" minOccurs="0"/>
                <xsd:element ref="ns4:MediaLengthInSeconds" minOccurs="0"/>
                <xsd:element ref="ns4:_activity" minOccurs="0"/>
                <xsd:element ref="ns4:MediaServiceSearchProperties"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9dc18cc-d9f1-4dc4-92b9-d15dda93256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1fc48a8-8b33-4003-a1f6-3ad16414205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AutoTags" ma:index="22" nillable="true" ma:displayName="Tags" ma:internalName="MediaServiceAutoTag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MediaLengthInSeconds" ma:index="24" nillable="true" ma:displayName="MediaLengthInSeconds" ma:hidden="true" ma:internalName="MediaLengthInSeconds" ma:readOnly="true">
      <xsd:simpleType>
        <xsd:restriction base="dms:Unknown"/>
      </xsd:simpleType>
    </xsd:element>
    <xsd:element name="_activity" ma:index="25" nillable="true" ma:displayName="_activity" ma:hidden="true" ma:internalName="_activity">
      <xsd:simpleType>
        <xsd:restriction base="dms:Note"/>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ystemTags" ma:index="28"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d1fc48a8-8b33-4003-a1f6-3ad16414205b" xsi:nil="true"/>
  </documentManagement>
</p:properties>
</file>

<file path=customXml/itemProps1.xml><?xml version="1.0" encoding="utf-8"?>
<ds:datastoreItem xmlns:ds="http://schemas.openxmlformats.org/officeDocument/2006/customXml" ds:itemID="{7CFA08E7-625B-4411-98AC-93A5F9AEF7C7}">
  <ds:schemaRefs>
    <ds:schemaRef ds:uri="http://schemas.microsoft.com/sharepoint/v3/contenttype/forms"/>
  </ds:schemaRefs>
</ds:datastoreItem>
</file>

<file path=customXml/itemProps2.xml><?xml version="1.0" encoding="utf-8"?>
<ds:datastoreItem xmlns:ds="http://schemas.openxmlformats.org/officeDocument/2006/customXml" ds:itemID="{881C37A8-298C-40E6-8872-23545D02E8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9dc18cc-d9f1-4dc4-92b9-d15dda932563"/>
    <ds:schemaRef ds:uri="d1fc48a8-8b33-4003-a1f6-3ad164142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49A6F0-B3F5-49FA-9411-899C9A58C42D}">
  <ds:schemaRefs>
    <ds:schemaRef ds:uri="http://schemas.openxmlformats.org/package/2006/metadata/core-properties"/>
    <ds:schemaRef ds:uri="69dc18cc-d9f1-4dc4-92b9-d15dda932563"/>
    <ds:schemaRef ds:uri="http://schemas.microsoft.com/office/2006/documentManagement/types"/>
    <ds:schemaRef ds:uri="http://purl.org/dc/terms/"/>
    <ds:schemaRef ds:uri="http://purl.org/dc/elements/1.1/"/>
    <ds:schemaRef ds:uri="http://schemas.microsoft.com/office/2006/metadata/properties"/>
    <ds:schemaRef ds:uri="d1fc48a8-8b33-4003-a1f6-3ad16414205b"/>
    <ds:schemaRef ds:uri="http://schemas.microsoft.com/sharepoint/v3"/>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470</TotalTime>
  <Words>993</Words>
  <Application>Microsoft Office PowerPoint</Application>
  <PresentationFormat>Widescreen</PresentationFormat>
  <Paragraphs>101</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Aptos Display</vt:lpstr>
      <vt:lpstr>Arial</vt:lpstr>
      <vt:lpstr>Segoe UI</vt:lpstr>
      <vt:lpstr>Segoe UI Semibold</vt:lpstr>
      <vt:lpstr>Wingdings</vt:lpstr>
      <vt:lpstr>Office Theme</vt:lpstr>
      <vt:lpstr>1_Black Template</vt:lpstr>
      <vt:lpstr>PowerPoint Presentation</vt:lpstr>
      <vt:lpstr>Agenda</vt:lpstr>
      <vt:lpstr>Prompt Engineering</vt:lpstr>
      <vt:lpstr>Agentic workflow</vt:lpstr>
      <vt:lpstr>(RAG) Retrieval Augmented Generation </vt:lpstr>
      <vt:lpstr>AOAI: REST APIs</vt:lpstr>
      <vt:lpstr>Postman or Curl</vt:lpstr>
      <vt:lpstr>Azure Open AI Playground</vt:lpstr>
      <vt:lpstr>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16</cp:revision>
  <dcterms:created xsi:type="dcterms:W3CDTF">2024-02-22T22:03:43Z</dcterms:created>
  <dcterms:modified xsi:type="dcterms:W3CDTF">2024-04-11T12:59:01Z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0x01010019BDCA2746D8E848827278559EF899BB</vt:lpwstr>
  </property>
</Properties>
</file>