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147480362" r:id="rId4"/>
    <p:sldId id="2147480350" r:id="rId5"/>
    <p:sldId id="2147480361" r:id="rId6"/>
    <p:sldId id="2147480358" r:id="rId7"/>
    <p:sldId id="2147480352" r:id="rId8"/>
    <p:sldId id="2147480359" r:id="rId9"/>
    <p:sldId id="2147480360" r:id="rId10"/>
    <p:sldId id="2147480353" r:id="rId11"/>
    <p:sldId id="2147480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83016" autoAdjust="0"/>
  </p:normalViewPr>
  <p:slideViewPr>
    <p:cSldViewPr snapToGrid="0">
      <p:cViewPr>
        <p:scale>
          <a:sx n="142" d="100"/>
          <a:sy n="142" d="100"/>
        </p:scale>
        <p:origin x="10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966D0E-6323-4B53-AD4C-A8BF5E0757DB}"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DB7D2-5196-4B99-A361-3B82269EBCEE}" type="slidenum">
              <a:rPr lang="en-US" smtClean="0"/>
              <a:t>‹#›</a:t>
            </a:fld>
            <a:endParaRPr lang="en-US"/>
          </a:p>
        </p:txBody>
      </p:sp>
    </p:spTree>
    <p:extLst>
      <p:ext uri="{BB962C8B-B14F-4D97-AF65-F5344CB8AC3E}">
        <p14:creationId xmlns:p14="http://schemas.microsoft.com/office/powerpoint/2010/main" val="3603434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week’s session for </a:t>
            </a:r>
            <a:r>
              <a:rPr lang="en-US" dirty="0" err="1"/>
              <a:t>Lession</a:t>
            </a:r>
            <a:r>
              <a:rPr lang="en-US" dirty="0"/>
              <a:t> 2 we are going to start diving into SK Prompts and Plugins.  These two areas are the core of SK that make it so powerful. </a:t>
            </a:r>
            <a:br>
              <a:rPr lang="en-US" dirty="0"/>
            </a:br>
            <a:br>
              <a:rPr lang="en-US" dirty="0"/>
            </a:br>
            <a:r>
              <a:rPr lang="en-US" dirty="0"/>
              <a:t>Lets get right into the agenda for today’s lesson.</a:t>
            </a:r>
          </a:p>
        </p:txBody>
      </p:sp>
      <p:sp>
        <p:nvSpPr>
          <p:cNvPr id="4" name="Slide Number Placeholder 3"/>
          <p:cNvSpPr>
            <a:spLocks noGrp="1"/>
          </p:cNvSpPr>
          <p:nvPr>
            <p:ph type="sldNum" sz="quarter" idx="5"/>
          </p:nvPr>
        </p:nvSpPr>
        <p:spPr/>
        <p:txBody>
          <a:bodyPr/>
          <a:lstStyle/>
          <a:p>
            <a:fld id="{418DB7D2-5196-4B99-A361-3B82269EBCEE}" type="slidenum">
              <a:rPr lang="en-US" smtClean="0"/>
              <a:t>1</a:t>
            </a:fld>
            <a:endParaRPr lang="en-US"/>
          </a:p>
        </p:txBody>
      </p:sp>
    </p:spTree>
    <p:extLst>
      <p:ext uri="{BB962C8B-B14F-4D97-AF65-F5344CB8AC3E}">
        <p14:creationId xmlns:p14="http://schemas.microsoft.com/office/powerpoint/2010/main" val="1656981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noted earlier, this session is intended to be a hands-on keyboard type of </a:t>
            </a:r>
          </a:p>
        </p:txBody>
      </p:sp>
      <p:sp>
        <p:nvSpPr>
          <p:cNvPr id="4" name="Slide Number Placeholder 3"/>
          <p:cNvSpPr>
            <a:spLocks noGrp="1"/>
          </p:cNvSpPr>
          <p:nvPr>
            <p:ph type="sldNum" sz="quarter" idx="5"/>
          </p:nvPr>
        </p:nvSpPr>
        <p:spPr/>
        <p:txBody>
          <a:bodyPr/>
          <a:lstStyle/>
          <a:p>
            <a:fld id="{418DB7D2-5196-4B99-A361-3B82269EBCEE}" type="slidenum">
              <a:rPr lang="en-US" smtClean="0"/>
              <a:t>10</a:t>
            </a:fld>
            <a:endParaRPr lang="en-US"/>
          </a:p>
        </p:txBody>
      </p:sp>
    </p:spTree>
    <p:extLst>
      <p:ext uri="{BB962C8B-B14F-4D97-AF65-F5344CB8AC3E}">
        <p14:creationId xmlns:p14="http://schemas.microsoft.com/office/powerpoint/2010/main" val="3947573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https://forms.office.com/r/X7rK5cc4Xj </a:t>
            </a:r>
          </a:p>
        </p:txBody>
      </p:sp>
      <p:sp>
        <p:nvSpPr>
          <p:cNvPr id="4" name="Slide Number Placeholder 3"/>
          <p:cNvSpPr>
            <a:spLocks noGrp="1"/>
          </p:cNvSpPr>
          <p:nvPr>
            <p:ph type="sldNum" sz="quarter" idx="5"/>
          </p:nvPr>
        </p:nvSpPr>
        <p:spPr/>
        <p:txBody>
          <a:bodyPr/>
          <a:lstStyle/>
          <a:p>
            <a:fld id="{418DB7D2-5196-4B99-A361-3B82269EBCEE}" type="slidenum">
              <a:rPr lang="en-US" smtClean="0"/>
              <a:t>2</a:t>
            </a:fld>
            <a:endParaRPr lang="en-US"/>
          </a:p>
        </p:txBody>
      </p:sp>
    </p:spTree>
    <p:extLst>
      <p:ext uri="{BB962C8B-B14F-4D97-AF65-F5344CB8AC3E}">
        <p14:creationId xmlns:p14="http://schemas.microsoft.com/office/powerpoint/2010/main" val="2762562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right into the Agenda.  I have 3 guest speakers joining us today.  Matthew will be providing us with SK roadmap update, Sophia will provide a doc/sample update and Chris will give an update on Features.  I will then dive into Why SK then we will dive right into Lesson 1 by building our first app.   </a:t>
            </a:r>
          </a:p>
        </p:txBody>
      </p:sp>
      <p:sp>
        <p:nvSpPr>
          <p:cNvPr id="4" name="Slide Number Placeholder 3"/>
          <p:cNvSpPr>
            <a:spLocks noGrp="1"/>
          </p:cNvSpPr>
          <p:nvPr>
            <p:ph type="sldNum" sz="quarter" idx="5"/>
          </p:nvPr>
        </p:nvSpPr>
        <p:spPr/>
        <p:txBody>
          <a:bodyPr/>
          <a:lstStyle/>
          <a:p>
            <a:fld id="{418DB7D2-5196-4B99-A361-3B82269EBCEE}" type="slidenum">
              <a:rPr lang="en-US" smtClean="0"/>
              <a:t>3</a:t>
            </a:fld>
            <a:endParaRPr lang="en-US"/>
          </a:p>
        </p:txBody>
      </p:sp>
    </p:spTree>
    <p:extLst>
      <p:ext uri="{BB962C8B-B14F-4D97-AF65-F5344CB8AC3E}">
        <p14:creationId xmlns:p14="http://schemas.microsoft.com/office/powerpoint/2010/main" val="842545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prompts I want to reiterate the importance of understanding the Chat Completion API structures, specifically the messages array.  1</a:t>
            </a:r>
            <a:r>
              <a:rPr lang="en-US" baseline="30000" dirty="0"/>
              <a:t>st</a:t>
            </a:r>
            <a:r>
              <a:rPr lang="en-US" dirty="0"/>
              <a:t> – I’d recommend that you take a close look at the Azure OpenAI REST API reference document.  2</a:t>
            </a:r>
            <a:r>
              <a:rPr lang="en-US" baseline="30000" dirty="0"/>
              <a:t>nd</a:t>
            </a:r>
            <a:r>
              <a:rPr lang="en-US" dirty="0"/>
              <a:t> – I would recommend that you play with the Chat Completion endpoints using Postman.  You can find a Postman Chat Completion Collection in my AI Fundamentals repo.</a:t>
            </a:r>
            <a:br>
              <a:rPr lang="en-US" dirty="0"/>
            </a:br>
            <a:br>
              <a:rPr lang="en-US" dirty="0"/>
            </a:br>
            <a:r>
              <a:rPr lang="en-US" dirty="0"/>
              <a:t>So all of you are familiar with Interpolated Strings.  You can see I have a simple C# example in-which I am injected the age and name of a person using an Interpolated string.  This is a fundamental concept that exists in most languages.  So now lets take this Interpolated String example and use it with Semantic Kernel.  Here you see I have an Input Variable and a prompt variable which is an interpolated string.  Now, by combining our knowledge of the Chat Completion Message Structure, we and use that in our Interpolated string.  I am showing you this because there are various ways to deal with Prompts in Semantic Kernel and each have their place.  We see each of these concepts in action when I get to the actually demos.</a:t>
            </a:r>
          </a:p>
        </p:txBody>
      </p:sp>
      <p:sp>
        <p:nvSpPr>
          <p:cNvPr id="4" name="Slide Number Placeholder 3"/>
          <p:cNvSpPr>
            <a:spLocks noGrp="1"/>
          </p:cNvSpPr>
          <p:nvPr>
            <p:ph type="sldNum" sz="quarter" idx="5"/>
          </p:nvPr>
        </p:nvSpPr>
        <p:spPr/>
        <p:txBody>
          <a:bodyPr/>
          <a:lstStyle/>
          <a:p>
            <a:fld id="{418DB7D2-5196-4B99-A361-3B82269EBCEE}" type="slidenum">
              <a:rPr lang="en-US" smtClean="0"/>
              <a:t>4</a:t>
            </a:fld>
            <a:endParaRPr lang="en-US"/>
          </a:p>
        </p:txBody>
      </p:sp>
    </p:spTree>
    <p:extLst>
      <p:ext uri="{BB962C8B-B14F-4D97-AF65-F5344CB8AC3E}">
        <p14:creationId xmlns:p14="http://schemas.microsoft.com/office/powerpoint/2010/main" val="3583148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get into the prompts I want to reiterate the importance of understanding the Chat Completion API structures, specifically the messages array.  1</a:t>
            </a:r>
            <a:r>
              <a:rPr lang="en-US" baseline="30000" dirty="0"/>
              <a:t>st</a:t>
            </a:r>
            <a:r>
              <a:rPr lang="en-US" dirty="0"/>
              <a:t> – I’d recommend that you take a close look at the Azure OpenAI REST API reference document.  2</a:t>
            </a:r>
            <a:r>
              <a:rPr lang="en-US" baseline="30000" dirty="0"/>
              <a:t>nd</a:t>
            </a:r>
            <a:r>
              <a:rPr lang="en-US" dirty="0"/>
              <a:t> – I would recommend that you play with the Chat Completion endpoints using Postman.  You can find a Postman Chat Completion Collection in my AI Fundamentals repo.</a:t>
            </a:r>
            <a:br>
              <a:rPr lang="en-US" dirty="0"/>
            </a:br>
            <a:br>
              <a:rPr lang="en-US" dirty="0"/>
            </a:br>
            <a:r>
              <a:rPr lang="en-US" dirty="0"/>
              <a:t>So all of you are familiar with Interpolated Strings.  You can see I have a simple C# example in-which I am injected the age and name of a person using an Interpolated string.  This is a fundamental concept that exists in most languages.  So now lets take this Interpolated String example and use it with Semantic Kernel.  Here you see I have an Input Variable and a prompt variable which is an interpolated string.  Now, by combining our knowledge of the Chat Completion Message Structure, we and use that in our Interpolated string.  I am showing you this because there are various ways to deal with Prompts in Semantic Kernel and each have their place.  We see each of these concepts in action when I get to the actually demos.</a:t>
            </a:r>
          </a:p>
        </p:txBody>
      </p:sp>
      <p:sp>
        <p:nvSpPr>
          <p:cNvPr id="4" name="Slide Number Placeholder 3"/>
          <p:cNvSpPr>
            <a:spLocks noGrp="1"/>
          </p:cNvSpPr>
          <p:nvPr>
            <p:ph type="sldNum" sz="quarter" idx="5"/>
          </p:nvPr>
        </p:nvSpPr>
        <p:spPr/>
        <p:txBody>
          <a:bodyPr/>
          <a:lstStyle/>
          <a:p>
            <a:fld id="{418DB7D2-5196-4B99-A361-3B82269EBCEE}" type="slidenum">
              <a:rPr lang="en-US" smtClean="0"/>
              <a:t>5</a:t>
            </a:fld>
            <a:endParaRPr lang="en-US"/>
          </a:p>
        </p:txBody>
      </p:sp>
    </p:spTree>
    <p:extLst>
      <p:ext uri="{BB962C8B-B14F-4D97-AF65-F5344CB8AC3E}">
        <p14:creationId xmlns:p14="http://schemas.microsoft.com/office/powerpoint/2010/main" val="414900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how we use prompts in Semantic Kernel.  We have the typical SK Template Language which you see here.  You can see it uses a similar pattern that you say in the Interpolated String I just showed you with the exception that it uses two curly braces on each side.  The $query denotes an argument that I can pass into the prompt when it’s loaded.  I can also use this syntax to call functions that are exposed via plugins.  SK understands the Chat Completion Message structure so you can inject that into your prompt as well, as demonstrated with this last example.</a:t>
            </a:r>
          </a:p>
        </p:txBody>
      </p:sp>
      <p:sp>
        <p:nvSpPr>
          <p:cNvPr id="4" name="Slide Number Placeholder 3"/>
          <p:cNvSpPr>
            <a:spLocks noGrp="1"/>
          </p:cNvSpPr>
          <p:nvPr>
            <p:ph type="sldNum" sz="quarter" idx="5"/>
          </p:nvPr>
        </p:nvSpPr>
        <p:spPr/>
        <p:txBody>
          <a:bodyPr/>
          <a:lstStyle/>
          <a:p>
            <a:fld id="{418DB7D2-5196-4B99-A361-3B82269EBCEE}" type="slidenum">
              <a:rPr lang="en-US" smtClean="0"/>
              <a:t>6</a:t>
            </a:fld>
            <a:endParaRPr lang="en-US"/>
          </a:p>
        </p:txBody>
      </p:sp>
    </p:spTree>
    <p:extLst>
      <p:ext uri="{BB962C8B-B14F-4D97-AF65-F5344CB8AC3E}">
        <p14:creationId xmlns:p14="http://schemas.microsoft.com/office/powerpoint/2010/main" val="420584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talk about loading prompts from file.  This is a very powerful feature as you can change your prompts without redeploying the app, all you have to do is change the files on disk.  We use the </a:t>
            </a:r>
            <a:r>
              <a:rPr lang="en-US" dirty="0" err="1"/>
              <a:t>ImportPluginFromPromptDirectory</a:t>
            </a:r>
            <a:r>
              <a:rPr lang="en-US" dirty="0"/>
              <a:t>() to load the plugins/prompts from disk.  We say plugins/prompts  </a:t>
            </a:r>
          </a:p>
        </p:txBody>
      </p:sp>
      <p:sp>
        <p:nvSpPr>
          <p:cNvPr id="4" name="Slide Number Placeholder 3"/>
          <p:cNvSpPr>
            <a:spLocks noGrp="1"/>
          </p:cNvSpPr>
          <p:nvPr>
            <p:ph type="sldNum" sz="quarter" idx="5"/>
          </p:nvPr>
        </p:nvSpPr>
        <p:spPr/>
        <p:txBody>
          <a:bodyPr/>
          <a:lstStyle/>
          <a:p>
            <a:fld id="{418DB7D2-5196-4B99-A361-3B82269EBCEE}" type="slidenum">
              <a:rPr lang="en-US" smtClean="0"/>
              <a:t>7</a:t>
            </a:fld>
            <a:endParaRPr lang="en-US"/>
          </a:p>
        </p:txBody>
      </p:sp>
    </p:spTree>
    <p:extLst>
      <p:ext uri="{BB962C8B-B14F-4D97-AF65-F5344CB8AC3E}">
        <p14:creationId xmlns:p14="http://schemas.microsoft.com/office/powerpoint/2010/main" val="3628717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10 </a:t>
            </a:r>
          </a:p>
        </p:txBody>
      </p:sp>
      <p:sp>
        <p:nvSpPr>
          <p:cNvPr id="4" name="Slide Number Placeholder 3"/>
          <p:cNvSpPr>
            <a:spLocks noGrp="1"/>
          </p:cNvSpPr>
          <p:nvPr>
            <p:ph type="sldNum" sz="quarter" idx="5"/>
          </p:nvPr>
        </p:nvSpPr>
        <p:spPr/>
        <p:txBody>
          <a:bodyPr/>
          <a:lstStyle/>
          <a:p>
            <a:fld id="{418DB7D2-5196-4B99-A361-3B82269EBCEE}" type="slidenum">
              <a:rPr lang="en-US" smtClean="0"/>
              <a:t>8</a:t>
            </a:fld>
            <a:endParaRPr lang="en-US"/>
          </a:p>
        </p:txBody>
      </p:sp>
    </p:spTree>
    <p:extLst>
      <p:ext uri="{BB962C8B-B14F-4D97-AF65-F5344CB8AC3E}">
        <p14:creationId xmlns:p14="http://schemas.microsoft.com/office/powerpoint/2010/main" val="2396532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make complex and use AI based solutions, you really need more than just the power of the LLM.  What you need are ways to integrate with the power of the models and this is where framework like Semantic Kernel can take your solutions to the next level.  SK is easy to use and is lightweight, you can expect parity across .NET, Python and Java and this is not something we can say about </a:t>
            </a:r>
            <a:r>
              <a:rPr lang="en-US" dirty="0" err="1"/>
              <a:t>Langchain</a:t>
            </a:r>
            <a:r>
              <a:rPr lang="en-US" dirty="0"/>
              <a:t> today.  We are committed to not introducing anymore breaking changes for non-experimental features as of 1.0.</a:t>
            </a:r>
          </a:p>
          <a:p>
            <a:endParaRPr lang="en-US" dirty="0"/>
          </a:p>
          <a:p>
            <a:r>
              <a:rPr lang="en-US" dirty="0"/>
              <a:t>You can expect to see more connectors for the most popular models like Gemini, Lama, Claude and many more.</a:t>
            </a:r>
          </a:p>
          <a:p>
            <a:endParaRPr lang="en-US" dirty="0"/>
          </a:p>
          <a:p>
            <a:r>
              <a:rPr lang="en-US" dirty="0"/>
              <a:t>We will make it easier to support Multi-Modal experiences i.e. interacting with audio, images, videos etc.</a:t>
            </a:r>
          </a:p>
          <a:p>
            <a:endParaRPr lang="en-US" dirty="0"/>
          </a:p>
          <a:p>
            <a:r>
              <a:rPr lang="en-US" dirty="0"/>
              <a:t>We already have first-class for support for agents AKA Assistants API, and you can expect this to be a very important workstream.  I fully expect customer will be refactoring many of their solutions to use Agents soon.</a:t>
            </a:r>
          </a:p>
          <a:p>
            <a:endParaRPr lang="en-US" dirty="0"/>
          </a:p>
          <a:p>
            <a:r>
              <a:rPr lang="en-US" dirty="0"/>
              <a:t>I hope this helps you better understand why making use of Orchestration Framework like SK is a good idea.   Let’s get right into building our first SK App.</a:t>
            </a:r>
          </a:p>
          <a:p>
            <a:endParaRPr lang="en-US" dirty="0"/>
          </a:p>
        </p:txBody>
      </p:sp>
      <p:sp>
        <p:nvSpPr>
          <p:cNvPr id="4" name="Slide Number Placeholder 3"/>
          <p:cNvSpPr>
            <a:spLocks noGrp="1"/>
          </p:cNvSpPr>
          <p:nvPr>
            <p:ph type="sldNum" sz="quarter" idx="5"/>
          </p:nvPr>
        </p:nvSpPr>
        <p:spPr/>
        <p:txBody>
          <a:bodyPr/>
          <a:lstStyle/>
          <a:p>
            <a:fld id="{418DB7D2-5196-4B99-A361-3B82269EBCEE}" type="slidenum">
              <a:rPr lang="en-US" smtClean="0"/>
              <a:t>9</a:t>
            </a:fld>
            <a:endParaRPr lang="en-US"/>
          </a:p>
        </p:txBody>
      </p:sp>
    </p:spTree>
    <p:extLst>
      <p:ext uri="{BB962C8B-B14F-4D97-AF65-F5344CB8AC3E}">
        <p14:creationId xmlns:p14="http://schemas.microsoft.com/office/powerpoint/2010/main" val="4220265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6E5E-18CE-DB98-BEB8-0272FD4FFD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0F2CC2-24B2-AD99-0605-BD8B92CDB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691C824-5125-D56C-3BA6-EC9EFD10EFC2}"/>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5" name="Footer Placeholder 4">
            <a:extLst>
              <a:ext uri="{FF2B5EF4-FFF2-40B4-BE49-F238E27FC236}">
                <a16:creationId xmlns:a16="http://schemas.microsoft.com/office/drawing/2014/main" id="{46C1DC33-8A64-8D19-A3EF-AAA4C3739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92A68-9E72-E937-D347-D32C438F85D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09595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1D44-50F7-D9A6-208A-E49DC52B3AB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FCE72D-7251-E1CD-626F-3C6FA4F26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262E9-B825-74B7-87B8-F85BA1BB3090}"/>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5" name="Footer Placeholder 4">
            <a:extLst>
              <a:ext uri="{FF2B5EF4-FFF2-40B4-BE49-F238E27FC236}">
                <a16:creationId xmlns:a16="http://schemas.microsoft.com/office/drawing/2014/main" id="{F42A975B-798D-3075-C3F6-965A8C394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BEA8AC-0B00-A1A6-A0D9-931561DC2C7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4543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D2328A-B079-330E-5A40-7525A5163D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5FFEC-1EAA-B296-63F3-2CCF5EFC02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767-0A76-7556-E8E5-47A07EE90195}"/>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5" name="Footer Placeholder 4">
            <a:extLst>
              <a:ext uri="{FF2B5EF4-FFF2-40B4-BE49-F238E27FC236}">
                <a16:creationId xmlns:a16="http://schemas.microsoft.com/office/drawing/2014/main" id="{0D483BF9-5AD4-C9EC-9AD0-941864B2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BB9B49-DE63-AF39-A580-7A6E6F7BDDE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084314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718254"/>
      </p:ext>
    </p:extLst>
  </p:cSld>
  <p:clrMapOvr>
    <a:masterClrMapping/>
  </p:clrMapOvr>
  <p:transition>
    <p:fade/>
  </p:transition>
  <p:extLst>
    <p:ext uri="{DCECCB84-F9BA-43D5-87BE-67443E8EF086}">
      <p15:sldGuideLst xmlns:p15="http://schemas.microsoft.com/office/powerpoint/2012/main">
        <p15:guide id="14">
          <p15:clr>
            <a:srgbClr val="A4A3A4"/>
          </p15:clr>
        </p15:guide>
        <p15:guide id="28" orient="horz" pos="923">
          <p15:clr>
            <a:srgbClr val="5ACBF0"/>
          </p15:clr>
        </p15:guide>
        <p15:guide id="29" orient="horz" pos="1296">
          <p15:clr>
            <a:srgbClr val="5ACBF0"/>
          </p15:clr>
        </p15:guide>
        <p15:guide id="30" orient="horz" pos="29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AB37-ED58-204A-D496-4021B9DAD5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DE8D9A-B010-EAF2-ABEB-4E9A57695F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2939A0-298B-ACA2-B1DD-B2CC0921ADE5}"/>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5" name="Footer Placeholder 4">
            <a:extLst>
              <a:ext uri="{FF2B5EF4-FFF2-40B4-BE49-F238E27FC236}">
                <a16:creationId xmlns:a16="http://schemas.microsoft.com/office/drawing/2014/main" id="{5C9FC624-A77B-D2F1-BDF8-DA32D0312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6089-EB46-C2C5-E29F-A6D862F5E74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22841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74DC-39CD-2CEC-3BC6-69EE41629C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373D20-636C-04CF-3946-7817EF4BD3B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543F18-E1C9-3BF0-438B-F16E6CB6F676}"/>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5" name="Footer Placeholder 4">
            <a:extLst>
              <a:ext uri="{FF2B5EF4-FFF2-40B4-BE49-F238E27FC236}">
                <a16:creationId xmlns:a16="http://schemas.microsoft.com/office/drawing/2014/main" id="{3632BE25-DA98-F959-0A70-16019BF9F6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273-B57B-9967-FBC3-E271C5673E0E}"/>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138704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C811E-5B8D-47E9-15F9-E86A354974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788D3-11C0-0929-3313-B27CC9E295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8AFF9E-2709-433B-572C-17633009B2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F6E43-74F8-11D5-14D3-E9E405DD7FE8}"/>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6" name="Footer Placeholder 5">
            <a:extLst>
              <a:ext uri="{FF2B5EF4-FFF2-40B4-BE49-F238E27FC236}">
                <a16:creationId xmlns:a16="http://schemas.microsoft.com/office/drawing/2014/main" id="{B36E5A49-8453-98CC-7E8A-92E014980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2266D-9C18-B83A-B5EE-AD4F77668F99}"/>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38866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7EBA-6116-2427-6FEC-80A89AF57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4B4D81-AF83-60C1-F168-510AED8B9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DABD1-BEF8-2360-3B1B-C322422DFC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8D3889-A1A1-6CD5-6EBD-9039CAD524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58A6D0-7B27-3102-BB81-114E3BF1DB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9EFA2D-3716-B44E-1EF6-21C8C837AEB6}"/>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8" name="Footer Placeholder 7">
            <a:extLst>
              <a:ext uri="{FF2B5EF4-FFF2-40B4-BE49-F238E27FC236}">
                <a16:creationId xmlns:a16="http://schemas.microsoft.com/office/drawing/2014/main" id="{DD4FC3F4-06C6-0A86-2F23-3D888D317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C5741-5EA0-1AC6-1193-0F7FB47ADD22}"/>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2757496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477EC-75FC-3E5E-82BA-B3261AFF92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9175B8-4C5E-6B16-FD89-F16789108CD3}"/>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4" name="Footer Placeholder 3">
            <a:extLst>
              <a:ext uri="{FF2B5EF4-FFF2-40B4-BE49-F238E27FC236}">
                <a16:creationId xmlns:a16="http://schemas.microsoft.com/office/drawing/2014/main" id="{398B7578-55A2-8589-8B91-9DEAE8FD48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C6A07FF-4748-08A0-72EB-BFC5D4DEF3B7}"/>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64387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4E7AF-4A02-CBA8-C037-ADE91A9D40DE}"/>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3" name="Footer Placeholder 2">
            <a:extLst>
              <a:ext uri="{FF2B5EF4-FFF2-40B4-BE49-F238E27FC236}">
                <a16:creationId xmlns:a16="http://schemas.microsoft.com/office/drawing/2014/main" id="{AF51A2C4-5ECF-3439-D6C4-5414DEE3A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BBBB-0A18-8387-FFDB-C6EDE7339695}"/>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252561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D5867-0768-4837-5E87-7CA2B600AB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09B84D-04DA-6287-137F-4E214630BD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B0C8B3-7B79-9E21-F906-1116265E2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D6897-EE8B-E56B-670F-ED06526B842D}"/>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6" name="Footer Placeholder 5">
            <a:extLst>
              <a:ext uri="{FF2B5EF4-FFF2-40B4-BE49-F238E27FC236}">
                <a16:creationId xmlns:a16="http://schemas.microsoft.com/office/drawing/2014/main" id="{630D90A6-FFBF-D902-0BBB-BCC678C1D4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3C9021-9081-CCF8-5972-F511EB6D28C6}"/>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317363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D92CC-E4AD-3433-3A91-C513BB2DE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75F2D4-0937-05C1-B4A8-55CF1F2D55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AFEE55-2793-58C5-9153-EFD3F193A7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074E7-FDBA-8E56-A919-14E4AF796025}"/>
              </a:ext>
            </a:extLst>
          </p:cNvPr>
          <p:cNvSpPr>
            <a:spLocks noGrp="1"/>
          </p:cNvSpPr>
          <p:nvPr>
            <p:ph type="dt" sz="half" idx="10"/>
          </p:nvPr>
        </p:nvSpPr>
        <p:spPr/>
        <p:txBody>
          <a:bodyPr/>
          <a:lstStyle/>
          <a:p>
            <a:fld id="{BB12C7E7-2854-453C-ADEE-85B5D7007E18}" type="datetimeFigureOut">
              <a:rPr lang="en-US" smtClean="0"/>
              <a:t>5/21/2024</a:t>
            </a:fld>
            <a:endParaRPr lang="en-US"/>
          </a:p>
        </p:txBody>
      </p:sp>
      <p:sp>
        <p:nvSpPr>
          <p:cNvPr id="6" name="Footer Placeholder 5">
            <a:extLst>
              <a:ext uri="{FF2B5EF4-FFF2-40B4-BE49-F238E27FC236}">
                <a16:creationId xmlns:a16="http://schemas.microsoft.com/office/drawing/2014/main" id="{DBC442BE-C1F6-0EA2-B901-3100A77A6E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9BF804-B09E-3321-447D-F66B6C8DA78A}"/>
              </a:ext>
            </a:extLst>
          </p:cNvPr>
          <p:cNvSpPr>
            <a:spLocks noGrp="1"/>
          </p:cNvSpPr>
          <p:nvPr>
            <p:ph type="sldNum" sz="quarter" idx="12"/>
          </p:nvPr>
        </p:nvSpPr>
        <p:spPr/>
        <p:txBody>
          <a:bodyPr/>
          <a:lstStyle/>
          <a:p>
            <a:fld id="{CC6AEA47-7654-4397-B3B7-4C9CDFAACF50}" type="slidenum">
              <a:rPr lang="en-US" smtClean="0"/>
              <a:t>‹#›</a:t>
            </a:fld>
            <a:endParaRPr lang="en-US"/>
          </a:p>
        </p:txBody>
      </p:sp>
    </p:spTree>
    <p:extLst>
      <p:ext uri="{BB962C8B-B14F-4D97-AF65-F5344CB8AC3E}">
        <p14:creationId xmlns:p14="http://schemas.microsoft.com/office/powerpoint/2010/main" val="140655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1BFB7-2946-6B7B-F860-EC25B6D38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50F2-6A0D-44BD-9067-7CBA79B3A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40D84-BC2A-031D-3C4D-46B233ED00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12C7E7-2854-453C-ADEE-85B5D7007E18}" type="datetimeFigureOut">
              <a:rPr lang="en-US" smtClean="0"/>
              <a:t>5/21/2024</a:t>
            </a:fld>
            <a:endParaRPr lang="en-US"/>
          </a:p>
        </p:txBody>
      </p:sp>
      <p:sp>
        <p:nvSpPr>
          <p:cNvPr id="5" name="Footer Placeholder 4">
            <a:extLst>
              <a:ext uri="{FF2B5EF4-FFF2-40B4-BE49-F238E27FC236}">
                <a16:creationId xmlns:a16="http://schemas.microsoft.com/office/drawing/2014/main" id="{71DD3BFE-AE5F-1092-DAB3-4D5E367941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11DE7C-A34C-4DC7-70F5-7A710FCBE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6AEA47-7654-4397-B3B7-4C9CDFAACF50}" type="slidenum">
              <a:rPr lang="en-US" smtClean="0"/>
              <a:t>‹#›</a:t>
            </a:fld>
            <a:endParaRPr lang="en-US"/>
          </a:p>
        </p:txBody>
      </p:sp>
    </p:spTree>
    <p:extLst>
      <p:ext uri="{BB962C8B-B14F-4D97-AF65-F5344CB8AC3E}">
        <p14:creationId xmlns:p14="http://schemas.microsoft.com/office/powerpoint/2010/main" val="35534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509761" y="2843774"/>
            <a:ext cx="6858000" cy="1170455"/>
          </a:xfrm>
          <a:prstGeom prst="rect">
            <a:avLst/>
          </a:prstGeom>
        </p:spPr>
      </p:pic>
    </p:spTree>
    <p:extLst>
      <p:ext uri="{BB962C8B-B14F-4D97-AF65-F5344CB8AC3E}">
        <p14:creationId xmlns:p14="http://schemas.microsoft.com/office/powerpoint/2010/main" val="1716209850"/>
      </p:ext>
    </p:extLst>
  </p:cSld>
  <p:clrMap bg1="dk1" tx1="lt1" bg2="dk2" tx2="lt2" accent1="accent1" accent2="accent2" accent3="accent3" accent4="accent4" accent5="accent5" accent6="accent6" hlink="hlink" folHlink="folHlink"/>
  <p:sldLayoutIdLst>
    <p:sldLayoutId id="2147483661" r:id="rId1"/>
  </p:sldLayoutIdLst>
  <p:transition>
    <p:fade/>
  </p:transition>
  <p:hf sldNum="0" hdr="0" ftr="0" dt="0"/>
  <p:txStyles>
    <p:titleStyle>
      <a:lvl1pPr algn="l" defTabSz="914367" rtl="0" eaLnBrk="1" latinLnBrk="0" hangingPunct="1">
        <a:lnSpc>
          <a:spcPct val="100000"/>
        </a:lnSpc>
        <a:spcBef>
          <a:spcPct val="0"/>
        </a:spcBef>
        <a:buNone/>
        <a:defRPr lang="en-US" sz="3529" b="0" kern="1200" cap="none" spc="-49" baseline="0" dirty="0" smtClean="0">
          <a:ln w="3175">
            <a:noFill/>
          </a:ln>
          <a:solidFill>
            <a:schemeClr val="tx1"/>
          </a:solidFill>
          <a:effectLst/>
          <a:latin typeface="+mj-lt"/>
          <a:ea typeface="+mn-ea"/>
          <a:cs typeface="Segoe UI" pitchFamily="34" charset="0"/>
        </a:defRPr>
      </a:lvl1pPr>
    </p:titleStyle>
    <p:bodyStyle>
      <a:lvl1pPr marL="224097"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45" kern="1200" spc="0" baseline="0">
          <a:solidFill>
            <a:schemeClr val="tx1"/>
          </a:solidFill>
          <a:latin typeface="+mn-lt"/>
          <a:ea typeface="+mn-ea"/>
          <a:cs typeface="Segoe UI" panose="020B0502040204020203" pitchFamily="34" charset="0"/>
        </a:defRPr>
      </a:lvl1pPr>
      <a:lvl2pPr marL="448193" marR="0" indent="-224097"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61" kern="1200" spc="0" baseline="0">
          <a:solidFill>
            <a:schemeClr val="tx1"/>
          </a:solidFill>
          <a:latin typeface="+mn-lt"/>
          <a:ea typeface="+mn-ea"/>
          <a:cs typeface="+mn-cs"/>
        </a:defRPr>
      </a:lvl2pPr>
      <a:lvl3pPr marL="644278" marR="0" indent="-196085"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68" kern="1200" spc="0" baseline="0">
          <a:solidFill>
            <a:schemeClr val="tx1"/>
          </a:solidFill>
          <a:latin typeface="+mn-lt"/>
          <a:ea typeface="+mn-ea"/>
          <a:cs typeface="+mn-cs"/>
        </a:defRPr>
      </a:lvl3pPr>
      <a:lvl4pPr marL="826357" marR="0" indent="-17741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4pPr>
      <a:lvl5pPr marL="1003766" marR="0" indent="-164960" algn="l" defTabSz="914367"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72" kern="1200" spc="0" baseline="0">
          <a:solidFill>
            <a:schemeClr val="tx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75">
          <p15:clr>
            <a:srgbClr val="C35EA4"/>
          </p15:clr>
        </p15:guide>
        <p15:guide id="17" pos="7460">
          <p15:clr>
            <a:srgbClr val="C35EA4"/>
          </p15:clr>
        </p15:guide>
        <p15:guide id="25" orient="horz" pos="376">
          <p15:clr>
            <a:srgbClr val="C35EA4"/>
          </p15:clr>
        </p15:guide>
        <p15:guide id="26" orient="horz" pos="4028">
          <p15:clr>
            <a:srgbClr val="C35EA4"/>
          </p15:clr>
        </p15:guide>
        <p15:guide id="27" orient="horz" pos="188">
          <p15:clr>
            <a:srgbClr val="A4A3A4"/>
          </p15:clr>
        </p15:guide>
        <p15:guide id="28" pos="189">
          <p15:clr>
            <a:srgbClr val="A4A3A4"/>
          </p15:clr>
        </p15:guide>
        <p15:guide id="29" orient="horz" pos="4217">
          <p15:clr>
            <a:srgbClr val="A4A3A4"/>
          </p15:clr>
        </p15:guide>
        <p15:guide id="30" pos="764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round robot with blue eyes and a glowing blue eye&#10;&#10;Description automatically generated">
            <a:extLst>
              <a:ext uri="{FF2B5EF4-FFF2-40B4-BE49-F238E27FC236}">
                <a16:creationId xmlns:a16="http://schemas.microsoft.com/office/drawing/2014/main" id="{D6B75866-4178-A14D-F628-053F7F496A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cxnSp>
        <p:nvCxnSpPr>
          <p:cNvPr id="6" name="Straight Connector 5">
            <a:extLst>
              <a:ext uri="{FF2B5EF4-FFF2-40B4-BE49-F238E27FC236}">
                <a16:creationId xmlns:a16="http://schemas.microsoft.com/office/drawing/2014/main" id="{A5459AB0-A0C5-E7D1-D5CC-C525256FDAFB}"/>
              </a:ext>
            </a:extLst>
          </p:cNvPr>
          <p:cNvCxnSpPr>
            <a:cxnSpLocks/>
          </p:cNvCxnSpPr>
          <p:nvPr/>
        </p:nvCxnSpPr>
        <p:spPr>
          <a:xfrm>
            <a:off x="5181656" y="528517"/>
            <a:ext cx="0" cy="5826761"/>
          </a:xfrm>
          <a:prstGeom prst="line">
            <a:avLst/>
          </a:prstGeom>
          <a:ln>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007610E6-9651-6FE8-9A3D-9BEC2DB34092}"/>
              </a:ext>
            </a:extLst>
          </p:cNvPr>
          <p:cNvSpPr txBox="1">
            <a:spLocks/>
          </p:cNvSpPr>
          <p:nvPr/>
        </p:nvSpPr>
        <p:spPr>
          <a:xfrm>
            <a:off x="434771" y="634023"/>
            <a:ext cx="4670714" cy="1516175"/>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4000" spc="-49" dirty="0">
                <a:solidFill>
                  <a:schemeClr val="accent1">
                    <a:lumMod val="75000"/>
                  </a:schemeClr>
                </a:solidFill>
                <a:latin typeface="Segoe UI Semibold"/>
              </a:rPr>
              <a:t>Semantic Kernel 101</a:t>
            </a:r>
            <a:br>
              <a:rPr lang="en-US" sz="3529" spc="-49" dirty="0">
                <a:solidFill>
                  <a:schemeClr val="accent1">
                    <a:lumMod val="75000"/>
                  </a:schemeClr>
                </a:solidFill>
                <a:latin typeface="Segoe UI Semibold"/>
              </a:rPr>
            </a:br>
            <a:r>
              <a:rPr lang="en-US" sz="2353" spc="-49" dirty="0">
                <a:solidFill>
                  <a:schemeClr val="accent1">
                    <a:lumMod val="75000"/>
                  </a:schemeClr>
                </a:solidFill>
                <a:latin typeface="Segoe UI Semibold"/>
              </a:rPr>
              <a:t>Basics to Advanced Concepts</a:t>
            </a:r>
            <a:br>
              <a:rPr lang="en-US" sz="3529" spc="-49" dirty="0">
                <a:solidFill>
                  <a:srgbClr val="FFFFFF"/>
                </a:solidFill>
                <a:latin typeface="Segoe UI Semibold"/>
              </a:rPr>
            </a:br>
            <a:endParaRPr lang="en-US" sz="3529" spc="-49" dirty="0">
              <a:solidFill>
                <a:srgbClr val="FFFFFF"/>
              </a:solidFill>
              <a:latin typeface="Segoe UI Semibold"/>
            </a:endParaRPr>
          </a:p>
        </p:txBody>
      </p:sp>
      <p:sp>
        <p:nvSpPr>
          <p:cNvPr id="8" name="Title 1">
            <a:extLst>
              <a:ext uri="{FF2B5EF4-FFF2-40B4-BE49-F238E27FC236}">
                <a16:creationId xmlns:a16="http://schemas.microsoft.com/office/drawing/2014/main" id="{696079FE-AB73-9999-DABD-4E4FBCD4A936}"/>
              </a:ext>
            </a:extLst>
          </p:cNvPr>
          <p:cNvSpPr txBox="1">
            <a:spLocks/>
          </p:cNvSpPr>
          <p:nvPr/>
        </p:nvSpPr>
        <p:spPr>
          <a:xfrm>
            <a:off x="472211" y="1838781"/>
            <a:ext cx="4375653" cy="1046319"/>
          </a:xfrm>
          <a:prstGeom prst="rect">
            <a:avLst/>
          </a:prstGeom>
        </p:spPr>
        <p:txBody>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pPr defTabSz="914367"/>
            <a:r>
              <a:rPr lang="en-US" sz="3529" spc="-49" dirty="0">
                <a:solidFill>
                  <a:schemeClr val="accent1">
                    <a:lumMod val="60000"/>
                    <a:lumOff val="40000"/>
                  </a:schemeClr>
                </a:solidFill>
                <a:latin typeface="Segoe UI Semibold"/>
              </a:rPr>
              <a:t>Lesson 2 </a:t>
            </a:r>
            <a:br>
              <a:rPr lang="en-US" sz="3529" spc="-49" dirty="0">
                <a:solidFill>
                  <a:schemeClr val="accent1">
                    <a:lumMod val="60000"/>
                    <a:lumOff val="40000"/>
                  </a:schemeClr>
                </a:solidFill>
                <a:latin typeface="Segoe UI Semibold"/>
              </a:rPr>
            </a:br>
            <a:r>
              <a:rPr lang="en-US" sz="1961" spc="-49" dirty="0">
                <a:solidFill>
                  <a:schemeClr val="accent1">
                    <a:lumMod val="60000"/>
                    <a:lumOff val="40000"/>
                  </a:schemeClr>
                </a:solidFill>
                <a:latin typeface="Segoe UI Semibold"/>
              </a:rPr>
              <a:t>Prompts and Plugins</a:t>
            </a:r>
          </a:p>
        </p:txBody>
      </p:sp>
      <p:sp>
        <p:nvSpPr>
          <p:cNvPr id="9" name="Text Placeholder 2">
            <a:extLst>
              <a:ext uri="{FF2B5EF4-FFF2-40B4-BE49-F238E27FC236}">
                <a16:creationId xmlns:a16="http://schemas.microsoft.com/office/drawing/2014/main" id="{89A5C4D4-FE57-C0E8-AF12-860D7DA82A34}"/>
              </a:ext>
            </a:extLst>
          </p:cNvPr>
          <p:cNvSpPr txBox="1">
            <a:spLocks/>
          </p:cNvSpPr>
          <p:nvPr/>
        </p:nvSpPr>
        <p:spPr>
          <a:xfrm>
            <a:off x="1308737" y="3237156"/>
            <a:ext cx="3090487" cy="584749"/>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chemeClr val="accent1">
                    <a:lumMod val="75000"/>
                  </a:schemeClr>
                </a:solidFill>
                <a:latin typeface="Segoe UI Semibold"/>
              </a:rPr>
              <a:t>Rick Caudle</a:t>
            </a:r>
          </a:p>
          <a:p>
            <a:pPr defTabSz="914192"/>
            <a:r>
              <a:rPr lang="en-US" sz="1200" dirty="0">
                <a:solidFill>
                  <a:schemeClr val="accent1">
                    <a:lumMod val="75000"/>
                  </a:schemeClr>
                </a:solidFill>
                <a:latin typeface="Segoe UI Semibold"/>
              </a:rPr>
              <a:t>Cloud Solution Architect</a:t>
            </a:r>
          </a:p>
        </p:txBody>
      </p:sp>
      <p:pic>
        <p:nvPicPr>
          <p:cNvPr id="10" name="Picture Placeholder 14" descr="A picture containing close&#10;&#10;Description automatically generated">
            <a:extLst>
              <a:ext uri="{FF2B5EF4-FFF2-40B4-BE49-F238E27FC236}">
                <a16:creationId xmlns:a16="http://schemas.microsoft.com/office/drawing/2014/main" id="{BDD168A9-0CBD-CC2D-D1E2-2D583A06D77E}"/>
              </a:ext>
            </a:extLst>
          </p:cNvPr>
          <p:cNvPicPr>
            <a:picLocks noChangeAspect="1"/>
          </p:cNvPicPr>
          <p:nvPr/>
        </p:nvPicPr>
        <p:blipFill>
          <a:blip r:embed="rId4">
            <a:extLst>
              <a:ext uri="{28A0092B-C50C-407E-A947-70E740481C1C}">
                <a14:useLocalDpi xmlns:a14="http://schemas.microsoft.com/office/drawing/2010/main" val="0"/>
              </a:ext>
            </a:extLst>
          </a:blip>
          <a:srcRect l="1984" r="1984"/>
          <a:stretch>
            <a:fillRect/>
          </a:stretch>
        </p:blipFill>
        <p:spPr>
          <a:xfrm>
            <a:off x="559839" y="3263460"/>
            <a:ext cx="613635" cy="568953"/>
          </a:xfrm>
          <a:prstGeom prst="ellipse">
            <a:avLst/>
          </a:prstGeom>
          <a:noFill/>
          <a:effectLst>
            <a:reflection endPos="0" dist="50800" dir="5400000" sy="-100000" algn="bl" rotWithShape="0"/>
          </a:effectLst>
        </p:spPr>
      </p:pic>
      <p:sp>
        <p:nvSpPr>
          <p:cNvPr id="15" name="Text Placeholder 2">
            <a:extLst>
              <a:ext uri="{FF2B5EF4-FFF2-40B4-BE49-F238E27FC236}">
                <a16:creationId xmlns:a16="http://schemas.microsoft.com/office/drawing/2014/main" id="{A4482EA5-66FF-69B4-BDD4-43204392616D}"/>
              </a:ext>
            </a:extLst>
          </p:cNvPr>
          <p:cNvSpPr txBox="1">
            <a:spLocks/>
          </p:cNvSpPr>
          <p:nvPr/>
        </p:nvSpPr>
        <p:spPr>
          <a:xfrm>
            <a:off x="562049" y="2884207"/>
            <a:ext cx="3090487" cy="400060"/>
          </a:xfrm>
          <a:prstGeom prst="rect">
            <a:avLst/>
          </a:prstGeom>
        </p:spPr>
        <p:txBody>
          <a:bodyPr vert="horz" wrap="square" lIns="0" tIns="91427" rIns="146284" bIns="91427" rtlCol="0">
            <a:spAutoFit/>
          </a:bodyPr>
          <a:lstStyle>
            <a:lvl1pPr marL="0" marR="0" indent="0" algn="l" defTabSz="914367" rtl="0" eaLnBrk="1" fontAlgn="auto" latinLnBrk="0" hangingPunct="1">
              <a:lnSpc>
                <a:spcPct val="100000"/>
              </a:lnSpc>
              <a:spcBef>
                <a:spcPts val="0"/>
              </a:spcBef>
              <a:spcAft>
                <a:spcPts val="0"/>
              </a:spcAft>
              <a:buClrTx/>
              <a:buSzPct val="90000"/>
              <a:buFontTx/>
              <a:buNone/>
              <a:tabLst/>
              <a:defRPr sz="18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961"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2"/>
                </a:solidFill>
                <a:latin typeface="+mj-lt"/>
                <a:ea typeface="+mn-ea"/>
                <a:cs typeface="+mn-cs"/>
              </a:defRPr>
            </a:lvl3pPr>
            <a:lvl4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765"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1176"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0"/>
              </a:spcBef>
              <a:spcAft>
                <a:spcPts val="0"/>
              </a:spcAft>
              <a:buFont typeface="Arial" pitchFamily="34" charset="0"/>
              <a:buNone/>
              <a:defRPr sz="1176"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14192"/>
            <a:r>
              <a:rPr lang="en-US" sz="1400" dirty="0">
                <a:solidFill>
                  <a:srgbClr val="00B0F0"/>
                </a:solidFill>
                <a:latin typeface="Segoe UI Semibold"/>
              </a:rPr>
              <a:t>Host:</a:t>
            </a:r>
          </a:p>
        </p:txBody>
      </p:sp>
      <p:pic>
        <p:nvPicPr>
          <p:cNvPr id="24" name="Picture 23" descr="A logo with a black background&#10;&#10;Description automatically generated">
            <a:extLst>
              <a:ext uri="{FF2B5EF4-FFF2-40B4-BE49-F238E27FC236}">
                <a16:creationId xmlns:a16="http://schemas.microsoft.com/office/drawing/2014/main" id="{5E447815-0B86-3735-BDBB-7D8BF27285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6560" y="206580"/>
            <a:ext cx="709290" cy="477097"/>
          </a:xfrm>
          <a:prstGeom prst="rect">
            <a:avLst/>
          </a:prstGeom>
        </p:spPr>
      </p:pic>
    </p:spTree>
    <p:extLst>
      <p:ext uri="{BB962C8B-B14F-4D97-AF65-F5344CB8AC3E}">
        <p14:creationId xmlns:p14="http://schemas.microsoft.com/office/powerpoint/2010/main" val="1773101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ircular design with lines and dots&#10;&#10;Description automatically generated">
            <a:extLst>
              <a:ext uri="{FF2B5EF4-FFF2-40B4-BE49-F238E27FC236}">
                <a16:creationId xmlns:a16="http://schemas.microsoft.com/office/drawing/2014/main" id="{2EDCDF69-191A-422F-33B1-341000898E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0"/>
            <a:ext cx="6858000" cy="6858000"/>
          </a:xfrm>
          <a:prstGeom prst="rect">
            <a:avLst/>
          </a:prstGeom>
        </p:spPr>
      </p:pic>
      <p:sp>
        <p:nvSpPr>
          <p:cNvPr id="7" name="Title 1">
            <a:extLst>
              <a:ext uri="{FF2B5EF4-FFF2-40B4-BE49-F238E27FC236}">
                <a16:creationId xmlns:a16="http://schemas.microsoft.com/office/drawing/2014/main" id="{C035917E-B677-9283-F111-DF5A9DA69C49}"/>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Let’s build our first SK App!</a:t>
            </a:r>
          </a:p>
        </p:txBody>
      </p:sp>
      <p:sp>
        <p:nvSpPr>
          <p:cNvPr id="8" name="Rectangle 7">
            <a:extLst>
              <a:ext uri="{FF2B5EF4-FFF2-40B4-BE49-F238E27FC236}">
                <a16:creationId xmlns:a16="http://schemas.microsoft.com/office/drawing/2014/main" id="{FF1A8E09-F3CA-27FA-76D1-E4CF17A39157}"/>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Tree>
    <p:extLst>
      <p:ext uri="{BB962C8B-B14F-4D97-AF65-F5344CB8AC3E}">
        <p14:creationId xmlns:p14="http://schemas.microsoft.com/office/powerpoint/2010/main" val="218751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152590"/>
            <a:ext cx="5723626"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Important Message!!</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1505712"/>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307910"/>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3" name="Title 1">
            <a:extLst>
              <a:ext uri="{FF2B5EF4-FFF2-40B4-BE49-F238E27FC236}">
                <a16:creationId xmlns:a16="http://schemas.microsoft.com/office/drawing/2014/main" id="{D7D98FA9-3BD2-CE42-F25B-2A377B98DBEB}"/>
              </a:ext>
            </a:extLst>
          </p:cNvPr>
          <p:cNvSpPr txBox="1">
            <a:spLocks/>
          </p:cNvSpPr>
          <p:nvPr/>
        </p:nvSpPr>
        <p:spPr>
          <a:xfrm>
            <a:off x="5851599" y="2521322"/>
            <a:ext cx="5289289"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313" spc="-49" dirty="0">
                <a:ln w="3175">
                  <a:noFill/>
                </a:ln>
                <a:solidFill>
                  <a:srgbClr val="00B050"/>
                </a:solidFill>
                <a:latin typeface="Segoe UI Semibold"/>
                <a:ea typeface="+mn-ea"/>
                <a:cs typeface="Segoe UI" pitchFamily="34" charset="0"/>
              </a:rPr>
              <a:t>Sign-up as a Coach!! </a:t>
            </a:r>
          </a:p>
        </p:txBody>
      </p:sp>
      <p:pic>
        <p:nvPicPr>
          <p:cNvPr id="5" name="Picture 4">
            <a:extLst>
              <a:ext uri="{FF2B5EF4-FFF2-40B4-BE49-F238E27FC236}">
                <a16:creationId xmlns:a16="http://schemas.microsoft.com/office/drawing/2014/main" id="{BDF6A2D4-9C08-F7CD-924E-96FD8C69C0FB}"/>
              </a:ext>
            </a:extLst>
          </p:cNvPr>
          <p:cNvPicPr>
            <a:picLocks noChangeAspect="1"/>
          </p:cNvPicPr>
          <p:nvPr/>
        </p:nvPicPr>
        <p:blipFill>
          <a:blip r:embed="rId3"/>
          <a:stretch>
            <a:fillRect/>
          </a:stretch>
        </p:blipFill>
        <p:spPr>
          <a:xfrm>
            <a:off x="941070" y="1766378"/>
            <a:ext cx="4521432" cy="3492679"/>
          </a:xfrm>
          <a:prstGeom prst="rect">
            <a:avLst/>
          </a:prstGeom>
        </p:spPr>
      </p:pic>
      <p:sp>
        <p:nvSpPr>
          <p:cNvPr id="9" name="TextBox 8">
            <a:extLst>
              <a:ext uri="{FF2B5EF4-FFF2-40B4-BE49-F238E27FC236}">
                <a16:creationId xmlns:a16="http://schemas.microsoft.com/office/drawing/2014/main" id="{2ADF474D-AE76-E4E0-752C-9A3EE5044FF0}"/>
              </a:ext>
            </a:extLst>
          </p:cNvPr>
          <p:cNvSpPr txBox="1"/>
          <p:nvPr/>
        </p:nvSpPr>
        <p:spPr>
          <a:xfrm>
            <a:off x="5931529" y="4677828"/>
            <a:ext cx="3958783" cy="369332"/>
          </a:xfrm>
          <a:prstGeom prst="rect">
            <a:avLst/>
          </a:prstGeom>
          <a:noFill/>
        </p:spPr>
        <p:txBody>
          <a:bodyPr wrap="square">
            <a:spAutoFit/>
          </a:bodyPr>
          <a:lstStyle/>
          <a:p>
            <a:r>
              <a:rPr lang="en-US" dirty="0"/>
              <a:t>https://forms.office.com/r/X7rK5cc4Xj </a:t>
            </a:r>
          </a:p>
        </p:txBody>
      </p:sp>
    </p:spTree>
    <p:extLst>
      <p:ext uri="{BB962C8B-B14F-4D97-AF65-F5344CB8AC3E}">
        <p14:creationId xmlns:p14="http://schemas.microsoft.com/office/powerpoint/2010/main" val="341072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4000" fill="hold" nodeType="with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B3A75-8734-36F2-D3E4-B049C38A8B32}"/>
              </a:ext>
            </a:extLst>
          </p:cNvPr>
          <p:cNvSpPr>
            <a:spLocks noGrp="1"/>
          </p:cNvSpPr>
          <p:nvPr>
            <p:ph type="title"/>
          </p:nvPr>
        </p:nvSpPr>
        <p:spPr>
          <a:xfrm>
            <a:off x="838200" y="365125"/>
            <a:ext cx="2442210" cy="1325563"/>
          </a:xfrm>
        </p:spPr>
        <p:txBody>
          <a:bodyPr anchor="b">
            <a:normAutofit/>
          </a:bodyPr>
          <a:lstStyle/>
          <a:p>
            <a:r>
              <a:rPr lang="en-US" sz="4313" spc="-49" dirty="0">
                <a:ln w="3175">
                  <a:noFill/>
                </a:ln>
                <a:solidFill>
                  <a:schemeClr val="accent1">
                    <a:lumMod val="75000"/>
                  </a:schemeClr>
                </a:solidFill>
                <a:latin typeface="Segoe UI Semibold"/>
                <a:ea typeface="+mn-ea"/>
                <a:cs typeface="Segoe UI" pitchFamily="34" charset="0"/>
              </a:rPr>
              <a:t>Agenda</a:t>
            </a:r>
          </a:p>
        </p:txBody>
      </p:sp>
      <p:cxnSp>
        <p:nvCxnSpPr>
          <p:cNvPr id="6" name="Straight Connector 5">
            <a:extLst>
              <a:ext uri="{FF2B5EF4-FFF2-40B4-BE49-F238E27FC236}">
                <a16:creationId xmlns:a16="http://schemas.microsoft.com/office/drawing/2014/main" id="{29947694-0DB3-025D-000B-2DF65794C678}"/>
              </a:ext>
            </a:extLst>
          </p:cNvPr>
          <p:cNvCxnSpPr>
            <a:cxnSpLocks/>
          </p:cNvCxnSpPr>
          <p:nvPr/>
        </p:nvCxnSpPr>
        <p:spPr>
          <a:xfrm>
            <a:off x="941070" y="2023427"/>
            <a:ext cx="10412730" cy="0"/>
          </a:xfrm>
          <a:prstGeom prst="line">
            <a:avLst/>
          </a:prstGeom>
          <a:ln>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21804F4-C7A4-BE83-B42D-FDDE0F2DCB8D}"/>
              </a:ext>
            </a:extLst>
          </p:cNvPr>
          <p:cNvSpPr/>
          <p:nvPr/>
        </p:nvSpPr>
        <p:spPr>
          <a:xfrm>
            <a:off x="941070" y="1825625"/>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2" name="Group 21">
            <a:extLst>
              <a:ext uri="{FF2B5EF4-FFF2-40B4-BE49-F238E27FC236}">
                <a16:creationId xmlns:a16="http://schemas.microsoft.com/office/drawing/2014/main" id="{DA389DF6-34CF-ACDD-BAA9-CE25A5205CA8}"/>
              </a:ext>
            </a:extLst>
          </p:cNvPr>
          <p:cNvGrpSpPr/>
          <p:nvPr/>
        </p:nvGrpSpPr>
        <p:grpSpPr>
          <a:xfrm>
            <a:off x="1001158" y="3073694"/>
            <a:ext cx="5972013" cy="2160000"/>
            <a:chOff x="1118400" y="3073694"/>
            <a:chExt cx="5972013" cy="2160000"/>
          </a:xfrm>
        </p:grpSpPr>
        <p:sp>
          <p:nvSpPr>
            <p:cNvPr id="23" name="Oval 22">
              <a:extLst>
                <a:ext uri="{FF2B5EF4-FFF2-40B4-BE49-F238E27FC236}">
                  <a16:creationId xmlns:a16="http://schemas.microsoft.com/office/drawing/2014/main" id="{11CBE1A0-4B71-232C-94A6-8CB87E970A04}"/>
                </a:ext>
              </a:extLst>
            </p:cNvPr>
            <p:cNvSpPr/>
            <p:nvPr/>
          </p:nvSpPr>
          <p:spPr>
            <a:xfrm>
              <a:off x="1469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24" name="Rectangle 23" descr="Head with Gears">
              <a:extLst>
                <a:ext uri="{FF2B5EF4-FFF2-40B4-BE49-F238E27FC236}">
                  <a16:creationId xmlns:a16="http://schemas.microsoft.com/office/drawing/2014/main" id="{FFE75A17-174D-9C4D-F186-FA42AD080B1C}"/>
                </a:ext>
              </a:extLst>
            </p:cNvPr>
            <p:cNvSpPr/>
            <p:nvPr/>
          </p:nvSpPr>
          <p:spPr>
            <a:xfrm>
              <a:off x="1703400" y="3307694"/>
              <a:ext cx="630000" cy="630000"/>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sp>
          <p:nvSpPr>
            <p:cNvPr id="25" name="Freeform: Shape 24">
              <a:extLst>
                <a:ext uri="{FF2B5EF4-FFF2-40B4-BE49-F238E27FC236}">
                  <a16:creationId xmlns:a16="http://schemas.microsoft.com/office/drawing/2014/main" id="{C9E63DE9-33DA-4F36-5130-1887C997C29D}"/>
                </a:ext>
              </a:extLst>
            </p:cNvPr>
            <p:cNvSpPr/>
            <p:nvPr/>
          </p:nvSpPr>
          <p:spPr>
            <a:xfrm>
              <a:off x="111840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SK prompts?</a:t>
              </a:r>
            </a:p>
          </p:txBody>
        </p:sp>
        <p:grpSp>
          <p:nvGrpSpPr>
            <p:cNvPr id="29" name="Group 28">
              <a:extLst>
                <a:ext uri="{FF2B5EF4-FFF2-40B4-BE49-F238E27FC236}">
                  <a16:creationId xmlns:a16="http://schemas.microsoft.com/office/drawing/2014/main" id="{3779398B-0395-7489-1C82-A721B6C50C7A}"/>
                </a:ext>
              </a:extLst>
            </p:cNvPr>
            <p:cNvGrpSpPr/>
            <p:nvPr/>
          </p:nvGrpSpPr>
          <p:grpSpPr>
            <a:xfrm>
              <a:off x="3584400" y="3073694"/>
              <a:ext cx="1098000" cy="1098000"/>
              <a:chOff x="7814400" y="3073694"/>
              <a:chExt cx="1098000" cy="1098000"/>
            </a:xfrm>
          </p:grpSpPr>
          <p:sp>
            <p:nvSpPr>
              <p:cNvPr id="38" name="Oval 37">
                <a:extLst>
                  <a:ext uri="{FF2B5EF4-FFF2-40B4-BE49-F238E27FC236}">
                    <a16:creationId xmlns:a16="http://schemas.microsoft.com/office/drawing/2014/main" id="{7D6D111F-5268-B883-9A44-9164ACA3C23B}"/>
                  </a:ext>
                </a:extLst>
              </p:cNvPr>
              <p:cNvSpPr/>
              <p:nvPr/>
            </p:nvSpPr>
            <p:spPr>
              <a:xfrm>
                <a:off x="781440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9" name="Rectangle 38" descr="Newspaper">
                <a:extLst>
                  <a:ext uri="{FF2B5EF4-FFF2-40B4-BE49-F238E27FC236}">
                    <a16:creationId xmlns:a16="http://schemas.microsoft.com/office/drawing/2014/main" id="{B4729F78-4DC2-87D9-0FC5-19795536A10B}"/>
                  </a:ext>
                </a:extLst>
              </p:cNvPr>
              <p:cNvSpPr/>
              <p:nvPr/>
            </p:nvSpPr>
            <p:spPr>
              <a:xfrm>
                <a:off x="8048400" y="3307693"/>
                <a:ext cx="630000" cy="630000"/>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a:lstStyle/>
              <a:p>
                <a:endParaRPr lang="en-US"/>
              </a:p>
            </p:txBody>
          </p:sp>
        </p:grpSp>
        <p:sp>
          <p:nvSpPr>
            <p:cNvPr id="30" name="Freeform: Shape 29">
              <a:extLst>
                <a:ext uri="{FF2B5EF4-FFF2-40B4-BE49-F238E27FC236}">
                  <a16:creationId xmlns:a16="http://schemas.microsoft.com/office/drawing/2014/main" id="{5171338A-6CC3-6A3B-E517-F4EDF6A05E4E}"/>
                </a:ext>
              </a:extLst>
            </p:cNvPr>
            <p:cNvSpPr/>
            <p:nvPr/>
          </p:nvSpPr>
          <p:spPr>
            <a:xfrm>
              <a:off x="3233400" y="4513694"/>
              <a:ext cx="1800000" cy="720000"/>
            </a:xfrm>
            <a:custGeom>
              <a:avLst/>
              <a:gdLst>
                <a:gd name="connsiteX0" fmla="*/ 0 w 1800000"/>
                <a:gd name="connsiteY0" fmla="*/ 0 h 720000"/>
                <a:gd name="connsiteX1" fmla="*/ 1800000 w 1800000"/>
                <a:gd name="connsiteY1" fmla="*/ 0 h 720000"/>
                <a:gd name="connsiteX2" fmla="*/ 1800000 w 1800000"/>
                <a:gd name="connsiteY2" fmla="*/ 720000 h 720000"/>
                <a:gd name="connsiteX3" fmla="*/ 0 w 1800000"/>
                <a:gd name="connsiteY3" fmla="*/ 720000 h 720000"/>
                <a:gd name="connsiteX4" fmla="*/ 0 w 180000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00000" h="720000">
                  <a:moveTo>
                    <a:pt x="0" y="0"/>
                  </a:moveTo>
                  <a:lnTo>
                    <a:pt x="1800000" y="0"/>
                  </a:lnTo>
                  <a:lnTo>
                    <a:pt x="1800000"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What are plugins?</a:t>
              </a:r>
            </a:p>
          </p:txBody>
        </p:sp>
        <p:sp>
          <p:nvSpPr>
            <p:cNvPr id="31" name="Oval 30">
              <a:extLst>
                <a:ext uri="{FF2B5EF4-FFF2-40B4-BE49-F238E27FC236}">
                  <a16:creationId xmlns:a16="http://schemas.microsoft.com/office/drawing/2014/main" id="{97665FA8-4D6E-E4A7-1EBF-F49E79A17C46}"/>
                </a:ext>
              </a:extLst>
            </p:cNvPr>
            <p:cNvSpPr/>
            <p:nvPr/>
          </p:nvSpPr>
          <p:spPr>
            <a:xfrm>
              <a:off x="5711730" y="3073694"/>
              <a:ext cx="1098000" cy="1098000"/>
            </a:xfrm>
            <a:prstGeom prst="ellipse">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EC11E070-3CF3-3588-42C0-B9BC6CB004BA}"/>
                </a:ext>
              </a:extLst>
            </p:cNvPr>
            <p:cNvSpPr/>
            <p:nvPr/>
          </p:nvSpPr>
          <p:spPr>
            <a:xfrm>
              <a:off x="5431047" y="4513694"/>
              <a:ext cx="1659366" cy="720000"/>
            </a:xfrm>
            <a:custGeom>
              <a:avLst/>
              <a:gdLst>
                <a:gd name="connsiteX0" fmla="*/ 0 w 1659366"/>
                <a:gd name="connsiteY0" fmla="*/ 0 h 720000"/>
                <a:gd name="connsiteX1" fmla="*/ 1659366 w 1659366"/>
                <a:gd name="connsiteY1" fmla="*/ 0 h 720000"/>
                <a:gd name="connsiteX2" fmla="*/ 1659366 w 1659366"/>
                <a:gd name="connsiteY2" fmla="*/ 720000 h 720000"/>
                <a:gd name="connsiteX3" fmla="*/ 0 w 1659366"/>
                <a:gd name="connsiteY3" fmla="*/ 720000 h 720000"/>
                <a:gd name="connsiteX4" fmla="*/ 0 w 1659366"/>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9366" h="720000">
                  <a:moveTo>
                    <a:pt x="0" y="0"/>
                  </a:moveTo>
                  <a:lnTo>
                    <a:pt x="1659366" y="0"/>
                  </a:lnTo>
                  <a:lnTo>
                    <a:pt x="1659366" y="720000"/>
                  </a:lnTo>
                  <a:lnTo>
                    <a:pt x="0" y="720000"/>
                  </a:lnTo>
                  <a:lnTo>
                    <a:pt x="0" y="0"/>
                  </a:lnTo>
                  <a:close/>
                </a:path>
              </a:pathLst>
            </a:custGeom>
          </p:spPr>
          <p:style>
            <a:lnRef idx="0">
              <a:schemeClr val="dk1">
                <a:alpha val="0"/>
                <a:hueOff val="0"/>
                <a:satOff val="0"/>
                <a:lumOff val="0"/>
                <a:alphaOff val="0"/>
              </a:schemeClr>
            </a:lnRef>
            <a:fillRef idx="0">
              <a:schemeClr val="lt2">
                <a:alpha val="0"/>
                <a:hueOff val="0"/>
                <a:satOff val="0"/>
                <a:lumOff val="0"/>
                <a:alphaOff val="0"/>
              </a:schemeClr>
            </a:fillRef>
            <a:effectRef idx="0">
              <a:schemeClr val="lt2">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defRPr cap="all"/>
              </a:pPr>
              <a:r>
                <a:rPr lang="en-US" sz="1900" kern="1200" cap="all" dirty="0">
                  <a:solidFill>
                    <a:srgbClr val="156082">
                      <a:lumMod val="75000"/>
                    </a:srgbClr>
                  </a:solidFill>
                  <a:latin typeface="Aptos" panose="02110004020202020204"/>
                  <a:ea typeface="+mn-ea"/>
                  <a:cs typeface="+mn-cs"/>
                </a:rPr>
                <a:t>LET’s write some code</a:t>
              </a:r>
            </a:p>
          </p:txBody>
        </p:sp>
        <p:pic>
          <p:nvPicPr>
            <p:cNvPr id="35" name="Graphic 34" descr="Tools with solid fill">
              <a:extLst>
                <a:ext uri="{FF2B5EF4-FFF2-40B4-BE49-F238E27FC236}">
                  <a16:creationId xmlns:a16="http://schemas.microsoft.com/office/drawing/2014/main" id="{F65C7BDD-0843-EF06-13E4-C1A02A0AC90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926017" y="3307693"/>
              <a:ext cx="669425" cy="630000"/>
            </a:xfrm>
            <a:prstGeom prst="rect">
              <a:avLst/>
            </a:prstGeom>
          </p:spPr>
        </p:pic>
      </p:grpSp>
    </p:spTree>
    <p:extLst>
      <p:ext uri="{BB962C8B-B14F-4D97-AF65-F5344CB8AC3E}">
        <p14:creationId xmlns:p14="http://schemas.microsoft.com/office/powerpoint/2010/main" val="542814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Plugins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014121"/>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sp>
        <p:nvSpPr>
          <p:cNvPr id="37" name="TextBox 36">
            <a:extLst>
              <a:ext uri="{FF2B5EF4-FFF2-40B4-BE49-F238E27FC236}">
                <a16:creationId xmlns:a16="http://schemas.microsoft.com/office/drawing/2014/main" id="{01D31EB5-4A8C-C79F-1A19-06491A35FBB3}"/>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::5</a:t>
            </a:r>
          </a:p>
        </p:txBody>
      </p:sp>
      <p:sp>
        <p:nvSpPr>
          <p:cNvPr id="2" name="Content Placeholder 3">
            <a:extLst>
              <a:ext uri="{FF2B5EF4-FFF2-40B4-BE49-F238E27FC236}">
                <a16:creationId xmlns:a16="http://schemas.microsoft.com/office/drawing/2014/main" id="{2FA329B3-8D62-A766-05D3-DB730388C61A}"/>
              </a:ext>
            </a:extLst>
          </p:cNvPr>
          <p:cNvSpPr txBox="1">
            <a:spLocks/>
          </p:cNvSpPr>
          <p:nvPr/>
        </p:nvSpPr>
        <p:spPr>
          <a:xfrm>
            <a:off x="458146" y="1257413"/>
            <a:ext cx="8099258" cy="34928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Building blocks for you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Define the tasks the Kernel should complete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include native code and prompts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Serving as one of the core features and body of your AI solution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use built-in or create your own</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 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spTree>
    <p:extLst>
      <p:ext uri="{BB962C8B-B14F-4D97-AF65-F5344CB8AC3E}">
        <p14:creationId xmlns:p14="http://schemas.microsoft.com/office/powerpoint/2010/main" val="1072313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73698"/>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96840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16959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19" name="Group 18">
            <a:extLst>
              <a:ext uri="{FF2B5EF4-FFF2-40B4-BE49-F238E27FC236}">
                <a16:creationId xmlns:a16="http://schemas.microsoft.com/office/drawing/2014/main" id="{6A433B77-6FED-6F44-944C-E960E447C1D8}"/>
              </a:ext>
            </a:extLst>
          </p:cNvPr>
          <p:cNvGrpSpPr/>
          <p:nvPr/>
        </p:nvGrpSpPr>
        <p:grpSpPr>
          <a:xfrm>
            <a:off x="7497450" y="1136206"/>
            <a:ext cx="2965147" cy="1521583"/>
            <a:chOff x="7658477" y="976921"/>
            <a:chExt cx="2965147" cy="1521583"/>
          </a:xfrm>
        </p:grpSpPr>
        <p:pic>
          <p:nvPicPr>
            <p:cNvPr id="3" name="Picture 2">
              <a:extLst>
                <a:ext uri="{FF2B5EF4-FFF2-40B4-BE49-F238E27FC236}">
                  <a16:creationId xmlns:a16="http://schemas.microsoft.com/office/drawing/2014/main" id="{8D94AFD4-7E57-0AC7-479A-EB6B6CAFC75E}"/>
                </a:ext>
              </a:extLst>
            </p:cNvPr>
            <p:cNvPicPr>
              <a:picLocks noChangeAspect="1"/>
            </p:cNvPicPr>
            <p:nvPr/>
          </p:nvPicPr>
          <p:blipFill>
            <a:blip r:embed="rId3"/>
            <a:stretch>
              <a:fillRect/>
            </a:stretch>
          </p:blipFill>
          <p:spPr>
            <a:xfrm>
              <a:off x="7740576" y="1164935"/>
              <a:ext cx="2883048" cy="1333569"/>
            </a:xfrm>
            <a:prstGeom prst="rect">
              <a:avLst/>
            </a:prstGeom>
          </p:spPr>
        </p:pic>
        <p:sp>
          <p:nvSpPr>
            <p:cNvPr id="4" name="Content Placeholder 3">
              <a:extLst>
                <a:ext uri="{FF2B5EF4-FFF2-40B4-BE49-F238E27FC236}">
                  <a16:creationId xmlns:a16="http://schemas.microsoft.com/office/drawing/2014/main" id="{59F8F3AF-2DC6-7D2C-243F-F58B19989ED0}"/>
                </a:ext>
              </a:extLst>
            </p:cNvPr>
            <p:cNvSpPr txBox="1">
              <a:spLocks/>
            </p:cNvSpPr>
            <p:nvPr/>
          </p:nvSpPr>
          <p:spPr>
            <a:xfrm>
              <a:off x="7658477" y="976921"/>
              <a:ext cx="1417062" cy="2590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7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8" name="Group 17">
            <a:extLst>
              <a:ext uri="{FF2B5EF4-FFF2-40B4-BE49-F238E27FC236}">
                <a16:creationId xmlns:a16="http://schemas.microsoft.com/office/drawing/2014/main" id="{3BBCA6C7-566D-E174-86C0-79DB98F724F2}"/>
              </a:ext>
            </a:extLst>
          </p:cNvPr>
          <p:cNvGrpSpPr/>
          <p:nvPr/>
        </p:nvGrpSpPr>
        <p:grpSpPr>
          <a:xfrm>
            <a:off x="676947" y="3745894"/>
            <a:ext cx="4788269" cy="817562"/>
            <a:chOff x="5176396" y="4433175"/>
            <a:chExt cx="4788269" cy="817562"/>
          </a:xfrm>
        </p:grpSpPr>
        <p:pic>
          <p:nvPicPr>
            <p:cNvPr id="8" name="Picture 7">
              <a:extLst>
                <a:ext uri="{FF2B5EF4-FFF2-40B4-BE49-F238E27FC236}">
                  <a16:creationId xmlns:a16="http://schemas.microsoft.com/office/drawing/2014/main" id="{B31AF8FD-1E4D-DA2F-2E3A-8F9A236332F4}"/>
                </a:ext>
              </a:extLst>
            </p:cNvPr>
            <p:cNvPicPr>
              <a:picLocks noChangeAspect="1"/>
            </p:cNvPicPr>
            <p:nvPr/>
          </p:nvPicPr>
          <p:blipFill>
            <a:blip r:embed="rId4"/>
            <a:stretch>
              <a:fillRect/>
            </a:stretch>
          </p:blipFill>
          <p:spPr>
            <a:xfrm>
              <a:off x="5271774" y="4583953"/>
              <a:ext cx="4692891" cy="666784"/>
            </a:xfrm>
            <a:prstGeom prst="rect">
              <a:avLst/>
            </a:prstGeom>
          </p:spPr>
        </p:pic>
        <p:sp>
          <p:nvSpPr>
            <p:cNvPr id="9" name="Content Placeholder 3">
              <a:extLst>
                <a:ext uri="{FF2B5EF4-FFF2-40B4-BE49-F238E27FC236}">
                  <a16:creationId xmlns:a16="http://schemas.microsoft.com/office/drawing/2014/main" id="{D514EC02-4EC3-FEF2-1561-B640911DEE09}"/>
                </a:ext>
              </a:extLst>
            </p:cNvPr>
            <p:cNvSpPr txBox="1">
              <a:spLocks/>
            </p:cNvSpPr>
            <p:nvPr/>
          </p:nvSpPr>
          <p:spPr>
            <a:xfrm>
              <a:off x="5176396" y="4433175"/>
              <a:ext cx="1839207" cy="25901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050" dirty="0">
                  <a:solidFill>
                    <a:schemeClr val="accent1">
                      <a:lumMod val="75000"/>
                    </a:schemeClr>
                  </a:solidFill>
                  <a:latin typeface="Segoe UI Semibold" panose="020B0702040204020203" pitchFamily="34" charset="0"/>
                  <a:cs typeface="Segoe UI Semibold" panose="020B0702040204020203" pitchFamily="34" charset="0"/>
                </a:rPr>
                <a:t>Chat Completion – Message Structure</a:t>
              </a:r>
            </a:p>
          </p:txBody>
        </p:sp>
      </p:grpSp>
      <p:pic>
        <p:nvPicPr>
          <p:cNvPr id="13" name="Picture 12">
            <a:extLst>
              <a:ext uri="{FF2B5EF4-FFF2-40B4-BE49-F238E27FC236}">
                <a16:creationId xmlns:a16="http://schemas.microsoft.com/office/drawing/2014/main" id="{5FC6EE72-34D4-6112-4333-8BC84769A919}"/>
              </a:ext>
            </a:extLst>
          </p:cNvPr>
          <p:cNvPicPr>
            <a:picLocks noChangeAspect="1"/>
          </p:cNvPicPr>
          <p:nvPr/>
        </p:nvPicPr>
        <p:blipFill>
          <a:blip r:embed="rId5"/>
          <a:stretch>
            <a:fillRect/>
          </a:stretch>
        </p:blipFill>
        <p:spPr>
          <a:xfrm>
            <a:off x="4080845" y="1634870"/>
            <a:ext cx="2768742" cy="171459"/>
          </a:xfrm>
          <a:prstGeom prst="rect">
            <a:avLst/>
          </a:prstGeom>
        </p:spPr>
      </p:pic>
      <p:pic>
        <p:nvPicPr>
          <p:cNvPr id="17" name="Picture 16">
            <a:extLst>
              <a:ext uri="{FF2B5EF4-FFF2-40B4-BE49-F238E27FC236}">
                <a16:creationId xmlns:a16="http://schemas.microsoft.com/office/drawing/2014/main" id="{5438A82B-B24C-F009-AC97-A9C4340BCAAC}"/>
              </a:ext>
            </a:extLst>
          </p:cNvPr>
          <p:cNvPicPr>
            <a:picLocks noChangeAspect="1"/>
          </p:cNvPicPr>
          <p:nvPr/>
        </p:nvPicPr>
        <p:blipFill>
          <a:blip r:embed="rId6"/>
          <a:stretch>
            <a:fillRect/>
          </a:stretch>
        </p:blipFill>
        <p:spPr>
          <a:xfrm>
            <a:off x="362723" y="2086498"/>
            <a:ext cx="5397777" cy="1454225"/>
          </a:xfrm>
          <a:prstGeom prst="rect">
            <a:avLst/>
          </a:prstGeom>
        </p:spPr>
      </p:pic>
      <p:pic>
        <p:nvPicPr>
          <p:cNvPr id="21" name="Picture 20">
            <a:extLst>
              <a:ext uri="{FF2B5EF4-FFF2-40B4-BE49-F238E27FC236}">
                <a16:creationId xmlns:a16="http://schemas.microsoft.com/office/drawing/2014/main" id="{89CF262E-1A6B-A328-3D0C-B49205E14B3E}"/>
              </a:ext>
            </a:extLst>
          </p:cNvPr>
          <p:cNvPicPr>
            <a:picLocks noChangeAspect="1"/>
          </p:cNvPicPr>
          <p:nvPr/>
        </p:nvPicPr>
        <p:blipFill>
          <a:blip r:embed="rId7"/>
          <a:stretch>
            <a:fillRect/>
          </a:stretch>
        </p:blipFill>
        <p:spPr>
          <a:xfrm>
            <a:off x="7092488" y="3123831"/>
            <a:ext cx="3988005" cy="2152761"/>
          </a:xfrm>
          <a:prstGeom prst="rect">
            <a:avLst/>
          </a:prstGeom>
        </p:spPr>
      </p:pic>
      <p:sp>
        <p:nvSpPr>
          <p:cNvPr id="23" name="TextBox 22">
            <a:extLst>
              <a:ext uri="{FF2B5EF4-FFF2-40B4-BE49-F238E27FC236}">
                <a16:creationId xmlns:a16="http://schemas.microsoft.com/office/drawing/2014/main" id="{01F1B18C-CF2E-FD4E-A949-BDA32D20542B}"/>
              </a:ext>
            </a:extLst>
          </p:cNvPr>
          <p:cNvSpPr txBox="1"/>
          <p:nvPr/>
        </p:nvSpPr>
        <p:spPr>
          <a:xfrm>
            <a:off x="448171" y="1081048"/>
            <a:ext cx="6096000" cy="369332"/>
          </a:xfrm>
          <a:prstGeom prst="rect">
            <a:avLst/>
          </a:prstGeom>
          <a:noFill/>
        </p:spPr>
        <p:txBody>
          <a:bodyPr wrap="square">
            <a:spAutoFit/>
          </a:bodyPr>
          <a:lstStyle/>
          <a:p>
            <a:r>
              <a:rPr lang="en-US" sz="1800" spc="-49" dirty="0">
                <a:solidFill>
                  <a:schemeClr val="accent1">
                    <a:lumMod val="60000"/>
                    <a:lumOff val="40000"/>
                  </a:schemeClr>
                </a:solidFill>
                <a:latin typeface="Segoe UI Semibold"/>
              </a:rPr>
              <a:t>Chat Completion Message Structure</a:t>
            </a:r>
            <a:endParaRPr lang="en-US" dirty="0"/>
          </a:p>
        </p:txBody>
      </p:sp>
      <p:sp>
        <p:nvSpPr>
          <p:cNvPr id="24" name="Rectangle 23">
            <a:extLst>
              <a:ext uri="{FF2B5EF4-FFF2-40B4-BE49-F238E27FC236}">
                <a16:creationId xmlns:a16="http://schemas.microsoft.com/office/drawing/2014/main" id="{5AF7A40E-DC17-4BEF-2F1C-18B81E617A4A}"/>
              </a:ext>
            </a:extLst>
          </p:cNvPr>
          <p:cNvSpPr/>
          <p:nvPr/>
        </p:nvSpPr>
        <p:spPr>
          <a:xfrm>
            <a:off x="4080845" y="1564257"/>
            <a:ext cx="2837540" cy="31707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AD7CA3-5100-34DF-EE88-315622F1DE8E}"/>
              </a:ext>
            </a:extLst>
          </p:cNvPr>
          <p:cNvSpPr/>
          <p:nvPr/>
        </p:nvSpPr>
        <p:spPr>
          <a:xfrm>
            <a:off x="310633" y="1995204"/>
            <a:ext cx="5584084" cy="2766576"/>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1757023-AD7B-D8A0-D7DD-96DF67471759}"/>
              </a:ext>
            </a:extLst>
          </p:cNvPr>
          <p:cNvSpPr/>
          <p:nvPr/>
        </p:nvSpPr>
        <p:spPr>
          <a:xfrm>
            <a:off x="7453223" y="1081047"/>
            <a:ext cx="3122762" cy="1708161"/>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9E83A6F-99AA-1ED1-AB74-4E50B5F210EC}"/>
              </a:ext>
            </a:extLst>
          </p:cNvPr>
          <p:cNvSpPr/>
          <p:nvPr/>
        </p:nvSpPr>
        <p:spPr>
          <a:xfrm>
            <a:off x="7013275" y="3067866"/>
            <a:ext cx="4195314" cy="2297764"/>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67244EA0-AFD5-92DE-5CF4-079CB0B4F6C6}"/>
              </a:ext>
            </a:extLst>
          </p:cNvPr>
          <p:cNvSpPr txBox="1"/>
          <p:nvPr/>
        </p:nvSpPr>
        <p:spPr>
          <a:xfrm>
            <a:off x="1168685" y="5306604"/>
            <a:ext cx="4725563" cy="369332"/>
          </a:xfrm>
          <a:prstGeom prst="rect">
            <a:avLst/>
          </a:prstGeom>
          <a:noFill/>
        </p:spPr>
        <p:txBody>
          <a:bodyPr wrap="square">
            <a:spAutoFit/>
          </a:bodyPr>
          <a:lstStyle/>
          <a:p>
            <a:r>
              <a:rPr lang="en-US" dirty="0">
                <a:solidFill>
                  <a:srgbClr val="0070C0"/>
                </a:solidFill>
              </a:rPr>
              <a:t>https://github.com/Rickcau/AI-Fundamentals</a:t>
            </a:r>
          </a:p>
        </p:txBody>
      </p:sp>
      <p:sp>
        <p:nvSpPr>
          <p:cNvPr id="32" name="Arrow: Right 31">
            <a:extLst>
              <a:ext uri="{FF2B5EF4-FFF2-40B4-BE49-F238E27FC236}">
                <a16:creationId xmlns:a16="http://schemas.microsoft.com/office/drawing/2014/main" id="{246927E0-B3C6-0BBF-D5CC-95B70AEC2B18}"/>
              </a:ext>
            </a:extLst>
          </p:cNvPr>
          <p:cNvSpPr/>
          <p:nvPr/>
        </p:nvSpPr>
        <p:spPr>
          <a:xfrm>
            <a:off x="772325" y="5335994"/>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6" name="Arrow: Right 35">
            <a:extLst>
              <a:ext uri="{FF2B5EF4-FFF2-40B4-BE49-F238E27FC236}">
                <a16:creationId xmlns:a16="http://schemas.microsoft.com/office/drawing/2014/main" id="{B5269B12-FE58-559E-6454-B2024B887763}"/>
              </a:ext>
            </a:extLst>
          </p:cNvPr>
          <p:cNvSpPr/>
          <p:nvPr/>
        </p:nvSpPr>
        <p:spPr>
          <a:xfrm rot="10800000">
            <a:off x="5806781" y="5334478"/>
            <a:ext cx="431320" cy="327166"/>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1D31EB5-4A8C-C79F-1A19-06491A35FBB3}"/>
              </a:ext>
            </a:extLst>
          </p:cNvPr>
          <p:cNvSpPr txBox="1"/>
          <p:nvPr/>
        </p:nvSpPr>
        <p:spPr>
          <a:xfrm>
            <a:off x="1470793" y="36509"/>
            <a:ext cx="439544" cy="369332"/>
          </a:xfrm>
          <a:prstGeom prst="rect">
            <a:avLst/>
          </a:prstGeom>
          <a:noFill/>
        </p:spPr>
        <p:txBody>
          <a:bodyPr wrap="none" rtlCol="0">
            <a:spAutoFit/>
          </a:bodyPr>
          <a:lstStyle/>
          <a:p>
            <a:r>
              <a:rPr lang="en-US" dirty="0">
                <a:solidFill>
                  <a:schemeClr val="accent4">
                    <a:lumMod val="20000"/>
                    <a:lumOff val="80000"/>
                  </a:schemeClr>
                </a:solidFill>
              </a:rPr>
              <a:t>::5</a:t>
            </a:r>
          </a:p>
        </p:txBody>
      </p:sp>
    </p:spTree>
    <p:extLst>
      <p:ext uri="{BB962C8B-B14F-4D97-AF65-F5344CB8AC3E}">
        <p14:creationId xmlns:p14="http://schemas.microsoft.com/office/powerpoint/2010/main" val="1798095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wipe(right)">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32" grpId="0" animBg="1"/>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1480" y="144840"/>
            <a:ext cx="578358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a:t>
            </a:r>
          </a:p>
        </p:txBody>
      </p:sp>
      <p:sp>
        <p:nvSpPr>
          <p:cNvPr id="7" name="Content Placeholder 3">
            <a:extLst>
              <a:ext uri="{FF2B5EF4-FFF2-40B4-BE49-F238E27FC236}">
                <a16:creationId xmlns:a16="http://schemas.microsoft.com/office/drawing/2014/main" id="{2DC32A47-06E6-60DA-051F-E1791A1D4FFC}"/>
              </a:ext>
            </a:extLst>
          </p:cNvPr>
          <p:cNvSpPr>
            <a:spLocks noGrp="1"/>
          </p:cNvSpPr>
          <p:nvPr>
            <p:ph sz="half" idx="2"/>
          </p:nvPr>
        </p:nvSpPr>
        <p:spPr>
          <a:xfrm>
            <a:off x="141845" y="1846142"/>
            <a:ext cx="4443154" cy="3492868"/>
          </a:xfrm>
        </p:spPr>
        <p:txBody>
          <a:bodyPr vert="horz" lIns="91440" tIns="45720" rIns="91440" bIns="45720" rtlCol="0">
            <a:norm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Templated Language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also use Interpolated Stings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inject Message Roles into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Use inline or load from file</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Invoke plugins from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pass arguments to prompt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Can load Prompts into Plugin collection for Auto Invoke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232659"/>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38813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5" name="Group 4">
            <a:extLst>
              <a:ext uri="{FF2B5EF4-FFF2-40B4-BE49-F238E27FC236}">
                <a16:creationId xmlns:a16="http://schemas.microsoft.com/office/drawing/2014/main" id="{8340BA94-F6D8-B673-41F1-30FDFFEEEDF8}"/>
              </a:ext>
            </a:extLst>
          </p:cNvPr>
          <p:cNvGrpSpPr/>
          <p:nvPr/>
        </p:nvGrpSpPr>
        <p:grpSpPr>
          <a:xfrm>
            <a:off x="7080705" y="2753111"/>
            <a:ext cx="4058592" cy="2368205"/>
            <a:chOff x="5842958" y="3667511"/>
            <a:chExt cx="4058592" cy="2368205"/>
          </a:xfrm>
        </p:grpSpPr>
        <p:pic>
          <p:nvPicPr>
            <p:cNvPr id="2" name="Picture 1">
              <a:extLst>
                <a:ext uri="{FF2B5EF4-FFF2-40B4-BE49-F238E27FC236}">
                  <a16:creationId xmlns:a16="http://schemas.microsoft.com/office/drawing/2014/main" id="{C34C9161-2928-2CAC-8311-9AABBABBFEE1}"/>
                </a:ext>
              </a:extLst>
            </p:cNvPr>
            <p:cNvPicPr>
              <a:picLocks noChangeAspect="1"/>
            </p:cNvPicPr>
            <p:nvPr/>
          </p:nvPicPr>
          <p:blipFill>
            <a:blip r:embed="rId3"/>
            <a:stretch>
              <a:fillRect/>
            </a:stretch>
          </p:blipFill>
          <p:spPr>
            <a:xfrm>
              <a:off x="5913545" y="3882955"/>
              <a:ext cx="3988005" cy="2152761"/>
            </a:xfrm>
            <a:prstGeom prst="rect">
              <a:avLst/>
            </a:prstGeom>
          </p:spPr>
        </p:pic>
        <p:sp>
          <p:nvSpPr>
            <p:cNvPr id="4" name="TextBox 3">
              <a:extLst>
                <a:ext uri="{FF2B5EF4-FFF2-40B4-BE49-F238E27FC236}">
                  <a16:creationId xmlns:a16="http://schemas.microsoft.com/office/drawing/2014/main" id="{C9B7FEE3-601D-D843-5A41-4F959112984C}"/>
                </a:ext>
              </a:extLst>
            </p:cNvPr>
            <p:cNvSpPr txBox="1"/>
            <p:nvPr/>
          </p:nvSpPr>
          <p:spPr>
            <a:xfrm>
              <a:off x="5842958" y="3667511"/>
              <a:ext cx="1305464" cy="215444"/>
            </a:xfrm>
            <a:prstGeom prst="rect">
              <a:avLst/>
            </a:prstGeom>
            <a:noFill/>
          </p:spPr>
          <p:txBody>
            <a:bodyPr wrap="square">
              <a:spAutoFit/>
            </a:bodyPr>
            <a:lstStyle/>
            <a:p>
              <a:pPr marL="0" indent="0">
                <a:buNone/>
              </a:pPr>
              <a:r>
                <a:rPr lang="en-US" sz="800" dirty="0">
                  <a:solidFill>
                    <a:schemeClr val="accent1">
                      <a:lumMod val="75000"/>
                    </a:schemeClr>
                  </a:solidFill>
                  <a:latin typeface="Segoe UI Semibold" panose="020B0702040204020203" pitchFamily="34" charset="0"/>
                  <a:cs typeface="Segoe UI Semibold" panose="020B0702040204020203" pitchFamily="34" charset="0"/>
                </a:rPr>
                <a:t>Interpolated Strings</a:t>
              </a:r>
            </a:p>
          </p:txBody>
        </p:sp>
      </p:grpSp>
      <p:grpSp>
        <p:nvGrpSpPr>
          <p:cNvPr id="14" name="Group 13">
            <a:extLst>
              <a:ext uri="{FF2B5EF4-FFF2-40B4-BE49-F238E27FC236}">
                <a16:creationId xmlns:a16="http://schemas.microsoft.com/office/drawing/2014/main" id="{8C77C946-FEEE-48B4-575C-286E711FF0E9}"/>
              </a:ext>
            </a:extLst>
          </p:cNvPr>
          <p:cNvGrpSpPr/>
          <p:nvPr/>
        </p:nvGrpSpPr>
        <p:grpSpPr>
          <a:xfrm>
            <a:off x="6497275" y="1076654"/>
            <a:ext cx="2435567" cy="1189453"/>
            <a:chOff x="5821248" y="1672324"/>
            <a:chExt cx="2435567" cy="1189453"/>
          </a:xfrm>
        </p:grpSpPr>
        <p:pic>
          <p:nvPicPr>
            <p:cNvPr id="9" name="Picture 8">
              <a:extLst>
                <a:ext uri="{FF2B5EF4-FFF2-40B4-BE49-F238E27FC236}">
                  <a16:creationId xmlns:a16="http://schemas.microsoft.com/office/drawing/2014/main" id="{224F7819-A405-A80A-5DA6-A283C7AC1935}"/>
                </a:ext>
              </a:extLst>
            </p:cNvPr>
            <p:cNvPicPr>
              <a:picLocks noChangeAspect="1"/>
            </p:cNvPicPr>
            <p:nvPr/>
          </p:nvPicPr>
          <p:blipFill>
            <a:blip r:embed="rId4"/>
            <a:stretch>
              <a:fillRect/>
            </a:stretch>
          </p:blipFill>
          <p:spPr>
            <a:xfrm>
              <a:off x="5913545" y="1902878"/>
              <a:ext cx="2343270" cy="958899"/>
            </a:xfrm>
            <a:prstGeom prst="rect">
              <a:avLst/>
            </a:prstGeom>
          </p:spPr>
        </p:pic>
        <p:sp>
          <p:nvSpPr>
            <p:cNvPr id="13" name="TextBox 12">
              <a:extLst>
                <a:ext uri="{FF2B5EF4-FFF2-40B4-BE49-F238E27FC236}">
                  <a16:creationId xmlns:a16="http://schemas.microsoft.com/office/drawing/2014/main" id="{CDFC15D1-1537-6D6A-A07F-6D5B0B6C149E}"/>
                </a:ext>
              </a:extLst>
            </p:cNvPr>
            <p:cNvSpPr txBox="1"/>
            <p:nvPr/>
          </p:nvSpPr>
          <p:spPr>
            <a:xfrm>
              <a:off x="5821248" y="1672324"/>
              <a:ext cx="1305464"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SK Template Language</a:t>
              </a:r>
            </a:p>
          </p:txBody>
        </p:sp>
      </p:grpSp>
      <p:cxnSp>
        <p:nvCxnSpPr>
          <p:cNvPr id="16" name="Straight Arrow Connector 15">
            <a:extLst>
              <a:ext uri="{FF2B5EF4-FFF2-40B4-BE49-F238E27FC236}">
                <a16:creationId xmlns:a16="http://schemas.microsoft.com/office/drawing/2014/main" id="{810E2CB3-3467-14EC-616C-C3C22F380649}"/>
              </a:ext>
            </a:extLst>
          </p:cNvPr>
          <p:cNvCxnSpPr>
            <a:cxnSpLocks/>
          </p:cNvCxnSpPr>
          <p:nvPr/>
        </p:nvCxnSpPr>
        <p:spPr>
          <a:xfrm flipV="1">
            <a:off x="2762597" y="1722532"/>
            <a:ext cx="3684211" cy="27524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672F0F0E-0207-40D6-9F27-3E89009C9CBB}"/>
              </a:ext>
            </a:extLst>
          </p:cNvPr>
          <p:cNvCxnSpPr>
            <a:cxnSpLocks/>
          </p:cNvCxnSpPr>
          <p:nvPr/>
        </p:nvCxnSpPr>
        <p:spPr>
          <a:xfrm>
            <a:off x="3922142" y="2410385"/>
            <a:ext cx="3158562" cy="921277"/>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EF1CC371-AF49-0C6D-93AB-7B956AB86D13}"/>
              </a:ext>
            </a:extLst>
          </p:cNvPr>
          <p:cNvSpPr/>
          <p:nvPr/>
        </p:nvSpPr>
        <p:spPr>
          <a:xfrm>
            <a:off x="7080704" y="3806815"/>
            <a:ext cx="3305499" cy="102397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37060CC6-BA7B-5CC2-13A2-B414A08C1DE3}"/>
              </a:ext>
            </a:extLst>
          </p:cNvPr>
          <p:cNvCxnSpPr>
            <a:cxnSpLocks/>
          </p:cNvCxnSpPr>
          <p:nvPr/>
        </p:nvCxnSpPr>
        <p:spPr>
          <a:xfrm>
            <a:off x="4497238" y="2860833"/>
            <a:ext cx="2564781" cy="12683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F1880C7-EB57-E26E-4211-409FE0A81DEA}"/>
              </a:ext>
            </a:extLst>
          </p:cNvPr>
          <p:cNvSpPr txBox="1"/>
          <p:nvPr/>
        </p:nvSpPr>
        <p:spPr>
          <a:xfrm>
            <a:off x="1421046" y="266330"/>
            <a:ext cx="439544" cy="369332"/>
          </a:xfrm>
          <a:prstGeom prst="rect">
            <a:avLst/>
          </a:prstGeom>
          <a:noFill/>
        </p:spPr>
        <p:txBody>
          <a:bodyPr wrap="none" rtlCol="0">
            <a:spAutoFit/>
          </a:bodyPr>
          <a:lstStyle/>
          <a:p>
            <a:r>
              <a:rPr lang="en-US" dirty="0">
                <a:solidFill>
                  <a:schemeClr val="accent4">
                    <a:lumMod val="20000"/>
                    <a:lumOff val="80000"/>
                  </a:schemeClr>
                </a:solidFill>
              </a:rPr>
              <a:t>::3</a:t>
            </a:r>
          </a:p>
        </p:txBody>
      </p:sp>
    </p:spTree>
    <p:extLst>
      <p:ext uri="{BB962C8B-B14F-4D97-AF65-F5344CB8AC3E}">
        <p14:creationId xmlns:p14="http://schemas.microsoft.com/office/powerpoint/2010/main" val="374556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20" name="Group 19">
            <a:extLst>
              <a:ext uri="{FF2B5EF4-FFF2-40B4-BE49-F238E27FC236}">
                <a16:creationId xmlns:a16="http://schemas.microsoft.com/office/drawing/2014/main" id="{7349D35D-ADEA-1B91-23EE-DF69F64838A1}"/>
              </a:ext>
            </a:extLst>
          </p:cNvPr>
          <p:cNvGrpSpPr/>
          <p:nvPr/>
        </p:nvGrpSpPr>
        <p:grpSpPr>
          <a:xfrm>
            <a:off x="423199" y="1759164"/>
            <a:ext cx="2193184" cy="1623005"/>
            <a:chOff x="339305" y="2335074"/>
            <a:chExt cx="2193184" cy="1623005"/>
          </a:xfrm>
        </p:grpSpPr>
        <p:pic>
          <p:nvPicPr>
            <p:cNvPr id="15" name="Picture 14">
              <a:extLst>
                <a:ext uri="{FF2B5EF4-FFF2-40B4-BE49-F238E27FC236}">
                  <a16:creationId xmlns:a16="http://schemas.microsoft.com/office/drawing/2014/main" id="{58F08236-7993-8BB6-C2E3-586DA74E44C6}"/>
                </a:ext>
              </a:extLst>
            </p:cNvPr>
            <p:cNvPicPr>
              <a:picLocks noChangeAspect="1"/>
            </p:cNvPicPr>
            <p:nvPr/>
          </p:nvPicPr>
          <p:blipFill>
            <a:blip r:embed="rId3"/>
            <a:stretch>
              <a:fillRect/>
            </a:stretch>
          </p:blipFill>
          <p:spPr>
            <a:xfrm>
              <a:off x="411480" y="2522905"/>
              <a:ext cx="2121009" cy="1435174"/>
            </a:xfrm>
            <a:prstGeom prst="rect">
              <a:avLst/>
            </a:prstGeom>
          </p:spPr>
        </p:pic>
        <p:sp>
          <p:nvSpPr>
            <p:cNvPr id="19" name="TextBox 18">
              <a:extLst>
                <a:ext uri="{FF2B5EF4-FFF2-40B4-BE49-F238E27FC236}">
                  <a16:creationId xmlns:a16="http://schemas.microsoft.com/office/drawing/2014/main" id="{D7DC56F7-1EEF-E33B-C631-03A17C167BB7}"/>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grpSp>
        <p:nvGrpSpPr>
          <p:cNvPr id="27" name="Group 26">
            <a:extLst>
              <a:ext uri="{FF2B5EF4-FFF2-40B4-BE49-F238E27FC236}">
                <a16:creationId xmlns:a16="http://schemas.microsoft.com/office/drawing/2014/main" id="{DD17CD81-C668-F2FD-7DF5-CF18DBBF4432}"/>
              </a:ext>
            </a:extLst>
          </p:cNvPr>
          <p:cNvGrpSpPr/>
          <p:nvPr/>
        </p:nvGrpSpPr>
        <p:grpSpPr>
          <a:xfrm>
            <a:off x="3153290" y="1281802"/>
            <a:ext cx="1320784" cy="958432"/>
            <a:chOff x="411480" y="4072764"/>
            <a:chExt cx="1320784" cy="958432"/>
          </a:xfrm>
        </p:grpSpPr>
        <p:pic>
          <p:nvPicPr>
            <p:cNvPr id="24" name="Picture 23">
              <a:extLst>
                <a:ext uri="{FF2B5EF4-FFF2-40B4-BE49-F238E27FC236}">
                  <a16:creationId xmlns:a16="http://schemas.microsoft.com/office/drawing/2014/main" id="{60CCC57B-B852-C4A2-24CB-4E704826C04D}"/>
                </a:ext>
              </a:extLst>
            </p:cNvPr>
            <p:cNvPicPr>
              <a:picLocks noChangeAspect="1"/>
            </p:cNvPicPr>
            <p:nvPr/>
          </p:nvPicPr>
          <p:blipFill>
            <a:blip r:embed="rId4"/>
            <a:stretch>
              <a:fillRect/>
            </a:stretch>
          </p:blipFill>
          <p:spPr>
            <a:xfrm>
              <a:off x="487600" y="4288208"/>
              <a:ext cx="1244664" cy="742988"/>
            </a:xfrm>
            <a:prstGeom prst="rect">
              <a:avLst/>
            </a:prstGeom>
          </p:spPr>
        </p:pic>
        <p:sp>
          <p:nvSpPr>
            <p:cNvPr id="26" name="TextBox 25">
              <a:extLst>
                <a:ext uri="{FF2B5EF4-FFF2-40B4-BE49-F238E27FC236}">
                  <a16:creationId xmlns:a16="http://schemas.microsoft.com/office/drawing/2014/main" id="{E1515EF5-E54E-2DCA-AD7A-409A44EB6D3B}"/>
                </a:ext>
              </a:extLst>
            </p:cNvPr>
            <p:cNvSpPr txBox="1"/>
            <p:nvPr/>
          </p:nvSpPr>
          <p:spPr>
            <a:xfrm>
              <a:off x="411480" y="4072764"/>
              <a:ext cx="1234440"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 I use</a:t>
              </a:r>
            </a:p>
          </p:txBody>
        </p:sp>
      </p:grpSp>
      <p:grpSp>
        <p:nvGrpSpPr>
          <p:cNvPr id="30" name="Group 29">
            <a:extLst>
              <a:ext uri="{FF2B5EF4-FFF2-40B4-BE49-F238E27FC236}">
                <a16:creationId xmlns:a16="http://schemas.microsoft.com/office/drawing/2014/main" id="{11E9F22A-B7D6-6505-5ECC-E113D3CA75D4}"/>
              </a:ext>
            </a:extLst>
          </p:cNvPr>
          <p:cNvGrpSpPr/>
          <p:nvPr/>
        </p:nvGrpSpPr>
        <p:grpSpPr>
          <a:xfrm>
            <a:off x="3126389" y="2285953"/>
            <a:ext cx="6638715" cy="3427978"/>
            <a:chOff x="3022870" y="1670606"/>
            <a:chExt cx="6638715" cy="3427978"/>
          </a:xfrm>
        </p:grpSpPr>
        <p:pic>
          <p:nvPicPr>
            <p:cNvPr id="8" name="Picture 7">
              <a:extLst>
                <a:ext uri="{FF2B5EF4-FFF2-40B4-BE49-F238E27FC236}">
                  <a16:creationId xmlns:a16="http://schemas.microsoft.com/office/drawing/2014/main" id="{AD668512-A48D-48CE-CE7C-52078DA80058}"/>
                </a:ext>
              </a:extLst>
            </p:cNvPr>
            <p:cNvPicPr>
              <a:picLocks noChangeAspect="1"/>
            </p:cNvPicPr>
            <p:nvPr/>
          </p:nvPicPr>
          <p:blipFill>
            <a:blip r:embed="rId5"/>
            <a:stretch>
              <a:fillRect/>
            </a:stretch>
          </p:blipFill>
          <p:spPr>
            <a:xfrm>
              <a:off x="3128512" y="2039938"/>
              <a:ext cx="6533073" cy="3058646"/>
            </a:xfrm>
            <a:prstGeom prst="rect">
              <a:avLst/>
            </a:prstGeom>
          </p:spPr>
        </p:pic>
        <p:sp>
          <p:nvSpPr>
            <p:cNvPr id="29" name="TextBox 28">
              <a:extLst>
                <a:ext uri="{FF2B5EF4-FFF2-40B4-BE49-F238E27FC236}">
                  <a16:creationId xmlns:a16="http://schemas.microsoft.com/office/drawing/2014/main" id="{A7979E04-28E5-4A61-3DE3-F255B03B3A1B}"/>
                </a:ext>
              </a:extLst>
            </p:cNvPr>
            <p:cNvSpPr txBox="1"/>
            <p:nvPr/>
          </p:nvSpPr>
          <p:spPr>
            <a:xfrm>
              <a:off x="3022870" y="1670606"/>
              <a:ext cx="4100422" cy="369332"/>
            </a:xfrm>
            <a:prstGeom prst="rect">
              <a:avLst/>
            </a:prstGeom>
            <a:noFill/>
          </p:spPr>
          <p:txBody>
            <a:bodyPr wrap="square">
              <a:spAutoFit/>
            </a:body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Example: Loading from file/directory</a:t>
              </a:r>
            </a:p>
          </p:txBody>
        </p:sp>
      </p:grpSp>
      <p:sp>
        <p:nvSpPr>
          <p:cNvPr id="31" name="Rectangle 30">
            <a:extLst>
              <a:ext uri="{FF2B5EF4-FFF2-40B4-BE49-F238E27FC236}">
                <a16:creationId xmlns:a16="http://schemas.microsoft.com/office/drawing/2014/main" id="{6012757A-F346-2C76-49C2-D788F0F3A38C}"/>
              </a:ext>
            </a:extLst>
          </p:cNvPr>
          <p:cNvSpPr/>
          <p:nvPr/>
        </p:nvSpPr>
        <p:spPr>
          <a:xfrm>
            <a:off x="3169080" y="1298527"/>
            <a:ext cx="1391420" cy="987426"/>
          </a:xfrm>
          <a:prstGeom prst="rect">
            <a:avLst/>
          </a:prstGeom>
          <a:no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onnector: Curved 36">
            <a:extLst>
              <a:ext uri="{FF2B5EF4-FFF2-40B4-BE49-F238E27FC236}">
                <a16:creationId xmlns:a16="http://schemas.microsoft.com/office/drawing/2014/main" id="{907428F1-A85F-9A48-DBE2-89F6FB5CC8EA}"/>
              </a:ext>
            </a:extLst>
          </p:cNvPr>
          <p:cNvCxnSpPr>
            <a:cxnSpLocks/>
          </p:cNvCxnSpPr>
          <p:nvPr/>
        </p:nvCxnSpPr>
        <p:spPr>
          <a:xfrm>
            <a:off x="4583342" y="1583241"/>
            <a:ext cx="2846879" cy="987426"/>
          </a:xfrm>
          <a:prstGeom prst="curvedConnector3">
            <a:avLst>
              <a:gd name="adj1" fmla="val 102926"/>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1" name="TextBox 50">
            <a:extLst>
              <a:ext uri="{FF2B5EF4-FFF2-40B4-BE49-F238E27FC236}">
                <a16:creationId xmlns:a16="http://schemas.microsoft.com/office/drawing/2014/main" id="{13E88271-7BFF-DBF5-12AE-25D8B349BD80}"/>
              </a:ext>
            </a:extLst>
          </p:cNvPr>
          <p:cNvSpPr txBox="1"/>
          <p:nvPr/>
        </p:nvSpPr>
        <p:spPr>
          <a:xfrm>
            <a:off x="1438299" y="159322"/>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42071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down)">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5399FA-940B-A959-7708-716F45433616}"/>
              </a:ext>
            </a:extLst>
          </p:cNvPr>
          <p:cNvSpPr>
            <a:spLocks noGrp="1"/>
          </p:cNvSpPr>
          <p:nvPr>
            <p:ph type="title"/>
          </p:nvPr>
        </p:nvSpPr>
        <p:spPr>
          <a:xfrm>
            <a:off x="417232" y="78819"/>
            <a:ext cx="7438558"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SK: Prompts – Load from file</a:t>
            </a:r>
          </a:p>
        </p:txBody>
      </p:sp>
      <p:sp>
        <p:nvSpPr>
          <p:cNvPr id="11" name="Rectangle 10">
            <a:extLst>
              <a:ext uri="{FF2B5EF4-FFF2-40B4-BE49-F238E27FC236}">
                <a16:creationId xmlns:a16="http://schemas.microsoft.com/office/drawing/2014/main" id="{F178DF49-D276-1EA2-FC0D-417590297948}"/>
              </a:ext>
            </a:extLst>
          </p:cNvPr>
          <p:cNvSpPr/>
          <p:nvPr/>
        </p:nvSpPr>
        <p:spPr>
          <a:xfrm>
            <a:off x="541020" y="1128652"/>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12" name="Rectangle 11">
            <a:extLst>
              <a:ext uri="{FF2B5EF4-FFF2-40B4-BE49-F238E27FC236}">
                <a16:creationId xmlns:a16="http://schemas.microsoft.com/office/drawing/2014/main" id="{6F9E7438-E527-D15A-C658-15EA4B04758D}"/>
              </a:ext>
            </a:extLst>
          </p:cNvPr>
          <p:cNvSpPr/>
          <p:nvPr/>
        </p:nvSpPr>
        <p:spPr>
          <a:xfrm>
            <a:off x="541020" y="281124"/>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grpSp>
        <p:nvGrpSpPr>
          <p:cNvPr id="7" name="Group 6">
            <a:extLst>
              <a:ext uri="{FF2B5EF4-FFF2-40B4-BE49-F238E27FC236}">
                <a16:creationId xmlns:a16="http://schemas.microsoft.com/office/drawing/2014/main" id="{0D529624-F5BE-7B6D-4A8B-148147A2D45F}"/>
              </a:ext>
            </a:extLst>
          </p:cNvPr>
          <p:cNvGrpSpPr/>
          <p:nvPr/>
        </p:nvGrpSpPr>
        <p:grpSpPr>
          <a:xfrm>
            <a:off x="285721" y="2400445"/>
            <a:ext cx="3601917" cy="3042819"/>
            <a:chOff x="713117" y="1998969"/>
            <a:chExt cx="3601917" cy="3042819"/>
          </a:xfrm>
        </p:grpSpPr>
        <p:pic>
          <p:nvPicPr>
            <p:cNvPr id="3" name="Picture 2">
              <a:extLst>
                <a:ext uri="{FF2B5EF4-FFF2-40B4-BE49-F238E27FC236}">
                  <a16:creationId xmlns:a16="http://schemas.microsoft.com/office/drawing/2014/main" id="{2291597A-BA35-E94F-A924-D7A89640EE9C}"/>
                </a:ext>
              </a:extLst>
            </p:cNvPr>
            <p:cNvPicPr>
              <a:picLocks noChangeAspect="1"/>
            </p:cNvPicPr>
            <p:nvPr/>
          </p:nvPicPr>
          <p:blipFill>
            <a:blip r:embed="rId3"/>
            <a:stretch>
              <a:fillRect/>
            </a:stretch>
          </p:blipFill>
          <p:spPr>
            <a:xfrm>
              <a:off x="803304" y="2368301"/>
              <a:ext cx="3511730" cy="2673487"/>
            </a:xfrm>
            <a:prstGeom prst="rect">
              <a:avLst/>
            </a:prstGeom>
          </p:spPr>
        </p:pic>
        <p:sp>
          <p:nvSpPr>
            <p:cNvPr id="5" name="TextBox 4">
              <a:extLst>
                <a:ext uri="{FF2B5EF4-FFF2-40B4-BE49-F238E27FC236}">
                  <a16:creationId xmlns:a16="http://schemas.microsoft.com/office/drawing/2014/main" id="{AD654D42-235F-B588-9751-E51FC285379A}"/>
                </a:ext>
              </a:extLst>
            </p:cNvPr>
            <p:cNvSpPr txBox="1"/>
            <p:nvPr/>
          </p:nvSpPr>
          <p:spPr>
            <a:xfrm>
              <a:off x="713117" y="1998969"/>
              <a:ext cx="2708695" cy="369332"/>
            </a:xfrm>
            <a:prstGeom prst="rect">
              <a:avLst/>
            </a:prstGeom>
            <a:noFill/>
          </p:spPr>
          <p:txBody>
            <a:bodyPr wrap="square">
              <a:spAutoFit/>
            </a:bodyPr>
            <a:lstStyle/>
            <a:p>
              <a:r>
                <a:rPr lang="en-US" dirty="0" err="1">
                  <a:solidFill>
                    <a:schemeClr val="accent1">
                      <a:lumMod val="75000"/>
                    </a:schemeClr>
                  </a:solidFill>
                  <a:latin typeface="Segoe UI Semibold" panose="020B0702040204020203" pitchFamily="34" charset="0"/>
                  <a:cs typeface="Segoe UI Semibold" panose="020B0702040204020203" pitchFamily="34" charset="0"/>
                </a:rPr>
                <a:t>c</a:t>
              </a:r>
              <a:r>
                <a:rPr lang="en-US" sz="1800" dirty="0" err="1">
                  <a:solidFill>
                    <a:schemeClr val="accent1">
                      <a:lumMod val="75000"/>
                    </a:schemeClr>
                  </a:solidFill>
                  <a:latin typeface="Segoe UI Semibold" panose="020B0702040204020203" pitchFamily="34" charset="0"/>
                  <a:cs typeface="Segoe UI Semibold" panose="020B0702040204020203" pitchFamily="34" charset="0"/>
                </a:rPr>
                <a:t>onfig.json</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6" name="Group 15">
            <a:extLst>
              <a:ext uri="{FF2B5EF4-FFF2-40B4-BE49-F238E27FC236}">
                <a16:creationId xmlns:a16="http://schemas.microsoft.com/office/drawing/2014/main" id="{61775DB9-9F31-A40C-8782-624C4B7F31A4}"/>
              </a:ext>
            </a:extLst>
          </p:cNvPr>
          <p:cNvGrpSpPr/>
          <p:nvPr/>
        </p:nvGrpSpPr>
        <p:grpSpPr>
          <a:xfrm>
            <a:off x="6866627" y="2260452"/>
            <a:ext cx="2466797" cy="3290482"/>
            <a:chOff x="5509403" y="1679607"/>
            <a:chExt cx="2466797" cy="3290482"/>
          </a:xfrm>
        </p:grpSpPr>
        <p:pic>
          <p:nvPicPr>
            <p:cNvPr id="10" name="Picture 9">
              <a:extLst>
                <a:ext uri="{FF2B5EF4-FFF2-40B4-BE49-F238E27FC236}">
                  <a16:creationId xmlns:a16="http://schemas.microsoft.com/office/drawing/2014/main" id="{B3F8F1C4-2BB4-6802-3556-6B36DBE8B57A}"/>
                </a:ext>
              </a:extLst>
            </p:cNvPr>
            <p:cNvPicPr>
              <a:picLocks noChangeAspect="1"/>
            </p:cNvPicPr>
            <p:nvPr/>
          </p:nvPicPr>
          <p:blipFill>
            <a:blip r:embed="rId4"/>
            <a:stretch>
              <a:fillRect/>
            </a:stretch>
          </p:blipFill>
          <p:spPr>
            <a:xfrm>
              <a:off x="5607528" y="2048939"/>
              <a:ext cx="2368672" cy="2921150"/>
            </a:xfrm>
            <a:prstGeom prst="rect">
              <a:avLst/>
            </a:prstGeom>
          </p:spPr>
        </p:pic>
        <p:sp>
          <p:nvSpPr>
            <p:cNvPr id="14" name="TextBox 13">
              <a:extLst>
                <a:ext uri="{FF2B5EF4-FFF2-40B4-BE49-F238E27FC236}">
                  <a16:creationId xmlns:a16="http://schemas.microsoft.com/office/drawing/2014/main" id="{0D9CD2D2-B309-C878-ECCE-BDE52AC98ACA}"/>
                </a:ext>
              </a:extLst>
            </p:cNvPr>
            <p:cNvSpPr txBox="1"/>
            <p:nvPr/>
          </p:nvSpPr>
          <p:spPr>
            <a:xfrm>
              <a:off x="5509403" y="1679607"/>
              <a:ext cx="1667773" cy="369332"/>
            </a:xfrm>
            <a:prstGeom prst="rect">
              <a:avLst/>
            </a:prstGeom>
            <a:noFill/>
          </p:spPr>
          <p:txBody>
            <a:bodyPr wrap="square">
              <a:spAutoFit/>
            </a:bodyPr>
            <a:lstStyle/>
            <a:p>
              <a:r>
                <a:rPr lang="en-US" dirty="0">
                  <a:solidFill>
                    <a:schemeClr val="accent1">
                      <a:lumMod val="75000"/>
                    </a:schemeClr>
                  </a:solidFill>
                  <a:latin typeface="Segoe UI Semibold" panose="020B0702040204020203" pitchFamily="34" charset="0"/>
                  <a:cs typeface="Segoe UI Semibold" panose="020B0702040204020203" pitchFamily="34" charset="0"/>
                </a:rPr>
                <a:t>skprompt.txt</a:t>
              </a:r>
              <a:endParaRPr lang="en-US" sz="1800" dirty="0">
                <a:solidFill>
                  <a:schemeClr val="accent1">
                    <a:lumMod val="75000"/>
                  </a:schemeClr>
                </a:solidFill>
                <a:latin typeface="Segoe UI Semibold" panose="020B0702040204020203" pitchFamily="34" charset="0"/>
                <a:cs typeface="Segoe UI Semibold" panose="020B0702040204020203" pitchFamily="34" charset="0"/>
              </a:endParaRPr>
            </a:p>
          </p:txBody>
        </p:sp>
      </p:grpSp>
      <p:grpSp>
        <p:nvGrpSpPr>
          <p:cNvPr id="17" name="Group 16">
            <a:extLst>
              <a:ext uri="{FF2B5EF4-FFF2-40B4-BE49-F238E27FC236}">
                <a16:creationId xmlns:a16="http://schemas.microsoft.com/office/drawing/2014/main" id="{03F2A23A-77B5-C00B-1291-0DF3519752CF}"/>
              </a:ext>
            </a:extLst>
          </p:cNvPr>
          <p:cNvGrpSpPr/>
          <p:nvPr/>
        </p:nvGrpSpPr>
        <p:grpSpPr>
          <a:xfrm>
            <a:off x="4035159" y="1279457"/>
            <a:ext cx="2062128" cy="1385234"/>
            <a:chOff x="339305" y="2335074"/>
            <a:chExt cx="2193184" cy="1623005"/>
          </a:xfrm>
        </p:grpSpPr>
        <p:pic>
          <p:nvPicPr>
            <p:cNvPr id="18" name="Picture 17">
              <a:extLst>
                <a:ext uri="{FF2B5EF4-FFF2-40B4-BE49-F238E27FC236}">
                  <a16:creationId xmlns:a16="http://schemas.microsoft.com/office/drawing/2014/main" id="{913ECE88-872D-E6BB-D701-4C39EEE05CC8}"/>
                </a:ext>
              </a:extLst>
            </p:cNvPr>
            <p:cNvPicPr>
              <a:picLocks noChangeAspect="1"/>
            </p:cNvPicPr>
            <p:nvPr/>
          </p:nvPicPr>
          <p:blipFill>
            <a:blip r:embed="rId5"/>
            <a:stretch>
              <a:fillRect/>
            </a:stretch>
          </p:blipFill>
          <p:spPr>
            <a:xfrm>
              <a:off x="411480" y="2522905"/>
              <a:ext cx="2121009" cy="1435174"/>
            </a:xfrm>
            <a:prstGeom prst="rect">
              <a:avLst/>
            </a:prstGeom>
          </p:spPr>
        </p:pic>
        <p:sp>
          <p:nvSpPr>
            <p:cNvPr id="21" name="TextBox 20">
              <a:extLst>
                <a:ext uri="{FF2B5EF4-FFF2-40B4-BE49-F238E27FC236}">
                  <a16:creationId xmlns:a16="http://schemas.microsoft.com/office/drawing/2014/main" id="{68CB5FD3-BEC3-6758-40EF-677D5AEB2842}"/>
                </a:ext>
              </a:extLst>
            </p:cNvPr>
            <p:cNvSpPr txBox="1"/>
            <p:nvPr/>
          </p:nvSpPr>
          <p:spPr>
            <a:xfrm>
              <a:off x="339305" y="2335074"/>
              <a:ext cx="1086929" cy="215444"/>
            </a:xfrm>
            <a:prstGeom prst="rect">
              <a:avLst/>
            </a:prstGeom>
            <a:noFill/>
          </p:spPr>
          <p:txBody>
            <a:bodyPr wrap="square">
              <a:spAutoFit/>
            </a:bodyPr>
            <a:lstStyle/>
            <a:p>
              <a:r>
                <a:rPr lang="en-US" sz="800" dirty="0">
                  <a:solidFill>
                    <a:schemeClr val="accent1">
                      <a:lumMod val="75000"/>
                    </a:schemeClr>
                  </a:solidFill>
                  <a:latin typeface="Segoe UI Semibold" panose="020B0702040204020203" pitchFamily="34" charset="0"/>
                  <a:cs typeface="Segoe UI Semibold" panose="020B0702040204020203" pitchFamily="34" charset="0"/>
                </a:rPr>
                <a:t>Folder Structure</a:t>
              </a:r>
            </a:p>
          </p:txBody>
        </p:sp>
      </p:grpSp>
      <p:cxnSp>
        <p:nvCxnSpPr>
          <p:cNvPr id="23" name="Straight Arrow Connector 22">
            <a:extLst>
              <a:ext uri="{FF2B5EF4-FFF2-40B4-BE49-F238E27FC236}">
                <a16:creationId xmlns:a16="http://schemas.microsoft.com/office/drawing/2014/main" id="{391A1964-6476-5808-37B0-824F40703911}"/>
              </a:ext>
            </a:extLst>
          </p:cNvPr>
          <p:cNvCxnSpPr>
            <a:cxnSpLocks/>
          </p:cNvCxnSpPr>
          <p:nvPr/>
        </p:nvCxnSpPr>
        <p:spPr>
          <a:xfrm flipH="1">
            <a:off x="3887638" y="2311879"/>
            <a:ext cx="586596" cy="457898"/>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8" name="Straight Arrow Connector 27">
            <a:extLst>
              <a:ext uri="{FF2B5EF4-FFF2-40B4-BE49-F238E27FC236}">
                <a16:creationId xmlns:a16="http://schemas.microsoft.com/office/drawing/2014/main" id="{D30C7AAE-1168-9BF7-5299-2EDFFAE8261E}"/>
              </a:ext>
            </a:extLst>
          </p:cNvPr>
          <p:cNvCxnSpPr>
            <a:cxnSpLocks/>
          </p:cNvCxnSpPr>
          <p:nvPr/>
        </p:nvCxnSpPr>
        <p:spPr>
          <a:xfrm>
            <a:off x="5980981" y="2512738"/>
            <a:ext cx="983771" cy="425086"/>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sp>
        <p:nvSpPr>
          <p:cNvPr id="34" name="TextBox 33">
            <a:extLst>
              <a:ext uri="{FF2B5EF4-FFF2-40B4-BE49-F238E27FC236}">
                <a16:creationId xmlns:a16="http://schemas.microsoft.com/office/drawing/2014/main" id="{9C37198D-7804-0648-D412-8FD1AF8FAD9A}"/>
              </a:ext>
            </a:extLst>
          </p:cNvPr>
          <p:cNvSpPr txBox="1"/>
          <p:nvPr/>
        </p:nvSpPr>
        <p:spPr>
          <a:xfrm>
            <a:off x="1420296" y="142417"/>
            <a:ext cx="439544" cy="369332"/>
          </a:xfrm>
          <a:prstGeom prst="rect">
            <a:avLst/>
          </a:prstGeom>
          <a:noFill/>
        </p:spPr>
        <p:txBody>
          <a:bodyPr wrap="none" rtlCol="0">
            <a:spAutoFit/>
          </a:bodyPr>
          <a:lstStyle/>
          <a:p>
            <a:r>
              <a:rPr lang="en-US" dirty="0">
                <a:solidFill>
                  <a:schemeClr val="accent4">
                    <a:lumMod val="20000"/>
                    <a:lumOff val="80000"/>
                  </a:schemeClr>
                </a:solidFill>
              </a:rPr>
              <a:t>::2</a:t>
            </a:r>
          </a:p>
        </p:txBody>
      </p:sp>
    </p:spTree>
    <p:extLst>
      <p:ext uri="{BB962C8B-B14F-4D97-AF65-F5344CB8AC3E}">
        <p14:creationId xmlns:p14="http://schemas.microsoft.com/office/powerpoint/2010/main" val="88103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righ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left)">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D964B99-45AC-6990-9BB2-4D3A5BC62BF7}"/>
              </a:ext>
            </a:extLst>
          </p:cNvPr>
          <p:cNvSpPr>
            <a:spLocks noGrp="1"/>
          </p:cNvSpPr>
          <p:nvPr>
            <p:ph type="title"/>
          </p:nvPr>
        </p:nvSpPr>
        <p:spPr>
          <a:xfrm>
            <a:off x="411480" y="991443"/>
            <a:ext cx="5292090" cy="1087819"/>
          </a:xfrm>
        </p:spPr>
        <p:txBody>
          <a:bodyPr vert="horz" lIns="91440" tIns="45720" rIns="91440" bIns="45720" rtlCol="0" anchor="b">
            <a:noAutofit/>
          </a:bodyPr>
          <a:lstStyle/>
          <a:p>
            <a:r>
              <a:rPr lang="en-US" sz="4313" spc="-49" dirty="0">
                <a:ln w="3175">
                  <a:noFill/>
                </a:ln>
                <a:solidFill>
                  <a:schemeClr val="accent1">
                    <a:lumMod val="75000"/>
                  </a:schemeClr>
                </a:solidFill>
                <a:latin typeface="Segoe UI Semibold"/>
                <a:ea typeface="+mn-ea"/>
                <a:cs typeface="Segoe UI" pitchFamily="34" charset="0"/>
              </a:rPr>
              <a:t>Why SK?</a:t>
            </a:r>
          </a:p>
        </p:txBody>
      </p:sp>
      <p:sp>
        <p:nvSpPr>
          <p:cNvPr id="6" name="Content Placeholder 3">
            <a:extLst>
              <a:ext uri="{FF2B5EF4-FFF2-40B4-BE49-F238E27FC236}">
                <a16:creationId xmlns:a16="http://schemas.microsoft.com/office/drawing/2014/main" id="{4238AE2B-11DF-D1E3-B789-94E5F3DCE01B}"/>
              </a:ext>
            </a:extLst>
          </p:cNvPr>
          <p:cNvSpPr txBox="1">
            <a:spLocks/>
          </p:cNvSpPr>
          <p:nvPr/>
        </p:nvSpPr>
        <p:spPr>
          <a:xfrm>
            <a:off x="411480" y="2684095"/>
            <a:ext cx="4443154" cy="34928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lumMod val="75000"/>
                  </a:schemeClr>
                </a:solidFill>
                <a:latin typeface="Segoe UI Semibold" panose="020B0702040204020203" pitchFamily="34" charset="0"/>
                <a:cs typeface="Segoe UI Semibold" panose="020B0702040204020203" pitchFamily="34" charset="0"/>
              </a:rPr>
              <a:t>Easy to use and lightweight</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Parity across .NET, Python and Java</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Committed to not introducing anymore breaking changes to non-experimental features as of V1.0</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More connectors to the most popular models i.e. Gemini, Llama, Mistral, Claude and many others</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Make it easier to support Multi-Modal experiences i.e. audio, images, videos etc.</a:t>
            </a:r>
          </a:p>
          <a:p>
            <a:r>
              <a:rPr lang="en-US" sz="1800" dirty="0">
                <a:solidFill>
                  <a:schemeClr val="accent1">
                    <a:lumMod val="75000"/>
                  </a:schemeClr>
                </a:solidFill>
                <a:latin typeface="Segoe UI Semibold" panose="020B0702040204020203" pitchFamily="34" charset="0"/>
                <a:cs typeface="Segoe UI Semibold" panose="020B0702040204020203" pitchFamily="34" charset="0"/>
              </a:rPr>
              <a:t>Integrated agent support</a:t>
            </a:r>
          </a:p>
        </p:txBody>
      </p:sp>
      <p:pic>
        <p:nvPicPr>
          <p:cNvPr id="7" name="Content Placeholder 4" descr="A Businesswoman holding a laptop with a headset on.Shot with Nikkor 24-70 f/2.8">
            <a:extLst>
              <a:ext uri="{FF2B5EF4-FFF2-40B4-BE49-F238E27FC236}">
                <a16:creationId xmlns:a16="http://schemas.microsoft.com/office/drawing/2014/main" id="{61BA40B1-8BDE-451D-9005-44F4FAA478F2}"/>
              </a:ext>
            </a:extLst>
          </p:cNvPr>
          <p:cNvPicPr>
            <a:picLocks noGrp="1" noChangeAspect="1"/>
          </p:cNvPicPr>
          <p:nvPr>
            <p:ph sz="half" idx="1"/>
          </p:nvPr>
        </p:nvPicPr>
        <p:blipFill>
          <a:blip r:embed="rId3"/>
          <a:stretch>
            <a:fillRect/>
          </a:stretch>
        </p:blipFill>
        <p:spPr>
          <a:xfrm>
            <a:off x="5385816" y="720497"/>
            <a:ext cx="6440424" cy="5361652"/>
          </a:xfrm>
          <a:prstGeom prst="rect">
            <a:avLst/>
          </a:prstGeom>
        </p:spPr>
      </p:pic>
      <p:sp>
        <p:nvSpPr>
          <p:cNvPr id="8" name="Rectangle 7">
            <a:extLst>
              <a:ext uri="{FF2B5EF4-FFF2-40B4-BE49-F238E27FC236}">
                <a16:creationId xmlns:a16="http://schemas.microsoft.com/office/drawing/2014/main" id="{893EAEE0-B0BD-E952-2588-224867FD542B}"/>
              </a:ext>
            </a:extLst>
          </p:cNvPr>
          <p:cNvSpPr/>
          <p:nvPr/>
        </p:nvSpPr>
        <p:spPr>
          <a:xfrm>
            <a:off x="541020" y="2181497"/>
            <a:ext cx="4443154" cy="45719"/>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75000"/>
                </a:schemeClr>
              </a:solidFill>
            </a:endParaRPr>
          </a:p>
        </p:txBody>
      </p:sp>
      <p:sp>
        <p:nvSpPr>
          <p:cNvPr id="9" name="Rectangle 8">
            <a:extLst>
              <a:ext uri="{FF2B5EF4-FFF2-40B4-BE49-F238E27FC236}">
                <a16:creationId xmlns:a16="http://schemas.microsoft.com/office/drawing/2014/main" id="{32A87F60-08F4-CE63-BEED-44720DA4AB42}"/>
              </a:ext>
            </a:extLst>
          </p:cNvPr>
          <p:cNvSpPr/>
          <p:nvPr/>
        </p:nvSpPr>
        <p:spPr>
          <a:xfrm>
            <a:off x="541020" y="618172"/>
            <a:ext cx="948690" cy="125729"/>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chemeClr val="accent1">
                    <a:lumMod val="40000"/>
                    <a:lumOff val="60000"/>
                  </a:schemeClr>
                </a:solidFill>
              </a:ln>
            </a:endParaRPr>
          </a:p>
        </p:txBody>
      </p:sp>
      <p:pic>
        <p:nvPicPr>
          <p:cNvPr id="2" name="Picture 1" descr="A logo with a black background&#10;&#10;Description automatically generated">
            <a:extLst>
              <a:ext uri="{FF2B5EF4-FFF2-40B4-BE49-F238E27FC236}">
                <a16:creationId xmlns:a16="http://schemas.microsoft.com/office/drawing/2014/main" id="{19271A06-F7D6-11EB-A6C1-9A9E3C1923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0740" y="1999252"/>
            <a:ext cx="1670304" cy="1181211"/>
          </a:xfrm>
          <a:prstGeom prst="rect">
            <a:avLst/>
          </a:prstGeom>
        </p:spPr>
      </p:pic>
    </p:spTree>
    <p:extLst>
      <p:ext uri="{BB962C8B-B14F-4D97-AF65-F5344CB8AC3E}">
        <p14:creationId xmlns:p14="http://schemas.microsoft.com/office/powerpoint/2010/main" val="551584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1125</TotalTime>
  <Words>1270</Words>
  <Application>Microsoft Office PowerPoint</Application>
  <PresentationFormat>Widescreen</PresentationFormat>
  <Paragraphs>84</Paragraphs>
  <Slides>10</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Aptos</vt:lpstr>
      <vt:lpstr>Aptos Display</vt:lpstr>
      <vt:lpstr>Arial</vt:lpstr>
      <vt:lpstr>Segoe UI</vt:lpstr>
      <vt:lpstr>Segoe UI Semibold</vt:lpstr>
      <vt:lpstr>Wingdings</vt:lpstr>
      <vt:lpstr>Office Theme</vt:lpstr>
      <vt:lpstr>1_Black Template</vt:lpstr>
      <vt:lpstr>PowerPoint Presentation</vt:lpstr>
      <vt:lpstr>Important Message!!</vt:lpstr>
      <vt:lpstr>Agenda</vt:lpstr>
      <vt:lpstr>SK: Plugins</vt:lpstr>
      <vt:lpstr>SK: Prompts</vt:lpstr>
      <vt:lpstr>SK: Prompts</vt:lpstr>
      <vt:lpstr>SK: Prompts – Load from file</vt:lpstr>
      <vt:lpstr>SK: Prompts – Load from file</vt:lpstr>
      <vt:lpstr>Why SK?</vt:lpstr>
      <vt:lpstr>Let’s build our first SK App!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Rick Caudle</dc:creator>
  <cp:lastModifiedBy>Rick Caudle</cp:lastModifiedBy>
  <cp:revision>15</cp:revision>
  <dcterms:created xsi:type="dcterms:W3CDTF">2024-02-22T22:03:43Z</dcterms:created>
  <dcterms:modified xsi:type="dcterms:W3CDTF">2024-05-21T22:05:37Z</dcterms:modified>
</cp:coreProperties>
</file>