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147480362" r:id="rId4"/>
    <p:sldId id="2147480350" r:id="rId5"/>
    <p:sldId id="2147480358" r:id="rId6"/>
    <p:sldId id="2147480364" r:id="rId7"/>
    <p:sldId id="2147480363" r:id="rId8"/>
    <p:sldId id="2147480352" r:id="rId9"/>
    <p:sldId id="2147480359" r:id="rId10"/>
    <p:sldId id="2147480360" r:id="rId11"/>
    <p:sldId id="21474803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0798" autoAdjust="0"/>
  </p:normalViewPr>
  <p:slideViewPr>
    <p:cSldViewPr snapToGrid="0">
      <p:cViewPr varScale="1">
        <p:scale>
          <a:sx n="121" d="100"/>
          <a:sy n="121" d="100"/>
        </p:scale>
        <p:origin x="6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week’s session for </a:t>
            </a:r>
            <a:r>
              <a:rPr lang="en-US" dirty="0" err="1"/>
              <a:t>Lession</a:t>
            </a:r>
            <a:r>
              <a:rPr lang="en-US" dirty="0"/>
              <a:t> 2 we are going to start diving into SK Prompts and Plugins.  These two areas are the core of SK that make it so powerful. </a:t>
            </a:r>
            <a:br>
              <a:rPr lang="en-US" dirty="0"/>
            </a:br>
            <a:br>
              <a:rPr lang="en-US" dirty="0"/>
            </a:br>
            <a:r>
              <a:rPr lang="en-US" dirty="0"/>
              <a:t>Lets get right into the agenda for today’s lesson.</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https://forms.office.com/r/X7rK5cc4Xj </a:t>
            </a:r>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276256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prompts I want to reiterate the importance of understanding the Chat Completion API structures, specifically the messages array.  1</a:t>
            </a:r>
            <a:r>
              <a:rPr lang="en-US" baseline="30000" dirty="0"/>
              <a:t>st</a:t>
            </a:r>
            <a:r>
              <a:rPr lang="en-US" dirty="0"/>
              <a:t> – I’d recommend that you take a close look at the Azure OpenAI REST API reference document.  2</a:t>
            </a:r>
            <a:r>
              <a:rPr lang="en-US" baseline="30000" dirty="0"/>
              <a:t>nd</a:t>
            </a:r>
            <a:r>
              <a:rPr lang="en-US" dirty="0"/>
              <a:t> – I would recommend that you play with the Chat Completion endpoints using Postman.  You can find a Postman Chat Completion Collection in my AI Fundamentals repo.</a:t>
            </a:r>
            <a:br>
              <a:rPr lang="en-US" dirty="0"/>
            </a:br>
            <a:br>
              <a:rPr lang="en-US" dirty="0"/>
            </a:br>
            <a:r>
              <a:rPr lang="en-US" dirty="0"/>
              <a:t>So all of you are familiar with Interpolated Strings.  You can see I have a simple C# example in-which I am injected the age and name of a person using an Interpolated string.  This is a fundamental concept that exists in most languages.  So now lets take this Interpolated String example and use it with Semantic Kernel.  Here you see I have an Input Variable and a prompt variable which is an interpolated string.  Now, by combining our knowledge of the Chat Completion Message Structure, we and use that in our Interpolated string.  I am showing you this because there are various ways to deal with Prompts in Semantic Kernel and each have their place.  We see each of these concepts in action when I get to the actually demos.</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414900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dive into Native Plugins, let me cover the prompt aspect of SK </a:t>
            </a:r>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242970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we use prompts in Semantic Kernel and how those become plugins.  We have the typical SK Template Language which you see here.  You can see it uses a similar pattern that you say in the Interpolated String I just showed you with the exception that it uses two curly braces on each side.  The $query denotes an argument that I can pass into the prompt when it’s loaded.  I can also use this syntax to call functions that are exposed via plugins.  SK understands the Chat Completion Message structure so you can inject that into your prompt as well, as demonstrated with this last example.</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loading prompts from file.  This is a very powerful feature as you can change your prompts without redeploying the app, all you have to do is change the files on disk.  We use the </a:t>
            </a:r>
            <a:r>
              <a:rPr lang="en-US" dirty="0" err="1"/>
              <a:t>ImportPluginFromPromptDirectory</a:t>
            </a:r>
            <a:r>
              <a:rPr lang="en-US" dirty="0"/>
              <a:t>() to load the plugins/prompts from disk.  We say plugins/prompts  </a:t>
            </a:r>
          </a:p>
        </p:txBody>
      </p:sp>
      <p:sp>
        <p:nvSpPr>
          <p:cNvPr id="4" name="Slide Number Placeholder 3"/>
          <p:cNvSpPr>
            <a:spLocks noGrp="1"/>
          </p:cNvSpPr>
          <p:nvPr>
            <p:ph type="sldNum" sz="quarter" idx="5"/>
          </p:nvPr>
        </p:nvSpPr>
        <p:spPr/>
        <p:txBody>
          <a:bodyPr/>
          <a:lstStyle/>
          <a:p>
            <a:fld id="{418DB7D2-5196-4B99-A361-3B82269EBCEE}" type="slidenum">
              <a:rPr lang="en-US" smtClean="0"/>
              <a:t>8</a:t>
            </a:fld>
            <a:endParaRPr lang="en-US"/>
          </a:p>
        </p:txBody>
      </p:sp>
    </p:spTree>
    <p:extLst>
      <p:ext uri="{BB962C8B-B14F-4D97-AF65-F5344CB8AC3E}">
        <p14:creationId xmlns:p14="http://schemas.microsoft.com/office/powerpoint/2010/main" val="362871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9</a:t>
            </a:fld>
            <a:endParaRPr lang="en-US"/>
          </a:p>
        </p:txBody>
      </p:sp>
    </p:spTree>
    <p:extLst>
      <p:ext uri="{BB962C8B-B14F-4D97-AF65-F5344CB8AC3E}">
        <p14:creationId xmlns:p14="http://schemas.microsoft.com/office/powerpoint/2010/main" val="239653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earlier, this session is intended to be a hands-on keyboard type of </a:t>
            </a:r>
          </a:p>
        </p:txBody>
      </p:sp>
      <p:sp>
        <p:nvSpPr>
          <p:cNvPr id="4" name="Slide Number Placeholder 3"/>
          <p:cNvSpPr>
            <a:spLocks noGrp="1"/>
          </p:cNvSpPr>
          <p:nvPr>
            <p:ph type="sldNum" sz="quarter" idx="5"/>
          </p:nvPr>
        </p:nvSpPr>
        <p:spPr/>
        <p:txBody>
          <a:bodyPr/>
          <a:lstStyle/>
          <a:p>
            <a:fld id="{418DB7D2-5196-4B99-A361-3B82269EBCEE}" type="slidenum">
              <a:rPr lang="en-US" smtClean="0"/>
              <a:t>10</a:t>
            </a:fld>
            <a:endParaRPr lang="en-US"/>
          </a:p>
        </p:txBody>
      </p:sp>
    </p:spTree>
    <p:extLst>
      <p:ext uri="{BB962C8B-B14F-4D97-AF65-F5344CB8AC3E}">
        <p14:creationId xmlns:p14="http://schemas.microsoft.com/office/powerpoint/2010/main" val="394757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07610E6-9651-6FE8-9A3D-9BEC2DB34092}"/>
              </a:ext>
            </a:extLst>
          </p:cNvPr>
          <p:cNvSpPr txBox="1">
            <a:spLocks/>
          </p:cNvSpPr>
          <p:nvPr/>
        </p:nvSpPr>
        <p:spPr>
          <a:xfrm>
            <a:off x="434771" y="634023"/>
            <a:ext cx="4670714" cy="151617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4000" spc="-49" dirty="0">
                <a:solidFill>
                  <a:schemeClr val="accent1">
                    <a:lumMod val="75000"/>
                  </a:schemeClr>
                </a:solidFill>
                <a:latin typeface="Segoe UI Semibold"/>
              </a:rPr>
              <a:t>Semantic Kernel 101</a:t>
            </a:r>
            <a:br>
              <a:rPr lang="en-US" sz="3529" spc="-49" dirty="0">
                <a:solidFill>
                  <a:schemeClr val="accent1">
                    <a:lumMod val="75000"/>
                  </a:schemeClr>
                </a:solidFill>
                <a:latin typeface="Segoe UI Semibold"/>
              </a:rPr>
            </a:br>
            <a:r>
              <a:rPr lang="en-US" sz="2353" spc="-49" dirty="0">
                <a:solidFill>
                  <a:schemeClr val="accent1">
                    <a:lumMod val="75000"/>
                  </a:schemeClr>
                </a:solidFill>
                <a:latin typeface="Segoe UI Semibold"/>
              </a:rPr>
              <a:t>Basics to Advanced Concepts</a:t>
            </a:r>
            <a:br>
              <a:rPr lang="en-US" sz="3529" spc="-49" dirty="0">
                <a:solidFill>
                  <a:srgbClr val="FFFFFF"/>
                </a:solidFill>
                <a:latin typeface="Segoe UI Semibold"/>
              </a:rPr>
            </a:br>
            <a:endParaRPr lang="en-US" sz="3529" spc="-49" dirty="0">
              <a:solidFill>
                <a:srgbClr val="FFFFFF"/>
              </a:solidFill>
              <a:latin typeface="Segoe UI Semibold"/>
            </a:endParaRPr>
          </a:p>
        </p:txBody>
      </p: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Lesson 2 </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Plugins &amp; Prompts</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308737" y="323715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559839" y="3263460"/>
            <a:ext cx="613635" cy="568953"/>
          </a:xfrm>
          <a:prstGeom prst="ellipse">
            <a:avLst/>
          </a:prstGeom>
          <a:noFill/>
          <a:effectLst>
            <a:reflection endPos="0" dist="50800" dir="5400000" sy="-100000" algn="bl" rotWithShape="0"/>
          </a:effectLst>
        </p:spPr>
      </p:pic>
      <p:sp>
        <p:nvSpPr>
          <p:cNvPr id="15" name="Text Placeholder 2">
            <a:extLst>
              <a:ext uri="{FF2B5EF4-FFF2-40B4-BE49-F238E27FC236}">
                <a16:creationId xmlns:a16="http://schemas.microsoft.com/office/drawing/2014/main" id="{A4482EA5-66FF-69B4-BDD4-43204392616D}"/>
              </a:ext>
            </a:extLst>
          </p:cNvPr>
          <p:cNvSpPr txBox="1">
            <a:spLocks/>
          </p:cNvSpPr>
          <p:nvPr/>
        </p:nvSpPr>
        <p:spPr>
          <a:xfrm>
            <a:off x="562049" y="2884207"/>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Host:</a:t>
            </a:r>
          </a:p>
        </p:txBody>
      </p:sp>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60" y="206580"/>
            <a:ext cx="709290" cy="477097"/>
          </a:xfrm>
          <a:prstGeom prst="rect">
            <a:avLst/>
          </a:prstGeom>
        </p:spPr>
      </p:pic>
    </p:spTree>
    <p:extLst>
      <p:ext uri="{BB962C8B-B14F-4D97-AF65-F5344CB8AC3E}">
        <p14:creationId xmlns:p14="http://schemas.microsoft.com/office/powerpoint/2010/main" val="177310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lar design with lines and dots&#10;&#10;Description automatically generated">
            <a:extLst>
              <a:ext uri="{FF2B5EF4-FFF2-40B4-BE49-F238E27FC236}">
                <a16:creationId xmlns:a16="http://schemas.microsoft.com/office/drawing/2014/main" id="{2EDCDF69-191A-422F-33B1-341000898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itle 1">
            <a:extLst>
              <a:ext uri="{FF2B5EF4-FFF2-40B4-BE49-F238E27FC236}">
                <a16:creationId xmlns:a16="http://schemas.microsoft.com/office/drawing/2014/main" id="{C035917E-B677-9283-F111-DF5A9DA69C49}"/>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Let’s dive into the code.</a:t>
            </a:r>
          </a:p>
        </p:txBody>
      </p:sp>
      <p:sp>
        <p:nvSpPr>
          <p:cNvPr id="8" name="Rectangle 7">
            <a:extLst>
              <a:ext uri="{FF2B5EF4-FFF2-40B4-BE49-F238E27FC236}">
                <a16:creationId xmlns:a16="http://schemas.microsoft.com/office/drawing/2014/main" id="{FF1A8E09-F3CA-27FA-76D1-E4CF17A39157}"/>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Tree>
    <p:extLst>
      <p:ext uri="{BB962C8B-B14F-4D97-AF65-F5344CB8AC3E}">
        <p14:creationId xmlns:p14="http://schemas.microsoft.com/office/powerpoint/2010/main" val="218751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152590"/>
            <a:ext cx="5723626"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Important Message!!</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1505712"/>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307910"/>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3" name="Title 1">
            <a:extLst>
              <a:ext uri="{FF2B5EF4-FFF2-40B4-BE49-F238E27FC236}">
                <a16:creationId xmlns:a16="http://schemas.microsoft.com/office/drawing/2014/main" id="{D7D98FA9-3BD2-CE42-F25B-2A377B98DBEB}"/>
              </a:ext>
            </a:extLst>
          </p:cNvPr>
          <p:cNvSpPr txBox="1">
            <a:spLocks/>
          </p:cNvSpPr>
          <p:nvPr/>
        </p:nvSpPr>
        <p:spPr>
          <a:xfrm>
            <a:off x="5851599" y="2521322"/>
            <a:ext cx="5289289"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13" spc="-49" dirty="0">
                <a:ln w="3175">
                  <a:noFill/>
                </a:ln>
                <a:solidFill>
                  <a:srgbClr val="00B050"/>
                </a:solidFill>
                <a:latin typeface="Segoe UI Semibold"/>
                <a:ea typeface="+mn-ea"/>
                <a:cs typeface="Segoe UI" pitchFamily="34" charset="0"/>
              </a:rPr>
              <a:t>Sign-up as a Coach!! </a:t>
            </a:r>
          </a:p>
        </p:txBody>
      </p:sp>
      <p:pic>
        <p:nvPicPr>
          <p:cNvPr id="5" name="Picture 4">
            <a:extLst>
              <a:ext uri="{FF2B5EF4-FFF2-40B4-BE49-F238E27FC236}">
                <a16:creationId xmlns:a16="http://schemas.microsoft.com/office/drawing/2014/main" id="{BDF6A2D4-9C08-F7CD-924E-96FD8C69C0FB}"/>
              </a:ext>
            </a:extLst>
          </p:cNvPr>
          <p:cNvPicPr>
            <a:picLocks noChangeAspect="1"/>
          </p:cNvPicPr>
          <p:nvPr/>
        </p:nvPicPr>
        <p:blipFill>
          <a:blip r:embed="rId3"/>
          <a:stretch>
            <a:fillRect/>
          </a:stretch>
        </p:blipFill>
        <p:spPr>
          <a:xfrm>
            <a:off x="941070" y="1766378"/>
            <a:ext cx="4521432" cy="3492679"/>
          </a:xfrm>
          <a:prstGeom prst="rect">
            <a:avLst/>
          </a:prstGeom>
        </p:spPr>
      </p:pic>
      <p:sp>
        <p:nvSpPr>
          <p:cNvPr id="9" name="TextBox 8">
            <a:extLst>
              <a:ext uri="{FF2B5EF4-FFF2-40B4-BE49-F238E27FC236}">
                <a16:creationId xmlns:a16="http://schemas.microsoft.com/office/drawing/2014/main" id="{2ADF474D-AE76-E4E0-752C-9A3EE5044FF0}"/>
              </a:ext>
            </a:extLst>
          </p:cNvPr>
          <p:cNvSpPr txBox="1"/>
          <p:nvPr/>
        </p:nvSpPr>
        <p:spPr>
          <a:xfrm>
            <a:off x="5931529" y="4677828"/>
            <a:ext cx="3958783" cy="369332"/>
          </a:xfrm>
          <a:prstGeom prst="rect">
            <a:avLst/>
          </a:prstGeom>
          <a:noFill/>
        </p:spPr>
        <p:txBody>
          <a:bodyPr wrap="square">
            <a:spAutoFit/>
          </a:bodyPr>
          <a:lstStyle/>
          <a:p>
            <a:r>
              <a:rPr lang="en-US" dirty="0"/>
              <a:t>https://forms.office.com/r/X7rK5cc4Xj </a:t>
            </a:r>
          </a:p>
        </p:txBody>
      </p:sp>
    </p:spTree>
    <p:extLst>
      <p:ext uri="{BB962C8B-B14F-4D97-AF65-F5344CB8AC3E}">
        <p14:creationId xmlns:p14="http://schemas.microsoft.com/office/powerpoint/2010/main" val="341072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4000" fill="hold" nodeType="with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2" name="Group 21">
            <a:extLst>
              <a:ext uri="{FF2B5EF4-FFF2-40B4-BE49-F238E27FC236}">
                <a16:creationId xmlns:a16="http://schemas.microsoft.com/office/drawing/2014/main" id="{DA389DF6-34CF-ACDD-BAA9-CE25A5205CA8}"/>
              </a:ext>
            </a:extLst>
          </p:cNvPr>
          <p:cNvGrpSpPr/>
          <p:nvPr/>
        </p:nvGrpSpPr>
        <p:grpSpPr>
          <a:xfrm>
            <a:off x="602844" y="3073694"/>
            <a:ext cx="5892649" cy="2160000"/>
            <a:chOff x="720086" y="3073694"/>
            <a:chExt cx="5892649" cy="2160000"/>
          </a:xfrm>
        </p:grpSpPr>
        <p:sp>
          <p:nvSpPr>
            <p:cNvPr id="23" name="Oval 22">
              <a:extLst>
                <a:ext uri="{FF2B5EF4-FFF2-40B4-BE49-F238E27FC236}">
                  <a16:creationId xmlns:a16="http://schemas.microsoft.com/office/drawing/2014/main" id="{11CBE1A0-4B71-232C-94A6-8CB87E970A04}"/>
                </a:ext>
              </a:extLst>
            </p:cNvPr>
            <p:cNvSpPr/>
            <p:nvPr/>
          </p:nvSpPr>
          <p:spPr>
            <a:xfrm>
              <a:off x="309963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Head with Gears">
              <a:extLst>
                <a:ext uri="{FF2B5EF4-FFF2-40B4-BE49-F238E27FC236}">
                  <a16:creationId xmlns:a16="http://schemas.microsoft.com/office/drawing/2014/main" id="{FFE75A17-174D-9C4D-F186-FA42AD080B1C}"/>
                </a:ext>
              </a:extLst>
            </p:cNvPr>
            <p:cNvSpPr/>
            <p:nvPr/>
          </p:nvSpPr>
          <p:spPr>
            <a:xfrm>
              <a:off x="3333630" y="3307694"/>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C9E63DE9-33DA-4F36-5130-1887C997C29D}"/>
                </a:ext>
              </a:extLst>
            </p:cNvPr>
            <p:cNvSpPr/>
            <p:nvPr/>
          </p:nvSpPr>
          <p:spPr>
            <a:xfrm>
              <a:off x="274863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SK prompts?</a:t>
              </a:r>
            </a:p>
          </p:txBody>
        </p:sp>
        <p:grpSp>
          <p:nvGrpSpPr>
            <p:cNvPr id="29" name="Group 28">
              <a:extLst>
                <a:ext uri="{FF2B5EF4-FFF2-40B4-BE49-F238E27FC236}">
                  <a16:creationId xmlns:a16="http://schemas.microsoft.com/office/drawing/2014/main" id="{3779398B-0395-7489-1C82-A721B6C50C7A}"/>
                </a:ext>
              </a:extLst>
            </p:cNvPr>
            <p:cNvGrpSpPr/>
            <p:nvPr/>
          </p:nvGrpSpPr>
          <p:grpSpPr>
            <a:xfrm>
              <a:off x="1071086" y="3073694"/>
              <a:ext cx="1098000" cy="1098000"/>
              <a:chOff x="5301086" y="3073694"/>
              <a:chExt cx="1098000" cy="1098000"/>
            </a:xfrm>
          </p:grpSpPr>
          <p:sp>
            <p:nvSpPr>
              <p:cNvPr id="38" name="Oval 37">
                <a:extLst>
                  <a:ext uri="{FF2B5EF4-FFF2-40B4-BE49-F238E27FC236}">
                    <a16:creationId xmlns:a16="http://schemas.microsoft.com/office/drawing/2014/main" id="{7D6D111F-5268-B883-9A44-9164ACA3C23B}"/>
                  </a:ext>
                </a:extLst>
              </p:cNvPr>
              <p:cNvSpPr/>
              <p:nvPr/>
            </p:nvSpPr>
            <p:spPr>
              <a:xfrm>
                <a:off x="5301086"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9" name="Rectangle 38" descr="Newspaper">
                <a:extLst>
                  <a:ext uri="{FF2B5EF4-FFF2-40B4-BE49-F238E27FC236}">
                    <a16:creationId xmlns:a16="http://schemas.microsoft.com/office/drawing/2014/main" id="{B4729F78-4DC2-87D9-0FC5-19795536A10B}"/>
                  </a:ext>
                </a:extLst>
              </p:cNvPr>
              <p:cNvSpPr/>
              <p:nvPr/>
            </p:nvSpPr>
            <p:spPr>
              <a:xfrm>
                <a:off x="5535086" y="3307693"/>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sp>
          <p:nvSpPr>
            <p:cNvPr id="30" name="Freeform: Shape 29">
              <a:extLst>
                <a:ext uri="{FF2B5EF4-FFF2-40B4-BE49-F238E27FC236}">
                  <a16:creationId xmlns:a16="http://schemas.microsoft.com/office/drawing/2014/main" id="{5171338A-6CC3-6A3B-E517-F4EDF6A05E4E}"/>
                </a:ext>
              </a:extLst>
            </p:cNvPr>
            <p:cNvSpPr/>
            <p:nvPr/>
          </p:nvSpPr>
          <p:spPr>
            <a:xfrm>
              <a:off x="720086"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plugins?</a:t>
              </a:r>
            </a:p>
          </p:txBody>
        </p:sp>
        <p:sp>
          <p:nvSpPr>
            <p:cNvPr id="31" name="Oval 30">
              <a:extLst>
                <a:ext uri="{FF2B5EF4-FFF2-40B4-BE49-F238E27FC236}">
                  <a16:creationId xmlns:a16="http://schemas.microsoft.com/office/drawing/2014/main" id="{97665FA8-4D6E-E4A7-1EBF-F49E79A17C46}"/>
                </a:ext>
              </a:extLst>
            </p:cNvPr>
            <p:cNvSpPr/>
            <p:nvPr/>
          </p:nvSpPr>
          <p:spPr>
            <a:xfrm>
              <a:off x="5234052"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EC11E070-3CF3-3588-42C0-B9BC6CB004BA}"/>
                </a:ext>
              </a:extLst>
            </p:cNvPr>
            <p:cNvSpPr/>
            <p:nvPr/>
          </p:nvSpPr>
          <p:spPr>
            <a:xfrm>
              <a:off x="4953369" y="4513694"/>
              <a:ext cx="1659366" cy="720000"/>
            </a:xfrm>
            <a:custGeom>
              <a:avLst/>
              <a:gdLst>
                <a:gd name="connsiteX0" fmla="*/ 0 w 1659366"/>
                <a:gd name="connsiteY0" fmla="*/ 0 h 720000"/>
                <a:gd name="connsiteX1" fmla="*/ 1659366 w 1659366"/>
                <a:gd name="connsiteY1" fmla="*/ 0 h 720000"/>
                <a:gd name="connsiteX2" fmla="*/ 1659366 w 1659366"/>
                <a:gd name="connsiteY2" fmla="*/ 720000 h 720000"/>
                <a:gd name="connsiteX3" fmla="*/ 0 w 1659366"/>
                <a:gd name="connsiteY3" fmla="*/ 720000 h 720000"/>
                <a:gd name="connsiteX4" fmla="*/ 0 w 165936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366" h="720000">
                  <a:moveTo>
                    <a:pt x="0" y="0"/>
                  </a:moveTo>
                  <a:lnTo>
                    <a:pt x="1659366" y="0"/>
                  </a:lnTo>
                  <a:lnTo>
                    <a:pt x="1659366"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LET’s write some code</a:t>
              </a:r>
            </a:p>
          </p:txBody>
        </p:sp>
        <p:pic>
          <p:nvPicPr>
            <p:cNvPr id="35" name="Graphic 34" descr="Tools with solid fill">
              <a:extLst>
                <a:ext uri="{FF2B5EF4-FFF2-40B4-BE49-F238E27FC236}">
                  <a16:creationId xmlns:a16="http://schemas.microsoft.com/office/drawing/2014/main" id="{F65C7BDD-0843-EF06-13E4-C1A02A0AC9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8339" y="3307693"/>
              <a:ext cx="669425" cy="630000"/>
            </a:xfrm>
            <a:prstGeom prst="rect">
              <a:avLst/>
            </a:prstGeom>
          </p:spPr>
        </p:pic>
      </p:grpSp>
    </p:spTree>
    <p:extLst>
      <p:ext uri="{BB962C8B-B14F-4D97-AF65-F5344CB8AC3E}">
        <p14:creationId xmlns:p14="http://schemas.microsoft.com/office/powerpoint/2010/main" val="5428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Chat Completion</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96840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19" name="Group 18">
            <a:extLst>
              <a:ext uri="{FF2B5EF4-FFF2-40B4-BE49-F238E27FC236}">
                <a16:creationId xmlns:a16="http://schemas.microsoft.com/office/drawing/2014/main" id="{6A433B77-6FED-6F44-944C-E960E447C1D8}"/>
              </a:ext>
            </a:extLst>
          </p:cNvPr>
          <p:cNvGrpSpPr/>
          <p:nvPr/>
        </p:nvGrpSpPr>
        <p:grpSpPr>
          <a:xfrm>
            <a:off x="7497450" y="1136206"/>
            <a:ext cx="2965147" cy="1521583"/>
            <a:chOff x="7658477" y="976921"/>
            <a:chExt cx="2965147" cy="1521583"/>
          </a:xfrm>
        </p:grpSpPr>
        <p:pic>
          <p:nvPicPr>
            <p:cNvPr id="3" name="Picture 2">
              <a:extLst>
                <a:ext uri="{FF2B5EF4-FFF2-40B4-BE49-F238E27FC236}">
                  <a16:creationId xmlns:a16="http://schemas.microsoft.com/office/drawing/2014/main" id="{8D94AFD4-7E57-0AC7-479A-EB6B6CAFC75E}"/>
                </a:ext>
              </a:extLst>
            </p:cNvPr>
            <p:cNvPicPr>
              <a:picLocks noChangeAspect="1"/>
            </p:cNvPicPr>
            <p:nvPr/>
          </p:nvPicPr>
          <p:blipFill>
            <a:blip r:embed="rId3"/>
            <a:stretch>
              <a:fillRect/>
            </a:stretch>
          </p:blipFill>
          <p:spPr>
            <a:xfrm>
              <a:off x="7740576" y="1164935"/>
              <a:ext cx="2883048" cy="1333569"/>
            </a:xfrm>
            <a:prstGeom prst="rect">
              <a:avLst/>
            </a:prstGeom>
          </p:spPr>
        </p:pic>
        <p:sp>
          <p:nvSpPr>
            <p:cNvPr id="4" name="Content Placeholder 3">
              <a:extLst>
                <a:ext uri="{FF2B5EF4-FFF2-40B4-BE49-F238E27FC236}">
                  <a16:creationId xmlns:a16="http://schemas.microsoft.com/office/drawing/2014/main" id="{59F8F3AF-2DC6-7D2C-243F-F58B19989ED0}"/>
                </a:ext>
              </a:extLst>
            </p:cNvPr>
            <p:cNvSpPr txBox="1">
              <a:spLocks/>
            </p:cNvSpPr>
            <p:nvPr/>
          </p:nvSpPr>
          <p:spPr>
            <a:xfrm>
              <a:off x="7658477" y="976921"/>
              <a:ext cx="1417062" cy="259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8" name="Group 17">
            <a:extLst>
              <a:ext uri="{FF2B5EF4-FFF2-40B4-BE49-F238E27FC236}">
                <a16:creationId xmlns:a16="http://schemas.microsoft.com/office/drawing/2014/main" id="{3BBCA6C7-566D-E174-86C0-79DB98F724F2}"/>
              </a:ext>
            </a:extLst>
          </p:cNvPr>
          <p:cNvGrpSpPr/>
          <p:nvPr/>
        </p:nvGrpSpPr>
        <p:grpSpPr>
          <a:xfrm>
            <a:off x="676947" y="3745894"/>
            <a:ext cx="4788269" cy="817562"/>
            <a:chOff x="5176396" y="4433175"/>
            <a:chExt cx="4788269" cy="817562"/>
          </a:xfrm>
        </p:grpSpPr>
        <p:pic>
          <p:nvPicPr>
            <p:cNvPr id="8" name="Picture 7">
              <a:extLst>
                <a:ext uri="{FF2B5EF4-FFF2-40B4-BE49-F238E27FC236}">
                  <a16:creationId xmlns:a16="http://schemas.microsoft.com/office/drawing/2014/main" id="{B31AF8FD-1E4D-DA2F-2E3A-8F9A236332F4}"/>
                </a:ext>
              </a:extLst>
            </p:cNvPr>
            <p:cNvPicPr>
              <a:picLocks noChangeAspect="1"/>
            </p:cNvPicPr>
            <p:nvPr/>
          </p:nvPicPr>
          <p:blipFill>
            <a:blip r:embed="rId4"/>
            <a:stretch>
              <a:fillRect/>
            </a:stretch>
          </p:blipFill>
          <p:spPr>
            <a:xfrm>
              <a:off x="5271774" y="4583953"/>
              <a:ext cx="4692891" cy="666784"/>
            </a:xfrm>
            <a:prstGeom prst="rect">
              <a:avLst/>
            </a:prstGeom>
          </p:spPr>
        </p:pic>
        <p:sp>
          <p:nvSpPr>
            <p:cNvPr id="9" name="Content Placeholder 3">
              <a:extLst>
                <a:ext uri="{FF2B5EF4-FFF2-40B4-BE49-F238E27FC236}">
                  <a16:creationId xmlns:a16="http://schemas.microsoft.com/office/drawing/2014/main" id="{D514EC02-4EC3-FEF2-1561-B640911DEE09}"/>
                </a:ext>
              </a:extLst>
            </p:cNvPr>
            <p:cNvSpPr txBox="1">
              <a:spLocks/>
            </p:cNvSpPr>
            <p:nvPr/>
          </p:nvSpPr>
          <p:spPr>
            <a:xfrm>
              <a:off x="5176396" y="4433175"/>
              <a:ext cx="1839207" cy="2590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lumMod val="75000"/>
                    </a:schemeClr>
                  </a:solidFill>
                  <a:latin typeface="Segoe UI Semibold" panose="020B0702040204020203" pitchFamily="34" charset="0"/>
                  <a:cs typeface="Segoe UI Semibold" panose="020B0702040204020203" pitchFamily="34" charset="0"/>
                </a:rPr>
                <a:t>Chat Completion – Message Structure</a:t>
              </a:r>
            </a:p>
          </p:txBody>
        </p:sp>
      </p:grpSp>
      <p:pic>
        <p:nvPicPr>
          <p:cNvPr id="13" name="Picture 12">
            <a:extLst>
              <a:ext uri="{FF2B5EF4-FFF2-40B4-BE49-F238E27FC236}">
                <a16:creationId xmlns:a16="http://schemas.microsoft.com/office/drawing/2014/main" id="{5FC6EE72-34D4-6112-4333-8BC84769A919}"/>
              </a:ext>
            </a:extLst>
          </p:cNvPr>
          <p:cNvPicPr>
            <a:picLocks noChangeAspect="1"/>
          </p:cNvPicPr>
          <p:nvPr/>
        </p:nvPicPr>
        <p:blipFill>
          <a:blip r:embed="rId5"/>
          <a:stretch>
            <a:fillRect/>
          </a:stretch>
        </p:blipFill>
        <p:spPr>
          <a:xfrm>
            <a:off x="4080845" y="1634870"/>
            <a:ext cx="2768742" cy="171459"/>
          </a:xfrm>
          <a:prstGeom prst="rect">
            <a:avLst/>
          </a:prstGeom>
        </p:spPr>
      </p:pic>
      <p:pic>
        <p:nvPicPr>
          <p:cNvPr id="17" name="Picture 16">
            <a:extLst>
              <a:ext uri="{FF2B5EF4-FFF2-40B4-BE49-F238E27FC236}">
                <a16:creationId xmlns:a16="http://schemas.microsoft.com/office/drawing/2014/main" id="{5438A82B-B24C-F009-AC97-A9C4340BCAAC}"/>
              </a:ext>
            </a:extLst>
          </p:cNvPr>
          <p:cNvPicPr>
            <a:picLocks noChangeAspect="1"/>
          </p:cNvPicPr>
          <p:nvPr/>
        </p:nvPicPr>
        <p:blipFill>
          <a:blip r:embed="rId6"/>
          <a:stretch>
            <a:fillRect/>
          </a:stretch>
        </p:blipFill>
        <p:spPr>
          <a:xfrm>
            <a:off x="362723" y="2086498"/>
            <a:ext cx="5397777" cy="1454225"/>
          </a:xfrm>
          <a:prstGeom prst="rect">
            <a:avLst/>
          </a:prstGeom>
        </p:spPr>
      </p:pic>
      <p:pic>
        <p:nvPicPr>
          <p:cNvPr id="21" name="Picture 20">
            <a:extLst>
              <a:ext uri="{FF2B5EF4-FFF2-40B4-BE49-F238E27FC236}">
                <a16:creationId xmlns:a16="http://schemas.microsoft.com/office/drawing/2014/main" id="{89CF262E-1A6B-A328-3D0C-B49205E14B3E}"/>
              </a:ext>
            </a:extLst>
          </p:cNvPr>
          <p:cNvPicPr>
            <a:picLocks noChangeAspect="1"/>
          </p:cNvPicPr>
          <p:nvPr/>
        </p:nvPicPr>
        <p:blipFill>
          <a:blip r:embed="rId7"/>
          <a:stretch>
            <a:fillRect/>
          </a:stretch>
        </p:blipFill>
        <p:spPr>
          <a:xfrm>
            <a:off x="7092488" y="3123831"/>
            <a:ext cx="3988005" cy="2152761"/>
          </a:xfrm>
          <a:prstGeom prst="rect">
            <a:avLst/>
          </a:prstGeom>
        </p:spPr>
      </p:pic>
      <p:sp>
        <p:nvSpPr>
          <p:cNvPr id="23" name="TextBox 22">
            <a:extLst>
              <a:ext uri="{FF2B5EF4-FFF2-40B4-BE49-F238E27FC236}">
                <a16:creationId xmlns:a16="http://schemas.microsoft.com/office/drawing/2014/main" id="{01F1B18C-CF2E-FD4E-A949-BDA32D20542B}"/>
              </a:ext>
            </a:extLst>
          </p:cNvPr>
          <p:cNvSpPr txBox="1"/>
          <p:nvPr/>
        </p:nvSpPr>
        <p:spPr>
          <a:xfrm>
            <a:off x="448171" y="1081048"/>
            <a:ext cx="6096000" cy="369332"/>
          </a:xfrm>
          <a:prstGeom prst="rect">
            <a:avLst/>
          </a:prstGeom>
          <a:noFill/>
        </p:spPr>
        <p:txBody>
          <a:bodyPr wrap="square">
            <a:spAutoFit/>
          </a:bodyPr>
          <a:lstStyle/>
          <a:p>
            <a:r>
              <a:rPr lang="en-US" sz="1800" spc="-49" dirty="0">
                <a:solidFill>
                  <a:schemeClr val="accent1">
                    <a:lumMod val="60000"/>
                    <a:lumOff val="40000"/>
                  </a:schemeClr>
                </a:solidFill>
                <a:latin typeface="Segoe UI Semibold"/>
              </a:rPr>
              <a:t>Chat Completion Message Structure</a:t>
            </a:r>
            <a:endParaRPr lang="en-US" dirty="0"/>
          </a:p>
        </p:txBody>
      </p:sp>
      <p:sp>
        <p:nvSpPr>
          <p:cNvPr id="24" name="Rectangle 23">
            <a:extLst>
              <a:ext uri="{FF2B5EF4-FFF2-40B4-BE49-F238E27FC236}">
                <a16:creationId xmlns:a16="http://schemas.microsoft.com/office/drawing/2014/main" id="{5AF7A40E-DC17-4BEF-2F1C-18B81E617A4A}"/>
              </a:ext>
            </a:extLst>
          </p:cNvPr>
          <p:cNvSpPr/>
          <p:nvPr/>
        </p:nvSpPr>
        <p:spPr>
          <a:xfrm>
            <a:off x="4080845" y="1564257"/>
            <a:ext cx="2837540" cy="3170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AD7CA3-5100-34DF-EE88-315622F1DE8E}"/>
              </a:ext>
            </a:extLst>
          </p:cNvPr>
          <p:cNvSpPr/>
          <p:nvPr/>
        </p:nvSpPr>
        <p:spPr>
          <a:xfrm>
            <a:off x="310633" y="1995204"/>
            <a:ext cx="5584084" cy="27665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757023-AD7B-D8A0-D7DD-96DF67471759}"/>
              </a:ext>
            </a:extLst>
          </p:cNvPr>
          <p:cNvSpPr/>
          <p:nvPr/>
        </p:nvSpPr>
        <p:spPr>
          <a:xfrm>
            <a:off x="7453223" y="1081047"/>
            <a:ext cx="3122762" cy="170816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E83A6F-99AA-1ED1-AB74-4E50B5F210EC}"/>
              </a:ext>
            </a:extLst>
          </p:cNvPr>
          <p:cNvSpPr/>
          <p:nvPr/>
        </p:nvSpPr>
        <p:spPr>
          <a:xfrm>
            <a:off x="7013275" y="3067866"/>
            <a:ext cx="4195314" cy="22977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244EA0-AFD5-92DE-5CF4-079CB0B4F6C6}"/>
              </a:ext>
            </a:extLst>
          </p:cNvPr>
          <p:cNvSpPr txBox="1"/>
          <p:nvPr/>
        </p:nvSpPr>
        <p:spPr>
          <a:xfrm>
            <a:off x="1168685" y="5306604"/>
            <a:ext cx="4725563" cy="369332"/>
          </a:xfrm>
          <a:prstGeom prst="rect">
            <a:avLst/>
          </a:prstGeom>
          <a:noFill/>
        </p:spPr>
        <p:txBody>
          <a:bodyPr wrap="square">
            <a:spAutoFit/>
          </a:bodyPr>
          <a:lstStyle/>
          <a:p>
            <a:r>
              <a:rPr lang="en-US" dirty="0">
                <a:solidFill>
                  <a:srgbClr val="0070C0"/>
                </a:solidFill>
              </a:rPr>
              <a:t>https://github.com/Rickcau/AI-Fundamentals</a:t>
            </a:r>
          </a:p>
        </p:txBody>
      </p:sp>
      <p:sp>
        <p:nvSpPr>
          <p:cNvPr id="32" name="Arrow: Right 31">
            <a:extLst>
              <a:ext uri="{FF2B5EF4-FFF2-40B4-BE49-F238E27FC236}">
                <a16:creationId xmlns:a16="http://schemas.microsoft.com/office/drawing/2014/main" id="{246927E0-B3C6-0BBF-D5CC-95B70AEC2B18}"/>
              </a:ext>
            </a:extLst>
          </p:cNvPr>
          <p:cNvSpPr/>
          <p:nvPr/>
        </p:nvSpPr>
        <p:spPr>
          <a:xfrm>
            <a:off x="772325" y="5335994"/>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B5269B12-FE58-559E-6454-B2024B887763}"/>
              </a:ext>
            </a:extLst>
          </p:cNvPr>
          <p:cNvSpPr/>
          <p:nvPr/>
        </p:nvSpPr>
        <p:spPr>
          <a:xfrm rot="10800000">
            <a:off x="5806781" y="5334478"/>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1D31EB5-4A8C-C79F-1A19-06491A35FBB3}"/>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::5</a:t>
            </a:r>
          </a:p>
        </p:txBody>
      </p:sp>
    </p:spTree>
    <p:extLst>
      <p:ext uri="{BB962C8B-B14F-4D97-AF65-F5344CB8AC3E}">
        <p14:creationId xmlns:p14="http://schemas.microsoft.com/office/powerpoint/2010/main" val="179809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right)">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2"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3B3460-9D12-4A03-68BB-94E33D78E003}"/>
              </a:ext>
            </a:extLst>
          </p:cNvPr>
          <p:cNvPicPr>
            <a:picLocks noChangeAspect="1"/>
          </p:cNvPicPr>
          <p:nvPr/>
        </p:nvPicPr>
        <p:blipFill>
          <a:blip r:embed="rId2"/>
          <a:stretch>
            <a:fillRect/>
          </a:stretch>
        </p:blipFill>
        <p:spPr>
          <a:xfrm>
            <a:off x="3047736" y="1714351"/>
            <a:ext cx="6096528" cy="3429297"/>
          </a:xfrm>
          <a:prstGeom prst="rect">
            <a:avLst/>
          </a:prstGeom>
        </p:spPr>
      </p:pic>
    </p:spTree>
    <p:extLst>
      <p:ext uri="{BB962C8B-B14F-4D97-AF65-F5344CB8AC3E}">
        <p14:creationId xmlns:p14="http://schemas.microsoft.com/office/powerpoint/2010/main" val="370176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Plugins</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01412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Content Placeholder 3">
            <a:extLst>
              <a:ext uri="{FF2B5EF4-FFF2-40B4-BE49-F238E27FC236}">
                <a16:creationId xmlns:a16="http://schemas.microsoft.com/office/drawing/2014/main" id="{2FA329B3-8D62-A766-05D3-DB730388C61A}"/>
              </a:ext>
            </a:extLst>
          </p:cNvPr>
          <p:cNvSpPr txBox="1">
            <a:spLocks/>
          </p:cNvSpPr>
          <p:nvPr/>
        </p:nvSpPr>
        <p:spPr>
          <a:xfrm>
            <a:off x="458146" y="1257413"/>
            <a:ext cx="8099258" cy="3492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Basically, everything is a Plugin!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blocks for you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Define the tasks the Kernel should complete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include native code and prompts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Serves as one of the core features and body of your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use built-in or create your own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pic>
        <p:nvPicPr>
          <p:cNvPr id="3" name="Picture 2">
            <a:extLst>
              <a:ext uri="{FF2B5EF4-FFF2-40B4-BE49-F238E27FC236}">
                <a16:creationId xmlns:a16="http://schemas.microsoft.com/office/drawing/2014/main" id="{FA154C55-9584-91F9-E596-65FB9DBDA17F}"/>
              </a:ext>
            </a:extLst>
          </p:cNvPr>
          <p:cNvPicPr>
            <a:picLocks noChangeAspect="1"/>
          </p:cNvPicPr>
          <p:nvPr/>
        </p:nvPicPr>
        <p:blipFill>
          <a:blip r:embed="rId3"/>
          <a:stretch>
            <a:fillRect/>
          </a:stretch>
        </p:blipFill>
        <p:spPr>
          <a:xfrm>
            <a:off x="1624118" y="2471860"/>
            <a:ext cx="5996335" cy="2781443"/>
          </a:xfrm>
          <a:prstGeom prst="rect">
            <a:avLst/>
          </a:prstGeom>
        </p:spPr>
      </p:pic>
      <p:cxnSp>
        <p:nvCxnSpPr>
          <p:cNvPr id="4" name="Straight Arrow Connector 3">
            <a:extLst>
              <a:ext uri="{FF2B5EF4-FFF2-40B4-BE49-F238E27FC236}">
                <a16:creationId xmlns:a16="http://schemas.microsoft.com/office/drawing/2014/main" id="{665FC75A-98D0-2D74-D0FD-1B510BE1469A}"/>
              </a:ext>
            </a:extLst>
          </p:cNvPr>
          <p:cNvCxnSpPr>
            <a:cxnSpLocks/>
          </p:cNvCxnSpPr>
          <p:nvPr/>
        </p:nvCxnSpPr>
        <p:spPr>
          <a:xfrm>
            <a:off x="7883" y="3317427"/>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6083C9-211A-8F3B-03BE-188D545C8E7A}"/>
              </a:ext>
            </a:extLst>
          </p:cNvPr>
          <p:cNvCxnSpPr>
            <a:cxnSpLocks/>
          </p:cNvCxnSpPr>
          <p:nvPr/>
        </p:nvCxnSpPr>
        <p:spPr>
          <a:xfrm>
            <a:off x="7883" y="3422530"/>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01B9AB1-4351-3911-3D72-24401F39F140}"/>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pic>
        <p:nvPicPr>
          <p:cNvPr id="9" name="Picture 8">
            <a:extLst>
              <a:ext uri="{FF2B5EF4-FFF2-40B4-BE49-F238E27FC236}">
                <a16:creationId xmlns:a16="http://schemas.microsoft.com/office/drawing/2014/main" id="{F43F049B-CA62-52F2-0A95-E8B8E1D22F71}"/>
              </a:ext>
            </a:extLst>
          </p:cNvPr>
          <p:cNvPicPr>
            <a:picLocks noChangeAspect="1"/>
          </p:cNvPicPr>
          <p:nvPr/>
        </p:nvPicPr>
        <p:blipFill>
          <a:blip r:embed="rId4"/>
          <a:stretch>
            <a:fillRect/>
          </a:stretch>
        </p:blipFill>
        <p:spPr>
          <a:xfrm>
            <a:off x="8084438" y="2341209"/>
            <a:ext cx="3733992" cy="3130711"/>
          </a:xfrm>
          <a:prstGeom prst="rect">
            <a:avLst/>
          </a:prstGeom>
        </p:spPr>
      </p:pic>
      <p:sp>
        <p:nvSpPr>
          <p:cNvPr id="10" name="Rectangle 9">
            <a:extLst>
              <a:ext uri="{FF2B5EF4-FFF2-40B4-BE49-F238E27FC236}">
                <a16:creationId xmlns:a16="http://schemas.microsoft.com/office/drawing/2014/main" id="{6659D84B-0764-3D9D-A18D-041304BC446F}"/>
              </a:ext>
            </a:extLst>
          </p:cNvPr>
          <p:cNvSpPr/>
          <p:nvPr/>
        </p:nvSpPr>
        <p:spPr>
          <a:xfrm>
            <a:off x="8190186" y="2672255"/>
            <a:ext cx="2585545" cy="512379"/>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5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144840"/>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141845" y="1846142"/>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Templated Language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also use Interpolated Stings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inject Message Roles into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Use inline or load from file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Invoke plugins from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 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232659"/>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38813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5" name="Group 4">
            <a:extLst>
              <a:ext uri="{FF2B5EF4-FFF2-40B4-BE49-F238E27FC236}">
                <a16:creationId xmlns:a16="http://schemas.microsoft.com/office/drawing/2014/main" id="{8340BA94-F6D8-B673-41F1-30FDFFEEEDF8}"/>
              </a:ext>
            </a:extLst>
          </p:cNvPr>
          <p:cNvGrpSpPr/>
          <p:nvPr/>
        </p:nvGrpSpPr>
        <p:grpSpPr>
          <a:xfrm>
            <a:off x="7080705" y="2753111"/>
            <a:ext cx="4058592" cy="2368205"/>
            <a:chOff x="5842958" y="3667511"/>
            <a:chExt cx="4058592" cy="2368205"/>
          </a:xfrm>
        </p:grpSpPr>
        <p:pic>
          <p:nvPicPr>
            <p:cNvPr id="2" name="Picture 1">
              <a:extLst>
                <a:ext uri="{FF2B5EF4-FFF2-40B4-BE49-F238E27FC236}">
                  <a16:creationId xmlns:a16="http://schemas.microsoft.com/office/drawing/2014/main" id="{C34C9161-2928-2CAC-8311-9AABBABBFEE1}"/>
                </a:ext>
              </a:extLst>
            </p:cNvPr>
            <p:cNvPicPr>
              <a:picLocks noChangeAspect="1"/>
            </p:cNvPicPr>
            <p:nvPr/>
          </p:nvPicPr>
          <p:blipFill>
            <a:blip r:embed="rId3"/>
            <a:stretch>
              <a:fillRect/>
            </a:stretch>
          </p:blipFill>
          <p:spPr>
            <a:xfrm>
              <a:off x="5913545" y="3882955"/>
              <a:ext cx="3988005" cy="2152761"/>
            </a:xfrm>
            <a:prstGeom prst="rect">
              <a:avLst/>
            </a:prstGeom>
          </p:spPr>
        </p:pic>
        <p:sp>
          <p:nvSpPr>
            <p:cNvPr id="4" name="TextBox 3">
              <a:extLst>
                <a:ext uri="{FF2B5EF4-FFF2-40B4-BE49-F238E27FC236}">
                  <a16:creationId xmlns:a16="http://schemas.microsoft.com/office/drawing/2014/main" id="{C9B7FEE3-601D-D843-5A41-4F959112984C}"/>
                </a:ext>
              </a:extLst>
            </p:cNvPr>
            <p:cNvSpPr txBox="1"/>
            <p:nvPr/>
          </p:nvSpPr>
          <p:spPr>
            <a:xfrm>
              <a:off x="5842958" y="3667511"/>
              <a:ext cx="1305464" cy="215444"/>
            </a:xfrm>
            <a:prstGeom prst="rect">
              <a:avLst/>
            </a:prstGeom>
            <a:noFill/>
          </p:spPr>
          <p:txBody>
            <a:bodyPr wrap="square">
              <a:spAutoFit/>
            </a:bodyPr>
            <a:lstStyle/>
            <a:p>
              <a:pPr marL="0" indent="0">
                <a:buNone/>
              </a:pPr>
              <a:r>
                <a:rPr lang="en-US" sz="8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4" name="Group 13">
            <a:extLst>
              <a:ext uri="{FF2B5EF4-FFF2-40B4-BE49-F238E27FC236}">
                <a16:creationId xmlns:a16="http://schemas.microsoft.com/office/drawing/2014/main" id="{8C77C946-FEEE-48B4-575C-286E711FF0E9}"/>
              </a:ext>
            </a:extLst>
          </p:cNvPr>
          <p:cNvGrpSpPr/>
          <p:nvPr/>
        </p:nvGrpSpPr>
        <p:grpSpPr>
          <a:xfrm>
            <a:off x="6497275" y="1076654"/>
            <a:ext cx="2435567" cy="1189453"/>
            <a:chOff x="5821248" y="1672324"/>
            <a:chExt cx="2435567" cy="1189453"/>
          </a:xfrm>
        </p:grpSpPr>
        <p:pic>
          <p:nvPicPr>
            <p:cNvPr id="9" name="Picture 8">
              <a:extLst>
                <a:ext uri="{FF2B5EF4-FFF2-40B4-BE49-F238E27FC236}">
                  <a16:creationId xmlns:a16="http://schemas.microsoft.com/office/drawing/2014/main" id="{224F7819-A405-A80A-5DA6-A283C7AC1935}"/>
                </a:ext>
              </a:extLst>
            </p:cNvPr>
            <p:cNvPicPr>
              <a:picLocks noChangeAspect="1"/>
            </p:cNvPicPr>
            <p:nvPr/>
          </p:nvPicPr>
          <p:blipFill>
            <a:blip r:embed="rId4"/>
            <a:stretch>
              <a:fillRect/>
            </a:stretch>
          </p:blipFill>
          <p:spPr>
            <a:xfrm>
              <a:off x="5913545" y="1902878"/>
              <a:ext cx="2343270" cy="958899"/>
            </a:xfrm>
            <a:prstGeom prst="rect">
              <a:avLst/>
            </a:prstGeom>
          </p:spPr>
        </p:pic>
        <p:sp>
          <p:nvSpPr>
            <p:cNvPr id="13" name="TextBox 12">
              <a:extLst>
                <a:ext uri="{FF2B5EF4-FFF2-40B4-BE49-F238E27FC236}">
                  <a16:creationId xmlns:a16="http://schemas.microsoft.com/office/drawing/2014/main" id="{CDFC15D1-1537-6D6A-A07F-6D5B0B6C149E}"/>
                </a:ext>
              </a:extLst>
            </p:cNvPr>
            <p:cNvSpPr txBox="1"/>
            <p:nvPr/>
          </p:nvSpPr>
          <p:spPr>
            <a:xfrm>
              <a:off x="5821248" y="1672324"/>
              <a:ext cx="1305464"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SK Template Language</a:t>
              </a:r>
            </a:p>
          </p:txBody>
        </p:sp>
      </p:grpSp>
      <p:cxnSp>
        <p:nvCxnSpPr>
          <p:cNvPr id="16" name="Straight Arrow Connector 15">
            <a:extLst>
              <a:ext uri="{FF2B5EF4-FFF2-40B4-BE49-F238E27FC236}">
                <a16:creationId xmlns:a16="http://schemas.microsoft.com/office/drawing/2014/main" id="{810E2CB3-3467-14EC-616C-C3C22F380649}"/>
              </a:ext>
            </a:extLst>
          </p:cNvPr>
          <p:cNvCxnSpPr>
            <a:cxnSpLocks/>
          </p:cNvCxnSpPr>
          <p:nvPr/>
        </p:nvCxnSpPr>
        <p:spPr>
          <a:xfrm flipV="1">
            <a:off x="2762597" y="1722532"/>
            <a:ext cx="3684211" cy="27524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72F0F0E-0207-40D6-9F27-3E89009C9CBB}"/>
              </a:ext>
            </a:extLst>
          </p:cNvPr>
          <p:cNvCxnSpPr>
            <a:cxnSpLocks/>
          </p:cNvCxnSpPr>
          <p:nvPr/>
        </p:nvCxnSpPr>
        <p:spPr>
          <a:xfrm>
            <a:off x="3922142" y="2410385"/>
            <a:ext cx="3158562" cy="921277"/>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F1CC371-AF49-0C6D-93AB-7B956AB86D13}"/>
              </a:ext>
            </a:extLst>
          </p:cNvPr>
          <p:cNvSpPr/>
          <p:nvPr/>
        </p:nvSpPr>
        <p:spPr>
          <a:xfrm>
            <a:off x="7080704" y="3806815"/>
            <a:ext cx="3305499" cy="1023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7060CC6-BA7B-5CC2-13A2-B414A08C1DE3}"/>
              </a:ext>
            </a:extLst>
          </p:cNvPr>
          <p:cNvCxnSpPr>
            <a:cxnSpLocks/>
          </p:cNvCxnSpPr>
          <p:nvPr/>
        </p:nvCxnSpPr>
        <p:spPr>
          <a:xfrm>
            <a:off x="4497238" y="2860833"/>
            <a:ext cx="2564781" cy="126834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F1880C7-EB57-E26E-4211-409FE0A81DEA}"/>
              </a:ext>
            </a:extLst>
          </p:cNvPr>
          <p:cNvSpPr txBox="1"/>
          <p:nvPr/>
        </p:nvSpPr>
        <p:spPr>
          <a:xfrm>
            <a:off x="1421046" y="266330"/>
            <a:ext cx="439544" cy="369332"/>
          </a:xfrm>
          <a:prstGeom prst="rect">
            <a:avLst/>
          </a:prstGeom>
          <a:noFill/>
        </p:spPr>
        <p:txBody>
          <a:bodyPr wrap="none" rtlCol="0">
            <a:spAutoFit/>
          </a:bodyPr>
          <a:lstStyle/>
          <a:p>
            <a:r>
              <a:rPr lang="en-US" dirty="0">
                <a:solidFill>
                  <a:schemeClr val="accent4">
                    <a:lumMod val="20000"/>
                    <a:lumOff val="80000"/>
                  </a:schemeClr>
                </a:solidFill>
              </a:rPr>
              <a:t>::3</a:t>
            </a:r>
          </a:p>
        </p:txBody>
      </p:sp>
    </p:spTree>
    <p:extLst>
      <p:ext uri="{BB962C8B-B14F-4D97-AF65-F5344CB8AC3E}">
        <p14:creationId xmlns:p14="http://schemas.microsoft.com/office/powerpoint/2010/main" val="37455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0" name="Group 19">
            <a:extLst>
              <a:ext uri="{FF2B5EF4-FFF2-40B4-BE49-F238E27FC236}">
                <a16:creationId xmlns:a16="http://schemas.microsoft.com/office/drawing/2014/main" id="{7349D35D-ADEA-1B91-23EE-DF69F64838A1}"/>
              </a:ext>
            </a:extLst>
          </p:cNvPr>
          <p:cNvGrpSpPr/>
          <p:nvPr/>
        </p:nvGrpSpPr>
        <p:grpSpPr>
          <a:xfrm>
            <a:off x="423199" y="1759164"/>
            <a:ext cx="2193184" cy="1623005"/>
            <a:chOff x="339305" y="2335074"/>
            <a:chExt cx="2193184" cy="1623005"/>
          </a:xfrm>
        </p:grpSpPr>
        <p:pic>
          <p:nvPicPr>
            <p:cNvPr id="15" name="Picture 14">
              <a:extLst>
                <a:ext uri="{FF2B5EF4-FFF2-40B4-BE49-F238E27FC236}">
                  <a16:creationId xmlns:a16="http://schemas.microsoft.com/office/drawing/2014/main" id="{58F08236-7993-8BB6-C2E3-586DA74E44C6}"/>
                </a:ext>
              </a:extLst>
            </p:cNvPr>
            <p:cNvPicPr>
              <a:picLocks noChangeAspect="1"/>
            </p:cNvPicPr>
            <p:nvPr/>
          </p:nvPicPr>
          <p:blipFill>
            <a:blip r:embed="rId3"/>
            <a:stretch>
              <a:fillRect/>
            </a:stretch>
          </p:blipFill>
          <p:spPr>
            <a:xfrm>
              <a:off x="411480" y="2522905"/>
              <a:ext cx="2121009" cy="1435174"/>
            </a:xfrm>
            <a:prstGeom prst="rect">
              <a:avLst/>
            </a:prstGeom>
          </p:spPr>
        </p:pic>
        <p:sp>
          <p:nvSpPr>
            <p:cNvPr id="19" name="TextBox 18">
              <a:extLst>
                <a:ext uri="{FF2B5EF4-FFF2-40B4-BE49-F238E27FC236}">
                  <a16:creationId xmlns:a16="http://schemas.microsoft.com/office/drawing/2014/main" id="{D7DC56F7-1EEF-E33B-C631-03A17C167BB7}"/>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grpSp>
        <p:nvGrpSpPr>
          <p:cNvPr id="27" name="Group 26">
            <a:extLst>
              <a:ext uri="{FF2B5EF4-FFF2-40B4-BE49-F238E27FC236}">
                <a16:creationId xmlns:a16="http://schemas.microsoft.com/office/drawing/2014/main" id="{DD17CD81-C668-F2FD-7DF5-CF18DBBF4432}"/>
              </a:ext>
            </a:extLst>
          </p:cNvPr>
          <p:cNvGrpSpPr/>
          <p:nvPr/>
        </p:nvGrpSpPr>
        <p:grpSpPr>
          <a:xfrm>
            <a:off x="3153290" y="1281802"/>
            <a:ext cx="1320784" cy="958432"/>
            <a:chOff x="411480" y="4072764"/>
            <a:chExt cx="1320784" cy="958432"/>
          </a:xfrm>
        </p:grpSpPr>
        <p:pic>
          <p:nvPicPr>
            <p:cNvPr id="24" name="Picture 23">
              <a:extLst>
                <a:ext uri="{FF2B5EF4-FFF2-40B4-BE49-F238E27FC236}">
                  <a16:creationId xmlns:a16="http://schemas.microsoft.com/office/drawing/2014/main" id="{60CCC57B-B852-C4A2-24CB-4E704826C04D}"/>
                </a:ext>
              </a:extLst>
            </p:cNvPr>
            <p:cNvPicPr>
              <a:picLocks noChangeAspect="1"/>
            </p:cNvPicPr>
            <p:nvPr/>
          </p:nvPicPr>
          <p:blipFill>
            <a:blip r:embed="rId4"/>
            <a:stretch>
              <a:fillRect/>
            </a:stretch>
          </p:blipFill>
          <p:spPr>
            <a:xfrm>
              <a:off x="487600" y="4288208"/>
              <a:ext cx="1244664" cy="742988"/>
            </a:xfrm>
            <a:prstGeom prst="rect">
              <a:avLst/>
            </a:prstGeom>
          </p:spPr>
        </p:pic>
        <p:sp>
          <p:nvSpPr>
            <p:cNvPr id="26" name="TextBox 25">
              <a:extLst>
                <a:ext uri="{FF2B5EF4-FFF2-40B4-BE49-F238E27FC236}">
                  <a16:creationId xmlns:a16="http://schemas.microsoft.com/office/drawing/2014/main" id="{E1515EF5-E54E-2DCA-AD7A-409A44EB6D3B}"/>
                </a:ext>
              </a:extLst>
            </p:cNvPr>
            <p:cNvSpPr txBox="1"/>
            <p:nvPr/>
          </p:nvSpPr>
          <p:spPr>
            <a:xfrm>
              <a:off x="411480" y="4072764"/>
              <a:ext cx="1234440"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 I use</a:t>
              </a:r>
            </a:p>
          </p:txBody>
        </p:sp>
      </p:grpSp>
      <p:grpSp>
        <p:nvGrpSpPr>
          <p:cNvPr id="30" name="Group 29">
            <a:extLst>
              <a:ext uri="{FF2B5EF4-FFF2-40B4-BE49-F238E27FC236}">
                <a16:creationId xmlns:a16="http://schemas.microsoft.com/office/drawing/2014/main" id="{11E9F22A-B7D6-6505-5ECC-E113D3CA75D4}"/>
              </a:ext>
            </a:extLst>
          </p:cNvPr>
          <p:cNvGrpSpPr/>
          <p:nvPr/>
        </p:nvGrpSpPr>
        <p:grpSpPr>
          <a:xfrm>
            <a:off x="3126389" y="2285953"/>
            <a:ext cx="6638715" cy="3427978"/>
            <a:chOff x="3022870" y="1670606"/>
            <a:chExt cx="6638715" cy="3427978"/>
          </a:xfrm>
        </p:grpSpPr>
        <p:pic>
          <p:nvPicPr>
            <p:cNvPr id="8" name="Picture 7">
              <a:extLst>
                <a:ext uri="{FF2B5EF4-FFF2-40B4-BE49-F238E27FC236}">
                  <a16:creationId xmlns:a16="http://schemas.microsoft.com/office/drawing/2014/main" id="{AD668512-A48D-48CE-CE7C-52078DA80058}"/>
                </a:ext>
              </a:extLst>
            </p:cNvPr>
            <p:cNvPicPr>
              <a:picLocks noChangeAspect="1"/>
            </p:cNvPicPr>
            <p:nvPr/>
          </p:nvPicPr>
          <p:blipFill>
            <a:blip r:embed="rId5"/>
            <a:stretch>
              <a:fillRect/>
            </a:stretch>
          </p:blipFill>
          <p:spPr>
            <a:xfrm>
              <a:off x="3128512" y="2039938"/>
              <a:ext cx="6533073" cy="3058646"/>
            </a:xfrm>
            <a:prstGeom prst="rect">
              <a:avLst/>
            </a:prstGeom>
          </p:spPr>
        </p:pic>
        <p:sp>
          <p:nvSpPr>
            <p:cNvPr id="29" name="TextBox 28">
              <a:extLst>
                <a:ext uri="{FF2B5EF4-FFF2-40B4-BE49-F238E27FC236}">
                  <a16:creationId xmlns:a16="http://schemas.microsoft.com/office/drawing/2014/main" id="{A7979E04-28E5-4A61-3DE3-F255B03B3A1B}"/>
                </a:ext>
              </a:extLst>
            </p:cNvPr>
            <p:cNvSpPr txBox="1"/>
            <p:nvPr/>
          </p:nvSpPr>
          <p:spPr>
            <a:xfrm>
              <a:off x="3022870" y="1670606"/>
              <a:ext cx="4100422" cy="369332"/>
            </a:xfrm>
            <a:prstGeom prst="rect">
              <a:avLst/>
            </a:prstGeom>
            <a:noFill/>
          </p:spPr>
          <p:txBody>
            <a:bodyPr wrap="square">
              <a:sp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Example: Loading from file/directory</a:t>
              </a:r>
            </a:p>
          </p:txBody>
        </p:sp>
      </p:grpSp>
      <p:sp>
        <p:nvSpPr>
          <p:cNvPr id="31" name="Rectangle 30">
            <a:extLst>
              <a:ext uri="{FF2B5EF4-FFF2-40B4-BE49-F238E27FC236}">
                <a16:creationId xmlns:a16="http://schemas.microsoft.com/office/drawing/2014/main" id="{6012757A-F346-2C76-49C2-D788F0F3A38C}"/>
              </a:ext>
            </a:extLst>
          </p:cNvPr>
          <p:cNvSpPr/>
          <p:nvPr/>
        </p:nvSpPr>
        <p:spPr>
          <a:xfrm>
            <a:off x="3169080" y="1298527"/>
            <a:ext cx="1391420" cy="987426"/>
          </a:xfrm>
          <a:prstGeom prst="rect">
            <a:avLst/>
          </a:pr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907428F1-A85F-9A48-DBE2-89F6FB5CC8EA}"/>
              </a:ext>
            </a:extLst>
          </p:cNvPr>
          <p:cNvCxnSpPr>
            <a:cxnSpLocks/>
          </p:cNvCxnSpPr>
          <p:nvPr/>
        </p:nvCxnSpPr>
        <p:spPr>
          <a:xfrm>
            <a:off x="4583342" y="1583241"/>
            <a:ext cx="2846879" cy="987426"/>
          </a:xfrm>
          <a:prstGeom prst="curvedConnector3">
            <a:avLst>
              <a:gd name="adj1" fmla="val 102926"/>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13E88271-7BFF-DBF5-12AE-25D8B349BD80}"/>
              </a:ext>
            </a:extLst>
          </p:cNvPr>
          <p:cNvSpPr txBox="1"/>
          <p:nvPr/>
        </p:nvSpPr>
        <p:spPr>
          <a:xfrm>
            <a:off x="1438299" y="159322"/>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4207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7" name="Group 6">
            <a:extLst>
              <a:ext uri="{FF2B5EF4-FFF2-40B4-BE49-F238E27FC236}">
                <a16:creationId xmlns:a16="http://schemas.microsoft.com/office/drawing/2014/main" id="{0D529624-F5BE-7B6D-4A8B-148147A2D45F}"/>
              </a:ext>
            </a:extLst>
          </p:cNvPr>
          <p:cNvGrpSpPr/>
          <p:nvPr/>
        </p:nvGrpSpPr>
        <p:grpSpPr>
          <a:xfrm>
            <a:off x="285721" y="2400445"/>
            <a:ext cx="3601917" cy="3042819"/>
            <a:chOff x="713117" y="1998969"/>
            <a:chExt cx="3601917" cy="3042819"/>
          </a:xfrm>
        </p:grpSpPr>
        <p:pic>
          <p:nvPicPr>
            <p:cNvPr id="3" name="Picture 2">
              <a:extLst>
                <a:ext uri="{FF2B5EF4-FFF2-40B4-BE49-F238E27FC236}">
                  <a16:creationId xmlns:a16="http://schemas.microsoft.com/office/drawing/2014/main" id="{2291597A-BA35-E94F-A924-D7A89640EE9C}"/>
                </a:ext>
              </a:extLst>
            </p:cNvPr>
            <p:cNvPicPr>
              <a:picLocks noChangeAspect="1"/>
            </p:cNvPicPr>
            <p:nvPr/>
          </p:nvPicPr>
          <p:blipFill>
            <a:blip r:embed="rId3"/>
            <a:stretch>
              <a:fillRect/>
            </a:stretch>
          </p:blipFill>
          <p:spPr>
            <a:xfrm>
              <a:off x="803304" y="2368301"/>
              <a:ext cx="3511730" cy="2673487"/>
            </a:xfrm>
            <a:prstGeom prst="rect">
              <a:avLst/>
            </a:prstGeom>
          </p:spPr>
        </p:pic>
        <p:sp>
          <p:nvSpPr>
            <p:cNvPr id="5" name="TextBox 4">
              <a:extLst>
                <a:ext uri="{FF2B5EF4-FFF2-40B4-BE49-F238E27FC236}">
                  <a16:creationId xmlns:a16="http://schemas.microsoft.com/office/drawing/2014/main" id="{AD654D42-235F-B588-9751-E51FC285379A}"/>
                </a:ext>
              </a:extLst>
            </p:cNvPr>
            <p:cNvSpPr txBox="1"/>
            <p:nvPr/>
          </p:nvSpPr>
          <p:spPr>
            <a:xfrm>
              <a:off x="713117" y="1998969"/>
              <a:ext cx="2708695" cy="369332"/>
            </a:xfrm>
            <a:prstGeom prst="rect">
              <a:avLst/>
            </a:prstGeom>
            <a:noFill/>
          </p:spPr>
          <p:txBody>
            <a:bodyPr wrap="square">
              <a:spAutoFit/>
            </a:bodyPr>
            <a:lstStyle/>
            <a:p>
              <a:r>
                <a:rPr lang="en-US" dirty="0" err="1">
                  <a:solidFill>
                    <a:schemeClr val="accent1">
                      <a:lumMod val="75000"/>
                    </a:schemeClr>
                  </a:solidFill>
                  <a:latin typeface="Segoe UI Semibold" panose="020B0702040204020203" pitchFamily="34" charset="0"/>
                  <a:cs typeface="Segoe UI Semibold" panose="020B0702040204020203" pitchFamily="34" charset="0"/>
                </a:rPr>
                <a:t>c</a:t>
              </a:r>
              <a:r>
                <a:rPr lang="en-US" sz="1800" dirty="0" err="1">
                  <a:solidFill>
                    <a:schemeClr val="accent1">
                      <a:lumMod val="75000"/>
                    </a:schemeClr>
                  </a:solidFill>
                  <a:latin typeface="Segoe UI Semibold" panose="020B0702040204020203" pitchFamily="34" charset="0"/>
                  <a:cs typeface="Segoe UI Semibold" panose="020B0702040204020203" pitchFamily="34" charset="0"/>
                </a:rPr>
                <a:t>onfig.json</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6" name="Group 15">
            <a:extLst>
              <a:ext uri="{FF2B5EF4-FFF2-40B4-BE49-F238E27FC236}">
                <a16:creationId xmlns:a16="http://schemas.microsoft.com/office/drawing/2014/main" id="{61775DB9-9F31-A40C-8782-624C4B7F31A4}"/>
              </a:ext>
            </a:extLst>
          </p:cNvPr>
          <p:cNvGrpSpPr/>
          <p:nvPr/>
        </p:nvGrpSpPr>
        <p:grpSpPr>
          <a:xfrm>
            <a:off x="6866627" y="2260452"/>
            <a:ext cx="2466797" cy="3290482"/>
            <a:chOff x="5509403" y="1679607"/>
            <a:chExt cx="2466797" cy="3290482"/>
          </a:xfrm>
        </p:grpSpPr>
        <p:pic>
          <p:nvPicPr>
            <p:cNvPr id="10" name="Picture 9">
              <a:extLst>
                <a:ext uri="{FF2B5EF4-FFF2-40B4-BE49-F238E27FC236}">
                  <a16:creationId xmlns:a16="http://schemas.microsoft.com/office/drawing/2014/main" id="{B3F8F1C4-2BB4-6802-3556-6B36DBE8B57A}"/>
                </a:ext>
              </a:extLst>
            </p:cNvPr>
            <p:cNvPicPr>
              <a:picLocks noChangeAspect="1"/>
            </p:cNvPicPr>
            <p:nvPr/>
          </p:nvPicPr>
          <p:blipFill>
            <a:blip r:embed="rId4"/>
            <a:stretch>
              <a:fillRect/>
            </a:stretch>
          </p:blipFill>
          <p:spPr>
            <a:xfrm>
              <a:off x="5607528" y="2048939"/>
              <a:ext cx="2368672" cy="2921150"/>
            </a:xfrm>
            <a:prstGeom prst="rect">
              <a:avLst/>
            </a:prstGeom>
          </p:spPr>
        </p:pic>
        <p:sp>
          <p:nvSpPr>
            <p:cNvPr id="14" name="TextBox 13">
              <a:extLst>
                <a:ext uri="{FF2B5EF4-FFF2-40B4-BE49-F238E27FC236}">
                  <a16:creationId xmlns:a16="http://schemas.microsoft.com/office/drawing/2014/main" id="{0D9CD2D2-B309-C878-ECCE-BDE52AC98ACA}"/>
                </a:ext>
              </a:extLst>
            </p:cNvPr>
            <p:cNvSpPr txBox="1"/>
            <p:nvPr/>
          </p:nvSpPr>
          <p:spPr>
            <a:xfrm>
              <a:off x="5509403" y="1679607"/>
              <a:ext cx="1667773" cy="369332"/>
            </a:xfrm>
            <a:prstGeom prst="rect">
              <a:avLst/>
            </a:prstGeom>
            <a:noFill/>
          </p:spPr>
          <p:txBody>
            <a:bodyPr wrap="square">
              <a:spAutoFit/>
            </a:bodyPr>
            <a:lstStyle/>
            <a:p>
              <a:r>
                <a:rPr lang="en-US" dirty="0">
                  <a:solidFill>
                    <a:schemeClr val="accent1">
                      <a:lumMod val="75000"/>
                    </a:schemeClr>
                  </a:solidFill>
                  <a:latin typeface="Segoe UI Semibold" panose="020B0702040204020203" pitchFamily="34" charset="0"/>
                  <a:cs typeface="Segoe UI Semibold" panose="020B0702040204020203" pitchFamily="34" charset="0"/>
                </a:rPr>
                <a:t>skprompt.txt</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7" name="Group 16">
            <a:extLst>
              <a:ext uri="{FF2B5EF4-FFF2-40B4-BE49-F238E27FC236}">
                <a16:creationId xmlns:a16="http://schemas.microsoft.com/office/drawing/2014/main" id="{03F2A23A-77B5-C00B-1291-0DF3519752CF}"/>
              </a:ext>
            </a:extLst>
          </p:cNvPr>
          <p:cNvGrpSpPr/>
          <p:nvPr/>
        </p:nvGrpSpPr>
        <p:grpSpPr>
          <a:xfrm>
            <a:off x="4035159" y="1279457"/>
            <a:ext cx="2062128" cy="1385234"/>
            <a:chOff x="339305" y="2335074"/>
            <a:chExt cx="2193184" cy="1623005"/>
          </a:xfrm>
        </p:grpSpPr>
        <p:pic>
          <p:nvPicPr>
            <p:cNvPr id="18" name="Picture 17">
              <a:extLst>
                <a:ext uri="{FF2B5EF4-FFF2-40B4-BE49-F238E27FC236}">
                  <a16:creationId xmlns:a16="http://schemas.microsoft.com/office/drawing/2014/main" id="{913ECE88-872D-E6BB-D701-4C39EEE05CC8}"/>
                </a:ext>
              </a:extLst>
            </p:cNvPr>
            <p:cNvPicPr>
              <a:picLocks noChangeAspect="1"/>
            </p:cNvPicPr>
            <p:nvPr/>
          </p:nvPicPr>
          <p:blipFill>
            <a:blip r:embed="rId5"/>
            <a:stretch>
              <a:fillRect/>
            </a:stretch>
          </p:blipFill>
          <p:spPr>
            <a:xfrm>
              <a:off x="411480" y="2522905"/>
              <a:ext cx="2121009" cy="1435174"/>
            </a:xfrm>
            <a:prstGeom prst="rect">
              <a:avLst/>
            </a:prstGeom>
          </p:spPr>
        </p:pic>
        <p:sp>
          <p:nvSpPr>
            <p:cNvPr id="21" name="TextBox 20">
              <a:extLst>
                <a:ext uri="{FF2B5EF4-FFF2-40B4-BE49-F238E27FC236}">
                  <a16:creationId xmlns:a16="http://schemas.microsoft.com/office/drawing/2014/main" id="{68CB5FD3-BEC3-6758-40EF-677D5AEB2842}"/>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cxnSp>
        <p:nvCxnSpPr>
          <p:cNvPr id="23" name="Straight Arrow Connector 22">
            <a:extLst>
              <a:ext uri="{FF2B5EF4-FFF2-40B4-BE49-F238E27FC236}">
                <a16:creationId xmlns:a16="http://schemas.microsoft.com/office/drawing/2014/main" id="{391A1964-6476-5808-37B0-824F40703911}"/>
              </a:ext>
            </a:extLst>
          </p:cNvPr>
          <p:cNvCxnSpPr>
            <a:cxnSpLocks/>
          </p:cNvCxnSpPr>
          <p:nvPr/>
        </p:nvCxnSpPr>
        <p:spPr>
          <a:xfrm flipH="1">
            <a:off x="3887638" y="2311879"/>
            <a:ext cx="586596" cy="4578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D30C7AAE-1168-9BF7-5299-2EDFFAE8261E}"/>
              </a:ext>
            </a:extLst>
          </p:cNvPr>
          <p:cNvCxnSpPr>
            <a:cxnSpLocks/>
          </p:cNvCxnSpPr>
          <p:nvPr/>
        </p:nvCxnSpPr>
        <p:spPr>
          <a:xfrm>
            <a:off x="5980981" y="2512738"/>
            <a:ext cx="983771" cy="4250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TextBox 33">
            <a:extLst>
              <a:ext uri="{FF2B5EF4-FFF2-40B4-BE49-F238E27FC236}">
                <a16:creationId xmlns:a16="http://schemas.microsoft.com/office/drawing/2014/main" id="{9C37198D-7804-0648-D412-8FD1AF8FAD9A}"/>
              </a:ext>
            </a:extLst>
          </p:cNvPr>
          <p:cNvSpPr txBox="1"/>
          <p:nvPr/>
        </p:nvSpPr>
        <p:spPr>
          <a:xfrm>
            <a:off x="1420296" y="142417"/>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88103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2351</TotalTime>
  <Words>723</Words>
  <Application>Microsoft Office PowerPoint</Application>
  <PresentationFormat>Widescreen</PresentationFormat>
  <Paragraphs>67</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Aptos</vt:lpstr>
      <vt:lpstr>Aptos Display</vt:lpstr>
      <vt:lpstr>Arial</vt:lpstr>
      <vt:lpstr>Segoe UI</vt:lpstr>
      <vt:lpstr>Segoe UI Semibold</vt:lpstr>
      <vt:lpstr>Wingdings</vt:lpstr>
      <vt:lpstr>Office Theme</vt:lpstr>
      <vt:lpstr>1_Black Template</vt:lpstr>
      <vt:lpstr>PowerPoint Presentation</vt:lpstr>
      <vt:lpstr>Important Message!!</vt:lpstr>
      <vt:lpstr>Agenda</vt:lpstr>
      <vt:lpstr>Chat Completion</vt:lpstr>
      <vt:lpstr>PowerPoint Presentation</vt:lpstr>
      <vt:lpstr>SK: Plugins</vt:lpstr>
      <vt:lpstr>SK: Prompts</vt:lpstr>
      <vt:lpstr>SK: Prompts – Load from file</vt:lpstr>
      <vt:lpstr>SK: Prompts – Load from file</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Rick Caudle</cp:lastModifiedBy>
  <cp:revision>22</cp:revision>
  <dcterms:created xsi:type="dcterms:W3CDTF">2024-02-22T22:03:43Z</dcterms:created>
  <dcterms:modified xsi:type="dcterms:W3CDTF">2024-05-24T14:56:59Z</dcterms:modified>
</cp:coreProperties>
</file>