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31"/>
  </p:notesMasterIdLst>
  <p:handoutMasterIdLst>
    <p:handoutMasterId r:id="rId32"/>
  </p:handoutMasterIdLst>
  <p:sldIdLst>
    <p:sldId id="256" r:id="rId2"/>
    <p:sldId id="267" r:id="rId3"/>
    <p:sldId id="268" r:id="rId4"/>
    <p:sldId id="269" r:id="rId5"/>
    <p:sldId id="274" r:id="rId6"/>
    <p:sldId id="257" r:id="rId7"/>
    <p:sldId id="258" r:id="rId8"/>
    <p:sldId id="259" r:id="rId9"/>
    <p:sldId id="260" r:id="rId10"/>
    <p:sldId id="261" r:id="rId11"/>
    <p:sldId id="272" r:id="rId12"/>
    <p:sldId id="273" r:id="rId13"/>
    <p:sldId id="262" r:id="rId14"/>
    <p:sldId id="263" r:id="rId15"/>
    <p:sldId id="266" r:id="rId16"/>
    <p:sldId id="264" r:id="rId17"/>
    <p:sldId id="265" r:id="rId18"/>
    <p:sldId id="271" r:id="rId19"/>
    <p:sldId id="270" r:id="rId20"/>
    <p:sldId id="276" r:id="rId21"/>
    <p:sldId id="277" r:id="rId22"/>
    <p:sldId id="278" r:id="rId23"/>
    <p:sldId id="279" r:id="rId24"/>
    <p:sldId id="280" r:id="rId25"/>
    <p:sldId id="282" r:id="rId26"/>
    <p:sldId id="284" r:id="rId27"/>
    <p:sldId id="285" r:id="rId28"/>
    <p:sldId id="283" r:id="rId29"/>
    <p:sldId id="281"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18ED"/>
    <a:srgbClr val="009A46"/>
    <a:srgbClr val="8A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53"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B1E067-8CD6-47D2-8022-8E53E4BB7437}" type="datetimeFigureOut">
              <a:rPr lang="en-GB" smtClean="0"/>
              <a:t>14/03/2020</a:t>
            </a:fld>
            <a:endParaRPr lang="en-GB"/>
          </a:p>
        </p:txBody>
      </p:sp>
      <p:sp>
        <p:nvSpPr>
          <p:cNvPr id="4" name="Segnaposto piè di pa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egnaposto numero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1B1FA1-FFFF-470E-82D0-53E008B5CA59}" type="slidenum">
              <a:rPr lang="en-GB" smtClean="0"/>
              <a:t>‹#›</a:t>
            </a:fld>
            <a:endParaRPr lang="en-GB"/>
          </a:p>
        </p:txBody>
      </p:sp>
    </p:spTree>
    <p:extLst>
      <p:ext uri="{BB962C8B-B14F-4D97-AF65-F5344CB8AC3E}">
        <p14:creationId xmlns:p14="http://schemas.microsoft.com/office/powerpoint/2010/main" val="143667199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BD2418-2684-45EC-AEF4-BE55BBAB5B4F}" type="datetimeFigureOut">
              <a:rPr lang="en-GB" smtClean="0"/>
              <a:t>14/03/2020</a:t>
            </a:fld>
            <a:endParaRPr lang="en-GB"/>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47B64-7F69-451B-8351-3B4EE3E72C48}" type="slidenum">
              <a:rPr lang="en-GB" smtClean="0"/>
              <a:t>‹#›</a:t>
            </a:fld>
            <a:endParaRPr lang="en-GB"/>
          </a:p>
        </p:txBody>
      </p:sp>
    </p:spTree>
    <p:extLst>
      <p:ext uri="{BB962C8B-B14F-4D97-AF65-F5344CB8AC3E}">
        <p14:creationId xmlns:p14="http://schemas.microsoft.com/office/powerpoint/2010/main" val="201109906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5D547B64-7F69-451B-8351-3B4EE3E72C48}" type="slidenum">
              <a:rPr lang="en-GB" smtClean="0"/>
              <a:t>19</a:t>
            </a:fld>
            <a:endParaRPr lang="en-GB"/>
          </a:p>
        </p:txBody>
      </p:sp>
      <p:sp>
        <p:nvSpPr>
          <p:cNvPr id="5" name="Segnaposto piè di pagina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499922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Ref idx="1003">
        <a:schemeClr val="bg1"/>
      </p:bgRef>
    </p:bg>
    <p:spTree>
      <p:nvGrpSpPr>
        <p:cNvPr id="1" name=""/>
        <p:cNvGrpSpPr/>
        <p:nvPr/>
      </p:nvGrpSpPr>
      <p:grpSpPr>
        <a:xfrm>
          <a:off x="0" y="0"/>
          <a:ext cx="0" cy="0"/>
          <a:chOff x="0" y="0"/>
          <a:chExt cx="0" cy="0"/>
        </a:xfrm>
      </p:grpSpPr>
      <p:sp>
        <p:nvSpPr>
          <p:cNvPr id="12" name="Rettangolo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ettangolo arrotondato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ottotitolo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a:t>Fare clic per modificare lo stile del sottotitolo dello schema</a:t>
            </a:r>
            <a:endParaRPr kumimoji="0" lang="en-US"/>
          </a:p>
        </p:txBody>
      </p:sp>
      <p:sp>
        <p:nvSpPr>
          <p:cNvPr id="28" name="Segnaposto data 27"/>
          <p:cNvSpPr>
            <a:spLocks noGrp="1"/>
          </p:cNvSpPr>
          <p:nvPr>
            <p:ph type="dt" sz="half" idx="10"/>
          </p:nvPr>
        </p:nvSpPr>
        <p:spPr/>
        <p:txBody>
          <a:bodyPr/>
          <a:lstStyle/>
          <a:p>
            <a:fld id="{69EC26FC-4149-4381-B200-0ACC926D0C10}" type="datetime1">
              <a:rPr lang="en-GB" smtClean="0"/>
              <a:t>14/03/2020</a:t>
            </a:fld>
            <a:endParaRPr lang="en-GB"/>
          </a:p>
        </p:txBody>
      </p:sp>
      <p:sp>
        <p:nvSpPr>
          <p:cNvPr id="17" name="Segnaposto piè di pagina 16"/>
          <p:cNvSpPr>
            <a:spLocks noGrp="1"/>
          </p:cNvSpPr>
          <p:nvPr>
            <p:ph type="ftr" sz="quarter" idx="11"/>
          </p:nvPr>
        </p:nvSpPr>
        <p:spPr/>
        <p:txBody>
          <a:bodyPr/>
          <a:lstStyle/>
          <a:p>
            <a:r>
              <a:rPr lang="it-IT"/>
              <a:t>ANatali  - DISI - ISSM2020  Univeristy of Bologna</a:t>
            </a:r>
            <a:endParaRPr lang="en-GB"/>
          </a:p>
        </p:txBody>
      </p:sp>
      <p:sp>
        <p:nvSpPr>
          <p:cNvPr id="29" name="Segnaposto numero diapositiva 28"/>
          <p:cNvSpPr>
            <a:spLocks noGrp="1"/>
          </p:cNvSpPr>
          <p:nvPr>
            <p:ph type="sldNum" sz="quarter" idx="12"/>
          </p:nvPr>
        </p:nvSpPr>
        <p:spPr/>
        <p:txBody>
          <a:bodyPr lIns="0" tIns="0" rIns="0" bIns="0">
            <a:noAutofit/>
          </a:bodyPr>
          <a:lstStyle>
            <a:lvl1pPr>
              <a:defRPr sz="1400">
                <a:solidFill>
                  <a:srgbClr val="FFFFFF"/>
                </a:solidFill>
              </a:defRPr>
            </a:lvl1pPr>
          </a:lstStyle>
          <a:p>
            <a:fld id="{6F6A5AB3-AF76-4EC9-853D-D4C335162C13}" type="slidenum">
              <a:rPr lang="en-GB" smtClean="0"/>
              <a:t>‹#›</a:t>
            </a:fld>
            <a:endParaRPr lang="en-GB"/>
          </a:p>
        </p:txBody>
      </p:sp>
      <p:sp>
        <p:nvSpPr>
          <p:cNvPr id="7" name="Rettangolo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ttangolo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ttangolo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olo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it-IT"/>
              <a:t>Fare clic per modificare lo stile del titolo</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a:t>Fare clic per modificare lo stile del titolo</a:t>
            </a:r>
            <a:endParaRPr kumimoji="0" lang="en-US"/>
          </a:p>
        </p:txBody>
      </p:sp>
      <p:sp>
        <p:nvSpPr>
          <p:cNvPr id="3" name="Segnaposto testo verticale 2"/>
          <p:cNvSpPr>
            <a:spLocks noGrp="1"/>
          </p:cNvSpPr>
          <p:nvPr>
            <p:ph type="body" orient="vert" idx="1"/>
          </p:nvPr>
        </p:nvSpPr>
        <p:spPr/>
        <p:txBody>
          <a:bodyPr vert="eaVert"/>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4" name="Segnaposto data 3"/>
          <p:cNvSpPr>
            <a:spLocks noGrp="1"/>
          </p:cNvSpPr>
          <p:nvPr>
            <p:ph type="dt" sz="half" idx="10"/>
          </p:nvPr>
        </p:nvSpPr>
        <p:spPr/>
        <p:txBody>
          <a:bodyPr/>
          <a:lstStyle/>
          <a:p>
            <a:fld id="{77675063-8333-41A8-A131-A42E0F0649C6}" type="datetime1">
              <a:rPr lang="en-GB" smtClean="0"/>
              <a:t>14/03/2020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41"/>
            <a:ext cx="2011680" cy="5851525"/>
          </a:xfrm>
        </p:spPr>
        <p:txBody>
          <a:bodyPr vert="eaVert"/>
          <a:lstStyle/>
          <a:p>
            <a:r>
              <a:rPr kumimoji="0" lang="it-IT"/>
              <a:t>Fare clic per modificare lo stile del titolo</a:t>
            </a:r>
            <a:endParaRPr kumimoji="0" lang="en-US"/>
          </a:p>
        </p:txBody>
      </p:sp>
      <p:sp>
        <p:nvSpPr>
          <p:cNvPr id="3" name="Segnaposto testo verticale 2"/>
          <p:cNvSpPr>
            <a:spLocks noGrp="1"/>
          </p:cNvSpPr>
          <p:nvPr>
            <p:ph type="body" orient="vert" idx="1"/>
          </p:nvPr>
        </p:nvSpPr>
        <p:spPr>
          <a:xfrm>
            <a:off x="914400" y="274640"/>
            <a:ext cx="5562600" cy="5851525"/>
          </a:xfrm>
        </p:spPr>
        <p:txBody>
          <a:bodyPr vert="eaVert"/>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4" name="Segnaposto data 3"/>
          <p:cNvSpPr>
            <a:spLocks noGrp="1"/>
          </p:cNvSpPr>
          <p:nvPr>
            <p:ph type="dt" sz="half" idx="10"/>
          </p:nvPr>
        </p:nvSpPr>
        <p:spPr/>
        <p:txBody>
          <a:bodyPr/>
          <a:lstStyle/>
          <a:p>
            <a:fld id="{99167A15-39CA-42AA-A3F4-D4AAF34DD1E5}" type="datetime1">
              <a:rPr lang="en-GB" smtClean="0"/>
              <a:t>14/03/2020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a:t>Fare clic per modificare lo stile del titolo</a:t>
            </a:r>
            <a:endParaRPr kumimoji="0" lang="en-US"/>
          </a:p>
        </p:txBody>
      </p:sp>
      <p:sp>
        <p:nvSpPr>
          <p:cNvPr id="4" name="Segnaposto data 3"/>
          <p:cNvSpPr>
            <a:spLocks noGrp="1"/>
          </p:cNvSpPr>
          <p:nvPr>
            <p:ph type="dt" sz="half" idx="10"/>
          </p:nvPr>
        </p:nvSpPr>
        <p:spPr/>
        <p:txBody>
          <a:bodyPr/>
          <a:lstStyle/>
          <a:p>
            <a:fld id="{1A87AFF6-4C91-482D-BDF5-223514DB0B0D}" type="datetime1">
              <a:rPr lang="en-GB" smtClean="0"/>
              <a:t>14/03/2020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a:t>
            </a:fld>
            <a:endParaRPr lang="en-GB"/>
          </a:p>
        </p:txBody>
      </p:sp>
      <p:sp>
        <p:nvSpPr>
          <p:cNvPr id="8" name="Segnaposto contenuto 7"/>
          <p:cNvSpPr>
            <a:spLocks noGrp="1"/>
          </p:cNvSpPr>
          <p:nvPr>
            <p:ph sz="quarter" idx="1"/>
          </p:nvPr>
        </p:nvSpPr>
        <p:spPr>
          <a:xfrm>
            <a:off x="914400" y="1447800"/>
            <a:ext cx="7772400" cy="45720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Ref idx="1003">
        <a:schemeClr val="bg1"/>
      </p:bgRef>
    </p:bg>
    <p:spTree>
      <p:nvGrpSpPr>
        <p:cNvPr id="1" name=""/>
        <p:cNvGrpSpPr/>
        <p:nvPr/>
      </p:nvGrpSpPr>
      <p:grpSpPr>
        <a:xfrm>
          <a:off x="0" y="0"/>
          <a:ext cx="0" cy="0"/>
          <a:chOff x="0" y="0"/>
          <a:chExt cx="0" cy="0"/>
        </a:xfrm>
      </p:grpSpPr>
      <p:sp>
        <p:nvSpPr>
          <p:cNvPr id="11" name="Rettangolo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ettangolo arrotondato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olo 1"/>
          <p:cNvSpPr>
            <a:spLocks noGrp="1"/>
          </p:cNvSpPr>
          <p:nvPr>
            <p:ph type="title"/>
          </p:nvPr>
        </p:nvSpPr>
        <p:spPr>
          <a:xfrm>
            <a:off x="722313" y="952500"/>
            <a:ext cx="7772400" cy="1362075"/>
          </a:xfrm>
        </p:spPr>
        <p:txBody>
          <a:bodyPr anchor="b" anchorCtr="0"/>
          <a:lstStyle>
            <a:lvl1pPr algn="l">
              <a:buNone/>
              <a:defRPr sz="4000" b="0" cap="none"/>
            </a:lvl1pPr>
          </a:lstStyle>
          <a:p>
            <a:r>
              <a:rPr kumimoji="0" lang="it-IT"/>
              <a:t>Fare clic per modificare lo stile del titolo</a:t>
            </a:r>
            <a:endParaRPr kumimoji="0" lang="en-US"/>
          </a:p>
        </p:txBody>
      </p:sp>
      <p:sp>
        <p:nvSpPr>
          <p:cNvPr id="3" name="Segnaposto testo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a:t>Fare clic per modificare stili del testo dello schema</a:t>
            </a:r>
          </a:p>
        </p:txBody>
      </p:sp>
      <p:sp>
        <p:nvSpPr>
          <p:cNvPr id="4" name="Segnaposto data 3"/>
          <p:cNvSpPr>
            <a:spLocks noGrp="1"/>
          </p:cNvSpPr>
          <p:nvPr>
            <p:ph type="dt" sz="half" idx="10"/>
          </p:nvPr>
        </p:nvSpPr>
        <p:spPr/>
        <p:txBody>
          <a:bodyPr/>
          <a:lstStyle/>
          <a:p>
            <a:fld id="{A945ADE7-28FF-42C7-B167-7DC7A77ED2F3}" type="datetime1">
              <a:rPr lang="en-GB" smtClean="0"/>
              <a:t>14/03/2020</a:t>
            </a:fld>
            <a:endParaRPr lang="en-GB"/>
          </a:p>
        </p:txBody>
      </p:sp>
      <p:sp>
        <p:nvSpPr>
          <p:cNvPr id="5" name="Segnaposto piè di pagina 4"/>
          <p:cNvSpPr>
            <a:spLocks noGrp="1"/>
          </p:cNvSpPr>
          <p:nvPr>
            <p:ph type="ftr" sz="quarter" idx="11"/>
          </p:nvPr>
        </p:nvSpPr>
        <p:spPr>
          <a:xfrm>
            <a:off x="800100" y="6172200"/>
            <a:ext cx="4000500" cy="457200"/>
          </a:xfrm>
        </p:spPr>
        <p:txBody>
          <a:bodyPr/>
          <a:lstStyle/>
          <a:p>
            <a:r>
              <a:rPr lang="it-IT"/>
              <a:t>ANatali  - DISI - ISSM2020  Univeristy of Bologna</a:t>
            </a:r>
            <a:endParaRPr lang="en-GB"/>
          </a:p>
        </p:txBody>
      </p:sp>
      <p:sp>
        <p:nvSpPr>
          <p:cNvPr id="7" name="Rettangolo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ttangolo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ttangolo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egnaposto numero diapositiva 5"/>
          <p:cNvSpPr>
            <a:spLocks noGrp="1"/>
          </p:cNvSpPr>
          <p:nvPr>
            <p:ph type="sldNum" sz="quarter" idx="12"/>
          </p:nvPr>
        </p:nvSpPr>
        <p:spPr>
          <a:xfrm>
            <a:off x="146304" y="6208776"/>
            <a:ext cx="457200" cy="457200"/>
          </a:xfrm>
        </p:spPr>
        <p:txBody>
          <a:bodyPr/>
          <a:lstStyle/>
          <a:p>
            <a:fld id="{6F6A5AB3-AF76-4EC9-853D-D4C335162C13}" type="slidenum">
              <a:rPr lang="en-GB" smtClean="0"/>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a:t>Fare clic per modificare lo stile del titolo</a:t>
            </a:r>
            <a:endParaRPr kumimoji="0" lang="en-US"/>
          </a:p>
        </p:txBody>
      </p:sp>
      <p:sp>
        <p:nvSpPr>
          <p:cNvPr id="5" name="Segnaposto data 4"/>
          <p:cNvSpPr>
            <a:spLocks noGrp="1"/>
          </p:cNvSpPr>
          <p:nvPr>
            <p:ph type="dt" sz="half" idx="10"/>
          </p:nvPr>
        </p:nvSpPr>
        <p:spPr/>
        <p:txBody>
          <a:bodyPr/>
          <a:lstStyle/>
          <a:p>
            <a:fld id="{092EA350-1E2E-41EE-BD8A-FB0D72F078C3}" type="datetime1">
              <a:rPr lang="en-GB" smtClean="0"/>
              <a:t>14/03/2020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a:t>
            </a:fld>
            <a:endParaRPr lang="en-GB"/>
          </a:p>
        </p:txBody>
      </p:sp>
      <p:sp>
        <p:nvSpPr>
          <p:cNvPr id="9" name="Segnaposto contenuto 8"/>
          <p:cNvSpPr>
            <a:spLocks noGrp="1"/>
          </p:cNvSpPr>
          <p:nvPr>
            <p:ph sz="quarter" idx="1"/>
          </p:nvPr>
        </p:nvSpPr>
        <p:spPr>
          <a:xfrm>
            <a:off x="914400" y="1447800"/>
            <a:ext cx="3749040" cy="45720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11" name="Segnaposto contenuto 10"/>
          <p:cNvSpPr>
            <a:spLocks noGrp="1"/>
          </p:cNvSpPr>
          <p:nvPr>
            <p:ph sz="quarter" idx="2"/>
          </p:nvPr>
        </p:nvSpPr>
        <p:spPr>
          <a:xfrm>
            <a:off x="4933950" y="1447800"/>
            <a:ext cx="3749040" cy="45720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914400" y="273050"/>
            <a:ext cx="7772400" cy="1143000"/>
          </a:xfrm>
        </p:spPr>
        <p:txBody>
          <a:bodyPr anchor="b" anchorCtr="0"/>
          <a:lstStyle>
            <a:lvl1pPr>
              <a:defRPr/>
            </a:lvl1pPr>
          </a:lstStyle>
          <a:p>
            <a:r>
              <a:rPr kumimoji="0" lang="it-IT"/>
              <a:t>Fare clic per modificare lo stile del titolo</a:t>
            </a:r>
            <a:endParaRPr kumimoji="0" lang="en-US"/>
          </a:p>
        </p:txBody>
      </p:sp>
      <p:sp>
        <p:nvSpPr>
          <p:cNvPr id="3" name="Segnaposto testo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it-IT"/>
              <a:t>Fare clic per modificare stili del testo dello schema</a:t>
            </a:r>
          </a:p>
        </p:txBody>
      </p:sp>
      <p:sp>
        <p:nvSpPr>
          <p:cNvPr id="4" name="Segnaposto testo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it-IT"/>
              <a:t>Fare clic per modificare stili del testo dello schema</a:t>
            </a:r>
          </a:p>
        </p:txBody>
      </p:sp>
      <p:sp>
        <p:nvSpPr>
          <p:cNvPr id="7" name="Segnaposto data 6"/>
          <p:cNvSpPr>
            <a:spLocks noGrp="1"/>
          </p:cNvSpPr>
          <p:nvPr>
            <p:ph type="dt" sz="half" idx="10"/>
          </p:nvPr>
        </p:nvSpPr>
        <p:spPr/>
        <p:txBody>
          <a:bodyPr/>
          <a:lstStyle/>
          <a:p>
            <a:fld id="{F8F1314B-6929-4AD1-B5B4-312DAFF8489C}" type="datetime1">
              <a:rPr lang="en-GB" smtClean="0"/>
              <a:t>14/03/2020</a:t>
            </a:fld>
            <a:endParaRPr lang="en-GB"/>
          </a:p>
        </p:txBody>
      </p:sp>
      <p:sp>
        <p:nvSpPr>
          <p:cNvPr id="8" name="Segnaposto piè di pagina 7"/>
          <p:cNvSpPr>
            <a:spLocks noGrp="1"/>
          </p:cNvSpPr>
          <p:nvPr>
            <p:ph type="ftr" sz="quarter" idx="11"/>
          </p:nvPr>
        </p:nvSpPr>
        <p:spPr/>
        <p:txBody>
          <a:bodyPr/>
          <a:lstStyle/>
          <a:p>
            <a:r>
              <a:rPr lang="it-IT"/>
              <a:t>ANatali  - DISI - ISSM2020  Univeristy of Bologna</a:t>
            </a:r>
            <a:endParaRPr lang="en-GB"/>
          </a:p>
        </p:txBody>
      </p:sp>
      <p:sp>
        <p:nvSpPr>
          <p:cNvPr id="9" name="Segnaposto numero diapositiva 8"/>
          <p:cNvSpPr>
            <a:spLocks noGrp="1"/>
          </p:cNvSpPr>
          <p:nvPr>
            <p:ph type="sldNum" sz="quarter" idx="12"/>
          </p:nvPr>
        </p:nvSpPr>
        <p:spPr/>
        <p:txBody>
          <a:bodyPr/>
          <a:lstStyle/>
          <a:p>
            <a:fld id="{6F6A5AB3-AF76-4EC9-853D-D4C335162C13}" type="slidenum">
              <a:rPr lang="en-GB" smtClean="0"/>
              <a:t>‹#›</a:t>
            </a:fld>
            <a:endParaRPr lang="en-GB"/>
          </a:p>
        </p:txBody>
      </p:sp>
      <p:sp>
        <p:nvSpPr>
          <p:cNvPr id="11" name="Segnaposto contenuto 10"/>
          <p:cNvSpPr>
            <a:spLocks noGrp="1"/>
          </p:cNvSpPr>
          <p:nvPr>
            <p:ph sz="half" idx="2"/>
          </p:nvPr>
        </p:nvSpPr>
        <p:spPr>
          <a:xfrm>
            <a:off x="914400" y="2247900"/>
            <a:ext cx="3733800" cy="38862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13" name="Segnaposto contenuto 12"/>
          <p:cNvSpPr>
            <a:spLocks noGrp="1"/>
          </p:cNvSpPr>
          <p:nvPr>
            <p:ph sz="half" idx="4"/>
          </p:nvPr>
        </p:nvSpPr>
        <p:spPr>
          <a:xfrm>
            <a:off x="4953000" y="2247900"/>
            <a:ext cx="3733800" cy="38862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a:t>Fare clic per modificare lo stile del titolo</a:t>
            </a:r>
            <a:endParaRPr kumimoji="0" lang="en-US"/>
          </a:p>
        </p:txBody>
      </p:sp>
      <p:sp>
        <p:nvSpPr>
          <p:cNvPr id="3" name="Segnaposto data 2"/>
          <p:cNvSpPr>
            <a:spLocks noGrp="1"/>
          </p:cNvSpPr>
          <p:nvPr>
            <p:ph type="dt" sz="half" idx="10"/>
          </p:nvPr>
        </p:nvSpPr>
        <p:spPr/>
        <p:txBody>
          <a:bodyPr/>
          <a:lstStyle/>
          <a:p>
            <a:fld id="{CF5B218E-BA98-4F08-AFAD-55E0F9C51274}" type="datetime1">
              <a:rPr lang="en-GB" smtClean="0"/>
              <a:t>14/03/2020</a:t>
            </a:fld>
            <a:endParaRPr lang="en-GB"/>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8AF6CE76-28A1-4CD7-9645-E1D020974391}" type="datetime1">
              <a:rPr lang="en-GB" smtClean="0"/>
              <a:t>14/03/2020</a:t>
            </a:fld>
            <a:endParaRPr lang="en-GB"/>
          </a:p>
        </p:txBody>
      </p:sp>
      <p:sp>
        <p:nvSpPr>
          <p:cNvPr id="3" name="Segnaposto piè di pagina 2"/>
          <p:cNvSpPr>
            <a:spLocks noGrp="1"/>
          </p:cNvSpPr>
          <p:nvPr>
            <p:ph type="ftr" sz="quarter" idx="11"/>
          </p:nvPr>
        </p:nvSpPr>
        <p:spPr/>
        <p:txBody>
          <a:bodyPr/>
          <a:lstStyle/>
          <a:p>
            <a:r>
              <a:rPr lang="it-IT"/>
              <a:t>ANatali  - DISI - ISSM2020  Univeristy of Bologna</a:t>
            </a:r>
            <a:endParaRPr lang="en-GB"/>
          </a:p>
        </p:txBody>
      </p:sp>
      <p:sp>
        <p:nvSpPr>
          <p:cNvPr id="4" name="Segnaposto numero diapositiva 3"/>
          <p:cNvSpPr>
            <a:spLocks noGrp="1"/>
          </p:cNvSpPr>
          <p:nvPr>
            <p:ph type="sldNum" sz="quarter" idx="12"/>
          </p:nvPr>
        </p:nvSpPr>
        <p:spPr/>
        <p:txBody>
          <a:bodyPr/>
          <a:lstStyle/>
          <a:p>
            <a:fld id="{6F6A5AB3-AF76-4EC9-853D-D4C335162C13}"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8" name="Rettangolo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ettangolo arrotondato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olo 1"/>
          <p:cNvSpPr>
            <a:spLocks noGrp="1"/>
          </p:cNvSpPr>
          <p:nvPr>
            <p:ph type="title"/>
          </p:nvPr>
        </p:nvSpPr>
        <p:spPr>
          <a:xfrm>
            <a:off x="914400" y="273050"/>
            <a:ext cx="7772400" cy="1143000"/>
          </a:xfrm>
        </p:spPr>
        <p:txBody>
          <a:bodyPr anchor="b" anchorCtr="0"/>
          <a:lstStyle>
            <a:lvl1pPr algn="l">
              <a:buNone/>
              <a:defRPr sz="4000" b="0"/>
            </a:lvl1pPr>
          </a:lstStyle>
          <a:p>
            <a:r>
              <a:rPr kumimoji="0" lang="it-IT"/>
              <a:t>Fare clic per modificare lo stile del titolo</a:t>
            </a:r>
            <a:endParaRPr kumimoji="0" lang="en-US"/>
          </a:p>
        </p:txBody>
      </p:sp>
      <p:sp>
        <p:nvSpPr>
          <p:cNvPr id="3" name="Segnaposto testo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it-IT"/>
              <a:t>Fare clic per modificare stili del testo dello schema</a:t>
            </a:r>
          </a:p>
        </p:txBody>
      </p:sp>
      <p:sp>
        <p:nvSpPr>
          <p:cNvPr id="5" name="Segnaposto data 4"/>
          <p:cNvSpPr>
            <a:spLocks noGrp="1"/>
          </p:cNvSpPr>
          <p:nvPr>
            <p:ph type="dt" sz="half" idx="10"/>
          </p:nvPr>
        </p:nvSpPr>
        <p:spPr/>
        <p:txBody>
          <a:bodyPr/>
          <a:lstStyle/>
          <a:p>
            <a:fld id="{BADBD3C4-D885-44D5-BC36-8CDC16C4E35A}" type="datetime1">
              <a:rPr lang="en-GB" smtClean="0"/>
              <a:t>14/03/2020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a:t>
            </a:fld>
            <a:endParaRPr lang="en-GB"/>
          </a:p>
        </p:txBody>
      </p:sp>
      <p:sp>
        <p:nvSpPr>
          <p:cNvPr id="11" name="Segnaposto contenuto 10"/>
          <p:cNvSpPr>
            <a:spLocks noGrp="1"/>
          </p:cNvSpPr>
          <p:nvPr>
            <p:ph sz="quarter" idx="1"/>
          </p:nvPr>
        </p:nvSpPr>
        <p:spPr>
          <a:xfrm>
            <a:off x="2971800" y="1600200"/>
            <a:ext cx="5715000" cy="44958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it-IT"/>
              <a:t>Fare clic per modificare lo stile del titolo</a:t>
            </a:r>
            <a:endParaRPr kumimoji="0" lang="en-US"/>
          </a:p>
        </p:txBody>
      </p:sp>
      <p:sp>
        <p:nvSpPr>
          <p:cNvPr id="4" name="Segnaposto testo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it-IT"/>
              <a:t>Fare clic per modificare stili del testo dello schema</a:t>
            </a:r>
          </a:p>
        </p:txBody>
      </p:sp>
      <p:sp>
        <p:nvSpPr>
          <p:cNvPr id="5" name="Segnaposto data 4"/>
          <p:cNvSpPr>
            <a:spLocks noGrp="1"/>
          </p:cNvSpPr>
          <p:nvPr>
            <p:ph type="dt" sz="half" idx="10"/>
          </p:nvPr>
        </p:nvSpPr>
        <p:spPr/>
        <p:txBody>
          <a:bodyPr/>
          <a:lstStyle/>
          <a:p>
            <a:fld id="{D0C37988-22DC-4746-8A43-E6C6BF5D65EE}" type="datetime1">
              <a:rPr lang="en-GB" smtClean="0"/>
              <a:t>14/03/2020</a:t>
            </a:fld>
            <a:endParaRPr lang="en-GB"/>
          </a:p>
        </p:txBody>
      </p:sp>
      <p:sp>
        <p:nvSpPr>
          <p:cNvPr id="6" name="Segnaposto piè di pagina 5"/>
          <p:cNvSpPr>
            <a:spLocks noGrp="1"/>
          </p:cNvSpPr>
          <p:nvPr>
            <p:ph type="ftr" sz="quarter" idx="11"/>
          </p:nvPr>
        </p:nvSpPr>
        <p:spPr>
          <a:xfrm>
            <a:off x="914400" y="6172200"/>
            <a:ext cx="3886200" cy="457200"/>
          </a:xfrm>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a:xfrm>
            <a:off x="146304" y="6208776"/>
            <a:ext cx="457200" cy="457200"/>
          </a:xfrm>
        </p:spPr>
        <p:txBody>
          <a:bodyPr/>
          <a:lstStyle/>
          <a:p>
            <a:fld id="{6F6A5AB3-AF76-4EC9-853D-D4C335162C13}" type="slidenum">
              <a:rPr lang="en-GB" smtClean="0"/>
              <a:t>‹#›</a:t>
            </a:fld>
            <a:endParaRPr lang="en-GB"/>
          </a:p>
        </p:txBody>
      </p:sp>
      <p:sp>
        <p:nvSpPr>
          <p:cNvPr id="11" name="Rettangolo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tangolo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ttangolo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Segnaposto immagine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it-IT"/>
              <a:t>Fare clic sull'icona per inserire un'immagine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ttangolo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ettangolo arrotondato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Segnaposto titolo 21"/>
          <p:cNvSpPr>
            <a:spLocks noGrp="1"/>
          </p:cNvSpPr>
          <p:nvPr>
            <p:ph type="title"/>
          </p:nvPr>
        </p:nvSpPr>
        <p:spPr>
          <a:xfrm>
            <a:off x="914400" y="274638"/>
            <a:ext cx="7772400" cy="1143000"/>
          </a:xfrm>
          <a:prstGeom prst="rect">
            <a:avLst/>
          </a:prstGeom>
        </p:spPr>
        <p:txBody>
          <a:bodyPr bIns="91440" anchor="b" anchorCtr="0">
            <a:normAutofit/>
          </a:bodyPr>
          <a:lstStyle/>
          <a:p>
            <a:r>
              <a:rPr kumimoji="0" lang="it-IT"/>
              <a:t>Fare clic per modificare lo stile del titolo</a:t>
            </a:r>
            <a:endParaRPr kumimoji="0" lang="en-US"/>
          </a:p>
        </p:txBody>
      </p:sp>
      <p:sp>
        <p:nvSpPr>
          <p:cNvPr id="13" name="Segnaposto testo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it-IT"/>
              <a:t>Fare clic per modificare stili del testo dello schema</a:t>
            </a:r>
          </a:p>
          <a:p>
            <a:pPr lvl="1" eaLnBrk="1" latinLnBrk="0" hangingPunct="1"/>
            <a:r>
              <a:rPr kumimoji="0" lang="it-IT"/>
              <a:t>Secondo livello</a:t>
            </a:r>
          </a:p>
          <a:p>
            <a:pPr lvl="2" eaLnBrk="1" latinLnBrk="0" hangingPunct="1"/>
            <a:r>
              <a:rPr kumimoji="0" lang="it-IT"/>
              <a:t>Terzo livello</a:t>
            </a:r>
          </a:p>
          <a:p>
            <a:pPr lvl="3" eaLnBrk="1" latinLnBrk="0" hangingPunct="1"/>
            <a:r>
              <a:rPr kumimoji="0" lang="it-IT"/>
              <a:t>Quarto livello</a:t>
            </a:r>
          </a:p>
          <a:p>
            <a:pPr lvl="4" eaLnBrk="1" latinLnBrk="0" hangingPunct="1"/>
            <a:r>
              <a:rPr kumimoji="0" lang="it-IT"/>
              <a:t>Quinto livello</a:t>
            </a:r>
            <a:endParaRPr kumimoji="0" lang="en-US"/>
          </a:p>
        </p:txBody>
      </p:sp>
      <p:sp>
        <p:nvSpPr>
          <p:cNvPr id="14" name="Segnaposto data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5A18A74E-3BE8-4B6E-81A4-95A392C53EA5}" type="datetime1">
              <a:rPr lang="en-GB" smtClean="0"/>
              <a:t>14/03/2020</a:t>
            </a:fld>
            <a:endParaRPr lang="en-GB"/>
          </a:p>
        </p:txBody>
      </p:sp>
      <p:sp>
        <p:nvSpPr>
          <p:cNvPr id="3" name="Segnaposto piè di pagina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it-IT"/>
              <a:t>ANatali  - DISI - ISSM2020  Univeristy of Bologna</a:t>
            </a:r>
            <a:endParaRPr lang="en-GB"/>
          </a:p>
        </p:txBody>
      </p:sp>
      <p:sp>
        <p:nvSpPr>
          <p:cNvPr id="23" name="Segnaposto numero diapositiva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F6A5AB3-AF76-4EC9-853D-D4C335162C13}"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natali/iss2020LabBo" TargetMode="External"/><Relationship Id="rId2" Type="http://schemas.openxmlformats.org/officeDocument/2006/relationships/hyperlink" Target="mailto:antonio.natali@unibo.it" TargetMode="External"/><Relationship Id="rId1" Type="http://schemas.openxmlformats.org/officeDocument/2006/relationships/slideLayout" Target="../slideLayouts/slideLayout1.xml"/><Relationship Id="rId4" Type="http://schemas.openxmlformats.org/officeDocument/2006/relationships/hyperlink" Target="http://htmlpreview.github.com/?https://github.com/anatali/iss2020LabBo/blob/master/it.unibo.issLabStart/userDocs/LectureBologna1920.html"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List_of_programming_languages_by_type" TargetMode="External"/><Relationship Id="rId2" Type="http://schemas.openxmlformats.org/officeDocument/2006/relationships/hyperlink" Target="https://en.wikipedia.org/wiki/List_of_programming_languages" TargetMode="External"/><Relationship Id="rId1" Type="http://schemas.openxmlformats.org/officeDocument/2006/relationships/slideLayout" Target="../slideLayouts/slideLayout2.xml"/><Relationship Id="rId5" Type="http://schemas.openxmlformats.org/officeDocument/2006/relationships/hyperlink" Target="https://en.wikipedia.org/wiki/History_of_programming_languages" TargetMode="External"/><Relationship Id="rId4" Type="http://schemas.openxmlformats.org/officeDocument/2006/relationships/hyperlink" Target="https://en.wikipedia.org/wiki/Comparison_of_programming_language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Message_passing" TargetMode="External"/><Relationship Id="rId2" Type="http://schemas.openxmlformats.org/officeDocument/2006/relationships/hyperlink" Target="https://en.wikipedia.org/wiki/Computer_network"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Implementation" TargetMode="External"/><Relationship Id="rId2" Type="http://schemas.openxmlformats.org/officeDocument/2006/relationships/hyperlink" Target="https://en.wikipedia.org/wiki/Software_developmen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it.wikipedia.org/wiki/Software" TargetMode="External"/><Relationship Id="rId3" Type="http://schemas.openxmlformats.org/officeDocument/2006/relationships/hyperlink" Target="https://en.wikipedia.org/wiki/Cross-functional_team" TargetMode="External"/><Relationship Id="rId7" Type="http://schemas.openxmlformats.org/officeDocument/2006/relationships/hyperlink" Target="https://it.wikipedia.org/wiki/Ciclo_di_vita_del_software" TargetMode="External"/><Relationship Id="rId2" Type="http://schemas.openxmlformats.org/officeDocument/2006/relationships/hyperlink" Target="https://en.wikipedia.org/wiki/Self-organizing_communities" TargetMode="External"/><Relationship Id="rId1" Type="http://schemas.openxmlformats.org/officeDocument/2006/relationships/slideLayout" Target="../slideLayouts/slideLayout2.xml"/><Relationship Id="rId6" Type="http://schemas.openxmlformats.org/officeDocument/2006/relationships/hyperlink" Target="https://it.wikipedia.org/wiki/Metodologia_agile" TargetMode="External"/><Relationship Id="rId5" Type="http://schemas.openxmlformats.org/officeDocument/2006/relationships/hyperlink" Target="https://en.wikipedia.org/wiki/End_user" TargetMode="External"/><Relationship Id="rId4" Type="http://schemas.openxmlformats.org/officeDocument/2006/relationships/hyperlink" Target="https://en.wikipedia.org/wiki/Customer" TargetMode="External"/><Relationship Id="rId9" Type="http://schemas.openxmlformats.org/officeDocument/2006/relationships/hyperlink" Target="https://www.scrumguides.org/docs/scrumguide/v2017/2017-Scrum-Guide-Italian.pdf"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Model-driven_engineering" TargetMode="External"/><Relationship Id="rId2" Type="http://schemas.openxmlformats.org/officeDocument/2006/relationships/hyperlink" Target="https://www.martinfowler.com/bliki/ModelDrivenSoftwareDevelopment.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anatali/iss2020LabBo/blob/master/it.unibo.issLabStart/userDocs/TFCE2020.pdf" TargetMode="External"/><Relationship Id="rId2" Type="http://schemas.openxmlformats.org/officeDocument/2006/relationships/hyperlink" Target="https://github.com/anatali/iss2020LabBo/blob/master/it.unibo.issLabStart/userDocs/TFBO19ISS.pdf" TargetMode="External"/><Relationship Id="rId1" Type="http://schemas.openxmlformats.org/officeDocument/2006/relationships/slideLayout" Target="../slideLayouts/slideLayout2.xml"/><Relationship Id="rId4" Type="http://schemas.openxmlformats.org/officeDocument/2006/relationships/hyperlink" Target="https://github.com/anatali/iss2020LabBo/blob/master/it.unibo.issLabStart/userDocs/tfCe2018.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htmlpreview.github.com/?https://github.com/anatali/iss2020LabBo/blob/master/it.unibo.issLabStart/userDocs/template2020.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scrumguides.org/docs/scrumguide/v2017/2017-Scrum-Guide-Italian.pdf" TargetMode="External"/><Relationship Id="rId5" Type="http://schemas.openxmlformats.org/officeDocument/2006/relationships/hyperlink" Target="http://htmlpreview.github.com/?https://github.com/anatali/iss2020LabBo/blob/master/it.unibo.issLabStart/userDocs/devsDdr.html" TargetMode="External"/><Relationship Id="rId4" Type="http://schemas.openxmlformats.org/officeDocument/2006/relationships/hyperlink" Target="http://htmlpreview.github.com/?https://github.com/anatali/iss2020LabBo/blob/master/it.unibo.issLabStart/userDocs/LabBo2020StartUp.html"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it.wikipedia.org/wiki/Sistema" TargetMode="External"/><Relationship Id="rId3" Type="http://schemas.openxmlformats.org/officeDocument/2006/relationships/hyperlink" Target="https://it.wikipedia.org/wiki/Disciplina_(didattica)" TargetMode="External"/><Relationship Id="rId7" Type="http://schemas.openxmlformats.org/officeDocument/2006/relationships/hyperlink" Target="https://it.wikipedia.org/wiki/Scienze_matematiche,_fisiche_e_naturali" TargetMode="External"/><Relationship Id="rId12" Type="http://schemas.openxmlformats.org/officeDocument/2006/relationships/hyperlink" Target="https://it.wikipedia.org/wiki/Implementazione" TargetMode="External"/><Relationship Id="rId2" Type="http://schemas.openxmlformats.org/officeDocument/2006/relationships/hyperlink" Target="https://it.wikipedia.org/wiki/Ingegneria" TargetMode="External"/><Relationship Id="rId1" Type="http://schemas.openxmlformats.org/officeDocument/2006/relationships/slideLayout" Target="../slideLayouts/slideLayout2.xml"/><Relationship Id="rId6" Type="http://schemas.openxmlformats.org/officeDocument/2006/relationships/hyperlink" Target="https://it.wikipedia.org/wiki/Conoscenza" TargetMode="External"/><Relationship Id="rId11" Type="http://schemas.openxmlformats.org/officeDocument/2006/relationships/hyperlink" Target="https://it.wikipedia.org/wiki/Progettazione" TargetMode="External"/><Relationship Id="rId5" Type="http://schemas.openxmlformats.org/officeDocument/2006/relationships/hyperlink" Target="https://it.wikipedia.org/wiki/Scienza" TargetMode="External"/><Relationship Id="rId10" Type="http://schemas.openxmlformats.org/officeDocument/2006/relationships/hyperlink" Target="https://it.wikipedia.org/wiki/Societ%C3%A0_(sociologia)" TargetMode="External"/><Relationship Id="rId4" Type="http://schemas.openxmlformats.org/officeDocument/2006/relationships/hyperlink" Target="https://it.wikipedia.org/wiki/Tecnica" TargetMode="External"/><Relationship Id="rId9" Type="http://schemas.openxmlformats.org/officeDocument/2006/relationships/hyperlink" Target="https://it.wikipedia.org/wiki/Bisogno"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hyperlink" Target="https://it.wikipedia.org/wiki/Modello_di_sviluppo_del_software" TargetMode="External"/><Relationship Id="rId3" Type="http://schemas.openxmlformats.org/officeDocument/2006/relationships/hyperlink" Target="https://it.wikipedia.org/wiki/Materia_(didattica)" TargetMode="External"/><Relationship Id="rId7" Type="http://schemas.openxmlformats.org/officeDocument/2006/relationships/hyperlink" Target="https://it.wikipedia.org/wiki/Linguaggio_di_programmazione" TargetMode="External"/><Relationship Id="rId2" Type="http://schemas.openxmlformats.org/officeDocument/2006/relationships/hyperlink" Target="https://it.wikipedia.org/wiki/Ingegneria_del_software" TargetMode="External"/><Relationship Id="rId1" Type="http://schemas.openxmlformats.org/officeDocument/2006/relationships/slideLayout" Target="../slideLayouts/slideLayout2.xml"/><Relationship Id="rId6" Type="http://schemas.openxmlformats.org/officeDocument/2006/relationships/hyperlink" Target="https://it.wikipedia.org/wiki/Industria_del_software" TargetMode="External"/><Relationship Id="rId5" Type="http://schemas.openxmlformats.org/officeDocument/2006/relationships/hyperlink" Target="https://it.wikipedia.org/wiki/Sistema_software" TargetMode="External"/><Relationship Id="rId4" Type="http://schemas.openxmlformats.org/officeDocument/2006/relationships/hyperlink" Target="https://it.wikipedia.org/wiki/Metodologia_di_sviluppo_del_software" TargetMode="External"/><Relationship Id="rId9" Type="http://schemas.openxmlformats.org/officeDocument/2006/relationships/hyperlink" Target="https://it.wikipedia.org/wiki/Ciclo_di_vita_del_softwar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quora.com/As-a-programmer-what-is-your-favorite-motto"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Domain-driven_design" TargetMode="External"/><Relationship Id="rId2" Type="http://schemas.openxmlformats.org/officeDocument/2006/relationships/hyperlink" Target="https://en.wikipedia.org/wiki/Internet_of_thing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Algorith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p:cNvSpPr>
            <a:spLocks noGrp="1"/>
          </p:cNvSpPr>
          <p:nvPr>
            <p:ph type="subTitle" idx="1"/>
          </p:nvPr>
        </p:nvSpPr>
        <p:spPr/>
        <p:txBody>
          <a:bodyPr>
            <a:normAutofit fontScale="92500" lnSpcReduction="20000"/>
          </a:bodyPr>
          <a:lstStyle/>
          <a:p>
            <a:r>
              <a:rPr lang="it-IT" dirty="0" err="1"/>
              <a:t>a.a</a:t>
            </a:r>
            <a:r>
              <a:rPr lang="it-IT" dirty="0"/>
              <a:t>. 2019-2020</a:t>
            </a:r>
          </a:p>
          <a:p>
            <a:r>
              <a:rPr lang="it-IT" dirty="0"/>
              <a:t>Antonio Natali - </a:t>
            </a:r>
            <a:r>
              <a:rPr lang="it-IT" dirty="0">
                <a:hlinkClick r:id="rId2"/>
              </a:rPr>
              <a:t>antonio.natali@unibo.it</a:t>
            </a:r>
            <a:endParaRPr lang="it-IT" dirty="0"/>
          </a:p>
          <a:p>
            <a:r>
              <a:rPr lang="en-GB" dirty="0">
                <a:hlinkClick r:id="rId3"/>
              </a:rPr>
              <a:t>https://github.com/anatali/iss2020LabBo</a:t>
            </a:r>
            <a:endParaRPr lang="en-GB" dirty="0"/>
          </a:p>
          <a:p>
            <a:r>
              <a:rPr lang="it-IT" dirty="0">
                <a:hlinkClick r:id="rId4"/>
              </a:rPr>
              <a:t>Link a lezioni</a:t>
            </a:r>
            <a:endParaRPr lang="en-GB" dirty="0"/>
          </a:p>
        </p:txBody>
      </p:sp>
      <p:sp>
        <p:nvSpPr>
          <p:cNvPr id="4" name="Segnaposto piè di pagina 3"/>
          <p:cNvSpPr>
            <a:spLocks noGrp="1"/>
          </p:cNvSpPr>
          <p:nvPr>
            <p:ph type="ftr" sz="quarter" idx="11"/>
          </p:nvPr>
        </p:nvSpPr>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2" name="Titolo 1"/>
          <p:cNvSpPr>
            <a:spLocks noGrp="1"/>
          </p:cNvSpPr>
          <p:nvPr>
            <p:ph type="ctrTitle"/>
          </p:nvPr>
        </p:nvSpPr>
        <p:spPr/>
        <p:txBody>
          <a:bodyPr/>
          <a:lstStyle/>
          <a:p>
            <a:r>
              <a:rPr lang="it-IT" dirty="0"/>
              <a:t> INGEGNERIA DEI SISTEMI SOFTWARE M - 72939</a:t>
            </a:r>
            <a:endParaRPr lang="en-GB" dirty="0"/>
          </a:p>
        </p:txBody>
      </p:sp>
      <p:sp>
        <p:nvSpPr>
          <p:cNvPr id="6" name="Segnaposto numero diapositiva 5"/>
          <p:cNvSpPr>
            <a:spLocks noGrp="1"/>
          </p:cNvSpPr>
          <p:nvPr>
            <p:ph type="sldNum" sz="quarter" idx="12"/>
          </p:nvPr>
        </p:nvSpPr>
        <p:spPr/>
        <p:txBody>
          <a:bodyPr/>
          <a:lstStyle/>
          <a:p>
            <a:fld id="{6F6A5AB3-AF76-4EC9-853D-D4C335162C13}" type="slidenum">
              <a:rPr lang="en-GB" smtClean="0"/>
              <a:t>1</a:t>
            </a:fld>
            <a:endParaRPr lang="en-GB"/>
          </a:p>
        </p:txBody>
      </p:sp>
    </p:spTree>
    <p:extLst>
      <p:ext uri="{BB962C8B-B14F-4D97-AF65-F5344CB8AC3E}">
        <p14:creationId xmlns:p14="http://schemas.microsoft.com/office/powerpoint/2010/main" val="1853753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Programming </a:t>
            </a:r>
            <a:r>
              <a:rPr lang="it-IT" dirty="0" err="1"/>
              <a:t>language</a:t>
            </a:r>
            <a:endParaRPr lang="en-GB" dirty="0"/>
          </a:p>
        </p:txBody>
      </p:sp>
      <p:sp>
        <p:nvSpPr>
          <p:cNvPr id="4" name="Segnaposto piè di pagina 3"/>
          <p:cNvSpPr>
            <a:spLocks noGrp="1"/>
          </p:cNvSpPr>
          <p:nvPr>
            <p:ph type="ftr" sz="quarter" idx="11"/>
          </p:nvPr>
        </p:nvSpPr>
        <p:spPr>
          <a:xfrm>
            <a:off x="3124200" y="6356350"/>
            <a:ext cx="3464024" cy="365125"/>
          </a:xfrm>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3" name="Segnaposto contenuto 2"/>
          <p:cNvSpPr>
            <a:spLocks noGrp="1"/>
          </p:cNvSpPr>
          <p:nvPr>
            <p:ph sz="quarter" idx="1"/>
          </p:nvPr>
        </p:nvSpPr>
        <p:spPr>
          <a:xfrm>
            <a:off x="467544" y="1556792"/>
            <a:ext cx="8424936" cy="4824536"/>
          </a:xfrm>
        </p:spPr>
        <p:txBody>
          <a:bodyPr>
            <a:normAutofit fontScale="92500" lnSpcReduction="20000"/>
          </a:bodyPr>
          <a:lstStyle/>
          <a:p>
            <a:r>
              <a:rPr lang="it-IT" dirty="0" err="1"/>
              <a:t>Looking</a:t>
            </a:r>
            <a:r>
              <a:rPr lang="it-IT" dirty="0"/>
              <a:t> </a:t>
            </a:r>
            <a:r>
              <a:rPr lang="it-IT" dirty="0" err="1"/>
              <a:t>at</a:t>
            </a:r>
            <a:r>
              <a:rPr lang="it-IT" dirty="0"/>
              <a:t> … :</a:t>
            </a:r>
          </a:p>
          <a:p>
            <a:pPr lvl="1"/>
            <a:r>
              <a:rPr lang="en-GB" sz="2000" dirty="0">
                <a:hlinkClick r:id="rId2"/>
              </a:rPr>
              <a:t>https://en.wikipedia.org/wiki/List_of_programming_languages</a:t>
            </a:r>
            <a:endParaRPr lang="en-GB" sz="2000" dirty="0"/>
          </a:p>
          <a:p>
            <a:pPr lvl="1"/>
            <a:r>
              <a:rPr lang="en-GB" sz="2000" dirty="0">
                <a:hlinkClick r:id="rId3"/>
              </a:rPr>
              <a:t>https://en.wikipedia.org/wiki/List_of_programming_languages_by_type</a:t>
            </a:r>
            <a:endParaRPr lang="en-GB" sz="2000" dirty="0"/>
          </a:p>
          <a:p>
            <a:pPr lvl="1"/>
            <a:r>
              <a:rPr lang="en-GB" sz="2000" dirty="0">
                <a:hlinkClick r:id="rId4"/>
              </a:rPr>
              <a:t>https://en.wikipedia.org/wiki/Comparison_of_programming_languages</a:t>
            </a:r>
            <a:endParaRPr lang="en-GB" sz="2000" dirty="0"/>
          </a:p>
          <a:p>
            <a:pPr lvl="1"/>
            <a:r>
              <a:rPr lang="en-GB" sz="2000" dirty="0">
                <a:hlinkClick r:id="rId5"/>
              </a:rPr>
              <a:t>https://en.wikipedia.org/wiki/History_of_programming_languages</a:t>
            </a:r>
            <a:endParaRPr lang="en-GB" sz="2000" dirty="0"/>
          </a:p>
          <a:p>
            <a:r>
              <a:rPr lang="it-IT" dirty="0"/>
              <a:t>… </a:t>
            </a:r>
            <a:r>
              <a:rPr lang="it-IT" dirty="0" err="1"/>
              <a:t>we</a:t>
            </a:r>
            <a:r>
              <a:rPr lang="it-IT" dirty="0"/>
              <a:t> </a:t>
            </a:r>
            <a:r>
              <a:rPr lang="it-IT" dirty="0" err="1"/>
              <a:t>could</a:t>
            </a:r>
            <a:r>
              <a:rPr lang="it-IT" dirty="0"/>
              <a:t> </a:t>
            </a:r>
            <a:r>
              <a:rPr lang="it-IT" dirty="0" err="1"/>
              <a:t>get</a:t>
            </a:r>
            <a:r>
              <a:rPr lang="it-IT" dirty="0"/>
              <a:t> </a:t>
            </a:r>
            <a:r>
              <a:rPr lang="it-IT" dirty="0" err="1"/>
              <a:t>lost</a:t>
            </a:r>
            <a:endParaRPr lang="it-IT" dirty="0"/>
          </a:p>
          <a:p>
            <a:pPr marL="0" indent="0">
              <a:buNone/>
            </a:pPr>
            <a:endParaRPr lang="it-IT" dirty="0"/>
          </a:p>
          <a:p>
            <a:pPr marL="0" indent="0">
              <a:buNone/>
            </a:pPr>
            <a:r>
              <a:rPr lang="it-IT" sz="3300" dirty="0" err="1">
                <a:solidFill>
                  <a:srgbClr val="0070C0"/>
                </a:solidFill>
              </a:rPr>
              <a:t>Towards</a:t>
            </a:r>
            <a:r>
              <a:rPr lang="it-IT" sz="3300" dirty="0">
                <a:solidFill>
                  <a:srgbClr val="0070C0"/>
                </a:solidFill>
              </a:rPr>
              <a:t> technology-</a:t>
            </a:r>
            <a:r>
              <a:rPr lang="it-IT" sz="3300" dirty="0" err="1">
                <a:solidFill>
                  <a:srgbClr val="0070C0"/>
                </a:solidFill>
              </a:rPr>
              <a:t>independence</a:t>
            </a:r>
            <a:r>
              <a:rPr lang="it-IT" sz="3300" dirty="0">
                <a:solidFill>
                  <a:srgbClr val="0070C0"/>
                </a:solidFill>
              </a:rPr>
              <a:t> </a:t>
            </a:r>
            <a:r>
              <a:rPr lang="it-IT" sz="2800" dirty="0"/>
              <a:t>(</a:t>
            </a:r>
            <a:r>
              <a:rPr lang="it-IT" sz="2800" dirty="0" err="1"/>
              <a:t>being</a:t>
            </a:r>
            <a:r>
              <a:rPr lang="it-IT" sz="2800" dirty="0"/>
              <a:t> </a:t>
            </a:r>
            <a:r>
              <a:rPr lang="it-IT" sz="2800" dirty="0">
                <a:solidFill>
                  <a:srgbClr val="FF0000"/>
                </a:solidFill>
              </a:rPr>
              <a:t>technology-</a:t>
            </a:r>
            <a:r>
              <a:rPr lang="it-IT" sz="2800" dirty="0" err="1">
                <a:solidFill>
                  <a:srgbClr val="FF0000"/>
                </a:solidFill>
              </a:rPr>
              <a:t>aware</a:t>
            </a:r>
            <a:r>
              <a:rPr lang="it-IT" sz="2800" dirty="0"/>
              <a:t>)</a:t>
            </a:r>
          </a:p>
          <a:p>
            <a:r>
              <a:rPr lang="en-GB" sz="2800" dirty="0"/>
              <a:t>means not being biased towards any particular platform or software language. </a:t>
            </a:r>
          </a:p>
          <a:p>
            <a:r>
              <a:rPr lang="en-GB" sz="2800" dirty="0"/>
              <a:t>It’s </a:t>
            </a:r>
            <a:r>
              <a:rPr lang="en-GB" sz="2800" dirty="0">
                <a:solidFill>
                  <a:srgbClr val="C00000"/>
                </a:solidFill>
              </a:rPr>
              <a:t>about selecting the right technology that fits the solution, not fitting the solution around the technology</a:t>
            </a:r>
            <a:r>
              <a:rPr lang="en-GB" sz="2800" dirty="0"/>
              <a:t>. </a:t>
            </a:r>
            <a:endParaRPr lang="it-IT" sz="2800" dirty="0"/>
          </a:p>
          <a:p>
            <a:pPr marL="0" indent="0">
              <a:buNone/>
            </a:pPr>
            <a:r>
              <a:rPr lang="it-IT" dirty="0"/>
              <a:t>	</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10</a:t>
            </a:fld>
            <a:endParaRPr lang="en-GB"/>
          </a:p>
        </p:txBody>
      </p:sp>
    </p:spTree>
    <p:extLst>
      <p:ext uri="{BB962C8B-B14F-4D97-AF65-F5344CB8AC3E}">
        <p14:creationId xmlns:p14="http://schemas.microsoft.com/office/powerpoint/2010/main" val="648095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Distributed </a:t>
            </a:r>
            <a:r>
              <a:rPr lang="it-IT" dirty="0" err="1"/>
              <a:t>systems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en-GB" dirty="0"/>
              <a:t> A </a:t>
            </a:r>
            <a:r>
              <a:rPr lang="en-GB" i="1" dirty="0"/>
              <a:t>distributed system</a:t>
            </a:r>
            <a:r>
              <a:rPr lang="en-GB" dirty="0"/>
              <a:t> is a system whose components are located on different </a:t>
            </a:r>
            <a:r>
              <a:rPr lang="en-GB" dirty="0">
                <a:hlinkClick r:id="rId2" tooltip="Computer network"/>
              </a:rPr>
              <a:t>networked computers</a:t>
            </a:r>
            <a:r>
              <a:rPr lang="en-GB" dirty="0"/>
              <a:t>, which communicate and coordinate their actions by </a:t>
            </a:r>
            <a:r>
              <a:rPr lang="en-GB" dirty="0">
                <a:hlinkClick r:id="rId3" tooltip="Message passing"/>
              </a:rPr>
              <a:t>passing messages</a:t>
            </a:r>
            <a:r>
              <a:rPr lang="en-GB" dirty="0"/>
              <a:t> to one another.</a:t>
            </a:r>
            <a:endParaRPr lang="en-GB" baseline="30000" dirty="0"/>
          </a:p>
          <a:p>
            <a:r>
              <a:rPr lang="en-GB" dirty="0"/>
              <a:t>The components interact with one another in order to achieve a common goal. </a:t>
            </a:r>
          </a:p>
          <a:p>
            <a:r>
              <a:rPr lang="it-IT" dirty="0"/>
              <a:t>….</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11</a:t>
            </a:fld>
            <a:endParaRPr lang="en-GB"/>
          </a:p>
        </p:txBody>
      </p:sp>
    </p:spTree>
    <p:extLst>
      <p:ext uri="{BB962C8B-B14F-4D97-AF65-F5344CB8AC3E}">
        <p14:creationId xmlns:p14="http://schemas.microsoft.com/office/powerpoint/2010/main" val="2057788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Domain </a:t>
            </a:r>
            <a:r>
              <a:rPr lang="it-IT" dirty="0" err="1"/>
              <a:t>Driven</a:t>
            </a:r>
            <a:r>
              <a:rPr lang="it-IT" dirty="0"/>
              <a:t> Design</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lstStyle/>
          <a:p>
            <a:r>
              <a:rPr lang="en-GB" dirty="0"/>
              <a:t>an approach to </a:t>
            </a:r>
            <a:r>
              <a:rPr lang="en-GB" dirty="0">
                <a:hlinkClick r:id="rId2" tooltip="Software development"/>
              </a:rPr>
              <a:t>software development</a:t>
            </a:r>
            <a:r>
              <a:rPr lang="en-GB" dirty="0"/>
              <a:t> for complex needs by connecting the </a:t>
            </a:r>
            <a:r>
              <a:rPr lang="en-GB" dirty="0">
                <a:hlinkClick r:id="rId3" tooltip="Implementation"/>
              </a:rPr>
              <a:t>implementation</a:t>
            </a:r>
            <a:r>
              <a:rPr lang="en-GB" dirty="0"/>
              <a:t> to an evolving </a:t>
            </a:r>
            <a:r>
              <a:rPr lang="en-GB" dirty="0">
                <a:solidFill>
                  <a:srgbClr val="C00000"/>
                </a:solidFill>
              </a:rPr>
              <a:t>model</a:t>
            </a:r>
            <a:r>
              <a:rPr lang="en-GB" dirty="0"/>
              <a:t> (A system of abstractions that describes selected aspects of a domain and can be used to solve problems related to that domain).</a:t>
            </a:r>
          </a:p>
        </p:txBody>
      </p:sp>
      <p:sp>
        <p:nvSpPr>
          <p:cNvPr id="5" name="Segnaposto numero diapositiva 4"/>
          <p:cNvSpPr>
            <a:spLocks noGrp="1"/>
          </p:cNvSpPr>
          <p:nvPr>
            <p:ph type="sldNum" sz="quarter" idx="12"/>
          </p:nvPr>
        </p:nvSpPr>
        <p:spPr/>
        <p:txBody>
          <a:bodyPr/>
          <a:lstStyle/>
          <a:p>
            <a:fld id="{6F6A5AB3-AF76-4EC9-853D-D4C335162C13}" type="slidenum">
              <a:rPr lang="en-GB" smtClean="0"/>
              <a:t>12</a:t>
            </a:fld>
            <a:endParaRPr lang="en-GB"/>
          </a:p>
        </p:txBody>
      </p:sp>
    </p:spTree>
    <p:extLst>
      <p:ext uri="{BB962C8B-B14F-4D97-AF65-F5344CB8AC3E}">
        <p14:creationId xmlns:p14="http://schemas.microsoft.com/office/powerpoint/2010/main" val="2540244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Agile </a:t>
            </a:r>
            <a:r>
              <a:rPr lang="en-GB" dirty="0"/>
              <a:t>software development</a:t>
            </a:r>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en-GB" dirty="0"/>
              <a:t>Requirements and solutions evolve through the collaborative effort of </a:t>
            </a:r>
            <a:r>
              <a:rPr lang="en-GB" dirty="0">
                <a:hlinkClick r:id="rId2" tooltip="Self-organizing communities"/>
              </a:rPr>
              <a:t>self-organizing</a:t>
            </a:r>
            <a:r>
              <a:rPr lang="en-GB" dirty="0"/>
              <a:t> and </a:t>
            </a:r>
            <a:r>
              <a:rPr lang="en-GB" dirty="0">
                <a:hlinkClick r:id="rId3" tooltip="Cross-functional team"/>
              </a:rPr>
              <a:t>cross-functional</a:t>
            </a:r>
            <a:r>
              <a:rPr lang="en-GB" dirty="0"/>
              <a:t> teams and their </a:t>
            </a:r>
            <a:r>
              <a:rPr lang="en-GB" dirty="0">
                <a:hlinkClick r:id="rId4" tooltip="Customer"/>
              </a:rPr>
              <a:t>customer(s)</a:t>
            </a:r>
            <a:r>
              <a:rPr lang="en-GB" dirty="0"/>
              <a:t>/</a:t>
            </a:r>
            <a:r>
              <a:rPr lang="en-GB" u="sng" dirty="0">
                <a:hlinkClick r:id="rId5"/>
              </a:rPr>
              <a:t>end user(s)</a:t>
            </a:r>
            <a:r>
              <a:rPr lang="en-GB" dirty="0"/>
              <a:t>.</a:t>
            </a:r>
          </a:p>
          <a:p>
            <a:r>
              <a:rPr lang="it-IT" b="1" dirty="0" err="1">
                <a:solidFill>
                  <a:srgbClr val="C00000"/>
                </a:solidFill>
              </a:rPr>
              <a:t>Scrum</a:t>
            </a:r>
            <a:r>
              <a:rPr lang="it-IT" dirty="0"/>
              <a:t> è un </a:t>
            </a:r>
            <a:r>
              <a:rPr lang="it-IT" dirty="0" err="1"/>
              <a:t>framework</a:t>
            </a:r>
            <a:r>
              <a:rPr lang="it-IT" dirty="0"/>
              <a:t> </a:t>
            </a:r>
            <a:r>
              <a:rPr lang="it-IT" dirty="0">
                <a:hlinkClick r:id="rId6" tooltip="Metodologia agile"/>
              </a:rPr>
              <a:t>agile</a:t>
            </a:r>
            <a:r>
              <a:rPr lang="it-IT" dirty="0"/>
              <a:t> per la </a:t>
            </a:r>
            <a:r>
              <a:rPr lang="it-IT" u="sng" dirty="0">
                <a:hlinkClick r:id="rId7"/>
              </a:rPr>
              <a:t>gestione del ciclo di sviluppo</a:t>
            </a:r>
            <a:r>
              <a:rPr lang="it-IT" dirty="0"/>
              <a:t> del </a:t>
            </a:r>
            <a:r>
              <a:rPr lang="it-IT" dirty="0">
                <a:hlinkClick r:id="rId8" tooltip="Software"/>
              </a:rPr>
              <a:t>software</a:t>
            </a:r>
            <a:r>
              <a:rPr lang="it-IT" dirty="0"/>
              <a:t>, iterativo ed incrementale, concepito per gestire progetti e prodotti software o applicazioni di sviluppo.</a:t>
            </a:r>
          </a:p>
          <a:p>
            <a:r>
              <a:rPr lang="en-GB" sz="2600" dirty="0">
                <a:hlinkClick r:id="rId9"/>
              </a:rPr>
              <a:t>https://www.scrumguides.org/docs/scrumguide/v2017/2017-Scrum-Guide-Italian.pdf</a:t>
            </a:r>
            <a:endParaRPr lang="en-GB" sz="2600" baseline="30000" dirty="0"/>
          </a:p>
          <a:p>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13</a:t>
            </a:fld>
            <a:endParaRPr lang="en-GB"/>
          </a:p>
        </p:txBody>
      </p:sp>
    </p:spTree>
    <p:extLst>
      <p:ext uri="{BB962C8B-B14F-4D97-AF65-F5344CB8AC3E}">
        <p14:creationId xmlns:p14="http://schemas.microsoft.com/office/powerpoint/2010/main" val="2077218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a:t>Model </a:t>
            </a:r>
            <a:r>
              <a:rPr lang="it-IT" dirty="0" err="1"/>
              <a:t>Driven</a:t>
            </a:r>
            <a:r>
              <a:rPr lang="it-IT" dirty="0"/>
              <a:t> Software Development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en-GB" dirty="0"/>
              <a:t> The approach </a:t>
            </a:r>
            <a:r>
              <a:rPr lang="en-GB" dirty="0" err="1"/>
              <a:t>centers</a:t>
            </a:r>
            <a:r>
              <a:rPr lang="en-GB" dirty="0"/>
              <a:t> itself on building models of a software system.</a:t>
            </a:r>
          </a:p>
          <a:p>
            <a:pPr marL="0" indent="0">
              <a:buNone/>
            </a:pPr>
            <a:r>
              <a:rPr lang="it-IT" dirty="0">
                <a:solidFill>
                  <a:srgbClr val="0070C0"/>
                </a:solidFill>
              </a:rPr>
              <a:t>MODEL</a:t>
            </a:r>
            <a:endParaRPr lang="it-IT" dirty="0">
              <a:solidFill>
                <a:srgbClr val="0070C0"/>
              </a:solidFill>
              <a:hlinkClick r:id="rId2"/>
            </a:endParaRPr>
          </a:p>
          <a:p>
            <a:r>
              <a:rPr lang="en-GB" dirty="0"/>
              <a:t>A model is an abstraction of the system being studied from different perspectives: </a:t>
            </a:r>
            <a:r>
              <a:rPr lang="it-IT" dirty="0" err="1">
                <a:solidFill>
                  <a:srgbClr val="C00000"/>
                </a:solidFill>
              </a:rPr>
              <a:t>Structure</a:t>
            </a:r>
            <a:r>
              <a:rPr lang="it-IT" dirty="0">
                <a:solidFill>
                  <a:srgbClr val="C00000"/>
                </a:solidFill>
              </a:rPr>
              <a:t>, </a:t>
            </a:r>
            <a:r>
              <a:rPr lang="it-IT" dirty="0" err="1">
                <a:solidFill>
                  <a:srgbClr val="C00000"/>
                </a:solidFill>
              </a:rPr>
              <a:t>Interaction</a:t>
            </a:r>
            <a:r>
              <a:rPr lang="it-IT" dirty="0">
                <a:solidFill>
                  <a:srgbClr val="C00000"/>
                </a:solidFill>
              </a:rPr>
              <a:t>, </a:t>
            </a:r>
            <a:r>
              <a:rPr lang="it-IT" dirty="0" err="1">
                <a:solidFill>
                  <a:srgbClr val="C00000"/>
                </a:solidFill>
              </a:rPr>
              <a:t>Behavior</a:t>
            </a:r>
            <a:r>
              <a:rPr lang="it-IT" dirty="0">
                <a:solidFill>
                  <a:srgbClr val="C00000"/>
                </a:solidFill>
              </a:rPr>
              <a:t> (</a:t>
            </a:r>
            <a:r>
              <a:rPr lang="it-IT" dirty="0" err="1">
                <a:solidFill>
                  <a:srgbClr val="C00000"/>
                </a:solidFill>
              </a:rPr>
              <a:t>External</a:t>
            </a:r>
            <a:r>
              <a:rPr lang="it-IT" dirty="0">
                <a:solidFill>
                  <a:srgbClr val="C00000"/>
                </a:solidFill>
              </a:rPr>
              <a:t>)</a:t>
            </a:r>
            <a:endParaRPr lang="en-GB" dirty="0">
              <a:solidFill>
                <a:srgbClr val="C00000"/>
              </a:solidFill>
              <a:hlinkClick r:id="rId2"/>
            </a:endParaRPr>
          </a:p>
          <a:p>
            <a:r>
              <a:rPr lang="en-GB" sz="2800" dirty="0">
                <a:hlinkClick r:id="rId2"/>
              </a:rPr>
              <a:t>https://www.martinfowler.com/bliki/ModelDrivenSoftwareDevelopment.html </a:t>
            </a:r>
            <a:endParaRPr lang="en-GB" sz="2800" dirty="0"/>
          </a:p>
          <a:p>
            <a:r>
              <a:rPr lang="en-GB" sz="2800" dirty="0">
                <a:hlinkClick r:id="rId3"/>
              </a:rPr>
              <a:t>https://en.wikipedia.org/wiki/Model-driven_engineering</a:t>
            </a:r>
            <a:endParaRPr lang="en-GB" sz="28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14</a:t>
            </a:fld>
            <a:endParaRPr lang="en-GB"/>
          </a:p>
        </p:txBody>
      </p:sp>
    </p:spTree>
    <p:extLst>
      <p:ext uri="{BB962C8B-B14F-4D97-AF65-F5344CB8AC3E}">
        <p14:creationId xmlns:p14="http://schemas.microsoft.com/office/powerpoint/2010/main" val="1410810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Activities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85000" lnSpcReduction="20000"/>
          </a:bodyPr>
          <a:lstStyle/>
          <a:p>
            <a:r>
              <a:rPr lang="it-IT" dirty="0"/>
              <a:t>Il </a:t>
            </a:r>
            <a:r>
              <a:rPr lang="it-IT" b="1" dirty="0">
                <a:solidFill>
                  <a:srgbClr val="0070C0"/>
                </a:solidFill>
              </a:rPr>
              <a:t>laboratorio</a:t>
            </a:r>
            <a:r>
              <a:rPr lang="it-IT" dirty="0"/>
              <a:t> costituisce una parte essenziale del corso e la frequenza è </a:t>
            </a:r>
            <a:r>
              <a:rPr lang="it-IT" dirty="0" err="1"/>
              <a:t>pressochè</a:t>
            </a:r>
            <a:r>
              <a:rPr lang="it-IT" dirty="0"/>
              <a:t> indispensabile.</a:t>
            </a:r>
          </a:p>
          <a:p>
            <a:r>
              <a:rPr lang="it-IT" dirty="0"/>
              <a:t>Gli studenti sono tenuti a progettare e costruire in modo incrementale sistemi software, che verranno valutati </a:t>
            </a:r>
            <a:r>
              <a:rPr lang="it-IT" dirty="0" err="1"/>
              <a:t>insi</a:t>
            </a:r>
            <a:r>
              <a:rPr lang="it-IT" dirty="0"/>
              <a:t> eme al docente, in modo da acquisire una retroazione immediata sul lavoro svolto (</a:t>
            </a:r>
            <a:r>
              <a:rPr lang="it-IT" sz="3100" b="1" dirty="0">
                <a:solidFill>
                  <a:srgbClr val="0070C0"/>
                </a:solidFill>
              </a:rPr>
              <a:t>autovalutazione</a:t>
            </a:r>
            <a:r>
              <a:rPr lang="it-IT" dirty="0"/>
              <a:t>) , che potrà essere utilizzata per modificare/migliorare quanto sviluppato.</a:t>
            </a:r>
          </a:p>
          <a:p>
            <a:r>
              <a:rPr lang="it-IT" dirty="0"/>
              <a:t>La </a:t>
            </a:r>
            <a:r>
              <a:rPr lang="it-IT" sz="3100" b="1" dirty="0">
                <a:solidFill>
                  <a:srgbClr val="0070C0"/>
                </a:solidFill>
              </a:rPr>
              <a:t>valutazione finale </a:t>
            </a:r>
            <a:r>
              <a:rPr lang="it-IT" dirty="0"/>
              <a:t>consiste nelle presentazione e discussione degli artefatti prodotti in relazione alla costruzione di un sistema software (dello stesso tipo di quello discusso nei </a:t>
            </a:r>
            <a:r>
              <a:rPr lang="it-IT" dirty="0" err="1"/>
              <a:t>CaseStudy</a:t>
            </a:r>
            <a:r>
              <a:rPr lang="it-IT" dirty="0"/>
              <a:t> proposti durante il corso) che rispetti i requisiti pubblicati l'ultima settimana di lezione.</a:t>
            </a:r>
          </a:p>
          <a:p>
            <a:r>
              <a:rPr lang="it-IT" dirty="0"/>
              <a:t>Questi artefatti possono essere prodotti in modo individuale oppure, preferibilmente, attraverso un </a:t>
            </a:r>
            <a:r>
              <a:rPr lang="it-IT" sz="3100" b="1" dirty="0">
                <a:solidFill>
                  <a:srgbClr val="0070C0"/>
                </a:solidFill>
              </a:rPr>
              <a:t>lavoro cooperativo</a:t>
            </a:r>
            <a:r>
              <a:rPr lang="it-IT" dirty="0"/>
              <a:t> svolto in gruppi di 2/3 studenti.</a:t>
            </a:r>
          </a:p>
          <a:p>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15</a:t>
            </a:fld>
            <a:endParaRPr lang="en-GB"/>
          </a:p>
        </p:txBody>
      </p:sp>
    </p:spTree>
    <p:extLst>
      <p:ext uri="{BB962C8B-B14F-4D97-AF65-F5344CB8AC3E}">
        <p14:creationId xmlns:p14="http://schemas.microsoft.com/office/powerpoint/2010/main" val="4228405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solidFill>
                  <a:srgbClr val="C00000"/>
                </a:solidFill>
              </a:rPr>
              <a:t>Application0</a:t>
            </a:r>
            <a:endParaRPr lang="en-GB" dirty="0">
              <a:solidFill>
                <a:srgbClr val="C00000"/>
              </a:solidFill>
            </a:endParaRPr>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it-IT" dirty="0"/>
              <a:t>Design and </a:t>
            </a:r>
            <a:r>
              <a:rPr lang="it-IT" dirty="0" err="1"/>
              <a:t>build</a:t>
            </a:r>
            <a:r>
              <a:rPr lang="it-IT" dirty="0"/>
              <a:t> a software </a:t>
            </a:r>
            <a:r>
              <a:rPr lang="it-IT" dirty="0" err="1"/>
              <a:t>system</a:t>
            </a:r>
            <a:r>
              <a:rPr lang="it-IT" dirty="0"/>
              <a:t> to control a DDR (</a:t>
            </a:r>
            <a:r>
              <a:rPr lang="it-IT" dirty="0" err="1"/>
              <a:t>differential</a:t>
            </a:r>
            <a:r>
              <a:rPr lang="it-IT" dirty="0"/>
              <a:t> drive robot) so </a:t>
            </a:r>
            <a:r>
              <a:rPr lang="it-IT" dirty="0" err="1"/>
              <a:t>that</a:t>
            </a:r>
            <a:r>
              <a:rPr lang="it-IT" dirty="0"/>
              <a:t>:</a:t>
            </a:r>
          </a:p>
          <a:p>
            <a:pPr lvl="1"/>
            <a:r>
              <a:rPr lang="it-IT" dirty="0"/>
              <a:t>The robot </a:t>
            </a:r>
            <a:r>
              <a:rPr lang="it-IT" dirty="0" err="1"/>
              <a:t>is</a:t>
            </a:r>
            <a:r>
              <a:rPr lang="it-IT" dirty="0"/>
              <a:t> </a:t>
            </a:r>
            <a:r>
              <a:rPr lang="it-IT" dirty="0" err="1"/>
              <a:t>able</a:t>
            </a:r>
            <a:r>
              <a:rPr lang="it-IT" dirty="0"/>
              <a:t> to </a:t>
            </a:r>
            <a:r>
              <a:rPr lang="it-IT" dirty="0" err="1"/>
              <a:t>explore</a:t>
            </a:r>
            <a:r>
              <a:rPr lang="it-IT" dirty="0"/>
              <a:t> in a </a:t>
            </a:r>
            <a:r>
              <a:rPr lang="it-IT" dirty="0" err="1"/>
              <a:t>sistematic</a:t>
            </a:r>
            <a:r>
              <a:rPr lang="it-IT" dirty="0"/>
              <a:t> and </a:t>
            </a:r>
            <a:r>
              <a:rPr lang="it-IT" dirty="0" err="1"/>
              <a:t>autonomus</a:t>
            </a:r>
            <a:r>
              <a:rPr lang="it-IT" dirty="0"/>
              <a:t> way a room</a:t>
            </a:r>
          </a:p>
          <a:p>
            <a:pPr lvl="1"/>
            <a:r>
              <a:rPr lang="it-IT" dirty="0"/>
              <a:t>By </a:t>
            </a:r>
            <a:r>
              <a:rPr lang="it-IT" dirty="0" err="1"/>
              <a:t>showing</a:t>
            </a:r>
            <a:r>
              <a:rPr lang="it-IT" dirty="0"/>
              <a:t> (in </a:t>
            </a:r>
            <a:r>
              <a:rPr lang="it-IT" dirty="0" err="1"/>
              <a:t>real</a:t>
            </a:r>
            <a:r>
              <a:rPr lang="it-IT" dirty="0"/>
              <a:t> time) a </a:t>
            </a:r>
            <a:r>
              <a:rPr lang="it-IT" dirty="0" err="1"/>
              <a:t>picture</a:t>
            </a:r>
            <a:r>
              <a:rPr lang="it-IT" dirty="0"/>
              <a:t> of the </a:t>
            </a:r>
            <a:r>
              <a:rPr lang="it-IT" dirty="0" err="1"/>
              <a:t>explored</a:t>
            </a:r>
            <a:r>
              <a:rPr lang="it-IT" dirty="0"/>
              <a:t> </a:t>
            </a:r>
            <a:r>
              <a:rPr lang="it-IT" dirty="0" err="1"/>
              <a:t>space</a:t>
            </a:r>
            <a:endParaRPr lang="it-IT"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16</a:t>
            </a:fld>
            <a:endParaRPr lang="en-GB"/>
          </a:p>
        </p:txBody>
      </p:sp>
    </p:spTree>
    <p:extLst>
      <p:ext uri="{BB962C8B-B14F-4D97-AF65-F5344CB8AC3E}">
        <p14:creationId xmlns:p14="http://schemas.microsoft.com/office/powerpoint/2010/main" val="2688685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GB" b="1" dirty="0"/>
              <a:t>Teaching and Assessment methods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92500" lnSpcReduction="10000"/>
          </a:bodyPr>
          <a:lstStyle/>
          <a:p>
            <a:pPr marL="0" indent="0">
              <a:buNone/>
            </a:pPr>
            <a:r>
              <a:rPr lang="en-GB" dirty="0"/>
              <a:t>The examination will performed in two-phases. </a:t>
            </a:r>
          </a:p>
          <a:p>
            <a:pPr marL="457200" indent="-457200"/>
            <a:r>
              <a:rPr lang="en-GB" dirty="0"/>
              <a:t>The first phase starts by publishing a set of requirements and ends with the production of a prototype  of a software system satisfying the requirements,  </a:t>
            </a:r>
            <a:r>
              <a:rPr lang="en-GB" dirty="0" err="1"/>
              <a:t>toghether</a:t>
            </a:r>
            <a:r>
              <a:rPr lang="en-GB" dirty="0"/>
              <a:t> with a project site. This phase can be </a:t>
            </a:r>
            <a:r>
              <a:rPr lang="en-GB" dirty="0" err="1"/>
              <a:t>delevoped</a:t>
            </a:r>
            <a:r>
              <a:rPr lang="en-GB" dirty="0"/>
              <a:t> both in individual  way or in a team. </a:t>
            </a:r>
          </a:p>
          <a:p>
            <a:pPr marL="457200" indent="-457200"/>
            <a:r>
              <a:rPr lang="en-GB" dirty="0"/>
              <a:t>The second phase consists of a individual discussion of the work, in which the student is invited to present the relevant project choices with reference to the </a:t>
            </a:r>
            <a:r>
              <a:rPr lang="en-GB" dirty="0" err="1"/>
              <a:t>theroretical</a:t>
            </a:r>
            <a:r>
              <a:rPr lang="en-GB" dirty="0"/>
              <a:t>/practical concepts learned during the course.</a:t>
            </a:r>
          </a:p>
          <a:p>
            <a:pPr marL="0" indent="0">
              <a:buNone/>
            </a:pPr>
            <a:endParaRPr lang="it-IT" dirty="0"/>
          </a:p>
          <a:p>
            <a:pPr marL="0" indent="0">
              <a:buNone/>
            </a:pPr>
            <a:r>
              <a:rPr lang="it-IT" dirty="0">
                <a:solidFill>
                  <a:srgbClr val="C00000"/>
                </a:solidFill>
              </a:rPr>
              <a:t>ESEMPI</a:t>
            </a:r>
            <a:endParaRPr lang="en-GB" dirty="0">
              <a:solidFill>
                <a:srgbClr val="C00000"/>
              </a:solidFill>
            </a:endParaRPr>
          </a:p>
          <a:p>
            <a:pPr marL="0" indent="0">
              <a:buNone/>
            </a:pPr>
            <a:r>
              <a:rPr lang="it-IT" dirty="0">
                <a:hlinkClick r:id="rId2"/>
              </a:rPr>
              <a:t>TemaFinale1</a:t>
            </a:r>
            <a:r>
              <a:rPr lang="it-IT" dirty="0"/>
              <a:t> - </a:t>
            </a:r>
            <a:r>
              <a:rPr lang="it-IT" dirty="0">
                <a:hlinkClick r:id="rId3"/>
              </a:rPr>
              <a:t>TemaFinale2</a:t>
            </a:r>
            <a:r>
              <a:rPr lang="it-IT" dirty="0"/>
              <a:t> - </a:t>
            </a:r>
            <a:r>
              <a:rPr lang="it-IT" dirty="0">
                <a:hlinkClick r:id="rId4"/>
              </a:rPr>
              <a:t>TemaFinale3</a:t>
            </a:r>
            <a:endParaRPr lang="it-IT" dirty="0"/>
          </a:p>
          <a:p>
            <a:pPr marL="457200" indent="-457200"/>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17</a:t>
            </a:fld>
            <a:endParaRPr lang="en-GB"/>
          </a:p>
        </p:txBody>
      </p:sp>
    </p:spTree>
    <p:extLst>
      <p:ext uri="{BB962C8B-B14F-4D97-AF65-F5344CB8AC3E}">
        <p14:creationId xmlns:p14="http://schemas.microsoft.com/office/powerpoint/2010/main" val="2641408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WORFLOW  </a:t>
            </a:r>
            <a:endParaRPr lang="en-GB" dirty="0"/>
          </a:p>
        </p:txBody>
      </p:sp>
      <p:sp>
        <p:nvSpPr>
          <p:cNvPr id="4" name="Segnaposto piè di pagina 3"/>
          <p:cNvSpPr>
            <a:spLocks noGrp="1"/>
          </p:cNvSpPr>
          <p:nvPr>
            <p:ph type="ftr" sz="quarter" idx="11"/>
          </p:nvPr>
        </p:nvSpPr>
        <p:spPr>
          <a:xfrm>
            <a:off x="2627784" y="6381328"/>
            <a:ext cx="4112096" cy="365125"/>
          </a:xfrm>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3" name="Segnaposto contenuto 2"/>
          <p:cNvSpPr>
            <a:spLocks noGrp="1"/>
          </p:cNvSpPr>
          <p:nvPr>
            <p:ph sz="quarter" idx="1"/>
          </p:nvPr>
        </p:nvSpPr>
        <p:spPr>
          <a:xfrm>
            <a:off x="457200" y="1268760"/>
            <a:ext cx="8229600" cy="5040560"/>
          </a:xfrm>
        </p:spPr>
        <p:txBody>
          <a:bodyPr>
            <a:normAutofit fontScale="85000" lnSpcReduction="20000"/>
          </a:bodyPr>
          <a:lstStyle/>
          <a:p>
            <a:r>
              <a:rPr lang="it-IT" sz="2400" dirty="0"/>
              <a:t>Beyond ‘</a:t>
            </a:r>
            <a:r>
              <a:rPr lang="it-IT" sz="2400" dirty="0" err="1"/>
              <a:t>traditional</a:t>
            </a:r>
            <a:r>
              <a:rPr lang="it-IT" sz="2400" dirty="0"/>
              <a:t>’ </a:t>
            </a:r>
            <a:r>
              <a:rPr lang="it-IT" sz="2400" dirty="0" err="1"/>
              <a:t>programming</a:t>
            </a:r>
            <a:r>
              <a:rPr lang="it-IT" sz="2400" dirty="0"/>
              <a:t> </a:t>
            </a:r>
            <a:r>
              <a:rPr lang="it-IT" sz="2400" dirty="0" err="1"/>
              <a:t>models</a:t>
            </a:r>
            <a:r>
              <a:rPr lang="it-IT" sz="2400" dirty="0"/>
              <a:t>: from Java to </a:t>
            </a:r>
            <a:r>
              <a:rPr lang="it-IT" sz="2400" dirty="0" err="1"/>
              <a:t>Kotlin</a:t>
            </a:r>
            <a:r>
              <a:rPr lang="it-IT" sz="2400" dirty="0"/>
              <a:t> and </a:t>
            </a:r>
            <a:r>
              <a:rPr lang="it-IT" sz="2400" dirty="0" err="1"/>
              <a:t>Node</a:t>
            </a:r>
            <a:endParaRPr lang="it-IT" sz="2400" dirty="0"/>
          </a:p>
          <a:p>
            <a:r>
              <a:rPr lang="it-IT" sz="2400" dirty="0" err="1"/>
              <a:t>Towards</a:t>
            </a:r>
            <a:r>
              <a:rPr lang="it-IT" sz="2400" dirty="0"/>
              <a:t> </a:t>
            </a:r>
            <a:r>
              <a:rPr lang="it-IT" sz="2400" dirty="0" err="1"/>
              <a:t>heterogenous</a:t>
            </a:r>
            <a:r>
              <a:rPr lang="it-IT" sz="2400" dirty="0"/>
              <a:t> </a:t>
            </a:r>
            <a:r>
              <a:rPr lang="it-IT" sz="2400" dirty="0" err="1"/>
              <a:t>distributed</a:t>
            </a:r>
            <a:r>
              <a:rPr lang="it-IT" sz="2400" dirty="0"/>
              <a:t> </a:t>
            </a:r>
            <a:r>
              <a:rPr lang="it-IT" sz="2400" dirty="0" err="1"/>
              <a:t>systems</a:t>
            </a:r>
            <a:r>
              <a:rPr lang="it-IT" sz="2400" dirty="0"/>
              <a:t> by </a:t>
            </a:r>
            <a:r>
              <a:rPr lang="it-IT" sz="2400" dirty="0" err="1"/>
              <a:t>means</a:t>
            </a:r>
            <a:r>
              <a:rPr lang="it-IT" sz="2400" dirty="0"/>
              <a:t> of  DDR </a:t>
            </a:r>
            <a:r>
              <a:rPr lang="it-IT" sz="2400" dirty="0" err="1"/>
              <a:t>Robots</a:t>
            </a:r>
            <a:r>
              <a:rPr lang="it-IT" sz="2400" dirty="0"/>
              <a:t> </a:t>
            </a:r>
            <a:r>
              <a:rPr lang="it-IT" sz="2400" dirty="0" err="1"/>
              <a:t>based</a:t>
            </a:r>
            <a:r>
              <a:rPr lang="it-IT" sz="2400" dirty="0"/>
              <a:t> on Arduino and </a:t>
            </a:r>
            <a:r>
              <a:rPr lang="it-IT" sz="2400" dirty="0" err="1"/>
              <a:t>Raspberry</a:t>
            </a:r>
            <a:endParaRPr lang="it-IT" sz="2400" dirty="0"/>
          </a:p>
          <a:p>
            <a:r>
              <a:rPr lang="it-IT" sz="2400" dirty="0"/>
              <a:t>Software design and </a:t>
            </a:r>
            <a:r>
              <a:rPr lang="it-IT" sz="2400" dirty="0" err="1"/>
              <a:t>development</a:t>
            </a:r>
            <a:r>
              <a:rPr lang="it-IT" sz="2400" dirty="0"/>
              <a:t> : from bottom-up to top-down</a:t>
            </a:r>
          </a:p>
          <a:p>
            <a:pPr marL="0" indent="0">
              <a:buNone/>
            </a:pPr>
            <a:r>
              <a:rPr lang="it-IT" sz="2400" dirty="0"/>
              <a:t>-------------------------------------------------------------------------------------------</a:t>
            </a:r>
          </a:p>
          <a:p>
            <a:r>
              <a:rPr lang="it-IT" sz="2400" dirty="0"/>
              <a:t>From </a:t>
            </a:r>
            <a:r>
              <a:rPr lang="it-IT" sz="2400" dirty="0" err="1"/>
              <a:t>problems</a:t>
            </a:r>
            <a:r>
              <a:rPr lang="it-IT" sz="2400" dirty="0"/>
              <a:t> to  </a:t>
            </a:r>
            <a:r>
              <a:rPr lang="it-IT" sz="2400" dirty="0" err="1"/>
              <a:t>projects</a:t>
            </a:r>
            <a:r>
              <a:rPr lang="it-IT" sz="2400" dirty="0"/>
              <a:t>: the </a:t>
            </a:r>
            <a:r>
              <a:rPr lang="it-IT" sz="2400" dirty="0" err="1"/>
              <a:t>role</a:t>
            </a:r>
            <a:r>
              <a:rPr lang="it-IT" sz="2400" dirty="0"/>
              <a:t> of </a:t>
            </a:r>
            <a:r>
              <a:rPr lang="it-IT" sz="2400" dirty="0" err="1"/>
              <a:t>requirement</a:t>
            </a:r>
            <a:r>
              <a:rPr lang="it-IT" sz="2400" dirty="0"/>
              <a:t>/problem </a:t>
            </a:r>
            <a:r>
              <a:rPr lang="it-IT" sz="2400" dirty="0" err="1"/>
              <a:t>analysis</a:t>
            </a:r>
            <a:r>
              <a:rPr lang="it-IT" sz="2400" dirty="0"/>
              <a:t> and of test planning. The </a:t>
            </a:r>
            <a:r>
              <a:rPr lang="it-IT" sz="2400" dirty="0" err="1"/>
              <a:t>need</a:t>
            </a:r>
            <a:r>
              <a:rPr lang="it-IT" sz="2400" dirty="0"/>
              <a:t> of MDSD.</a:t>
            </a:r>
          </a:p>
          <a:p>
            <a:r>
              <a:rPr lang="it-IT" sz="2400" dirty="0"/>
              <a:t>The </a:t>
            </a:r>
            <a:r>
              <a:rPr lang="it-IT" sz="2400" dirty="0" err="1"/>
              <a:t>issue</a:t>
            </a:r>
            <a:r>
              <a:rPr lang="it-IT" sz="2400" dirty="0"/>
              <a:t> of </a:t>
            </a:r>
            <a:r>
              <a:rPr lang="it-IT" sz="2400" dirty="0" err="1"/>
              <a:t>distribution</a:t>
            </a:r>
            <a:r>
              <a:rPr lang="it-IT" sz="2400" dirty="0"/>
              <a:t>: </a:t>
            </a:r>
            <a:r>
              <a:rPr lang="it-IT" sz="2400" dirty="0" err="1"/>
              <a:t>need</a:t>
            </a:r>
            <a:r>
              <a:rPr lang="it-IT" sz="2400" dirty="0"/>
              <a:t> of a </a:t>
            </a:r>
            <a:r>
              <a:rPr lang="it-IT" sz="2400" dirty="0" err="1"/>
              <a:t>methodology</a:t>
            </a:r>
            <a:r>
              <a:rPr lang="it-IT" sz="2400" dirty="0"/>
              <a:t> (design </a:t>
            </a:r>
            <a:r>
              <a:rPr lang="it-IT" sz="2400" dirty="0" err="1"/>
              <a:t>patterns</a:t>
            </a:r>
            <a:r>
              <a:rPr lang="it-IT" sz="2400" dirty="0"/>
              <a:t>), of </a:t>
            </a:r>
            <a:r>
              <a:rPr lang="it-IT" sz="2400" dirty="0" err="1"/>
              <a:t>proper</a:t>
            </a:r>
            <a:r>
              <a:rPr lang="it-IT" sz="2400" dirty="0"/>
              <a:t> </a:t>
            </a:r>
            <a:r>
              <a:rPr lang="it-IT" sz="2400" dirty="0" err="1"/>
              <a:t>tools</a:t>
            </a:r>
            <a:r>
              <a:rPr lang="it-IT" sz="2400" dirty="0"/>
              <a:t>/</a:t>
            </a:r>
            <a:r>
              <a:rPr lang="it-IT" sz="2400" dirty="0" err="1"/>
              <a:t>frameworks</a:t>
            </a:r>
            <a:r>
              <a:rPr lang="it-IT" sz="2400" dirty="0"/>
              <a:t> and DDD.</a:t>
            </a:r>
          </a:p>
          <a:p>
            <a:r>
              <a:rPr lang="it-IT" sz="2400" dirty="0"/>
              <a:t>From ‘</a:t>
            </a:r>
            <a:r>
              <a:rPr lang="it-IT" sz="2400" dirty="0" err="1"/>
              <a:t>programs</a:t>
            </a:r>
            <a:r>
              <a:rPr lang="it-IT" sz="2400" dirty="0"/>
              <a:t>’ to Software </a:t>
            </a:r>
            <a:r>
              <a:rPr lang="it-IT" sz="2400" dirty="0" err="1"/>
              <a:t>Architectures</a:t>
            </a:r>
            <a:r>
              <a:rPr lang="it-IT" sz="2400" dirty="0"/>
              <a:t> </a:t>
            </a:r>
            <a:r>
              <a:rPr lang="it-IT" sz="2400" dirty="0" err="1"/>
              <a:t>based</a:t>
            </a:r>
            <a:r>
              <a:rPr lang="it-IT" sz="2400" dirty="0"/>
              <a:t> on (micro)</a:t>
            </a:r>
            <a:r>
              <a:rPr lang="it-IT" sz="2400" dirty="0" err="1"/>
              <a:t>services</a:t>
            </a:r>
            <a:r>
              <a:rPr lang="it-IT" sz="2400" dirty="0"/>
              <a:t>: the </a:t>
            </a:r>
            <a:r>
              <a:rPr lang="it-IT" sz="2400" dirty="0" err="1"/>
              <a:t>need</a:t>
            </a:r>
            <a:r>
              <a:rPr lang="it-IT" sz="2400" dirty="0"/>
              <a:t> of ‘</a:t>
            </a:r>
            <a:r>
              <a:rPr lang="it-IT" sz="2400" dirty="0" err="1"/>
              <a:t>technoloy</a:t>
            </a:r>
            <a:r>
              <a:rPr lang="it-IT" sz="2400" dirty="0"/>
              <a:t> </a:t>
            </a:r>
            <a:r>
              <a:rPr lang="it-IT" sz="2400" dirty="0" err="1"/>
              <a:t>independence</a:t>
            </a:r>
            <a:r>
              <a:rPr lang="it-IT" sz="2400" dirty="0"/>
              <a:t>’ (e.g. from network </a:t>
            </a:r>
            <a:r>
              <a:rPr lang="it-IT" sz="2400" dirty="0" err="1"/>
              <a:t>protocols</a:t>
            </a:r>
            <a:r>
              <a:rPr lang="it-IT" sz="2400" dirty="0"/>
              <a:t> </a:t>
            </a:r>
            <a:r>
              <a:rPr lang="it-IT" sz="2400" dirty="0" err="1"/>
              <a:t>UDP,TCP,HTTP,CoAP</a:t>
            </a:r>
            <a:r>
              <a:rPr lang="it-IT" sz="2400" dirty="0"/>
              <a:t>, </a:t>
            </a:r>
            <a:r>
              <a:rPr lang="it-IT" sz="2400" dirty="0" err="1"/>
              <a:t>framerworks</a:t>
            </a:r>
            <a:r>
              <a:rPr lang="it-IT" sz="2400" dirty="0"/>
              <a:t>, etc. …)</a:t>
            </a:r>
          </a:p>
          <a:p>
            <a:pPr marL="0" indent="0">
              <a:buNone/>
            </a:pPr>
            <a:r>
              <a:rPr lang="it-IT" sz="2400" dirty="0"/>
              <a:t>-----------------------------------------------------------------------------------------</a:t>
            </a:r>
          </a:p>
          <a:p>
            <a:r>
              <a:rPr lang="it-IT" sz="2400" dirty="0"/>
              <a:t>Beyond UML:  </a:t>
            </a:r>
            <a:r>
              <a:rPr lang="it-IT" sz="2400" dirty="0" err="1"/>
              <a:t>introduction</a:t>
            </a:r>
            <a:r>
              <a:rPr lang="it-IT" sz="2400" dirty="0"/>
              <a:t> of  a custom </a:t>
            </a:r>
            <a:r>
              <a:rPr lang="it-IT" sz="2400" dirty="0" err="1"/>
              <a:t>metamodel</a:t>
            </a:r>
            <a:r>
              <a:rPr lang="it-IT" sz="2400" dirty="0"/>
              <a:t> / </a:t>
            </a:r>
            <a:r>
              <a:rPr lang="it-IT" sz="2400" dirty="0" err="1"/>
              <a:t>language</a:t>
            </a:r>
            <a:endParaRPr lang="it-IT" sz="2400" dirty="0"/>
          </a:p>
          <a:p>
            <a:r>
              <a:rPr lang="it-IT" sz="2400" dirty="0"/>
              <a:t>Using </a:t>
            </a:r>
            <a:r>
              <a:rPr lang="it-IT" sz="2400" dirty="0" err="1"/>
              <a:t>executable</a:t>
            </a:r>
            <a:r>
              <a:rPr lang="it-IT" sz="2400" dirty="0"/>
              <a:t> </a:t>
            </a:r>
            <a:r>
              <a:rPr lang="it-IT" sz="2400" dirty="0" err="1"/>
              <a:t>models</a:t>
            </a:r>
            <a:r>
              <a:rPr lang="it-IT" sz="2400" dirty="0"/>
              <a:t> for agile, </a:t>
            </a:r>
            <a:r>
              <a:rPr lang="it-IT" sz="2400" dirty="0" err="1"/>
              <a:t>incremental</a:t>
            </a:r>
            <a:r>
              <a:rPr lang="it-IT" sz="2400" dirty="0"/>
              <a:t> software </a:t>
            </a:r>
            <a:r>
              <a:rPr lang="it-IT" sz="2400" dirty="0" err="1"/>
              <a:t>development</a:t>
            </a:r>
            <a:endParaRPr lang="it-IT" sz="2400" dirty="0"/>
          </a:p>
          <a:p>
            <a:r>
              <a:rPr lang="it-IT" sz="2400" dirty="0" err="1"/>
              <a:t>Towards</a:t>
            </a:r>
            <a:r>
              <a:rPr lang="it-IT" sz="2400" dirty="0"/>
              <a:t> </a:t>
            </a:r>
            <a:r>
              <a:rPr lang="it-IT" sz="2400" dirty="0" err="1"/>
              <a:t>automatic</a:t>
            </a:r>
            <a:r>
              <a:rPr lang="it-IT" sz="2400" dirty="0"/>
              <a:t> code generation: software </a:t>
            </a:r>
            <a:r>
              <a:rPr lang="it-IT" sz="2400" dirty="0" err="1"/>
              <a:t>factories</a:t>
            </a:r>
            <a:endParaRPr lang="en-GB" sz="24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18</a:t>
            </a:fld>
            <a:endParaRPr lang="en-GB"/>
          </a:p>
        </p:txBody>
      </p:sp>
    </p:spTree>
    <p:extLst>
      <p:ext uri="{BB962C8B-B14F-4D97-AF65-F5344CB8AC3E}">
        <p14:creationId xmlns:p14="http://schemas.microsoft.com/office/powerpoint/2010/main" val="2131012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WORK TO DO</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92500" lnSpcReduction="10000"/>
          </a:bodyPr>
          <a:lstStyle/>
          <a:p>
            <a:r>
              <a:rPr lang="it-IT" dirty="0" err="1"/>
              <a:t>Acquire</a:t>
            </a:r>
            <a:r>
              <a:rPr lang="it-IT" dirty="0"/>
              <a:t> a </a:t>
            </a:r>
            <a:r>
              <a:rPr lang="it-IT" dirty="0" err="1"/>
              <a:t>paper</a:t>
            </a:r>
            <a:r>
              <a:rPr lang="it-IT" dirty="0"/>
              <a:t>-notebook and a </a:t>
            </a:r>
            <a:r>
              <a:rPr lang="it-IT" dirty="0" err="1"/>
              <a:t>pencil</a:t>
            </a:r>
            <a:endParaRPr lang="it-IT" dirty="0"/>
          </a:p>
          <a:p>
            <a:r>
              <a:rPr lang="it-IT" dirty="0" err="1"/>
              <a:t>Fill</a:t>
            </a:r>
            <a:r>
              <a:rPr lang="it-IT" dirty="0"/>
              <a:t> </a:t>
            </a:r>
            <a:r>
              <a:rPr lang="it-IT" dirty="0" err="1"/>
              <a:t>our</a:t>
            </a:r>
            <a:r>
              <a:rPr lang="it-IT" dirty="0"/>
              <a:t> </a:t>
            </a:r>
            <a:r>
              <a:rPr lang="it-IT" dirty="0" err="1"/>
              <a:t>workflow</a:t>
            </a:r>
            <a:r>
              <a:rPr lang="it-IT" dirty="0"/>
              <a:t> </a:t>
            </a:r>
            <a:r>
              <a:rPr lang="it-IT" dirty="0" err="1">
                <a:hlinkClick r:id="rId3"/>
              </a:rPr>
              <a:t>template</a:t>
            </a:r>
            <a:r>
              <a:rPr lang="it-IT" dirty="0"/>
              <a:t> with </a:t>
            </a:r>
            <a:r>
              <a:rPr lang="it-IT" dirty="0" err="1"/>
              <a:t>your</a:t>
            </a:r>
            <a:r>
              <a:rPr lang="it-IT" dirty="0"/>
              <a:t> data/photo and </a:t>
            </a:r>
            <a:r>
              <a:rPr lang="it-IT" dirty="0" err="1"/>
              <a:t>print</a:t>
            </a:r>
            <a:r>
              <a:rPr lang="it-IT" dirty="0"/>
              <a:t> </a:t>
            </a:r>
            <a:r>
              <a:rPr lang="it-IT" dirty="0" err="1"/>
              <a:t>it</a:t>
            </a:r>
            <a:r>
              <a:rPr lang="it-IT" dirty="0"/>
              <a:t> on a SINGLE SHEET</a:t>
            </a:r>
          </a:p>
          <a:p>
            <a:r>
              <a:rPr lang="it-IT" dirty="0"/>
              <a:t>Download and </a:t>
            </a:r>
            <a:r>
              <a:rPr lang="it-IT" dirty="0" err="1"/>
              <a:t>install</a:t>
            </a:r>
            <a:r>
              <a:rPr lang="it-IT" dirty="0"/>
              <a:t> </a:t>
            </a:r>
            <a:r>
              <a:rPr lang="it-IT" dirty="0" err="1"/>
              <a:t>tools</a:t>
            </a:r>
            <a:r>
              <a:rPr lang="it-IT" dirty="0"/>
              <a:t> </a:t>
            </a:r>
            <a:r>
              <a:rPr lang="it-IT" dirty="0" err="1"/>
              <a:t>reported</a:t>
            </a:r>
            <a:r>
              <a:rPr lang="it-IT" dirty="0"/>
              <a:t> in </a:t>
            </a:r>
            <a:r>
              <a:rPr lang="it-IT" dirty="0">
                <a:hlinkClick r:id="rId4"/>
              </a:rPr>
              <a:t>LabBo2020StartUp</a:t>
            </a:r>
            <a:endParaRPr lang="it-IT" dirty="0"/>
          </a:p>
          <a:p>
            <a:r>
              <a:rPr lang="it-IT" dirty="0" err="1"/>
              <a:t>Attempt</a:t>
            </a:r>
            <a:r>
              <a:rPr lang="it-IT" dirty="0"/>
              <a:t> to </a:t>
            </a:r>
            <a:r>
              <a:rPr lang="it-IT" dirty="0" err="1"/>
              <a:t>fill</a:t>
            </a:r>
            <a:r>
              <a:rPr lang="it-IT" dirty="0"/>
              <a:t> (</a:t>
            </a:r>
            <a:r>
              <a:rPr lang="it-IT" dirty="0" err="1"/>
              <a:t>at</a:t>
            </a:r>
            <a:r>
              <a:rPr lang="it-IT" dirty="0"/>
              <a:t> </a:t>
            </a:r>
            <a:r>
              <a:rPr lang="it-IT" dirty="0" err="1"/>
              <a:t>your</a:t>
            </a:r>
            <a:r>
              <a:rPr lang="it-IT" dirty="0"/>
              <a:t> best) the </a:t>
            </a:r>
            <a:r>
              <a:rPr lang="it-IT" dirty="0" err="1"/>
              <a:t>template</a:t>
            </a:r>
            <a:r>
              <a:rPr lang="it-IT" dirty="0"/>
              <a:t> with </a:t>
            </a:r>
            <a:r>
              <a:rPr lang="it-IT" dirty="0" err="1"/>
              <a:t>reference</a:t>
            </a:r>
            <a:r>
              <a:rPr lang="it-IT" dirty="0"/>
              <a:t> to </a:t>
            </a:r>
            <a:r>
              <a:rPr lang="it-IT" dirty="0">
                <a:solidFill>
                  <a:srgbClr val="C00000"/>
                </a:solidFill>
              </a:rPr>
              <a:t>Application0 </a:t>
            </a:r>
            <a:r>
              <a:rPr lang="it-IT" dirty="0"/>
              <a:t>and </a:t>
            </a:r>
            <a:r>
              <a:rPr lang="it-IT" dirty="0" err="1"/>
              <a:t>print</a:t>
            </a:r>
            <a:r>
              <a:rPr lang="it-IT" dirty="0"/>
              <a:t> </a:t>
            </a:r>
            <a:r>
              <a:rPr lang="it-IT" dirty="0" err="1"/>
              <a:t>it</a:t>
            </a:r>
            <a:r>
              <a:rPr lang="it-IT" dirty="0"/>
              <a:t> on a SINGLE SHEET</a:t>
            </a:r>
            <a:endParaRPr lang="it-IT" dirty="0">
              <a:solidFill>
                <a:srgbClr val="C00000"/>
              </a:solidFill>
            </a:endParaRPr>
          </a:p>
          <a:p>
            <a:pPr marL="0" indent="0">
              <a:buNone/>
            </a:pPr>
            <a:r>
              <a:rPr lang="it-IT" dirty="0"/>
              <a:t>--------------------------------------------------------------------------------</a:t>
            </a:r>
          </a:p>
          <a:p>
            <a:r>
              <a:rPr lang="it-IT" dirty="0" err="1"/>
              <a:t>Evaluate</a:t>
            </a:r>
            <a:r>
              <a:rPr lang="it-IT" dirty="0"/>
              <a:t> the </a:t>
            </a:r>
            <a:r>
              <a:rPr lang="it-IT" dirty="0" err="1"/>
              <a:t>possibility</a:t>
            </a:r>
            <a:r>
              <a:rPr lang="it-IT" dirty="0"/>
              <a:t> to </a:t>
            </a:r>
            <a:r>
              <a:rPr lang="it-IT" dirty="0" err="1">
                <a:hlinkClick r:id="rId5"/>
              </a:rPr>
              <a:t>build</a:t>
            </a:r>
            <a:r>
              <a:rPr lang="it-IT" dirty="0">
                <a:hlinkClick r:id="rId5"/>
              </a:rPr>
              <a:t> a DDR</a:t>
            </a:r>
            <a:endParaRPr lang="it-IT" dirty="0"/>
          </a:p>
          <a:p>
            <a:r>
              <a:rPr lang="en-GB" dirty="0"/>
              <a:t>Read  </a:t>
            </a:r>
          </a:p>
          <a:p>
            <a:pPr lvl="1"/>
            <a:r>
              <a:rPr lang="en-GB" dirty="0">
                <a:hlinkClick r:id="rId6"/>
              </a:rPr>
              <a:t>https://www.scrumguides.org/docs/scrumguide/v2017/2017-Scrum-Guide-Italian.pdf</a:t>
            </a:r>
            <a:endParaRPr lang="en-GB" baseline="30000" dirty="0"/>
          </a:p>
          <a:p>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19</a:t>
            </a:fld>
            <a:endParaRPr lang="en-GB"/>
          </a:p>
        </p:txBody>
      </p:sp>
    </p:spTree>
    <p:extLst>
      <p:ext uri="{BB962C8B-B14F-4D97-AF65-F5344CB8AC3E}">
        <p14:creationId xmlns:p14="http://schemas.microsoft.com/office/powerpoint/2010/main" val="1479067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INGEGNERIA</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pPr marL="0" indent="0">
              <a:buNone/>
            </a:pPr>
            <a:r>
              <a:rPr lang="it-IT" sz="2600" dirty="0"/>
              <a:t>Da</a:t>
            </a:r>
            <a:r>
              <a:rPr lang="en-GB" sz="2600" dirty="0"/>
              <a:t> </a:t>
            </a:r>
            <a:r>
              <a:rPr lang="en-GB" sz="2600" dirty="0">
                <a:hlinkClick r:id="rId2"/>
              </a:rPr>
              <a:t>https://it.wikipedia.org/wiki/Ingegneria</a:t>
            </a:r>
            <a:r>
              <a:rPr lang="en-GB" sz="2600" dirty="0"/>
              <a:t>:</a:t>
            </a:r>
            <a:endParaRPr lang="it-IT" sz="2600" dirty="0"/>
          </a:p>
          <a:p>
            <a:r>
              <a:rPr lang="it-IT" dirty="0"/>
              <a:t>L'</a:t>
            </a:r>
            <a:r>
              <a:rPr lang="it-IT" b="1" dirty="0"/>
              <a:t>ingegneria</a:t>
            </a:r>
            <a:r>
              <a:rPr lang="it-IT" dirty="0"/>
              <a:t> è la </a:t>
            </a:r>
            <a:r>
              <a:rPr lang="it-IT" dirty="0">
                <a:hlinkClick r:id="rId3" tooltip="Disciplina (didattica)"/>
              </a:rPr>
              <a:t>disciplina</a:t>
            </a:r>
            <a:r>
              <a:rPr lang="it-IT" dirty="0"/>
              <a:t>, a forte connotazione </a:t>
            </a:r>
            <a:r>
              <a:rPr lang="it-IT" dirty="0">
                <a:hlinkClick r:id="rId4"/>
              </a:rPr>
              <a:t>tecnico</a:t>
            </a:r>
            <a:r>
              <a:rPr lang="it-IT" dirty="0"/>
              <a:t>-</a:t>
            </a:r>
            <a:r>
              <a:rPr lang="it-IT" dirty="0">
                <a:hlinkClick r:id="rId5" tooltip="Scienza"/>
              </a:rPr>
              <a:t>scientifica</a:t>
            </a:r>
            <a:r>
              <a:rPr lang="it-IT" dirty="0"/>
              <a:t>, che ha come obiettivo l'applicazione di </a:t>
            </a:r>
            <a:r>
              <a:rPr lang="it-IT" dirty="0">
                <a:hlinkClick r:id="rId6" tooltip="Conoscenza"/>
              </a:rPr>
              <a:t>conoscenze</a:t>
            </a:r>
            <a:r>
              <a:rPr lang="it-IT" dirty="0"/>
              <a:t> e risultati propri delle </a:t>
            </a:r>
            <a:r>
              <a:rPr lang="it-IT" dirty="0">
                <a:hlinkClick r:id="rId7" tooltip="Scienze matematiche, fisiche e naturali"/>
              </a:rPr>
              <a:t>scienze matematiche, fisiche e naturali</a:t>
            </a:r>
            <a:r>
              <a:rPr lang="it-IT" dirty="0"/>
              <a:t> per produrre </a:t>
            </a:r>
            <a:r>
              <a:rPr lang="it-IT" dirty="0">
                <a:hlinkClick r:id="rId8" tooltip="Sistema"/>
              </a:rPr>
              <a:t>sistemi</a:t>
            </a:r>
            <a:r>
              <a:rPr lang="it-IT" dirty="0"/>
              <a:t> e soluzioni in grado di soddisfare </a:t>
            </a:r>
            <a:r>
              <a:rPr lang="it-IT" dirty="0">
                <a:hlinkClick r:id="rId9" tooltip="Bisogno"/>
              </a:rPr>
              <a:t>esigenze</a:t>
            </a:r>
            <a:r>
              <a:rPr lang="it-IT" dirty="0"/>
              <a:t> tecniche e materiali della </a:t>
            </a:r>
            <a:r>
              <a:rPr lang="it-IT" dirty="0">
                <a:hlinkClick r:id="rId10" tooltip="Società (sociologia)"/>
              </a:rPr>
              <a:t>società</a:t>
            </a:r>
            <a:r>
              <a:rPr lang="it-IT" dirty="0"/>
              <a:t> attraverso le fasi della </a:t>
            </a:r>
            <a:r>
              <a:rPr lang="it-IT" dirty="0">
                <a:hlinkClick r:id="rId11" tooltip="Progettazione"/>
              </a:rPr>
              <a:t>progettazione</a:t>
            </a:r>
            <a:r>
              <a:rPr lang="it-IT" dirty="0"/>
              <a:t>, </a:t>
            </a:r>
            <a:r>
              <a:rPr lang="it-IT" dirty="0">
                <a:hlinkClick r:id="rId12" tooltip="Implementazione"/>
              </a:rPr>
              <a:t>realizzazione</a:t>
            </a:r>
            <a:r>
              <a:rPr lang="it-IT" dirty="0"/>
              <a:t> e gestione degli stessi. </a:t>
            </a:r>
          </a:p>
          <a:p>
            <a:pPr marL="0" indent="0">
              <a:buNone/>
            </a:pP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2</a:t>
            </a:fld>
            <a:endParaRPr lang="en-GB"/>
          </a:p>
        </p:txBody>
      </p:sp>
    </p:spTree>
    <p:extLst>
      <p:ext uri="{BB962C8B-B14F-4D97-AF65-F5344CB8AC3E}">
        <p14:creationId xmlns:p14="http://schemas.microsoft.com/office/powerpoint/2010/main" val="1562481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Domande </a:t>
            </a:r>
            <a:r>
              <a:rPr lang="it-IT" sz="4000" dirty="0"/>
              <a:t>(su un sistema)</a:t>
            </a:r>
          </a:p>
        </p:txBody>
      </p:sp>
      <p:sp>
        <p:nvSpPr>
          <p:cNvPr id="3" name="Content Placeholder 2"/>
          <p:cNvSpPr>
            <a:spLocks noGrp="1"/>
          </p:cNvSpPr>
          <p:nvPr>
            <p:ph idx="1"/>
          </p:nvPr>
        </p:nvSpPr>
        <p:spPr>
          <a:xfrm>
            <a:off x="428596" y="1357298"/>
            <a:ext cx="8229600" cy="4389120"/>
          </a:xfrm>
        </p:spPr>
        <p:txBody>
          <a:bodyPr>
            <a:normAutofit/>
          </a:bodyPr>
          <a:lstStyle/>
          <a:p>
            <a:r>
              <a:rPr lang="it-IT" dirty="0"/>
              <a:t>Cosa </a:t>
            </a:r>
            <a:r>
              <a:rPr lang="it-IT" dirty="0">
                <a:solidFill>
                  <a:srgbClr val="C00000"/>
                </a:solidFill>
              </a:rPr>
              <a:t>deve fare</a:t>
            </a:r>
            <a:r>
              <a:rPr lang="it-IT" dirty="0"/>
              <a:t>	 </a:t>
            </a:r>
            <a:r>
              <a:rPr lang="it-IT" dirty="0">
                <a:sym typeface="Wingdings" pitchFamily="2" charset="2"/>
              </a:rPr>
              <a:t></a:t>
            </a:r>
            <a:r>
              <a:rPr lang="it-IT" dirty="0"/>
              <a:t>		 </a:t>
            </a:r>
            <a:r>
              <a:rPr lang="it-IT" i="1" dirty="0"/>
              <a:t>committente</a:t>
            </a:r>
          </a:p>
          <a:p>
            <a:r>
              <a:rPr lang="it-IT" dirty="0"/>
              <a:t>Cosa </a:t>
            </a:r>
            <a:r>
              <a:rPr lang="it-IT" dirty="0">
                <a:solidFill>
                  <a:srgbClr val="C00000"/>
                </a:solidFill>
              </a:rPr>
              <a:t>deve</a:t>
            </a:r>
            <a:r>
              <a:rPr lang="it-IT" dirty="0"/>
              <a:t> </a:t>
            </a:r>
            <a:r>
              <a:rPr lang="it-IT" dirty="0">
                <a:solidFill>
                  <a:srgbClr val="C00000"/>
                </a:solidFill>
              </a:rPr>
              <a:t>essere</a:t>
            </a:r>
            <a:r>
              <a:rPr lang="it-IT" dirty="0"/>
              <a:t>	</a:t>
            </a:r>
            <a:r>
              <a:rPr lang="it-IT" dirty="0">
                <a:sym typeface="Wingdings" pitchFamily="2" charset="2"/>
              </a:rPr>
              <a:t>  </a:t>
            </a:r>
            <a:r>
              <a:rPr lang="it-IT" dirty="0"/>
              <a:t>		 </a:t>
            </a:r>
            <a:r>
              <a:rPr lang="it-IT" i="1" dirty="0"/>
              <a:t>analista</a:t>
            </a:r>
          </a:p>
          <a:p>
            <a:pPr lvl="1"/>
            <a:r>
              <a:rPr lang="it-IT" sz="2000" dirty="0"/>
              <a:t>Quale </a:t>
            </a:r>
            <a:r>
              <a:rPr lang="it-IT" sz="2000" b="1" i="1" dirty="0">
                <a:solidFill>
                  <a:srgbClr val="00B050"/>
                </a:solidFill>
              </a:rPr>
              <a:t>struttura-interazione-comportamento</a:t>
            </a:r>
            <a:r>
              <a:rPr lang="it-IT" sz="2000" dirty="0"/>
              <a:t> </a:t>
            </a:r>
            <a:r>
              <a:rPr lang="it-IT" sz="2000" b="1" dirty="0">
                <a:solidFill>
                  <a:srgbClr val="C00000"/>
                </a:solidFill>
              </a:rPr>
              <a:t>sono necessari </a:t>
            </a:r>
            <a:r>
              <a:rPr lang="it-IT" sz="2000" dirty="0"/>
              <a:t>tenendo conto dei </a:t>
            </a:r>
            <a:r>
              <a:rPr lang="it-IT" sz="2000" b="1" i="1" dirty="0">
                <a:solidFill>
                  <a:srgbClr val="7030A0"/>
                </a:solidFill>
              </a:rPr>
              <a:t>vincoli che sorgono dai requisiti e dal problema in sè</a:t>
            </a:r>
          </a:p>
          <a:p>
            <a:r>
              <a:rPr lang="it-IT" dirty="0"/>
              <a:t>Cosa </a:t>
            </a:r>
            <a:r>
              <a:rPr lang="it-IT" dirty="0">
                <a:solidFill>
                  <a:srgbClr val="C00000"/>
                </a:solidFill>
              </a:rPr>
              <a:t>è opportuno </a:t>
            </a:r>
            <a:r>
              <a:rPr lang="it-IT" dirty="0"/>
              <a:t>che sia	</a:t>
            </a:r>
            <a:r>
              <a:rPr lang="it-IT" dirty="0">
                <a:sym typeface="Wingdings" pitchFamily="2" charset="2"/>
              </a:rPr>
              <a:t> </a:t>
            </a:r>
            <a:r>
              <a:rPr lang="it-IT" dirty="0"/>
              <a:t>	</a:t>
            </a:r>
            <a:r>
              <a:rPr lang="it-IT" i="1" dirty="0"/>
              <a:t>analista</a:t>
            </a:r>
          </a:p>
          <a:p>
            <a:pPr marL="742950" lvl="2" indent="-342900"/>
            <a:r>
              <a:rPr lang="it-IT" dirty="0"/>
              <a:t>Tenendo conto delle tecnologie, dell’andamento del mercato, delle risorse umane, economiche, temporali, etc.</a:t>
            </a:r>
          </a:p>
          <a:p>
            <a:r>
              <a:rPr lang="it-IT" i="1" dirty="0">
                <a:solidFill>
                  <a:srgbClr val="C00000"/>
                </a:solidFill>
              </a:rPr>
              <a:t>Come è fatto</a:t>
            </a:r>
            <a:r>
              <a:rPr lang="it-IT" dirty="0"/>
              <a:t>	</a:t>
            </a:r>
            <a:r>
              <a:rPr lang="it-IT" dirty="0">
                <a:sym typeface="Wingdings" pitchFamily="2" charset="2"/>
              </a:rPr>
              <a:t> 		 	</a:t>
            </a:r>
            <a:r>
              <a:rPr lang="it-IT" i="1" dirty="0"/>
              <a:t>progettista</a:t>
            </a:r>
          </a:p>
          <a:p>
            <a:pPr marL="548640" lvl="2" indent="-274320">
              <a:buClr>
                <a:schemeClr val="accent3"/>
              </a:buClr>
              <a:buSzPct val="95000"/>
            </a:pPr>
            <a:r>
              <a:rPr lang="it-IT" sz="2000" dirty="0"/>
              <a:t>Quale </a:t>
            </a:r>
            <a:r>
              <a:rPr lang="it-IT" sz="2000" b="1" i="1" dirty="0">
                <a:solidFill>
                  <a:srgbClr val="00B050"/>
                </a:solidFill>
              </a:rPr>
              <a:t> struttura-interazione-comportamento </a:t>
            </a:r>
            <a:r>
              <a:rPr lang="it-IT" sz="2000" dirty="0"/>
              <a:t>ha il sistema finale tenendo conto dei vincoli dall’analisi e dei criteri (</a:t>
            </a:r>
            <a:r>
              <a:rPr lang="it-IT" sz="2000" i="1" dirty="0">
                <a:solidFill>
                  <a:srgbClr val="C00000"/>
                </a:solidFill>
              </a:rPr>
              <a:t>pattern</a:t>
            </a:r>
            <a:r>
              <a:rPr lang="it-IT" sz="2000" dirty="0"/>
              <a:t>) usati per risolvere le forze (anche contrastanti)  in gioco</a:t>
            </a:r>
            <a:endParaRPr lang="it-IT" sz="2000" b="1" i="1" dirty="0">
              <a:solidFill>
                <a:srgbClr val="7030A0"/>
              </a:solidFill>
            </a:endParaRPr>
          </a:p>
          <a:p>
            <a:endParaRPr lang="it-IT" i="1" dirty="0"/>
          </a:p>
        </p:txBody>
      </p:sp>
      <p:sp>
        <p:nvSpPr>
          <p:cNvPr id="4" name="Footer Placeholder 3"/>
          <p:cNvSpPr>
            <a:spLocks noGrp="1"/>
          </p:cNvSpPr>
          <p:nvPr>
            <p:ph type="ftr" sz="quarter" idx="11"/>
          </p:nvPr>
        </p:nvSpPr>
        <p:spPr/>
        <p:txBody>
          <a:bodyPr/>
          <a:lstStyle/>
          <a:p>
            <a:r>
              <a:rPr lang="it-IT"/>
              <a:t>AN - Univwersity of Bologna</a:t>
            </a:r>
          </a:p>
        </p:txBody>
      </p:sp>
    </p:spTree>
    <p:extLst>
      <p:ext uri="{BB962C8B-B14F-4D97-AF65-F5344CB8AC3E}">
        <p14:creationId xmlns:p14="http://schemas.microsoft.com/office/powerpoint/2010/main" val="1134098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Workflow</a:t>
            </a:r>
            <a:endParaRPr lang="it-IT" dirty="0"/>
          </a:p>
        </p:txBody>
      </p:sp>
      <p:sp>
        <p:nvSpPr>
          <p:cNvPr id="3" name="Segnaposto contenuto 2"/>
          <p:cNvSpPr>
            <a:spLocks noGrp="1"/>
          </p:cNvSpPr>
          <p:nvPr>
            <p:ph idx="1"/>
          </p:nvPr>
        </p:nvSpPr>
        <p:spPr>
          <a:xfrm>
            <a:off x="500034" y="1357298"/>
            <a:ext cx="8229600" cy="4389120"/>
          </a:xfrm>
        </p:spPr>
        <p:txBody>
          <a:bodyPr>
            <a:noAutofit/>
          </a:bodyPr>
          <a:lstStyle/>
          <a:p>
            <a:r>
              <a:rPr lang="it-IT" sz="2800" dirty="0"/>
              <a:t>Sviluppiamo l’analisi dei requisiti e l’analisi del problema</a:t>
            </a:r>
          </a:p>
          <a:p>
            <a:pPr lvl="1"/>
            <a:r>
              <a:rPr lang="it-IT" i="1" dirty="0">
                <a:solidFill>
                  <a:srgbClr val="C00000"/>
                </a:solidFill>
              </a:rPr>
              <a:t>Esprimendo fatti rilevanti attraverso modelli essenziali</a:t>
            </a:r>
          </a:p>
          <a:p>
            <a:r>
              <a:rPr lang="it-IT" sz="2800" dirty="0"/>
              <a:t>Discutiamo in modo sistematico avvalendoci di modelli basati su meta-modelli custom</a:t>
            </a:r>
          </a:p>
          <a:p>
            <a:pPr lvl="1"/>
            <a:r>
              <a:rPr lang="it-IT" sz="1800" i="1" dirty="0">
                <a:solidFill>
                  <a:srgbClr val="C00000"/>
                </a:solidFill>
              </a:rPr>
              <a:t>Usiamo i modelli come se fossero il nuovo codice sorgente </a:t>
            </a:r>
            <a:r>
              <a:rPr lang="it-IT" sz="1800" dirty="0"/>
              <a:t>costruendo generatori di codice usando </a:t>
            </a:r>
            <a:r>
              <a:rPr lang="it-IT" sz="1800" dirty="0" err="1"/>
              <a:t>Xtext</a:t>
            </a:r>
            <a:r>
              <a:rPr lang="it-IT" sz="1800" dirty="0"/>
              <a:t>  (pg. 206)</a:t>
            </a:r>
          </a:p>
          <a:p>
            <a:pPr lvl="1"/>
            <a:r>
              <a:rPr lang="it-IT" sz="1800" dirty="0"/>
              <a:t>Realizziamo in modo automatico la </a:t>
            </a:r>
            <a:r>
              <a:rPr lang="it-IT" sz="1800" dirty="0" err="1"/>
              <a:t>schematic</a:t>
            </a:r>
            <a:r>
              <a:rPr lang="it-IT" sz="1800" dirty="0"/>
              <a:t> part </a:t>
            </a:r>
            <a:r>
              <a:rPr lang="it-IT" sz="1800" dirty="0" err="1"/>
              <a:t>avvelendoci</a:t>
            </a:r>
            <a:r>
              <a:rPr lang="it-IT" sz="1800" dirty="0"/>
              <a:t> dei design pattern per sistemi distribuiti</a:t>
            </a:r>
          </a:p>
          <a:p>
            <a:r>
              <a:rPr lang="it-IT" sz="2800" i="1" dirty="0">
                <a:solidFill>
                  <a:srgbClr val="C00000"/>
                </a:solidFill>
              </a:rPr>
              <a:t>Impostiamo piani di collaudo ancor prima di avere iniziato la fase di progettazione</a:t>
            </a:r>
          </a:p>
          <a:p>
            <a:r>
              <a:rPr lang="it-IT" sz="2800" dirty="0"/>
              <a:t>Realizziamo un primo prototipo di prodotto e interagiamo con il committente</a:t>
            </a:r>
          </a:p>
        </p:txBody>
      </p:sp>
      <p:sp>
        <p:nvSpPr>
          <p:cNvPr id="4" name="Segnaposto piè di pagina 3"/>
          <p:cNvSpPr>
            <a:spLocks noGrp="1"/>
          </p:cNvSpPr>
          <p:nvPr>
            <p:ph type="ftr" sz="quarter" idx="11"/>
          </p:nvPr>
        </p:nvSpPr>
        <p:spPr/>
        <p:txBody>
          <a:bodyPr/>
          <a:lstStyle/>
          <a:p>
            <a:r>
              <a:rPr lang="it-IT"/>
              <a:t>Ingegneria del software AN Università di Bologna </a:t>
            </a:r>
          </a:p>
        </p:txBody>
      </p:sp>
      <p:pic>
        <p:nvPicPr>
          <p:cNvPr id="5" name="Immagine 4" descr="logoBologna.gif"/>
          <p:cNvPicPr>
            <a:picLocks noChangeAspect="1"/>
          </p:cNvPicPr>
          <p:nvPr/>
        </p:nvPicPr>
        <p:blipFill>
          <a:blip r:embed="rId2" cstate="print"/>
          <a:stretch>
            <a:fillRect/>
          </a:stretch>
        </p:blipFill>
        <p:spPr>
          <a:xfrm>
            <a:off x="7572396" y="214290"/>
            <a:ext cx="1195392" cy="1195392"/>
          </a:xfrm>
          <a:prstGeom prst="rect">
            <a:avLst/>
          </a:prstGeom>
        </p:spPr>
      </p:pic>
    </p:spTree>
    <p:extLst>
      <p:ext uri="{BB962C8B-B14F-4D97-AF65-F5344CB8AC3E}">
        <p14:creationId xmlns:p14="http://schemas.microsoft.com/office/powerpoint/2010/main" val="2425407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Non c’è … senza analisi</a:t>
            </a:r>
          </a:p>
        </p:txBody>
      </p:sp>
      <p:sp>
        <p:nvSpPr>
          <p:cNvPr id="3" name="Content Placeholder 2"/>
          <p:cNvSpPr>
            <a:spLocks noGrp="1"/>
          </p:cNvSpPr>
          <p:nvPr>
            <p:ph idx="1"/>
          </p:nvPr>
        </p:nvSpPr>
        <p:spPr/>
        <p:txBody>
          <a:bodyPr/>
          <a:lstStyle/>
          <a:p>
            <a:r>
              <a:rPr lang="it-IT" dirty="0"/>
              <a:t>NON iniziamo la fase di progetto prima di avere assestato la fase di </a:t>
            </a:r>
            <a:r>
              <a:rPr lang="it-IT" i="1" dirty="0">
                <a:solidFill>
                  <a:srgbClr val="C00000"/>
                </a:solidFill>
              </a:rPr>
              <a:t>analisi dei requisiti e l’analisi del problema</a:t>
            </a:r>
            <a:r>
              <a:rPr lang="it-IT" dirty="0"/>
              <a:t>, con relativa peer-review, al fine di</a:t>
            </a:r>
          </a:p>
          <a:p>
            <a:pPr lvl="1"/>
            <a:r>
              <a:rPr lang="it-IT" dirty="0"/>
              <a:t>Individuare i principali sottosistemi</a:t>
            </a:r>
          </a:p>
          <a:p>
            <a:pPr lvl="1"/>
            <a:r>
              <a:rPr lang="it-IT" dirty="0"/>
              <a:t>Capire quali tecnologie sono necessarie</a:t>
            </a:r>
          </a:p>
          <a:p>
            <a:pPr lvl="1"/>
            <a:r>
              <a:rPr lang="it-IT" dirty="0"/>
              <a:t>Valutare i punti critici, i rischi e i costi</a:t>
            </a:r>
          </a:p>
          <a:p>
            <a:pPr lvl="1"/>
            <a:r>
              <a:rPr lang="it-IT" dirty="0"/>
              <a:t>Pianificare l’uso delle risorse e i tempi </a:t>
            </a:r>
          </a:p>
          <a:p>
            <a:pPr lvl="1"/>
            <a:r>
              <a:rPr lang="it-IT" dirty="0"/>
              <a:t>Distribuire il lavoro tra le persone</a:t>
            </a:r>
          </a:p>
          <a:p>
            <a:endParaRPr lang="it-IT" dirty="0"/>
          </a:p>
          <a:p>
            <a:endParaRPr lang="it-IT" dirty="0"/>
          </a:p>
        </p:txBody>
      </p:sp>
      <p:sp>
        <p:nvSpPr>
          <p:cNvPr id="4" name="Footer Placeholder 3"/>
          <p:cNvSpPr>
            <a:spLocks noGrp="1"/>
          </p:cNvSpPr>
          <p:nvPr>
            <p:ph type="ftr" sz="quarter" idx="11"/>
          </p:nvPr>
        </p:nvSpPr>
        <p:spPr/>
        <p:txBody>
          <a:bodyPr/>
          <a:lstStyle/>
          <a:p>
            <a:r>
              <a:rPr lang="it-IT"/>
              <a:t>AN - University of Bologna</a:t>
            </a:r>
          </a:p>
        </p:txBody>
      </p:sp>
    </p:spTree>
    <p:extLst>
      <p:ext uri="{BB962C8B-B14F-4D97-AF65-F5344CB8AC3E}">
        <p14:creationId xmlns:p14="http://schemas.microsoft.com/office/powerpoint/2010/main" val="1852103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23</a:t>
            </a:fld>
            <a:endParaRPr lang="it-IT"/>
          </a:p>
        </p:txBody>
      </p:sp>
      <p:sp>
        <p:nvSpPr>
          <p:cNvPr id="4" name="Rettangolo arrotondato 3"/>
          <p:cNvSpPr/>
          <p:nvPr/>
        </p:nvSpPr>
        <p:spPr>
          <a:xfrm>
            <a:off x="1187624" y="194519"/>
            <a:ext cx="6051794" cy="4890665"/>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sp>
        <p:nvSpPr>
          <p:cNvPr id="34" name="Ovale 33"/>
          <p:cNvSpPr/>
          <p:nvPr/>
        </p:nvSpPr>
        <p:spPr>
          <a:xfrm>
            <a:off x="1456796" y="29048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4" name="Ovale 43"/>
          <p:cNvSpPr/>
          <p:nvPr/>
        </p:nvSpPr>
        <p:spPr>
          <a:xfrm>
            <a:off x="1457417" y="37840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4" name="CasellaDiTesto 53"/>
          <p:cNvSpPr txBox="1"/>
          <p:nvPr/>
        </p:nvSpPr>
        <p:spPr>
          <a:xfrm>
            <a:off x="2432535" y="3081455"/>
            <a:ext cx="873957" cy="400110"/>
          </a:xfrm>
          <a:prstGeom prst="rect">
            <a:avLst/>
          </a:prstGeom>
          <a:noFill/>
        </p:spPr>
        <p:txBody>
          <a:bodyPr wrap="none" rtlCol="0">
            <a:spAutoFit/>
          </a:bodyPr>
          <a:lstStyle/>
          <a:p>
            <a:r>
              <a:rPr lang="it-IT" sz="2000" dirty="0">
                <a:latin typeface="Calibri" panose="020F0502020204030204" pitchFamily="34" charset="0"/>
                <a:cs typeface="Calibri" panose="020F0502020204030204" pitchFamily="34" charset="0"/>
              </a:rPr>
              <a:t>Object</a:t>
            </a:r>
            <a:endParaRPr lang="en-GB" sz="2000" dirty="0">
              <a:latin typeface="Calibri" panose="020F0502020204030204" pitchFamily="34" charset="0"/>
              <a:cs typeface="Calibri" panose="020F0502020204030204" pitchFamily="34" charset="0"/>
            </a:endParaRPr>
          </a:p>
        </p:txBody>
      </p:sp>
      <p:sp>
        <p:nvSpPr>
          <p:cNvPr id="55" name="CasellaDiTesto 54"/>
          <p:cNvSpPr txBox="1"/>
          <p:nvPr/>
        </p:nvSpPr>
        <p:spPr>
          <a:xfrm>
            <a:off x="2480681" y="3946006"/>
            <a:ext cx="1284006" cy="707886"/>
          </a:xfrm>
          <a:prstGeom prst="rect">
            <a:avLst/>
          </a:prstGeom>
          <a:noFill/>
        </p:spPr>
        <p:txBody>
          <a:bodyPr wrap="none" rtlCol="0">
            <a:spAutoFit/>
          </a:bodyPr>
          <a:lstStyle/>
          <a:p>
            <a:r>
              <a:rPr lang="it-IT" sz="2000" dirty="0">
                <a:latin typeface="Calibri" panose="020F0502020204030204" pitchFamily="34" charset="0"/>
                <a:cs typeface="Calibri" panose="020F0502020204030204" pitchFamily="34" charset="0"/>
              </a:rPr>
              <a:t>Object</a:t>
            </a:r>
            <a:r>
              <a:rPr lang="it-IT" sz="1600" dirty="0"/>
              <a:t> </a:t>
            </a:r>
            <a:r>
              <a:rPr lang="it-IT" sz="1200" dirty="0"/>
              <a:t>with</a:t>
            </a:r>
            <a:r>
              <a:rPr lang="it-IT" sz="1600" dirty="0"/>
              <a:t> </a:t>
            </a:r>
          </a:p>
          <a:p>
            <a:r>
              <a:rPr lang="it-IT" sz="1200" dirty="0" err="1"/>
              <a:t>internal</a:t>
            </a:r>
            <a:r>
              <a:rPr lang="it-IT" sz="1200" dirty="0"/>
              <a:t> </a:t>
            </a:r>
            <a:r>
              <a:rPr lang="it-IT" sz="2000" dirty="0" err="1">
                <a:latin typeface="Calibri" panose="020F0502020204030204" pitchFamily="34" charset="0"/>
                <a:cs typeface="Calibri" panose="020F0502020204030204" pitchFamily="34" charset="0"/>
              </a:rPr>
              <a:t>Tread</a:t>
            </a:r>
            <a:r>
              <a:rPr lang="it-IT" sz="1200" dirty="0"/>
              <a:t>)</a:t>
            </a:r>
            <a:endParaRPr lang="en-GB" sz="1200" dirty="0"/>
          </a:p>
        </p:txBody>
      </p:sp>
      <p:sp>
        <p:nvSpPr>
          <p:cNvPr id="66" name="CasellaDiTesto 65"/>
          <p:cNvSpPr txBox="1"/>
          <p:nvPr/>
        </p:nvSpPr>
        <p:spPr>
          <a:xfrm>
            <a:off x="5355017" y="2904877"/>
            <a:ext cx="1561453" cy="400110"/>
          </a:xfrm>
          <a:prstGeom prst="rect">
            <a:avLst/>
          </a:prstGeom>
          <a:noFill/>
        </p:spPr>
        <p:txBody>
          <a:bodyPr wrap="none" rtlCol="0">
            <a:spAutoFit/>
          </a:bodyPr>
          <a:lstStyle/>
          <a:p>
            <a:r>
              <a:rPr lang="it-IT" sz="2000" dirty="0"/>
              <a:t>Procedure</a:t>
            </a:r>
            <a:r>
              <a:rPr lang="it-IT" sz="1600" dirty="0"/>
              <a:t> </a:t>
            </a:r>
            <a:r>
              <a:rPr lang="it-IT" sz="2000" dirty="0"/>
              <a:t>Call</a:t>
            </a:r>
            <a:endParaRPr lang="en-GB" sz="2000" dirty="0"/>
          </a:p>
        </p:txBody>
      </p:sp>
      <p:sp>
        <p:nvSpPr>
          <p:cNvPr id="87" name="CasellaDiTesto 86"/>
          <p:cNvSpPr txBox="1"/>
          <p:nvPr/>
        </p:nvSpPr>
        <p:spPr>
          <a:xfrm>
            <a:off x="2480681" y="590480"/>
            <a:ext cx="1619354" cy="400110"/>
          </a:xfrm>
          <a:prstGeom prst="rect">
            <a:avLst/>
          </a:prstGeom>
          <a:noFill/>
        </p:spPr>
        <p:txBody>
          <a:bodyPr wrap="none" rtlCol="0">
            <a:spAutoFit/>
          </a:bodyPr>
          <a:lstStyle/>
          <a:p>
            <a:r>
              <a:rPr lang="it-IT" sz="2000" dirty="0" err="1">
                <a:latin typeface="Calibri" panose="020F0502020204030204" pitchFamily="34" charset="0"/>
                <a:cs typeface="Calibri" panose="020F0502020204030204" pitchFamily="34" charset="0"/>
              </a:rPr>
              <a:t>Generic</a:t>
            </a:r>
            <a:r>
              <a:rPr lang="it-IT" sz="2000" dirty="0"/>
              <a:t> </a:t>
            </a:r>
            <a:r>
              <a:rPr lang="it-IT" sz="2000" dirty="0" err="1"/>
              <a:t>Entity</a:t>
            </a:r>
            <a:endParaRPr lang="en-GB" sz="2000" dirty="0"/>
          </a:p>
        </p:txBody>
      </p:sp>
      <p:cxnSp>
        <p:nvCxnSpPr>
          <p:cNvPr id="89" name="Connettore 1 88"/>
          <p:cNvCxnSpPr>
            <a:stCxn id="4" idx="0"/>
            <a:endCxn id="4" idx="2"/>
          </p:cNvCxnSpPr>
          <p:nvPr/>
        </p:nvCxnSpPr>
        <p:spPr>
          <a:xfrm>
            <a:off x="4213521" y="194519"/>
            <a:ext cx="0" cy="4890665"/>
          </a:xfrm>
          <a:prstGeom prst="line">
            <a:avLst/>
          </a:prstGeom>
        </p:spPr>
        <p:style>
          <a:lnRef idx="1">
            <a:schemeClr val="accent1"/>
          </a:lnRef>
          <a:fillRef idx="0">
            <a:schemeClr val="accent1"/>
          </a:fillRef>
          <a:effectRef idx="0">
            <a:schemeClr val="accent1"/>
          </a:effectRef>
          <a:fontRef idx="minor">
            <a:schemeClr val="tx1"/>
          </a:fontRef>
        </p:style>
      </p:cxnSp>
      <p:grpSp>
        <p:nvGrpSpPr>
          <p:cNvPr id="114" name="Gruppo 113"/>
          <p:cNvGrpSpPr/>
          <p:nvPr/>
        </p:nvGrpSpPr>
        <p:grpSpPr>
          <a:xfrm>
            <a:off x="1534890" y="1148028"/>
            <a:ext cx="662314" cy="599831"/>
            <a:chOff x="1536244" y="1255416"/>
            <a:chExt cx="662314" cy="599831"/>
          </a:xfrm>
          <a:solidFill>
            <a:srgbClr val="FFCC99"/>
          </a:solidFill>
        </p:grpSpPr>
        <p:sp>
          <p:nvSpPr>
            <p:cNvPr id="95" name="Ovale 94"/>
            <p:cNvSpPr/>
            <p:nvPr/>
          </p:nvSpPr>
          <p:spPr>
            <a:xfrm>
              <a:off x="1544982" y="1595795"/>
              <a:ext cx="653576"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Rettangolo 93"/>
            <p:cNvSpPr/>
            <p:nvPr/>
          </p:nvSpPr>
          <p:spPr>
            <a:xfrm>
              <a:off x="1536244" y="1380737"/>
              <a:ext cx="662314" cy="327035"/>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e 96"/>
            <p:cNvSpPr/>
            <p:nvPr/>
          </p:nvSpPr>
          <p:spPr>
            <a:xfrm>
              <a:off x="1536244" y="1255416"/>
              <a:ext cx="659348"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8" name="Connettore 1 97"/>
            <p:cNvCxnSpPr>
              <a:endCxn id="95" idx="2"/>
            </p:cNvCxnSpPr>
            <p:nvPr/>
          </p:nvCxnSpPr>
          <p:spPr>
            <a:xfrm>
              <a:off x="1536244" y="1385142"/>
              <a:ext cx="8738"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102" name="Connettore 1 101"/>
            <p:cNvCxnSpPr>
              <a:endCxn id="95" idx="6"/>
            </p:cNvCxnSpPr>
            <p:nvPr/>
          </p:nvCxnSpPr>
          <p:spPr>
            <a:xfrm>
              <a:off x="2198558" y="1385142"/>
              <a:ext cx="0"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104" name="Connettore 1 103"/>
            <p:cNvCxnSpPr/>
            <p:nvPr/>
          </p:nvCxnSpPr>
          <p:spPr>
            <a:xfrm>
              <a:off x="1566510" y="1707772"/>
              <a:ext cx="629082" cy="0"/>
            </a:xfrm>
            <a:prstGeom prst="line">
              <a:avLst/>
            </a:prstGeom>
            <a:grpFill/>
            <a:ln w="28575">
              <a:solidFill>
                <a:srgbClr val="FFCC99"/>
              </a:solidFill>
            </a:ln>
          </p:spPr>
          <p:style>
            <a:lnRef idx="1">
              <a:schemeClr val="accent1"/>
            </a:lnRef>
            <a:fillRef idx="0">
              <a:schemeClr val="accent1"/>
            </a:fillRef>
            <a:effectRef idx="0">
              <a:schemeClr val="accent1"/>
            </a:effectRef>
            <a:fontRef idx="minor">
              <a:schemeClr val="tx1"/>
            </a:fontRef>
          </p:style>
        </p:cxnSp>
      </p:grpSp>
      <p:sp>
        <p:nvSpPr>
          <p:cNvPr id="108" name="CasellaDiTesto 107"/>
          <p:cNvSpPr txBox="1"/>
          <p:nvPr/>
        </p:nvSpPr>
        <p:spPr>
          <a:xfrm>
            <a:off x="2518130" y="1238203"/>
            <a:ext cx="1214692" cy="400110"/>
          </a:xfrm>
          <a:prstGeom prst="rect">
            <a:avLst/>
          </a:prstGeom>
          <a:noFill/>
        </p:spPr>
        <p:txBody>
          <a:bodyPr wrap="none" rtlCol="0">
            <a:spAutoFit/>
          </a:bodyPr>
          <a:lstStyle>
            <a:defPPr>
              <a:defRPr lang="en-US"/>
            </a:defPPr>
            <a:lvl1pPr>
              <a:defRPr sz="2000">
                <a:latin typeface="Calibri" panose="020F0502020204030204" pitchFamily="34" charset="0"/>
                <a:cs typeface="Calibri" panose="020F0502020204030204" pitchFamily="34" charset="0"/>
              </a:defRPr>
            </a:lvl1pPr>
          </a:lstStyle>
          <a:p>
            <a:r>
              <a:rPr lang="it-IT" dirty="0"/>
              <a:t>Data base</a:t>
            </a:r>
            <a:endParaRPr lang="en-GB" dirty="0"/>
          </a:p>
        </p:txBody>
      </p:sp>
      <p:sp>
        <p:nvSpPr>
          <p:cNvPr id="119" name="Rettangolo 118"/>
          <p:cNvSpPr/>
          <p:nvPr/>
        </p:nvSpPr>
        <p:spPr>
          <a:xfrm>
            <a:off x="1565156" y="2236895"/>
            <a:ext cx="582549" cy="351703"/>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CasellaDiTesto 122"/>
          <p:cNvSpPr txBox="1"/>
          <p:nvPr/>
        </p:nvSpPr>
        <p:spPr>
          <a:xfrm>
            <a:off x="2528349" y="2208829"/>
            <a:ext cx="1096775" cy="400110"/>
          </a:xfrm>
          <a:prstGeom prst="rect">
            <a:avLst/>
          </a:prstGeom>
          <a:noFill/>
        </p:spPr>
        <p:txBody>
          <a:bodyPr wrap="none" rtlCol="0">
            <a:spAutoFit/>
          </a:bodyPr>
          <a:lstStyle/>
          <a:p>
            <a:r>
              <a:rPr lang="it-IT" sz="2000" dirty="0" err="1">
                <a:latin typeface="Calibri" panose="020F0502020204030204" pitchFamily="34" charset="0"/>
                <a:cs typeface="Calibri" panose="020F0502020204030204" pitchFamily="34" charset="0"/>
              </a:rPr>
              <a:t>Function</a:t>
            </a:r>
            <a:endParaRPr lang="en-GB" sz="2000" dirty="0">
              <a:latin typeface="Calibri" panose="020F0502020204030204" pitchFamily="34" charset="0"/>
              <a:cs typeface="Calibri" panose="020F0502020204030204" pitchFamily="34" charset="0"/>
            </a:endParaRPr>
          </a:p>
        </p:txBody>
      </p:sp>
      <p:cxnSp>
        <p:nvCxnSpPr>
          <p:cNvPr id="127" name="Connettore 2 126"/>
          <p:cNvCxnSpPr/>
          <p:nvPr/>
        </p:nvCxnSpPr>
        <p:spPr>
          <a:xfrm flipH="1">
            <a:off x="1832277" y="3946006"/>
            <a:ext cx="13466" cy="393101"/>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Connettore 2 9"/>
          <p:cNvCxnSpPr/>
          <p:nvPr/>
        </p:nvCxnSpPr>
        <p:spPr>
          <a:xfrm>
            <a:off x="4540369" y="3104932"/>
            <a:ext cx="69908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Figura a mano libera 12"/>
          <p:cNvSpPr/>
          <p:nvPr/>
        </p:nvSpPr>
        <p:spPr>
          <a:xfrm>
            <a:off x="1600118" y="547914"/>
            <a:ext cx="573277" cy="400110"/>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48919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24</a:t>
            </a:fld>
            <a:endParaRPr lang="it-IT"/>
          </a:p>
        </p:txBody>
      </p:sp>
      <p:sp>
        <p:nvSpPr>
          <p:cNvPr id="4" name="Rettangolo arrotondato 3"/>
          <p:cNvSpPr/>
          <p:nvPr/>
        </p:nvSpPr>
        <p:spPr>
          <a:xfrm>
            <a:off x="896470" y="836712"/>
            <a:ext cx="6051794" cy="309634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grpSp>
        <p:nvGrpSpPr>
          <p:cNvPr id="83" name="Gruppo 82"/>
          <p:cNvGrpSpPr/>
          <p:nvPr/>
        </p:nvGrpSpPr>
        <p:grpSpPr>
          <a:xfrm>
            <a:off x="1351671" y="1377769"/>
            <a:ext cx="866156" cy="763297"/>
            <a:chOff x="1194666" y="2417771"/>
            <a:chExt cx="866156" cy="763297"/>
          </a:xfrm>
        </p:grpSpPr>
        <p:sp>
          <p:nvSpPr>
            <p:cNvPr id="39" name="Ovale 38"/>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0" name="Rettangolo 39"/>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3" name="Triangolo isoscele 42"/>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6" name="CasellaDiTesto 55"/>
          <p:cNvSpPr txBox="1"/>
          <p:nvPr/>
        </p:nvSpPr>
        <p:spPr>
          <a:xfrm>
            <a:off x="2513324" y="1553994"/>
            <a:ext cx="716863" cy="400110"/>
          </a:xfrm>
          <a:prstGeom prst="rect">
            <a:avLst/>
          </a:prstGeom>
          <a:noFill/>
        </p:spPr>
        <p:txBody>
          <a:bodyPr wrap="none" rtlCol="0">
            <a:spAutoFit/>
          </a:bodyPr>
          <a:lstStyle/>
          <a:p>
            <a:r>
              <a:rPr lang="it-IT" sz="2000" dirty="0" err="1"/>
              <a:t>Actor</a:t>
            </a:r>
            <a:endParaRPr lang="en-GB" sz="2000" dirty="0"/>
          </a:p>
        </p:txBody>
      </p:sp>
      <p:grpSp>
        <p:nvGrpSpPr>
          <p:cNvPr id="73" name="Gruppo 72"/>
          <p:cNvGrpSpPr/>
          <p:nvPr/>
        </p:nvGrpSpPr>
        <p:grpSpPr>
          <a:xfrm>
            <a:off x="4326762" y="3327325"/>
            <a:ext cx="592487" cy="258092"/>
            <a:chOff x="5133975" y="5295900"/>
            <a:chExt cx="342900" cy="238125"/>
          </a:xfrm>
        </p:grpSpPr>
        <p:sp>
          <p:nvSpPr>
            <p:cNvPr id="74" name="Figura a mano libera 73"/>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5" name="Figura a mano libera 74"/>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6" name="Figura a mano libera 75"/>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78" name="CasellaDiTesto 77"/>
          <p:cNvSpPr txBox="1"/>
          <p:nvPr/>
        </p:nvSpPr>
        <p:spPr>
          <a:xfrm>
            <a:off x="5408239" y="3301517"/>
            <a:ext cx="714939" cy="400110"/>
          </a:xfrm>
          <a:prstGeom prst="rect">
            <a:avLst/>
          </a:prstGeom>
          <a:noFill/>
        </p:spPr>
        <p:txBody>
          <a:bodyPr wrap="none" rtlCol="0">
            <a:spAutoFit/>
          </a:bodyPr>
          <a:lstStyle/>
          <a:p>
            <a:r>
              <a:rPr lang="it-IT" sz="2000" dirty="0" err="1"/>
              <a:t>Event</a:t>
            </a:r>
            <a:endParaRPr lang="en-GB" sz="2000" dirty="0"/>
          </a:p>
        </p:txBody>
      </p:sp>
      <p:sp>
        <p:nvSpPr>
          <p:cNvPr id="79" name="Ovale 78"/>
          <p:cNvSpPr/>
          <p:nvPr/>
        </p:nvSpPr>
        <p:spPr>
          <a:xfrm>
            <a:off x="1439988" y="2572285"/>
            <a:ext cx="805955" cy="729231"/>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4" name="CasellaDiTesto 83"/>
          <p:cNvSpPr txBox="1"/>
          <p:nvPr/>
        </p:nvSpPr>
        <p:spPr>
          <a:xfrm>
            <a:off x="2555776" y="2691041"/>
            <a:ext cx="864980" cy="400110"/>
          </a:xfrm>
          <a:prstGeom prst="rect">
            <a:avLst/>
          </a:prstGeom>
          <a:noFill/>
        </p:spPr>
        <p:txBody>
          <a:bodyPr wrap="none" rtlCol="0">
            <a:spAutoFit/>
          </a:bodyPr>
          <a:lstStyle/>
          <a:p>
            <a:r>
              <a:rPr lang="it-IT" sz="2000" dirty="0"/>
              <a:t>Service</a:t>
            </a:r>
            <a:endParaRPr lang="en-GB" sz="2000" dirty="0"/>
          </a:p>
        </p:txBody>
      </p:sp>
      <p:sp>
        <p:nvSpPr>
          <p:cNvPr id="85" name="Triangolo isoscele 84"/>
          <p:cNvSpPr/>
          <p:nvPr/>
        </p:nvSpPr>
        <p:spPr>
          <a:xfrm rot="16200000">
            <a:off x="1779587" y="2502654"/>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cxnSp>
        <p:nvCxnSpPr>
          <p:cNvPr id="89" name="Connettore 1 88"/>
          <p:cNvCxnSpPr>
            <a:stCxn id="4" idx="0"/>
            <a:endCxn id="4" idx="2"/>
          </p:cNvCxnSpPr>
          <p:nvPr/>
        </p:nvCxnSpPr>
        <p:spPr>
          <a:xfrm>
            <a:off x="3922367" y="836712"/>
            <a:ext cx="0" cy="3096344"/>
          </a:xfrm>
          <a:prstGeom prst="line">
            <a:avLst/>
          </a:prstGeom>
        </p:spPr>
        <p:style>
          <a:lnRef idx="1">
            <a:schemeClr val="accent1"/>
          </a:lnRef>
          <a:fillRef idx="0">
            <a:schemeClr val="accent1"/>
          </a:fillRef>
          <a:effectRef idx="0">
            <a:schemeClr val="accent1"/>
          </a:effectRef>
          <a:fontRef idx="minor">
            <a:schemeClr val="tx1"/>
          </a:fontRef>
        </p:style>
      </p:cxnSp>
      <p:grpSp>
        <p:nvGrpSpPr>
          <p:cNvPr id="57" name="Gruppo 56"/>
          <p:cNvGrpSpPr/>
          <p:nvPr/>
        </p:nvGrpSpPr>
        <p:grpSpPr>
          <a:xfrm>
            <a:off x="4308003" y="1891645"/>
            <a:ext cx="667405" cy="86434"/>
            <a:chOff x="4586473" y="4245346"/>
            <a:chExt cx="667405" cy="86434"/>
          </a:xfrm>
        </p:grpSpPr>
        <p:sp>
          <p:nvSpPr>
            <p:cNvPr id="59" name="Freccia a destra 58"/>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77" name="Triangolo isoscele 76"/>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1" name="CasellaDiTesto 80"/>
          <p:cNvSpPr txBox="1"/>
          <p:nvPr/>
        </p:nvSpPr>
        <p:spPr>
          <a:xfrm>
            <a:off x="5205388" y="896293"/>
            <a:ext cx="995209" cy="400110"/>
          </a:xfrm>
          <a:prstGeom prst="rect">
            <a:avLst/>
          </a:prstGeom>
          <a:noFill/>
        </p:spPr>
        <p:txBody>
          <a:bodyPr wrap="none" rtlCol="0">
            <a:spAutoFit/>
          </a:bodyPr>
          <a:lstStyle/>
          <a:p>
            <a:r>
              <a:rPr lang="it-IT" sz="2000" dirty="0" err="1"/>
              <a:t>Dispatch</a:t>
            </a:r>
            <a:endParaRPr lang="en-GB" sz="2000" dirty="0"/>
          </a:p>
        </p:txBody>
      </p:sp>
      <p:sp>
        <p:nvSpPr>
          <p:cNvPr id="82" name="CasellaDiTesto 81"/>
          <p:cNvSpPr txBox="1"/>
          <p:nvPr/>
        </p:nvSpPr>
        <p:spPr>
          <a:xfrm>
            <a:off x="5188564" y="1754255"/>
            <a:ext cx="933269" cy="400110"/>
          </a:xfrm>
          <a:prstGeom prst="rect">
            <a:avLst/>
          </a:prstGeom>
          <a:noFill/>
        </p:spPr>
        <p:txBody>
          <a:bodyPr wrap="none" rtlCol="0">
            <a:spAutoFit/>
          </a:bodyPr>
          <a:lstStyle/>
          <a:p>
            <a:r>
              <a:rPr lang="it-IT" sz="2000" dirty="0" err="1"/>
              <a:t>Request</a:t>
            </a:r>
            <a:endParaRPr lang="en-GB" sz="2000" dirty="0"/>
          </a:p>
        </p:txBody>
      </p:sp>
      <p:grpSp>
        <p:nvGrpSpPr>
          <p:cNvPr id="88" name="Gruppo 87"/>
          <p:cNvGrpSpPr/>
          <p:nvPr/>
        </p:nvGrpSpPr>
        <p:grpSpPr>
          <a:xfrm>
            <a:off x="4340190" y="2442634"/>
            <a:ext cx="666895" cy="86434"/>
            <a:chOff x="4592177" y="4419530"/>
            <a:chExt cx="666895" cy="86434"/>
          </a:xfrm>
        </p:grpSpPr>
        <p:cxnSp>
          <p:nvCxnSpPr>
            <p:cNvPr id="90" name="Connettore 1 89"/>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91" name="Triangolo isoscele 90"/>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92" name="CasellaDiTesto 91"/>
          <p:cNvSpPr txBox="1"/>
          <p:nvPr/>
        </p:nvSpPr>
        <p:spPr>
          <a:xfrm>
            <a:off x="5219023" y="2291693"/>
            <a:ext cx="721351" cy="400110"/>
          </a:xfrm>
          <a:prstGeom prst="rect">
            <a:avLst/>
          </a:prstGeom>
          <a:noFill/>
        </p:spPr>
        <p:txBody>
          <a:bodyPr wrap="none" rtlCol="0">
            <a:spAutoFit/>
          </a:bodyPr>
          <a:lstStyle/>
          <a:p>
            <a:r>
              <a:rPr lang="it-IT" sz="2000" dirty="0" err="1"/>
              <a:t>Reply</a:t>
            </a:r>
            <a:endParaRPr lang="en-GB" sz="2000" dirty="0"/>
          </a:p>
        </p:txBody>
      </p:sp>
      <p:cxnSp>
        <p:nvCxnSpPr>
          <p:cNvPr id="93" name="Connettore 2 92"/>
          <p:cNvCxnSpPr/>
          <p:nvPr/>
        </p:nvCxnSpPr>
        <p:spPr>
          <a:xfrm>
            <a:off x="4308003" y="1102384"/>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29" name="Gruppo 28"/>
          <p:cNvGrpSpPr/>
          <p:nvPr/>
        </p:nvGrpSpPr>
        <p:grpSpPr>
          <a:xfrm>
            <a:off x="1504071" y="4509120"/>
            <a:ext cx="866156" cy="763297"/>
            <a:chOff x="1194666" y="2417771"/>
            <a:chExt cx="866156" cy="763297"/>
          </a:xfrm>
        </p:grpSpPr>
        <p:sp>
          <p:nvSpPr>
            <p:cNvPr id="30" name="Ovale 29"/>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1" name="Rettangolo 30"/>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2" name="Triangolo isoscele 31"/>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3" name="Gruppo 32"/>
          <p:cNvGrpSpPr/>
          <p:nvPr/>
        </p:nvGrpSpPr>
        <p:grpSpPr>
          <a:xfrm>
            <a:off x="3735148" y="4509119"/>
            <a:ext cx="866156" cy="763297"/>
            <a:chOff x="1194666" y="2417771"/>
            <a:chExt cx="866156" cy="763297"/>
          </a:xfrm>
        </p:grpSpPr>
        <p:sp>
          <p:nvSpPr>
            <p:cNvPr id="34" name="Ovale 3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5" name="Rettangolo 3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6" name="Triangolo isoscele 3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7" name="CasellaDiTesto 36"/>
          <p:cNvSpPr txBox="1"/>
          <p:nvPr/>
        </p:nvSpPr>
        <p:spPr>
          <a:xfrm>
            <a:off x="1351671" y="5292057"/>
            <a:ext cx="1327608" cy="400110"/>
          </a:xfrm>
          <a:prstGeom prst="rect">
            <a:avLst/>
          </a:prstGeom>
          <a:noFill/>
        </p:spPr>
        <p:txBody>
          <a:bodyPr wrap="none" rtlCol="0">
            <a:spAutoFit/>
          </a:bodyPr>
          <a:lstStyle/>
          <a:p>
            <a:r>
              <a:rPr lang="it-IT" sz="2000" dirty="0" err="1"/>
              <a:t>senderActor</a:t>
            </a:r>
            <a:endParaRPr lang="en-GB" sz="2000" dirty="0"/>
          </a:p>
        </p:txBody>
      </p:sp>
      <p:sp>
        <p:nvSpPr>
          <p:cNvPr id="38" name="CasellaDiTesto 37"/>
          <p:cNvSpPr txBox="1"/>
          <p:nvPr/>
        </p:nvSpPr>
        <p:spPr>
          <a:xfrm>
            <a:off x="3608066" y="5292057"/>
            <a:ext cx="1464247" cy="400110"/>
          </a:xfrm>
          <a:prstGeom prst="rect">
            <a:avLst/>
          </a:prstGeom>
          <a:noFill/>
        </p:spPr>
        <p:txBody>
          <a:bodyPr wrap="none" rtlCol="0">
            <a:spAutoFit/>
          </a:bodyPr>
          <a:lstStyle/>
          <a:p>
            <a:r>
              <a:rPr lang="it-IT" sz="2000" dirty="0" err="1"/>
              <a:t>receiverActor</a:t>
            </a:r>
            <a:endParaRPr lang="en-GB" sz="2000" dirty="0"/>
          </a:p>
        </p:txBody>
      </p:sp>
      <p:cxnSp>
        <p:nvCxnSpPr>
          <p:cNvPr id="41" name="Connettore 2 40"/>
          <p:cNvCxnSpPr>
            <a:stCxn id="30" idx="6"/>
            <a:endCxn id="35" idx="1"/>
          </p:cNvCxnSpPr>
          <p:nvPr/>
        </p:nvCxnSpPr>
        <p:spPr>
          <a:xfrm flipV="1">
            <a:off x="2370227" y="4897035"/>
            <a:ext cx="1364921" cy="1534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42" name="Gruppo 41"/>
          <p:cNvGrpSpPr/>
          <p:nvPr/>
        </p:nvGrpSpPr>
        <p:grpSpPr>
          <a:xfrm>
            <a:off x="6732240" y="4409410"/>
            <a:ext cx="866156" cy="763297"/>
            <a:chOff x="1194666" y="2417771"/>
            <a:chExt cx="866156" cy="763297"/>
          </a:xfrm>
        </p:grpSpPr>
        <p:sp>
          <p:nvSpPr>
            <p:cNvPr id="44" name="Ovale 4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5" name="Rettangolo 4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6" name="Triangolo isoscele 4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7" name="CasellaDiTesto 46"/>
          <p:cNvSpPr txBox="1"/>
          <p:nvPr/>
        </p:nvSpPr>
        <p:spPr>
          <a:xfrm>
            <a:off x="6536838" y="5272416"/>
            <a:ext cx="1470274" cy="400110"/>
          </a:xfrm>
          <a:prstGeom prst="rect">
            <a:avLst/>
          </a:prstGeom>
          <a:noFill/>
        </p:spPr>
        <p:txBody>
          <a:bodyPr wrap="none" rtlCol="0">
            <a:spAutoFit/>
          </a:bodyPr>
          <a:lstStyle/>
          <a:p>
            <a:r>
              <a:rPr lang="en-GB" sz="2000" dirty="0" err="1"/>
              <a:t>counterActor</a:t>
            </a:r>
            <a:endParaRPr lang="en-GB" sz="2000" dirty="0"/>
          </a:p>
        </p:txBody>
      </p:sp>
      <p:cxnSp>
        <p:nvCxnSpPr>
          <p:cNvPr id="48" name="Connettore 2 47"/>
          <p:cNvCxnSpPr/>
          <p:nvPr/>
        </p:nvCxnSpPr>
        <p:spPr>
          <a:xfrm>
            <a:off x="5940374" y="4812667"/>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 name="Rettangolo 6"/>
          <p:cNvSpPr/>
          <p:nvPr/>
        </p:nvSpPr>
        <p:spPr>
          <a:xfrm>
            <a:off x="5506119" y="4324453"/>
            <a:ext cx="1231427" cy="369332"/>
          </a:xfrm>
          <a:prstGeom prst="rect">
            <a:avLst/>
          </a:prstGeom>
        </p:spPr>
        <p:txBody>
          <a:bodyPr wrap="none">
            <a:spAutoFit/>
          </a:bodyPr>
          <a:lstStyle/>
          <a:p>
            <a:r>
              <a:rPr lang="en-GB" dirty="0" err="1"/>
              <a:t>CounterMsg</a:t>
            </a:r>
            <a:endParaRPr lang="en-GB" dirty="0"/>
          </a:p>
        </p:txBody>
      </p:sp>
    </p:spTree>
    <p:extLst>
      <p:ext uri="{BB962C8B-B14F-4D97-AF65-F5344CB8AC3E}">
        <p14:creationId xmlns:p14="http://schemas.microsoft.com/office/powerpoint/2010/main" val="1748919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25</a:t>
            </a:fld>
            <a:endParaRPr lang="en-GB"/>
          </a:p>
        </p:txBody>
      </p:sp>
      <p:sp>
        <p:nvSpPr>
          <p:cNvPr id="4" name="Rettangolo 3"/>
          <p:cNvSpPr/>
          <p:nvPr/>
        </p:nvSpPr>
        <p:spPr>
          <a:xfrm>
            <a:off x="1933331" y="356031"/>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Connettore 2 5"/>
          <p:cNvCxnSpPr/>
          <p:nvPr/>
        </p:nvCxnSpPr>
        <p:spPr>
          <a:xfrm>
            <a:off x="421163" y="631312"/>
            <a:ext cx="15202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CasellaDiTesto 8"/>
          <p:cNvSpPr txBox="1"/>
          <p:nvPr/>
        </p:nvSpPr>
        <p:spPr>
          <a:xfrm>
            <a:off x="489985" y="125198"/>
            <a:ext cx="1382623" cy="461665"/>
          </a:xfrm>
          <a:prstGeom prst="rect">
            <a:avLst/>
          </a:prstGeom>
          <a:noFill/>
        </p:spPr>
        <p:txBody>
          <a:bodyPr wrap="none" rtlCol="0">
            <a:spAutoFit/>
          </a:bodyPr>
          <a:lstStyle/>
          <a:p>
            <a:r>
              <a:rPr lang="it-IT" sz="2400" dirty="0"/>
              <a:t>a:Int, b:Int</a:t>
            </a:r>
            <a:endParaRPr lang="en-GB" sz="2400" dirty="0"/>
          </a:p>
        </p:txBody>
      </p:sp>
      <p:sp>
        <p:nvSpPr>
          <p:cNvPr id="12" name="CasellaDiTesto 11"/>
          <p:cNvSpPr txBox="1"/>
          <p:nvPr/>
        </p:nvSpPr>
        <p:spPr>
          <a:xfrm>
            <a:off x="2653411" y="413230"/>
            <a:ext cx="564578" cy="461665"/>
          </a:xfrm>
          <a:prstGeom prst="rect">
            <a:avLst/>
          </a:prstGeom>
          <a:noFill/>
        </p:spPr>
        <p:txBody>
          <a:bodyPr wrap="none" rtlCol="0">
            <a:spAutoFit/>
          </a:bodyPr>
          <a:lstStyle/>
          <a:p>
            <a:r>
              <a:rPr lang="it-IT" sz="2400" dirty="0"/>
              <a:t> </a:t>
            </a:r>
            <a:r>
              <a:rPr lang="it-IT" sz="2400" dirty="0" err="1"/>
              <a:t>Int</a:t>
            </a:r>
            <a:endParaRPr lang="en-GB" sz="2400" dirty="0"/>
          </a:p>
        </p:txBody>
      </p:sp>
      <p:sp>
        <p:nvSpPr>
          <p:cNvPr id="17" name="Rettangolo 16"/>
          <p:cNvSpPr/>
          <p:nvPr/>
        </p:nvSpPr>
        <p:spPr>
          <a:xfrm>
            <a:off x="4671251" y="343280"/>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8" name="Connettore 2 17"/>
          <p:cNvCxnSpPr/>
          <p:nvPr/>
        </p:nvCxnSpPr>
        <p:spPr>
          <a:xfrm>
            <a:off x="3919217" y="618561"/>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CasellaDiTesto 19"/>
          <p:cNvSpPr txBox="1"/>
          <p:nvPr/>
        </p:nvSpPr>
        <p:spPr>
          <a:xfrm>
            <a:off x="5350063" y="400479"/>
            <a:ext cx="760144" cy="461665"/>
          </a:xfrm>
          <a:prstGeom prst="rect">
            <a:avLst/>
          </a:prstGeom>
          <a:noFill/>
        </p:spPr>
        <p:txBody>
          <a:bodyPr wrap="none" rtlCol="0">
            <a:spAutoFit/>
          </a:bodyPr>
          <a:lstStyle/>
          <a:p>
            <a:r>
              <a:rPr lang="it-IT" sz="2400" dirty="0"/>
              <a:t> Unit</a:t>
            </a:r>
            <a:endParaRPr lang="en-GB" sz="2400" dirty="0"/>
          </a:p>
        </p:txBody>
      </p:sp>
      <p:sp>
        <p:nvSpPr>
          <p:cNvPr id="11" name="Rettangolo 10"/>
          <p:cNvSpPr/>
          <p:nvPr/>
        </p:nvSpPr>
        <p:spPr>
          <a:xfrm>
            <a:off x="1933331" y="1522968"/>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3" name="Connettore 2 12"/>
          <p:cNvCxnSpPr/>
          <p:nvPr/>
        </p:nvCxnSpPr>
        <p:spPr>
          <a:xfrm>
            <a:off x="1181297" y="1798249"/>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ttangolo 13"/>
          <p:cNvSpPr/>
          <p:nvPr/>
        </p:nvSpPr>
        <p:spPr>
          <a:xfrm>
            <a:off x="1381344" y="1411033"/>
            <a:ext cx="360040" cy="28803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5" name="CasellaDiTesto 14"/>
          <p:cNvSpPr txBox="1"/>
          <p:nvPr/>
        </p:nvSpPr>
        <p:spPr>
          <a:xfrm>
            <a:off x="2731183" y="1567416"/>
            <a:ext cx="564578" cy="461665"/>
          </a:xfrm>
          <a:prstGeom prst="rect">
            <a:avLst/>
          </a:prstGeom>
          <a:noFill/>
        </p:spPr>
        <p:txBody>
          <a:bodyPr wrap="none" rtlCol="0">
            <a:spAutoFit/>
          </a:bodyPr>
          <a:lstStyle/>
          <a:p>
            <a:r>
              <a:rPr lang="it-IT" sz="2400" dirty="0"/>
              <a:t> </a:t>
            </a:r>
            <a:r>
              <a:rPr lang="it-IT" sz="2400" dirty="0" err="1"/>
              <a:t>Int</a:t>
            </a:r>
            <a:endParaRPr lang="en-GB" sz="2400" dirty="0"/>
          </a:p>
        </p:txBody>
      </p:sp>
      <p:sp>
        <p:nvSpPr>
          <p:cNvPr id="16" name="Rettangolo 15"/>
          <p:cNvSpPr/>
          <p:nvPr/>
        </p:nvSpPr>
        <p:spPr>
          <a:xfrm>
            <a:off x="4629983" y="1510216"/>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9" name="Connettore 2 18"/>
          <p:cNvCxnSpPr/>
          <p:nvPr/>
        </p:nvCxnSpPr>
        <p:spPr>
          <a:xfrm>
            <a:off x="3877949" y="1785497"/>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ttangolo 20"/>
          <p:cNvSpPr/>
          <p:nvPr/>
        </p:nvSpPr>
        <p:spPr>
          <a:xfrm>
            <a:off x="5391331" y="1654233"/>
            <a:ext cx="360040" cy="28803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27" name="CasellaDiTesto 26"/>
          <p:cNvSpPr txBox="1"/>
          <p:nvPr/>
        </p:nvSpPr>
        <p:spPr>
          <a:xfrm>
            <a:off x="3877949" y="1249980"/>
            <a:ext cx="720069" cy="461665"/>
          </a:xfrm>
          <a:prstGeom prst="rect">
            <a:avLst/>
          </a:prstGeom>
          <a:noFill/>
        </p:spPr>
        <p:txBody>
          <a:bodyPr wrap="none" rtlCol="0">
            <a:spAutoFit/>
          </a:bodyPr>
          <a:lstStyle>
            <a:defPPr>
              <a:defRPr lang="en-US"/>
            </a:defPPr>
            <a:lvl1pPr>
              <a:defRPr sz="2400"/>
            </a:lvl1pPr>
          </a:lstStyle>
          <a:p>
            <a:r>
              <a:rPr lang="it-IT" dirty="0"/>
              <a:t>k:Int</a:t>
            </a:r>
            <a:endParaRPr lang="en-GB" dirty="0"/>
          </a:p>
        </p:txBody>
      </p:sp>
      <p:grpSp>
        <p:nvGrpSpPr>
          <p:cNvPr id="22" name="Gruppo 82">
            <a:extLst>
              <a:ext uri="{FF2B5EF4-FFF2-40B4-BE49-F238E27FC236}">
                <a16:creationId xmlns:a16="http://schemas.microsoft.com/office/drawing/2014/main" id="{D2ACE5A8-9046-43C9-855F-EC0E0754E6E4}"/>
              </a:ext>
            </a:extLst>
          </p:cNvPr>
          <p:cNvGrpSpPr/>
          <p:nvPr/>
        </p:nvGrpSpPr>
        <p:grpSpPr>
          <a:xfrm>
            <a:off x="1485750" y="4052955"/>
            <a:ext cx="866156" cy="763297"/>
            <a:chOff x="1194666" y="2417771"/>
            <a:chExt cx="866156" cy="763297"/>
          </a:xfrm>
        </p:grpSpPr>
        <p:sp>
          <p:nvSpPr>
            <p:cNvPr id="23" name="Ovale 38">
              <a:extLst>
                <a:ext uri="{FF2B5EF4-FFF2-40B4-BE49-F238E27FC236}">
                  <a16:creationId xmlns:a16="http://schemas.microsoft.com/office/drawing/2014/main" id="{A3C33013-DAC5-4DE5-9575-78DF66227DDF}"/>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4" name="Rettangolo 39">
              <a:extLst>
                <a:ext uri="{FF2B5EF4-FFF2-40B4-BE49-F238E27FC236}">
                  <a16:creationId xmlns:a16="http://schemas.microsoft.com/office/drawing/2014/main" id="{94A5922D-9265-4A79-9770-BC1C16A107CA}"/>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5" name="Triangolo isoscele 42">
              <a:extLst>
                <a:ext uri="{FF2B5EF4-FFF2-40B4-BE49-F238E27FC236}">
                  <a16:creationId xmlns:a16="http://schemas.microsoft.com/office/drawing/2014/main" id="{A0FD7BD4-A807-4F3B-A3BC-009F1B02A9D4}"/>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6" name="Ovale 33">
            <a:extLst>
              <a:ext uri="{FF2B5EF4-FFF2-40B4-BE49-F238E27FC236}">
                <a16:creationId xmlns:a16="http://schemas.microsoft.com/office/drawing/2014/main" id="{EE7E7EAA-6204-4C59-9F31-DF632E43B747}"/>
              </a:ext>
            </a:extLst>
          </p:cNvPr>
          <p:cNvSpPr/>
          <p:nvPr/>
        </p:nvSpPr>
        <p:spPr>
          <a:xfrm>
            <a:off x="4732119" y="2421406"/>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8" name="CasellaDiTesto 19">
            <a:extLst>
              <a:ext uri="{FF2B5EF4-FFF2-40B4-BE49-F238E27FC236}">
                <a16:creationId xmlns:a16="http://schemas.microsoft.com/office/drawing/2014/main" id="{7B23BAA7-7D89-43BE-B88E-D25D840BA294}"/>
              </a:ext>
            </a:extLst>
          </p:cNvPr>
          <p:cNvSpPr txBox="1"/>
          <p:nvPr/>
        </p:nvSpPr>
        <p:spPr>
          <a:xfrm>
            <a:off x="4589841" y="3252959"/>
            <a:ext cx="253596" cy="461665"/>
          </a:xfrm>
          <a:prstGeom prst="rect">
            <a:avLst/>
          </a:prstGeom>
          <a:noFill/>
        </p:spPr>
        <p:txBody>
          <a:bodyPr wrap="none" rtlCol="0">
            <a:spAutoFit/>
          </a:bodyPr>
          <a:lstStyle/>
          <a:p>
            <a:r>
              <a:rPr lang="it-IT" sz="2400" dirty="0"/>
              <a:t> </a:t>
            </a:r>
            <a:endParaRPr lang="en-GB" sz="2400" dirty="0"/>
          </a:p>
        </p:txBody>
      </p:sp>
      <p:sp>
        <p:nvSpPr>
          <p:cNvPr id="10" name="Rectangle 4">
            <a:extLst>
              <a:ext uri="{FF2B5EF4-FFF2-40B4-BE49-F238E27FC236}">
                <a16:creationId xmlns:a16="http://schemas.microsoft.com/office/drawing/2014/main" id="{9285CE8F-211F-4A96-BEFB-E42C50887C6A}"/>
              </a:ext>
            </a:extLst>
          </p:cNvPr>
          <p:cNvSpPr>
            <a:spLocks noChangeArrowheads="1"/>
          </p:cNvSpPr>
          <p:nvPr/>
        </p:nvSpPr>
        <p:spPr bwMode="auto">
          <a:xfrm>
            <a:off x="4427984" y="3108944"/>
            <a:ext cx="3225563" cy="523220"/>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clientWenvTcpObj</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coroutine to read sonar data) </a:t>
            </a:r>
          </a:p>
        </p:txBody>
      </p:sp>
      <p:cxnSp>
        <p:nvCxnSpPr>
          <p:cNvPr id="29" name="Connettore 2 126">
            <a:extLst>
              <a:ext uri="{FF2B5EF4-FFF2-40B4-BE49-F238E27FC236}">
                <a16:creationId xmlns:a16="http://schemas.microsoft.com/office/drawing/2014/main" id="{0AA0E6A2-F525-4C64-9B41-8AAC54C8346D}"/>
              </a:ext>
            </a:extLst>
          </p:cNvPr>
          <p:cNvCxnSpPr/>
          <p:nvPr/>
        </p:nvCxnSpPr>
        <p:spPr>
          <a:xfrm flipH="1">
            <a:off x="5111951" y="2584895"/>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30" name="Connettore 2 9">
            <a:extLst>
              <a:ext uri="{FF2B5EF4-FFF2-40B4-BE49-F238E27FC236}">
                <a16:creationId xmlns:a16="http://schemas.microsoft.com/office/drawing/2014/main" id="{01EF4D93-4E7B-4DFB-AE38-808AA1CF2663}"/>
              </a:ext>
            </a:extLst>
          </p:cNvPr>
          <p:cNvCxnSpPr>
            <a:cxnSpLocks/>
          </p:cNvCxnSpPr>
          <p:nvPr/>
        </p:nvCxnSpPr>
        <p:spPr>
          <a:xfrm>
            <a:off x="3026434" y="2808162"/>
            <a:ext cx="1705685" cy="107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Rectangle 5">
            <a:extLst>
              <a:ext uri="{FF2B5EF4-FFF2-40B4-BE49-F238E27FC236}">
                <a16:creationId xmlns:a16="http://schemas.microsoft.com/office/drawing/2014/main" id="{663699FD-7F2E-4DD1-B4BF-227A041C24B8}"/>
              </a:ext>
            </a:extLst>
          </p:cNvPr>
          <p:cNvSpPr>
            <a:spLocks noChangeArrowheads="1"/>
          </p:cNvSpPr>
          <p:nvPr/>
        </p:nvSpPr>
        <p:spPr bwMode="auto">
          <a:xfrm>
            <a:off x="2916205" y="2298314"/>
            <a:ext cx="1906291" cy="523220"/>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sendMsg</a:t>
            </a:r>
            <a:r>
              <a:rPr lang="en-US" altLang="en-US" sz="1400" dirty="0">
                <a:latin typeface="Arial" panose="020B0604020202020204" pitchFamily="34" charset="0"/>
                <a:cs typeface="Arial" panose="020B0604020202020204" pitchFamily="34" charset="0"/>
              </a:rPr>
              <a:t>(</a:t>
            </a:r>
          </a:p>
          <a:p>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jsonString</a:t>
            </a:r>
            <a:r>
              <a:rPr lang="en-US" altLang="en-US" sz="1400" dirty="0">
                <a:latin typeface="Arial" panose="020B0604020202020204" pitchFamily="34" charset="0"/>
                <a:cs typeface="Arial" panose="020B0604020202020204" pitchFamily="34" charset="0"/>
              </a:rPr>
              <a:t>: String) </a:t>
            </a:r>
          </a:p>
        </p:txBody>
      </p:sp>
      <p:sp>
        <p:nvSpPr>
          <p:cNvPr id="36" name="Rectangle 4">
            <a:extLst>
              <a:ext uri="{FF2B5EF4-FFF2-40B4-BE49-F238E27FC236}">
                <a16:creationId xmlns:a16="http://schemas.microsoft.com/office/drawing/2014/main" id="{751C612F-85E8-46CD-9D97-711C49FABD7D}"/>
              </a:ext>
            </a:extLst>
          </p:cNvPr>
          <p:cNvSpPr>
            <a:spLocks noChangeArrowheads="1"/>
          </p:cNvSpPr>
          <p:nvPr/>
        </p:nvSpPr>
        <p:spPr bwMode="auto">
          <a:xfrm>
            <a:off x="1398040" y="4924167"/>
            <a:ext cx="1109599" cy="307777"/>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robotActor</a:t>
            </a:r>
            <a:endParaRPr lang="en-US" altLang="en-US" sz="1400" dirty="0">
              <a:latin typeface="Arial" panose="020B0604020202020204" pitchFamily="34" charset="0"/>
              <a:cs typeface="Arial" panose="020B0604020202020204" pitchFamily="34" charset="0"/>
            </a:endParaRPr>
          </a:p>
        </p:txBody>
      </p:sp>
      <p:sp>
        <p:nvSpPr>
          <p:cNvPr id="38" name="Ovale 33">
            <a:extLst>
              <a:ext uri="{FF2B5EF4-FFF2-40B4-BE49-F238E27FC236}">
                <a16:creationId xmlns:a16="http://schemas.microsoft.com/office/drawing/2014/main" id="{AE821BAD-5AB7-466B-8291-7E14ADF08024}"/>
              </a:ext>
            </a:extLst>
          </p:cNvPr>
          <p:cNvSpPr/>
          <p:nvPr/>
        </p:nvSpPr>
        <p:spPr>
          <a:xfrm>
            <a:off x="4168961" y="4120940"/>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9" name="CasellaDiTesto 19">
            <a:extLst>
              <a:ext uri="{FF2B5EF4-FFF2-40B4-BE49-F238E27FC236}">
                <a16:creationId xmlns:a16="http://schemas.microsoft.com/office/drawing/2014/main" id="{EF542A0F-AE9B-4720-A22D-4000E774217C}"/>
              </a:ext>
            </a:extLst>
          </p:cNvPr>
          <p:cNvSpPr txBox="1"/>
          <p:nvPr/>
        </p:nvSpPr>
        <p:spPr>
          <a:xfrm>
            <a:off x="4026683" y="4952493"/>
            <a:ext cx="253596" cy="461665"/>
          </a:xfrm>
          <a:prstGeom prst="rect">
            <a:avLst/>
          </a:prstGeom>
          <a:noFill/>
        </p:spPr>
        <p:txBody>
          <a:bodyPr wrap="none" rtlCol="0">
            <a:spAutoFit/>
          </a:bodyPr>
          <a:lstStyle/>
          <a:p>
            <a:r>
              <a:rPr lang="it-IT" sz="2400" dirty="0"/>
              <a:t> </a:t>
            </a:r>
            <a:endParaRPr lang="en-GB" sz="2400" dirty="0"/>
          </a:p>
        </p:txBody>
      </p:sp>
      <p:sp>
        <p:nvSpPr>
          <p:cNvPr id="40" name="Rectangle 4">
            <a:extLst>
              <a:ext uri="{FF2B5EF4-FFF2-40B4-BE49-F238E27FC236}">
                <a16:creationId xmlns:a16="http://schemas.microsoft.com/office/drawing/2014/main" id="{DC75D623-1BEE-420F-8F7A-642F64C29300}"/>
              </a:ext>
            </a:extLst>
          </p:cNvPr>
          <p:cNvSpPr>
            <a:spLocks noChangeArrowheads="1"/>
          </p:cNvSpPr>
          <p:nvPr/>
        </p:nvSpPr>
        <p:spPr bwMode="auto">
          <a:xfrm>
            <a:off x="3864826" y="4808478"/>
            <a:ext cx="2810385" cy="738664"/>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robotSupport</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coroutine that </a:t>
            </a:r>
          </a:p>
          <a:p>
            <a:r>
              <a:rPr lang="en-US" altLang="en-US" sz="1400" dirty="0">
                <a:latin typeface="Arial" panose="020B0604020202020204" pitchFamily="34" charset="0"/>
                <a:cs typeface="Arial" panose="020B0604020202020204" pitchFamily="34" charset="0"/>
              </a:rPr>
              <a:t>sends messages to </a:t>
            </a:r>
            <a:r>
              <a:rPr lang="en-US" altLang="en-US" sz="1400" b="1" dirty="0" err="1">
                <a:solidFill>
                  <a:srgbClr val="0070C0"/>
                </a:solidFill>
                <a:latin typeface="Arial" panose="020B0604020202020204" pitchFamily="34" charset="0"/>
                <a:cs typeface="Arial" panose="020B0604020202020204" pitchFamily="34" charset="0"/>
              </a:rPr>
              <a:t>robotActor</a:t>
            </a:r>
            <a:r>
              <a:rPr lang="en-US" altLang="en-US" sz="1400" dirty="0">
                <a:latin typeface="Arial" panose="020B0604020202020204" pitchFamily="34" charset="0"/>
                <a:cs typeface="Arial" panose="020B0604020202020204" pitchFamily="34" charset="0"/>
              </a:rPr>
              <a:t>) </a:t>
            </a:r>
          </a:p>
        </p:txBody>
      </p:sp>
      <p:cxnSp>
        <p:nvCxnSpPr>
          <p:cNvPr id="41" name="Connettore 2 126">
            <a:extLst>
              <a:ext uri="{FF2B5EF4-FFF2-40B4-BE49-F238E27FC236}">
                <a16:creationId xmlns:a16="http://schemas.microsoft.com/office/drawing/2014/main" id="{B9484729-5BBF-42A0-9532-D074E8F64D0C}"/>
              </a:ext>
            </a:extLst>
          </p:cNvPr>
          <p:cNvCxnSpPr/>
          <p:nvPr/>
        </p:nvCxnSpPr>
        <p:spPr>
          <a:xfrm flipH="1">
            <a:off x="4548793" y="4284429"/>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2" name="Connettore 2 9">
            <a:extLst>
              <a:ext uri="{FF2B5EF4-FFF2-40B4-BE49-F238E27FC236}">
                <a16:creationId xmlns:a16="http://schemas.microsoft.com/office/drawing/2014/main" id="{2227C48D-AA34-4D81-9873-E2E1601CDD36}"/>
              </a:ext>
            </a:extLst>
          </p:cNvPr>
          <p:cNvCxnSpPr>
            <a:cxnSpLocks/>
            <a:stCxn id="23" idx="6"/>
            <a:endCxn id="38" idx="2"/>
          </p:cNvCxnSpPr>
          <p:nvPr/>
        </p:nvCxnSpPr>
        <p:spPr>
          <a:xfrm>
            <a:off x="2351906" y="4456212"/>
            <a:ext cx="1817055" cy="24768"/>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43" name="Rectangle 5">
            <a:extLst>
              <a:ext uri="{FF2B5EF4-FFF2-40B4-BE49-F238E27FC236}">
                <a16:creationId xmlns:a16="http://schemas.microsoft.com/office/drawing/2014/main" id="{FDD84F83-30AC-4BF9-B9FF-5314654605F2}"/>
              </a:ext>
            </a:extLst>
          </p:cNvPr>
          <p:cNvSpPr>
            <a:spLocks noChangeArrowheads="1"/>
          </p:cNvSpPr>
          <p:nvPr/>
        </p:nvSpPr>
        <p:spPr bwMode="auto">
          <a:xfrm>
            <a:off x="2375780" y="4045961"/>
            <a:ext cx="1982053" cy="307777"/>
          </a:xfrm>
          <a:prstGeom prst="rect">
            <a:avLst/>
          </a:prstGeom>
          <a:noFill/>
        </p:spPr>
        <p:txBody>
          <a:bodyPr wrap="square" rtlCol="0">
            <a:spAutoFit/>
          </a:bodyPr>
          <a:lstStyle/>
          <a:p>
            <a:r>
              <a:rPr lang="en-US" altLang="en-US" sz="1400" b="1" dirty="0" err="1">
                <a:latin typeface="Arial" panose="020B0604020202020204" pitchFamily="34" charset="0"/>
                <a:cs typeface="Arial" panose="020B0604020202020204" pitchFamily="34" charset="0"/>
              </a:rPr>
              <a:t>domove</a:t>
            </a:r>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cmd</a:t>
            </a:r>
            <a:r>
              <a:rPr lang="en-US" altLang="en-US" sz="1400" dirty="0">
                <a:latin typeface="Arial" panose="020B0604020202020204" pitchFamily="34" charset="0"/>
                <a:cs typeface="Arial" panose="020B0604020202020204" pitchFamily="34" charset="0"/>
              </a:rPr>
              <a:t>: String ) </a:t>
            </a:r>
          </a:p>
        </p:txBody>
      </p:sp>
      <p:sp>
        <p:nvSpPr>
          <p:cNvPr id="45" name="Rectangle 5">
            <a:extLst>
              <a:ext uri="{FF2B5EF4-FFF2-40B4-BE49-F238E27FC236}">
                <a16:creationId xmlns:a16="http://schemas.microsoft.com/office/drawing/2014/main" id="{E24D6CA4-2BC9-4AE1-95CB-AED96FDB9560}"/>
              </a:ext>
            </a:extLst>
          </p:cNvPr>
          <p:cNvSpPr>
            <a:spLocks noChangeArrowheads="1"/>
          </p:cNvSpPr>
          <p:nvPr/>
        </p:nvSpPr>
        <p:spPr bwMode="auto">
          <a:xfrm>
            <a:off x="5524606" y="2362874"/>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46" name="Ovale 33">
            <a:extLst>
              <a:ext uri="{FF2B5EF4-FFF2-40B4-BE49-F238E27FC236}">
                <a16:creationId xmlns:a16="http://schemas.microsoft.com/office/drawing/2014/main" id="{9DB22A3B-B6A7-4E63-A408-51B043370910}"/>
              </a:ext>
            </a:extLst>
          </p:cNvPr>
          <p:cNvSpPr/>
          <p:nvPr/>
        </p:nvSpPr>
        <p:spPr>
          <a:xfrm>
            <a:off x="5759721" y="2650146"/>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48" name="Straight Arrow Connector 47">
            <a:extLst>
              <a:ext uri="{FF2B5EF4-FFF2-40B4-BE49-F238E27FC236}">
                <a16:creationId xmlns:a16="http://schemas.microsoft.com/office/drawing/2014/main" id="{68E3D2D9-1905-4E34-9DAF-86766AC88CC1}"/>
              </a:ext>
            </a:extLst>
          </p:cNvPr>
          <p:cNvCxnSpPr>
            <a:stCxn id="26" idx="6"/>
            <a:endCxn id="46" idx="2"/>
          </p:cNvCxnSpPr>
          <p:nvPr/>
        </p:nvCxnSpPr>
        <p:spPr>
          <a:xfrm>
            <a:off x="5481840" y="2781446"/>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ctangle 5">
            <a:extLst>
              <a:ext uri="{FF2B5EF4-FFF2-40B4-BE49-F238E27FC236}">
                <a16:creationId xmlns:a16="http://schemas.microsoft.com/office/drawing/2014/main" id="{9529310F-209D-4FC3-82E8-EEC7E3A85851}"/>
              </a:ext>
            </a:extLst>
          </p:cNvPr>
          <p:cNvSpPr>
            <a:spLocks noChangeArrowheads="1"/>
          </p:cNvSpPr>
          <p:nvPr/>
        </p:nvSpPr>
        <p:spPr bwMode="auto">
          <a:xfrm>
            <a:off x="4942556" y="4066194"/>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53" name="Ovale 33">
            <a:extLst>
              <a:ext uri="{FF2B5EF4-FFF2-40B4-BE49-F238E27FC236}">
                <a16:creationId xmlns:a16="http://schemas.microsoft.com/office/drawing/2014/main" id="{435D5F9E-A655-4DD7-851D-B11A8F169495}"/>
              </a:ext>
            </a:extLst>
          </p:cNvPr>
          <p:cNvSpPr/>
          <p:nvPr/>
        </p:nvSpPr>
        <p:spPr>
          <a:xfrm>
            <a:off x="5177671" y="4353466"/>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54" name="Straight Arrow Connector 53">
            <a:extLst>
              <a:ext uri="{FF2B5EF4-FFF2-40B4-BE49-F238E27FC236}">
                <a16:creationId xmlns:a16="http://schemas.microsoft.com/office/drawing/2014/main" id="{5F862CA7-7927-4E0C-A697-C0E183A98073}"/>
              </a:ext>
            </a:extLst>
          </p:cNvPr>
          <p:cNvCxnSpPr>
            <a:endCxn id="53" idx="2"/>
          </p:cNvCxnSpPr>
          <p:nvPr/>
        </p:nvCxnSpPr>
        <p:spPr>
          <a:xfrm>
            <a:off x="4899790" y="4484766"/>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CDFFCB79-ECE8-451E-A967-EFE490B3417F}"/>
              </a:ext>
            </a:extLst>
          </p:cNvPr>
          <p:cNvCxnSpPr>
            <a:cxnSpLocks/>
            <a:stCxn id="38" idx="3"/>
            <a:endCxn id="60" idx="4"/>
          </p:cNvCxnSpPr>
          <p:nvPr/>
        </p:nvCxnSpPr>
        <p:spPr>
          <a:xfrm rot="5400000" flipH="1">
            <a:off x="2564849" y="3021661"/>
            <a:ext cx="185414" cy="3242398"/>
          </a:xfrm>
          <a:prstGeom prst="bentConnector3">
            <a:avLst>
              <a:gd name="adj1" fmla="val -39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14ACD13F-7496-4B90-AE98-8683062A6B76}"/>
              </a:ext>
            </a:extLst>
          </p:cNvPr>
          <p:cNvSpPr/>
          <p:nvPr/>
        </p:nvSpPr>
        <p:spPr>
          <a:xfrm>
            <a:off x="924494" y="4319055"/>
            <a:ext cx="223725" cy="2310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Connettore 2 92">
            <a:extLst>
              <a:ext uri="{FF2B5EF4-FFF2-40B4-BE49-F238E27FC236}">
                <a16:creationId xmlns:a16="http://schemas.microsoft.com/office/drawing/2014/main" id="{D129B3F1-E984-4808-8DB5-56CC7FF47729}"/>
              </a:ext>
            </a:extLst>
          </p:cNvPr>
          <p:cNvCxnSpPr/>
          <p:nvPr/>
        </p:nvCxnSpPr>
        <p:spPr>
          <a:xfrm>
            <a:off x="702491" y="4516059"/>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5" name="Rectangle 5">
            <a:extLst>
              <a:ext uri="{FF2B5EF4-FFF2-40B4-BE49-F238E27FC236}">
                <a16:creationId xmlns:a16="http://schemas.microsoft.com/office/drawing/2014/main" id="{D7416450-7D3D-45F7-A403-375C44C4136F}"/>
              </a:ext>
            </a:extLst>
          </p:cNvPr>
          <p:cNvSpPr>
            <a:spLocks noChangeArrowheads="1"/>
          </p:cNvSpPr>
          <p:nvPr/>
        </p:nvSpPr>
        <p:spPr bwMode="auto">
          <a:xfrm>
            <a:off x="1485751" y="5441310"/>
            <a:ext cx="1540684" cy="523220"/>
          </a:xfrm>
          <a:prstGeom prst="rect">
            <a:avLst/>
          </a:prstGeom>
          <a:noFill/>
        </p:spPr>
        <p:txBody>
          <a:bodyPr wrap="square" rtlCol="0">
            <a:spAutoFit/>
          </a:bodyPr>
          <a:lstStyle/>
          <a:p>
            <a:r>
              <a:rPr lang="en-US" altLang="en-US" sz="1400" b="1" dirty="0">
                <a:solidFill>
                  <a:srgbClr val="00B050"/>
                </a:solidFill>
                <a:latin typeface="Arial" panose="020B0604020202020204" pitchFamily="34" charset="0"/>
                <a:cs typeface="Arial" panose="020B0604020202020204" pitchFamily="34" charset="0"/>
              </a:rPr>
              <a:t>sensor</a:t>
            </a:r>
            <a:r>
              <a:rPr lang="en-US" altLang="en-US" sz="1400" dirty="0">
                <a:latin typeface="Arial" panose="020B0604020202020204" pitchFamily="34" charset="0"/>
                <a:cs typeface="Arial" panose="020B0604020202020204" pitchFamily="34" charset="0"/>
              </a:rPr>
              <a:t> ….</a:t>
            </a:r>
          </a:p>
          <a:p>
            <a:r>
              <a:rPr lang="en-US" altLang="en-US" sz="1400" b="1" dirty="0" err="1">
                <a:solidFill>
                  <a:srgbClr val="00B050"/>
                </a:solidFill>
                <a:latin typeface="Arial" panose="020B0604020202020204" pitchFamily="34" charset="0"/>
                <a:cs typeface="Arial" panose="020B0604020202020204" pitchFamily="34" charset="0"/>
              </a:rPr>
              <a:t>sollision</a:t>
            </a:r>
            <a:r>
              <a:rPr lang="en-US" altLang="en-US" sz="1400" b="1" dirty="0">
                <a:solidFill>
                  <a:srgbClr val="00B050"/>
                </a:solidFill>
                <a:latin typeface="Arial" panose="020B0604020202020204" pitchFamily="34" charset="0"/>
                <a:cs typeface="Arial" panose="020B0604020202020204" pitchFamily="34" charset="0"/>
              </a:rPr>
              <a:t> …</a:t>
            </a:r>
            <a:endParaRPr lang="en-US" altLang="en-US" sz="1400" dirty="0">
              <a:latin typeface="Arial" panose="020B0604020202020204" pitchFamily="34" charset="0"/>
              <a:cs typeface="Arial" panose="020B0604020202020204" pitchFamily="34" charset="0"/>
            </a:endParaRPr>
          </a:p>
        </p:txBody>
      </p:sp>
      <p:sp>
        <p:nvSpPr>
          <p:cNvPr id="47" name="Rectangle 5">
            <a:extLst>
              <a:ext uri="{FF2B5EF4-FFF2-40B4-BE49-F238E27FC236}">
                <a16:creationId xmlns:a16="http://schemas.microsoft.com/office/drawing/2014/main" id="{1269A7C2-A3FB-4FFD-AABE-7CAC46ADBE47}"/>
              </a:ext>
            </a:extLst>
          </p:cNvPr>
          <p:cNvSpPr>
            <a:spLocks noChangeArrowheads="1"/>
          </p:cNvSpPr>
          <p:nvPr/>
        </p:nvSpPr>
        <p:spPr bwMode="auto">
          <a:xfrm>
            <a:off x="599427" y="3720278"/>
            <a:ext cx="1024792" cy="738664"/>
          </a:xfrm>
          <a:prstGeom prst="rect">
            <a:avLst/>
          </a:prstGeom>
          <a:noFill/>
        </p:spPr>
        <p:txBody>
          <a:bodyPr wrap="square" rtlCol="0">
            <a:spAutoFit/>
          </a:bodyPr>
          <a:lstStyle/>
          <a:p>
            <a:r>
              <a:rPr lang="en-US" altLang="en-US" sz="1400" b="1" dirty="0" err="1">
                <a:solidFill>
                  <a:srgbClr val="00B050"/>
                </a:solidFill>
                <a:latin typeface="Arial" panose="020B0604020202020204" pitchFamily="34" charset="0"/>
                <a:cs typeface="Arial" panose="020B0604020202020204" pitchFamily="34" charset="0"/>
              </a:rPr>
              <a:t>init</a:t>
            </a:r>
            <a:r>
              <a:rPr lang="en-US" altLang="en-US" sz="1400" dirty="0">
                <a:latin typeface="Arial" panose="020B0604020202020204" pitchFamily="34" charset="0"/>
                <a:cs typeface="Arial" panose="020B0604020202020204" pitchFamily="34" charset="0"/>
              </a:rPr>
              <a:t> ….</a:t>
            </a:r>
          </a:p>
          <a:p>
            <a:r>
              <a:rPr lang="en-US" altLang="en-US" sz="1400" b="1" dirty="0">
                <a:solidFill>
                  <a:srgbClr val="00B050"/>
                </a:solidFill>
                <a:latin typeface="Arial" panose="020B0604020202020204" pitchFamily="34" charset="0"/>
                <a:cs typeface="Arial" panose="020B0604020202020204" pitchFamily="34" charset="0"/>
              </a:rPr>
              <a:t>end …</a:t>
            </a:r>
          </a:p>
          <a:p>
            <a:r>
              <a:rPr lang="en-US" altLang="en-US" sz="1400" b="1" dirty="0">
                <a:solidFill>
                  <a:srgbClr val="00B050"/>
                </a:solidFill>
                <a:latin typeface="Arial" panose="020B0604020202020204" pitchFamily="34" charset="0"/>
                <a:cs typeface="Arial" panose="020B0604020202020204" pitchFamily="34" charset="0"/>
              </a:rPr>
              <a:t>move …</a:t>
            </a:r>
            <a:endParaRPr lang="en-US"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499274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26</a:t>
            </a:fld>
            <a:endParaRPr lang="en-GB"/>
          </a:p>
        </p:txBody>
      </p:sp>
      <p:grpSp>
        <p:nvGrpSpPr>
          <p:cNvPr id="22" name="Gruppo 82">
            <a:extLst>
              <a:ext uri="{FF2B5EF4-FFF2-40B4-BE49-F238E27FC236}">
                <a16:creationId xmlns:a16="http://schemas.microsoft.com/office/drawing/2014/main" id="{D2ACE5A8-9046-43C9-855F-EC0E0754E6E4}"/>
              </a:ext>
            </a:extLst>
          </p:cNvPr>
          <p:cNvGrpSpPr/>
          <p:nvPr/>
        </p:nvGrpSpPr>
        <p:grpSpPr>
          <a:xfrm>
            <a:off x="1254461" y="297213"/>
            <a:ext cx="866156" cy="763297"/>
            <a:chOff x="1194666" y="2417771"/>
            <a:chExt cx="866156" cy="763297"/>
          </a:xfrm>
        </p:grpSpPr>
        <p:sp>
          <p:nvSpPr>
            <p:cNvPr id="23" name="Ovale 38">
              <a:extLst>
                <a:ext uri="{FF2B5EF4-FFF2-40B4-BE49-F238E27FC236}">
                  <a16:creationId xmlns:a16="http://schemas.microsoft.com/office/drawing/2014/main" id="{A3C33013-DAC5-4DE5-9575-78DF66227DDF}"/>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4" name="Rettangolo 39">
              <a:extLst>
                <a:ext uri="{FF2B5EF4-FFF2-40B4-BE49-F238E27FC236}">
                  <a16:creationId xmlns:a16="http://schemas.microsoft.com/office/drawing/2014/main" id="{94A5922D-9265-4A79-9770-BC1C16A107CA}"/>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5" name="Triangolo isoscele 42">
              <a:extLst>
                <a:ext uri="{FF2B5EF4-FFF2-40B4-BE49-F238E27FC236}">
                  <a16:creationId xmlns:a16="http://schemas.microsoft.com/office/drawing/2014/main" id="{A0FD7BD4-A807-4F3B-A3BC-009F1B02A9D4}"/>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6" name="Rectangle 4">
            <a:extLst>
              <a:ext uri="{FF2B5EF4-FFF2-40B4-BE49-F238E27FC236}">
                <a16:creationId xmlns:a16="http://schemas.microsoft.com/office/drawing/2014/main" id="{751C612F-85E8-46CD-9D97-711C49FABD7D}"/>
              </a:ext>
            </a:extLst>
          </p:cNvPr>
          <p:cNvSpPr>
            <a:spLocks noChangeArrowheads="1"/>
          </p:cNvSpPr>
          <p:nvPr/>
        </p:nvSpPr>
        <p:spPr bwMode="auto">
          <a:xfrm>
            <a:off x="1166751" y="1168425"/>
            <a:ext cx="1378647" cy="307777"/>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robotActorTry</a:t>
            </a:r>
            <a:endParaRPr lang="en-US" altLang="en-US" sz="1400" dirty="0">
              <a:latin typeface="Arial" panose="020B0604020202020204" pitchFamily="34" charset="0"/>
              <a:cs typeface="Arial" panose="020B0604020202020204" pitchFamily="34" charset="0"/>
            </a:endParaRPr>
          </a:p>
        </p:txBody>
      </p:sp>
      <p:sp>
        <p:nvSpPr>
          <p:cNvPr id="38" name="Ovale 33">
            <a:extLst>
              <a:ext uri="{FF2B5EF4-FFF2-40B4-BE49-F238E27FC236}">
                <a16:creationId xmlns:a16="http://schemas.microsoft.com/office/drawing/2014/main" id="{AE821BAD-5AB7-466B-8291-7E14ADF08024}"/>
              </a:ext>
            </a:extLst>
          </p:cNvPr>
          <p:cNvSpPr/>
          <p:nvPr/>
        </p:nvSpPr>
        <p:spPr>
          <a:xfrm>
            <a:off x="3937672" y="365198"/>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9" name="CasellaDiTesto 19">
            <a:extLst>
              <a:ext uri="{FF2B5EF4-FFF2-40B4-BE49-F238E27FC236}">
                <a16:creationId xmlns:a16="http://schemas.microsoft.com/office/drawing/2014/main" id="{EF542A0F-AE9B-4720-A22D-4000E774217C}"/>
              </a:ext>
            </a:extLst>
          </p:cNvPr>
          <p:cNvSpPr txBox="1"/>
          <p:nvPr/>
        </p:nvSpPr>
        <p:spPr>
          <a:xfrm>
            <a:off x="3795394" y="1196751"/>
            <a:ext cx="253596" cy="461665"/>
          </a:xfrm>
          <a:prstGeom prst="rect">
            <a:avLst/>
          </a:prstGeom>
          <a:noFill/>
        </p:spPr>
        <p:txBody>
          <a:bodyPr wrap="none" rtlCol="0">
            <a:spAutoFit/>
          </a:bodyPr>
          <a:lstStyle/>
          <a:p>
            <a:r>
              <a:rPr lang="it-IT" sz="2400" dirty="0"/>
              <a:t> </a:t>
            </a:r>
            <a:endParaRPr lang="en-GB" sz="2400" dirty="0"/>
          </a:p>
        </p:txBody>
      </p:sp>
      <p:sp>
        <p:nvSpPr>
          <p:cNvPr id="40" name="Rectangle 4">
            <a:extLst>
              <a:ext uri="{FF2B5EF4-FFF2-40B4-BE49-F238E27FC236}">
                <a16:creationId xmlns:a16="http://schemas.microsoft.com/office/drawing/2014/main" id="{DC75D623-1BEE-420F-8F7A-642F64C29300}"/>
              </a:ext>
            </a:extLst>
          </p:cNvPr>
          <p:cNvSpPr>
            <a:spLocks noChangeArrowheads="1"/>
          </p:cNvSpPr>
          <p:nvPr/>
        </p:nvSpPr>
        <p:spPr bwMode="auto">
          <a:xfrm>
            <a:off x="3633537" y="1052736"/>
            <a:ext cx="3079433" cy="738664"/>
          </a:xfrm>
          <a:prstGeom prst="rect">
            <a:avLst/>
          </a:prstGeom>
          <a:noFill/>
        </p:spPr>
        <p:txBody>
          <a:bodyPr wrap="none" rtlCol="0">
            <a:spAutoFit/>
          </a:bodyPr>
          <a:lstStyle/>
          <a:p>
            <a:r>
              <a:rPr lang="en-US" sz="1400" b="1" dirty="0" err="1">
                <a:solidFill>
                  <a:srgbClr val="0070C0"/>
                </a:solidFill>
                <a:latin typeface="Arial" panose="020B0604020202020204" pitchFamily="34" charset="0"/>
                <a:cs typeface="Arial" panose="020B0604020202020204" pitchFamily="34" charset="0"/>
              </a:rPr>
              <a:t>virtualRobotSupport</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coroutine that </a:t>
            </a:r>
          </a:p>
          <a:p>
            <a:r>
              <a:rPr lang="en-US" altLang="en-US" sz="1400" dirty="0">
                <a:latin typeface="Arial" panose="020B0604020202020204" pitchFamily="34" charset="0"/>
                <a:cs typeface="Arial" panose="020B0604020202020204" pitchFamily="34" charset="0"/>
              </a:rPr>
              <a:t>sends messages to </a:t>
            </a:r>
            <a:r>
              <a:rPr lang="en-US" altLang="en-US" sz="1400" b="1" dirty="0" err="1">
                <a:solidFill>
                  <a:srgbClr val="0070C0"/>
                </a:solidFill>
                <a:latin typeface="Arial" panose="020B0604020202020204" pitchFamily="34" charset="0"/>
                <a:cs typeface="Arial" panose="020B0604020202020204" pitchFamily="34" charset="0"/>
              </a:rPr>
              <a:t>robotActorTry</a:t>
            </a:r>
            <a:r>
              <a:rPr lang="en-US" altLang="en-US" sz="1400" dirty="0">
                <a:latin typeface="Arial" panose="020B0604020202020204" pitchFamily="34" charset="0"/>
                <a:cs typeface="Arial" panose="020B0604020202020204" pitchFamily="34" charset="0"/>
              </a:rPr>
              <a:t>) </a:t>
            </a:r>
          </a:p>
        </p:txBody>
      </p:sp>
      <p:cxnSp>
        <p:nvCxnSpPr>
          <p:cNvPr id="41" name="Connettore 2 126">
            <a:extLst>
              <a:ext uri="{FF2B5EF4-FFF2-40B4-BE49-F238E27FC236}">
                <a16:creationId xmlns:a16="http://schemas.microsoft.com/office/drawing/2014/main" id="{B9484729-5BBF-42A0-9532-D074E8F64D0C}"/>
              </a:ext>
            </a:extLst>
          </p:cNvPr>
          <p:cNvCxnSpPr/>
          <p:nvPr/>
        </p:nvCxnSpPr>
        <p:spPr>
          <a:xfrm flipH="1">
            <a:off x="4317504" y="528687"/>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2" name="Connettore 2 9">
            <a:extLst>
              <a:ext uri="{FF2B5EF4-FFF2-40B4-BE49-F238E27FC236}">
                <a16:creationId xmlns:a16="http://schemas.microsoft.com/office/drawing/2014/main" id="{2227C48D-AA34-4D81-9873-E2E1601CDD36}"/>
              </a:ext>
            </a:extLst>
          </p:cNvPr>
          <p:cNvCxnSpPr>
            <a:cxnSpLocks/>
            <a:stCxn id="23" idx="6"/>
            <a:endCxn id="38" idx="2"/>
          </p:cNvCxnSpPr>
          <p:nvPr/>
        </p:nvCxnSpPr>
        <p:spPr>
          <a:xfrm>
            <a:off x="2120617" y="700470"/>
            <a:ext cx="1817055" cy="247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Rectangle 5">
            <a:extLst>
              <a:ext uri="{FF2B5EF4-FFF2-40B4-BE49-F238E27FC236}">
                <a16:creationId xmlns:a16="http://schemas.microsoft.com/office/drawing/2014/main" id="{FDD84F83-30AC-4BF9-B9FF-5314654605F2}"/>
              </a:ext>
            </a:extLst>
          </p:cNvPr>
          <p:cNvSpPr>
            <a:spLocks noChangeArrowheads="1"/>
          </p:cNvSpPr>
          <p:nvPr/>
        </p:nvSpPr>
        <p:spPr bwMode="auto">
          <a:xfrm>
            <a:off x="2144491" y="290219"/>
            <a:ext cx="1982053" cy="307777"/>
          </a:xfrm>
          <a:prstGeom prst="rect">
            <a:avLst/>
          </a:prstGeom>
          <a:noFill/>
        </p:spPr>
        <p:txBody>
          <a:bodyPr wrap="square" rtlCol="0">
            <a:spAutoFit/>
          </a:bodyPr>
          <a:lstStyle/>
          <a:p>
            <a:r>
              <a:rPr lang="en-US" altLang="en-US" sz="1400" b="1" dirty="0" err="1">
                <a:latin typeface="Arial" panose="020B0604020202020204" pitchFamily="34" charset="0"/>
                <a:cs typeface="Arial" panose="020B0604020202020204" pitchFamily="34" charset="0"/>
              </a:rPr>
              <a:t>domove</a:t>
            </a:r>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cmd</a:t>
            </a:r>
            <a:r>
              <a:rPr lang="en-US" altLang="en-US" sz="1400" dirty="0">
                <a:latin typeface="Arial" panose="020B0604020202020204" pitchFamily="34" charset="0"/>
                <a:cs typeface="Arial" panose="020B0604020202020204" pitchFamily="34" charset="0"/>
              </a:rPr>
              <a:t>: String ) </a:t>
            </a:r>
          </a:p>
        </p:txBody>
      </p:sp>
      <p:sp>
        <p:nvSpPr>
          <p:cNvPr id="52" name="Rectangle 5">
            <a:extLst>
              <a:ext uri="{FF2B5EF4-FFF2-40B4-BE49-F238E27FC236}">
                <a16:creationId xmlns:a16="http://schemas.microsoft.com/office/drawing/2014/main" id="{9529310F-209D-4FC3-82E8-EEC7E3A85851}"/>
              </a:ext>
            </a:extLst>
          </p:cNvPr>
          <p:cNvSpPr>
            <a:spLocks noChangeArrowheads="1"/>
          </p:cNvSpPr>
          <p:nvPr/>
        </p:nvSpPr>
        <p:spPr bwMode="auto">
          <a:xfrm>
            <a:off x="4711267" y="310452"/>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53" name="Ovale 33">
            <a:extLst>
              <a:ext uri="{FF2B5EF4-FFF2-40B4-BE49-F238E27FC236}">
                <a16:creationId xmlns:a16="http://schemas.microsoft.com/office/drawing/2014/main" id="{435D5F9E-A655-4DD7-851D-B11A8F169495}"/>
              </a:ext>
            </a:extLst>
          </p:cNvPr>
          <p:cNvSpPr/>
          <p:nvPr/>
        </p:nvSpPr>
        <p:spPr>
          <a:xfrm>
            <a:off x="4946382" y="597724"/>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54" name="Straight Arrow Connector 53">
            <a:extLst>
              <a:ext uri="{FF2B5EF4-FFF2-40B4-BE49-F238E27FC236}">
                <a16:creationId xmlns:a16="http://schemas.microsoft.com/office/drawing/2014/main" id="{5F862CA7-7927-4E0C-A697-C0E183A98073}"/>
              </a:ext>
            </a:extLst>
          </p:cNvPr>
          <p:cNvCxnSpPr>
            <a:endCxn id="53" idx="2"/>
          </p:cNvCxnSpPr>
          <p:nvPr/>
        </p:nvCxnSpPr>
        <p:spPr>
          <a:xfrm>
            <a:off x="4668501" y="729024"/>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CDFFCB79-ECE8-451E-A967-EFE490B3417F}"/>
              </a:ext>
            </a:extLst>
          </p:cNvPr>
          <p:cNvCxnSpPr>
            <a:cxnSpLocks/>
            <a:stCxn id="38" idx="3"/>
            <a:endCxn id="60" idx="4"/>
          </p:cNvCxnSpPr>
          <p:nvPr/>
        </p:nvCxnSpPr>
        <p:spPr>
          <a:xfrm rot="5400000" flipH="1">
            <a:off x="2333560" y="-734081"/>
            <a:ext cx="185414" cy="3242398"/>
          </a:xfrm>
          <a:prstGeom prst="bentConnector3">
            <a:avLst>
              <a:gd name="adj1" fmla="val -39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14ACD13F-7496-4B90-AE98-8683062A6B76}"/>
              </a:ext>
            </a:extLst>
          </p:cNvPr>
          <p:cNvSpPr/>
          <p:nvPr/>
        </p:nvSpPr>
        <p:spPr>
          <a:xfrm>
            <a:off x="693205" y="563313"/>
            <a:ext cx="223725" cy="2310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Connettore 2 92">
            <a:extLst>
              <a:ext uri="{FF2B5EF4-FFF2-40B4-BE49-F238E27FC236}">
                <a16:creationId xmlns:a16="http://schemas.microsoft.com/office/drawing/2014/main" id="{D129B3F1-E984-4808-8DB5-56CC7FF47729}"/>
              </a:ext>
            </a:extLst>
          </p:cNvPr>
          <p:cNvCxnSpPr/>
          <p:nvPr/>
        </p:nvCxnSpPr>
        <p:spPr>
          <a:xfrm>
            <a:off x="471202" y="760317"/>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7" name="Ovale 46"/>
          <p:cNvSpPr/>
          <p:nvPr/>
        </p:nvSpPr>
        <p:spPr>
          <a:xfrm>
            <a:off x="3491881" y="3731710"/>
            <a:ext cx="1250126" cy="66760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working</a:t>
            </a:r>
            <a:endParaRPr lang="en-GB" dirty="0"/>
          </a:p>
        </p:txBody>
      </p:sp>
      <p:sp>
        <p:nvSpPr>
          <p:cNvPr id="51" name="Ovale 50"/>
          <p:cNvSpPr/>
          <p:nvPr/>
        </p:nvSpPr>
        <p:spPr>
          <a:xfrm>
            <a:off x="3347864" y="3949707"/>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Connettore 4 54"/>
          <p:cNvCxnSpPr>
            <a:stCxn id="47" idx="0"/>
            <a:endCxn id="64" idx="2"/>
          </p:cNvCxnSpPr>
          <p:nvPr/>
        </p:nvCxnSpPr>
        <p:spPr>
          <a:xfrm rot="5400000" flipH="1" flipV="1">
            <a:off x="4447884" y="2494080"/>
            <a:ext cx="906691" cy="156857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6" name="CasellaDiTesto 55"/>
          <p:cNvSpPr txBox="1"/>
          <p:nvPr/>
        </p:nvSpPr>
        <p:spPr>
          <a:xfrm>
            <a:off x="4743616" y="2455687"/>
            <a:ext cx="529312" cy="369332"/>
          </a:xfrm>
          <a:prstGeom prst="rect">
            <a:avLst/>
          </a:prstGeom>
          <a:noFill/>
        </p:spPr>
        <p:txBody>
          <a:bodyPr wrap="none" rtlCol="0">
            <a:spAutoFit/>
          </a:bodyPr>
          <a:lstStyle/>
          <a:p>
            <a:r>
              <a:rPr lang="it-IT" b="1" dirty="0" err="1">
                <a:solidFill>
                  <a:srgbClr val="8A0000"/>
                </a:solidFill>
              </a:rPr>
              <a:t>init</a:t>
            </a:r>
            <a:endParaRPr lang="en-GB" b="1" dirty="0">
              <a:solidFill>
                <a:srgbClr val="8A0000"/>
              </a:solidFill>
            </a:endParaRPr>
          </a:p>
        </p:txBody>
      </p:sp>
      <p:sp>
        <p:nvSpPr>
          <p:cNvPr id="64" name="Ovale 63"/>
          <p:cNvSpPr/>
          <p:nvPr/>
        </p:nvSpPr>
        <p:spPr>
          <a:xfrm>
            <a:off x="5685515" y="2579887"/>
            <a:ext cx="1018941" cy="490264"/>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doInit</a:t>
            </a:r>
            <a:endParaRPr lang="en-GB" dirty="0"/>
          </a:p>
        </p:txBody>
      </p:sp>
      <p:sp>
        <p:nvSpPr>
          <p:cNvPr id="65" name="Ovale 64"/>
          <p:cNvSpPr/>
          <p:nvPr/>
        </p:nvSpPr>
        <p:spPr>
          <a:xfrm>
            <a:off x="5642764" y="3196118"/>
            <a:ext cx="1018941" cy="45520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doEnd</a:t>
            </a:r>
            <a:endParaRPr lang="en-GB" dirty="0"/>
          </a:p>
        </p:txBody>
      </p:sp>
      <p:sp>
        <p:nvSpPr>
          <p:cNvPr id="66" name="Ovale 65"/>
          <p:cNvSpPr/>
          <p:nvPr/>
        </p:nvSpPr>
        <p:spPr>
          <a:xfrm>
            <a:off x="5628145" y="4443606"/>
            <a:ext cx="1332661" cy="53086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doSensor</a:t>
            </a:r>
            <a:endParaRPr lang="en-GB" dirty="0"/>
          </a:p>
        </p:txBody>
      </p:sp>
      <p:sp>
        <p:nvSpPr>
          <p:cNvPr id="67" name="Ovale 66"/>
          <p:cNvSpPr/>
          <p:nvPr/>
        </p:nvSpPr>
        <p:spPr>
          <a:xfrm>
            <a:off x="5534386" y="5103948"/>
            <a:ext cx="1707184" cy="533426"/>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doCollision</a:t>
            </a:r>
            <a:endParaRPr lang="en-GB" dirty="0"/>
          </a:p>
        </p:txBody>
      </p:sp>
      <p:sp>
        <p:nvSpPr>
          <p:cNvPr id="68" name="Ovale 67"/>
          <p:cNvSpPr/>
          <p:nvPr/>
        </p:nvSpPr>
        <p:spPr>
          <a:xfrm>
            <a:off x="5577136" y="3802176"/>
            <a:ext cx="1235698"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doMove</a:t>
            </a:r>
            <a:endParaRPr lang="en-GB" dirty="0"/>
          </a:p>
        </p:txBody>
      </p:sp>
      <p:cxnSp>
        <p:nvCxnSpPr>
          <p:cNvPr id="69" name="Connettore 4 68"/>
          <p:cNvCxnSpPr>
            <a:stCxn id="47" idx="7"/>
            <a:endCxn id="65" idx="2"/>
          </p:cNvCxnSpPr>
          <p:nvPr/>
        </p:nvCxnSpPr>
        <p:spPr>
          <a:xfrm rot="5400000" flipH="1" flipV="1">
            <a:off x="4897968" y="3084683"/>
            <a:ext cx="405759" cy="1083834"/>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1" name="Connettore 4 70"/>
          <p:cNvCxnSpPr>
            <a:stCxn id="47" idx="6"/>
            <a:endCxn id="68" idx="2"/>
          </p:cNvCxnSpPr>
          <p:nvPr/>
        </p:nvCxnSpPr>
        <p:spPr>
          <a:xfrm flipV="1">
            <a:off x="4742007" y="4065513"/>
            <a:ext cx="835129" cy="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3" name="Connettore 4 72"/>
          <p:cNvCxnSpPr>
            <a:stCxn id="47" idx="5"/>
            <a:endCxn id="66" idx="2"/>
          </p:cNvCxnSpPr>
          <p:nvPr/>
        </p:nvCxnSpPr>
        <p:spPr>
          <a:xfrm rot="16200000" flipH="1">
            <a:off x="4889792" y="3970686"/>
            <a:ext cx="407491" cy="1069215"/>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6" name="Connettore 4 75"/>
          <p:cNvCxnSpPr>
            <a:stCxn id="47" idx="4"/>
            <a:endCxn id="67" idx="2"/>
          </p:cNvCxnSpPr>
          <p:nvPr/>
        </p:nvCxnSpPr>
        <p:spPr>
          <a:xfrm rot="16200000" flipH="1">
            <a:off x="4339994" y="4176268"/>
            <a:ext cx="971343" cy="1417442"/>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8" name="Connettore 4 87"/>
          <p:cNvCxnSpPr>
            <a:stCxn id="64" idx="6"/>
            <a:endCxn id="47" idx="3"/>
          </p:cNvCxnSpPr>
          <p:nvPr/>
        </p:nvCxnSpPr>
        <p:spPr>
          <a:xfrm flipH="1">
            <a:off x="3674958" y="2825019"/>
            <a:ext cx="3029498" cy="1476530"/>
          </a:xfrm>
          <a:prstGeom prst="bentConnector4">
            <a:avLst>
              <a:gd name="adj1" fmla="val -27978"/>
              <a:gd name="adj2" fmla="val 202135"/>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2" name="Connettore 2 91"/>
          <p:cNvCxnSpPr>
            <a:stCxn id="65" idx="6"/>
          </p:cNvCxnSpPr>
          <p:nvPr/>
        </p:nvCxnSpPr>
        <p:spPr>
          <a:xfrm flipV="1">
            <a:off x="6661705" y="3423719"/>
            <a:ext cx="892795" cy="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3" name="Connettore 2 92"/>
          <p:cNvCxnSpPr>
            <a:stCxn id="68" idx="6"/>
          </p:cNvCxnSpPr>
          <p:nvPr/>
        </p:nvCxnSpPr>
        <p:spPr>
          <a:xfrm>
            <a:off x="6812834" y="4065513"/>
            <a:ext cx="741666" cy="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p:nvPr/>
        </p:nvCxnSpPr>
        <p:spPr>
          <a:xfrm>
            <a:off x="6951637" y="4692560"/>
            <a:ext cx="602863" cy="1648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9" name="Connettore 2 98"/>
          <p:cNvCxnSpPr/>
          <p:nvPr/>
        </p:nvCxnSpPr>
        <p:spPr>
          <a:xfrm flipV="1">
            <a:off x="7269631" y="5370661"/>
            <a:ext cx="284869" cy="1440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2" name="Connettore 2 101"/>
          <p:cNvCxnSpPr>
            <a:stCxn id="64" idx="6"/>
          </p:cNvCxnSpPr>
          <p:nvPr/>
        </p:nvCxnSpPr>
        <p:spPr>
          <a:xfrm>
            <a:off x="6704456" y="2825019"/>
            <a:ext cx="850044" cy="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05" name="CasellaDiTesto 104"/>
          <p:cNvSpPr txBox="1"/>
          <p:nvPr/>
        </p:nvSpPr>
        <p:spPr>
          <a:xfrm>
            <a:off x="4830691" y="3054389"/>
            <a:ext cx="554960" cy="369332"/>
          </a:xfrm>
          <a:prstGeom prst="rect">
            <a:avLst/>
          </a:prstGeom>
          <a:noFill/>
        </p:spPr>
        <p:txBody>
          <a:bodyPr wrap="none" rtlCol="0">
            <a:spAutoFit/>
          </a:bodyPr>
          <a:lstStyle/>
          <a:p>
            <a:r>
              <a:rPr lang="it-IT" b="1" dirty="0">
                <a:solidFill>
                  <a:srgbClr val="8A0000"/>
                </a:solidFill>
              </a:rPr>
              <a:t>end</a:t>
            </a:r>
            <a:endParaRPr lang="en-GB" b="1" dirty="0">
              <a:solidFill>
                <a:srgbClr val="8A0000"/>
              </a:solidFill>
            </a:endParaRPr>
          </a:p>
        </p:txBody>
      </p:sp>
      <p:sp>
        <p:nvSpPr>
          <p:cNvPr id="106" name="CasellaDiTesto 105"/>
          <p:cNvSpPr txBox="1"/>
          <p:nvPr/>
        </p:nvSpPr>
        <p:spPr>
          <a:xfrm>
            <a:off x="4880684" y="3691250"/>
            <a:ext cx="706988" cy="369332"/>
          </a:xfrm>
          <a:prstGeom prst="rect">
            <a:avLst/>
          </a:prstGeom>
          <a:noFill/>
        </p:spPr>
        <p:txBody>
          <a:bodyPr wrap="none" rtlCol="0">
            <a:spAutoFit/>
          </a:bodyPr>
          <a:lstStyle/>
          <a:p>
            <a:r>
              <a:rPr lang="it-IT" b="1" dirty="0" err="1">
                <a:solidFill>
                  <a:srgbClr val="8A0000"/>
                </a:solidFill>
              </a:rPr>
              <a:t>move</a:t>
            </a:r>
            <a:endParaRPr lang="en-GB" b="1" dirty="0">
              <a:solidFill>
                <a:srgbClr val="8A0000"/>
              </a:solidFill>
            </a:endParaRPr>
          </a:p>
        </p:txBody>
      </p:sp>
      <p:sp>
        <p:nvSpPr>
          <p:cNvPr id="107" name="CasellaDiTesto 106"/>
          <p:cNvSpPr txBox="1"/>
          <p:nvPr/>
        </p:nvSpPr>
        <p:spPr>
          <a:xfrm>
            <a:off x="4896016" y="4339708"/>
            <a:ext cx="811441" cy="369332"/>
          </a:xfrm>
          <a:prstGeom prst="rect">
            <a:avLst/>
          </a:prstGeom>
          <a:noFill/>
        </p:spPr>
        <p:txBody>
          <a:bodyPr wrap="none" rtlCol="0">
            <a:spAutoFit/>
          </a:bodyPr>
          <a:lstStyle/>
          <a:p>
            <a:r>
              <a:rPr lang="it-IT" b="1" dirty="0" err="1">
                <a:solidFill>
                  <a:srgbClr val="8A0000"/>
                </a:solidFill>
              </a:rPr>
              <a:t>sensor</a:t>
            </a:r>
            <a:endParaRPr lang="en-GB" b="1" dirty="0">
              <a:solidFill>
                <a:srgbClr val="8A0000"/>
              </a:solidFill>
            </a:endParaRPr>
          </a:p>
        </p:txBody>
      </p:sp>
      <p:sp>
        <p:nvSpPr>
          <p:cNvPr id="108" name="CasellaDiTesto 107"/>
          <p:cNvSpPr txBox="1"/>
          <p:nvPr/>
        </p:nvSpPr>
        <p:spPr>
          <a:xfrm>
            <a:off x="4479473" y="4974474"/>
            <a:ext cx="1027845" cy="369332"/>
          </a:xfrm>
          <a:prstGeom prst="rect">
            <a:avLst/>
          </a:prstGeom>
          <a:noFill/>
        </p:spPr>
        <p:txBody>
          <a:bodyPr wrap="none" rtlCol="0">
            <a:spAutoFit/>
          </a:bodyPr>
          <a:lstStyle/>
          <a:p>
            <a:r>
              <a:rPr lang="it-IT" b="1" dirty="0" err="1">
                <a:solidFill>
                  <a:srgbClr val="8A0000"/>
                </a:solidFill>
              </a:rPr>
              <a:t>collision</a:t>
            </a:r>
            <a:endParaRPr lang="en-GB" b="1" dirty="0">
              <a:solidFill>
                <a:srgbClr val="8A0000"/>
              </a:solidFill>
            </a:endParaRPr>
          </a:p>
        </p:txBody>
      </p:sp>
      <p:sp>
        <p:nvSpPr>
          <p:cNvPr id="130" name="Rectangle 5">
            <a:extLst>
              <a:ext uri="{FF2B5EF4-FFF2-40B4-BE49-F238E27FC236}">
                <a16:creationId xmlns:a16="http://schemas.microsoft.com/office/drawing/2014/main" id="{9529310F-209D-4FC3-82E8-EEC7E3A85851}"/>
              </a:ext>
            </a:extLst>
          </p:cNvPr>
          <p:cNvSpPr>
            <a:spLocks noChangeArrowheads="1"/>
          </p:cNvSpPr>
          <p:nvPr/>
        </p:nvSpPr>
        <p:spPr bwMode="auto">
          <a:xfrm>
            <a:off x="7632601" y="4092203"/>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46" name="Rectangle 5">
            <a:extLst>
              <a:ext uri="{FF2B5EF4-FFF2-40B4-BE49-F238E27FC236}">
                <a16:creationId xmlns:a16="http://schemas.microsoft.com/office/drawing/2014/main" id="{0CBD2E55-2030-4802-A4F1-C2953AF08AAB}"/>
              </a:ext>
            </a:extLst>
          </p:cNvPr>
          <p:cNvSpPr>
            <a:spLocks noChangeArrowheads="1"/>
          </p:cNvSpPr>
          <p:nvPr/>
        </p:nvSpPr>
        <p:spPr bwMode="auto">
          <a:xfrm>
            <a:off x="492108" y="55747"/>
            <a:ext cx="1024792" cy="738664"/>
          </a:xfrm>
          <a:prstGeom prst="rect">
            <a:avLst/>
          </a:prstGeom>
          <a:noFill/>
        </p:spPr>
        <p:txBody>
          <a:bodyPr wrap="square" rtlCol="0">
            <a:spAutoFit/>
          </a:bodyPr>
          <a:lstStyle/>
          <a:p>
            <a:r>
              <a:rPr lang="en-US" altLang="en-US" sz="1400" b="1" dirty="0" err="1">
                <a:solidFill>
                  <a:srgbClr val="00B050"/>
                </a:solidFill>
                <a:latin typeface="Arial" panose="020B0604020202020204" pitchFamily="34" charset="0"/>
                <a:cs typeface="Arial" panose="020B0604020202020204" pitchFamily="34" charset="0"/>
              </a:rPr>
              <a:t>init</a:t>
            </a:r>
            <a:r>
              <a:rPr lang="en-US" altLang="en-US" sz="1400" dirty="0">
                <a:latin typeface="Arial" panose="020B0604020202020204" pitchFamily="34" charset="0"/>
                <a:cs typeface="Arial" panose="020B0604020202020204" pitchFamily="34" charset="0"/>
              </a:rPr>
              <a:t> ….</a:t>
            </a:r>
          </a:p>
          <a:p>
            <a:r>
              <a:rPr lang="en-US" altLang="en-US" sz="1400" b="1" dirty="0">
                <a:solidFill>
                  <a:srgbClr val="00B050"/>
                </a:solidFill>
                <a:latin typeface="Arial" panose="020B0604020202020204" pitchFamily="34" charset="0"/>
                <a:cs typeface="Arial" panose="020B0604020202020204" pitchFamily="34" charset="0"/>
              </a:rPr>
              <a:t>end …</a:t>
            </a:r>
          </a:p>
          <a:p>
            <a:r>
              <a:rPr lang="en-US" altLang="en-US" sz="1400" b="1" dirty="0">
                <a:solidFill>
                  <a:srgbClr val="00B050"/>
                </a:solidFill>
                <a:latin typeface="Arial" panose="020B0604020202020204" pitchFamily="34" charset="0"/>
                <a:cs typeface="Arial" panose="020B0604020202020204" pitchFamily="34" charset="0"/>
              </a:rPr>
              <a:t>move …</a:t>
            </a:r>
            <a:endParaRPr lang="en-US" altLang="en-US" sz="1400" dirty="0">
              <a:latin typeface="Arial" panose="020B0604020202020204" pitchFamily="34" charset="0"/>
              <a:cs typeface="Arial" panose="020B0604020202020204" pitchFamily="34" charset="0"/>
            </a:endParaRPr>
          </a:p>
        </p:txBody>
      </p:sp>
      <p:sp>
        <p:nvSpPr>
          <p:cNvPr id="48" name="Rectangle 5">
            <a:extLst>
              <a:ext uri="{FF2B5EF4-FFF2-40B4-BE49-F238E27FC236}">
                <a16:creationId xmlns:a16="http://schemas.microsoft.com/office/drawing/2014/main" id="{CF0A08CC-F966-460F-9624-0266DD1496A0}"/>
              </a:ext>
            </a:extLst>
          </p:cNvPr>
          <p:cNvSpPr>
            <a:spLocks noChangeArrowheads="1"/>
          </p:cNvSpPr>
          <p:nvPr/>
        </p:nvSpPr>
        <p:spPr bwMode="auto">
          <a:xfrm>
            <a:off x="1289007" y="1664802"/>
            <a:ext cx="1540684" cy="523220"/>
          </a:xfrm>
          <a:prstGeom prst="rect">
            <a:avLst/>
          </a:prstGeom>
          <a:noFill/>
        </p:spPr>
        <p:txBody>
          <a:bodyPr wrap="square" rtlCol="0">
            <a:spAutoFit/>
          </a:bodyPr>
          <a:lstStyle/>
          <a:p>
            <a:r>
              <a:rPr lang="en-US" altLang="en-US" sz="1400" b="1" dirty="0">
                <a:solidFill>
                  <a:srgbClr val="00B050"/>
                </a:solidFill>
                <a:latin typeface="Arial" panose="020B0604020202020204" pitchFamily="34" charset="0"/>
                <a:cs typeface="Arial" panose="020B0604020202020204" pitchFamily="34" charset="0"/>
              </a:rPr>
              <a:t>sensor</a:t>
            </a:r>
            <a:r>
              <a:rPr lang="en-US" altLang="en-US" sz="1400" dirty="0">
                <a:latin typeface="Arial" panose="020B0604020202020204" pitchFamily="34" charset="0"/>
                <a:cs typeface="Arial" panose="020B0604020202020204" pitchFamily="34" charset="0"/>
              </a:rPr>
              <a:t> ….</a:t>
            </a:r>
          </a:p>
          <a:p>
            <a:r>
              <a:rPr lang="en-US" altLang="en-US" sz="1400" b="1" dirty="0">
                <a:solidFill>
                  <a:srgbClr val="00B050"/>
                </a:solidFill>
                <a:latin typeface="Arial" panose="020B0604020202020204" pitchFamily="34" charset="0"/>
                <a:cs typeface="Arial" panose="020B0604020202020204" pitchFamily="34" charset="0"/>
              </a:rPr>
              <a:t>collision …</a:t>
            </a:r>
            <a:endParaRPr lang="en-US"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98655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DE3B0D5F-B032-4ABA-8BA4-86B2ACAE6FE9}"/>
              </a:ext>
            </a:extLst>
          </p:cNvPr>
          <p:cNvSpPr/>
          <p:nvPr/>
        </p:nvSpPr>
        <p:spPr>
          <a:xfrm>
            <a:off x="827584" y="260442"/>
            <a:ext cx="2520280" cy="1728192"/>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AD6894C7-DA5F-4138-A519-491DCC0A630F}"/>
              </a:ext>
            </a:extLst>
          </p:cNvPr>
          <p:cNvSpPr>
            <a:spLocks noGrp="1"/>
          </p:cNvSpPr>
          <p:nvPr>
            <p:ph type="ftr" sz="quarter" idx="11"/>
          </p:nvPr>
        </p:nvSpPr>
        <p:spPr/>
        <p:txBody>
          <a:bodyPr/>
          <a:lstStyle/>
          <a:p>
            <a:r>
              <a:rPr lang="it-IT"/>
              <a:t>ANatali  - DISI - ISSM2020  Univeristy of Bologna</a:t>
            </a:r>
            <a:endParaRPr lang="en-GB"/>
          </a:p>
        </p:txBody>
      </p:sp>
      <p:sp>
        <p:nvSpPr>
          <p:cNvPr id="3" name="Slide Number Placeholder 2">
            <a:extLst>
              <a:ext uri="{FF2B5EF4-FFF2-40B4-BE49-F238E27FC236}">
                <a16:creationId xmlns:a16="http://schemas.microsoft.com/office/drawing/2014/main" id="{9F97F589-9197-4852-A296-AC6ABB123CD8}"/>
              </a:ext>
            </a:extLst>
          </p:cNvPr>
          <p:cNvSpPr>
            <a:spLocks noGrp="1"/>
          </p:cNvSpPr>
          <p:nvPr>
            <p:ph type="sldNum" sz="quarter" idx="12"/>
          </p:nvPr>
        </p:nvSpPr>
        <p:spPr/>
        <p:txBody>
          <a:bodyPr/>
          <a:lstStyle/>
          <a:p>
            <a:fld id="{6F6A5AB3-AF76-4EC9-853D-D4C335162C13}" type="slidenum">
              <a:rPr lang="en-GB" smtClean="0"/>
              <a:t>27</a:t>
            </a:fld>
            <a:endParaRPr lang="en-GB"/>
          </a:p>
        </p:txBody>
      </p:sp>
      <p:grpSp>
        <p:nvGrpSpPr>
          <p:cNvPr id="4" name="Gruppo 72">
            <a:extLst>
              <a:ext uri="{FF2B5EF4-FFF2-40B4-BE49-F238E27FC236}">
                <a16:creationId xmlns:a16="http://schemas.microsoft.com/office/drawing/2014/main" id="{D4DF3349-65AA-401C-A3D6-D0F89B361E36}"/>
              </a:ext>
            </a:extLst>
          </p:cNvPr>
          <p:cNvGrpSpPr/>
          <p:nvPr/>
        </p:nvGrpSpPr>
        <p:grpSpPr>
          <a:xfrm>
            <a:off x="1163430" y="1510679"/>
            <a:ext cx="592487" cy="258092"/>
            <a:chOff x="5133975" y="5295900"/>
            <a:chExt cx="342900" cy="238125"/>
          </a:xfrm>
        </p:grpSpPr>
        <p:sp>
          <p:nvSpPr>
            <p:cNvPr id="5" name="Figura a mano libera 73">
              <a:extLst>
                <a:ext uri="{FF2B5EF4-FFF2-40B4-BE49-F238E27FC236}">
                  <a16:creationId xmlns:a16="http://schemas.microsoft.com/office/drawing/2014/main" id="{5EB43234-5B64-422E-A355-531F36111451}"/>
                </a:ext>
              </a:extLst>
            </p:cNvPr>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Figura a mano libera 74">
              <a:extLst>
                <a:ext uri="{FF2B5EF4-FFF2-40B4-BE49-F238E27FC236}">
                  <a16:creationId xmlns:a16="http://schemas.microsoft.com/office/drawing/2014/main" id="{FD6DD544-F526-49EB-9FD3-4E25A9A04502}"/>
                </a:ext>
              </a:extLst>
            </p:cNvPr>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Figura a mano libera 75">
              <a:extLst>
                <a:ext uri="{FF2B5EF4-FFF2-40B4-BE49-F238E27FC236}">
                  <a16:creationId xmlns:a16="http://schemas.microsoft.com/office/drawing/2014/main" id="{74474911-83D2-4583-8298-4ACA2D55D0B4}"/>
                </a:ext>
              </a:extLst>
            </p:cNvPr>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8" name="CasellaDiTesto 77">
            <a:extLst>
              <a:ext uri="{FF2B5EF4-FFF2-40B4-BE49-F238E27FC236}">
                <a16:creationId xmlns:a16="http://schemas.microsoft.com/office/drawing/2014/main" id="{A44277E5-DB00-4094-88D9-A3A76F021088}"/>
              </a:ext>
            </a:extLst>
          </p:cNvPr>
          <p:cNvSpPr txBox="1"/>
          <p:nvPr/>
        </p:nvSpPr>
        <p:spPr>
          <a:xfrm>
            <a:off x="2045921" y="1482282"/>
            <a:ext cx="714939" cy="400110"/>
          </a:xfrm>
          <a:prstGeom prst="rect">
            <a:avLst/>
          </a:prstGeom>
          <a:noFill/>
        </p:spPr>
        <p:txBody>
          <a:bodyPr wrap="none" rtlCol="0">
            <a:spAutoFit/>
          </a:bodyPr>
          <a:lstStyle/>
          <a:p>
            <a:r>
              <a:rPr lang="it-IT" sz="2000" dirty="0" err="1"/>
              <a:t>Event</a:t>
            </a:r>
            <a:endParaRPr lang="en-GB" sz="2000" dirty="0"/>
          </a:p>
        </p:txBody>
      </p:sp>
      <p:grpSp>
        <p:nvGrpSpPr>
          <p:cNvPr id="9" name="Gruppo 56">
            <a:extLst>
              <a:ext uri="{FF2B5EF4-FFF2-40B4-BE49-F238E27FC236}">
                <a16:creationId xmlns:a16="http://schemas.microsoft.com/office/drawing/2014/main" id="{74F6FB65-B2FC-43AB-952F-EB880AD9A766}"/>
              </a:ext>
            </a:extLst>
          </p:cNvPr>
          <p:cNvGrpSpPr/>
          <p:nvPr/>
        </p:nvGrpSpPr>
        <p:grpSpPr>
          <a:xfrm>
            <a:off x="1140700" y="868506"/>
            <a:ext cx="667405" cy="86434"/>
            <a:chOff x="4586473" y="4245346"/>
            <a:chExt cx="667405" cy="86434"/>
          </a:xfrm>
        </p:grpSpPr>
        <p:sp>
          <p:nvSpPr>
            <p:cNvPr id="10" name="Freccia a destra 58">
              <a:extLst>
                <a:ext uri="{FF2B5EF4-FFF2-40B4-BE49-F238E27FC236}">
                  <a16:creationId xmlns:a16="http://schemas.microsoft.com/office/drawing/2014/main" id="{2874F787-D303-4944-A765-CCDE457EC84E}"/>
                </a:ext>
              </a:extLst>
            </p:cNvPr>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11" name="Triangolo isoscele 76">
              <a:extLst>
                <a:ext uri="{FF2B5EF4-FFF2-40B4-BE49-F238E27FC236}">
                  <a16:creationId xmlns:a16="http://schemas.microsoft.com/office/drawing/2014/main" id="{E916AB63-4782-439B-A9B0-E9AD2E838EB1}"/>
                </a:ext>
              </a:extLst>
            </p:cNvPr>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CasellaDiTesto 80">
            <a:extLst>
              <a:ext uri="{FF2B5EF4-FFF2-40B4-BE49-F238E27FC236}">
                <a16:creationId xmlns:a16="http://schemas.microsoft.com/office/drawing/2014/main" id="{72B5600D-A098-4BE0-9D29-4E981D471DE0}"/>
              </a:ext>
            </a:extLst>
          </p:cNvPr>
          <p:cNvSpPr txBox="1"/>
          <p:nvPr/>
        </p:nvSpPr>
        <p:spPr>
          <a:xfrm>
            <a:off x="2016875" y="292678"/>
            <a:ext cx="995209" cy="400110"/>
          </a:xfrm>
          <a:prstGeom prst="rect">
            <a:avLst/>
          </a:prstGeom>
          <a:noFill/>
        </p:spPr>
        <p:txBody>
          <a:bodyPr wrap="none" rtlCol="0">
            <a:spAutoFit/>
          </a:bodyPr>
          <a:lstStyle/>
          <a:p>
            <a:r>
              <a:rPr lang="it-IT" sz="2000" dirty="0" err="1"/>
              <a:t>Dispatch</a:t>
            </a:r>
            <a:endParaRPr lang="en-GB" sz="2000" dirty="0"/>
          </a:p>
        </p:txBody>
      </p:sp>
      <p:sp>
        <p:nvSpPr>
          <p:cNvPr id="13" name="CasellaDiTesto 81">
            <a:extLst>
              <a:ext uri="{FF2B5EF4-FFF2-40B4-BE49-F238E27FC236}">
                <a16:creationId xmlns:a16="http://schemas.microsoft.com/office/drawing/2014/main" id="{2832473F-CC41-4D67-95E6-8748F15632CD}"/>
              </a:ext>
            </a:extLst>
          </p:cNvPr>
          <p:cNvSpPr txBox="1"/>
          <p:nvPr/>
        </p:nvSpPr>
        <p:spPr>
          <a:xfrm>
            <a:off x="2021261" y="731116"/>
            <a:ext cx="933269" cy="400110"/>
          </a:xfrm>
          <a:prstGeom prst="rect">
            <a:avLst/>
          </a:prstGeom>
          <a:noFill/>
        </p:spPr>
        <p:txBody>
          <a:bodyPr wrap="none" rtlCol="0">
            <a:spAutoFit/>
          </a:bodyPr>
          <a:lstStyle/>
          <a:p>
            <a:r>
              <a:rPr lang="it-IT" sz="2000" dirty="0" err="1"/>
              <a:t>Request</a:t>
            </a:r>
            <a:endParaRPr lang="en-GB" sz="2000" dirty="0"/>
          </a:p>
        </p:txBody>
      </p:sp>
      <p:grpSp>
        <p:nvGrpSpPr>
          <p:cNvPr id="14" name="Gruppo 87">
            <a:extLst>
              <a:ext uri="{FF2B5EF4-FFF2-40B4-BE49-F238E27FC236}">
                <a16:creationId xmlns:a16="http://schemas.microsoft.com/office/drawing/2014/main" id="{CDDB6DF8-445A-4D3C-9E6E-3D2D9BA565D8}"/>
              </a:ext>
            </a:extLst>
          </p:cNvPr>
          <p:cNvGrpSpPr/>
          <p:nvPr/>
        </p:nvGrpSpPr>
        <p:grpSpPr>
          <a:xfrm>
            <a:off x="1159459" y="1131226"/>
            <a:ext cx="666895" cy="86434"/>
            <a:chOff x="4592177" y="4419530"/>
            <a:chExt cx="666895" cy="86434"/>
          </a:xfrm>
        </p:grpSpPr>
        <p:cxnSp>
          <p:nvCxnSpPr>
            <p:cNvPr id="15" name="Connettore 1 89">
              <a:extLst>
                <a:ext uri="{FF2B5EF4-FFF2-40B4-BE49-F238E27FC236}">
                  <a16:creationId xmlns:a16="http://schemas.microsoft.com/office/drawing/2014/main" id="{A504012D-1DBC-427E-92AD-67E4D62B312F}"/>
                </a:ext>
              </a:extLst>
            </p:cNvPr>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6" name="Triangolo isoscele 90">
              <a:extLst>
                <a:ext uri="{FF2B5EF4-FFF2-40B4-BE49-F238E27FC236}">
                  <a16:creationId xmlns:a16="http://schemas.microsoft.com/office/drawing/2014/main" id="{AF6509DD-8D3D-4911-B351-E7BF33D0D71A}"/>
                </a:ext>
              </a:extLst>
            </p:cNvPr>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17" name="CasellaDiTesto 91">
            <a:extLst>
              <a:ext uri="{FF2B5EF4-FFF2-40B4-BE49-F238E27FC236}">
                <a16:creationId xmlns:a16="http://schemas.microsoft.com/office/drawing/2014/main" id="{EAF9BEEA-F8F7-4B16-BF60-8B8EAD064DE5}"/>
              </a:ext>
            </a:extLst>
          </p:cNvPr>
          <p:cNvSpPr txBox="1"/>
          <p:nvPr/>
        </p:nvSpPr>
        <p:spPr>
          <a:xfrm>
            <a:off x="2039509" y="959794"/>
            <a:ext cx="721351" cy="400110"/>
          </a:xfrm>
          <a:prstGeom prst="rect">
            <a:avLst/>
          </a:prstGeom>
          <a:noFill/>
        </p:spPr>
        <p:txBody>
          <a:bodyPr wrap="none" rtlCol="0">
            <a:spAutoFit/>
          </a:bodyPr>
          <a:lstStyle/>
          <a:p>
            <a:r>
              <a:rPr lang="it-IT" sz="2000" dirty="0" err="1"/>
              <a:t>Reply</a:t>
            </a:r>
            <a:endParaRPr lang="en-GB" sz="2000" dirty="0"/>
          </a:p>
        </p:txBody>
      </p:sp>
      <p:cxnSp>
        <p:nvCxnSpPr>
          <p:cNvPr id="18" name="Connettore 2 92">
            <a:extLst>
              <a:ext uri="{FF2B5EF4-FFF2-40B4-BE49-F238E27FC236}">
                <a16:creationId xmlns:a16="http://schemas.microsoft.com/office/drawing/2014/main" id="{373280F8-F690-4A62-ACB0-582565EF381B}"/>
              </a:ext>
            </a:extLst>
          </p:cNvPr>
          <p:cNvCxnSpPr/>
          <p:nvPr/>
        </p:nvCxnSpPr>
        <p:spPr>
          <a:xfrm>
            <a:off x="1119490" y="498769"/>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20" name="Gruppo 82">
            <a:extLst>
              <a:ext uri="{FF2B5EF4-FFF2-40B4-BE49-F238E27FC236}">
                <a16:creationId xmlns:a16="http://schemas.microsoft.com/office/drawing/2014/main" id="{12D969AC-9EB0-4CF5-9EE5-D0DD7ACA9C72}"/>
              </a:ext>
            </a:extLst>
          </p:cNvPr>
          <p:cNvGrpSpPr/>
          <p:nvPr/>
        </p:nvGrpSpPr>
        <p:grpSpPr>
          <a:xfrm>
            <a:off x="1603089" y="2584776"/>
            <a:ext cx="866156" cy="763297"/>
            <a:chOff x="1194666" y="2417771"/>
            <a:chExt cx="866156" cy="763297"/>
          </a:xfrm>
        </p:grpSpPr>
        <p:sp>
          <p:nvSpPr>
            <p:cNvPr id="21"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2"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3"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4" name="Rectangle 4">
            <a:extLst>
              <a:ext uri="{FF2B5EF4-FFF2-40B4-BE49-F238E27FC236}">
                <a16:creationId xmlns:a16="http://schemas.microsoft.com/office/drawing/2014/main" id="{FA1CA8BE-B059-415B-B299-7E0D7424128A}"/>
              </a:ext>
            </a:extLst>
          </p:cNvPr>
          <p:cNvSpPr>
            <a:spLocks noChangeArrowheads="1"/>
          </p:cNvSpPr>
          <p:nvPr/>
        </p:nvSpPr>
        <p:spPr bwMode="auto">
          <a:xfrm>
            <a:off x="1515379" y="3455988"/>
            <a:ext cx="1109599" cy="307777"/>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robotActor</a:t>
            </a:r>
            <a:endParaRPr lang="en-US" altLang="en-US" sz="1400" dirty="0">
              <a:latin typeface="Arial" panose="020B0604020202020204" pitchFamily="34" charset="0"/>
              <a:cs typeface="Arial" panose="020B0604020202020204" pitchFamily="34" charset="0"/>
            </a:endParaRPr>
          </a:p>
        </p:txBody>
      </p:sp>
      <p:sp>
        <p:nvSpPr>
          <p:cNvPr id="25" name="Ovale 33">
            <a:extLst>
              <a:ext uri="{FF2B5EF4-FFF2-40B4-BE49-F238E27FC236}">
                <a16:creationId xmlns:a16="http://schemas.microsoft.com/office/drawing/2014/main" id="{A4E6BBEC-1E11-48AC-9881-2BCB8F6CF48A}"/>
              </a:ext>
            </a:extLst>
          </p:cNvPr>
          <p:cNvSpPr/>
          <p:nvPr/>
        </p:nvSpPr>
        <p:spPr>
          <a:xfrm>
            <a:off x="4286300" y="265276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6" name="CasellaDiTesto 19">
            <a:extLst>
              <a:ext uri="{FF2B5EF4-FFF2-40B4-BE49-F238E27FC236}">
                <a16:creationId xmlns:a16="http://schemas.microsoft.com/office/drawing/2014/main" id="{11853092-90FB-4FF0-A8A7-8E1E956C1000}"/>
              </a:ext>
            </a:extLst>
          </p:cNvPr>
          <p:cNvSpPr txBox="1"/>
          <p:nvPr/>
        </p:nvSpPr>
        <p:spPr>
          <a:xfrm>
            <a:off x="4144022" y="3484314"/>
            <a:ext cx="253596" cy="461665"/>
          </a:xfrm>
          <a:prstGeom prst="rect">
            <a:avLst/>
          </a:prstGeom>
          <a:noFill/>
        </p:spPr>
        <p:txBody>
          <a:bodyPr wrap="none" rtlCol="0">
            <a:spAutoFit/>
          </a:bodyPr>
          <a:lstStyle/>
          <a:p>
            <a:r>
              <a:rPr lang="it-IT" sz="2400" dirty="0"/>
              <a:t> </a:t>
            </a:r>
            <a:endParaRPr lang="en-GB" sz="2400" dirty="0"/>
          </a:p>
        </p:txBody>
      </p:sp>
      <p:sp>
        <p:nvSpPr>
          <p:cNvPr id="27" name="Rectangle 4">
            <a:extLst>
              <a:ext uri="{FF2B5EF4-FFF2-40B4-BE49-F238E27FC236}">
                <a16:creationId xmlns:a16="http://schemas.microsoft.com/office/drawing/2014/main" id="{57A31D5F-E223-48B4-A819-ADBF29AA214F}"/>
              </a:ext>
            </a:extLst>
          </p:cNvPr>
          <p:cNvSpPr>
            <a:spLocks noChangeArrowheads="1"/>
          </p:cNvSpPr>
          <p:nvPr/>
        </p:nvSpPr>
        <p:spPr bwMode="auto">
          <a:xfrm>
            <a:off x="3982165" y="3340299"/>
            <a:ext cx="2909771" cy="738664"/>
          </a:xfrm>
          <a:prstGeom prst="rect">
            <a:avLst/>
          </a:prstGeom>
          <a:noFill/>
        </p:spPr>
        <p:txBody>
          <a:bodyPr wrap="none" rtlCol="0">
            <a:spAutoFit/>
          </a:bodyPr>
          <a:lstStyle/>
          <a:p>
            <a:r>
              <a:rPr lang="en-US" sz="1400" b="1" dirty="0" err="1">
                <a:solidFill>
                  <a:srgbClr val="0070C0"/>
                </a:solidFill>
                <a:latin typeface="Arial" panose="020B0604020202020204" pitchFamily="34" charset="0"/>
                <a:cs typeface="Arial" panose="020B0604020202020204" pitchFamily="34" charset="0"/>
              </a:rPr>
              <a:t>virtualRobotSupport</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coroutine that </a:t>
            </a:r>
          </a:p>
          <a:p>
            <a:r>
              <a:rPr lang="en-US" altLang="en-US" sz="1400" dirty="0">
                <a:latin typeface="Arial" panose="020B0604020202020204" pitchFamily="34" charset="0"/>
                <a:cs typeface="Arial" panose="020B0604020202020204" pitchFamily="34" charset="0"/>
              </a:rPr>
              <a:t>sends messages to </a:t>
            </a:r>
            <a:r>
              <a:rPr lang="en-US" altLang="en-US" sz="1400" b="1" dirty="0" err="1">
                <a:solidFill>
                  <a:srgbClr val="0070C0"/>
                </a:solidFill>
                <a:latin typeface="Arial" panose="020B0604020202020204" pitchFamily="34" charset="0"/>
                <a:cs typeface="Arial" panose="020B0604020202020204" pitchFamily="34" charset="0"/>
              </a:rPr>
              <a:t>robotActor</a:t>
            </a:r>
            <a:r>
              <a:rPr lang="en-US" altLang="en-US" sz="1400" dirty="0">
                <a:latin typeface="Arial" panose="020B0604020202020204" pitchFamily="34" charset="0"/>
                <a:cs typeface="Arial" panose="020B0604020202020204" pitchFamily="34" charset="0"/>
              </a:rPr>
              <a:t>) </a:t>
            </a:r>
          </a:p>
        </p:txBody>
      </p:sp>
      <p:cxnSp>
        <p:nvCxnSpPr>
          <p:cNvPr id="28" name="Connettore 2 126">
            <a:extLst>
              <a:ext uri="{FF2B5EF4-FFF2-40B4-BE49-F238E27FC236}">
                <a16:creationId xmlns:a16="http://schemas.microsoft.com/office/drawing/2014/main" id="{36CC678F-7232-496B-B9F9-4DE6B53CD494}"/>
              </a:ext>
            </a:extLst>
          </p:cNvPr>
          <p:cNvCxnSpPr/>
          <p:nvPr/>
        </p:nvCxnSpPr>
        <p:spPr>
          <a:xfrm flipH="1">
            <a:off x="4666132" y="2816250"/>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29" name="Connettore 2 9">
            <a:extLst>
              <a:ext uri="{FF2B5EF4-FFF2-40B4-BE49-F238E27FC236}">
                <a16:creationId xmlns:a16="http://schemas.microsoft.com/office/drawing/2014/main" id="{04DF4836-F901-4EBA-8385-88CA97E6F661}"/>
              </a:ext>
            </a:extLst>
          </p:cNvPr>
          <p:cNvCxnSpPr>
            <a:cxnSpLocks/>
            <a:stCxn id="21" idx="6"/>
            <a:endCxn id="25" idx="2"/>
          </p:cNvCxnSpPr>
          <p:nvPr/>
        </p:nvCxnSpPr>
        <p:spPr>
          <a:xfrm>
            <a:off x="2469245" y="2988033"/>
            <a:ext cx="1817055" cy="24768"/>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5">
            <a:extLst>
              <a:ext uri="{FF2B5EF4-FFF2-40B4-BE49-F238E27FC236}">
                <a16:creationId xmlns:a16="http://schemas.microsoft.com/office/drawing/2014/main" id="{2514E10A-0E65-4430-A48F-330F1F0FD1D1}"/>
              </a:ext>
            </a:extLst>
          </p:cNvPr>
          <p:cNvSpPr>
            <a:spLocks noChangeArrowheads="1"/>
          </p:cNvSpPr>
          <p:nvPr/>
        </p:nvSpPr>
        <p:spPr bwMode="auto">
          <a:xfrm>
            <a:off x="2493119" y="2577782"/>
            <a:ext cx="1982053" cy="307777"/>
          </a:xfrm>
          <a:prstGeom prst="rect">
            <a:avLst/>
          </a:prstGeom>
          <a:noFill/>
        </p:spPr>
        <p:txBody>
          <a:bodyPr wrap="square" rtlCol="0">
            <a:spAutoFit/>
          </a:bodyPr>
          <a:lstStyle/>
          <a:p>
            <a:r>
              <a:rPr lang="en-US" altLang="en-US" sz="1400" b="1" dirty="0" err="1">
                <a:latin typeface="Arial" panose="020B0604020202020204" pitchFamily="34" charset="0"/>
                <a:cs typeface="Arial" panose="020B0604020202020204" pitchFamily="34" charset="0"/>
              </a:rPr>
              <a:t>domove</a:t>
            </a:r>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cmd</a:t>
            </a:r>
            <a:r>
              <a:rPr lang="en-US" altLang="en-US" sz="1400" dirty="0">
                <a:latin typeface="Arial" panose="020B0604020202020204" pitchFamily="34" charset="0"/>
                <a:cs typeface="Arial" panose="020B0604020202020204" pitchFamily="34" charset="0"/>
              </a:rPr>
              <a:t>: String ) </a:t>
            </a:r>
          </a:p>
        </p:txBody>
      </p:sp>
      <p:sp>
        <p:nvSpPr>
          <p:cNvPr id="31" name="Rectangle 5">
            <a:extLst>
              <a:ext uri="{FF2B5EF4-FFF2-40B4-BE49-F238E27FC236}">
                <a16:creationId xmlns:a16="http://schemas.microsoft.com/office/drawing/2014/main" id="{DFDC7F0A-882C-4149-983D-9A958C225794}"/>
              </a:ext>
            </a:extLst>
          </p:cNvPr>
          <p:cNvSpPr>
            <a:spLocks noChangeArrowheads="1"/>
          </p:cNvSpPr>
          <p:nvPr/>
        </p:nvSpPr>
        <p:spPr bwMode="auto">
          <a:xfrm>
            <a:off x="5059895" y="2598015"/>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32" name="Ovale 33">
            <a:extLst>
              <a:ext uri="{FF2B5EF4-FFF2-40B4-BE49-F238E27FC236}">
                <a16:creationId xmlns:a16="http://schemas.microsoft.com/office/drawing/2014/main" id="{3D0173EE-08DD-4F1E-9226-740254360410}"/>
              </a:ext>
            </a:extLst>
          </p:cNvPr>
          <p:cNvSpPr/>
          <p:nvPr/>
        </p:nvSpPr>
        <p:spPr>
          <a:xfrm>
            <a:off x="5295010" y="2885287"/>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3" name="Straight Arrow Connector 32">
            <a:extLst>
              <a:ext uri="{FF2B5EF4-FFF2-40B4-BE49-F238E27FC236}">
                <a16:creationId xmlns:a16="http://schemas.microsoft.com/office/drawing/2014/main" id="{F5733152-082A-43F7-B943-085C85850C21}"/>
              </a:ext>
            </a:extLst>
          </p:cNvPr>
          <p:cNvCxnSpPr>
            <a:endCxn id="32" idx="2"/>
          </p:cNvCxnSpPr>
          <p:nvPr/>
        </p:nvCxnSpPr>
        <p:spPr>
          <a:xfrm>
            <a:off x="5017129" y="3016587"/>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6E0866FF-855D-4981-849D-973D1B152AB3}"/>
              </a:ext>
            </a:extLst>
          </p:cNvPr>
          <p:cNvCxnSpPr>
            <a:cxnSpLocks/>
            <a:stCxn id="25" idx="3"/>
            <a:endCxn id="35" idx="4"/>
          </p:cNvCxnSpPr>
          <p:nvPr/>
        </p:nvCxnSpPr>
        <p:spPr>
          <a:xfrm rot="5400000" flipH="1">
            <a:off x="2682188" y="1553482"/>
            <a:ext cx="185414" cy="3242398"/>
          </a:xfrm>
          <a:prstGeom prst="bentConnector3">
            <a:avLst>
              <a:gd name="adj1" fmla="val -39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65481011-CBAC-4F9B-821D-2FF28D949DEA}"/>
              </a:ext>
            </a:extLst>
          </p:cNvPr>
          <p:cNvSpPr/>
          <p:nvPr/>
        </p:nvSpPr>
        <p:spPr>
          <a:xfrm>
            <a:off x="1041833" y="2850876"/>
            <a:ext cx="223725" cy="2310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Connettore 2 92">
            <a:extLst>
              <a:ext uri="{FF2B5EF4-FFF2-40B4-BE49-F238E27FC236}">
                <a16:creationId xmlns:a16="http://schemas.microsoft.com/office/drawing/2014/main" id="{6FD6BF04-777C-407D-B010-E858A36FD965}"/>
              </a:ext>
            </a:extLst>
          </p:cNvPr>
          <p:cNvCxnSpPr/>
          <p:nvPr/>
        </p:nvCxnSpPr>
        <p:spPr>
          <a:xfrm>
            <a:off x="819830" y="3047880"/>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8" name="Rectangle 5">
            <a:extLst>
              <a:ext uri="{FF2B5EF4-FFF2-40B4-BE49-F238E27FC236}">
                <a16:creationId xmlns:a16="http://schemas.microsoft.com/office/drawing/2014/main" id="{EB817455-7F07-4D5C-B180-91ED8A2903CA}"/>
              </a:ext>
            </a:extLst>
          </p:cNvPr>
          <p:cNvSpPr>
            <a:spLocks noChangeArrowheads="1"/>
          </p:cNvSpPr>
          <p:nvPr/>
        </p:nvSpPr>
        <p:spPr bwMode="auto">
          <a:xfrm>
            <a:off x="1755917" y="4023317"/>
            <a:ext cx="5064754"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msg(</a:t>
            </a:r>
            <a:r>
              <a:rPr lang="en-US" sz="1400" b="1" dirty="0" err="1">
                <a:solidFill>
                  <a:srgbClr val="C00000"/>
                </a:solidFill>
                <a:latin typeface="Arial" panose="020B0604020202020204" pitchFamily="34" charset="0"/>
                <a:cs typeface="Arial" panose="020B0604020202020204" pitchFamily="34" charset="0"/>
              </a:rPr>
              <a:t>sensor</a:t>
            </a:r>
            <a:r>
              <a:rPr lang="en-US" sz="1400" b="1" dirty="0" err="1">
                <a:solidFill>
                  <a:srgbClr val="00B050"/>
                </a:solidFill>
                <a:latin typeface="Arial" panose="020B0604020202020204" pitchFamily="34" charset="0"/>
                <a:cs typeface="Arial" panose="020B0604020202020204" pitchFamily="34" charset="0"/>
              </a:rPr>
              <a:t>,dispatch,vr,</a:t>
            </a:r>
            <a:r>
              <a:rPr lang="en-US" sz="1400" b="1" dirty="0" err="1">
                <a:solidFill>
                  <a:srgbClr val="1318ED"/>
                </a:solidFill>
                <a:latin typeface="Arial" panose="020B0604020202020204" pitchFamily="34" charset="0"/>
                <a:cs typeface="Arial" panose="020B0604020202020204" pitchFamily="34" charset="0"/>
              </a:rPr>
              <a:t>robotactor</a:t>
            </a:r>
            <a:r>
              <a:rPr lang="en-US" sz="1400" b="1" dirty="0">
                <a:solidFill>
                  <a:srgbClr val="00B050"/>
                </a:solidFill>
                <a:latin typeface="Arial" panose="020B0604020202020204" pitchFamily="34" charset="0"/>
                <a:cs typeface="Arial" panose="020B0604020202020204" pitchFamily="34" charset="0"/>
              </a:rPr>
              <a:t>, </a:t>
            </a:r>
            <a:r>
              <a:rPr lang="en-US" sz="1400" b="1" dirty="0">
                <a:solidFill>
                  <a:srgbClr val="0070C0"/>
                </a:solidFill>
                <a:latin typeface="Arial" panose="020B0604020202020204" pitchFamily="34" charset="0"/>
                <a:cs typeface="Arial" panose="020B0604020202020204" pitchFamily="34" charset="0"/>
              </a:rPr>
              <a:t>collision-bottle2</a:t>
            </a:r>
            <a:r>
              <a:rPr lang="en-US" sz="1400" b="1" dirty="0">
                <a:solidFill>
                  <a:srgbClr val="00B050"/>
                </a:solidFill>
                <a:latin typeface="Arial" panose="020B0604020202020204" pitchFamily="34" charset="0"/>
                <a:cs typeface="Arial" panose="020B0604020202020204" pitchFamily="34" charset="0"/>
              </a:rPr>
              <a:t>, 6)</a:t>
            </a:r>
          </a:p>
        </p:txBody>
      </p:sp>
      <p:sp>
        <p:nvSpPr>
          <p:cNvPr id="39" name="Rectangle 5">
            <a:extLst>
              <a:ext uri="{FF2B5EF4-FFF2-40B4-BE49-F238E27FC236}">
                <a16:creationId xmlns:a16="http://schemas.microsoft.com/office/drawing/2014/main" id="{57B70A4C-684C-498F-B66C-2400E2253AFD}"/>
              </a:ext>
            </a:extLst>
          </p:cNvPr>
          <p:cNvSpPr>
            <a:spLocks noChangeArrowheads="1"/>
          </p:cNvSpPr>
          <p:nvPr/>
        </p:nvSpPr>
        <p:spPr bwMode="auto">
          <a:xfrm>
            <a:off x="541764" y="2339876"/>
            <a:ext cx="4438192"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msg(</a:t>
            </a:r>
            <a:r>
              <a:rPr lang="en-US" sz="1400" b="1" dirty="0">
                <a:solidFill>
                  <a:srgbClr val="C00000"/>
                </a:solidFill>
                <a:latin typeface="Arial" panose="020B0604020202020204" pitchFamily="34" charset="0"/>
                <a:cs typeface="Arial" panose="020B0604020202020204" pitchFamily="34" charset="0"/>
              </a:rPr>
              <a:t>move</a:t>
            </a:r>
            <a:r>
              <a:rPr lang="en-US" sz="1400" b="1" dirty="0">
                <a:solidFill>
                  <a:srgbClr val="00B050"/>
                </a:solidFill>
                <a:latin typeface="Arial" panose="020B0604020202020204" pitchFamily="34" charset="0"/>
                <a:cs typeface="Arial" panose="020B0604020202020204" pitchFamily="34" charset="0"/>
              </a:rPr>
              <a:t>, dispatch, main, </a:t>
            </a:r>
            <a:r>
              <a:rPr lang="en-US" sz="1400" b="1" dirty="0" err="1">
                <a:solidFill>
                  <a:srgbClr val="1318ED"/>
                </a:solidFill>
                <a:latin typeface="Arial" panose="020B0604020202020204" pitchFamily="34" charset="0"/>
                <a:cs typeface="Arial" panose="020B0604020202020204" pitchFamily="34" charset="0"/>
              </a:rPr>
              <a:t>robotactor</a:t>
            </a:r>
            <a:r>
              <a:rPr lang="en-US" sz="1400" b="1" dirty="0">
                <a:solidFill>
                  <a:srgbClr val="00B050"/>
                </a:solidFill>
                <a:latin typeface="Arial" panose="020B0604020202020204" pitchFamily="34" charset="0"/>
                <a:cs typeface="Arial" panose="020B0604020202020204" pitchFamily="34" charset="0"/>
              </a:rPr>
              <a:t>, </a:t>
            </a:r>
            <a:r>
              <a:rPr lang="en-US" sz="1400" b="1" dirty="0">
                <a:solidFill>
                  <a:srgbClr val="0070C0"/>
                </a:solidFill>
                <a:latin typeface="Arial" panose="020B0604020202020204" pitchFamily="34" charset="0"/>
                <a:cs typeface="Arial" panose="020B0604020202020204" pitchFamily="34" charset="0"/>
              </a:rPr>
              <a:t>w</a:t>
            </a:r>
            <a:r>
              <a:rPr lang="en-US" sz="1400" b="1" dirty="0">
                <a:solidFill>
                  <a:srgbClr val="00B050"/>
                </a:solidFill>
                <a:latin typeface="Arial" panose="020B0604020202020204" pitchFamily="34" charset="0"/>
                <a:cs typeface="Arial" panose="020B0604020202020204" pitchFamily="34" charset="0"/>
              </a:rPr>
              <a:t>, 1)</a:t>
            </a:r>
          </a:p>
        </p:txBody>
      </p:sp>
    </p:spTree>
    <p:extLst>
      <p:ext uri="{BB962C8B-B14F-4D97-AF65-F5344CB8AC3E}">
        <p14:creationId xmlns:p14="http://schemas.microsoft.com/office/powerpoint/2010/main" val="15525297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28</a:t>
            </a:fld>
            <a:endParaRPr lang="en-GB"/>
          </a:p>
        </p:txBody>
      </p:sp>
      <p:sp>
        <p:nvSpPr>
          <p:cNvPr id="4" name="Ovale 3"/>
          <p:cNvSpPr/>
          <p:nvPr/>
        </p:nvSpPr>
        <p:spPr>
          <a:xfrm>
            <a:off x="1043608" y="836712"/>
            <a:ext cx="1656184" cy="1656184"/>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 name="Ovale 4"/>
          <p:cNvSpPr/>
          <p:nvPr/>
        </p:nvSpPr>
        <p:spPr>
          <a:xfrm>
            <a:off x="3347864" y="2250353"/>
            <a:ext cx="3240360" cy="2808312"/>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7" name="Connettore 2 6"/>
          <p:cNvCxnSpPr>
            <a:stCxn id="4" idx="5"/>
            <a:endCxn id="5" idx="1"/>
          </p:cNvCxnSpPr>
          <p:nvPr/>
        </p:nvCxnSpPr>
        <p:spPr>
          <a:xfrm>
            <a:off x="2457249" y="2250353"/>
            <a:ext cx="1365155" cy="4112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Ovale 10"/>
          <p:cNvSpPr/>
          <p:nvPr/>
        </p:nvSpPr>
        <p:spPr>
          <a:xfrm>
            <a:off x="5411180" y="806018"/>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2" name="Ovale 11"/>
          <p:cNvSpPr/>
          <p:nvPr/>
        </p:nvSpPr>
        <p:spPr>
          <a:xfrm>
            <a:off x="6653531" y="16997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14" name="Connettore 2 13"/>
          <p:cNvCxnSpPr>
            <a:stCxn id="11" idx="5"/>
            <a:endCxn id="12" idx="1"/>
          </p:cNvCxnSpPr>
          <p:nvPr/>
        </p:nvCxnSpPr>
        <p:spPr>
          <a:xfrm>
            <a:off x="6051107" y="1420645"/>
            <a:ext cx="712218" cy="3845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6" name="Gruppo 15"/>
          <p:cNvGrpSpPr/>
          <p:nvPr/>
        </p:nvGrpSpPr>
        <p:grpSpPr>
          <a:xfrm>
            <a:off x="4034872" y="2681623"/>
            <a:ext cx="866156" cy="763297"/>
            <a:chOff x="1194666" y="2417771"/>
            <a:chExt cx="866156" cy="763297"/>
          </a:xfrm>
        </p:grpSpPr>
        <p:sp>
          <p:nvSpPr>
            <p:cNvPr id="17" name="Ovale 16"/>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8" name="Rettangolo 17"/>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9" name="Triangolo isoscele 18"/>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20" name="Gruppo 19"/>
          <p:cNvGrpSpPr/>
          <p:nvPr/>
        </p:nvGrpSpPr>
        <p:grpSpPr>
          <a:xfrm>
            <a:off x="5053428" y="3654509"/>
            <a:ext cx="866156" cy="763297"/>
            <a:chOff x="1194666" y="2417771"/>
            <a:chExt cx="866156" cy="763297"/>
          </a:xfrm>
        </p:grpSpPr>
        <p:sp>
          <p:nvSpPr>
            <p:cNvPr id="21" name="Ovale 20"/>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2" name="Rettangolo 21"/>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3" name="Triangolo isoscele 22"/>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4" name="Figura a mano libera 23"/>
          <p:cNvSpPr/>
          <p:nvPr/>
        </p:nvSpPr>
        <p:spPr>
          <a:xfrm>
            <a:off x="4023360" y="3094892"/>
            <a:ext cx="1885071" cy="1153551"/>
          </a:xfrm>
          <a:custGeom>
            <a:avLst/>
            <a:gdLst>
              <a:gd name="connsiteX0" fmla="*/ 0 w 1885071"/>
              <a:gd name="connsiteY0" fmla="*/ 1153551 h 1153551"/>
              <a:gd name="connsiteX1" fmla="*/ 1800665 w 1885071"/>
              <a:gd name="connsiteY1" fmla="*/ 56271 h 1153551"/>
              <a:gd name="connsiteX2" fmla="*/ 1800665 w 1885071"/>
              <a:gd name="connsiteY2" fmla="*/ 56271 h 1153551"/>
              <a:gd name="connsiteX3" fmla="*/ 1885071 w 1885071"/>
              <a:gd name="connsiteY3" fmla="*/ 0 h 1153551"/>
            </a:gdLst>
            <a:ahLst/>
            <a:cxnLst>
              <a:cxn ang="0">
                <a:pos x="connsiteX0" y="connsiteY0"/>
              </a:cxn>
              <a:cxn ang="0">
                <a:pos x="connsiteX1" y="connsiteY1"/>
              </a:cxn>
              <a:cxn ang="0">
                <a:pos x="connsiteX2" y="connsiteY2"/>
              </a:cxn>
              <a:cxn ang="0">
                <a:pos x="connsiteX3" y="connsiteY3"/>
              </a:cxn>
            </a:cxnLst>
            <a:rect l="l" t="t" r="r" b="b"/>
            <a:pathLst>
              <a:path w="1885071" h="1153551">
                <a:moveTo>
                  <a:pt x="0" y="1153551"/>
                </a:moveTo>
                <a:lnTo>
                  <a:pt x="1800665" y="56271"/>
                </a:lnTo>
                <a:lnTo>
                  <a:pt x="1800665" y="56271"/>
                </a:lnTo>
                <a:lnTo>
                  <a:pt x="1885071"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998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e 11"/>
          <p:cNvSpPr/>
          <p:nvPr/>
        </p:nvSpPr>
        <p:spPr>
          <a:xfrm>
            <a:off x="1043608" y="836712"/>
            <a:ext cx="4104456" cy="4104456"/>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8" name="Figura a mano libera 17"/>
          <p:cNvSpPr/>
          <p:nvPr/>
        </p:nvSpPr>
        <p:spPr>
          <a:xfrm>
            <a:off x="2293030" y="1813429"/>
            <a:ext cx="2710415" cy="2857676"/>
          </a:xfrm>
          <a:custGeom>
            <a:avLst/>
            <a:gdLst>
              <a:gd name="connsiteX0" fmla="*/ 4 w 2710415"/>
              <a:gd name="connsiteY0" fmla="*/ 2392811 h 2857676"/>
              <a:gd name="connsiteX1" fmla="*/ 1434908 w 2710415"/>
              <a:gd name="connsiteY1" fmla="*/ 2702300 h 2857676"/>
              <a:gd name="connsiteX2" fmla="*/ 2630662 w 2710415"/>
              <a:gd name="connsiteY2" fmla="*/ 521808 h 2857676"/>
              <a:gd name="connsiteX3" fmla="*/ 2602527 w 2710415"/>
              <a:gd name="connsiteY3" fmla="*/ 507740 h 2857676"/>
              <a:gd name="connsiteX4" fmla="*/ 1448976 w 2710415"/>
              <a:gd name="connsiteY4" fmla="*/ 85709 h 2857676"/>
              <a:gd name="connsiteX5" fmla="*/ 4 w 2710415"/>
              <a:gd name="connsiteY5" fmla="*/ 2392811 h 2857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0415" h="2857676">
                <a:moveTo>
                  <a:pt x="4" y="2392811"/>
                </a:moveTo>
                <a:cubicBezTo>
                  <a:pt x="-2341" y="2828910"/>
                  <a:pt x="996465" y="3014134"/>
                  <a:pt x="1434908" y="2702300"/>
                </a:cubicBezTo>
                <a:cubicBezTo>
                  <a:pt x="1873351" y="2390466"/>
                  <a:pt x="2436059" y="887568"/>
                  <a:pt x="2630662" y="521808"/>
                </a:cubicBezTo>
                <a:cubicBezTo>
                  <a:pt x="2825265" y="156048"/>
                  <a:pt x="2602527" y="507740"/>
                  <a:pt x="2602527" y="507740"/>
                </a:cubicBezTo>
                <a:cubicBezTo>
                  <a:pt x="2405579" y="435057"/>
                  <a:pt x="1887419" y="-233159"/>
                  <a:pt x="1448976" y="85709"/>
                </a:cubicBezTo>
                <a:cubicBezTo>
                  <a:pt x="1010533" y="404577"/>
                  <a:pt x="2349" y="1956712"/>
                  <a:pt x="4" y="2392811"/>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29</a:t>
            </a:fld>
            <a:endParaRPr lang="en-GB"/>
          </a:p>
        </p:txBody>
      </p:sp>
      <p:grpSp>
        <p:nvGrpSpPr>
          <p:cNvPr id="4" name="Gruppo 3"/>
          <p:cNvGrpSpPr/>
          <p:nvPr/>
        </p:nvGrpSpPr>
        <p:grpSpPr>
          <a:xfrm>
            <a:off x="1492485" y="1659709"/>
            <a:ext cx="866156" cy="763297"/>
            <a:chOff x="1194666" y="2417771"/>
            <a:chExt cx="866156" cy="763297"/>
          </a:xfrm>
        </p:grpSpPr>
        <p:sp>
          <p:nvSpPr>
            <p:cNvPr id="5" name="Ovale 4"/>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5"/>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6"/>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7"/>
          <p:cNvGrpSpPr/>
          <p:nvPr/>
        </p:nvGrpSpPr>
        <p:grpSpPr>
          <a:xfrm>
            <a:off x="3674388" y="2141600"/>
            <a:ext cx="866156" cy="763297"/>
            <a:chOff x="1194666" y="2417771"/>
            <a:chExt cx="866156" cy="763297"/>
          </a:xfrm>
        </p:grpSpPr>
        <p:sp>
          <p:nvSpPr>
            <p:cNvPr id="9" name="Ovale 8"/>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9"/>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10"/>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3" name="Gruppo 12"/>
          <p:cNvGrpSpPr/>
          <p:nvPr/>
        </p:nvGrpSpPr>
        <p:grpSpPr>
          <a:xfrm>
            <a:off x="2662758" y="3586764"/>
            <a:ext cx="866156" cy="763297"/>
            <a:chOff x="1194666" y="2417771"/>
            <a:chExt cx="866156" cy="763297"/>
          </a:xfrm>
        </p:grpSpPr>
        <p:sp>
          <p:nvSpPr>
            <p:cNvPr id="14" name="Ovale 1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5" name="Rettangolo 1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6" name="Triangolo isoscele 1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0" name="Connettore 2 19"/>
          <p:cNvCxnSpPr>
            <a:endCxn id="16" idx="1"/>
          </p:cNvCxnSpPr>
          <p:nvPr/>
        </p:nvCxnSpPr>
        <p:spPr>
          <a:xfrm>
            <a:off x="2029207" y="2141599"/>
            <a:ext cx="1100642" cy="15099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Connettore 2 21"/>
          <p:cNvCxnSpPr/>
          <p:nvPr/>
        </p:nvCxnSpPr>
        <p:spPr>
          <a:xfrm flipV="1">
            <a:off x="755576" y="4509120"/>
            <a:ext cx="1018342" cy="100811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3" name="Ovale 22"/>
          <p:cNvSpPr/>
          <p:nvPr/>
        </p:nvSpPr>
        <p:spPr>
          <a:xfrm>
            <a:off x="6084168" y="512984"/>
            <a:ext cx="2151856" cy="1910556"/>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25" name="Connettore 2 24"/>
          <p:cNvCxnSpPr>
            <a:stCxn id="12" idx="6"/>
            <a:endCxn id="23" idx="3"/>
          </p:cNvCxnSpPr>
          <p:nvPr/>
        </p:nvCxnSpPr>
        <p:spPr>
          <a:xfrm flipV="1">
            <a:off x="5148064" y="2143746"/>
            <a:ext cx="1251236" cy="74519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nvGrpSpPr>
          <p:cNvPr id="26" name="Gruppo 25"/>
          <p:cNvGrpSpPr/>
          <p:nvPr/>
        </p:nvGrpSpPr>
        <p:grpSpPr>
          <a:xfrm>
            <a:off x="6588224" y="706209"/>
            <a:ext cx="866156" cy="763297"/>
            <a:chOff x="1194666" y="2417771"/>
            <a:chExt cx="866156" cy="763297"/>
          </a:xfrm>
        </p:grpSpPr>
        <p:sp>
          <p:nvSpPr>
            <p:cNvPr id="27" name="Ovale 26"/>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8" name="Rettangolo 27"/>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9" name="Triangolo isoscele 28"/>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30" name="Connettore 2 29"/>
          <p:cNvCxnSpPr>
            <a:endCxn id="27" idx="3"/>
          </p:cNvCxnSpPr>
          <p:nvPr/>
        </p:nvCxnSpPr>
        <p:spPr>
          <a:xfrm flipV="1">
            <a:off x="2358641" y="1364053"/>
            <a:ext cx="4455812" cy="577597"/>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5" name="Connettore 1 34"/>
          <p:cNvCxnSpPr/>
          <p:nvPr/>
        </p:nvCxnSpPr>
        <p:spPr>
          <a:xfrm>
            <a:off x="5003445" y="1364053"/>
            <a:ext cx="648675" cy="4493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nettore 1 36"/>
          <p:cNvCxnSpPr/>
          <p:nvPr/>
        </p:nvCxnSpPr>
        <p:spPr>
          <a:xfrm flipH="1">
            <a:off x="5148064" y="1364053"/>
            <a:ext cx="288032" cy="44937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6174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Ingegneria del software</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pPr marL="0" indent="0">
              <a:buNone/>
            </a:pPr>
            <a:r>
              <a:rPr lang="it-IT" sz="2400" dirty="0"/>
              <a:t>Da </a:t>
            </a:r>
            <a:r>
              <a:rPr lang="en-GB" sz="2400" dirty="0">
                <a:hlinkClick r:id="rId2"/>
              </a:rPr>
              <a:t>https://it.wikipedia.org/wiki/Ingegneria_del_software</a:t>
            </a:r>
            <a:endParaRPr lang="it-IT" sz="2400" dirty="0"/>
          </a:p>
          <a:p>
            <a:r>
              <a:rPr lang="it-IT" dirty="0"/>
              <a:t> </a:t>
            </a:r>
            <a:r>
              <a:rPr lang="it-IT" dirty="0">
                <a:hlinkClick r:id="rId3" tooltip="Materia (didattica)"/>
              </a:rPr>
              <a:t>disciplina</a:t>
            </a:r>
            <a:r>
              <a:rPr lang="it-IT" dirty="0"/>
              <a:t> che si occupa dei processi produttivi e delle </a:t>
            </a:r>
            <a:r>
              <a:rPr lang="it-IT" dirty="0">
                <a:hlinkClick r:id="rId4" tooltip="Metodologia di sviluppo del software"/>
              </a:rPr>
              <a:t>metodologie</a:t>
            </a:r>
            <a:r>
              <a:rPr lang="it-IT" dirty="0"/>
              <a:t> di sviluppo finalizzate alla realizzazione di </a:t>
            </a:r>
            <a:r>
              <a:rPr lang="it-IT" dirty="0">
                <a:hlinkClick r:id="rId5"/>
              </a:rPr>
              <a:t>sistemi software</a:t>
            </a:r>
            <a:r>
              <a:rPr lang="it-IT" dirty="0"/>
              <a:t>.</a:t>
            </a:r>
          </a:p>
          <a:p>
            <a:r>
              <a:rPr lang="it-IT" sz="2600" dirty="0"/>
              <a:t>si propone una serie di obiettivi legati all'evoluzione dello sviluppo del software (inteso come attività </a:t>
            </a:r>
            <a:r>
              <a:rPr lang="it-IT" sz="2600" dirty="0">
                <a:hlinkClick r:id="rId6" tooltip="Industria del software"/>
              </a:rPr>
              <a:t>industriale</a:t>
            </a:r>
            <a:r>
              <a:rPr lang="it-IT" sz="2600" dirty="0"/>
              <a:t>) sia da un punto di vista tecnologico (per esempio attraverso la definizione di nuovi </a:t>
            </a:r>
            <a:r>
              <a:rPr lang="it-IT" sz="2600" dirty="0">
                <a:hlinkClick r:id="rId7" tooltip="Linguaggio di programmazione"/>
              </a:rPr>
              <a:t>linguaggi di programmazione</a:t>
            </a:r>
            <a:r>
              <a:rPr lang="it-IT" sz="2600" dirty="0"/>
              <a:t>) che </a:t>
            </a:r>
            <a:r>
              <a:rPr lang="it-IT" sz="2600" dirty="0">
                <a:hlinkClick r:id="rId8" tooltip="Modello di sviluppo del software"/>
              </a:rPr>
              <a:t>metodologico</a:t>
            </a:r>
            <a:r>
              <a:rPr lang="it-IT" sz="2600" dirty="0"/>
              <a:t> (per esempio il perfezionamento dei modelli di </a:t>
            </a:r>
            <a:r>
              <a:rPr lang="it-IT" sz="2600" u="sng" dirty="0">
                <a:hlinkClick r:id="rId9"/>
              </a:rPr>
              <a:t>ciclo di vita del software</a:t>
            </a:r>
            <a:r>
              <a:rPr lang="it-IT" sz="2600" dirty="0"/>
              <a:t>).</a:t>
            </a:r>
            <a:endParaRPr lang="en-GB" sz="26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3</a:t>
            </a:fld>
            <a:endParaRPr lang="en-GB"/>
          </a:p>
        </p:txBody>
      </p:sp>
    </p:spTree>
    <p:extLst>
      <p:ext uri="{BB962C8B-B14F-4D97-AF65-F5344CB8AC3E}">
        <p14:creationId xmlns:p14="http://schemas.microsoft.com/office/powerpoint/2010/main" val="2970181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INGEGNERE</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lnSpcReduction="10000"/>
          </a:bodyPr>
          <a:lstStyle/>
          <a:p>
            <a:r>
              <a:rPr lang="it-IT" sz="4400" dirty="0"/>
              <a:t>Realizza </a:t>
            </a:r>
            <a:r>
              <a:rPr lang="it-IT" sz="4400" dirty="0">
                <a:solidFill>
                  <a:srgbClr val="C00000"/>
                </a:solidFill>
              </a:rPr>
              <a:t>progetti</a:t>
            </a:r>
          </a:p>
          <a:p>
            <a:r>
              <a:rPr lang="it-IT" dirty="0"/>
              <a:t>Da cui si realizzano </a:t>
            </a:r>
            <a:r>
              <a:rPr lang="it-IT" dirty="0">
                <a:solidFill>
                  <a:srgbClr val="0070C0"/>
                </a:solidFill>
              </a:rPr>
              <a:t>prodotti</a:t>
            </a:r>
          </a:p>
          <a:p>
            <a:r>
              <a:rPr lang="it-IT" dirty="0"/>
              <a:t>Partendo da una </a:t>
            </a:r>
            <a:r>
              <a:rPr lang="it-IT" dirty="0">
                <a:solidFill>
                  <a:srgbClr val="C00000"/>
                </a:solidFill>
              </a:rPr>
              <a:t>analisi del problema </a:t>
            </a:r>
            <a:r>
              <a:rPr lang="it-IT" dirty="0"/>
              <a:t>dato</a:t>
            </a:r>
          </a:p>
          <a:p>
            <a:r>
              <a:rPr lang="it-IT" dirty="0"/>
              <a:t>Definito da un insieme di </a:t>
            </a:r>
            <a:r>
              <a:rPr lang="it-IT" dirty="0">
                <a:solidFill>
                  <a:srgbClr val="C00000"/>
                </a:solidFill>
              </a:rPr>
              <a:t>requisiti</a:t>
            </a:r>
          </a:p>
          <a:p>
            <a:pPr marL="0" indent="0">
              <a:buNone/>
            </a:pPr>
            <a:r>
              <a:rPr lang="it-IT" dirty="0">
                <a:solidFill>
                  <a:srgbClr val="0070C0"/>
                </a:solidFill>
              </a:rPr>
              <a:t>PROBLEMA</a:t>
            </a:r>
          </a:p>
          <a:p>
            <a:pPr marL="0" indent="0">
              <a:buNone/>
            </a:pPr>
            <a:r>
              <a:rPr lang="it-IT" sz="2400" dirty="0"/>
              <a:t>Difficoltà che richiede un adattamento o un comportamento particolare, o di cui si impone il superamento.</a:t>
            </a:r>
          </a:p>
          <a:p>
            <a:pPr marL="0" indent="0">
              <a:buNone/>
            </a:pPr>
            <a:r>
              <a:rPr lang="it-IT" dirty="0">
                <a:solidFill>
                  <a:srgbClr val="0070C0"/>
                </a:solidFill>
              </a:rPr>
              <a:t>PROBLEMATICA</a:t>
            </a:r>
          </a:p>
          <a:p>
            <a:pPr marL="0" indent="0">
              <a:buNone/>
            </a:pPr>
            <a:r>
              <a:rPr lang="it-IT" sz="2400" dirty="0"/>
              <a:t>Complesso dei temi presi in considerazione in rapporto a determinati rami del sapere o a determinati interessi.</a:t>
            </a:r>
            <a:endParaRPr lang="en-GB" sz="24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4</a:t>
            </a:fld>
            <a:endParaRPr lang="en-GB"/>
          </a:p>
        </p:txBody>
      </p:sp>
    </p:spTree>
    <p:extLst>
      <p:ext uri="{BB962C8B-B14F-4D97-AF65-F5344CB8AC3E}">
        <p14:creationId xmlns:p14="http://schemas.microsoft.com/office/powerpoint/2010/main" val="1922378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INGEGNERE DEL SOFTWARE</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85000" lnSpcReduction="20000"/>
          </a:bodyPr>
          <a:lstStyle/>
          <a:p>
            <a:pPr marL="0" indent="0">
              <a:buNone/>
            </a:pPr>
            <a:r>
              <a:rPr lang="en-GB" dirty="0"/>
              <a:t>MAIN GOAL: Implement a feature that matches specification and works efficiently, but at minimum development and maintenance cost, using minimum effort and in minimum amount of time  (and optionally get maximum payment for doing so)</a:t>
            </a:r>
          </a:p>
          <a:p>
            <a:pPr marL="0" indent="0">
              <a:buNone/>
            </a:pPr>
            <a:endParaRPr lang="it-IT" dirty="0"/>
          </a:p>
          <a:p>
            <a:pPr marL="0" indent="0">
              <a:buNone/>
            </a:pPr>
            <a:r>
              <a:rPr lang="it-IT" dirty="0"/>
              <a:t>Per noi, un INGEGNERE che fa suo il motto:</a:t>
            </a:r>
          </a:p>
          <a:p>
            <a:endParaRPr lang="en-GB" dirty="0"/>
          </a:p>
          <a:p>
            <a:pPr marL="514350" indent="-514350">
              <a:buFont typeface="+mj-lt"/>
              <a:buAutoNum type="arabicPeriod"/>
            </a:pPr>
            <a:r>
              <a:rPr lang="en-GB" dirty="0">
                <a:solidFill>
                  <a:srgbClr val="C00000"/>
                </a:solidFill>
              </a:rPr>
              <a:t>there is no code without a project, </a:t>
            </a:r>
          </a:p>
          <a:p>
            <a:pPr marL="514350" indent="-514350">
              <a:buFont typeface="+mj-lt"/>
              <a:buAutoNum type="arabicPeriod"/>
            </a:pPr>
            <a:r>
              <a:rPr lang="en-GB" dirty="0">
                <a:solidFill>
                  <a:srgbClr val="C00000"/>
                </a:solidFill>
              </a:rPr>
              <a:t>no project without problem analysis , and </a:t>
            </a:r>
            <a:r>
              <a:rPr lang="en-GB" u="sng" dirty="0">
                <a:solidFill>
                  <a:srgbClr val="C00000"/>
                </a:solidFill>
              </a:rPr>
              <a:t> </a:t>
            </a:r>
          </a:p>
          <a:p>
            <a:pPr marL="514350" indent="-514350">
              <a:buFont typeface="+mj-lt"/>
              <a:buAutoNum type="arabicPeriod"/>
            </a:pPr>
            <a:r>
              <a:rPr lang="en-GB" dirty="0">
                <a:solidFill>
                  <a:srgbClr val="C00000"/>
                </a:solidFill>
              </a:rPr>
              <a:t>no problem without requirements </a:t>
            </a:r>
          </a:p>
          <a:p>
            <a:pPr marL="0" indent="0">
              <a:buNone/>
            </a:pPr>
            <a:endParaRPr lang="it-IT" dirty="0"/>
          </a:p>
          <a:p>
            <a:pPr marL="0" indent="0">
              <a:buNone/>
            </a:pPr>
            <a:r>
              <a:rPr lang="it-IT" dirty="0" err="1"/>
              <a:t>See</a:t>
            </a:r>
            <a:r>
              <a:rPr lang="it-IT" dirty="0"/>
              <a:t> </a:t>
            </a:r>
            <a:r>
              <a:rPr lang="it-IT" dirty="0" err="1"/>
              <a:t>also</a:t>
            </a:r>
            <a:r>
              <a:rPr lang="it-IT" dirty="0"/>
              <a:t>:</a:t>
            </a:r>
          </a:p>
          <a:p>
            <a:pPr marL="0" indent="0">
              <a:buNone/>
            </a:pPr>
            <a:r>
              <a:rPr lang="it-IT" dirty="0"/>
              <a:t> </a:t>
            </a:r>
            <a:r>
              <a:rPr lang="en-GB" dirty="0">
                <a:hlinkClick r:id="rId2"/>
              </a:rPr>
              <a:t>https://www.quora.com/As-a-programmer-what-is-your-favorite-motto</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5</a:t>
            </a:fld>
            <a:endParaRPr lang="en-GB"/>
          </a:p>
        </p:txBody>
      </p:sp>
    </p:spTree>
    <p:extLst>
      <p:ext uri="{BB962C8B-B14F-4D97-AF65-F5344CB8AC3E}">
        <p14:creationId xmlns:p14="http://schemas.microsoft.com/office/powerpoint/2010/main" val="3858425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OUR GOALS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a:xfrm>
            <a:off x="467544" y="1340768"/>
            <a:ext cx="8496944" cy="4525963"/>
          </a:xfrm>
        </p:spPr>
        <p:txBody>
          <a:bodyPr>
            <a:noAutofit/>
          </a:bodyPr>
          <a:lstStyle/>
          <a:p>
            <a:r>
              <a:rPr lang="it-IT" sz="2000" dirty="0"/>
              <a:t>(</a:t>
            </a:r>
            <a:r>
              <a:rPr lang="it-IT" sz="2000" dirty="0" err="1"/>
              <a:t>Learn</a:t>
            </a:r>
            <a:r>
              <a:rPr lang="it-IT" sz="2000" dirty="0"/>
              <a:t> to) design, </a:t>
            </a:r>
            <a:r>
              <a:rPr lang="it-IT" sz="2000" dirty="0" err="1"/>
              <a:t>build</a:t>
            </a:r>
            <a:r>
              <a:rPr lang="it-IT" sz="2000" dirty="0"/>
              <a:t> (</a:t>
            </a:r>
            <a:r>
              <a:rPr lang="it-IT" sz="2000" dirty="0" err="1"/>
              <a:t>deploy</a:t>
            </a:r>
            <a:r>
              <a:rPr lang="it-IT" sz="2000" dirty="0"/>
              <a:t>/</a:t>
            </a:r>
            <a:r>
              <a:rPr lang="it-IT" sz="2000" dirty="0" err="1"/>
              <a:t>maintain</a:t>
            </a:r>
            <a:r>
              <a:rPr lang="it-IT" sz="2000" dirty="0"/>
              <a:t>) </a:t>
            </a:r>
            <a:r>
              <a:rPr lang="it-IT" sz="2000" b="1" dirty="0">
                <a:solidFill>
                  <a:srgbClr val="0070C0"/>
                </a:solidFill>
              </a:rPr>
              <a:t>software </a:t>
            </a:r>
            <a:r>
              <a:rPr lang="it-IT" sz="2000" b="1" dirty="0" err="1">
                <a:solidFill>
                  <a:srgbClr val="0070C0"/>
                </a:solidFill>
              </a:rPr>
              <a:t>systems</a:t>
            </a:r>
            <a:r>
              <a:rPr lang="it-IT" sz="2000" b="1" dirty="0">
                <a:solidFill>
                  <a:srgbClr val="0070C0"/>
                </a:solidFill>
              </a:rPr>
              <a:t> …</a:t>
            </a:r>
          </a:p>
          <a:p>
            <a:r>
              <a:rPr lang="it-IT" sz="2000" dirty="0"/>
              <a:t>made of software </a:t>
            </a:r>
            <a:r>
              <a:rPr lang="it-IT" sz="2000" b="1" dirty="0" err="1">
                <a:solidFill>
                  <a:srgbClr val="0070C0"/>
                </a:solidFill>
              </a:rPr>
              <a:t>components</a:t>
            </a:r>
            <a:r>
              <a:rPr lang="it-IT" sz="2000" dirty="0"/>
              <a:t>   …</a:t>
            </a:r>
          </a:p>
          <a:p>
            <a:r>
              <a:rPr lang="it-IT" sz="2000" dirty="0" err="1"/>
              <a:t>that</a:t>
            </a:r>
            <a:r>
              <a:rPr lang="it-IT" sz="2000" dirty="0"/>
              <a:t> </a:t>
            </a:r>
            <a:r>
              <a:rPr lang="it-IT" sz="2000" b="1" dirty="0" err="1">
                <a:solidFill>
                  <a:srgbClr val="0070C0"/>
                </a:solidFill>
              </a:rPr>
              <a:t>interact</a:t>
            </a:r>
            <a:r>
              <a:rPr lang="it-IT" sz="2000" dirty="0"/>
              <a:t> in a </a:t>
            </a:r>
            <a:r>
              <a:rPr lang="it-IT" sz="2000" dirty="0" err="1"/>
              <a:t>local</a:t>
            </a:r>
            <a:r>
              <a:rPr lang="it-IT" sz="2000" dirty="0"/>
              <a:t> </a:t>
            </a:r>
            <a:r>
              <a:rPr lang="it-IT" sz="2000" dirty="0" err="1"/>
              <a:t>environment</a:t>
            </a:r>
            <a:r>
              <a:rPr lang="it-IT" sz="2000" dirty="0"/>
              <a:t> and/or via Internet …</a:t>
            </a:r>
          </a:p>
          <a:p>
            <a:r>
              <a:rPr lang="it-IT" sz="2000" dirty="0" err="1"/>
              <a:t>whose</a:t>
            </a:r>
            <a:r>
              <a:rPr lang="it-IT" sz="2000" dirty="0"/>
              <a:t>  </a:t>
            </a:r>
            <a:r>
              <a:rPr lang="it-IT" sz="2000" b="1" dirty="0" err="1">
                <a:solidFill>
                  <a:srgbClr val="0070C0"/>
                </a:solidFill>
              </a:rPr>
              <a:t>behavior</a:t>
            </a:r>
            <a:r>
              <a:rPr lang="it-IT" sz="2000" dirty="0"/>
              <a:t> </a:t>
            </a:r>
            <a:r>
              <a:rPr lang="it-IT" sz="2000" dirty="0" err="1"/>
              <a:t>is</a:t>
            </a:r>
            <a:r>
              <a:rPr lang="it-IT" sz="2000" dirty="0"/>
              <a:t> </a:t>
            </a:r>
            <a:r>
              <a:rPr lang="it-IT" sz="2000" dirty="0" err="1"/>
              <a:t>expressed</a:t>
            </a:r>
            <a:r>
              <a:rPr lang="it-IT" sz="2000" dirty="0"/>
              <a:t> in some </a:t>
            </a:r>
            <a:r>
              <a:rPr lang="it-IT" sz="2000" b="1" dirty="0" err="1">
                <a:solidFill>
                  <a:srgbClr val="0070C0"/>
                </a:solidFill>
              </a:rPr>
              <a:t>programming</a:t>
            </a:r>
            <a:r>
              <a:rPr lang="it-IT" sz="2000" b="1" dirty="0">
                <a:solidFill>
                  <a:srgbClr val="0070C0"/>
                </a:solidFill>
              </a:rPr>
              <a:t> </a:t>
            </a:r>
            <a:r>
              <a:rPr lang="it-IT" sz="2000" b="1" dirty="0" err="1">
                <a:solidFill>
                  <a:srgbClr val="0070C0"/>
                </a:solidFill>
              </a:rPr>
              <a:t>language</a:t>
            </a:r>
            <a:r>
              <a:rPr lang="it-IT" sz="2000" dirty="0"/>
              <a:t> (</a:t>
            </a:r>
            <a:r>
              <a:rPr lang="it-IT" sz="2000" dirty="0">
                <a:solidFill>
                  <a:srgbClr val="C00000"/>
                </a:solidFill>
              </a:rPr>
              <a:t>Java, </a:t>
            </a:r>
            <a:r>
              <a:rPr lang="it-IT" sz="2000" dirty="0" err="1">
                <a:solidFill>
                  <a:srgbClr val="C00000"/>
                </a:solidFill>
              </a:rPr>
              <a:t>Kotlin</a:t>
            </a:r>
            <a:r>
              <a:rPr lang="it-IT" sz="2000" dirty="0">
                <a:solidFill>
                  <a:srgbClr val="C00000"/>
                </a:solidFill>
              </a:rPr>
              <a:t>, </a:t>
            </a:r>
            <a:r>
              <a:rPr lang="it-IT" sz="2000" dirty="0" err="1">
                <a:solidFill>
                  <a:srgbClr val="C00000"/>
                </a:solidFill>
              </a:rPr>
              <a:t>Python</a:t>
            </a:r>
            <a:r>
              <a:rPr lang="it-IT" sz="2000" dirty="0">
                <a:solidFill>
                  <a:srgbClr val="C00000"/>
                </a:solidFill>
              </a:rPr>
              <a:t>, JavaScript/</a:t>
            </a:r>
            <a:r>
              <a:rPr lang="it-IT" sz="2000" dirty="0" err="1">
                <a:solidFill>
                  <a:srgbClr val="C00000"/>
                </a:solidFill>
              </a:rPr>
              <a:t>Node</a:t>
            </a:r>
            <a:r>
              <a:rPr lang="it-IT" sz="2000" dirty="0">
                <a:solidFill>
                  <a:srgbClr val="C00000"/>
                </a:solidFill>
              </a:rPr>
              <a:t>, C, C++, </a:t>
            </a:r>
            <a:r>
              <a:rPr lang="it-IT" sz="2000" dirty="0"/>
              <a:t>… ) …</a:t>
            </a:r>
          </a:p>
          <a:p>
            <a:r>
              <a:rPr lang="it-IT" sz="2000" dirty="0"/>
              <a:t>with the </a:t>
            </a:r>
            <a:r>
              <a:rPr lang="it-IT" sz="2000" dirty="0" err="1"/>
              <a:t>aim</a:t>
            </a:r>
            <a:r>
              <a:rPr lang="it-IT" sz="2000" dirty="0"/>
              <a:t> to solve </a:t>
            </a:r>
            <a:r>
              <a:rPr lang="it-IT" sz="2000" dirty="0" err="1"/>
              <a:t>problems</a:t>
            </a:r>
            <a:r>
              <a:rPr lang="it-IT" sz="2000" dirty="0"/>
              <a:t> in </a:t>
            </a:r>
            <a:r>
              <a:rPr lang="it-IT" sz="2000" dirty="0" err="1"/>
              <a:t>application</a:t>
            </a:r>
            <a:r>
              <a:rPr lang="it-IT" sz="2000" dirty="0"/>
              <a:t> </a:t>
            </a:r>
            <a:r>
              <a:rPr lang="it-IT" sz="2000" dirty="0" err="1"/>
              <a:t>domains</a:t>
            </a:r>
            <a:r>
              <a:rPr lang="it-IT" sz="2000" dirty="0"/>
              <a:t> (e.g. </a:t>
            </a:r>
            <a:r>
              <a:rPr lang="it-IT" sz="2000" dirty="0">
                <a:hlinkClick r:id="rId2"/>
              </a:rPr>
              <a:t>IOT </a:t>
            </a:r>
            <a:r>
              <a:rPr lang="it-IT" sz="2000" dirty="0"/>
              <a:t>) </a:t>
            </a:r>
            <a:r>
              <a:rPr lang="it-IT" sz="2000" dirty="0" err="1"/>
              <a:t>that</a:t>
            </a:r>
            <a:r>
              <a:rPr lang="it-IT" sz="2000" dirty="0"/>
              <a:t> </a:t>
            </a:r>
            <a:r>
              <a:rPr lang="it-IT" sz="2000" dirty="0" err="1"/>
              <a:t>demands</a:t>
            </a:r>
            <a:r>
              <a:rPr lang="it-IT" sz="2000" dirty="0"/>
              <a:t> </a:t>
            </a:r>
            <a:r>
              <a:rPr lang="it-IT" sz="2000" dirty="0" err="1"/>
              <a:t>distributed</a:t>
            </a:r>
            <a:r>
              <a:rPr lang="it-IT" sz="2000" dirty="0"/>
              <a:t>, </a:t>
            </a:r>
            <a:r>
              <a:rPr lang="it-IT" sz="2000" dirty="0" err="1"/>
              <a:t>heterogeneous</a:t>
            </a:r>
            <a:r>
              <a:rPr lang="it-IT" sz="2000" dirty="0"/>
              <a:t>  </a:t>
            </a:r>
            <a:r>
              <a:rPr lang="it-IT" sz="2000" dirty="0" err="1"/>
              <a:t>systems</a:t>
            </a:r>
            <a:r>
              <a:rPr lang="it-IT" sz="2000" dirty="0"/>
              <a:t> </a:t>
            </a:r>
            <a:r>
              <a:rPr lang="it-IT" sz="2000" dirty="0" err="1"/>
              <a:t>based</a:t>
            </a:r>
            <a:r>
              <a:rPr lang="it-IT" sz="2000" dirty="0"/>
              <a:t> on (micro)</a:t>
            </a:r>
            <a:r>
              <a:rPr lang="it-IT" sz="2000" dirty="0" err="1"/>
              <a:t>services</a:t>
            </a:r>
            <a:r>
              <a:rPr lang="it-IT" sz="2000" dirty="0"/>
              <a:t> and </a:t>
            </a:r>
            <a:r>
              <a:rPr lang="it-IT" sz="2000" dirty="0">
                <a:hlinkClick r:id="rId3"/>
              </a:rPr>
              <a:t>Domain </a:t>
            </a:r>
            <a:r>
              <a:rPr lang="it-IT" sz="2000" dirty="0" err="1">
                <a:hlinkClick r:id="rId3"/>
              </a:rPr>
              <a:t>Driven</a:t>
            </a:r>
            <a:r>
              <a:rPr lang="it-IT" sz="2000" dirty="0">
                <a:hlinkClick r:id="rId3"/>
              </a:rPr>
              <a:t> Design</a:t>
            </a:r>
            <a:endParaRPr lang="it-IT" sz="2000" dirty="0"/>
          </a:p>
          <a:p>
            <a:r>
              <a:rPr lang="it-IT" sz="2000" dirty="0"/>
              <a:t>by </a:t>
            </a:r>
            <a:r>
              <a:rPr lang="it-IT" sz="2000" dirty="0" err="1"/>
              <a:t>following</a:t>
            </a:r>
            <a:r>
              <a:rPr lang="it-IT" sz="2000" dirty="0"/>
              <a:t> a ‘</a:t>
            </a:r>
            <a:r>
              <a:rPr lang="it-IT" sz="2000" b="1" dirty="0" err="1">
                <a:solidFill>
                  <a:srgbClr val="0070C0"/>
                </a:solidFill>
              </a:rPr>
              <a:t>hands</a:t>
            </a:r>
            <a:r>
              <a:rPr lang="it-IT" sz="2000" b="1" dirty="0">
                <a:solidFill>
                  <a:srgbClr val="0070C0"/>
                </a:solidFill>
              </a:rPr>
              <a:t> on</a:t>
            </a:r>
            <a:r>
              <a:rPr lang="it-IT" sz="2000" dirty="0"/>
              <a:t>’ </a:t>
            </a:r>
            <a:r>
              <a:rPr lang="it-IT" sz="2000" dirty="0" err="1"/>
              <a:t>approach</a:t>
            </a:r>
            <a:r>
              <a:rPr lang="it-IT" sz="2000" dirty="0"/>
              <a:t> (</a:t>
            </a:r>
            <a:r>
              <a:rPr lang="en-GB" sz="1800" dirty="0"/>
              <a:t>learning by doing/by example</a:t>
            </a:r>
            <a:r>
              <a:rPr lang="en-GB" sz="2000" dirty="0"/>
              <a:t>)</a:t>
            </a:r>
          </a:p>
          <a:p>
            <a:r>
              <a:rPr lang="it-IT" sz="2000" dirty="0" err="1"/>
              <a:t>working</a:t>
            </a:r>
            <a:r>
              <a:rPr lang="it-IT" sz="2000" b="1" dirty="0">
                <a:solidFill>
                  <a:srgbClr val="0070C0"/>
                </a:solidFill>
              </a:rPr>
              <a:t> in teams </a:t>
            </a:r>
            <a:r>
              <a:rPr lang="it-IT" sz="2000" dirty="0"/>
              <a:t>of (3 </a:t>
            </a:r>
            <a:r>
              <a:rPr lang="it-IT" sz="2000" dirty="0" err="1"/>
              <a:t>person</a:t>
            </a:r>
            <a:r>
              <a:rPr lang="it-IT" sz="2000" dirty="0"/>
              <a:t> </a:t>
            </a:r>
            <a:r>
              <a:rPr lang="it-IT" sz="2000" dirty="0" err="1"/>
              <a:t>each</a:t>
            </a:r>
            <a:r>
              <a:rPr lang="it-IT" sz="2000" dirty="0"/>
              <a:t>)  </a:t>
            </a:r>
          </a:p>
          <a:p>
            <a:r>
              <a:rPr lang="it-IT" sz="2000" dirty="0" err="1"/>
              <a:t>according</a:t>
            </a:r>
            <a:r>
              <a:rPr lang="it-IT" sz="2000" dirty="0"/>
              <a:t> to </a:t>
            </a:r>
            <a:r>
              <a:rPr lang="it-IT" sz="2000" b="1" dirty="0">
                <a:solidFill>
                  <a:srgbClr val="0070C0"/>
                </a:solidFill>
              </a:rPr>
              <a:t>agile</a:t>
            </a:r>
            <a:r>
              <a:rPr lang="it-IT" sz="2000" dirty="0"/>
              <a:t>, </a:t>
            </a:r>
            <a:r>
              <a:rPr lang="it-IT" sz="2000" b="1" dirty="0" err="1">
                <a:solidFill>
                  <a:srgbClr val="0070C0"/>
                </a:solidFill>
              </a:rPr>
              <a:t>incremental</a:t>
            </a:r>
            <a:r>
              <a:rPr lang="it-IT" sz="2000" dirty="0"/>
              <a:t> and </a:t>
            </a:r>
            <a:r>
              <a:rPr lang="it-IT" sz="2000" b="1" dirty="0">
                <a:solidFill>
                  <a:srgbClr val="0070C0"/>
                </a:solidFill>
              </a:rPr>
              <a:t>model-</a:t>
            </a:r>
            <a:r>
              <a:rPr lang="it-IT" sz="2000" b="1" dirty="0" err="1">
                <a:solidFill>
                  <a:srgbClr val="0070C0"/>
                </a:solidFill>
              </a:rPr>
              <a:t>driven</a:t>
            </a:r>
            <a:r>
              <a:rPr lang="it-IT" sz="2000" dirty="0"/>
              <a:t> </a:t>
            </a:r>
            <a:r>
              <a:rPr lang="it-IT" sz="2000" dirty="0" err="1"/>
              <a:t>development</a:t>
            </a:r>
            <a:endParaRPr lang="it-IT" sz="20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6</a:t>
            </a:fld>
            <a:endParaRPr lang="en-GB"/>
          </a:p>
        </p:txBody>
      </p:sp>
    </p:spTree>
    <p:extLst>
      <p:ext uri="{BB962C8B-B14F-4D97-AF65-F5344CB8AC3E}">
        <p14:creationId xmlns:p14="http://schemas.microsoft.com/office/powerpoint/2010/main" val="3765229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Software </a:t>
            </a:r>
            <a:r>
              <a:rPr lang="it-IT" dirty="0" err="1"/>
              <a:t>systems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lstStyle/>
          <a:p>
            <a:r>
              <a:rPr lang="it-IT" dirty="0" err="1"/>
              <a:t>Not</a:t>
            </a:r>
            <a:r>
              <a:rPr lang="it-IT" dirty="0"/>
              <a:t> ‘</a:t>
            </a:r>
            <a:r>
              <a:rPr lang="it-IT" dirty="0" err="1"/>
              <a:t>simply</a:t>
            </a:r>
            <a:r>
              <a:rPr lang="it-IT" dirty="0"/>
              <a:t>’ </a:t>
            </a:r>
            <a:r>
              <a:rPr lang="it-IT" dirty="0" err="1">
                <a:hlinkClick r:id="rId2"/>
              </a:rPr>
              <a:t>algorithms</a:t>
            </a:r>
            <a:r>
              <a:rPr lang="it-IT" dirty="0"/>
              <a:t> , </a:t>
            </a:r>
            <a:r>
              <a:rPr lang="it-IT" dirty="0" err="1"/>
              <a:t>but</a:t>
            </a:r>
            <a:r>
              <a:rPr lang="it-IT" dirty="0"/>
              <a:t> … ???</a:t>
            </a:r>
          </a:p>
          <a:p>
            <a:endParaRPr lang="it-IT" dirty="0"/>
          </a:p>
          <a:p>
            <a:r>
              <a:rPr lang="it-IT" dirty="0"/>
              <a:t>… </a:t>
            </a:r>
            <a:r>
              <a:rPr lang="it-IT" dirty="0" err="1"/>
              <a:t>we</a:t>
            </a:r>
            <a:r>
              <a:rPr lang="it-IT" dirty="0"/>
              <a:t> </a:t>
            </a:r>
            <a:r>
              <a:rPr lang="it-IT" dirty="0" err="1"/>
              <a:t>will</a:t>
            </a:r>
            <a:r>
              <a:rPr lang="it-IT" dirty="0"/>
              <a:t> </a:t>
            </a:r>
            <a:r>
              <a:rPr lang="it-IT" dirty="0" err="1"/>
              <a:t>discuss</a:t>
            </a:r>
            <a:r>
              <a:rPr lang="it-IT" dirty="0"/>
              <a:t> and ‘</a:t>
            </a:r>
            <a:r>
              <a:rPr lang="it-IT" dirty="0" err="1"/>
              <a:t>discover</a:t>
            </a:r>
            <a:r>
              <a:rPr lang="it-IT" dirty="0"/>
              <a:t>’</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7</a:t>
            </a:fld>
            <a:endParaRPr lang="en-GB"/>
          </a:p>
        </p:txBody>
      </p:sp>
    </p:spTree>
    <p:extLst>
      <p:ext uri="{BB962C8B-B14F-4D97-AF65-F5344CB8AC3E}">
        <p14:creationId xmlns:p14="http://schemas.microsoft.com/office/powerpoint/2010/main" val="1367652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Software component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92500" lnSpcReduction="20000"/>
          </a:bodyPr>
          <a:lstStyle/>
          <a:p>
            <a:r>
              <a:rPr lang="it-IT" dirty="0"/>
              <a:t>At </a:t>
            </a:r>
            <a:r>
              <a:rPr lang="it-IT" dirty="0" err="1"/>
              <a:t>language</a:t>
            </a:r>
            <a:r>
              <a:rPr lang="it-IT" dirty="0"/>
              <a:t> </a:t>
            </a:r>
            <a:r>
              <a:rPr lang="it-IT" dirty="0" err="1"/>
              <a:t>level</a:t>
            </a:r>
            <a:r>
              <a:rPr lang="it-IT" dirty="0"/>
              <a:t>:</a:t>
            </a:r>
          </a:p>
          <a:p>
            <a:pPr lvl="1"/>
            <a:r>
              <a:rPr lang="it-IT" dirty="0" err="1"/>
              <a:t>Function</a:t>
            </a:r>
            <a:endParaRPr lang="it-IT" dirty="0"/>
          </a:p>
          <a:p>
            <a:pPr lvl="1"/>
            <a:r>
              <a:rPr lang="it-IT" dirty="0"/>
              <a:t>Object</a:t>
            </a:r>
          </a:p>
          <a:p>
            <a:pPr lvl="1"/>
            <a:r>
              <a:rPr lang="it-IT" dirty="0"/>
              <a:t>Coroutine</a:t>
            </a:r>
          </a:p>
          <a:p>
            <a:pPr lvl="1"/>
            <a:r>
              <a:rPr lang="it-IT" dirty="0" err="1"/>
              <a:t>Actor</a:t>
            </a:r>
            <a:endParaRPr lang="it-IT" dirty="0"/>
          </a:p>
          <a:p>
            <a:pPr lvl="1"/>
            <a:r>
              <a:rPr lang="it-IT" dirty="0"/>
              <a:t>Agent</a:t>
            </a:r>
          </a:p>
          <a:p>
            <a:pPr lvl="1"/>
            <a:r>
              <a:rPr lang="it-IT" dirty="0"/>
              <a:t>…</a:t>
            </a:r>
          </a:p>
          <a:p>
            <a:r>
              <a:rPr lang="it-IT" dirty="0"/>
              <a:t>At </a:t>
            </a:r>
            <a:r>
              <a:rPr lang="it-IT" dirty="0" err="1"/>
              <a:t>architecture</a:t>
            </a:r>
            <a:r>
              <a:rPr lang="it-IT" dirty="0"/>
              <a:t> (</a:t>
            </a:r>
            <a:r>
              <a:rPr lang="it-IT" sz="3100" dirty="0" err="1">
                <a:solidFill>
                  <a:srgbClr val="C00000"/>
                </a:solidFill>
              </a:rPr>
              <a:t>layered</a:t>
            </a:r>
            <a:r>
              <a:rPr lang="it-IT" sz="3100" dirty="0">
                <a:solidFill>
                  <a:srgbClr val="C00000"/>
                </a:solidFill>
              </a:rPr>
              <a:t>, </a:t>
            </a:r>
            <a:r>
              <a:rPr lang="it-IT" sz="3100" dirty="0" err="1">
                <a:solidFill>
                  <a:srgbClr val="C00000"/>
                </a:solidFill>
              </a:rPr>
              <a:t>subsumption</a:t>
            </a:r>
            <a:r>
              <a:rPr lang="it-IT" sz="3100" dirty="0">
                <a:solidFill>
                  <a:srgbClr val="C00000"/>
                </a:solidFill>
              </a:rPr>
              <a:t>, </a:t>
            </a:r>
            <a:r>
              <a:rPr lang="it-IT" sz="3100" dirty="0" err="1">
                <a:solidFill>
                  <a:srgbClr val="C00000"/>
                </a:solidFill>
              </a:rPr>
              <a:t>hexagonal</a:t>
            </a:r>
            <a:r>
              <a:rPr lang="it-IT" sz="3100" dirty="0">
                <a:solidFill>
                  <a:srgbClr val="C00000"/>
                </a:solidFill>
              </a:rPr>
              <a:t> </a:t>
            </a:r>
            <a:r>
              <a:rPr lang="it-IT" dirty="0"/>
              <a:t>…) </a:t>
            </a:r>
            <a:r>
              <a:rPr lang="it-IT" dirty="0" err="1"/>
              <a:t>level</a:t>
            </a:r>
            <a:r>
              <a:rPr lang="it-IT" dirty="0"/>
              <a:t>:</a:t>
            </a:r>
          </a:p>
          <a:p>
            <a:pPr lvl="1"/>
            <a:r>
              <a:rPr lang="it-IT" dirty="0" err="1"/>
              <a:t>Views</a:t>
            </a:r>
            <a:r>
              <a:rPr lang="it-IT" dirty="0"/>
              <a:t> – </a:t>
            </a:r>
            <a:r>
              <a:rPr lang="it-IT" dirty="0" err="1"/>
              <a:t>Models</a:t>
            </a:r>
            <a:r>
              <a:rPr lang="it-IT" dirty="0"/>
              <a:t> – </a:t>
            </a:r>
            <a:r>
              <a:rPr lang="it-IT" dirty="0" err="1"/>
              <a:t>Controllers</a:t>
            </a:r>
            <a:r>
              <a:rPr lang="it-IT" dirty="0"/>
              <a:t>  / DAO( </a:t>
            </a:r>
            <a:r>
              <a:rPr lang="it-IT" dirty="0" err="1"/>
              <a:t>DataAccesObjects</a:t>
            </a:r>
            <a:r>
              <a:rPr lang="it-IT" dirty="0"/>
              <a:t>) </a:t>
            </a:r>
          </a:p>
          <a:p>
            <a:pPr lvl="1"/>
            <a:r>
              <a:rPr lang="it-IT" dirty="0"/>
              <a:t>(Micro)Services</a:t>
            </a:r>
          </a:p>
          <a:p>
            <a:pPr lvl="1"/>
            <a:r>
              <a:rPr lang="it-IT" dirty="0" err="1"/>
              <a:t>Plugins</a:t>
            </a:r>
            <a:r>
              <a:rPr lang="it-IT" dirty="0"/>
              <a:t> </a:t>
            </a:r>
          </a:p>
          <a:p>
            <a:pPr lvl="1"/>
            <a:r>
              <a:rPr lang="it-IT" dirty="0"/>
              <a:t>API</a:t>
            </a:r>
          </a:p>
          <a:p>
            <a:pPr lvl="1"/>
            <a:r>
              <a:rPr lang="it-IT" dirty="0"/>
              <a:t>…</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8</a:t>
            </a:fld>
            <a:endParaRPr lang="en-GB"/>
          </a:p>
        </p:txBody>
      </p:sp>
    </p:spTree>
    <p:extLst>
      <p:ext uri="{BB962C8B-B14F-4D97-AF65-F5344CB8AC3E}">
        <p14:creationId xmlns:p14="http://schemas.microsoft.com/office/powerpoint/2010/main" val="1687984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Component </a:t>
            </a:r>
            <a:r>
              <a:rPr lang="it-IT" dirty="0" err="1"/>
              <a:t>Interaction</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it-IT" dirty="0" err="1"/>
              <a:t>Produre</a:t>
            </a:r>
            <a:r>
              <a:rPr lang="it-IT" dirty="0"/>
              <a:t>-call</a:t>
            </a:r>
          </a:p>
          <a:p>
            <a:r>
              <a:rPr lang="it-IT" dirty="0"/>
              <a:t>Message-</a:t>
            </a:r>
            <a:r>
              <a:rPr lang="it-IT" dirty="0" err="1"/>
              <a:t>passing</a:t>
            </a:r>
            <a:r>
              <a:rPr lang="it-IT" dirty="0"/>
              <a:t> (</a:t>
            </a:r>
            <a:r>
              <a:rPr lang="it-IT" dirty="0" err="1"/>
              <a:t>local</a:t>
            </a:r>
            <a:r>
              <a:rPr lang="it-IT" dirty="0"/>
              <a:t> or remote)</a:t>
            </a:r>
          </a:p>
          <a:p>
            <a:r>
              <a:rPr lang="it-IT" dirty="0" err="1"/>
              <a:t>Synchronous</a:t>
            </a:r>
            <a:r>
              <a:rPr lang="it-IT" dirty="0"/>
              <a:t> / </a:t>
            </a:r>
            <a:r>
              <a:rPr lang="it-IT" dirty="0" err="1"/>
              <a:t>Asynchronous</a:t>
            </a:r>
            <a:endParaRPr lang="it-IT" dirty="0"/>
          </a:p>
          <a:p>
            <a:r>
              <a:rPr lang="it-IT" dirty="0"/>
              <a:t>…</a:t>
            </a:r>
          </a:p>
          <a:p>
            <a:endParaRPr lang="it-IT" dirty="0"/>
          </a:p>
          <a:p>
            <a:r>
              <a:rPr lang="it-IT" dirty="0" err="1"/>
              <a:t>Request-response</a:t>
            </a:r>
            <a:r>
              <a:rPr lang="it-IT" dirty="0"/>
              <a:t> (HTTP – REST )</a:t>
            </a:r>
          </a:p>
          <a:p>
            <a:r>
              <a:rPr lang="it-IT" dirty="0" err="1"/>
              <a:t>CoAP</a:t>
            </a:r>
            <a:endParaRPr lang="it-IT" dirty="0"/>
          </a:p>
          <a:p>
            <a:r>
              <a:rPr lang="it-IT" dirty="0"/>
              <a:t>TCP / UDP / …</a:t>
            </a:r>
          </a:p>
          <a:p>
            <a:r>
              <a:rPr lang="it-IT" dirty="0"/>
              <a:t>…</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9</a:t>
            </a:fld>
            <a:endParaRPr lang="en-GB"/>
          </a:p>
        </p:txBody>
      </p:sp>
    </p:spTree>
    <p:extLst>
      <p:ext uri="{BB962C8B-B14F-4D97-AF65-F5344CB8AC3E}">
        <p14:creationId xmlns:p14="http://schemas.microsoft.com/office/powerpoint/2010/main" val="1258131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niverso">
  <a:themeElements>
    <a:clrScheme name="Universo">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Universo">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niverso">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6001</TotalTime>
  <Words>2126</Words>
  <Application>Microsoft Office PowerPoint</Application>
  <PresentationFormat>On-screen Show (4:3)</PresentationFormat>
  <Paragraphs>320</Paragraphs>
  <Slides>29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Franklin Gothic Book</vt:lpstr>
      <vt:lpstr>Perpetua</vt:lpstr>
      <vt:lpstr>Symbol</vt:lpstr>
      <vt:lpstr>Wingdings 2</vt:lpstr>
      <vt:lpstr>Universo</vt:lpstr>
      <vt:lpstr> INGEGNERIA DEI SISTEMI SOFTWARE M - 72939</vt:lpstr>
      <vt:lpstr>INGEGNERIA</vt:lpstr>
      <vt:lpstr>Ingegneria del software</vt:lpstr>
      <vt:lpstr>INGEGNERE</vt:lpstr>
      <vt:lpstr>INGEGNERE DEL SOFTWARE</vt:lpstr>
      <vt:lpstr>OUR GOALS</vt:lpstr>
      <vt:lpstr>Software systems</vt:lpstr>
      <vt:lpstr>Software component</vt:lpstr>
      <vt:lpstr>Component Interaction</vt:lpstr>
      <vt:lpstr>Programming language</vt:lpstr>
      <vt:lpstr>Distributed systems</vt:lpstr>
      <vt:lpstr>Domain Driven Design</vt:lpstr>
      <vt:lpstr>Agile software development</vt:lpstr>
      <vt:lpstr>Model Driven Software Development</vt:lpstr>
      <vt:lpstr>Activities</vt:lpstr>
      <vt:lpstr>Application0</vt:lpstr>
      <vt:lpstr>Teaching and Assessment methods</vt:lpstr>
      <vt:lpstr>WORFLOW  </vt:lpstr>
      <vt:lpstr>WORK TO DO</vt:lpstr>
      <vt:lpstr>Domande (su un sistema)</vt:lpstr>
      <vt:lpstr>Workflow</vt:lpstr>
      <vt:lpstr>Non c’è … senza analisi</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NGEGNERIA DEI SISTEMI SOFTWARE M</dc:title>
  <dc:creator>anatali</dc:creator>
  <cp:lastModifiedBy>Antonio Natali</cp:lastModifiedBy>
  <cp:revision>121</cp:revision>
  <dcterms:created xsi:type="dcterms:W3CDTF">2020-02-19T17:19:21Z</dcterms:created>
  <dcterms:modified xsi:type="dcterms:W3CDTF">2020-03-14T16:23:27Z</dcterms:modified>
</cp:coreProperties>
</file>