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7" r:id="rId3"/>
    <p:sldId id="268" r:id="rId4"/>
    <p:sldId id="269" r:id="rId5"/>
    <p:sldId id="274" r:id="rId6"/>
    <p:sldId id="257" r:id="rId7"/>
    <p:sldId id="258" r:id="rId8"/>
    <p:sldId id="259" r:id="rId9"/>
    <p:sldId id="260" r:id="rId10"/>
    <p:sldId id="261" r:id="rId11"/>
    <p:sldId id="272" r:id="rId12"/>
    <p:sldId id="273" r:id="rId13"/>
    <p:sldId id="262" r:id="rId14"/>
    <p:sldId id="263" r:id="rId15"/>
    <p:sldId id="266" r:id="rId16"/>
    <p:sldId id="264" r:id="rId17"/>
    <p:sldId id="265" r:id="rId18"/>
    <p:sldId id="271" r:id="rId19"/>
    <p:sldId id="27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8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1E067-8CD6-47D2-8022-8E53E4BB7437}" type="datetimeFigureOut">
              <a:rPr lang="en-GB" smtClean="0"/>
              <a:t>02/03/2020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1B1FA1-FFFF-470E-82D0-53E008B5CA5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67199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2418-2684-45EC-AEF4-BE55BBAB5B4F}" type="datetimeFigureOut">
              <a:rPr lang="en-GB" smtClean="0"/>
              <a:t>02/03/2020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47B64-7F69-451B-8351-3B4EE3E72C4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09906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47B64-7F69-451B-8351-3B4EE3E72C48}" type="slidenum">
              <a:rPr lang="en-GB" smtClean="0"/>
              <a:t>19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9922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ettangolo arrotondato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ottotitolo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smtClean="0"/>
              <a:t>Fare clic per modificare lo stile del sottotitolo dello schema</a:t>
            </a:r>
            <a:endParaRPr kumimoji="0" lang="en-US"/>
          </a:p>
        </p:txBody>
      </p:sp>
      <p:sp>
        <p:nvSpPr>
          <p:cNvPr id="28" name="Segnaposto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26FC-4149-4381-B200-0ACC926D0C10}" type="datetime1">
              <a:rPr lang="en-GB" smtClean="0"/>
              <a:t>02/03/2020</a:t>
            </a:fld>
            <a:endParaRPr lang="en-GB"/>
          </a:p>
        </p:txBody>
      </p:sp>
      <p:sp>
        <p:nvSpPr>
          <p:cNvPr id="17" name="Segnaposto piè di pagina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29" name="Segnaposto numero diapositiva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  <p:sp>
        <p:nvSpPr>
          <p:cNvPr id="7" name="Rettangolo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tangolo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tangolo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olo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75063-8333-41A8-A131-A42E0F0649C6}" type="datetime1">
              <a:rPr lang="en-GB" smtClean="0"/>
              <a:t>02/03/2020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7A15-39CA-42AA-A3F4-D4AAF34DD1E5}" type="datetime1">
              <a:rPr lang="en-GB" smtClean="0"/>
              <a:t>02/03/2020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AFF6-4C91-482D-BDF5-223514DB0B0D}" type="datetime1">
              <a:rPr lang="en-GB" smtClean="0"/>
              <a:t>02/03/2020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  <p:sp>
        <p:nvSpPr>
          <p:cNvPr id="8" name="Segnaposto contenuto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ettangolo arrotondato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ADE7-28FF-42C7-B167-7DC7A77ED2F3}" type="datetime1">
              <a:rPr lang="en-GB" smtClean="0"/>
              <a:t>02/03/2020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7" name="Rettangolo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tangolo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tangolo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EA350-1E2E-41EE-BD8A-FB0D72F078C3}" type="datetime1">
              <a:rPr lang="en-GB" smtClean="0"/>
              <a:t>02/03/2020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  <p:sp>
        <p:nvSpPr>
          <p:cNvPr id="9" name="Segnaposto contenuto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314B-6929-4AD1-B5B4-312DAFF8489C}" type="datetime1">
              <a:rPr lang="en-GB" smtClean="0"/>
              <a:t>02/03/2020</a:t>
            </a:fld>
            <a:endParaRPr lang="en-GB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  <p:sp>
        <p:nvSpPr>
          <p:cNvPr id="11" name="Segnaposto contenuto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13" name="Segnaposto contenuto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218E-BA98-4F08-AFAD-55E0F9C51274}" type="datetime1">
              <a:rPr lang="en-GB" smtClean="0"/>
              <a:t>02/03/2020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CE76-28A1-4CD7-9645-E1D020974391}" type="datetime1">
              <a:rPr lang="en-GB" smtClean="0"/>
              <a:t>02/03/2020</a:t>
            </a:fld>
            <a:endParaRPr lang="en-GB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ettangolo arrotondato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BD3C4-D885-44D5-BC36-8CDC16C4E35A}" type="datetime1">
              <a:rPr lang="en-GB" smtClean="0"/>
              <a:t>02/03/2020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7988-22DC-4746-8A43-E6C6BF5D65EE}" type="datetime1">
              <a:rPr lang="en-GB" smtClean="0"/>
              <a:t>02/03/2020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  <p:sp>
        <p:nvSpPr>
          <p:cNvPr id="11" name="Rettangolo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tangolo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ttangolo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ettangolo arrotondato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Segnaposto titolo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13" name="Segnaposto testo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14" name="Segnaposto data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A18A74E-3BE8-4B6E-81A4-95A392C53EA5}" type="datetime1">
              <a:rPr lang="en-GB" smtClean="0"/>
              <a:t>02/03/2020</a:t>
            </a:fld>
            <a:endParaRPr lang="en-GB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23" name="Segnaposto numero diapositiva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atali/iss2020LabBo" TargetMode="External"/><Relationship Id="rId2" Type="http://schemas.openxmlformats.org/officeDocument/2006/relationships/hyperlink" Target="mailto:antonio.natali@unibo.i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programming_languages_by_type" TargetMode="External"/><Relationship Id="rId2" Type="http://schemas.openxmlformats.org/officeDocument/2006/relationships/hyperlink" Target="https://en.wikipedia.org/wiki/List_of_programming_language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History_of_programming_languages" TargetMode="External"/><Relationship Id="rId4" Type="http://schemas.openxmlformats.org/officeDocument/2006/relationships/hyperlink" Target="https://en.wikipedia.org/wiki/Comparison_of_programming_language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essage_passing" TargetMode="External"/><Relationship Id="rId2" Type="http://schemas.openxmlformats.org/officeDocument/2006/relationships/hyperlink" Target="https://en.wikipedia.org/wiki/Computer_network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mplementation" TargetMode="External"/><Relationship Id="rId2" Type="http://schemas.openxmlformats.org/officeDocument/2006/relationships/hyperlink" Target="https://en.wikipedia.org/wiki/Software_developmen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it.wikipedia.org/wiki/Software" TargetMode="External"/><Relationship Id="rId3" Type="http://schemas.openxmlformats.org/officeDocument/2006/relationships/hyperlink" Target="https://en.wikipedia.org/wiki/Cross-functional_team" TargetMode="External"/><Relationship Id="rId7" Type="http://schemas.openxmlformats.org/officeDocument/2006/relationships/hyperlink" Target="https://it.wikipedia.org/wiki/Ciclo_di_vita_del_software" TargetMode="External"/><Relationship Id="rId2" Type="http://schemas.openxmlformats.org/officeDocument/2006/relationships/hyperlink" Target="https://en.wikipedia.org/wiki/Self-organizing_communiti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t.wikipedia.org/wiki/Metodologia_agile" TargetMode="External"/><Relationship Id="rId5" Type="http://schemas.openxmlformats.org/officeDocument/2006/relationships/hyperlink" Target="https://en.wikipedia.org/wiki/End_user" TargetMode="External"/><Relationship Id="rId4" Type="http://schemas.openxmlformats.org/officeDocument/2006/relationships/hyperlink" Target="https://en.wikipedia.org/wiki/Customer" TargetMode="External"/><Relationship Id="rId9" Type="http://schemas.openxmlformats.org/officeDocument/2006/relationships/hyperlink" Target="https://www.scrumguides.org/docs/scrumguide/v2017/2017-Scrum-Guide-Italian.pdf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odel-driven_engineering" TargetMode="External"/><Relationship Id="rId2" Type="http://schemas.openxmlformats.org/officeDocument/2006/relationships/hyperlink" Target="https://www.martinfowler.com/bliki/ModelDrivenSoftwareDevelopment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atali/iss2020LabBo/blob/master/it.unibo.issLabStart/userDocs/TFCE2020.pdf" TargetMode="External"/><Relationship Id="rId2" Type="http://schemas.openxmlformats.org/officeDocument/2006/relationships/hyperlink" Target="https://github.com/anatali/iss2020LabBo/blob/master/it.unibo.issLabStart/userDocs/TFBO19ISS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natali/iss2020LabBo/blob/master/it.unibo.issLabStart/userDocs/tfCe2018.pdf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htmlpreview.github.com/?https://github.com/anatali/iss2020LabBo/blob/master/it.unibo.issLabStart/userDocs/template2020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crumguides.org/docs/scrumguide/v2017/2017-Scrum-Guide-Italian.pdf" TargetMode="External"/><Relationship Id="rId5" Type="http://schemas.openxmlformats.org/officeDocument/2006/relationships/hyperlink" Target="http://htmlpreview.github.com/?https://github.com/anatali/iss2020LabBo/blob/master/it.unibo.issLabStart/userDocs/devsDdr.html" TargetMode="External"/><Relationship Id="rId4" Type="http://schemas.openxmlformats.org/officeDocument/2006/relationships/hyperlink" Target="http://htmlpreview.github.com/?https://github.com/anatali/iss2020LabBo/blob/master/it.unibo.issLabStart/userDocs/LabBo2020StartUp.html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it.wikipedia.org/wiki/Sistema" TargetMode="External"/><Relationship Id="rId3" Type="http://schemas.openxmlformats.org/officeDocument/2006/relationships/hyperlink" Target="https://it.wikipedia.org/wiki/Disciplina_(didattica)" TargetMode="External"/><Relationship Id="rId7" Type="http://schemas.openxmlformats.org/officeDocument/2006/relationships/hyperlink" Target="https://it.wikipedia.org/wiki/Scienze_matematiche,_fisiche_e_naturali" TargetMode="External"/><Relationship Id="rId12" Type="http://schemas.openxmlformats.org/officeDocument/2006/relationships/hyperlink" Target="https://it.wikipedia.org/wiki/Implementazione" TargetMode="External"/><Relationship Id="rId2" Type="http://schemas.openxmlformats.org/officeDocument/2006/relationships/hyperlink" Target="https://it.wikipedia.org/wiki/Ingegneri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t.wikipedia.org/wiki/Conoscenza" TargetMode="External"/><Relationship Id="rId11" Type="http://schemas.openxmlformats.org/officeDocument/2006/relationships/hyperlink" Target="https://it.wikipedia.org/wiki/Progettazione" TargetMode="External"/><Relationship Id="rId5" Type="http://schemas.openxmlformats.org/officeDocument/2006/relationships/hyperlink" Target="https://it.wikipedia.org/wiki/Scienza" TargetMode="External"/><Relationship Id="rId10" Type="http://schemas.openxmlformats.org/officeDocument/2006/relationships/hyperlink" Target="https://it.wikipedia.org/wiki/Societ%C3%A0_(sociologia)" TargetMode="External"/><Relationship Id="rId4" Type="http://schemas.openxmlformats.org/officeDocument/2006/relationships/hyperlink" Target="https://it.wikipedia.org/wiki/Tecnica" TargetMode="External"/><Relationship Id="rId9" Type="http://schemas.openxmlformats.org/officeDocument/2006/relationships/hyperlink" Target="https://it.wikipedia.org/wiki/Bisogno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it.wikipedia.org/wiki/Modello_di_sviluppo_del_software" TargetMode="External"/><Relationship Id="rId3" Type="http://schemas.openxmlformats.org/officeDocument/2006/relationships/hyperlink" Target="https://it.wikipedia.org/wiki/Materia_(didattica)" TargetMode="External"/><Relationship Id="rId7" Type="http://schemas.openxmlformats.org/officeDocument/2006/relationships/hyperlink" Target="https://it.wikipedia.org/wiki/Linguaggio_di_programmazione" TargetMode="External"/><Relationship Id="rId2" Type="http://schemas.openxmlformats.org/officeDocument/2006/relationships/hyperlink" Target="https://it.wikipedia.org/wiki/Ingegneria_del_softwar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t.wikipedia.org/wiki/Industria_del_software" TargetMode="External"/><Relationship Id="rId5" Type="http://schemas.openxmlformats.org/officeDocument/2006/relationships/hyperlink" Target="https://it.wikipedia.org/wiki/Sistema_software" TargetMode="External"/><Relationship Id="rId4" Type="http://schemas.openxmlformats.org/officeDocument/2006/relationships/hyperlink" Target="https://it.wikipedia.org/wiki/Metodologia_di_sviluppo_del_software" TargetMode="External"/><Relationship Id="rId9" Type="http://schemas.openxmlformats.org/officeDocument/2006/relationships/hyperlink" Target="https://it.wikipedia.org/wiki/Ciclo_di_vita_del_softwar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quora.com/As-a-programmer-what-is-your-favorite-motto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omain-driven_design" TargetMode="External"/><Relationship Id="rId2" Type="http://schemas.openxmlformats.org/officeDocument/2006/relationships/hyperlink" Target="https://en.wikipedia.org/wiki/Internet_of_thing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Algorith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smtClean="0"/>
              <a:t>a.a. 2019-2020</a:t>
            </a:r>
          </a:p>
          <a:p>
            <a:r>
              <a:rPr lang="it-IT" smtClean="0"/>
              <a:t>Antonio Natali - </a:t>
            </a:r>
            <a:r>
              <a:rPr lang="it-IT" smtClean="0">
                <a:hlinkClick r:id="rId2"/>
              </a:rPr>
              <a:t>antonio.natali@unibo.it</a:t>
            </a:r>
            <a:endParaRPr lang="it-IT" smtClean="0"/>
          </a:p>
          <a:p>
            <a:r>
              <a:rPr lang="en-GB" smtClean="0">
                <a:hlinkClick r:id="rId3"/>
              </a:rPr>
              <a:t>https://github.com/anatali/iss2020LabBo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err="1" smtClean="0"/>
              <a:t>ANatali</a:t>
            </a:r>
            <a:r>
              <a:rPr lang="it-IT" dirty="0" smtClean="0"/>
              <a:t>  - DISI - ISSM2020  </a:t>
            </a:r>
            <a:r>
              <a:rPr lang="it-IT" dirty="0" err="1" smtClean="0"/>
              <a:t>Univeristy</a:t>
            </a:r>
            <a:r>
              <a:rPr lang="it-IT" dirty="0" smtClean="0"/>
              <a:t> of Bologna</a:t>
            </a:r>
            <a:endParaRPr lang="en-GB" dirty="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 INGEGNERIA DEI SISTEMI SOFTWARE M - 72939</a:t>
            </a:r>
            <a:endParaRPr lang="en-GB" dirty="0"/>
          </a:p>
        </p:txBody>
      </p:sp>
      <p:sp>
        <p:nvSpPr>
          <p:cNvPr id="5" name="Rettangolo 4"/>
          <p:cNvSpPr/>
          <p:nvPr/>
        </p:nvSpPr>
        <p:spPr>
          <a:xfrm>
            <a:off x="2286000" y="282883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&lt;a </a:t>
            </a:r>
            <a:r>
              <a:rPr lang="en-GB" dirty="0" err="1"/>
              <a:t>href</a:t>
            </a:r>
            <a:r>
              <a:rPr lang="en-GB" dirty="0"/>
              <a:t>="https://github.com/</a:t>
            </a:r>
            <a:r>
              <a:rPr lang="en-GB" dirty="0" err="1"/>
              <a:t>anatali</a:t>
            </a:r>
            <a:r>
              <a:rPr lang="en-GB" dirty="0"/>
              <a:t>/iss2020LabBo/blob/master/</a:t>
            </a:r>
            <a:r>
              <a:rPr lang="en-GB" dirty="0" err="1"/>
              <a:t>it.unibo.issLabStart</a:t>
            </a:r>
            <a:r>
              <a:rPr lang="en-GB" dirty="0"/>
              <a:t>/</a:t>
            </a:r>
            <a:r>
              <a:rPr lang="en-GB" dirty="0" err="1"/>
              <a:t>userDocs</a:t>
            </a:r>
            <a:r>
              <a:rPr lang="en-GB" dirty="0"/>
              <a:t>/ISSM2020.pdf" target="web"&gt;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3753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Programming </a:t>
            </a:r>
            <a:r>
              <a:rPr lang="it-IT" dirty="0" err="1"/>
              <a:t>l</a:t>
            </a:r>
            <a:r>
              <a:rPr lang="it-IT" dirty="0" err="1" smtClean="0"/>
              <a:t>anguage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64024" cy="365125"/>
          </a:xfrm>
        </p:spPr>
        <p:txBody>
          <a:bodyPr/>
          <a:lstStyle/>
          <a:p>
            <a:r>
              <a:rPr lang="it-IT" dirty="0" err="1" smtClean="0"/>
              <a:t>ANatali</a:t>
            </a:r>
            <a:r>
              <a:rPr lang="it-IT" dirty="0" smtClean="0"/>
              <a:t>  - DISI - ISSM2020  </a:t>
            </a:r>
            <a:r>
              <a:rPr lang="it-IT" dirty="0" err="1" smtClean="0"/>
              <a:t>Univeristy</a:t>
            </a:r>
            <a:r>
              <a:rPr lang="it-IT" dirty="0" smtClean="0"/>
              <a:t> of Bologna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67544" y="1556792"/>
            <a:ext cx="8424936" cy="4824536"/>
          </a:xfrm>
        </p:spPr>
        <p:txBody>
          <a:bodyPr>
            <a:normAutofit fontScale="92500" lnSpcReduction="20000"/>
          </a:bodyPr>
          <a:lstStyle/>
          <a:p>
            <a:r>
              <a:rPr lang="it-IT" dirty="0" err="1" smtClean="0"/>
              <a:t>Looking</a:t>
            </a:r>
            <a:r>
              <a:rPr lang="it-IT" dirty="0" smtClean="0"/>
              <a:t> </a:t>
            </a:r>
            <a:r>
              <a:rPr lang="it-IT" dirty="0" err="1" smtClean="0"/>
              <a:t>at</a:t>
            </a:r>
            <a:r>
              <a:rPr lang="it-IT" dirty="0" smtClean="0"/>
              <a:t> … :</a:t>
            </a:r>
          </a:p>
          <a:p>
            <a:pPr lvl="1"/>
            <a:r>
              <a:rPr lang="en-GB" sz="2000" dirty="0" smtClean="0">
                <a:hlinkClick r:id="rId2"/>
              </a:rPr>
              <a:t>https://en.wikipedia.org/wiki/List_of_programming_languages</a:t>
            </a:r>
            <a:endParaRPr lang="en-GB" sz="2000" dirty="0" smtClean="0"/>
          </a:p>
          <a:p>
            <a:pPr lvl="1"/>
            <a:r>
              <a:rPr lang="en-GB" sz="2000" dirty="0" smtClean="0">
                <a:hlinkClick r:id="rId3"/>
              </a:rPr>
              <a:t>https://en.wikipedia.org/wiki/List_of_programming_languages_by_type</a:t>
            </a:r>
            <a:endParaRPr lang="en-GB" sz="2000" dirty="0" smtClean="0"/>
          </a:p>
          <a:p>
            <a:pPr lvl="1"/>
            <a:r>
              <a:rPr lang="en-GB" sz="2000" dirty="0" smtClean="0">
                <a:hlinkClick r:id="rId4"/>
              </a:rPr>
              <a:t>https://en.wikipedia.org/wiki/Comparison_of_programming_languages</a:t>
            </a:r>
            <a:endParaRPr lang="en-GB" sz="2000" dirty="0" smtClean="0"/>
          </a:p>
          <a:p>
            <a:pPr lvl="1"/>
            <a:r>
              <a:rPr lang="en-GB" sz="2000" dirty="0" smtClean="0">
                <a:hlinkClick r:id="rId5"/>
              </a:rPr>
              <a:t>https://en.wikipedia.org/wiki/History_of_programming_languages</a:t>
            </a:r>
            <a:endParaRPr lang="en-GB" sz="2000" dirty="0" smtClean="0"/>
          </a:p>
          <a:p>
            <a:r>
              <a:rPr lang="it-IT" dirty="0" smtClean="0"/>
              <a:t>… </a:t>
            </a:r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could</a:t>
            </a:r>
            <a:r>
              <a:rPr lang="it-IT" dirty="0" smtClean="0"/>
              <a:t> </a:t>
            </a:r>
            <a:r>
              <a:rPr lang="it-IT" dirty="0" err="1" smtClean="0"/>
              <a:t>get</a:t>
            </a:r>
            <a:r>
              <a:rPr lang="it-IT" dirty="0" smtClean="0"/>
              <a:t> </a:t>
            </a:r>
            <a:r>
              <a:rPr lang="it-IT" dirty="0" err="1" smtClean="0"/>
              <a:t>lost</a:t>
            </a:r>
            <a:endParaRPr lang="it-IT" dirty="0" smtClean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sz="3300" dirty="0" err="1">
                <a:solidFill>
                  <a:srgbClr val="0070C0"/>
                </a:solidFill>
              </a:rPr>
              <a:t>Towards</a:t>
            </a:r>
            <a:r>
              <a:rPr lang="it-IT" sz="3300" dirty="0">
                <a:solidFill>
                  <a:srgbClr val="0070C0"/>
                </a:solidFill>
              </a:rPr>
              <a:t> technology-</a:t>
            </a:r>
            <a:r>
              <a:rPr lang="it-IT" sz="3300" dirty="0" err="1">
                <a:solidFill>
                  <a:srgbClr val="0070C0"/>
                </a:solidFill>
              </a:rPr>
              <a:t>independence</a:t>
            </a:r>
            <a:r>
              <a:rPr lang="it-IT" sz="3300" dirty="0">
                <a:solidFill>
                  <a:srgbClr val="0070C0"/>
                </a:solidFill>
              </a:rPr>
              <a:t> </a:t>
            </a:r>
            <a:r>
              <a:rPr lang="it-IT" sz="2800" dirty="0" smtClean="0"/>
              <a:t>(</a:t>
            </a:r>
            <a:r>
              <a:rPr lang="it-IT" sz="2800" dirty="0" err="1" smtClean="0"/>
              <a:t>being</a:t>
            </a:r>
            <a:r>
              <a:rPr lang="it-IT" sz="2800" dirty="0" smtClean="0"/>
              <a:t> </a:t>
            </a:r>
            <a:r>
              <a:rPr lang="it-IT" sz="2800" dirty="0" smtClean="0">
                <a:solidFill>
                  <a:srgbClr val="FF0000"/>
                </a:solidFill>
              </a:rPr>
              <a:t>technology-</a:t>
            </a:r>
            <a:r>
              <a:rPr lang="it-IT" sz="2800" dirty="0" err="1" smtClean="0">
                <a:solidFill>
                  <a:srgbClr val="FF0000"/>
                </a:solidFill>
              </a:rPr>
              <a:t>aware</a:t>
            </a:r>
            <a:r>
              <a:rPr lang="it-IT" sz="2800" dirty="0" smtClean="0"/>
              <a:t>)</a:t>
            </a:r>
          </a:p>
          <a:p>
            <a:r>
              <a:rPr lang="en-GB" sz="2800" dirty="0"/>
              <a:t>means not being biased towards any particular platform or software language. </a:t>
            </a:r>
            <a:endParaRPr lang="en-GB" sz="2800" dirty="0" smtClean="0"/>
          </a:p>
          <a:p>
            <a:r>
              <a:rPr lang="en-GB" sz="2800" dirty="0" smtClean="0"/>
              <a:t>It’s </a:t>
            </a:r>
            <a:r>
              <a:rPr lang="en-GB" sz="2800" dirty="0">
                <a:solidFill>
                  <a:srgbClr val="C00000"/>
                </a:solidFill>
              </a:rPr>
              <a:t>about selecting the right technology that fits the solution, not fitting the solution around the technology</a:t>
            </a:r>
            <a:r>
              <a:rPr lang="en-GB" sz="2800" dirty="0"/>
              <a:t>. </a:t>
            </a:r>
            <a:endParaRPr lang="it-IT" sz="2800" dirty="0"/>
          </a:p>
          <a:p>
            <a:pPr marL="0" indent="0">
              <a:buNone/>
            </a:pPr>
            <a:r>
              <a:rPr lang="it-IT" dirty="0" smtClean="0"/>
              <a:t>	</a:t>
            </a:r>
            <a:endParaRPr lang="en-GB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09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Distributed </a:t>
            </a:r>
            <a:r>
              <a:rPr lang="it-IT" dirty="0" err="1" smtClean="0"/>
              <a:t>systems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 A </a:t>
            </a:r>
            <a:r>
              <a:rPr lang="en-GB" i="1" dirty="0"/>
              <a:t>distributed system</a:t>
            </a:r>
            <a:r>
              <a:rPr lang="en-GB" dirty="0"/>
              <a:t> is a system whose components are located on different </a:t>
            </a:r>
            <a:r>
              <a:rPr lang="en-GB" dirty="0">
                <a:hlinkClick r:id="rId2" tooltip="Computer network"/>
              </a:rPr>
              <a:t>networked computers</a:t>
            </a:r>
            <a:r>
              <a:rPr lang="en-GB" dirty="0"/>
              <a:t>, which communicate and coordinate their actions by </a:t>
            </a:r>
            <a:r>
              <a:rPr lang="en-GB" dirty="0">
                <a:hlinkClick r:id="rId3" tooltip="Message passing"/>
              </a:rPr>
              <a:t>passing messages</a:t>
            </a:r>
            <a:r>
              <a:rPr lang="en-GB" dirty="0"/>
              <a:t> to one </a:t>
            </a:r>
            <a:r>
              <a:rPr lang="en-GB" dirty="0" smtClean="0"/>
              <a:t>another.</a:t>
            </a:r>
            <a:endParaRPr lang="en-GB" baseline="30000" dirty="0"/>
          </a:p>
          <a:p>
            <a:r>
              <a:rPr lang="en-GB" dirty="0" smtClean="0"/>
              <a:t>The </a:t>
            </a:r>
            <a:r>
              <a:rPr lang="en-GB" dirty="0"/>
              <a:t>components interact with one another in order to achieve a common goal. </a:t>
            </a:r>
            <a:endParaRPr lang="en-GB" dirty="0" smtClean="0"/>
          </a:p>
          <a:p>
            <a:r>
              <a:rPr lang="it-IT" dirty="0" smtClean="0"/>
              <a:t>….</a:t>
            </a:r>
            <a:endParaRPr lang="en-GB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788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Domain </a:t>
            </a:r>
            <a:r>
              <a:rPr lang="it-IT" dirty="0" err="1" smtClean="0"/>
              <a:t>Driven</a:t>
            </a:r>
            <a:r>
              <a:rPr lang="it-IT" dirty="0" smtClean="0"/>
              <a:t> Design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an approach to </a:t>
            </a:r>
            <a:r>
              <a:rPr lang="en-GB" dirty="0">
                <a:hlinkClick r:id="rId2" tooltip="Software development"/>
              </a:rPr>
              <a:t>software development</a:t>
            </a:r>
            <a:r>
              <a:rPr lang="en-GB" dirty="0"/>
              <a:t> for complex needs by connecting the </a:t>
            </a:r>
            <a:r>
              <a:rPr lang="en-GB" dirty="0">
                <a:hlinkClick r:id="rId3" tooltip="Implementation"/>
              </a:rPr>
              <a:t>implementation</a:t>
            </a:r>
            <a:r>
              <a:rPr lang="en-GB" dirty="0"/>
              <a:t> to an evolving </a:t>
            </a:r>
            <a:r>
              <a:rPr lang="en-GB" dirty="0" smtClean="0">
                <a:solidFill>
                  <a:srgbClr val="C00000"/>
                </a:solidFill>
              </a:rPr>
              <a:t>model</a:t>
            </a:r>
            <a:r>
              <a:rPr lang="en-GB" dirty="0" smtClean="0"/>
              <a:t> (</a:t>
            </a:r>
            <a:r>
              <a:rPr lang="en-GB" dirty="0"/>
              <a:t>A system of abstractions that describes selected aspects of a domain and can be used to solve problems related to that </a:t>
            </a:r>
            <a:r>
              <a:rPr lang="en-GB" dirty="0" smtClean="0"/>
              <a:t>domain).</a:t>
            </a:r>
            <a:endParaRPr lang="en-GB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0244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Agile </a:t>
            </a:r>
            <a:r>
              <a:rPr lang="en-GB" dirty="0"/>
              <a:t>software </a:t>
            </a:r>
            <a:r>
              <a:rPr lang="en-GB" dirty="0" smtClean="0"/>
              <a:t>development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Requirements </a:t>
            </a:r>
            <a:r>
              <a:rPr lang="en-GB" dirty="0"/>
              <a:t>and solutions evolve through the collaborative effort of </a:t>
            </a:r>
            <a:r>
              <a:rPr lang="en-GB" dirty="0">
                <a:hlinkClick r:id="rId2" tooltip="Self-organizing communities"/>
              </a:rPr>
              <a:t>self-organizing</a:t>
            </a:r>
            <a:r>
              <a:rPr lang="en-GB" dirty="0"/>
              <a:t> and </a:t>
            </a:r>
            <a:r>
              <a:rPr lang="en-GB" dirty="0">
                <a:hlinkClick r:id="rId3" tooltip="Cross-functional team"/>
              </a:rPr>
              <a:t>cross-functional</a:t>
            </a:r>
            <a:r>
              <a:rPr lang="en-GB" dirty="0"/>
              <a:t> teams and their </a:t>
            </a:r>
            <a:r>
              <a:rPr lang="en-GB" dirty="0">
                <a:hlinkClick r:id="rId4" tooltip="Customer"/>
              </a:rPr>
              <a:t>customer(s)</a:t>
            </a:r>
            <a:r>
              <a:rPr lang="en-GB" dirty="0"/>
              <a:t>/</a:t>
            </a:r>
            <a:r>
              <a:rPr lang="en-GB" u="sng" dirty="0" smtClean="0">
                <a:hlinkClick r:id="rId5"/>
              </a:rPr>
              <a:t>end user(s)</a:t>
            </a:r>
            <a:r>
              <a:rPr lang="en-GB" dirty="0" smtClean="0"/>
              <a:t>.</a:t>
            </a:r>
          </a:p>
          <a:p>
            <a:r>
              <a:rPr lang="it-IT" b="1" dirty="0" err="1">
                <a:solidFill>
                  <a:srgbClr val="C00000"/>
                </a:solidFill>
              </a:rPr>
              <a:t>Scrum</a:t>
            </a:r>
            <a:r>
              <a:rPr lang="it-IT" dirty="0"/>
              <a:t> è un </a:t>
            </a:r>
            <a:r>
              <a:rPr lang="it-IT" dirty="0" err="1"/>
              <a:t>framework</a:t>
            </a:r>
            <a:r>
              <a:rPr lang="it-IT" dirty="0"/>
              <a:t> </a:t>
            </a:r>
            <a:r>
              <a:rPr lang="it-IT" dirty="0">
                <a:hlinkClick r:id="rId6" tooltip="Metodologia agile"/>
              </a:rPr>
              <a:t>agile</a:t>
            </a:r>
            <a:r>
              <a:rPr lang="it-IT" dirty="0"/>
              <a:t> per la </a:t>
            </a:r>
            <a:r>
              <a:rPr lang="it-IT" u="sng" dirty="0">
                <a:hlinkClick r:id="rId7"/>
              </a:rPr>
              <a:t>gestione del ciclo di sviluppo</a:t>
            </a:r>
            <a:r>
              <a:rPr lang="it-IT" dirty="0"/>
              <a:t> del </a:t>
            </a:r>
            <a:r>
              <a:rPr lang="it-IT" dirty="0">
                <a:hlinkClick r:id="rId8" tooltip="Software"/>
              </a:rPr>
              <a:t>software</a:t>
            </a:r>
            <a:r>
              <a:rPr lang="it-IT" dirty="0"/>
              <a:t>, iterativo ed incrementale, concepito per gestire progetti e prodotti software o applicazioni di </a:t>
            </a:r>
            <a:r>
              <a:rPr lang="it-IT" dirty="0" smtClean="0"/>
              <a:t>sviluppo.</a:t>
            </a:r>
          </a:p>
          <a:p>
            <a:r>
              <a:rPr lang="en-GB" sz="2600" dirty="0">
                <a:hlinkClick r:id="rId9"/>
              </a:rPr>
              <a:t>https://www.scrumguides.org/docs/scrumguide/v2017/2017-Scrum-Guide-Italian.pdf</a:t>
            </a:r>
            <a:endParaRPr lang="en-GB" sz="2600" baseline="30000" dirty="0" smtClean="0"/>
          </a:p>
          <a:p>
            <a:endParaRPr lang="en-GB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21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Model </a:t>
            </a:r>
            <a:r>
              <a:rPr lang="it-IT" dirty="0" err="1" smtClean="0"/>
              <a:t>Driven</a:t>
            </a:r>
            <a:r>
              <a:rPr lang="it-IT" dirty="0" smtClean="0"/>
              <a:t> Software Development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 The approach </a:t>
            </a:r>
            <a:r>
              <a:rPr lang="en-GB" dirty="0" err="1"/>
              <a:t>centers</a:t>
            </a:r>
            <a:r>
              <a:rPr lang="en-GB" dirty="0"/>
              <a:t> itself on building models of a software </a:t>
            </a:r>
            <a:r>
              <a:rPr lang="en-GB" dirty="0" smtClean="0"/>
              <a:t>system.</a:t>
            </a:r>
          </a:p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</a:rPr>
              <a:t>MODEL</a:t>
            </a:r>
            <a:endParaRPr lang="it-IT" dirty="0">
              <a:solidFill>
                <a:srgbClr val="0070C0"/>
              </a:solidFill>
              <a:hlinkClick r:id="rId2"/>
            </a:endParaRPr>
          </a:p>
          <a:p>
            <a:r>
              <a:rPr lang="en-GB" dirty="0"/>
              <a:t>A model is an abstraction of the system being </a:t>
            </a:r>
            <a:r>
              <a:rPr lang="en-GB" dirty="0" smtClean="0"/>
              <a:t>studied </a:t>
            </a:r>
            <a:r>
              <a:rPr lang="en-GB" dirty="0"/>
              <a:t>from different </a:t>
            </a:r>
            <a:r>
              <a:rPr lang="en-GB" dirty="0" smtClean="0"/>
              <a:t>perspectives: </a:t>
            </a:r>
            <a:r>
              <a:rPr lang="it-IT" dirty="0" err="1" smtClean="0">
                <a:solidFill>
                  <a:srgbClr val="C00000"/>
                </a:solidFill>
              </a:rPr>
              <a:t>Structure</a:t>
            </a:r>
            <a:r>
              <a:rPr lang="it-IT" dirty="0" smtClean="0">
                <a:solidFill>
                  <a:srgbClr val="C00000"/>
                </a:solidFill>
              </a:rPr>
              <a:t>, </a:t>
            </a:r>
            <a:r>
              <a:rPr lang="it-IT" dirty="0" err="1" smtClean="0">
                <a:solidFill>
                  <a:srgbClr val="C00000"/>
                </a:solidFill>
              </a:rPr>
              <a:t>Interaction</a:t>
            </a:r>
            <a:r>
              <a:rPr lang="it-IT" dirty="0" smtClean="0">
                <a:solidFill>
                  <a:srgbClr val="C00000"/>
                </a:solidFill>
              </a:rPr>
              <a:t>, </a:t>
            </a:r>
            <a:r>
              <a:rPr lang="it-IT" dirty="0" err="1" smtClean="0">
                <a:solidFill>
                  <a:srgbClr val="C00000"/>
                </a:solidFill>
              </a:rPr>
              <a:t>Behavior</a:t>
            </a:r>
            <a:r>
              <a:rPr lang="it-IT" dirty="0" smtClean="0">
                <a:solidFill>
                  <a:srgbClr val="C00000"/>
                </a:solidFill>
              </a:rPr>
              <a:t> (</a:t>
            </a:r>
            <a:r>
              <a:rPr lang="it-IT" dirty="0" err="1">
                <a:solidFill>
                  <a:srgbClr val="C00000"/>
                </a:solidFill>
              </a:rPr>
              <a:t>E</a:t>
            </a:r>
            <a:r>
              <a:rPr lang="it-IT" dirty="0" err="1" smtClean="0">
                <a:solidFill>
                  <a:srgbClr val="C00000"/>
                </a:solidFill>
              </a:rPr>
              <a:t>xternal</a:t>
            </a:r>
            <a:r>
              <a:rPr lang="it-IT" dirty="0" smtClean="0">
                <a:solidFill>
                  <a:srgbClr val="C00000"/>
                </a:solidFill>
              </a:rPr>
              <a:t>)</a:t>
            </a:r>
            <a:endParaRPr lang="en-GB" dirty="0" smtClean="0">
              <a:solidFill>
                <a:srgbClr val="C00000"/>
              </a:solidFill>
              <a:hlinkClick r:id="rId2"/>
            </a:endParaRPr>
          </a:p>
          <a:p>
            <a:r>
              <a:rPr lang="en-GB" sz="2800" dirty="0" smtClean="0">
                <a:hlinkClick r:id="rId2"/>
              </a:rPr>
              <a:t>https://www.martinfowler.com/bliki/ModelDrivenSoftwareDevelopment.html </a:t>
            </a:r>
            <a:endParaRPr lang="en-GB" sz="2800" dirty="0" smtClean="0"/>
          </a:p>
          <a:p>
            <a:r>
              <a:rPr lang="en-GB" sz="2800" dirty="0" smtClean="0">
                <a:hlinkClick r:id="rId3"/>
              </a:rPr>
              <a:t>https://en.wikipedia.org/wiki/Model-driven_engineering</a:t>
            </a:r>
            <a:endParaRPr lang="en-GB" sz="280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0810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Activities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/>
              <a:t>Il </a:t>
            </a:r>
            <a:r>
              <a:rPr lang="it-IT" b="1" dirty="0">
                <a:solidFill>
                  <a:srgbClr val="0070C0"/>
                </a:solidFill>
              </a:rPr>
              <a:t>laboratorio</a:t>
            </a:r>
            <a:r>
              <a:rPr lang="it-IT" dirty="0"/>
              <a:t> costituisce una parte essenziale del corso e la frequenza è </a:t>
            </a:r>
            <a:r>
              <a:rPr lang="it-IT" dirty="0" err="1"/>
              <a:t>pressochè</a:t>
            </a:r>
            <a:r>
              <a:rPr lang="it-IT" dirty="0"/>
              <a:t> indispensabile.</a:t>
            </a:r>
          </a:p>
          <a:p>
            <a:r>
              <a:rPr lang="it-IT" dirty="0"/>
              <a:t>Gli studenti sono tenuti a progettare e </a:t>
            </a:r>
            <a:r>
              <a:rPr lang="it-IT" dirty="0" smtClean="0"/>
              <a:t>costruire </a:t>
            </a:r>
            <a:r>
              <a:rPr lang="it-IT" dirty="0"/>
              <a:t>in modo </a:t>
            </a:r>
            <a:r>
              <a:rPr lang="it-IT" dirty="0" smtClean="0"/>
              <a:t>incrementale </a:t>
            </a:r>
            <a:r>
              <a:rPr lang="it-IT" dirty="0"/>
              <a:t>sistemi </a:t>
            </a:r>
            <a:r>
              <a:rPr lang="it-IT" dirty="0" smtClean="0"/>
              <a:t>software</a:t>
            </a:r>
            <a:r>
              <a:rPr lang="it-IT" dirty="0"/>
              <a:t>, che verranno valutati </a:t>
            </a:r>
            <a:r>
              <a:rPr lang="it-IT" dirty="0" err="1" smtClean="0"/>
              <a:t>insi</a:t>
            </a:r>
            <a:r>
              <a:rPr lang="it-IT" dirty="0" smtClean="0"/>
              <a:t> eme al docente</a:t>
            </a:r>
            <a:r>
              <a:rPr lang="it-IT" dirty="0"/>
              <a:t>, in modo da acquisire una retroazione immediata sul lavoro </a:t>
            </a:r>
            <a:r>
              <a:rPr lang="it-IT" dirty="0" smtClean="0"/>
              <a:t>svolto (</a:t>
            </a:r>
            <a:r>
              <a:rPr lang="it-IT" sz="3100" b="1" dirty="0">
                <a:solidFill>
                  <a:srgbClr val="0070C0"/>
                </a:solidFill>
              </a:rPr>
              <a:t>autovalutazione</a:t>
            </a:r>
            <a:r>
              <a:rPr lang="it-IT" dirty="0" smtClean="0"/>
              <a:t>) , </a:t>
            </a:r>
            <a:r>
              <a:rPr lang="it-IT" dirty="0"/>
              <a:t>che potrà essere utilizzata per modificare/migliorare quanto sviluppato.</a:t>
            </a:r>
          </a:p>
          <a:p>
            <a:r>
              <a:rPr lang="it-IT" dirty="0"/>
              <a:t>La </a:t>
            </a:r>
            <a:r>
              <a:rPr lang="it-IT" sz="3100" b="1" dirty="0">
                <a:solidFill>
                  <a:srgbClr val="0070C0"/>
                </a:solidFill>
              </a:rPr>
              <a:t>valutazione finale </a:t>
            </a:r>
            <a:r>
              <a:rPr lang="it-IT" dirty="0"/>
              <a:t>consiste nelle presentazione e discussione degli artefatti prodotti in relazione alla costruzione di un sistema software (dello stesso tipo di quello discusso nei </a:t>
            </a:r>
            <a:r>
              <a:rPr lang="it-IT" dirty="0" err="1"/>
              <a:t>CaseStudy</a:t>
            </a:r>
            <a:r>
              <a:rPr lang="it-IT" dirty="0"/>
              <a:t> proposti durante il corso) che rispetti i requisiti pubblicati l'ultima settimana di lezione.</a:t>
            </a:r>
          </a:p>
          <a:p>
            <a:r>
              <a:rPr lang="it-IT" dirty="0"/>
              <a:t>Questi artefatti possono essere prodotti in modo individuale oppure, preferibilmente, attraverso un </a:t>
            </a:r>
            <a:r>
              <a:rPr lang="it-IT" sz="3100" b="1" dirty="0">
                <a:solidFill>
                  <a:srgbClr val="0070C0"/>
                </a:solidFill>
              </a:rPr>
              <a:t>lavoro cooperativo</a:t>
            </a:r>
            <a:r>
              <a:rPr lang="it-IT" dirty="0"/>
              <a:t> svolto in gruppi di 2/3 studenti.</a:t>
            </a:r>
          </a:p>
          <a:p>
            <a:endParaRPr lang="en-GB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8405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solidFill>
                  <a:srgbClr val="C00000"/>
                </a:solidFill>
              </a:rPr>
              <a:t>Application0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Design and </a:t>
            </a:r>
            <a:r>
              <a:rPr lang="it-IT" dirty="0" err="1" smtClean="0"/>
              <a:t>build</a:t>
            </a:r>
            <a:r>
              <a:rPr lang="it-IT" dirty="0" smtClean="0"/>
              <a:t> a software </a:t>
            </a:r>
            <a:r>
              <a:rPr lang="it-IT" dirty="0" err="1" smtClean="0"/>
              <a:t>system</a:t>
            </a:r>
            <a:r>
              <a:rPr lang="it-IT" dirty="0" smtClean="0"/>
              <a:t> to control a DDR (</a:t>
            </a:r>
            <a:r>
              <a:rPr lang="it-IT" dirty="0" err="1" smtClean="0"/>
              <a:t>differential</a:t>
            </a:r>
            <a:r>
              <a:rPr lang="it-IT" dirty="0" smtClean="0"/>
              <a:t> drive robot) so </a:t>
            </a:r>
            <a:r>
              <a:rPr lang="it-IT" dirty="0" err="1" smtClean="0"/>
              <a:t>that</a:t>
            </a:r>
            <a:r>
              <a:rPr lang="it-IT" dirty="0" smtClean="0"/>
              <a:t>:</a:t>
            </a:r>
          </a:p>
          <a:p>
            <a:pPr lvl="1"/>
            <a:r>
              <a:rPr lang="it-IT" dirty="0" smtClean="0"/>
              <a:t>The robot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able</a:t>
            </a:r>
            <a:r>
              <a:rPr lang="it-IT" dirty="0" smtClean="0"/>
              <a:t> to </a:t>
            </a:r>
            <a:r>
              <a:rPr lang="it-IT" dirty="0" err="1" smtClean="0"/>
              <a:t>explore</a:t>
            </a:r>
            <a:r>
              <a:rPr lang="it-IT" dirty="0" smtClean="0"/>
              <a:t> in a </a:t>
            </a:r>
            <a:r>
              <a:rPr lang="it-IT" dirty="0" err="1" smtClean="0"/>
              <a:t>sistematic</a:t>
            </a:r>
            <a:r>
              <a:rPr lang="it-IT" dirty="0" smtClean="0"/>
              <a:t> and </a:t>
            </a:r>
            <a:r>
              <a:rPr lang="it-IT" dirty="0" err="1" smtClean="0"/>
              <a:t>autonomus</a:t>
            </a:r>
            <a:r>
              <a:rPr lang="it-IT" dirty="0" smtClean="0"/>
              <a:t> way a room</a:t>
            </a:r>
          </a:p>
          <a:p>
            <a:pPr lvl="1"/>
            <a:r>
              <a:rPr lang="it-IT" dirty="0" smtClean="0"/>
              <a:t>By </a:t>
            </a:r>
            <a:r>
              <a:rPr lang="it-IT" dirty="0" err="1" smtClean="0"/>
              <a:t>showing</a:t>
            </a:r>
            <a:r>
              <a:rPr lang="it-IT" dirty="0" smtClean="0"/>
              <a:t> (in </a:t>
            </a:r>
            <a:r>
              <a:rPr lang="it-IT" dirty="0" err="1" smtClean="0"/>
              <a:t>real</a:t>
            </a:r>
            <a:r>
              <a:rPr lang="it-IT" dirty="0" smtClean="0"/>
              <a:t> time) a </a:t>
            </a:r>
            <a:r>
              <a:rPr lang="it-IT" dirty="0" err="1" smtClean="0"/>
              <a:t>picture</a:t>
            </a:r>
            <a:r>
              <a:rPr lang="it-IT" dirty="0" smtClean="0"/>
              <a:t> of the </a:t>
            </a:r>
            <a:r>
              <a:rPr lang="it-IT" dirty="0" err="1" smtClean="0"/>
              <a:t>explored</a:t>
            </a:r>
            <a:r>
              <a:rPr lang="it-IT" dirty="0" smtClean="0"/>
              <a:t> </a:t>
            </a:r>
            <a:r>
              <a:rPr lang="it-IT" dirty="0" err="1" smtClean="0"/>
              <a:t>space</a:t>
            </a:r>
            <a:endParaRPr lang="it-IT" dirty="0" smtClean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8685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Teaching and Assessment </a:t>
            </a:r>
            <a:r>
              <a:rPr lang="en-GB" b="1" dirty="0" smtClean="0"/>
              <a:t>methods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The examination will performed in two-phases. </a:t>
            </a:r>
            <a:endParaRPr lang="en-GB" dirty="0" smtClean="0"/>
          </a:p>
          <a:p>
            <a:pPr marL="457200" indent="-457200"/>
            <a:r>
              <a:rPr lang="en-GB" dirty="0" smtClean="0"/>
              <a:t>The </a:t>
            </a:r>
            <a:r>
              <a:rPr lang="en-GB" dirty="0"/>
              <a:t>first phase starts by publishing a set of requirements and ends with the production of a prototype  of a software system satisfying the requirements,  </a:t>
            </a:r>
            <a:r>
              <a:rPr lang="en-GB" dirty="0" err="1"/>
              <a:t>toghether</a:t>
            </a:r>
            <a:r>
              <a:rPr lang="en-GB" dirty="0"/>
              <a:t> with a project site. This phase can be </a:t>
            </a:r>
            <a:r>
              <a:rPr lang="en-GB" dirty="0" err="1"/>
              <a:t>delevoped</a:t>
            </a:r>
            <a:r>
              <a:rPr lang="en-GB" dirty="0"/>
              <a:t> both in individual  way or in a team. </a:t>
            </a:r>
            <a:endParaRPr lang="en-GB" dirty="0" smtClean="0"/>
          </a:p>
          <a:p>
            <a:pPr marL="457200" indent="-457200"/>
            <a:r>
              <a:rPr lang="en-GB" dirty="0" smtClean="0"/>
              <a:t>The </a:t>
            </a:r>
            <a:r>
              <a:rPr lang="en-GB" dirty="0"/>
              <a:t>second phase consists of a individual discussion of the work, in which the student is invited to present the relevant project choices with reference to the </a:t>
            </a:r>
            <a:r>
              <a:rPr lang="en-GB" dirty="0" err="1"/>
              <a:t>theroretical</a:t>
            </a:r>
            <a:r>
              <a:rPr lang="en-GB" dirty="0"/>
              <a:t>/practical concepts learned during the </a:t>
            </a:r>
            <a:r>
              <a:rPr lang="en-GB" dirty="0" smtClean="0"/>
              <a:t>course.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smtClean="0">
                <a:solidFill>
                  <a:srgbClr val="C00000"/>
                </a:solidFill>
              </a:rPr>
              <a:t>ESEMPI</a:t>
            </a:r>
            <a:endParaRPr lang="en-GB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it-IT" dirty="0" smtClean="0">
                <a:hlinkClick r:id="rId2"/>
              </a:rPr>
              <a:t>TemaFinale1</a:t>
            </a:r>
            <a:r>
              <a:rPr lang="it-IT" dirty="0" smtClean="0"/>
              <a:t> - </a:t>
            </a:r>
            <a:r>
              <a:rPr lang="it-IT" dirty="0" smtClean="0">
                <a:hlinkClick r:id="rId3"/>
              </a:rPr>
              <a:t>TemaFinale2</a:t>
            </a:r>
            <a:r>
              <a:rPr lang="it-IT" dirty="0" smtClean="0"/>
              <a:t> - </a:t>
            </a:r>
            <a:r>
              <a:rPr lang="it-IT" dirty="0" smtClean="0">
                <a:hlinkClick r:id="rId4"/>
              </a:rPr>
              <a:t>TemaFinale3</a:t>
            </a:r>
            <a:endParaRPr lang="it-IT" dirty="0"/>
          </a:p>
          <a:p>
            <a:pPr marL="457200" indent="-457200"/>
            <a:endParaRPr lang="en-GB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40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WORFLOW  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2627784" y="6381328"/>
            <a:ext cx="4112096" cy="365125"/>
          </a:xfrm>
        </p:spPr>
        <p:txBody>
          <a:bodyPr/>
          <a:lstStyle/>
          <a:p>
            <a:r>
              <a:rPr lang="it-IT" dirty="0" err="1" smtClean="0"/>
              <a:t>ANatali</a:t>
            </a:r>
            <a:r>
              <a:rPr lang="it-IT" dirty="0" smtClean="0"/>
              <a:t>  - DISI - ISSM2020  </a:t>
            </a:r>
            <a:r>
              <a:rPr lang="it-IT" dirty="0" err="1" smtClean="0"/>
              <a:t>Univeristy</a:t>
            </a:r>
            <a:r>
              <a:rPr lang="it-IT" dirty="0" smtClean="0"/>
              <a:t> of Bologna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229600" cy="5040560"/>
          </a:xfrm>
        </p:spPr>
        <p:txBody>
          <a:bodyPr>
            <a:normAutofit fontScale="85000" lnSpcReduction="20000"/>
          </a:bodyPr>
          <a:lstStyle/>
          <a:p>
            <a:r>
              <a:rPr lang="it-IT" sz="2400" dirty="0" smtClean="0"/>
              <a:t>Beyond ‘</a:t>
            </a:r>
            <a:r>
              <a:rPr lang="it-IT" sz="2400" dirty="0" err="1" smtClean="0"/>
              <a:t>traditional</a:t>
            </a:r>
            <a:r>
              <a:rPr lang="it-IT" sz="2400" dirty="0" smtClean="0"/>
              <a:t>’ </a:t>
            </a:r>
            <a:r>
              <a:rPr lang="it-IT" sz="2400" dirty="0" err="1" smtClean="0"/>
              <a:t>programming</a:t>
            </a:r>
            <a:r>
              <a:rPr lang="it-IT" sz="2400" dirty="0" smtClean="0"/>
              <a:t> </a:t>
            </a:r>
            <a:r>
              <a:rPr lang="it-IT" sz="2400" dirty="0" err="1" smtClean="0"/>
              <a:t>models</a:t>
            </a:r>
            <a:r>
              <a:rPr lang="it-IT" sz="2400" dirty="0" smtClean="0"/>
              <a:t>: from Java to </a:t>
            </a:r>
            <a:r>
              <a:rPr lang="it-IT" sz="2400" dirty="0" err="1" smtClean="0"/>
              <a:t>Kotlin</a:t>
            </a:r>
            <a:r>
              <a:rPr lang="it-IT" sz="2400" dirty="0" smtClean="0"/>
              <a:t> and </a:t>
            </a:r>
            <a:r>
              <a:rPr lang="it-IT" sz="2400" dirty="0" err="1" smtClean="0"/>
              <a:t>Node</a:t>
            </a:r>
            <a:endParaRPr lang="it-IT" sz="2400" dirty="0" smtClean="0"/>
          </a:p>
          <a:p>
            <a:r>
              <a:rPr lang="it-IT" sz="2400" dirty="0" err="1" smtClean="0"/>
              <a:t>Towards</a:t>
            </a:r>
            <a:r>
              <a:rPr lang="it-IT" sz="2400" dirty="0" smtClean="0"/>
              <a:t> </a:t>
            </a:r>
            <a:r>
              <a:rPr lang="it-IT" sz="2400" dirty="0" err="1"/>
              <a:t>h</a:t>
            </a:r>
            <a:r>
              <a:rPr lang="it-IT" sz="2400" dirty="0" err="1" smtClean="0"/>
              <a:t>eterogenous</a:t>
            </a:r>
            <a:r>
              <a:rPr lang="it-IT" sz="2400" dirty="0" smtClean="0"/>
              <a:t> </a:t>
            </a:r>
            <a:r>
              <a:rPr lang="it-IT" sz="2400" dirty="0" err="1" smtClean="0"/>
              <a:t>distributed</a:t>
            </a:r>
            <a:r>
              <a:rPr lang="it-IT" sz="2400" dirty="0" smtClean="0"/>
              <a:t> </a:t>
            </a:r>
            <a:r>
              <a:rPr lang="it-IT" sz="2400" dirty="0" err="1" smtClean="0"/>
              <a:t>systems</a:t>
            </a:r>
            <a:r>
              <a:rPr lang="it-IT" sz="2400" dirty="0" smtClean="0"/>
              <a:t> by </a:t>
            </a:r>
            <a:r>
              <a:rPr lang="it-IT" sz="2400" dirty="0" err="1" smtClean="0"/>
              <a:t>means</a:t>
            </a:r>
            <a:r>
              <a:rPr lang="it-IT" sz="2400" dirty="0" smtClean="0"/>
              <a:t> of  DDR </a:t>
            </a:r>
            <a:r>
              <a:rPr lang="it-IT" sz="2400" dirty="0" err="1" smtClean="0"/>
              <a:t>Robots</a:t>
            </a:r>
            <a:r>
              <a:rPr lang="it-IT" sz="2400" dirty="0" smtClean="0"/>
              <a:t> </a:t>
            </a:r>
            <a:r>
              <a:rPr lang="it-IT" sz="2400" dirty="0" err="1" smtClean="0"/>
              <a:t>based</a:t>
            </a:r>
            <a:r>
              <a:rPr lang="it-IT" sz="2400" dirty="0" smtClean="0"/>
              <a:t> on Arduino and </a:t>
            </a:r>
            <a:r>
              <a:rPr lang="it-IT" sz="2400" dirty="0" err="1" smtClean="0"/>
              <a:t>Raspberry</a:t>
            </a:r>
            <a:endParaRPr lang="it-IT" sz="2400" dirty="0" smtClean="0"/>
          </a:p>
          <a:p>
            <a:r>
              <a:rPr lang="it-IT" sz="2400" dirty="0" smtClean="0"/>
              <a:t>Software design and </a:t>
            </a:r>
            <a:r>
              <a:rPr lang="it-IT" sz="2400" dirty="0" err="1" smtClean="0"/>
              <a:t>development</a:t>
            </a:r>
            <a:r>
              <a:rPr lang="it-IT" sz="2400" dirty="0" smtClean="0"/>
              <a:t> : from bottom-up to top-down</a:t>
            </a:r>
          </a:p>
          <a:p>
            <a:pPr marL="0" indent="0">
              <a:buNone/>
            </a:pPr>
            <a:r>
              <a:rPr lang="it-IT" sz="2400" dirty="0" smtClean="0"/>
              <a:t>-------------------------------------------------------------------------------------------</a:t>
            </a:r>
          </a:p>
          <a:p>
            <a:r>
              <a:rPr lang="it-IT" sz="2400" dirty="0" smtClean="0"/>
              <a:t>From </a:t>
            </a:r>
            <a:r>
              <a:rPr lang="it-IT" sz="2400" dirty="0" err="1" smtClean="0"/>
              <a:t>problems</a:t>
            </a:r>
            <a:r>
              <a:rPr lang="it-IT" sz="2400" dirty="0" smtClean="0"/>
              <a:t> to  </a:t>
            </a:r>
            <a:r>
              <a:rPr lang="it-IT" sz="2400" dirty="0" err="1" smtClean="0"/>
              <a:t>projects</a:t>
            </a:r>
            <a:r>
              <a:rPr lang="it-IT" sz="2400" dirty="0" smtClean="0"/>
              <a:t>: the </a:t>
            </a:r>
            <a:r>
              <a:rPr lang="it-IT" sz="2400" dirty="0" err="1" smtClean="0"/>
              <a:t>role</a:t>
            </a:r>
            <a:r>
              <a:rPr lang="it-IT" sz="2400" dirty="0" smtClean="0"/>
              <a:t> of </a:t>
            </a:r>
            <a:r>
              <a:rPr lang="it-IT" sz="2400" dirty="0" err="1" smtClean="0"/>
              <a:t>requirement</a:t>
            </a:r>
            <a:r>
              <a:rPr lang="it-IT" sz="2400" dirty="0" smtClean="0"/>
              <a:t>/problem </a:t>
            </a:r>
            <a:r>
              <a:rPr lang="it-IT" sz="2400" dirty="0" err="1" smtClean="0"/>
              <a:t>analysis</a:t>
            </a:r>
            <a:r>
              <a:rPr lang="it-IT" sz="2400" dirty="0" smtClean="0"/>
              <a:t> and of test planning. The </a:t>
            </a:r>
            <a:r>
              <a:rPr lang="it-IT" sz="2400" dirty="0" err="1" smtClean="0"/>
              <a:t>need</a:t>
            </a:r>
            <a:r>
              <a:rPr lang="it-IT" sz="2400" dirty="0" smtClean="0"/>
              <a:t> of MDSD.</a:t>
            </a:r>
          </a:p>
          <a:p>
            <a:r>
              <a:rPr lang="it-IT" sz="2400" dirty="0" smtClean="0"/>
              <a:t>The </a:t>
            </a:r>
            <a:r>
              <a:rPr lang="it-IT" sz="2400" dirty="0" err="1" smtClean="0"/>
              <a:t>issue</a:t>
            </a:r>
            <a:r>
              <a:rPr lang="it-IT" sz="2400" dirty="0" smtClean="0"/>
              <a:t> of </a:t>
            </a:r>
            <a:r>
              <a:rPr lang="it-IT" sz="2400" dirty="0" err="1" smtClean="0"/>
              <a:t>distribution</a:t>
            </a:r>
            <a:r>
              <a:rPr lang="it-IT" sz="2400" dirty="0"/>
              <a:t>: </a:t>
            </a:r>
            <a:r>
              <a:rPr lang="it-IT" sz="2400" dirty="0" err="1" smtClean="0"/>
              <a:t>need</a:t>
            </a:r>
            <a:r>
              <a:rPr lang="it-IT" sz="2400" dirty="0" smtClean="0"/>
              <a:t> </a:t>
            </a:r>
            <a:r>
              <a:rPr lang="it-IT" sz="2400" dirty="0"/>
              <a:t>of a </a:t>
            </a:r>
            <a:r>
              <a:rPr lang="it-IT" sz="2400" dirty="0" err="1"/>
              <a:t>methodology</a:t>
            </a:r>
            <a:r>
              <a:rPr lang="it-IT" sz="2400" dirty="0"/>
              <a:t> (design </a:t>
            </a:r>
            <a:r>
              <a:rPr lang="it-IT" sz="2400" dirty="0" err="1" smtClean="0"/>
              <a:t>patterns</a:t>
            </a:r>
            <a:r>
              <a:rPr lang="it-IT" sz="2400" dirty="0" smtClean="0"/>
              <a:t>), of </a:t>
            </a:r>
            <a:r>
              <a:rPr lang="it-IT" sz="2400" dirty="0" err="1"/>
              <a:t>proper</a:t>
            </a:r>
            <a:r>
              <a:rPr lang="it-IT" sz="2400" dirty="0"/>
              <a:t> </a:t>
            </a:r>
            <a:r>
              <a:rPr lang="it-IT" sz="2400" dirty="0" err="1" smtClean="0"/>
              <a:t>tools</a:t>
            </a:r>
            <a:r>
              <a:rPr lang="it-IT" sz="2400" dirty="0" smtClean="0"/>
              <a:t>/</a:t>
            </a:r>
            <a:r>
              <a:rPr lang="it-IT" sz="2400" dirty="0" err="1" smtClean="0"/>
              <a:t>frameworks</a:t>
            </a:r>
            <a:r>
              <a:rPr lang="it-IT" sz="2400" dirty="0" smtClean="0"/>
              <a:t> and DDD.</a:t>
            </a:r>
          </a:p>
          <a:p>
            <a:r>
              <a:rPr lang="it-IT" sz="2400" dirty="0" smtClean="0"/>
              <a:t>From </a:t>
            </a:r>
            <a:r>
              <a:rPr lang="it-IT" sz="2400" dirty="0" smtClean="0"/>
              <a:t>‘</a:t>
            </a:r>
            <a:r>
              <a:rPr lang="it-IT" sz="2400" dirty="0" err="1" smtClean="0"/>
              <a:t>programs</a:t>
            </a:r>
            <a:r>
              <a:rPr lang="it-IT" sz="2400" dirty="0" smtClean="0"/>
              <a:t>’ to Software </a:t>
            </a:r>
            <a:r>
              <a:rPr lang="it-IT" sz="2400" dirty="0" err="1" smtClean="0"/>
              <a:t>Architectures</a:t>
            </a:r>
            <a:r>
              <a:rPr lang="it-IT" sz="2400" dirty="0" smtClean="0"/>
              <a:t> </a:t>
            </a:r>
            <a:r>
              <a:rPr lang="it-IT" sz="2400" dirty="0" err="1" smtClean="0"/>
              <a:t>based</a:t>
            </a:r>
            <a:r>
              <a:rPr lang="it-IT" sz="2400" dirty="0" smtClean="0"/>
              <a:t> on (micro)</a:t>
            </a:r>
            <a:r>
              <a:rPr lang="it-IT" sz="2400" dirty="0" err="1" smtClean="0"/>
              <a:t>services</a:t>
            </a:r>
            <a:r>
              <a:rPr lang="it-IT" sz="2400" dirty="0" smtClean="0"/>
              <a:t>: the </a:t>
            </a:r>
            <a:r>
              <a:rPr lang="it-IT" sz="2400" dirty="0" err="1" smtClean="0"/>
              <a:t>need</a:t>
            </a:r>
            <a:r>
              <a:rPr lang="it-IT" sz="2400" dirty="0" smtClean="0"/>
              <a:t> of ‘</a:t>
            </a:r>
            <a:r>
              <a:rPr lang="it-IT" sz="2400" dirty="0" err="1" smtClean="0"/>
              <a:t>technoloy</a:t>
            </a:r>
            <a:r>
              <a:rPr lang="it-IT" sz="2400" dirty="0" smtClean="0"/>
              <a:t> </a:t>
            </a:r>
            <a:r>
              <a:rPr lang="it-IT" sz="2400" dirty="0" err="1" smtClean="0"/>
              <a:t>independence</a:t>
            </a:r>
            <a:r>
              <a:rPr lang="it-IT" sz="2400" dirty="0" smtClean="0"/>
              <a:t>’ (e.g. from network </a:t>
            </a:r>
            <a:r>
              <a:rPr lang="it-IT" sz="2400" dirty="0" err="1" smtClean="0"/>
              <a:t>protocols</a:t>
            </a:r>
            <a:r>
              <a:rPr lang="it-IT" sz="2400" dirty="0" smtClean="0"/>
              <a:t> </a:t>
            </a:r>
            <a:r>
              <a:rPr lang="it-IT" sz="2400" dirty="0" err="1" smtClean="0"/>
              <a:t>UDP,TCP,HTTP,CoAP</a:t>
            </a:r>
            <a:r>
              <a:rPr lang="it-IT" sz="2400" dirty="0" smtClean="0"/>
              <a:t>, </a:t>
            </a:r>
            <a:r>
              <a:rPr lang="it-IT" sz="2400" dirty="0" err="1" smtClean="0"/>
              <a:t>framerworks</a:t>
            </a:r>
            <a:r>
              <a:rPr lang="it-IT" sz="2400" dirty="0" smtClean="0"/>
              <a:t>, etc.</a:t>
            </a:r>
            <a:r>
              <a:rPr lang="it-IT" sz="2400" dirty="0" smtClean="0"/>
              <a:t> </a:t>
            </a:r>
            <a:r>
              <a:rPr lang="it-IT" sz="2400" dirty="0" smtClean="0"/>
              <a:t>…)</a:t>
            </a:r>
          </a:p>
          <a:p>
            <a:pPr marL="0" indent="0">
              <a:buNone/>
            </a:pPr>
            <a:r>
              <a:rPr lang="it-IT" sz="2400" dirty="0" smtClean="0"/>
              <a:t>-----------------------------------------------------------------------------------------</a:t>
            </a:r>
          </a:p>
          <a:p>
            <a:r>
              <a:rPr lang="it-IT" sz="2400" dirty="0" smtClean="0"/>
              <a:t>Beyond UML:  </a:t>
            </a:r>
            <a:r>
              <a:rPr lang="it-IT" sz="2400" dirty="0" err="1" smtClean="0"/>
              <a:t>introduction</a:t>
            </a:r>
            <a:r>
              <a:rPr lang="it-IT" sz="2400" dirty="0" smtClean="0"/>
              <a:t> of  a custom </a:t>
            </a:r>
            <a:r>
              <a:rPr lang="it-IT" sz="2400" dirty="0" err="1" smtClean="0"/>
              <a:t>metamodel</a:t>
            </a:r>
            <a:r>
              <a:rPr lang="it-IT" sz="2400" dirty="0" smtClean="0"/>
              <a:t> / </a:t>
            </a:r>
            <a:r>
              <a:rPr lang="it-IT" sz="2400" dirty="0" err="1" smtClean="0"/>
              <a:t>language</a:t>
            </a:r>
            <a:endParaRPr lang="it-IT" sz="2400" dirty="0" smtClean="0"/>
          </a:p>
          <a:p>
            <a:r>
              <a:rPr lang="it-IT" sz="2400" dirty="0" smtClean="0"/>
              <a:t>Using </a:t>
            </a:r>
            <a:r>
              <a:rPr lang="it-IT" sz="2400" dirty="0" err="1" smtClean="0"/>
              <a:t>executable</a:t>
            </a:r>
            <a:r>
              <a:rPr lang="it-IT" sz="2400" dirty="0" smtClean="0"/>
              <a:t> </a:t>
            </a:r>
            <a:r>
              <a:rPr lang="it-IT" sz="2400" dirty="0" err="1" smtClean="0"/>
              <a:t>models</a:t>
            </a:r>
            <a:r>
              <a:rPr lang="it-IT" sz="2400" dirty="0" smtClean="0"/>
              <a:t> for agile, </a:t>
            </a:r>
            <a:r>
              <a:rPr lang="it-IT" sz="2400" dirty="0" err="1" smtClean="0"/>
              <a:t>incremental</a:t>
            </a:r>
            <a:r>
              <a:rPr lang="it-IT" sz="2400" dirty="0" smtClean="0"/>
              <a:t> software </a:t>
            </a:r>
            <a:r>
              <a:rPr lang="it-IT" sz="2400" dirty="0" err="1" smtClean="0"/>
              <a:t>development</a:t>
            </a:r>
            <a:endParaRPr lang="it-IT" sz="2400" dirty="0" smtClean="0"/>
          </a:p>
          <a:p>
            <a:r>
              <a:rPr lang="it-IT" sz="2400" dirty="0" err="1" smtClean="0"/>
              <a:t>Towards</a:t>
            </a:r>
            <a:r>
              <a:rPr lang="it-IT" sz="2400" dirty="0" smtClean="0"/>
              <a:t> </a:t>
            </a:r>
            <a:r>
              <a:rPr lang="it-IT" sz="2400" dirty="0" err="1" smtClean="0"/>
              <a:t>automatic</a:t>
            </a:r>
            <a:r>
              <a:rPr lang="it-IT" sz="2400" dirty="0" smtClean="0"/>
              <a:t> code generation: software </a:t>
            </a:r>
            <a:r>
              <a:rPr lang="it-IT" sz="2400" dirty="0" err="1" smtClean="0"/>
              <a:t>factories</a:t>
            </a:r>
            <a:endParaRPr lang="en-GB" sz="240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101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WORK TO DO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 err="1"/>
              <a:t>Acquire</a:t>
            </a:r>
            <a:r>
              <a:rPr lang="it-IT" dirty="0"/>
              <a:t> a </a:t>
            </a:r>
            <a:r>
              <a:rPr lang="it-IT" dirty="0" err="1" smtClean="0"/>
              <a:t>paper</a:t>
            </a:r>
            <a:r>
              <a:rPr lang="it-IT" dirty="0" smtClean="0"/>
              <a:t>-notebook </a:t>
            </a:r>
            <a:r>
              <a:rPr lang="it-IT" dirty="0"/>
              <a:t>and a </a:t>
            </a:r>
            <a:r>
              <a:rPr lang="it-IT" dirty="0" err="1"/>
              <a:t>pencil</a:t>
            </a:r>
            <a:endParaRPr lang="it-IT" dirty="0"/>
          </a:p>
          <a:p>
            <a:r>
              <a:rPr lang="it-IT" dirty="0" err="1" smtClean="0"/>
              <a:t>Fill</a:t>
            </a:r>
            <a:r>
              <a:rPr lang="it-IT" dirty="0" smtClean="0"/>
              <a:t> </a:t>
            </a:r>
            <a:r>
              <a:rPr lang="it-IT" dirty="0" err="1" smtClean="0"/>
              <a:t>our</a:t>
            </a:r>
            <a:r>
              <a:rPr lang="it-IT" dirty="0" smtClean="0"/>
              <a:t> </a:t>
            </a:r>
            <a:r>
              <a:rPr lang="it-IT" dirty="0" err="1" smtClean="0"/>
              <a:t>workflow</a:t>
            </a:r>
            <a:r>
              <a:rPr lang="it-IT" dirty="0" smtClean="0"/>
              <a:t> </a:t>
            </a:r>
            <a:r>
              <a:rPr lang="it-IT" dirty="0" err="1" smtClean="0">
                <a:hlinkClick r:id="rId3"/>
              </a:rPr>
              <a:t>template</a:t>
            </a:r>
            <a:r>
              <a:rPr lang="it-IT" dirty="0" smtClean="0"/>
              <a:t> with </a:t>
            </a:r>
            <a:r>
              <a:rPr lang="it-IT" dirty="0" err="1" smtClean="0"/>
              <a:t>your</a:t>
            </a:r>
            <a:r>
              <a:rPr lang="it-IT" dirty="0" smtClean="0"/>
              <a:t> data/photo and </a:t>
            </a:r>
            <a:r>
              <a:rPr lang="it-IT" dirty="0" err="1" smtClean="0"/>
              <a:t>print</a:t>
            </a:r>
            <a:r>
              <a:rPr lang="it-IT" dirty="0" smtClean="0"/>
              <a:t> </a:t>
            </a:r>
            <a:r>
              <a:rPr lang="it-IT" dirty="0" err="1" smtClean="0"/>
              <a:t>it</a:t>
            </a:r>
            <a:r>
              <a:rPr lang="it-IT" dirty="0" smtClean="0"/>
              <a:t> on a SINGLE SHEET</a:t>
            </a:r>
          </a:p>
          <a:p>
            <a:r>
              <a:rPr lang="it-IT" dirty="0"/>
              <a:t>Download and </a:t>
            </a:r>
            <a:r>
              <a:rPr lang="it-IT" dirty="0" err="1" smtClean="0"/>
              <a:t>install</a:t>
            </a:r>
            <a:r>
              <a:rPr lang="it-IT" dirty="0"/>
              <a:t> </a:t>
            </a:r>
            <a:r>
              <a:rPr lang="it-IT" dirty="0" err="1" smtClean="0"/>
              <a:t>tools</a:t>
            </a:r>
            <a:r>
              <a:rPr lang="it-IT" dirty="0" smtClean="0"/>
              <a:t> </a:t>
            </a:r>
            <a:r>
              <a:rPr lang="it-IT" dirty="0" err="1" smtClean="0"/>
              <a:t>reported</a:t>
            </a:r>
            <a:r>
              <a:rPr lang="it-IT" dirty="0" smtClean="0"/>
              <a:t> in </a:t>
            </a:r>
            <a:r>
              <a:rPr lang="it-IT" dirty="0" smtClean="0">
                <a:hlinkClick r:id="rId4"/>
              </a:rPr>
              <a:t>LabBo2020StartUp</a:t>
            </a:r>
            <a:endParaRPr lang="it-IT" dirty="0" smtClean="0"/>
          </a:p>
          <a:p>
            <a:r>
              <a:rPr lang="it-IT" dirty="0" err="1" smtClean="0"/>
              <a:t>Attempt</a:t>
            </a:r>
            <a:r>
              <a:rPr lang="it-IT" dirty="0" smtClean="0"/>
              <a:t> to </a:t>
            </a:r>
            <a:r>
              <a:rPr lang="it-IT" dirty="0" err="1" smtClean="0"/>
              <a:t>fill</a:t>
            </a:r>
            <a:r>
              <a:rPr lang="it-IT" dirty="0" smtClean="0"/>
              <a:t> (</a:t>
            </a:r>
            <a:r>
              <a:rPr lang="it-IT" dirty="0" err="1" smtClean="0"/>
              <a:t>at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best) the </a:t>
            </a:r>
            <a:r>
              <a:rPr lang="it-IT" dirty="0" err="1" smtClean="0"/>
              <a:t>template</a:t>
            </a:r>
            <a:r>
              <a:rPr lang="it-IT" dirty="0" smtClean="0"/>
              <a:t> with </a:t>
            </a:r>
            <a:r>
              <a:rPr lang="it-IT" dirty="0" err="1" smtClean="0"/>
              <a:t>reference</a:t>
            </a:r>
            <a:r>
              <a:rPr lang="it-IT" dirty="0" smtClean="0"/>
              <a:t> to </a:t>
            </a:r>
            <a:r>
              <a:rPr lang="it-IT" dirty="0" smtClean="0">
                <a:solidFill>
                  <a:srgbClr val="C00000"/>
                </a:solidFill>
              </a:rPr>
              <a:t>Application0 </a:t>
            </a:r>
            <a:r>
              <a:rPr lang="it-IT" dirty="0"/>
              <a:t>and </a:t>
            </a:r>
            <a:r>
              <a:rPr lang="it-IT" dirty="0" err="1"/>
              <a:t>print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on a SINGLE </a:t>
            </a:r>
            <a:r>
              <a:rPr lang="it-IT" dirty="0" smtClean="0"/>
              <a:t>SHEET</a:t>
            </a:r>
            <a:endParaRPr lang="it-IT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it-IT" dirty="0" smtClean="0"/>
              <a:t>--------------------------------------------------------------------------------</a:t>
            </a:r>
          </a:p>
          <a:p>
            <a:r>
              <a:rPr lang="it-IT" dirty="0" err="1"/>
              <a:t>Evaluate</a:t>
            </a:r>
            <a:r>
              <a:rPr lang="it-IT" dirty="0"/>
              <a:t> the </a:t>
            </a:r>
            <a:r>
              <a:rPr lang="it-IT" dirty="0" err="1"/>
              <a:t>possibility</a:t>
            </a:r>
            <a:r>
              <a:rPr lang="it-IT" dirty="0"/>
              <a:t> to </a:t>
            </a:r>
            <a:r>
              <a:rPr lang="it-IT" dirty="0" err="1">
                <a:hlinkClick r:id="rId5"/>
              </a:rPr>
              <a:t>build</a:t>
            </a:r>
            <a:r>
              <a:rPr lang="it-IT" dirty="0">
                <a:hlinkClick r:id="rId5"/>
              </a:rPr>
              <a:t> a DDR</a:t>
            </a:r>
            <a:endParaRPr lang="it-IT" dirty="0"/>
          </a:p>
          <a:p>
            <a:r>
              <a:rPr lang="en-GB" dirty="0" smtClean="0"/>
              <a:t>Read  </a:t>
            </a:r>
          </a:p>
          <a:p>
            <a:pPr lvl="1"/>
            <a:r>
              <a:rPr lang="en-GB" dirty="0" smtClean="0">
                <a:hlinkClick r:id="rId6"/>
              </a:rPr>
              <a:t>https</a:t>
            </a:r>
            <a:r>
              <a:rPr lang="en-GB" dirty="0">
                <a:hlinkClick r:id="rId6"/>
              </a:rPr>
              <a:t>://www.scrumguides.org/docs/scrumguide/v2017/2017-Scrum-Guide-Italian.pdf</a:t>
            </a:r>
            <a:endParaRPr lang="en-GB" baseline="30000" dirty="0"/>
          </a:p>
          <a:p>
            <a:endParaRPr lang="en-GB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06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INGEGNERIA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600" dirty="0" smtClean="0"/>
              <a:t>Da</a:t>
            </a:r>
            <a:r>
              <a:rPr lang="en-GB" sz="2600" dirty="0"/>
              <a:t> </a:t>
            </a:r>
            <a:r>
              <a:rPr lang="en-GB" sz="2600" dirty="0" smtClean="0">
                <a:hlinkClick r:id="rId2"/>
              </a:rPr>
              <a:t>https</a:t>
            </a:r>
            <a:r>
              <a:rPr lang="en-GB" sz="2600" dirty="0">
                <a:hlinkClick r:id="rId2"/>
              </a:rPr>
              <a:t>://</a:t>
            </a:r>
            <a:r>
              <a:rPr lang="en-GB" sz="2600" dirty="0" smtClean="0">
                <a:hlinkClick r:id="rId2"/>
              </a:rPr>
              <a:t>it.wikipedia.org/wiki/Ingegneria</a:t>
            </a:r>
            <a:r>
              <a:rPr lang="en-GB" sz="2600" dirty="0" smtClean="0"/>
              <a:t>:</a:t>
            </a:r>
            <a:endParaRPr lang="it-IT" sz="2600" dirty="0" smtClean="0"/>
          </a:p>
          <a:p>
            <a:r>
              <a:rPr lang="it-IT" dirty="0" smtClean="0"/>
              <a:t>L'</a:t>
            </a:r>
            <a:r>
              <a:rPr lang="it-IT" b="1" dirty="0" smtClean="0"/>
              <a:t>ingegneria</a:t>
            </a:r>
            <a:r>
              <a:rPr lang="it-IT" dirty="0"/>
              <a:t> è la </a:t>
            </a:r>
            <a:r>
              <a:rPr lang="it-IT" dirty="0">
                <a:hlinkClick r:id="rId3" tooltip="Disciplina (didattica)"/>
              </a:rPr>
              <a:t>disciplina</a:t>
            </a:r>
            <a:r>
              <a:rPr lang="it-IT" dirty="0"/>
              <a:t>, a forte connotazione </a:t>
            </a:r>
            <a:r>
              <a:rPr lang="it-IT" dirty="0">
                <a:hlinkClick r:id="rId4"/>
              </a:rPr>
              <a:t>tecnico</a:t>
            </a:r>
            <a:r>
              <a:rPr lang="it-IT" dirty="0"/>
              <a:t>-</a:t>
            </a:r>
            <a:r>
              <a:rPr lang="it-IT" dirty="0">
                <a:hlinkClick r:id="rId5" tooltip="Scienza"/>
              </a:rPr>
              <a:t>scientifica</a:t>
            </a:r>
            <a:r>
              <a:rPr lang="it-IT" dirty="0"/>
              <a:t>, che ha come obiettivo l'applicazione di </a:t>
            </a:r>
            <a:r>
              <a:rPr lang="it-IT" dirty="0">
                <a:hlinkClick r:id="rId6" tooltip="Conoscenza"/>
              </a:rPr>
              <a:t>conoscenze</a:t>
            </a:r>
            <a:r>
              <a:rPr lang="it-IT" dirty="0"/>
              <a:t> e risultati propri delle </a:t>
            </a:r>
            <a:r>
              <a:rPr lang="it-IT" dirty="0">
                <a:hlinkClick r:id="rId7" tooltip="Scienze matematiche, fisiche e naturali"/>
              </a:rPr>
              <a:t>scienze matematiche, fisiche e naturali</a:t>
            </a:r>
            <a:r>
              <a:rPr lang="it-IT" dirty="0"/>
              <a:t> per produrre </a:t>
            </a:r>
            <a:r>
              <a:rPr lang="it-IT" dirty="0">
                <a:hlinkClick r:id="rId8" tooltip="Sistema"/>
              </a:rPr>
              <a:t>sistemi</a:t>
            </a:r>
            <a:r>
              <a:rPr lang="it-IT" dirty="0"/>
              <a:t> e soluzioni in grado di soddisfare </a:t>
            </a:r>
            <a:r>
              <a:rPr lang="it-IT" dirty="0">
                <a:hlinkClick r:id="rId9" tooltip="Bisogno"/>
              </a:rPr>
              <a:t>esigenze</a:t>
            </a:r>
            <a:r>
              <a:rPr lang="it-IT" dirty="0"/>
              <a:t> tecniche e materiali della </a:t>
            </a:r>
            <a:r>
              <a:rPr lang="it-IT" dirty="0">
                <a:hlinkClick r:id="rId10" tooltip="Società (sociologia)"/>
              </a:rPr>
              <a:t>società</a:t>
            </a:r>
            <a:r>
              <a:rPr lang="it-IT" dirty="0"/>
              <a:t> attraverso le fasi della </a:t>
            </a:r>
            <a:r>
              <a:rPr lang="it-IT" dirty="0">
                <a:hlinkClick r:id="rId11" tooltip="Progettazione"/>
              </a:rPr>
              <a:t>progettazione</a:t>
            </a:r>
            <a:r>
              <a:rPr lang="it-IT" dirty="0"/>
              <a:t>, </a:t>
            </a:r>
            <a:r>
              <a:rPr lang="it-IT" dirty="0">
                <a:hlinkClick r:id="rId12" tooltip="Implementazione"/>
              </a:rPr>
              <a:t>realizzazione</a:t>
            </a:r>
            <a:r>
              <a:rPr lang="it-IT" dirty="0"/>
              <a:t> e gestione degli stessi. </a:t>
            </a:r>
            <a:endParaRPr lang="it-IT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481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Ingegneria del </a:t>
            </a:r>
            <a:r>
              <a:rPr lang="it-IT" dirty="0" smtClean="0"/>
              <a:t>software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 smtClean="0"/>
              <a:t>Da </a:t>
            </a:r>
            <a:r>
              <a:rPr lang="en-GB" sz="2400" dirty="0">
                <a:hlinkClick r:id="rId2"/>
              </a:rPr>
              <a:t>https://it.wikipedia.org/wiki/Ingegneria_del_software</a:t>
            </a:r>
            <a:endParaRPr lang="it-IT" sz="2400" dirty="0" smtClean="0"/>
          </a:p>
          <a:p>
            <a:r>
              <a:rPr lang="it-IT" dirty="0"/>
              <a:t> </a:t>
            </a:r>
            <a:r>
              <a:rPr lang="it-IT" dirty="0">
                <a:hlinkClick r:id="rId3" tooltip="Materia (didattica)"/>
              </a:rPr>
              <a:t>disciplina</a:t>
            </a:r>
            <a:r>
              <a:rPr lang="it-IT" dirty="0"/>
              <a:t> che si occupa dei processi produttivi e delle </a:t>
            </a:r>
            <a:r>
              <a:rPr lang="it-IT" dirty="0">
                <a:hlinkClick r:id="rId4" tooltip="Metodologia di sviluppo del software"/>
              </a:rPr>
              <a:t>metodologie</a:t>
            </a:r>
            <a:r>
              <a:rPr lang="it-IT" dirty="0"/>
              <a:t> di sviluppo finalizzate alla realizzazione di </a:t>
            </a:r>
            <a:r>
              <a:rPr lang="it-IT" dirty="0">
                <a:hlinkClick r:id="rId5"/>
              </a:rPr>
              <a:t>sistemi </a:t>
            </a:r>
            <a:r>
              <a:rPr lang="it-IT" dirty="0" smtClean="0">
                <a:hlinkClick r:id="rId5"/>
              </a:rPr>
              <a:t>software</a:t>
            </a:r>
            <a:r>
              <a:rPr lang="it-IT" dirty="0" smtClean="0"/>
              <a:t>.</a:t>
            </a:r>
          </a:p>
          <a:p>
            <a:r>
              <a:rPr lang="it-IT" sz="2600" dirty="0"/>
              <a:t>si propone una serie di obiettivi legati all'evoluzione dello sviluppo del software (inteso come attività </a:t>
            </a:r>
            <a:r>
              <a:rPr lang="it-IT" sz="2600" dirty="0">
                <a:hlinkClick r:id="rId6" tooltip="Industria del software"/>
              </a:rPr>
              <a:t>industriale</a:t>
            </a:r>
            <a:r>
              <a:rPr lang="it-IT" sz="2600" dirty="0"/>
              <a:t>) sia da un punto di vista tecnologico (per esempio attraverso la definizione di nuovi </a:t>
            </a:r>
            <a:r>
              <a:rPr lang="it-IT" sz="2600" dirty="0">
                <a:hlinkClick r:id="rId7" tooltip="Linguaggio di programmazione"/>
              </a:rPr>
              <a:t>linguaggi di programmazione</a:t>
            </a:r>
            <a:r>
              <a:rPr lang="it-IT" sz="2600" dirty="0"/>
              <a:t>) che </a:t>
            </a:r>
            <a:r>
              <a:rPr lang="it-IT" sz="2600" dirty="0">
                <a:hlinkClick r:id="rId8" tooltip="Modello di sviluppo del software"/>
              </a:rPr>
              <a:t>metodologico</a:t>
            </a:r>
            <a:r>
              <a:rPr lang="it-IT" sz="2600" dirty="0"/>
              <a:t> (per esempio il perfezionamento dei modelli di </a:t>
            </a:r>
            <a:r>
              <a:rPr lang="it-IT" sz="2600" u="sng" dirty="0">
                <a:hlinkClick r:id="rId9"/>
              </a:rPr>
              <a:t>ciclo di vita del software</a:t>
            </a:r>
            <a:r>
              <a:rPr lang="it-IT" sz="2600" dirty="0"/>
              <a:t>).</a:t>
            </a:r>
            <a:endParaRPr lang="en-GB" sz="260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181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INGEGNERE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it-IT" sz="4400" dirty="0" smtClean="0"/>
              <a:t>Realizza </a:t>
            </a:r>
            <a:r>
              <a:rPr lang="it-IT" sz="4400" dirty="0" smtClean="0">
                <a:solidFill>
                  <a:srgbClr val="C00000"/>
                </a:solidFill>
              </a:rPr>
              <a:t>progetti</a:t>
            </a:r>
          </a:p>
          <a:p>
            <a:r>
              <a:rPr lang="it-IT" dirty="0" smtClean="0"/>
              <a:t>Da cui si realizzano </a:t>
            </a:r>
            <a:r>
              <a:rPr lang="it-IT" dirty="0" smtClean="0">
                <a:solidFill>
                  <a:srgbClr val="0070C0"/>
                </a:solidFill>
              </a:rPr>
              <a:t>prodotti</a:t>
            </a:r>
          </a:p>
          <a:p>
            <a:r>
              <a:rPr lang="it-IT" dirty="0" smtClean="0"/>
              <a:t>Partendo da una </a:t>
            </a:r>
            <a:r>
              <a:rPr lang="it-IT" dirty="0" smtClean="0">
                <a:solidFill>
                  <a:srgbClr val="C00000"/>
                </a:solidFill>
              </a:rPr>
              <a:t>analisi del problema </a:t>
            </a:r>
            <a:r>
              <a:rPr lang="it-IT" dirty="0" smtClean="0"/>
              <a:t>dato</a:t>
            </a:r>
          </a:p>
          <a:p>
            <a:r>
              <a:rPr lang="it-IT" dirty="0" smtClean="0"/>
              <a:t>Definito da un insieme di </a:t>
            </a:r>
            <a:r>
              <a:rPr lang="it-IT" dirty="0" smtClean="0">
                <a:solidFill>
                  <a:srgbClr val="C00000"/>
                </a:solidFill>
              </a:rPr>
              <a:t>requisiti</a:t>
            </a:r>
          </a:p>
          <a:p>
            <a:pPr marL="0" indent="0">
              <a:buNone/>
            </a:pPr>
            <a:r>
              <a:rPr lang="it-IT" dirty="0" smtClean="0">
                <a:solidFill>
                  <a:srgbClr val="0070C0"/>
                </a:solidFill>
              </a:rPr>
              <a:t>PROBLEMA</a:t>
            </a:r>
          </a:p>
          <a:p>
            <a:pPr marL="0" indent="0">
              <a:buNone/>
            </a:pPr>
            <a:r>
              <a:rPr lang="it-IT" sz="2400" dirty="0"/>
              <a:t>Difficoltà che richiede un adattamento o un comportamento particolare, o di cui si impone il </a:t>
            </a:r>
            <a:r>
              <a:rPr lang="it-IT" sz="2400" dirty="0" smtClean="0"/>
              <a:t>superamento.</a:t>
            </a:r>
          </a:p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</a:rPr>
              <a:t>PROBLEMATICA</a:t>
            </a:r>
          </a:p>
          <a:p>
            <a:pPr marL="0" indent="0">
              <a:buNone/>
            </a:pPr>
            <a:r>
              <a:rPr lang="it-IT" sz="2400" dirty="0"/>
              <a:t>Complesso dei temi presi in considerazione in rapporto a determinati rami del sapere o a determinati </a:t>
            </a:r>
            <a:r>
              <a:rPr lang="it-IT" sz="2400" dirty="0" smtClean="0"/>
              <a:t>interessi.</a:t>
            </a:r>
            <a:endParaRPr lang="en-GB" sz="240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2378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INGEGNERE DEL SOFTWARE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 smtClean="0"/>
              <a:t>MAIN GOAL: Implement </a:t>
            </a:r>
            <a:r>
              <a:rPr lang="en-GB" dirty="0"/>
              <a:t>a feature that matches specification and works efficiently, but at minimum development and maintenance cost, using minimum effort and in minimum amount of </a:t>
            </a:r>
            <a:r>
              <a:rPr lang="en-GB" dirty="0" smtClean="0"/>
              <a:t>time  </a:t>
            </a:r>
            <a:r>
              <a:rPr lang="en-GB" dirty="0"/>
              <a:t>(and optionally get maximum payment for doing so</a:t>
            </a:r>
            <a:r>
              <a:rPr lang="en-GB" dirty="0" smtClean="0"/>
              <a:t>)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Per noi, un INGEGNERE </a:t>
            </a:r>
            <a:r>
              <a:rPr lang="it-IT" dirty="0"/>
              <a:t>che fa suo il motto:</a:t>
            </a:r>
          </a:p>
          <a:p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rgbClr val="C00000"/>
                </a:solidFill>
              </a:rPr>
              <a:t>there is no code without a project,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rgbClr val="C00000"/>
                </a:solidFill>
              </a:rPr>
              <a:t>no project without problem analysis </a:t>
            </a:r>
            <a:r>
              <a:rPr lang="en-GB" dirty="0" smtClean="0">
                <a:solidFill>
                  <a:srgbClr val="C00000"/>
                </a:solidFill>
              </a:rPr>
              <a:t>, and </a:t>
            </a:r>
            <a:r>
              <a:rPr lang="en-GB" u="sng" dirty="0" smtClean="0">
                <a:solidFill>
                  <a:srgbClr val="C00000"/>
                </a:solidFill>
              </a:rPr>
              <a:t> </a:t>
            </a:r>
            <a:endParaRPr lang="en-GB" u="sng" dirty="0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rgbClr val="C00000"/>
                </a:solidFill>
              </a:rPr>
              <a:t>no problem without requirements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err="1" smtClean="0"/>
              <a:t>See</a:t>
            </a:r>
            <a:r>
              <a:rPr lang="it-IT" dirty="0" smtClean="0"/>
              <a:t> </a:t>
            </a:r>
            <a:r>
              <a:rPr lang="it-IT" dirty="0" err="1" smtClean="0"/>
              <a:t>also</a:t>
            </a:r>
            <a:r>
              <a:rPr lang="it-IT" dirty="0" smtClean="0"/>
              <a:t>:</a:t>
            </a:r>
          </a:p>
          <a:p>
            <a:pPr marL="0" indent="0">
              <a:buNone/>
            </a:pPr>
            <a:r>
              <a:rPr lang="it-IT" dirty="0" smtClean="0"/>
              <a:t> </a:t>
            </a:r>
            <a:r>
              <a:rPr lang="en-GB" dirty="0">
                <a:hlinkClick r:id="rId2"/>
              </a:rPr>
              <a:t>https://www.quora.com/As-a-programmer-what-is-your-favorite-motto</a:t>
            </a:r>
            <a:endParaRPr lang="en-GB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8425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OUR GOALS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67544" y="1340768"/>
            <a:ext cx="8496944" cy="4525963"/>
          </a:xfrm>
        </p:spPr>
        <p:txBody>
          <a:bodyPr>
            <a:noAutofit/>
          </a:bodyPr>
          <a:lstStyle/>
          <a:p>
            <a:r>
              <a:rPr lang="it-IT" sz="2000" dirty="0" smtClean="0"/>
              <a:t>(</a:t>
            </a:r>
            <a:r>
              <a:rPr lang="it-IT" sz="2000" dirty="0" err="1" smtClean="0"/>
              <a:t>Learn</a:t>
            </a:r>
            <a:r>
              <a:rPr lang="it-IT" sz="2000" dirty="0" smtClean="0"/>
              <a:t> to) design, </a:t>
            </a:r>
            <a:r>
              <a:rPr lang="it-IT" sz="2000" dirty="0" err="1" smtClean="0"/>
              <a:t>build</a:t>
            </a:r>
            <a:r>
              <a:rPr lang="it-IT" sz="2000" dirty="0" smtClean="0"/>
              <a:t> (</a:t>
            </a:r>
            <a:r>
              <a:rPr lang="it-IT" sz="2000" dirty="0" err="1" smtClean="0"/>
              <a:t>deploy</a:t>
            </a:r>
            <a:r>
              <a:rPr lang="it-IT" sz="2000" dirty="0" smtClean="0"/>
              <a:t>/</a:t>
            </a:r>
            <a:r>
              <a:rPr lang="it-IT" sz="2000" dirty="0" err="1" smtClean="0"/>
              <a:t>maintain</a:t>
            </a:r>
            <a:r>
              <a:rPr lang="it-IT" sz="2000" dirty="0" smtClean="0"/>
              <a:t>) </a:t>
            </a:r>
            <a:r>
              <a:rPr lang="it-IT" sz="2000" b="1" dirty="0" smtClean="0">
                <a:solidFill>
                  <a:srgbClr val="0070C0"/>
                </a:solidFill>
              </a:rPr>
              <a:t>software </a:t>
            </a:r>
            <a:r>
              <a:rPr lang="it-IT" sz="2000" b="1" dirty="0" err="1" smtClean="0">
                <a:solidFill>
                  <a:srgbClr val="0070C0"/>
                </a:solidFill>
              </a:rPr>
              <a:t>systems</a:t>
            </a:r>
            <a:r>
              <a:rPr lang="it-IT" sz="2000" b="1" dirty="0" smtClean="0">
                <a:solidFill>
                  <a:srgbClr val="0070C0"/>
                </a:solidFill>
              </a:rPr>
              <a:t> …</a:t>
            </a:r>
          </a:p>
          <a:p>
            <a:r>
              <a:rPr lang="it-IT" sz="2000" dirty="0"/>
              <a:t>m</a:t>
            </a:r>
            <a:r>
              <a:rPr lang="it-IT" sz="2000" dirty="0" smtClean="0"/>
              <a:t>ade of software </a:t>
            </a:r>
            <a:r>
              <a:rPr lang="it-IT" sz="2000" b="1" dirty="0" err="1">
                <a:solidFill>
                  <a:srgbClr val="0070C0"/>
                </a:solidFill>
              </a:rPr>
              <a:t>components</a:t>
            </a:r>
            <a:r>
              <a:rPr lang="it-IT" sz="2000" dirty="0" smtClean="0"/>
              <a:t>   …</a:t>
            </a:r>
          </a:p>
          <a:p>
            <a:r>
              <a:rPr lang="it-IT" sz="2000" dirty="0" err="1"/>
              <a:t>t</a:t>
            </a:r>
            <a:r>
              <a:rPr lang="it-IT" sz="2000" dirty="0" err="1" smtClean="0"/>
              <a:t>hat</a:t>
            </a:r>
            <a:r>
              <a:rPr lang="it-IT" sz="2000" dirty="0" smtClean="0"/>
              <a:t> </a:t>
            </a:r>
            <a:r>
              <a:rPr lang="it-IT" sz="2000" b="1" dirty="0" err="1">
                <a:solidFill>
                  <a:srgbClr val="0070C0"/>
                </a:solidFill>
              </a:rPr>
              <a:t>interact</a:t>
            </a:r>
            <a:r>
              <a:rPr lang="it-IT" sz="2000" dirty="0" smtClean="0"/>
              <a:t> in a </a:t>
            </a:r>
            <a:r>
              <a:rPr lang="it-IT" sz="2000" dirty="0" err="1" smtClean="0"/>
              <a:t>local</a:t>
            </a:r>
            <a:r>
              <a:rPr lang="it-IT" sz="2000" dirty="0" smtClean="0"/>
              <a:t> </a:t>
            </a:r>
            <a:r>
              <a:rPr lang="it-IT" sz="2000" dirty="0" err="1" smtClean="0"/>
              <a:t>environment</a:t>
            </a:r>
            <a:r>
              <a:rPr lang="it-IT" sz="2000" dirty="0" smtClean="0"/>
              <a:t> and/or via Internet …</a:t>
            </a:r>
          </a:p>
          <a:p>
            <a:r>
              <a:rPr lang="it-IT" sz="2000" dirty="0" err="1" smtClean="0"/>
              <a:t>whose</a:t>
            </a:r>
            <a:r>
              <a:rPr lang="it-IT" sz="2000" dirty="0" smtClean="0"/>
              <a:t>  </a:t>
            </a:r>
            <a:r>
              <a:rPr lang="it-IT" sz="2000" b="1" dirty="0" err="1" smtClean="0">
                <a:solidFill>
                  <a:srgbClr val="0070C0"/>
                </a:solidFill>
              </a:rPr>
              <a:t>behavior</a:t>
            </a:r>
            <a:r>
              <a:rPr lang="it-IT" sz="2000" dirty="0" smtClean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 smtClean="0"/>
              <a:t>expressed</a:t>
            </a:r>
            <a:r>
              <a:rPr lang="it-IT" sz="2000" dirty="0" smtClean="0"/>
              <a:t> in some </a:t>
            </a:r>
            <a:r>
              <a:rPr lang="it-IT" sz="2000" b="1" dirty="0" err="1">
                <a:solidFill>
                  <a:srgbClr val="0070C0"/>
                </a:solidFill>
              </a:rPr>
              <a:t>programming</a:t>
            </a:r>
            <a:r>
              <a:rPr lang="it-IT" sz="2000" b="1" dirty="0">
                <a:solidFill>
                  <a:srgbClr val="0070C0"/>
                </a:solidFill>
              </a:rPr>
              <a:t> </a:t>
            </a:r>
            <a:r>
              <a:rPr lang="it-IT" sz="2000" b="1" dirty="0" err="1">
                <a:solidFill>
                  <a:srgbClr val="0070C0"/>
                </a:solidFill>
              </a:rPr>
              <a:t>language</a:t>
            </a:r>
            <a:r>
              <a:rPr lang="it-IT" sz="2000" dirty="0" smtClean="0"/>
              <a:t> (</a:t>
            </a:r>
            <a:r>
              <a:rPr lang="it-IT" sz="2000" dirty="0" smtClean="0">
                <a:solidFill>
                  <a:srgbClr val="C00000"/>
                </a:solidFill>
              </a:rPr>
              <a:t>Java, </a:t>
            </a:r>
            <a:r>
              <a:rPr lang="it-IT" sz="2000" dirty="0" err="1" smtClean="0">
                <a:solidFill>
                  <a:srgbClr val="C00000"/>
                </a:solidFill>
              </a:rPr>
              <a:t>Kotlin</a:t>
            </a:r>
            <a:r>
              <a:rPr lang="it-IT" sz="2000" dirty="0" smtClean="0">
                <a:solidFill>
                  <a:srgbClr val="C00000"/>
                </a:solidFill>
              </a:rPr>
              <a:t>, </a:t>
            </a:r>
            <a:r>
              <a:rPr lang="it-IT" sz="2000" dirty="0" err="1" smtClean="0">
                <a:solidFill>
                  <a:srgbClr val="C00000"/>
                </a:solidFill>
              </a:rPr>
              <a:t>Python</a:t>
            </a:r>
            <a:r>
              <a:rPr lang="it-IT" sz="2000" dirty="0" smtClean="0">
                <a:solidFill>
                  <a:srgbClr val="C00000"/>
                </a:solidFill>
              </a:rPr>
              <a:t>, JavaScript/</a:t>
            </a:r>
            <a:r>
              <a:rPr lang="it-IT" sz="2000" dirty="0" err="1" smtClean="0">
                <a:solidFill>
                  <a:srgbClr val="C00000"/>
                </a:solidFill>
              </a:rPr>
              <a:t>Node</a:t>
            </a:r>
            <a:r>
              <a:rPr lang="it-IT" sz="2000" dirty="0" smtClean="0">
                <a:solidFill>
                  <a:srgbClr val="C00000"/>
                </a:solidFill>
              </a:rPr>
              <a:t>, C, C++, </a:t>
            </a:r>
            <a:r>
              <a:rPr lang="it-IT" sz="2000" dirty="0" smtClean="0"/>
              <a:t>… ) …</a:t>
            </a:r>
          </a:p>
          <a:p>
            <a:r>
              <a:rPr lang="it-IT" sz="2000" dirty="0"/>
              <a:t>with the </a:t>
            </a:r>
            <a:r>
              <a:rPr lang="it-IT" sz="2000" dirty="0" err="1"/>
              <a:t>aim</a:t>
            </a:r>
            <a:r>
              <a:rPr lang="it-IT" sz="2000" dirty="0"/>
              <a:t> to solve </a:t>
            </a:r>
            <a:r>
              <a:rPr lang="it-IT" sz="2000" dirty="0" err="1"/>
              <a:t>problems</a:t>
            </a:r>
            <a:r>
              <a:rPr lang="it-IT" sz="2000" dirty="0"/>
              <a:t> in </a:t>
            </a:r>
            <a:r>
              <a:rPr lang="it-IT" sz="2000" dirty="0" err="1" smtClean="0"/>
              <a:t>application</a:t>
            </a:r>
            <a:r>
              <a:rPr lang="it-IT" sz="2000" dirty="0" smtClean="0"/>
              <a:t> </a:t>
            </a:r>
            <a:r>
              <a:rPr lang="it-IT" sz="2000" dirty="0" err="1" smtClean="0"/>
              <a:t>domains</a:t>
            </a:r>
            <a:r>
              <a:rPr lang="it-IT" sz="2000" dirty="0" smtClean="0"/>
              <a:t> (e.g. </a:t>
            </a:r>
            <a:r>
              <a:rPr lang="it-IT" sz="2000" dirty="0">
                <a:hlinkClick r:id="rId2"/>
              </a:rPr>
              <a:t>IOT </a:t>
            </a:r>
            <a:r>
              <a:rPr lang="it-IT" sz="2000" dirty="0" smtClean="0"/>
              <a:t>) </a:t>
            </a:r>
            <a:r>
              <a:rPr lang="it-IT" sz="2000" dirty="0" err="1" smtClean="0"/>
              <a:t>that</a:t>
            </a:r>
            <a:r>
              <a:rPr lang="it-IT" sz="2000" dirty="0" smtClean="0"/>
              <a:t> </a:t>
            </a:r>
            <a:r>
              <a:rPr lang="it-IT" sz="2000" dirty="0" err="1" smtClean="0"/>
              <a:t>demands</a:t>
            </a:r>
            <a:r>
              <a:rPr lang="it-IT" sz="2000" dirty="0" smtClean="0"/>
              <a:t> </a:t>
            </a:r>
            <a:r>
              <a:rPr lang="it-IT" sz="2000" dirty="0" err="1" smtClean="0"/>
              <a:t>distributed</a:t>
            </a:r>
            <a:r>
              <a:rPr lang="it-IT" sz="2000" dirty="0" smtClean="0"/>
              <a:t>, </a:t>
            </a:r>
            <a:r>
              <a:rPr lang="it-IT" sz="2000" dirty="0" err="1" smtClean="0"/>
              <a:t>heterogeneous</a:t>
            </a:r>
            <a:r>
              <a:rPr lang="it-IT" sz="2000" dirty="0" smtClean="0"/>
              <a:t>  </a:t>
            </a:r>
            <a:r>
              <a:rPr lang="it-IT" sz="2000" dirty="0" err="1" smtClean="0"/>
              <a:t>systems</a:t>
            </a:r>
            <a:r>
              <a:rPr lang="it-IT" sz="2000" dirty="0" smtClean="0"/>
              <a:t> </a:t>
            </a:r>
            <a:r>
              <a:rPr lang="it-IT" sz="2000" dirty="0" err="1" smtClean="0"/>
              <a:t>based</a:t>
            </a:r>
            <a:r>
              <a:rPr lang="it-IT" sz="2000" dirty="0" smtClean="0"/>
              <a:t> on (micro)</a:t>
            </a:r>
            <a:r>
              <a:rPr lang="it-IT" sz="2000" dirty="0" err="1" smtClean="0"/>
              <a:t>services</a:t>
            </a:r>
            <a:r>
              <a:rPr lang="it-IT" sz="2000" dirty="0" smtClean="0"/>
              <a:t> and </a:t>
            </a:r>
            <a:r>
              <a:rPr lang="it-IT" sz="2000" dirty="0" smtClean="0">
                <a:hlinkClick r:id="rId3"/>
              </a:rPr>
              <a:t>Domain </a:t>
            </a:r>
            <a:r>
              <a:rPr lang="it-IT" sz="2000" dirty="0" err="1" smtClean="0">
                <a:hlinkClick r:id="rId3"/>
              </a:rPr>
              <a:t>Driven</a:t>
            </a:r>
            <a:r>
              <a:rPr lang="it-IT" sz="2000" dirty="0" smtClean="0">
                <a:hlinkClick r:id="rId3"/>
              </a:rPr>
              <a:t> Design</a:t>
            </a:r>
            <a:endParaRPr lang="it-IT" sz="2000" dirty="0" smtClean="0"/>
          </a:p>
          <a:p>
            <a:r>
              <a:rPr lang="it-IT" sz="2000" dirty="0"/>
              <a:t>b</a:t>
            </a:r>
            <a:r>
              <a:rPr lang="it-IT" sz="2000" dirty="0" smtClean="0"/>
              <a:t>y </a:t>
            </a:r>
            <a:r>
              <a:rPr lang="it-IT" sz="2000" dirty="0" err="1" smtClean="0"/>
              <a:t>following</a:t>
            </a:r>
            <a:r>
              <a:rPr lang="it-IT" sz="2000" dirty="0" smtClean="0"/>
              <a:t> a ‘</a:t>
            </a:r>
            <a:r>
              <a:rPr lang="it-IT" sz="2000" b="1" dirty="0" err="1">
                <a:solidFill>
                  <a:srgbClr val="0070C0"/>
                </a:solidFill>
              </a:rPr>
              <a:t>hands</a:t>
            </a:r>
            <a:r>
              <a:rPr lang="it-IT" sz="2000" b="1" dirty="0">
                <a:solidFill>
                  <a:srgbClr val="0070C0"/>
                </a:solidFill>
              </a:rPr>
              <a:t> on</a:t>
            </a:r>
            <a:r>
              <a:rPr lang="it-IT" sz="2000" dirty="0" smtClean="0"/>
              <a:t>’ </a:t>
            </a:r>
            <a:r>
              <a:rPr lang="it-IT" sz="2000" dirty="0" err="1" smtClean="0"/>
              <a:t>approach</a:t>
            </a:r>
            <a:r>
              <a:rPr lang="it-IT" sz="2000" dirty="0" smtClean="0"/>
              <a:t> (</a:t>
            </a:r>
            <a:r>
              <a:rPr lang="en-GB" sz="1800" dirty="0" smtClean="0"/>
              <a:t>learning by doing/by example</a:t>
            </a:r>
            <a:r>
              <a:rPr lang="en-GB" sz="2000" dirty="0"/>
              <a:t>)</a:t>
            </a:r>
            <a:endParaRPr lang="en-GB" sz="2000" dirty="0" smtClean="0"/>
          </a:p>
          <a:p>
            <a:r>
              <a:rPr lang="it-IT" sz="2000" dirty="0" err="1"/>
              <a:t>working</a:t>
            </a:r>
            <a:r>
              <a:rPr lang="it-IT" sz="2000" b="1" dirty="0" smtClean="0">
                <a:solidFill>
                  <a:srgbClr val="0070C0"/>
                </a:solidFill>
              </a:rPr>
              <a:t> </a:t>
            </a:r>
            <a:r>
              <a:rPr lang="it-IT" sz="2000" b="1" dirty="0">
                <a:solidFill>
                  <a:srgbClr val="0070C0"/>
                </a:solidFill>
              </a:rPr>
              <a:t>in teams </a:t>
            </a:r>
            <a:r>
              <a:rPr lang="it-IT" sz="2000" dirty="0" smtClean="0"/>
              <a:t>of (3 </a:t>
            </a:r>
            <a:r>
              <a:rPr lang="it-IT" sz="2000" dirty="0" err="1" smtClean="0"/>
              <a:t>person</a:t>
            </a:r>
            <a:r>
              <a:rPr lang="it-IT" sz="2000" dirty="0" smtClean="0"/>
              <a:t> </a:t>
            </a:r>
            <a:r>
              <a:rPr lang="it-IT" sz="2000" dirty="0" err="1" smtClean="0"/>
              <a:t>each</a:t>
            </a:r>
            <a:r>
              <a:rPr lang="it-IT" sz="2000" dirty="0" smtClean="0"/>
              <a:t>)  </a:t>
            </a:r>
          </a:p>
          <a:p>
            <a:r>
              <a:rPr lang="it-IT" sz="2000" dirty="0" err="1"/>
              <a:t>a</a:t>
            </a:r>
            <a:r>
              <a:rPr lang="it-IT" sz="2000" dirty="0" err="1" smtClean="0"/>
              <a:t>ccording</a:t>
            </a:r>
            <a:r>
              <a:rPr lang="it-IT" sz="2000" dirty="0" smtClean="0"/>
              <a:t> to </a:t>
            </a:r>
            <a:r>
              <a:rPr lang="it-IT" sz="2000" b="1" dirty="0" smtClean="0">
                <a:solidFill>
                  <a:srgbClr val="0070C0"/>
                </a:solidFill>
              </a:rPr>
              <a:t>agile</a:t>
            </a:r>
            <a:r>
              <a:rPr lang="it-IT" sz="2000" dirty="0" smtClean="0"/>
              <a:t>, </a:t>
            </a:r>
            <a:r>
              <a:rPr lang="it-IT" sz="2000" b="1" dirty="0" err="1">
                <a:solidFill>
                  <a:srgbClr val="0070C0"/>
                </a:solidFill>
              </a:rPr>
              <a:t>incremental</a:t>
            </a:r>
            <a:r>
              <a:rPr lang="it-IT" sz="2000" dirty="0" smtClean="0"/>
              <a:t> and </a:t>
            </a:r>
            <a:r>
              <a:rPr lang="it-IT" sz="2000" b="1" dirty="0" smtClean="0">
                <a:solidFill>
                  <a:srgbClr val="0070C0"/>
                </a:solidFill>
              </a:rPr>
              <a:t>model-</a:t>
            </a:r>
            <a:r>
              <a:rPr lang="it-IT" sz="2000" b="1" dirty="0" err="1" smtClean="0">
                <a:solidFill>
                  <a:srgbClr val="0070C0"/>
                </a:solidFill>
              </a:rPr>
              <a:t>driven</a:t>
            </a:r>
            <a:r>
              <a:rPr lang="it-IT" sz="2000" dirty="0" smtClean="0"/>
              <a:t> </a:t>
            </a:r>
            <a:r>
              <a:rPr lang="it-IT" sz="2000" dirty="0" err="1" smtClean="0"/>
              <a:t>development</a:t>
            </a:r>
            <a:endParaRPr lang="it-IT" sz="2000" dirty="0" smtClean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5229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Software </a:t>
            </a:r>
            <a:r>
              <a:rPr lang="it-IT" dirty="0" err="1" smtClean="0"/>
              <a:t>systems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 err="1" smtClean="0"/>
              <a:t>Not</a:t>
            </a:r>
            <a:r>
              <a:rPr lang="it-IT" dirty="0" smtClean="0"/>
              <a:t> ‘</a:t>
            </a:r>
            <a:r>
              <a:rPr lang="it-IT" dirty="0" err="1" smtClean="0"/>
              <a:t>simply</a:t>
            </a:r>
            <a:r>
              <a:rPr lang="it-IT" dirty="0" smtClean="0"/>
              <a:t>’ </a:t>
            </a:r>
            <a:r>
              <a:rPr lang="it-IT" dirty="0" err="1" smtClean="0">
                <a:hlinkClick r:id="rId2"/>
              </a:rPr>
              <a:t>algorithms</a:t>
            </a:r>
            <a:r>
              <a:rPr lang="it-IT" dirty="0" smtClean="0"/>
              <a:t> , </a:t>
            </a:r>
            <a:r>
              <a:rPr lang="it-IT" dirty="0" err="1" smtClean="0"/>
              <a:t>but</a:t>
            </a:r>
            <a:r>
              <a:rPr lang="it-IT" dirty="0" smtClean="0"/>
              <a:t> … ???</a:t>
            </a:r>
          </a:p>
          <a:p>
            <a:endParaRPr lang="it-IT" dirty="0"/>
          </a:p>
          <a:p>
            <a:r>
              <a:rPr lang="it-IT" dirty="0" smtClean="0"/>
              <a:t>… </a:t>
            </a:r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will</a:t>
            </a:r>
            <a:r>
              <a:rPr lang="it-IT" dirty="0" smtClean="0"/>
              <a:t> </a:t>
            </a:r>
            <a:r>
              <a:rPr lang="it-IT" dirty="0" err="1" smtClean="0"/>
              <a:t>discuss</a:t>
            </a:r>
            <a:r>
              <a:rPr lang="it-IT" dirty="0" smtClean="0"/>
              <a:t> and ‘</a:t>
            </a:r>
            <a:r>
              <a:rPr lang="it-IT" dirty="0" err="1" smtClean="0"/>
              <a:t>discover</a:t>
            </a:r>
            <a:r>
              <a:rPr lang="it-IT" dirty="0" smtClean="0"/>
              <a:t>’</a:t>
            </a:r>
            <a:endParaRPr lang="en-GB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7652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Software component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 smtClean="0"/>
              <a:t>At </a:t>
            </a:r>
            <a:r>
              <a:rPr lang="it-IT" dirty="0" err="1" smtClean="0"/>
              <a:t>language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r>
              <a:rPr lang="it-IT" dirty="0" smtClean="0"/>
              <a:t>:</a:t>
            </a:r>
          </a:p>
          <a:p>
            <a:pPr lvl="1"/>
            <a:r>
              <a:rPr lang="it-IT" dirty="0" err="1" smtClean="0"/>
              <a:t>Function</a:t>
            </a:r>
            <a:endParaRPr lang="it-IT" dirty="0" smtClean="0"/>
          </a:p>
          <a:p>
            <a:pPr lvl="1"/>
            <a:r>
              <a:rPr lang="it-IT" dirty="0" smtClean="0"/>
              <a:t>Object</a:t>
            </a:r>
          </a:p>
          <a:p>
            <a:pPr lvl="1"/>
            <a:r>
              <a:rPr lang="it-IT" dirty="0" smtClean="0"/>
              <a:t>Coroutine</a:t>
            </a:r>
          </a:p>
          <a:p>
            <a:pPr lvl="1"/>
            <a:r>
              <a:rPr lang="it-IT" dirty="0" err="1" smtClean="0"/>
              <a:t>Actor</a:t>
            </a:r>
            <a:endParaRPr lang="it-IT" dirty="0" smtClean="0"/>
          </a:p>
          <a:p>
            <a:pPr lvl="1"/>
            <a:r>
              <a:rPr lang="it-IT" dirty="0" smtClean="0"/>
              <a:t>Agent</a:t>
            </a:r>
          </a:p>
          <a:p>
            <a:pPr lvl="1"/>
            <a:r>
              <a:rPr lang="it-IT" dirty="0" smtClean="0"/>
              <a:t>…</a:t>
            </a:r>
          </a:p>
          <a:p>
            <a:r>
              <a:rPr lang="it-IT" dirty="0" smtClean="0"/>
              <a:t>At </a:t>
            </a:r>
            <a:r>
              <a:rPr lang="it-IT" dirty="0" err="1" smtClean="0"/>
              <a:t>architecture</a:t>
            </a:r>
            <a:r>
              <a:rPr lang="it-IT" dirty="0" smtClean="0"/>
              <a:t> (</a:t>
            </a:r>
            <a:r>
              <a:rPr lang="it-IT" sz="3100" dirty="0" err="1" smtClean="0">
                <a:solidFill>
                  <a:srgbClr val="C00000"/>
                </a:solidFill>
              </a:rPr>
              <a:t>layered</a:t>
            </a:r>
            <a:r>
              <a:rPr lang="it-IT" sz="3100" dirty="0" smtClean="0">
                <a:solidFill>
                  <a:srgbClr val="C00000"/>
                </a:solidFill>
              </a:rPr>
              <a:t>, </a:t>
            </a:r>
            <a:r>
              <a:rPr lang="it-IT" sz="3100" dirty="0" err="1" smtClean="0">
                <a:solidFill>
                  <a:srgbClr val="C00000"/>
                </a:solidFill>
              </a:rPr>
              <a:t>subsumption</a:t>
            </a:r>
            <a:r>
              <a:rPr lang="it-IT" sz="3100" dirty="0" smtClean="0">
                <a:solidFill>
                  <a:srgbClr val="C00000"/>
                </a:solidFill>
              </a:rPr>
              <a:t>, </a:t>
            </a:r>
            <a:r>
              <a:rPr lang="it-IT" sz="3100" dirty="0" err="1" smtClean="0">
                <a:solidFill>
                  <a:srgbClr val="C00000"/>
                </a:solidFill>
              </a:rPr>
              <a:t>hexagonal</a:t>
            </a:r>
            <a:r>
              <a:rPr lang="it-IT" sz="3100" dirty="0" smtClean="0">
                <a:solidFill>
                  <a:srgbClr val="C00000"/>
                </a:solidFill>
              </a:rPr>
              <a:t> </a:t>
            </a:r>
            <a:r>
              <a:rPr lang="it-IT" dirty="0" smtClean="0"/>
              <a:t>…) </a:t>
            </a:r>
            <a:r>
              <a:rPr lang="it-IT" dirty="0" err="1" smtClean="0"/>
              <a:t>level</a:t>
            </a:r>
            <a:r>
              <a:rPr lang="it-IT" dirty="0"/>
              <a:t>:</a:t>
            </a:r>
            <a:endParaRPr lang="it-IT" dirty="0" smtClean="0"/>
          </a:p>
          <a:p>
            <a:pPr lvl="1"/>
            <a:r>
              <a:rPr lang="it-IT" dirty="0" err="1" smtClean="0"/>
              <a:t>Views</a:t>
            </a:r>
            <a:r>
              <a:rPr lang="it-IT" dirty="0" smtClean="0"/>
              <a:t> – </a:t>
            </a:r>
            <a:r>
              <a:rPr lang="it-IT" dirty="0" err="1" smtClean="0"/>
              <a:t>Models</a:t>
            </a:r>
            <a:r>
              <a:rPr lang="it-IT" dirty="0" smtClean="0"/>
              <a:t> – </a:t>
            </a:r>
            <a:r>
              <a:rPr lang="it-IT" dirty="0" err="1" smtClean="0"/>
              <a:t>Controllers</a:t>
            </a:r>
            <a:r>
              <a:rPr lang="it-IT" dirty="0" smtClean="0"/>
              <a:t>  / DAO( </a:t>
            </a:r>
            <a:r>
              <a:rPr lang="it-IT" dirty="0" err="1" smtClean="0"/>
              <a:t>DataAccesObjects</a:t>
            </a:r>
            <a:r>
              <a:rPr lang="it-IT" dirty="0" smtClean="0"/>
              <a:t>) </a:t>
            </a:r>
          </a:p>
          <a:p>
            <a:pPr lvl="1"/>
            <a:r>
              <a:rPr lang="it-IT" dirty="0" smtClean="0"/>
              <a:t>(Micro)Services</a:t>
            </a:r>
          </a:p>
          <a:p>
            <a:pPr lvl="1"/>
            <a:r>
              <a:rPr lang="it-IT" dirty="0" err="1" smtClean="0"/>
              <a:t>Plugins</a:t>
            </a:r>
            <a:r>
              <a:rPr lang="it-IT" dirty="0" smtClean="0"/>
              <a:t> </a:t>
            </a:r>
          </a:p>
          <a:p>
            <a:pPr lvl="1"/>
            <a:r>
              <a:rPr lang="it-IT" dirty="0" smtClean="0"/>
              <a:t>API</a:t>
            </a:r>
          </a:p>
          <a:p>
            <a:pPr lvl="1"/>
            <a:r>
              <a:rPr lang="it-IT" dirty="0" smtClean="0"/>
              <a:t>…</a:t>
            </a:r>
            <a:endParaRPr lang="en-GB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7984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Component </a:t>
            </a:r>
            <a:r>
              <a:rPr lang="it-IT" dirty="0" err="1" smtClean="0"/>
              <a:t>Interaction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Produre</a:t>
            </a:r>
            <a:r>
              <a:rPr lang="it-IT" dirty="0" smtClean="0"/>
              <a:t>-call</a:t>
            </a:r>
          </a:p>
          <a:p>
            <a:r>
              <a:rPr lang="it-IT" dirty="0" smtClean="0"/>
              <a:t>Message-</a:t>
            </a:r>
            <a:r>
              <a:rPr lang="it-IT" dirty="0" err="1" smtClean="0"/>
              <a:t>passing</a:t>
            </a:r>
            <a:r>
              <a:rPr lang="it-IT" dirty="0"/>
              <a:t> </a:t>
            </a:r>
            <a:r>
              <a:rPr lang="it-IT" dirty="0" smtClean="0"/>
              <a:t>(</a:t>
            </a:r>
            <a:r>
              <a:rPr lang="it-IT" dirty="0" err="1" smtClean="0"/>
              <a:t>local</a:t>
            </a:r>
            <a:r>
              <a:rPr lang="it-IT" dirty="0" smtClean="0"/>
              <a:t> or remote)</a:t>
            </a:r>
          </a:p>
          <a:p>
            <a:r>
              <a:rPr lang="it-IT" dirty="0" err="1" smtClean="0"/>
              <a:t>Synchronous</a:t>
            </a:r>
            <a:r>
              <a:rPr lang="it-IT" dirty="0" smtClean="0"/>
              <a:t> / </a:t>
            </a:r>
            <a:r>
              <a:rPr lang="it-IT" dirty="0" err="1" smtClean="0"/>
              <a:t>Asynchronous</a:t>
            </a:r>
            <a:endParaRPr lang="it-IT" dirty="0" smtClean="0"/>
          </a:p>
          <a:p>
            <a:r>
              <a:rPr lang="it-IT" dirty="0" smtClean="0"/>
              <a:t>…</a:t>
            </a:r>
          </a:p>
          <a:p>
            <a:endParaRPr lang="it-IT" dirty="0" smtClean="0"/>
          </a:p>
          <a:p>
            <a:r>
              <a:rPr lang="it-IT" dirty="0" err="1" smtClean="0"/>
              <a:t>Request-response</a:t>
            </a:r>
            <a:r>
              <a:rPr lang="it-IT" dirty="0" smtClean="0"/>
              <a:t> (HTTP – REST )</a:t>
            </a:r>
          </a:p>
          <a:p>
            <a:r>
              <a:rPr lang="it-IT" dirty="0" err="1" smtClean="0"/>
              <a:t>CoAP</a:t>
            </a:r>
            <a:endParaRPr lang="it-IT" dirty="0" smtClean="0"/>
          </a:p>
          <a:p>
            <a:r>
              <a:rPr lang="it-IT" dirty="0" smtClean="0"/>
              <a:t>TCP / UDP / …</a:t>
            </a:r>
          </a:p>
          <a:p>
            <a:r>
              <a:rPr lang="it-IT" dirty="0" smtClean="0"/>
              <a:t>…</a:t>
            </a:r>
            <a:endParaRPr lang="en-GB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8131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niverso">
  <a:themeElements>
    <a:clrScheme name="Univers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Universo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niverso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243</TotalTime>
  <Words>1036</Words>
  <Application>Microsoft Office PowerPoint</Application>
  <PresentationFormat>Presentazione su schermo (4:3)</PresentationFormat>
  <Paragraphs>173</Paragraphs>
  <Slides>19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0" baseType="lpstr">
      <vt:lpstr>Universo</vt:lpstr>
      <vt:lpstr> INGEGNERIA DEI SISTEMI SOFTWARE M - 72939</vt:lpstr>
      <vt:lpstr>INGEGNERIA</vt:lpstr>
      <vt:lpstr>Ingegneria del software</vt:lpstr>
      <vt:lpstr>INGEGNERE</vt:lpstr>
      <vt:lpstr>INGEGNERE DEL SOFTWARE</vt:lpstr>
      <vt:lpstr>OUR GOALS</vt:lpstr>
      <vt:lpstr>Software systems</vt:lpstr>
      <vt:lpstr>Software component</vt:lpstr>
      <vt:lpstr>Component Interaction</vt:lpstr>
      <vt:lpstr>Programming language</vt:lpstr>
      <vt:lpstr>Distributed systems</vt:lpstr>
      <vt:lpstr>Domain Driven Design</vt:lpstr>
      <vt:lpstr>Agile software development</vt:lpstr>
      <vt:lpstr>Model Driven Software Development</vt:lpstr>
      <vt:lpstr>Activities</vt:lpstr>
      <vt:lpstr>Application0</vt:lpstr>
      <vt:lpstr>Teaching and Assessment methods</vt:lpstr>
      <vt:lpstr>WORFLOW  </vt:lpstr>
      <vt:lpstr>WORK TO DO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NGEGNERIA DEI SISTEMI SOFTWARE M</dc:title>
  <dc:creator>anatali</dc:creator>
  <cp:lastModifiedBy>anatali</cp:lastModifiedBy>
  <cp:revision>84</cp:revision>
  <dcterms:created xsi:type="dcterms:W3CDTF">2020-02-19T17:19:21Z</dcterms:created>
  <dcterms:modified xsi:type="dcterms:W3CDTF">2020-03-02T17:32:03Z</dcterms:modified>
</cp:coreProperties>
</file>