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1F83-4B66-43BD-ABCA-B14258686CDE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3AA9-BDA8-4D6E-889F-615802AFBEA1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0117-CBAB-4EC4-9060-8C03C751FBCB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245-F544-44D8-A414-6592883B1DA3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9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DA0-7507-4498-AA1B-6AB551475131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30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AAC9-5DB5-4483-9373-5C72586059F4}" type="datetime1">
              <a:rPr lang="en-GB" smtClean="0"/>
              <a:t>19/02/2020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AB52-AADE-48EB-810F-7174FB4734CD}" type="datetime1">
              <a:rPr lang="en-GB" smtClean="0"/>
              <a:t>19/02/2020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32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6D24-BEE2-462C-9CE0-547B9F326CD7}" type="datetime1">
              <a:rPr lang="en-GB" smtClean="0"/>
              <a:t>19/02/2020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4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914D-A89C-4FE8-8B4F-60A39BC72A2D}" type="datetime1">
              <a:rPr lang="en-GB" smtClean="0"/>
              <a:t>19/02/2020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0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499C-7B96-45BB-B391-9F149FE19B79}" type="datetime1">
              <a:rPr lang="en-GB" smtClean="0"/>
              <a:t>19/02/2020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64AA-C46B-474C-85ED-75FD8E96095D}" type="datetime1">
              <a:rPr lang="en-GB" smtClean="0"/>
              <a:t>19/02/2020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7A96-F6EA-4C2D-9B56-26DF07DC9CAD}" type="datetime1">
              <a:rPr lang="en-GB" smtClean="0"/>
              <a:t>19/02/2020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9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functional_team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Autofit/>
          </a:bodyPr>
          <a:lstStyle/>
          <a:p>
            <a:r>
              <a:rPr lang="it-IT" sz="5400" dirty="0" smtClean="0">
                <a:solidFill>
                  <a:srgbClr val="C00000"/>
                </a:solidFill>
              </a:rPr>
              <a:t>INGEGNERIA </a:t>
            </a:r>
            <a:br>
              <a:rPr lang="it-IT" sz="5400" dirty="0" smtClean="0">
                <a:solidFill>
                  <a:srgbClr val="C00000"/>
                </a:solidFill>
              </a:rPr>
            </a:br>
            <a:r>
              <a:rPr lang="it-IT" sz="5400" dirty="0" smtClean="0">
                <a:solidFill>
                  <a:srgbClr val="C00000"/>
                </a:solidFill>
              </a:rPr>
              <a:t>DEI </a:t>
            </a:r>
            <a:r>
              <a:rPr lang="it-IT" sz="5400" dirty="0">
                <a:solidFill>
                  <a:srgbClr val="C00000"/>
                </a:solidFill>
              </a:rPr>
              <a:t>SISTEMI SOFTWARE M</a:t>
            </a:r>
            <a:br>
              <a:rPr lang="it-IT" sz="5400" dirty="0">
                <a:solidFill>
                  <a:srgbClr val="C00000"/>
                </a:solidFill>
              </a:rPr>
            </a:br>
            <a:endParaRPr lang="en-GB" sz="5400" dirty="0">
              <a:solidFill>
                <a:srgbClr val="C0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416824" cy="1752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a.a</a:t>
            </a:r>
            <a:r>
              <a:rPr lang="it-IT" dirty="0" smtClean="0"/>
              <a:t>. 2019-2020</a:t>
            </a:r>
          </a:p>
          <a:p>
            <a:r>
              <a:rPr lang="it-IT" dirty="0" smtClean="0"/>
              <a:t>Antonio Natali - </a:t>
            </a:r>
            <a:r>
              <a:rPr lang="it-IT" dirty="0" smtClean="0">
                <a:hlinkClick r:id="rId2"/>
              </a:rPr>
              <a:t>antonio.natali@unibo.it</a:t>
            </a:r>
            <a:endParaRPr lang="it-IT" dirty="0" smtClean="0"/>
          </a:p>
          <a:p>
            <a:r>
              <a:rPr lang="en-GB" dirty="0" smtClean="0">
                <a:hlinkClick r:id="rId3"/>
              </a:rPr>
              <a:t>https://github.com/anatali/iss2020LabBo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339752" y="6356350"/>
            <a:ext cx="4248472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: An IOT </a:t>
            </a:r>
            <a:r>
              <a:rPr lang="it-IT" dirty="0" err="1" smtClean="0"/>
              <a:t>application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</a:t>
            </a:r>
            <a:r>
              <a:rPr lang="it-IT" dirty="0" err="1" smtClean="0"/>
              <a:t>differential</a:t>
            </a:r>
            <a:r>
              <a:rPr lang="it-IT" dirty="0" smtClean="0"/>
              <a:t> drive robot so </a:t>
            </a:r>
            <a:r>
              <a:rPr lang="it-IT" dirty="0" err="1" smtClean="0"/>
              <a:t>that</a:t>
            </a:r>
            <a:endParaRPr lang="it-IT" dirty="0" smtClean="0"/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map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GOALS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(</a:t>
            </a:r>
            <a:r>
              <a:rPr lang="it-IT" dirty="0" err="1" smtClean="0"/>
              <a:t>Learn</a:t>
            </a:r>
            <a:r>
              <a:rPr lang="it-IT" dirty="0" smtClean="0"/>
              <a:t> to) design, </a:t>
            </a:r>
            <a:r>
              <a:rPr lang="it-IT" dirty="0" err="1" smtClean="0"/>
              <a:t>build</a:t>
            </a:r>
            <a:r>
              <a:rPr lang="it-IT" dirty="0" smtClean="0"/>
              <a:t> (and </a:t>
            </a:r>
            <a:r>
              <a:rPr lang="it-IT" dirty="0" err="1" smtClean="0"/>
              <a:t>deploy-maintain</a:t>
            </a:r>
            <a:r>
              <a:rPr lang="it-IT" dirty="0" smtClean="0"/>
              <a:t>) </a:t>
            </a:r>
            <a:r>
              <a:rPr lang="it-IT" b="1" dirty="0" smtClean="0">
                <a:solidFill>
                  <a:srgbClr val="0070C0"/>
                </a:solidFill>
              </a:rPr>
              <a:t>software </a:t>
            </a:r>
            <a:r>
              <a:rPr lang="it-IT" b="1" dirty="0" err="1" smtClean="0">
                <a:solidFill>
                  <a:srgbClr val="0070C0"/>
                </a:solidFill>
              </a:rPr>
              <a:t>systems</a:t>
            </a:r>
            <a:endParaRPr lang="it-IT" b="1" dirty="0" smtClean="0">
              <a:solidFill>
                <a:srgbClr val="0070C0"/>
              </a:solidFill>
            </a:endParaRPr>
          </a:p>
          <a:p>
            <a:r>
              <a:rPr lang="it-IT" dirty="0" smtClean="0"/>
              <a:t>Made of software </a:t>
            </a:r>
            <a:r>
              <a:rPr lang="it-IT" b="1" dirty="0" err="1">
                <a:solidFill>
                  <a:srgbClr val="0070C0"/>
                </a:solidFill>
              </a:rPr>
              <a:t>components</a:t>
            </a:r>
            <a:r>
              <a:rPr lang="it-IT" dirty="0" smtClean="0"/>
              <a:t> (</a:t>
            </a:r>
            <a:r>
              <a:rPr lang="it-IT" dirty="0" err="1" smtClean="0"/>
              <a:t>using</a:t>
            </a:r>
            <a:r>
              <a:rPr lang="it-IT" dirty="0" smtClean="0"/>
              <a:t>/</a:t>
            </a:r>
            <a:r>
              <a:rPr lang="it-IT" dirty="0" err="1" smtClean="0"/>
              <a:t>controlling</a:t>
            </a:r>
            <a:r>
              <a:rPr lang="it-IT" dirty="0" smtClean="0"/>
              <a:t> hardware </a:t>
            </a:r>
            <a:r>
              <a:rPr lang="it-IT" dirty="0" err="1" smtClean="0"/>
              <a:t>devices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70C0"/>
                </a:solidFill>
              </a:rPr>
              <a:t>interact</a:t>
            </a:r>
            <a:r>
              <a:rPr lang="it-IT" dirty="0" smtClean="0"/>
              <a:t> in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environment</a:t>
            </a:r>
            <a:r>
              <a:rPr lang="it-IT" dirty="0" smtClean="0"/>
              <a:t> and/or via Internet</a:t>
            </a:r>
          </a:p>
          <a:p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b="1" dirty="0" err="1">
                <a:solidFill>
                  <a:srgbClr val="0070C0"/>
                </a:solidFill>
              </a:rPr>
              <a:t>behavior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 smtClean="0"/>
              <a:t>expressed</a:t>
            </a:r>
            <a:r>
              <a:rPr lang="it-IT" dirty="0" smtClean="0"/>
              <a:t> in some </a:t>
            </a:r>
            <a:r>
              <a:rPr lang="it-IT" b="1" dirty="0" err="1">
                <a:solidFill>
                  <a:srgbClr val="0070C0"/>
                </a:solidFill>
              </a:rPr>
              <a:t>programming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>
                <a:solidFill>
                  <a:srgbClr val="0070C0"/>
                </a:solidFill>
              </a:rPr>
              <a:t>language</a:t>
            </a:r>
            <a:r>
              <a:rPr lang="it-IT" dirty="0" smtClean="0"/>
              <a:t> (</a:t>
            </a:r>
            <a:r>
              <a:rPr lang="it-IT" dirty="0" smtClean="0">
                <a:solidFill>
                  <a:srgbClr val="C00000"/>
                </a:solidFill>
              </a:rPr>
              <a:t>Java, </a:t>
            </a:r>
            <a:r>
              <a:rPr lang="it-IT" dirty="0" err="1" smtClean="0">
                <a:solidFill>
                  <a:srgbClr val="C00000"/>
                </a:solidFill>
              </a:rPr>
              <a:t>Kotlin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Python</a:t>
            </a:r>
            <a:r>
              <a:rPr lang="it-IT" dirty="0" smtClean="0">
                <a:solidFill>
                  <a:srgbClr val="C00000"/>
                </a:solidFill>
              </a:rPr>
              <a:t>, JavaScript/</a:t>
            </a:r>
            <a:r>
              <a:rPr lang="it-IT" dirty="0" err="1" smtClean="0">
                <a:solidFill>
                  <a:srgbClr val="C00000"/>
                </a:solidFill>
              </a:rPr>
              <a:t>Node</a:t>
            </a:r>
            <a:r>
              <a:rPr lang="it-IT" dirty="0" smtClean="0">
                <a:solidFill>
                  <a:srgbClr val="C00000"/>
                </a:solidFill>
              </a:rPr>
              <a:t>, C, C++, </a:t>
            </a:r>
            <a:r>
              <a:rPr lang="it-IT" dirty="0" smtClean="0"/>
              <a:t>…)</a:t>
            </a:r>
          </a:p>
          <a:p>
            <a:r>
              <a:rPr lang="it-IT" dirty="0" err="1" smtClean="0"/>
              <a:t>Following</a:t>
            </a:r>
            <a:r>
              <a:rPr lang="it-IT" dirty="0" smtClean="0"/>
              <a:t> a ‘</a:t>
            </a:r>
            <a:r>
              <a:rPr lang="it-IT" b="1" dirty="0" err="1">
                <a:solidFill>
                  <a:srgbClr val="0070C0"/>
                </a:solidFill>
              </a:rPr>
              <a:t>hands</a:t>
            </a:r>
            <a:r>
              <a:rPr lang="it-IT" b="1" dirty="0">
                <a:solidFill>
                  <a:srgbClr val="0070C0"/>
                </a:solidFill>
              </a:rPr>
              <a:t> on</a:t>
            </a:r>
            <a:r>
              <a:rPr lang="it-IT" dirty="0" smtClean="0"/>
              <a:t>’ </a:t>
            </a:r>
            <a:r>
              <a:rPr lang="it-IT" dirty="0" err="1" smtClean="0"/>
              <a:t>approach</a:t>
            </a:r>
            <a:r>
              <a:rPr lang="it-IT" dirty="0" smtClean="0"/>
              <a:t> (Lab) i.e.</a:t>
            </a:r>
            <a:r>
              <a:rPr lang="en-GB" dirty="0" smtClean="0"/>
              <a:t>  learning by doing, </a:t>
            </a:r>
            <a:r>
              <a:rPr lang="en-GB" dirty="0" smtClean="0"/>
              <a:t>learning </a:t>
            </a:r>
            <a:r>
              <a:rPr lang="en-GB" dirty="0" smtClean="0"/>
              <a:t>by example</a:t>
            </a:r>
          </a:p>
          <a:p>
            <a:r>
              <a:rPr lang="it-IT" b="1" dirty="0" err="1">
                <a:solidFill>
                  <a:srgbClr val="0070C0"/>
                </a:solidFill>
              </a:rPr>
              <a:t>Working</a:t>
            </a:r>
            <a:r>
              <a:rPr lang="it-IT" b="1" dirty="0">
                <a:solidFill>
                  <a:srgbClr val="0070C0"/>
                </a:solidFill>
              </a:rPr>
              <a:t> in teams </a:t>
            </a:r>
            <a:r>
              <a:rPr lang="it-IT" dirty="0" smtClean="0"/>
              <a:t>of (3 </a:t>
            </a:r>
            <a:r>
              <a:rPr lang="it-IT" dirty="0" err="1" smtClean="0"/>
              <a:t>person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According</a:t>
            </a:r>
            <a:r>
              <a:rPr lang="it-IT" dirty="0" smtClean="0"/>
              <a:t> to </a:t>
            </a:r>
            <a:r>
              <a:rPr lang="it-IT" b="1" dirty="0">
                <a:solidFill>
                  <a:srgbClr val="0070C0"/>
                </a:solidFill>
              </a:rPr>
              <a:t>agile</a:t>
            </a:r>
            <a:r>
              <a:rPr lang="it-IT" dirty="0" smtClean="0"/>
              <a:t> (SCRUM-</a:t>
            </a:r>
            <a:r>
              <a:rPr lang="it-IT" dirty="0" err="1" smtClean="0"/>
              <a:t>inspired</a:t>
            </a:r>
            <a:r>
              <a:rPr lang="it-IT" dirty="0" smtClean="0"/>
              <a:t>), </a:t>
            </a:r>
            <a:r>
              <a:rPr lang="it-IT" b="1" dirty="0" err="1">
                <a:solidFill>
                  <a:srgbClr val="0070C0"/>
                </a:solidFill>
              </a:rPr>
              <a:t>incremental</a:t>
            </a:r>
            <a:r>
              <a:rPr lang="it-IT" dirty="0" smtClean="0"/>
              <a:t> and </a:t>
            </a:r>
            <a:r>
              <a:rPr lang="it-IT" b="1" dirty="0" smtClean="0">
                <a:solidFill>
                  <a:srgbClr val="0070C0"/>
                </a:solidFill>
              </a:rPr>
              <a:t>model-</a:t>
            </a:r>
            <a:r>
              <a:rPr lang="it-IT" b="1" dirty="0" err="1" smtClean="0">
                <a:solidFill>
                  <a:srgbClr val="0070C0"/>
                </a:solidFill>
              </a:rPr>
              <a:t>driven</a:t>
            </a:r>
            <a:r>
              <a:rPr lang="it-IT" dirty="0"/>
              <a:t> </a:t>
            </a:r>
            <a:r>
              <a:rPr lang="it-IT" dirty="0" err="1" smtClean="0"/>
              <a:t>development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</a:t>
            </a:r>
            <a:r>
              <a:rPr lang="it-IT" dirty="0" err="1" smtClean="0"/>
              <a:t>DataAccesObjects</a:t>
            </a:r>
            <a:r>
              <a:rPr lang="it-IT" dirty="0" smtClean="0"/>
              <a:t> </a:t>
            </a:r>
            <a:endParaRPr lang="it-IT" dirty="0" smtClean="0"/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dirty="0" smtClean="0">
                <a:hlinkClick r:id="rId2"/>
              </a:rPr>
              <a:t>https://en.wikipedia.org/wiki/List_of_programming_languages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https://en.wikipedia.org/wiki/List_of_programming_languages_by_type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https://en.wikipedia.org/wiki/Comparison_of_programming_languages</a:t>
            </a:r>
            <a:endParaRPr lang="en-GB" dirty="0" smtClean="0"/>
          </a:p>
          <a:p>
            <a:pPr lvl="1"/>
            <a:r>
              <a:rPr lang="en-GB" dirty="0" smtClean="0">
                <a:hlinkClick r:id="rId5"/>
              </a:rPr>
              <a:t>https://en.wikipedia.org/wiki/History_of_programming_languages</a:t>
            </a:r>
            <a:endParaRPr lang="en-GB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/>
              <a:t>.</a:t>
            </a:r>
            <a:endParaRPr lang="en-GB" baseline="30000" dirty="0" smtClean="0"/>
          </a:p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Model-</a:t>
            </a:r>
            <a:r>
              <a:rPr lang="it-IT" dirty="0" err="1" smtClean="0"/>
              <a:t>driven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https://www.martinfowler.com/bliki/ModelDrivenSoftwareDevelopment.html 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https://en.wikipedia.org/wiki/Model-driven_engineering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502</Words>
  <Application>Microsoft Office PowerPoint</Application>
  <PresentationFormat>Presentazione su schermo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INGEGNERIA  DEI SISTEMI SOFTWARE M </vt:lpstr>
      <vt:lpstr>GOALS</vt:lpstr>
      <vt:lpstr>Software systems</vt:lpstr>
      <vt:lpstr>Software component</vt:lpstr>
      <vt:lpstr>Component Interaction</vt:lpstr>
      <vt:lpstr>Programming language</vt:lpstr>
      <vt:lpstr>Agile software development</vt:lpstr>
      <vt:lpstr>Model-driven</vt:lpstr>
      <vt:lpstr>Activities</vt:lpstr>
      <vt:lpstr>Example: An IOT application</vt:lpstr>
      <vt:lpstr>Teaching and Assessment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 </dc:title>
  <dc:creator>anatali</dc:creator>
  <cp:lastModifiedBy>anatali</cp:lastModifiedBy>
  <cp:revision>28</cp:revision>
  <dcterms:created xsi:type="dcterms:W3CDTF">2020-02-19T17:19:21Z</dcterms:created>
  <dcterms:modified xsi:type="dcterms:W3CDTF">2020-02-19T18:19:18Z</dcterms:modified>
</cp:coreProperties>
</file>