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3"/>
  </p:notesMasterIdLst>
  <p:handoutMasterIdLst>
    <p:handoutMasterId r:id="rId74"/>
  </p:handoutMasterIdLst>
  <p:sldIdLst>
    <p:sldId id="356" r:id="rId2"/>
    <p:sldId id="357" r:id="rId3"/>
    <p:sldId id="305" r:id="rId4"/>
    <p:sldId id="306" r:id="rId5"/>
    <p:sldId id="307" r:id="rId6"/>
    <p:sldId id="311" r:id="rId7"/>
    <p:sldId id="308" r:id="rId8"/>
    <p:sldId id="320" r:id="rId9"/>
    <p:sldId id="319" r:id="rId10"/>
    <p:sldId id="321" r:id="rId11"/>
    <p:sldId id="309" r:id="rId12"/>
    <p:sldId id="310" r:id="rId13"/>
    <p:sldId id="282" r:id="rId14"/>
    <p:sldId id="284" r:id="rId15"/>
    <p:sldId id="289" r:id="rId16"/>
    <p:sldId id="285" r:id="rId17"/>
    <p:sldId id="286" r:id="rId18"/>
    <p:sldId id="287" r:id="rId19"/>
    <p:sldId id="288" r:id="rId20"/>
    <p:sldId id="292" r:id="rId21"/>
    <p:sldId id="294" r:id="rId22"/>
    <p:sldId id="303" r:id="rId23"/>
    <p:sldId id="318" r:id="rId24"/>
    <p:sldId id="304" r:id="rId25"/>
    <p:sldId id="295" r:id="rId26"/>
    <p:sldId id="323" r:id="rId27"/>
    <p:sldId id="322" r:id="rId28"/>
    <p:sldId id="329" r:id="rId29"/>
    <p:sldId id="330" r:id="rId30"/>
    <p:sldId id="324" r:id="rId31"/>
    <p:sldId id="325" r:id="rId32"/>
    <p:sldId id="326" r:id="rId33"/>
    <p:sldId id="327" r:id="rId34"/>
    <p:sldId id="291" r:id="rId35"/>
    <p:sldId id="348" r:id="rId36"/>
    <p:sldId id="293" r:id="rId37"/>
    <p:sldId id="298" r:id="rId38"/>
    <p:sldId id="296" r:id="rId39"/>
    <p:sldId id="299" r:id="rId40"/>
    <p:sldId id="297" r:id="rId41"/>
    <p:sldId id="301" r:id="rId42"/>
    <p:sldId id="312" r:id="rId43"/>
    <p:sldId id="313" r:id="rId44"/>
    <p:sldId id="316" r:id="rId45"/>
    <p:sldId id="314" r:id="rId46"/>
    <p:sldId id="315" r:id="rId47"/>
    <p:sldId id="281" r:id="rId48"/>
    <p:sldId id="290" r:id="rId49"/>
    <p:sldId id="317" r:id="rId50"/>
    <p:sldId id="331" r:id="rId51"/>
    <p:sldId id="332" r:id="rId52"/>
    <p:sldId id="333" r:id="rId53"/>
    <p:sldId id="334" r:id="rId54"/>
    <p:sldId id="335" r:id="rId55"/>
    <p:sldId id="344" r:id="rId56"/>
    <p:sldId id="336" r:id="rId57"/>
    <p:sldId id="337" r:id="rId58"/>
    <p:sldId id="338" r:id="rId59"/>
    <p:sldId id="340" r:id="rId60"/>
    <p:sldId id="342" r:id="rId61"/>
    <p:sldId id="339" r:id="rId62"/>
    <p:sldId id="341" r:id="rId63"/>
    <p:sldId id="343" r:id="rId64"/>
    <p:sldId id="345" r:id="rId65"/>
    <p:sldId id="346" r:id="rId66"/>
    <p:sldId id="347" r:id="rId67"/>
    <p:sldId id="350" r:id="rId68"/>
    <p:sldId id="351" r:id="rId69"/>
    <p:sldId id="352" r:id="rId70"/>
    <p:sldId id="353" r:id="rId71"/>
    <p:sldId id="354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FFFF99"/>
    <a:srgbClr val="CCFF66"/>
    <a:srgbClr val="1318ED"/>
    <a:srgbClr val="66CC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71" d="100"/>
          <a:sy n="71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21/06/2020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21/06/2020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21/06/2020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 smtClean="0"/>
              <a:t>University</a:t>
            </a:r>
            <a:r>
              <a:rPr lang="it-IT" dirty="0" smtClean="0"/>
              <a:t> of </a:t>
            </a:r>
            <a:r>
              <a:rPr lang="it-IT" dirty="0"/>
              <a:t>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server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631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xmlns="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xmlns="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xmlns="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xmlns="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xmlns="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xmlns="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xmlns="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xmlns="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xmlns="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xmlns="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xmlns="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xmlns="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xmlns="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xmlns="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xmlns="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xmlns="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xmlns="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xmlns="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xmlns="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xmlns="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xmlns="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xmlns="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xmlns="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xmlns="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xmlns="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xmlns="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xmlns="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xmlns="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xmlns="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xmlns="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xmlns="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xmlns="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xmlns="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xmlns="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xmlns="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xmlns="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xmlns="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xmlns="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xmlns="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xmlns="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xmlns="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xmlns="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xmlns="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xmlns="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xmlns="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xmlns="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xmlns="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xmlns="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xmlns="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xmlns="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xmlns="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xmlns="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xmlns="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xmlns="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xmlns="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xmlns="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xmlns="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xmlns="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xmlns="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xmlns="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xmlns="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xmlns="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xmlns="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 smtClean="0"/>
              <a:t>University</a:t>
            </a:r>
            <a:r>
              <a:rPr lang="it-IT" dirty="0" smtClean="0"/>
              <a:t> of </a:t>
            </a:r>
            <a:r>
              <a:rPr lang="it-IT" dirty="0"/>
              <a:t>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77541" y="990752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15388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65858" y="3055622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565613" y="3220183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805457" y="2985991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/>
          <p:cNvGrpSpPr/>
          <p:nvPr/>
        </p:nvGrpSpPr>
        <p:grpSpPr>
          <a:xfrm>
            <a:off x="1504071" y="4509120"/>
            <a:ext cx="866156" cy="763297"/>
            <a:chOff x="1194666" y="2417771"/>
            <a:chExt cx="866156" cy="763297"/>
          </a:xfrm>
        </p:grpSpPr>
        <p:sp>
          <p:nvSpPr>
            <p:cNvPr id="30" name="Ovale 29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3735148" y="4509119"/>
            <a:ext cx="866156" cy="763297"/>
            <a:chOff x="1194666" y="2417771"/>
            <a:chExt cx="866156" cy="763297"/>
          </a:xfrm>
        </p:grpSpPr>
        <p:sp>
          <p:nvSpPr>
            <p:cNvPr id="34" name="Ovale 3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351671" y="5292057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senderActor</a:t>
            </a:r>
            <a:endParaRPr lang="en-GB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608066" y="5292057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receiverActor</a:t>
            </a:r>
            <a:endParaRPr lang="en-GB" sz="2000" dirty="0"/>
          </a:p>
        </p:txBody>
      </p:sp>
      <p:cxnSp>
        <p:nvCxnSpPr>
          <p:cNvPr id="41" name="Connettore 2 40"/>
          <p:cNvCxnSpPr>
            <a:stCxn id="30" idx="6"/>
            <a:endCxn id="35" idx="1"/>
          </p:cNvCxnSpPr>
          <p:nvPr/>
        </p:nvCxnSpPr>
        <p:spPr>
          <a:xfrm flipV="1">
            <a:off x="2370227" y="4897035"/>
            <a:ext cx="1364921" cy="153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/>
          <p:cNvGrpSpPr/>
          <p:nvPr/>
        </p:nvGrpSpPr>
        <p:grpSpPr>
          <a:xfrm>
            <a:off x="6732240" y="4409410"/>
            <a:ext cx="866156" cy="763297"/>
            <a:chOff x="1194666" y="2417771"/>
            <a:chExt cx="866156" cy="763297"/>
          </a:xfrm>
        </p:grpSpPr>
        <p:sp>
          <p:nvSpPr>
            <p:cNvPr id="44" name="Ovale 4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536838" y="5272416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counterActor</a:t>
            </a:r>
            <a:endParaRPr lang="en-GB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5940374" y="481266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5506119" y="4324453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CounterMsg</a:t>
            </a:r>
            <a:endParaRPr lang="en-GB" dirty="0"/>
          </a:p>
        </p:txBody>
      </p:sp>
      <p:sp>
        <p:nvSpPr>
          <p:cNvPr id="49" name="Triangolo isoscele 48"/>
          <p:cNvSpPr/>
          <p:nvPr/>
        </p:nvSpPr>
        <p:spPr>
          <a:xfrm rot="5400000" flipH="1">
            <a:off x="5033499" y="1884678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" name="Connettore 1 5"/>
          <p:cNvCxnSpPr>
            <a:endCxn id="49" idx="3"/>
          </p:cNvCxnSpPr>
          <p:nvPr/>
        </p:nvCxnSpPr>
        <p:spPr>
          <a:xfrm>
            <a:off x="4359013" y="1954104"/>
            <a:ext cx="648072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o 49"/>
          <p:cNvGrpSpPr/>
          <p:nvPr/>
        </p:nvGrpSpPr>
        <p:grpSpPr>
          <a:xfrm>
            <a:off x="1493976" y="1954104"/>
            <a:ext cx="812663" cy="763297"/>
            <a:chOff x="2441713" y="1277482"/>
            <a:chExt cx="812663" cy="763297"/>
          </a:xfrm>
        </p:grpSpPr>
        <p:sp>
          <p:nvSpPr>
            <p:cNvPr id="51" name="Parallelogramma 5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2" name="Ovale 5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3" name="Triangolo isoscele 5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4" name="CasellaDiTesto 53"/>
          <p:cNvSpPr txBox="1"/>
          <p:nvPr/>
        </p:nvSpPr>
        <p:spPr>
          <a:xfrm>
            <a:off x="2513324" y="2184829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QActor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7745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28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29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31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xmlns="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xmlns="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xmlns="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xmlns="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xmlns="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xmlns="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xmlns="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xmlns="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xmlns="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xmlns="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xmlns="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xmlns="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xmlns="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xmlns="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xmlns="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xmlns="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xmlns="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xmlns="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xmlns="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xmlns="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xmlns="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xmlns="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xmlns="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xmlns="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xmlns="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xmlns="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xmlns="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xmlns="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xmlns="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xmlns="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xmlns="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xmlns="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xmlns="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xmlns="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xmlns="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xmlns="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xmlns="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xmlns="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xmlns="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xmlns="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xmlns="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xmlns="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xmlns="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xmlns="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xmlns="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xmlns="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xmlns="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xmlns="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xmlns="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xmlns="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xmlns="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xmlns="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xmlns="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xmlns="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xmlns="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xmlns="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xmlns="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xmlns="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xmlns="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xmlns="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xmlns="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Virtual robot on </a:t>
            </a:r>
            <a:r>
              <a:rPr lang="it-IT" sz="2800" dirty="0"/>
              <a:t>PC (</a:t>
            </a:r>
            <a:r>
              <a:rPr lang="it-IT" sz="2800" dirty="0" smtClean="0"/>
              <a:t>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</a:t>
            </a:r>
            <a:r>
              <a:rPr lang="it-IT" sz="2800" dirty="0" smtClean="0">
                <a:solidFill>
                  <a:srgbClr val="0070C0"/>
                </a:solidFill>
              </a:rPr>
              <a:t>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Create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for the </a:t>
            </a:r>
            <a:r>
              <a:rPr lang="it-IT" sz="2800" dirty="0" err="1" smtClean="0"/>
              <a:t>basicrobot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ConsoleGui</a:t>
            </a:r>
            <a:r>
              <a:rPr lang="it-IT" sz="2800" dirty="0" smtClean="0"/>
              <a:t> &amp; </a:t>
            </a:r>
            <a:r>
              <a:rPr lang="it-IT" sz="2800" dirty="0" err="1" smtClean="0"/>
              <a:t>Coap</a:t>
            </a:r>
            <a:r>
              <a:rPr lang="it-IT" sz="2800" dirty="0" smtClean="0"/>
              <a:t> </a:t>
            </a:r>
            <a:r>
              <a:rPr lang="it-IT" sz="2800" dirty="0" err="1" smtClean="0"/>
              <a:t>observer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 smtClean="0"/>
              <a:t> su </a:t>
            </a:r>
            <a:r>
              <a:rPr lang="it-IT" sz="2800" dirty="0" err="1" smtClean="0"/>
              <a:t>Rasp</a:t>
            </a:r>
            <a:r>
              <a:rPr lang="it-IT" sz="2800" dirty="0" smtClean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r>
              <a:rPr lang="it-IT" sz="2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Configuration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resources/</a:t>
            </a:r>
            <a:r>
              <a:rPr lang="en-GB" sz="2000" dirty="0" err="1" smtClean="0">
                <a:solidFill>
                  <a:srgbClr val="C00000"/>
                </a:solidFill>
              </a:rPr>
              <a:t>connQak</a:t>
            </a:r>
            <a:r>
              <a:rPr lang="en-GB" sz="2000" dirty="0" smtClean="0">
                <a:solidFill>
                  <a:srgbClr val="C00000"/>
                </a:solidFill>
              </a:rPr>
              <a:t> /</a:t>
            </a:r>
            <a:r>
              <a:rPr lang="en-GB" sz="2000" dirty="0" err="1" smtClean="0">
                <a:solidFill>
                  <a:srgbClr val="C00000"/>
                </a:solidFill>
              </a:rPr>
              <a:t>ConnConfig</a:t>
            </a:r>
            <a:endParaRPr lang="en-GB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RobotController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&amp; </a:t>
            </a:r>
            <a:r>
              <a:rPr lang="it-IT" sz="2800" dirty="0" err="1" smtClean="0"/>
              <a:t>coapobs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Boundary</a:t>
            </a:r>
            <a:r>
              <a:rPr lang="it-IT" sz="2800" dirty="0" smtClean="0"/>
              <a:t> </a:t>
            </a:r>
            <a:r>
              <a:rPr lang="it-IT" sz="2800" dirty="0" err="1" smtClean="0"/>
              <a:t>planner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app.js</a:t>
            </a:r>
          </a:p>
          <a:p>
            <a:r>
              <a:rPr lang="it-IT" dirty="0" smtClean="0"/>
              <a:t>	</a:t>
            </a:r>
            <a:r>
              <a:rPr lang="en-GB" dirty="0" err="1" smtClean="0"/>
              <a:t>sendTheMove</a:t>
            </a:r>
            <a:r>
              <a:rPr lang="en-GB" dirty="0" smtClean="0"/>
              <a:t>    </a:t>
            </a:r>
            <a:r>
              <a:rPr lang="en-GB" dirty="0" smtClean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</a:t>
            </a:r>
            <a:r>
              <a:rPr lang="it-IT" dirty="0" err="1" smtClean="0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Se avete tempo portate il </a:t>
            </a:r>
            <a:r>
              <a:rPr lang="it-IT" sz="3200" dirty="0" err="1" smtClean="0"/>
              <a:t>robotweb</a:t>
            </a:r>
            <a:r>
              <a:rPr lang="it-IT" sz="3200" dirty="0" smtClean="0"/>
              <a:t> su </a:t>
            </a:r>
            <a:r>
              <a:rPr lang="it-IT" sz="3200" dirty="0" err="1" smtClean="0"/>
              <a:t>Rasp</a:t>
            </a:r>
            <a:endParaRPr lang="it-IT" sz="3200" dirty="0" smtClean="0"/>
          </a:p>
          <a:p>
            <a:endParaRPr lang="it-IT" sz="3200" dirty="0"/>
          </a:p>
          <a:p>
            <a:r>
              <a:rPr lang="it-IT" sz="3200" dirty="0" smtClean="0">
                <a:solidFill>
                  <a:srgbClr val="C00000"/>
                </a:solidFill>
              </a:rPr>
              <a:t>Robot </a:t>
            </a:r>
            <a:r>
              <a:rPr lang="it-IT" sz="3200" dirty="0" err="1" smtClean="0">
                <a:solidFill>
                  <a:srgbClr val="C00000"/>
                </a:solidFill>
              </a:rPr>
              <a:t>boundary</a:t>
            </a:r>
            <a:r>
              <a:rPr lang="it-IT" sz="3200" dirty="0" smtClean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 smtClean="0"/>
              <a:t>Inviare via web il comando START e </a:t>
            </a:r>
          </a:p>
          <a:p>
            <a:r>
              <a:rPr lang="it-IT" sz="3200" dirty="0" smtClean="0"/>
              <a:t>vedere la mappa costruita</a:t>
            </a:r>
          </a:p>
          <a:p>
            <a:r>
              <a:rPr lang="it-IT" sz="3200" dirty="0" smtClean="0"/>
              <a:t>Dal </a:t>
            </a:r>
            <a:r>
              <a:rPr lang="it-IT" sz="3200" dirty="0" err="1" smtClean="0"/>
              <a:t>boundaryrobot</a:t>
            </a:r>
            <a:r>
              <a:rPr lang="it-IT" sz="3200" dirty="0" smtClean="0"/>
              <a:t> sulla pagina web.</a:t>
            </a:r>
          </a:p>
          <a:p>
            <a:endParaRPr lang="it-IT" sz="3200" dirty="0"/>
          </a:p>
          <a:p>
            <a:r>
              <a:rPr lang="it-IT" sz="3200" dirty="0" smtClean="0"/>
              <a:t>Forse non è bene modificare il codice del </a:t>
            </a:r>
            <a:r>
              <a:rPr lang="it-IT" sz="3200" dirty="0" err="1" smtClean="0">
                <a:solidFill>
                  <a:srgbClr val="C00000"/>
                </a:solidFill>
              </a:rPr>
              <a:t>basicrobot</a:t>
            </a:r>
            <a:endParaRPr lang="it-IT" sz="3200" dirty="0" smtClean="0">
              <a:solidFill>
                <a:srgbClr val="C00000"/>
              </a:solidFill>
            </a:endParaRPr>
          </a:p>
          <a:p>
            <a:r>
              <a:rPr lang="it-IT" sz="3200" dirty="0" smtClean="0"/>
              <a:t>Ma più opportunamente introdurre un altro</a:t>
            </a:r>
          </a:p>
          <a:p>
            <a:r>
              <a:rPr lang="it-IT" sz="3200" dirty="0" smtClean="0"/>
              <a:t>‘</a:t>
            </a:r>
            <a:r>
              <a:rPr lang="it-IT" sz="3200" dirty="0" err="1" smtClean="0"/>
              <a:t>layer</a:t>
            </a:r>
            <a:r>
              <a:rPr lang="it-IT" sz="3200" dirty="0" smtClean="0"/>
              <a:t>’ nella business </a:t>
            </a:r>
            <a:r>
              <a:rPr lang="it-IT" sz="3200" dirty="0" err="1" smtClean="0"/>
              <a:t>logic</a:t>
            </a:r>
            <a:r>
              <a:rPr lang="it-IT" sz="3200" dirty="0" smtClean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 smtClean="0"/>
              <a:t>Pull. </a:t>
            </a:r>
            <a:r>
              <a:rPr lang="it-IT" sz="2800" dirty="0"/>
              <a:t>Nuovi </a:t>
            </a:r>
            <a:r>
              <a:rPr lang="it-IT" sz="2800" dirty="0" smtClean="0"/>
              <a:t>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 smtClean="0"/>
              <a:t>it.unibo.radarusage</a:t>
            </a:r>
            <a:endParaRPr lang="it-IT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  <a:endParaRPr lang="it-IT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robotWeb2020/</a:t>
            </a:r>
            <a:r>
              <a:rPr lang="en-GB" sz="2800" dirty="0" err="1" smtClean="0"/>
              <a:t>userdocs</a:t>
            </a:r>
            <a:r>
              <a:rPr lang="en-GB" sz="2800" dirty="0" smtClean="0"/>
              <a:t>/RobotWebonSpring.html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65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Create un nuovo progetto Java  </a:t>
            </a:r>
            <a:r>
              <a:rPr lang="it-IT" sz="2400" dirty="0" err="1" smtClean="0">
                <a:solidFill>
                  <a:srgbClr val="1318ED"/>
                </a:solidFill>
              </a:rPr>
              <a:t>it.unibo.radar.demo</a:t>
            </a:r>
            <a:endParaRPr lang="it-IT" sz="2400" dirty="0" smtClean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 smtClean="0"/>
              <a:t>demoradar.qak</a:t>
            </a:r>
            <a:endParaRPr lang="it-IT" sz="2400" dirty="0" smtClean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 smtClean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 smtClean="0"/>
              <a:t>QActor</a:t>
            </a:r>
            <a:r>
              <a:rPr lang="en-GB" sz="2400" b="1" dirty="0" smtClean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 smtClean="0"/>
              <a:t>State </a:t>
            </a:r>
            <a:r>
              <a:rPr lang="en-GB" sz="2400" b="1" dirty="0"/>
              <a:t>s0 initial{ </a:t>
            </a:r>
          </a:p>
          <a:p>
            <a:pPr lvl="1"/>
            <a:r>
              <a:rPr lang="en-GB" sz="2400" b="1" dirty="0" smtClean="0"/>
              <a:t>	</a:t>
            </a:r>
            <a:r>
              <a:rPr lang="en-GB" sz="2400" b="1" dirty="0" smtClean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 smtClean="0"/>
              <a:t>}</a:t>
            </a:r>
          </a:p>
          <a:p>
            <a:r>
              <a:rPr lang="it-IT" sz="2400" dirty="0" smtClean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SISTEMA SOFTWARE   </a:t>
            </a:r>
            <a:r>
              <a:rPr lang="it-IT" sz="2800" dirty="0" err="1" smtClean="0"/>
              <a:t>layered</a:t>
            </a:r>
            <a:r>
              <a:rPr lang="it-IT" sz="2800" dirty="0" smtClean="0"/>
              <a:t> / esagonali</a:t>
            </a:r>
          </a:p>
          <a:p>
            <a:r>
              <a:rPr lang="it-IT" sz="2800" dirty="0" smtClean="0"/>
              <a:t>«Mente-corpo»</a:t>
            </a:r>
          </a:p>
          <a:p>
            <a:r>
              <a:rPr lang="it-IT" sz="2800" dirty="0" smtClean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</a:t>
            </a:r>
            <a:r>
              <a:rPr lang="it-IT" sz="2800" dirty="0" smtClean="0">
                <a:solidFill>
                  <a:srgbClr val="C00000"/>
                </a:solidFill>
              </a:rPr>
              <a:t>problem</a:t>
            </a:r>
            <a:endParaRPr lang="it-IT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66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Struttura</a:t>
            </a:r>
          </a:p>
          <a:p>
            <a:r>
              <a:rPr lang="it-IT" sz="2800" dirty="0" smtClean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</a:t>
            </a:r>
            <a:r>
              <a:rPr lang="it-IT" sz="2800" dirty="0" smtClean="0"/>
              <a:t>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12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68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4256640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31009" y="3611815"/>
            <a:ext cx="7807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waiter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4932040" y="2069940"/>
            <a:ext cx="1344301" cy="27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servicedesk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556544" y="5030962"/>
            <a:ext cx="5928592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hall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riangolo rettangolo 19"/>
          <p:cNvSpPr/>
          <p:nvPr/>
        </p:nvSpPr>
        <p:spPr>
          <a:xfrm>
            <a:off x="7485136" y="5061360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olo rettangolo 20"/>
          <p:cNvSpPr/>
          <p:nvPr/>
        </p:nvSpPr>
        <p:spPr>
          <a:xfrm flipH="1">
            <a:off x="1124496" y="5030962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805758" y="4998680"/>
            <a:ext cx="10695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smartbell</a:t>
            </a:r>
            <a:endParaRPr lang="en-GB" dirty="0"/>
          </a:p>
        </p:txBody>
      </p:sp>
      <p:sp>
        <p:nvSpPr>
          <p:cNvPr id="23" name="Rettangolo 22"/>
          <p:cNvSpPr/>
          <p:nvPr/>
        </p:nvSpPr>
        <p:spPr>
          <a:xfrm>
            <a:off x="6781357" y="5376108"/>
            <a:ext cx="18396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presencedetector</a:t>
            </a:r>
            <a:endParaRPr lang="en-GB" dirty="0"/>
          </a:p>
        </p:txBody>
      </p:sp>
      <p:sp>
        <p:nvSpPr>
          <p:cNvPr id="22" name="Rettangolo 21"/>
          <p:cNvSpPr/>
          <p:nvPr/>
        </p:nvSpPr>
        <p:spPr>
          <a:xfrm>
            <a:off x="2947348" y="2060848"/>
            <a:ext cx="61467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home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6028505" y="276723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project</a:t>
            </a:r>
            <a:endParaRPr lang="en-GB" dirty="0" smtClean="0"/>
          </a:p>
          <a:p>
            <a:r>
              <a:rPr lang="en-GB" i="1" dirty="0" smtClean="0"/>
              <a:t>it.unibo.qak20.robotroommap</a:t>
            </a:r>
            <a:endParaRPr lang="en-GB" i="1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2292894" y="5275426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project</a:t>
            </a:r>
            <a:endParaRPr lang="en-GB" dirty="0" smtClean="0"/>
          </a:p>
          <a:p>
            <a:r>
              <a:rPr lang="en-GB" i="1" dirty="0"/>
              <a:t>it.unibo.qak20.basicrobot</a:t>
            </a:r>
          </a:p>
        </p:txBody>
      </p:sp>
      <p:sp>
        <p:nvSpPr>
          <p:cNvPr id="71" name="CasellaDiTesto 70"/>
          <p:cNvSpPr txBox="1"/>
          <p:nvPr/>
        </p:nvSpPr>
        <p:spPr>
          <a:xfrm>
            <a:off x="6232320" y="1278195"/>
            <a:ext cx="18870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1, 1, 1, 1, 1, X, </a:t>
            </a:r>
          </a:p>
          <a:p>
            <a:r>
              <a:rPr lang="en-GB" dirty="0"/>
              <a:t>|X, X, X, X, X, X, X,</a:t>
            </a:r>
          </a:p>
        </p:txBody>
      </p:sp>
      <p:grpSp>
        <p:nvGrpSpPr>
          <p:cNvPr id="130" name="Gruppo 129"/>
          <p:cNvGrpSpPr/>
          <p:nvPr/>
        </p:nvGrpSpPr>
        <p:grpSpPr>
          <a:xfrm>
            <a:off x="527810" y="1059852"/>
            <a:ext cx="4343034" cy="2455748"/>
            <a:chOff x="527810" y="1369800"/>
            <a:chExt cx="4343034" cy="2455748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xmlns="" id="{9E0A19CE-001B-4E02-AC1D-390C8200D550}"/>
                </a:ext>
              </a:extLst>
            </p:cNvPr>
            <p:cNvSpPr/>
            <p:nvPr/>
          </p:nvSpPr>
          <p:spPr>
            <a:xfrm>
              <a:off x="527810" y="1549820"/>
              <a:ext cx="4343034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xmlns="" id="{F88BC2D4-A3F6-4457-98A9-8A0DD865223A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ctxrobotboundary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xmlns="" id="{A4004772-1637-4B7E-9CFD-20C42E645980}"/>
                </a:ext>
              </a:extLst>
            </p:cNvPr>
            <p:cNvGrpSpPr/>
            <p:nvPr/>
          </p:nvGrpSpPr>
          <p:grpSpPr>
            <a:xfrm>
              <a:off x="834626" y="1926394"/>
              <a:ext cx="1709186" cy="1234655"/>
              <a:chOff x="2455140" y="2004003"/>
              <a:chExt cx="1709186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xmlns="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xmlns="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xmlns="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xmlns="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xmlns="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xmlns="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709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boundarywalker</a:t>
                </a:r>
                <a:endParaRPr lang="en-GB" dirty="0"/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xmlns="" id="{17FB0BCB-7C2E-4398-8165-EC12FE31C31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 smtClean="0"/>
                <a:t>8068</a:t>
              </a:r>
              <a:endParaRPr lang="it-IT" dirty="0"/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xmlns="" id="{A4004772-1637-4B7E-9CFD-20C42E645980}"/>
                </a:ext>
              </a:extLst>
            </p:cNvPr>
            <p:cNvGrpSpPr/>
            <p:nvPr/>
          </p:nvGrpSpPr>
          <p:grpSpPr>
            <a:xfrm>
              <a:off x="2885754" y="1926394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xmlns="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xmlns="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xmlns="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xmlns="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xmlns="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xmlns="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529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trustingwalker</a:t>
                </a:r>
                <a:endParaRPr lang="en-GB" dirty="0"/>
              </a:p>
            </p:txBody>
          </p:sp>
        </p:grpSp>
        <p:sp>
          <p:nvSpPr>
            <p:cNvPr id="73" name="CasellaDiTesto 72"/>
            <p:cNvSpPr txBox="1"/>
            <p:nvPr/>
          </p:nvSpPr>
          <p:spPr>
            <a:xfrm>
              <a:off x="948171" y="2750261"/>
              <a:ext cx="1625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mappingwalker</a:t>
              </a:r>
              <a:endParaRPr lang="en-GB" dirty="0"/>
            </a:p>
          </p:txBody>
        </p:sp>
      </p:grpSp>
      <p:sp>
        <p:nvSpPr>
          <p:cNvPr id="74" name="Rettangolo 73"/>
          <p:cNvSpPr/>
          <p:nvPr/>
        </p:nvSpPr>
        <p:spPr>
          <a:xfrm>
            <a:off x="1097263" y="599888"/>
            <a:ext cx="326345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sceneBottlesWithSonarsConfig.js</a:t>
            </a:r>
          </a:p>
        </p:txBody>
      </p:sp>
      <p:cxnSp>
        <p:nvCxnSpPr>
          <p:cNvPr id="76" name="Connettore 1 75"/>
          <p:cNvCxnSpPr/>
          <p:nvPr/>
        </p:nvCxnSpPr>
        <p:spPr>
          <a:xfrm flipH="1">
            <a:off x="842380" y="3068960"/>
            <a:ext cx="4573859" cy="2467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o 84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86" name="Rettangolo arrotondato 85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ttangolo arrotondato 86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ttangolo arrotondato 87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9" name="Gruppo 88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126" name="Parallelogramma 125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27" name="Ovale 126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20" name="Triangolo isoscele 119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1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3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24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25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22" name="Rettangolo 121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91" name="Rettangolo 90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92" name="Gruppo 91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118" name="Connettore 1 117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angolo isoscele 118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93" name="CasellaDiTesto 9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94" name="Gruppo 9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116" name="Triangolo isoscele 115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17" name="Connettore 1 116"/>
              <p:cNvCxnSpPr>
                <a:endCxn id="116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uppo 94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113" name="Figura a mano libera 112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4" name="Figura a mano libera 113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5" name="Figura a mano libera 114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6" name="Rettangolo 95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  <p:grpSp>
          <p:nvGrpSpPr>
            <p:cNvPr id="97" name="Gruppo 96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111" name="Ovale 33">
                <a:extLst>
                  <a:ext uri="{FF2B5EF4-FFF2-40B4-BE49-F238E27FC236}">
                    <a16:creationId xmlns:a16="http://schemas.microsoft.com/office/drawing/2014/main" xmlns="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112" name="Connettore 2 126">
                <a:extLst>
                  <a:ext uri="{FF2B5EF4-FFF2-40B4-BE49-F238E27FC236}">
                    <a16:creationId xmlns:a16="http://schemas.microsoft.com/office/drawing/2014/main" xmlns="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9" name="Rettangolo 98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00" name="Rettangolo 99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xmlns="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102" name="Ovale 33">
              <a:extLst>
                <a:ext uri="{FF2B5EF4-FFF2-40B4-BE49-F238E27FC236}">
                  <a16:creationId xmlns:a16="http://schemas.microsoft.com/office/drawing/2014/main" xmlns="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4" name="Rettangolo 103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vale 33">
              <a:extLst>
                <a:ext uri="{FF2B5EF4-FFF2-40B4-BE49-F238E27FC236}">
                  <a16:creationId xmlns:a16="http://schemas.microsoft.com/office/drawing/2014/main" xmlns="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xmlns="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  <a:endParaRPr lang="en-US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ttangolo 106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ttangolo 107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8020</a:t>
              </a:r>
              <a:endParaRPr lang="en-GB" dirty="0"/>
            </a:p>
          </p:txBody>
        </p:sp>
        <p:sp>
          <p:nvSpPr>
            <p:cNvPr id="109" name="Rettangolo 108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Connettore 1 109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9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1" grpId="0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70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4942003" y="4170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21" name="Connettore 1 20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endCxn id="25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xmlns="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xmlns="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xmlns="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xmlns="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xmlns="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xmlns="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  <a:endParaRPr lang="en-US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5416239" y="274058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project</a:t>
            </a:r>
            <a:endParaRPr lang="en-GB" dirty="0" smtClean="0"/>
          </a:p>
          <a:p>
            <a:r>
              <a:rPr lang="en-GB" i="1" dirty="0" smtClean="0"/>
              <a:t>it.unibo.qak20.robotroommap</a:t>
            </a:r>
            <a:endParaRPr lang="en-GB" i="1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646373" y="921571"/>
            <a:ext cx="2137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</a:t>
            </a:r>
            <a:r>
              <a:rPr lang="en-GB" dirty="0" smtClean="0"/>
              <a:t>X, </a:t>
            </a:r>
            <a:r>
              <a:rPr lang="en-GB" dirty="0"/>
              <a:t>1, </a:t>
            </a:r>
            <a:r>
              <a:rPr lang="en-GB" dirty="0" smtClean="0"/>
              <a:t>X, </a:t>
            </a:r>
            <a:r>
              <a:rPr lang="en-GB" dirty="0"/>
              <a:t>1, 1, X, </a:t>
            </a:r>
          </a:p>
          <a:p>
            <a:r>
              <a:rPr lang="en-GB" dirty="0"/>
              <a:t>|1, </a:t>
            </a:r>
            <a:r>
              <a:rPr lang="en-GB" dirty="0" smtClean="0"/>
              <a:t>1, </a:t>
            </a:r>
            <a:r>
              <a:rPr lang="en-GB" dirty="0"/>
              <a:t>1, 1, 1, 1, 1, X, </a:t>
            </a:r>
          </a:p>
          <a:p>
            <a:r>
              <a:rPr lang="en-GB" dirty="0"/>
              <a:t>|X, X, X, X, X, X, X, X, </a:t>
            </a:r>
          </a:p>
        </p:txBody>
      </p:sp>
      <p:grpSp>
        <p:nvGrpSpPr>
          <p:cNvPr id="85" name="Gruppo 84"/>
          <p:cNvGrpSpPr/>
          <p:nvPr/>
        </p:nvGrpSpPr>
        <p:grpSpPr>
          <a:xfrm>
            <a:off x="230694" y="94038"/>
            <a:ext cx="4606108" cy="1445216"/>
            <a:chOff x="230694" y="94038"/>
            <a:chExt cx="4606108" cy="1445216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94" y="94038"/>
              <a:ext cx="2037288" cy="14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ettangolo 72"/>
            <p:cNvSpPr/>
            <p:nvPr/>
          </p:nvSpPr>
          <p:spPr>
            <a:xfrm>
              <a:off x="2490839" y="562093"/>
              <a:ext cx="234596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tearoomSceneConfig.js</a:t>
              </a:r>
            </a:p>
          </p:txBody>
        </p:sp>
      </p:grpSp>
      <p:cxnSp>
        <p:nvCxnSpPr>
          <p:cNvPr id="75" name="Connettore 1 74"/>
          <p:cNvCxnSpPr/>
          <p:nvPr/>
        </p:nvCxnSpPr>
        <p:spPr>
          <a:xfrm flipH="1">
            <a:off x="2160624" y="3068960"/>
            <a:ext cx="3255615" cy="3159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421155" y="1569005"/>
            <a:ext cx="4343034" cy="2689872"/>
            <a:chOff x="421155" y="1569005"/>
            <a:chExt cx="4343034" cy="2689872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xmlns="" id="{9E0A19CE-001B-4E02-AC1D-390C8200D550}"/>
                </a:ext>
              </a:extLst>
            </p:cNvPr>
            <p:cNvSpPr/>
            <p:nvPr/>
          </p:nvSpPr>
          <p:spPr>
            <a:xfrm>
              <a:off x="421155" y="1569005"/>
              <a:ext cx="4343034" cy="2400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xmlns="" id="{F88BC2D4-A3F6-4457-98A9-8A0DD865223A}"/>
                </a:ext>
              </a:extLst>
            </p:cNvPr>
            <p:cNvSpPr/>
            <p:nvPr/>
          </p:nvSpPr>
          <p:spPr>
            <a:xfrm>
              <a:off x="1128494" y="380167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ctxdomains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xmlns="" id="{A4004772-1637-4B7E-9CFD-20C42E645980}"/>
                </a:ext>
              </a:extLst>
            </p:cNvPr>
            <p:cNvGrpSpPr/>
            <p:nvPr/>
          </p:nvGrpSpPr>
          <p:grpSpPr>
            <a:xfrm>
              <a:off x="733050" y="1945579"/>
              <a:ext cx="1696867" cy="1234655"/>
              <a:chOff x="2460219" y="2004003"/>
              <a:chExt cx="1696867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xmlns="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xmlns="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xmlns="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xmlns="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xmlns="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xmlns="" id="{4C496436-8FD3-4EC1-BA96-FBEBBE485566}"/>
                  </a:ext>
                </a:extLst>
              </p:cNvPr>
              <p:cNvSpPr/>
              <p:nvPr/>
            </p:nvSpPr>
            <p:spPr>
              <a:xfrm>
                <a:off x="2869163" y="2471617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waiter</a:t>
                </a:r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xmlns="" id="{17FB0BCB-7C2E-4398-8165-EC12FE31C316}"/>
                </a:ext>
              </a:extLst>
            </p:cNvPr>
            <p:cNvSpPr/>
            <p:nvPr/>
          </p:nvSpPr>
          <p:spPr>
            <a:xfrm>
              <a:off x="1657702" y="164485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 smtClean="0"/>
                <a:t>8050</a:t>
              </a:r>
              <a:endParaRPr lang="it-IT" dirty="0"/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xmlns="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9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xmlns="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xmlns="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xmlns="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xmlns="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xmlns="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xmlns="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  <p:grpSp>
          <p:nvGrpSpPr>
            <p:cNvPr id="76" name="Gruppo 75"/>
            <p:cNvGrpSpPr/>
            <p:nvPr/>
          </p:nvGrpSpPr>
          <p:grpSpPr>
            <a:xfrm>
              <a:off x="995388" y="3032278"/>
              <a:ext cx="662314" cy="599831"/>
              <a:chOff x="1536244" y="1255416"/>
              <a:chExt cx="662314" cy="599831"/>
            </a:xfrm>
            <a:solidFill>
              <a:srgbClr val="FFCC99"/>
            </a:solidFill>
          </p:grpSpPr>
          <p:sp>
            <p:nvSpPr>
              <p:cNvPr id="77" name="Ovale 76"/>
              <p:cNvSpPr/>
              <p:nvPr/>
            </p:nvSpPr>
            <p:spPr>
              <a:xfrm>
                <a:off x="1544982" y="1595795"/>
                <a:ext cx="653576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ttangolo 77"/>
              <p:cNvSpPr/>
              <p:nvPr/>
            </p:nvSpPr>
            <p:spPr>
              <a:xfrm>
                <a:off x="1536244" y="1380737"/>
                <a:ext cx="662314" cy="32703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e 78"/>
              <p:cNvSpPr/>
              <p:nvPr/>
            </p:nvSpPr>
            <p:spPr>
              <a:xfrm>
                <a:off x="1536244" y="1255416"/>
                <a:ext cx="659348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Connettore 1 79"/>
              <p:cNvCxnSpPr>
                <a:endCxn id="77" idx="2"/>
              </p:cNvCxnSpPr>
              <p:nvPr/>
            </p:nvCxnSpPr>
            <p:spPr>
              <a:xfrm>
                <a:off x="1536244" y="1385142"/>
                <a:ext cx="8738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Connettore 1 80"/>
              <p:cNvCxnSpPr>
                <a:endCxn id="77" idx="6"/>
              </p:cNvCxnSpPr>
              <p:nvPr/>
            </p:nvCxnSpPr>
            <p:spPr>
              <a:xfrm>
                <a:off x="2198558" y="1385142"/>
                <a:ext cx="0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Connettore 1 81"/>
              <p:cNvCxnSpPr/>
              <p:nvPr/>
            </p:nvCxnSpPr>
            <p:spPr>
              <a:xfrm>
                <a:off x="1566510" y="1707772"/>
                <a:ext cx="629082" cy="0"/>
              </a:xfrm>
              <a:prstGeom prst="line">
                <a:avLst/>
              </a:prstGeom>
              <a:grpFill/>
              <a:ln w="28575">
                <a:solidFill>
                  <a:srgbClr val="FFCC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ttangolo 82"/>
            <p:cNvSpPr/>
            <p:nvPr/>
          </p:nvSpPr>
          <p:spPr>
            <a:xfrm>
              <a:off x="1708874" y="3218828"/>
              <a:ext cx="144802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tearoomkb.pl</a:t>
              </a:r>
            </a:p>
          </p:txBody>
        </p:sp>
      </p:grpSp>
      <p:cxnSp>
        <p:nvCxnSpPr>
          <p:cNvPr id="17" name="Connettore 2 16"/>
          <p:cNvCxnSpPr/>
          <p:nvPr/>
        </p:nvCxnSpPr>
        <p:spPr>
          <a:xfrm>
            <a:off x="5311899" y="4010399"/>
            <a:ext cx="91673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7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04888"/>
            <a:ext cx="6858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2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69733</TotalTime>
  <Words>2744</Words>
  <Application>Microsoft Office PowerPoint</Application>
  <PresentationFormat>Presentazione su schermo (4:3)</PresentationFormat>
  <Paragraphs>1179</Paragraphs>
  <Slides>71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71</vt:i4>
      </vt:variant>
    </vt:vector>
  </HeadingPairs>
  <TitlesOfParts>
    <vt:vector size="72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392</cp:revision>
  <dcterms:created xsi:type="dcterms:W3CDTF">2020-02-19T17:19:21Z</dcterms:created>
  <dcterms:modified xsi:type="dcterms:W3CDTF">2020-06-21T07:01:36Z</dcterms:modified>
</cp:coreProperties>
</file>