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68"/>
  </p:notesMasterIdLst>
  <p:handoutMasterIdLst>
    <p:handoutMasterId r:id="rId69"/>
  </p:handoutMasterIdLst>
  <p:sldIdLst>
    <p:sldId id="305" r:id="rId2"/>
    <p:sldId id="306" r:id="rId3"/>
    <p:sldId id="307" r:id="rId4"/>
    <p:sldId id="311" r:id="rId5"/>
    <p:sldId id="308" r:id="rId6"/>
    <p:sldId id="320" r:id="rId7"/>
    <p:sldId id="319" r:id="rId8"/>
    <p:sldId id="321" r:id="rId9"/>
    <p:sldId id="309" r:id="rId10"/>
    <p:sldId id="310" r:id="rId11"/>
    <p:sldId id="282" r:id="rId12"/>
    <p:sldId id="284" r:id="rId13"/>
    <p:sldId id="289" r:id="rId14"/>
    <p:sldId id="285" r:id="rId15"/>
    <p:sldId id="286" r:id="rId16"/>
    <p:sldId id="287" r:id="rId17"/>
    <p:sldId id="288" r:id="rId18"/>
    <p:sldId id="292" r:id="rId19"/>
    <p:sldId id="294" r:id="rId20"/>
    <p:sldId id="303" r:id="rId21"/>
    <p:sldId id="318" r:id="rId22"/>
    <p:sldId id="304" r:id="rId23"/>
    <p:sldId id="295" r:id="rId24"/>
    <p:sldId id="323" r:id="rId25"/>
    <p:sldId id="322" r:id="rId26"/>
    <p:sldId id="329" r:id="rId27"/>
    <p:sldId id="330" r:id="rId28"/>
    <p:sldId id="324" r:id="rId29"/>
    <p:sldId id="325" r:id="rId30"/>
    <p:sldId id="326" r:id="rId31"/>
    <p:sldId id="327" r:id="rId32"/>
    <p:sldId id="291" r:id="rId33"/>
    <p:sldId id="348" r:id="rId34"/>
    <p:sldId id="293" r:id="rId35"/>
    <p:sldId id="298" r:id="rId36"/>
    <p:sldId id="296" r:id="rId37"/>
    <p:sldId id="299" r:id="rId38"/>
    <p:sldId id="297" r:id="rId39"/>
    <p:sldId id="301" r:id="rId40"/>
    <p:sldId id="312" r:id="rId41"/>
    <p:sldId id="313" r:id="rId42"/>
    <p:sldId id="316" r:id="rId43"/>
    <p:sldId id="314" r:id="rId44"/>
    <p:sldId id="315" r:id="rId45"/>
    <p:sldId id="281" r:id="rId46"/>
    <p:sldId id="290" r:id="rId47"/>
    <p:sldId id="317" r:id="rId48"/>
    <p:sldId id="331" r:id="rId49"/>
    <p:sldId id="332" r:id="rId50"/>
    <p:sldId id="333" r:id="rId51"/>
    <p:sldId id="334" r:id="rId52"/>
    <p:sldId id="335" r:id="rId53"/>
    <p:sldId id="344" r:id="rId54"/>
    <p:sldId id="336" r:id="rId55"/>
    <p:sldId id="337" r:id="rId56"/>
    <p:sldId id="338" r:id="rId57"/>
    <p:sldId id="340" r:id="rId58"/>
    <p:sldId id="342" r:id="rId59"/>
    <p:sldId id="339" r:id="rId60"/>
    <p:sldId id="341" r:id="rId61"/>
    <p:sldId id="343" r:id="rId62"/>
    <p:sldId id="345" r:id="rId63"/>
    <p:sldId id="346" r:id="rId64"/>
    <p:sldId id="347" r:id="rId65"/>
    <p:sldId id="349" r:id="rId66"/>
    <p:sldId id="350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99"/>
    <a:srgbClr val="CCFF66"/>
    <a:srgbClr val="1318ED"/>
    <a:srgbClr val="66CCFF"/>
    <a:srgbClr val="CCFFFF"/>
    <a:srgbClr val="33CCCC"/>
    <a:srgbClr val="FF99FF"/>
    <a:srgbClr val="FFCC99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8" autoAdjust="0"/>
    <p:restoredTop sz="94569" autoAdjust="0"/>
  </p:normalViewPr>
  <p:slideViewPr>
    <p:cSldViewPr>
      <p:cViewPr varScale="1">
        <p:scale>
          <a:sx n="71" d="100"/>
          <a:sy n="71" d="100"/>
        </p:scale>
        <p:origin x="-148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067-8CD6-47D2-8022-8E53E4BB7437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1FA1-FFFF-470E-82D0-53E008B5CA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719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6FC-4149-4381-B200-0ACC926D0C10}" type="datetime1">
              <a:rPr lang="en-GB" smtClean="0"/>
              <a:t>02/06/2020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6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063-8333-41A8-A131-A42E0F0649C6}" type="datetime1">
              <a:rPr lang="en-GB" smtClean="0"/>
              <a:t>02/06/2020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2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A15-39CA-42AA-A3F4-D4AAF34DD1E5}" type="datetime1">
              <a:rPr lang="en-GB" smtClean="0"/>
              <a:t>02/06/2020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04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AFF6-4C91-482D-BDF5-223514DB0B0D}" type="datetime1">
              <a:rPr lang="en-GB" smtClean="0"/>
              <a:t>02/06/2020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5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DE7-28FF-42C7-B167-7DC7A77ED2F3}" type="datetime1">
              <a:rPr lang="en-GB" smtClean="0"/>
              <a:t>02/06/2020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8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A350-1E2E-41EE-BD8A-FB0D72F078C3}" type="datetime1">
              <a:rPr lang="en-GB" smtClean="0"/>
              <a:t>02/06/2020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4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14B-6929-4AD1-B5B4-312DAFF8489C}" type="datetime1">
              <a:rPr lang="en-GB" smtClean="0"/>
              <a:t>02/06/2020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6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18E-BA98-4F08-AFAD-55E0F9C51274}" type="datetime1">
              <a:rPr lang="en-GB" smtClean="0"/>
              <a:t>02/06/2020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E76-28A1-4CD7-9645-E1D020974391}" type="datetime1">
              <a:rPr lang="en-GB" smtClean="0"/>
              <a:t>02/06/2020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D3C4-D885-44D5-BC36-8CDC16C4E35A}" type="datetime1">
              <a:rPr lang="en-GB" smtClean="0"/>
              <a:t>02/06/2020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7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988-22DC-4746-8A43-E6C6BF5D65EE}" type="datetime1">
              <a:rPr lang="en-GB" smtClean="0"/>
              <a:t>02/06/2020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1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A74E-3BE8-4B6E-81A4-95A392C53EA5}" type="datetime1">
              <a:rPr lang="en-GB" smtClean="0"/>
              <a:t>02/06/2020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6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mailto:ugoleone.cavalcanti@studio.unibo.i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ugoleone.cavalcanti@studio.unibo.i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9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9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2548093" y="2984884"/>
            <a:ext cx="2143122" cy="1455863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  <a:p>
            <a:pPr algn="ctr"/>
            <a:r>
              <a:rPr lang="it-IT" sz="2000" dirty="0">
                <a:solidFill>
                  <a:schemeClr val="tx1"/>
                </a:solidFill>
              </a:rPr>
              <a:t>(</a:t>
            </a:r>
            <a:r>
              <a:rPr lang="it-IT" sz="2000" dirty="0" err="1">
                <a:solidFill>
                  <a:schemeClr val="tx1"/>
                </a:solidFill>
              </a:rPr>
              <a:t>Eclipse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Pluigins</a:t>
            </a:r>
            <a:r>
              <a:rPr lang="it-IT" sz="2000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2548093" y="2236541"/>
            <a:ext cx="2143122" cy="62117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qa</a:t>
            </a:r>
            <a:r>
              <a:rPr lang="it-IT" sz="2400" dirty="0"/>
              <a:t> </a:t>
            </a:r>
            <a:r>
              <a:rPr lang="it-IT" sz="2400" dirty="0" err="1"/>
              <a:t>metamodel</a:t>
            </a:r>
            <a:endParaRPr lang="it-IT" sz="2400" dirty="0"/>
          </a:p>
        </p:txBody>
      </p:sp>
      <p:cxnSp>
        <p:nvCxnSpPr>
          <p:cNvPr id="26" name="Connettore 4 25"/>
          <p:cNvCxnSpPr>
            <a:stCxn id="29" idx="3"/>
            <a:endCxn id="25" idx="0"/>
          </p:cNvCxnSpPr>
          <p:nvPr/>
        </p:nvCxnSpPr>
        <p:spPr>
          <a:xfrm>
            <a:off x="3419872" y="936875"/>
            <a:ext cx="199782" cy="1299666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3723866" y="1469085"/>
            <a:ext cx="115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instanceof</a:t>
            </a:r>
            <a:endParaRPr lang="en-US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040843" y="3451206"/>
            <a:ext cx="1914422" cy="52322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tx1"/>
                </a:solidFill>
              </a:rPr>
              <a:t>Kotlin</a:t>
            </a:r>
            <a:r>
              <a:rPr lang="it-IT" sz="2800" dirty="0">
                <a:solidFill>
                  <a:schemeClr val="tx1"/>
                </a:solidFill>
              </a:rPr>
              <a:t> code 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357005" y="404664"/>
            <a:ext cx="3062867" cy="1064421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/>
          </a:lstStyle>
          <a:p>
            <a:r>
              <a:rPr lang="it-IT" sz="2400" dirty="0"/>
              <a:t>High-</a:t>
            </a:r>
            <a:r>
              <a:rPr lang="it-IT" sz="2400" dirty="0" err="1"/>
              <a:t>level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application</a:t>
            </a:r>
            <a:r>
              <a:rPr lang="it-IT" sz="2400" dirty="0"/>
              <a:t> code </a:t>
            </a:r>
          </a:p>
          <a:p>
            <a:r>
              <a:rPr lang="it-IT" sz="2400" dirty="0"/>
              <a:t>(model)</a:t>
            </a:r>
            <a:endParaRPr lang="en-US" sz="24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5871911" y="4838918"/>
            <a:ext cx="2252283" cy="922308"/>
          </a:xfrm>
          <a:prstGeom prst="rect">
            <a:avLst/>
          </a:prstGeom>
          <a:solidFill>
            <a:srgbClr val="FF99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dirty="0" err="1">
                <a:solidFill>
                  <a:schemeClr val="tx1"/>
                </a:solidFill>
              </a:rPr>
              <a:t>Qak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Infrastructure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Connettore 2 30"/>
          <p:cNvCxnSpPr>
            <a:stCxn id="23" idx="3"/>
            <a:endCxn id="28" idx="1"/>
          </p:cNvCxnSpPr>
          <p:nvPr/>
        </p:nvCxnSpPr>
        <p:spPr>
          <a:xfrm>
            <a:off x="4691215" y="3712816"/>
            <a:ext cx="1349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28" idx="2"/>
            <a:endCxn id="30" idx="0"/>
          </p:cNvCxnSpPr>
          <p:nvPr/>
        </p:nvCxnSpPr>
        <p:spPr>
          <a:xfrm flipH="1">
            <a:off x="6998053" y="3974426"/>
            <a:ext cx="1" cy="864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4904018" y="3343483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generates</a:t>
            </a:r>
            <a:endParaRPr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5871912" y="5763473"/>
            <a:ext cx="24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it.unibo.qakactor-2.3.jar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4765878" y="2269906"/>
            <a:ext cx="2209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Defined</a:t>
            </a:r>
            <a:r>
              <a:rPr lang="it-IT" dirty="0"/>
              <a:t> in </a:t>
            </a:r>
            <a:r>
              <a:rPr lang="it-IT" dirty="0" err="1"/>
              <a:t>project</a:t>
            </a:r>
            <a:endParaRPr lang="it-IT" dirty="0"/>
          </a:p>
          <a:p>
            <a:r>
              <a:rPr lang="it-IT" i="1" dirty="0" err="1"/>
              <a:t>it.unibo.Qactork</a:t>
            </a:r>
            <a:endParaRPr lang="en-US" i="1" dirty="0"/>
          </a:p>
        </p:txBody>
      </p:sp>
      <p:cxnSp>
        <p:nvCxnSpPr>
          <p:cNvPr id="73" name="Connettore 4 72"/>
          <p:cNvCxnSpPr>
            <a:stCxn id="29" idx="2"/>
            <a:endCxn id="23" idx="1"/>
          </p:cNvCxnSpPr>
          <p:nvPr/>
        </p:nvCxnSpPr>
        <p:spPr>
          <a:xfrm rot="16200000" flipH="1">
            <a:off x="1096401" y="2261123"/>
            <a:ext cx="2243731" cy="6596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sellaDiTesto 110"/>
          <p:cNvSpPr txBox="1"/>
          <p:nvPr/>
        </p:nvSpPr>
        <p:spPr>
          <a:xfrm>
            <a:off x="5693063" y="4345622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r>
              <a:rPr lang="it-IT" dirty="0"/>
              <a:t> from</a:t>
            </a:r>
            <a:endParaRPr lang="en-US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7140811" y="4345622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Runs</a:t>
            </a:r>
            <a:r>
              <a:rPr lang="it-IT" dirty="0"/>
              <a:t> over</a:t>
            </a:r>
            <a:endParaRPr lang="en-US" dirty="0"/>
          </a:p>
        </p:txBody>
      </p:sp>
      <p:sp>
        <p:nvSpPr>
          <p:cNvPr id="119" name="Rettangolo 118"/>
          <p:cNvSpPr/>
          <p:nvPr/>
        </p:nvSpPr>
        <p:spPr>
          <a:xfrm>
            <a:off x="2218267" y="4545322"/>
            <a:ext cx="31477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it.unibo.Qactork_1.2.3.jar</a:t>
            </a:r>
          </a:p>
          <a:p>
            <a:r>
              <a:rPr lang="en-GB" i="1" dirty="0"/>
              <a:t>it.unibo.Qactork.ide_1.2.3.jar</a:t>
            </a:r>
          </a:p>
          <a:p>
            <a:r>
              <a:rPr lang="en-GB" i="1" u="sng" dirty="0"/>
              <a:t>it.unibo.Qactork.ui_1.2.3.jar</a:t>
            </a:r>
          </a:p>
        </p:txBody>
      </p:sp>
    </p:spTree>
    <p:extLst>
      <p:ext uri="{BB962C8B-B14F-4D97-AF65-F5344CB8AC3E}">
        <p14:creationId xmlns:p14="http://schemas.microsoft.com/office/powerpoint/2010/main" val="14354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/>
      <p:bldP spid="28" grpId="0" animBg="1"/>
      <p:bldP spid="29" grpId="0" animBg="1"/>
      <p:bldP spid="30" grpId="0" animBg="1"/>
      <p:bldP spid="36" grpId="0"/>
      <p:bldP spid="111" grpId="0"/>
      <p:bldP spid="1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Specifica della grammatica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University of Bologna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00034" y="1164134"/>
            <a:ext cx="81440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grammar</a:t>
            </a:r>
            <a:r>
              <a:rPr lang="it-IT" b="1" dirty="0"/>
              <a:t> </a:t>
            </a:r>
            <a:r>
              <a:rPr lang="it-IT" b="1" dirty="0" err="1"/>
              <a:t>it.unibo.xtext.Entities</a:t>
            </a:r>
            <a:r>
              <a:rPr lang="it-IT" b="1" dirty="0"/>
              <a:t> </a:t>
            </a:r>
            <a:r>
              <a:rPr lang="it-IT" b="1" dirty="0" err="1"/>
              <a:t>with</a:t>
            </a:r>
            <a:r>
              <a:rPr lang="it-IT" b="1" dirty="0"/>
              <a:t> </a:t>
            </a:r>
            <a:r>
              <a:rPr lang="it-IT" b="1" dirty="0" err="1"/>
              <a:t>org.eclipse.xtext.common.Terminals</a:t>
            </a:r>
            <a:endParaRPr lang="it-IT" b="1" dirty="0"/>
          </a:p>
          <a:p>
            <a:r>
              <a:rPr lang="it-IT" b="1" dirty="0">
                <a:solidFill>
                  <a:srgbClr val="0070C0"/>
                </a:solidFill>
              </a:rPr>
              <a:t>generate 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>
                <a:solidFill>
                  <a:srgbClr val="0070C0"/>
                </a:solidFill>
              </a:rPr>
              <a:t> "http://www.unibo.it/</a:t>
            </a:r>
            <a:r>
              <a:rPr lang="it-IT" b="1" dirty="0" err="1">
                <a:solidFill>
                  <a:srgbClr val="0070C0"/>
                </a:solidFill>
              </a:rPr>
              <a:t>xtext</a:t>
            </a:r>
            <a:r>
              <a:rPr lang="it-IT" b="1" dirty="0">
                <a:solidFill>
                  <a:srgbClr val="0070C0"/>
                </a:solidFill>
              </a:rPr>
              <a:t>/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/>
              <a:t>"</a:t>
            </a:r>
          </a:p>
          <a:p>
            <a:endParaRPr lang="it-IT" dirty="0"/>
          </a:p>
          <a:p>
            <a:r>
              <a:rPr lang="it-IT" dirty="0" err="1"/>
              <a:t>Model</a:t>
            </a:r>
            <a:r>
              <a:rPr lang="it-IT" dirty="0"/>
              <a:t> :		(imports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Import)</a:t>
            </a:r>
            <a:r>
              <a:rPr lang="it-IT" dirty="0">
                <a:solidFill>
                  <a:srgbClr val="C00000"/>
                </a:solidFill>
              </a:rPr>
              <a:t>*</a:t>
            </a:r>
          </a:p>
          <a:p>
            <a:r>
              <a:rPr lang="it-IT" dirty="0"/>
              <a:t>		(types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Type)</a:t>
            </a:r>
            <a:r>
              <a:rPr lang="it-IT" dirty="0">
                <a:solidFill>
                  <a:srgbClr val="C00000"/>
                </a:solidFill>
              </a:rPr>
              <a:t>*	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/>
              <a:t>Import :	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import</a:t>
            </a:r>
            <a:r>
              <a:rPr lang="it-IT" dirty="0"/>
              <a:t>' </a:t>
            </a:r>
            <a:r>
              <a:rPr lang="it-IT" dirty="0" err="1"/>
              <a:t>importURI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= </a:t>
            </a:r>
            <a:r>
              <a:rPr lang="it-IT" dirty="0"/>
              <a:t>STRING;</a:t>
            </a:r>
          </a:p>
          <a:p>
            <a:endParaRPr lang="it-IT" dirty="0"/>
          </a:p>
          <a:p>
            <a:r>
              <a:rPr lang="it-IT" dirty="0" err="1"/>
              <a:t>Type</a:t>
            </a:r>
            <a:r>
              <a:rPr lang="it-IT" dirty="0"/>
              <a:t>:		</a:t>
            </a:r>
            <a:r>
              <a:rPr lang="it-IT" dirty="0" err="1"/>
              <a:t>SimpleType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| </a:t>
            </a:r>
            <a:r>
              <a:rPr lang="it-IT" dirty="0" err="1"/>
              <a:t>Entity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SimpleType</a:t>
            </a:r>
            <a:r>
              <a:rPr lang="it-IT" dirty="0"/>
              <a:t>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type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/>
              <a:t> =</a:t>
            </a:r>
            <a:r>
              <a:rPr lang="it-IT" b="1" dirty="0">
                <a:solidFill>
                  <a:srgbClr val="FF0000"/>
                </a:solidFill>
              </a:rPr>
              <a:t> ID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Entity</a:t>
            </a:r>
            <a:r>
              <a:rPr lang="it-IT" dirty="0"/>
              <a:t> 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entity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 err="1"/>
              <a:t>ID</a:t>
            </a:r>
            <a:r>
              <a:rPr lang="it-IT" dirty="0"/>
              <a:t> (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extends</a:t>
            </a:r>
            <a:r>
              <a:rPr lang="it-IT" dirty="0"/>
              <a:t>' </a:t>
            </a:r>
            <a:r>
              <a:rPr lang="it-IT" dirty="0" err="1"/>
              <a:t>extends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>
                <a:solidFill>
                  <a:srgbClr val="C00000"/>
                </a:solidFill>
              </a:rPr>
              <a:t> [</a:t>
            </a:r>
            <a:r>
              <a:rPr lang="it-IT" dirty="0"/>
              <a:t> 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]</a:t>
            </a:r>
            <a:r>
              <a:rPr lang="it-IT" dirty="0"/>
              <a:t> )</a:t>
            </a:r>
            <a:r>
              <a:rPr lang="it-IT" dirty="0">
                <a:solidFill>
                  <a:srgbClr val="C00000"/>
                </a:solidFill>
              </a:rPr>
              <a:t>?</a:t>
            </a:r>
            <a:r>
              <a:rPr lang="it-IT" dirty="0"/>
              <a:t> '</a:t>
            </a:r>
            <a:r>
              <a:rPr lang="it-IT" b="1" dirty="0">
                <a:solidFill>
                  <a:srgbClr val="00B050"/>
                </a:solidFill>
              </a:rPr>
              <a:t>{</a:t>
            </a:r>
            <a:r>
              <a:rPr lang="it-IT" dirty="0"/>
              <a:t>'</a:t>
            </a:r>
          </a:p>
          <a:p>
            <a:r>
              <a:rPr lang="it-IT" dirty="0"/>
              <a:t>	properties+=Property*</a:t>
            </a:r>
          </a:p>
          <a:p>
            <a:r>
              <a:rPr lang="it-IT" dirty="0"/>
              <a:t>	'</a:t>
            </a:r>
            <a:r>
              <a:rPr lang="it-IT" b="1" dirty="0">
                <a:solidFill>
                  <a:srgbClr val="00B050"/>
                </a:solidFill>
              </a:rPr>
              <a:t>}</a:t>
            </a:r>
            <a:r>
              <a:rPr lang="it-IT" dirty="0"/>
              <a:t>';</a:t>
            </a:r>
          </a:p>
          <a:p>
            <a:endParaRPr lang="it-IT" dirty="0"/>
          </a:p>
          <a:p>
            <a:r>
              <a:rPr lang="it-IT" dirty="0" err="1"/>
              <a:t>Property</a:t>
            </a:r>
            <a:r>
              <a:rPr lang="it-IT" dirty="0"/>
              <a:t>:	</a:t>
            </a:r>
            <a:r>
              <a:rPr lang="en-US" b="1" dirty="0">
                <a:solidFill>
                  <a:srgbClr val="00B050"/>
                </a:solidFill>
              </a:rPr>
              <a:t>'property</a:t>
            </a:r>
            <a:r>
              <a:rPr lang="en-US" dirty="0"/>
              <a:t>' name=ID '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r>
              <a:rPr lang="en-US" dirty="0"/>
              <a:t>' type</a:t>
            </a:r>
            <a:r>
              <a:rPr lang="en-US" dirty="0">
                <a:solidFill>
                  <a:srgbClr val="C00000"/>
                </a:solidFill>
              </a:rPr>
              <a:t>= [ </a:t>
            </a:r>
            <a:r>
              <a:rPr lang="en-US" dirty="0"/>
              <a:t>Type </a:t>
            </a:r>
            <a:r>
              <a:rPr lang="en-US" dirty="0">
                <a:solidFill>
                  <a:srgbClr val="C00000"/>
                </a:solidFill>
              </a:rPr>
              <a:t>]</a:t>
            </a:r>
            <a:r>
              <a:rPr lang="en-US" dirty="0"/>
              <a:t> ( many </a:t>
            </a:r>
            <a:r>
              <a:rPr lang="en-US" dirty="0">
                <a:solidFill>
                  <a:srgbClr val="C00000"/>
                </a:solidFill>
              </a:rPr>
              <a:t>?=</a:t>
            </a:r>
            <a:r>
              <a:rPr lang="en-US" dirty="0"/>
              <a:t> '</a:t>
            </a:r>
            <a:r>
              <a:rPr lang="en-US" dirty="0">
                <a:solidFill>
                  <a:srgbClr val="00B050"/>
                </a:solidFill>
              </a:rPr>
              <a:t>[]</a:t>
            </a:r>
            <a:r>
              <a:rPr lang="en-US" dirty="0"/>
              <a:t>')?;</a:t>
            </a:r>
            <a:endParaRPr lang="it-IT" dirty="0"/>
          </a:p>
        </p:txBody>
      </p:sp>
      <p:sp>
        <p:nvSpPr>
          <p:cNvPr id="7" name="TextBox 5"/>
          <p:cNvSpPr txBox="1"/>
          <p:nvPr/>
        </p:nvSpPr>
        <p:spPr>
          <a:xfrm>
            <a:off x="6215074" y="1785926"/>
            <a:ext cx="227690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/>
              <a:t>EBNF </a:t>
            </a:r>
            <a:r>
              <a:rPr lang="it-IT" sz="2800" dirty="0" err="1"/>
              <a:t>notation</a:t>
            </a:r>
            <a:endParaRPr lang="it-IT" sz="28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000760" y="3143248"/>
            <a:ext cx="314324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 grammar is a collection of Rules. </a:t>
            </a:r>
          </a:p>
          <a:p>
            <a:endParaRPr lang="en-US" sz="1400" dirty="0"/>
          </a:p>
          <a:p>
            <a:r>
              <a:rPr lang="en-US" sz="1400" dirty="0"/>
              <a:t>Rules start with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name</a:t>
            </a:r>
            <a:r>
              <a:rPr lang="it-IT" sz="1400" dirty="0"/>
              <a:t> </a:t>
            </a:r>
            <a:r>
              <a:rPr lang="it-IT" sz="1400" dirty="0" err="1"/>
              <a:t>followed</a:t>
            </a:r>
            <a:r>
              <a:rPr lang="it-IT" sz="1400" dirty="0"/>
              <a:t> </a:t>
            </a:r>
            <a:r>
              <a:rPr lang="it-IT" sz="1400" dirty="0" err="1"/>
              <a:t>by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:</a:t>
            </a:r>
            <a:r>
              <a:rPr lang="it-IT" sz="1400" dirty="0">
                <a:solidFill>
                  <a:srgbClr val="C00000"/>
                </a:solidFill>
              </a:rPr>
              <a:t> </a:t>
            </a:r>
            <a:r>
              <a:rPr lang="it-IT" sz="1400" dirty="0"/>
              <a:t>and </a:t>
            </a:r>
            <a:r>
              <a:rPr lang="it-IT" sz="1400" dirty="0" err="1"/>
              <a:t>ending</a:t>
            </a:r>
            <a:r>
              <a:rPr lang="it-IT" sz="1400" dirty="0"/>
              <a:t> </a:t>
            </a:r>
            <a:r>
              <a:rPr lang="it-IT" sz="1400" dirty="0" err="1"/>
              <a:t>with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000760" y="6119336"/>
            <a:ext cx="314324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sz="1400" dirty="0"/>
              <a:t>The </a:t>
            </a:r>
            <a:r>
              <a:rPr lang="it-IT" sz="1400" dirty="0" err="1"/>
              <a:t>editor</a:t>
            </a:r>
            <a:r>
              <a:rPr lang="it-IT" sz="1400" dirty="0"/>
              <a:t> </a:t>
            </a:r>
            <a:r>
              <a:rPr lang="it-IT" sz="1400" dirty="0" err="1"/>
              <a:t>provides</a:t>
            </a:r>
            <a:r>
              <a:rPr lang="it-IT" sz="1400" dirty="0"/>
              <a:t> code </a:t>
            </a:r>
            <a:r>
              <a:rPr lang="it-IT" sz="1400" dirty="0" err="1"/>
              <a:t>completion</a:t>
            </a:r>
            <a:r>
              <a:rPr lang="it-IT" sz="1400" dirty="0"/>
              <a:t> and </a:t>
            </a:r>
            <a:r>
              <a:rPr lang="it-IT" sz="1400" dirty="0" err="1"/>
              <a:t>constraint</a:t>
            </a:r>
            <a:r>
              <a:rPr lang="it-IT" sz="1400" dirty="0"/>
              <a:t> </a:t>
            </a:r>
            <a:r>
              <a:rPr lang="it-IT" sz="1400" dirty="0" err="1"/>
              <a:t>checking</a:t>
            </a:r>
            <a:r>
              <a:rPr lang="it-IT" sz="1400" dirty="0"/>
              <a:t> </a:t>
            </a:r>
            <a:r>
              <a:rPr lang="it-IT" sz="1400" dirty="0" err="1"/>
              <a:t>for</a:t>
            </a:r>
            <a:r>
              <a:rPr lang="it-IT" sz="1400" dirty="0"/>
              <a:t> the </a:t>
            </a:r>
            <a:r>
              <a:rPr lang="it-IT" sz="1400" dirty="0" err="1"/>
              <a:t>grammars</a:t>
            </a:r>
            <a:r>
              <a:rPr lang="it-IT" sz="1400" dirty="0"/>
              <a:t> </a:t>
            </a:r>
            <a:r>
              <a:rPr lang="it-IT" sz="1400" dirty="0" err="1"/>
              <a:t>themselves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4683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11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1933331" y="356031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/>
          <p:cNvCxnSpPr/>
          <p:nvPr/>
        </p:nvCxnSpPr>
        <p:spPr>
          <a:xfrm>
            <a:off x="421163" y="631312"/>
            <a:ext cx="1520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89985" y="125198"/>
            <a:ext cx="138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a:Int, b:Int</a:t>
            </a:r>
            <a:endParaRPr lang="en-GB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2653411" y="413230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7" name="Rettangolo 16"/>
          <p:cNvSpPr/>
          <p:nvPr/>
        </p:nvSpPr>
        <p:spPr>
          <a:xfrm>
            <a:off x="4671251" y="343280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8" name="Connettore 2 17"/>
          <p:cNvCxnSpPr/>
          <p:nvPr/>
        </p:nvCxnSpPr>
        <p:spPr>
          <a:xfrm>
            <a:off x="3919217" y="618561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5350063" y="400479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Unit</a:t>
            </a:r>
            <a:endParaRPr lang="en-GB" sz="2400" dirty="0"/>
          </a:p>
        </p:txBody>
      </p:sp>
      <p:sp>
        <p:nvSpPr>
          <p:cNvPr id="11" name="Rettangolo 10"/>
          <p:cNvSpPr/>
          <p:nvPr/>
        </p:nvSpPr>
        <p:spPr>
          <a:xfrm>
            <a:off x="1933331" y="1522968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3" name="Connettore 2 12"/>
          <p:cNvCxnSpPr/>
          <p:nvPr/>
        </p:nvCxnSpPr>
        <p:spPr>
          <a:xfrm>
            <a:off x="1181297" y="1798249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1381344" y="14110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15" name="CasellaDiTesto 14"/>
          <p:cNvSpPr txBox="1"/>
          <p:nvPr/>
        </p:nvSpPr>
        <p:spPr>
          <a:xfrm>
            <a:off x="2731183" y="1567416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6" name="Rettangolo 15"/>
          <p:cNvSpPr/>
          <p:nvPr/>
        </p:nvSpPr>
        <p:spPr>
          <a:xfrm>
            <a:off x="4629983" y="1510216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9" name="Connettore 2 18"/>
          <p:cNvCxnSpPr/>
          <p:nvPr/>
        </p:nvCxnSpPr>
        <p:spPr>
          <a:xfrm>
            <a:off x="3877949" y="1785497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5391331" y="16542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27" name="CasellaDiTesto 26"/>
          <p:cNvSpPr txBox="1"/>
          <p:nvPr/>
        </p:nvSpPr>
        <p:spPr>
          <a:xfrm>
            <a:off x="3877949" y="124998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it-IT" dirty="0"/>
              <a:t>k:Int</a:t>
            </a:r>
            <a:endParaRPr lang="en-GB" dirty="0"/>
          </a:p>
        </p:txBody>
      </p:sp>
      <p:sp>
        <p:nvSpPr>
          <p:cNvPr id="26" name="Ovale 33">
            <a:extLst>
              <a:ext uri="{FF2B5EF4-FFF2-40B4-BE49-F238E27FC236}">
                <a16:creationId xmlns="" xmlns:a16="http://schemas.microsoft.com/office/drawing/2014/main" id="{EE7E7EAA-6204-4C59-9F31-DF632E43B747}"/>
              </a:ext>
            </a:extLst>
          </p:cNvPr>
          <p:cNvSpPr/>
          <p:nvPr/>
        </p:nvSpPr>
        <p:spPr>
          <a:xfrm>
            <a:off x="4732119" y="2421406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8" name="CasellaDiTesto 19">
            <a:extLst>
              <a:ext uri="{FF2B5EF4-FFF2-40B4-BE49-F238E27FC236}">
                <a16:creationId xmlns="" xmlns:a16="http://schemas.microsoft.com/office/drawing/2014/main" id="{7B23BAA7-7D89-43BE-B88E-D25D840BA294}"/>
              </a:ext>
            </a:extLst>
          </p:cNvPr>
          <p:cNvSpPr txBox="1"/>
          <p:nvPr/>
        </p:nvSpPr>
        <p:spPr>
          <a:xfrm>
            <a:off x="4589841" y="325295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9285CE8F-211F-4A96-BEFB-E42C5088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3108944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clientWenvTcpObj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coroutine to read sonar data) </a:t>
            </a:r>
          </a:p>
        </p:txBody>
      </p:sp>
      <p:cxnSp>
        <p:nvCxnSpPr>
          <p:cNvPr id="29" name="Connettore 2 126">
            <a:extLst>
              <a:ext uri="{FF2B5EF4-FFF2-40B4-BE49-F238E27FC236}">
                <a16:creationId xmlns="" xmlns:a16="http://schemas.microsoft.com/office/drawing/2014/main" id="{0AA0E6A2-F525-4C64-9B41-8AAC54C8346D}"/>
              </a:ext>
            </a:extLst>
          </p:cNvPr>
          <p:cNvCxnSpPr/>
          <p:nvPr/>
        </p:nvCxnSpPr>
        <p:spPr>
          <a:xfrm flipH="1">
            <a:off x="5111951" y="25848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9">
            <a:extLst>
              <a:ext uri="{FF2B5EF4-FFF2-40B4-BE49-F238E27FC236}">
                <a16:creationId xmlns="" xmlns:a16="http://schemas.microsoft.com/office/drawing/2014/main" id="{01EF4D93-4E7B-4DFB-AE38-808AA1CF2663}"/>
              </a:ext>
            </a:extLst>
          </p:cNvPr>
          <p:cNvCxnSpPr>
            <a:cxnSpLocks/>
          </p:cNvCxnSpPr>
          <p:nvPr/>
        </p:nvCxnSpPr>
        <p:spPr>
          <a:xfrm>
            <a:off x="3026434" y="2808162"/>
            <a:ext cx="1705685" cy="1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5">
            <a:extLst>
              <a:ext uri="{FF2B5EF4-FFF2-40B4-BE49-F238E27FC236}">
                <a16:creationId xmlns="" xmlns:a16="http://schemas.microsoft.com/office/drawing/2014/main" id="{663699FD-7F2E-4DD1-B4BF-227A041C2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05" y="2298314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sendMsg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jsonString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String) 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="" xmlns:a16="http://schemas.microsoft.com/office/drawing/2014/main" id="{E24D6CA4-2BC9-4AE1-95CB-AED96FDB9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606" y="2362874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="" xmlns:a16="http://schemas.microsoft.com/office/drawing/2014/main" id="{9DB22A3B-B6A7-4E63-A408-51B043370910}"/>
              </a:ext>
            </a:extLst>
          </p:cNvPr>
          <p:cNvSpPr/>
          <p:nvPr/>
        </p:nvSpPr>
        <p:spPr>
          <a:xfrm>
            <a:off x="5759721" y="2650146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68E3D2D9-1905-4E34-9DAF-86766AC88CC1}"/>
              </a:ext>
            </a:extLst>
          </p:cNvPr>
          <p:cNvCxnSpPr>
            <a:stCxn id="26" idx="6"/>
            <a:endCxn id="46" idx="2"/>
          </p:cNvCxnSpPr>
          <p:nvPr/>
        </p:nvCxnSpPr>
        <p:spPr>
          <a:xfrm>
            <a:off x="5481840" y="2781446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arrotondato 30"/>
          <p:cNvSpPr/>
          <p:nvPr/>
        </p:nvSpPr>
        <p:spPr>
          <a:xfrm>
            <a:off x="1107923" y="4077072"/>
            <a:ext cx="2664296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uppo 31"/>
          <p:cNvGrpSpPr/>
          <p:nvPr/>
        </p:nvGrpSpPr>
        <p:grpSpPr>
          <a:xfrm>
            <a:off x="1250609" y="4363968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7" name="Rettangolo 36"/>
          <p:cNvSpPr/>
          <p:nvPr/>
        </p:nvSpPr>
        <p:spPr>
          <a:xfrm>
            <a:off x="1838855" y="3824277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ctx1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8" name="Gruppo 37"/>
          <p:cNvGrpSpPr/>
          <p:nvPr/>
        </p:nvGrpSpPr>
        <p:grpSpPr>
          <a:xfrm>
            <a:off x="2639496" y="5020505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arrotondato 41"/>
          <p:cNvSpPr/>
          <p:nvPr/>
        </p:nvSpPr>
        <p:spPr>
          <a:xfrm>
            <a:off x="4132259" y="4127618"/>
            <a:ext cx="2592288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uppo 42"/>
          <p:cNvGrpSpPr/>
          <p:nvPr/>
        </p:nvGrpSpPr>
        <p:grpSpPr>
          <a:xfrm>
            <a:off x="5161234" y="4599817"/>
            <a:ext cx="812663" cy="763297"/>
            <a:chOff x="2441713" y="1277482"/>
            <a:chExt cx="812663" cy="763297"/>
          </a:xfrm>
        </p:grpSpPr>
        <p:sp>
          <p:nvSpPr>
            <p:cNvPr id="44" name="Parallelogramma 4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9" name="Triangolo isoscele 4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0" name="Rettangolo 49"/>
          <p:cNvSpPr/>
          <p:nvPr/>
        </p:nvSpPr>
        <p:spPr>
          <a:xfrm>
            <a:off x="4971203" y="3874823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ctx2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51" name="Connettore 2 50"/>
          <p:cNvCxnSpPr>
            <a:stCxn id="35" idx="6"/>
            <a:endCxn id="47" idx="1"/>
          </p:cNvCxnSpPr>
          <p:nvPr/>
        </p:nvCxnSpPr>
        <p:spPr>
          <a:xfrm flipV="1">
            <a:off x="2000330" y="4748487"/>
            <a:ext cx="3270698" cy="1873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iangolo isoscele 51"/>
          <p:cNvSpPr/>
          <p:nvPr/>
        </p:nvSpPr>
        <p:spPr>
          <a:xfrm rot="16200000">
            <a:off x="2059479" y="4890225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3" name="Connettore 4 52"/>
          <p:cNvCxnSpPr>
            <a:stCxn id="35" idx="4"/>
          </p:cNvCxnSpPr>
          <p:nvPr/>
        </p:nvCxnSpPr>
        <p:spPr>
          <a:xfrm rot="16200000" flipH="1">
            <a:off x="1998109" y="4754626"/>
            <a:ext cx="268751" cy="10140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5400000" flipH="1">
            <a:off x="2526650" y="5326381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5" name="Connettore 4 54"/>
          <p:cNvCxnSpPr>
            <a:stCxn id="40" idx="1"/>
            <a:endCxn id="52" idx="3"/>
          </p:cNvCxnSpPr>
          <p:nvPr/>
        </p:nvCxnSpPr>
        <p:spPr>
          <a:xfrm rot="16200000" flipV="1">
            <a:off x="2356150" y="4776035"/>
            <a:ext cx="209318" cy="576962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o 55"/>
          <p:cNvGrpSpPr/>
          <p:nvPr/>
        </p:nvGrpSpPr>
        <p:grpSpPr>
          <a:xfrm flipH="1">
            <a:off x="4636765" y="5297809"/>
            <a:ext cx="468196" cy="152639"/>
            <a:chOff x="5133975" y="5295900"/>
            <a:chExt cx="342900" cy="238125"/>
          </a:xfrm>
        </p:grpSpPr>
        <p:sp>
          <p:nvSpPr>
            <p:cNvPr id="57" name="Figura a mano libera 5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Figura a mano libera 5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04992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12</a:t>
            </a:fld>
            <a:endParaRPr lang="en-GB"/>
          </a:p>
        </p:txBody>
      </p:sp>
      <p:grpSp>
        <p:nvGrpSpPr>
          <p:cNvPr id="22" name="Gruppo 82">
            <a:extLst>
              <a:ext uri="{FF2B5EF4-FFF2-40B4-BE49-F238E27FC236}">
                <a16:creationId xmlns="" xmlns:a16="http://schemas.microsoft.com/office/drawing/2014/main" id="{D2ACE5A8-9046-43C9-855F-EC0E0754E6E4}"/>
              </a:ext>
            </a:extLst>
          </p:cNvPr>
          <p:cNvGrpSpPr/>
          <p:nvPr/>
        </p:nvGrpSpPr>
        <p:grpSpPr>
          <a:xfrm>
            <a:off x="1254461" y="297213"/>
            <a:ext cx="866156" cy="763297"/>
            <a:chOff x="1194666" y="2417771"/>
            <a:chExt cx="866156" cy="763297"/>
          </a:xfrm>
        </p:grpSpPr>
        <p:sp>
          <p:nvSpPr>
            <p:cNvPr id="23" name="Ovale 38">
              <a:extLst>
                <a:ext uri="{FF2B5EF4-FFF2-40B4-BE49-F238E27FC236}">
                  <a16:creationId xmlns="" xmlns:a16="http://schemas.microsoft.com/office/drawing/2014/main" id="{A3C33013-DAC5-4DE5-9575-78DF66227DDF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4" name="Rettangolo 39">
              <a:extLst>
                <a:ext uri="{FF2B5EF4-FFF2-40B4-BE49-F238E27FC236}">
                  <a16:creationId xmlns="" xmlns:a16="http://schemas.microsoft.com/office/drawing/2014/main" id="{94A5922D-9265-4A79-9770-BC1C16A107C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="" xmlns:a16="http://schemas.microsoft.com/office/drawing/2014/main" id="{A0FD7BD4-A807-4F3B-A3BC-009F1B02A9D4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6" name="Rectangle 4">
            <a:extLst>
              <a:ext uri="{FF2B5EF4-FFF2-40B4-BE49-F238E27FC236}">
                <a16:creationId xmlns="" xmlns:a16="http://schemas.microsoft.com/office/drawing/2014/main" id="{751C612F-85E8-46CD-9D97-711C49FAB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751" y="1168425"/>
            <a:ext cx="1378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3">
            <a:extLst>
              <a:ext uri="{FF2B5EF4-FFF2-40B4-BE49-F238E27FC236}">
                <a16:creationId xmlns="" xmlns:a16="http://schemas.microsoft.com/office/drawing/2014/main" id="{AE821BAD-5AB7-466B-8291-7E14ADF08024}"/>
              </a:ext>
            </a:extLst>
          </p:cNvPr>
          <p:cNvSpPr/>
          <p:nvPr/>
        </p:nvSpPr>
        <p:spPr>
          <a:xfrm>
            <a:off x="3937672" y="36519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9" name="CasellaDiTesto 19">
            <a:extLst>
              <a:ext uri="{FF2B5EF4-FFF2-40B4-BE49-F238E27FC236}">
                <a16:creationId xmlns="" xmlns:a16="http://schemas.microsoft.com/office/drawing/2014/main" id="{EF542A0F-AE9B-4720-A22D-4000E774217C}"/>
              </a:ext>
            </a:extLst>
          </p:cNvPr>
          <p:cNvSpPr txBox="1"/>
          <p:nvPr/>
        </p:nvSpPr>
        <p:spPr>
          <a:xfrm>
            <a:off x="3795394" y="1196751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40" name="Rectangle 4">
            <a:extLst>
              <a:ext uri="{FF2B5EF4-FFF2-40B4-BE49-F238E27FC236}">
                <a16:creationId xmlns="" xmlns:a16="http://schemas.microsoft.com/office/drawing/2014/main" id="{DC75D623-1BEE-420F-8F7A-642F64C2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44" y="1107516"/>
            <a:ext cx="3079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41" name="Connettore 2 126">
            <a:extLst>
              <a:ext uri="{FF2B5EF4-FFF2-40B4-BE49-F238E27FC236}">
                <a16:creationId xmlns="" xmlns:a16="http://schemas.microsoft.com/office/drawing/2014/main" id="{B9484729-5BBF-42A0-9532-D074E8F64D0C}"/>
              </a:ext>
            </a:extLst>
          </p:cNvPr>
          <p:cNvCxnSpPr/>
          <p:nvPr/>
        </p:nvCxnSpPr>
        <p:spPr>
          <a:xfrm flipH="1">
            <a:off x="4317504" y="52868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9">
            <a:extLst>
              <a:ext uri="{FF2B5EF4-FFF2-40B4-BE49-F238E27FC236}">
                <a16:creationId xmlns="" xmlns:a16="http://schemas.microsoft.com/office/drawing/2014/main" id="{2227C48D-AA34-4D81-9873-E2E1601CDD36}"/>
              </a:ext>
            </a:extLst>
          </p:cNvPr>
          <p:cNvCxnSpPr>
            <a:cxnSpLocks/>
            <a:stCxn id="23" idx="6"/>
            <a:endCxn id="38" idx="2"/>
          </p:cNvCxnSpPr>
          <p:nvPr/>
        </p:nvCxnSpPr>
        <p:spPr>
          <a:xfrm>
            <a:off x="2120617" y="700470"/>
            <a:ext cx="1817055" cy="2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5">
            <a:extLst>
              <a:ext uri="{FF2B5EF4-FFF2-40B4-BE49-F238E27FC236}">
                <a16:creationId xmlns="" xmlns:a16="http://schemas.microsoft.com/office/drawing/2014/main" id="{FDD84F83-30AC-4BF9-B9FF-531465460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491" y="290219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5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267" y="31045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53" name="Ovale 33">
            <a:extLst>
              <a:ext uri="{FF2B5EF4-FFF2-40B4-BE49-F238E27FC236}">
                <a16:creationId xmlns="" xmlns:a16="http://schemas.microsoft.com/office/drawing/2014/main" id="{435D5F9E-A655-4DD7-851D-B11A8F169495}"/>
              </a:ext>
            </a:extLst>
          </p:cNvPr>
          <p:cNvSpPr/>
          <p:nvPr/>
        </p:nvSpPr>
        <p:spPr>
          <a:xfrm>
            <a:off x="4946382" y="59772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5F862CA7-7927-4E0C-A697-C0E183A98073}"/>
              </a:ext>
            </a:extLst>
          </p:cNvPr>
          <p:cNvCxnSpPr>
            <a:endCxn id="53" idx="2"/>
          </p:cNvCxnSpPr>
          <p:nvPr/>
        </p:nvCxnSpPr>
        <p:spPr>
          <a:xfrm>
            <a:off x="4668501" y="72902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="" xmlns:a16="http://schemas.microsoft.com/office/drawing/2014/main" id="{CDFFCB79-ECE8-451E-A967-EFE490B3417F}"/>
              </a:ext>
            </a:extLst>
          </p:cNvPr>
          <p:cNvCxnSpPr>
            <a:cxnSpLocks/>
            <a:stCxn id="38" idx="3"/>
            <a:endCxn id="60" idx="4"/>
          </p:cNvCxnSpPr>
          <p:nvPr/>
        </p:nvCxnSpPr>
        <p:spPr>
          <a:xfrm rot="5400000" flipH="1">
            <a:off x="2333560" y="-734081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14ACD13F-7496-4B90-AE98-8683062A6B76}"/>
              </a:ext>
            </a:extLst>
          </p:cNvPr>
          <p:cNvSpPr/>
          <p:nvPr/>
        </p:nvSpPr>
        <p:spPr>
          <a:xfrm>
            <a:off x="693205" y="563313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ttore 2 92">
            <a:extLst>
              <a:ext uri="{FF2B5EF4-FFF2-40B4-BE49-F238E27FC236}">
                <a16:creationId xmlns="" xmlns:a16="http://schemas.microsoft.com/office/drawing/2014/main" id="{D129B3F1-E984-4808-8DB5-56CC7FF47729}"/>
              </a:ext>
            </a:extLst>
          </p:cNvPr>
          <p:cNvCxnSpPr/>
          <p:nvPr/>
        </p:nvCxnSpPr>
        <p:spPr>
          <a:xfrm>
            <a:off x="471202" y="76031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6"/>
          <p:cNvSpPr/>
          <p:nvPr/>
        </p:nvSpPr>
        <p:spPr>
          <a:xfrm>
            <a:off x="3397090" y="3764938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working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3253073" y="398293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4353093" y="2527308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4648825" y="248891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init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5590724" y="2613115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5547973" y="3229346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5533354" y="4476834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5439595" y="5137176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doCollision</a:t>
            </a:r>
            <a:endParaRPr lang="en-GB" sz="1600" dirty="0"/>
          </a:p>
        </p:txBody>
      </p:sp>
      <p:sp>
        <p:nvSpPr>
          <p:cNvPr id="68" name="Ovale 67"/>
          <p:cNvSpPr/>
          <p:nvPr/>
        </p:nvSpPr>
        <p:spPr>
          <a:xfrm>
            <a:off x="5482345" y="3835404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doMove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4803177" y="3117911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4647216" y="4098741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5"/>
            <a:endCxn id="66" idx="2"/>
          </p:cNvCxnSpPr>
          <p:nvPr/>
        </p:nvCxnSpPr>
        <p:spPr>
          <a:xfrm rot="16200000" flipH="1">
            <a:off x="4795001" y="4003914"/>
            <a:ext cx="407491" cy="106921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stCxn id="47" idx="4"/>
            <a:endCxn id="67" idx="2"/>
          </p:cNvCxnSpPr>
          <p:nvPr/>
        </p:nvCxnSpPr>
        <p:spPr>
          <a:xfrm rot="16200000" flipH="1">
            <a:off x="4245203" y="4209496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3580167" y="4098741"/>
            <a:ext cx="3884664" cy="236036"/>
          </a:xfrm>
          <a:prstGeom prst="bentConnector4">
            <a:avLst>
              <a:gd name="adj1" fmla="val -310"/>
              <a:gd name="adj2" fmla="val 84022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6718043" y="4098741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>
            <a:off x="6856846" y="4725788"/>
            <a:ext cx="602863" cy="1648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/>
          <p:nvPr/>
        </p:nvCxnSpPr>
        <p:spPr>
          <a:xfrm flipV="1">
            <a:off x="7174840" y="5403889"/>
            <a:ext cx="284869" cy="144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4735900" y="308761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end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4785893" y="3724478"/>
            <a:ext cx="7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move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4801225" y="437293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4384682" y="500770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30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810" y="4863314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46" name="Rectangle 5">
            <a:extLst>
              <a:ext uri="{FF2B5EF4-FFF2-40B4-BE49-F238E27FC236}">
                <a16:creationId xmlns="" xmlns:a16="http://schemas.microsoft.com/office/drawing/2014/main" id="{0CBD2E55-2030-4802-A4F1-C2953AF0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08" y="55747"/>
            <a:ext cx="1024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…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5">
            <a:extLst>
              <a:ext uri="{FF2B5EF4-FFF2-40B4-BE49-F238E27FC236}">
                <a16:creationId xmlns="" xmlns:a16="http://schemas.microsoft.com/office/drawing/2014/main" id="{CF0A08CC-F966-460F-9624-0266DD14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07" y="1664802"/>
            <a:ext cx="154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4215385" y="1977897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653" y="2159676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</p:spTree>
    <p:extLst>
      <p:ext uri="{BB962C8B-B14F-4D97-AF65-F5344CB8AC3E}">
        <p14:creationId xmlns:p14="http://schemas.microsoft.com/office/powerpoint/2010/main" val="163986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13</a:t>
            </a:fld>
            <a:endParaRPr lang="en-GB"/>
          </a:p>
        </p:txBody>
      </p:sp>
      <p:sp>
        <p:nvSpPr>
          <p:cNvPr id="47" name="Ovale 46"/>
          <p:cNvSpPr/>
          <p:nvPr/>
        </p:nvSpPr>
        <p:spPr>
          <a:xfrm>
            <a:off x="820643" y="2900474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receive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676626" y="3118471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1776646" y="1662844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2072378" y="1624451"/>
            <a:ext cx="63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start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3014277" y="1748651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2971526" y="2364882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2820057" y="4306627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elabSensor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7108896" y="1481937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doCollision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2905898" y="2970940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doStop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2226730" y="2253447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2070769" y="3234277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4"/>
            <a:endCxn id="66" idx="2"/>
          </p:cNvCxnSpPr>
          <p:nvPr/>
        </p:nvCxnSpPr>
        <p:spPr>
          <a:xfrm rot="16200000" flipH="1">
            <a:off x="1630892" y="3382895"/>
            <a:ext cx="1003979" cy="137435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endCxn id="67" idx="2"/>
          </p:cNvCxnSpPr>
          <p:nvPr/>
        </p:nvCxnSpPr>
        <p:spPr>
          <a:xfrm rot="16200000" flipH="1">
            <a:off x="5914504" y="554257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1003720" y="3234277"/>
            <a:ext cx="3884664" cy="236036"/>
          </a:xfrm>
          <a:prstGeom prst="bentConnector4">
            <a:avLst>
              <a:gd name="adj1" fmla="val -310"/>
              <a:gd name="adj2" fmla="val 77466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4141596" y="3234277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>
            <a:stCxn id="66" idx="6"/>
          </p:cNvCxnSpPr>
          <p:nvPr/>
        </p:nvCxnSpPr>
        <p:spPr>
          <a:xfrm>
            <a:off x="4375579" y="4572061"/>
            <a:ext cx="512805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>
            <a:stCxn id="58" idx="6"/>
          </p:cNvCxnSpPr>
          <p:nvPr/>
        </p:nvCxnSpPr>
        <p:spPr>
          <a:xfrm flipV="1">
            <a:off x="4489582" y="3866208"/>
            <a:ext cx="358396" cy="72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2159453" y="222315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1318ED"/>
                </a:solidFill>
              </a:rPr>
              <a:t>end</a:t>
            </a:r>
            <a:endParaRPr lang="en-GB" b="1" dirty="0">
              <a:solidFill>
                <a:srgbClr val="1318ED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2209446" y="286001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stop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1985077" y="420272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6053983" y="135246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1638938" y="1113433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416" y="3465746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58" name="Ovale 57"/>
          <p:cNvSpPr/>
          <p:nvPr/>
        </p:nvSpPr>
        <p:spPr>
          <a:xfrm>
            <a:off x="2946051" y="3610074"/>
            <a:ext cx="1543531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doResume</a:t>
            </a:r>
            <a:endParaRPr lang="en-GB" sz="1600" dirty="0"/>
          </a:p>
        </p:txBody>
      </p:sp>
      <p:cxnSp>
        <p:nvCxnSpPr>
          <p:cNvPr id="59" name="Connettore 4 58"/>
          <p:cNvCxnSpPr>
            <a:stCxn id="47" idx="5"/>
            <a:endCxn id="58" idx="2"/>
          </p:cNvCxnSpPr>
          <p:nvPr/>
        </p:nvCxnSpPr>
        <p:spPr>
          <a:xfrm rot="16200000" flipH="1">
            <a:off x="2215322" y="3142682"/>
            <a:ext cx="403098" cy="1058359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24458" y="350625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resume</a:t>
            </a:r>
            <a:endParaRPr lang="en-GB" b="1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4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DE3B0D5F-B032-4ABA-8BA4-86B2ACAE6FE9}"/>
              </a:ext>
            </a:extLst>
          </p:cNvPr>
          <p:cNvSpPr/>
          <p:nvPr/>
        </p:nvSpPr>
        <p:spPr>
          <a:xfrm>
            <a:off x="827584" y="260442"/>
            <a:ext cx="2520280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D6894C7-DA5F-4138-A519-491DCC0A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F97F589-9197-4852-A296-AC6ABB12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14</a:t>
            </a:fld>
            <a:endParaRPr lang="en-GB"/>
          </a:p>
        </p:txBody>
      </p:sp>
      <p:grpSp>
        <p:nvGrpSpPr>
          <p:cNvPr id="4" name="Gruppo 72">
            <a:extLst>
              <a:ext uri="{FF2B5EF4-FFF2-40B4-BE49-F238E27FC236}">
                <a16:creationId xmlns="" xmlns:a16="http://schemas.microsoft.com/office/drawing/2014/main" id="{D4DF3349-65AA-401C-A3D6-D0F89B361E36}"/>
              </a:ext>
            </a:extLst>
          </p:cNvPr>
          <p:cNvGrpSpPr/>
          <p:nvPr/>
        </p:nvGrpSpPr>
        <p:grpSpPr>
          <a:xfrm>
            <a:off x="1163430" y="1510679"/>
            <a:ext cx="592487" cy="258092"/>
            <a:chOff x="5133975" y="5295900"/>
            <a:chExt cx="342900" cy="238125"/>
          </a:xfrm>
        </p:grpSpPr>
        <p:sp>
          <p:nvSpPr>
            <p:cNvPr id="5" name="Figura a mano libera 73">
              <a:extLst>
                <a:ext uri="{FF2B5EF4-FFF2-40B4-BE49-F238E27FC236}">
                  <a16:creationId xmlns="" xmlns:a16="http://schemas.microsoft.com/office/drawing/2014/main" id="{5EB43234-5B64-422E-A355-531F36111451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Figura a mano libera 74">
              <a:extLst>
                <a:ext uri="{FF2B5EF4-FFF2-40B4-BE49-F238E27FC236}">
                  <a16:creationId xmlns="" xmlns:a16="http://schemas.microsoft.com/office/drawing/2014/main" id="{FD6DD544-F526-49EB-9FD3-4E25A9A04502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Figura a mano libera 75">
              <a:extLst>
                <a:ext uri="{FF2B5EF4-FFF2-40B4-BE49-F238E27FC236}">
                  <a16:creationId xmlns="" xmlns:a16="http://schemas.microsoft.com/office/drawing/2014/main" id="{74474911-83D2-4583-8298-4ACA2D55D0B4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CasellaDiTesto 77">
            <a:extLst>
              <a:ext uri="{FF2B5EF4-FFF2-40B4-BE49-F238E27FC236}">
                <a16:creationId xmlns="" xmlns:a16="http://schemas.microsoft.com/office/drawing/2014/main" id="{A44277E5-DB00-4094-88D9-A3A76F021088}"/>
              </a:ext>
            </a:extLst>
          </p:cNvPr>
          <p:cNvSpPr txBox="1"/>
          <p:nvPr/>
        </p:nvSpPr>
        <p:spPr>
          <a:xfrm>
            <a:off x="2045921" y="1482282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grpSp>
        <p:nvGrpSpPr>
          <p:cNvPr id="9" name="Gruppo 56">
            <a:extLst>
              <a:ext uri="{FF2B5EF4-FFF2-40B4-BE49-F238E27FC236}">
                <a16:creationId xmlns="" xmlns:a16="http://schemas.microsoft.com/office/drawing/2014/main" id="{74F6FB65-B2FC-43AB-952F-EB880AD9A766}"/>
              </a:ext>
            </a:extLst>
          </p:cNvPr>
          <p:cNvGrpSpPr/>
          <p:nvPr/>
        </p:nvGrpSpPr>
        <p:grpSpPr>
          <a:xfrm>
            <a:off x="1140700" y="868506"/>
            <a:ext cx="667405" cy="86434"/>
            <a:chOff x="4586473" y="4245346"/>
            <a:chExt cx="667405" cy="86434"/>
          </a:xfrm>
        </p:grpSpPr>
        <p:sp>
          <p:nvSpPr>
            <p:cNvPr id="10" name="Freccia a destra 58">
              <a:extLst>
                <a:ext uri="{FF2B5EF4-FFF2-40B4-BE49-F238E27FC236}">
                  <a16:creationId xmlns="" xmlns:a16="http://schemas.microsoft.com/office/drawing/2014/main" id="{2874F787-D303-4944-A765-CCDE457EC84E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riangolo isoscele 76">
              <a:extLst>
                <a:ext uri="{FF2B5EF4-FFF2-40B4-BE49-F238E27FC236}">
                  <a16:creationId xmlns="" xmlns:a16="http://schemas.microsoft.com/office/drawing/2014/main" id="{E916AB63-4782-439B-A9B0-E9AD2E838EB1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CasellaDiTesto 80">
            <a:extLst>
              <a:ext uri="{FF2B5EF4-FFF2-40B4-BE49-F238E27FC236}">
                <a16:creationId xmlns="" xmlns:a16="http://schemas.microsoft.com/office/drawing/2014/main" id="{72B5600D-A098-4BE0-9D29-4E981D471DE0}"/>
              </a:ext>
            </a:extLst>
          </p:cNvPr>
          <p:cNvSpPr txBox="1"/>
          <p:nvPr/>
        </p:nvSpPr>
        <p:spPr>
          <a:xfrm>
            <a:off x="2016875" y="292678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13" name="CasellaDiTesto 81">
            <a:extLst>
              <a:ext uri="{FF2B5EF4-FFF2-40B4-BE49-F238E27FC236}">
                <a16:creationId xmlns="" xmlns:a16="http://schemas.microsoft.com/office/drawing/2014/main" id="{2832473F-CC41-4D67-95E6-8748F15632CD}"/>
              </a:ext>
            </a:extLst>
          </p:cNvPr>
          <p:cNvSpPr txBox="1"/>
          <p:nvPr/>
        </p:nvSpPr>
        <p:spPr>
          <a:xfrm>
            <a:off x="2021261" y="731116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14" name="Gruppo 87">
            <a:extLst>
              <a:ext uri="{FF2B5EF4-FFF2-40B4-BE49-F238E27FC236}">
                <a16:creationId xmlns="" xmlns:a16="http://schemas.microsoft.com/office/drawing/2014/main" id="{CDDB6DF8-445A-4D3C-9E6E-3D2D9BA565D8}"/>
              </a:ext>
            </a:extLst>
          </p:cNvPr>
          <p:cNvGrpSpPr/>
          <p:nvPr/>
        </p:nvGrpSpPr>
        <p:grpSpPr>
          <a:xfrm>
            <a:off x="1159459" y="1131226"/>
            <a:ext cx="666895" cy="86434"/>
            <a:chOff x="4592177" y="4419530"/>
            <a:chExt cx="666895" cy="86434"/>
          </a:xfrm>
        </p:grpSpPr>
        <p:cxnSp>
          <p:nvCxnSpPr>
            <p:cNvPr id="15" name="Connettore 1 89">
              <a:extLst>
                <a:ext uri="{FF2B5EF4-FFF2-40B4-BE49-F238E27FC236}">
                  <a16:creationId xmlns="" xmlns:a16="http://schemas.microsoft.com/office/drawing/2014/main" id="{A504012D-1DBC-427E-92AD-67E4D62B312F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riangolo isoscele 90">
              <a:extLst>
                <a:ext uri="{FF2B5EF4-FFF2-40B4-BE49-F238E27FC236}">
                  <a16:creationId xmlns="" xmlns:a16="http://schemas.microsoft.com/office/drawing/2014/main" id="{AF6509DD-8D3D-4911-B351-E7BF33D0D71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7" name="CasellaDiTesto 91">
            <a:extLst>
              <a:ext uri="{FF2B5EF4-FFF2-40B4-BE49-F238E27FC236}">
                <a16:creationId xmlns="" xmlns:a16="http://schemas.microsoft.com/office/drawing/2014/main" id="{EAF9BEEA-F8F7-4B16-BF60-8B8EAD064DE5}"/>
              </a:ext>
            </a:extLst>
          </p:cNvPr>
          <p:cNvSpPr txBox="1"/>
          <p:nvPr/>
        </p:nvSpPr>
        <p:spPr>
          <a:xfrm>
            <a:off x="2039509" y="959794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18" name="Connettore 2 92">
            <a:extLst>
              <a:ext uri="{FF2B5EF4-FFF2-40B4-BE49-F238E27FC236}">
                <a16:creationId xmlns="" xmlns:a16="http://schemas.microsoft.com/office/drawing/2014/main" id="{373280F8-F690-4A62-ACB0-582565EF381B}"/>
              </a:ext>
            </a:extLst>
          </p:cNvPr>
          <p:cNvCxnSpPr/>
          <p:nvPr/>
        </p:nvCxnSpPr>
        <p:spPr>
          <a:xfrm>
            <a:off x="1119490" y="49876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603089" y="2584776"/>
            <a:ext cx="866156" cy="763297"/>
            <a:chOff x="1194666" y="2417771"/>
            <a:chExt cx="866156" cy="763297"/>
          </a:xfrm>
        </p:grpSpPr>
        <p:sp>
          <p:nvSpPr>
            <p:cNvPr id="21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2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3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="" xmlns:a16="http://schemas.microsoft.com/office/drawing/2014/main" id="{FA1CA8BE-B059-415B-B299-7E0D74241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379" y="345598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4286300" y="265276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6" name="CasellaDiTesto 19">
            <a:extLst>
              <a:ext uri="{FF2B5EF4-FFF2-40B4-BE49-F238E27FC236}">
                <a16:creationId xmlns="" xmlns:a16="http://schemas.microsoft.com/office/drawing/2014/main" id="{11853092-90FB-4FF0-A8A7-8E1E956C1000}"/>
              </a:ext>
            </a:extLst>
          </p:cNvPr>
          <p:cNvSpPr txBox="1"/>
          <p:nvPr/>
        </p:nvSpPr>
        <p:spPr>
          <a:xfrm>
            <a:off x="4144022" y="348431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27" name="Rectangle 4">
            <a:extLst>
              <a:ext uri="{FF2B5EF4-FFF2-40B4-BE49-F238E27FC236}">
                <a16:creationId xmlns="" xmlns:a16="http://schemas.microsoft.com/office/drawing/2014/main" id="{57A31D5F-E223-48B4-A819-ADBF29AA2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72" y="3340299"/>
            <a:ext cx="3120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28" name="Connettore 2 126">
            <a:extLst>
              <a:ext uri="{FF2B5EF4-FFF2-40B4-BE49-F238E27FC236}">
                <a16:creationId xmlns=""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4666132" y="281625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9">
            <a:extLst>
              <a:ext uri="{FF2B5EF4-FFF2-40B4-BE49-F238E27FC236}">
                <a16:creationId xmlns="" xmlns:a16="http://schemas.microsoft.com/office/drawing/2014/main" id="{04DF4836-F901-4EBA-8385-88CA97E6F661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2469245" y="2988033"/>
            <a:ext cx="1817055" cy="2476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">
            <a:extLst>
              <a:ext uri="{FF2B5EF4-FFF2-40B4-BE49-F238E27FC236}">
                <a16:creationId xmlns="" xmlns:a16="http://schemas.microsoft.com/office/drawing/2014/main" id="{2514E10A-0E65-4430-A48F-330F1F0FD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19" y="2577782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31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895" y="259801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32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5295010" y="288528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F5733152-082A-43F7-B943-085C85850C21}"/>
              </a:ext>
            </a:extLst>
          </p:cNvPr>
          <p:cNvCxnSpPr>
            <a:endCxn id="32" idx="2"/>
          </p:cNvCxnSpPr>
          <p:nvPr/>
        </p:nvCxnSpPr>
        <p:spPr>
          <a:xfrm>
            <a:off x="5017129" y="3016587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="" xmlns:a16="http://schemas.microsoft.com/office/drawing/2014/main" id="{6E0866FF-855D-4981-849D-973D1B152AB3}"/>
              </a:ext>
            </a:extLst>
          </p:cNvPr>
          <p:cNvCxnSpPr>
            <a:cxnSpLocks/>
            <a:stCxn id="25" idx="3"/>
            <a:endCxn id="35" idx="4"/>
          </p:cNvCxnSpPr>
          <p:nvPr/>
        </p:nvCxnSpPr>
        <p:spPr>
          <a:xfrm rot="5400000" flipH="1">
            <a:off x="2682188" y="1553482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65481011-CBAC-4F9B-821D-2FF28D949DEA}"/>
              </a:ext>
            </a:extLst>
          </p:cNvPr>
          <p:cNvSpPr/>
          <p:nvPr/>
        </p:nvSpPr>
        <p:spPr>
          <a:xfrm>
            <a:off x="1041833" y="2850876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ttore 2 92">
            <a:extLst>
              <a:ext uri="{FF2B5EF4-FFF2-40B4-BE49-F238E27FC236}">
                <a16:creationId xmlns="" xmlns:a16="http://schemas.microsoft.com/office/drawing/2014/main" id="{6FD6BF04-777C-407D-B010-E858A36FD965}"/>
              </a:ext>
            </a:extLst>
          </p:cNvPr>
          <p:cNvCxnSpPr/>
          <p:nvPr/>
        </p:nvCxnSpPr>
        <p:spPr>
          <a:xfrm>
            <a:off x="819830" y="3047880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5">
            <a:extLst>
              <a:ext uri="{FF2B5EF4-FFF2-40B4-BE49-F238E27FC236}">
                <a16:creationId xmlns="" xmlns:a16="http://schemas.microsoft.com/office/drawing/2014/main" id="{EB817455-7F07-4D5C-B180-91ED8A29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917" y="4023317"/>
            <a:ext cx="506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,dispatch,vr,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collision-bottle2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6)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="" xmlns:a16="http://schemas.microsoft.com/office/drawing/2014/main" id="{57B70A4C-684C-498F-B66C-2400E2253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64" y="2339876"/>
            <a:ext cx="443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dispatch, main, 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val="155252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vale 137"/>
          <p:cNvSpPr/>
          <p:nvPr/>
        </p:nvSpPr>
        <p:spPr>
          <a:xfrm>
            <a:off x="4913258" y="1150393"/>
            <a:ext cx="3862360" cy="3816425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15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77847" y="3409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533831" y="5756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e 7"/>
          <p:cNvSpPr/>
          <p:nvPr/>
        </p:nvSpPr>
        <p:spPr>
          <a:xfrm>
            <a:off x="2406039" y="334578"/>
            <a:ext cx="1296144" cy="648072"/>
          </a:xfrm>
          <a:prstGeom prst="ellipse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it-IT" dirty="0" err="1"/>
              <a:t>Explore</a:t>
            </a:r>
            <a:endParaRPr lang="en-GB" dirty="0"/>
          </a:p>
        </p:txBody>
      </p:sp>
      <p:cxnSp>
        <p:nvCxnSpPr>
          <p:cNvPr id="16" name="Connettore 4 15"/>
          <p:cNvCxnSpPr>
            <a:stCxn id="8" idx="4"/>
            <a:endCxn id="4" idx="4"/>
          </p:cNvCxnSpPr>
          <p:nvPr/>
        </p:nvCxnSpPr>
        <p:spPr>
          <a:xfrm rot="5400000">
            <a:off x="2042824" y="-22287"/>
            <a:ext cx="6350" cy="2016224"/>
          </a:xfrm>
          <a:prstGeom prst="bentConnector3">
            <a:avLst>
              <a:gd name="adj1" fmla="val 370000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5468212" y="1902947"/>
            <a:ext cx="93610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23" name="Connettore 4 22"/>
          <p:cNvCxnSpPr>
            <a:stCxn id="22" idx="0"/>
            <a:endCxn id="22" idx="1"/>
          </p:cNvCxnSpPr>
          <p:nvPr/>
        </p:nvCxnSpPr>
        <p:spPr>
          <a:xfrm rot="16200000" flipH="1" flipV="1">
            <a:off x="5723329" y="1784919"/>
            <a:ext cx="94908" cy="330963"/>
          </a:xfrm>
          <a:prstGeom prst="bentConnector3">
            <a:avLst>
              <a:gd name="adj1" fmla="val -240865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4" idx="6"/>
            <a:endCxn id="8" idx="2"/>
          </p:cNvCxnSpPr>
          <p:nvPr/>
        </p:nvCxnSpPr>
        <p:spPr>
          <a:xfrm flipV="1">
            <a:off x="1397927" y="658614"/>
            <a:ext cx="1008112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5891855" y="1436912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32" name="Ovale 31"/>
          <p:cNvSpPr/>
          <p:nvPr/>
        </p:nvSpPr>
        <p:spPr>
          <a:xfrm>
            <a:off x="5605300" y="2959263"/>
            <a:ext cx="98757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  <p:cxnSp>
        <p:nvCxnSpPr>
          <p:cNvPr id="34" name="Connettore 4 33"/>
          <p:cNvCxnSpPr>
            <a:stCxn id="22" idx="4"/>
            <a:endCxn id="32" idx="0"/>
          </p:cNvCxnSpPr>
          <p:nvPr/>
        </p:nvCxnSpPr>
        <p:spPr>
          <a:xfrm rot="16200000" flipH="1">
            <a:off x="5813552" y="2673730"/>
            <a:ext cx="408244" cy="16282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/>
          <p:cNvSpPr/>
          <p:nvPr/>
        </p:nvSpPr>
        <p:spPr>
          <a:xfrm>
            <a:off x="5889325" y="2551790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37" name="Rettangolo 36"/>
          <p:cNvSpPr/>
          <p:nvPr/>
        </p:nvSpPr>
        <p:spPr>
          <a:xfrm>
            <a:off x="782040" y="2196082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nettore 1 38"/>
          <p:cNvCxnSpPr/>
          <p:nvPr/>
        </p:nvCxnSpPr>
        <p:spPr>
          <a:xfrm>
            <a:off x="1551191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2292072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782040" y="294229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>
            <a:off x="782040" y="366237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816268" y="2221659"/>
            <a:ext cx="720080" cy="648072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Robot</a:t>
            </a:r>
            <a:endParaRPr lang="en-GB" sz="1100" dirty="0"/>
          </a:p>
        </p:txBody>
      </p:sp>
      <p:sp>
        <p:nvSpPr>
          <p:cNvPr id="49" name="Ovale 48"/>
          <p:cNvSpPr/>
          <p:nvPr/>
        </p:nvSpPr>
        <p:spPr>
          <a:xfrm>
            <a:off x="1142080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849093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1846924" y="229615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e 51"/>
          <p:cNvSpPr/>
          <p:nvPr/>
        </p:nvSpPr>
        <p:spPr>
          <a:xfrm>
            <a:off x="2641181" y="229422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e 52"/>
          <p:cNvSpPr/>
          <p:nvPr/>
        </p:nvSpPr>
        <p:spPr>
          <a:xfrm>
            <a:off x="2658194" y="416643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" name="Connettore 2 61"/>
          <p:cNvCxnSpPr>
            <a:endCxn id="49" idx="0"/>
          </p:cNvCxnSpPr>
          <p:nvPr/>
        </p:nvCxnSpPr>
        <p:spPr>
          <a:xfrm flipH="1">
            <a:off x="1176308" y="3013747"/>
            <a:ext cx="14844" cy="1152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>
            <a:stCxn id="50" idx="0"/>
          </p:cNvCxnSpPr>
          <p:nvPr/>
        </p:nvCxnSpPr>
        <p:spPr>
          <a:xfrm flipV="1">
            <a:off x="1883321" y="2372411"/>
            <a:ext cx="7422" cy="1794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endCxn id="53" idx="0"/>
          </p:cNvCxnSpPr>
          <p:nvPr/>
        </p:nvCxnSpPr>
        <p:spPr>
          <a:xfrm>
            <a:off x="2692422" y="2372411"/>
            <a:ext cx="0" cy="1794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>
            <a:stCxn id="49" idx="6"/>
          </p:cNvCxnSpPr>
          <p:nvPr/>
        </p:nvCxnSpPr>
        <p:spPr>
          <a:xfrm flipV="1">
            <a:off x="1210536" y="4204557"/>
            <a:ext cx="63638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51" idx="6"/>
            <a:endCxn id="52" idx="2"/>
          </p:cNvCxnSpPr>
          <p:nvPr/>
        </p:nvCxnSpPr>
        <p:spPr>
          <a:xfrm flipV="1">
            <a:off x="1915380" y="2332350"/>
            <a:ext cx="725801" cy="1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>
            <a:stCxn id="53" idx="6"/>
          </p:cNvCxnSpPr>
          <p:nvPr/>
        </p:nvCxnSpPr>
        <p:spPr>
          <a:xfrm>
            <a:off x="2726650" y="4204557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e 97"/>
          <p:cNvSpPr/>
          <p:nvPr/>
        </p:nvSpPr>
        <p:spPr>
          <a:xfrm>
            <a:off x="7041350" y="2965613"/>
            <a:ext cx="11082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101" name="Connettore 2 100"/>
          <p:cNvCxnSpPr>
            <a:stCxn id="32" idx="6"/>
            <a:endCxn id="98" idx="2"/>
          </p:cNvCxnSpPr>
          <p:nvPr/>
        </p:nvCxnSpPr>
        <p:spPr>
          <a:xfrm>
            <a:off x="6592870" y="3283299"/>
            <a:ext cx="448480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/>
          <p:cNvCxnSpPr>
            <a:stCxn id="98" idx="0"/>
            <a:endCxn id="188" idx="4"/>
          </p:cNvCxnSpPr>
          <p:nvPr/>
        </p:nvCxnSpPr>
        <p:spPr>
          <a:xfrm flipV="1">
            <a:off x="7595480" y="2551790"/>
            <a:ext cx="0" cy="41382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2 107"/>
          <p:cNvCxnSpPr>
            <a:stCxn id="188" idx="2"/>
            <a:endCxn id="22" idx="6"/>
          </p:cNvCxnSpPr>
          <p:nvPr/>
        </p:nvCxnSpPr>
        <p:spPr>
          <a:xfrm flipH="1" flipV="1">
            <a:off x="6404316" y="2226983"/>
            <a:ext cx="698004" cy="77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tangolo 123"/>
          <p:cNvSpPr/>
          <p:nvPr/>
        </p:nvSpPr>
        <p:spPr>
          <a:xfrm>
            <a:off x="6592870" y="3510044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125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66" y="288886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26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052" y="1843966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35" name="Rettangolo 134"/>
          <p:cNvSpPr/>
          <p:nvPr/>
        </p:nvSpPr>
        <p:spPr>
          <a:xfrm>
            <a:off x="1490973" y="274061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36" name="Ovale 135"/>
          <p:cNvSpPr/>
          <p:nvPr/>
        </p:nvSpPr>
        <p:spPr>
          <a:xfrm>
            <a:off x="3916587" y="2480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37" name="Ovale 136"/>
          <p:cNvSpPr/>
          <p:nvPr/>
        </p:nvSpPr>
        <p:spPr>
          <a:xfrm>
            <a:off x="3772571" y="27147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Connettore 4 139"/>
          <p:cNvCxnSpPr>
            <a:stCxn id="98" idx="4"/>
            <a:endCxn id="136" idx="5"/>
          </p:cNvCxnSpPr>
          <p:nvPr/>
        </p:nvCxnSpPr>
        <p:spPr>
          <a:xfrm rot="5400000" flipH="1">
            <a:off x="5773100" y="1791306"/>
            <a:ext cx="580493" cy="3064266"/>
          </a:xfrm>
          <a:prstGeom prst="bentConnector3">
            <a:avLst>
              <a:gd name="adj1" fmla="val -3938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4 141"/>
          <p:cNvCxnSpPr>
            <a:stCxn id="136" idx="0"/>
            <a:endCxn id="22" idx="2"/>
          </p:cNvCxnSpPr>
          <p:nvPr/>
        </p:nvCxnSpPr>
        <p:spPr>
          <a:xfrm rot="5400000" flipH="1" flipV="1">
            <a:off x="4745897" y="1757714"/>
            <a:ext cx="253045" cy="119158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4332839" y="1852327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45" name="CasellaDiTesto 144"/>
          <p:cNvSpPr txBox="1"/>
          <p:nvPr/>
        </p:nvSpPr>
        <p:spPr>
          <a:xfrm>
            <a:off x="5605301" y="831698"/>
            <a:ext cx="24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Explore</a:t>
            </a:r>
            <a:r>
              <a:rPr lang="it-IT" dirty="0"/>
              <a:t> ( an </a:t>
            </a:r>
            <a:r>
              <a:rPr lang="it-IT" dirty="0" err="1"/>
              <a:t>empty</a:t>
            </a:r>
            <a:r>
              <a:rPr lang="it-IT" dirty="0"/>
              <a:t> room )</a:t>
            </a:r>
            <a:endParaRPr lang="en-GB" dirty="0"/>
          </a:p>
        </p:txBody>
      </p:sp>
      <p:sp>
        <p:nvSpPr>
          <p:cNvPr id="146" name="CasellaDiTesto 145"/>
          <p:cNvSpPr txBox="1"/>
          <p:nvPr/>
        </p:nvSpPr>
        <p:spPr>
          <a:xfrm>
            <a:off x="5226417" y="4978042"/>
            <a:ext cx="319741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Direction</a:t>
            </a:r>
            <a:r>
              <a:rPr lang="it-IT" dirty="0"/>
              <a:t> DOWN : Rotate 90 Left </a:t>
            </a:r>
          </a:p>
          <a:p>
            <a:r>
              <a:rPr lang="it-IT" dirty="0" err="1"/>
              <a:t>Direction</a:t>
            </a:r>
            <a:r>
              <a:rPr lang="it-IT" dirty="0"/>
              <a:t> UP         : Rotate 90 Right</a:t>
            </a:r>
            <a:endParaRPr lang="en-GB" dirty="0"/>
          </a:p>
        </p:txBody>
      </p:sp>
      <p:sp>
        <p:nvSpPr>
          <p:cNvPr id="160" name="Rettangolo 159"/>
          <p:cNvSpPr/>
          <p:nvPr/>
        </p:nvSpPr>
        <p:spPr>
          <a:xfrm>
            <a:off x="7622005" y="2573650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61" name="Rettangolo 160"/>
          <p:cNvSpPr/>
          <p:nvPr/>
        </p:nvSpPr>
        <p:spPr>
          <a:xfrm>
            <a:off x="5741111" y="4261757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162" name="Ovale 161"/>
          <p:cNvSpPr/>
          <p:nvPr/>
        </p:nvSpPr>
        <p:spPr>
          <a:xfrm>
            <a:off x="6358489" y="3983017"/>
            <a:ext cx="117602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Stopped</a:t>
            </a:r>
            <a:endParaRPr lang="en-GB" sz="1400" dirty="0"/>
          </a:p>
        </p:txBody>
      </p:sp>
      <p:cxnSp>
        <p:nvCxnSpPr>
          <p:cNvPr id="167" name="Connettore 4 166"/>
          <p:cNvCxnSpPr>
            <a:stCxn id="98" idx="5"/>
            <a:endCxn id="162" idx="6"/>
          </p:cNvCxnSpPr>
          <p:nvPr/>
        </p:nvCxnSpPr>
        <p:spPr>
          <a:xfrm rot="5400000">
            <a:off x="7366772" y="3686516"/>
            <a:ext cx="788276" cy="4527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ttangolo 168"/>
          <p:cNvSpPr/>
          <p:nvPr/>
        </p:nvSpPr>
        <p:spPr>
          <a:xfrm>
            <a:off x="7907700" y="384910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72" name="Connettore 4 171"/>
          <p:cNvCxnSpPr>
            <a:stCxn id="22" idx="3"/>
            <a:endCxn id="162" idx="2"/>
          </p:cNvCxnSpPr>
          <p:nvPr/>
        </p:nvCxnSpPr>
        <p:spPr>
          <a:xfrm rot="16200000" flipH="1">
            <a:off x="5056424" y="3004988"/>
            <a:ext cx="1850942" cy="753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4 178"/>
          <p:cNvCxnSpPr>
            <a:stCxn id="162" idx="4"/>
            <a:endCxn id="136" idx="4"/>
          </p:cNvCxnSpPr>
          <p:nvPr/>
        </p:nvCxnSpPr>
        <p:spPr>
          <a:xfrm rot="5400000" flipH="1">
            <a:off x="4860069" y="2544659"/>
            <a:ext cx="1502989" cy="2669873"/>
          </a:xfrm>
          <a:prstGeom prst="bentConnector3">
            <a:avLst>
              <a:gd name="adj1" fmla="val -1521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e 187"/>
          <p:cNvSpPr/>
          <p:nvPr/>
        </p:nvSpPr>
        <p:spPr>
          <a:xfrm>
            <a:off x="7102320" y="1903718"/>
            <a:ext cx="9863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5056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16</a:t>
            </a:fld>
            <a:endParaRPr lang="en-GB"/>
          </a:p>
        </p:txBody>
      </p:sp>
      <p:sp>
        <p:nvSpPr>
          <p:cNvPr id="47" name="Rettangolo 46"/>
          <p:cNvSpPr/>
          <p:nvPr/>
        </p:nvSpPr>
        <p:spPr>
          <a:xfrm>
            <a:off x="732969" y="193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e 57"/>
          <p:cNvSpPr/>
          <p:nvPr/>
        </p:nvSpPr>
        <p:spPr>
          <a:xfrm>
            <a:off x="1093009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e 58"/>
          <p:cNvSpPr/>
          <p:nvPr/>
        </p:nvSpPr>
        <p:spPr>
          <a:xfrm>
            <a:off x="1800022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Ovale 59"/>
          <p:cNvSpPr/>
          <p:nvPr/>
        </p:nvSpPr>
        <p:spPr>
          <a:xfrm>
            <a:off x="1797853" y="293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Ovale 60"/>
          <p:cNvSpPr/>
          <p:nvPr/>
        </p:nvSpPr>
        <p:spPr>
          <a:xfrm>
            <a:off x="2592110" y="291929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Ovale 63"/>
          <p:cNvSpPr/>
          <p:nvPr/>
        </p:nvSpPr>
        <p:spPr>
          <a:xfrm>
            <a:off x="2609123" y="21641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Connettore 2 64"/>
          <p:cNvCxnSpPr/>
          <p:nvPr/>
        </p:nvCxnSpPr>
        <p:spPr>
          <a:xfrm flipH="1">
            <a:off x="933864" y="541106"/>
            <a:ext cx="14844" cy="1623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>
            <a:off x="933864" y="2202264"/>
            <a:ext cx="18608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e 91"/>
          <p:cNvSpPr/>
          <p:nvPr/>
        </p:nvSpPr>
        <p:spPr>
          <a:xfrm>
            <a:off x="782041" y="217070"/>
            <a:ext cx="360040" cy="324036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cxnSp>
        <p:nvCxnSpPr>
          <p:cNvPr id="93" name="Connettore 2 92"/>
          <p:cNvCxnSpPr/>
          <p:nvPr/>
        </p:nvCxnSpPr>
        <p:spPr>
          <a:xfrm flipV="1">
            <a:off x="2787315" y="330056"/>
            <a:ext cx="7422" cy="191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 flipH="1">
            <a:off x="1168887" y="315926"/>
            <a:ext cx="1625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e 95"/>
          <p:cNvSpPr/>
          <p:nvPr/>
        </p:nvSpPr>
        <p:spPr>
          <a:xfrm>
            <a:off x="4151154" y="115186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97" name="Ovale 96"/>
          <p:cNvSpPr/>
          <p:nvPr/>
        </p:nvSpPr>
        <p:spPr>
          <a:xfrm>
            <a:off x="4007138" y="138655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e 98"/>
          <p:cNvSpPr/>
          <p:nvPr/>
        </p:nvSpPr>
        <p:spPr>
          <a:xfrm>
            <a:off x="5166607" y="3865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left</a:t>
            </a:r>
            <a:endParaRPr lang="en-GB" dirty="0"/>
          </a:p>
        </p:txBody>
      </p:sp>
      <p:cxnSp>
        <p:nvCxnSpPr>
          <p:cNvPr id="14" name="Connettore 4 13"/>
          <p:cNvCxnSpPr>
            <a:stCxn id="96" idx="0"/>
            <a:endCxn id="99" idx="2"/>
          </p:cNvCxnSpPr>
          <p:nvPr/>
        </p:nvCxnSpPr>
        <p:spPr>
          <a:xfrm rot="5400000" flipH="1" flipV="1">
            <a:off x="4618242" y="603496"/>
            <a:ext cx="441316" cy="655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tangolo 99"/>
          <p:cNvSpPr/>
          <p:nvPr/>
        </p:nvSpPr>
        <p:spPr>
          <a:xfrm>
            <a:off x="4438564" y="341212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04" name="Ovale 103"/>
          <p:cNvSpPr/>
          <p:nvPr/>
        </p:nvSpPr>
        <p:spPr>
          <a:xfrm>
            <a:off x="7020274" y="3992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down</a:t>
            </a:r>
            <a:endParaRPr lang="en-GB" dirty="0"/>
          </a:p>
        </p:txBody>
      </p:sp>
      <p:cxnSp>
        <p:nvCxnSpPr>
          <p:cNvPr id="20" name="Connettore 4 19"/>
          <p:cNvCxnSpPr>
            <a:stCxn id="99" idx="6"/>
            <a:endCxn id="104" idx="2"/>
          </p:cNvCxnSpPr>
          <p:nvPr/>
        </p:nvCxnSpPr>
        <p:spPr>
          <a:xfrm>
            <a:off x="6174719" y="710544"/>
            <a:ext cx="84555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104"/>
          <p:cNvSpPr/>
          <p:nvPr/>
        </p:nvSpPr>
        <p:spPr>
          <a:xfrm>
            <a:off x="7020273" y="1610644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right</a:t>
            </a:r>
            <a:endParaRPr lang="en-GB" dirty="0"/>
          </a:p>
        </p:txBody>
      </p:sp>
      <p:sp>
        <p:nvSpPr>
          <p:cNvPr id="106" name="Ovale 105"/>
          <p:cNvSpPr/>
          <p:nvPr/>
        </p:nvSpPr>
        <p:spPr>
          <a:xfrm>
            <a:off x="5166607" y="1611405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up</a:t>
            </a:r>
            <a:endParaRPr lang="en-GB" dirty="0"/>
          </a:p>
        </p:txBody>
      </p:sp>
      <p:sp>
        <p:nvSpPr>
          <p:cNvPr id="107" name="Rettangolo 106"/>
          <p:cNvSpPr/>
          <p:nvPr/>
        </p:nvSpPr>
        <p:spPr>
          <a:xfrm>
            <a:off x="6174719" y="341212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cxnSp>
        <p:nvCxnSpPr>
          <p:cNvPr id="109" name="Connettore 4 108"/>
          <p:cNvCxnSpPr>
            <a:stCxn id="104" idx="4"/>
            <a:endCxn id="105" idx="0"/>
          </p:cNvCxnSpPr>
          <p:nvPr/>
        </p:nvCxnSpPr>
        <p:spPr>
          <a:xfrm rot="5400000">
            <a:off x="7242648" y="1328962"/>
            <a:ext cx="56336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105" idx="2"/>
            <a:endCxn id="106" idx="6"/>
          </p:cNvCxnSpPr>
          <p:nvPr/>
        </p:nvCxnSpPr>
        <p:spPr>
          <a:xfrm flipH="1">
            <a:off x="6174719" y="1934680"/>
            <a:ext cx="845554" cy="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4 111"/>
          <p:cNvCxnSpPr>
            <a:stCxn id="106" idx="2"/>
            <a:endCxn id="96" idx="4"/>
          </p:cNvCxnSpPr>
          <p:nvPr/>
        </p:nvCxnSpPr>
        <p:spPr>
          <a:xfrm rot="10800000">
            <a:off x="4511195" y="1799933"/>
            <a:ext cx="655413" cy="1355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6785011" y="110656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19" name="Rettangolo 118"/>
          <p:cNvSpPr/>
          <p:nvPr/>
        </p:nvSpPr>
        <p:spPr>
          <a:xfrm>
            <a:off x="6310598" y="207405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0" name="Rettangolo 119"/>
          <p:cNvSpPr/>
          <p:nvPr/>
        </p:nvSpPr>
        <p:spPr>
          <a:xfrm>
            <a:off x="4183504" y="193544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1" name="Ovale 120"/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22" name="Ovale 121"/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e 122"/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128" name="Connettore 4 127"/>
          <p:cNvCxnSpPr>
            <a:stCxn id="121" idx="6"/>
            <a:endCxn id="123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tangolo 128"/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30" name="Ovale 129"/>
          <p:cNvSpPr/>
          <p:nvPr/>
        </p:nvSpPr>
        <p:spPr>
          <a:xfrm>
            <a:off x="5071662" y="342006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endOfStep</a:t>
            </a:r>
            <a:endParaRPr lang="en-GB" sz="1600" dirty="0"/>
          </a:p>
        </p:txBody>
      </p:sp>
      <p:cxnSp>
        <p:nvCxnSpPr>
          <p:cNvPr id="132" name="Connettore 4 131"/>
          <p:cNvCxnSpPr>
            <a:stCxn id="123" idx="6"/>
            <a:endCxn id="130" idx="2"/>
          </p:cNvCxnSpPr>
          <p:nvPr/>
        </p:nvCxnSpPr>
        <p:spPr>
          <a:xfrm flipV="1">
            <a:off x="4227133" y="3744104"/>
            <a:ext cx="844529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tangolo 132"/>
          <p:cNvSpPr/>
          <p:nvPr/>
        </p:nvSpPr>
        <p:spPr>
          <a:xfrm>
            <a:off x="4233807" y="3325828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</a:t>
            </a:r>
          </a:p>
        </p:txBody>
      </p:sp>
      <p:sp>
        <p:nvSpPr>
          <p:cNvPr id="135" name="Ovale 134"/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42" name="Rettangolo 141"/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5" name="Connettore 4 144"/>
          <p:cNvCxnSpPr>
            <a:stCxn id="135" idx="1"/>
            <a:endCxn id="123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5" name="Connettore 4 164"/>
          <p:cNvCxnSpPr>
            <a:stCxn id="123" idx="5"/>
            <a:endCxn id="135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e 185"/>
          <p:cNvSpPr/>
          <p:nvPr/>
        </p:nvSpPr>
        <p:spPr>
          <a:xfrm>
            <a:off x="5561691" y="46142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7" name="Connettore 4 186"/>
          <p:cNvCxnSpPr>
            <a:stCxn id="130" idx="4"/>
            <a:endCxn id="186" idx="0"/>
          </p:cNvCxnSpPr>
          <p:nvPr/>
        </p:nvCxnSpPr>
        <p:spPr>
          <a:xfrm rot="16200000" flipH="1">
            <a:off x="5643440" y="4335921"/>
            <a:ext cx="546073" cy="105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4 191"/>
          <p:cNvCxnSpPr>
            <a:stCxn id="130" idx="0"/>
            <a:endCxn id="123" idx="0"/>
          </p:cNvCxnSpPr>
          <p:nvPr/>
        </p:nvCxnSpPr>
        <p:spPr>
          <a:xfrm rot="16200000" flipH="1" flipV="1">
            <a:off x="4742866" y="2256263"/>
            <a:ext cx="4552" cy="2332161"/>
          </a:xfrm>
          <a:prstGeom prst="bentConnector3">
            <a:avLst>
              <a:gd name="adj1" fmla="val -50219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ttangolo 192"/>
          <p:cNvSpPr/>
          <p:nvPr/>
        </p:nvSpPr>
        <p:spPr>
          <a:xfrm>
            <a:off x="6715941" y="6237312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[ </a:t>
            </a:r>
            <a:r>
              <a:rPr lang="en-GB" dirty="0" err="1"/>
              <a:t>nStep</a:t>
            </a:r>
            <a:r>
              <a:rPr lang="en-GB" dirty="0"/>
              <a:t> &lt; 4 ] collision</a:t>
            </a:r>
          </a:p>
        </p:txBody>
      </p:sp>
      <p:sp>
        <p:nvSpPr>
          <p:cNvPr id="194" name="Rettangolo 193"/>
          <p:cNvSpPr/>
          <p:nvPr/>
        </p:nvSpPr>
        <p:spPr>
          <a:xfrm>
            <a:off x="5986526" y="4108637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end</a:t>
            </a:r>
          </a:p>
        </p:txBody>
      </p:sp>
      <p:cxnSp>
        <p:nvCxnSpPr>
          <p:cNvPr id="199" name="Connettore 4 198"/>
          <p:cNvCxnSpPr>
            <a:stCxn id="130" idx="3"/>
            <a:endCxn id="135" idx="6"/>
          </p:cNvCxnSpPr>
          <p:nvPr/>
        </p:nvCxnSpPr>
        <p:spPr>
          <a:xfrm rot="5400000">
            <a:off x="4286891" y="3900830"/>
            <a:ext cx="958270" cy="11030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ttangolo 199"/>
          <p:cNvSpPr/>
          <p:nvPr/>
        </p:nvSpPr>
        <p:spPr>
          <a:xfrm>
            <a:off x="4871234" y="415541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202" name="Rettangolo 201"/>
          <p:cNvSpPr/>
          <p:nvPr/>
        </p:nvSpPr>
        <p:spPr>
          <a:xfrm>
            <a:off x="4539779" y="281271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goon</a:t>
            </a:r>
          </a:p>
        </p:txBody>
      </p:sp>
    </p:spTree>
    <p:extLst>
      <p:ext uri="{BB962C8B-B14F-4D97-AF65-F5344CB8AC3E}">
        <p14:creationId xmlns:p14="http://schemas.microsoft.com/office/powerpoint/2010/main" val="1485682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17</a:t>
            </a:fld>
            <a:endParaRPr lang="en-GB"/>
          </a:p>
        </p:txBody>
      </p:sp>
      <p:sp>
        <p:nvSpPr>
          <p:cNvPr id="49" name="Ovale 48"/>
          <p:cNvSpPr/>
          <p:nvPr/>
        </p:nvSpPr>
        <p:spPr>
          <a:xfrm>
            <a:off x="718288" y="653436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574272" y="88813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e 50"/>
          <p:cNvSpPr/>
          <p:nvPr/>
        </p:nvSpPr>
        <p:spPr>
          <a:xfrm>
            <a:off x="2024834" y="638022"/>
            <a:ext cx="137419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activateR</a:t>
            </a:r>
            <a:endParaRPr lang="en-GB" sz="1600" dirty="0"/>
          </a:p>
        </p:txBody>
      </p:sp>
      <p:cxnSp>
        <p:nvCxnSpPr>
          <p:cNvPr id="52" name="Connettore 4 51"/>
          <p:cNvCxnSpPr>
            <a:endCxn id="51" idx="2"/>
          </p:cNvCxnSpPr>
          <p:nvPr/>
        </p:nvCxnSpPr>
        <p:spPr>
          <a:xfrm flipV="1">
            <a:off x="1438368" y="96205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55"/>
          <p:cNvSpPr/>
          <p:nvPr/>
        </p:nvSpPr>
        <p:spPr>
          <a:xfrm>
            <a:off x="4262496" y="640298"/>
            <a:ext cx="128350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stopR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4184165" y="1916832"/>
            <a:ext cx="14401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resumeR</a:t>
            </a:r>
            <a:endParaRPr lang="en-GB" dirty="0"/>
          </a:p>
        </p:txBody>
      </p:sp>
      <p:sp>
        <p:nvSpPr>
          <p:cNvPr id="6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77" y="52185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63" name="Connettore 4 62"/>
          <p:cNvCxnSpPr>
            <a:stCxn id="51" idx="6"/>
            <a:endCxn id="56" idx="2"/>
          </p:cNvCxnSpPr>
          <p:nvPr/>
        </p:nvCxnSpPr>
        <p:spPr>
          <a:xfrm>
            <a:off x="3399025" y="962058"/>
            <a:ext cx="863471" cy="22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56" idx="4"/>
            <a:endCxn id="57" idx="0"/>
          </p:cNvCxnSpPr>
          <p:nvPr/>
        </p:nvCxnSpPr>
        <p:spPr>
          <a:xfrm rot="5400000">
            <a:off x="4590015" y="1602601"/>
            <a:ext cx="62846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72"/>
          <p:cNvSpPr/>
          <p:nvPr/>
        </p:nvSpPr>
        <p:spPr>
          <a:xfrm>
            <a:off x="3456976" y="453356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=2sec</a:t>
            </a:r>
            <a:endParaRPr lang="en-GB" dirty="0"/>
          </a:p>
        </p:txBody>
      </p:sp>
      <p:sp>
        <p:nvSpPr>
          <p:cNvPr id="74" name="Rettangolo 73"/>
          <p:cNvSpPr/>
          <p:nvPr/>
        </p:nvSpPr>
        <p:spPr>
          <a:xfrm>
            <a:off x="5071600" y="1417935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=1sec</a:t>
            </a:r>
            <a:endParaRPr lang="en-GB" dirty="0"/>
          </a:p>
        </p:txBody>
      </p:sp>
      <p:cxnSp>
        <p:nvCxnSpPr>
          <p:cNvPr id="80" name="Connettore 2 79"/>
          <p:cNvCxnSpPr/>
          <p:nvPr/>
        </p:nvCxnSpPr>
        <p:spPr>
          <a:xfrm>
            <a:off x="2587365" y="1200240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tangolo 83"/>
          <p:cNvSpPr/>
          <p:nvPr/>
        </p:nvSpPr>
        <p:spPr>
          <a:xfrm>
            <a:off x="1920594" y="1373870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cxnSp>
        <p:nvCxnSpPr>
          <p:cNvPr id="85" name="Connettore 2 84"/>
          <p:cNvCxnSpPr/>
          <p:nvPr/>
        </p:nvCxnSpPr>
        <p:spPr>
          <a:xfrm flipH="1">
            <a:off x="3131840" y="1066814"/>
            <a:ext cx="1249716" cy="85001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86"/>
          <p:cNvSpPr/>
          <p:nvPr/>
        </p:nvSpPr>
        <p:spPr>
          <a:xfrm>
            <a:off x="3392344" y="117700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91" name="Connettore 2 90"/>
          <p:cNvCxnSpPr/>
          <p:nvPr/>
        </p:nvCxnSpPr>
        <p:spPr>
          <a:xfrm flipH="1">
            <a:off x="3399026" y="2240869"/>
            <a:ext cx="976791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tangolo 97"/>
          <p:cNvSpPr/>
          <p:nvPr/>
        </p:nvSpPr>
        <p:spPr>
          <a:xfrm>
            <a:off x="3519813" y="1871061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grpSp>
        <p:nvGrpSpPr>
          <p:cNvPr id="101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159141" y="2008786"/>
            <a:ext cx="866156" cy="763297"/>
            <a:chOff x="1194666" y="2417771"/>
            <a:chExt cx="866156" cy="763297"/>
          </a:xfrm>
        </p:grpSpPr>
        <p:sp>
          <p:nvSpPr>
            <p:cNvPr id="102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3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8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0" name="Rettangolo 109"/>
          <p:cNvSpPr/>
          <p:nvPr/>
        </p:nvSpPr>
        <p:spPr>
          <a:xfrm>
            <a:off x="1958938" y="2983076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11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195483" y="4175106"/>
            <a:ext cx="866156" cy="763297"/>
            <a:chOff x="1194666" y="2417771"/>
            <a:chExt cx="866156" cy="763297"/>
          </a:xfrm>
        </p:grpSpPr>
        <p:sp>
          <p:nvSpPr>
            <p:cNvPr id="113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4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5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6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3537335" y="4212296"/>
            <a:ext cx="866156" cy="763297"/>
            <a:chOff x="1194666" y="2417771"/>
            <a:chExt cx="866156" cy="763297"/>
          </a:xfrm>
        </p:grpSpPr>
        <p:sp>
          <p:nvSpPr>
            <p:cNvPr id="118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4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6" name="Rettangolo 125"/>
          <p:cNvSpPr/>
          <p:nvPr/>
        </p:nvSpPr>
        <p:spPr>
          <a:xfrm>
            <a:off x="2303209" y="4666426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27" name="Rettangolo 126"/>
          <p:cNvSpPr/>
          <p:nvPr/>
        </p:nvSpPr>
        <p:spPr>
          <a:xfrm>
            <a:off x="3142428" y="3859277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sp>
        <p:nvSpPr>
          <p:cNvPr id="131" name="Rettangolo 130"/>
          <p:cNvSpPr/>
          <p:nvPr/>
        </p:nvSpPr>
        <p:spPr>
          <a:xfrm>
            <a:off x="1360699" y="380499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cxnSp>
        <p:nvCxnSpPr>
          <p:cNvPr id="134" name="Connettore 2 133"/>
          <p:cNvCxnSpPr>
            <a:stCxn id="113" idx="6"/>
            <a:endCxn id="124" idx="1"/>
          </p:cNvCxnSpPr>
          <p:nvPr/>
        </p:nvCxnSpPr>
        <p:spPr>
          <a:xfrm>
            <a:off x="2061639" y="4578363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4403491" y="427679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37" name="Connettore 2 126">
            <a:extLst>
              <a:ext uri="{FF2B5EF4-FFF2-40B4-BE49-F238E27FC236}">
                <a16:creationId xmlns=""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4764885" y="440366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215" y="42274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139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5426330" y="4514740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40" name="Straight Arrow Connector 32">
            <a:extLst>
              <a:ext uri="{FF2B5EF4-FFF2-40B4-BE49-F238E27FC236}">
                <a16:creationId xmlns="" xmlns:a16="http://schemas.microsoft.com/office/drawing/2014/main" id="{F5733152-082A-43F7-B943-085C85850C21}"/>
              </a:ext>
            </a:extLst>
          </p:cNvPr>
          <p:cNvCxnSpPr>
            <a:endCxn id="139" idx="2"/>
          </p:cNvCxnSpPr>
          <p:nvPr/>
        </p:nvCxnSpPr>
        <p:spPr>
          <a:xfrm>
            <a:off x="5148449" y="4646040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ttangolo 140"/>
          <p:cNvSpPr/>
          <p:nvPr/>
        </p:nvSpPr>
        <p:spPr>
          <a:xfrm>
            <a:off x="4510847" y="3956712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nettore 4 142"/>
          <p:cNvCxnSpPr>
            <a:stCxn id="136" idx="4"/>
            <a:endCxn id="124" idx="2"/>
          </p:cNvCxnSpPr>
          <p:nvPr/>
        </p:nvCxnSpPr>
        <p:spPr>
          <a:xfrm rot="5400000" flipH="1">
            <a:off x="4082860" y="4301380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3630274" y="5397690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</p:spTree>
    <p:extLst>
      <p:ext uri="{BB962C8B-B14F-4D97-AF65-F5344CB8AC3E}">
        <p14:creationId xmlns:p14="http://schemas.microsoft.com/office/powerpoint/2010/main" val="188350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e 51"/>
          <p:cNvSpPr/>
          <p:nvPr/>
        </p:nvSpPr>
        <p:spPr>
          <a:xfrm>
            <a:off x="4408509" y="4909063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18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23619" y="180501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479603" y="203971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343699" y="211364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08" y="16734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30165" y="1789604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3613235" y="178960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10" name="Rettangolo 9"/>
          <p:cNvSpPr/>
          <p:nvPr/>
        </p:nvSpPr>
        <p:spPr>
          <a:xfrm>
            <a:off x="2948816" y="171567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>
            <a:off x="2821147" y="2113640"/>
            <a:ext cx="79208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4189299" y="2307311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522528" y="2517676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16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3725455" y="3028487"/>
            <a:ext cx="866156" cy="763297"/>
            <a:chOff x="1194666" y="2417771"/>
            <a:chExt cx="866156" cy="763297"/>
          </a:xfrm>
        </p:grpSpPr>
        <p:sp>
          <p:nvSpPr>
            <p:cNvPr id="17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18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20" name="Rettangolo 19"/>
          <p:cNvSpPr/>
          <p:nvPr/>
        </p:nvSpPr>
        <p:spPr>
          <a:xfrm>
            <a:off x="3866171" y="3287740"/>
            <a:ext cx="1083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timeractor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5557451" y="139164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stepOk</a:t>
            </a:r>
            <a:endParaRPr lang="en-GB" sz="1600" dirty="0"/>
          </a:p>
        </p:txBody>
      </p:sp>
      <p:sp>
        <p:nvSpPr>
          <p:cNvPr id="22" name="Ovale 21"/>
          <p:cNvSpPr/>
          <p:nvPr/>
        </p:nvSpPr>
        <p:spPr>
          <a:xfrm>
            <a:off x="5557452" y="2282052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24" name="Connettore 4 23"/>
          <p:cNvCxnSpPr>
            <a:stCxn id="21" idx="0"/>
            <a:endCxn id="8" idx="0"/>
          </p:cNvCxnSpPr>
          <p:nvPr/>
        </p:nvCxnSpPr>
        <p:spPr>
          <a:xfrm rot="16200000" flipH="1" flipV="1">
            <a:off x="4055604" y="-288308"/>
            <a:ext cx="397964" cy="3757859"/>
          </a:xfrm>
          <a:prstGeom prst="bentConnector3">
            <a:avLst>
              <a:gd name="adj1" fmla="val -574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375" y="76470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27" name="Connettore 4 26"/>
          <p:cNvCxnSpPr>
            <a:stCxn id="9" idx="7"/>
            <a:endCxn id="21" idx="2"/>
          </p:cNvCxnSpPr>
          <p:nvPr/>
        </p:nvCxnSpPr>
        <p:spPr>
          <a:xfrm rot="5400000" flipH="1" flipV="1">
            <a:off x="4992626" y="1319688"/>
            <a:ext cx="168836" cy="9608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4 28"/>
          <p:cNvCxnSpPr>
            <a:stCxn id="9" idx="5"/>
            <a:endCxn id="22" idx="2"/>
          </p:cNvCxnSpPr>
          <p:nvPr/>
        </p:nvCxnSpPr>
        <p:spPr>
          <a:xfrm rot="16200000" flipH="1">
            <a:off x="4945385" y="1994021"/>
            <a:ext cx="263320" cy="9608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4 31"/>
          <p:cNvCxnSpPr>
            <a:stCxn id="22" idx="6"/>
            <a:endCxn id="8" idx="0"/>
          </p:cNvCxnSpPr>
          <p:nvPr/>
        </p:nvCxnSpPr>
        <p:spPr>
          <a:xfrm flipH="1" flipV="1">
            <a:off x="2375656" y="1789604"/>
            <a:ext cx="4333924" cy="816484"/>
          </a:xfrm>
          <a:prstGeom prst="bentConnector4">
            <a:avLst>
              <a:gd name="adj1" fmla="val -5275"/>
              <a:gd name="adj2" fmla="val 2296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4637448" y="1346344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4754681" y="2289761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39" name="Ovale 38"/>
          <p:cNvSpPr/>
          <p:nvPr/>
        </p:nvSpPr>
        <p:spPr>
          <a:xfrm>
            <a:off x="694557" y="4932892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40" name="Ovale 39"/>
          <p:cNvSpPr/>
          <p:nvPr/>
        </p:nvSpPr>
        <p:spPr>
          <a:xfrm>
            <a:off x="550541" y="5167586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Connettore 4 40"/>
          <p:cNvCxnSpPr/>
          <p:nvPr/>
        </p:nvCxnSpPr>
        <p:spPr>
          <a:xfrm flipV="1">
            <a:off x="1414637" y="5241514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246" y="4801308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43" name="Ovale 42"/>
          <p:cNvSpPr/>
          <p:nvPr/>
        </p:nvSpPr>
        <p:spPr>
          <a:xfrm>
            <a:off x="2001102" y="4917478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cxnSp>
        <p:nvCxnSpPr>
          <p:cNvPr id="44" name="Connettore 2 43"/>
          <p:cNvCxnSpPr/>
          <p:nvPr/>
        </p:nvCxnSpPr>
        <p:spPr>
          <a:xfrm flipV="1">
            <a:off x="4914572" y="450597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970445" y="443197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49" name="Connettore 4 48"/>
          <p:cNvCxnSpPr>
            <a:stCxn id="52" idx="4"/>
            <a:endCxn id="39" idx="4"/>
          </p:cNvCxnSpPr>
          <p:nvPr/>
        </p:nvCxnSpPr>
        <p:spPr>
          <a:xfrm rot="5400000">
            <a:off x="3083054" y="3528678"/>
            <a:ext cx="23829" cy="4080742"/>
          </a:xfrm>
          <a:prstGeom prst="bentConnector3">
            <a:avLst>
              <a:gd name="adj1" fmla="val 10593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691" y="5502665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53" name="Connettore 4 52"/>
          <p:cNvCxnSpPr>
            <a:stCxn id="43" idx="6"/>
            <a:endCxn id="52" idx="2"/>
          </p:cNvCxnSpPr>
          <p:nvPr/>
        </p:nvCxnSpPr>
        <p:spPr>
          <a:xfrm flipV="1">
            <a:off x="3454761" y="5233099"/>
            <a:ext cx="953748" cy="84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59"/>
          <p:cNvSpPr/>
          <p:nvPr/>
        </p:nvSpPr>
        <p:spPr>
          <a:xfrm>
            <a:off x="3615260" y="4887596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4005151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19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4231246" y="192228"/>
            <a:ext cx="65036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s2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1178270" y="793891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1034254" y="105269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ttore 4 6"/>
          <p:cNvCxnSpPr/>
          <p:nvPr/>
        </p:nvCxnSpPr>
        <p:spPr>
          <a:xfrm flipV="1">
            <a:off x="1898350" y="112661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959" y="68641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9" name="Ovale 8"/>
          <p:cNvSpPr/>
          <p:nvPr/>
        </p:nvSpPr>
        <p:spPr>
          <a:xfrm>
            <a:off x="2484816" y="802582"/>
            <a:ext cx="71268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s1</a:t>
            </a:r>
            <a:endParaRPr lang="en-GB" dirty="0"/>
          </a:p>
        </p:txBody>
      </p:sp>
      <p:cxnSp>
        <p:nvCxnSpPr>
          <p:cNvPr id="10" name="Connettore 2 9"/>
          <p:cNvCxnSpPr/>
          <p:nvPr/>
        </p:nvCxnSpPr>
        <p:spPr>
          <a:xfrm flipV="1">
            <a:off x="7396447" y="78711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7452320" y="71311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12" name="Connettore 4 11"/>
          <p:cNvCxnSpPr>
            <a:stCxn id="20" idx="4"/>
            <a:endCxn id="9" idx="3"/>
          </p:cNvCxnSpPr>
          <p:nvPr/>
        </p:nvCxnSpPr>
        <p:spPr>
          <a:xfrm rot="5400000" flipH="1">
            <a:off x="3157331" y="787602"/>
            <a:ext cx="830952" cy="1967241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760" y="213784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" name="Connettore 4 13"/>
          <p:cNvCxnSpPr>
            <a:stCxn id="9" idx="0"/>
            <a:endCxn id="4" idx="2"/>
          </p:cNvCxnSpPr>
          <p:nvPr/>
        </p:nvCxnSpPr>
        <p:spPr>
          <a:xfrm rot="5400000" flipH="1" flipV="1">
            <a:off x="3393042" y="-35621"/>
            <a:ext cx="286318" cy="139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485562" y="115730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msg1</a:t>
            </a:r>
          </a:p>
        </p:txBody>
      </p:sp>
      <p:sp>
        <p:nvSpPr>
          <p:cNvPr id="20" name="Ovale 19"/>
          <p:cNvSpPr/>
          <p:nvPr/>
        </p:nvSpPr>
        <p:spPr>
          <a:xfrm>
            <a:off x="4187165" y="1538626"/>
            <a:ext cx="73852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s3</a:t>
            </a:r>
            <a:endParaRPr lang="en-GB" dirty="0"/>
          </a:p>
        </p:txBody>
      </p:sp>
      <p:cxnSp>
        <p:nvCxnSpPr>
          <p:cNvPr id="21" name="Connettore 4 20"/>
          <p:cNvCxnSpPr>
            <a:stCxn id="9" idx="4"/>
            <a:endCxn id="20" idx="2"/>
          </p:cNvCxnSpPr>
          <p:nvPr/>
        </p:nvCxnSpPr>
        <p:spPr>
          <a:xfrm rot="16200000" flipH="1">
            <a:off x="3308157" y="983654"/>
            <a:ext cx="412008" cy="1346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3485562" y="1448902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cxnSp>
        <p:nvCxnSpPr>
          <p:cNvPr id="31" name="Connettore 4 30"/>
          <p:cNvCxnSpPr>
            <a:stCxn id="4" idx="4"/>
            <a:endCxn id="20" idx="0"/>
          </p:cNvCxnSpPr>
          <p:nvPr/>
        </p:nvCxnSpPr>
        <p:spPr>
          <a:xfrm rot="5400000">
            <a:off x="4207264" y="1189463"/>
            <a:ext cx="69832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4587295" y="1011147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sp>
        <p:nvSpPr>
          <p:cNvPr id="22" name="Ovale 21"/>
          <p:cNvSpPr/>
          <p:nvPr/>
        </p:nvSpPr>
        <p:spPr>
          <a:xfrm>
            <a:off x="854031" y="390504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23" name="Ovale 22"/>
          <p:cNvSpPr/>
          <p:nvPr/>
        </p:nvSpPr>
        <p:spPr>
          <a:xfrm>
            <a:off x="710015" y="413974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5" name="Connettore 4 24"/>
          <p:cNvCxnSpPr/>
          <p:nvPr/>
        </p:nvCxnSpPr>
        <p:spPr>
          <a:xfrm flipV="1">
            <a:off x="1574111" y="421367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720" y="37734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27" name="Ovale 26"/>
          <p:cNvSpPr/>
          <p:nvPr/>
        </p:nvSpPr>
        <p:spPr>
          <a:xfrm>
            <a:off x="1898350" y="3889634"/>
            <a:ext cx="129914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waitcmd</a:t>
            </a:r>
            <a:endParaRPr lang="en-GB" sz="1600" dirty="0"/>
          </a:p>
        </p:txBody>
      </p:sp>
      <p:sp>
        <p:nvSpPr>
          <p:cNvPr id="28" name="Ovale 27"/>
          <p:cNvSpPr/>
          <p:nvPr/>
        </p:nvSpPr>
        <p:spPr>
          <a:xfrm>
            <a:off x="3843647" y="388963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29" name="Rettangolo 28"/>
          <p:cNvSpPr/>
          <p:nvPr/>
        </p:nvSpPr>
        <p:spPr>
          <a:xfrm>
            <a:off x="3179228" y="381570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30" name="Connettore 4 29"/>
          <p:cNvCxnSpPr>
            <a:stCxn id="27" idx="6"/>
            <a:endCxn id="28" idx="2"/>
          </p:cNvCxnSpPr>
          <p:nvPr/>
        </p:nvCxnSpPr>
        <p:spPr>
          <a:xfrm>
            <a:off x="3197497" y="4213670"/>
            <a:ext cx="64615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endCxn id="37" idx="5"/>
          </p:cNvCxnSpPr>
          <p:nvPr/>
        </p:nvCxnSpPr>
        <p:spPr>
          <a:xfrm>
            <a:off x="4328386" y="4442797"/>
            <a:ext cx="0" cy="4356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3725225" y="4561472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3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3861295" y="4856810"/>
            <a:ext cx="866156" cy="763297"/>
            <a:chOff x="1194666" y="2417771"/>
            <a:chExt cx="866156" cy="763297"/>
          </a:xfrm>
        </p:grpSpPr>
        <p:sp>
          <p:nvSpPr>
            <p:cNvPr id="3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3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38" name="Rettangolo 37"/>
          <p:cNvSpPr/>
          <p:nvPr/>
        </p:nvSpPr>
        <p:spPr>
          <a:xfrm>
            <a:off x="3979056" y="5114035"/>
            <a:ext cx="106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timeractor</a:t>
            </a:r>
            <a:endParaRPr lang="en-GB" sz="1600" dirty="0"/>
          </a:p>
        </p:txBody>
      </p:sp>
      <p:sp>
        <p:nvSpPr>
          <p:cNvPr id="39" name="Ovale 38"/>
          <p:cNvSpPr/>
          <p:nvPr/>
        </p:nvSpPr>
        <p:spPr>
          <a:xfrm>
            <a:off x="5800680" y="4404309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checkStep</a:t>
            </a:r>
            <a:endParaRPr lang="en-GB" sz="1600" dirty="0"/>
          </a:p>
          <a:p>
            <a:pPr algn="ctr"/>
            <a:r>
              <a:rPr lang="it-IT" sz="1100" dirty="0"/>
              <a:t>(delay </a:t>
            </a:r>
            <a:r>
              <a:rPr lang="it-IT" sz="1100" dirty="0" err="1"/>
              <a:t>stepTime</a:t>
            </a:r>
            <a:r>
              <a:rPr lang="it-IT" sz="1100" dirty="0"/>
              <a:t>)</a:t>
            </a:r>
            <a:endParaRPr lang="en-GB" sz="1100" dirty="0"/>
          </a:p>
        </p:txBody>
      </p:sp>
      <p:sp>
        <p:nvSpPr>
          <p:cNvPr id="40" name="Ovale 39"/>
          <p:cNvSpPr/>
          <p:nvPr/>
        </p:nvSpPr>
        <p:spPr>
          <a:xfrm>
            <a:off x="5264083" y="34916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41" name="Connettore 4 40"/>
          <p:cNvCxnSpPr>
            <a:stCxn id="39" idx="6"/>
            <a:endCxn id="27" idx="0"/>
          </p:cNvCxnSpPr>
          <p:nvPr/>
        </p:nvCxnSpPr>
        <p:spPr>
          <a:xfrm flipH="1" flipV="1">
            <a:off x="2547924" y="3889634"/>
            <a:ext cx="4908940" cy="838711"/>
          </a:xfrm>
          <a:prstGeom prst="bentConnector4">
            <a:avLst>
              <a:gd name="adj1" fmla="val -19845"/>
              <a:gd name="adj2" fmla="val 2144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599" y="33531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3" name="Connettore 4 42"/>
          <p:cNvCxnSpPr>
            <a:stCxn id="28" idx="5"/>
            <a:endCxn id="39" idx="2"/>
          </p:cNvCxnSpPr>
          <p:nvPr/>
        </p:nvCxnSpPr>
        <p:spPr>
          <a:xfrm rot="16200000" flipH="1">
            <a:off x="5171092" y="4098756"/>
            <a:ext cx="285547" cy="9736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/>
          <p:cNvCxnSpPr>
            <a:stCxn id="28" idx="7"/>
            <a:endCxn id="40" idx="2"/>
          </p:cNvCxnSpPr>
          <p:nvPr/>
        </p:nvCxnSpPr>
        <p:spPr>
          <a:xfrm rot="5400000" flipH="1" flipV="1">
            <a:off x="4961148" y="3681608"/>
            <a:ext cx="168836" cy="437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76" idx="0"/>
            <a:endCxn id="27" idx="7"/>
          </p:cNvCxnSpPr>
          <p:nvPr/>
        </p:nvCxnSpPr>
        <p:spPr>
          <a:xfrm rot="16200000" flipH="1" flipV="1">
            <a:off x="5029132" y="1469777"/>
            <a:ext cx="492874" cy="4536656"/>
          </a:xfrm>
          <a:prstGeom prst="bentConnector3">
            <a:avLst>
              <a:gd name="adj1" fmla="val -463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836547" y="4738296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4623108" y="3488250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7712006" y="4442797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8" name="Ovale 67"/>
          <p:cNvSpPr/>
          <p:nvPr/>
        </p:nvSpPr>
        <p:spPr>
          <a:xfrm>
            <a:off x="5796136" y="5424538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sendDone</a:t>
            </a:r>
            <a:endParaRPr lang="en-GB" sz="1600" dirty="0"/>
          </a:p>
        </p:txBody>
      </p:sp>
      <p:sp>
        <p:nvSpPr>
          <p:cNvPr id="76" name="Ovale 75"/>
          <p:cNvSpPr/>
          <p:nvPr/>
        </p:nvSpPr>
        <p:spPr>
          <a:xfrm>
            <a:off x="6883177" y="3491668"/>
            <a:ext cx="132144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r>
              <a:rPr lang="en-GB" sz="1600" dirty="0"/>
              <a:t>discard</a:t>
            </a:r>
          </a:p>
          <a:p>
            <a:pPr algn="ctr"/>
            <a:r>
              <a:rPr lang="it-IT" sz="1600" dirty="0" err="1"/>
              <a:t>gauge</a:t>
            </a:r>
            <a:endParaRPr lang="en-GB" sz="1600" dirty="0"/>
          </a:p>
          <a:p>
            <a:pPr algn="ctr"/>
            <a:endParaRPr lang="en-GB" sz="1600" dirty="0"/>
          </a:p>
        </p:txBody>
      </p:sp>
      <p:cxnSp>
        <p:nvCxnSpPr>
          <p:cNvPr id="77" name="Connettore 4 76"/>
          <p:cNvCxnSpPr>
            <a:stCxn id="40" idx="6"/>
            <a:endCxn id="76" idx="2"/>
          </p:cNvCxnSpPr>
          <p:nvPr/>
        </p:nvCxnSpPr>
        <p:spPr>
          <a:xfrm flipV="1">
            <a:off x="6416211" y="3815704"/>
            <a:ext cx="466966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4 86"/>
          <p:cNvCxnSpPr>
            <a:stCxn id="39" idx="4"/>
            <a:endCxn id="68" idx="0"/>
          </p:cNvCxnSpPr>
          <p:nvPr/>
        </p:nvCxnSpPr>
        <p:spPr>
          <a:xfrm rot="5400000">
            <a:off x="6440422" y="5236187"/>
            <a:ext cx="372157" cy="45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4 92"/>
          <p:cNvCxnSpPr>
            <a:stCxn id="68" idx="2"/>
            <a:endCxn id="27" idx="4"/>
          </p:cNvCxnSpPr>
          <p:nvPr/>
        </p:nvCxnSpPr>
        <p:spPr>
          <a:xfrm rot="10800000">
            <a:off x="2547924" y="4537706"/>
            <a:ext cx="3248212" cy="1210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 flipH="1" flipV="1">
            <a:off x="5796137" y="2445622"/>
            <a:ext cx="44010" cy="118454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228" y="511874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 else </a:t>
            </a:r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] 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ttangolo 105"/>
          <p:cNvSpPr/>
          <p:nvPr/>
        </p:nvSpPr>
        <p:spPr>
          <a:xfrm>
            <a:off x="5892674" y="2445622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  <p:cxnSp>
        <p:nvCxnSpPr>
          <p:cNvPr id="107" name="Connettore 2 106"/>
          <p:cNvCxnSpPr/>
          <p:nvPr/>
        </p:nvCxnSpPr>
        <p:spPr>
          <a:xfrm>
            <a:off x="7309031" y="5748575"/>
            <a:ext cx="895586" cy="14323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tangolo 109"/>
          <p:cNvSpPr/>
          <p:nvPr/>
        </p:nvSpPr>
        <p:spPr>
          <a:xfrm>
            <a:off x="7601054" y="5450830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8089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sellaDiTesto 53"/>
          <p:cNvSpPr txBox="1"/>
          <p:nvPr/>
        </p:nvSpPr>
        <p:spPr>
          <a:xfrm>
            <a:off x="186706" y="5472762"/>
            <a:ext cx="4571701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i="1" dirty="0" err="1">
                <a:solidFill>
                  <a:srgbClr val="C00000"/>
                </a:solidFill>
              </a:rPr>
              <a:t>CtxServerAgent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: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SenderAgent</a:t>
            </a:r>
            <a:r>
              <a:rPr lang="it-IT" dirty="0">
                <a:solidFill>
                  <a:srgbClr val="C00000"/>
                </a:solidFill>
              </a:rPr>
              <a:t>   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a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ReceiverAgent</a:t>
            </a:r>
            <a:r>
              <a:rPr lang="it-IT" dirty="0">
                <a:solidFill>
                  <a:srgbClr val="C00000"/>
                </a:solidFill>
              </a:rPr>
              <a:t>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conn</a:t>
            </a:r>
            <a:r>
              <a:rPr lang="it-IT" dirty="0"/>
              <a:t> </a:t>
            </a:r>
            <a:r>
              <a:rPr lang="it-IT" dirty="0" err="1"/>
              <a:t>request</a:t>
            </a:r>
            <a:endParaRPr lang="it-IT" dirty="0"/>
          </a:p>
        </p:txBody>
      </p:sp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412776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sp>
        <p:nvSpPr>
          <p:cNvPr id="6" name="Rettangolo 5"/>
          <p:cNvSpPr/>
          <p:nvPr/>
        </p:nvSpPr>
        <p:spPr>
          <a:xfrm>
            <a:off x="5004048" y="4977172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204915" y="3789040"/>
            <a:ext cx="1789272" cy="637220"/>
            <a:chOff x="2621000" y="5037856"/>
            <a:chExt cx="1789272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2621000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192476" y="2573699"/>
            <a:ext cx="1575088" cy="637220"/>
            <a:chOff x="4668777" y="1623628"/>
            <a:chExt cx="1575088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668777" y="1848502"/>
              <a:ext cx="982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/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5732132" y="4820405"/>
            <a:ext cx="1636987" cy="637220"/>
            <a:chOff x="1475656" y="4221088"/>
            <a:chExt cx="1636987" cy="637220"/>
          </a:xfrm>
        </p:grpSpPr>
        <p:sp>
          <p:nvSpPr>
            <p:cNvPr id="30" name="Anello 29"/>
            <p:cNvSpPr/>
            <p:nvPr/>
          </p:nvSpPr>
          <p:spPr>
            <a:xfrm>
              <a:off x="1821458" y="4221088"/>
              <a:ext cx="726926" cy="637220"/>
            </a:xfrm>
            <a:prstGeom prst="don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1475656" y="4385809"/>
              <a:ext cx="1636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CtxSeerverAgent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3" name="Connettore 2 32"/>
          <p:cNvCxnSpPr>
            <a:stCxn id="17" idx="5"/>
            <a:endCxn id="6" idx="1"/>
          </p:cNvCxnSpPr>
          <p:nvPr/>
        </p:nvCxnSpPr>
        <p:spPr>
          <a:xfrm>
            <a:off x="3661108" y="3117600"/>
            <a:ext cx="1342940" cy="2039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30" idx="0"/>
            <a:endCxn id="11" idx="4"/>
          </p:cNvCxnSpPr>
          <p:nvPr/>
        </p:nvCxnSpPr>
        <p:spPr>
          <a:xfrm flipH="1" flipV="1">
            <a:off x="5925059" y="4426260"/>
            <a:ext cx="516338" cy="39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/>
          <p:nvPr/>
        </p:nvCxnSpPr>
        <p:spPr>
          <a:xfrm>
            <a:off x="1008184" y="1714530"/>
            <a:ext cx="6977526" cy="344266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4758407" y="1960604"/>
            <a:ext cx="326121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 by a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/>
              <a:t>to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inserted</a:t>
            </a:r>
            <a:r>
              <a:rPr lang="it-IT" dirty="0"/>
              <a:t> in the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r>
              <a:rPr lang="it-IT" u="sng" dirty="0"/>
              <a:t>of</a:t>
            </a:r>
            <a:r>
              <a:rPr lang="it-IT" dirty="0"/>
              <a:t> the </a:t>
            </a:r>
            <a:r>
              <a:rPr lang="it-IT" dirty="0" err="1"/>
              <a:t>destination</a:t>
            </a:r>
            <a:r>
              <a:rPr lang="it-IT" dirty="0"/>
              <a:t> </a:t>
            </a:r>
            <a:r>
              <a:rPr lang="it-IT" dirty="0" err="1"/>
              <a:t>actor</a:t>
            </a:r>
            <a:r>
              <a:rPr lang="it-IT" dirty="0"/>
              <a:t> </a:t>
            </a:r>
          </a:p>
        </p:txBody>
      </p:sp>
      <p:sp>
        <p:nvSpPr>
          <p:cNvPr id="61" name="CasellaDiTesto 60"/>
          <p:cNvSpPr txBox="1"/>
          <p:nvPr/>
        </p:nvSpPr>
        <p:spPr>
          <a:xfrm>
            <a:off x="4332578" y="98753"/>
            <a:ext cx="4773117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%          SYSTEM DESCRIPTION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ctxSender</a:t>
            </a:r>
            <a:r>
              <a:rPr lang="it-IT" sz="1600" b="1" dirty="0"/>
              <a:t>, "192.168.43.229","TCP", "8010" ).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ctxReceiver</a:t>
            </a:r>
            <a:r>
              <a:rPr lang="it-IT" sz="1600" b="1" dirty="0"/>
              <a:t>, "192.168.43.229","TCP","8020").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qasender</a:t>
            </a:r>
            <a:r>
              <a:rPr lang="it-IT" sz="1600" b="1" dirty="0"/>
              <a:t>, ctx1, ‘</a:t>
            </a:r>
            <a:r>
              <a:rPr lang="it-IT" sz="1600" dirty="0" err="1"/>
              <a:t>QActorSender</a:t>
            </a:r>
            <a:r>
              <a:rPr lang="it-IT" sz="1600" b="1" dirty="0"/>
              <a:t>’ 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qareceiver</a:t>
            </a:r>
            <a:r>
              <a:rPr lang="it-IT" sz="1600" b="1" dirty="0"/>
              <a:t>, ctx2, ‘</a:t>
            </a:r>
            <a:r>
              <a:rPr lang="it-IT" sz="1600" dirty="0" err="1"/>
              <a:t>QActorReceiver</a:t>
            </a:r>
            <a:r>
              <a:rPr lang="it-IT" sz="1600" b="1" dirty="0"/>
              <a:t>’).</a:t>
            </a:r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85710" y="4836939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971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" grpId="0" animBg="1"/>
      <p:bldP spid="3" grpId="0" animBg="1"/>
      <p:bldP spid="4" grpId="0" animBg="1"/>
      <p:bldP spid="6" grpId="0" animBg="1"/>
      <p:bldP spid="43" grpId="0"/>
      <p:bldP spid="51" grpId="0" animBg="1"/>
      <p:bldP spid="52" grpId="0" animBg="1"/>
      <p:bldP spid="60" grpId="0" animBg="1"/>
      <p:bldP spid="6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20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s0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632" y="15590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2031229" y="2001384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04776" y="1517685"/>
            <a:ext cx="24768" cy="483699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4 63"/>
          <p:cNvCxnSpPr>
            <a:stCxn id="27" idx="5"/>
            <a:endCxn id="27" idx="7"/>
          </p:cNvCxnSpPr>
          <p:nvPr/>
        </p:nvCxnSpPr>
        <p:spPr>
          <a:xfrm rot="5400000" flipH="1">
            <a:off x="3749436" y="2347015"/>
            <a:ext cx="458256" cy="12700"/>
          </a:xfrm>
          <a:prstGeom prst="bentConnector5">
            <a:avLst>
              <a:gd name="adj1" fmla="val -49885"/>
              <a:gd name="adj2" fmla="val -4649283"/>
              <a:gd name="adj3" fmla="val 149885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/>
          <p:cNvSpPr/>
          <p:nvPr/>
        </p:nvSpPr>
        <p:spPr>
          <a:xfrm>
            <a:off x="3340879" y="2022979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s2</a:t>
            </a:r>
            <a:endParaRPr lang="en-GB" sz="1600" dirty="0"/>
          </a:p>
        </p:txBody>
      </p:sp>
      <p:sp>
        <p:nvSpPr>
          <p:cNvPr id="30" name="Ovale 29"/>
          <p:cNvSpPr/>
          <p:nvPr/>
        </p:nvSpPr>
        <p:spPr>
          <a:xfrm>
            <a:off x="3357430" y="3319123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s3</a:t>
            </a:r>
            <a:endParaRPr lang="en-GB" sz="1600" dirty="0"/>
          </a:p>
        </p:txBody>
      </p:sp>
      <p:sp>
        <p:nvSpPr>
          <p:cNvPr id="35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962" y="196918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6" name="Connettore 2 35"/>
          <p:cNvCxnSpPr>
            <a:stCxn id="8" idx="6"/>
            <a:endCxn id="27" idx="2"/>
          </p:cNvCxnSpPr>
          <p:nvPr/>
        </p:nvCxnSpPr>
        <p:spPr>
          <a:xfrm>
            <a:off x="2778323" y="2325420"/>
            <a:ext cx="562556" cy="21595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27" idx="4"/>
            <a:endCxn id="30" idx="0"/>
          </p:cNvCxnSpPr>
          <p:nvPr/>
        </p:nvCxnSpPr>
        <p:spPr>
          <a:xfrm>
            <a:off x="3714426" y="2671051"/>
            <a:ext cx="16551" cy="64807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968" y="2177738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endParaRPr lang="en-US" altLang="en-US" sz="1600" dirty="0">
              <a:cs typeface="Arial" panose="020B0604020202020204" pitchFamily="34" charset="0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959" y="2825810"/>
            <a:ext cx="536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cs typeface="Arial" panose="020B0604020202020204" pitchFamily="34" charset="0"/>
              </a:rPr>
              <a:t>tout</a:t>
            </a:r>
          </a:p>
        </p:txBody>
      </p:sp>
      <p:cxnSp>
        <p:nvCxnSpPr>
          <p:cNvPr id="46" name="Connettore 2 45"/>
          <p:cNvCxnSpPr/>
          <p:nvPr/>
        </p:nvCxnSpPr>
        <p:spPr>
          <a:xfrm>
            <a:off x="2671097" y="119364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372" y="796530"/>
            <a:ext cx="1924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solidFill>
                  <a:srgbClr val="C00000"/>
                </a:solidFill>
                <a:cs typeface="Arial" panose="020B0604020202020204" pitchFamily="34" charset="0"/>
              </a:rPr>
              <a:t>forward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r>
              <a:rPr lang="en-US" altLang="en-US" sz="1600" dirty="0">
                <a:cs typeface="Arial" panose="020B0604020202020204" pitchFamily="34" charset="0"/>
              </a:rPr>
              <a:t> to itself</a:t>
            </a:r>
          </a:p>
        </p:txBody>
      </p:sp>
    </p:spTree>
    <p:extLst>
      <p:ext uri="{BB962C8B-B14F-4D97-AF65-F5344CB8AC3E}">
        <p14:creationId xmlns:p14="http://schemas.microsoft.com/office/powerpoint/2010/main" val="761217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21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6975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2005313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533524" y="3876569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Ovale 12"/>
          <p:cNvSpPr/>
          <p:nvPr/>
        </p:nvSpPr>
        <p:spPr>
          <a:xfrm>
            <a:off x="6147091" y="2944646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 flipV="1">
            <a:off x="2789584" y="1157619"/>
            <a:ext cx="4010749" cy="3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6970" cy="194633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r1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517685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4 52"/>
          <p:cNvCxnSpPr>
            <a:stCxn id="13" idx="6"/>
            <a:endCxn id="11" idx="6"/>
          </p:cNvCxnSpPr>
          <p:nvPr/>
        </p:nvCxnSpPr>
        <p:spPr>
          <a:xfrm flipH="1" flipV="1">
            <a:off x="7522760" y="665902"/>
            <a:ext cx="689529" cy="2602780"/>
          </a:xfrm>
          <a:prstGeom prst="bentConnector3">
            <a:avLst>
              <a:gd name="adj1" fmla="val -3315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478429" y="328286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6" name="Connettore 4 55"/>
          <p:cNvCxnSpPr>
            <a:endCxn id="54" idx="3"/>
          </p:cNvCxnSpPr>
          <p:nvPr/>
        </p:nvCxnSpPr>
        <p:spPr>
          <a:xfrm rot="10800000" flipV="1">
            <a:off x="2742696" y="3388336"/>
            <a:ext cx="3572481" cy="8829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>
            <a:off x="2417894" y="2653385"/>
            <a:ext cx="5825" cy="1223184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39445" y="3062534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a1</a:t>
            </a:r>
            <a:endParaRPr lang="en-GB" sz="1600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533524" y="2329349"/>
            <a:ext cx="429890" cy="1871256"/>
          </a:xfrm>
          <a:prstGeom prst="bentConnector3">
            <a:avLst>
              <a:gd name="adj1" fmla="val -53176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4139952" y="2924853"/>
            <a:ext cx="858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01" y="305294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13798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22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76131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59888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58923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1897010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179309" y="4562260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0" name="Ovale 9"/>
          <p:cNvSpPr/>
          <p:nvPr/>
        </p:nvSpPr>
        <p:spPr>
          <a:xfrm>
            <a:off x="2428123" y="3043187"/>
            <a:ext cx="295533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handleAskFromCaller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/>
          <p:cNvSpPr/>
          <p:nvPr/>
        </p:nvSpPr>
        <p:spPr>
          <a:xfrm>
            <a:off x="6143158" y="2250653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14" name="Ovale 13"/>
          <p:cNvSpPr/>
          <p:nvPr/>
        </p:nvSpPr>
        <p:spPr>
          <a:xfrm>
            <a:off x="6063449" y="3995567"/>
            <a:ext cx="228122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answerAfterAsk</a:t>
            </a:r>
            <a:endParaRPr lang="en-GB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>
            <a:off x="2789584" y="1085346"/>
            <a:ext cx="4010749" cy="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3037" cy="1252340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r1</a:t>
            </a:r>
            <a:endParaRPr lang="en-GB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409382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iangolo isoscele 32"/>
          <p:cNvSpPr/>
          <p:nvPr/>
        </p:nvSpPr>
        <p:spPr>
          <a:xfrm rot="16200000">
            <a:off x="3329323" y="2430781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onnettore 1 35"/>
          <p:cNvCxnSpPr>
            <a:stCxn id="13" idx="2"/>
            <a:endCxn id="33" idx="3"/>
          </p:cNvCxnSpPr>
          <p:nvPr/>
        </p:nvCxnSpPr>
        <p:spPr>
          <a:xfrm flipH="1" flipV="1">
            <a:off x="3593589" y="2545081"/>
            <a:ext cx="2549569" cy="2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3118539" y="217574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r2</a:t>
            </a:r>
            <a:endParaRPr lang="en-GB" dirty="0"/>
          </a:p>
        </p:txBody>
      </p:sp>
      <p:cxnSp>
        <p:nvCxnSpPr>
          <p:cNvPr id="40" name="Connettore 2 39"/>
          <p:cNvCxnSpPr>
            <a:stCxn id="8" idx="5"/>
            <a:endCxn id="10" idx="0"/>
          </p:cNvCxnSpPr>
          <p:nvPr/>
        </p:nvCxnSpPr>
        <p:spPr>
          <a:xfrm>
            <a:off x="2739260" y="2450174"/>
            <a:ext cx="1166529" cy="59301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13" idx="4"/>
            <a:endCxn id="14" idx="0"/>
          </p:cNvCxnSpPr>
          <p:nvPr/>
        </p:nvCxnSpPr>
        <p:spPr>
          <a:xfrm>
            <a:off x="7175757" y="2898725"/>
            <a:ext cx="28304" cy="109684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iangolo isoscele 47"/>
          <p:cNvSpPr/>
          <p:nvPr/>
        </p:nvSpPr>
        <p:spPr>
          <a:xfrm rot="5400000" flipH="1">
            <a:off x="6827447" y="3246385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endCxn id="48" idx="3"/>
          </p:cNvCxnSpPr>
          <p:nvPr/>
        </p:nvCxnSpPr>
        <p:spPr>
          <a:xfrm flipV="1">
            <a:off x="5370523" y="3360685"/>
            <a:ext cx="1492589" cy="4760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175757" y="325416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53" name="Connettore 4 52"/>
          <p:cNvCxnSpPr>
            <a:stCxn id="14" idx="6"/>
            <a:endCxn id="11" idx="6"/>
          </p:cNvCxnSpPr>
          <p:nvPr/>
        </p:nvCxnSpPr>
        <p:spPr>
          <a:xfrm flipH="1" flipV="1">
            <a:off x="7522760" y="665902"/>
            <a:ext cx="821912" cy="3653701"/>
          </a:xfrm>
          <a:prstGeom prst="bentConnector3">
            <a:avLst>
              <a:gd name="adj1" fmla="val -2781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237820" y="421511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nettore 4 55"/>
          <p:cNvCxnSpPr>
            <a:stCxn id="14" idx="2"/>
            <a:endCxn id="54" idx="3"/>
          </p:cNvCxnSpPr>
          <p:nvPr/>
        </p:nvCxnSpPr>
        <p:spPr>
          <a:xfrm rot="10800000" flipV="1">
            <a:off x="2502087" y="4319602"/>
            <a:ext cx="3561363" cy="9813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 flipH="1">
            <a:off x="2069504" y="2545082"/>
            <a:ext cx="348390" cy="201717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152124" y="380929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179308" y="2221046"/>
            <a:ext cx="784105" cy="2665250"/>
          </a:xfrm>
          <a:prstGeom prst="bentConnector3">
            <a:avLst>
              <a:gd name="adj1" fmla="val -29154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4556398" y="2324339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askFor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asellaDiTesto 67"/>
          <p:cNvSpPr txBox="1"/>
          <p:nvPr/>
        </p:nvSpPr>
        <p:spPr>
          <a:xfrm>
            <a:off x="5561973" y="3400207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3940561" y="4342904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05" y="328494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776855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110103" y="1334681"/>
            <a:ext cx="1111910" cy="1098814"/>
            <a:chOff x="1311101" y="2417771"/>
            <a:chExt cx="749721" cy="763297"/>
          </a:xfrm>
        </p:grpSpPr>
        <p:sp>
          <p:nvSpPr>
            <p:cNvPr id="46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23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427984" y="1196752"/>
            <a:ext cx="1440160" cy="1434788"/>
            <a:chOff x="1311101" y="2417771"/>
            <a:chExt cx="749721" cy="763297"/>
          </a:xfrm>
        </p:grpSpPr>
        <p:sp>
          <p:nvSpPr>
            <p:cNvPr id="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459693" y="1526554"/>
            <a:ext cx="667405" cy="86434"/>
            <a:chOff x="4586473" y="4245346"/>
            <a:chExt cx="667405" cy="86434"/>
          </a:xfrm>
        </p:grpSpPr>
        <p:sp>
          <p:nvSpPr>
            <p:cNvPr id="9" name="Freccia a destra 8"/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riangolo isoscele 9"/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3484490" y="1797654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3459693" y="102581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xxxx</a:t>
            </a:r>
            <a:endParaRPr lang="en-GB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557712" y="19823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yyyy</a:t>
            </a:r>
            <a:endParaRPr lang="en-GB" dirty="0"/>
          </a:p>
        </p:txBody>
      </p:sp>
      <p:sp>
        <p:nvSpPr>
          <p:cNvPr id="16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179014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7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308502" y="433454"/>
            <a:ext cx="749721" cy="763297"/>
            <a:chOff x="1311101" y="2417771"/>
            <a:chExt cx="749721" cy="763297"/>
          </a:xfrm>
        </p:grpSpPr>
        <p:sp>
          <p:nvSpPr>
            <p:cNvPr id="18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1" name="Connettore 4 20"/>
          <p:cNvCxnSpPr>
            <a:stCxn id="5" idx="7"/>
            <a:endCxn id="18" idx="2"/>
          </p:cNvCxnSpPr>
          <p:nvPr/>
        </p:nvCxnSpPr>
        <p:spPr>
          <a:xfrm rot="5400000" flipH="1" flipV="1">
            <a:off x="5663119" y="830829"/>
            <a:ext cx="639500" cy="651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108382" y="2780928"/>
            <a:ext cx="1696261" cy="1728192"/>
            <a:chOff x="1311101" y="2417771"/>
            <a:chExt cx="749721" cy="763297"/>
          </a:xfrm>
        </p:grpSpPr>
        <p:sp>
          <p:nvSpPr>
            <p:cNvPr id="24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6" name="CasellaDiTesto 25"/>
          <p:cNvSpPr txBox="1"/>
          <p:nvPr/>
        </p:nvSpPr>
        <p:spPr>
          <a:xfrm>
            <a:off x="7076162" y="544510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MQTT broker</a:t>
            </a:r>
            <a:endParaRPr lang="en-GB" dirty="0"/>
          </a:p>
        </p:txBody>
      </p:sp>
      <p:grpSp>
        <p:nvGrpSpPr>
          <p:cNvPr id="27" name="Gruppo 26"/>
          <p:cNvGrpSpPr/>
          <p:nvPr/>
        </p:nvGrpSpPr>
        <p:grpSpPr>
          <a:xfrm>
            <a:off x="6659157" y="3403541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28" name="Ovale 27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e 29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Connettore 1 30"/>
            <p:cNvCxnSpPr>
              <a:endCxn id="28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ttore 1 31"/>
            <p:cNvCxnSpPr>
              <a:endCxn id="28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ttore 1 32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ttore 4 34"/>
          <p:cNvCxnSpPr>
            <a:stCxn id="16" idx="5"/>
            <a:endCxn id="54" idx="4"/>
          </p:cNvCxnSpPr>
          <p:nvPr/>
        </p:nvCxnSpPr>
        <p:spPr>
          <a:xfrm rot="16200000" flipH="1">
            <a:off x="3606308" y="2814479"/>
            <a:ext cx="52727" cy="3045137"/>
          </a:xfrm>
          <a:prstGeom prst="bentConnector3">
            <a:avLst>
              <a:gd name="adj1" fmla="val 5335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4 37"/>
          <p:cNvCxnSpPr>
            <a:stCxn id="24" idx="7"/>
          </p:cNvCxnSpPr>
          <p:nvPr/>
        </p:nvCxnSpPr>
        <p:spPr>
          <a:xfrm rot="16200000" flipV="1">
            <a:off x="6161248" y="1722550"/>
            <a:ext cx="1926994" cy="8629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384276" y="419824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6807398" y="1612988"/>
            <a:ext cx="95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subscribe</a:t>
            </a:r>
            <a:endParaRPr lang="en-GB" dirty="0"/>
          </a:p>
        </p:txBody>
      </p:sp>
      <p:cxnSp>
        <p:nvCxnSpPr>
          <p:cNvPr id="44" name="Connettore 4 43"/>
          <p:cNvCxnSpPr/>
          <p:nvPr/>
        </p:nvCxnSpPr>
        <p:spPr>
          <a:xfrm rot="16200000" flipH="1">
            <a:off x="3991905" y="4351954"/>
            <a:ext cx="1157485" cy="14718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2110103" y="989891"/>
            <a:ext cx="11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BROWSER</a:t>
            </a:r>
            <a:endParaRPr lang="en-GB" dirty="0"/>
          </a:p>
        </p:txBody>
      </p:sp>
      <p:cxnSp>
        <p:nvCxnSpPr>
          <p:cNvPr id="51" name="Connettore 2 50"/>
          <p:cNvCxnSpPr>
            <a:stCxn id="16" idx="0"/>
            <a:endCxn id="16" idx="4"/>
          </p:cNvCxnSpPr>
          <p:nvPr/>
        </p:nvCxnSpPr>
        <p:spPr>
          <a:xfrm>
            <a:off x="1977570" y="40033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496781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3417754" y="4086282"/>
            <a:ext cx="592487" cy="258092"/>
            <a:chOff x="5133975" y="5295900"/>
            <a:chExt cx="342900" cy="238125"/>
          </a:xfrm>
        </p:grpSpPr>
        <p:sp>
          <p:nvSpPr>
            <p:cNvPr id="61" name="Figura a mano libera 6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Figura a mano libera 6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Figura a mano libera 6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4" name="Connettore 2 63"/>
          <p:cNvCxnSpPr/>
          <p:nvPr/>
        </p:nvCxnSpPr>
        <p:spPr>
          <a:xfrm>
            <a:off x="2304259" y="3673677"/>
            <a:ext cx="271045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/>
          <p:nvPr/>
        </p:nvCxnSpPr>
        <p:spPr>
          <a:xfrm flipH="1">
            <a:off x="2333819" y="4027841"/>
            <a:ext cx="248541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/>
          <p:cNvCxnSpPr/>
          <p:nvPr/>
        </p:nvCxnSpPr>
        <p:spPr>
          <a:xfrm>
            <a:off x="1561093" y="5619761"/>
            <a:ext cx="4547290" cy="2853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4 73"/>
          <p:cNvCxnSpPr>
            <a:stCxn id="5" idx="6"/>
            <a:endCxn id="18" idx="3"/>
          </p:cNvCxnSpPr>
          <p:nvPr/>
        </p:nvCxnSpPr>
        <p:spPr>
          <a:xfrm flipV="1">
            <a:off x="5868144" y="1091298"/>
            <a:ext cx="550152" cy="8634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/>
          <p:cNvSpPr txBox="1"/>
          <p:nvPr/>
        </p:nvSpPr>
        <p:spPr>
          <a:xfrm>
            <a:off x="683568" y="3886873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10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24</a:t>
            </a:fld>
            <a:endParaRPr lang="en-GB"/>
          </a:p>
        </p:txBody>
      </p:sp>
      <p:pic>
        <p:nvPicPr>
          <p:cNvPr id="4" name="Picture 2" descr="s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2345302" cy="156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spCommented0">
            <a:extLst>
              <a:ext uri="{FF2B5EF4-FFF2-40B4-BE49-F238E27FC236}">
                <a16:creationId xmlns="" xmlns:a16="http://schemas.microsoft.com/office/drawing/2014/main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40" y="-5019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189" y="503912"/>
            <a:ext cx="1142857" cy="761905"/>
          </a:xfrm>
          <a:prstGeom prst="rect">
            <a:avLst/>
          </a:prstGeom>
        </p:spPr>
      </p:pic>
      <p:grpSp>
        <p:nvGrpSpPr>
          <p:cNvPr id="7" name="Gruppo 6"/>
          <p:cNvGrpSpPr/>
          <p:nvPr/>
        </p:nvGrpSpPr>
        <p:grpSpPr>
          <a:xfrm>
            <a:off x="962466" y="2288986"/>
            <a:ext cx="592487" cy="258092"/>
            <a:chOff x="5133975" y="5295900"/>
            <a:chExt cx="342900" cy="238125"/>
          </a:xfrm>
        </p:grpSpPr>
        <p:sp>
          <p:nvSpPr>
            <p:cNvPr id="8" name="Figura a mano libera 7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Figura a mano libera 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igura a mano libera 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860045" y="3517020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4" name="Connettore 2 13"/>
          <p:cNvCxnSpPr/>
          <p:nvPr/>
        </p:nvCxnSpPr>
        <p:spPr>
          <a:xfrm>
            <a:off x="852357" y="2751734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o 51"/>
          <p:cNvGrpSpPr/>
          <p:nvPr/>
        </p:nvGrpSpPr>
        <p:grpSpPr>
          <a:xfrm>
            <a:off x="878869" y="3227754"/>
            <a:ext cx="787334" cy="86434"/>
            <a:chOff x="878868" y="2985479"/>
            <a:chExt cx="787334" cy="86434"/>
          </a:xfrm>
        </p:grpSpPr>
        <p:sp>
          <p:nvSpPr>
            <p:cNvPr id="15" name="Triangolo isoscele 14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" name="Connettore 1 15"/>
            <p:cNvCxnSpPr>
              <a:endCxn id="15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2619229" y="211323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3910960" y="317764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9" name="Connettore 2 126">
            <a:extLst>
              <a:ext uri="{FF2B5EF4-FFF2-40B4-BE49-F238E27FC236}">
                <a16:creationId xmlns=""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4290792" y="3341136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6138686" y="3209750"/>
            <a:ext cx="770574" cy="68797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1" name="Straight Arrow Connector 32">
            <a:extLst>
              <a:ext uri="{FF2B5EF4-FFF2-40B4-BE49-F238E27FC236}">
                <a16:creationId xmlns="" xmlns:a16="http://schemas.microsoft.com/office/drawing/2014/main" id="{F5733152-082A-43F7-B943-085C85850C21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>
            <a:off x="4660681" y="3537687"/>
            <a:ext cx="1478005" cy="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3902719" y="3897728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260414" y="390731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064813" y="3205037"/>
            <a:ext cx="147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listener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of </a:t>
            </a:r>
            <a:r>
              <a:rPr lang="it-IT" dirty="0" err="1" smtClean="0"/>
              <a:t>button</a:t>
            </a:r>
            <a:r>
              <a:rPr lang="it-IT" dirty="0" smtClean="0"/>
              <a:t>?</a:t>
            </a:r>
            <a:endParaRPr lang="en-GB" dirty="0"/>
          </a:p>
        </p:txBody>
      </p:sp>
      <p:sp>
        <p:nvSpPr>
          <p:cNvPr id="25" name="Rettangolo 24"/>
          <p:cNvSpPr/>
          <p:nvPr/>
        </p:nvSpPr>
        <p:spPr>
          <a:xfrm>
            <a:off x="3427219" y="3089238"/>
            <a:ext cx="441861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980" y="2066968"/>
            <a:ext cx="1142857" cy="761905"/>
          </a:xfrm>
          <a:prstGeom prst="rect">
            <a:avLst/>
          </a:prstGeom>
        </p:spPr>
      </p:pic>
      <p:sp>
        <p:nvSpPr>
          <p:cNvPr id="27" name="Rettangolo 26"/>
          <p:cNvSpPr/>
          <p:nvPr/>
        </p:nvSpPr>
        <p:spPr>
          <a:xfrm>
            <a:off x="3427219" y="1962131"/>
            <a:ext cx="812663" cy="761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click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8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65" y="1819924"/>
            <a:ext cx="1008949" cy="100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78" y="1980816"/>
            <a:ext cx="959051" cy="95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uppo 29"/>
          <p:cNvGrpSpPr/>
          <p:nvPr/>
        </p:nvGrpSpPr>
        <p:grpSpPr>
          <a:xfrm>
            <a:off x="1980702" y="4573417"/>
            <a:ext cx="812663" cy="763297"/>
            <a:chOff x="2441713" y="1277482"/>
            <a:chExt cx="812663" cy="763297"/>
          </a:xfrm>
        </p:grpSpPr>
        <p:sp>
          <p:nvSpPr>
            <p:cNvPr id="31" name="Parallelogramma 3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2" name="Ovale 3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4292143" y="4567660"/>
            <a:ext cx="812663" cy="763297"/>
            <a:chOff x="2441713" y="1277482"/>
            <a:chExt cx="812663" cy="763297"/>
          </a:xfrm>
        </p:grpSpPr>
        <p:sp>
          <p:nvSpPr>
            <p:cNvPr id="35" name="Parallelogramma 3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6" name="Ovale 3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7" name="Triangolo isoscele 3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8" name="CasellaDiTesto 37"/>
          <p:cNvSpPr txBox="1"/>
          <p:nvPr/>
        </p:nvSpPr>
        <p:spPr>
          <a:xfrm>
            <a:off x="1894106" y="424730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5210938" y="4573416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Polling:</a:t>
            </a:r>
          </a:p>
          <a:p>
            <a:r>
              <a:rPr lang="it-IT" dirty="0" smtClean="0"/>
              <a:t>led </a:t>
            </a:r>
            <a:r>
              <a:rPr lang="it-IT" dirty="0" err="1" smtClean="0"/>
              <a:t>calls</a:t>
            </a:r>
            <a:r>
              <a:rPr lang="it-IT" dirty="0"/>
              <a:t> </a:t>
            </a:r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41" name="Rettangolo 40"/>
          <p:cNvSpPr/>
          <p:nvPr/>
        </p:nvSpPr>
        <p:spPr>
          <a:xfrm>
            <a:off x="1893230" y="5605859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Immagin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66" y="5785064"/>
            <a:ext cx="625875" cy="417250"/>
          </a:xfrm>
          <a:prstGeom prst="rect">
            <a:avLst/>
          </a:prstGeom>
        </p:spPr>
      </p:pic>
      <p:sp>
        <p:nvSpPr>
          <p:cNvPr id="43" name="Rettangolo 42"/>
          <p:cNvSpPr/>
          <p:nvPr/>
        </p:nvSpPr>
        <p:spPr>
          <a:xfrm>
            <a:off x="2087046" y="5733315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44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22" y="5651578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2166060" y="4979624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4513119" y="4961648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Connettore 2 47"/>
          <p:cNvCxnSpPr>
            <a:stCxn id="46" idx="4"/>
            <a:endCxn id="42" idx="0"/>
          </p:cNvCxnSpPr>
          <p:nvPr/>
        </p:nvCxnSpPr>
        <p:spPr>
          <a:xfrm>
            <a:off x="4662678" y="5254565"/>
            <a:ext cx="4326" cy="530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25" y="573331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Nuvola 49"/>
          <p:cNvSpPr/>
          <p:nvPr/>
        </p:nvSpPr>
        <p:spPr>
          <a:xfrm>
            <a:off x="2914880" y="4658703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4380359" y="430116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cxnSp>
        <p:nvCxnSpPr>
          <p:cNvPr id="56" name="Connettore 1 55"/>
          <p:cNvCxnSpPr>
            <a:stCxn id="32" idx="4"/>
            <a:endCxn id="43" idx="0"/>
          </p:cNvCxnSpPr>
          <p:nvPr/>
        </p:nvCxnSpPr>
        <p:spPr>
          <a:xfrm flipH="1">
            <a:off x="2292803" y="5336714"/>
            <a:ext cx="62760" cy="396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2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25</a:t>
            </a:fld>
            <a:endParaRPr lang="en-GB"/>
          </a:p>
        </p:txBody>
      </p: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  <a:endParaRPr lang="it-IT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9" name="Gruppo 58"/>
          <p:cNvGrpSpPr/>
          <p:nvPr/>
        </p:nvGrpSpPr>
        <p:grpSpPr>
          <a:xfrm>
            <a:off x="1513980" y="2854426"/>
            <a:ext cx="812663" cy="763297"/>
            <a:chOff x="2441713" y="1277482"/>
            <a:chExt cx="812663" cy="763297"/>
          </a:xfrm>
        </p:grpSpPr>
        <p:sp>
          <p:nvSpPr>
            <p:cNvPr id="60" name="Parallelogramma 5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1" name="Ovale 6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2" name="Triangolo isoscele 6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3" name="Gruppo 62"/>
          <p:cNvGrpSpPr/>
          <p:nvPr/>
        </p:nvGrpSpPr>
        <p:grpSpPr>
          <a:xfrm>
            <a:off x="3825421" y="2848669"/>
            <a:ext cx="812663" cy="763297"/>
            <a:chOff x="2441713" y="1277482"/>
            <a:chExt cx="812663" cy="763297"/>
          </a:xfrm>
        </p:grpSpPr>
        <p:sp>
          <p:nvSpPr>
            <p:cNvPr id="64" name="Parallelogramma 6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5" name="Ovale 6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1427384" y="252831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008303" y="24793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cxnSp>
        <p:nvCxnSpPr>
          <p:cNvPr id="69" name="Connettore 2 68"/>
          <p:cNvCxnSpPr/>
          <p:nvPr/>
        </p:nvCxnSpPr>
        <p:spPr>
          <a:xfrm>
            <a:off x="2445734" y="3306972"/>
            <a:ext cx="1158246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4839416" y="2854425"/>
            <a:ext cx="1272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endParaRPr lang="it-IT" dirty="0" smtClean="0"/>
          </a:p>
          <a:p>
            <a:r>
              <a:rPr lang="it-IT" dirty="0" smtClean="0"/>
              <a:t>by </a:t>
            </a:r>
            <a:r>
              <a:rPr lang="it-IT" dirty="0" err="1" smtClean="0"/>
              <a:t>button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1408006" y="4022663"/>
            <a:ext cx="812663" cy="763297"/>
            <a:chOff x="2441713" y="1277482"/>
            <a:chExt cx="812663" cy="763297"/>
          </a:xfrm>
        </p:grpSpPr>
        <p:sp>
          <p:nvSpPr>
            <p:cNvPr id="79" name="Parallelogramma 7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0" name="Ovale 7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1" name="Triangolo isoscele 8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2" name="Gruppo 81"/>
          <p:cNvGrpSpPr/>
          <p:nvPr/>
        </p:nvGrpSpPr>
        <p:grpSpPr>
          <a:xfrm>
            <a:off x="3719447" y="4016906"/>
            <a:ext cx="812663" cy="763297"/>
            <a:chOff x="2441713" y="1277482"/>
            <a:chExt cx="812663" cy="763297"/>
          </a:xfrm>
        </p:grpSpPr>
        <p:sp>
          <p:nvSpPr>
            <p:cNvPr id="83" name="Parallelogramma 8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4" name="Ovale 8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CasellaDiTesto 85"/>
          <p:cNvSpPr txBox="1"/>
          <p:nvPr/>
        </p:nvSpPr>
        <p:spPr>
          <a:xfrm>
            <a:off x="1321410" y="369654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3902329" y="3647574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89" name="CasellaDiTesto 88"/>
          <p:cNvSpPr txBox="1"/>
          <p:nvPr/>
        </p:nvSpPr>
        <p:spPr>
          <a:xfrm>
            <a:off x="4733442" y="4022662"/>
            <a:ext cx="1491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perceives</a:t>
            </a:r>
            <a:endParaRPr lang="it-IT" dirty="0" smtClean="0"/>
          </a:p>
          <a:p>
            <a:r>
              <a:rPr lang="it-IT" dirty="0" err="1"/>
              <a:t>b</a:t>
            </a:r>
            <a:r>
              <a:rPr lang="it-IT" dirty="0" err="1" smtClean="0"/>
              <a:t>utton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endParaRPr lang="en-GB" dirty="0"/>
          </a:p>
        </p:txBody>
      </p:sp>
      <p:grpSp>
        <p:nvGrpSpPr>
          <p:cNvPr id="90" name="Gruppo 89"/>
          <p:cNvGrpSpPr/>
          <p:nvPr/>
        </p:nvGrpSpPr>
        <p:grpSpPr>
          <a:xfrm>
            <a:off x="2620571" y="4291117"/>
            <a:ext cx="592487" cy="258092"/>
            <a:chOff x="5133975" y="5295900"/>
            <a:chExt cx="342900" cy="238125"/>
          </a:xfrm>
        </p:grpSpPr>
        <p:sp>
          <p:nvSpPr>
            <p:cNvPr id="91" name="Figura a mano libera 9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Figura a mano libera 9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3" name="Figura a mano libera 9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9" name="Gruppo 98"/>
          <p:cNvGrpSpPr/>
          <p:nvPr/>
        </p:nvGrpSpPr>
        <p:grpSpPr>
          <a:xfrm>
            <a:off x="1558602" y="5382167"/>
            <a:ext cx="812663" cy="763297"/>
            <a:chOff x="2441713" y="1277482"/>
            <a:chExt cx="812663" cy="763297"/>
          </a:xfrm>
        </p:grpSpPr>
        <p:sp>
          <p:nvSpPr>
            <p:cNvPr id="100" name="Parallelogramma 9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1" name="Ovale 10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2" name="Triangolo isoscele 10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3" name="Gruppo 102"/>
          <p:cNvGrpSpPr/>
          <p:nvPr/>
        </p:nvGrpSpPr>
        <p:grpSpPr>
          <a:xfrm>
            <a:off x="5243290" y="5359099"/>
            <a:ext cx="812663" cy="763297"/>
            <a:chOff x="2441713" y="1277482"/>
            <a:chExt cx="812663" cy="763297"/>
          </a:xfrm>
        </p:grpSpPr>
        <p:sp>
          <p:nvSpPr>
            <p:cNvPr id="104" name="Parallelogramma 10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5" name="Ovale 10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6" name="Triangolo isoscele 10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7" name="Gruppo 106"/>
          <p:cNvGrpSpPr/>
          <p:nvPr/>
        </p:nvGrpSpPr>
        <p:grpSpPr>
          <a:xfrm>
            <a:off x="3436606" y="5373216"/>
            <a:ext cx="812663" cy="763297"/>
            <a:chOff x="2441713" y="1277482"/>
            <a:chExt cx="812663" cy="763297"/>
          </a:xfrm>
        </p:grpSpPr>
        <p:sp>
          <p:nvSpPr>
            <p:cNvPr id="108" name="Parallelogramma 10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9" name="Ovale 10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0" name="Triangolo isoscele 10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1" name="CasellaDiTesto 110"/>
          <p:cNvSpPr txBox="1"/>
          <p:nvPr/>
        </p:nvSpPr>
        <p:spPr>
          <a:xfrm>
            <a:off x="1472006" y="505605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5380745" y="496815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13" name="CasellaDiTesto 112"/>
          <p:cNvSpPr txBox="1"/>
          <p:nvPr/>
        </p:nvSpPr>
        <p:spPr>
          <a:xfrm>
            <a:off x="3334195" y="5003883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114" name="Connettore 2 113"/>
          <p:cNvCxnSpPr>
            <a:stCxn id="101" idx="6"/>
            <a:endCxn id="109" idx="2"/>
          </p:cNvCxnSpPr>
          <p:nvPr/>
        </p:nvCxnSpPr>
        <p:spPr>
          <a:xfrm flipV="1">
            <a:off x="2308323" y="5776473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/>
          <p:cNvCxnSpPr>
            <a:stCxn id="109" idx="6"/>
            <a:endCxn id="105" idx="2"/>
          </p:cNvCxnSpPr>
          <p:nvPr/>
        </p:nvCxnSpPr>
        <p:spPr>
          <a:xfrm flipV="1">
            <a:off x="4186327" y="5762356"/>
            <a:ext cx="1056963" cy="1411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po 115"/>
          <p:cNvGrpSpPr/>
          <p:nvPr/>
        </p:nvGrpSpPr>
        <p:grpSpPr>
          <a:xfrm>
            <a:off x="4057731" y="483580"/>
            <a:ext cx="812663" cy="763297"/>
            <a:chOff x="2441713" y="1277482"/>
            <a:chExt cx="812663" cy="763297"/>
          </a:xfrm>
        </p:grpSpPr>
        <p:sp>
          <p:nvSpPr>
            <p:cNvPr id="117" name="Parallelogramma 11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18" name="Ovale 11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19" name="Triangolo isoscele 11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20" name="Gruppo 119"/>
          <p:cNvGrpSpPr/>
          <p:nvPr/>
        </p:nvGrpSpPr>
        <p:grpSpPr>
          <a:xfrm>
            <a:off x="6369172" y="477823"/>
            <a:ext cx="812663" cy="763297"/>
            <a:chOff x="2441713" y="1277482"/>
            <a:chExt cx="812663" cy="763297"/>
          </a:xfrm>
        </p:grpSpPr>
        <p:sp>
          <p:nvSpPr>
            <p:cNvPr id="121" name="Parallelogramma 12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22" name="Ovale 12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23" name="Triangolo isoscele 12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24" name="CasellaDiTesto 123"/>
          <p:cNvSpPr txBox="1"/>
          <p:nvPr/>
        </p:nvSpPr>
        <p:spPr>
          <a:xfrm>
            <a:off x="3971135" y="157464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6482422" y="15170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led</a:t>
            </a:r>
            <a:endParaRPr lang="en-GB" u="sng" dirty="0"/>
          </a:p>
        </p:txBody>
      </p:sp>
      <p:sp>
        <p:nvSpPr>
          <p:cNvPr id="127" name="CasellaDiTesto 126"/>
          <p:cNvSpPr txBox="1"/>
          <p:nvPr/>
        </p:nvSpPr>
        <p:spPr>
          <a:xfrm>
            <a:off x="7287967" y="483579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Polling:</a:t>
            </a:r>
          </a:p>
          <a:p>
            <a:r>
              <a:rPr lang="it-IT" u="sng" dirty="0" smtClean="0"/>
              <a:t>led </a:t>
            </a:r>
            <a:r>
              <a:rPr lang="it-IT" u="sng" dirty="0" err="1" smtClean="0"/>
              <a:t>calls</a:t>
            </a:r>
            <a:r>
              <a:rPr lang="it-IT" u="sng" dirty="0"/>
              <a:t> </a:t>
            </a:r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36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4243089" y="88978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37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6590148" y="871811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43" name="Gruppo 142"/>
          <p:cNvGrpSpPr/>
          <p:nvPr/>
        </p:nvGrpSpPr>
        <p:grpSpPr>
          <a:xfrm flipH="1">
            <a:off x="4974057" y="685103"/>
            <a:ext cx="1219002" cy="171025"/>
            <a:chOff x="878868" y="2985479"/>
            <a:chExt cx="787334" cy="86434"/>
          </a:xfrm>
        </p:grpSpPr>
        <p:sp>
          <p:nvSpPr>
            <p:cNvPr id="144" name="Triangolo isoscele 143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45" name="Connettore 1 144"/>
            <p:cNvCxnSpPr>
              <a:endCxn id="144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uppo 145"/>
          <p:cNvGrpSpPr/>
          <p:nvPr/>
        </p:nvGrpSpPr>
        <p:grpSpPr>
          <a:xfrm flipH="1">
            <a:off x="5039728" y="1001389"/>
            <a:ext cx="1287793" cy="163339"/>
            <a:chOff x="4592177" y="4419530"/>
            <a:chExt cx="666895" cy="86434"/>
          </a:xfrm>
        </p:grpSpPr>
        <p:cxnSp>
          <p:nvCxnSpPr>
            <p:cNvPr id="147" name="Connettore 1 14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riangolo isoscele 14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49" name="Gruppo 148"/>
          <p:cNvGrpSpPr/>
          <p:nvPr/>
        </p:nvGrpSpPr>
        <p:grpSpPr>
          <a:xfrm>
            <a:off x="288604" y="1535496"/>
            <a:ext cx="812663" cy="763297"/>
            <a:chOff x="2441713" y="1277482"/>
            <a:chExt cx="812663" cy="763297"/>
          </a:xfrm>
        </p:grpSpPr>
        <p:sp>
          <p:nvSpPr>
            <p:cNvPr id="150" name="Parallelogramma 14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1" name="Ovale 15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2" name="Triangolo isoscele 15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53" name="Gruppo 152"/>
          <p:cNvGrpSpPr/>
          <p:nvPr/>
        </p:nvGrpSpPr>
        <p:grpSpPr>
          <a:xfrm>
            <a:off x="2600045" y="1529739"/>
            <a:ext cx="812663" cy="763297"/>
            <a:chOff x="2441713" y="1277482"/>
            <a:chExt cx="812663" cy="763297"/>
          </a:xfrm>
        </p:grpSpPr>
        <p:sp>
          <p:nvSpPr>
            <p:cNvPr id="154" name="Parallelogramma 15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5" name="Ovale 15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6" name="Triangolo isoscele 15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57" name="CasellaDiTesto 156"/>
          <p:cNvSpPr txBox="1"/>
          <p:nvPr/>
        </p:nvSpPr>
        <p:spPr>
          <a:xfrm>
            <a:off x="202008" y="120938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58" name="CasellaDiTesto 157"/>
          <p:cNvSpPr txBox="1"/>
          <p:nvPr/>
        </p:nvSpPr>
        <p:spPr>
          <a:xfrm>
            <a:off x="2979539" y="12303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led</a:t>
            </a:r>
            <a:endParaRPr lang="en-GB" u="sng" dirty="0"/>
          </a:p>
        </p:txBody>
      </p:sp>
      <p:sp>
        <p:nvSpPr>
          <p:cNvPr id="159" name="CasellaDiTesto 158"/>
          <p:cNvSpPr txBox="1"/>
          <p:nvPr/>
        </p:nvSpPr>
        <p:spPr>
          <a:xfrm>
            <a:off x="3532950" y="1683972"/>
            <a:ext cx="100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Mazzuca</a:t>
            </a:r>
            <a:endParaRPr lang="en-GB" u="sng" dirty="0"/>
          </a:p>
        </p:txBody>
      </p:sp>
      <p:sp>
        <p:nvSpPr>
          <p:cNvPr id="160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473962" y="1941703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61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2821021" y="192372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62" name="Gruppo 161"/>
          <p:cNvGrpSpPr/>
          <p:nvPr/>
        </p:nvGrpSpPr>
        <p:grpSpPr>
          <a:xfrm>
            <a:off x="1204930" y="1737019"/>
            <a:ext cx="1219002" cy="171025"/>
            <a:chOff x="878868" y="2985479"/>
            <a:chExt cx="787334" cy="86434"/>
          </a:xfrm>
        </p:grpSpPr>
        <p:sp>
          <p:nvSpPr>
            <p:cNvPr id="163" name="Triangolo isoscele 162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4" name="Connettore 1 163"/>
            <p:cNvCxnSpPr>
              <a:endCxn id="163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uppo 164"/>
          <p:cNvGrpSpPr/>
          <p:nvPr/>
        </p:nvGrpSpPr>
        <p:grpSpPr>
          <a:xfrm>
            <a:off x="1148407" y="2053305"/>
            <a:ext cx="1287793" cy="163339"/>
            <a:chOff x="4592177" y="4419530"/>
            <a:chExt cx="666895" cy="86434"/>
          </a:xfrm>
        </p:grpSpPr>
        <p:cxnSp>
          <p:nvCxnSpPr>
            <p:cNvPr id="166" name="Connettore 1 16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riangolo isoscele 16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746910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26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507555" y="482689"/>
            <a:ext cx="812663" cy="763297"/>
            <a:chOff x="2441713" y="1277482"/>
            <a:chExt cx="812663" cy="763297"/>
          </a:xfrm>
        </p:grpSpPr>
        <p:sp>
          <p:nvSpPr>
            <p:cNvPr id="5" name="Parallelogramma 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5385500" y="473738"/>
            <a:ext cx="812663" cy="763297"/>
            <a:chOff x="2441713" y="1277482"/>
            <a:chExt cx="812663" cy="763297"/>
          </a:xfrm>
        </p:grpSpPr>
        <p:sp>
          <p:nvSpPr>
            <p:cNvPr id="9" name="Parallelogramma 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" name="Gruppo 11"/>
          <p:cNvGrpSpPr/>
          <p:nvPr/>
        </p:nvGrpSpPr>
        <p:grpSpPr>
          <a:xfrm>
            <a:off x="3385559" y="473738"/>
            <a:ext cx="812663" cy="763297"/>
            <a:chOff x="2441713" y="1277482"/>
            <a:chExt cx="812663" cy="763297"/>
          </a:xfrm>
        </p:grpSpPr>
        <p:sp>
          <p:nvSpPr>
            <p:cNvPr id="13" name="Parallelogramma 1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4" name="Ovale 1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6" name="CasellaDiTesto 15"/>
          <p:cNvSpPr txBox="1"/>
          <p:nvPr/>
        </p:nvSpPr>
        <p:spPr>
          <a:xfrm>
            <a:off x="1420959" y="15657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581200" y="10440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283148" y="104405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19" name="Rettangolo 18"/>
          <p:cNvSpPr/>
          <p:nvPr/>
        </p:nvSpPr>
        <p:spPr>
          <a:xfrm>
            <a:off x="1556766" y="5493432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44" y="5677415"/>
            <a:ext cx="625875" cy="417250"/>
          </a:xfrm>
          <a:prstGeom prst="rect">
            <a:avLst/>
          </a:prstGeom>
        </p:spPr>
      </p:pic>
      <p:sp>
        <p:nvSpPr>
          <p:cNvPr id="21" name="Rettangolo 20"/>
          <p:cNvSpPr/>
          <p:nvPr/>
        </p:nvSpPr>
        <p:spPr>
          <a:xfrm>
            <a:off x="1556766" y="5605899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77" y="5677415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4" descr="Push button 12mm | Raspberry Pi -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AutoShape 8" descr="Push button 12mm | Raspberry Pi - Arduin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80" y="562458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Connettore 2 29"/>
          <p:cNvCxnSpPr>
            <a:stCxn id="6" idx="6"/>
            <a:endCxn id="14" idx="2"/>
          </p:cNvCxnSpPr>
          <p:nvPr/>
        </p:nvCxnSpPr>
        <p:spPr>
          <a:xfrm flipV="1">
            <a:off x="2257276" y="876995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14" idx="6"/>
            <a:endCxn id="10" idx="2"/>
          </p:cNvCxnSpPr>
          <p:nvPr/>
        </p:nvCxnSpPr>
        <p:spPr>
          <a:xfrm>
            <a:off x="4135280" y="876995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  <a:endParaRPr lang="it-IT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5527604" y="571066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</a:rPr>
              <a:t>(2)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7919720" y="58799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</a:rPr>
              <a:t>(3)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1604278" y="1925783"/>
            <a:ext cx="812663" cy="763297"/>
            <a:chOff x="2441713" y="1277482"/>
            <a:chExt cx="812663" cy="763297"/>
          </a:xfrm>
        </p:grpSpPr>
        <p:sp>
          <p:nvSpPr>
            <p:cNvPr id="59" name="Parallelogramma 5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0" name="Ovale 5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5482223" y="1916832"/>
            <a:ext cx="812663" cy="763297"/>
            <a:chOff x="2441713" y="1277482"/>
            <a:chExt cx="812663" cy="763297"/>
          </a:xfrm>
        </p:grpSpPr>
        <p:sp>
          <p:nvSpPr>
            <p:cNvPr id="63" name="Parallelogramma 6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4" name="Ovale 6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482282" y="1916832"/>
            <a:ext cx="812663" cy="763297"/>
            <a:chOff x="2441713" y="1277482"/>
            <a:chExt cx="812663" cy="763297"/>
          </a:xfrm>
        </p:grpSpPr>
        <p:sp>
          <p:nvSpPr>
            <p:cNvPr id="67" name="Parallelogramma 6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8" name="Ovale 6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9" name="Triangolo isoscele 6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0" name="CasellaDiTesto 69"/>
          <p:cNvSpPr txBox="1"/>
          <p:nvPr/>
        </p:nvSpPr>
        <p:spPr>
          <a:xfrm>
            <a:off x="1517682" y="159966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5677923" y="15475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3379871" y="1547499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74" name="Connettore 2 73"/>
          <p:cNvCxnSpPr>
            <a:stCxn id="68" idx="6"/>
            <a:endCxn id="64" idx="2"/>
          </p:cNvCxnSpPr>
          <p:nvPr/>
        </p:nvCxnSpPr>
        <p:spPr>
          <a:xfrm>
            <a:off x="4232003" y="2320089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o 74"/>
          <p:cNvGrpSpPr/>
          <p:nvPr/>
        </p:nvGrpSpPr>
        <p:grpSpPr>
          <a:xfrm>
            <a:off x="2620571" y="2191043"/>
            <a:ext cx="592487" cy="258092"/>
            <a:chOff x="5133975" y="5295900"/>
            <a:chExt cx="342900" cy="238125"/>
          </a:xfrm>
        </p:grpSpPr>
        <p:sp>
          <p:nvSpPr>
            <p:cNvPr id="76" name="Figura a mano libera 7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Figura a mano libera 7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3" name="Gruppo 82"/>
          <p:cNvGrpSpPr/>
          <p:nvPr/>
        </p:nvGrpSpPr>
        <p:grpSpPr>
          <a:xfrm>
            <a:off x="3672648" y="4481353"/>
            <a:ext cx="812663" cy="763297"/>
            <a:chOff x="2441713" y="1277482"/>
            <a:chExt cx="812663" cy="763297"/>
          </a:xfrm>
        </p:grpSpPr>
        <p:sp>
          <p:nvSpPr>
            <p:cNvPr id="84" name="Parallelogramma 8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5" name="Ovale 8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Triangolo isoscele 8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Gruppo 86"/>
          <p:cNvGrpSpPr/>
          <p:nvPr/>
        </p:nvGrpSpPr>
        <p:grpSpPr>
          <a:xfrm>
            <a:off x="1672707" y="4481353"/>
            <a:ext cx="812663" cy="763297"/>
            <a:chOff x="2441713" y="1277482"/>
            <a:chExt cx="812663" cy="763297"/>
          </a:xfrm>
        </p:grpSpPr>
        <p:sp>
          <p:nvSpPr>
            <p:cNvPr id="88" name="Parallelogramma 8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9" name="Ovale 8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0" name="Triangolo isoscele 8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2" name="CasellaDiTesto 91"/>
          <p:cNvSpPr txBox="1"/>
          <p:nvPr/>
        </p:nvSpPr>
        <p:spPr>
          <a:xfrm>
            <a:off x="3868348" y="411202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93" name="CasellaDiTesto 92"/>
          <p:cNvSpPr txBox="1"/>
          <p:nvPr/>
        </p:nvSpPr>
        <p:spPr>
          <a:xfrm>
            <a:off x="1570296" y="411202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99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1825808" y="5183992"/>
            <a:ext cx="151429" cy="12611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0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3826069" y="4880049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01" name="Connettore 2 100"/>
          <p:cNvCxnSpPr>
            <a:stCxn id="100" idx="4"/>
            <a:endCxn id="20" idx="0"/>
          </p:cNvCxnSpPr>
          <p:nvPr/>
        </p:nvCxnSpPr>
        <p:spPr>
          <a:xfrm>
            <a:off x="3975628" y="5172966"/>
            <a:ext cx="402054" cy="504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101"/>
          <p:cNvCxnSpPr>
            <a:stCxn id="99" idx="4"/>
            <a:endCxn id="21" idx="0"/>
          </p:cNvCxnSpPr>
          <p:nvPr/>
        </p:nvCxnSpPr>
        <p:spPr>
          <a:xfrm flipH="1">
            <a:off x="1762523" y="5310104"/>
            <a:ext cx="139000" cy="29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1773554" y="4884610"/>
            <a:ext cx="299118" cy="292917"/>
          </a:xfrm>
          <a:prstGeom prst="ellipse">
            <a:avLst/>
          </a:prstGeom>
          <a:solidFill>
            <a:srgbClr val="66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8" name="CasellaDiTesto 107"/>
          <p:cNvSpPr txBox="1"/>
          <p:nvPr/>
        </p:nvSpPr>
        <p:spPr>
          <a:xfrm>
            <a:off x="2004813" y="4884610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 smtClean="0"/>
              <a:t>button</a:t>
            </a:r>
            <a:endParaRPr lang="en-GB" sz="1050" dirty="0"/>
          </a:p>
        </p:txBody>
      </p:sp>
      <p:grpSp>
        <p:nvGrpSpPr>
          <p:cNvPr id="115" name="Gruppo 114"/>
          <p:cNvGrpSpPr/>
          <p:nvPr/>
        </p:nvGrpSpPr>
        <p:grpSpPr>
          <a:xfrm>
            <a:off x="1687014" y="3199279"/>
            <a:ext cx="812663" cy="763297"/>
            <a:chOff x="2441713" y="1277482"/>
            <a:chExt cx="812663" cy="763297"/>
          </a:xfrm>
        </p:grpSpPr>
        <p:sp>
          <p:nvSpPr>
            <p:cNvPr id="116" name="Parallelogramma 1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17" name="Ovale 1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8" name="Triangolo isoscele 1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9" name="Gruppo 118"/>
          <p:cNvGrpSpPr/>
          <p:nvPr/>
        </p:nvGrpSpPr>
        <p:grpSpPr>
          <a:xfrm>
            <a:off x="5564959" y="3190328"/>
            <a:ext cx="812663" cy="763297"/>
            <a:chOff x="2441713" y="1277482"/>
            <a:chExt cx="812663" cy="763297"/>
          </a:xfrm>
        </p:grpSpPr>
        <p:sp>
          <p:nvSpPr>
            <p:cNvPr id="120" name="Parallelogramma 11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1" name="Ovale 12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2" name="Triangolo isoscele 12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3" name="Gruppo 122"/>
          <p:cNvGrpSpPr/>
          <p:nvPr/>
        </p:nvGrpSpPr>
        <p:grpSpPr>
          <a:xfrm>
            <a:off x="3565018" y="3190328"/>
            <a:ext cx="812663" cy="763297"/>
            <a:chOff x="2441713" y="1277482"/>
            <a:chExt cx="812663" cy="763297"/>
          </a:xfrm>
        </p:grpSpPr>
        <p:sp>
          <p:nvSpPr>
            <p:cNvPr id="124" name="Parallelogramma 12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5" name="Ovale 12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1600418" y="287316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grpSp>
        <p:nvGrpSpPr>
          <p:cNvPr id="129" name="Gruppo 128"/>
          <p:cNvGrpSpPr/>
          <p:nvPr/>
        </p:nvGrpSpPr>
        <p:grpSpPr>
          <a:xfrm>
            <a:off x="2703307" y="3464539"/>
            <a:ext cx="592487" cy="258092"/>
            <a:chOff x="5133975" y="5295900"/>
            <a:chExt cx="342900" cy="238125"/>
          </a:xfrm>
        </p:grpSpPr>
        <p:sp>
          <p:nvSpPr>
            <p:cNvPr id="130" name="Figura a mano libera 129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1" name="Figura a mano libera 130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2" name="Figura a mano libera 131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3" name="Gruppo 132"/>
          <p:cNvGrpSpPr/>
          <p:nvPr/>
        </p:nvGrpSpPr>
        <p:grpSpPr>
          <a:xfrm>
            <a:off x="4560869" y="3443227"/>
            <a:ext cx="592487" cy="258092"/>
            <a:chOff x="5133975" y="5295900"/>
            <a:chExt cx="342900" cy="238125"/>
          </a:xfrm>
        </p:grpSpPr>
        <p:sp>
          <p:nvSpPr>
            <p:cNvPr id="134" name="Figura a mano libera 13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5" name="Figura a mano libera 13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6" name="Figura a mano libera 13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7" name="CasellaDiTesto 136"/>
          <p:cNvSpPr txBox="1"/>
          <p:nvPr/>
        </p:nvSpPr>
        <p:spPr>
          <a:xfrm>
            <a:off x="5632847" y="286309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38" name="CasellaDiTesto 137"/>
          <p:cNvSpPr txBox="1"/>
          <p:nvPr/>
        </p:nvSpPr>
        <p:spPr>
          <a:xfrm>
            <a:off x="3572200" y="2873164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140" name="Nuvola 139"/>
          <p:cNvSpPr/>
          <p:nvPr/>
        </p:nvSpPr>
        <p:spPr>
          <a:xfrm>
            <a:off x="2481080" y="4632105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0273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27</a:t>
            </a:fld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99" y="309947"/>
            <a:ext cx="1872208" cy="139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o 4"/>
          <p:cNvGrpSpPr/>
          <p:nvPr/>
        </p:nvGrpSpPr>
        <p:grpSpPr>
          <a:xfrm>
            <a:off x="913003" y="2071544"/>
            <a:ext cx="812663" cy="763297"/>
            <a:chOff x="2441713" y="1277482"/>
            <a:chExt cx="812663" cy="763297"/>
          </a:xfrm>
        </p:grpSpPr>
        <p:sp>
          <p:nvSpPr>
            <p:cNvPr id="6" name="Parallelogramma 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" name="Ovale 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829947" y="1745428"/>
            <a:ext cx="100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frontend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873323" y="867237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browser</a:t>
            </a:r>
            <a:endParaRPr lang="en-GB" dirty="0"/>
          </a:p>
        </p:txBody>
      </p:sp>
      <p:grpSp>
        <p:nvGrpSpPr>
          <p:cNvPr id="11" name="Gruppo 10"/>
          <p:cNvGrpSpPr/>
          <p:nvPr/>
        </p:nvGrpSpPr>
        <p:grpSpPr>
          <a:xfrm>
            <a:off x="4811620" y="1999045"/>
            <a:ext cx="812663" cy="763297"/>
            <a:chOff x="2441713" y="1277482"/>
            <a:chExt cx="812663" cy="763297"/>
          </a:xfrm>
        </p:grpSpPr>
        <p:sp>
          <p:nvSpPr>
            <p:cNvPr id="12" name="Parallelogramma 11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3" name="Ovale 12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4" name="Triangolo isoscele 13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3191237" y="1999045"/>
            <a:ext cx="812663" cy="763297"/>
            <a:chOff x="2441713" y="1277482"/>
            <a:chExt cx="812663" cy="763297"/>
          </a:xfrm>
        </p:grpSpPr>
        <p:sp>
          <p:nvSpPr>
            <p:cNvPr id="16" name="Parallelogramma 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7" name="Ovale 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007320" y="16297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3088826" y="1629712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21" name="Connettore 2 20"/>
          <p:cNvCxnSpPr>
            <a:stCxn id="17" idx="6"/>
            <a:endCxn id="13" idx="2"/>
          </p:cNvCxnSpPr>
          <p:nvPr/>
        </p:nvCxnSpPr>
        <p:spPr>
          <a:xfrm>
            <a:off x="3940958" y="2402302"/>
            <a:ext cx="87066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Nuvola 21"/>
          <p:cNvSpPr/>
          <p:nvPr/>
        </p:nvSpPr>
        <p:spPr>
          <a:xfrm>
            <a:off x="1662723" y="2098246"/>
            <a:ext cx="1528513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082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28</a:t>
            </a:fld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6948264" y="0"/>
            <a:ext cx="1555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MVC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23059" y="810945"/>
            <a:ext cx="9020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Model-</a:t>
            </a:r>
            <a:r>
              <a:rPr lang="en-US" b="1" dirty="0" err="1">
                <a:solidFill>
                  <a:srgbClr val="C00000"/>
                </a:solidFill>
              </a:rPr>
              <a:t>VIew</a:t>
            </a:r>
            <a:r>
              <a:rPr lang="en-US" b="1" dirty="0">
                <a:solidFill>
                  <a:srgbClr val="C00000"/>
                </a:solidFill>
              </a:rPr>
              <a:t>-Controller macro pattern </a:t>
            </a:r>
            <a:r>
              <a:rPr lang="en-US" dirty="0"/>
              <a:t>provides a framework for the structured division of responsibility between people and software in </a:t>
            </a:r>
            <a:r>
              <a:rPr lang="en-US" dirty="0" err="1"/>
              <a:t>IoT</a:t>
            </a:r>
            <a:r>
              <a:rPr lang="en-US" dirty="0"/>
              <a:t> applications. It also provides a framework for high level interoperability between data sources, control elements, and UI elements.</a:t>
            </a:r>
          </a:p>
        </p:txBody>
      </p:sp>
      <p:pic>
        <p:nvPicPr>
          <p:cNvPr id="11" name="Picture 2" descr="https://lh4.googleusercontent.com/8vy57G6WJYC5sC24qI2Lfo-5vI18V5PCJibygU_xtwO3hezI8IP1jWpEQW4LBrAtsM6reFeiB2C22af2L3MG_u2Y2WbFY4LRcoFnzQFO-PuTCw9XAIt3Pw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9" y="1916832"/>
            <a:ext cx="512867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11"/>
          <p:cNvSpPr/>
          <p:nvPr/>
        </p:nvSpPr>
        <p:spPr>
          <a:xfrm>
            <a:off x="5278743" y="2564904"/>
            <a:ext cx="3744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</a:t>
            </a:r>
            <a:r>
              <a:rPr lang="en-US" b="1" dirty="0" smtClean="0">
                <a:solidFill>
                  <a:srgbClr val="C00000"/>
                </a:solidFill>
              </a:rPr>
              <a:t> Model</a:t>
            </a:r>
            <a:r>
              <a:rPr lang="en-US" dirty="0" smtClean="0"/>
              <a:t> </a:t>
            </a:r>
            <a:r>
              <a:rPr lang="en-US" dirty="0"/>
              <a:t>is a representation or an </a:t>
            </a:r>
            <a:r>
              <a:rPr lang="en-US" dirty="0">
                <a:solidFill>
                  <a:srgbClr val="FF0000"/>
                </a:solidFill>
              </a:rPr>
              <a:t>abstraction</a:t>
            </a:r>
            <a:r>
              <a:rPr lang="en-US" dirty="0"/>
              <a:t> of the physical things and their attributes, which </a:t>
            </a:r>
            <a:r>
              <a:rPr lang="en-US" i="1" dirty="0"/>
              <a:t>informs</a:t>
            </a:r>
            <a:r>
              <a:rPr lang="en-US" dirty="0"/>
              <a:t> a Controller.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Controller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dirty="0" smtClean="0"/>
              <a:t> software </a:t>
            </a:r>
            <a:r>
              <a:rPr lang="en-US" dirty="0"/>
              <a:t>which makes </a:t>
            </a:r>
            <a:r>
              <a:rPr lang="en-US" i="1" dirty="0"/>
              <a:t>actuation</a:t>
            </a:r>
            <a:r>
              <a:rPr lang="en-US" dirty="0"/>
              <a:t> decisions based on the information, and sends actuation commands to the thing using it’s modeled affordances. </a:t>
            </a:r>
            <a:endParaRPr lang="en-US" dirty="0" smtClean="0"/>
          </a:p>
          <a:p>
            <a:r>
              <a:rPr lang="en-US" b="1" i="1" dirty="0" smtClean="0"/>
              <a:t>The </a:t>
            </a:r>
            <a:r>
              <a:rPr lang="en-US" b="1" i="1" dirty="0"/>
              <a:t>software goal is to maintain a desired state of the thing through it’s model.</a:t>
            </a:r>
          </a:p>
        </p:txBody>
      </p:sp>
    </p:spTree>
    <p:extLst>
      <p:ext uri="{BB962C8B-B14F-4D97-AF65-F5344CB8AC3E}">
        <p14:creationId xmlns:p14="http://schemas.microsoft.com/office/powerpoint/2010/main" val="12653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SISTEMI: una visione ‘olistica’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r>
              <a:rPr lang="it-IT" dirty="0" smtClean="0"/>
              <a:t>VISTE DI UN SISTEMA</a:t>
            </a:r>
          </a:p>
          <a:p>
            <a:pPr lvl="1"/>
            <a:r>
              <a:rPr lang="it-IT" dirty="0" smtClean="0"/>
              <a:t>Dal di fuori (cosa fa)</a:t>
            </a:r>
          </a:p>
          <a:p>
            <a:pPr lvl="1"/>
            <a:r>
              <a:rPr lang="it-IT" dirty="0" smtClean="0"/>
              <a:t>Dal di dentro (come è fatto)</a:t>
            </a:r>
          </a:p>
          <a:p>
            <a:r>
              <a:rPr lang="it-IT" dirty="0"/>
              <a:t>ARCHITETTURA ESAGONALE</a:t>
            </a:r>
          </a:p>
          <a:p>
            <a:pPr lvl="1"/>
            <a:endParaRPr lang="it-IT" dirty="0" smtClean="0"/>
          </a:p>
          <a:p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29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9552" y="3717032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connection between the </a:t>
            </a:r>
            <a:r>
              <a:rPr lang="en-GB" i="1" dirty="0"/>
              <a:t>inside </a:t>
            </a:r>
            <a:r>
              <a:rPr lang="en-GB" dirty="0"/>
              <a:t>and the </a:t>
            </a:r>
            <a:r>
              <a:rPr lang="en-GB" i="1" dirty="0"/>
              <a:t>outside </a:t>
            </a:r>
            <a:r>
              <a:rPr lang="en-GB" dirty="0"/>
              <a:t>part of the system is realized via abstractions called </a:t>
            </a:r>
            <a:r>
              <a:rPr lang="en-GB" i="1" dirty="0"/>
              <a:t>ports</a:t>
            </a:r>
            <a:r>
              <a:rPr lang="en-GB" dirty="0"/>
              <a:t> and their implementation counterparts called </a:t>
            </a:r>
            <a:r>
              <a:rPr lang="en-GB" i="1" dirty="0"/>
              <a:t>adapters</a:t>
            </a:r>
            <a:r>
              <a:rPr lang="en-GB" dirty="0"/>
              <a:t>.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68960"/>
            <a:ext cx="3196024" cy="31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213510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561596" y="3789040"/>
            <a:ext cx="2331475" cy="637220"/>
            <a:chOff x="2977681" y="5037856"/>
            <a:chExt cx="2331475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3519884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1884552" y="2573699"/>
            <a:ext cx="1883012" cy="637220"/>
            <a:chOff x="4360853" y="1623628"/>
            <a:chExt cx="1883012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360853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7" name="Connettore 2 36"/>
          <p:cNvCxnSpPr>
            <a:stCxn id="48" idx="0"/>
            <a:endCxn id="11" idx="4"/>
          </p:cNvCxnSpPr>
          <p:nvPr/>
        </p:nvCxnSpPr>
        <p:spPr>
          <a:xfrm flipH="1" flipV="1">
            <a:off x="5925059" y="4426260"/>
            <a:ext cx="262968" cy="38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>
            <a:endCxn id="17" idx="1"/>
          </p:cNvCxnSpPr>
          <p:nvPr/>
        </p:nvCxnSpPr>
        <p:spPr>
          <a:xfrm>
            <a:off x="1008184" y="1714530"/>
            <a:ext cx="2138910" cy="9524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70554" y="5029572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41"/>
          <p:cNvSpPr/>
          <p:nvPr/>
        </p:nvSpPr>
        <p:spPr>
          <a:xfrm>
            <a:off x="5004048" y="4797881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5907003" y="4767926"/>
            <a:ext cx="812663" cy="763297"/>
            <a:chOff x="2441713" y="1277482"/>
            <a:chExt cx="812663" cy="763297"/>
          </a:xfrm>
          <a:pattFill prst="ltUpDiag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46" name="Parallelogramma 4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8" name="Triangolo isoscele 4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9" name="Rettangolo arrotondato 48"/>
          <p:cNvSpPr/>
          <p:nvPr/>
        </p:nvSpPr>
        <p:spPr>
          <a:xfrm>
            <a:off x="5463208" y="185249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/>
          <p:cNvSpPr txBox="1"/>
          <p:nvPr/>
        </p:nvSpPr>
        <p:spPr>
          <a:xfrm>
            <a:off x="6677425" y="-13135"/>
            <a:ext cx="61747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</a:t>
            </a:r>
            <a:r>
              <a:rPr lang="it-IT" dirty="0"/>
              <a:t>…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2263786" y="445314"/>
            <a:ext cx="1601874" cy="637220"/>
            <a:chOff x="4641991" y="1623628"/>
            <a:chExt cx="1601874" cy="637220"/>
          </a:xfrm>
        </p:grpSpPr>
        <p:sp>
          <p:nvSpPr>
            <p:cNvPr id="56" name="Anello 55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57" name="CasellaDiTesto 56"/>
            <p:cNvSpPr txBox="1"/>
            <p:nvPr/>
          </p:nvSpPr>
          <p:spPr>
            <a:xfrm>
              <a:off x="4641991" y="1788348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58" name="Rettangolo 57"/>
          <p:cNvSpPr/>
          <p:nvPr/>
        </p:nvSpPr>
        <p:spPr>
          <a:xfrm>
            <a:off x="5042907" y="1082534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cxnSp>
        <p:nvCxnSpPr>
          <p:cNvPr id="10" name="Connettore 4 9"/>
          <p:cNvCxnSpPr>
            <a:stCxn id="56" idx="6"/>
            <a:endCxn id="58" idx="1"/>
          </p:cNvCxnSpPr>
          <p:nvPr/>
        </p:nvCxnSpPr>
        <p:spPr>
          <a:xfrm>
            <a:off x="3865660" y="763924"/>
            <a:ext cx="1177247" cy="677921"/>
          </a:xfrm>
          <a:prstGeom prst="bentConnector3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4 58"/>
          <p:cNvCxnSpPr>
            <a:stCxn id="17" idx="5"/>
            <a:endCxn id="42" idx="1"/>
          </p:cNvCxnSpPr>
          <p:nvPr/>
        </p:nvCxnSpPr>
        <p:spPr>
          <a:xfrm rot="16200000" flipH="1">
            <a:off x="3312782" y="3465926"/>
            <a:ext cx="2039592" cy="1342940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11" idx="5"/>
            <a:endCxn id="40" idx="2"/>
          </p:cNvCxnSpPr>
          <p:nvPr/>
        </p:nvCxnSpPr>
        <p:spPr>
          <a:xfrm>
            <a:off x="6182066" y="4332941"/>
            <a:ext cx="1788488" cy="10998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po 62"/>
          <p:cNvGrpSpPr/>
          <p:nvPr/>
        </p:nvGrpSpPr>
        <p:grpSpPr>
          <a:xfrm>
            <a:off x="5594522" y="2454457"/>
            <a:ext cx="1519549" cy="637220"/>
            <a:chOff x="5516939" y="1623628"/>
            <a:chExt cx="1519549" cy="637220"/>
          </a:xfrm>
        </p:grpSpPr>
        <p:sp>
          <p:nvSpPr>
            <p:cNvPr id="64" name="Anello 63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5" name="CasellaDiTesto 64"/>
            <p:cNvSpPr txBox="1"/>
            <p:nvPr/>
          </p:nvSpPr>
          <p:spPr>
            <a:xfrm>
              <a:off x="5880402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7263668" y="2452967"/>
            <a:ext cx="1519549" cy="637220"/>
            <a:chOff x="5516939" y="1623628"/>
            <a:chExt cx="1519549" cy="637220"/>
          </a:xfrm>
        </p:grpSpPr>
        <p:sp>
          <p:nvSpPr>
            <p:cNvPr id="68" name="Anello 67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9" name="CasellaDiTesto 68"/>
            <p:cNvSpPr txBox="1"/>
            <p:nvPr/>
          </p:nvSpPr>
          <p:spPr>
            <a:xfrm>
              <a:off x="5880402" y="183767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70" name="Connettore 4 69"/>
          <p:cNvCxnSpPr>
            <a:stCxn id="42" idx="1"/>
            <a:endCxn id="11" idx="2"/>
          </p:cNvCxnSpPr>
          <p:nvPr/>
        </p:nvCxnSpPr>
        <p:spPr>
          <a:xfrm rot="10800000" flipH="1">
            <a:off x="5004048" y="4107650"/>
            <a:ext cx="557548" cy="1049542"/>
          </a:xfrm>
          <a:prstGeom prst="bentConnector3">
            <a:avLst>
              <a:gd name="adj1" fmla="val 34693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1101878" y="122527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sender</a:t>
            </a:r>
            <a:endParaRPr lang="en-GB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389650" y="5736742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receiver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12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43" grpId="0"/>
      <p:bldP spid="51" grpId="0" animBg="1"/>
      <p:bldP spid="52" grpId="0" animBg="1"/>
      <p:bldP spid="42" grpId="0" animBg="1"/>
      <p:bldP spid="49" grpId="0" animBg="1"/>
      <p:bldP spid="53" grpId="0" animBg="1"/>
      <p:bldP spid="5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Hexagonal Architecture</a:t>
            </a:r>
            <a:br>
              <a:rPr lang="en-GB" b="1" dirty="0"/>
            </a:br>
            <a:r>
              <a:rPr lang="en-GB" b="1" dirty="0" smtClean="0"/>
              <a:t>(</a:t>
            </a:r>
            <a:r>
              <a:rPr lang="it-IT" dirty="0" smtClean="0"/>
              <a:t>Port-Adapter)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Alistair Cockburn</a:t>
            </a:r>
            <a:endParaRPr lang="en-GB" dirty="0" smtClean="0"/>
          </a:p>
          <a:p>
            <a:r>
              <a:rPr lang="en-GB" dirty="0" smtClean="0"/>
              <a:t>Allow </a:t>
            </a:r>
            <a:r>
              <a:rPr lang="en-GB" dirty="0"/>
              <a:t>an application to </a:t>
            </a:r>
            <a:r>
              <a:rPr lang="en-GB" dirty="0">
                <a:solidFill>
                  <a:srgbClr val="0070C0"/>
                </a:solidFill>
              </a:rPr>
              <a:t>equally be driven </a:t>
            </a:r>
            <a:r>
              <a:rPr lang="en-GB" dirty="0"/>
              <a:t>by users, programs, automated test or batch scripts, and to be developed and tested in isolation from its eventual run-time devices and databases. </a:t>
            </a:r>
            <a:endParaRPr lang="en-GB" dirty="0" smtClean="0"/>
          </a:p>
          <a:p>
            <a:r>
              <a:rPr lang="en-GB" dirty="0" smtClean="0"/>
              <a:t>As </a:t>
            </a:r>
            <a:r>
              <a:rPr lang="en-GB" dirty="0"/>
              <a:t>events arrive from the outside world at a port, a technology-specific adapter converts it into a usable procedure call or message and passes it to the application. </a:t>
            </a:r>
            <a:r>
              <a:rPr lang="en-GB" dirty="0" smtClean="0"/>
              <a:t>The </a:t>
            </a:r>
            <a:r>
              <a:rPr lang="en-GB" dirty="0"/>
              <a:t>application is </a:t>
            </a:r>
            <a:r>
              <a:rPr lang="en-GB" dirty="0">
                <a:solidFill>
                  <a:srgbClr val="0070C0"/>
                </a:solidFill>
              </a:rPr>
              <a:t>blissfully ignorant of the nature of the input device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When </a:t>
            </a:r>
            <a:r>
              <a:rPr lang="en-GB" dirty="0"/>
              <a:t>the application has something to send out, it </a:t>
            </a:r>
            <a:r>
              <a:rPr lang="en-GB" dirty="0">
                <a:solidFill>
                  <a:srgbClr val="0070C0"/>
                </a:solidFill>
              </a:rPr>
              <a:t>sends it out through a port to an adapter</a:t>
            </a:r>
            <a:r>
              <a:rPr lang="en-GB" dirty="0"/>
              <a:t>, which creates the appropriate signals needed by the receiving technology (human or automated).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application has a semantically sound interaction with the adapters on all sides of it, </a:t>
            </a:r>
            <a:r>
              <a:rPr lang="en-GB" dirty="0">
                <a:solidFill>
                  <a:srgbClr val="0070C0"/>
                </a:solidFill>
              </a:rPr>
              <a:t>without actually knowing the nature of the things on the other side of the adapters</a:t>
            </a:r>
            <a:r>
              <a:rPr lang="en-GB" dirty="0"/>
              <a:t>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30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36" y="188640"/>
            <a:ext cx="154460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1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31</a:t>
            </a:fld>
            <a:endParaRPr lang="en-GB"/>
          </a:p>
        </p:txBody>
      </p:sp>
      <p:grpSp>
        <p:nvGrpSpPr>
          <p:cNvPr id="6" name="Gruppo 5"/>
          <p:cNvGrpSpPr/>
          <p:nvPr/>
        </p:nvGrpSpPr>
        <p:grpSpPr>
          <a:xfrm>
            <a:off x="275641" y="791586"/>
            <a:ext cx="8636350" cy="2549831"/>
            <a:chOff x="189637" y="4056171"/>
            <a:chExt cx="8636350" cy="2549831"/>
          </a:xfrm>
        </p:grpSpPr>
        <p:grpSp>
          <p:nvGrpSpPr>
            <p:cNvPr id="7" name="Gruppo 6"/>
            <p:cNvGrpSpPr/>
            <p:nvPr/>
          </p:nvGrpSpPr>
          <p:grpSpPr>
            <a:xfrm>
              <a:off x="1124977" y="4639630"/>
              <a:ext cx="6886778" cy="1667062"/>
              <a:chOff x="717275" y="1078923"/>
              <a:chExt cx="6886778" cy="1667062"/>
            </a:xfrm>
          </p:grpSpPr>
          <p:cxnSp>
            <p:nvCxnSpPr>
              <p:cNvPr id="21" name="Connettore 1 20"/>
              <p:cNvCxnSpPr>
                <a:stCxn id="22" idx="3"/>
                <a:endCxn id="25" idx="1"/>
              </p:cNvCxnSpPr>
              <p:nvPr/>
            </p:nvCxnSpPr>
            <p:spPr>
              <a:xfrm>
                <a:off x="1714664" y="1402089"/>
                <a:ext cx="45472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asellaDiTesto 21"/>
              <p:cNvSpPr txBox="1"/>
              <p:nvPr/>
            </p:nvSpPr>
            <p:spPr>
              <a:xfrm>
                <a:off x="717275" y="1078923"/>
                <a:ext cx="997389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Input</a:t>
                </a:r>
              </a:p>
              <a:p>
                <a:r>
                  <a:rPr lang="it-IT" dirty="0" err="1" smtClean="0"/>
                  <a:t>handling</a:t>
                </a:r>
                <a:endParaRPr lang="en-US" dirty="0"/>
              </a:p>
            </p:txBody>
          </p:sp>
          <p:sp>
            <p:nvSpPr>
              <p:cNvPr id="23" name="CasellaDiTesto 22"/>
              <p:cNvSpPr txBox="1"/>
              <p:nvPr/>
            </p:nvSpPr>
            <p:spPr>
              <a:xfrm>
                <a:off x="2032390" y="1102225"/>
                <a:ext cx="1245021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Application</a:t>
                </a:r>
              </a:p>
              <a:p>
                <a:r>
                  <a:rPr lang="it-IT" dirty="0" smtClean="0"/>
                  <a:t>service</a:t>
                </a:r>
                <a:endParaRPr lang="en-US" dirty="0"/>
              </a:p>
            </p:txBody>
          </p:sp>
          <p:sp>
            <p:nvSpPr>
              <p:cNvPr id="24" name="CasellaDiTesto 23"/>
              <p:cNvSpPr txBox="1"/>
              <p:nvPr/>
            </p:nvSpPr>
            <p:spPr>
              <a:xfrm>
                <a:off x="4101651" y="1112739"/>
                <a:ext cx="918841" cy="6463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Domain</a:t>
                </a:r>
              </a:p>
              <a:p>
                <a:r>
                  <a:rPr lang="it-IT" dirty="0" smtClean="0"/>
                  <a:t>model</a:t>
                </a:r>
                <a:endParaRPr lang="en-US" dirty="0"/>
              </a:p>
            </p:txBody>
          </p:sp>
          <p:sp>
            <p:nvSpPr>
              <p:cNvPr id="25" name="CasellaDiTesto 24"/>
              <p:cNvSpPr txBox="1"/>
              <p:nvPr/>
            </p:nvSpPr>
            <p:spPr>
              <a:xfrm>
                <a:off x="6261891" y="1078923"/>
                <a:ext cx="918521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Output</a:t>
                </a:r>
              </a:p>
              <a:p>
                <a:r>
                  <a:rPr lang="it-IT" dirty="0" err="1" smtClean="0"/>
                  <a:t>adapter</a:t>
                </a:r>
                <a:endParaRPr lang="en-US" dirty="0"/>
              </a:p>
            </p:txBody>
          </p:sp>
          <p:sp>
            <p:nvSpPr>
              <p:cNvPr id="26" name="CasellaDiTesto 25"/>
              <p:cNvSpPr txBox="1"/>
              <p:nvPr/>
            </p:nvSpPr>
            <p:spPr>
              <a:xfrm>
                <a:off x="727213" y="1778901"/>
                <a:ext cx="939681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smtClean="0"/>
                  <a:t>GUI</a:t>
                </a:r>
              </a:p>
            </p:txBody>
          </p:sp>
          <p:sp>
            <p:nvSpPr>
              <p:cNvPr id="27" name="CasellaDiTesto 26"/>
              <p:cNvSpPr txBox="1"/>
              <p:nvPr/>
            </p:nvSpPr>
            <p:spPr>
              <a:xfrm>
                <a:off x="2013419" y="1781647"/>
                <a:ext cx="1831399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err="1" smtClean="0"/>
                  <a:t>Transactions</a:t>
                </a:r>
                <a:endParaRPr lang="it-IT" dirty="0" smtClean="0"/>
              </a:p>
              <a:p>
                <a:r>
                  <a:rPr lang="it-IT" dirty="0" smtClean="0"/>
                  <a:t>Task </a:t>
                </a:r>
                <a:r>
                  <a:rPr lang="it-IT" dirty="0" err="1" smtClean="0"/>
                  <a:t>coordination</a:t>
                </a:r>
                <a:endParaRPr lang="it-IT" dirty="0" smtClean="0"/>
              </a:p>
            </p:txBody>
          </p:sp>
          <p:sp>
            <p:nvSpPr>
              <p:cNvPr id="28" name="CasellaDiTesto 27"/>
              <p:cNvSpPr txBox="1"/>
              <p:nvPr/>
            </p:nvSpPr>
            <p:spPr>
              <a:xfrm>
                <a:off x="4101651" y="1822655"/>
                <a:ext cx="1589794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Entities</a:t>
                </a:r>
                <a:endParaRPr lang="it-IT" dirty="0" smtClean="0"/>
              </a:p>
              <a:p>
                <a:r>
                  <a:rPr lang="it-IT" dirty="0" smtClean="0"/>
                  <a:t>Business </a:t>
                </a:r>
                <a:r>
                  <a:rPr lang="it-IT" dirty="0" err="1" smtClean="0"/>
                  <a:t>Logic</a:t>
                </a:r>
                <a:endParaRPr lang="it-IT" dirty="0" smtClean="0"/>
              </a:p>
              <a:p>
                <a:r>
                  <a:rPr lang="it-IT" dirty="0" smtClean="0"/>
                  <a:t>Domain </a:t>
                </a:r>
                <a:r>
                  <a:rPr lang="it-IT" dirty="0" err="1" smtClean="0"/>
                  <a:t>events</a:t>
                </a:r>
                <a:endParaRPr lang="it-IT" dirty="0" smtClean="0"/>
              </a:p>
            </p:txBody>
          </p:sp>
          <p:sp>
            <p:nvSpPr>
              <p:cNvPr id="29" name="CasellaDiTesto 28"/>
              <p:cNvSpPr txBox="1"/>
              <p:nvPr/>
            </p:nvSpPr>
            <p:spPr>
              <a:xfrm>
                <a:off x="6261891" y="1781712"/>
                <a:ext cx="1342162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Repositories</a:t>
                </a:r>
                <a:endParaRPr lang="it-IT" dirty="0" smtClean="0"/>
              </a:p>
              <a:p>
                <a:r>
                  <a:rPr lang="it-IT" dirty="0" err="1" smtClean="0"/>
                  <a:t>Documents</a:t>
                </a:r>
                <a:endParaRPr lang="it-IT" dirty="0" smtClean="0"/>
              </a:p>
              <a:p>
                <a:r>
                  <a:rPr lang="it-IT" dirty="0" smtClean="0"/>
                  <a:t>Cache</a:t>
                </a:r>
              </a:p>
            </p:txBody>
          </p:sp>
        </p:grpSp>
        <p:pic>
          <p:nvPicPr>
            <p:cNvPr id="8" name="Picture 2" descr="Risultati immagini per world pictur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21" y="4676635"/>
              <a:ext cx="742708" cy="618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uppo 8"/>
            <p:cNvGrpSpPr/>
            <p:nvPr/>
          </p:nvGrpSpPr>
          <p:grpSpPr>
            <a:xfrm flipH="1">
              <a:off x="6012160" y="6333902"/>
              <a:ext cx="788824" cy="272100"/>
              <a:chOff x="5133975" y="5295900"/>
              <a:chExt cx="342900" cy="238125"/>
            </a:xfrm>
          </p:grpSpPr>
          <p:sp>
            <p:nvSpPr>
              <p:cNvPr id="18" name="Figura a mano libera 1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1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1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189637" y="5396156"/>
              <a:ext cx="788824" cy="272100"/>
              <a:chOff x="5133975" y="5295900"/>
              <a:chExt cx="342900" cy="238125"/>
            </a:xfrm>
          </p:grpSpPr>
          <p:sp>
            <p:nvSpPr>
              <p:cNvPr id="15" name="Figura a mano libera 14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Figura a mano libera 15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11" name="Picture 8" descr="Risultati immagini per database symbol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8562" y="4567206"/>
              <a:ext cx="717425" cy="791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Connettore 2 11"/>
            <p:cNvCxnSpPr>
              <a:stCxn id="25" idx="3"/>
              <a:endCxn id="11" idx="1"/>
            </p:cNvCxnSpPr>
            <p:nvPr/>
          </p:nvCxnSpPr>
          <p:spPr>
            <a:xfrm>
              <a:off x="7588114" y="4962796"/>
              <a:ext cx="52044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4 12"/>
            <p:cNvCxnSpPr>
              <a:stCxn id="23" idx="0"/>
              <a:endCxn id="25" idx="0"/>
            </p:cNvCxnSpPr>
            <p:nvPr/>
          </p:nvCxnSpPr>
          <p:spPr>
            <a:xfrm rot="5400000" flipH="1" flipV="1">
              <a:off x="5084077" y="2618156"/>
              <a:ext cx="23302" cy="4066251"/>
            </a:xfrm>
            <a:prstGeom prst="bentConnector3">
              <a:avLst>
                <a:gd name="adj1" fmla="val 108103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/>
            <p:cNvSpPr txBox="1"/>
            <p:nvPr/>
          </p:nvSpPr>
          <p:spPr>
            <a:xfrm>
              <a:off x="4673815" y="4056171"/>
              <a:ext cx="125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persistence</a:t>
              </a:r>
              <a:endParaRPr lang="en-US" dirty="0"/>
            </a:p>
          </p:txBody>
        </p:sp>
      </p:grpSp>
      <p:sp>
        <p:nvSpPr>
          <p:cNvPr id="30" name="CasellaDiTesto 29"/>
          <p:cNvSpPr txBox="1"/>
          <p:nvPr/>
        </p:nvSpPr>
        <p:spPr>
          <a:xfrm>
            <a:off x="706855" y="3717032"/>
            <a:ext cx="7328545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 err="1" smtClean="0"/>
              <a:t>Inherits</a:t>
            </a:r>
            <a:r>
              <a:rPr lang="it-IT" sz="2800" dirty="0" smtClean="0"/>
              <a:t> or use?  </a:t>
            </a:r>
            <a:r>
              <a:rPr lang="it-IT" sz="2800" dirty="0" smtClean="0">
                <a:sym typeface="Wingdings" panose="05000000000000000000" pitchFamily="2" charset="2"/>
              </a:rPr>
              <a:t> The </a:t>
            </a:r>
            <a:r>
              <a:rPr lang="it-IT" sz="2800" dirty="0" err="1" smtClean="0">
                <a:sym typeface="Wingdings" panose="05000000000000000000" pitchFamily="2" charset="2"/>
              </a:rPr>
              <a:t>resource</a:t>
            </a:r>
            <a:r>
              <a:rPr lang="it-IT" sz="2800" dirty="0" smtClean="0">
                <a:sym typeface="Wingdings" panose="05000000000000000000" pitchFamily="2" charset="2"/>
              </a:rPr>
              <a:t> </a:t>
            </a:r>
            <a:r>
              <a:rPr lang="it-IT" sz="2800" dirty="0" smtClean="0"/>
              <a:t>USES the model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9215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189882" y="166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14"/>
          <p:cNvSpPr/>
          <p:nvPr/>
        </p:nvSpPr>
        <p:spPr>
          <a:xfrm>
            <a:off x="1189883" y="16678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32</a:t>
            </a:fld>
            <a:endParaRPr lang="en-GB"/>
          </a:p>
        </p:txBody>
      </p:sp>
      <p:sp>
        <p:nvSpPr>
          <p:cNvPr id="5" name="Ovale 4"/>
          <p:cNvSpPr/>
          <p:nvPr/>
        </p:nvSpPr>
        <p:spPr>
          <a:xfrm>
            <a:off x="1549922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2256935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254766" y="266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3134799" y="279145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3151812" y="215135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12" name="Ovale 11"/>
          <p:cNvSpPr/>
          <p:nvPr/>
        </p:nvSpPr>
        <p:spPr>
          <a:xfrm>
            <a:off x="1202233" y="187364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16" name="Rettangolo 15"/>
          <p:cNvSpPr/>
          <p:nvPr/>
        </p:nvSpPr>
        <p:spPr>
          <a:xfrm>
            <a:off x="1189883" y="49906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16"/>
          <p:cNvSpPr/>
          <p:nvPr/>
        </p:nvSpPr>
        <p:spPr>
          <a:xfrm>
            <a:off x="1549923" y="175024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1189883" y="82309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1177532" y="113396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ttangolo 19"/>
          <p:cNvSpPr/>
          <p:nvPr/>
        </p:nvSpPr>
        <p:spPr>
          <a:xfrm>
            <a:off x="1177532" y="145800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/>
          <p:cNvSpPr txBox="1"/>
          <p:nvPr/>
        </p:nvSpPr>
        <p:spPr>
          <a:xfrm>
            <a:off x="6306437" y="26064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/>
              <a:t>step</a:t>
            </a:r>
            <a:endParaRPr lang="en-GB" sz="3600" dirty="0"/>
          </a:p>
        </p:txBody>
      </p:sp>
      <p:sp>
        <p:nvSpPr>
          <p:cNvPr id="22" name="Rettangolo 21"/>
          <p:cNvSpPr/>
          <p:nvPr/>
        </p:nvSpPr>
        <p:spPr>
          <a:xfrm>
            <a:off x="1177532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ttangolo 22"/>
          <p:cNvSpPr/>
          <p:nvPr/>
        </p:nvSpPr>
        <p:spPr>
          <a:xfrm>
            <a:off x="1505326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1843650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ttangolo 24"/>
          <p:cNvSpPr/>
          <p:nvPr/>
        </p:nvSpPr>
        <p:spPr>
          <a:xfrm>
            <a:off x="2171444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ttangolo 25"/>
          <p:cNvSpPr/>
          <p:nvPr/>
        </p:nvSpPr>
        <p:spPr>
          <a:xfrm>
            <a:off x="2531484" y="180520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ttangolo 26"/>
          <p:cNvSpPr/>
          <p:nvPr/>
        </p:nvSpPr>
        <p:spPr>
          <a:xfrm>
            <a:off x="2945054" y="181941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ttangolo 27"/>
          <p:cNvSpPr/>
          <p:nvPr/>
        </p:nvSpPr>
        <p:spPr>
          <a:xfrm>
            <a:off x="2932595" y="20671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ttangolo 28"/>
          <p:cNvSpPr/>
          <p:nvPr/>
        </p:nvSpPr>
        <p:spPr>
          <a:xfrm>
            <a:off x="2932595" y="53075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ttangolo 29"/>
          <p:cNvSpPr/>
          <p:nvPr/>
        </p:nvSpPr>
        <p:spPr>
          <a:xfrm>
            <a:off x="2920244" y="84162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ttangolo 30"/>
          <p:cNvSpPr/>
          <p:nvPr/>
        </p:nvSpPr>
        <p:spPr>
          <a:xfrm>
            <a:off x="2920244" y="116565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ttangolo 31"/>
          <p:cNvSpPr/>
          <p:nvPr/>
        </p:nvSpPr>
        <p:spPr>
          <a:xfrm>
            <a:off x="2920244" y="149538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e 32"/>
          <p:cNvSpPr/>
          <p:nvPr/>
        </p:nvSpPr>
        <p:spPr>
          <a:xfrm>
            <a:off x="2315937" y="53232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e 33"/>
          <p:cNvSpPr/>
          <p:nvPr/>
        </p:nvSpPr>
        <p:spPr>
          <a:xfrm>
            <a:off x="3108726" y="5465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ttangolo 34"/>
          <p:cNvSpPr/>
          <p:nvPr/>
        </p:nvSpPr>
        <p:spPr>
          <a:xfrm>
            <a:off x="1943547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tangolo 35"/>
          <p:cNvSpPr/>
          <p:nvPr/>
        </p:nvSpPr>
        <p:spPr>
          <a:xfrm>
            <a:off x="2271341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2609665" y="17329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ttangolo 37"/>
          <p:cNvSpPr/>
          <p:nvPr/>
        </p:nvSpPr>
        <p:spPr>
          <a:xfrm>
            <a:off x="2988790" y="146212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asellaDiTesto 38"/>
          <p:cNvSpPr txBox="1"/>
          <p:nvPr/>
        </p:nvSpPr>
        <p:spPr>
          <a:xfrm>
            <a:off x="5427109" y="1036730"/>
            <a:ext cx="254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Matrice n x m</a:t>
            </a:r>
            <a:endParaRPr lang="en-GB" sz="3600" dirty="0"/>
          </a:p>
        </p:txBody>
      </p:sp>
      <p:sp>
        <p:nvSpPr>
          <p:cNvPr id="40" name="Ovale 39"/>
          <p:cNvSpPr/>
          <p:nvPr/>
        </p:nvSpPr>
        <p:spPr>
          <a:xfrm>
            <a:off x="292201" y="166788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41" name="Rettangolo 40"/>
          <p:cNvSpPr/>
          <p:nvPr/>
        </p:nvSpPr>
        <p:spPr>
          <a:xfrm>
            <a:off x="1053815" y="2713991"/>
            <a:ext cx="4238265" cy="3327325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2" name="Connettore 1 41"/>
          <p:cNvCxnSpPr/>
          <p:nvPr/>
        </p:nvCxnSpPr>
        <p:spPr>
          <a:xfrm>
            <a:off x="1699994" y="2753037"/>
            <a:ext cx="1048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2402474" y="2740832"/>
            <a:ext cx="0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1045423" y="3436282"/>
            <a:ext cx="424665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 flipV="1">
            <a:off x="1058555" y="4094475"/>
            <a:ext cx="4218844" cy="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1068128" y="274083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49" name="Ovale 48"/>
          <p:cNvSpPr/>
          <p:nvPr/>
        </p:nvSpPr>
        <p:spPr>
          <a:xfrm>
            <a:off x="821059" y="211107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615316" y="2109138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Connettore 2 56"/>
          <p:cNvCxnSpPr/>
          <p:nvPr/>
        </p:nvCxnSpPr>
        <p:spPr>
          <a:xfrm>
            <a:off x="7596336" y="5949280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/>
          <p:cNvCxnSpPr/>
          <p:nvPr/>
        </p:nvCxnSpPr>
        <p:spPr>
          <a:xfrm>
            <a:off x="1042390" y="4725144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3120103" y="2768775"/>
            <a:ext cx="9942" cy="327254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3851920" y="2713991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703577" y="2872132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1246283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4572000" y="232120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nc-1</a:t>
            </a:r>
            <a:endParaRPr lang="en-GB" sz="20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18243" y="5511892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nr-1</a:t>
            </a:r>
            <a:endParaRPr lang="en-GB" sz="20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1931206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704444" y="3593044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88" name="Connettore 1 87"/>
          <p:cNvCxnSpPr/>
          <p:nvPr/>
        </p:nvCxnSpPr>
        <p:spPr>
          <a:xfrm>
            <a:off x="1058555" y="5361609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4572000" y="2721310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90934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51519" y="166786"/>
            <a:ext cx="4289615" cy="384588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33</a:t>
            </a:fld>
            <a:endParaRPr lang="en-GB"/>
          </a:p>
        </p:txBody>
      </p:sp>
      <p:sp>
        <p:nvSpPr>
          <p:cNvPr id="5" name="Ovale 4"/>
          <p:cNvSpPr/>
          <p:nvPr/>
        </p:nvSpPr>
        <p:spPr>
          <a:xfrm>
            <a:off x="1175939" y="4542614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1882952" y="4542614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3169692" y="232127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6306437" y="26064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/>
              <a:t>step</a:t>
            </a:r>
            <a:endParaRPr lang="en-GB" sz="36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5427109" y="1036730"/>
            <a:ext cx="254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Matrice n x m</a:t>
            </a:r>
            <a:endParaRPr lang="en-GB" sz="3600" dirty="0"/>
          </a:p>
        </p:txBody>
      </p:sp>
      <p:sp>
        <p:nvSpPr>
          <p:cNvPr id="41" name="Rettangolo 40"/>
          <p:cNvSpPr/>
          <p:nvPr/>
        </p:nvSpPr>
        <p:spPr>
          <a:xfrm>
            <a:off x="4891373" y="2733513"/>
            <a:ext cx="4238265" cy="3327325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2" name="Connettore 1 41"/>
          <p:cNvCxnSpPr/>
          <p:nvPr/>
        </p:nvCxnSpPr>
        <p:spPr>
          <a:xfrm>
            <a:off x="5537552" y="2772559"/>
            <a:ext cx="1048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6240032" y="2760354"/>
            <a:ext cx="0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4882981" y="3455804"/>
            <a:ext cx="424665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 flipV="1">
            <a:off x="4896113" y="4113997"/>
            <a:ext cx="4218844" cy="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4905686" y="2760354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58" name="Connettore 1 57"/>
          <p:cNvCxnSpPr/>
          <p:nvPr/>
        </p:nvCxnSpPr>
        <p:spPr>
          <a:xfrm>
            <a:off x="4879948" y="4744666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6957661" y="2788297"/>
            <a:ext cx="9942" cy="327254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7689478" y="2733513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4541135" y="2891654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854420" y="4544611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8543704" y="232120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nc-1</a:t>
            </a:r>
            <a:endParaRPr lang="en-GB" sz="20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318666" y="5511892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nr-1</a:t>
            </a:r>
            <a:endParaRPr lang="en-GB" sz="20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1539343" y="4544611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4542002" y="3612566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88" name="Connettore 1 87"/>
          <p:cNvCxnSpPr/>
          <p:nvPr/>
        </p:nvCxnSpPr>
        <p:spPr>
          <a:xfrm>
            <a:off x="4896113" y="5381131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8409558" y="2740832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ttangolo 9"/>
          <p:cNvSpPr/>
          <p:nvPr/>
        </p:nvSpPr>
        <p:spPr>
          <a:xfrm>
            <a:off x="260253" y="313743"/>
            <a:ext cx="216024" cy="3551973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ttangolo 59"/>
          <p:cNvSpPr/>
          <p:nvPr/>
        </p:nvSpPr>
        <p:spPr>
          <a:xfrm>
            <a:off x="4305762" y="277778"/>
            <a:ext cx="216024" cy="3551973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ttangolo 60"/>
          <p:cNvSpPr/>
          <p:nvPr/>
        </p:nvSpPr>
        <p:spPr>
          <a:xfrm rot="16200000">
            <a:off x="2274471" y="-1817223"/>
            <a:ext cx="216025" cy="4261929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e 39"/>
          <p:cNvSpPr/>
          <p:nvPr/>
        </p:nvSpPr>
        <p:spPr>
          <a:xfrm>
            <a:off x="260253" y="188640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63" name="Rettangolo 62"/>
          <p:cNvSpPr/>
          <p:nvPr/>
        </p:nvSpPr>
        <p:spPr>
          <a:xfrm rot="16200000">
            <a:off x="2283205" y="1734751"/>
            <a:ext cx="216025" cy="4261929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33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34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50165" y="164866"/>
            <a:ext cx="866156" cy="763297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774385" y="1536062"/>
            <a:ext cx="866156" cy="763297"/>
            <a:chOff x="1194666" y="2417771"/>
            <a:chExt cx="866156" cy="763297"/>
          </a:xfrm>
        </p:grpSpPr>
        <p:sp>
          <p:nvSpPr>
            <p:cNvPr id="9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Rettangolo 11"/>
          <p:cNvSpPr/>
          <p:nvPr/>
        </p:nvSpPr>
        <p:spPr>
          <a:xfrm>
            <a:off x="1553470" y="1536061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1553470" y="34536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2524772" y="1144192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7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813002" y="3192306"/>
            <a:ext cx="866156" cy="763297"/>
            <a:chOff x="1194666" y="2417771"/>
            <a:chExt cx="866156" cy="763297"/>
          </a:xfrm>
        </p:grpSpPr>
        <p:sp>
          <p:nvSpPr>
            <p:cNvPr id="18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0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5777272" y="3415448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stepper</a:t>
            </a:r>
          </a:p>
        </p:txBody>
      </p:sp>
      <p:cxnSp>
        <p:nvCxnSpPr>
          <p:cNvPr id="25" name="Connettore 4 24"/>
          <p:cNvCxnSpPr>
            <a:stCxn id="18" idx="3"/>
            <a:endCxn id="9" idx="4"/>
          </p:cNvCxnSpPr>
          <p:nvPr/>
        </p:nvCxnSpPr>
        <p:spPr>
          <a:xfrm rot="5400000" flipH="1">
            <a:off x="3377060" y="2187980"/>
            <a:ext cx="1550791" cy="1773550"/>
          </a:xfrm>
          <a:prstGeom prst="bentConnector3">
            <a:avLst>
              <a:gd name="adj1" fmla="val -21541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3463525" y="3845574"/>
            <a:ext cx="792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stepOk</a:t>
            </a:r>
            <a:endParaRPr lang="en-GB" dirty="0"/>
          </a:p>
          <a:p>
            <a:r>
              <a:rPr lang="it-IT" dirty="0" err="1"/>
              <a:t>stepKo</a:t>
            </a:r>
            <a:endParaRPr lang="en-GB" dirty="0"/>
          </a:p>
        </p:txBody>
      </p:sp>
      <p:sp>
        <p:nvSpPr>
          <p:cNvPr id="29" name="Rettangolo 28"/>
          <p:cNvSpPr/>
          <p:nvPr/>
        </p:nvSpPr>
        <p:spPr>
          <a:xfrm>
            <a:off x="3750397" y="1579279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step</a:t>
            </a:r>
            <a:endParaRPr lang="en-GB" dirty="0"/>
          </a:p>
        </p:txBody>
      </p:sp>
      <p:grpSp>
        <p:nvGrpSpPr>
          <p:cNvPr id="30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5574825" y="4349360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4688041" y="4929290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6453564" y="4350144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=""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=""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7203285" y="4843252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nettore 4 39"/>
          <p:cNvCxnSpPr>
            <a:stCxn id="18" idx="4"/>
            <a:endCxn id="32" idx="1"/>
          </p:cNvCxnSpPr>
          <p:nvPr/>
        </p:nvCxnSpPr>
        <p:spPr>
          <a:xfrm rot="16200000" flipH="1">
            <a:off x="5048725" y="4211175"/>
            <a:ext cx="781673" cy="270527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4 45"/>
          <p:cNvCxnSpPr>
            <a:stCxn id="5" idx="4"/>
            <a:endCxn id="10" idx="1"/>
          </p:cNvCxnSpPr>
          <p:nvPr/>
        </p:nvCxnSpPr>
        <p:spPr>
          <a:xfrm rot="16200000" flipH="1">
            <a:off x="1460016" y="609608"/>
            <a:ext cx="995815" cy="16329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750397" y="4700892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50" name="Connettore 4 49"/>
          <p:cNvCxnSpPr/>
          <p:nvPr/>
        </p:nvCxnSpPr>
        <p:spPr>
          <a:xfrm flipH="1" flipV="1">
            <a:off x="4953719" y="3317329"/>
            <a:ext cx="2249566" cy="1235938"/>
          </a:xfrm>
          <a:prstGeom prst="bentConnector4">
            <a:avLst>
              <a:gd name="adj1" fmla="val -10162"/>
              <a:gd name="adj2" fmla="val 118496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5968221" y="2705423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endParaRPr lang="en-GB" dirty="0"/>
          </a:p>
        </p:txBody>
      </p:sp>
      <p:cxnSp>
        <p:nvCxnSpPr>
          <p:cNvPr id="53" name="Connettore 4 52"/>
          <p:cNvCxnSpPr>
            <a:stCxn id="9" idx="3"/>
            <a:endCxn id="32" idx="1"/>
          </p:cNvCxnSpPr>
          <p:nvPr/>
        </p:nvCxnSpPr>
        <p:spPr>
          <a:xfrm rot="16200000" flipH="1">
            <a:off x="3016034" y="2178485"/>
            <a:ext cx="2543370" cy="2574211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9" idx="6"/>
            <a:endCxn id="19" idx="1"/>
          </p:cNvCxnSpPr>
          <p:nvPr/>
        </p:nvCxnSpPr>
        <p:spPr>
          <a:xfrm>
            <a:off x="3640541" y="1939319"/>
            <a:ext cx="1172461" cy="164090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650165" y="1144192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618352" y="2686938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6164902" y="1569987"/>
            <a:ext cx="1619354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Application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676988" y="3317329"/>
            <a:ext cx="149271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1" name="CasellaDiTesto 70"/>
          <p:cNvSpPr txBox="1"/>
          <p:nvPr/>
        </p:nvSpPr>
        <p:spPr>
          <a:xfrm>
            <a:off x="711723" y="4768718"/>
            <a:ext cx="253306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worker</a:t>
            </a:r>
            <a:r>
              <a:rPr lang="it-IT" dirty="0">
                <a:latin typeface="Arial Narrow" panose="020B0606020202030204" pitchFamily="34" charset="0"/>
              </a:rPr>
              <a:t> (no policy)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2" name="Connettore 1 71"/>
          <p:cNvCxnSpPr/>
          <p:nvPr/>
        </p:nvCxnSpPr>
        <p:spPr>
          <a:xfrm>
            <a:off x="618352" y="5473803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6533019" y="5626201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53281" y="5626201"/>
            <a:ext cx="2132250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Virtual / Concrete robot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6828425" y="5070224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4813002" y="4843252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47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e 55"/>
          <p:cNvSpPr/>
          <p:nvPr/>
        </p:nvSpPr>
        <p:spPr>
          <a:xfrm>
            <a:off x="2593021" y="1804643"/>
            <a:ext cx="288032" cy="2257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35</a:t>
            </a:fld>
            <a:endParaRPr lang="en-GB"/>
          </a:p>
        </p:txBody>
      </p:sp>
      <p:grpSp>
        <p:nvGrpSpPr>
          <p:cNvPr id="30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578448" y="1648103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3691664" y="2228033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5457187" y="1648887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=""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=""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5946142" y="2348730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3313647" y="1704286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72" name="Connettore 1 71"/>
          <p:cNvCxnSpPr/>
          <p:nvPr/>
        </p:nvCxnSpPr>
        <p:spPr>
          <a:xfrm>
            <a:off x="3980638" y="2772546"/>
            <a:ext cx="2807241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5536642" y="2924944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5832048" y="2368967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3816625" y="2141995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igura a mano libera 50"/>
          <p:cNvSpPr/>
          <p:nvPr/>
        </p:nvSpPr>
        <p:spPr>
          <a:xfrm>
            <a:off x="2228716" y="1691320"/>
            <a:ext cx="1050605" cy="67816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CasellaDiTesto 53"/>
          <p:cNvSpPr txBox="1"/>
          <p:nvPr/>
        </p:nvSpPr>
        <p:spPr>
          <a:xfrm>
            <a:off x="2484553" y="1876512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alien</a:t>
            </a:r>
            <a:endParaRPr lang="en-GB" sz="1400" dirty="0"/>
          </a:p>
        </p:txBody>
      </p:sp>
      <p:cxnSp>
        <p:nvCxnSpPr>
          <p:cNvPr id="55" name="Connettore 4 54"/>
          <p:cNvCxnSpPr>
            <a:stCxn id="35" idx="0"/>
            <a:endCxn id="56" idx="0"/>
          </p:cNvCxnSpPr>
          <p:nvPr/>
        </p:nvCxnSpPr>
        <p:spPr>
          <a:xfrm rot="16200000" flipH="1" flipV="1">
            <a:off x="4206665" y="179259"/>
            <a:ext cx="155756" cy="3095011"/>
          </a:xfrm>
          <a:prstGeom prst="bentConnector3">
            <a:avLst>
              <a:gd name="adj1" fmla="val -146768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tangolo 74"/>
          <p:cNvSpPr/>
          <p:nvPr/>
        </p:nvSpPr>
        <p:spPr>
          <a:xfrm>
            <a:off x="3595140" y="1015775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r>
              <a:rPr lang="it-IT" dirty="0"/>
              <a:t> </a:t>
            </a:r>
            <a:endParaRPr lang="en-GB" dirty="0"/>
          </a:p>
        </p:txBody>
      </p:sp>
      <p:grpSp>
        <p:nvGrpSpPr>
          <p:cNvPr id="23" name="Gruppo 22"/>
          <p:cNvGrpSpPr/>
          <p:nvPr/>
        </p:nvGrpSpPr>
        <p:grpSpPr>
          <a:xfrm flipH="1">
            <a:off x="2983077" y="2481294"/>
            <a:ext cx="592487" cy="258092"/>
            <a:chOff x="5133975" y="5295900"/>
            <a:chExt cx="342900" cy="238125"/>
          </a:xfrm>
        </p:grpSpPr>
        <p:sp>
          <p:nvSpPr>
            <p:cNvPr id="24" name="Figura a mano libera 2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Figura a mano libera 2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2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7" name="Rettangolo 26"/>
          <p:cNvSpPr/>
          <p:nvPr/>
        </p:nvSpPr>
        <p:spPr>
          <a:xfrm>
            <a:off x="2437786" y="2646955"/>
            <a:ext cx="1355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collisionEvent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128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418947" y="2203741"/>
            <a:ext cx="984837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36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851064" y="2110082"/>
            <a:ext cx="1180247" cy="1032159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34" name="Gruppo 133"/>
          <p:cNvGrpSpPr/>
          <p:nvPr/>
        </p:nvGrpSpPr>
        <p:grpSpPr>
          <a:xfrm>
            <a:off x="4584835" y="1438527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136" name="Connettore 2 135"/>
          <p:cNvCxnSpPr/>
          <p:nvPr/>
        </p:nvCxnSpPr>
        <p:spPr>
          <a:xfrm>
            <a:off x="1319674" y="2632236"/>
            <a:ext cx="5313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93" idx="1"/>
            <a:endCxn id="6" idx="3"/>
          </p:cNvCxnSpPr>
          <p:nvPr/>
        </p:nvCxnSpPr>
        <p:spPr>
          <a:xfrm rot="10800000" flipV="1">
            <a:off x="2234552" y="1223637"/>
            <a:ext cx="2096036" cy="1411000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841551" y="18315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256206" y="2803161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531121" y="137752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16200000" flipV="1">
            <a:off x="2631229" y="2060645"/>
            <a:ext cx="471930" cy="290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81487" y="19254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Connettore 4 62"/>
          <p:cNvCxnSpPr>
            <a:stCxn id="5" idx="5"/>
            <a:endCxn id="103" idx="2"/>
          </p:cNvCxnSpPr>
          <p:nvPr/>
        </p:nvCxnSpPr>
        <p:spPr>
          <a:xfrm rot="5400000" flipH="1" flipV="1">
            <a:off x="3755804" y="1660635"/>
            <a:ext cx="464906" cy="2213109"/>
          </a:xfrm>
          <a:prstGeom prst="bentConnector3">
            <a:avLst>
              <a:gd name="adj1" fmla="val -79844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67"/>
          <p:cNvSpPr/>
          <p:nvPr/>
        </p:nvSpPr>
        <p:spPr>
          <a:xfrm>
            <a:off x="3639118" y="31114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cxnSp>
        <p:nvCxnSpPr>
          <p:cNvPr id="27" name="Connettore 4 26"/>
          <p:cNvCxnSpPr>
            <a:stCxn id="51" idx="12"/>
            <a:endCxn id="93" idx="3"/>
          </p:cNvCxnSpPr>
          <p:nvPr/>
        </p:nvCxnSpPr>
        <p:spPr>
          <a:xfrm flipH="1" flipV="1">
            <a:off x="5834526" y="1223637"/>
            <a:ext cx="453183" cy="1910720"/>
          </a:xfrm>
          <a:prstGeom prst="bentConnector3">
            <a:avLst>
              <a:gd name="adj1" fmla="val -54658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513221" y="1663159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grpSp>
        <p:nvGrpSpPr>
          <p:cNvPr id="80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784037" y="4941168"/>
            <a:ext cx="866156" cy="763297"/>
            <a:chOff x="1194666" y="2417771"/>
            <a:chExt cx="866156" cy="763297"/>
          </a:xfrm>
        </p:grpSpPr>
        <p:sp>
          <p:nvSpPr>
            <p:cNvPr id="81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2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43" name="Connettore 4 42"/>
          <p:cNvCxnSpPr>
            <a:endCxn id="81" idx="6"/>
          </p:cNvCxnSpPr>
          <p:nvPr/>
        </p:nvCxnSpPr>
        <p:spPr>
          <a:xfrm rot="16200000" flipV="1">
            <a:off x="5301623" y="5692996"/>
            <a:ext cx="911987" cy="2148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tangolo 84"/>
          <p:cNvSpPr/>
          <p:nvPr/>
        </p:nvSpPr>
        <p:spPr>
          <a:xfrm>
            <a:off x="5606135" y="4868205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sp>
        <p:nvSpPr>
          <p:cNvPr id="93" name="Rettangolo 92"/>
          <p:cNvSpPr/>
          <p:nvPr/>
        </p:nvSpPr>
        <p:spPr>
          <a:xfrm>
            <a:off x="4330588" y="1069748"/>
            <a:ext cx="1503938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/xxx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03" name="Rettangolo 102"/>
          <p:cNvSpPr/>
          <p:nvPr/>
        </p:nvSpPr>
        <p:spPr>
          <a:xfrm>
            <a:off x="4208992" y="2226960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2280090" y="266094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85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328106" y="1425844"/>
            <a:ext cx="1060704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37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562085" y="1230764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1912880" y="1497362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33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2278391" y="2529230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=""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=""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870884" y="2429461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2247396" y="3499087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2549918" y="3022338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1791023" y="2029648"/>
            <a:ext cx="487368" cy="746136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870884" y="3260712"/>
            <a:ext cx="3653908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2522614" y="2837672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grpSp>
        <p:nvGrpSpPr>
          <p:cNvPr id="134" name="Gruppo 133"/>
          <p:cNvGrpSpPr/>
          <p:nvPr/>
        </p:nvGrpSpPr>
        <p:grpSpPr>
          <a:xfrm>
            <a:off x="4524792" y="602223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sp>
        <p:nvSpPr>
          <p:cNvPr id="135" name="Rettangolo 134"/>
          <p:cNvSpPr/>
          <p:nvPr/>
        </p:nvSpPr>
        <p:spPr>
          <a:xfrm>
            <a:off x="349506" y="1478760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136" name="Connettore 2 135"/>
          <p:cNvCxnSpPr/>
          <p:nvPr/>
        </p:nvCxnSpPr>
        <p:spPr>
          <a:xfrm>
            <a:off x="810068" y="1893748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e 136"/>
          <p:cNvSpPr/>
          <p:nvPr/>
        </p:nvSpPr>
        <p:spPr>
          <a:xfrm>
            <a:off x="5834997" y="3798398"/>
            <a:ext cx="112207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endwork</a:t>
            </a:r>
            <a:endParaRPr lang="en-GB" sz="1200" dirty="0"/>
          </a:p>
        </p:txBody>
      </p:sp>
      <p:sp>
        <p:nvSpPr>
          <p:cNvPr id="138" name="Ovale 137"/>
          <p:cNvSpPr/>
          <p:nvPr/>
        </p:nvSpPr>
        <p:spPr>
          <a:xfrm>
            <a:off x="4527127" y="490204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init</a:t>
            </a:r>
            <a:endParaRPr lang="en-GB" sz="1200" dirty="0"/>
          </a:p>
        </p:txBody>
      </p:sp>
      <p:sp>
        <p:nvSpPr>
          <p:cNvPr id="139" name="Ovale 138"/>
          <p:cNvSpPr/>
          <p:nvPr/>
        </p:nvSpPr>
        <p:spPr>
          <a:xfrm>
            <a:off x="4383111" y="516084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40" name="Connettore 4 139"/>
          <p:cNvCxnSpPr/>
          <p:nvPr/>
        </p:nvCxnSpPr>
        <p:spPr>
          <a:xfrm flipV="1">
            <a:off x="5247207" y="5234772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988" y="4956462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42" name="Ovale 141"/>
          <p:cNvSpPr/>
          <p:nvPr/>
        </p:nvSpPr>
        <p:spPr>
          <a:xfrm>
            <a:off x="5833672" y="4910736"/>
            <a:ext cx="112340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waitcmd</a:t>
            </a:r>
            <a:endParaRPr lang="en-GB" sz="1200" dirty="0"/>
          </a:p>
        </p:txBody>
      </p:sp>
      <p:cxnSp>
        <p:nvCxnSpPr>
          <p:cNvPr id="143" name="Connettore 4 142"/>
          <p:cNvCxnSpPr>
            <a:stCxn id="147" idx="4"/>
            <a:endCxn id="142" idx="3"/>
          </p:cNvCxnSpPr>
          <p:nvPr/>
        </p:nvCxnSpPr>
        <p:spPr>
          <a:xfrm rot="5400000" flipH="1">
            <a:off x="6675395" y="4786696"/>
            <a:ext cx="830953" cy="2185363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041" y="626726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5" name="Connettore 4 144"/>
          <p:cNvCxnSpPr>
            <a:stCxn id="142" idx="0"/>
            <a:endCxn id="137" idx="4"/>
          </p:cNvCxnSpPr>
          <p:nvPr/>
        </p:nvCxnSpPr>
        <p:spPr>
          <a:xfrm rot="5400000" flipH="1" flipV="1">
            <a:off x="6163571" y="4678272"/>
            <a:ext cx="464266" cy="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ttangolo 145"/>
          <p:cNvSpPr/>
          <p:nvPr/>
        </p:nvSpPr>
        <p:spPr>
          <a:xfrm>
            <a:off x="5786697" y="4361124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end</a:t>
            </a:r>
          </a:p>
        </p:txBody>
      </p:sp>
      <p:sp>
        <p:nvSpPr>
          <p:cNvPr id="147" name="Ovale 146"/>
          <p:cNvSpPr/>
          <p:nvPr/>
        </p:nvSpPr>
        <p:spPr>
          <a:xfrm>
            <a:off x="7507896" y="5646781"/>
            <a:ext cx="135131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execcmd</a:t>
            </a:r>
            <a:endParaRPr lang="en-GB" sz="1600" dirty="0"/>
          </a:p>
        </p:txBody>
      </p:sp>
      <p:cxnSp>
        <p:nvCxnSpPr>
          <p:cNvPr id="148" name="Connettore 4 147"/>
          <p:cNvCxnSpPr>
            <a:stCxn id="142" idx="4"/>
            <a:endCxn id="147" idx="2"/>
          </p:cNvCxnSpPr>
          <p:nvPr/>
        </p:nvCxnSpPr>
        <p:spPr>
          <a:xfrm rot="16200000" flipH="1">
            <a:off x="6745630" y="5208550"/>
            <a:ext cx="412009" cy="11125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6786140" y="5624633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cmd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184" name="Ovale 183"/>
          <p:cNvSpPr/>
          <p:nvPr/>
        </p:nvSpPr>
        <p:spPr>
          <a:xfrm>
            <a:off x="7459799" y="4902045"/>
            <a:ext cx="14910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handlesensor</a:t>
            </a:r>
            <a:endParaRPr lang="en-GB" sz="1200" dirty="0"/>
          </a:p>
        </p:txBody>
      </p:sp>
      <p:cxnSp>
        <p:nvCxnSpPr>
          <p:cNvPr id="185" name="Connettore 4 184"/>
          <p:cNvCxnSpPr>
            <a:stCxn id="142" idx="6"/>
            <a:endCxn id="184" idx="2"/>
          </p:cNvCxnSpPr>
          <p:nvPr/>
        </p:nvCxnSpPr>
        <p:spPr>
          <a:xfrm flipV="1">
            <a:off x="6957074" y="5226081"/>
            <a:ext cx="502725" cy="86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ttangolo 189"/>
          <p:cNvSpPr/>
          <p:nvPr/>
        </p:nvSpPr>
        <p:spPr>
          <a:xfrm>
            <a:off x="6834419" y="4787163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sensor</a:t>
            </a:r>
          </a:p>
        </p:txBody>
      </p:sp>
      <p:cxnSp>
        <p:nvCxnSpPr>
          <p:cNvPr id="192" name="Connettore 4 191"/>
          <p:cNvCxnSpPr>
            <a:stCxn id="184" idx="0"/>
            <a:endCxn id="142" idx="7"/>
          </p:cNvCxnSpPr>
          <p:nvPr/>
        </p:nvCxnSpPr>
        <p:spPr>
          <a:xfrm rot="16200000" flipH="1" flipV="1">
            <a:off x="7447133" y="4247467"/>
            <a:ext cx="103599" cy="1412753"/>
          </a:xfrm>
          <a:prstGeom prst="bentConnector3">
            <a:avLst>
              <a:gd name="adj1" fmla="val -2206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705" y="44464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5" name="Connettore 4 44"/>
          <p:cNvCxnSpPr>
            <a:stCxn id="75" idx="1"/>
            <a:endCxn id="6" idx="3"/>
          </p:cNvCxnSpPr>
          <p:nvPr/>
        </p:nvCxnSpPr>
        <p:spPr>
          <a:xfrm rot="10800000" flipV="1">
            <a:off x="2019961" y="479505"/>
            <a:ext cx="1843645" cy="1378723"/>
          </a:xfrm>
          <a:prstGeom prst="bentConnector3">
            <a:avLst>
              <a:gd name="adj1" fmla="val 15663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781508" y="995260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196163" y="1966857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471078" y="53359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5400000" flipH="1" flipV="1">
            <a:off x="2554650" y="1233252"/>
            <a:ext cx="475983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21444" y="108911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ttore 4 26"/>
          <p:cNvCxnSpPr>
            <a:stCxn id="51" idx="17"/>
            <a:endCxn id="75" idx="3"/>
          </p:cNvCxnSpPr>
          <p:nvPr/>
        </p:nvCxnSpPr>
        <p:spPr>
          <a:xfrm flipV="1">
            <a:off x="5826526" y="479506"/>
            <a:ext cx="156570" cy="1534665"/>
          </a:xfrm>
          <a:prstGeom prst="bentConnector3">
            <a:avLst>
              <a:gd name="adj1" fmla="val 41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469995" y="1205441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sp>
        <p:nvSpPr>
          <p:cNvPr id="73" name="Rettangolo 72"/>
          <p:cNvSpPr/>
          <p:nvPr/>
        </p:nvSpPr>
        <p:spPr>
          <a:xfrm>
            <a:off x="3029030" y="516084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grpSp>
        <p:nvGrpSpPr>
          <p:cNvPr id="62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57736" y="209656"/>
            <a:ext cx="866156" cy="763297"/>
            <a:chOff x="1194666" y="2417771"/>
            <a:chExt cx="866156" cy="763297"/>
          </a:xfrm>
        </p:grpSpPr>
        <p:sp>
          <p:nvSpPr>
            <p:cNvPr id="64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6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67" name="Connettore 4 66"/>
          <p:cNvCxnSpPr>
            <a:stCxn id="5" idx="1"/>
            <a:endCxn id="64" idx="6"/>
          </p:cNvCxnSpPr>
          <p:nvPr/>
        </p:nvCxnSpPr>
        <p:spPr>
          <a:xfrm rot="16200000" flipV="1">
            <a:off x="1197854" y="738951"/>
            <a:ext cx="858330" cy="606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68"/>
          <p:cNvSpPr/>
          <p:nvPr/>
        </p:nvSpPr>
        <p:spPr>
          <a:xfrm>
            <a:off x="1263598" y="227263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cxnSp>
        <p:nvCxnSpPr>
          <p:cNvPr id="70" name="Connettore 1 69"/>
          <p:cNvCxnSpPr/>
          <p:nvPr/>
        </p:nvCxnSpPr>
        <p:spPr>
          <a:xfrm>
            <a:off x="396043" y="1089112"/>
            <a:ext cx="1925969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813" y="1843207"/>
            <a:ext cx="903350" cy="92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ttangolo 74"/>
          <p:cNvSpPr/>
          <p:nvPr/>
        </p:nvSpPr>
        <p:spPr>
          <a:xfrm>
            <a:off x="3863605" y="325617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58002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riangolo isoscele 45"/>
          <p:cNvSpPr/>
          <p:nvPr/>
        </p:nvSpPr>
        <p:spPr>
          <a:xfrm rot="5400000">
            <a:off x="3220535" y="2242777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38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460219" y="2004003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2811014" y="2227587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12" name="Rettangolo 11"/>
          <p:cNvSpPr/>
          <p:nvPr/>
        </p:nvSpPr>
        <p:spPr>
          <a:xfrm>
            <a:off x="3756592" y="2856054"/>
            <a:ext cx="1263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mqttSupport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4671730" y="752520"/>
            <a:ext cx="2682145" cy="369332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4" name="Esagono 13"/>
          <p:cNvSpPr/>
          <p:nvPr/>
        </p:nvSpPr>
        <p:spPr>
          <a:xfrm>
            <a:off x="5278792" y="1445431"/>
            <a:ext cx="864096" cy="741460"/>
          </a:xfrm>
          <a:prstGeom prst="hexag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/>
          <p:cNvSpPr txBox="1"/>
          <p:nvPr/>
        </p:nvSpPr>
        <p:spPr>
          <a:xfrm>
            <a:off x="5433360" y="1618536"/>
            <a:ext cx="554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/>
              <a:t>MQTT</a:t>
            </a:r>
          </a:p>
          <a:p>
            <a:pPr algn="ctr"/>
            <a:r>
              <a:rPr lang="it-IT" sz="1100" dirty="0"/>
              <a:t>broker</a:t>
            </a:r>
            <a:endParaRPr lang="en-GB" sz="1100" dirty="0"/>
          </a:p>
        </p:txBody>
      </p:sp>
      <p:cxnSp>
        <p:nvCxnSpPr>
          <p:cNvPr id="20" name="Connettore 4 19"/>
          <p:cNvCxnSpPr>
            <a:stCxn id="14" idx="2"/>
          </p:cNvCxnSpPr>
          <p:nvPr/>
        </p:nvCxnSpPr>
        <p:spPr>
          <a:xfrm rot="5400000">
            <a:off x="3920661" y="1165915"/>
            <a:ext cx="522521" cy="2564472"/>
          </a:xfrm>
          <a:prstGeom prst="bentConnector2">
            <a:avLst/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020111" y="470580"/>
            <a:ext cx="866156" cy="763297"/>
            <a:chOff x="1194666" y="2417771"/>
            <a:chExt cx="866156" cy="763297"/>
          </a:xfrm>
        </p:grpSpPr>
        <p:sp>
          <p:nvSpPr>
            <p:cNvPr id="2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8" name="Connettore 4 27"/>
          <p:cNvCxnSpPr>
            <a:endCxn id="14" idx="0"/>
          </p:cNvCxnSpPr>
          <p:nvPr/>
        </p:nvCxnSpPr>
        <p:spPr>
          <a:xfrm rot="10800000" flipV="1">
            <a:off x="6142888" y="1812309"/>
            <a:ext cx="1381440" cy="3851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6382445" y="178498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sp>
        <p:nvSpPr>
          <p:cNvPr id="33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5127666" y="5965195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3176525" y="3259455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=""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=""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1769018" y="3159686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3145530" y="422931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3448052" y="3752563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2689157" y="2802887"/>
            <a:ext cx="487368" cy="703122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52"/>
          <p:cNvSpPr/>
          <p:nvPr/>
        </p:nvSpPr>
        <p:spPr>
          <a:xfrm>
            <a:off x="7311526" y="1833979"/>
            <a:ext cx="123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‘alien’ entity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627997" y="148278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25" idx="4"/>
            <a:endCxn id="6" idx="1"/>
          </p:cNvCxnSpPr>
          <p:nvPr/>
        </p:nvCxnSpPr>
        <p:spPr>
          <a:xfrm rot="16200000" flipH="1">
            <a:off x="1287018" y="1458266"/>
            <a:ext cx="1397591" cy="948812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768700" y="4016797"/>
            <a:ext cx="4654226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>
            <a:off x="822249" y="1429111"/>
            <a:ext cx="4456543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82"/>
          <p:cNvSpPr/>
          <p:nvPr/>
        </p:nvSpPr>
        <p:spPr>
          <a:xfrm>
            <a:off x="1886267" y="689171"/>
            <a:ext cx="1466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localController</a:t>
            </a:r>
            <a:endParaRPr lang="en-GB" dirty="0"/>
          </a:p>
          <a:p>
            <a:r>
              <a:rPr lang="en-GB" dirty="0"/>
              <a:t>(owner)</a:t>
            </a:r>
          </a:p>
        </p:txBody>
      </p:sp>
      <p:cxnSp>
        <p:nvCxnSpPr>
          <p:cNvPr id="84" name="Connettore 4 83"/>
          <p:cNvCxnSpPr>
            <a:stCxn id="5" idx="1"/>
            <a:endCxn id="26" idx="2"/>
          </p:cNvCxnSpPr>
          <p:nvPr/>
        </p:nvCxnSpPr>
        <p:spPr>
          <a:xfrm rot="16200000" flipV="1">
            <a:off x="1354549" y="770751"/>
            <a:ext cx="1280010" cy="166745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3420748" y="3430863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sp>
        <p:nvSpPr>
          <p:cNvPr id="89" name="Rettangolo 88"/>
          <p:cNvSpPr/>
          <p:nvPr/>
        </p:nvSpPr>
        <p:spPr>
          <a:xfrm>
            <a:off x="2899685" y="1482788"/>
            <a:ext cx="9060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propagated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5729081" y="4254116"/>
            <a:ext cx="866156" cy="763297"/>
            <a:chOff x="1194666" y="2417771"/>
            <a:chExt cx="866156" cy="763297"/>
          </a:xfrm>
        </p:grpSpPr>
        <p:sp>
          <p:nvSpPr>
            <p:cNvPr id="110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1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2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3" name="Rettangolo 112"/>
          <p:cNvSpPr/>
          <p:nvPr/>
        </p:nvSpPr>
        <p:spPr>
          <a:xfrm>
            <a:off x="6058762" y="3895386"/>
            <a:ext cx="1678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remoteController</a:t>
            </a:r>
            <a:endParaRPr lang="en-GB" dirty="0"/>
          </a:p>
        </p:txBody>
      </p:sp>
      <p:cxnSp>
        <p:nvCxnSpPr>
          <p:cNvPr id="114" name="Connettore 4 113"/>
          <p:cNvCxnSpPr>
            <a:stCxn id="110" idx="1"/>
            <a:endCxn id="14" idx="1"/>
          </p:cNvCxnSpPr>
          <p:nvPr/>
        </p:nvCxnSpPr>
        <p:spPr>
          <a:xfrm rot="5400000" flipH="1" flipV="1">
            <a:off x="4848469" y="3293733"/>
            <a:ext cx="2215895" cy="221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5955310" y="2386245"/>
            <a:ext cx="1289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  <a:p>
            <a:r>
              <a:rPr lang="it-IT" dirty="0"/>
              <a:t>(a </a:t>
            </a:r>
            <a:r>
              <a:rPr lang="it-IT" dirty="0" err="1"/>
              <a:t>command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9" name="Rettangolo 128"/>
          <p:cNvSpPr/>
          <p:nvPr/>
        </p:nvSpPr>
        <p:spPr>
          <a:xfrm>
            <a:off x="606593" y="2538645"/>
            <a:ext cx="1008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command</a:t>
            </a:r>
            <a:endParaRPr lang="it-IT" dirty="0"/>
          </a:p>
          <a:p>
            <a:r>
              <a:rPr lang="it-IT" dirty="0" err="1"/>
              <a:t>dispacth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210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ttore 4 41"/>
          <p:cNvCxnSpPr>
            <a:stCxn id="5" idx="6"/>
            <a:endCxn id="48" idx="2"/>
          </p:cNvCxnSpPr>
          <p:nvPr/>
        </p:nvCxnSpPr>
        <p:spPr>
          <a:xfrm flipV="1">
            <a:off x="4337992" y="1922525"/>
            <a:ext cx="478676" cy="967508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39</a:t>
            </a:fld>
            <a:endParaRPr lang="en-GB"/>
          </a:p>
        </p:txBody>
      </p:sp>
      <p:grpSp>
        <p:nvGrpSpPr>
          <p:cNvPr id="14" name="Gruppo 13"/>
          <p:cNvGrpSpPr/>
          <p:nvPr/>
        </p:nvGrpSpPr>
        <p:grpSpPr>
          <a:xfrm>
            <a:off x="2928808" y="2237753"/>
            <a:ext cx="1696867" cy="1234655"/>
            <a:chOff x="2460219" y="2004003"/>
            <a:chExt cx="1696867" cy="1234655"/>
          </a:xfrm>
        </p:grpSpPr>
        <p:sp>
          <p:nvSpPr>
            <p:cNvPr id="13" name="Triangolo isoscele 12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" name="Gruppo 82">
              <a:extLst>
                <a:ext uri="{FF2B5EF4-FFF2-40B4-BE49-F238E27FC236}">
                  <a16:creationId xmlns=""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" name="Ovale 38">
                <a:extLst>
                  <a:ext uri="{FF2B5EF4-FFF2-40B4-BE49-F238E27FC236}">
                    <a16:creationId xmlns=""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" name="Rettangolo 39">
                <a:extLst>
                  <a:ext uri="{FF2B5EF4-FFF2-40B4-BE49-F238E27FC236}">
                    <a16:creationId xmlns=""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7" name="Triangolo isoscele 42">
                <a:extLst>
                  <a:ext uri="{FF2B5EF4-FFF2-40B4-BE49-F238E27FC236}">
                    <a16:creationId xmlns=""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" name="Rettangolo 1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5" name="Figura a mano libera 14"/>
          <p:cNvSpPr/>
          <p:nvPr/>
        </p:nvSpPr>
        <p:spPr>
          <a:xfrm>
            <a:off x="668484" y="412648"/>
            <a:ext cx="803732" cy="56038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Gui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3615241" y="530246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4384619" y="838023"/>
            <a:ext cx="864096" cy="741460"/>
            <a:chOff x="5278792" y="1445431"/>
            <a:chExt cx="864096" cy="741460"/>
          </a:xfrm>
        </p:grpSpPr>
        <p:sp>
          <p:nvSpPr>
            <p:cNvPr id="17" name="Esagono 16"/>
            <p:cNvSpPr/>
            <p:nvPr/>
          </p:nvSpPr>
          <p:spPr>
            <a:xfrm>
              <a:off x="5278792" y="1445431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5433360" y="1600717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22" name="Connettore 4 21"/>
          <p:cNvCxnSpPr>
            <a:stCxn id="15" idx="11"/>
            <a:endCxn id="16" idx="1"/>
          </p:cNvCxnSpPr>
          <p:nvPr/>
        </p:nvCxnSpPr>
        <p:spPr>
          <a:xfrm flipV="1">
            <a:off x="1399150" y="684135"/>
            <a:ext cx="2216091" cy="41285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1492468" y="381394"/>
            <a:ext cx="1921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</a:t>
            </a:r>
            <a:r>
              <a:rPr lang="en-GB" dirty="0" err="1"/>
              <a:t>cmd</a:t>
            </a:r>
            <a:r>
              <a:rPr lang="en-GB" dirty="0"/>
              <a:t> dispatch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4816668" y="2442695"/>
            <a:ext cx="195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 sensor event </a:t>
            </a:r>
          </a:p>
        </p:txBody>
      </p:sp>
      <p:grpSp>
        <p:nvGrpSpPr>
          <p:cNvPr id="33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643254" y="1378413"/>
            <a:ext cx="1529145" cy="763297"/>
            <a:chOff x="1194666" y="2417771"/>
            <a:chExt cx="866156" cy="763297"/>
          </a:xfrm>
        </p:grpSpPr>
        <p:sp>
          <p:nvSpPr>
            <p:cNvPr id="34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1" name="CasellaDiTesto 40"/>
          <p:cNvSpPr txBox="1"/>
          <p:nvPr/>
        </p:nvSpPr>
        <p:spPr>
          <a:xfrm>
            <a:off x="6716000" y="1569442"/>
            <a:ext cx="150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sensorObserver</a:t>
            </a:r>
            <a:endParaRPr lang="en-GB" dirty="0"/>
          </a:p>
        </p:txBody>
      </p:sp>
      <p:cxnSp>
        <p:nvCxnSpPr>
          <p:cNvPr id="44" name="Connettore 4 43"/>
          <p:cNvCxnSpPr>
            <a:stCxn id="48" idx="3"/>
            <a:endCxn id="35" idx="1"/>
          </p:cNvCxnSpPr>
          <p:nvPr/>
        </p:nvCxnSpPr>
        <p:spPr>
          <a:xfrm flipV="1">
            <a:off x="5702487" y="1766329"/>
            <a:ext cx="940767" cy="2308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930848" y="1614748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cxnSp>
        <p:nvCxnSpPr>
          <p:cNvPr id="56" name="Connettore 4 55"/>
          <p:cNvCxnSpPr>
            <a:endCxn id="6" idx="1"/>
          </p:cNvCxnSpPr>
          <p:nvPr/>
        </p:nvCxnSpPr>
        <p:spPr>
          <a:xfrm rot="5400000">
            <a:off x="2265511" y="1441992"/>
            <a:ext cx="2086523" cy="759928"/>
          </a:xfrm>
          <a:prstGeom prst="bentConnector4">
            <a:avLst>
              <a:gd name="adj1" fmla="val 45892"/>
              <a:gd name="adj2" fmla="val 130082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8" y="973030"/>
            <a:ext cx="1656184" cy="169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831235" y="4396230"/>
            <a:ext cx="866156" cy="763297"/>
            <a:chOff x="1194666" y="2417771"/>
            <a:chExt cx="866156" cy="763297"/>
          </a:xfrm>
        </p:grpSpPr>
        <p:sp>
          <p:nvSpPr>
            <p:cNvPr id="83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4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5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Rettangolo 85"/>
          <p:cNvSpPr/>
          <p:nvPr/>
        </p:nvSpPr>
        <p:spPr>
          <a:xfrm>
            <a:off x="597109" y="485036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87" name="Rettangolo 86"/>
          <p:cNvSpPr/>
          <p:nvPr/>
        </p:nvSpPr>
        <p:spPr>
          <a:xfrm>
            <a:off x="1436328" y="4043211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cxnSp>
        <p:nvCxnSpPr>
          <p:cNvPr id="88" name="Connettore 2 87"/>
          <p:cNvCxnSpPr>
            <a:endCxn id="84" idx="1"/>
          </p:cNvCxnSpPr>
          <p:nvPr/>
        </p:nvCxnSpPr>
        <p:spPr>
          <a:xfrm>
            <a:off x="355539" y="4762297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2697391" y="446072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0" name="Connettore 2 126">
            <a:extLst>
              <a:ext uri="{FF2B5EF4-FFF2-40B4-BE49-F238E27FC236}">
                <a16:creationId xmlns=""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3058785" y="45875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115" y="4411402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92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3720230" y="46986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3" name="Straight Arrow Connector 32">
            <a:extLst>
              <a:ext uri="{FF2B5EF4-FFF2-40B4-BE49-F238E27FC236}">
                <a16:creationId xmlns="" xmlns:a16="http://schemas.microsoft.com/office/drawing/2014/main" id="{F5733152-082A-43F7-B943-085C85850C21}"/>
              </a:ext>
            </a:extLst>
          </p:cNvPr>
          <p:cNvCxnSpPr>
            <a:endCxn id="92" idx="2"/>
          </p:cNvCxnSpPr>
          <p:nvPr/>
        </p:nvCxnSpPr>
        <p:spPr>
          <a:xfrm>
            <a:off x="3442349" y="482997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/>
          <p:cNvSpPr/>
          <p:nvPr/>
        </p:nvSpPr>
        <p:spPr>
          <a:xfrm>
            <a:off x="2804747" y="4140646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Connettore 4 94"/>
          <p:cNvCxnSpPr>
            <a:stCxn id="89" idx="4"/>
            <a:endCxn id="84" idx="2"/>
          </p:cNvCxnSpPr>
          <p:nvPr/>
        </p:nvCxnSpPr>
        <p:spPr>
          <a:xfrm rot="5400000" flipH="1">
            <a:off x="2376760" y="4485314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95"/>
          <p:cNvSpPr/>
          <p:nvPr/>
        </p:nvSpPr>
        <p:spPr>
          <a:xfrm>
            <a:off x="1924174" y="5581624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  <p:grpSp>
        <p:nvGrpSpPr>
          <p:cNvPr id="97" name="Gruppo 96"/>
          <p:cNvGrpSpPr/>
          <p:nvPr/>
        </p:nvGrpSpPr>
        <p:grpSpPr>
          <a:xfrm>
            <a:off x="6565145" y="3924872"/>
            <a:ext cx="1701946" cy="1234655"/>
            <a:chOff x="2455140" y="2004003"/>
            <a:chExt cx="1701946" cy="1234655"/>
          </a:xfrm>
        </p:grpSpPr>
        <p:sp>
          <p:nvSpPr>
            <p:cNvPr id="98" name="Triangolo isoscele 97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99" name="Gruppo 82">
              <a:extLst>
                <a:ext uri="{FF2B5EF4-FFF2-40B4-BE49-F238E27FC236}">
                  <a16:creationId xmlns=""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01" name="Ovale 38">
                <a:extLst>
                  <a:ext uri="{FF2B5EF4-FFF2-40B4-BE49-F238E27FC236}">
                    <a16:creationId xmlns=""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2" name="Rettangolo 39">
                <a:extLst>
                  <a:ext uri="{FF2B5EF4-FFF2-40B4-BE49-F238E27FC236}">
                    <a16:creationId xmlns=""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3" name="Triangolo isoscele 42">
                <a:extLst>
                  <a:ext uri="{FF2B5EF4-FFF2-40B4-BE49-F238E27FC236}">
                    <a16:creationId xmlns=""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0" name="Rettangolo 99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104" name="Rettangolo 103"/>
          <p:cNvSpPr/>
          <p:nvPr/>
        </p:nvSpPr>
        <p:spPr>
          <a:xfrm>
            <a:off x="5305904" y="4216505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105" name="Connettore 2 104"/>
          <p:cNvCxnSpPr/>
          <p:nvPr/>
        </p:nvCxnSpPr>
        <p:spPr>
          <a:xfrm>
            <a:off x="5064334" y="452845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tangolo 105"/>
          <p:cNvSpPr/>
          <p:nvPr/>
        </p:nvSpPr>
        <p:spPr>
          <a:xfrm>
            <a:off x="6091457" y="3670493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111" name="Gruppo 110"/>
          <p:cNvGrpSpPr/>
          <p:nvPr/>
        </p:nvGrpSpPr>
        <p:grpSpPr>
          <a:xfrm>
            <a:off x="6311057" y="4039825"/>
            <a:ext cx="592487" cy="258092"/>
            <a:chOff x="5133975" y="5295900"/>
            <a:chExt cx="342900" cy="238125"/>
          </a:xfrm>
        </p:grpSpPr>
        <p:sp>
          <p:nvSpPr>
            <p:cNvPr id="112" name="Figura a mano libera 11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3" name="Figura a mano libera 11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4" name="Figura a mano libera 113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70781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 - DISI - </a:t>
            </a:r>
            <a:r>
              <a:rPr lang="en-US" dirty="0" err="1"/>
              <a:t>Univeristy</a:t>
            </a:r>
            <a:r>
              <a:rPr lang="en-US" dirty="0"/>
              <a:t>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609537" y="-128740"/>
            <a:ext cx="1241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DSL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4537846" y="3063689"/>
            <a:ext cx="4426972" cy="3293209"/>
            <a:chOff x="4537846" y="3063689"/>
            <a:chExt cx="4426972" cy="3293209"/>
          </a:xfrm>
        </p:grpSpPr>
        <p:pic>
          <p:nvPicPr>
            <p:cNvPr id="6146" name="Picture 2" descr="https://images-na.ssl-images-amazon.com/images/I/415XWbrmA8L._SX382_BO1,204,203,200_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846" y="3183970"/>
              <a:ext cx="1906362" cy="2477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sellaDiTesto 6"/>
            <p:cNvSpPr txBox="1"/>
            <p:nvPr/>
          </p:nvSpPr>
          <p:spPr>
            <a:xfrm>
              <a:off x="5583224" y="5476582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2013</a:t>
              </a:r>
              <a:endParaRPr lang="en-US" dirty="0"/>
            </a:p>
          </p:txBody>
        </p:sp>
        <p:sp>
          <p:nvSpPr>
            <p:cNvPr id="4" name="CasellaDiTesto 3"/>
            <p:cNvSpPr txBox="1"/>
            <p:nvPr/>
          </p:nvSpPr>
          <p:spPr>
            <a:xfrm>
              <a:off x="6463799" y="3063689"/>
              <a:ext cx="2501019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This book provides a thorough introduction to DSL, relying on today’s state of the art language workbenches.</a:t>
              </a:r>
            </a:p>
            <a:p>
              <a:r>
                <a:rPr lang="en-US" sz="1600" dirty="0"/>
                <a:t>The book provides details about the implementation of DSLs with lots of code. It uses three state-of-the-art but quite different language workbenches: </a:t>
              </a:r>
              <a:r>
                <a:rPr lang="en-US" sz="1600" dirty="0" err="1"/>
                <a:t>JetBrains</a:t>
              </a:r>
              <a:r>
                <a:rPr lang="en-US" sz="1600" dirty="0"/>
                <a:t> MPS, Eclipse </a:t>
              </a:r>
              <a:r>
                <a:rPr lang="en-US" sz="1600" dirty="0" err="1"/>
                <a:t>Xtext</a:t>
              </a:r>
              <a:r>
                <a:rPr lang="en-US" sz="1600" dirty="0"/>
                <a:t> and TU Delft’s </a:t>
              </a:r>
              <a:r>
                <a:rPr lang="en-US" sz="1600" dirty="0" err="1"/>
                <a:t>Spoofax</a:t>
              </a:r>
              <a:r>
                <a:rPr lang="en-US" sz="1600" dirty="0"/>
                <a:t>.</a:t>
              </a:r>
            </a:p>
          </p:txBody>
        </p:sp>
      </p:grpSp>
      <p:sp>
        <p:nvSpPr>
          <p:cNvPr id="9" name="Rettangolo 8"/>
          <p:cNvSpPr/>
          <p:nvPr/>
        </p:nvSpPr>
        <p:spPr>
          <a:xfrm>
            <a:off x="323528" y="107471"/>
            <a:ext cx="495023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Domain-Specific Languages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20590" y="755365"/>
            <a:ext cx="897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14" name="Gruppo 13"/>
          <p:cNvGrpSpPr/>
          <p:nvPr/>
        </p:nvGrpSpPr>
        <p:grpSpPr>
          <a:xfrm>
            <a:off x="6378" y="3091382"/>
            <a:ext cx="4526056" cy="3293209"/>
            <a:chOff x="6378" y="3091382"/>
            <a:chExt cx="4526056" cy="3293209"/>
          </a:xfrm>
        </p:grpSpPr>
        <p:pic>
          <p:nvPicPr>
            <p:cNvPr id="6148" name="Picture 4" descr="https://images-na.ssl-images-amazon.com/images/I/51dZT7986fL._SX400_BO1,204,203,200_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927" y="3183970"/>
              <a:ext cx="1960507" cy="2438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sellaDiTesto 11"/>
            <p:cNvSpPr txBox="1"/>
            <p:nvPr/>
          </p:nvSpPr>
          <p:spPr>
            <a:xfrm>
              <a:off x="3579476" y="5405156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2010</a:t>
              </a:r>
              <a:endParaRPr lang="en-US" dirty="0"/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6378" y="3091382"/>
              <a:ext cx="2627227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Fowler presents effective techniques for building DSL, and guides software engineers in choosing the right approaches for their applications. This book's techniques may be utilized with most modern object-oriented languages; the author provides numerous examples in Java and C#, as well as selected examples in Ruby</a:t>
              </a:r>
            </a:p>
          </p:txBody>
        </p:sp>
      </p:grpSp>
      <p:sp>
        <p:nvSpPr>
          <p:cNvPr id="16" name="Rettangolo 15"/>
          <p:cNvSpPr/>
          <p:nvPr/>
        </p:nvSpPr>
        <p:spPr>
          <a:xfrm>
            <a:off x="2601438" y="5774488"/>
            <a:ext cx="193640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0321712943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978-0321712943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4562801" y="5774488"/>
            <a:ext cx="190099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1481218581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978-1481218580</a:t>
            </a:r>
          </a:p>
        </p:txBody>
      </p:sp>
    </p:spTree>
    <p:extLst>
      <p:ext uri="{BB962C8B-B14F-4D97-AF65-F5344CB8AC3E}">
        <p14:creationId xmlns:p14="http://schemas.microsoft.com/office/powerpoint/2010/main" val="39846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ttangolo arrotondato 98"/>
          <p:cNvSpPr/>
          <p:nvPr/>
        </p:nvSpPr>
        <p:spPr>
          <a:xfrm>
            <a:off x="5759689" y="5051639"/>
            <a:ext cx="881175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arrotondato 11"/>
          <p:cNvSpPr/>
          <p:nvPr/>
        </p:nvSpPr>
        <p:spPr>
          <a:xfrm>
            <a:off x="6642497" y="5039845"/>
            <a:ext cx="1169863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5" name="Gruppo 94"/>
          <p:cNvGrpSpPr/>
          <p:nvPr/>
        </p:nvGrpSpPr>
        <p:grpSpPr>
          <a:xfrm>
            <a:off x="7227584" y="5064614"/>
            <a:ext cx="512661" cy="451653"/>
            <a:chOff x="2441713" y="1277482"/>
            <a:chExt cx="812663" cy="763297"/>
          </a:xfrm>
        </p:grpSpPr>
        <p:sp>
          <p:nvSpPr>
            <p:cNvPr id="96" name="Parallelogramma 9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97" name="Ovale 9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Triangolo isoscele 9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40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546809" y="79683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5" name="Ovale 4"/>
          <p:cNvSpPr/>
          <p:nvPr/>
        </p:nvSpPr>
        <p:spPr>
          <a:xfrm>
            <a:off x="402793" y="1031529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266889" y="1105457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/>
          <p:cNvSpPr/>
          <p:nvPr/>
        </p:nvSpPr>
        <p:spPr>
          <a:xfrm>
            <a:off x="1853355" y="781421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9" name="Ovale 8"/>
          <p:cNvSpPr/>
          <p:nvPr/>
        </p:nvSpPr>
        <p:spPr>
          <a:xfrm>
            <a:off x="3563560" y="7750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10" name="Rettangolo 9"/>
          <p:cNvSpPr/>
          <p:nvPr/>
        </p:nvSpPr>
        <p:spPr>
          <a:xfrm>
            <a:off x="2889607" y="795384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 flipV="1">
            <a:off x="2744337" y="1099106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5476985" y="1352639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15" name="Ovale 14"/>
          <p:cNvSpPr/>
          <p:nvPr/>
        </p:nvSpPr>
        <p:spPr>
          <a:xfrm>
            <a:off x="3578846" y="204789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19" name="Connettore 4 18"/>
          <p:cNvCxnSpPr>
            <a:stCxn id="8" idx="5"/>
            <a:endCxn id="15" idx="0"/>
          </p:cNvCxnSpPr>
          <p:nvPr/>
        </p:nvCxnSpPr>
        <p:spPr>
          <a:xfrm rot="16200000" flipH="1">
            <a:off x="3027726" y="920715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4 19"/>
          <p:cNvCxnSpPr>
            <a:stCxn id="9" idx="0"/>
            <a:endCxn id="8" idx="0"/>
          </p:cNvCxnSpPr>
          <p:nvPr/>
        </p:nvCxnSpPr>
        <p:spPr>
          <a:xfrm rot="16200000" flipH="1" flipV="1">
            <a:off x="3216059" y="-142144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799337" y="1368898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2857161" y="188569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32" name="Connettore 4 31"/>
          <p:cNvCxnSpPr>
            <a:stCxn id="15" idx="6"/>
            <a:endCxn id="14" idx="4"/>
          </p:cNvCxnSpPr>
          <p:nvPr/>
        </p:nvCxnSpPr>
        <p:spPr>
          <a:xfrm flipV="1">
            <a:off x="4730974" y="2000711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4730974" y="2000710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40" name="Connettore 4 39"/>
          <p:cNvCxnSpPr>
            <a:stCxn id="15" idx="2"/>
            <a:endCxn id="8" idx="4"/>
          </p:cNvCxnSpPr>
          <p:nvPr/>
        </p:nvCxnSpPr>
        <p:spPr>
          <a:xfrm rot="10800000">
            <a:off x="2298846" y="1429493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/>
          <p:nvPr/>
        </p:nvSpPr>
        <p:spPr>
          <a:xfrm>
            <a:off x="2330850" y="2058508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1194060" y="680639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1532500" y="3173875"/>
            <a:ext cx="1701946" cy="1234655"/>
            <a:chOff x="2455140" y="2004003"/>
            <a:chExt cx="1701946" cy="1234655"/>
          </a:xfrm>
        </p:grpSpPr>
        <p:sp>
          <p:nvSpPr>
            <p:cNvPr id="46" name="Triangolo isoscele 4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7" name="Gruppo 82">
              <a:extLst>
                <a:ext uri="{FF2B5EF4-FFF2-40B4-BE49-F238E27FC236}">
                  <a16:creationId xmlns=""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49" name="Ovale 38">
                <a:extLst>
                  <a:ext uri="{FF2B5EF4-FFF2-40B4-BE49-F238E27FC236}">
                    <a16:creationId xmlns=""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Rettangolo 39">
                <a:extLst>
                  <a:ext uri="{FF2B5EF4-FFF2-40B4-BE49-F238E27FC236}">
                    <a16:creationId xmlns=""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51" name="Triangolo isoscele 42">
                <a:extLst>
                  <a:ext uri="{FF2B5EF4-FFF2-40B4-BE49-F238E27FC236}">
                    <a16:creationId xmlns=""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8" name="Rettangolo 47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52" name="Rettangolo 51"/>
          <p:cNvSpPr/>
          <p:nvPr/>
        </p:nvSpPr>
        <p:spPr>
          <a:xfrm>
            <a:off x="273259" y="3465508"/>
            <a:ext cx="8885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1689" y="3777462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53"/>
          <p:cNvSpPr/>
          <p:nvPr/>
        </p:nvSpPr>
        <p:spPr>
          <a:xfrm>
            <a:off x="1192002" y="5526788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1411602" y="5896120"/>
            <a:ext cx="592487" cy="258092"/>
            <a:chOff x="5133975" y="5295900"/>
            <a:chExt cx="342900" cy="238125"/>
          </a:xfrm>
        </p:grpSpPr>
        <p:sp>
          <p:nvSpPr>
            <p:cNvPr id="56" name="Figura a mano libera 5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Figura a mano libera 5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5662481" y="3138672"/>
            <a:ext cx="1696867" cy="1234655"/>
            <a:chOff x="2460219" y="2004003"/>
            <a:chExt cx="1696867" cy="1234655"/>
          </a:xfrm>
        </p:grpSpPr>
        <p:sp>
          <p:nvSpPr>
            <p:cNvPr id="60" name="Triangolo isoscele 59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61" name="Gruppo 82">
              <a:extLst>
                <a:ext uri="{FF2B5EF4-FFF2-40B4-BE49-F238E27FC236}">
                  <a16:creationId xmlns=""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3" name="Ovale 38">
                <a:extLst>
                  <a:ext uri="{FF2B5EF4-FFF2-40B4-BE49-F238E27FC236}">
                    <a16:creationId xmlns=""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4" name="Rettangolo 39">
                <a:extLst>
                  <a:ext uri="{FF2B5EF4-FFF2-40B4-BE49-F238E27FC236}">
                    <a16:creationId xmlns=""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5" name="Triangolo isoscele 42">
                <a:extLst>
                  <a:ext uri="{FF2B5EF4-FFF2-40B4-BE49-F238E27FC236}">
                    <a16:creationId xmlns=""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2" name="Rettangolo 6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cxnSp>
        <p:nvCxnSpPr>
          <p:cNvPr id="66" name="Connettore 2 65"/>
          <p:cNvCxnSpPr/>
          <p:nvPr/>
        </p:nvCxnSpPr>
        <p:spPr>
          <a:xfrm>
            <a:off x="4186785" y="369893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/>
          <p:cNvSpPr/>
          <p:nvPr/>
        </p:nvSpPr>
        <p:spPr>
          <a:xfrm>
            <a:off x="4450945" y="326441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cmd</a:t>
            </a:r>
            <a:r>
              <a:rPr lang="en-GB" dirty="0"/>
              <a:t>( M ) </a:t>
            </a:r>
          </a:p>
        </p:txBody>
      </p:sp>
      <p:sp>
        <p:nvSpPr>
          <p:cNvPr id="68" name="CasellaDiTesto 67"/>
          <p:cNvSpPr txBox="1"/>
          <p:nvPr/>
        </p:nvSpPr>
        <p:spPr>
          <a:xfrm>
            <a:off x="4050377" y="3809879"/>
            <a:ext cx="62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step</a:t>
            </a:r>
            <a:endParaRPr lang="en-GB" sz="2000" dirty="0"/>
          </a:p>
        </p:txBody>
      </p:sp>
      <p:grpSp>
        <p:nvGrpSpPr>
          <p:cNvPr id="69" name="Gruppo 68"/>
          <p:cNvGrpSpPr/>
          <p:nvPr/>
        </p:nvGrpSpPr>
        <p:grpSpPr>
          <a:xfrm>
            <a:off x="4759341" y="4227564"/>
            <a:ext cx="666895" cy="86434"/>
            <a:chOff x="4592177" y="4419530"/>
            <a:chExt cx="666895" cy="86434"/>
          </a:xfrm>
        </p:grpSpPr>
        <p:cxnSp>
          <p:nvCxnSpPr>
            <p:cNvPr id="70" name="Connettore 1 6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2" name="CasellaDiTesto 71"/>
          <p:cNvSpPr txBox="1"/>
          <p:nvPr/>
        </p:nvSpPr>
        <p:spPr>
          <a:xfrm>
            <a:off x="4618680" y="4313998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stepDone</a:t>
            </a:r>
            <a:endParaRPr lang="it-IT" sz="1600" dirty="0"/>
          </a:p>
          <a:p>
            <a:r>
              <a:rPr lang="it-IT" sz="1600" dirty="0" err="1"/>
              <a:t>stepFail</a:t>
            </a:r>
            <a:endParaRPr lang="en-GB" sz="1600" dirty="0"/>
          </a:p>
        </p:txBody>
      </p:sp>
      <p:grpSp>
        <p:nvGrpSpPr>
          <p:cNvPr id="75" name="Gruppo 74"/>
          <p:cNvGrpSpPr/>
          <p:nvPr/>
        </p:nvGrpSpPr>
        <p:grpSpPr>
          <a:xfrm>
            <a:off x="4745743" y="3882225"/>
            <a:ext cx="787334" cy="86434"/>
            <a:chOff x="4828913" y="4220922"/>
            <a:chExt cx="787334" cy="86434"/>
          </a:xfrm>
        </p:grpSpPr>
        <p:sp>
          <p:nvSpPr>
            <p:cNvPr id="73" name="Triangolo isoscele 72"/>
            <p:cNvSpPr/>
            <p:nvPr/>
          </p:nvSpPr>
          <p:spPr>
            <a:xfrm rot="5400000" flipH="1">
              <a:off x="5503399" y="4194507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4" name="Connettore 1 73"/>
            <p:cNvCxnSpPr>
              <a:endCxn id="73" idx="3"/>
            </p:cNvCxnSpPr>
            <p:nvPr/>
          </p:nvCxnSpPr>
          <p:spPr>
            <a:xfrm>
              <a:off x="4828913" y="4263933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 flipH="1">
            <a:off x="5463446" y="2950484"/>
            <a:ext cx="592487" cy="258092"/>
            <a:chOff x="5133975" y="5295900"/>
            <a:chExt cx="342900" cy="238125"/>
          </a:xfrm>
        </p:grpSpPr>
        <p:sp>
          <p:nvSpPr>
            <p:cNvPr id="77" name="Figura a mano libera 7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Figura a mano libera 7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0" name="Rettangolo 79"/>
          <p:cNvSpPr/>
          <p:nvPr/>
        </p:nvSpPr>
        <p:spPr>
          <a:xfrm>
            <a:off x="4520034" y="2858731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obstacle</a:t>
            </a:r>
            <a:endParaRPr lang="en-GB" dirty="0"/>
          </a:p>
        </p:txBody>
      </p:sp>
      <p:grpSp>
        <p:nvGrpSpPr>
          <p:cNvPr id="81" name="Gruppo 80"/>
          <p:cNvGrpSpPr/>
          <p:nvPr/>
        </p:nvGrpSpPr>
        <p:grpSpPr>
          <a:xfrm>
            <a:off x="6055933" y="5064614"/>
            <a:ext cx="558683" cy="519971"/>
            <a:chOff x="4403491" y="4276791"/>
            <a:chExt cx="749721" cy="720080"/>
          </a:xfrm>
        </p:grpSpPr>
        <p:sp>
          <p:nvSpPr>
            <p:cNvPr id="82" name="Ovale 33">
              <a:extLst>
                <a:ext uri="{FF2B5EF4-FFF2-40B4-BE49-F238E27FC236}">
                  <a16:creationId xmlns=""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83" name="Connettore 2 126">
              <a:extLst>
                <a:ext uri="{FF2B5EF4-FFF2-40B4-BE49-F238E27FC236}">
                  <a16:creationId xmlns=""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6234767" y="437332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7" name="Rettangolo 86"/>
          <p:cNvSpPr/>
          <p:nvPr/>
        </p:nvSpPr>
        <p:spPr>
          <a:xfrm>
            <a:off x="6339667" y="4513642"/>
            <a:ext cx="1314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robotSupport</a:t>
            </a:r>
            <a:endParaRPr lang="en-GB" sz="1600" dirty="0"/>
          </a:p>
        </p:txBody>
      </p:sp>
      <p:sp>
        <p:nvSpPr>
          <p:cNvPr id="88" name="Rettangolo 87"/>
          <p:cNvSpPr/>
          <p:nvPr/>
        </p:nvSpPr>
        <p:spPr>
          <a:xfrm>
            <a:off x="5137771" y="5126424"/>
            <a:ext cx="12859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virtualRobotSupportQak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070" y="5496010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TCP socket</a:t>
            </a:r>
          </a:p>
        </p:txBody>
      </p:sp>
      <p:sp>
        <p:nvSpPr>
          <p:cNvPr id="90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5856949" y="54470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6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6690888" y="5081102"/>
            <a:ext cx="461901" cy="4696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2" name="Rettangolo 91"/>
          <p:cNvSpPr/>
          <p:nvPr/>
        </p:nvSpPr>
        <p:spPr>
          <a:xfrm>
            <a:off x="6572447" y="5159659"/>
            <a:ext cx="7761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mbotSupport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7071665" y="551626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4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665" y="5555129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Serial</a:t>
            </a:r>
            <a:endParaRPr lang="en-US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7345137" y="5090185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robotDataSourceArduino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41</a:t>
            </a:fld>
            <a:endParaRPr lang="en-GB"/>
          </a:p>
        </p:txBody>
      </p:sp>
      <p:sp>
        <p:nvSpPr>
          <p:cNvPr id="4" name="Rettangolo arrotondato 3"/>
          <p:cNvSpPr/>
          <p:nvPr/>
        </p:nvSpPr>
        <p:spPr>
          <a:xfrm>
            <a:off x="5534417" y="54868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/>
          <p:cNvGrpSpPr/>
          <p:nvPr/>
        </p:nvGrpSpPr>
        <p:grpSpPr>
          <a:xfrm>
            <a:off x="5915037" y="939464"/>
            <a:ext cx="1696867" cy="1234655"/>
            <a:chOff x="2460219" y="2004003"/>
            <a:chExt cx="1696867" cy="1234655"/>
          </a:xfrm>
        </p:grpSpPr>
        <p:sp>
          <p:nvSpPr>
            <p:cNvPr id="6" name="Triangolo isoscele 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7" name="Gruppo 82">
              <a:extLst>
                <a:ext uri="{FF2B5EF4-FFF2-40B4-BE49-F238E27FC236}">
                  <a16:creationId xmlns=""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9" name="Ovale 38">
                <a:extLst>
                  <a:ext uri="{FF2B5EF4-FFF2-40B4-BE49-F238E27FC236}">
                    <a16:creationId xmlns=""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" name="Rettangolo 39">
                <a:extLst>
                  <a:ext uri="{FF2B5EF4-FFF2-40B4-BE49-F238E27FC236}">
                    <a16:creationId xmlns=""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" name="Triangolo isoscele 42">
                <a:extLst>
                  <a:ext uri="{FF2B5EF4-FFF2-40B4-BE49-F238E27FC236}">
                    <a16:creationId xmlns=""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" name="Rettangolo 7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5828801" y="32008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ctxbasicrobot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4972244" y="1347361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8020</a:t>
            </a:r>
          </a:p>
        </p:txBody>
      </p:sp>
      <p:sp>
        <p:nvSpPr>
          <p:cNvPr id="14" name="Rettangolo arrotondato 3">
            <a:extLst>
              <a:ext uri="{FF2B5EF4-FFF2-40B4-BE49-F238E27FC236}">
                <a16:creationId xmlns="" xmlns:a16="http://schemas.microsoft.com/office/drawing/2014/main" id="{9E0A19CE-001B-4E02-AC1D-390C8200D550}"/>
              </a:ext>
            </a:extLst>
          </p:cNvPr>
          <p:cNvSpPr/>
          <p:nvPr/>
        </p:nvSpPr>
        <p:spPr>
          <a:xfrm>
            <a:off x="1484407" y="48420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1">
            <a:extLst>
              <a:ext uri="{FF2B5EF4-FFF2-40B4-BE49-F238E27FC236}">
                <a16:creationId xmlns="" xmlns:a16="http://schemas.microsoft.com/office/drawing/2014/main" id="{F88BC2D4-A3F6-4457-98A9-8A0DD865223A}"/>
              </a:ext>
            </a:extLst>
          </p:cNvPr>
          <p:cNvSpPr/>
          <p:nvPr/>
        </p:nvSpPr>
        <p:spPr>
          <a:xfrm>
            <a:off x="1761189" y="25560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ctxrobotboundary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6" name="Gruppo 44">
            <a:extLst>
              <a:ext uri="{FF2B5EF4-FFF2-40B4-BE49-F238E27FC236}">
                <a16:creationId xmlns="" xmlns:a16="http://schemas.microsoft.com/office/drawing/2014/main" id="{A4004772-1637-4B7E-9CFD-20C42E645980}"/>
              </a:ext>
            </a:extLst>
          </p:cNvPr>
          <p:cNvGrpSpPr/>
          <p:nvPr/>
        </p:nvGrpSpPr>
        <p:grpSpPr>
          <a:xfrm>
            <a:off x="1930357" y="874984"/>
            <a:ext cx="1701946" cy="1234655"/>
            <a:chOff x="2455140" y="2004003"/>
            <a:chExt cx="1701946" cy="1234655"/>
          </a:xfrm>
        </p:grpSpPr>
        <p:sp>
          <p:nvSpPr>
            <p:cNvPr id="17" name="Triangolo isoscele 45">
              <a:extLst>
                <a:ext uri="{FF2B5EF4-FFF2-40B4-BE49-F238E27FC236}">
                  <a16:creationId xmlns="" xmlns:a16="http://schemas.microsoft.com/office/drawing/2014/main" id="{870C13EE-5A25-4015-927D-98DDB820DCD5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8" name="Gruppo 82">
              <a:extLst>
                <a:ext uri="{FF2B5EF4-FFF2-40B4-BE49-F238E27FC236}">
                  <a16:creationId xmlns="" xmlns:a16="http://schemas.microsoft.com/office/drawing/2014/main" id="{DE0F64D2-B940-4CA6-9453-9AE274285244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20" name="Ovale 38">
                <a:extLst>
                  <a:ext uri="{FF2B5EF4-FFF2-40B4-BE49-F238E27FC236}">
                    <a16:creationId xmlns="" xmlns:a16="http://schemas.microsoft.com/office/drawing/2014/main" id="{71702CB6-D6EB-4DD4-B3E0-0075BEA8959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1" name="Rettangolo 39">
                <a:extLst>
                  <a:ext uri="{FF2B5EF4-FFF2-40B4-BE49-F238E27FC236}">
                    <a16:creationId xmlns="" xmlns:a16="http://schemas.microsoft.com/office/drawing/2014/main" id="{AC70EAEE-AC80-40A4-A08C-ED59FECAA652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22" name="Triangolo isoscele 42">
                <a:extLst>
                  <a:ext uri="{FF2B5EF4-FFF2-40B4-BE49-F238E27FC236}">
                    <a16:creationId xmlns="" xmlns:a16="http://schemas.microsoft.com/office/drawing/2014/main" id="{F9E99C5B-1B88-458E-8C33-2833796851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Rettangolo 47">
              <a:extLst>
                <a:ext uri="{FF2B5EF4-FFF2-40B4-BE49-F238E27FC236}">
                  <a16:creationId xmlns="" xmlns:a16="http://schemas.microsoft.com/office/drawing/2014/main" id="{4C496436-8FD3-4EC1-BA96-FBEBBE485566}"/>
                </a:ext>
              </a:extLst>
            </p:cNvPr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23" name="Rettangolo 12">
            <a:extLst>
              <a:ext uri="{FF2B5EF4-FFF2-40B4-BE49-F238E27FC236}">
                <a16:creationId xmlns="" xmlns:a16="http://schemas.microsoft.com/office/drawing/2014/main" id="{17FB0BCB-7C2E-4398-8165-EC12FE31C316}"/>
              </a:ext>
            </a:extLst>
          </p:cNvPr>
          <p:cNvSpPr/>
          <p:nvPr/>
        </p:nvSpPr>
        <p:spPr>
          <a:xfrm>
            <a:off x="977472" y="1322429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8018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="" xmlns:a16="http://schemas.microsoft.com/office/drawing/2014/main" id="{8B035537-4657-4FF7-A37E-91D2BCC8D808}"/>
              </a:ext>
            </a:extLst>
          </p:cNvPr>
          <p:cNvCxnSpPr>
            <a:cxnSpLocks/>
            <a:stCxn id="20" idx="5"/>
            <a:endCxn id="13" idx="1"/>
          </p:cNvCxnSpPr>
          <p:nvPr/>
        </p:nvCxnSpPr>
        <p:spPr>
          <a:xfrm rot="5400000" flipH="1" flipV="1">
            <a:off x="3863276" y="830097"/>
            <a:ext cx="411684" cy="1806252"/>
          </a:xfrm>
          <a:prstGeom prst="bentConnector4">
            <a:avLst>
              <a:gd name="adj1" fmla="val -55528"/>
              <a:gd name="adj2" fmla="val 54945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67">
            <a:extLst>
              <a:ext uri="{FF2B5EF4-FFF2-40B4-BE49-F238E27FC236}">
                <a16:creationId xmlns="" xmlns:a16="http://schemas.microsoft.com/office/drawing/2014/main" id="{770BF82F-B1A3-4ACC-8A68-025644E49CCD}"/>
              </a:ext>
            </a:extLst>
          </p:cNvPr>
          <p:cNvSpPr txBox="1"/>
          <p:nvPr/>
        </p:nvSpPr>
        <p:spPr>
          <a:xfrm>
            <a:off x="4041632" y="1158895"/>
            <a:ext cx="649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step</a:t>
            </a:r>
          </a:p>
          <a:p>
            <a:r>
              <a:rPr lang="it-IT" sz="2000" dirty="0"/>
              <a:t>cmd</a:t>
            </a:r>
            <a:endParaRPr lang="en-GB" sz="2000" dirty="0"/>
          </a:p>
        </p:txBody>
      </p:sp>
      <p:grpSp>
        <p:nvGrpSpPr>
          <p:cNvPr id="27" name="Gruppo 75">
            <a:extLst>
              <a:ext uri="{FF2B5EF4-FFF2-40B4-BE49-F238E27FC236}">
                <a16:creationId xmlns="" xmlns:a16="http://schemas.microsoft.com/office/drawing/2014/main" id="{B4D0071D-CA71-4308-A0EF-5DC7AF889F94}"/>
              </a:ext>
            </a:extLst>
          </p:cNvPr>
          <p:cNvGrpSpPr/>
          <p:nvPr/>
        </p:nvGrpSpPr>
        <p:grpSpPr>
          <a:xfrm flipH="1">
            <a:off x="4839428" y="749275"/>
            <a:ext cx="592487" cy="258092"/>
            <a:chOff x="5133975" y="5295900"/>
            <a:chExt cx="342900" cy="238125"/>
          </a:xfrm>
        </p:grpSpPr>
        <p:sp>
          <p:nvSpPr>
            <p:cNvPr id="28" name="Figura a mano libera 76">
              <a:extLst>
                <a:ext uri="{FF2B5EF4-FFF2-40B4-BE49-F238E27FC236}">
                  <a16:creationId xmlns="" xmlns:a16="http://schemas.microsoft.com/office/drawing/2014/main" id="{6B759666-E9F3-438A-B6BE-A3109B2188EF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 77">
              <a:extLst>
                <a:ext uri="{FF2B5EF4-FFF2-40B4-BE49-F238E27FC236}">
                  <a16:creationId xmlns="" xmlns:a16="http://schemas.microsoft.com/office/drawing/2014/main" id="{CAE1EC72-4B97-40C0-9F05-2FB86004F97D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Figura a mano libera 78">
              <a:extLst>
                <a:ext uri="{FF2B5EF4-FFF2-40B4-BE49-F238E27FC236}">
                  <a16:creationId xmlns="" xmlns:a16="http://schemas.microsoft.com/office/drawing/2014/main" id="{B386261D-93C9-4367-B8F4-54A87522B7AF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1" name="Rettangolo 79">
            <a:extLst>
              <a:ext uri="{FF2B5EF4-FFF2-40B4-BE49-F238E27FC236}">
                <a16:creationId xmlns="" xmlns:a16="http://schemas.microsoft.com/office/drawing/2014/main" id="{11359990-67EB-4590-9BC0-062F8646FDFC}"/>
              </a:ext>
            </a:extLst>
          </p:cNvPr>
          <p:cNvSpPr/>
          <p:nvPr/>
        </p:nvSpPr>
        <p:spPr>
          <a:xfrm>
            <a:off x="4631703" y="422800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obstacle</a:t>
            </a:r>
            <a:endParaRPr lang="en-GB" dirty="0"/>
          </a:p>
        </p:txBody>
      </p:sp>
      <p:sp>
        <p:nvSpPr>
          <p:cNvPr id="33" name="Rettangolo 51">
            <a:extLst>
              <a:ext uri="{FF2B5EF4-FFF2-40B4-BE49-F238E27FC236}">
                <a16:creationId xmlns="" xmlns:a16="http://schemas.microsoft.com/office/drawing/2014/main" id="{C3D830EF-891F-4E1C-A926-C5CB30294EB4}"/>
              </a:ext>
            </a:extLst>
          </p:cNvPr>
          <p:cNvSpPr/>
          <p:nvPr/>
        </p:nvSpPr>
        <p:spPr>
          <a:xfrm>
            <a:off x="139912" y="112698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36" name="Connettore 2 52">
            <a:extLst>
              <a:ext uri="{FF2B5EF4-FFF2-40B4-BE49-F238E27FC236}">
                <a16:creationId xmlns="" xmlns:a16="http://schemas.microsoft.com/office/drawing/2014/main" id="{FF662DD3-2FAA-471F-BC4D-FD1D633C13E7}"/>
              </a:ext>
            </a:extLst>
          </p:cNvPr>
          <p:cNvCxnSpPr>
            <a:cxnSpLocks/>
          </p:cNvCxnSpPr>
          <p:nvPr/>
        </p:nvCxnSpPr>
        <p:spPr>
          <a:xfrm>
            <a:off x="325160" y="1478102"/>
            <a:ext cx="6190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">
            <a:extLst>
              <a:ext uri="{FF2B5EF4-FFF2-40B4-BE49-F238E27FC236}">
                <a16:creationId xmlns="" xmlns:a16="http://schemas.microsoft.com/office/drawing/2014/main" id="{7732CDF2-3280-47CB-9BB8-05806517C2A0}"/>
              </a:ext>
            </a:extLst>
          </p:cNvPr>
          <p:cNvSpPr/>
          <p:nvPr/>
        </p:nvSpPr>
        <p:spPr>
          <a:xfrm>
            <a:off x="1007306" y="3713324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39" name="Ovale 4">
            <a:extLst>
              <a:ext uri="{FF2B5EF4-FFF2-40B4-BE49-F238E27FC236}">
                <a16:creationId xmlns="" xmlns:a16="http://schemas.microsoft.com/office/drawing/2014/main" id="{4A38258F-2FA7-4D19-9CFF-BFC3567A82E5}"/>
              </a:ext>
            </a:extLst>
          </p:cNvPr>
          <p:cNvSpPr/>
          <p:nvPr/>
        </p:nvSpPr>
        <p:spPr>
          <a:xfrm>
            <a:off x="863290" y="394801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40" name="Connettore 4 5">
            <a:extLst>
              <a:ext uri="{FF2B5EF4-FFF2-40B4-BE49-F238E27FC236}">
                <a16:creationId xmlns="" xmlns:a16="http://schemas.microsoft.com/office/drawing/2014/main" id="{BB235343-830C-4C42-B9CE-409FB2937534}"/>
              </a:ext>
            </a:extLst>
          </p:cNvPr>
          <p:cNvCxnSpPr/>
          <p:nvPr/>
        </p:nvCxnSpPr>
        <p:spPr>
          <a:xfrm flipV="1">
            <a:off x="1727386" y="4021946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7">
            <a:extLst>
              <a:ext uri="{FF2B5EF4-FFF2-40B4-BE49-F238E27FC236}">
                <a16:creationId xmlns="" xmlns:a16="http://schemas.microsoft.com/office/drawing/2014/main" id="{5BB48AC2-7228-44A2-8908-558023EB0FCF}"/>
              </a:ext>
            </a:extLst>
          </p:cNvPr>
          <p:cNvSpPr/>
          <p:nvPr/>
        </p:nvSpPr>
        <p:spPr>
          <a:xfrm>
            <a:off x="2313852" y="3697910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42" name="Ovale 8">
            <a:extLst>
              <a:ext uri="{FF2B5EF4-FFF2-40B4-BE49-F238E27FC236}">
                <a16:creationId xmlns="" xmlns:a16="http://schemas.microsoft.com/office/drawing/2014/main" id="{382328B9-A4F3-4850-9C98-2610DDC91FEC}"/>
              </a:ext>
            </a:extLst>
          </p:cNvPr>
          <p:cNvSpPr/>
          <p:nvPr/>
        </p:nvSpPr>
        <p:spPr>
          <a:xfrm>
            <a:off x="4024057" y="369155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43" name="Rettangolo 9">
            <a:extLst>
              <a:ext uri="{FF2B5EF4-FFF2-40B4-BE49-F238E27FC236}">
                <a16:creationId xmlns="" xmlns:a16="http://schemas.microsoft.com/office/drawing/2014/main" id="{F57A5091-8284-4264-A443-93B95B4275E9}"/>
              </a:ext>
            </a:extLst>
          </p:cNvPr>
          <p:cNvSpPr/>
          <p:nvPr/>
        </p:nvSpPr>
        <p:spPr>
          <a:xfrm>
            <a:off x="3350104" y="3711873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44" name="Connettore 4 10">
            <a:extLst>
              <a:ext uri="{FF2B5EF4-FFF2-40B4-BE49-F238E27FC236}">
                <a16:creationId xmlns="" xmlns:a16="http://schemas.microsoft.com/office/drawing/2014/main" id="{E42E8C3E-C629-47F8-B061-99D94D4DE703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 flipV="1">
            <a:off x="3204834" y="4015595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13">
            <a:extLst>
              <a:ext uri="{FF2B5EF4-FFF2-40B4-BE49-F238E27FC236}">
                <a16:creationId xmlns="" xmlns:a16="http://schemas.microsoft.com/office/drawing/2014/main" id="{3BF07BAF-0178-4909-B3D4-3B5AA8FB3407}"/>
              </a:ext>
            </a:extLst>
          </p:cNvPr>
          <p:cNvSpPr/>
          <p:nvPr/>
        </p:nvSpPr>
        <p:spPr>
          <a:xfrm>
            <a:off x="5937482" y="4269128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46" name="Ovale 14">
            <a:extLst>
              <a:ext uri="{FF2B5EF4-FFF2-40B4-BE49-F238E27FC236}">
                <a16:creationId xmlns="" xmlns:a16="http://schemas.microsoft.com/office/drawing/2014/main" id="{5AD7DE7E-7F9E-4DC8-848B-BEA9E230B53B}"/>
              </a:ext>
            </a:extLst>
          </p:cNvPr>
          <p:cNvSpPr/>
          <p:nvPr/>
        </p:nvSpPr>
        <p:spPr>
          <a:xfrm>
            <a:off x="4039343" y="4964388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47" name="Connettore 4 18">
            <a:extLst>
              <a:ext uri="{FF2B5EF4-FFF2-40B4-BE49-F238E27FC236}">
                <a16:creationId xmlns="" xmlns:a16="http://schemas.microsoft.com/office/drawing/2014/main" id="{B0A62429-9169-4962-BED3-137D33942507}"/>
              </a:ext>
            </a:extLst>
          </p:cNvPr>
          <p:cNvCxnSpPr>
            <a:stCxn id="41" idx="5"/>
            <a:endCxn id="46" idx="0"/>
          </p:cNvCxnSpPr>
          <p:nvPr/>
        </p:nvCxnSpPr>
        <p:spPr>
          <a:xfrm rot="16200000" flipH="1">
            <a:off x="3488223" y="3837204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4 19">
            <a:extLst>
              <a:ext uri="{FF2B5EF4-FFF2-40B4-BE49-F238E27FC236}">
                <a16:creationId xmlns="" xmlns:a16="http://schemas.microsoft.com/office/drawing/2014/main" id="{36ADFC02-E421-46CB-B64A-C85077D0598A}"/>
              </a:ext>
            </a:extLst>
          </p:cNvPr>
          <p:cNvCxnSpPr>
            <a:stCxn id="42" idx="0"/>
            <a:endCxn id="41" idx="0"/>
          </p:cNvCxnSpPr>
          <p:nvPr/>
        </p:nvCxnSpPr>
        <p:spPr>
          <a:xfrm rot="16200000" flipH="1" flipV="1">
            <a:off x="3676556" y="2774345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21">
            <a:extLst>
              <a:ext uri="{FF2B5EF4-FFF2-40B4-BE49-F238E27FC236}">
                <a16:creationId xmlns="" xmlns:a16="http://schemas.microsoft.com/office/drawing/2014/main" id="{933CA769-C6E5-4570-8EE3-4BAADFB9F2FB}"/>
              </a:ext>
            </a:extLst>
          </p:cNvPr>
          <p:cNvSpPr/>
          <p:nvPr/>
        </p:nvSpPr>
        <p:spPr>
          <a:xfrm>
            <a:off x="3259834" y="4285387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50" name="Rettangolo 27">
            <a:extLst>
              <a:ext uri="{FF2B5EF4-FFF2-40B4-BE49-F238E27FC236}">
                <a16:creationId xmlns="" xmlns:a16="http://schemas.microsoft.com/office/drawing/2014/main" id="{711BF054-AAFC-4469-B5A2-3BDD23B7611E}"/>
              </a:ext>
            </a:extLst>
          </p:cNvPr>
          <p:cNvSpPr/>
          <p:nvPr/>
        </p:nvSpPr>
        <p:spPr>
          <a:xfrm>
            <a:off x="3317658" y="3105058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51" name="Connettore 4 31">
            <a:extLst>
              <a:ext uri="{FF2B5EF4-FFF2-40B4-BE49-F238E27FC236}">
                <a16:creationId xmlns="" xmlns:a16="http://schemas.microsoft.com/office/drawing/2014/main" id="{5E9C66B6-BE71-4B1B-BB06-FA286D5CD4A1}"/>
              </a:ext>
            </a:extLst>
          </p:cNvPr>
          <p:cNvCxnSpPr>
            <a:stCxn id="46" idx="6"/>
            <a:endCxn id="45" idx="4"/>
          </p:cNvCxnSpPr>
          <p:nvPr/>
        </p:nvCxnSpPr>
        <p:spPr>
          <a:xfrm flipV="1">
            <a:off x="5191471" y="4917200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33">
            <a:extLst>
              <a:ext uri="{FF2B5EF4-FFF2-40B4-BE49-F238E27FC236}">
                <a16:creationId xmlns="" xmlns:a16="http://schemas.microsoft.com/office/drawing/2014/main" id="{492F90AE-25F6-47C0-9D10-8F0E67358A31}"/>
              </a:ext>
            </a:extLst>
          </p:cNvPr>
          <p:cNvSpPr/>
          <p:nvPr/>
        </p:nvSpPr>
        <p:spPr>
          <a:xfrm>
            <a:off x="5191471" y="4917199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53" name="Connettore 4 39">
            <a:extLst>
              <a:ext uri="{FF2B5EF4-FFF2-40B4-BE49-F238E27FC236}">
                <a16:creationId xmlns="" xmlns:a16="http://schemas.microsoft.com/office/drawing/2014/main" id="{E548782F-8B24-460D-B78B-A459015AEDB2}"/>
              </a:ext>
            </a:extLst>
          </p:cNvPr>
          <p:cNvCxnSpPr>
            <a:stCxn id="46" idx="2"/>
            <a:endCxn id="41" idx="4"/>
          </p:cNvCxnSpPr>
          <p:nvPr/>
        </p:nvCxnSpPr>
        <p:spPr>
          <a:xfrm rot="10800000">
            <a:off x="2759343" y="4345982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40">
            <a:extLst>
              <a:ext uri="{FF2B5EF4-FFF2-40B4-BE49-F238E27FC236}">
                <a16:creationId xmlns="" xmlns:a16="http://schemas.microsoft.com/office/drawing/2014/main" id="{B839B1C5-5B37-4A1F-A5EE-AF9E9E35D4D6}"/>
              </a:ext>
            </a:extLst>
          </p:cNvPr>
          <p:cNvSpPr/>
          <p:nvPr/>
        </p:nvSpPr>
        <p:spPr>
          <a:xfrm>
            <a:off x="2791347" y="4974997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55" name="Rettangolo 43">
            <a:extLst>
              <a:ext uri="{FF2B5EF4-FFF2-40B4-BE49-F238E27FC236}">
                <a16:creationId xmlns="" xmlns:a16="http://schemas.microsoft.com/office/drawing/2014/main" id="{98D09D15-515D-4127-B561-6F4478AA5E23}"/>
              </a:ext>
            </a:extLst>
          </p:cNvPr>
          <p:cNvSpPr/>
          <p:nvPr/>
        </p:nvSpPr>
        <p:spPr>
          <a:xfrm>
            <a:off x="1654557" y="3597128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14649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3DDD988-1C17-4180-A9DB-38C85E50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ECEE77C-2EB0-40EC-8D03-F3FA0CCB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42</a:t>
            </a:fld>
            <a:endParaRPr lang="en-GB"/>
          </a:p>
        </p:txBody>
      </p:sp>
      <p:sp>
        <p:nvSpPr>
          <p:cNvPr id="4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121">
            <a:extLst>
              <a:ext uri="{FF2B5EF4-FFF2-40B4-BE49-F238E27FC236}">
                <a16:creationId xmlns="" xmlns:a16="http://schemas.microsoft.com/office/drawing/2014/main" id="{B89FB0BB-C031-4548-8B09-19BD5DD775AB}"/>
              </a:ext>
            </a:extLst>
          </p:cNvPr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e 122">
            <a:extLst>
              <a:ext uri="{FF2B5EF4-FFF2-40B4-BE49-F238E27FC236}">
                <a16:creationId xmlns="" xmlns:a16="http://schemas.microsoft.com/office/drawing/2014/main" id="{662D2994-87AC-45B1-8CEE-D20C11FEEF54}"/>
              </a:ext>
            </a:extLst>
          </p:cNvPr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7" name="Connettore 4 127">
            <a:extLst>
              <a:ext uri="{FF2B5EF4-FFF2-40B4-BE49-F238E27FC236}">
                <a16:creationId xmlns="" xmlns:a16="http://schemas.microsoft.com/office/drawing/2014/main" id="{53F350EE-906D-4499-9813-CB111B14AFC0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128">
            <a:extLst>
              <a:ext uri="{FF2B5EF4-FFF2-40B4-BE49-F238E27FC236}">
                <a16:creationId xmlns="" xmlns:a16="http://schemas.microsoft.com/office/drawing/2014/main" id="{2B220D38-1DB7-455C-B482-0738DD41E649}"/>
              </a:ext>
            </a:extLst>
          </p:cNvPr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9" name="Ovale 129">
            <a:extLst>
              <a:ext uri="{FF2B5EF4-FFF2-40B4-BE49-F238E27FC236}">
                <a16:creationId xmlns="" xmlns:a16="http://schemas.microsoft.com/office/drawing/2014/main" id="{3C5DB0E2-E755-4C54-967B-4C743544ADB2}"/>
              </a:ext>
            </a:extLst>
          </p:cNvPr>
          <p:cNvSpPr/>
          <p:nvPr/>
        </p:nvSpPr>
        <p:spPr>
          <a:xfrm>
            <a:off x="4716016" y="2077757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stepDone</a:t>
            </a:r>
            <a:endParaRPr lang="en-GB" sz="1600" dirty="0"/>
          </a:p>
        </p:txBody>
      </p:sp>
      <p:cxnSp>
        <p:nvCxnSpPr>
          <p:cNvPr id="10" name="Connettore 4 131">
            <a:extLst>
              <a:ext uri="{FF2B5EF4-FFF2-40B4-BE49-F238E27FC236}">
                <a16:creationId xmlns="" xmlns:a16="http://schemas.microsoft.com/office/drawing/2014/main" id="{C4A1EB00-C9CD-4470-B35A-ADF0277FB502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3636125" y="2344730"/>
            <a:ext cx="1022827" cy="11369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32">
            <a:extLst>
              <a:ext uri="{FF2B5EF4-FFF2-40B4-BE49-F238E27FC236}">
                <a16:creationId xmlns="" xmlns:a16="http://schemas.microsoft.com/office/drawing/2014/main" id="{9420BCFA-CD3C-49E8-BAD8-1443A7B3E9C0}"/>
              </a:ext>
            </a:extLst>
          </p:cNvPr>
          <p:cNvSpPr/>
          <p:nvPr/>
        </p:nvSpPr>
        <p:spPr>
          <a:xfrm>
            <a:off x="3646347" y="2386323"/>
            <a:ext cx="106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2" name="Ovale 134">
            <a:extLst>
              <a:ext uri="{FF2B5EF4-FFF2-40B4-BE49-F238E27FC236}">
                <a16:creationId xmlns="" xmlns:a16="http://schemas.microsoft.com/office/drawing/2014/main" id="{59586B3C-FFF8-4282-87DC-460B82F8684A}"/>
              </a:ext>
            </a:extLst>
          </p:cNvPr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3" name="Rettangolo 141">
            <a:extLst>
              <a:ext uri="{FF2B5EF4-FFF2-40B4-BE49-F238E27FC236}">
                <a16:creationId xmlns="" xmlns:a16="http://schemas.microsoft.com/office/drawing/2014/main" id="{0660ABE7-1373-4AE7-B013-CBFEA3E589D5}"/>
              </a:ext>
            </a:extLst>
          </p:cNvPr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" name="Connettore 4 144">
            <a:extLst>
              <a:ext uri="{FF2B5EF4-FFF2-40B4-BE49-F238E27FC236}">
                <a16:creationId xmlns="" xmlns:a16="http://schemas.microsoft.com/office/drawing/2014/main" id="{E8353835-7B37-4BAF-9251-ECA227E9FD10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8">
            <a:extLst>
              <a:ext uri="{FF2B5EF4-FFF2-40B4-BE49-F238E27FC236}">
                <a16:creationId xmlns="" xmlns:a16="http://schemas.microsoft.com/office/drawing/2014/main" id="{D57016F1-5E0B-4C49-97AB-B3F2A1FA1104}"/>
              </a:ext>
            </a:extLst>
          </p:cNvPr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" name="Connettore 4 164">
            <a:extLst>
              <a:ext uri="{FF2B5EF4-FFF2-40B4-BE49-F238E27FC236}">
                <a16:creationId xmlns="" xmlns:a16="http://schemas.microsoft.com/office/drawing/2014/main" id="{59F67EA2-B44E-4914-B692-4518A4400A33}"/>
              </a:ext>
            </a:extLst>
          </p:cNvPr>
          <p:cNvCxnSpPr>
            <a:stCxn id="6" idx="5"/>
            <a:endCxn id="12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85">
            <a:extLst>
              <a:ext uri="{FF2B5EF4-FFF2-40B4-BE49-F238E27FC236}">
                <a16:creationId xmlns="" xmlns:a16="http://schemas.microsoft.com/office/drawing/2014/main" id="{0ACE6F82-AA9A-4AD2-9B1A-B966C9EF0062}"/>
              </a:ext>
            </a:extLst>
          </p:cNvPr>
          <p:cNvSpPr/>
          <p:nvPr/>
        </p:nvSpPr>
        <p:spPr>
          <a:xfrm>
            <a:off x="6234404" y="4664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" name="Connettore 4 186">
            <a:extLst>
              <a:ext uri="{FF2B5EF4-FFF2-40B4-BE49-F238E27FC236}">
                <a16:creationId xmlns="" xmlns:a16="http://schemas.microsoft.com/office/drawing/2014/main" id="{8360A5BC-B262-4646-8FB3-CA08C3E91166}"/>
              </a:ext>
            </a:extLst>
          </p:cNvPr>
          <p:cNvCxnSpPr>
            <a:cxnSpLocks/>
            <a:stCxn id="24" idx="4"/>
            <a:endCxn id="17" idx="0"/>
          </p:cNvCxnSpPr>
          <p:nvPr/>
        </p:nvCxnSpPr>
        <p:spPr>
          <a:xfrm rot="5400000">
            <a:off x="6289941" y="4359524"/>
            <a:ext cx="60900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91">
            <a:extLst>
              <a:ext uri="{FF2B5EF4-FFF2-40B4-BE49-F238E27FC236}">
                <a16:creationId xmlns="" xmlns:a16="http://schemas.microsoft.com/office/drawing/2014/main" id="{ADCAD5EB-332E-4ACD-BBAF-5232C2A271FA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rot="5400000">
            <a:off x="4399598" y="2363549"/>
            <a:ext cx="793699" cy="15182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198">
            <a:extLst>
              <a:ext uri="{FF2B5EF4-FFF2-40B4-BE49-F238E27FC236}">
                <a16:creationId xmlns="" xmlns:a16="http://schemas.microsoft.com/office/drawing/2014/main" id="{E39949F4-50AA-4999-A650-258F2DCFA870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rot="16200000" flipH="1" flipV="1">
            <a:off x="4801335" y="1726417"/>
            <a:ext cx="112580" cy="3473641"/>
          </a:xfrm>
          <a:prstGeom prst="bentConnector3">
            <a:avLst>
              <a:gd name="adj1" fmla="val -16743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129">
            <a:extLst>
              <a:ext uri="{FF2B5EF4-FFF2-40B4-BE49-F238E27FC236}">
                <a16:creationId xmlns="" xmlns:a16="http://schemas.microsoft.com/office/drawing/2014/main" id="{CCDB84D3-145C-46F3-B902-0CE0472582B9}"/>
              </a:ext>
            </a:extLst>
          </p:cNvPr>
          <p:cNvSpPr/>
          <p:nvPr/>
        </p:nvSpPr>
        <p:spPr>
          <a:xfrm>
            <a:off x="5754885" y="340694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stepFail</a:t>
            </a:r>
            <a:endParaRPr lang="en-GB" sz="1600" dirty="0"/>
          </a:p>
        </p:txBody>
      </p:sp>
      <p:sp>
        <p:nvSpPr>
          <p:cNvPr id="29" name="Rectangle 5">
            <a:extLst>
              <a:ext uri="{FF2B5EF4-FFF2-40B4-BE49-F238E27FC236}">
                <a16:creationId xmlns="" xmlns:a16="http://schemas.microsoft.com/office/drawing/2014/main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505" y="2882140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7" name="Connettore 4 131">
            <a:extLst>
              <a:ext uri="{FF2B5EF4-FFF2-40B4-BE49-F238E27FC236}">
                <a16:creationId xmlns="" xmlns:a16="http://schemas.microsoft.com/office/drawing/2014/main" id="{BCF4DEF2-374D-46F8-BF7E-E22A56127698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4227133" y="3730984"/>
            <a:ext cx="1527752" cy="176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8CF28BD8-2AC6-4A75-94D8-4DBF22A78075}"/>
              </a:ext>
            </a:extLst>
          </p:cNvPr>
          <p:cNvSpPr/>
          <p:nvPr/>
        </p:nvSpPr>
        <p:spPr>
          <a:xfrm>
            <a:off x="4088053" y="1214472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&lt;4 ]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77D54257-A7F5-4323-B121-4EE5BFEBB0DB}"/>
              </a:ext>
            </a:extLst>
          </p:cNvPr>
          <p:cNvSpPr/>
          <p:nvPr/>
        </p:nvSpPr>
        <p:spPr>
          <a:xfrm>
            <a:off x="5307833" y="4136817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==4 ]</a:t>
            </a:r>
            <a:endParaRPr lang="en-US" sz="1600" dirty="0"/>
          </a:p>
        </p:txBody>
      </p:sp>
      <p:sp>
        <p:nvSpPr>
          <p:cNvPr id="54" name="Rettangolo 132">
            <a:extLst>
              <a:ext uri="{FF2B5EF4-FFF2-40B4-BE49-F238E27FC236}">
                <a16:creationId xmlns="" xmlns:a16="http://schemas.microsoft.com/office/drawing/2014/main" id="{E7428895-9429-40F2-88D7-89E1CFE66018}"/>
              </a:ext>
            </a:extLst>
          </p:cNvPr>
          <p:cNvSpPr/>
          <p:nvPr/>
        </p:nvSpPr>
        <p:spPr>
          <a:xfrm>
            <a:off x="4447750" y="3394795"/>
            <a:ext cx="86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grpSp>
        <p:nvGrpSpPr>
          <p:cNvPr id="55" name="Gruppo 4">
            <a:extLst>
              <a:ext uri="{FF2B5EF4-FFF2-40B4-BE49-F238E27FC236}">
                <a16:creationId xmlns="" xmlns:a16="http://schemas.microsoft.com/office/drawing/2014/main" id="{97D463C0-7DBE-42AD-84EC-E24C5FBCE96A}"/>
              </a:ext>
            </a:extLst>
          </p:cNvPr>
          <p:cNvGrpSpPr/>
          <p:nvPr/>
        </p:nvGrpSpPr>
        <p:grpSpPr>
          <a:xfrm>
            <a:off x="1472041" y="1719630"/>
            <a:ext cx="1103125" cy="716253"/>
            <a:chOff x="2460219" y="2004003"/>
            <a:chExt cx="1800820" cy="1234655"/>
          </a:xfrm>
        </p:grpSpPr>
        <p:sp>
          <p:nvSpPr>
            <p:cNvPr id="56" name="Triangolo isoscele 5">
              <a:extLst>
                <a:ext uri="{FF2B5EF4-FFF2-40B4-BE49-F238E27FC236}">
                  <a16:creationId xmlns="" xmlns:a16="http://schemas.microsoft.com/office/drawing/2014/main" id="{7AEB25B6-8EC8-411D-BCB9-E26E062EF9A2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57" name="Gruppo 82">
              <a:extLst>
                <a:ext uri="{FF2B5EF4-FFF2-40B4-BE49-F238E27FC236}">
                  <a16:creationId xmlns="" xmlns:a16="http://schemas.microsoft.com/office/drawing/2014/main" id="{880F32F3-E6AF-422F-AFBA-A7E85E893E0D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9" name="Ovale 38">
                <a:extLst>
                  <a:ext uri="{FF2B5EF4-FFF2-40B4-BE49-F238E27FC236}">
                    <a16:creationId xmlns="" xmlns:a16="http://schemas.microsoft.com/office/drawing/2014/main" id="{BB450F08-9A4C-4728-99B4-AE8F8E211A02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0" name="Rettangolo 39">
                <a:extLst>
                  <a:ext uri="{FF2B5EF4-FFF2-40B4-BE49-F238E27FC236}">
                    <a16:creationId xmlns="" xmlns:a16="http://schemas.microsoft.com/office/drawing/2014/main" id="{C37344B1-2B42-4827-A31B-97F8CE8FA476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1" name="Triangolo isoscele 42">
                <a:extLst>
                  <a:ext uri="{FF2B5EF4-FFF2-40B4-BE49-F238E27FC236}">
                    <a16:creationId xmlns="" xmlns:a16="http://schemas.microsoft.com/office/drawing/2014/main" id="{BB100778-60B0-4955-B9DD-1DE8B04EF0CF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8" name="Rettangolo 7">
              <a:extLst>
                <a:ext uri="{FF2B5EF4-FFF2-40B4-BE49-F238E27FC236}">
                  <a16:creationId xmlns="" xmlns:a16="http://schemas.microsoft.com/office/drawing/2014/main" id="{8EF96910-8B9F-427D-B44C-4828B6C560AC}"/>
                </a:ext>
              </a:extLst>
            </p:cNvPr>
            <p:cNvSpPr/>
            <p:nvPr/>
          </p:nvSpPr>
          <p:spPr>
            <a:xfrm>
              <a:off x="2697729" y="2458539"/>
              <a:ext cx="1563310" cy="530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basicrobot</a:t>
              </a:r>
              <a:endParaRPr lang="en-GB" sz="1400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06EDF731-9630-4A66-9B54-0F3CC5312CB1}"/>
              </a:ext>
            </a:extLst>
          </p:cNvPr>
          <p:cNvCxnSpPr>
            <a:endCxn id="59" idx="5"/>
          </p:cNvCxnSpPr>
          <p:nvPr/>
        </p:nvCxnSpPr>
        <p:spPr>
          <a:xfrm flipH="1" flipV="1">
            <a:off x="2225841" y="2336929"/>
            <a:ext cx="837764" cy="1317833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83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43</a:t>
            </a:fld>
            <a:endParaRPr lang="en-GB"/>
          </a:p>
        </p:txBody>
      </p:sp>
      <p:pic>
        <p:nvPicPr>
          <p:cNvPr id="2050" name="Picture 2" descr="An Overview of Security in CoAP: Attack and Analysis | Semantic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" y="15390"/>
            <a:ext cx="48958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1600073" y="4476459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121">
            <a:extLst>
              <a:ext uri="{FF2B5EF4-FFF2-40B4-BE49-F238E27FC236}">
                <a16:creationId xmlns="" xmlns:a16="http://schemas.microsoft.com/office/drawing/2014/main" id="{B89FB0BB-C031-4548-8B09-19BD5DD775AB}"/>
              </a:ext>
            </a:extLst>
          </p:cNvPr>
          <p:cNvSpPr/>
          <p:nvPr/>
        </p:nvSpPr>
        <p:spPr>
          <a:xfrm>
            <a:off x="1456057" y="4711153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2868140" y="3828387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watch</a:t>
            </a:r>
            <a:endParaRPr lang="en-GB" dirty="0"/>
          </a:p>
        </p:txBody>
      </p:sp>
      <p:cxnSp>
        <p:nvCxnSpPr>
          <p:cNvPr id="8" name="Connettore 4 7"/>
          <p:cNvCxnSpPr>
            <a:stCxn id="5" idx="0"/>
            <a:endCxn id="7" idx="2"/>
          </p:cNvCxnSpPr>
          <p:nvPr/>
        </p:nvCxnSpPr>
        <p:spPr>
          <a:xfrm rot="5400000" flipH="1" flipV="1">
            <a:off x="2252108" y="3860428"/>
            <a:ext cx="324036" cy="9080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4321330" y="4476460"/>
            <a:ext cx="215997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handleAlarm</a:t>
            </a:r>
            <a:endParaRPr lang="en-GB" dirty="0"/>
          </a:p>
        </p:txBody>
      </p:sp>
      <p:sp>
        <p:nvSpPr>
          <p:cNvPr id="11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4647247" y="3370992"/>
            <a:ext cx="144042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Timeout</a:t>
            </a:r>
            <a:endParaRPr lang="it-IT" dirty="0"/>
          </a:p>
          <a:p>
            <a:pPr algn="ctr"/>
            <a:r>
              <a:rPr lang="it-IT" sz="1400" dirty="0" err="1">
                <a:solidFill>
                  <a:srgbClr val="C00000"/>
                </a:solidFill>
              </a:rPr>
              <a:t>counter</a:t>
            </a:r>
            <a:r>
              <a:rPr lang="it-IT" sz="1400" dirty="0">
                <a:solidFill>
                  <a:srgbClr val="C00000"/>
                </a:solidFill>
              </a:rPr>
              <a:t>++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12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2897367" y="5474003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end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705525" y="3801355"/>
            <a:ext cx="1360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</a:t>
            </a:r>
            <a:r>
              <a:rPr lang="it-IT" sz="1600" dirty="0"/>
              <a:t>0 ]</a:t>
            </a:r>
            <a:endParaRPr lang="en-GB" sz="1600" dirty="0"/>
          </a:p>
        </p:txBody>
      </p:sp>
      <p:cxnSp>
        <p:nvCxnSpPr>
          <p:cNvPr id="14" name="Connettore 4 13"/>
          <p:cNvCxnSpPr>
            <a:stCxn id="5" idx="4"/>
            <a:endCxn id="12" idx="2"/>
          </p:cNvCxnSpPr>
          <p:nvPr/>
        </p:nvCxnSpPr>
        <p:spPr>
          <a:xfrm rot="16200000" flipH="1">
            <a:off x="2091986" y="4992658"/>
            <a:ext cx="673508" cy="937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1536872" y="5778689"/>
            <a:ext cx="1371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 !=0 </a:t>
            </a:r>
            <a:r>
              <a:rPr lang="it-IT" sz="1600" dirty="0"/>
              <a:t>]</a:t>
            </a:r>
            <a:endParaRPr lang="en-GB" sz="1600" dirty="0"/>
          </a:p>
        </p:txBody>
      </p:sp>
      <p:cxnSp>
        <p:nvCxnSpPr>
          <p:cNvPr id="18" name="Connettore 4 17"/>
          <p:cNvCxnSpPr>
            <a:stCxn id="7" idx="4"/>
            <a:endCxn id="10" idx="2"/>
          </p:cNvCxnSpPr>
          <p:nvPr/>
        </p:nvCxnSpPr>
        <p:spPr>
          <a:xfrm rot="16200000" flipH="1">
            <a:off x="3702747" y="4181912"/>
            <a:ext cx="324037" cy="913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390417" y="4813452"/>
            <a:ext cx="193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==0 </a:t>
            </a:r>
            <a:r>
              <a:rPr lang="it-IT" sz="1600" dirty="0"/>
              <a:t>]  </a:t>
            </a:r>
            <a:r>
              <a:rPr lang="it-IT" sz="1600" dirty="0" err="1"/>
              <a:t>alarm</a:t>
            </a:r>
            <a:endParaRPr lang="en-GB" sz="1600" dirty="0"/>
          </a:p>
        </p:txBody>
      </p:sp>
      <p:cxnSp>
        <p:nvCxnSpPr>
          <p:cNvPr id="25" name="Connettore 4 24"/>
          <p:cNvCxnSpPr>
            <a:stCxn id="10" idx="4"/>
            <a:endCxn id="5" idx="5"/>
          </p:cNvCxnSpPr>
          <p:nvPr/>
        </p:nvCxnSpPr>
        <p:spPr>
          <a:xfrm rot="5400000" flipH="1">
            <a:off x="3760553" y="3483770"/>
            <a:ext cx="94909" cy="3186616"/>
          </a:xfrm>
          <a:prstGeom prst="bentConnector3">
            <a:avLst>
              <a:gd name="adj1" fmla="val -2408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5">
            <a:extLst>
              <a:ext uri="{FF2B5EF4-FFF2-40B4-BE49-F238E27FC236}">
                <a16:creationId xmlns="" xmlns:a16="http://schemas.microsoft.com/office/drawing/2014/main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247" y="533550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3" name="Connettore 4 12"/>
          <p:cNvCxnSpPr>
            <a:stCxn id="7" idx="7"/>
            <a:endCxn id="11" idx="2"/>
          </p:cNvCxnSpPr>
          <p:nvPr/>
        </p:nvCxnSpPr>
        <p:spPr>
          <a:xfrm rot="5400000" flipH="1" flipV="1">
            <a:off x="4104530" y="3380579"/>
            <a:ext cx="228267" cy="8571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11" idx="0"/>
            <a:endCxn id="5" idx="1"/>
          </p:cNvCxnSpPr>
          <p:nvPr/>
        </p:nvCxnSpPr>
        <p:spPr>
          <a:xfrm rot="16200000" flipH="1" flipV="1">
            <a:off x="2936306" y="2140211"/>
            <a:ext cx="1200375" cy="3661935"/>
          </a:xfrm>
          <a:prstGeom prst="bentConnector3">
            <a:avLst>
              <a:gd name="adj1" fmla="val -190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5">
            <a:extLst>
              <a:ext uri="{FF2B5EF4-FFF2-40B4-BE49-F238E27FC236}">
                <a16:creationId xmlns="" xmlns:a16="http://schemas.microsoft.com/office/drawing/2014/main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257" y="309399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601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44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581025"/>
            <a:ext cx="7648575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643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/>
          <p:cNvSpPr/>
          <p:nvPr/>
        </p:nvSpPr>
        <p:spPr>
          <a:xfrm>
            <a:off x="1043608" y="836712"/>
            <a:ext cx="4104456" cy="41044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8" name="Figura a mano libera 17"/>
          <p:cNvSpPr/>
          <p:nvPr/>
        </p:nvSpPr>
        <p:spPr>
          <a:xfrm>
            <a:off x="2293030" y="1813429"/>
            <a:ext cx="2710415" cy="2857676"/>
          </a:xfrm>
          <a:custGeom>
            <a:avLst/>
            <a:gdLst>
              <a:gd name="connsiteX0" fmla="*/ 4 w 2710415"/>
              <a:gd name="connsiteY0" fmla="*/ 2392811 h 2857676"/>
              <a:gd name="connsiteX1" fmla="*/ 1434908 w 2710415"/>
              <a:gd name="connsiteY1" fmla="*/ 2702300 h 2857676"/>
              <a:gd name="connsiteX2" fmla="*/ 2630662 w 2710415"/>
              <a:gd name="connsiteY2" fmla="*/ 521808 h 2857676"/>
              <a:gd name="connsiteX3" fmla="*/ 2602527 w 2710415"/>
              <a:gd name="connsiteY3" fmla="*/ 507740 h 2857676"/>
              <a:gd name="connsiteX4" fmla="*/ 1448976 w 2710415"/>
              <a:gd name="connsiteY4" fmla="*/ 85709 h 2857676"/>
              <a:gd name="connsiteX5" fmla="*/ 4 w 2710415"/>
              <a:gd name="connsiteY5" fmla="*/ 2392811 h 285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0415" h="2857676">
                <a:moveTo>
                  <a:pt x="4" y="2392811"/>
                </a:moveTo>
                <a:cubicBezTo>
                  <a:pt x="-2341" y="2828910"/>
                  <a:pt x="996465" y="3014134"/>
                  <a:pt x="1434908" y="2702300"/>
                </a:cubicBezTo>
                <a:cubicBezTo>
                  <a:pt x="1873351" y="2390466"/>
                  <a:pt x="2436059" y="887568"/>
                  <a:pt x="2630662" y="521808"/>
                </a:cubicBezTo>
                <a:cubicBezTo>
                  <a:pt x="2825265" y="156048"/>
                  <a:pt x="2602527" y="507740"/>
                  <a:pt x="2602527" y="507740"/>
                </a:cubicBezTo>
                <a:cubicBezTo>
                  <a:pt x="2405579" y="435057"/>
                  <a:pt x="1887419" y="-233159"/>
                  <a:pt x="1448976" y="85709"/>
                </a:cubicBezTo>
                <a:cubicBezTo>
                  <a:pt x="1010533" y="404577"/>
                  <a:pt x="2349" y="1956712"/>
                  <a:pt x="4" y="2392811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45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492485" y="1659709"/>
            <a:ext cx="866156" cy="763297"/>
            <a:chOff x="1194666" y="2417771"/>
            <a:chExt cx="866156" cy="763297"/>
          </a:xfrm>
        </p:grpSpPr>
        <p:sp>
          <p:nvSpPr>
            <p:cNvPr id="5" name="Ovale 4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674388" y="2141600"/>
            <a:ext cx="866156" cy="763297"/>
            <a:chOff x="1194666" y="2417771"/>
            <a:chExt cx="866156" cy="763297"/>
          </a:xfrm>
        </p:grpSpPr>
        <p:sp>
          <p:nvSpPr>
            <p:cNvPr id="9" name="Ovale 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2662758" y="3586764"/>
            <a:ext cx="866156" cy="763297"/>
            <a:chOff x="1194666" y="2417771"/>
            <a:chExt cx="866156" cy="763297"/>
          </a:xfrm>
        </p:grpSpPr>
        <p:sp>
          <p:nvSpPr>
            <p:cNvPr id="14" name="Ovale 1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Triangolo isoscele 1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0" name="Connettore 2 19"/>
          <p:cNvCxnSpPr>
            <a:endCxn id="16" idx="1"/>
          </p:cNvCxnSpPr>
          <p:nvPr/>
        </p:nvCxnSpPr>
        <p:spPr>
          <a:xfrm>
            <a:off x="2029207" y="2141599"/>
            <a:ext cx="1100642" cy="1509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755576" y="4509120"/>
            <a:ext cx="1018342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e 22"/>
          <p:cNvSpPr/>
          <p:nvPr/>
        </p:nvSpPr>
        <p:spPr>
          <a:xfrm>
            <a:off x="6084168" y="512984"/>
            <a:ext cx="2151856" cy="19105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5" name="Connettore 2 24"/>
          <p:cNvCxnSpPr>
            <a:stCxn id="12" idx="6"/>
            <a:endCxn id="23" idx="3"/>
          </p:cNvCxnSpPr>
          <p:nvPr/>
        </p:nvCxnSpPr>
        <p:spPr>
          <a:xfrm flipV="1">
            <a:off x="5148064" y="2143746"/>
            <a:ext cx="1251236" cy="745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6588224" y="706209"/>
            <a:ext cx="866156" cy="763297"/>
            <a:chOff x="1194666" y="2417771"/>
            <a:chExt cx="866156" cy="763297"/>
          </a:xfrm>
        </p:grpSpPr>
        <p:sp>
          <p:nvSpPr>
            <p:cNvPr id="27" name="Ovale 26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30" name="Connettore 2 29"/>
          <p:cNvCxnSpPr>
            <a:endCxn id="27" idx="3"/>
          </p:cNvCxnSpPr>
          <p:nvPr/>
        </p:nvCxnSpPr>
        <p:spPr>
          <a:xfrm flipV="1">
            <a:off x="2358641" y="1364053"/>
            <a:ext cx="4455812" cy="57759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>
            <a:off x="5003445" y="1364053"/>
            <a:ext cx="648675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>
            <a:off x="5148064" y="1364053"/>
            <a:ext cx="288032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46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47195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Nuovo progetto </a:t>
            </a: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sz="40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6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it.unibo.bls20</a:t>
            </a:r>
            <a:endParaRPr lang="en-GB" sz="6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07510" y="2179896"/>
            <a:ext cx="7488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Note:</a:t>
            </a:r>
            <a:r>
              <a:rPr lang="en-GB" sz="2800" dirty="0"/>
              <a:t> If the run fails with Error: Could not find or load main class it may mean that the IDE can't find the *</a:t>
            </a:r>
            <a:r>
              <a:rPr lang="en-GB" sz="2800" dirty="0" err="1"/>
              <a:t>Kt</a:t>
            </a:r>
            <a:r>
              <a:rPr lang="en-GB" sz="2800" dirty="0"/>
              <a:t> </a:t>
            </a:r>
            <a:r>
              <a:rPr lang="en-GB" sz="2800" dirty="0" err="1">
                <a:solidFill>
                  <a:srgbClr val="C00000"/>
                </a:solidFill>
              </a:rPr>
              <a:t>Kotlin</a:t>
            </a:r>
            <a:r>
              <a:rPr lang="en-GB" sz="2800" dirty="0">
                <a:solidFill>
                  <a:srgbClr val="C00000"/>
                </a:solidFill>
              </a:rPr>
              <a:t> file related to the main class</a:t>
            </a:r>
            <a:r>
              <a:rPr lang="en-GB" sz="2800" dirty="0"/>
              <a:t>. To fix this, edit the corresponding Run Configuration in the </a:t>
            </a:r>
            <a:r>
              <a:rPr lang="en-GB" sz="2800" i="1" dirty="0"/>
              <a:t>Dependencies</a:t>
            </a:r>
            <a:r>
              <a:rPr lang="en-GB" sz="2800" dirty="0"/>
              <a:t> tab (or the </a:t>
            </a:r>
            <a:r>
              <a:rPr lang="en-GB" sz="2800" i="1" dirty="0" err="1"/>
              <a:t>Classpath</a:t>
            </a:r>
            <a:r>
              <a:rPr lang="en-GB" sz="2800" dirty="0"/>
              <a:t> tab, depending on the Eclipse version), choose </a:t>
            </a:r>
            <a:r>
              <a:rPr lang="en-GB" sz="2800" i="1" dirty="0"/>
              <a:t>Advanced</a:t>
            </a:r>
            <a:r>
              <a:rPr lang="en-GB" sz="2800" dirty="0"/>
              <a:t> and enter the folder containing the </a:t>
            </a:r>
            <a:r>
              <a:rPr lang="en-GB" sz="2800" dirty="0" err="1"/>
              <a:t>kotlin</a:t>
            </a:r>
            <a:r>
              <a:rPr lang="en-GB" sz="2800" dirty="0"/>
              <a:t> generated </a:t>
            </a:r>
            <a:r>
              <a:rPr lang="en-GB" sz="2800" i="1" dirty="0"/>
              <a:t>.class</a:t>
            </a:r>
            <a:r>
              <a:rPr lang="en-GB" sz="2800" dirty="0"/>
              <a:t> files (for example: </a:t>
            </a:r>
            <a:r>
              <a:rPr lang="en-GB" sz="2800" i="1" dirty="0"/>
              <a:t>build/classes/</a:t>
            </a:r>
            <a:r>
              <a:rPr lang="en-GB" sz="2800" i="1" dirty="0" err="1"/>
              <a:t>kotlin</a:t>
            </a:r>
            <a:r>
              <a:rPr lang="en-GB" sz="2800" i="1" dirty="0"/>
              <a:t>/main</a:t>
            </a:r>
            <a:r>
              <a:rPr lang="en-GB" sz="2800" dirty="0"/>
              <a:t>).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87696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47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771557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Disponibile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 </a:t>
            </a:r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1.2.4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it.unibo.Qactork.ide_1.2.4.jar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it.unibo.Qactork.ui_1.2.4.jar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Aggiornare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it.unibo.qakactor-2.4.jar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281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48</a:t>
            </a:fld>
            <a:endParaRPr lang="en-GB"/>
          </a:p>
        </p:txBody>
      </p:sp>
      <p:pic>
        <p:nvPicPr>
          <p:cNvPr id="3074" name="Picture 2" descr="https://attachments.office.net/owa/antonio.natali%40unibo.it/service.svc/s/GetAttachmentThumbnail?id=AAMkADdkZDc2N2RlLTcxNTItNDg1NC1hZGQ3LTVlMDU0Zjk4NDQ0YgBGAAAAAADhvmGKeniXTIboL6uaPVDuBwDCr6vWYLRDTJe4q%2Fhm0skAAAACIK%2BeAAAaSiw%2BQJV%2BRYXBoRQwHcf4AAGOVJ5dAAABEgAQAOTCI1g8TsxAqzxrI5xs03Y%3D&amp;thumbnailType=2&amp;owa=outlook.office.com&amp;scriptVer=2020050302.03&amp;X-OWA-CANARY=_o_a5e8S0EaTWhSXTSbJNlAv1SAY99cYRu6bl5FIHeB4Euux8u9EqjO8ZkXGfFP0mlwH1GdthvI.&amp;token=eyJhbGciOiJSUzI1NiIsImtpZCI6IjU2MzU4ODUyMzRCOTI1MkRERTAwNTc2NkQ5RDlGMjc2NTY1RjYzRTIiLCJ4NXQiOiJWaldJVWpTNUpTM2VBRmRtMmRueWRsWmZZLUkiLCJ0eXAiOiJKV1QifQ.eyJvcmlnaW4iOiJodHRwczovL291dGxvb2sub2ZmaWNlLmNvbSIsInZlciI6IkV4Y2hhbmdlLkNhbGxiYWNrLlYxIiwiYXBwY3R4c2VuZGVyIjoiT3dhRG93bmxvYWRAZTk5NjQ3ZGMtMWIwOC00NTRhLWJmOGMtNjk5MTgxYjM4OWFiIiwiaXNzcmluZyI6IldXIiwiYXBwY3R4Ijoie1wibXNleGNocHJvdFwiOlwib3dhXCIsXCJwcmltYXJ5c2lkXCI6XCJTLTEtNS0yMS02NDA5NTQ5NTQtMzg5NDU4Mjk4Mi0xMjkzMzI5ODQ5LTUwNjI4NDlcIixcInB1aWRcIjpcIjExNTM3NjU5MzE3OTQ3NzEzNjBcIixcIm9pZFwiOlwiMzBiZmY4NDgtMGJhMi00NGM5LTk1NTMtMzkzYzI4MThmMGQxXCIsXCJzY29wZVwiOlwiT3dhRG93bmxvYWRcIn0iLCJuYmYiOjE1ODkzNTg3MDMsImV4cCI6MTU4OTM1OTMwMywiaXNzIjoiMDAwMDAwMDItMDAwMC0wZmYxLWNlMDAtMDAwMDAwMDAwMDAwQGU5OTY0N2RjLTFiMDgtNDU0YS1iZjhjLTY5OTE4MWIzODlhYiIsImF1ZCI6IjAwMDAwMDAyLTAwMDAtMGZmMS1jZTAwLTAwMDAwMDAwMDAwMC9hdHRhY2htZW50cy5vZmZpY2UubmV0QGU5OTY0N2RjLTFiMDgtNDU0YS1iZjhjLTY5OTE4MWIzODlhYiIsImhhcHAiOiJvd2EifQ.gURXPs1AaFC3BJjM8CmpmYvDwiuY1cWRaDEaS_hQ5iqFtCoLzpZt7tuG1bNSRoZLoo0KvToUYAQUWxHlolI7NSCE3YdqRBEROlQhbP6b8tu0-WUsU2vfzO3338hRjNKe4sLzzHFZ0zPOJAOAc6FO6IWDFtxKMpRZLrqZ56rhkF3_uIrUA-Wj2DGzeWxFYEAdF01mpSQIG8rPWCPK5V3aDoMgOjidtrQaTyIZPEb26HiSvBg2uMKUoeLH8wKjhnp8-WWarmCDAlUIml1LwTYa9a0nQYboYwSY_eTqBDlLxh-5HfUhxLzM5pO94XyeeMUTffw6Dssls1OOEDjb8PyGzg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48936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395536" y="404664"/>
            <a:ext cx="804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 smtClean="0"/>
              <a:t>Cavalcanti</a:t>
            </a:r>
            <a:r>
              <a:rPr lang="en-GB" dirty="0" smtClean="0"/>
              <a:t>  (</a:t>
            </a:r>
            <a:r>
              <a:rPr lang="en-GB" dirty="0" smtClean="0">
                <a:hlinkClick r:id="rId3"/>
              </a:rPr>
              <a:t>ugoleone.cavalcanti@studio.unibo.it</a:t>
            </a:r>
            <a:r>
              <a:rPr lang="en-GB" dirty="0" smtClean="0"/>
              <a:t>) : </a:t>
            </a:r>
            <a:r>
              <a:rPr lang="en-GB" dirty="0"/>
              <a:t>schema </a:t>
            </a:r>
            <a:r>
              <a:rPr lang="en-GB" dirty="0" err="1" smtClean="0"/>
              <a:t>connessioni</a:t>
            </a:r>
            <a:r>
              <a:rPr lang="en-GB" dirty="0" smtClean="0"/>
              <a:t> Arduino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82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49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181317" y="312738"/>
            <a:ext cx="879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 smtClean="0"/>
              <a:t>Cavalcanti</a:t>
            </a:r>
            <a:r>
              <a:rPr lang="en-GB" dirty="0" smtClean="0"/>
              <a:t>  (</a:t>
            </a:r>
            <a:r>
              <a:rPr lang="en-GB" dirty="0" smtClean="0">
                <a:hlinkClick r:id="rId2"/>
              </a:rPr>
              <a:t>ugoleone.cavalcanti@studio.unibo.it</a:t>
            </a:r>
            <a:r>
              <a:rPr lang="en-GB" dirty="0" smtClean="0"/>
              <a:t>) : </a:t>
            </a:r>
            <a:r>
              <a:rPr lang="en-GB" dirty="0"/>
              <a:t>schema </a:t>
            </a:r>
            <a:r>
              <a:rPr lang="en-GB" dirty="0" err="1" smtClean="0"/>
              <a:t>connessioni</a:t>
            </a:r>
            <a:r>
              <a:rPr lang="en-GB" dirty="0" smtClean="0"/>
              <a:t> </a:t>
            </a:r>
            <a:r>
              <a:rPr lang="en-GB" dirty="0"/>
              <a:t>l293d </a:t>
            </a:r>
            <a:r>
              <a:rPr lang="en-GB" dirty="0" smtClean="0"/>
              <a:t> per Rasp</a:t>
            </a:r>
            <a:endParaRPr lang="en-GB" dirty="0"/>
          </a:p>
        </p:txBody>
      </p:sp>
      <p:sp>
        <p:nvSpPr>
          <p:cNvPr id="5" name="AutoShape 2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6286358" cy="536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44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4"/>
          <p:cNvSpPr/>
          <p:nvPr/>
        </p:nvSpPr>
        <p:spPr>
          <a:xfrm>
            <a:off x="107504" y="61734"/>
            <a:ext cx="8856984" cy="61755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6508259" y="61734"/>
            <a:ext cx="2214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VISION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85003" y="1919726"/>
            <a:ext cx="76136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WHAT</a:t>
            </a:r>
            <a:endParaRPr lang="en-GB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675586" y="1905550"/>
            <a:ext cx="20245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APPLICATION LEVEL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2206070" y="1767050"/>
            <a:ext cx="340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BUSINESS LOGIC</a:t>
            </a:r>
          </a:p>
          <a:p>
            <a:r>
              <a:rPr lang="it-IT" b="1" dirty="0">
                <a:solidFill>
                  <a:srgbClr val="C00000"/>
                </a:solidFill>
              </a:rPr>
              <a:t>DOMAIN-RELATED</a:t>
            </a:r>
            <a:r>
              <a:rPr lang="it-IT" dirty="0"/>
              <a:t> TERMINOLOGY</a:t>
            </a:r>
            <a:endParaRPr lang="en-GB" dirty="0"/>
          </a:p>
        </p:txBody>
      </p:sp>
      <p:cxnSp>
        <p:nvCxnSpPr>
          <p:cNvPr id="22" name="Connettore 1 21"/>
          <p:cNvCxnSpPr/>
          <p:nvPr/>
        </p:nvCxnSpPr>
        <p:spPr>
          <a:xfrm>
            <a:off x="718829" y="3017660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718829" y="4365104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760779" y="4581128"/>
            <a:ext cx="18108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PLATFORM LEVEL</a:t>
            </a:r>
            <a:endParaRPr lang="en-GB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5760779" y="3169555"/>
            <a:ext cx="1762021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MAPPING  LEVEL</a:t>
            </a:r>
            <a:endParaRPr lang="en-GB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723731" y="2758215"/>
            <a:ext cx="68390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HOW</a:t>
            </a:r>
            <a:endParaRPr lang="en-GB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187499" y="2810928"/>
            <a:ext cx="301326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( </a:t>
            </a:r>
            <a:r>
              <a:rPr lang="it-IT" b="1" dirty="0">
                <a:solidFill>
                  <a:srgbClr val="C00000"/>
                </a:solidFill>
              </a:rPr>
              <a:t>MODEL</a:t>
            </a:r>
            <a:r>
              <a:rPr lang="it-IT" dirty="0"/>
              <a:t> – </a:t>
            </a:r>
            <a:r>
              <a:rPr lang="it-IT" dirty="0">
                <a:solidFill>
                  <a:srgbClr val="1318ED"/>
                </a:solidFill>
              </a:rPr>
              <a:t>CONTROL  - VIEW </a:t>
            </a:r>
            <a:r>
              <a:rPr lang="it-IT" dirty="0"/>
              <a:t>)</a:t>
            </a:r>
            <a:endParaRPr lang="en-GB" dirty="0"/>
          </a:p>
        </p:txBody>
      </p:sp>
      <p:grpSp>
        <p:nvGrpSpPr>
          <p:cNvPr id="43" name="Gruppo 42"/>
          <p:cNvGrpSpPr/>
          <p:nvPr/>
        </p:nvGrpSpPr>
        <p:grpSpPr>
          <a:xfrm>
            <a:off x="577245" y="251031"/>
            <a:ext cx="1245804" cy="1009818"/>
            <a:chOff x="7020272" y="1124744"/>
            <a:chExt cx="1245804" cy="1009818"/>
          </a:xfrm>
        </p:grpSpPr>
        <p:cxnSp>
          <p:nvCxnSpPr>
            <p:cNvPr id="31" name="Connettore 2 30"/>
            <p:cNvCxnSpPr/>
            <p:nvPr/>
          </p:nvCxnSpPr>
          <p:spPr>
            <a:xfrm flipV="1">
              <a:off x="7452320" y="1124744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2 32"/>
            <p:cNvCxnSpPr/>
            <p:nvPr/>
          </p:nvCxnSpPr>
          <p:spPr>
            <a:xfrm flipH="1">
              <a:off x="7020272" y="1640360"/>
              <a:ext cx="432048" cy="204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2 34"/>
            <p:cNvCxnSpPr/>
            <p:nvPr/>
          </p:nvCxnSpPr>
          <p:spPr>
            <a:xfrm flipV="1">
              <a:off x="7452320" y="1628800"/>
              <a:ext cx="504056" cy="11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/>
            <p:cNvSpPr txBox="1"/>
            <p:nvPr/>
          </p:nvSpPr>
          <p:spPr>
            <a:xfrm>
              <a:off x="7092280" y="112474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</a:t>
              </a:r>
              <a:endParaRPr lang="en-GB" dirty="0"/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7091064" y="176523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I</a:t>
              </a:r>
              <a:endParaRPr lang="en-GB" dirty="0"/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7956376" y="131111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</a:t>
              </a:r>
              <a:endParaRPr lang="en-GB" dirty="0"/>
            </a:p>
          </p:txBody>
        </p:sp>
      </p:grpSp>
      <p:cxnSp>
        <p:nvCxnSpPr>
          <p:cNvPr id="42" name="Connettore 2 41"/>
          <p:cNvCxnSpPr/>
          <p:nvPr/>
        </p:nvCxnSpPr>
        <p:spPr>
          <a:xfrm>
            <a:off x="1726941" y="3017660"/>
            <a:ext cx="0" cy="1347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963774" y="5517232"/>
            <a:ext cx="69762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EDGE</a:t>
            </a:r>
            <a:endParaRPr lang="en-GB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2843808" y="5517232"/>
            <a:ext cx="58657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FOG</a:t>
            </a:r>
            <a:endParaRPr lang="en-GB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4368247" y="5517232"/>
            <a:ext cx="8432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CLOUD</a:t>
            </a:r>
            <a:endParaRPr lang="en-GB" dirty="0"/>
          </a:p>
        </p:txBody>
      </p:sp>
      <p:cxnSp>
        <p:nvCxnSpPr>
          <p:cNvPr id="50" name="Connettore 1 49"/>
          <p:cNvCxnSpPr/>
          <p:nvPr/>
        </p:nvCxnSpPr>
        <p:spPr>
          <a:xfrm>
            <a:off x="718829" y="5373216"/>
            <a:ext cx="484982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/>
          <p:nvPr/>
        </p:nvCxnSpPr>
        <p:spPr>
          <a:xfrm>
            <a:off x="5580112" y="1087648"/>
            <a:ext cx="0" cy="428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7991637" y="4370079"/>
            <a:ext cx="632353" cy="369332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LOW</a:t>
            </a:r>
            <a:endParaRPr lang="en-GB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8074332" y="2626262"/>
            <a:ext cx="676788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HIGH</a:t>
            </a:r>
            <a:endParaRPr lang="en-GB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5760779" y="5517232"/>
            <a:ext cx="2475806" cy="369332"/>
          </a:xfrm>
          <a:prstGeom prst="rect">
            <a:avLst/>
          </a:prstGeom>
          <a:solidFill>
            <a:srgbClr val="9966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CONCRETE (IOT) WORLD</a:t>
            </a:r>
            <a:endParaRPr lang="en-GB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2187498" y="2388883"/>
            <a:ext cx="3013262" cy="40011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Logical</a:t>
            </a:r>
            <a:r>
              <a:rPr lang="it-IT" sz="2000" dirty="0"/>
              <a:t> Architecture</a:t>
            </a:r>
            <a:endParaRPr lang="en-GB" sz="2000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5698834" y="3600804"/>
            <a:ext cx="2143122" cy="706497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987611" y="325514"/>
            <a:ext cx="114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architectural</a:t>
            </a:r>
            <a:r>
              <a:rPr lang="it-IT" sz="1400" dirty="0"/>
              <a:t> </a:t>
            </a:r>
          </a:p>
          <a:p>
            <a:r>
              <a:rPr lang="it-IT" sz="1400" dirty="0" err="1"/>
              <a:t>dimensions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0798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88" y="354592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50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06258" y="818328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4067944" y="7614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Start-work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4067944" y="21547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Stop-work</a:t>
            </a:r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6386490" y="78375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Detect-obstacle</a:t>
            </a:r>
            <a:endParaRPr lang="en-GB" dirty="0"/>
          </a:p>
        </p:txBody>
      </p:sp>
      <p:sp>
        <p:nvSpPr>
          <p:cNvPr id="5" name="AutoShape 4" descr="Download Free png UML actor - DLPNG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6" descr="File:Robustness Diagram Actor.svg - Wikimedia Comm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0" y="86529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ttore 1 13"/>
          <p:cNvCxnSpPr>
            <a:stCxn id="1031" idx="3"/>
            <a:endCxn id="4" idx="2"/>
          </p:cNvCxnSpPr>
          <p:nvPr/>
        </p:nvCxnSpPr>
        <p:spPr>
          <a:xfrm>
            <a:off x="1532957" y="1240959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4" idx="6"/>
            <a:endCxn id="6" idx="2"/>
          </p:cNvCxnSpPr>
          <p:nvPr/>
        </p:nvCxnSpPr>
        <p:spPr>
          <a:xfrm flipV="1">
            <a:off x="3205820" y="1218689"/>
            <a:ext cx="862124" cy="222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3101279" y="749093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</a:t>
            </a:r>
            <a:r>
              <a:rPr lang="it-IT" sz="1400" dirty="0" err="1" smtClean="0"/>
              <a:t>uses</a:t>
            </a:r>
            <a:r>
              <a:rPr lang="it-IT" sz="1400" dirty="0" smtClean="0"/>
              <a:t>&gt;&gt;</a:t>
            </a:r>
            <a:endParaRPr lang="en-GB" sz="1400" dirty="0"/>
          </a:p>
        </p:txBody>
      </p:sp>
      <p:cxnSp>
        <p:nvCxnSpPr>
          <p:cNvPr id="21" name="Connettore 2 20"/>
          <p:cNvCxnSpPr>
            <a:stCxn id="6" idx="6"/>
            <a:endCxn id="8" idx="2"/>
          </p:cNvCxnSpPr>
          <p:nvPr/>
        </p:nvCxnSpPr>
        <p:spPr>
          <a:xfrm>
            <a:off x="5508104" y="1218689"/>
            <a:ext cx="878386" cy="222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373399" y="818328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cxnSp>
        <p:nvCxnSpPr>
          <p:cNvPr id="25" name="Connettore 2 24"/>
          <p:cNvCxnSpPr>
            <a:stCxn id="7" idx="0"/>
            <a:endCxn id="6" idx="4"/>
          </p:cNvCxnSpPr>
          <p:nvPr/>
        </p:nvCxnSpPr>
        <p:spPr>
          <a:xfrm flipV="1">
            <a:off x="4788024" y="1675889"/>
            <a:ext cx="0" cy="4789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4753713" y="1730673"/>
            <a:ext cx="1047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</a:t>
            </a:r>
            <a:r>
              <a:rPr lang="it-IT" sz="1400" dirty="0" err="1" smtClean="0"/>
              <a:t>extend</a:t>
            </a:r>
            <a:r>
              <a:rPr lang="it-IT" sz="1400" dirty="0" smtClean="0"/>
              <a:t>&gt;&gt;</a:t>
            </a:r>
            <a:endParaRPr lang="en-GB" sz="1400" dirty="0"/>
          </a:p>
        </p:txBody>
      </p:sp>
      <p:sp>
        <p:nvSpPr>
          <p:cNvPr id="41" name="Ovale 40"/>
          <p:cNvSpPr/>
          <p:nvPr/>
        </p:nvSpPr>
        <p:spPr>
          <a:xfrm>
            <a:off x="1546163" y="3424686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5" y="3471650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Connettore 1 42"/>
          <p:cNvCxnSpPr>
            <a:stCxn id="42" idx="3"/>
            <a:endCxn id="41" idx="2"/>
          </p:cNvCxnSpPr>
          <p:nvPr/>
        </p:nvCxnSpPr>
        <p:spPr>
          <a:xfrm>
            <a:off x="1072862" y="3847317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/>
          <p:cNvSpPr/>
          <p:nvPr/>
        </p:nvSpPr>
        <p:spPr>
          <a:xfrm>
            <a:off x="3634395" y="3414245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init</a:t>
            </a:r>
            <a:endParaRPr lang="en-GB" dirty="0"/>
          </a:p>
        </p:txBody>
      </p:sp>
      <p:cxnSp>
        <p:nvCxnSpPr>
          <p:cNvPr id="51" name="Connettore 2 50"/>
          <p:cNvCxnSpPr>
            <a:stCxn id="41" idx="6"/>
            <a:endCxn id="50" idx="2"/>
          </p:cNvCxnSpPr>
          <p:nvPr/>
        </p:nvCxnSpPr>
        <p:spPr>
          <a:xfrm flipV="1">
            <a:off x="2745725" y="3836877"/>
            <a:ext cx="88867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2665365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56" name="Ovale 55"/>
          <p:cNvSpPr/>
          <p:nvPr/>
        </p:nvSpPr>
        <p:spPr>
          <a:xfrm>
            <a:off x="1550602" y="4726017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3601378" y="4726017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resume</a:t>
            </a:r>
            <a:endParaRPr lang="en-GB" dirty="0"/>
          </a:p>
        </p:txBody>
      </p:sp>
      <p:cxnSp>
        <p:nvCxnSpPr>
          <p:cNvPr id="58" name="Connettore 2 57"/>
          <p:cNvCxnSpPr>
            <a:stCxn id="56" idx="0"/>
            <a:endCxn id="41" idx="4"/>
          </p:cNvCxnSpPr>
          <p:nvPr/>
        </p:nvCxnSpPr>
        <p:spPr>
          <a:xfrm flipH="1" flipV="1">
            <a:off x="2145944" y="4269949"/>
            <a:ext cx="4439" cy="4560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42" idx="2"/>
            <a:endCxn id="56" idx="2"/>
          </p:cNvCxnSpPr>
          <p:nvPr/>
        </p:nvCxnSpPr>
        <p:spPr>
          <a:xfrm rot="16200000" flipH="1">
            <a:off x="580138" y="4178184"/>
            <a:ext cx="925665" cy="1015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099835" y="4301894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cxnSp>
        <p:nvCxnSpPr>
          <p:cNvPr id="64" name="Connettore 2 63"/>
          <p:cNvCxnSpPr>
            <a:stCxn id="57" idx="2"/>
            <a:endCxn id="56" idx="6"/>
          </p:cNvCxnSpPr>
          <p:nvPr/>
        </p:nvCxnSpPr>
        <p:spPr>
          <a:xfrm flipH="1">
            <a:off x="2750164" y="5148649"/>
            <a:ext cx="85121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/>
          <p:cNvSpPr txBox="1"/>
          <p:nvPr/>
        </p:nvSpPr>
        <p:spPr>
          <a:xfrm>
            <a:off x="2634300" y="4840872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68" name="Ovale 67"/>
          <p:cNvSpPr/>
          <p:nvPr/>
        </p:nvSpPr>
        <p:spPr>
          <a:xfrm>
            <a:off x="5771435" y="3451993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cxnSp>
        <p:nvCxnSpPr>
          <p:cNvPr id="69" name="Connettore 1 68"/>
          <p:cNvCxnSpPr>
            <a:endCxn id="68" idx="2"/>
          </p:cNvCxnSpPr>
          <p:nvPr/>
        </p:nvCxnSpPr>
        <p:spPr>
          <a:xfrm>
            <a:off x="5508104" y="3874625"/>
            <a:ext cx="263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69"/>
          <p:cNvSpPr/>
          <p:nvPr/>
        </p:nvSpPr>
        <p:spPr>
          <a:xfrm>
            <a:off x="7756247" y="3441552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init</a:t>
            </a:r>
            <a:endParaRPr lang="en-GB" dirty="0"/>
          </a:p>
        </p:txBody>
      </p:sp>
      <p:cxnSp>
        <p:nvCxnSpPr>
          <p:cNvPr id="71" name="Connettore 2 70"/>
          <p:cNvCxnSpPr>
            <a:stCxn id="68" idx="6"/>
            <a:endCxn id="70" idx="2"/>
          </p:cNvCxnSpPr>
          <p:nvPr/>
        </p:nvCxnSpPr>
        <p:spPr>
          <a:xfrm flipV="1">
            <a:off x="6970997" y="3864184"/>
            <a:ext cx="78525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6825654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73" name="Ovale 72"/>
          <p:cNvSpPr/>
          <p:nvPr/>
        </p:nvSpPr>
        <p:spPr>
          <a:xfrm>
            <a:off x="5907008" y="4431930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</a:t>
            </a:r>
            <a:endParaRPr lang="en-GB" dirty="0"/>
          </a:p>
        </p:txBody>
      </p:sp>
      <p:sp>
        <p:nvSpPr>
          <p:cNvPr id="74" name="Ovale 73"/>
          <p:cNvSpPr/>
          <p:nvPr/>
        </p:nvSpPr>
        <p:spPr>
          <a:xfrm>
            <a:off x="7488091" y="4455782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resume</a:t>
            </a:r>
            <a:endParaRPr lang="en-GB" dirty="0"/>
          </a:p>
        </p:txBody>
      </p:sp>
      <p:cxnSp>
        <p:nvCxnSpPr>
          <p:cNvPr id="76" name="Connettore 4 75"/>
          <p:cNvCxnSpPr>
            <a:stCxn id="80" idx="2"/>
            <a:endCxn id="73" idx="2"/>
          </p:cNvCxnSpPr>
          <p:nvPr/>
        </p:nvCxnSpPr>
        <p:spPr>
          <a:xfrm rot="16200000" flipH="1">
            <a:off x="5291807" y="4239361"/>
            <a:ext cx="557306" cy="6730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4 85"/>
          <p:cNvCxnSpPr>
            <a:stCxn id="80" idx="2"/>
            <a:endCxn id="74" idx="4"/>
          </p:cNvCxnSpPr>
          <p:nvPr/>
        </p:nvCxnSpPr>
        <p:spPr>
          <a:xfrm rot="16200000" flipH="1">
            <a:off x="6175506" y="3355661"/>
            <a:ext cx="1003789" cy="2886977"/>
          </a:xfrm>
          <a:prstGeom prst="bentConnector3">
            <a:avLst>
              <a:gd name="adj1" fmla="val 122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51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664265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5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52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203"/>
            <a:ext cx="47815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27241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24744"/>
            <a:ext cx="51625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7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53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714375"/>
            <a:ext cx="51625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0778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Giovedi</a:t>
            </a:r>
            <a:r>
              <a:rPr lang="it-IT" dirty="0" smtClean="0"/>
              <a:t> 21 Maggio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54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971600" y="1412776"/>
            <a:ext cx="69489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200" dirty="0"/>
              <a:t>it.unibo.qak20.boudaryrobot.analysis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200" dirty="0" smtClean="0"/>
              <a:t>it.unibo.qak20.basicrobot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robotWeb2020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it.unibo.frontend20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it.unibo.qak20.robotboundary</a:t>
            </a:r>
          </a:p>
        </p:txBody>
      </p:sp>
    </p:spTree>
    <p:extLst>
      <p:ext uri="{BB962C8B-B14F-4D97-AF65-F5344CB8AC3E}">
        <p14:creationId xmlns:p14="http://schemas.microsoft.com/office/powerpoint/2010/main" val="11307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55</a:t>
            </a:fld>
            <a:endParaRPr lang="en-GB"/>
          </a:p>
        </p:txBody>
      </p:sp>
      <p:pic>
        <p:nvPicPr>
          <p:cNvPr id="6" name="Picture 2" descr="RaspCommented0">
            <a:extLst>
              <a:ext uri="{FF2B5EF4-FFF2-40B4-BE49-F238E27FC236}">
                <a16:creationId xmlns="" xmlns:a16="http://schemas.microsoft.com/office/drawing/2014/main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" y="88013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o 21"/>
          <p:cNvGrpSpPr/>
          <p:nvPr/>
        </p:nvGrpSpPr>
        <p:grpSpPr>
          <a:xfrm>
            <a:off x="1556761" y="2173057"/>
            <a:ext cx="3410583" cy="2244824"/>
            <a:chOff x="4631703" y="320080"/>
            <a:chExt cx="3410583" cy="2244824"/>
          </a:xfrm>
        </p:grpSpPr>
        <p:sp>
          <p:nvSpPr>
            <p:cNvPr id="7" name="Rettangolo arrotondato 6"/>
            <p:cNvSpPr/>
            <p:nvPr/>
          </p:nvSpPr>
          <p:spPr>
            <a:xfrm>
              <a:off x="5534417" y="548680"/>
              <a:ext cx="2507869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915037" y="939464"/>
              <a:ext cx="1696867" cy="1234655"/>
              <a:chOff x="2460219" y="2004003"/>
              <a:chExt cx="1696867" cy="1234655"/>
            </a:xfrm>
          </p:grpSpPr>
          <p:sp>
            <p:nvSpPr>
              <p:cNvPr id="9" name="Triangolo isoscele 8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" name="Gruppo 82">
                <a:extLst>
                  <a:ext uri="{FF2B5EF4-FFF2-40B4-BE49-F238E27FC236}">
                    <a16:creationId xmlns=""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" name="Ovale 38">
                  <a:extLst>
                    <a:ext uri="{FF2B5EF4-FFF2-40B4-BE49-F238E27FC236}">
                      <a16:creationId xmlns=""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3" name="Rettangolo 39">
                  <a:extLst>
                    <a:ext uri="{FF2B5EF4-FFF2-40B4-BE49-F238E27FC236}">
                      <a16:creationId xmlns=""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" name="Triangolo isoscele 42">
                  <a:extLst>
                    <a:ext uri="{FF2B5EF4-FFF2-40B4-BE49-F238E27FC236}">
                      <a16:creationId xmlns=""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1" name="Rettangolo 10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Rettangolo 14"/>
            <p:cNvSpPr/>
            <p:nvPr/>
          </p:nvSpPr>
          <p:spPr>
            <a:xfrm>
              <a:off x="5828801" y="3200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972244" y="134736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</a:p>
          </p:txBody>
        </p:sp>
        <p:grpSp>
          <p:nvGrpSpPr>
            <p:cNvPr id="17" name="Gruppo 75">
              <a:extLst>
                <a:ext uri="{FF2B5EF4-FFF2-40B4-BE49-F238E27FC236}">
                  <a16:creationId xmlns="" xmlns:a16="http://schemas.microsoft.com/office/drawing/2014/main" id="{B4D0071D-CA71-4308-A0EF-5DC7AF889F94}"/>
                </a:ext>
              </a:extLst>
            </p:cNvPr>
            <p:cNvGrpSpPr/>
            <p:nvPr/>
          </p:nvGrpSpPr>
          <p:grpSpPr>
            <a:xfrm flipH="1">
              <a:off x="4839428" y="749275"/>
              <a:ext cx="592487" cy="258092"/>
              <a:chOff x="5133975" y="5295900"/>
              <a:chExt cx="342900" cy="238125"/>
            </a:xfrm>
          </p:grpSpPr>
          <p:sp>
            <p:nvSpPr>
              <p:cNvPr id="18" name="Figura a mano libera 76">
                <a:extLst>
                  <a:ext uri="{FF2B5EF4-FFF2-40B4-BE49-F238E27FC236}">
                    <a16:creationId xmlns="" xmlns:a16="http://schemas.microsoft.com/office/drawing/2014/main" id="{6B759666-E9F3-438A-B6BE-A3109B2188EF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7">
                <a:extLst>
                  <a:ext uri="{FF2B5EF4-FFF2-40B4-BE49-F238E27FC236}">
                    <a16:creationId xmlns="" xmlns:a16="http://schemas.microsoft.com/office/drawing/2014/main" id="{CAE1EC72-4B97-40C0-9F05-2FB86004F97D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78">
                <a:extLst>
                  <a:ext uri="{FF2B5EF4-FFF2-40B4-BE49-F238E27FC236}">
                    <a16:creationId xmlns="" xmlns:a16="http://schemas.microsoft.com/office/drawing/2014/main" id="{B386261D-93C9-4367-B8F4-54A87522B7AF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Rettangolo 79">
              <a:extLst>
                <a:ext uri="{FF2B5EF4-FFF2-40B4-BE49-F238E27FC236}">
                  <a16:creationId xmlns="" xmlns:a16="http://schemas.microsoft.com/office/drawing/2014/main" id="{11359990-67EB-4590-9BC0-062F8646FDFC}"/>
                </a:ext>
              </a:extLst>
            </p:cNvPr>
            <p:cNvSpPr/>
            <p:nvPr/>
          </p:nvSpPr>
          <p:spPr>
            <a:xfrm>
              <a:off x="4631703" y="422800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obstacle</a:t>
              </a:r>
              <a:endParaRPr lang="en-GB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51" y="1108643"/>
            <a:ext cx="2086000" cy="18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100+ Smartphone Pictures | Download Free Images &amp; Stock Photos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507" y="3981662"/>
            <a:ext cx="2331607" cy="1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900151"/>
            <a:ext cx="2104170" cy="10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rsonal comput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9" y="1086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/>
          <p:cNvCxnSpPr/>
          <p:nvPr/>
        </p:nvCxnSpPr>
        <p:spPr>
          <a:xfrm>
            <a:off x="3410583" y="1700808"/>
            <a:ext cx="1305433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magin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" y="5036522"/>
            <a:ext cx="1580034" cy="1268298"/>
          </a:xfrm>
          <a:prstGeom prst="rect">
            <a:avLst/>
          </a:prstGeom>
        </p:spPr>
      </p:pic>
      <p:cxnSp>
        <p:nvCxnSpPr>
          <p:cNvPr id="31" name="Connettore 2 30"/>
          <p:cNvCxnSpPr/>
          <p:nvPr/>
        </p:nvCxnSpPr>
        <p:spPr>
          <a:xfrm>
            <a:off x="1563476" y="4115489"/>
            <a:ext cx="0" cy="92103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Martedi</a:t>
            </a:r>
            <a:r>
              <a:rPr lang="it-IT" dirty="0" smtClean="0"/>
              <a:t> 26 Maggio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56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800212" y="5157192"/>
            <a:ext cx="72114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it.unibo.planner20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u="sng" dirty="0" smtClean="0"/>
              <a:t>it.unibo.qak20.robotroommap  </a:t>
            </a:r>
            <a:r>
              <a:rPr lang="en-GB" sz="3200" dirty="0" smtClean="0"/>
              <a:t>(TODO)</a:t>
            </a:r>
            <a:endParaRPr lang="en-GB" sz="3200" dirty="0"/>
          </a:p>
        </p:txBody>
      </p:sp>
      <p:pic>
        <p:nvPicPr>
          <p:cNvPr id="6" name="Picture 2" descr="RaspCommented0">
            <a:extLst>
              <a:ext uri="{FF2B5EF4-FFF2-40B4-BE49-F238E27FC236}">
                <a16:creationId xmlns="" xmlns:a16="http://schemas.microsoft.com/office/drawing/2014/main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" y="88013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o 21"/>
          <p:cNvGrpSpPr/>
          <p:nvPr/>
        </p:nvGrpSpPr>
        <p:grpSpPr>
          <a:xfrm>
            <a:off x="0" y="2173057"/>
            <a:ext cx="3410583" cy="2244824"/>
            <a:chOff x="4631703" y="320080"/>
            <a:chExt cx="3410583" cy="2244824"/>
          </a:xfrm>
        </p:grpSpPr>
        <p:sp>
          <p:nvSpPr>
            <p:cNvPr id="7" name="Rettangolo arrotondato 6"/>
            <p:cNvSpPr/>
            <p:nvPr/>
          </p:nvSpPr>
          <p:spPr>
            <a:xfrm>
              <a:off x="5534417" y="548680"/>
              <a:ext cx="2507869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915037" y="939464"/>
              <a:ext cx="1696867" cy="1234655"/>
              <a:chOff x="2460219" y="2004003"/>
              <a:chExt cx="1696867" cy="1234655"/>
            </a:xfrm>
          </p:grpSpPr>
          <p:sp>
            <p:nvSpPr>
              <p:cNvPr id="9" name="Triangolo isoscele 8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" name="Gruppo 82">
                <a:extLst>
                  <a:ext uri="{FF2B5EF4-FFF2-40B4-BE49-F238E27FC236}">
                    <a16:creationId xmlns=""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" name="Ovale 38">
                  <a:extLst>
                    <a:ext uri="{FF2B5EF4-FFF2-40B4-BE49-F238E27FC236}">
                      <a16:creationId xmlns=""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3" name="Rettangolo 39">
                  <a:extLst>
                    <a:ext uri="{FF2B5EF4-FFF2-40B4-BE49-F238E27FC236}">
                      <a16:creationId xmlns=""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" name="Triangolo isoscele 42">
                  <a:extLst>
                    <a:ext uri="{FF2B5EF4-FFF2-40B4-BE49-F238E27FC236}">
                      <a16:creationId xmlns=""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1" name="Rettangolo 10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Rettangolo 14"/>
            <p:cNvSpPr/>
            <p:nvPr/>
          </p:nvSpPr>
          <p:spPr>
            <a:xfrm>
              <a:off x="5828801" y="3200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972244" y="134736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</a:p>
          </p:txBody>
        </p:sp>
        <p:grpSp>
          <p:nvGrpSpPr>
            <p:cNvPr id="17" name="Gruppo 75">
              <a:extLst>
                <a:ext uri="{FF2B5EF4-FFF2-40B4-BE49-F238E27FC236}">
                  <a16:creationId xmlns="" xmlns:a16="http://schemas.microsoft.com/office/drawing/2014/main" id="{B4D0071D-CA71-4308-A0EF-5DC7AF889F94}"/>
                </a:ext>
              </a:extLst>
            </p:cNvPr>
            <p:cNvGrpSpPr/>
            <p:nvPr/>
          </p:nvGrpSpPr>
          <p:grpSpPr>
            <a:xfrm flipH="1">
              <a:off x="4839428" y="749275"/>
              <a:ext cx="592487" cy="258092"/>
              <a:chOff x="5133975" y="5295900"/>
              <a:chExt cx="342900" cy="238125"/>
            </a:xfrm>
          </p:grpSpPr>
          <p:sp>
            <p:nvSpPr>
              <p:cNvPr id="18" name="Figura a mano libera 76">
                <a:extLst>
                  <a:ext uri="{FF2B5EF4-FFF2-40B4-BE49-F238E27FC236}">
                    <a16:creationId xmlns="" xmlns:a16="http://schemas.microsoft.com/office/drawing/2014/main" id="{6B759666-E9F3-438A-B6BE-A3109B2188EF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7">
                <a:extLst>
                  <a:ext uri="{FF2B5EF4-FFF2-40B4-BE49-F238E27FC236}">
                    <a16:creationId xmlns="" xmlns:a16="http://schemas.microsoft.com/office/drawing/2014/main" id="{CAE1EC72-4B97-40C0-9F05-2FB86004F97D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78">
                <a:extLst>
                  <a:ext uri="{FF2B5EF4-FFF2-40B4-BE49-F238E27FC236}">
                    <a16:creationId xmlns="" xmlns:a16="http://schemas.microsoft.com/office/drawing/2014/main" id="{B386261D-93C9-4367-B8F4-54A87522B7AF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Rettangolo 79">
              <a:extLst>
                <a:ext uri="{FF2B5EF4-FFF2-40B4-BE49-F238E27FC236}">
                  <a16:creationId xmlns="" xmlns:a16="http://schemas.microsoft.com/office/drawing/2014/main" id="{11359990-67EB-4590-9BC0-062F8646FDFC}"/>
                </a:ext>
              </a:extLst>
            </p:cNvPr>
            <p:cNvSpPr/>
            <p:nvPr/>
          </p:nvSpPr>
          <p:spPr>
            <a:xfrm>
              <a:off x="4631703" y="422800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obstacle</a:t>
              </a:r>
              <a:endParaRPr lang="en-GB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51" y="1108643"/>
            <a:ext cx="2086000" cy="18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100+ Smartphone Pictures | Download Free Images &amp; Stock Photos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097" y="4140619"/>
            <a:ext cx="2331607" cy="1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534" y="3378371"/>
            <a:ext cx="2104170" cy="10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rsonal comput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9" y="1086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/>
          <p:cNvCxnSpPr/>
          <p:nvPr/>
        </p:nvCxnSpPr>
        <p:spPr>
          <a:xfrm>
            <a:off x="3410583" y="1700808"/>
            <a:ext cx="13054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57</a:t>
            </a:fld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3" y="271533"/>
            <a:ext cx="8887234" cy="631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927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58</a:t>
            </a:fld>
            <a:endParaRPr lang="en-GB"/>
          </a:p>
        </p:txBody>
      </p:sp>
      <p:pic>
        <p:nvPicPr>
          <p:cNvPr id="1026" name="Picture 2" descr="Spring Boot WebSocket: How messages are handled on server-s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556792"/>
            <a:ext cx="759395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6247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59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971600" y="980728"/>
            <a:ext cx="6985246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Virtual robot on </a:t>
            </a:r>
            <a:r>
              <a:rPr lang="it-IT" sz="2800" dirty="0"/>
              <a:t>PC (</a:t>
            </a:r>
            <a:r>
              <a:rPr lang="it-IT" sz="2800" dirty="0" smtClean="0"/>
              <a:t>192.168.1.22)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Basicrobot</a:t>
            </a:r>
            <a:r>
              <a:rPr lang="it-IT" sz="2800" dirty="0"/>
              <a:t> in </a:t>
            </a:r>
            <a:r>
              <a:rPr lang="it-IT" sz="2800" dirty="0">
                <a:solidFill>
                  <a:srgbClr val="0070C0"/>
                </a:solidFill>
              </a:rPr>
              <a:t>\</a:t>
            </a:r>
            <a:r>
              <a:rPr lang="it-IT" sz="2800" dirty="0" smtClean="0">
                <a:solidFill>
                  <a:srgbClr val="0070C0"/>
                </a:solidFill>
              </a:rPr>
              <a:t>it.unibo.qak20.basicrobot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Create </a:t>
            </a:r>
            <a:r>
              <a:rPr lang="it-IT" sz="2800" dirty="0" err="1" smtClean="0"/>
              <a:t>distribution</a:t>
            </a:r>
            <a:r>
              <a:rPr lang="it-IT" sz="2800" dirty="0" smtClean="0"/>
              <a:t> for the </a:t>
            </a:r>
            <a:r>
              <a:rPr lang="it-IT" sz="2800" dirty="0" err="1" smtClean="0"/>
              <a:t>basicrobot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ConsoleGui</a:t>
            </a:r>
            <a:r>
              <a:rPr lang="it-IT" sz="2800" dirty="0" smtClean="0"/>
              <a:t> &amp; </a:t>
            </a:r>
            <a:r>
              <a:rPr lang="it-IT" sz="2800" dirty="0" err="1" smtClean="0"/>
              <a:t>Coap</a:t>
            </a:r>
            <a:r>
              <a:rPr lang="it-IT" sz="2800" dirty="0" smtClean="0"/>
              <a:t> </a:t>
            </a:r>
            <a:r>
              <a:rPr lang="it-IT" sz="2800" dirty="0" err="1" smtClean="0"/>
              <a:t>observer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Basicrobot</a:t>
            </a:r>
            <a:r>
              <a:rPr lang="it-IT" sz="2800" dirty="0" smtClean="0"/>
              <a:t> su </a:t>
            </a:r>
            <a:r>
              <a:rPr lang="it-IT" sz="2800" dirty="0" err="1" smtClean="0"/>
              <a:t>Rasp</a:t>
            </a:r>
            <a:r>
              <a:rPr lang="it-IT" sz="2800" dirty="0" smtClean="0"/>
              <a:t> (192.168.1.5) &amp; VR su PC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Webrobot</a:t>
            </a:r>
            <a:r>
              <a:rPr lang="it-IT" sz="28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Configuration </a:t>
            </a:r>
            <a:r>
              <a:rPr lang="en-GB" sz="2000" dirty="0" err="1" smtClean="0"/>
              <a:t>su</a:t>
            </a:r>
            <a:r>
              <a:rPr lang="en-GB" sz="2000" dirty="0" smtClean="0"/>
              <a:t> </a:t>
            </a:r>
            <a:r>
              <a:rPr lang="en-GB" sz="2000" dirty="0" smtClean="0">
                <a:solidFill>
                  <a:srgbClr val="C00000"/>
                </a:solidFill>
              </a:rPr>
              <a:t>resources/</a:t>
            </a:r>
            <a:r>
              <a:rPr lang="en-GB" sz="2000" dirty="0" err="1" smtClean="0">
                <a:solidFill>
                  <a:srgbClr val="C00000"/>
                </a:solidFill>
              </a:rPr>
              <a:t>connQak</a:t>
            </a:r>
            <a:r>
              <a:rPr lang="en-GB" sz="2000" dirty="0" smtClean="0">
                <a:solidFill>
                  <a:srgbClr val="C00000"/>
                </a:solidFill>
              </a:rPr>
              <a:t> /</a:t>
            </a:r>
            <a:r>
              <a:rPr lang="en-GB" sz="2000" dirty="0" err="1" smtClean="0">
                <a:solidFill>
                  <a:srgbClr val="C00000"/>
                </a:solidFill>
              </a:rPr>
              <a:t>ConnConfig</a:t>
            </a:r>
            <a:endParaRPr lang="en-GB" sz="2000" dirty="0" smtClean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e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r>
              <a:rPr lang="en-GB" sz="2000" dirty="0" err="1" smtClean="0">
                <a:solidFill>
                  <a:srgbClr val="C00000"/>
                </a:solidFill>
              </a:rPr>
              <a:t>RobotController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r>
              <a:rPr lang="en-GB" sz="2000" dirty="0" err="1"/>
              <a:t>htmlPage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endParaRPr lang="it-IT" sz="20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&amp; </a:t>
            </a:r>
            <a:r>
              <a:rPr lang="it-IT" sz="2800" dirty="0" err="1" smtClean="0"/>
              <a:t>coapobs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Real robot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Boundary</a:t>
            </a:r>
            <a:r>
              <a:rPr lang="it-IT" sz="2800" dirty="0" smtClean="0"/>
              <a:t> </a:t>
            </a:r>
            <a:r>
              <a:rPr lang="it-IT" sz="2800" dirty="0" err="1" smtClean="0"/>
              <a:t>planner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0768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</a:t>
            </a:fld>
            <a:endParaRPr lang="en-GB"/>
          </a:p>
        </p:txBody>
      </p:sp>
      <p:sp>
        <p:nvSpPr>
          <p:cNvPr id="21" name="Stella a 7 punte 20"/>
          <p:cNvSpPr/>
          <p:nvPr/>
        </p:nvSpPr>
        <p:spPr>
          <a:xfrm>
            <a:off x="2001913" y="700337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2822166" y="494345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Freccia circolare in giù 25"/>
          <p:cNvSpPr/>
          <p:nvPr/>
        </p:nvSpPr>
        <p:spPr>
          <a:xfrm>
            <a:off x="1895858" y="452526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1382657" y="79541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e 29"/>
          <p:cNvSpPr/>
          <p:nvPr/>
        </p:nvSpPr>
        <p:spPr>
          <a:xfrm>
            <a:off x="3482001" y="1395837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asellaDiTesto 32"/>
          <p:cNvSpPr txBox="1"/>
          <p:nvPr/>
        </p:nvSpPr>
        <p:spPr>
          <a:xfrm>
            <a:off x="1027465" y="110372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1058399" y="78844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734141" y="78667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ttore 4 12"/>
          <p:cNvCxnSpPr>
            <a:stCxn id="21" idx="2"/>
            <a:endCxn id="30" idx="4"/>
          </p:cNvCxnSpPr>
          <p:nvPr/>
        </p:nvCxnSpPr>
        <p:spPr>
          <a:xfrm rot="16200000" flipH="1">
            <a:off x="2831764" y="935894"/>
            <a:ext cx="446691" cy="1151695"/>
          </a:xfrm>
          <a:prstGeom prst="bentConnector3">
            <a:avLst>
              <a:gd name="adj1" fmla="val 1511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3779912" y="1550421"/>
            <a:ext cx="19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abstract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it-IT" dirty="0"/>
          </a:p>
        </p:txBody>
      </p:sp>
      <p:sp>
        <p:nvSpPr>
          <p:cNvPr id="39" name="Stella a 7 punte 38"/>
          <p:cNvSpPr/>
          <p:nvPr/>
        </p:nvSpPr>
        <p:spPr>
          <a:xfrm>
            <a:off x="2268067" y="4396153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ttangolo 39"/>
          <p:cNvSpPr/>
          <p:nvPr/>
        </p:nvSpPr>
        <p:spPr>
          <a:xfrm>
            <a:off x="3088320" y="4190161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Freccia circolare in giù 40"/>
          <p:cNvSpPr/>
          <p:nvPr/>
        </p:nvSpPr>
        <p:spPr>
          <a:xfrm>
            <a:off x="2162012" y="4148342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1648811" y="4491233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e 42"/>
          <p:cNvSpPr/>
          <p:nvPr/>
        </p:nvSpPr>
        <p:spPr>
          <a:xfrm>
            <a:off x="3748155" y="5091653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ttangolo 44"/>
          <p:cNvSpPr/>
          <p:nvPr/>
        </p:nvSpPr>
        <p:spPr>
          <a:xfrm>
            <a:off x="4525761" y="2805144"/>
            <a:ext cx="161758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i="1" dirty="0">
                <a:solidFill>
                  <a:schemeClr val="tx1"/>
                </a:solidFill>
              </a:rPr>
              <a:t>Message-</a:t>
            </a:r>
            <a:r>
              <a:rPr lang="it-IT" sz="1600" i="1" dirty="0" err="1">
                <a:solidFill>
                  <a:schemeClr val="tx1"/>
                </a:solidFill>
              </a:rPr>
              <a:t>driven</a:t>
            </a:r>
            <a:endParaRPr lang="it-IT" sz="1600" i="1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Triangolo isoscele 45"/>
          <p:cNvSpPr/>
          <p:nvPr/>
        </p:nvSpPr>
        <p:spPr>
          <a:xfrm rot="16200000">
            <a:off x="4668754" y="4482320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CasellaDiTesto 47"/>
          <p:cNvSpPr txBox="1"/>
          <p:nvPr/>
        </p:nvSpPr>
        <p:spPr>
          <a:xfrm>
            <a:off x="2928795" y="2967001"/>
            <a:ext cx="1142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</a:p>
          <a:p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49" name="Ovale 48"/>
          <p:cNvSpPr/>
          <p:nvPr/>
        </p:nvSpPr>
        <p:spPr>
          <a:xfrm>
            <a:off x="4227850" y="3092718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stCxn id="39" idx="6"/>
            <a:endCxn id="49" idx="2"/>
          </p:cNvCxnSpPr>
          <p:nvPr/>
        </p:nvCxnSpPr>
        <p:spPr>
          <a:xfrm rot="5400000" flipH="1" flipV="1">
            <a:off x="2846222" y="3014526"/>
            <a:ext cx="1133809" cy="16294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293619" y="4799544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5246944" y="425643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sp>
        <p:nvSpPr>
          <p:cNvPr id="53" name="Rettangolo 52"/>
          <p:cNvSpPr/>
          <p:nvPr/>
        </p:nvSpPr>
        <p:spPr>
          <a:xfrm>
            <a:off x="1324553" y="448425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ttangolo 53"/>
          <p:cNvSpPr/>
          <p:nvPr/>
        </p:nvSpPr>
        <p:spPr>
          <a:xfrm>
            <a:off x="1000295" y="448248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ttore 4 19"/>
          <p:cNvCxnSpPr>
            <a:stCxn id="45" idx="2"/>
            <a:endCxn id="46" idx="3"/>
          </p:cNvCxnSpPr>
          <p:nvPr/>
        </p:nvCxnSpPr>
        <p:spPr>
          <a:xfrm rot="5400000">
            <a:off x="4710561" y="4001773"/>
            <a:ext cx="906220" cy="3417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071415" y="5086561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58" name="Rettangolo 57"/>
          <p:cNvSpPr/>
          <p:nvPr/>
        </p:nvSpPr>
        <p:spPr>
          <a:xfrm>
            <a:off x="1810940" y="1224079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kactor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784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arrotondato 13"/>
          <p:cNvSpPr/>
          <p:nvPr/>
        </p:nvSpPr>
        <p:spPr>
          <a:xfrm>
            <a:off x="683568" y="364014"/>
            <a:ext cx="3117390" cy="1984866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60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971600" y="548680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045160" y="638890"/>
            <a:ext cx="39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app.js</a:t>
            </a:r>
          </a:p>
          <a:p>
            <a:r>
              <a:rPr lang="it-IT" dirty="0" smtClean="0"/>
              <a:t>	</a:t>
            </a:r>
            <a:r>
              <a:rPr lang="en-GB" dirty="0" err="1" smtClean="0"/>
              <a:t>sendTheMove</a:t>
            </a:r>
            <a:r>
              <a:rPr lang="en-GB" dirty="0" smtClean="0"/>
              <a:t>    </a:t>
            </a:r>
            <a:r>
              <a:rPr lang="en-GB" dirty="0" smtClean="0">
                <a:sym typeface="Wingdings" panose="05000000000000000000" pitchFamily="2" charset="2"/>
              </a:rPr>
              <a:t> /app/move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228184" y="562989"/>
            <a:ext cx="168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RobotController</a:t>
            </a:r>
            <a:endParaRPr lang="en-GB" dirty="0"/>
          </a:p>
        </p:txBody>
      </p:sp>
      <p:sp>
        <p:nvSpPr>
          <p:cNvPr id="7" name="Rettangolo 6"/>
          <p:cNvSpPr/>
          <p:nvPr/>
        </p:nvSpPr>
        <p:spPr>
          <a:xfrm>
            <a:off x="3800958" y="179348"/>
            <a:ext cx="1830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WebSocketConfig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080537" y="98514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BusinessLogic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242263" y="1676240"/>
            <a:ext cx="74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/</a:t>
            </a:r>
            <a:r>
              <a:rPr lang="it-IT" dirty="0" err="1" smtClean="0"/>
              <a:t>topic</a:t>
            </a:r>
            <a:endParaRPr lang="en-GB" dirty="0"/>
          </a:p>
        </p:txBody>
      </p:sp>
      <p:cxnSp>
        <p:nvCxnSpPr>
          <p:cNvPr id="11" name="Connettore 2 10"/>
          <p:cNvCxnSpPr/>
          <p:nvPr/>
        </p:nvCxnSpPr>
        <p:spPr>
          <a:xfrm flipH="1">
            <a:off x="5796136" y="186090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>
            <a:off x="3260898" y="186650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5796136" y="371703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341018" y="3532366"/>
            <a:ext cx="11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Html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0289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61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251520" y="692696"/>
            <a:ext cx="884633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smtClean="0"/>
              <a:t>Se avete tempo portate il </a:t>
            </a:r>
            <a:r>
              <a:rPr lang="it-IT" sz="3200" dirty="0" err="1" smtClean="0"/>
              <a:t>robotweb</a:t>
            </a:r>
            <a:r>
              <a:rPr lang="it-IT" sz="3200" dirty="0" smtClean="0"/>
              <a:t> su </a:t>
            </a:r>
            <a:r>
              <a:rPr lang="it-IT" sz="3200" dirty="0" err="1" smtClean="0"/>
              <a:t>Rasp</a:t>
            </a:r>
            <a:endParaRPr lang="it-IT" sz="3200" dirty="0" smtClean="0"/>
          </a:p>
          <a:p>
            <a:endParaRPr lang="it-IT" sz="3200" dirty="0"/>
          </a:p>
          <a:p>
            <a:r>
              <a:rPr lang="it-IT" sz="3200" dirty="0" smtClean="0">
                <a:solidFill>
                  <a:srgbClr val="C00000"/>
                </a:solidFill>
              </a:rPr>
              <a:t>Robot </a:t>
            </a:r>
            <a:r>
              <a:rPr lang="it-IT" sz="3200" dirty="0" err="1" smtClean="0">
                <a:solidFill>
                  <a:srgbClr val="C00000"/>
                </a:solidFill>
              </a:rPr>
              <a:t>boundary</a:t>
            </a:r>
            <a:r>
              <a:rPr lang="it-IT" sz="3200" dirty="0" smtClean="0">
                <a:solidFill>
                  <a:srgbClr val="C00000"/>
                </a:solidFill>
              </a:rPr>
              <a:t> problem</a:t>
            </a:r>
          </a:p>
          <a:p>
            <a:endParaRPr lang="it-IT" sz="3200" dirty="0"/>
          </a:p>
          <a:p>
            <a:r>
              <a:rPr lang="it-IT" sz="3200" dirty="0" smtClean="0"/>
              <a:t>Inviare via web il comando START e </a:t>
            </a:r>
          </a:p>
          <a:p>
            <a:r>
              <a:rPr lang="it-IT" sz="3200" dirty="0" smtClean="0"/>
              <a:t>vedere la mappa costruita</a:t>
            </a:r>
          </a:p>
          <a:p>
            <a:r>
              <a:rPr lang="it-IT" sz="3200" dirty="0" smtClean="0"/>
              <a:t>Dal </a:t>
            </a:r>
            <a:r>
              <a:rPr lang="it-IT" sz="3200" dirty="0" err="1" smtClean="0"/>
              <a:t>boundaryrobot</a:t>
            </a:r>
            <a:r>
              <a:rPr lang="it-IT" sz="3200" dirty="0" smtClean="0"/>
              <a:t> sulla pagina web.</a:t>
            </a:r>
          </a:p>
          <a:p>
            <a:endParaRPr lang="it-IT" sz="3200" dirty="0"/>
          </a:p>
          <a:p>
            <a:r>
              <a:rPr lang="it-IT" sz="3200" dirty="0" smtClean="0"/>
              <a:t>Forse non è bene modificare il codice del </a:t>
            </a:r>
            <a:r>
              <a:rPr lang="it-IT" sz="3200" dirty="0" err="1" smtClean="0">
                <a:solidFill>
                  <a:srgbClr val="C00000"/>
                </a:solidFill>
              </a:rPr>
              <a:t>basicrobot</a:t>
            </a:r>
            <a:endParaRPr lang="it-IT" sz="3200" dirty="0" smtClean="0">
              <a:solidFill>
                <a:srgbClr val="C00000"/>
              </a:solidFill>
            </a:endParaRPr>
          </a:p>
          <a:p>
            <a:r>
              <a:rPr lang="it-IT" sz="3200" dirty="0" smtClean="0"/>
              <a:t>Ma più opportunamente introdurre un altro</a:t>
            </a:r>
          </a:p>
          <a:p>
            <a:r>
              <a:rPr lang="it-IT" sz="3200" dirty="0" smtClean="0"/>
              <a:t>‘</a:t>
            </a:r>
            <a:r>
              <a:rPr lang="it-IT" sz="3200" dirty="0" err="1" smtClean="0"/>
              <a:t>layer</a:t>
            </a:r>
            <a:r>
              <a:rPr lang="it-IT" sz="3200" dirty="0" smtClean="0"/>
              <a:t>’ nella business </a:t>
            </a:r>
            <a:r>
              <a:rPr lang="it-IT" sz="3200" dirty="0" err="1" smtClean="0"/>
              <a:t>logic</a:t>
            </a:r>
            <a:r>
              <a:rPr lang="it-IT" sz="3200" dirty="0" smtClean="0"/>
              <a:t>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669957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62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323528" y="670433"/>
            <a:ext cx="85671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800" dirty="0" smtClean="0"/>
              <a:t>Pull. </a:t>
            </a:r>
            <a:r>
              <a:rPr lang="it-IT" sz="2800" dirty="0"/>
              <a:t>Nuovi </a:t>
            </a:r>
            <a:r>
              <a:rPr lang="it-IT" sz="2800" dirty="0" smtClean="0"/>
              <a:t>progetti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C00000"/>
                </a:solidFill>
              </a:rPr>
              <a:t>it.unibo.qak.radar2020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 err="1" smtClean="0"/>
              <a:t>it.unibo.radarusage</a:t>
            </a:r>
            <a:endParaRPr lang="it-IT" sz="28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/>
              <a:t>it.unibo.qak20.robotroommap</a:t>
            </a:r>
            <a:endParaRPr lang="it-IT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b="1" dirty="0"/>
              <a:t>Towards the final application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800" dirty="0" smtClean="0"/>
              <a:t>robotWeb2020/</a:t>
            </a:r>
            <a:r>
              <a:rPr lang="en-GB" sz="2800" dirty="0" err="1" smtClean="0"/>
              <a:t>userdocs</a:t>
            </a:r>
            <a:r>
              <a:rPr lang="en-GB" sz="2800" dirty="0" smtClean="0"/>
              <a:t>/RobotWebonSpring.html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587687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63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683568" y="404664"/>
            <a:ext cx="768761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TODO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Create un nuovo progetto Java  </a:t>
            </a:r>
            <a:r>
              <a:rPr lang="it-IT" sz="2400" dirty="0" err="1" smtClean="0">
                <a:solidFill>
                  <a:srgbClr val="1318ED"/>
                </a:solidFill>
              </a:rPr>
              <a:t>it.unibo.radar.demo</a:t>
            </a:r>
            <a:endParaRPr lang="it-IT" sz="2400" dirty="0" smtClean="0">
              <a:solidFill>
                <a:srgbClr val="1318ED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dirty="0" smtClean="0">
                <a:solidFill>
                  <a:srgbClr val="1318ED"/>
                </a:solidFill>
              </a:rPr>
              <a:t>Create il ‘modello’ </a:t>
            </a:r>
            <a:r>
              <a:rPr lang="en-GB" sz="2400" b="1" dirty="0" err="1" smtClean="0"/>
              <a:t>demoradar.qak</a:t>
            </a:r>
            <a:endParaRPr lang="it-IT" sz="2400" dirty="0" smtClean="0">
              <a:solidFill>
                <a:srgbClr val="1318ED"/>
              </a:solidFill>
            </a:endParaRPr>
          </a:p>
          <a:p>
            <a:r>
              <a:rPr lang="en-GB" sz="2400" b="1" dirty="0"/>
              <a:t>System </a:t>
            </a:r>
            <a:r>
              <a:rPr lang="en-GB" sz="2400" b="1" dirty="0" err="1"/>
              <a:t>demoradar</a:t>
            </a:r>
            <a:endParaRPr lang="en-GB" sz="2400" b="1" dirty="0"/>
          </a:p>
          <a:p>
            <a:r>
              <a:rPr lang="en-GB" sz="2400" b="1" dirty="0" smtClean="0"/>
              <a:t>Context </a:t>
            </a:r>
            <a:r>
              <a:rPr lang="en-GB" sz="2400" b="1" dirty="0" err="1"/>
              <a:t>ctxdemoradar</a:t>
            </a:r>
            <a:r>
              <a:rPr lang="en-GB" sz="2400" b="1" dirty="0"/>
              <a:t> </a:t>
            </a:r>
            <a:r>
              <a:rPr lang="en-GB" sz="2400" b="1" dirty="0" err="1"/>
              <a:t>ip</a:t>
            </a:r>
            <a:r>
              <a:rPr lang="en-GB" sz="2400" b="1" dirty="0"/>
              <a:t> [ host= "</a:t>
            </a:r>
            <a:r>
              <a:rPr lang="en-GB" sz="2400" b="1" u="sng" dirty="0"/>
              <a:t>localhost"   port= 8039 ]  </a:t>
            </a:r>
          </a:p>
          <a:p>
            <a:r>
              <a:rPr lang="en-GB" sz="2400" b="1" dirty="0" err="1" smtClean="0"/>
              <a:t>QActor</a:t>
            </a:r>
            <a:r>
              <a:rPr lang="en-GB" sz="2400" b="1" dirty="0" smtClean="0"/>
              <a:t> </a:t>
            </a:r>
            <a:r>
              <a:rPr lang="en-GB" sz="2400" b="1" dirty="0" err="1"/>
              <a:t>demoradargui</a:t>
            </a:r>
            <a:r>
              <a:rPr lang="en-GB" sz="2400" b="1" dirty="0"/>
              <a:t> context </a:t>
            </a:r>
            <a:r>
              <a:rPr lang="en-GB" sz="2400" b="1" dirty="0" err="1"/>
              <a:t>ctxdemoradar</a:t>
            </a:r>
            <a:r>
              <a:rPr lang="en-GB" sz="2400" b="1" dirty="0"/>
              <a:t>{ </a:t>
            </a:r>
          </a:p>
          <a:p>
            <a:pPr lvl="1"/>
            <a:r>
              <a:rPr lang="en-GB" sz="2400" b="1" dirty="0" smtClean="0"/>
              <a:t>State </a:t>
            </a:r>
            <a:r>
              <a:rPr lang="en-GB" sz="2400" b="1" dirty="0"/>
              <a:t>s0 initial{ </a:t>
            </a:r>
          </a:p>
          <a:p>
            <a:pPr lvl="1"/>
            <a:r>
              <a:rPr lang="en-GB" sz="2400" b="1" dirty="0" smtClean="0"/>
              <a:t>	</a:t>
            </a:r>
            <a:r>
              <a:rPr lang="en-GB" sz="2400" b="1" dirty="0" smtClean="0">
                <a:solidFill>
                  <a:srgbClr val="C00000"/>
                </a:solidFill>
              </a:rPr>
              <a:t>run </a:t>
            </a:r>
            <a:r>
              <a:rPr lang="en-GB" sz="2400" b="1" dirty="0" err="1">
                <a:solidFill>
                  <a:srgbClr val="C00000"/>
                </a:solidFill>
              </a:rPr>
              <a:t>radarPojo.radarSupport.setUpRadarGui</a:t>
            </a:r>
            <a:r>
              <a:rPr lang="en-GB" sz="2400" b="1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GB" sz="2400" dirty="0"/>
              <a:t>} </a:t>
            </a:r>
          </a:p>
          <a:p>
            <a:r>
              <a:rPr lang="en-GB" sz="2400" dirty="0" smtClean="0"/>
              <a:t>}</a:t>
            </a:r>
          </a:p>
          <a:p>
            <a:r>
              <a:rPr lang="it-IT" sz="2400" dirty="0" smtClean="0">
                <a:solidFill>
                  <a:srgbClr val="1318ED"/>
                </a:solidFill>
              </a:rPr>
              <a:t>Compilare ed eseguire …</a:t>
            </a:r>
            <a:endParaRPr lang="en-GB" sz="2400" dirty="0">
              <a:solidFill>
                <a:srgbClr val="1318ED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95257" y="4467315"/>
            <a:ext cx="61605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SISTEMA SOFTWARE   </a:t>
            </a:r>
            <a:r>
              <a:rPr lang="it-IT" sz="2800" dirty="0" err="1" smtClean="0"/>
              <a:t>layered</a:t>
            </a:r>
            <a:r>
              <a:rPr lang="it-IT" sz="2800" dirty="0" smtClean="0"/>
              <a:t> / esagonali</a:t>
            </a:r>
          </a:p>
          <a:p>
            <a:r>
              <a:rPr lang="it-IT" sz="2800" dirty="0" smtClean="0"/>
              <a:t>«Mente-corpo»</a:t>
            </a:r>
          </a:p>
          <a:p>
            <a:r>
              <a:rPr lang="it-IT" sz="2800" dirty="0" smtClean="0"/>
              <a:t>Dati generati da sensori</a:t>
            </a:r>
          </a:p>
          <a:p>
            <a:r>
              <a:rPr lang="it-IT" sz="2800" dirty="0">
                <a:solidFill>
                  <a:srgbClr val="C00000"/>
                </a:solidFill>
              </a:rPr>
              <a:t>Robot </a:t>
            </a:r>
            <a:r>
              <a:rPr lang="it-IT" sz="2800" dirty="0" err="1">
                <a:solidFill>
                  <a:srgbClr val="C00000"/>
                </a:solidFill>
              </a:rPr>
              <a:t>boundary</a:t>
            </a:r>
            <a:r>
              <a:rPr lang="it-IT" sz="2800" dirty="0">
                <a:solidFill>
                  <a:srgbClr val="C00000"/>
                </a:solidFill>
              </a:rPr>
              <a:t> </a:t>
            </a:r>
            <a:r>
              <a:rPr lang="it-IT" sz="2800" dirty="0" smtClean="0">
                <a:solidFill>
                  <a:srgbClr val="C00000"/>
                </a:solidFill>
              </a:rPr>
              <a:t>problem</a:t>
            </a:r>
            <a:endParaRPr lang="it-IT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587093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/>
          <p:cNvSpPr/>
          <p:nvPr/>
        </p:nvSpPr>
        <p:spPr>
          <a:xfrm>
            <a:off x="5007908" y="306848"/>
            <a:ext cx="3240360" cy="25922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64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5727988" y="1026928"/>
            <a:ext cx="172819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radarPojo</a:t>
            </a:r>
            <a:endParaRPr lang="en-GB" dirty="0"/>
          </a:p>
        </p:txBody>
      </p:sp>
      <p:sp>
        <p:nvSpPr>
          <p:cNvPr id="6" name="Rettangolo 5"/>
          <p:cNvSpPr/>
          <p:nvPr/>
        </p:nvSpPr>
        <p:spPr>
          <a:xfrm>
            <a:off x="6110157" y="2899136"/>
            <a:ext cx="963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radargui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82790" y="3501008"/>
            <a:ext cx="3240360" cy="25922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7"/>
          <p:cNvSpPr/>
          <p:nvPr/>
        </p:nvSpPr>
        <p:spPr>
          <a:xfrm>
            <a:off x="2771800" y="5085184"/>
            <a:ext cx="2372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roomboundaryexplorer</a:t>
            </a:r>
            <a:endParaRPr lang="en-GB" dirty="0"/>
          </a:p>
        </p:txBody>
      </p:sp>
      <p:sp>
        <p:nvSpPr>
          <p:cNvPr id="9" name="Rettangolo 8"/>
          <p:cNvSpPr/>
          <p:nvPr/>
        </p:nvSpPr>
        <p:spPr>
          <a:xfrm>
            <a:off x="2516432" y="306848"/>
            <a:ext cx="2013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it.unibo.radarusage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930076" y="794061"/>
            <a:ext cx="25987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Struttura</a:t>
            </a:r>
          </a:p>
          <a:p>
            <a:r>
              <a:rPr lang="it-IT" sz="2800" dirty="0" smtClean="0">
                <a:solidFill>
                  <a:srgbClr val="C00000"/>
                </a:solidFill>
              </a:rPr>
              <a:t>Interazione</a:t>
            </a:r>
          </a:p>
          <a:p>
            <a:r>
              <a:rPr lang="it-IT" sz="2800" dirty="0"/>
              <a:t>C</a:t>
            </a:r>
            <a:r>
              <a:rPr lang="it-IT" sz="2800" dirty="0" smtClean="0"/>
              <a:t>omportamento</a:t>
            </a:r>
            <a:endParaRPr lang="en-GB" sz="2800" dirty="0"/>
          </a:p>
        </p:txBody>
      </p:sp>
      <p:sp>
        <p:nvSpPr>
          <p:cNvPr id="11" name="Ovale 10"/>
          <p:cNvSpPr/>
          <p:nvPr/>
        </p:nvSpPr>
        <p:spPr>
          <a:xfrm>
            <a:off x="6628088" y="3501008"/>
            <a:ext cx="1976360" cy="1953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/>
          <p:cNvSpPr/>
          <p:nvPr/>
        </p:nvSpPr>
        <p:spPr>
          <a:xfrm>
            <a:off x="6628088" y="4293096"/>
            <a:ext cx="1062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perceiver</a:t>
            </a:r>
          </a:p>
        </p:txBody>
      </p:sp>
      <p:sp>
        <p:nvSpPr>
          <p:cNvPr id="13" name="Ovale 12"/>
          <p:cNvSpPr/>
          <p:nvPr/>
        </p:nvSpPr>
        <p:spPr>
          <a:xfrm>
            <a:off x="4039817" y="2929245"/>
            <a:ext cx="1976360" cy="1953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13"/>
          <p:cNvSpPr/>
          <p:nvPr/>
        </p:nvSpPr>
        <p:spPr>
          <a:xfrm>
            <a:off x="4476769" y="3560341"/>
            <a:ext cx="11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basicrobot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0962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65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76250"/>
            <a:ext cx="832485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691680" y="5013176"/>
            <a:ext cx="14634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entrancedoor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640636" y="5013176"/>
            <a:ext cx="9689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exitdoor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170993" y="3645024"/>
            <a:ext cx="8020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maitre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915816" y="3645024"/>
            <a:ext cx="107491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teatable1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220072" y="3627238"/>
            <a:ext cx="107491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teatable2</a:t>
            </a:r>
            <a:endParaRPr lang="en-GB" dirty="0"/>
          </a:p>
        </p:txBody>
      </p:sp>
      <p:sp>
        <p:nvSpPr>
          <p:cNvPr id="5" name="Rettangolo 4"/>
          <p:cNvSpPr/>
          <p:nvPr/>
        </p:nvSpPr>
        <p:spPr>
          <a:xfrm>
            <a:off x="2123728" y="3996570"/>
            <a:ext cx="5184576" cy="584558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iangolo rettangolo 10"/>
          <p:cNvSpPr/>
          <p:nvPr/>
        </p:nvSpPr>
        <p:spPr>
          <a:xfrm>
            <a:off x="7309716" y="4014356"/>
            <a:ext cx="432048" cy="566772"/>
          </a:xfrm>
          <a:prstGeom prst="rtTriangl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iangolo rettangolo 12"/>
          <p:cNvSpPr/>
          <p:nvPr/>
        </p:nvSpPr>
        <p:spPr>
          <a:xfrm flipH="1">
            <a:off x="1691680" y="3996570"/>
            <a:ext cx="432048" cy="584558"/>
          </a:xfrm>
          <a:prstGeom prst="rtTriangl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13"/>
          <p:cNvSpPr/>
          <p:nvPr/>
        </p:nvSpPr>
        <p:spPr>
          <a:xfrm>
            <a:off x="2947765" y="2397460"/>
            <a:ext cx="3347217" cy="56677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service area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riangolo rettangolo 14"/>
          <p:cNvSpPr/>
          <p:nvPr/>
        </p:nvSpPr>
        <p:spPr>
          <a:xfrm flipH="1">
            <a:off x="2718049" y="2397460"/>
            <a:ext cx="216024" cy="566772"/>
          </a:xfrm>
          <a:prstGeom prst="rtTriangl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iangolo rettangolo 15"/>
          <p:cNvSpPr/>
          <p:nvPr/>
        </p:nvSpPr>
        <p:spPr>
          <a:xfrm>
            <a:off x="6279372" y="2397460"/>
            <a:ext cx="361264" cy="566772"/>
          </a:xfrm>
          <a:prstGeom prst="rtTriangl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4800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66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76250"/>
            <a:ext cx="832485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691680" y="4238220"/>
            <a:ext cx="14634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entrancedoor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092280" y="4256640"/>
            <a:ext cx="9689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exitdoor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049495" y="3611815"/>
            <a:ext cx="112582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maitreddr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915816" y="3645024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teatable1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220072" y="3627238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teatable2</a:t>
            </a:r>
            <a:endParaRPr lang="en-GB" dirty="0"/>
          </a:p>
        </p:txBody>
      </p:sp>
      <p:sp>
        <p:nvSpPr>
          <p:cNvPr id="14" name="Rettangolo 13"/>
          <p:cNvSpPr/>
          <p:nvPr/>
        </p:nvSpPr>
        <p:spPr>
          <a:xfrm>
            <a:off x="2947765" y="2397460"/>
            <a:ext cx="3347217" cy="56677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service area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riangolo rettangolo 14"/>
          <p:cNvSpPr/>
          <p:nvPr/>
        </p:nvSpPr>
        <p:spPr>
          <a:xfrm flipH="1">
            <a:off x="2718049" y="2397460"/>
            <a:ext cx="216024" cy="566772"/>
          </a:xfrm>
          <a:prstGeom prst="rtTriangl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iangolo rettangolo 15"/>
          <p:cNvSpPr/>
          <p:nvPr/>
        </p:nvSpPr>
        <p:spPr>
          <a:xfrm>
            <a:off x="6279372" y="2397460"/>
            <a:ext cx="361264" cy="566772"/>
          </a:xfrm>
          <a:prstGeom prst="rtTriangl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tangolo 9"/>
          <p:cNvSpPr/>
          <p:nvPr/>
        </p:nvSpPr>
        <p:spPr>
          <a:xfrm>
            <a:off x="4932040" y="2069940"/>
            <a:ext cx="1344301" cy="278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servicedesk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409575" y="5949280"/>
            <a:ext cx="8324850" cy="432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251519" y="475128"/>
            <a:ext cx="8482905" cy="721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1556544" y="5030962"/>
            <a:ext cx="5928592" cy="584558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hall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Triangolo rettangolo 19"/>
          <p:cNvSpPr/>
          <p:nvPr/>
        </p:nvSpPr>
        <p:spPr>
          <a:xfrm>
            <a:off x="7485136" y="5061360"/>
            <a:ext cx="432048" cy="566772"/>
          </a:xfrm>
          <a:prstGeom prst="rtTriangl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iangolo rettangolo 20"/>
          <p:cNvSpPr/>
          <p:nvPr/>
        </p:nvSpPr>
        <p:spPr>
          <a:xfrm flipH="1">
            <a:off x="1124496" y="5030962"/>
            <a:ext cx="432048" cy="584558"/>
          </a:xfrm>
          <a:prstGeom prst="rtTriangl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16"/>
          <p:cNvSpPr/>
          <p:nvPr/>
        </p:nvSpPr>
        <p:spPr>
          <a:xfrm>
            <a:off x="805758" y="4998680"/>
            <a:ext cx="106952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smartbell</a:t>
            </a:r>
            <a:endParaRPr lang="en-GB" dirty="0"/>
          </a:p>
        </p:txBody>
      </p:sp>
      <p:sp>
        <p:nvSpPr>
          <p:cNvPr id="23" name="Rettangolo 22"/>
          <p:cNvSpPr/>
          <p:nvPr/>
        </p:nvSpPr>
        <p:spPr>
          <a:xfrm>
            <a:off x="6781357" y="5376108"/>
            <a:ext cx="183960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presencedetector</a:t>
            </a:r>
            <a:endParaRPr lang="en-GB" dirty="0"/>
          </a:p>
        </p:txBody>
      </p:sp>
      <p:sp>
        <p:nvSpPr>
          <p:cNvPr id="22" name="Rettangolo 21"/>
          <p:cNvSpPr/>
          <p:nvPr/>
        </p:nvSpPr>
        <p:spPr>
          <a:xfrm>
            <a:off x="2947348" y="2060848"/>
            <a:ext cx="614673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home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1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</a:t>
            </a:fld>
            <a:endParaRPr lang="en-GB"/>
          </a:p>
        </p:txBody>
      </p:sp>
      <p:sp>
        <p:nvSpPr>
          <p:cNvPr id="41" name="Rettangolo 40"/>
          <p:cNvSpPr/>
          <p:nvPr/>
        </p:nvSpPr>
        <p:spPr>
          <a:xfrm>
            <a:off x="2483354" y="1813180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Ovale 45"/>
          <p:cNvSpPr/>
          <p:nvPr/>
        </p:nvSpPr>
        <p:spPr>
          <a:xfrm>
            <a:off x="3143189" y="271467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riangolo isoscele 47"/>
          <p:cNvSpPr/>
          <p:nvPr/>
        </p:nvSpPr>
        <p:spPr>
          <a:xfrm rot="16200000">
            <a:off x="4063788" y="2097166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ttore 1 48"/>
          <p:cNvCxnSpPr>
            <a:stCxn id="48" idx="3"/>
            <a:endCxn id="52" idx="1"/>
          </p:cNvCxnSpPr>
          <p:nvPr/>
        </p:nvCxnSpPr>
        <p:spPr>
          <a:xfrm flipV="1">
            <a:off x="4387824" y="2228806"/>
            <a:ext cx="599244" cy="1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063981" y="1765342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fsmwork</a:t>
            </a:r>
            <a:endParaRPr lang="en-GB" dirty="0"/>
          </a:p>
        </p:txBody>
      </p:sp>
      <p:sp>
        <p:nvSpPr>
          <p:cNvPr id="52" name="Rettangolo 51"/>
          <p:cNvSpPr/>
          <p:nvPr/>
        </p:nvSpPr>
        <p:spPr>
          <a:xfrm>
            <a:off x="4987068" y="1771606"/>
            <a:ext cx="172735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ActorBasicFsm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5921360" y="2931406"/>
            <a:ext cx="213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54" name="Ovale 53"/>
          <p:cNvSpPr/>
          <p:nvPr/>
        </p:nvSpPr>
        <p:spPr>
          <a:xfrm>
            <a:off x="5623450" y="2686006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Connettore 4 59"/>
          <p:cNvCxnSpPr>
            <a:stCxn id="81" idx="2"/>
            <a:endCxn id="54" idx="4"/>
          </p:cNvCxnSpPr>
          <p:nvPr/>
        </p:nvCxnSpPr>
        <p:spPr>
          <a:xfrm rot="16200000" flipH="1">
            <a:off x="3822190" y="1075041"/>
            <a:ext cx="460846" cy="3439585"/>
          </a:xfrm>
          <a:prstGeom prst="bentConnector3">
            <a:avLst>
              <a:gd name="adj1" fmla="val 1496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4984882" y="249491"/>
            <a:ext cx="172735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solidFill>
                  <a:schemeClr val="tx1"/>
                </a:solidFill>
              </a:rPr>
              <a:t>Message-</a:t>
            </a:r>
            <a:r>
              <a:rPr lang="it-IT" sz="1400" i="1" dirty="0" err="1">
                <a:solidFill>
                  <a:schemeClr val="tx1"/>
                </a:solidFill>
              </a:rPr>
              <a:t>based</a:t>
            </a:r>
            <a:r>
              <a:rPr lang="it-IT" sz="1400" i="1" dirty="0">
                <a:solidFill>
                  <a:schemeClr val="tx1"/>
                </a:solidFill>
              </a:rPr>
              <a:t> (</a:t>
            </a:r>
            <a:r>
              <a:rPr lang="it-IT" sz="1400" i="1" dirty="0" err="1">
                <a:solidFill>
                  <a:schemeClr val="tx1"/>
                </a:solidFill>
              </a:rPr>
              <a:t>fsm</a:t>
            </a:r>
            <a:r>
              <a:rPr lang="it-IT" sz="1400" i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ApplFsmQActor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Triangolo isoscele 63"/>
          <p:cNvSpPr/>
          <p:nvPr/>
        </p:nvSpPr>
        <p:spPr>
          <a:xfrm flipH="1" flipV="1">
            <a:off x="5670152" y="1434512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nettore 1 65"/>
          <p:cNvCxnSpPr>
            <a:stCxn id="63" idx="2"/>
            <a:endCxn id="64" idx="3"/>
          </p:cNvCxnSpPr>
          <p:nvPr/>
        </p:nvCxnSpPr>
        <p:spPr>
          <a:xfrm>
            <a:off x="5848558" y="1163891"/>
            <a:ext cx="2186" cy="27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e 66"/>
          <p:cNvSpPr/>
          <p:nvPr/>
        </p:nvSpPr>
        <p:spPr>
          <a:xfrm>
            <a:off x="6712234" y="2027860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54" idx="6"/>
            <a:endCxn id="67" idx="6"/>
          </p:cNvCxnSpPr>
          <p:nvPr/>
        </p:nvCxnSpPr>
        <p:spPr>
          <a:xfrm flipV="1">
            <a:off x="5921361" y="2197486"/>
            <a:ext cx="1088784" cy="658146"/>
          </a:xfrm>
          <a:prstGeom prst="bentConnector3">
            <a:avLst>
              <a:gd name="adj1" fmla="val 1209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/>
          <p:cNvSpPr txBox="1"/>
          <p:nvPr/>
        </p:nvSpPr>
        <p:spPr>
          <a:xfrm>
            <a:off x="455838" y="18864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cxnSp>
        <p:nvCxnSpPr>
          <p:cNvPr id="73" name="Connettore 4 72"/>
          <p:cNvCxnSpPr>
            <a:stCxn id="67" idx="0"/>
            <a:endCxn id="74" idx="4"/>
          </p:cNvCxnSpPr>
          <p:nvPr/>
        </p:nvCxnSpPr>
        <p:spPr>
          <a:xfrm rot="5400000" flipH="1" flipV="1">
            <a:off x="6314029" y="1475155"/>
            <a:ext cx="1099867" cy="55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e 73"/>
          <p:cNvSpPr/>
          <p:nvPr/>
        </p:nvSpPr>
        <p:spPr>
          <a:xfrm>
            <a:off x="6717779" y="58874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Stella a 7 punte 80"/>
          <p:cNvSpPr/>
          <p:nvPr/>
        </p:nvSpPr>
        <p:spPr>
          <a:xfrm>
            <a:off x="1855472" y="1976351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ccia circolare in giù 81"/>
          <p:cNvSpPr/>
          <p:nvPr/>
        </p:nvSpPr>
        <p:spPr>
          <a:xfrm>
            <a:off x="1749417" y="1728540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Rettangolo 82"/>
          <p:cNvSpPr/>
          <p:nvPr/>
        </p:nvSpPr>
        <p:spPr>
          <a:xfrm>
            <a:off x="1378325" y="215509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asellaDiTesto 83"/>
          <p:cNvSpPr txBox="1"/>
          <p:nvPr/>
        </p:nvSpPr>
        <p:spPr>
          <a:xfrm>
            <a:off x="1023133" y="246340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5" name="Rettangolo 84"/>
          <p:cNvSpPr/>
          <p:nvPr/>
        </p:nvSpPr>
        <p:spPr>
          <a:xfrm>
            <a:off x="1054067" y="214812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ttangolo 85"/>
          <p:cNvSpPr/>
          <p:nvPr/>
        </p:nvSpPr>
        <p:spPr>
          <a:xfrm>
            <a:off x="729809" y="214635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CasellaDiTesto 95"/>
          <p:cNvSpPr txBox="1"/>
          <p:nvPr/>
        </p:nvSpPr>
        <p:spPr>
          <a:xfrm>
            <a:off x="3441100" y="2794833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97" name="CasellaDiTesto 96"/>
          <p:cNvSpPr txBox="1"/>
          <p:nvPr/>
        </p:nvSpPr>
        <p:spPr>
          <a:xfrm>
            <a:off x="6989601" y="5586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body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45" y="3861048"/>
            <a:ext cx="27241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12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F060A6E-E3CD-471B-87CA-6ECBCC91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2420FE2-4B06-42D4-AAA3-B526BE69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8</a:t>
            </a:fld>
            <a:endParaRPr lang="en-GB" dirty="0"/>
          </a:p>
        </p:txBody>
      </p:sp>
      <p:grpSp>
        <p:nvGrpSpPr>
          <p:cNvPr id="4" name="Gruppo 49">
            <a:extLst>
              <a:ext uri="{FF2B5EF4-FFF2-40B4-BE49-F238E27FC236}">
                <a16:creationId xmlns="" xmlns:a16="http://schemas.microsoft.com/office/drawing/2014/main" id="{410B6C67-11A9-4E5D-AF6C-E2C3E08EC13C}"/>
              </a:ext>
            </a:extLst>
          </p:cNvPr>
          <p:cNvGrpSpPr/>
          <p:nvPr/>
        </p:nvGrpSpPr>
        <p:grpSpPr>
          <a:xfrm>
            <a:off x="1608464" y="2510118"/>
            <a:ext cx="812663" cy="763297"/>
            <a:chOff x="2441713" y="1277482"/>
            <a:chExt cx="812663" cy="763297"/>
          </a:xfrm>
        </p:grpSpPr>
        <p:sp>
          <p:nvSpPr>
            <p:cNvPr id="5" name="Parallelogramma 50">
              <a:extLst>
                <a:ext uri="{FF2B5EF4-FFF2-40B4-BE49-F238E27FC236}">
                  <a16:creationId xmlns="" xmlns:a16="http://schemas.microsoft.com/office/drawing/2014/main" id="{B7177774-28AD-4D7D-87B9-1007A55721A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1">
              <a:extLst>
                <a:ext uri="{FF2B5EF4-FFF2-40B4-BE49-F238E27FC236}">
                  <a16:creationId xmlns="" xmlns:a16="http://schemas.microsoft.com/office/drawing/2014/main" id="{87888CD0-8521-454F-B7CA-8F2CAE88B35D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52">
              <a:extLst>
                <a:ext uri="{FF2B5EF4-FFF2-40B4-BE49-F238E27FC236}">
                  <a16:creationId xmlns="" xmlns:a16="http://schemas.microsoft.com/office/drawing/2014/main" id="{6E74399B-E156-46DE-BDF6-799373DBF9D1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49">
            <a:extLst>
              <a:ext uri="{FF2B5EF4-FFF2-40B4-BE49-F238E27FC236}">
                <a16:creationId xmlns="" xmlns:a16="http://schemas.microsoft.com/office/drawing/2014/main" id="{1C51F87E-3C58-4BC5-8B9A-C8AC217F5024}"/>
              </a:ext>
            </a:extLst>
          </p:cNvPr>
          <p:cNvGrpSpPr/>
          <p:nvPr/>
        </p:nvGrpSpPr>
        <p:grpSpPr>
          <a:xfrm>
            <a:off x="4463572" y="2521442"/>
            <a:ext cx="812663" cy="763297"/>
            <a:chOff x="2441713" y="1277482"/>
            <a:chExt cx="812663" cy="763297"/>
          </a:xfrm>
        </p:grpSpPr>
        <p:sp>
          <p:nvSpPr>
            <p:cNvPr id="9" name="Parallelogramma 50">
              <a:extLst>
                <a:ext uri="{FF2B5EF4-FFF2-40B4-BE49-F238E27FC236}">
                  <a16:creationId xmlns="" xmlns:a16="http://schemas.microsoft.com/office/drawing/2014/main" id="{59AC95BD-2A75-4019-917F-D5F1E008C9F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51">
              <a:extLst>
                <a:ext uri="{FF2B5EF4-FFF2-40B4-BE49-F238E27FC236}">
                  <a16:creationId xmlns="" xmlns:a16="http://schemas.microsoft.com/office/drawing/2014/main" id="{6781933B-F1BC-4BAA-BCE5-363BEF539B6B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52">
              <a:extLst>
                <a:ext uri="{FF2B5EF4-FFF2-40B4-BE49-F238E27FC236}">
                  <a16:creationId xmlns="" xmlns:a16="http://schemas.microsoft.com/office/drawing/2014/main" id="{FA5A352C-7A2E-4900-8AC0-0BBD7902C7E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49">
            <a:extLst>
              <a:ext uri="{FF2B5EF4-FFF2-40B4-BE49-F238E27FC236}">
                <a16:creationId xmlns="" xmlns:a16="http://schemas.microsoft.com/office/drawing/2014/main" id="{912B8E01-2D81-4CD4-B152-AE02D085C022}"/>
              </a:ext>
            </a:extLst>
          </p:cNvPr>
          <p:cNvGrpSpPr/>
          <p:nvPr/>
        </p:nvGrpSpPr>
        <p:grpSpPr>
          <a:xfrm>
            <a:off x="5938105" y="2494271"/>
            <a:ext cx="812663" cy="763297"/>
            <a:chOff x="2441713" y="1277482"/>
            <a:chExt cx="812663" cy="763297"/>
          </a:xfrm>
        </p:grpSpPr>
        <p:sp>
          <p:nvSpPr>
            <p:cNvPr id="14" name="Parallelogramma 50">
              <a:extLst>
                <a:ext uri="{FF2B5EF4-FFF2-40B4-BE49-F238E27FC236}">
                  <a16:creationId xmlns="" xmlns:a16="http://schemas.microsoft.com/office/drawing/2014/main" id="{ED19FC96-367B-4CD6-A364-2C47C36191CD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5" name="Ovale 51">
              <a:extLst>
                <a:ext uri="{FF2B5EF4-FFF2-40B4-BE49-F238E27FC236}">
                  <a16:creationId xmlns="" xmlns:a16="http://schemas.microsoft.com/office/drawing/2014/main" id="{17D25050-E4C3-4BE3-88F3-3DABACB61857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6" name="Triangolo isoscele 52">
              <a:extLst>
                <a:ext uri="{FF2B5EF4-FFF2-40B4-BE49-F238E27FC236}">
                  <a16:creationId xmlns="" xmlns:a16="http://schemas.microsoft.com/office/drawing/2014/main" id="{DE885331-20E9-47C3-8915-106DB2E8BD5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72D87D6-7F53-4EE9-8FD0-F6FD852451FF}"/>
              </a:ext>
            </a:extLst>
          </p:cNvPr>
          <p:cNvSpPr/>
          <p:nvPr/>
        </p:nvSpPr>
        <p:spPr>
          <a:xfrm>
            <a:off x="4175270" y="219995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8C35063-69F5-496B-86C6-B6C6571E3D7A}"/>
              </a:ext>
            </a:extLst>
          </p:cNvPr>
          <p:cNvSpPr/>
          <p:nvPr/>
        </p:nvSpPr>
        <p:spPr>
          <a:xfrm>
            <a:off x="1516337" y="222609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BA4A08F-A7A6-4568-8447-0B3DA735DEDF}"/>
              </a:ext>
            </a:extLst>
          </p:cNvPr>
          <p:cNvSpPr/>
          <p:nvPr/>
        </p:nvSpPr>
        <p:spPr>
          <a:xfrm>
            <a:off x="5426010" y="2186494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uppo 49">
            <a:extLst>
              <a:ext uri="{FF2B5EF4-FFF2-40B4-BE49-F238E27FC236}">
                <a16:creationId xmlns="" xmlns:a16="http://schemas.microsoft.com/office/drawing/2014/main" id="{7C093E95-4C61-4E19-B32E-1613D4F741D3}"/>
              </a:ext>
            </a:extLst>
          </p:cNvPr>
          <p:cNvGrpSpPr/>
          <p:nvPr/>
        </p:nvGrpSpPr>
        <p:grpSpPr>
          <a:xfrm>
            <a:off x="3051438" y="2521442"/>
            <a:ext cx="812663" cy="763297"/>
            <a:chOff x="2441713" y="1277482"/>
            <a:chExt cx="812663" cy="763297"/>
          </a:xfrm>
        </p:grpSpPr>
        <p:sp>
          <p:nvSpPr>
            <p:cNvPr id="23" name="Parallelogramma 50">
              <a:extLst>
                <a:ext uri="{FF2B5EF4-FFF2-40B4-BE49-F238E27FC236}">
                  <a16:creationId xmlns="" xmlns:a16="http://schemas.microsoft.com/office/drawing/2014/main" id="{838DB07F-E75C-46EA-B0C4-CA0CB5EF3E63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24" name="Ovale 51">
              <a:extLst>
                <a:ext uri="{FF2B5EF4-FFF2-40B4-BE49-F238E27FC236}">
                  <a16:creationId xmlns="" xmlns:a16="http://schemas.microsoft.com/office/drawing/2014/main" id="{5038FE81-D382-4C62-930F-319E2907E5A1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52">
              <a:extLst>
                <a:ext uri="{FF2B5EF4-FFF2-40B4-BE49-F238E27FC236}">
                  <a16:creationId xmlns="" xmlns:a16="http://schemas.microsoft.com/office/drawing/2014/main" id="{6FDADCF2-9AA8-416C-895E-ECEA9A934383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65DDFB3-2595-439F-809E-FD12043A64C1}"/>
              </a:ext>
            </a:extLst>
          </p:cNvPr>
          <p:cNvSpPr/>
          <p:nvPr/>
        </p:nvSpPr>
        <p:spPr>
          <a:xfrm>
            <a:off x="3030097" y="219996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44E7FF0E-CA4E-497C-85E8-BC85519E9D3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2358185" y="2913375"/>
            <a:ext cx="693253" cy="11324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09F1EB8F-48BB-4B31-B69F-FFDC32AF07F1}"/>
              </a:ext>
            </a:extLst>
          </p:cNvPr>
          <p:cNvCxnSpPr>
            <a:cxnSpLocks/>
            <a:stCxn id="24" idx="6"/>
            <a:endCxn id="10" idx="2"/>
          </p:cNvCxnSpPr>
          <p:nvPr/>
        </p:nvCxnSpPr>
        <p:spPr>
          <a:xfrm>
            <a:off x="3801159" y="2924699"/>
            <a:ext cx="66241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7F8DA3E5-DDFF-4C45-AB18-ECACF34DD294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5213293" y="2897528"/>
            <a:ext cx="724812" cy="27171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82">
            <a:extLst>
              <a:ext uri="{FF2B5EF4-FFF2-40B4-BE49-F238E27FC236}">
                <a16:creationId xmlns="" xmlns:a16="http://schemas.microsoft.com/office/drawing/2014/main" id="{E92A56AA-52E8-4BE0-9015-8F5EDF8E3993}"/>
              </a:ext>
            </a:extLst>
          </p:cNvPr>
          <p:cNvGrpSpPr/>
          <p:nvPr/>
        </p:nvGrpSpPr>
        <p:grpSpPr>
          <a:xfrm>
            <a:off x="1446684" y="553285"/>
            <a:ext cx="866156" cy="763297"/>
            <a:chOff x="1194666" y="2417771"/>
            <a:chExt cx="866156" cy="763297"/>
          </a:xfrm>
        </p:grpSpPr>
        <p:sp>
          <p:nvSpPr>
            <p:cNvPr id="42" name="Ovale 38">
              <a:extLst>
                <a:ext uri="{FF2B5EF4-FFF2-40B4-BE49-F238E27FC236}">
                  <a16:creationId xmlns="" xmlns:a16="http://schemas.microsoft.com/office/drawing/2014/main" id="{82379CFA-509B-40FA-AEA6-0E646FE9F2A6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ttangolo 39">
              <a:extLst>
                <a:ext uri="{FF2B5EF4-FFF2-40B4-BE49-F238E27FC236}">
                  <a16:creationId xmlns="" xmlns:a16="http://schemas.microsoft.com/office/drawing/2014/main" id="{4A917D8C-AD5A-4B51-8091-A872EF51FE1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4" name="Triangolo isoscele 42">
              <a:extLst>
                <a:ext uri="{FF2B5EF4-FFF2-40B4-BE49-F238E27FC236}">
                  <a16:creationId xmlns="" xmlns:a16="http://schemas.microsoft.com/office/drawing/2014/main" id="{DE382418-FCCC-4557-AEE9-DB6C84F75E15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E51288A9-0DF5-4B69-83D0-92FB87366A9C}"/>
              </a:ext>
            </a:extLst>
          </p:cNvPr>
          <p:cNvCxnSpPr>
            <a:cxnSpLocks/>
            <a:stCxn id="42" idx="6"/>
            <a:endCxn id="64" idx="1"/>
          </p:cNvCxnSpPr>
          <p:nvPr/>
        </p:nvCxnSpPr>
        <p:spPr>
          <a:xfrm flipV="1">
            <a:off x="2312840" y="942227"/>
            <a:ext cx="647459" cy="14315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670494" y="947254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255558" y="934935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o 82">
            <a:extLst>
              <a:ext uri="{FF2B5EF4-FFF2-40B4-BE49-F238E27FC236}">
                <a16:creationId xmlns="" xmlns:a16="http://schemas.microsoft.com/office/drawing/2014/main" id="{C828F715-A29B-48DC-B4E3-038310836B64}"/>
              </a:ext>
            </a:extLst>
          </p:cNvPr>
          <p:cNvGrpSpPr/>
          <p:nvPr/>
        </p:nvGrpSpPr>
        <p:grpSpPr>
          <a:xfrm>
            <a:off x="2960299" y="554311"/>
            <a:ext cx="866156" cy="763297"/>
            <a:chOff x="1194666" y="2417771"/>
            <a:chExt cx="866156" cy="763297"/>
          </a:xfrm>
        </p:grpSpPr>
        <p:sp>
          <p:nvSpPr>
            <p:cNvPr id="63" name="Ovale 38">
              <a:extLst>
                <a:ext uri="{FF2B5EF4-FFF2-40B4-BE49-F238E27FC236}">
                  <a16:creationId xmlns="" xmlns:a16="http://schemas.microsoft.com/office/drawing/2014/main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39">
              <a:extLst>
                <a:ext uri="{FF2B5EF4-FFF2-40B4-BE49-F238E27FC236}">
                  <a16:creationId xmlns="" xmlns:a16="http://schemas.microsoft.com/office/drawing/2014/main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42">
              <a:extLst>
                <a:ext uri="{FF2B5EF4-FFF2-40B4-BE49-F238E27FC236}">
                  <a16:creationId xmlns="" xmlns:a16="http://schemas.microsoft.com/office/drawing/2014/main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82">
            <a:extLst>
              <a:ext uri="{FF2B5EF4-FFF2-40B4-BE49-F238E27FC236}">
                <a16:creationId xmlns="" xmlns:a16="http://schemas.microsoft.com/office/drawing/2014/main" id="{5D759CFA-4F7C-40C5-8528-7A862B4E6CEC}"/>
              </a:ext>
            </a:extLst>
          </p:cNvPr>
          <p:cNvGrpSpPr/>
          <p:nvPr/>
        </p:nvGrpSpPr>
        <p:grpSpPr>
          <a:xfrm>
            <a:off x="4505837" y="553286"/>
            <a:ext cx="866156" cy="763297"/>
            <a:chOff x="1194666" y="2417771"/>
            <a:chExt cx="866156" cy="763297"/>
          </a:xfrm>
        </p:grpSpPr>
        <p:sp>
          <p:nvSpPr>
            <p:cNvPr id="67" name="Ovale 38">
              <a:extLst>
                <a:ext uri="{FF2B5EF4-FFF2-40B4-BE49-F238E27FC236}">
                  <a16:creationId xmlns="" xmlns:a16="http://schemas.microsoft.com/office/drawing/2014/main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8" name="Rettangolo 39">
              <a:extLst>
                <a:ext uri="{FF2B5EF4-FFF2-40B4-BE49-F238E27FC236}">
                  <a16:creationId xmlns="" xmlns:a16="http://schemas.microsoft.com/office/drawing/2014/main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" name="Triangolo isoscele 42">
              <a:extLst>
                <a:ext uri="{FF2B5EF4-FFF2-40B4-BE49-F238E27FC236}">
                  <a16:creationId xmlns="" xmlns:a16="http://schemas.microsoft.com/office/drawing/2014/main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0" name="Gruppo 82">
            <a:extLst>
              <a:ext uri="{FF2B5EF4-FFF2-40B4-BE49-F238E27FC236}">
                <a16:creationId xmlns="" xmlns:a16="http://schemas.microsoft.com/office/drawing/2014/main" id="{D8B5B75F-5AB6-44A3-A6C0-78E7A7A2CEB0}"/>
              </a:ext>
            </a:extLst>
          </p:cNvPr>
          <p:cNvGrpSpPr/>
          <p:nvPr/>
        </p:nvGrpSpPr>
        <p:grpSpPr>
          <a:xfrm>
            <a:off x="6214046" y="527043"/>
            <a:ext cx="866156" cy="763297"/>
            <a:chOff x="1194666" y="2417771"/>
            <a:chExt cx="866156" cy="763297"/>
          </a:xfrm>
        </p:grpSpPr>
        <p:sp>
          <p:nvSpPr>
            <p:cNvPr id="71" name="Ovale 38">
              <a:extLst>
                <a:ext uri="{FF2B5EF4-FFF2-40B4-BE49-F238E27FC236}">
                  <a16:creationId xmlns="" xmlns:a16="http://schemas.microsoft.com/office/drawing/2014/main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Rettangolo 39">
              <a:extLst>
                <a:ext uri="{FF2B5EF4-FFF2-40B4-BE49-F238E27FC236}">
                  <a16:creationId xmlns="" xmlns:a16="http://schemas.microsoft.com/office/drawing/2014/main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" name="Triangolo isoscele 42">
              <a:extLst>
                <a:ext uri="{FF2B5EF4-FFF2-40B4-BE49-F238E27FC236}">
                  <a16:creationId xmlns="" xmlns:a16="http://schemas.microsoft.com/office/drawing/2014/main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4" name="Gruppo 49">
            <a:extLst>
              <a:ext uri="{FF2B5EF4-FFF2-40B4-BE49-F238E27FC236}">
                <a16:creationId xmlns="" xmlns:a16="http://schemas.microsoft.com/office/drawing/2014/main" id="{BA28F37F-104E-4D38-BBD3-A55D4566B5B1}"/>
              </a:ext>
            </a:extLst>
          </p:cNvPr>
          <p:cNvGrpSpPr/>
          <p:nvPr/>
        </p:nvGrpSpPr>
        <p:grpSpPr>
          <a:xfrm>
            <a:off x="6553200" y="3501008"/>
            <a:ext cx="812663" cy="763297"/>
            <a:chOff x="2441713" y="1277482"/>
            <a:chExt cx="812663" cy="763297"/>
          </a:xfrm>
        </p:grpSpPr>
        <p:sp>
          <p:nvSpPr>
            <p:cNvPr id="75" name="Parallelogramma 50">
              <a:extLst>
                <a:ext uri="{FF2B5EF4-FFF2-40B4-BE49-F238E27FC236}">
                  <a16:creationId xmlns="" xmlns:a16="http://schemas.microsoft.com/office/drawing/2014/main" id="{55C26A0F-0D0C-4C48-A7A1-9EEB8B9A66C4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6" name="Ovale 51">
              <a:extLst>
                <a:ext uri="{FF2B5EF4-FFF2-40B4-BE49-F238E27FC236}">
                  <a16:creationId xmlns="" xmlns:a16="http://schemas.microsoft.com/office/drawing/2014/main" id="{95E8C6E2-750B-466F-9F7E-B5B3568AB260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7" name="Triangolo isoscele 52">
              <a:extLst>
                <a:ext uri="{FF2B5EF4-FFF2-40B4-BE49-F238E27FC236}">
                  <a16:creationId xmlns="" xmlns:a16="http://schemas.microsoft.com/office/drawing/2014/main" id="{530ADB63-3EB6-466E-8254-27DF395540DE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4595720C-EBDE-449A-BD2D-A4B76BAD6399}"/>
              </a:ext>
            </a:extLst>
          </p:cNvPr>
          <p:cNvSpPr/>
          <p:nvPr/>
        </p:nvSpPr>
        <p:spPr>
          <a:xfrm>
            <a:off x="4372326" y="205037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D6ADCF4D-08EE-44D4-A96A-7FF6D647A638}"/>
              </a:ext>
            </a:extLst>
          </p:cNvPr>
          <p:cNvSpPr/>
          <p:nvPr/>
        </p:nvSpPr>
        <p:spPr>
          <a:xfrm>
            <a:off x="1262746" y="178689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0FFE76BC-D4BF-4613-A1E6-3CDE9D089A55}"/>
              </a:ext>
            </a:extLst>
          </p:cNvPr>
          <p:cNvSpPr/>
          <p:nvPr/>
        </p:nvSpPr>
        <p:spPr>
          <a:xfrm>
            <a:off x="5814410" y="20081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1AE98D0F-96DC-4109-B471-F9773A1A2E89}"/>
              </a:ext>
            </a:extLst>
          </p:cNvPr>
          <p:cNvSpPr/>
          <p:nvPr/>
        </p:nvSpPr>
        <p:spPr>
          <a:xfrm>
            <a:off x="2921043" y="18090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6652726" y="3228496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qasink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="" xmlns:a16="http://schemas.microsoft.com/office/drawing/2014/main" id="{221F169D-C4C9-4905-B0EF-53E3474BBDB6}"/>
              </a:ext>
            </a:extLst>
          </p:cNvPr>
          <p:cNvCxnSpPr>
            <a:stCxn id="15" idx="4"/>
            <a:endCxn id="76" idx="2"/>
          </p:cNvCxnSpPr>
          <p:nvPr/>
        </p:nvCxnSpPr>
        <p:spPr>
          <a:xfrm rot="16200000" flipH="1">
            <a:off x="6109735" y="3460799"/>
            <a:ext cx="646697" cy="240234"/>
          </a:xfrm>
          <a:prstGeom prst="bentConnector2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9">
            <a:extLst>
              <a:ext uri="{FF2B5EF4-FFF2-40B4-BE49-F238E27FC236}">
                <a16:creationId xmlns="" xmlns:a16="http://schemas.microsoft.com/office/drawing/2014/main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856906" y="5335136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60">
            <a:extLst>
              <a:ext uri="{FF2B5EF4-FFF2-40B4-BE49-F238E27FC236}">
                <a16:creationId xmlns="" xmlns:a16="http://schemas.microsoft.com/office/drawing/2014/main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441970" y="5322817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o 82">
            <a:extLst>
              <a:ext uri="{FF2B5EF4-FFF2-40B4-BE49-F238E27FC236}">
                <a16:creationId xmlns="" xmlns:a16="http://schemas.microsoft.com/office/drawing/2014/main" id="{C828F715-A29B-48DC-B4E3-038310836B64}"/>
              </a:ext>
            </a:extLst>
          </p:cNvPr>
          <p:cNvGrpSpPr/>
          <p:nvPr/>
        </p:nvGrpSpPr>
        <p:grpSpPr>
          <a:xfrm>
            <a:off x="3146711" y="4942193"/>
            <a:ext cx="866156" cy="763297"/>
            <a:chOff x="1194666" y="2417771"/>
            <a:chExt cx="866156" cy="763297"/>
          </a:xfrm>
        </p:grpSpPr>
        <p:sp>
          <p:nvSpPr>
            <p:cNvPr id="87" name="Ovale 38">
              <a:extLst>
                <a:ext uri="{FF2B5EF4-FFF2-40B4-BE49-F238E27FC236}">
                  <a16:creationId xmlns="" xmlns:a16="http://schemas.microsoft.com/office/drawing/2014/main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9" name="Rettangolo 39">
              <a:extLst>
                <a:ext uri="{FF2B5EF4-FFF2-40B4-BE49-F238E27FC236}">
                  <a16:creationId xmlns="" xmlns:a16="http://schemas.microsoft.com/office/drawing/2014/main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0" name="Triangolo isoscele 42">
              <a:extLst>
                <a:ext uri="{FF2B5EF4-FFF2-40B4-BE49-F238E27FC236}">
                  <a16:creationId xmlns="" xmlns:a16="http://schemas.microsoft.com/office/drawing/2014/main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1" name="Gruppo 82">
            <a:extLst>
              <a:ext uri="{FF2B5EF4-FFF2-40B4-BE49-F238E27FC236}">
                <a16:creationId xmlns="" xmlns:a16="http://schemas.microsoft.com/office/drawing/2014/main" id="{5D759CFA-4F7C-40C5-8528-7A862B4E6CEC}"/>
              </a:ext>
            </a:extLst>
          </p:cNvPr>
          <p:cNvGrpSpPr/>
          <p:nvPr/>
        </p:nvGrpSpPr>
        <p:grpSpPr>
          <a:xfrm>
            <a:off x="4692249" y="4941168"/>
            <a:ext cx="866156" cy="763297"/>
            <a:chOff x="1194666" y="2417771"/>
            <a:chExt cx="866156" cy="763297"/>
          </a:xfrm>
        </p:grpSpPr>
        <p:sp>
          <p:nvSpPr>
            <p:cNvPr id="92" name="Ovale 38">
              <a:extLst>
                <a:ext uri="{FF2B5EF4-FFF2-40B4-BE49-F238E27FC236}">
                  <a16:creationId xmlns="" xmlns:a16="http://schemas.microsoft.com/office/drawing/2014/main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4" name="Rettangolo 39">
              <a:extLst>
                <a:ext uri="{FF2B5EF4-FFF2-40B4-BE49-F238E27FC236}">
                  <a16:creationId xmlns="" xmlns:a16="http://schemas.microsoft.com/office/drawing/2014/main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5" name="Triangolo isoscele 42">
              <a:extLst>
                <a:ext uri="{FF2B5EF4-FFF2-40B4-BE49-F238E27FC236}">
                  <a16:creationId xmlns="" xmlns:a16="http://schemas.microsoft.com/office/drawing/2014/main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6" name="Gruppo 82">
            <a:extLst>
              <a:ext uri="{FF2B5EF4-FFF2-40B4-BE49-F238E27FC236}">
                <a16:creationId xmlns="" xmlns:a16="http://schemas.microsoft.com/office/drawing/2014/main" id="{D8B5B75F-5AB6-44A3-A6C0-78E7A7A2CEB0}"/>
              </a:ext>
            </a:extLst>
          </p:cNvPr>
          <p:cNvGrpSpPr/>
          <p:nvPr/>
        </p:nvGrpSpPr>
        <p:grpSpPr>
          <a:xfrm>
            <a:off x="6400458" y="4914925"/>
            <a:ext cx="866156" cy="763297"/>
            <a:chOff x="1194666" y="2417771"/>
            <a:chExt cx="866156" cy="763297"/>
          </a:xfrm>
        </p:grpSpPr>
        <p:sp>
          <p:nvSpPr>
            <p:cNvPr id="97" name="Ovale 38">
              <a:extLst>
                <a:ext uri="{FF2B5EF4-FFF2-40B4-BE49-F238E27FC236}">
                  <a16:creationId xmlns="" xmlns:a16="http://schemas.microsoft.com/office/drawing/2014/main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Rettangolo 39">
              <a:extLst>
                <a:ext uri="{FF2B5EF4-FFF2-40B4-BE49-F238E27FC236}">
                  <a16:creationId xmlns="" xmlns:a16="http://schemas.microsoft.com/office/drawing/2014/main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9" name="Triangolo isoscele 42">
              <a:extLst>
                <a:ext uri="{FF2B5EF4-FFF2-40B4-BE49-F238E27FC236}">
                  <a16:creationId xmlns="" xmlns:a16="http://schemas.microsoft.com/office/drawing/2014/main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00" name="Rectangle 79">
            <a:extLst>
              <a:ext uri="{FF2B5EF4-FFF2-40B4-BE49-F238E27FC236}">
                <a16:creationId xmlns="" xmlns:a16="http://schemas.microsoft.com/office/drawing/2014/main" id="{4595720C-EBDE-449A-BD2D-A4B76BAD6399}"/>
              </a:ext>
            </a:extLst>
          </p:cNvPr>
          <p:cNvSpPr/>
          <p:nvPr/>
        </p:nvSpPr>
        <p:spPr>
          <a:xfrm>
            <a:off x="4692249" y="459291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Rectangle 81">
            <a:extLst>
              <a:ext uri="{FF2B5EF4-FFF2-40B4-BE49-F238E27FC236}">
                <a16:creationId xmlns="" xmlns:a16="http://schemas.microsoft.com/office/drawing/2014/main" id="{0FFE76BC-D4BF-4613-A1E6-3CDE9D089A55}"/>
              </a:ext>
            </a:extLst>
          </p:cNvPr>
          <p:cNvSpPr/>
          <p:nvPr/>
        </p:nvSpPr>
        <p:spPr>
          <a:xfrm>
            <a:off x="6000822" y="4588693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Rectangle 82">
            <a:extLst>
              <a:ext uri="{FF2B5EF4-FFF2-40B4-BE49-F238E27FC236}">
                <a16:creationId xmlns="" xmlns:a16="http://schemas.microsoft.com/office/drawing/2014/main" id="{1AE98D0F-96DC-4109-B471-F9773A1A2E89}"/>
              </a:ext>
            </a:extLst>
          </p:cNvPr>
          <p:cNvSpPr/>
          <p:nvPr/>
        </p:nvSpPr>
        <p:spPr>
          <a:xfrm>
            <a:off x="2906224" y="3587442"/>
            <a:ext cx="2183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sonarHCSR04SupportActor </a:t>
            </a:r>
            <a:endParaRPr lang="en-US" dirty="0"/>
          </a:p>
        </p:txBody>
      </p:sp>
      <p:grpSp>
        <p:nvGrpSpPr>
          <p:cNvPr id="104" name="Gruppo 103"/>
          <p:cNvGrpSpPr/>
          <p:nvPr/>
        </p:nvGrpSpPr>
        <p:grpSpPr>
          <a:xfrm>
            <a:off x="7266614" y="5243140"/>
            <a:ext cx="592487" cy="258092"/>
            <a:chOff x="5133975" y="5295900"/>
            <a:chExt cx="342900" cy="238125"/>
          </a:xfrm>
        </p:grpSpPr>
        <p:sp>
          <p:nvSpPr>
            <p:cNvPr id="105" name="Figura a mano libera 104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6" name="Figura a mano libera 105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7" name="Figura a mano libera 106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8" name="Rectangle 87">
            <a:extLst>
              <a:ext uri="{FF2B5EF4-FFF2-40B4-BE49-F238E27FC236}">
                <a16:creationId xmlns=""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7289981" y="5477714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obstacle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66021" y="3777063"/>
            <a:ext cx="2470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robotDataSourceArduino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79" name="Gruppo 78"/>
          <p:cNvGrpSpPr/>
          <p:nvPr/>
        </p:nvGrpSpPr>
        <p:grpSpPr>
          <a:xfrm>
            <a:off x="3043766" y="5691606"/>
            <a:ext cx="592487" cy="258092"/>
            <a:chOff x="5133975" y="5295900"/>
            <a:chExt cx="342900" cy="238125"/>
          </a:xfrm>
        </p:grpSpPr>
        <p:sp>
          <p:nvSpPr>
            <p:cNvPr id="101" name="Figura a mano libera 10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9" name="Figura a mano libera 10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Figura a mano libera 10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11" name="Rectangle 87">
            <a:extLst>
              <a:ext uri="{FF2B5EF4-FFF2-40B4-BE49-F238E27FC236}">
                <a16:creationId xmlns=""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3471853" y="5751348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sonar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Rectangle 87">
            <a:extLst>
              <a:ext uri="{FF2B5EF4-FFF2-40B4-BE49-F238E27FC236}">
                <a16:creationId xmlns=""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3856906" y="5059247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sonarRobot</a:t>
            </a:r>
            <a:endParaRPr lang="en-U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Rectangle 3"/>
          <p:cNvSpPr>
            <a:spLocks noChangeArrowheads="1"/>
          </p:cNvSpPr>
          <p:nvPr/>
        </p:nvSpPr>
        <p:spPr bwMode="auto">
          <a:xfrm>
            <a:off x="2077852" y="4608307"/>
            <a:ext cx="26484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virtualrobotSonarSupportActor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9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Domande </a:t>
            </a:r>
            <a:r>
              <a:rPr lang="it-IT" sz="4000" dirty="0"/>
              <a:t>(su un sistema)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 fare</a:t>
            </a:r>
            <a:r>
              <a:rPr lang="it-IT" dirty="0"/>
              <a:t>	 </a:t>
            </a:r>
            <a:r>
              <a:rPr lang="it-IT" dirty="0">
                <a:sym typeface="Wingdings" pitchFamily="2" charset="2"/>
              </a:rPr>
              <a:t></a:t>
            </a:r>
            <a:r>
              <a:rPr lang="it-IT" dirty="0"/>
              <a:t>		 </a:t>
            </a:r>
            <a:r>
              <a:rPr lang="it-IT" i="1" dirty="0"/>
              <a:t>committente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essere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 </a:t>
            </a:r>
            <a:r>
              <a:rPr lang="it-IT" dirty="0"/>
              <a:t>		 </a:t>
            </a:r>
            <a:r>
              <a:rPr lang="it-IT" i="1" dirty="0"/>
              <a:t>analista</a:t>
            </a:r>
          </a:p>
          <a:p>
            <a:pPr lvl="1"/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struttura-interazione-comportamento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C00000"/>
                </a:solidFill>
              </a:rPr>
              <a:t>sono necessari </a:t>
            </a:r>
            <a:r>
              <a:rPr lang="it-IT" sz="2000" dirty="0"/>
              <a:t>tenendo conto dei </a:t>
            </a:r>
            <a:r>
              <a:rPr lang="it-IT" sz="2000" b="1" i="1" dirty="0">
                <a:solidFill>
                  <a:srgbClr val="7030A0"/>
                </a:solidFill>
              </a:rPr>
              <a:t>vincoli che sorgono dai requisiti e dal problema in sè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è opportuno </a:t>
            </a:r>
            <a:r>
              <a:rPr lang="it-IT" dirty="0"/>
              <a:t>che sia	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/>
              <a:t>	</a:t>
            </a:r>
            <a:r>
              <a:rPr lang="it-IT" i="1" dirty="0"/>
              <a:t>analista</a:t>
            </a:r>
          </a:p>
          <a:p>
            <a:pPr marL="742950" lvl="2" indent="-342900"/>
            <a:r>
              <a:rPr lang="it-IT" dirty="0"/>
              <a:t>Tenendo conto delle tecnologie, dell’andamento del mercato, delle risorse umane, economiche, temporali, etc.</a:t>
            </a:r>
          </a:p>
          <a:p>
            <a:r>
              <a:rPr lang="it-IT" i="1" dirty="0">
                <a:solidFill>
                  <a:srgbClr val="C00000"/>
                </a:solidFill>
              </a:rPr>
              <a:t>Come è fatto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		 	</a:t>
            </a:r>
            <a:r>
              <a:rPr lang="it-IT" i="1" dirty="0"/>
              <a:t>progettista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 struttura-interazione-comportamento </a:t>
            </a:r>
            <a:r>
              <a:rPr lang="it-IT" sz="2000" dirty="0"/>
              <a:t>ha il sistema finale tenendo conto dei vincoli dall’analisi e dei criteri (</a:t>
            </a:r>
            <a:r>
              <a:rPr lang="it-IT" sz="2000" i="1" dirty="0">
                <a:solidFill>
                  <a:srgbClr val="C00000"/>
                </a:solidFill>
              </a:rPr>
              <a:t>pattern</a:t>
            </a:r>
            <a:r>
              <a:rPr lang="it-IT" sz="2000" dirty="0"/>
              <a:t>) usati per risolvere le forze (anche contrastanti)  in gioco</a:t>
            </a:r>
            <a:endParaRPr lang="it-IT" sz="2000" b="1" i="1" dirty="0">
              <a:solidFill>
                <a:srgbClr val="7030A0"/>
              </a:solidFill>
            </a:endParaRPr>
          </a:p>
          <a:p>
            <a:endParaRPr lang="it-IT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- Univwersity of Bologna</a:t>
            </a:r>
          </a:p>
        </p:txBody>
      </p:sp>
    </p:spTree>
    <p:extLst>
      <p:ext uri="{BB962C8B-B14F-4D97-AF65-F5344CB8AC3E}">
        <p14:creationId xmlns:p14="http://schemas.microsoft.com/office/powerpoint/2010/main" val="39518976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68968</TotalTime>
  <Words>2408</Words>
  <Application>Microsoft Office PowerPoint</Application>
  <PresentationFormat>Presentazione su schermo (4:3)</PresentationFormat>
  <Paragraphs>1059</Paragraphs>
  <Slides>66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66</vt:i4>
      </vt:variant>
    </vt:vector>
  </HeadingPairs>
  <TitlesOfParts>
    <vt:vector size="67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Domande (su un sistema)</vt:lpstr>
      <vt:lpstr>Specifica della grammatica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SISTEMI: una visione ‘olistica’</vt:lpstr>
      <vt:lpstr>Hexagonal Architecture (Port-Adapter)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Giovedi 21 Maggio</vt:lpstr>
      <vt:lpstr>Presentazione standard di PowerPoint</vt:lpstr>
      <vt:lpstr>Martedi 26 Maggio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</dc:title>
  <dc:creator>anatali</dc:creator>
  <cp:lastModifiedBy>anatali</cp:lastModifiedBy>
  <cp:revision>380</cp:revision>
  <dcterms:created xsi:type="dcterms:W3CDTF">2020-02-19T17:19:21Z</dcterms:created>
  <dcterms:modified xsi:type="dcterms:W3CDTF">2020-06-02T10:53:16Z</dcterms:modified>
</cp:coreProperties>
</file>