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1"/>
  </p:notesMasterIdLst>
  <p:handoutMasterIdLst>
    <p:handoutMasterId r:id="rId62"/>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09" r:id="rId31"/>
    <p:sldId id="310" r:id="rId32"/>
    <p:sldId id="282" r:id="rId33"/>
    <p:sldId id="302" r:id="rId34"/>
    <p:sldId id="284" r:id="rId35"/>
    <p:sldId id="289" r:id="rId36"/>
    <p:sldId id="285" r:id="rId37"/>
    <p:sldId id="286" r:id="rId38"/>
    <p:sldId id="287" r:id="rId39"/>
    <p:sldId id="288" r:id="rId40"/>
    <p:sldId id="292" r:id="rId41"/>
    <p:sldId id="294" r:id="rId42"/>
    <p:sldId id="303" r:id="rId43"/>
    <p:sldId id="304" r:id="rId44"/>
    <p:sldId id="295" r:id="rId45"/>
    <p:sldId id="291" r:id="rId46"/>
    <p:sldId id="293" r:id="rId47"/>
    <p:sldId id="298" r:id="rId48"/>
    <p:sldId id="296" r:id="rId49"/>
    <p:sldId id="299" r:id="rId50"/>
    <p:sldId id="297" r:id="rId51"/>
    <p:sldId id="301" r:id="rId52"/>
    <p:sldId id="312" r:id="rId53"/>
    <p:sldId id="313" r:id="rId54"/>
    <p:sldId id="316" r:id="rId55"/>
    <p:sldId id="314" r:id="rId56"/>
    <p:sldId id="315" r:id="rId57"/>
    <p:sldId id="281" r:id="rId58"/>
    <p:sldId id="290" r:id="rId59"/>
    <p:sldId id="300"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66CCFF"/>
    <a:srgbClr val="CCFFCC"/>
    <a:srgbClr val="CCFFFF"/>
    <a:srgbClr val="FFCC99"/>
    <a:srgbClr val="FF99FF"/>
    <a:srgbClr val="33CCCC"/>
    <a:srgbClr val="CCFF66"/>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4" d="100"/>
          <a:sy n="64" d="100"/>
        </p:scale>
        <p:origin x="124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15/04/2020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15/04/2020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58</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15/04/2020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15/04/2020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15/04/2020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15/04/2020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15/04/2020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15/04/2020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15/04/2020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15/04/2020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15/04/2020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15/04/2020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15/04/2020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15/04/2020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a:p>
            <a:pPr algn="ctr"/>
            <a:r>
              <a:rPr lang="it-IT" sz="2000" dirty="0">
                <a:solidFill>
                  <a:schemeClr val="tx1"/>
                </a:solidFill>
              </a:rPr>
              <a:t>(</a:t>
            </a:r>
            <a:r>
              <a:rPr lang="it-IT" sz="2000" dirty="0" err="1">
                <a:solidFill>
                  <a:schemeClr val="tx1"/>
                </a:solidFill>
              </a:rPr>
              <a:t>Eclipse</a:t>
            </a:r>
            <a:r>
              <a:rPr lang="it-IT" sz="2000" dirty="0">
                <a:solidFill>
                  <a:schemeClr val="tx1"/>
                </a:solidFill>
              </a:rPr>
              <a:t> </a:t>
            </a:r>
            <a:r>
              <a:rPr lang="it-IT" sz="2000" dirty="0" err="1">
                <a:solidFill>
                  <a:schemeClr val="tx1"/>
                </a:solidFill>
              </a:rPr>
              <a:t>Pluigins</a:t>
            </a:r>
            <a:r>
              <a:rPr lang="it-IT" sz="2000" dirty="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a:t>
            </a:r>
            <a:r>
              <a:rPr lang="it-IT" sz="2400" dirty="0"/>
              <a:t> </a:t>
            </a:r>
            <a:r>
              <a:rPr lang="it-IT" sz="2400" dirty="0" err="1"/>
              <a:t>metamodel</a:t>
            </a:r>
            <a:endParaRPr lang="it-IT" sz="2400" dirty="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a:solidFill>
                  <a:schemeClr val="tx1"/>
                </a:solidFill>
              </a:rPr>
              <a:t>Kotlin</a:t>
            </a:r>
            <a:r>
              <a:rPr lang="it-IT" sz="2800" dirty="0">
                <a:solidFill>
                  <a:schemeClr val="tx1"/>
                </a:solidFill>
              </a:rPr>
              <a:t> code </a:t>
            </a: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p>
          <a:p>
            <a:r>
              <a:rPr lang="it-IT" sz="2400" dirty="0" err="1"/>
              <a:t>application</a:t>
            </a:r>
            <a:r>
              <a:rPr lang="it-IT" sz="2400" dirty="0"/>
              <a:t> 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a:solidFill>
                  <a:schemeClr val="tx1"/>
                </a:solidFill>
              </a:rPr>
              <a:t>Qak</a:t>
            </a:r>
            <a:r>
              <a:rPr lang="it-IT" dirty="0">
                <a:solidFill>
                  <a:schemeClr val="tx1"/>
                </a:solidFill>
              </a:rPr>
              <a:t> </a:t>
            </a:r>
            <a:r>
              <a:rPr lang="it-IT" dirty="0" err="1">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a:t>generates</a:t>
            </a:r>
            <a:endParaRPr lang="en-US" dirty="0"/>
          </a:p>
        </p:txBody>
      </p:sp>
      <p:sp>
        <p:nvSpPr>
          <p:cNvPr id="15" name="Rettangolo 14"/>
          <p:cNvSpPr/>
          <p:nvPr/>
        </p:nvSpPr>
        <p:spPr>
          <a:xfrm>
            <a:off x="5871912" y="5763473"/>
            <a:ext cx="2072747" cy="369332"/>
          </a:xfrm>
          <a:prstGeom prst="rect">
            <a:avLst/>
          </a:prstGeom>
        </p:spPr>
        <p:txBody>
          <a:bodyPr wrap="none">
            <a:spAutoFit/>
          </a:bodyPr>
          <a:lstStyle/>
          <a:p>
            <a:r>
              <a:rPr lang="en-GB" i="1" dirty="0"/>
              <a:t>it.unibo.qakactor-2.0.jar</a:t>
            </a:r>
          </a:p>
        </p:txBody>
      </p:sp>
      <p:sp>
        <p:nvSpPr>
          <p:cNvPr id="61" name="Rettangolo 60"/>
          <p:cNvSpPr/>
          <p:nvPr/>
        </p:nvSpPr>
        <p:spPr>
          <a:xfrm>
            <a:off x="4765878" y="2269906"/>
            <a:ext cx="2209073" cy="646331"/>
          </a:xfrm>
          <a:prstGeom prst="rect">
            <a:avLst/>
          </a:prstGeom>
        </p:spPr>
        <p:txBody>
          <a:bodyPr wrap="square">
            <a:spAutoFit/>
          </a:bodyPr>
          <a:lstStyle/>
          <a:p>
            <a:r>
              <a:rPr lang="it-IT" dirty="0" err="1"/>
              <a:t>Defined</a:t>
            </a:r>
            <a:r>
              <a:rPr lang="it-IT" dirty="0"/>
              <a:t> in </a:t>
            </a:r>
            <a:r>
              <a:rPr lang="it-IT" dirty="0" err="1"/>
              <a:t>project</a:t>
            </a:r>
            <a:endParaRPr lang="it-IT" dirty="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a:t>Inherits</a:t>
            </a:r>
            <a:r>
              <a:rPr lang="it-IT" dirty="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a:t>Runs</a:t>
            </a:r>
            <a:r>
              <a:rPr lang="it-IT" dirty="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a:t>it.unibo.Qactork_1.2.0.jar</a:t>
            </a:r>
          </a:p>
          <a:p>
            <a:r>
              <a:rPr lang="en-GB" i="1" dirty="0"/>
              <a:t>it.unibo.Qactork.ide_1.2.0.jar</a:t>
            </a:r>
          </a:p>
          <a:p>
            <a:r>
              <a:rPr lang="en-GB" i="1" dirty="0"/>
              <a:t>it.unibo.Qactork.ui_1.2.0.jar</a:t>
            </a:r>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a:solidFill>
                  <a:srgbClr val="C00000"/>
                </a:solidFill>
              </a:rPr>
              <a:t>CtxServerAgent</a:t>
            </a:r>
            <a:r>
              <a:rPr lang="it-IT" dirty="0">
                <a:solidFill>
                  <a:srgbClr val="C00000"/>
                </a:solidFill>
              </a:rPr>
              <a:t> </a:t>
            </a:r>
            <a:r>
              <a:rPr lang="it-IT" dirty="0"/>
              <a:t>: </a:t>
            </a:r>
            <a:r>
              <a:rPr lang="it-IT" dirty="0" err="1"/>
              <a:t>created</a:t>
            </a:r>
            <a:r>
              <a:rPr lang="it-IT" dirty="0"/>
              <a:t> </a:t>
            </a:r>
            <a:r>
              <a:rPr lang="it-IT" dirty="0" err="1"/>
              <a:t>at</a:t>
            </a:r>
            <a:r>
              <a:rPr lang="it-IT" dirty="0"/>
              <a:t> start-up</a:t>
            </a:r>
          </a:p>
          <a:p>
            <a:r>
              <a:rPr lang="it-IT" b="1" i="1" dirty="0" err="1">
                <a:solidFill>
                  <a:srgbClr val="C00000"/>
                </a:solidFill>
              </a:rPr>
              <a:t>SenderAgent</a:t>
            </a:r>
            <a:r>
              <a:rPr lang="it-IT" dirty="0">
                <a:solidFill>
                  <a:srgbClr val="C00000"/>
                </a:solidFill>
              </a:rPr>
              <a:t>     </a:t>
            </a:r>
            <a:r>
              <a:rPr lang="it-IT" dirty="0"/>
              <a:t>:  </a:t>
            </a:r>
            <a:r>
              <a:rPr lang="it-IT" dirty="0" err="1"/>
              <a:t>created</a:t>
            </a:r>
            <a:r>
              <a:rPr lang="it-IT" dirty="0"/>
              <a:t> a start-up</a:t>
            </a:r>
          </a:p>
          <a:p>
            <a:r>
              <a:rPr lang="it-IT" b="1" i="1" dirty="0" err="1">
                <a:solidFill>
                  <a:srgbClr val="C00000"/>
                </a:solidFill>
              </a:rPr>
              <a:t>ReceiverAgent</a:t>
            </a:r>
            <a:r>
              <a:rPr lang="it-IT" dirty="0">
                <a:solidFill>
                  <a:srgbClr val="C00000"/>
                </a:solidFill>
              </a:rPr>
              <a:t>  </a:t>
            </a:r>
            <a:r>
              <a:rPr lang="it-IT" dirty="0"/>
              <a:t>:  </a:t>
            </a:r>
            <a:r>
              <a:rPr lang="it-IT" dirty="0" err="1"/>
              <a:t>created</a:t>
            </a:r>
            <a:r>
              <a:rPr lang="it-IT" dirty="0"/>
              <a:t> </a:t>
            </a:r>
            <a:r>
              <a:rPr lang="it-IT" dirty="0" err="1"/>
              <a:t>at</a:t>
            </a:r>
            <a:r>
              <a:rPr lang="it-IT" dirty="0"/>
              <a:t> </a:t>
            </a:r>
            <a:r>
              <a:rPr lang="it-IT" dirty="0" err="1"/>
              <a:t>each</a:t>
            </a:r>
            <a:r>
              <a:rPr lang="it-IT" dirty="0"/>
              <a:t> </a:t>
            </a:r>
            <a:r>
              <a:rPr lang="it-IT" dirty="0" err="1"/>
              <a:t>conn</a:t>
            </a:r>
            <a:r>
              <a:rPr lang="it-IT" dirty="0"/>
              <a:t> </a:t>
            </a:r>
            <a:r>
              <a:rPr lang="it-IT" dirty="0" err="1"/>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PORT</a:t>
            </a:r>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a:t>A </a:t>
            </a:r>
            <a:r>
              <a:rPr lang="it-IT" dirty="0" err="1"/>
              <a:t>message</a:t>
            </a:r>
            <a:r>
              <a:rPr lang="it-IT" dirty="0"/>
              <a:t> </a:t>
            </a:r>
            <a:r>
              <a:rPr lang="it-IT" dirty="0" err="1"/>
              <a:t>sent</a:t>
            </a:r>
            <a:r>
              <a:rPr lang="it-IT" dirty="0"/>
              <a:t> by a </a:t>
            </a:r>
            <a:r>
              <a:rPr lang="it-IT" dirty="0" err="1"/>
              <a:t>qactor</a:t>
            </a:r>
            <a:endParaRPr lang="it-IT" dirty="0"/>
          </a:p>
          <a:p>
            <a:r>
              <a:rPr lang="it-IT" dirty="0"/>
              <a:t>to </a:t>
            </a:r>
            <a:r>
              <a:rPr lang="it-IT" dirty="0" err="1"/>
              <a:t>another</a:t>
            </a:r>
            <a:r>
              <a:rPr lang="it-IT" dirty="0"/>
              <a:t> </a:t>
            </a:r>
            <a:r>
              <a:rPr lang="it-IT" dirty="0" err="1"/>
              <a:t>qactor</a:t>
            </a:r>
            <a:endParaRPr lang="it-IT" dirty="0"/>
          </a:p>
          <a:p>
            <a:r>
              <a:rPr lang="it-IT" dirty="0" err="1"/>
              <a:t>is</a:t>
            </a:r>
            <a:r>
              <a:rPr lang="it-IT" dirty="0"/>
              <a:t> </a:t>
            </a:r>
            <a:r>
              <a:rPr lang="it-IT" dirty="0" err="1"/>
              <a:t>inserted</a:t>
            </a:r>
            <a:r>
              <a:rPr lang="it-IT" dirty="0"/>
              <a:t> in the </a:t>
            </a:r>
            <a:r>
              <a:rPr lang="it-IT" dirty="0" err="1"/>
              <a:t>message</a:t>
            </a:r>
            <a:r>
              <a:rPr lang="it-IT" dirty="0"/>
              <a:t> </a:t>
            </a:r>
            <a:r>
              <a:rPr lang="it-IT" dirty="0" err="1"/>
              <a:t>queue</a:t>
            </a:r>
            <a:endParaRPr lang="it-IT" dirty="0"/>
          </a:p>
          <a:p>
            <a:r>
              <a:rPr lang="it-IT" u="sng" dirty="0"/>
              <a:t>of</a:t>
            </a:r>
            <a:r>
              <a:rPr lang="it-IT" dirty="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a:t>%          SYSTEM DESCRIPTION</a:t>
            </a:r>
          </a:p>
          <a:p>
            <a:r>
              <a:rPr lang="it-IT" sz="1600" b="1" dirty="0" err="1"/>
              <a:t>context</a:t>
            </a:r>
            <a:r>
              <a:rPr lang="it-IT" sz="1600" b="1" dirty="0"/>
              <a:t>( </a:t>
            </a:r>
            <a:r>
              <a:rPr lang="it-IT" sz="1600" b="1" dirty="0" err="1"/>
              <a:t>ctxSender</a:t>
            </a:r>
            <a:r>
              <a:rPr lang="it-IT" sz="1600" b="1" dirty="0"/>
              <a:t>, "192.168.43.229","TCP", "8010" ).</a:t>
            </a:r>
          </a:p>
          <a:p>
            <a:r>
              <a:rPr lang="it-IT" sz="1600" b="1" dirty="0" err="1"/>
              <a:t>context</a:t>
            </a:r>
            <a:r>
              <a:rPr lang="it-IT" sz="1600" b="1" dirty="0"/>
              <a:t>( </a:t>
            </a:r>
            <a:r>
              <a:rPr lang="it-IT" sz="1600" b="1" dirty="0" err="1"/>
              <a:t>ctxReceiver</a:t>
            </a:r>
            <a:r>
              <a:rPr lang="it-IT" sz="1600" b="1" dirty="0"/>
              <a:t>, "192.168.43.229","TCP","8020").</a:t>
            </a:r>
          </a:p>
          <a:p>
            <a:r>
              <a:rPr lang="it-IT" sz="1600" b="1" dirty="0" err="1"/>
              <a:t>qactor</a:t>
            </a:r>
            <a:r>
              <a:rPr lang="it-IT" sz="1600" b="1" dirty="0"/>
              <a:t>( </a:t>
            </a:r>
            <a:r>
              <a:rPr lang="it-IT" sz="1600" b="1" dirty="0" err="1"/>
              <a:t>qasender</a:t>
            </a:r>
            <a:r>
              <a:rPr lang="it-IT" sz="1600" b="1" dirty="0"/>
              <a:t>, ctx1, ‘</a:t>
            </a:r>
            <a:r>
              <a:rPr lang="it-IT" sz="1600" dirty="0" err="1"/>
              <a:t>QActorSender</a:t>
            </a:r>
            <a:r>
              <a:rPr lang="it-IT" sz="1600" b="1" dirty="0"/>
              <a:t>’ ).</a:t>
            </a:r>
          </a:p>
          <a:p>
            <a:r>
              <a:rPr lang="it-IT" sz="1600" b="1" dirty="0" err="1"/>
              <a:t>qactor</a:t>
            </a:r>
            <a:r>
              <a:rPr lang="it-IT" sz="1600" b="1" dirty="0"/>
              <a:t>( </a:t>
            </a:r>
            <a:r>
              <a:rPr lang="it-IT" sz="1600" b="1" dirty="0" err="1"/>
              <a:t>qareceiver</a:t>
            </a:r>
            <a:r>
              <a:rPr lang="it-IT" sz="1600" b="1" dirty="0"/>
              <a:t>, ctx2, ‘</a:t>
            </a:r>
            <a:r>
              <a:rPr lang="it-IT" sz="1600" dirty="0" err="1"/>
              <a:t>QActorReceiver</a:t>
            </a:r>
            <a:r>
              <a:rPr lang="it-IT" sz="1600" b="1" dirty="0"/>
              <a:t>’).</a:t>
            </a:r>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ctx</a:t>
            </a:r>
            <a:r>
              <a:rPr lang="it-IT" dirty="0"/>
              <a:t>…</a:t>
            </a:r>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TCP</a:t>
            </a:r>
          </a:p>
          <a:p>
            <a:pPr algn="ctr"/>
            <a:r>
              <a:rPr lang="it-IT" dirty="0"/>
              <a:t>PORT</a:t>
            </a:r>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a:t>AN  - DISI - </a:t>
            </a:r>
            <a:r>
              <a:rPr lang="en-US" dirty="0" err="1"/>
              <a:t>Univeristy</a:t>
            </a:r>
            <a:r>
              <a:rPr lang="en-US" dirty="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a:t>This book provides a thorough introduction to DSL, relying on today’s state of the art language workbenches.</a:t>
              </a:r>
            </a:p>
            <a:p>
              <a:r>
                <a:rPr lang="en-US" sz="1600" dirty="0"/>
                <a:t>The book provides 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Languages </a:t>
            </a:r>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DSL, 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a:t>BUSINESS LOGIC</a:t>
            </a:r>
          </a:p>
          <a:p>
            <a:r>
              <a:rPr lang="it-IT" b="1" dirty="0">
                <a:solidFill>
                  <a:srgbClr val="C00000"/>
                </a:solidFill>
              </a:rPr>
              <a:t>DOMAIN-RELATED</a:t>
            </a:r>
            <a:r>
              <a:rPr lang="it-IT" dirty="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a:t>( </a:t>
            </a:r>
            <a:r>
              <a:rPr lang="it-IT" b="1" dirty="0">
                <a:solidFill>
                  <a:srgbClr val="C00000"/>
                </a:solidFill>
              </a:rPr>
              <a:t>MODEL</a:t>
            </a:r>
            <a:r>
              <a:rPr lang="it-IT" dirty="0"/>
              <a:t> – </a:t>
            </a:r>
            <a:r>
              <a:rPr lang="it-IT" dirty="0">
                <a:solidFill>
                  <a:srgbClr val="1318ED"/>
                </a:solidFill>
              </a:rPr>
              <a:t>CONTROL  - VIEW </a:t>
            </a:r>
            <a:r>
              <a:rPr lang="it-IT" dirty="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a:t>CONCRETE (IOT)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a:t>Logical</a:t>
            </a:r>
            <a:r>
              <a:rPr lang="it-IT" sz="2000" dirty="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a:solidFill>
                  <a:schemeClr val="tx1"/>
                </a:solidFill>
              </a:rPr>
              <a:t>SoftwareFactory</a:t>
            </a:r>
            <a:endParaRPr lang="it-IT" sz="2000" dirty="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architectural</a:t>
            </a:r>
            <a:r>
              <a:rPr lang="it-IT" sz="1400" dirty="0"/>
              <a:t> </a:t>
            </a:r>
          </a:p>
          <a:p>
            <a:r>
              <a:rPr lang="it-IT" sz="1400" dirty="0" err="1"/>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3951897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a:t>Specifica della grammatica</a:t>
            </a:r>
          </a:p>
        </p:txBody>
      </p:sp>
      <p:sp>
        <p:nvSpPr>
          <p:cNvPr id="4" name="Segnaposto piè di pagina 3"/>
          <p:cNvSpPr>
            <a:spLocks noGrp="1"/>
          </p:cNvSpPr>
          <p:nvPr>
            <p:ph type="ftr" sz="quarter" idx="11"/>
          </p:nvPr>
        </p:nvSpPr>
        <p:spPr/>
        <p:txBody>
          <a:bodyPr/>
          <a:lstStyle/>
          <a:p>
            <a:r>
              <a:rPr lang="it-IT"/>
              <a:t>AN University of Bologna</a:t>
            </a:r>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a:t>grammar</a:t>
            </a:r>
            <a:r>
              <a:rPr lang="it-IT" b="1" dirty="0"/>
              <a:t> </a:t>
            </a:r>
            <a:r>
              <a:rPr lang="it-IT" b="1" dirty="0" err="1"/>
              <a:t>it.unibo.xtext.Entities</a:t>
            </a:r>
            <a:r>
              <a:rPr lang="it-IT" b="1" dirty="0"/>
              <a:t> </a:t>
            </a:r>
            <a:r>
              <a:rPr lang="it-IT" b="1" dirty="0" err="1"/>
              <a:t>with</a:t>
            </a:r>
            <a:r>
              <a:rPr lang="it-IT" b="1" dirty="0"/>
              <a:t> </a:t>
            </a:r>
            <a:r>
              <a:rPr lang="it-IT" b="1" dirty="0" err="1"/>
              <a:t>org.eclipse.xtext.common.Terminals</a:t>
            </a:r>
            <a:endParaRPr lang="it-IT" b="1" dirty="0"/>
          </a:p>
          <a:p>
            <a:r>
              <a:rPr lang="it-IT" b="1" dirty="0">
                <a:solidFill>
                  <a:srgbClr val="0070C0"/>
                </a:solidFill>
              </a:rPr>
              <a:t>generate </a:t>
            </a:r>
            <a:r>
              <a:rPr lang="it-IT" b="1" dirty="0" err="1">
                <a:solidFill>
                  <a:srgbClr val="0070C0"/>
                </a:solidFill>
              </a:rPr>
              <a:t>entities</a:t>
            </a:r>
            <a:r>
              <a:rPr lang="it-IT" b="1" dirty="0">
                <a:solidFill>
                  <a:srgbClr val="0070C0"/>
                </a:solidFill>
              </a:rPr>
              <a:t> "http://www.unibo.it/</a:t>
            </a:r>
            <a:r>
              <a:rPr lang="it-IT" b="1" dirty="0" err="1">
                <a:solidFill>
                  <a:srgbClr val="0070C0"/>
                </a:solidFill>
              </a:rPr>
              <a:t>xtext</a:t>
            </a:r>
            <a:r>
              <a:rPr lang="it-IT" b="1" dirty="0">
                <a:solidFill>
                  <a:srgbClr val="0070C0"/>
                </a:solidFill>
              </a:rPr>
              <a:t>/</a:t>
            </a:r>
            <a:r>
              <a:rPr lang="it-IT" b="1" dirty="0" err="1">
                <a:solidFill>
                  <a:srgbClr val="0070C0"/>
                </a:solidFill>
              </a:rPr>
              <a:t>Entities</a:t>
            </a:r>
            <a:r>
              <a:rPr lang="it-IT" b="1" dirty="0"/>
              <a:t>"</a:t>
            </a:r>
          </a:p>
          <a:p>
            <a:endParaRPr lang="it-IT" dirty="0"/>
          </a:p>
          <a:p>
            <a:r>
              <a:rPr lang="it-IT" dirty="0" err="1"/>
              <a:t>Model</a:t>
            </a:r>
            <a:r>
              <a:rPr lang="it-IT" dirty="0"/>
              <a:t> :		(imports</a:t>
            </a:r>
            <a:r>
              <a:rPr lang="it-IT" dirty="0">
                <a:solidFill>
                  <a:srgbClr val="C00000"/>
                </a:solidFill>
              </a:rPr>
              <a:t>+=</a:t>
            </a:r>
            <a:r>
              <a:rPr lang="it-IT" dirty="0"/>
              <a:t>Import)</a:t>
            </a:r>
            <a:r>
              <a:rPr lang="it-IT" dirty="0">
                <a:solidFill>
                  <a:srgbClr val="C00000"/>
                </a:solidFill>
              </a:rPr>
              <a:t>*</a:t>
            </a:r>
          </a:p>
          <a:p>
            <a:r>
              <a:rPr lang="it-IT" dirty="0"/>
              <a:t>		(types</a:t>
            </a:r>
            <a:r>
              <a:rPr lang="it-IT" dirty="0">
                <a:solidFill>
                  <a:srgbClr val="C00000"/>
                </a:solidFill>
              </a:rPr>
              <a:t>+=</a:t>
            </a:r>
            <a:r>
              <a:rPr lang="it-IT" dirty="0"/>
              <a:t>Type)</a:t>
            </a:r>
            <a:r>
              <a:rPr lang="it-IT" dirty="0">
                <a:solidFill>
                  <a:srgbClr val="C00000"/>
                </a:solidFill>
              </a:rPr>
              <a:t>*	</a:t>
            </a:r>
            <a:r>
              <a:rPr lang="it-IT" dirty="0"/>
              <a:t>;</a:t>
            </a:r>
          </a:p>
          <a:p>
            <a:endParaRPr lang="it-IT" dirty="0"/>
          </a:p>
          <a:p>
            <a:r>
              <a:rPr lang="it-IT" dirty="0"/>
              <a:t>Import :		</a:t>
            </a:r>
            <a:r>
              <a:rPr lang="it-IT" b="1" dirty="0">
                <a:solidFill>
                  <a:srgbClr val="00B050"/>
                </a:solidFill>
              </a:rPr>
              <a:t>'</a:t>
            </a:r>
            <a:r>
              <a:rPr lang="it-IT" b="1" dirty="0" err="1">
                <a:solidFill>
                  <a:srgbClr val="00B050"/>
                </a:solidFill>
              </a:rPr>
              <a:t>import</a:t>
            </a:r>
            <a:r>
              <a:rPr lang="it-IT" dirty="0"/>
              <a:t>' </a:t>
            </a:r>
            <a:r>
              <a:rPr lang="it-IT" dirty="0" err="1"/>
              <a:t>importURI</a:t>
            </a:r>
            <a:r>
              <a:rPr lang="it-IT" dirty="0"/>
              <a:t> </a:t>
            </a:r>
            <a:r>
              <a:rPr lang="it-IT" dirty="0">
                <a:solidFill>
                  <a:srgbClr val="C00000"/>
                </a:solidFill>
              </a:rPr>
              <a:t>= </a:t>
            </a:r>
            <a:r>
              <a:rPr lang="it-IT" dirty="0"/>
              <a:t>STRING;</a:t>
            </a:r>
          </a:p>
          <a:p>
            <a:endParaRPr lang="it-IT" dirty="0"/>
          </a:p>
          <a:p>
            <a:r>
              <a:rPr lang="it-IT" dirty="0" err="1"/>
              <a:t>Type</a:t>
            </a:r>
            <a:r>
              <a:rPr lang="it-IT" dirty="0"/>
              <a:t>:		</a:t>
            </a:r>
            <a:r>
              <a:rPr lang="it-IT" dirty="0" err="1"/>
              <a:t>SimpleType</a:t>
            </a:r>
            <a:r>
              <a:rPr lang="it-IT" dirty="0"/>
              <a:t> </a:t>
            </a:r>
            <a:r>
              <a:rPr lang="it-IT" dirty="0">
                <a:solidFill>
                  <a:srgbClr val="C00000"/>
                </a:solidFill>
              </a:rPr>
              <a:t>| </a:t>
            </a:r>
            <a:r>
              <a:rPr lang="it-IT" dirty="0" err="1"/>
              <a:t>Entity</a:t>
            </a:r>
            <a:r>
              <a:rPr lang="it-IT" dirty="0"/>
              <a:t>;</a:t>
            </a:r>
          </a:p>
          <a:p>
            <a:endParaRPr lang="it-IT" dirty="0"/>
          </a:p>
          <a:p>
            <a:r>
              <a:rPr lang="it-IT" dirty="0" err="1"/>
              <a:t>SimpleType</a:t>
            </a:r>
            <a:r>
              <a:rPr lang="it-IT" dirty="0"/>
              <a:t>:	</a:t>
            </a:r>
            <a:r>
              <a:rPr lang="it-IT" b="1" dirty="0">
                <a:solidFill>
                  <a:srgbClr val="00B050"/>
                </a:solidFill>
              </a:rPr>
              <a:t>'</a:t>
            </a:r>
            <a:r>
              <a:rPr lang="it-IT" b="1" dirty="0" err="1">
                <a:solidFill>
                  <a:srgbClr val="00B050"/>
                </a:solidFill>
              </a:rPr>
              <a:t>type</a:t>
            </a:r>
            <a:r>
              <a:rPr lang="it-IT" dirty="0"/>
              <a:t>' </a:t>
            </a:r>
            <a:r>
              <a:rPr lang="it-IT" dirty="0" err="1"/>
              <a:t>name</a:t>
            </a:r>
            <a:r>
              <a:rPr lang="it-IT" dirty="0"/>
              <a:t> =</a:t>
            </a:r>
            <a:r>
              <a:rPr lang="it-IT" b="1" dirty="0">
                <a:solidFill>
                  <a:srgbClr val="FF0000"/>
                </a:solidFill>
              </a:rPr>
              <a:t> ID</a:t>
            </a:r>
            <a:r>
              <a:rPr lang="it-IT" dirty="0"/>
              <a:t>;</a:t>
            </a:r>
          </a:p>
          <a:p>
            <a:endParaRPr lang="it-IT" dirty="0"/>
          </a:p>
          <a:p>
            <a:r>
              <a:rPr lang="it-IT" dirty="0" err="1"/>
              <a:t>Entity</a:t>
            </a:r>
            <a:r>
              <a:rPr lang="it-IT" dirty="0"/>
              <a:t> :	</a:t>
            </a:r>
            <a:r>
              <a:rPr lang="it-IT" b="1" dirty="0">
                <a:solidFill>
                  <a:srgbClr val="00B050"/>
                </a:solidFill>
              </a:rPr>
              <a:t>'</a:t>
            </a:r>
            <a:r>
              <a:rPr lang="it-IT" b="1" dirty="0" err="1">
                <a:solidFill>
                  <a:srgbClr val="00B050"/>
                </a:solidFill>
              </a:rPr>
              <a:t>entity</a:t>
            </a:r>
            <a:r>
              <a:rPr lang="it-IT" dirty="0"/>
              <a:t>' </a:t>
            </a:r>
            <a:r>
              <a:rPr lang="it-IT" dirty="0" err="1"/>
              <a:t>name</a:t>
            </a:r>
            <a:r>
              <a:rPr lang="it-IT" dirty="0" err="1">
                <a:solidFill>
                  <a:srgbClr val="C00000"/>
                </a:solidFill>
              </a:rPr>
              <a:t>=</a:t>
            </a:r>
            <a:r>
              <a:rPr lang="it-IT" dirty="0" err="1"/>
              <a:t>ID</a:t>
            </a:r>
            <a:r>
              <a:rPr lang="it-IT" dirty="0"/>
              <a:t> (</a:t>
            </a:r>
            <a:r>
              <a:rPr lang="it-IT" b="1" dirty="0">
                <a:solidFill>
                  <a:srgbClr val="00B050"/>
                </a:solidFill>
              </a:rPr>
              <a:t>'</a:t>
            </a:r>
            <a:r>
              <a:rPr lang="it-IT" b="1" dirty="0" err="1">
                <a:solidFill>
                  <a:srgbClr val="00B050"/>
                </a:solidFill>
              </a:rPr>
              <a:t>extends</a:t>
            </a:r>
            <a:r>
              <a:rPr lang="it-IT" dirty="0"/>
              <a:t>' </a:t>
            </a:r>
            <a:r>
              <a:rPr lang="it-IT" dirty="0" err="1"/>
              <a:t>extends</a:t>
            </a:r>
            <a:r>
              <a:rPr lang="it-IT" dirty="0" err="1">
                <a:solidFill>
                  <a:srgbClr val="C00000"/>
                </a:solidFill>
              </a:rPr>
              <a:t>=</a:t>
            </a:r>
            <a:r>
              <a:rPr lang="it-IT" dirty="0">
                <a:solidFill>
                  <a:srgbClr val="C00000"/>
                </a:solidFill>
              </a:rPr>
              <a:t> [</a:t>
            </a:r>
            <a:r>
              <a:rPr lang="it-IT" dirty="0"/>
              <a:t> </a:t>
            </a:r>
            <a:r>
              <a:rPr lang="it-IT" dirty="0" err="1"/>
              <a:t>Entity</a:t>
            </a:r>
            <a:r>
              <a:rPr lang="it-IT" dirty="0"/>
              <a:t> </a:t>
            </a:r>
            <a:r>
              <a:rPr lang="it-IT" dirty="0">
                <a:solidFill>
                  <a:srgbClr val="C00000"/>
                </a:solidFill>
              </a:rPr>
              <a:t>]</a:t>
            </a:r>
            <a:r>
              <a:rPr lang="it-IT" dirty="0"/>
              <a:t> )</a:t>
            </a:r>
            <a:r>
              <a:rPr lang="it-IT" dirty="0">
                <a:solidFill>
                  <a:srgbClr val="C00000"/>
                </a:solidFill>
              </a:rPr>
              <a:t>?</a:t>
            </a:r>
            <a:r>
              <a:rPr lang="it-IT" dirty="0"/>
              <a:t> '</a:t>
            </a:r>
            <a:r>
              <a:rPr lang="it-IT" b="1" dirty="0">
                <a:solidFill>
                  <a:srgbClr val="00B050"/>
                </a:solidFill>
              </a:rPr>
              <a:t>{</a:t>
            </a:r>
            <a:r>
              <a:rPr lang="it-IT" dirty="0"/>
              <a:t>'</a:t>
            </a:r>
          </a:p>
          <a:p>
            <a:r>
              <a:rPr lang="it-IT" dirty="0"/>
              <a:t>	properties+=Property*</a:t>
            </a:r>
          </a:p>
          <a:p>
            <a:r>
              <a:rPr lang="it-IT" dirty="0"/>
              <a:t>	'</a:t>
            </a:r>
            <a:r>
              <a:rPr lang="it-IT" b="1" dirty="0">
                <a:solidFill>
                  <a:srgbClr val="00B050"/>
                </a:solidFill>
              </a:rPr>
              <a:t>}</a:t>
            </a:r>
            <a:r>
              <a:rPr lang="it-IT" dirty="0"/>
              <a:t>';</a:t>
            </a:r>
          </a:p>
          <a:p>
            <a:endParaRPr lang="it-IT" dirty="0"/>
          </a:p>
          <a:p>
            <a:r>
              <a:rPr lang="it-IT" dirty="0" err="1"/>
              <a:t>Property</a:t>
            </a:r>
            <a:r>
              <a:rPr lang="it-IT" dirty="0"/>
              <a:t>:	</a:t>
            </a:r>
            <a:r>
              <a:rPr lang="en-US" b="1" dirty="0">
                <a:solidFill>
                  <a:srgbClr val="00B050"/>
                </a:solidFill>
              </a:rPr>
              <a:t>'property</a:t>
            </a:r>
            <a:r>
              <a:rPr lang="en-US" dirty="0"/>
              <a:t>' name=ID '</a:t>
            </a:r>
            <a:r>
              <a:rPr lang="en-US" b="1" dirty="0">
                <a:solidFill>
                  <a:srgbClr val="00B050"/>
                </a:solidFill>
              </a:rPr>
              <a:t>:</a:t>
            </a:r>
            <a:r>
              <a:rPr lang="en-US" dirty="0"/>
              <a:t>' type</a:t>
            </a:r>
            <a:r>
              <a:rPr lang="en-US" dirty="0">
                <a:solidFill>
                  <a:srgbClr val="C00000"/>
                </a:solidFill>
              </a:rPr>
              <a:t>= [ </a:t>
            </a:r>
            <a:r>
              <a:rPr lang="en-US" dirty="0"/>
              <a:t>Type </a:t>
            </a:r>
            <a:r>
              <a:rPr lang="en-US" dirty="0">
                <a:solidFill>
                  <a:srgbClr val="C00000"/>
                </a:solidFill>
              </a:rPr>
              <a:t>]</a:t>
            </a:r>
            <a:r>
              <a:rPr lang="en-US" dirty="0"/>
              <a:t> ( many </a:t>
            </a:r>
            <a:r>
              <a:rPr lang="en-US" dirty="0">
                <a:solidFill>
                  <a:srgbClr val="C00000"/>
                </a:solidFill>
              </a:rPr>
              <a:t>?=</a:t>
            </a:r>
            <a:r>
              <a:rPr lang="en-US" dirty="0"/>
              <a:t> '</a:t>
            </a:r>
            <a:r>
              <a:rPr lang="en-US" dirty="0">
                <a:solidFill>
                  <a:srgbClr val="00B050"/>
                </a:solidFill>
              </a:rPr>
              <a:t>[]</a:t>
            </a:r>
            <a:r>
              <a:rPr lang="en-US" dirty="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a:t>EBNF </a:t>
            </a:r>
            <a:r>
              <a:rPr lang="it-IT" sz="2800" dirty="0" err="1"/>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a:t>The grammar is a collection of Rules. </a:t>
            </a:r>
          </a:p>
          <a:p>
            <a:endParaRPr lang="en-US" sz="1400" dirty="0"/>
          </a:p>
          <a:p>
            <a:r>
              <a:rPr lang="en-US" sz="1400" dirty="0"/>
              <a:t>Rules start with </a:t>
            </a:r>
            <a:r>
              <a:rPr lang="it-IT" sz="1400" dirty="0" err="1"/>
              <a:t>their</a:t>
            </a:r>
            <a:r>
              <a:rPr lang="it-IT" sz="1400" dirty="0"/>
              <a:t> </a:t>
            </a:r>
            <a:r>
              <a:rPr lang="it-IT" sz="1400" dirty="0" err="1"/>
              <a:t>name</a:t>
            </a:r>
            <a:r>
              <a:rPr lang="it-IT" sz="1400" dirty="0"/>
              <a:t> </a:t>
            </a:r>
            <a:r>
              <a:rPr lang="it-IT" sz="1400" dirty="0" err="1"/>
              <a:t>followed</a:t>
            </a:r>
            <a:r>
              <a:rPr lang="it-IT" sz="1400" dirty="0"/>
              <a:t> </a:t>
            </a:r>
            <a:r>
              <a:rPr lang="it-IT" sz="1400" dirty="0" err="1"/>
              <a:t>by</a:t>
            </a:r>
            <a:r>
              <a:rPr lang="it-IT" sz="1400" dirty="0"/>
              <a:t> </a:t>
            </a:r>
            <a:r>
              <a:rPr lang="it-IT" sz="1400" dirty="0">
                <a:solidFill>
                  <a:srgbClr val="FF0000"/>
                </a:solidFill>
              </a:rPr>
              <a:t>:</a:t>
            </a:r>
            <a:r>
              <a:rPr lang="it-IT" sz="1400" dirty="0">
                <a:solidFill>
                  <a:srgbClr val="C00000"/>
                </a:solidFill>
              </a:rPr>
              <a:t> </a:t>
            </a:r>
            <a:r>
              <a:rPr lang="it-IT" sz="1400" dirty="0"/>
              <a:t>and </a:t>
            </a:r>
            <a:r>
              <a:rPr lang="it-IT" sz="1400" dirty="0" err="1"/>
              <a:t>ending</a:t>
            </a:r>
            <a:r>
              <a:rPr lang="it-IT" sz="1400" dirty="0"/>
              <a:t> </a:t>
            </a:r>
            <a:r>
              <a:rPr lang="it-IT" sz="1400" dirty="0" err="1"/>
              <a:t>with</a:t>
            </a:r>
            <a:r>
              <a:rPr lang="it-IT" sz="1400" dirty="0"/>
              <a:t> </a:t>
            </a:r>
            <a:r>
              <a:rPr lang="it-IT" sz="1400" dirty="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a:t>The </a:t>
            </a:r>
            <a:r>
              <a:rPr lang="it-IT" sz="1400" dirty="0" err="1"/>
              <a:t>editor</a:t>
            </a:r>
            <a:r>
              <a:rPr lang="it-IT" sz="1400" dirty="0"/>
              <a:t> </a:t>
            </a:r>
            <a:r>
              <a:rPr lang="it-IT" sz="1400" dirty="0" err="1"/>
              <a:t>provides</a:t>
            </a:r>
            <a:r>
              <a:rPr lang="it-IT" sz="1400" dirty="0"/>
              <a:t> code </a:t>
            </a:r>
            <a:r>
              <a:rPr lang="it-IT" sz="1400" dirty="0" err="1"/>
              <a:t>completion</a:t>
            </a:r>
            <a:r>
              <a:rPr lang="it-IT" sz="1400" dirty="0"/>
              <a:t> and </a:t>
            </a:r>
            <a:r>
              <a:rPr lang="it-IT" sz="1400" dirty="0" err="1"/>
              <a:t>constraint</a:t>
            </a:r>
            <a:r>
              <a:rPr lang="it-IT" sz="1400" dirty="0"/>
              <a:t> </a:t>
            </a:r>
            <a:r>
              <a:rPr lang="it-IT" sz="1400" dirty="0" err="1"/>
              <a:t>checking</a:t>
            </a:r>
            <a:r>
              <a:rPr lang="it-IT" sz="1400" dirty="0"/>
              <a:t> </a:t>
            </a:r>
            <a:r>
              <a:rPr lang="it-IT" sz="1400" dirty="0" err="1"/>
              <a:t>for</a:t>
            </a:r>
            <a:r>
              <a:rPr lang="it-IT" sz="1400" dirty="0"/>
              <a:t> the </a:t>
            </a:r>
            <a:r>
              <a:rPr lang="it-IT" sz="1400" dirty="0" err="1"/>
              <a:t>grammars</a:t>
            </a:r>
            <a:r>
              <a:rPr lang="it-IT" sz="1400" dirty="0"/>
              <a:t> </a:t>
            </a:r>
            <a:r>
              <a:rPr lang="it-IT" sz="1400" dirty="0" err="1"/>
              <a:t>themselves</a:t>
            </a:r>
            <a:endParaRPr lang="it-IT" sz="1400" dirty="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6" name="Rettangolo 5"/>
          <p:cNvSpPr/>
          <p:nvPr/>
        </p:nvSpPr>
        <p:spPr>
          <a:xfrm>
            <a:off x="2278596" y="608112"/>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ctx1</a:t>
            </a:r>
            <a:endParaRPr lang="en-GB" sz="2400" dirty="0">
              <a:solidFill>
                <a:schemeClr val="tx1"/>
              </a:solidFill>
            </a:endParaRPr>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410944" y="658658"/>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a:solidFill>
                  <a:schemeClr val="tx1"/>
                </a:solidFill>
              </a:rPr>
              <a:t>ctx2</a:t>
            </a:r>
            <a:endParaRPr lang="en-GB" sz="2400" dirty="0">
              <a:solidFill>
                <a:schemeClr val="tx1"/>
              </a:solidFill>
            </a:endParaRPr>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8" name="Gruppo 57"/>
          <p:cNvGrpSpPr/>
          <p:nvPr/>
        </p:nvGrpSpPr>
        <p:grpSpPr>
          <a:xfrm flipH="1">
            <a:off x="5076506" y="2081644"/>
            <a:ext cx="468196" cy="152639"/>
            <a:chOff x="5133975" y="5295900"/>
            <a:chExt cx="342900" cy="238125"/>
          </a:xfrm>
        </p:grpSpPr>
        <p:sp>
          <p:nvSpPr>
            <p:cNvPr id="59" name="Figura a mano libera 58"/>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Figura a mano libera 59"/>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Figura a mano libera 60"/>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996941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22" name="Gruppo 82">
            <a:extLst>
              <a:ext uri="{FF2B5EF4-FFF2-40B4-BE49-F238E27FC236}">
                <a16:creationId xmlns:a16="http://schemas.microsoft.com/office/drawing/2014/main"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id="{9F97F589-9197-4852-A296-AC6ABB123CD8}"/>
              </a:ext>
            </a:extLst>
          </p:cNvPr>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72">
            <a:extLst>
              <a:ext uri="{FF2B5EF4-FFF2-40B4-BE49-F238E27FC236}">
                <a16:creationId xmlns:a16="http://schemas.microsoft.com/office/drawing/2014/main"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US" altLang="en-US" sz="1400" dirty="0" err="1">
                <a:latin typeface="Arial" panose="020B0604020202020204" pitchFamily="34" charset="0"/>
                <a:cs typeface="Arial" panose="020B0604020202020204" pitchFamily="34" charset="0"/>
              </a:rPr>
              <a:t>coroutine</a:t>
            </a:r>
            <a:r>
              <a:rPr lang="en-US" altLang="en-US" sz="1400" dirty="0">
                <a:latin typeface="Arial" panose="020B0604020202020204" pitchFamily="34" charset="0"/>
                <a:cs typeface="Arial" panose="020B0604020202020204" pitchFamily="34" charset="0"/>
              </a:rPr>
              <a:t>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a:t>
            </a:r>
            <a:endParaRPr lang="en-GB" sz="1600"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26" name="Rectangle 5">
            <a:extLst>
              <a:ext uri="{FF2B5EF4-FFF2-40B4-BE49-F238E27FC236}">
                <a16:creationId xmlns:a16="http://schemas.microsoft.com/office/drawing/2014/main"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135" name="Rettangolo 134"/>
          <p:cNvSpPr/>
          <p:nvPr/>
        </p:nvSpPr>
        <p:spPr>
          <a:xfrm>
            <a:off x="1490973" y="274061"/>
            <a:ext cx="822020" cy="369332"/>
          </a:xfrm>
          <a:prstGeom prst="rect">
            <a:avLst/>
          </a:prstGeom>
        </p:spPr>
        <p:txBody>
          <a:bodyPr wrap="none">
            <a:spAutoFit/>
          </a:bodyPr>
          <a:lstStyle/>
          <a:p>
            <a:r>
              <a:rPr lang="en-GB" dirty="0"/>
              <a:t>explore</a:t>
            </a:r>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a:t>explore</a:t>
            </a:r>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a:t>Explore</a:t>
            </a:r>
            <a:r>
              <a:rPr lang="it-IT" dirty="0"/>
              <a:t> ( an </a:t>
            </a:r>
            <a:r>
              <a:rPr lang="it-IT" dirty="0" err="1"/>
              <a:t>empty</a:t>
            </a:r>
            <a:r>
              <a:rPr lang="it-IT" dirty="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a:t>Direction</a:t>
            </a:r>
            <a:r>
              <a:rPr lang="it-IT" dirty="0"/>
              <a:t> DOWN : Rotate 90 Left </a:t>
            </a:r>
          </a:p>
          <a:p>
            <a:r>
              <a:rPr lang="it-IT" dirty="0" err="1"/>
              <a:t>Direction</a:t>
            </a:r>
            <a:r>
              <a:rPr lang="it-IT" dirty="0"/>
              <a:t> UP         : Rotate 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a:t>stop</a:t>
            </a:r>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Stopped</a:t>
            </a:r>
            <a:endParaRPr lang="en-GB" sz="1600"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a:t>stop</a:t>
            </a:r>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a:t>start</a:t>
            </a:r>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a:t>collision</a:t>
            </a:r>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a:t>collision</a:t>
            </a:r>
          </a:p>
        </p:txBody>
      </p:sp>
      <p:sp>
        <p:nvSpPr>
          <p:cNvPr id="119" name="Rettangolo 118"/>
          <p:cNvSpPr/>
          <p:nvPr/>
        </p:nvSpPr>
        <p:spPr>
          <a:xfrm>
            <a:off x="6310598" y="2074050"/>
            <a:ext cx="880369" cy="369332"/>
          </a:xfrm>
          <a:prstGeom prst="rect">
            <a:avLst/>
          </a:prstGeom>
        </p:spPr>
        <p:txBody>
          <a:bodyPr wrap="none">
            <a:spAutoFit/>
          </a:bodyPr>
          <a:lstStyle/>
          <a:p>
            <a:r>
              <a:rPr lang="en-GB" dirty="0"/>
              <a:t>collision</a:t>
            </a:r>
          </a:p>
        </p:txBody>
      </p:sp>
      <p:sp>
        <p:nvSpPr>
          <p:cNvPr id="120" name="Rettangolo 119"/>
          <p:cNvSpPr/>
          <p:nvPr/>
        </p:nvSpPr>
        <p:spPr>
          <a:xfrm>
            <a:off x="4183504" y="1935443"/>
            <a:ext cx="880369" cy="369332"/>
          </a:xfrm>
          <a:prstGeom prst="rect">
            <a:avLst/>
          </a:prstGeom>
        </p:spPr>
        <p:txBody>
          <a:bodyPr wrap="none">
            <a:spAutoFit/>
          </a:bodyPr>
          <a:lstStyle/>
          <a:p>
            <a:r>
              <a:rPr lang="en-GB" dirty="0"/>
              <a:t>collision</a:t>
            </a:r>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a:t>start</a:t>
            </a:r>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err="1"/>
              <a:t>endOfStep</a:t>
            </a:r>
            <a:endParaRPr lang="en-GB" sz="1600"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a:t>sensor</a:t>
            </a:r>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42" name="Rettangolo 141"/>
          <p:cNvSpPr/>
          <p:nvPr/>
        </p:nvSpPr>
        <p:spPr>
          <a:xfrm>
            <a:off x="4037317" y="4381980"/>
            <a:ext cx="535724" cy="369332"/>
          </a:xfrm>
          <a:prstGeom prst="rect">
            <a:avLst/>
          </a:prstGeom>
        </p:spPr>
        <p:txBody>
          <a:bodyPr wrap="none">
            <a:spAutoFit/>
          </a:bodyPr>
          <a:lstStyle/>
          <a:p>
            <a:r>
              <a:rPr lang="en-GB" dirty="0"/>
              <a:t>stop</a:t>
            </a:r>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a:t>resume</a:t>
            </a:r>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a:t>[ </a:t>
            </a:r>
            <a:r>
              <a:rPr lang="en-GB" dirty="0" err="1"/>
              <a:t>nStep</a:t>
            </a:r>
            <a:r>
              <a:rPr lang="en-GB" dirty="0"/>
              <a:t> &lt; 4 ] collision</a:t>
            </a:r>
          </a:p>
        </p:txBody>
      </p:sp>
      <p:sp>
        <p:nvSpPr>
          <p:cNvPr id="194" name="Rettangolo 193"/>
          <p:cNvSpPr/>
          <p:nvPr/>
        </p:nvSpPr>
        <p:spPr>
          <a:xfrm>
            <a:off x="5986526" y="4108637"/>
            <a:ext cx="489236" cy="369332"/>
          </a:xfrm>
          <a:prstGeom prst="rect">
            <a:avLst/>
          </a:prstGeom>
        </p:spPr>
        <p:txBody>
          <a:bodyPr wrap="none">
            <a:spAutoFit/>
          </a:bodyPr>
          <a:lstStyle/>
          <a:p>
            <a:r>
              <a:rPr lang="en-GB" dirty="0">
                <a:solidFill>
                  <a:srgbClr val="1318ED"/>
                </a:solidFill>
              </a:rPr>
              <a:t>end</a:t>
            </a: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a:t>stop</a:t>
            </a:r>
          </a:p>
        </p:txBody>
      </p:sp>
      <p:sp>
        <p:nvSpPr>
          <p:cNvPr id="202" name="Rettangolo 201"/>
          <p:cNvSpPr/>
          <p:nvPr/>
        </p:nvSpPr>
        <p:spPr>
          <a:xfrm>
            <a:off x="4539779" y="2812714"/>
            <a:ext cx="598241" cy="369332"/>
          </a:xfrm>
          <a:prstGeom prst="rect">
            <a:avLst/>
          </a:prstGeom>
        </p:spPr>
        <p:txBody>
          <a:bodyPr wrap="none">
            <a:spAutoFit/>
          </a:bodyPr>
          <a:lstStyle/>
          <a:p>
            <a:r>
              <a:rPr lang="en-GB" dirty="0">
                <a:solidFill>
                  <a:srgbClr val="1318ED"/>
                </a:solidFill>
              </a:rPr>
              <a:t>goon</a:t>
            </a:r>
          </a:p>
        </p:txBody>
      </p:sp>
    </p:spTree>
    <p:extLst>
      <p:ext uri="{BB962C8B-B14F-4D97-AF65-F5344CB8AC3E}">
        <p14:creationId xmlns:p14="http://schemas.microsoft.com/office/powerpoint/2010/main" val="1485682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activateR</a:t>
            </a:r>
            <a:endParaRPr lang="en-GB" sz="1600"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resumeR</a:t>
            </a:r>
            <a:endParaRPr lang="en-GB" dirty="0"/>
          </a:p>
        </p:txBody>
      </p:sp>
      <p:sp>
        <p:nvSpPr>
          <p:cNvPr id="62" name="Rectangle 5">
            <a:extLst>
              <a:ext uri="{FF2B5EF4-FFF2-40B4-BE49-F238E27FC236}">
                <a16:creationId xmlns:a16="http://schemas.microsoft.com/office/drawing/2014/main"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a:t>Dt</a:t>
            </a:r>
            <a:r>
              <a:rPr lang="it-IT" dirty="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a:t>Dt</a:t>
            </a:r>
            <a:r>
              <a:rPr lang="it-IT" dirty="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a:t>start</a:t>
            </a:r>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a:t>stop</a:t>
            </a:r>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a:t>resume</a:t>
            </a:r>
          </a:p>
        </p:txBody>
      </p:sp>
      <p:grpSp>
        <p:nvGrpSpPr>
          <p:cNvPr id="101" name="Gruppo 82">
            <a:extLst>
              <a:ext uri="{FF2B5EF4-FFF2-40B4-BE49-F238E27FC236}">
                <a16:creationId xmlns:a16="http://schemas.microsoft.com/office/drawing/2014/main"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a:t>user</a:t>
            </a:r>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sensor (collision)</a:t>
            </a:r>
          </a:p>
        </p:txBody>
      </p:sp>
    </p:spTree>
    <p:extLst>
      <p:ext uri="{BB962C8B-B14F-4D97-AF65-F5344CB8AC3E}">
        <p14:creationId xmlns:p14="http://schemas.microsoft.com/office/powerpoint/2010/main" val="18835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47934" cy="338554"/>
          </a:xfrm>
          <a:prstGeom prst="rect">
            <a:avLst/>
          </a:prstGeom>
        </p:spPr>
        <p:txBody>
          <a:bodyPr wrap="none">
            <a:spAutoFit/>
          </a:bodyPr>
          <a:lstStyle/>
          <a:p>
            <a:r>
              <a:rPr lang="en-GB" sz="1600" b="1" dirty="0">
                <a:solidFill>
                  <a:srgbClr val="00B0F0"/>
                </a:solidFill>
              </a:rPr>
              <a:t>timer</a:t>
            </a:r>
          </a:p>
        </p:txBody>
      </p:sp>
      <p:grpSp>
        <p:nvGrpSpPr>
          <p:cNvPr id="16" name="Gruppo 82">
            <a:extLst>
              <a:ext uri="{FF2B5EF4-FFF2-40B4-BE49-F238E27FC236}">
                <a16:creationId xmlns:a16="http://schemas.microsoft.com/office/drawing/2014/main"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694236" y="3791784"/>
            <a:ext cx="1066510" cy="338554"/>
          </a:xfrm>
          <a:prstGeom prst="rect">
            <a:avLst/>
          </a:prstGeom>
        </p:spPr>
        <p:txBody>
          <a:bodyPr wrap="none">
            <a:spAutoFit/>
          </a:bodyPr>
          <a:lstStyle/>
          <a:p>
            <a:r>
              <a:rPr lang="en-GB" sz="1600" dirty="0" err="1"/>
              <a:t>timeractor</a:t>
            </a:r>
            <a:endParaRPr lang="en-GB" sz="1600"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50"/>
                </a:solidFill>
              </a:rPr>
              <a:t>endtime</a:t>
            </a:r>
            <a:endParaRPr lang="en-GB" sz="1600" b="1" dirty="0">
              <a:solidFill>
                <a:srgbClr val="00B05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 name="Ovale 3"/>
          <p:cNvSpPr/>
          <p:nvPr/>
        </p:nvSpPr>
        <p:spPr>
          <a:xfrm>
            <a:off x="4237597" y="802422"/>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s2</a:t>
            </a:r>
            <a:endParaRPr lang="en-GB" dirty="0"/>
          </a:p>
        </p:txBody>
      </p:sp>
      <p:sp>
        <p:nvSpPr>
          <p:cNvPr id="5" name="Ovale 4"/>
          <p:cNvSpPr/>
          <p:nvPr/>
        </p:nvSpPr>
        <p:spPr>
          <a:xfrm>
            <a:off x="1184621" y="140408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s0</a:t>
            </a:r>
            <a:endParaRPr lang="en-GB" dirty="0"/>
          </a:p>
        </p:txBody>
      </p:sp>
      <p:sp>
        <p:nvSpPr>
          <p:cNvPr id="6" name="Ovale 5"/>
          <p:cNvSpPr/>
          <p:nvPr/>
        </p:nvSpPr>
        <p:spPr>
          <a:xfrm>
            <a:off x="1040605" y="166288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904701" y="173681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id="{9529310F-209D-4FC3-82E8-EEC7E3A85851}"/>
              </a:ext>
            </a:extLst>
          </p:cNvPr>
          <p:cNvSpPr>
            <a:spLocks noChangeArrowheads="1"/>
          </p:cNvSpPr>
          <p:nvPr/>
        </p:nvSpPr>
        <p:spPr bwMode="auto">
          <a:xfrm>
            <a:off x="1898310" y="1296606"/>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9" name="Ovale 8"/>
          <p:cNvSpPr/>
          <p:nvPr/>
        </p:nvSpPr>
        <p:spPr>
          <a:xfrm>
            <a:off x="2491167" y="1412776"/>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63682" y="1397796"/>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id="{9529310F-209D-4FC3-82E8-EEC7E3A85851}"/>
              </a:ext>
            </a:extLst>
          </p:cNvPr>
          <p:cNvSpPr>
            <a:spLocks noChangeArrowheads="1"/>
          </p:cNvSpPr>
          <p:nvPr/>
        </p:nvSpPr>
        <p:spPr bwMode="auto">
          <a:xfrm>
            <a:off x="3256111" y="2748037"/>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cxnSp>
        <p:nvCxnSpPr>
          <p:cNvPr id="14" name="Connettore 4 13"/>
          <p:cNvCxnSpPr>
            <a:stCxn id="9" idx="0"/>
            <a:endCxn id="4" idx="2"/>
          </p:cNvCxnSpPr>
          <p:nvPr/>
        </p:nvCxnSpPr>
        <p:spPr>
          <a:xfrm rot="5400000" flipH="1" flipV="1">
            <a:off x="3399393" y="574573"/>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91913" y="725924"/>
            <a:ext cx="676788" cy="369332"/>
          </a:xfrm>
          <a:prstGeom prst="rect">
            <a:avLst/>
          </a:prstGeom>
        </p:spPr>
        <p:txBody>
          <a:bodyPr wrap="none">
            <a:spAutoFit/>
          </a:bodyPr>
          <a:lstStyle/>
          <a:p>
            <a:r>
              <a:rPr lang="en-GB" b="1" dirty="0">
                <a:solidFill>
                  <a:srgbClr val="00B0F0"/>
                </a:solidFill>
              </a:rPr>
              <a:t>msg1</a:t>
            </a:r>
          </a:p>
        </p:txBody>
      </p:sp>
      <p:sp>
        <p:nvSpPr>
          <p:cNvPr id="20" name="Ovale 19"/>
          <p:cNvSpPr/>
          <p:nvPr/>
        </p:nvSpPr>
        <p:spPr>
          <a:xfrm>
            <a:off x="4193516" y="2148820"/>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s3</a:t>
            </a:r>
            <a:endParaRPr lang="en-GB" dirty="0"/>
          </a:p>
        </p:txBody>
      </p:sp>
      <p:cxnSp>
        <p:nvCxnSpPr>
          <p:cNvPr id="21" name="Connettore 4 20"/>
          <p:cNvCxnSpPr>
            <a:stCxn id="9" idx="4"/>
            <a:endCxn id="20" idx="2"/>
          </p:cNvCxnSpPr>
          <p:nvPr/>
        </p:nvCxnSpPr>
        <p:spPr>
          <a:xfrm rot="16200000" flipH="1">
            <a:off x="3314508" y="1593848"/>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91913" y="2059096"/>
            <a:ext cx="676788" cy="369332"/>
          </a:xfrm>
          <a:prstGeom prst="rect">
            <a:avLst/>
          </a:prstGeom>
        </p:spPr>
        <p:txBody>
          <a:bodyPr wrap="none">
            <a:spAutoFit/>
          </a:bodyPr>
          <a:lstStyle/>
          <a:p>
            <a:r>
              <a:rPr lang="en-GB" b="1" dirty="0">
                <a:solidFill>
                  <a:srgbClr val="00B0F0"/>
                </a:solidFill>
              </a:rPr>
              <a:t>msg2</a:t>
            </a:r>
          </a:p>
        </p:txBody>
      </p:sp>
      <p:cxnSp>
        <p:nvCxnSpPr>
          <p:cNvPr id="31" name="Connettore 4 30"/>
          <p:cNvCxnSpPr>
            <a:stCxn id="4" idx="4"/>
            <a:endCxn id="20" idx="0"/>
          </p:cNvCxnSpPr>
          <p:nvPr/>
        </p:nvCxnSpPr>
        <p:spPr>
          <a:xfrm rot="5400000">
            <a:off x="4213615" y="1799657"/>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93646" y="1621341"/>
            <a:ext cx="676788" cy="369332"/>
          </a:xfrm>
          <a:prstGeom prst="rect">
            <a:avLst/>
          </a:prstGeom>
        </p:spPr>
        <p:txBody>
          <a:bodyPr wrap="none">
            <a:spAutoFit/>
          </a:bodyPr>
          <a:lstStyle/>
          <a:p>
            <a:r>
              <a:rPr lang="en-GB" b="1" dirty="0">
                <a:solidFill>
                  <a:srgbClr val="00B0F0"/>
                </a:solidFill>
              </a:rPr>
              <a:t>msg2</a:t>
            </a:r>
          </a:p>
        </p:txBody>
      </p:sp>
    </p:spTree>
    <p:extLst>
      <p:ext uri="{BB962C8B-B14F-4D97-AF65-F5344CB8AC3E}">
        <p14:creationId xmlns:p14="http://schemas.microsoft.com/office/powerpoint/2010/main" val="2480899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request</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replyTo</a:t>
            </a:r>
            <a:r>
              <a:rPr lang="it-IT" sz="1200" dirty="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76121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request</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askFor</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replyTo</a:t>
            </a:r>
            <a:r>
              <a:rPr lang="it-IT" sz="1400" dirty="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
        <p:nvSpPr>
          <p:cNvPr id="72" name="Rectangle 5">
            <a:extLst>
              <a:ext uri="{FF2B5EF4-FFF2-40B4-BE49-F238E27FC236}">
                <a16:creationId xmlns:a16="http://schemas.microsoft.com/office/drawing/2014/main"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377685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a:t>yyyy</a:t>
            </a:r>
            <a:endParaRPr lang="en-GB" dirty="0"/>
          </a:p>
        </p:txBody>
      </p:sp>
      <p:sp>
        <p:nvSpPr>
          <p:cNvPr id="16" name="Ovale 33">
            <a:extLst>
              <a:ext uri="{FF2B5EF4-FFF2-40B4-BE49-F238E27FC236}">
                <a16:creationId xmlns:a16="http://schemas.microsoft.com/office/drawing/2014/main"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a:t>user</a:t>
            </a:r>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a:t>stepper</a:t>
            </a:r>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a:t>stepOk</a:t>
            </a:r>
            <a:endParaRPr lang="en-GB" dirty="0"/>
          </a:p>
          <a:p>
            <a:r>
              <a:rPr lang="it-IT" dirty="0" err="1"/>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a:t>step</a:t>
            </a:r>
            <a:endParaRPr lang="en-GB" dirty="0"/>
          </a:p>
        </p:txBody>
      </p:sp>
      <p:grpSp>
        <p:nvGrpSpPr>
          <p:cNvPr id="30" name="Gruppo 82">
            <a:extLst>
              <a:ext uri="{FF2B5EF4-FFF2-40B4-BE49-F238E27FC236}">
                <a16:creationId xmlns:a16="http://schemas.microsoft.com/office/drawing/2014/main"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sensor</a:t>
            </a:r>
            <a:r>
              <a:rPr lang="it-IT" dirty="0"/>
              <a:t>/</a:t>
            </a:r>
            <a:r>
              <a:rPr lang="it-IT" dirty="0" err="1"/>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Application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a:latin typeface="Arial Narrow" panose="020B0606020202030204" pitchFamily="34" charset="0"/>
              </a:rPr>
              <a:t>worker</a:t>
            </a:r>
            <a:r>
              <a:rPr lang="it-IT" dirty="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30" name="Gruppo 82">
            <a:extLst>
              <a:ext uri="{FF2B5EF4-FFF2-40B4-BE49-F238E27FC236}">
                <a16:creationId xmlns:a16="http://schemas.microsoft.com/office/drawing/2014/main"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a:t>sensor</a:t>
            </a:r>
            <a:r>
              <a:rPr lang="it-IT" dirty="0"/>
              <a:t>/</a:t>
            </a:r>
            <a:r>
              <a:rPr lang="it-IT" dirty="0" err="1"/>
              <a:t>collision</a:t>
            </a:r>
            <a:r>
              <a:rPr lang="it-IT" dirty="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a:t>collisionEvent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a:t>publish</a:t>
            </a:r>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a:t>publish</a:t>
            </a:r>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a:t>subscribed</a:t>
            </a:r>
          </a:p>
        </p:txBody>
      </p:sp>
      <p:grpSp>
        <p:nvGrpSpPr>
          <p:cNvPr id="80" name="Gruppo 82">
            <a:extLst>
              <a:ext uri="{FF2B5EF4-FFF2-40B4-BE49-F238E27FC236}">
                <a16:creationId xmlns:a16="http://schemas.microsoft.com/office/drawing/2014/main"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a:t>Ref to the owner</a:t>
            </a:r>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/xxx</a:t>
            </a:r>
            <a:r>
              <a:rPr lang="en-GB" sz="1400" dirty="0">
                <a:latin typeface="Arial" panose="020B0604020202020204" pitchFamily="34" charset="0"/>
                <a:cs typeface="Arial" panose="020B0604020202020204" pitchFamily="34" charset="0"/>
              </a:rPr>
              <a:t>"</a:t>
            </a: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a:t>basicrobot</a:t>
            </a:r>
            <a:endParaRPr lang="en-GB" dirty="0"/>
          </a:p>
        </p:txBody>
      </p:sp>
      <p:sp>
        <p:nvSpPr>
          <p:cNvPr id="33" name="Ovale 33">
            <a:extLst>
              <a:ext uri="{FF2B5EF4-FFF2-40B4-BE49-F238E27FC236}">
                <a16:creationId xmlns:a16="http://schemas.microsoft.com/office/drawing/2014/main"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a:solidFill>
                  <a:srgbClr val="00B0F0"/>
                </a:solidFill>
              </a:rPr>
              <a:t>end</a:t>
            </a: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a:solidFill>
                  <a:srgbClr val="00B0F0"/>
                </a:solidFill>
              </a:rPr>
              <a:t>sensor</a:t>
            </a: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a:t>publish</a:t>
            </a:r>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a:t>subscribed</a:t>
            </a:r>
          </a:p>
        </p:txBody>
      </p:sp>
      <p:sp>
        <p:nvSpPr>
          <p:cNvPr id="73" name="Rettangolo 72"/>
          <p:cNvSpPr/>
          <p:nvPr/>
        </p:nvSpPr>
        <p:spPr>
          <a:xfrm>
            <a:off x="3029030" y="5160844"/>
            <a:ext cx="1226618" cy="369332"/>
          </a:xfrm>
          <a:prstGeom prst="rect">
            <a:avLst/>
          </a:prstGeom>
        </p:spPr>
        <p:txBody>
          <a:bodyPr wrap="none">
            <a:spAutoFit/>
          </a:bodyPr>
          <a:lstStyle/>
          <a:p>
            <a:r>
              <a:rPr lang="it-IT" dirty="0"/>
              <a:t>w | s | h …</a:t>
            </a:r>
          </a:p>
        </p:txBody>
      </p:sp>
      <p:grpSp>
        <p:nvGrpSpPr>
          <p:cNvPr id="62" name="Gruppo 82">
            <a:extLst>
              <a:ext uri="{FF2B5EF4-FFF2-40B4-BE49-F238E27FC236}">
                <a16:creationId xmlns:a16="http://schemas.microsoft.com/office/drawing/2014/main"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a:t>Ref to the owner</a:t>
            </a:r>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5800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unibo</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qak</a:t>
            </a:r>
            <a:r>
              <a:rPr lang="en-GB" b="1" dirty="0">
                <a:solidFill>
                  <a:srgbClr val="1318ED"/>
                </a:solidFill>
                <a:latin typeface="Arial" panose="020B0604020202020204" pitchFamily="34" charset="0"/>
                <a:cs typeface="Arial" panose="020B0604020202020204" pitchFamily="34" charset="0"/>
              </a:rPr>
              <a:t>/</a:t>
            </a:r>
            <a:r>
              <a:rPr lang="en-GB" b="1" dirty="0" err="1">
                <a:solidFill>
                  <a:srgbClr val="1318ED"/>
                </a:solidFill>
                <a:latin typeface="Arial" panose="020B0604020202020204" pitchFamily="34" charset="0"/>
                <a:cs typeface="Arial" panose="020B0604020202020204" pitchFamily="34" charset="0"/>
              </a:rPr>
              <a:t>basicrobot</a:t>
            </a:r>
            <a:r>
              <a:rPr lang="en-GB" dirty="0">
                <a:latin typeface="Arial" panose="020B0604020202020204" pitchFamily="34" charset="0"/>
                <a:cs typeface="Arial" panose="020B0604020202020204" pitchFamily="34" charset="0"/>
              </a:rPr>
              <a:t>"</a:t>
            </a: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a:t>publish</a:t>
            </a:r>
          </a:p>
        </p:txBody>
      </p:sp>
      <p:sp>
        <p:nvSpPr>
          <p:cNvPr id="33" name="Ovale 33">
            <a:extLst>
              <a:ext uri="{FF2B5EF4-FFF2-40B4-BE49-F238E27FC236}">
                <a16:creationId xmlns:a16="http://schemas.microsoft.com/office/drawing/2014/main"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localController</a:t>
            </a:r>
            <a:endParaRPr lang="en-GB" dirty="0"/>
          </a:p>
          <a:p>
            <a:r>
              <a:rPr lang="en-GB" dirty="0"/>
              <a:t>(owner)</a:t>
            </a:r>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a:p>
            <a:r>
              <a:rPr lang="it-IT" sz="1100" dirty="0" err="1">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a:t>remoteController</a:t>
            </a:r>
            <a:endParaRPr lang="en-GB" dirty="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publish</a:t>
            </a:r>
          </a:p>
          <a:p>
            <a:r>
              <a:rPr lang="it-IT" dirty="0"/>
              <a:t>(a </a:t>
            </a:r>
            <a:r>
              <a:rPr lang="it-IT" dirty="0" err="1"/>
              <a:t>command</a:t>
            </a:r>
            <a:r>
              <a:rPr lang="it-IT" dirty="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a:t>command</a:t>
            </a:r>
            <a:endParaRPr lang="it-IT" dirty="0"/>
          </a:p>
          <a:p>
            <a:r>
              <a:rPr lang="it-IT" dirty="0" err="1"/>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basicrobot</a:t>
            </a:r>
            <a:r>
              <a:rPr lang="en-GB" sz="1400" dirty="0">
                <a:latin typeface="Arial" panose="020B0604020202020204" pitchFamily="34" charset="0"/>
                <a:cs typeface="Arial" panose="020B0604020202020204" pitchFamily="34" charset="0"/>
              </a:rPr>
              <a:t>"</a:t>
            </a: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a:t>MQTT</a:t>
              </a:r>
            </a:p>
            <a:p>
              <a:pPr algn="ctr"/>
              <a:r>
                <a:rPr lang="it-IT" sz="1100" dirty="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a:t>publish </a:t>
            </a:r>
            <a:r>
              <a:rPr lang="en-GB" dirty="0" err="1"/>
              <a:t>cmd</a:t>
            </a:r>
            <a:r>
              <a:rPr lang="en-GB" dirty="0"/>
              <a:t> dispatch</a:t>
            </a:r>
          </a:p>
        </p:txBody>
      </p:sp>
      <p:sp>
        <p:nvSpPr>
          <p:cNvPr id="32" name="Rettangolo 31"/>
          <p:cNvSpPr/>
          <p:nvPr/>
        </p:nvSpPr>
        <p:spPr>
          <a:xfrm>
            <a:off x="4816668" y="2442695"/>
            <a:ext cx="1958870" cy="369332"/>
          </a:xfrm>
          <a:prstGeom prst="rect">
            <a:avLst/>
          </a:prstGeom>
        </p:spPr>
        <p:txBody>
          <a:bodyPr wrap="none">
            <a:spAutoFit/>
          </a:bodyPr>
          <a:lstStyle/>
          <a:p>
            <a:r>
              <a:rPr lang="en-GB" dirty="0"/>
              <a:t>publish  sensor event </a:t>
            </a:r>
          </a:p>
        </p:txBody>
      </p:sp>
      <p:grpSp>
        <p:nvGrpSpPr>
          <p:cNvPr id="33" name="Gruppo 82">
            <a:extLst>
              <a:ext uri="{FF2B5EF4-FFF2-40B4-BE49-F238E27FC236}">
                <a16:creationId xmlns:a16="http://schemas.microsoft.com/office/drawing/2014/main"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unibo</a:t>
            </a:r>
            <a:r>
              <a:rPr lang="en-GB" sz="1400" b="1" dirty="0">
                <a:solidFill>
                  <a:srgbClr val="1318ED"/>
                </a:solidFill>
                <a:latin typeface="Arial" panose="020B0604020202020204" pitchFamily="34" charset="0"/>
                <a:cs typeface="Arial" panose="020B0604020202020204" pitchFamily="34" charset="0"/>
              </a:rPr>
              <a:t>/</a:t>
            </a:r>
            <a:r>
              <a:rPr lang="en-GB" sz="1400" b="1" dirty="0" err="1">
                <a:solidFill>
                  <a:srgbClr val="1318ED"/>
                </a:solidFill>
                <a:latin typeface="Arial" panose="020B0604020202020204" pitchFamily="34" charset="0"/>
                <a:cs typeface="Arial" panose="020B0604020202020204" pitchFamily="34" charset="0"/>
              </a:rPr>
              <a:t>qak</a:t>
            </a:r>
            <a:r>
              <a:rPr lang="en-GB" sz="1400" b="1" dirty="0">
                <a:solidFill>
                  <a:srgbClr val="1318ED"/>
                </a:solidFill>
                <a:latin typeface="Arial" panose="020B0604020202020204" pitchFamily="34" charset="0"/>
                <a:cs typeface="Arial" panose="020B0604020202020204" pitchFamily="34" charset="0"/>
              </a:rPr>
              <a:t>/events</a:t>
            </a:r>
            <a:r>
              <a:rPr lang="en-GB" sz="1400" dirty="0">
                <a:latin typeface="Arial" panose="020B0604020202020204" pitchFamily="34" charset="0"/>
                <a:cs typeface="Arial" panose="020B0604020202020204" pitchFamily="34" charset="0"/>
              </a:rPr>
              <a:t>"</a:t>
            </a: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sensor (collision)</a:t>
            </a:r>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a:t>collision</a:t>
            </a:r>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10" name="Rettangolo 9"/>
          <p:cNvSpPr/>
          <p:nvPr/>
        </p:nvSpPr>
        <p:spPr>
          <a:xfrm>
            <a:off x="2889607" y="795384"/>
            <a:ext cx="501548" cy="307777"/>
          </a:xfrm>
          <a:prstGeom prst="rect">
            <a:avLst/>
          </a:prstGeom>
        </p:spPr>
        <p:txBody>
          <a:bodyPr wrap="none">
            <a:spAutoFit/>
          </a:bodyPr>
          <a:lstStyle/>
          <a:p>
            <a:r>
              <a:rPr lang="en-GB" sz="1400" dirty="0"/>
              <a:t>stop</a:t>
            </a:r>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a:solidFill>
                  <a:srgbClr val="FF0000"/>
                </a:solidFill>
              </a:rPr>
              <a:t>collision</a:t>
            </a:r>
          </a:p>
        </p:txBody>
      </p:sp>
      <p:sp>
        <p:nvSpPr>
          <p:cNvPr id="28" name="Rettangolo 27"/>
          <p:cNvSpPr/>
          <p:nvPr/>
        </p:nvSpPr>
        <p:spPr>
          <a:xfrm>
            <a:off x="2857161" y="188569"/>
            <a:ext cx="732123" cy="307777"/>
          </a:xfrm>
          <a:prstGeom prst="rect">
            <a:avLst/>
          </a:prstGeom>
        </p:spPr>
        <p:txBody>
          <a:bodyPr wrap="none">
            <a:spAutoFit/>
          </a:bodyPr>
          <a:lstStyle/>
          <a:p>
            <a:r>
              <a:rPr lang="en-GB" sz="1400" dirty="0"/>
              <a:t>resume</a:t>
            </a:r>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44" name="Rettangolo 43"/>
          <p:cNvSpPr/>
          <p:nvPr/>
        </p:nvSpPr>
        <p:spPr>
          <a:xfrm>
            <a:off x="1194060" y="680639"/>
            <a:ext cx="521938" cy="307777"/>
          </a:xfrm>
          <a:prstGeom prst="rect">
            <a:avLst/>
          </a:prstGeom>
        </p:spPr>
        <p:txBody>
          <a:bodyPr wrap="none">
            <a:spAutoFit/>
          </a:bodyPr>
          <a:lstStyle/>
          <a:p>
            <a:r>
              <a:rPr lang="en-GB" sz="1400" dirty="0"/>
              <a:t>start</a:t>
            </a:r>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a:t>collision</a:t>
            </a:r>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a:t>stepDone</a:t>
            </a:r>
            <a:endParaRPr lang="it-IT" sz="1600" dirty="0"/>
          </a:p>
          <a:p>
            <a:r>
              <a:rPr lang="it-IT" sz="1600" dirty="0" err="1"/>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a:t>collision</a:t>
            </a:r>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TCP socket</a:t>
            </a:r>
          </a:p>
        </p:txBody>
      </p:sp>
      <p:sp>
        <p:nvSpPr>
          <p:cNvPr id="90" name="Ovale 33">
            <a:extLst>
              <a:ext uri="{FF2B5EF4-FFF2-40B4-BE49-F238E27FC236}">
                <a16:creationId xmlns:a16="http://schemas.microsoft.com/office/drawing/2014/main"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sp>
        <p:nvSpPr>
          <p:cNvPr id="4" name="Rettangolo arrotondato 3"/>
          <p:cNvSpPr/>
          <p:nvPr/>
        </p:nvSpPr>
        <p:spPr>
          <a:xfrm>
            <a:off x="5534417" y="54868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5915037" y="939464"/>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a:t>basicrobot</a:t>
              </a:r>
              <a:endParaRPr lang="en-GB" dirty="0"/>
            </a:p>
          </p:txBody>
        </p:sp>
      </p:grpSp>
      <p:sp>
        <p:nvSpPr>
          <p:cNvPr id="12" name="Rettangolo 11"/>
          <p:cNvSpPr/>
          <p:nvPr/>
        </p:nvSpPr>
        <p:spPr>
          <a:xfrm>
            <a:off x="5828801" y="32008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4972244" y="1347361"/>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8020</a:t>
            </a:r>
          </a:p>
        </p:txBody>
      </p:sp>
      <p:sp>
        <p:nvSpPr>
          <p:cNvPr id="14" name="Rettangolo arrotondato 3">
            <a:extLst>
              <a:ext uri="{FF2B5EF4-FFF2-40B4-BE49-F238E27FC236}">
                <a16:creationId xmlns:a16="http://schemas.microsoft.com/office/drawing/2014/main" id="{9E0A19CE-001B-4E02-AC1D-390C8200D550}"/>
              </a:ext>
            </a:extLst>
          </p:cNvPr>
          <p:cNvSpPr/>
          <p:nvPr/>
        </p:nvSpPr>
        <p:spPr>
          <a:xfrm>
            <a:off x="1484407" y="484200"/>
            <a:ext cx="2507869"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15" name="Rettangolo 11">
            <a:extLst>
              <a:ext uri="{FF2B5EF4-FFF2-40B4-BE49-F238E27FC236}">
                <a16:creationId xmlns:a16="http://schemas.microsoft.com/office/drawing/2014/main" id="{F88BC2D4-A3F6-4457-98A9-8A0DD865223A}"/>
              </a:ext>
            </a:extLst>
          </p:cNvPr>
          <p:cNvSpPr/>
          <p:nvPr/>
        </p:nvSpPr>
        <p:spPr>
          <a:xfrm>
            <a:off x="1761189" y="255600"/>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ctxrobotboundary</a:t>
            </a:r>
            <a:endParaRPr lang="en-GB" dirty="0">
              <a:solidFill>
                <a:schemeClr val="tx1"/>
              </a:solidFill>
            </a:endParaRPr>
          </a:p>
        </p:txBody>
      </p:sp>
      <p:grpSp>
        <p:nvGrpSpPr>
          <p:cNvPr id="16" name="Gruppo 44">
            <a:extLst>
              <a:ext uri="{FF2B5EF4-FFF2-40B4-BE49-F238E27FC236}">
                <a16:creationId xmlns:a16="http://schemas.microsoft.com/office/drawing/2014/main" id="{A4004772-1637-4B7E-9CFD-20C42E645980}"/>
              </a:ext>
            </a:extLst>
          </p:cNvPr>
          <p:cNvGrpSpPr/>
          <p:nvPr/>
        </p:nvGrpSpPr>
        <p:grpSpPr>
          <a:xfrm>
            <a:off x="1930357" y="874984"/>
            <a:ext cx="1701946" cy="1234655"/>
            <a:chOff x="2455140" y="2004003"/>
            <a:chExt cx="1701946" cy="1234655"/>
          </a:xfrm>
        </p:grpSpPr>
        <p:sp>
          <p:nvSpPr>
            <p:cNvPr id="17" name="Triangolo isoscele 45">
              <a:extLst>
                <a:ext uri="{FF2B5EF4-FFF2-40B4-BE49-F238E27FC236}">
                  <a16:creationId xmlns:a16="http://schemas.microsoft.com/office/drawing/2014/main" id="{870C13EE-5A25-4015-927D-98DDB820DCD5}"/>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18" name="Gruppo 82">
              <a:extLst>
                <a:ext uri="{FF2B5EF4-FFF2-40B4-BE49-F238E27FC236}">
                  <a16:creationId xmlns:a16="http://schemas.microsoft.com/office/drawing/2014/main" id="{DE0F64D2-B940-4CA6-9453-9AE274285244}"/>
                </a:ext>
              </a:extLst>
            </p:cNvPr>
            <p:cNvGrpSpPr/>
            <p:nvPr/>
          </p:nvGrpSpPr>
          <p:grpSpPr>
            <a:xfrm>
              <a:off x="2460219" y="2004003"/>
              <a:ext cx="1409184" cy="1234655"/>
              <a:chOff x="1194666" y="2417771"/>
              <a:chExt cx="866156" cy="763297"/>
            </a:xfrm>
          </p:grpSpPr>
          <p:sp>
            <p:nvSpPr>
              <p:cNvPr id="20" name="Ovale 38">
                <a:extLst>
                  <a:ext uri="{FF2B5EF4-FFF2-40B4-BE49-F238E27FC236}">
                    <a16:creationId xmlns:a16="http://schemas.microsoft.com/office/drawing/2014/main" id="{71702CB6-D6EB-4DD4-B3E0-0075BEA8959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Rettangolo 39">
                <a:extLst>
                  <a:ext uri="{FF2B5EF4-FFF2-40B4-BE49-F238E27FC236}">
                    <a16:creationId xmlns:a16="http://schemas.microsoft.com/office/drawing/2014/main" id="{AC70EAEE-AC80-40A4-A08C-ED59FECAA652}"/>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2" name="Triangolo isoscele 42">
                <a:extLst>
                  <a:ext uri="{FF2B5EF4-FFF2-40B4-BE49-F238E27FC236}">
                    <a16:creationId xmlns:a16="http://schemas.microsoft.com/office/drawing/2014/main" id="{F9E99C5B-1B88-458E-8C33-2833796851D2}"/>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9" name="Rettangolo 47">
              <a:extLst>
                <a:ext uri="{FF2B5EF4-FFF2-40B4-BE49-F238E27FC236}">
                  <a16:creationId xmlns:a16="http://schemas.microsoft.com/office/drawing/2014/main" id="{4C496436-8FD3-4EC1-BA96-FBEBBE485566}"/>
                </a:ext>
              </a:extLst>
            </p:cNvPr>
            <p:cNvSpPr/>
            <p:nvPr/>
          </p:nvSpPr>
          <p:spPr>
            <a:xfrm>
              <a:off x="2455140" y="2458538"/>
              <a:ext cx="1608774" cy="369332"/>
            </a:xfrm>
            <a:prstGeom prst="rect">
              <a:avLst/>
            </a:prstGeom>
          </p:spPr>
          <p:txBody>
            <a:bodyPr wrap="none">
              <a:spAutoFit/>
            </a:bodyPr>
            <a:lstStyle/>
            <a:p>
              <a:r>
                <a:rPr lang="en-GB" dirty="0" err="1"/>
                <a:t>robotboundary</a:t>
              </a:r>
              <a:endParaRPr lang="en-GB" dirty="0"/>
            </a:p>
          </p:txBody>
        </p:sp>
      </p:grpSp>
      <p:sp>
        <p:nvSpPr>
          <p:cNvPr id="23" name="Rettangolo 12">
            <a:extLst>
              <a:ext uri="{FF2B5EF4-FFF2-40B4-BE49-F238E27FC236}">
                <a16:creationId xmlns:a16="http://schemas.microsoft.com/office/drawing/2014/main" id="{17FB0BCB-7C2E-4398-8165-EC12FE31C316}"/>
              </a:ext>
            </a:extLst>
          </p:cNvPr>
          <p:cNvSpPr/>
          <p:nvPr/>
        </p:nvSpPr>
        <p:spPr>
          <a:xfrm>
            <a:off x="977472" y="1322429"/>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a:t>8018</a:t>
            </a:r>
          </a:p>
        </p:txBody>
      </p:sp>
      <p:cxnSp>
        <p:nvCxnSpPr>
          <p:cNvPr id="25" name="Connector: Elbow 24">
            <a:extLst>
              <a:ext uri="{FF2B5EF4-FFF2-40B4-BE49-F238E27FC236}">
                <a16:creationId xmlns:a16="http://schemas.microsoft.com/office/drawing/2014/main" id="{8B035537-4657-4FF7-A37E-91D2BCC8D808}"/>
              </a:ext>
            </a:extLst>
          </p:cNvPr>
          <p:cNvCxnSpPr>
            <a:cxnSpLocks/>
            <a:stCxn id="20" idx="5"/>
            <a:endCxn id="13" idx="1"/>
          </p:cNvCxnSpPr>
          <p:nvPr/>
        </p:nvCxnSpPr>
        <p:spPr>
          <a:xfrm rot="5400000" flipH="1" flipV="1">
            <a:off x="3863276" y="830097"/>
            <a:ext cx="411684" cy="1806252"/>
          </a:xfrm>
          <a:prstGeom prst="bentConnector4">
            <a:avLst>
              <a:gd name="adj1" fmla="val -55528"/>
              <a:gd name="adj2" fmla="val 54945"/>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6" name="CasellaDiTesto 67">
            <a:extLst>
              <a:ext uri="{FF2B5EF4-FFF2-40B4-BE49-F238E27FC236}">
                <a16:creationId xmlns:a16="http://schemas.microsoft.com/office/drawing/2014/main" id="{770BF82F-B1A3-4ACC-8A68-025644E49CCD}"/>
              </a:ext>
            </a:extLst>
          </p:cNvPr>
          <p:cNvSpPr txBox="1"/>
          <p:nvPr/>
        </p:nvSpPr>
        <p:spPr>
          <a:xfrm>
            <a:off x="4041632" y="1158895"/>
            <a:ext cx="649986" cy="707886"/>
          </a:xfrm>
          <a:prstGeom prst="rect">
            <a:avLst/>
          </a:prstGeom>
          <a:noFill/>
        </p:spPr>
        <p:txBody>
          <a:bodyPr wrap="none" rtlCol="0">
            <a:spAutoFit/>
          </a:bodyPr>
          <a:lstStyle/>
          <a:p>
            <a:r>
              <a:rPr lang="it-IT" sz="2000" dirty="0"/>
              <a:t>step</a:t>
            </a:r>
          </a:p>
          <a:p>
            <a:r>
              <a:rPr lang="it-IT" sz="2000" dirty="0"/>
              <a:t>cmd</a:t>
            </a:r>
            <a:endParaRPr lang="en-GB" sz="2000" dirty="0"/>
          </a:p>
        </p:txBody>
      </p:sp>
      <p:grpSp>
        <p:nvGrpSpPr>
          <p:cNvPr id="27" name="Gruppo 75">
            <a:extLst>
              <a:ext uri="{FF2B5EF4-FFF2-40B4-BE49-F238E27FC236}">
                <a16:creationId xmlns:a16="http://schemas.microsoft.com/office/drawing/2014/main" id="{B4D0071D-CA71-4308-A0EF-5DC7AF889F94}"/>
              </a:ext>
            </a:extLst>
          </p:cNvPr>
          <p:cNvGrpSpPr/>
          <p:nvPr/>
        </p:nvGrpSpPr>
        <p:grpSpPr>
          <a:xfrm flipH="1">
            <a:off x="4839428" y="749275"/>
            <a:ext cx="592487" cy="258092"/>
            <a:chOff x="5133975" y="5295900"/>
            <a:chExt cx="342900" cy="238125"/>
          </a:xfrm>
        </p:grpSpPr>
        <p:sp>
          <p:nvSpPr>
            <p:cNvPr id="28" name="Figura a mano libera 76">
              <a:extLst>
                <a:ext uri="{FF2B5EF4-FFF2-40B4-BE49-F238E27FC236}">
                  <a16:creationId xmlns:a16="http://schemas.microsoft.com/office/drawing/2014/main" id="{6B759666-E9F3-438A-B6BE-A3109B2188EF}"/>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igura a mano libera 77">
              <a:extLst>
                <a:ext uri="{FF2B5EF4-FFF2-40B4-BE49-F238E27FC236}">
                  <a16:creationId xmlns:a16="http://schemas.microsoft.com/office/drawing/2014/main" id="{CAE1EC72-4B97-40C0-9F05-2FB86004F97D}"/>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igura a mano libera 78">
              <a:extLst>
                <a:ext uri="{FF2B5EF4-FFF2-40B4-BE49-F238E27FC236}">
                  <a16:creationId xmlns:a16="http://schemas.microsoft.com/office/drawing/2014/main" id="{B386261D-93C9-4367-B8F4-54A87522B7AF}"/>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1" name="Rettangolo 79">
            <a:extLst>
              <a:ext uri="{FF2B5EF4-FFF2-40B4-BE49-F238E27FC236}">
                <a16:creationId xmlns:a16="http://schemas.microsoft.com/office/drawing/2014/main" id="{11359990-67EB-4590-9BC0-062F8646FDFC}"/>
              </a:ext>
            </a:extLst>
          </p:cNvPr>
          <p:cNvSpPr/>
          <p:nvPr/>
        </p:nvSpPr>
        <p:spPr>
          <a:xfrm>
            <a:off x="4631703" y="422800"/>
            <a:ext cx="947375" cy="369332"/>
          </a:xfrm>
          <a:prstGeom prst="rect">
            <a:avLst/>
          </a:prstGeom>
        </p:spPr>
        <p:txBody>
          <a:bodyPr wrap="none">
            <a:spAutoFit/>
          </a:bodyPr>
          <a:lstStyle/>
          <a:p>
            <a:r>
              <a:rPr lang="en-GB" dirty="0"/>
              <a:t>collision</a:t>
            </a:r>
          </a:p>
        </p:txBody>
      </p:sp>
      <p:sp>
        <p:nvSpPr>
          <p:cNvPr id="33" name="Rettangolo 51">
            <a:extLst>
              <a:ext uri="{FF2B5EF4-FFF2-40B4-BE49-F238E27FC236}">
                <a16:creationId xmlns:a16="http://schemas.microsoft.com/office/drawing/2014/main" id="{C3D830EF-891F-4E1C-A926-C5CB30294EB4}"/>
              </a:ext>
            </a:extLst>
          </p:cNvPr>
          <p:cNvSpPr/>
          <p:nvPr/>
        </p:nvSpPr>
        <p:spPr>
          <a:xfrm>
            <a:off x="139912" y="1126980"/>
            <a:ext cx="793166" cy="923330"/>
          </a:xfrm>
          <a:prstGeom prst="rect">
            <a:avLst/>
          </a:prstGeom>
        </p:spPr>
        <p:txBody>
          <a:bodyPr wrap="none">
            <a:spAutoFit/>
          </a:bodyPr>
          <a:lstStyle/>
          <a:p>
            <a:r>
              <a:rPr lang="en-GB" dirty="0"/>
              <a:t>start</a:t>
            </a:r>
          </a:p>
          <a:p>
            <a:r>
              <a:rPr lang="it-IT" dirty="0"/>
              <a:t>stop</a:t>
            </a:r>
          </a:p>
          <a:p>
            <a:r>
              <a:rPr lang="it-IT" dirty="0" err="1"/>
              <a:t>resume</a:t>
            </a:r>
            <a:endParaRPr lang="en-GB" dirty="0"/>
          </a:p>
        </p:txBody>
      </p:sp>
      <p:cxnSp>
        <p:nvCxnSpPr>
          <p:cNvPr id="36" name="Connettore 2 52">
            <a:extLst>
              <a:ext uri="{FF2B5EF4-FFF2-40B4-BE49-F238E27FC236}">
                <a16:creationId xmlns:a16="http://schemas.microsoft.com/office/drawing/2014/main" id="{FF662DD3-2FAA-471F-BC4D-FD1D633C13E7}"/>
              </a:ext>
            </a:extLst>
          </p:cNvPr>
          <p:cNvCxnSpPr>
            <a:cxnSpLocks/>
          </p:cNvCxnSpPr>
          <p:nvPr/>
        </p:nvCxnSpPr>
        <p:spPr>
          <a:xfrm>
            <a:off x="325160" y="1478102"/>
            <a:ext cx="6190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Ovale 3">
            <a:extLst>
              <a:ext uri="{FF2B5EF4-FFF2-40B4-BE49-F238E27FC236}">
                <a16:creationId xmlns:a16="http://schemas.microsoft.com/office/drawing/2014/main" id="{7732CDF2-3280-47CB-9BB8-05806517C2A0}"/>
              </a:ext>
            </a:extLst>
          </p:cNvPr>
          <p:cNvSpPr/>
          <p:nvPr/>
        </p:nvSpPr>
        <p:spPr>
          <a:xfrm>
            <a:off x="1007306" y="3713324"/>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s0</a:t>
            </a:r>
            <a:endParaRPr lang="en-GB" sz="1400" dirty="0"/>
          </a:p>
        </p:txBody>
      </p:sp>
      <p:sp>
        <p:nvSpPr>
          <p:cNvPr id="39" name="Ovale 4">
            <a:extLst>
              <a:ext uri="{FF2B5EF4-FFF2-40B4-BE49-F238E27FC236}">
                <a16:creationId xmlns:a16="http://schemas.microsoft.com/office/drawing/2014/main" id="{4A38258F-2FA7-4D19-9CFF-BFC3567A82E5}"/>
              </a:ext>
            </a:extLst>
          </p:cNvPr>
          <p:cNvSpPr/>
          <p:nvPr/>
        </p:nvSpPr>
        <p:spPr>
          <a:xfrm>
            <a:off x="863290" y="394801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40" name="Connettore 4 5">
            <a:extLst>
              <a:ext uri="{FF2B5EF4-FFF2-40B4-BE49-F238E27FC236}">
                <a16:creationId xmlns:a16="http://schemas.microsoft.com/office/drawing/2014/main" id="{BB235343-830C-4C42-B9CE-409FB2937534}"/>
              </a:ext>
            </a:extLst>
          </p:cNvPr>
          <p:cNvCxnSpPr/>
          <p:nvPr/>
        </p:nvCxnSpPr>
        <p:spPr>
          <a:xfrm flipV="1">
            <a:off x="1727386" y="4021946"/>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e 7">
            <a:extLst>
              <a:ext uri="{FF2B5EF4-FFF2-40B4-BE49-F238E27FC236}">
                <a16:creationId xmlns:a16="http://schemas.microsoft.com/office/drawing/2014/main" id="{5BB48AC2-7228-44A2-8908-558023EB0FCF}"/>
              </a:ext>
            </a:extLst>
          </p:cNvPr>
          <p:cNvSpPr/>
          <p:nvPr/>
        </p:nvSpPr>
        <p:spPr>
          <a:xfrm>
            <a:off x="2313852" y="3697910"/>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a:t>work</a:t>
            </a:r>
            <a:endParaRPr lang="en-GB" sz="1400" dirty="0"/>
          </a:p>
        </p:txBody>
      </p:sp>
      <p:sp>
        <p:nvSpPr>
          <p:cNvPr id="42" name="Ovale 8">
            <a:extLst>
              <a:ext uri="{FF2B5EF4-FFF2-40B4-BE49-F238E27FC236}">
                <a16:creationId xmlns:a16="http://schemas.microsoft.com/office/drawing/2014/main" id="{382328B9-A4F3-4850-9C98-2610DDC91FEC}"/>
              </a:ext>
            </a:extLst>
          </p:cNvPr>
          <p:cNvSpPr/>
          <p:nvPr/>
        </p:nvSpPr>
        <p:spPr>
          <a:xfrm>
            <a:off x="4024057" y="369155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p>
        </p:txBody>
      </p:sp>
      <p:sp>
        <p:nvSpPr>
          <p:cNvPr id="43" name="Rettangolo 9">
            <a:extLst>
              <a:ext uri="{FF2B5EF4-FFF2-40B4-BE49-F238E27FC236}">
                <a16:creationId xmlns:a16="http://schemas.microsoft.com/office/drawing/2014/main" id="{F57A5091-8284-4264-A443-93B95B4275E9}"/>
              </a:ext>
            </a:extLst>
          </p:cNvPr>
          <p:cNvSpPr/>
          <p:nvPr/>
        </p:nvSpPr>
        <p:spPr>
          <a:xfrm>
            <a:off x="3350104" y="3711873"/>
            <a:ext cx="501548" cy="307777"/>
          </a:xfrm>
          <a:prstGeom prst="rect">
            <a:avLst/>
          </a:prstGeom>
        </p:spPr>
        <p:txBody>
          <a:bodyPr wrap="none">
            <a:spAutoFit/>
          </a:bodyPr>
          <a:lstStyle/>
          <a:p>
            <a:r>
              <a:rPr lang="en-GB" sz="1400" dirty="0"/>
              <a:t>stop</a:t>
            </a:r>
          </a:p>
        </p:txBody>
      </p:sp>
      <p:cxnSp>
        <p:nvCxnSpPr>
          <p:cNvPr id="44" name="Connettore 4 10">
            <a:extLst>
              <a:ext uri="{FF2B5EF4-FFF2-40B4-BE49-F238E27FC236}">
                <a16:creationId xmlns:a16="http://schemas.microsoft.com/office/drawing/2014/main" id="{E42E8C3E-C629-47F8-B061-99D94D4DE703}"/>
              </a:ext>
            </a:extLst>
          </p:cNvPr>
          <p:cNvCxnSpPr>
            <a:stCxn id="41" idx="6"/>
            <a:endCxn id="42" idx="2"/>
          </p:cNvCxnSpPr>
          <p:nvPr/>
        </p:nvCxnSpPr>
        <p:spPr>
          <a:xfrm flipV="1">
            <a:off x="3204834" y="4015595"/>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e 13">
            <a:extLst>
              <a:ext uri="{FF2B5EF4-FFF2-40B4-BE49-F238E27FC236}">
                <a16:creationId xmlns:a16="http://schemas.microsoft.com/office/drawing/2014/main" id="{3BF07BAF-0178-4909-B3D4-3B5AA8FB3407}"/>
              </a:ext>
            </a:extLst>
          </p:cNvPr>
          <p:cNvSpPr/>
          <p:nvPr/>
        </p:nvSpPr>
        <p:spPr>
          <a:xfrm>
            <a:off x="5937482" y="4269128"/>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endWork</a:t>
            </a:r>
            <a:endParaRPr lang="en-GB" sz="1400" dirty="0"/>
          </a:p>
        </p:txBody>
      </p:sp>
      <p:sp>
        <p:nvSpPr>
          <p:cNvPr id="46" name="Ovale 14">
            <a:extLst>
              <a:ext uri="{FF2B5EF4-FFF2-40B4-BE49-F238E27FC236}">
                <a16:creationId xmlns:a16="http://schemas.microsoft.com/office/drawing/2014/main" id="{5AD7DE7E-7F9E-4DC8-848B-BEA9E230B53B}"/>
              </a:ext>
            </a:extLst>
          </p:cNvPr>
          <p:cNvSpPr/>
          <p:nvPr/>
        </p:nvSpPr>
        <p:spPr>
          <a:xfrm>
            <a:off x="4039343" y="4964388"/>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p>
        </p:txBody>
      </p:sp>
      <p:cxnSp>
        <p:nvCxnSpPr>
          <p:cNvPr id="47" name="Connettore 4 18">
            <a:extLst>
              <a:ext uri="{FF2B5EF4-FFF2-40B4-BE49-F238E27FC236}">
                <a16:creationId xmlns:a16="http://schemas.microsoft.com/office/drawing/2014/main" id="{B0A62429-9169-4962-BED3-137D33942507}"/>
              </a:ext>
            </a:extLst>
          </p:cNvPr>
          <p:cNvCxnSpPr>
            <a:stCxn id="41" idx="5"/>
            <a:endCxn id="46" idx="0"/>
          </p:cNvCxnSpPr>
          <p:nvPr/>
        </p:nvCxnSpPr>
        <p:spPr>
          <a:xfrm rot="16200000" flipH="1">
            <a:off x="3488223" y="3837204"/>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Connettore 4 19">
            <a:extLst>
              <a:ext uri="{FF2B5EF4-FFF2-40B4-BE49-F238E27FC236}">
                <a16:creationId xmlns:a16="http://schemas.microsoft.com/office/drawing/2014/main" id="{36ADFC02-E421-46CB-B64A-C85077D0598A}"/>
              </a:ext>
            </a:extLst>
          </p:cNvPr>
          <p:cNvCxnSpPr>
            <a:stCxn id="42" idx="0"/>
            <a:endCxn id="41" idx="0"/>
          </p:cNvCxnSpPr>
          <p:nvPr/>
        </p:nvCxnSpPr>
        <p:spPr>
          <a:xfrm rot="16200000" flipH="1" flipV="1">
            <a:off x="3676556" y="2774345"/>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ttangolo 21">
            <a:extLst>
              <a:ext uri="{FF2B5EF4-FFF2-40B4-BE49-F238E27FC236}">
                <a16:creationId xmlns:a16="http://schemas.microsoft.com/office/drawing/2014/main" id="{933CA769-C6E5-4570-8EE3-4BAADFB9F2FB}"/>
              </a:ext>
            </a:extLst>
          </p:cNvPr>
          <p:cNvSpPr/>
          <p:nvPr/>
        </p:nvSpPr>
        <p:spPr>
          <a:xfrm>
            <a:off x="3259834" y="4285387"/>
            <a:ext cx="799321" cy="307777"/>
          </a:xfrm>
          <a:prstGeom prst="rect">
            <a:avLst/>
          </a:prstGeom>
        </p:spPr>
        <p:txBody>
          <a:bodyPr wrap="none">
            <a:spAutoFit/>
          </a:bodyPr>
          <a:lstStyle/>
          <a:p>
            <a:r>
              <a:rPr lang="en-GB" sz="1400" b="1" dirty="0">
                <a:solidFill>
                  <a:srgbClr val="FF0000"/>
                </a:solidFill>
              </a:rPr>
              <a:t>collision</a:t>
            </a:r>
          </a:p>
        </p:txBody>
      </p:sp>
      <p:sp>
        <p:nvSpPr>
          <p:cNvPr id="50" name="Rettangolo 27">
            <a:extLst>
              <a:ext uri="{FF2B5EF4-FFF2-40B4-BE49-F238E27FC236}">
                <a16:creationId xmlns:a16="http://schemas.microsoft.com/office/drawing/2014/main" id="{711BF054-AAFC-4469-B5A2-3BDD23B7611E}"/>
              </a:ext>
            </a:extLst>
          </p:cNvPr>
          <p:cNvSpPr/>
          <p:nvPr/>
        </p:nvSpPr>
        <p:spPr>
          <a:xfrm>
            <a:off x="3317658" y="3105058"/>
            <a:ext cx="732123" cy="307777"/>
          </a:xfrm>
          <a:prstGeom prst="rect">
            <a:avLst/>
          </a:prstGeom>
        </p:spPr>
        <p:txBody>
          <a:bodyPr wrap="none">
            <a:spAutoFit/>
          </a:bodyPr>
          <a:lstStyle/>
          <a:p>
            <a:r>
              <a:rPr lang="en-GB" sz="1400" dirty="0"/>
              <a:t>resume</a:t>
            </a:r>
          </a:p>
        </p:txBody>
      </p:sp>
      <p:cxnSp>
        <p:nvCxnSpPr>
          <p:cNvPr id="51" name="Connettore 4 31">
            <a:extLst>
              <a:ext uri="{FF2B5EF4-FFF2-40B4-BE49-F238E27FC236}">
                <a16:creationId xmlns:a16="http://schemas.microsoft.com/office/drawing/2014/main" id="{5E9C66B6-BE71-4B1B-BB06-FA286D5CD4A1}"/>
              </a:ext>
            </a:extLst>
          </p:cNvPr>
          <p:cNvCxnSpPr>
            <a:stCxn id="46" idx="6"/>
            <a:endCxn id="45" idx="4"/>
          </p:cNvCxnSpPr>
          <p:nvPr/>
        </p:nvCxnSpPr>
        <p:spPr>
          <a:xfrm flipV="1">
            <a:off x="5191471" y="4917200"/>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ttangolo 33">
            <a:extLst>
              <a:ext uri="{FF2B5EF4-FFF2-40B4-BE49-F238E27FC236}">
                <a16:creationId xmlns:a16="http://schemas.microsoft.com/office/drawing/2014/main" id="{492F90AE-25F6-47C0-9D10-8F0E67358A31}"/>
              </a:ext>
            </a:extLst>
          </p:cNvPr>
          <p:cNvSpPr/>
          <p:nvPr/>
        </p:nvSpPr>
        <p:spPr>
          <a:xfrm>
            <a:off x="5191471" y="4917199"/>
            <a:ext cx="1322478" cy="307777"/>
          </a:xfrm>
          <a:prstGeom prst="rect">
            <a:avLst/>
          </a:prstGeom>
        </p:spPr>
        <p:txBody>
          <a:bodyPr wrap="none">
            <a:spAutoFit/>
          </a:bodyPr>
          <a:lstStyle/>
          <a:p>
            <a:r>
              <a:rPr lang="en-GB" sz="1400" dirty="0"/>
              <a:t>[ </a:t>
            </a:r>
            <a:r>
              <a:rPr lang="en-GB" sz="1400" dirty="0" err="1"/>
              <a:t>NumStep</a:t>
            </a:r>
            <a:r>
              <a:rPr lang="en-GB" sz="1400" dirty="0"/>
              <a:t>==4 ]</a:t>
            </a:r>
          </a:p>
        </p:txBody>
      </p:sp>
      <p:cxnSp>
        <p:nvCxnSpPr>
          <p:cNvPr id="53" name="Connettore 4 39">
            <a:extLst>
              <a:ext uri="{FF2B5EF4-FFF2-40B4-BE49-F238E27FC236}">
                <a16:creationId xmlns:a16="http://schemas.microsoft.com/office/drawing/2014/main" id="{E548782F-8B24-460D-B78B-A459015AEDB2}"/>
              </a:ext>
            </a:extLst>
          </p:cNvPr>
          <p:cNvCxnSpPr>
            <a:stCxn id="46" idx="2"/>
            <a:endCxn id="41" idx="4"/>
          </p:cNvCxnSpPr>
          <p:nvPr/>
        </p:nvCxnSpPr>
        <p:spPr>
          <a:xfrm rot="10800000">
            <a:off x="2759343" y="4345982"/>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ttangolo 40">
            <a:extLst>
              <a:ext uri="{FF2B5EF4-FFF2-40B4-BE49-F238E27FC236}">
                <a16:creationId xmlns:a16="http://schemas.microsoft.com/office/drawing/2014/main" id="{B839B1C5-5B37-4A1F-A5EE-AF9E9E35D4D6}"/>
              </a:ext>
            </a:extLst>
          </p:cNvPr>
          <p:cNvSpPr/>
          <p:nvPr/>
        </p:nvSpPr>
        <p:spPr>
          <a:xfrm>
            <a:off x="2791347" y="4974997"/>
            <a:ext cx="1232710" cy="307777"/>
          </a:xfrm>
          <a:prstGeom prst="rect">
            <a:avLst/>
          </a:prstGeom>
        </p:spPr>
        <p:txBody>
          <a:bodyPr wrap="none">
            <a:spAutoFit/>
          </a:bodyPr>
          <a:lstStyle/>
          <a:p>
            <a:r>
              <a:rPr lang="en-GB" sz="1400" dirty="0"/>
              <a:t>[ </a:t>
            </a:r>
            <a:r>
              <a:rPr lang="en-GB" sz="1400" dirty="0" err="1"/>
              <a:t>NumStep</a:t>
            </a:r>
            <a:r>
              <a:rPr lang="en-GB" sz="1400" dirty="0"/>
              <a:t>&lt;4 ]</a:t>
            </a:r>
          </a:p>
        </p:txBody>
      </p:sp>
      <p:sp>
        <p:nvSpPr>
          <p:cNvPr id="55" name="Rettangolo 43">
            <a:extLst>
              <a:ext uri="{FF2B5EF4-FFF2-40B4-BE49-F238E27FC236}">
                <a16:creationId xmlns:a16="http://schemas.microsoft.com/office/drawing/2014/main" id="{98D09D15-515D-4127-B561-6F4478AA5E23}"/>
              </a:ext>
            </a:extLst>
          </p:cNvPr>
          <p:cNvSpPr/>
          <p:nvPr/>
        </p:nvSpPr>
        <p:spPr>
          <a:xfrm>
            <a:off x="1654557" y="3597128"/>
            <a:ext cx="521938" cy="307777"/>
          </a:xfrm>
          <a:prstGeom prst="rect">
            <a:avLst/>
          </a:prstGeom>
        </p:spPr>
        <p:txBody>
          <a:bodyPr wrap="none">
            <a:spAutoFit/>
          </a:bodyPr>
          <a:lstStyle/>
          <a:p>
            <a:r>
              <a:rPr lang="en-GB" sz="1400" dirty="0"/>
              <a:t>start</a:t>
            </a:r>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2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DDD988-1C17-4180-A9DB-38C85E50E639}"/>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id="{5ECEE77C-2EB0-40EC-8D03-F3FA0CCB792E}"/>
              </a:ext>
            </a:extLst>
          </p:cNvPr>
          <p:cNvSpPr>
            <a:spLocks noGrp="1"/>
          </p:cNvSpPr>
          <p:nvPr>
            <p:ph type="sldNum" sz="quarter" idx="12"/>
          </p:nvPr>
        </p:nvSpPr>
        <p:spPr/>
        <p:txBody>
          <a:bodyPr/>
          <a:lstStyle/>
          <a:p>
            <a:fld id="{6F6A5AB3-AF76-4EC9-853D-D4C335162C13}" type="slidenum">
              <a:rPr lang="en-GB" smtClean="0"/>
              <a:t>54</a:t>
            </a:fld>
            <a:endParaRPr lang="en-GB"/>
          </a:p>
        </p:txBody>
      </p:sp>
      <p:sp>
        <p:nvSpPr>
          <p:cNvPr id="4" name="Ovale 120">
            <a:extLst>
              <a:ext uri="{FF2B5EF4-FFF2-40B4-BE49-F238E27FC236}">
                <a16:creationId xmlns:a16="http://schemas.microsoft.com/office/drawing/2014/main" id="{517559F9-7399-4E76-8E01-777F1079EAA4}"/>
              </a:ext>
            </a:extLst>
          </p:cNvPr>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init</a:t>
            </a:r>
            <a:endParaRPr lang="en-GB" dirty="0"/>
          </a:p>
        </p:txBody>
      </p:sp>
      <p:sp>
        <p:nvSpPr>
          <p:cNvPr id="5" name="Ovale 121">
            <a:extLst>
              <a:ext uri="{FF2B5EF4-FFF2-40B4-BE49-F238E27FC236}">
                <a16:creationId xmlns:a16="http://schemas.microsoft.com/office/drawing/2014/main" id="{B89FB0BB-C031-4548-8B09-19BD5DD775AB}"/>
              </a:ext>
            </a:extLst>
          </p:cNvPr>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e 122">
            <a:extLst>
              <a:ext uri="{FF2B5EF4-FFF2-40B4-BE49-F238E27FC236}">
                <a16:creationId xmlns:a16="http://schemas.microsoft.com/office/drawing/2014/main" id="{662D2994-87AC-45B1-8CEE-D20C11FEEF54}"/>
              </a:ext>
            </a:extLst>
          </p:cNvPr>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working</a:t>
            </a:r>
            <a:endParaRPr lang="en-GB" sz="1600" dirty="0"/>
          </a:p>
        </p:txBody>
      </p:sp>
      <p:cxnSp>
        <p:nvCxnSpPr>
          <p:cNvPr id="7" name="Connettore 4 127">
            <a:extLst>
              <a:ext uri="{FF2B5EF4-FFF2-40B4-BE49-F238E27FC236}">
                <a16:creationId xmlns:a16="http://schemas.microsoft.com/office/drawing/2014/main" id="{53F350EE-906D-4499-9813-CB111B14AFC0}"/>
              </a:ext>
            </a:extLst>
          </p:cNvPr>
          <p:cNvCxnSpPr>
            <a:stCxn id="4" idx="6"/>
            <a:endCxn id="6"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ttangolo 128">
            <a:extLst>
              <a:ext uri="{FF2B5EF4-FFF2-40B4-BE49-F238E27FC236}">
                <a16:creationId xmlns:a16="http://schemas.microsoft.com/office/drawing/2014/main" id="{2B220D38-1DB7-455C-B482-0738DD41E649}"/>
              </a:ext>
            </a:extLst>
          </p:cNvPr>
          <p:cNvSpPr/>
          <p:nvPr/>
        </p:nvSpPr>
        <p:spPr>
          <a:xfrm>
            <a:off x="2202947" y="3397906"/>
            <a:ext cx="564706" cy="369332"/>
          </a:xfrm>
          <a:prstGeom prst="rect">
            <a:avLst/>
          </a:prstGeom>
        </p:spPr>
        <p:txBody>
          <a:bodyPr wrap="none">
            <a:spAutoFit/>
          </a:bodyPr>
          <a:lstStyle/>
          <a:p>
            <a:r>
              <a:rPr lang="en-GB" dirty="0"/>
              <a:t>start</a:t>
            </a:r>
          </a:p>
        </p:txBody>
      </p:sp>
      <p:sp>
        <p:nvSpPr>
          <p:cNvPr id="9" name="Ovale 129">
            <a:extLst>
              <a:ext uri="{FF2B5EF4-FFF2-40B4-BE49-F238E27FC236}">
                <a16:creationId xmlns:a16="http://schemas.microsoft.com/office/drawing/2014/main" id="{3C5DB0E2-E755-4C54-967B-4C743544ADB2}"/>
              </a:ext>
            </a:extLst>
          </p:cNvPr>
          <p:cNvSpPr/>
          <p:nvPr/>
        </p:nvSpPr>
        <p:spPr>
          <a:xfrm>
            <a:off x="4716016" y="2077757"/>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stepDone</a:t>
            </a:r>
            <a:endParaRPr lang="en-GB" sz="1600" dirty="0"/>
          </a:p>
        </p:txBody>
      </p:sp>
      <p:cxnSp>
        <p:nvCxnSpPr>
          <p:cNvPr id="10" name="Connettore 4 131">
            <a:extLst>
              <a:ext uri="{FF2B5EF4-FFF2-40B4-BE49-F238E27FC236}">
                <a16:creationId xmlns:a16="http://schemas.microsoft.com/office/drawing/2014/main" id="{C4A1EB00-C9CD-4470-B35A-ADF0277FB502}"/>
              </a:ext>
            </a:extLst>
          </p:cNvPr>
          <p:cNvCxnSpPr>
            <a:cxnSpLocks/>
            <a:stCxn id="6" idx="0"/>
            <a:endCxn id="9" idx="2"/>
          </p:cNvCxnSpPr>
          <p:nvPr/>
        </p:nvCxnSpPr>
        <p:spPr>
          <a:xfrm rot="5400000" flipH="1" flipV="1">
            <a:off x="3636125" y="2344730"/>
            <a:ext cx="1022827" cy="1136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ttangolo 132">
            <a:extLst>
              <a:ext uri="{FF2B5EF4-FFF2-40B4-BE49-F238E27FC236}">
                <a16:creationId xmlns:a16="http://schemas.microsoft.com/office/drawing/2014/main" id="{9420BCFA-CD3C-49E8-BAD8-1443A7B3E9C0}"/>
              </a:ext>
            </a:extLst>
          </p:cNvPr>
          <p:cNvSpPr/>
          <p:nvPr/>
        </p:nvSpPr>
        <p:spPr>
          <a:xfrm>
            <a:off x="3646347" y="2386323"/>
            <a:ext cx="1064459" cy="369332"/>
          </a:xfrm>
          <a:prstGeom prst="rect">
            <a:avLst/>
          </a:prstGeom>
        </p:spPr>
        <p:txBody>
          <a:bodyPr wrap="none">
            <a:spAutoFit/>
          </a:bodyPr>
          <a:lstStyle/>
          <a:p>
            <a:r>
              <a:rPr lang="en-GB" dirty="0" err="1"/>
              <a:t>stepdone</a:t>
            </a:r>
            <a:endParaRPr lang="en-GB" dirty="0"/>
          </a:p>
        </p:txBody>
      </p:sp>
      <p:sp>
        <p:nvSpPr>
          <p:cNvPr id="12" name="Ovale 134">
            <a:extLst>
              <a:ext uri="{FF2B5EF4-FFF2-40B4-BE49-F238E27FC236}">
                <a16:creationId xmlns:a16="http://schemas.microsoft.com/office/drawing/2014/main" id="{59586B3C-FFF8-4282-87DC-460B82F8684A}"/>
              </a:ext>
            </a:extLst>
          </p:cNvPr>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a:t>stopped</a:t>
            </a:r>
            <a:endParaRPr lang="en-GB" sz="1600" dirty="0"/>
          </a:p>
        </p:txBody>
      </p:sp>
      <p:sp>
        <p:nvSpPr>
          <p:cNvPr id="13" name="Rettangolo 141">
            <a:extLst>
              <a:ext uri="{FF2B5EF4-FFF2-40B4-BE49-F238E27FC236}">
                <a16:creationId xmlns:a16="http://schemas.microsoft.com/office/drawing/2014/main" id="{0660ABE7-1373-4AE7-B013-CBFEA3E589D5}"/>
              </a:ext>
            </a:extLst>
          </p:cNvPr>
          <p:cNvSpPr/>
          <p:nvPr/>
        </p:nvSpPr>
        <p:spPr>
          <a:xfrm>
            <a:off x="4037317" y="4381980"/>
            <a:ext cx="535724" cy="369332"/>
          </a:xfrm>
          <a:prstGeom prst="rect">
            <a:avLst/>
          </a:prstGeom>
        </p:spPr>
        <p:txBody>
          <a:bodyPr wrap="none">
            <a:spAutoFit/>
          </a:bodyPr>
          <a:lstStyle/>
          <a:p>
            <a:r>
              <a:rPr lang="en-GB" dirty="0"/>
              <a:t>stop</a:t>
            </a:r>
          </a:p>
        </p:txBody>
      </p:sp>
      <p:cxnSp>
        <p:nvCxnSpPr>
          <p:cNvPr id="14" name="Connettore 4 144">
            <a:extLst>
              <a:ext uri="{FF2B5EF4-FFF2-40B4-BE49-F238E27FC236}">
                <a16:creationId xmlns:a16="http://schemas.microsoft.com/office/drawing/2014/main" id="{E8353835-7B37-4BAF-9251-ECA227E9FD10}"/>
              </a:ext>
            </a:extLst>
          </p:cNvPr>
          <p:cNvCxnSpPr>
            <a:stCxn id="12" idx="1"/>
            <a:endCxn id="6"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8">
            <a:extLst>
              <a:ext uri="{FF2B5EF4-FFF2-40B4-BE49-F238E27FC236}">
                <a16:creationId xmlns:a16="http://schemas.microsoft.com/office/drawing/2014/main" id="{D57016F1-5E0B-4C49-97AB-B3F2A1FA1104}"/>
              </a:ext>
            </a:extLst>
          </p:cNvPr>
          <p:cNvSpPr/>
          <p:nvPr/>
        </p:nvSpPr>
        <p:spPr>
          <a:xfrm>
            <a:off x="2315347" y="4381980"/>
            <a:ext cx="793166" cy="369332"/>
          </a:xfrm>
          <a:prstGeom prst="rect">
            <a:avLst/>
          </a:prstGeom>
        </p:spPr>
        <p:txBody>
          <a:bodyPr wrap="none">
            <a:spAutoFit/>
          </a:bodyPr>
          <a:lstStyle/>
          <a:p>
            <a:r>
              <a:rPr lang="en-GB" dirty="0"/>
              <a:t>resume</a:t>
            </a:r>
          </a:p>
        </p:txBody>
      </p:sp>
      <p:cxnSp>
        <p:nvCxnSpPr>
          <p:cNvPr id="16" name="Connettore 4 164">
            <a:extLst>
              <a:ext uri="{FF2B5EF4-FFF2-40B4-BE49-F238E27FC236}">
                <a16:creationId xmlns:a16="http://schemas.microsoft.com/office/drawing/2014/main" id="{59F67EA2-B44E-4914-B692-4518A4400A33}"/>
              </a:ext>
            </a:extLst>
          </p:cNvPr>
          <p:cNvCxnSpPr>
            <a:stCxn id="6" idx="5"/>
            <a:endCxn id="12"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e 185">
            <a:extLst>
              <a:ext uri="{FF2B5EF4-FFF2-40B4-BE49-F238E27FC236}">
                <a16:creationId xmlns:a16="http://schemas.microsoft.com/office/drawing/2014/main" id="{0ACE6F82-AA9A-4AD2-9B1A-B966C9EF0062}"/>
              </a:ext>
            </a:extLst>
          </p:cNvPr>
          <p:cNvSpPr/>
          <p:nvPr/>
        </p:nvSpPr>
        <p:spPr>
          <a:xfrm>
            <a:off x="6234404" y="4664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a:t>end</a:t>
            </a:r>
            <a:endParaRPr lang="en-GB" sz="1600" dirty="0"/>
          </a:p>
        </p:txBody>
      </p:sp>
      <p:cxnSp>
        <p:nvCxnSpPr>
          <p:cNvPr id="18" name="Connettore 4 186">
            <a:extLst>
              <a:ext uri="{FF2B5EF4-FFF2-40B4-BE49-F238E27FC236}">
                <a16:creationId xmlns:a16="http://schemas.microsoft.com/office/drawing/2014/main" id="{8360A5BC-B262-4646-8FB3-CA08C3E91166}"/>
              </a:ext>
            </a:extLst>
          </p:cNvPr>
          <p:cNvCxnSpPr>
            <a:cxnSpLocks/>
            <a:stCxn id="24" idx="4"/>
            <a:endCxn id="17" idx="0"/>
          </p:cNvCxnSpPr>
          <p:nvPr/>
        </p:nvCxnSpPr>
        <p:spPr>
          <a:xfrm rot="5400000">
            <a:off x="6289941" y="4359524"/>
            <a:ext cx="609008"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ttore 4 191">
            <a:extLst>
              <a:ext uri="{FF2B5EF4-FFF2-40B4-BE49-F238E27FC236}">
                <a16:creationId xmlns:a16="http://schemas.microsoft.com/office/drawing/2014/main" id="{ADCAD5EB-332E-4ACD-BBAF-5232C2A271FA}"/>
              </a:ext>
            </a:extLst>
          </p:cNvPr>
          <p:cNvCxnSpPr>
            <a:cxnSpLocks/>
            <a:stCxn id="9" idx="4"/>
            <a:endCxn id="6" idx="7"/>
          </p:cNvCxnSpPr>
          <p:nvPr/>
        </p:nvCxnSpPr>
        <p:spPr>
          <a:xfrm rot="5400000">
            <a:off x="4399598" y="2363549"/>
            <a:ext cx="793699" cy="151825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ttore 4 198">
            <a:extLst>
              <a:ext uri="{FF2B5EF4-FFF2-40B4-BE49-F238E27FC236}">
                <a16:creationId xmlns:a16="http://schemas.microsoft.com/office/drawing/2014/main" id="{E39949F4-50AA-4999-A650-258F2DCFA870}"/>
              </a:ext>
            </a:extLst>
          </p:cNvPr>
          <p:cNvCxnSpPr>
            <a:cxnSpLocks/>
            <a:stCxn id="24" idx="0"/>
            <a:endCxn id="6" idx="1"/>
          </p:cNvCxnSpPr>
          <p:nvPr/>
        </p:nvCxnSpPr>
        <p:spPr>
          <a:xfrm rot="16200000" flipH="1" flipV="1">
            <a:off x="4801335" y="1726417"/>
            <a:ext cx="112580" cy="3473641"/>
          </a:xfrm>
          <a:prstGeom prst="bentConnector3">
            <a:avLst>
              <a:gd name="adj1" fmla="val -1674378"/>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Ovale 129">
            <a:extLst>
              <a:ext uri="{FF2B5EF4-FFF2-40B4-BE49-F238E27FC236}">
                <a16:creationId xmlns:a16="http://schemas.microsoft.com/office/drawing/2014/main" id="{CCDB84D3-145C-46F3-B902-0CE0472582B9}"/>
              </a:ext>
            </a:extLst>
          </p:cNvPr>
          <p:cNvSpPr/>
          <p:nvPr/>
        </p:nvSpPr>
        <p:spPr>
          <a:xfrm>
            <a:off x="5754885" y="340694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stepFail</a:t>
            </a:r>
            <a:endParaRPr lang="en-GB" sz="1600" dirty="0"/>
          </a:p>
        </p:txBody>
      </p:sp>
      <p:sp>
        <p:nvSpPr>
          <p:cNvPr id="29" name="Rectangle 5">
            <a:extLst>
              <a:ext uri="{FF2B5EF4-FFF2-40B4-BE49-F238E27FC236}">
                <a16:creationId xmlns:a16="http://schemas.microsoft.com/office/drawing/2014/main" id="{7151B250-F50E-4470-A667-2EF898F1B268}"/>
              </a:ext>
            </a:extLst>
          </p:cNvPr>
          <p:cNvSpPr>
            <a:spLocks noChangeArrowheads="1"/>
          </p:cNvSpPr>
          <p:nvPr/>
        </p:nvSpPr>
        <p:spPr bwMode="auto">
          <a:xfrm>
            <a:off x="4521505" y="2882140"/>
            <a:ext cx="431528" cy="276999"/>
          </a:xfrm>
          <a:prstGeom prst="rect">
            <a:avLst/>
          </a:prstGeom>
          <a:noFill/>
        </p:spPr>
        <p:txBody>
          <a:bodyPr wrap="none" rtlCol="0">
            <a:spAutoFit/>
          </a:bodyPr>
          <a:lstStyle/>
          <a:p>
            <a:r>
              <a:rPr lang="en-US" altLang="en-US" sz="1200" dirty="0">
                <a:latin typeface="Symbol" panose="05050102010706020507" pitchFamily="18" charset="2"/>
                <a:cs typeface="Arial" panose="020B0604020202020204" pitchFamily="34" charset="0"/>
              </a:rPr>
              <a:t>e</a:t>
            </a:r>
            <a:r>
              <a:rPr lang="en-US" altLang="en-US" sz="1200" dirty="0">
                <a:latin typeface="Arial" panose="020B0604020202020204" pitchFamily="34" charset="0"/>
                <a:cs typeface="Arial" panose="020B0604020202020204" pitchFamily="34" charset="0"/>
              </a:rPr>
              <a:t>-m</a:t>
            </a:r>
          </a:p>
        </p:txBody>
      </p:sp>
      <p:cxnSp>
        <p:nvCxnSpPr>
          <p:cNvPr id="37" name="Connettore 4 131">
            <a:extLst>
              <a:ext uri="{FF2B5EF4-FFF2-40B4-BE49-F238E27FC236}">
                <a16:creationId xmlns:a16="http://schemas.microsoft.com/office/drawing/2014/main" id="{BCF4DEF2-374D-46F8-BF7E-E22A56127698}"/>
              </a:ext>
            </a:extLst>
          </p:cNvPr>
          <p:cNvCxnSpPr>
            <a:cxnSpLocks/>
            <a:stCxn id="6" idx="6"/>
            <a:endCxn id="24" idx="2"/>
          </p:cNvCxnSpPr>
          <p:nvPr/>
        </p:nvCxnSpPr>
        <p:spPr>
          <a:xfrm flipV="1">
            <a:off x="4227133" y="3730984"/>
            <a:ext cx="1527752" cy="176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8CF28BD8-2AC6-4A75-94D8-4DBF22A78075}"/>
              </a:ext>
            </a:extLst>
          </p:cNvPr>
          <p:cNvSpPr/>
          <p:nvPr/>
        </p:nvSpPr>
        <p:spPr>
          <a:xfrm>
            <a:off x="4088053" y="1214472"/>
            <a:ext cx="1729961" cy="369332"/>
          </a:xfrm>
          <a:prstGeom prst="rect">
            <a:avLst/>
          </a:prstGeom>
        </p:spPr>
        <p:txBody>
          <a:bodyPr wrap="none">
            <a:spAutoFit/>
          </a:bodyPr>
          <a:lstStyle/>
          <a:p>
            <a:r>
              <a:rPr lang="en-US"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dirty="0">
                <a:solidFill>
                  <a:srgbClr val="2A00FF"/>
                </a:solidFill>
                <a:latin typeface="Consolas" panose="020B0609020204030204" pitchFamily="49" charset="0"/>
              </a:rPr>
              <a:t>&lt;4 ]</a:t>
            </a:r>
            <a:endParaRPr lang="en-US" dirty="0"/>
          </a:p>
        </p:txBody>
      </p:sp>
      <p:sp>
        <p:nvSpPr>
          <p:cNvPr id="52" name="Rectangle 51">
            <a:extLst>
              <a:ext uri="{FF2B5EF4-FFF2-40B4-BE49-F238E27FC236}">
                <a16:creationId xmlns:a16="http://schemas.microsoft.com/office/drawing/2014/main" id="{77D54257-A7F5-4323-B121-4EE5BFEBB0DB}"/>
              </a:ext>
            </a:extLst>
          </p:cNvPr>
          <p:cNvSpPr/>
          <p:nvPr/>
        </p:nvSpPr>
        <p:spPr>
          <a:xfrm>
            <a:off x="5307833" y="4136817"/>
            <a:ext cx="1755609" cy="338554"/>
          </a:xfrm>
          <a:prstGeom prst="rect">
            <a:avLst/>
          </a:prstGeom>
        </p:spPr>
        <p:txBody>
          <a:bodyPr wrap="none">
            <a:spAutoFit/>
          </a:bodyPr>
          <a:lstStyle/>
          <a:p>
            <a:r>
              <a:rPr lang="en-US" sz="1600" dirty="0">
                <a:solidFill>
                  <a:srgbClr val="2A00FF"/>
                </a:solidFill>
                <a:latin typeface="Consolas" panose="020B0609020204030204" pitchFamily="49" charset="0"/>
              </a:rPr>
              <a:t>[ </a:t>
            </a:r>
            <a:r>
              <a:rPr lang="en-US" sz="1600" dirty="0" err="1">
                <a:solidFill>
                  <a:srgbClr val="2A00FF"/>
                </a:solidFill>
                <a:latin typeface="Consolas" panose="020B0609020204030204" pitchFamily="49" charset="0"/>
              </a:rPr>
              <a:t>NumStep</a:t>
            </a:r>
            <a:r>
              <a:rPr lang="en-US" sz="1600" dirty="0">
                <a:solidFill>
                  <a:srgbClr val="2A00FF"/>
                </a:solidFill>
                <a:latin typeface="Consolas" panose="020B0609020204030204" pitchFamily="49" charset="0"/>
              </a:rPr>
              <a:t>==4 ]</a:t>
            </a:r>
            <a:endParaRPr lang="en-US" sz="1600" dirty="0"/>
          </a:p>
        </p:txBody>
      </p:sp>
      <p:sp>
        <p:nvSpPr>
          <p:cNvPr id="54" name="Rettangolo 132">
            <a:extLst>
              <a:ext uri="{FF2B5EF4-FFF2-40B4-BE49-F238E27FC236}">
                <a16:creationId xmlns:a16="http://schemas.microsoft.com/office/drawing/2014/main" id="{E7428895-9429-40F2-88D7-89E1CFE66018}"/>
              </a:ext>
            </a:extLst>
          </p:cNvPr>
          <p:cNvSpPr/>
          <p:nvPr/>
        </p:nvSpPr>
        <p:spPr>
          <a:xfrm>
            <a:off x="4447750" y="3394795"/>
            <a:ext cx="864083" cy="369332"/>
          </a:xfrm>
          <a:prstGeom prst="rect">
            <a:avLst/>
          </a:prstGeom>
        </p:spPr>
        <p:txBody>
          <a:bodyPr wrap="none">
            <a:spAutoFit/>
          </a:bodyPr>
          <a:lstStyle/>
          <a:p>
            <a:r>
              <a:rPr lang="en-GB" dirty="0" err="1"/>
              <a:t>stepfail</a:t>
            </a:r>
            <a:endParaRPr lang="en-GB" dirty="0"/>
          </a:p>
        </p:txBody>
      </p:sp>
      <p:grpSp>
        <p:nvGrpSpPr>
          <p:cNvPr id="55" name="Gruppo 4">
            <a:extLst>
              <a:ext uri="{FF2B5EF4-FFF2-40B4-BE49-F238E27FC236}">
                <a16:creationId xmlns:a16="http://schemas.microsoft.com/office/drawing/2014/main" id="{97D463C0-7DBE-42AD-84EC-E24C5FBCE96A}"/>
              </a:ext>
            </a:extLst>
          </p:cNvPr>
          <p:cNvGrpSpPr/>
          <p:nvPr/>
        </p:nvGrpSpPr>
        <p:grpSpPr>
          <a:xfrm>
            <a:off x="1472041" y="1719630"/>
            <a:ext cx="1103125" cy="716253"/>
            <a:chOff x="2460219" y="2004003"/>
            <a:chExt cx="1800820" cy="1234655"/>
          </a:xfrm>
        </p:grpSpPr>
        <p:sp>
          <p:nvSpPr>
            <p:cNvPr id="56" name="Triangolo isoscele 5">
              <a:extLst>
                <a:ext uri="{FF2B5EF4-FFF2-40B4-BE49-F238E27FC236}">
                  <a16:creationId xmlns:a16="http://schemas.microsoft.com/office/drawing/2014/main" id="{7AEB25B6-8EC8-411D-BCB9-E26E062EF9A2}"/>
                </a:ext>
              </a:extLst>
            </p:cNvPr>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57" name="Gruppo 82">
              <a:extLst>
                <a:ext uri="{FF2B5EF4-FFF2-40B4-BE49-F238E27FC236}">
                  <a16:creationId xmlns:a16="http://schemas.microsoft.com/office/drawing/2014/main" id="{880F32F3-E6AF-422F-AFBA-A7E85E893E0D}"/>
                </a:ext>
              </a:extLst>
            </p:cNvPr>
            <p:cNvGrpSpPr/>
            <p:nvPr/>
          </p:nvGrpSpPr>
          <p:grpSpPr>
            <a:xfrm>
              <a:off x="2460219" y="2004003"/>
              <a:ext cx="1409184" cy="1234655"/>
              <a:chOff x="1194666" y="2417771"/>
              <a:chExt cx="866156" cy="763297"/>
            </a:xfrm>
          </p:grpSpPr>
          <p:sp>
            <p:nvSpPr>
              <p:cNvPr id="59" name="Ovale 38">
                <a:extLst>
                  <a:ext uri="{FF2B5EF4-FFF2-40B4-BE49-F238E27FC236}">
                    <a16:creationId xmlns:a16="http://schemas.microsoft.com/office/drawing/2014/main" id="{BB450F08-9A4C-4728-99B4-AE8F8E211A02}"/>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0" name="Rettangolo 39">
                <a:extLst>
                  <a:ext uri="{FF2B5EF4-FFF2-40B4-BE49-F238E27FC236}">
                    <a16:creationId xmlns:a16="http://schemas.microsoft.com/office/drawing/2014/main" id="{C37344B1-2B42-4827-A31B-97F8CE8FA476}"/>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1" name="Triangolo isoscele 42">
                <a:extLst>
                  <a:ext uri="{FF2B5EF4-FFF2-40B4-BE49-F238E27FC236}">
                    <a16:creationId xmlns:a16="http://schemas.microsoft.com/office/drawing/2014/main" id="{BB100778-60B0-4955-B9DD-1DE8B04EF0CF}"/>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8" name="Rettangolo 7">
              <a:extLst>
                <a:ext uri="{FF2B5EF4-FFF2-40B4-BE49-F238E27FC236}">
                  <a16:creationId xmlns:a16="http://schemas.microsoft.com/office/drawing/2014/main" id="{8EF96910-8B9F-427D-B44C-4828B6C560AC}"/>
                </a:ext>
              </a:extLst>
            </p:cNvPr>
            <p:cNvSpPr/>
            <p:nvPr/>
          </p:nvSpPr>
          <p:spPr>
            <a:xfrm>
              <a:off x="2697729" y="2458539"/>
              <a:ext cx="1563310" cy="530537"/>
            </a:xfrm>
            <a:prstGeom prst="rect">
              <a:avLst/>
            </a:prstGeom>
          </p:spPr>
          <p:txBody>
            <a:bodyPr wrap="none">
              <a:spAutoFit/>
            </a:bodyPr>
            <a:lstStyle/>
            <a:p>
              <a:r>
                <a:rPr lang="en-GB" sz="1400" dirty="0" err="1"/>
                <a:t>basicrobot</a:t>
              </a:r>
              <a:endParaRPr lang="en-GB" sz="1400" dirty="0"/>
            </a:p>
          </p:txBody>
        </p:sp>
      </p:grpSp>
      <p:cxnSp>
        <p:nvCxnSpPr>
          <p:cNvPr id="67" name="Straight Arrow Connector 66">
            <a:extLst>
              <a:ext uri="{FF2B5EF4-FFF2-40B4-BE49-F238E27FC236}">
                <a16:creationId xmlns:a16="http://schemas.microsoft.com/office/drawing/2014/main" id="{06EDF731-9630-4A66-9B54-0F3CC5312CB1}"/>
              </a:ext>
            </a:extLst>
          </p:cNvPr>
          <p:cNvCxnSpPr>
            <a:endCxn id="59" idx="5"/>
          </p:cNvCxnSpPr>
          <p:nvPr/>
        </p:nvCxnSpPr>
        <p:spPr>
          <a:xfrm flipH="1" flipV="1">
            <a:off x="2225841" y="2336929"/>
            <a:ext cx="837764" cy="1317833"/>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83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48958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554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a:solidFill>
                  <a:srgbClr val="FF0000"/>
                </a:solidFill>
                <a:latin typeface="Arial" panose="020B0604020202020204" pitchFamily="34" charset="0"/>
                <a:cs typeface="Arial" panose="020B0604020202020204" pitchFamily="34" charset="0"/>
              </a:rPr>
              <a:t>Eliminare</a:t>
            </a:r>
            <a:r>
              <a:rPr lang="it-IT" sz="4000" dirty="0">
                <a:latin typeface="Arial" panose="020B0604020202020204" pitchFamily="34" charset="0"/>
                <a:cs typeface="Arial" panose="020B0604020202020204" pitchFamily="34" charset="0"/>
              </a:rPr>
              <a:t> dal </a:t>
            </a:r>
            <a:r>
              <a:rPr lang="it-IT" sz="4000" dirty="0" err="1">
                <a:latin typeface="Arial" panose="020B0604020202020204" pitchFamily="34" charset="0"/>
                <a:cs typeface="Arial" panose="020B0604020202020204" pitchFamily="34" charset="0"/>
              </a:rPr>
              <a:t>template</a:t>
            </a:r>
            <a:r>
              <a:rPr lang="it-IT" sz="4000" dirty="0">
                <a:latin typeface="Arial" panose="020B0604020202020204" pitchFamily="34" charset="0"/>
                <a:cs typeface="Arial" panose="020B0604020202020204" pitchFamily="34" charset="0"/>
              </a:rPr>
              <a:t> i </a:t>
            </a:r>
            <a:r>
              <a:rPr lang="it-IT" sz="4000" dirty="0">
                <a:solidFill>
                  <a:srgbClr val="C00000"/>
                </a:solidFill>
                <a:latin typeface="Arial" panose="020B0604020202020204" pitchFamily="34" charset="0"/>
                <a:cs typeface="Arial" panose="020B0604020202020204" pitchFamily="34" charset="0"/>
              </a:rPr>
              <a:t>contenuti</a:t>
            </a:r>
            <a:r>
              <a:rPr lang="it-IT" sz="4000" dirty="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nelle sezioni NON MODIFICATE</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antonio.natali@unibo.it</a:t>
            </a:r>
          </a:p>
          <a:p>
            <a:r>
              <a:rPr lang="it-IT" sz="4000" dirty="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a:latin typeface="Arial" panose="020B0604020202020204" pitchFamily="34" charset="0"/>
                <a:cs typeface="Arial" panose="020B0604020202020204" pitchFamily="34" charset="0"/>
              </a:rPr>
              <a:t>Esempio</a:t>
            </a:r>
          </a:p>
          <a:p>
            <a:r>
              <a:rPr lang="it-IT" sz="4000" dirty="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59</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a:t>Attivare </a:t>
            </a:r>
            <a:r>
              <a:rPr lang="it-IT" sz="3200" dirty="0" err="1"/>
              <a:t>sensorObserver</a:t>
            </a:r>
            <a:endParaRPr lang="it-IT" sz="3200" dirty="0"/>
          </a:p>
          <a:p>
            <a:pPr marL="742950" indent="-742950">
              <a:buAutoNum type="arabicParenR"/>
            </a:pPr>
            <a:r>
              <a:rPr lang="it-IT" sz="3200" dirty="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lasciandolo in</a:t>
            </a:r>
            <a:r>
              <a:rPr lang="en-GB" sz="3200" dirty="0"/>
              <a:t> </a:t>
            </a:r>
            <a:r>
              <a:rPr lang="en-GB" sz="3200" dirty="0" err="1"/>
              <a:t>attesa</a:t>
            </a:r>
            <a:r>
              <a:rPr lang="en-GB" sz="3200" dirty="0"/>
              <a:t> di </a:t>
            </a:r>
            <a:r>
              <a:rPr lang="en-GB" sz="3200" dirty="0" err="1"/>
              <a:t>cmd</a:t>
            </a:r>
            <a:endParaRPr lang="en-GB" sz="3200" dirty="0"/>
          </a:p>
          <a:p>
            <a:pPr marL="742950" indent="-742950">
              <a:buAutoNum type="arabicParenR"/>
            </a:pPr>
            <a:r>
              <a:rPr lang="it-IT" sz="3200" dirty="0"/>
              <a:t>Attivare console/ConsoleGui.java</a:t>
            </a:r>
            <a:endParaRPr lang="en-GB" sz="3200" dirty="0"/>
          </a:p>
          <a:p>
            <a:pPr marL="742950" indent="-742950">
              <a:buAutoNum type="arabicParenR"/>
            </a:pPr>
            <a:r>
              <a:rPr lang="it-IT" sz="3200" dirty="0"/>
              <a:t>Verificare che </a:t>
            </a:r>
            <a:r>
              <a:rPr lang="it-IT" sz="3200" dirty="0" err="1"/>
              <a:t>sensorObserver</a:t>
            </a:r>
            <a:r>
              <a:rPr lang="it-IT" sz="3200" dirty="0"/>
              <a:t> riceve gli eventi Emessi da </a:t>
            </a:r>
            <a:r>
              <a:rPr lang="it-IT" sz="3200" dirty="0" err="1"/>
              <a:t>basicrobot</a:t>
            </a:r>
            <a:r>
              <a:rPr lang="it-IT" sz="3200" dirty="0"/>
              <a:t>  quando urta</a:t>
            </a:r>
          </a:p>
          <a:p>
            <a:r>
              <a:rPr lang="it-IT" sz="3200" dirty="0"/>
              <a:t>Attivare </a:t>
            </a:r>
            <a:r>
              <a:rPr lang="it-IT" sz="3200" dirty="0" err="1"/>
              <a:t>stepper</a:t>
            </a:r>
            <a:endParaRPr lang="it-IT" sz="3200" dirty="0"/>
          </a:p>
          <a:p>
            <a:endParaRPr lang="it-IT" sz="3200" dirty="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45849</TotalTime>
  <Words>3565</Words>
  <Application>Microsoft Office PowerPoint</Application>
  <PresentationFormat>On-screen Show (4:3)</PresentationFormat>
  <Paragraphs>871</Paragraphs>
  <Slides>59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Aharoni</vt:lpstr>
      <vt:lpstr>Arial</vt:lpstr>
      <vt:lpstr>Arial Narrow</vt:lpstr>
      <vt:lpstr>Calibri</vt:lpstr>
      <vt:lpstr>Consolas</vt:lpstr>
      <vt:lpstr>Symbol</vt: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Domande (su un sistema)</vt:lpstr>
      <vt:lpstr>Specifica della grammatica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Antonio Natali</cp:lastModifiedBy>
  <cp:revision>258</cp:revision>
  <dcterms:created xsi:type="dcterms:W3CDTF">2020-02-19T17:19:21Z</dcterms:created>
  <dcterms:modified xsi:type="dcterms:W3CDTF">2020-04-15T15:21:06Z</dcterms:modified>
</cp:coreProperties>
</file>