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5"/>
  </p:notesMasterIdLst>
  <p:handoutMasterIdLst>
    <p:handoutMasterId r:id="rId66"/>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311" r:id="rId29"/>
    <p:sldId id="308" r:id="rId30"/>
    <p:sldId id="320" r:id="rId31"/>
    <p:sldId id="319" r:id="rId32"/>
    <p:sldId id="321" r:id="rId33"/>
    <p:sldId id="309" r:id="rId34"/>
    <p:sldId id="310" r:id="rId35"/>
    <p:sldId id="282" r:id="rId36"/>
    <p:sldId id="284" r:id="rId37"/>
    <p:sldId id="289" r:id="rId38"/>
    <p:sldId id="285" r:id="rId39"/>
    <p:sldId id="286" r:id="rId40"/>
    <p:sldId id="287" r:id="rId41"/>
    <p:sldId id="288" r:id="rId42"/>
    <p:sldId id="292" r:id="rId43"/>
    <p:sldId id="294" r:id="rId44"/>
    <p:sldId id="303" r:id="rId45"/>
    <p:sldId id="318" r:id="rId46"/>
    <p:sldId id="304" r:id="rId47"/>
    <p:sldId id="295" r:id="rId48"/>
    <p:sldId id="291" r:id="rId49"/>
    <p:sldId id="293" r:id="rId50"/>
    <p:sldId id="298" r:id="rId51"/>
    <p:sldId id="296" r:id="rId52"/>
    <p:sldId id="299" r:id="rId53"/>
    <p:sldId id="297" r:id="rId54"/>
    <p:sldId id="301" r:id="rId55"/>
    <p:sldId id="312" r:id="rId56"/>
    <p:sldId id="313" r:id="rId57"/>
    <p:sldId id="316" r:id="rId58"/>
    <p:sldId id="314" r:id="rId59"/>
    <p:sldId id="315" r:id="rId60"/>
    <p:sldId id="281" r:id="rId61"/>
    <p:sldId id="290" r:id="rId62"/>
    <p:sldId id="317" r:id="rId63"/>
    <p:sldId id="300"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1318ED"/>
    <a:srgbClr val="CCFFFF"/>
    <a:srgbClr val="33CCCC"/>
    <a:srgbClr val="CCFF66"/>
    <a:srgbClr val="FF99FF"/>
    <a:srgbClr val="66CCFF"/>
    <a:srgbClr val="FFCC99"/>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4" d="100"/>
          <a:sy n="64" d="100"/>
        </p:scale>
        <p:origin x="124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24/04/2020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24/04/2020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61</a:t>
            </a:fld>
            <a:endParaRPr lang="en-GB"/>
          </a:p>
        </p:txBody>
      </p:sp>
    </p:spTree>
    <p:extLst>
      <p:ext uri="{BB962C8B-B14F-4D97-AF65-F5344CB8AC3E}">
        <p14:creationId xmlns:p14="http://schemas.microsoft.com/office/powerpoint/2010/main" val="2622852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62</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24/04/2020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24/04/2020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24/04/2020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24/04/2020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24/04/2020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24/04/2020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24/04/2020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24/04/2020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24/04/2020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24/04/2020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24/04/2020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24/04/2020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850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lnSpcReduction="10000"/>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fontScale="92500"/>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70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77500" lnSpcReduction="2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a:p>
            <a:pPr algn="ctr"/>
            <a:r>
              <a:rPr lang="it-IT" sz="2000" dirty="0">
                <a:solidFill>
                  <a:schemeClr val="tx1"/>
                </a:solidFill>
              </a:rPr>
              <a:t>(</a:t>
            </a:r>
            <a:r>
              <a:rPr lang="it-IT" sz="2000" dirty="0" err="1">
                <a:solidFill>
                  <a:schemeClr val="tx1"/>
                </a:solidFill>
              </a:rPr>
              <a:t>Eclipse</a:t>
            </a:r>
            <a:r>
              <a:rPr lang="it-IT" sz="2000" dirty="0">
                <a:solidFill>
                  <a:schemeClr val="tx1"/>
                </a:solidFill>
              </a:rPr>
              <a:t> </a:t>
            </a:r>
            <a:r>
              <a:rPr lang="it-IT" sz="2000" dirty="0" err="1">
                <a:solidFill>
                  <a:schemeClr val="tx1"/>
                </a:solidFill>
              </a:rPr>
              <a:t>Pluigins</a:t>
            </a:r>
            <a:r>
              <a:rPr lang="it-IT" sz="2000" dirty="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a:t>
            </a:r>
            <a:r>
              <a:rPr lang="it-IT" sz="2400" dirty="0"/>
              <a:t> </a:t>
            </a:r>
            <a:r>
              <a:rPr lang="it-IT" sz="2400" dirty="0" err="1"/>
              <a:t>metamodel</a:t>
            </a:r>
            <a:endParaRPr lang="it-IT" sz="2400" dirty="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a:t>instanceof</a:t>
            </a:r>
            <a:endParaRPr lang="en-US" dirty="0"/>
          </a:p>
        </p:txBody>
      </p:sp>
      <p:sp>
        <p:nvSpPr>
          <p:cNvPr id="28" name="CasellaDiTesto 27"/>
          <p:cNvSpPr txBox="1"/>
          <p:nvPr/>
        </p:nvSpPr>
        <p:spPr>
          <a:xfrm>
            <a:off x="6040843" y="3451206"/>
            <a:ext cx="1914422" cy="52322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a:solidFill>
                  <a:schemeClr val="tx1"/>
                </a:solidFill>
              </a:rPr>
              <a:t>Kotlin</a:t>
            </a:r>
            <a:r>
              <a:rPr lang="it-IT" sz="2800" dirty="0">
                <a:solidFill>
                  <a:schemeClr val="tx1"/>
                </a:solidFill>
              </a:rPr>
              <a:t> code </a:t>
            </a:r>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p>
          <a:p>
            <a:r>
              <a:rPr lang="it-IT" sz="2400" dirty="0" err="1"/>
              <a:t>application</a:t>
            </a:r>
            <a:r>
              <a:rPr lang="it-IT" sz="2400" dirty="0"/>
              <a:t> 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a:solidFill>
                  <a:schemeClr val="tx1"/>
                </a:solidFill>
              </a:rPr>
              <a:t>Qak</a:t>
            </a:r>
            <a:r>
              <a:rPr lang="it-IT" dirty="0">
                <a:solidFill>
                  <a:schemeClr val="tx1"/>
                </a:solidFill>
              </a:rPr>
              <a:t> </a:t>
            </a:r>
            <a:r>
              <a:rPr lang="it-IT" dirty="0" err="1">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a:t>generates</a:t>
            </a:r>
            <a:endParaRPr lang="en-US" dirty="0"/>
          </a:p>
        </p:txBody>
      </p:sp>
      <p:sp>
        <p:nvSpPr>
          <p:cNvPr id="15" name="Rettangolo 14"/>
          <p:cNvSpPr/>
          <p:nvPr/>
        </p:nvSpPr>
        <p:spPr>
          <a:xfrm>
            <a:off x="5871912" y="5763473"/>
            <a:ext cx="2449068" cy="369332"/>
          </a:xfrm>
          <a:prstGeom prst="rect">
            <a:avLst/>
          </a:prstGeom>
        </p:spPr>
        <p:txBody>
          <a:bodyPr wrap="none">
            <a:spAutoFit/>
          </a:bodyPr>
          <a:lstStyle/>
          <a:p>
            <a:r>
              <a:rPr lang="en-GB" i="1" dirty="0"/>
              <a:t>it.unibo.qakactor-2.3.jar</a:t>
            </a:r>
          </a:p>
        </p:txBody>
      </p:sp>
      <p:sp>
        <p:nvSpPr>
          <p:cNvPr id="61" name="Rettangolo 60"/>
          <p:cNvSpPr/>
          <p:nvPr/>
        </p:nvSpPr>
        <p:spPr>
          <a:xfrm>
            <a:off x="4765878" y="2269906"/>
            <a:ext cx="2209073" cy="646331"/>
          </a:xfrm>
          <a:prstGeom prst="rect">
            <a:avLst/>
          </a:prstGeom>
        </p:spPr>
        <p:txBody>
          <a:bodyPr wrap="square">
            <a:spAutoFit/>
          </a:bodyPr>
          <a:lstStyle/>
          <a:p>
            <a:r>
              <a:rPr lang="it-IT" dirty="0" err="1"/>
              <a:t>Defined</a:t>
            </a:r>
            <a:r>
              <a:rPr lang="it-IT" dirty="0"/>
              <a:t> in </a:t>
            </a:r>
            <a:r>
              <a:rPr lang="it-IT" dirty="0" err="1"/>
              <a:t>project</a:t>
            </a:r>
            <a:endParaRPr lang="it-IT" dirty="0"/>
          </a:p>
          <a:p>
            <a:r>
              <a:rPr lang="it-IT" i="1" dirty="0" err="1"/>
              <a:t>it.unibo.Qactork</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a:t>Inherits</a:t>
            </a:r>
            <a:r>
              <a:rPr lang="it-IT" dirty="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a:t>Runs</a:t>
            </a:r>
            <a:r>
              <a:rPr lang="it-IT" dirty="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a:t>it.unibo.Qactork_1.2.3.jar</a:t>
            </a:r>
          </a:p>
          <a:p>
            <a:r>
              <a:rPr lang="en-GB" i="1" dirty="0"/>
              <a:t>it.unibo.Qactork.ide_1.2.3.jar</a:t>
            </a:r>
          </a:p>
          <a:p>
            <a:r>
              <a:rPr lang="en-GB" i="1" u="sng" dirty="0"/>
              <a:t>it.unibo.Qactork.ui_1.2.3.jar</a:t>
            </a:r>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a:solidFill>
                  <a:srgbClr val="C00000"/>
                </a:solidFill>
              </a:rPr>
              <a:t>CtxServerAgent</a:t>
            </a:r>
            <a:r>
              <a:rPr lang="it-IT" dirty="0">
                <a:solidFill>
                  <a:srgbClr val="C00000"/>
                </a:solidFill>
              </a:rPr>
              <a:t> </a:t>
            </a:r>
            <a:r>
              <a:rPr lang="it-IT" dirty="0"/>
              <a:t>: </a:t>
            </a:r>
            <a:r>
              <a:rPr lang="it-IT" dirty="0" err="1"/>
              <a:t>created</a:t>
            </a:r>
            <a:r>
              <a:rPr lang="it-IT" dirty="0"/>
              <a:t> </a:t>
            </a:r>
            <a:r>
              <a:rPr lang="it-IT" dirty="0" err="1"/>
              <a:t>at</a:t>
            </a:r>
            <a:r>
              <a:rPr lang="it-IT" dirty="0"/>
              <a:t> start-up</a:t>
            </a:r>
          </a:p>
          <a:p>
            <a:r>
              <a:rPr lang="it-IT" b="1" i="1" dirty="0" err="1">
                <a:solidFill>
                  <a:srgbClr val="C00000"/>
                </a:solidFill>
              </a:rPr>
              <a:t>SenderAgent</a:t>
            </a:r>
            <a:r>
              <a:rPr lang="it-IT" dirty="0">
                <a:solidFill>
                  <a:srgbClr val="C00000"/>
                </a:solidFill>
              </a:rPr>
              <a:t>     </a:t>
            </a:r>
            <a:r>
              <a:rPr lang="it-IT" dirty="0"/>
              <a:t>:  </a:t>
            </a:r>
            <a:r>
              <a:rPr lang="it-IT" dirty="0" err="1"/>
              <a:t>created</a:t>
            </a:r>
            <a:r>
              <a:rPr lang="it-IT" dirty="0"/>
              <a:t> a start-up</a:t>
            </a:r>
          </a:p>
          <a:p>
            <a:r>
              <a:rPr lang="it-IT" b="1" i="1" dirty="0" err="1">
                <a:solidFill>
                  <a:srgbClr val="C00000"/>
                </a:solidFill>
              </a:rPr>
              <a:t>ReceiverAgent</a:t>
            </a:r>
            <a:r>
              <a:rPr lang="it-IT" dirty="0">
                <a:solidFill>
                  <a:srgbClr val="C00000"/>
                </a:solidFill>
              </a:rPr>
              <a:t>  </a:t>
            </a:r>
            <a:r>
              <a:rPr lang="it-IT" dirty="0"/>
              <a:t>:  </a:t>
            </a:r>
            <a:r>
              <a:rPr lang="it-IT" dirty="0" err="1"/>
              <a:t>created</a:t>
            </a:r>
            <a:r>
              <a:rPr lang="it-IT" dirty="0"/>
              <a:t> </a:t>
            </a:r>
            <a:r>
              <a:rPr lang="it-IT" dirty="0" err="1"/>
              <a:t>at</a:t>
            </a:r>
            <a:r>
              <a:rPr lang="it-IT" dirty="0"/>
              <a:t> </a:t>
            </a:r>
            <a:r>
              <a:rPr lang="it-IT" dirty="0" err="1"/>
              <a:t>each</a:t>
            </a:r>
            <a:r>
              <a:rPr lang="it-IT" dirty="0"/>
              <a:t> </a:t>
            </a:r>
            <a:r>
              <a:rPr lang="it-IT" dirty="0" err="1"/>
              <a:t>conn</a:t>
            </a:r>
            <a:r>
              <a:rPr lang="it-IT" dirty="0"/>
              <a:t> </a:t>
            </a:r>
            <a:r>
              <a:rPr lang="it-IT" dirty="0" err="1"/>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grpSp>
        <p:nvGrpSpPr>
          <p:cNvPr id="13" name="Gruppo 12"/>
          <p:cNvGrpSpPr/>
          <p:nvPr/>
        </p:nvGrpSpPr>
        <p:grpSpPr>
          <a:xfrm>
            <a:off x="5204915" y="3789040"/>
            <a:ext cx="1789272" cy="637220"/>
            <a:chOff x="2621000" y="5037856"/>
            <a:chExt cx="17892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192476" y="2573699"/>
            <a:ext cx="1575088" cy="637220"/>
            <a:chOff x="4668777" y="1623628"/>
            <a:chExt cx="1575088"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668777" y="1848502"/>
              <a:ext cx="982961" cy="307777"/>
            </a:xfrm>
            <a:prstGeom prst="rect">
              <a:avLst/>
            </a:prstGeom>
            <a:noFill/>
          </p:spPr>
          <p:txBody>
            <a:bodyPr wrap="none" rtlCol="0">
              <a:spAutoFit/>
            </a:bodyPr>
            <a:lstStyle/>
            <a:p>
              <a:r>
                <a:rPr lang="en-GB" sz="1400" dirty="0" err="1"/>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a:t>A </a:t>
            </a:r>
            <a:r>
              <a:rPr lang="it-IT" dirty="0" err="1"/>
              <a:t>message</a:t>
            </a:r>
            <a:r>
              <a:rPr lang="it-IT" dirty="0"/>
              <a:t> </a:t>
            </a:r>
            <a:r>
              <a:rPr lang="it-IT" dirty="0" err="1"/>
              <a:t>sent</a:t>
            </a:r>
            <a:r>
              <a:rPr lang="it-IT" dirty="0"/>
              <a:t> by a </a:t>
            </a:r>
            <a:r>
              <a:rPr lang="it-IT" dirty="0" err="1"/>
              <a:t>qactor</a:t>
            </a:r>
            <a:endParaRPr lang="it-IT" dirty="0"/>
          </a:p>
          <a:p>
            <a:r>
              <a:rPr lang="it-IT" dirty="0"/>
              <a:t>to </a:t>
            </a:r>
            <a:r>
              <a:rPr lang="it-IT" dirty="0" err="1"/>
              <a:t>another</a:t>
            </a:r>
            <a:r>
              <a:rPr lang="it-IT" dirty="0"/>
              <a:t> </a:t>
            </a:r>
            <a:r>
              <a:rPr lang="it-IT" dirty="0" err="1"/>
              <a:t>qactor</a:t>
            </a:r>
            <a:endParaRPr lang="it-IT" dirty="0"/>
          </a:p>
          <a:p>
            <a:r>
              <a:rPr lang="it-IT" dirty="0" err="1"/>
              <a:t>is</a:t>
            </a:r>
            <a:r>
              <a:rPr lang="it-IT" dirty="0"/>
              <a:t> </a:t>
            </a:r>
            <a:r>
              <a:rPr lang="it-IT" dirty="0" err="1"/>
              <a:t>inserted</a:t>
            </a:r>
            <a:r>
              <a:rPr lang="it-IT" dirty="0"/>
              <a:t> in the </a:t>
            </a:r>
            <a:r>
              <a:rPr lang="it-IT" dirty="0" err="1"/>
              <a:t>message</a:t>
            </a:r>
            <a:r>
              <a:rPr lang="it-IT" dirty="0"/>
              <a:t> </a:t>
            </a:r>
            <a:r>
              <a:rPr lang="it-IT" dirty="0" err="1"/>
              <a:t>queue</a:t>
            </a:r>
            <a:endParaRPr lang="it-IT" dirty="0"/>
          </a:p>
          <a:p>
            <a:r>
              <a:rPr lang="it-IT" u="sng" dirty="0"/>
              <a:t>of</a:t>
            </a:r>
            <a:r>
              <a:rPr lang="it-IT" dirty="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a:t>%          SYSTEM DESCRIPTION</a:t>
            </a:r>
          </a:p>
          <a:p>
            <a:r>
              <a:rPr lang="it-IT" sz="1600" b="1" dirty="0" err="1"/>
              <a:t>context</a:t>
            </a:r>
            <a:r>
              <a:rPr lang="it-IT" sz="1600" b="1" dirty="0"/>
              <a:t>( </a:t>
            </a:r>
            <a:r>
              <a:rPr lang="it-IT" sz="1600" b="1" dirty="0" err="1"/>
              <a:t>ctxSender</a:t>
            </a:r>
            <a:r>
              <a:rPr lang="it-IT" sz="1600" b="1" dirty="0"/>
              <a:t>, "192.168.43.229","TCP", "8010" ).</a:t>
            </a:r>
          </a:p>
          <a:p>
            <a:r>
              <a:rPr lang="it-IT" sz="1600" b="1" dirty="0" err="1"/>
              <a:t>context</a:t>
            </a:r>
            <a:r>
              <a:rPr lang="it-IT" sz="1600" b="1" dirty="0"/>
              <a:t>( </a:t>
            </a:r>
            <a:r>
              <a:rPr lang="it-IT" sz="1600" b="1" dirty="0" err="1"/>
              <a:t>ctxReceiver</a:t>
            </a:r>
            <a:r>
              <a:rPr lang="it-IT" sz="1600" b="1" dirty="0"/>
              <a:t>, "192.168.43.229","TCP","8020").</a:t>
            </a:r>
          </a:p>
          <a:p>
            <a:r>
              <a:rPr lang="it-IT" sz="1600" b="1" dirty="0" err="1"/>
              <a:t>qactor</a:t>
            </a:r>
            <a:r>
              <a:rPr lang="it-IT" sz="1600" b="1" dirty="0"/>
              <a:t>( </a:t>
            </a:r>
            <a:r>
              <a:rPr lang="it-IT" sz="1600" b="1" dirty="0" err="1"/>
              <a:t>qasender</a:t>
            </a:r>
            <a:r>
              <a:rPr lang="it-IT" sz="1600" b="1" dirty="0"/>
              <a:t>, ctx1, ‘</a:t>
            </a:r>
            <a:r>
              <a:rPr lang="it-IT" sz="1600" dirty="0" err="1"/>
              <a:t>QActorSender</a:t>
            </a:r>
            <a:r>
              <a:rPr lang="it-IT" sz="1600" b="1" dirty="0"/>
              <a:t>’ ).</a:t>
            </a:r>
          </a:p>
          <a:p>
            <a:r>
              <a:rPr lang="it-IT" sz="1600" b="1" dirty="0" err="1"/>
              <a:t>qactor</a:t>
            </a:r>
            <a:r>
              <a:rPr lang="it-IT" sz="1600" b="1" dirty="0"/>
              <a:t>( </a:t>
            </a:r>
            <a:r>
              <a:rPr lang="it-IT" sz="1600" b="1" dirty="0" err="1"/>
              <a:t>qareceiver</a:t>
            </a:r>
            <a:r>
              <a:rPr lang="it-IT" sz="1600" b="1" dirty="0"/>
              <a:t>, ctx2, ‘</a:t>
            </a:r>
            <a:r>
              <a:rPr lang="it-IT" sz="1600" dirty="0" err="1"/>
              <a:t>QActorReceiver</a:t>
            </a:r>
            <a:r>
              <a:rPr lang="it-IT" sz="1600" b="1" dirty="0"/>
              <a:t>’).</a:t>
            </a:r>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213510"/>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13" name="Gruppo 12"/>
          <p:cNvGrpSpPr/>
          <p:nvPr/>
        </p:nvGrpSpPr>
        <p:grpSpPr>
          <a:xfrm>
            <a:off x="5561596" y="3789040"/>
            <a:ext cx="2331475" cy="637220"/>
            <a:chOff x="2977681" y="5037856"/>
            <a:chExt cx="2331475"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3519884"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1884552" y="2573699"/>
            <a:ext cx="1883012" cy="637220"/>
            <a:chOff x="4360853" y="1623628"/>
            <a:chExt cx="1883012"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60853"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7" name="Connettore 2 36"/>
          <p:cNvCxnSpPr>
            <a:stCxn id="48" idx="0"/>
            <a:endCxn id="11" idx="4"/>
          </p:cNvCxnSpPr>
          <p:nvPr/>
        </p:nvCxnSpPr>
        <p:spPr>
          <a:xfrm flipH="1" flipV="1">
            <a:off x="5925059" y="4426260"/>
            <a:ext cx="262968" cy="38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a:endCxn id="17" idx="1"/>
          </p:cNvCxnSpPr>
          <p:nvPr/>
        </p:nvCxnSpPr>
        <p:spPr>
          <a:xfrm>
            <a:off x="1008184" y="1714530"/>
            <a:ext cx="2138910" cy="9524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70554" y="5029572"/>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41"/>
          <p:cNvSpPr/>
          <p:nvPr/>
        </p:nvSpPr>
        <p:spPr>
          <a:xfrm>
            <a:off x="5004048" y="4797881"/>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44" name="Gruppo 43"/>
          <p:cNvGrpSpPr/>
          <p:nvPr/>
        </p:nvGrpSpPr>
        <p:grpSpPr>
          <a:xfrm>
            <a:off x="5907003" y="4767926"/>
            <a:ext cx="812663" cy="763297"/>
            <a:chOff x="2441713" y="1277482"/>
            <a:chExt cx="812663" cy="763297"/>
          </a:xfrm>
          <a:pattFill prst="ltUpDiag">
            <a:fgClr>
              <a:schemeClr val="accent1"/>
            </a:fgClr>
            <a:bgClr>
              <a:schemeClr val="bg1"/>
            </a:bgClr>
          </a:pattFill>
        </p:grpSpPr>
        <p:sp>
          <p:nvSpPr>
            <p:cNvPr id="46" name="Parallelogramma 45"/>
            <p:cNvSpPr/>
            <p:nvPr/>
          </p:nvSpPr>
          <p:spPr>
            <a:xfrm flipV="1">
              <a:off x="2897719" y="1707426"/>
              <a:ext cx="356657" cy="288677"/>
            </a:xfrm>
            <a:prstGeom prst="parallelogram">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8" name="Triangolo isoscele 47"/>
            <p:cNvSpPr/>
            <p:nvPr/>
          </p:nvSpPr>
          <p:spPr>
            <a:xfrm rot="16200000">
              <a:off x="2749151" y="1251067"/>
              <a:ext cx="86434" cy="139263"/>
            </a:xfrm>
            <a:prstGeom prst="triangl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9" name="Rettangolo arrotondato 48"/>
          <p:cNvSpPr/>
          <p:nvPr/>
        </p:nvSpPr>
        <p:spPr>
          <a:xfrm>
            <a:off x="5463208" y="185249"/>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53" name="CasellaDiTesto 52"/>
          <p:cNvSpPr txBox="1"/>
          <p:nvPr/>
        </p:nvSpPr>
        <p:spPr>
          <a:xfrm>
            <a:off x="6677425" y="-13135"/>
            <a:ext cx="61747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a:t>
            </a:r>
            <a:r>
              <a:rPr lang="it-IT" dirty="0"/>
              <a:t>…</a:t>
            </a:r>
          </a:p>
        </p:txBody>
      </p:sp>
      <p:grpSp>
        <p:nvGrpSpPr>
          <p:cNvPr id="55" name="Gruppo 54"/>
          <p:cNvGrpSpPr/>
          <p:nvPr/>
        </p:nvGrpSpPr>
        <p:grpSpPr>
          <a:xfrm>
            <a:off x="2263786" y="445314"/>
            <a:ext cx="1601874" cy="637220"/>
            <a:chOff x="4641991" y="1623628"/>
            <a:chExt cx="1601874" cy="637220"/>
          </a:xfrm>
        </p:grpSpPr>
        <p:sp>
          <p:nvSpPr>
            <p:cNvPr id="56" name="Anello 55"/>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57" name="CasellaDiTesto 56"/>
            <p:cNvSpPr txBox="1"/>
            <p:nvPr/>
          </p:nvSpPr>
          <p:spPr>
            <a:xfrm>
              <a:off x="4641991" y="1788348"/>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sp>
        <p:nvSpPr>
          <p:cNvPr id="58" name="Rettangolo 57"/>
          <p:cNvSpPr/>
          <p:nvPr/>
        </p:nvSpPr>
        <p:spPr>
          <a:xfrm>
            <a:off x="5042907" y="1082534"/>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cxnSp>
        <p:nvCxnSpPr>
          <p:cNvPr id="10" name="Connettore 4 9"/>
          <p:cNvCxnSpPr>
            <a:stCxn id="56" idx="6"/>
            <a:endCxn id="58" idx="1"/>
          </p:cNvCxnSpPr>
          <p:nvPr/>
        </p:nvCxnSpPr>
        <p:spPr>
          <a:xfrm>
            <a:off x="3865660" y="763924"/>
            <a:ext cx="1177247" cy="677921"/>
          </a:xfrm>
          <a:prstGeom prst="bentConnector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9" name="Connettore 4 58"/>
          <p:cNvCxnSpPr>
            <a:stCxn id="17" idx="5"/>
            <a:endCxn id="42" idx="1"/>
          </p:cNvCxnSpPr>
          <p:nvPr/>
        </p:nvCxnSpPr>
        <p:spPr>
          <a:xfrm rot="16200000" flipH="1">
            <a:off x="3312782" y="3465926"/>
            <a:ext cx="2039592" cy="1342940"/>
          </a:xfrm>
          <a:prstGeom prst="bentConnector2">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Connettore 2 61"/>
          <p:cNvCxnSpPr>
            <a:stCxn id="11" idx="5"/>
            <a:endCxn id="40" idx="2"/>
          </p:cNvCxnSpPr>
          <p:nvPr/>
        </p:nvCxnSpPr>
        <p:spPr>
          <a:xfrm>
            <a:off x="6182066" y="4332941"/>
            <a:ext cx="1788488" cy="10998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3" name="Gruppo 62"/>
          <p:cNvGrpSpPr/>
          <p:nvPr/>
        </p:nvGrpSpPr>
        <p:grpSpPr>
          <a:xfrm>
            <a:off x="5594522" y="2454457"/>
            <a:ext cx="1519549" cy="637220"/>
            <a:chOff x="5516939" y="1623628"/>
            <a:chExt cx="1519549" cy="637220"/>
          </a:xfrm>
        </p:grpSpPr>
        <p:sp>
          <p:nvSpPr>
            <p:cNvPr id="64" name="Anello 63"/>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5" name="CasellaDiTesto 64"/>
            <p:cNvSpPr txBox="1"/>
            <p:nvPr/>
          </p:nvSpPr>
          <p:spPr>
            <a:xfrm>
              <a:off x="5880402"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67" name="Gruppo 66"/>
          <p:cNvGrpSpPr/>
          <p:nvPr/>
        </p:nvGrpSpPr>
        <p:grpSpPr>
          <a:xfrm>
            <a:off x="7263668" y="2452967"/>
            <a:ext cx="1519549" cy="637220"/>
            <a:chOff x="5516939" y="1623628"/>
            <a:chExt cx="1519549" cy="637220"/>
          </a:xfrm>
        </p:grpSpPr>
        <p:sp>
          <p:nvSpPr>
            <p:cNvPr id="68" name="Anello 67"/>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9" name="CasellaDiTesto 68"/>
            <p:cNvSpPr txBox="1"/>
            <p:nvPr/>
          </p:nvSpPr>
          <p:spPr>
            <a:xfrm>
              <a:off x="5880402" y="183767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70" name="Connettore 4 69"/>
          <p:cNvCxnSpPr>
            <a:stCxn id="42" idx="1"/>
            <a:endCxn id="11" idx="2"/>
          </p:cNvCxnSpPr>
          <p:nvPr/>
        </p:nvCxnSpPr>
        <p:spPr>
          <a:xfrm rot="10800000" flipH="1">
            <a:off x="5004048" y="4107650"/>
            <a:ext cx="557548" cy="1049542"/>
          </a:xfrm>
          <a:prstGeom prst="bentConnector3">
            <a:avLst>
              <a:gd name="adj1" fmla="val 3469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CasellaDiTesto 72"/>
          <p:cNvSpPr txBox="1"/>
          <p:nvPr/>
        </p:nvSpPr>
        <p:spPr>
          <a:xfrm>
            <a:off x="1101878" y="1225279"/>
            <a:ext cx="829073" cy="369332"/>
          </a:xfrm>
          <a:prstGeom prst="rect">
            <a:avLst/>
          </a:prstGeom>
          <a:noFill/>
        </p:spPr>
        <p:txBody>
          <a:bodyPr wrap="none" rtlCol="0">
            <a:spAutoFit/>
          </a:bodyPr>
          <a:lstStyle/>
          <a:p>
            <a:r>
              <a:rPr lang="it-IT" dirty="0" err="1"/>
              <a:t>sender</a:t>
            </a:r>
            <a:endParaRPr lang="en-GB" dirty="0"/>
          </a:p>
        </p:txBody>
      </p:sp>
      <p:sp>
        <p:nvSpPr>
          <p:cNvPr id="74" name="CasellaDiTesto 73"/>
          <p:cNvSpPr txBox="1"/>
          <p:nvPr/>
        </p:nvSpPr>
        <p:spPr>
          <a:xfrm>
            <a:off x="7389650" y="5736742"/>
            <a:ext cx="940835" cy="369332"/>
          </a:xfrm>
          <a:prstGeom prst="rect">
            <a:avLst/>
          </a:prstGeom>
          <a:noFill/>
        </p:spPr>
        <p:txBody>
          <a:bodyPr wrap="none" rtlCol="0">
            <a:spAutoFit/>
          </a:bodyPr>
          <a:lstStyle/>
          <a:p>
            <a:r>
              <a:rPr lang="it-IT" dirty="0" err="1"/>
              <a:t>receiver</a:t>
            </a:r>
            <a:endParaRPr lang="en-GB" dirty="0"/>
          </a:p>
        </p:txBody>
      </p:sp>
    </p:spTree>
    <p:custDataLst>
      <p:tags r:id="rId1"/>
    </p:custDataLst>
    <p:extLst>
      <p:ext uri="{BB962C8B-B14F-4D97-AF65-F5344CB8AC3E}">
        <p14:creationId xmlns:p14="http://schemas.microsoft.com/office/powerpoint/2010/main" val="103112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51" grpId="0" animBg="1"/>
      <p:bldP spid="52" grpId="0" animBg="1"/>
      <p:bldP spid="42" grpId="0" animBg="1"/>
      <p:bldP spid="49"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dirty="0"/>
              <a:t>AN  - DISI - </a:t>
            </a:r>
            <a:r>
              <a:rPr lang="en-US" dirty="0" err="1"/>
              <a:t>Univeristy</a:t>
            </a:r>
            <a:r>
              <a:rPr lang="en-US" dirty="0"/>
              <a:t>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28</a:t>
            </a:fld>
            <a:endParaRPr lang="it-IT"/>
          </a:p>
        </p:txBody>
      </p:sp>
      <p:sp>
        <p:nvSpPr>
          <p:cNvPr id="5" name="Rettangolo 4"/>
          <p:cNvSpPr/>
          <p:nvPr/>
        </p:nvSpPr>
        <p:spPr>
          <a:xfrm>
            <a:off x="7609537" y="-128740"/>
            <a:ext cx="1241045"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DSL</a:t>
            </a:r>
          </a:p>
        </p:txBody>
      </p:sp>
      <p:grpSp>
        <p:nvGrpSpPr>
          <p:cNvPr id="15" name="Gruppo 14"/>
          <p:cNvGrpSpPr/>
          <p:nvPr/>
        </p:nvGrpSpPr>
        <p:grpSpPr>
          <a:xfrm>
            <a:off x="4537846" y="3063689"/>
            <a:ext cx="4426972" cy="3293209"/>
            <a:chOff x="4537846" y="3063689"/>
            <a:chExt cx="4426972" cy="3293209"/>
          </a:xfrm>
        </p:grpSpPr>
        <p:pic>
          <p:nvPicPr>
            <p:cNvPr id="6146" name="Picture 2" descr="https://images-na.ssl-images-amazon.com/images/I/415XWbrmA8L._SX382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846" y="3183970"/>
              <a:ext cx="1906362" cy="247727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5583224" y="5476582"/>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2013</a:t>
              </a:r>
              <a:endParaRPr lang="en-US" dirty="0"/>
            </a:p>
          </p:txBody>
        </p:sp>
        <p:sp>
          <p:nvSpPr>
            <p:cNvPr id="4" name="CasellaDiTesto 3"/>
            <p:cNvSpPr txBox="1"/>
            <p:nvPr/>
          </p:nvSpPr>
          <p:spPr>
            <a:xfrm>
              <a:off x="6463799" y="3063689"/>
              <a:ext cx="2501019" cy="3293209"/>
            </a:xfrm>
            <a:prstGeom prst="rect">
              <a:avLst/>
            </a:prstGeom>
            <a:noFill/>
          </p:spPr>
          <p:txBody>
            <a:bodyPr wrap="square" rtlCol="0">
              <a:spAutoFit/>
            </a:bodyPr>
            <a:lstStyle/>
            <a:p>
              <a:r>
                <a:rPr lang="en-US" sz="1600" dirty="0"/>
                <a:t>This book provides a thorough introduction to DSL, relying on today’s state of the art language workbenches.</a:t>
              </a:r>
            </a:p>
            <a:p>
              <a:r>
                <a:rPr lang="en-US" sz="1600" dirty="0"/>
                <a:t>The book provides details about the implementation of DSLs with lots of code. It uses three state-of-the-art but quite different language workbenches: </a:t>
              </a:r>
              <a:r>
                <a:rPr lang="en-US" sz="1600" dirty="0" err="1"/>
                <a:t>JetBrains</a:t>
              </a:r>
              <a:r>
                <a:rPr lang="en-US" sz="1600" dirty="0"/>
                <a:t> MPS, Eclipse </a:t>
              </a:r>
              <a:r>
                <a:rPr lang="en-US" sz="1600" dirty="0" err="1"/>
                <a:t>Xtext</a:t>
              </a:r>
              <a:r>
                <a:rPr lang="en-US" sz="1600" dirty="0"/>
                <a:t> and TU Delft’s </a:t>
              </a:r>
              <a:r>
                <a:rPr lang="en-US" sz="1600" dirty="0" err="1"/>
                <a:t>Spoofax</a:t>
              </a:r>
              <a:r>
                <a:rPr lang="en-US" sz="1600" dirty="0"/>
                <a:t>.</a:t>
              </a:r>
            </a:p>
          </p:txBody>
        </p:sp>
      </p:grpSp>
      <p:sp>
        <p:nvSpPr>
          <p:cNvPr id="9" name="Rettangolo 8"/>
          <p:cNvSpPr/>
          <p:nvPr/>
        </p:nvSpPr>
        <p:spPr>
          <a:xfrm>
            <a:off x="323528" y="107471"/>
            <a:ext cx="4950235"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dirty="0"/>
              <a:t>Domain-Specific Languages </a:t>
            </a:r>
          </a:p>
        </p:txBody>
      </p:sp>
      <p:sp>
        <p:nvSpPr>
          <p:cNvPr id="8" name="CasellaDiTesto 7"/>
          <p:cNvSpPr txBox="1"/>
          <p:nvPr/>
        </p:nvSpPr>
        <p:spPr>
          <a:xfrm>
            <a:off x="120590" y="755365"/>
            <a:ext cx="8972582" cy="369332"/>
          </a:xfrm>
          <a:prstGeom prst="rect">
            <a:avLst/>
          </a:prstGeom>
          <a:noFill/>
        </p:spPr>
        <p:txBody>
          <a:bodyPr wrap="square" rtlCol="0">
            <a:spAutoFit/>
          </a:bodyPr>
          <a:lstStyle/>
          <a:p>
            <a:r>
              <a:rPr lang="en-US" dirty="0"/>
              <a:t> </a:t>
            </a:r>
          </a:p>
        </p:txBody>
      </p:sp>
      <p:grpSp>
        <p:nvGrpSpPr>
          <p:cNvPr id="14" name="Gruppo 13"/>
          <p:cNvGrpSpPr/>
          <p:nvPr/>
        </p:nvGrpSpPr>
        <p:grpSpPr>
          <a:xfrm>
            <a:off x="6378" y="3091382"/>
            <a:ext cx="4526056" cy="3293209"/>
            <a:chOff x="6378" y="3091382"/>
            <a:chExt cx="4526056" cy="3293209"/>
          </a:xfrm>
        </p:grpSpPr>
        <p:pic>
          <p:nvPicPr>
            <p:cNvPr id="6148" name="Picture 4" descr="https://images-na.ssl-images-amazon.com/images/I/51dZT7986fL._SX40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927" y="3183970"/>
              <a:ext cx="1960507" cy="2438441"/>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3579476" y="5405156"/>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2010</a:t>
              </a:r>
              <a:endParaRPr lang="en-US" dirty="0"/>
            </a:p>
          </p:txBody>
        </p:sp>
        <p:sp>
          <p:nvSpPr>
            <p:cNvPr id="10" name="CasellaDiTesto 9"/>
            <p:cNvSpPr txBox="1"/>
            <p:nvPr/>
          </p:nvSpPr>
          <p:spPr>
            <a:xfrm>
              <a:off x="6378" y="3091382"/>
              <a:ext cx="2627227" cy="3293209"/>
            </a:xfrm>
            <a:prstGeom prst="rect">
              <a:avLst/>
            </a:prstGeom>
            <a:noFill/>
          </p:spPr>
          <p:txBody>
            <a:bodyPr wrap="square" rtlCol="0">
              <a:spAutoFit/>
            </a:bodyPr>
            <a:lstStyle/>
            <a:p>
              <a:r>
                <a:rPr lang="en-US" sz="1600" dirty="0"/>
                <a:t>Fowler presents effective techniques for building DSL, and guides software engineers in choosing the right approaches for their applications. This book's techniques may be utilized with most modern object-oriented languages; the author provides numerous examples in Java and C#, as well as selected examples in Ruby</a:t>
              </a:r>
            </a:p>
          </p:txBody>
        </p:sp>
      </p:grpSp>
      <p:sp>
        <p:nvSpPr>
          <p:cNvPr id="16" name="Rettangolo 15"/>
          <p:cNvSpPr/>
          <p:nvPr/>
        </p:nvSpPr>
        <p:spPr>
          <a:xfrm>
            <a:off x="2601438" y="5774488"/>
            <a:ext cx="193640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0321712943</a:t>
            </a:r>
          </a:p>
          <a:p>
            <a:r>
              <a:rPr lang="en-GB" sz="1200" b="1" dirty="0"/>
              <a:t>ISBN-13:</a:t>
            </a:r>
            <a:r>
              <a:rPr lang="en-GB" sz="1200" dirty="0"/>
              <a:t> 978-0321712943</a:t>
            </a:r>
          </a:p>
        </p:txBody>
      </p:sp>
      <p:sp>
        <p:nvSpPr>
          <p:cNvPr id="18" name="Rettangolo 17"/>
          <p:cNvSpPr/>
          <p:nvPr/>
        </p:nvSpPr>
        <p:spPr>
          <a:xfrm>
            <a:off x="4562801" y="5774488"/>
            <a:ext cx="190099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1481218581</a:t>
            </a:r>
          </a:p>
          <a:p>
            <a:r>
              <a:rPr lang="en-GB" sz="1200" b="1" dirty="0"/>
              <a:t>ISBN-13:</a:t>
            </a:r>
            <a:r>
              <a:rPr lang="en-GB" sz="1200" dirty="0"/>
              <a:t> 978-1481218580</a:t>
            </a:r>
          </a:p>
        </p:txBody>
      </p:sp>
    </p:spTree>
    <p:extLst>
      <p:ext uri="{BB962C8B-B14F-4D97-AF65-F5344CB8AC3E}">
        <p14:creationId xmlns:p14="http://schemas.microsoft.com/office/powerpoint/2010/main" val="39846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07504" y="61734"/>
            <a:ext cx="8856984" cy="61755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29</a:t>
            </a:fld>
            <a:endParaRPr lang="it-IT"/>
          </a:p>
        </p:txBody>
      </p:sp>
      <p:sp>
        <p:nvSpPr>
          <p:cNvPr id="4" name="Rettangolo 3"/>
          <p:cNvSpPr/>
          <p:nvPr/>
        </p:nvSpPr>
        <p:spPr>
          <a:xfrm>
            <a:off x="6508259" y="61734"/>
            <a:ext cx="2214069"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VISION</a:t>
            </a:r>
          </a:p>
        </p:txBody>
      </p:sp>
      <p:sp>
        <p:nvSpPr>
          <p:cNvPr id="18" name="CasellaDiTesto 17"/>
          <p:cNvSpPr txBox="1"/>
          <p:nvPr/>
        </p:nvSpPr>
        <p:spPr>
          <a:xfrm>
            <a:off x="685003" y="1919726"/>
            <a:ext cx="7613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WHAT</a:t>
            </a:r>
            <a:endParaRPr lang="en-GB" dirty="0"/>
          </a:p>
        </p:txBody>
      </p:sp>
      <p:sp>
        <p:nvSpPr>
          <p:cNvPr id="19" name="CasellaDiTesto 18"/>
          <p:cNvSpPr txBox="1"/>
          <p:nvPr/>
        </p:nvSpPr>
        <p:spPr>
          <a:xfrm>
            <a:off x="5675586" y="1905550"/>
            <a:ext cx="2024529"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APPLICATION LEVEL</a:t>
            </a:r>
            <a:endParaRPr lang="en-GB" dirty="0"/>
          </a:p>
        </p:txBody>
      </p:sp>
      <p:sp>
        <p:nvSpPr>
          <p:cNvPr id="20" name="CasellaDiTesto 19"/>
          <p:cNvSpPr txBox="1"/>
          <p:nvPr/>
        </p:nvSpPr>
        <p:spPr>
          <a:xfrm>
            <a:off x="2206070" y="1767050"/>
            <a:ext cx="3402663" cy="646331"/>
          </a:xfrm>
          <a:prstGeom prst="rect">
            <a:avLst/>
          </a:prstGeom>
          <a:noFill/>
        </p:spPr>
        <p:txBody>
          <a:bodyPr wrap="none" rtlCol="0">
            <a:spAutoFit/>
          </a:bodyPr>
          <a:lstStyle/>
          <a:p>
            <a:r>
              <a:rPr lang="it-IT" dirty="0"/>
              <a:t>BUSINESS LOGIC</a:t>
            </a:r>
          </a:p>
          <a:p>
            <a:r>
              <a:rPr lang="it-IT" b="1" dirty="0">
                <a:solidFill>
                  <a:srgbClr val="C00000"/>
                </a:solidFill>
              </a:rPr>
              <a:t>DOMAIN-RELATED</a:t>
            </a:r>
            <a:r>
              <a:rPr lang="it-IT" dirty="0"/>
              <a:t> TERMINOLOGY</a:t>
            </a:r>
            <a:endParaRPr lang="en-GB" dirty="0"/>
          </a:p>
        </p:txBody>
      </p:sp>
      <p:cxnSp>
        <p:nvCxnSpPr>
          <p:cNvPr id="22" name="Connettore 1 21"/>
          <p:cNvCxnSpPr/>
          <p:nvPr/>
        </p:nvCxnSpPr>
        <p:spPr>
          <a:xfrm>
            <a:off x="718829" y="3017660"/>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718829" y="4365104"/>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5760779" y="4581128"/>
            <a:ext cx="1810880"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PLATFORM LEVEL</a:t>
            </a:r>
            <a:endParaRPr lang="en-GB" dirty="0"/>
          </a:p>
        </p:txBody>
      </p:sp>
      <p:sp>
        <p:nvSpPr>
          <p:cNvPr id="25" name="CasellaDiTesto 24"/>
          <p:cNvSpPr txBox="1"/>
          <p:nvPr/>
        </p:nvSpPr>
        <p:spPr>
          <a:xfrm>
            <a:off x="5760779" y="3169555"/>
            <a:ext cx="1762021" cy="369332"/>
          </a:xfrm>
          <a:prstGeom prst="rect">
            <a:avLst/>
          </a:prstGeom>
          <a:solidFill>
            <a:srgbClr val="0070C0"/>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it-IT" dirty="0"/>
              <a:t>MAPPING  LEVEL</a:t>
            </a:r>
            <a:endParaRPr lang="en-GB" dirty="0"/>
          </a:p>
        </p:txBody>
      </p:sp>
      <p:sp>
        <p:nvSpPr>
          <p:cNvPr id="26" name="CasellaDiTesto 25"/>
          <p:cNvSpPr txBox="1"/>
          <p:nvPr/>
        </p:nvSpPr>
        <p:spPr>
          <a:xfrm>
            <a:off x="723731" y="2758215"/>
            <a:ext cx="68390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HOW</a:t>
            </a:r>
            <a:endParaRPr lang="en-GB" dirty="0"/>
          </a:p>
        </p:txBody>
      </p:sp>
      <p:sp>
        <p:nvSpPr>
          <p:cNvPr id="27" name="CasellaDiTesto 26"/>
          <p:cNvSpPr txBox="1"/>
          <p:nvPr/>
        </p:nvSpPr>
        <p:spPr>
          <a:xfrm>
            <a:off x="2187499" y="2810928"/>
            <a:ext cx="30132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dirty="0"/>
              <a:t>( </a:t>
            </a:r>
            <a:r>
              <a:rPr lang="it-IT" b="1" dirty="0">
                <a:solidFill>
                  <a:srgbClr val="C00000"/>
                </a:solidFill>
              </a:rPr>
              <a:t>MODEL</a:t>
            </a:r>
            <a:r>
              <a:rPr lang="it-IT" dirty="0"/>
              <a:t> – </a:t>
            </a:r>
            <a:r>
              <a:rPr lang="it-IT" dirty="0">
                <a:solidFill>
                  <a:srgbClr val="1318ED"/>
                </a:solidFill>
              </a:rPr>
              <a:t>CONTROL  - VIEW </a:t>
            </a:r>
            <a:r>
              <a:rPr lang="it-IT" dirty="0"/>
              <a:t>)</a:t>
            </a:r>
            <a:endParaRPr lang="en-GB" dirty="0"/>
          </a:p>
        </p:txBody>
      </p:sp>
      <p:grpSp>
        <p:nvGrpSpPr>
          <p:cNvPr id="43" name="Gruppo 42"/>
          <p:cNvGrpSpPr/>
          <p:nvPr/>
        </p:nvGrpSpPr>
        <p:grpSpPr>
          <a:xfrm>
            <a:off x="577245" y="251031"/>
            <a:ext cx="1245804" cy="1009818"/>
            <a:chOff x="7020272" y="1124744"/>
            <a:chExt cx="1245804" cy="1009818"/>
          </a:xfrm>
        </p:grpSpPr>
        <p:cxnSp>
          <p:nvCxnSpPr>
            <p:cNvPr id="31" name="Connettore 2 30"/>
            <p:cNvCxnSpPr/>
            <p:nvPr/>
          </p:nvCxnSpPr>
          <p:spPr>
            <a:xfrm flipV="1">
              <a:off x="7452320" y="11247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flipH="1">
              <a:off x="7020272" y="1640360"/>
              <a:ext cx="432048" cy="20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V="1">
              <a:off x="7452320" y="1628800"/>
              <a:ext cx="504056" cy="1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7092280" y="1124744"/>
              <a:ext cx="290464" cy="369332"/>
            </a:xfrm>
            <a:prstGeom prst="rect">
              <a:avLst/>
            </a:prstGeom>
            <a:noFill/>
          </p:spPr>
          <p:txBody>
            <a:bodyPr wrap="none" rtlCol="0">
              <a:spAutoFit/>
            </a:bodyPr>
            <a:lstStyle/>
            <a:p>
              <a:r>
                <a:rPr lang="it-IT" dirty="0"/>
                <a:t>S</a:t>
              </a:r>
              <a:endParaRPr lang="en-GB" dirty="0"/>
            </a:p>
          </p:txBody>
        </p:sp>
        <p:sp>
          <p:nvSpPr>
            <p:cNvPr id="38" name="CasellaDiTesto 37"/>
            <p:cNvSpPr txBox="1"/>
            <p:nvPr/>
          </p:nvSpPr>
          <p:spPr>
            <a:xfrm>
              <a:off x="7091064" y="1765230"/>
              <a:ext cx="242374" cy="369332"/>
            </a:xfrm>
            <a:prstGeom prst="rect">
              <a:avLst/>
            </a:prstGeom>
            <a:noFill/>
          </p:spPr>
          <p:txBody>
            <a:bodyPr wrap="none" rtlCol="0">
              <a:spAutoFit/>
            </a:bodyPr>
            <a:lstStyle/>
            <a:p>
              <a:r>
                <a:rPr lang="it-IT" dirty="0"/>
                <a:t>I</a:t>
              </a:r>
              <a:endParaRPr lang="en-GB" dirty="0"/>
            </a:p>
          </p:txBody>
        </p:sp>
        <p:sp>
          <p:nvSpPr>
            <p:cNvPr id="39" name="CasellaDiTesto 38"/>
            <p:cNvSpPr txBox="1"/>
            <p:nvPr/>
          </p:nvSpPr>
          <p:spPr>
            <a:xfrm>
              <a:off x="7956376" y="1311116"/>
              <a:ext cx="309700" cy="369332"/>
            </a:xfrm>
            <a:prstGeom prst="rect">
              <a:avLst/>
            </a:prstGeom>
            <a:noFill/>
          </p:spPr>
          <p:txBody>
            <a:bodyPr wrap="none" rtlCol="0">
              <a:spAutoFit/>
            </a:bodyPr>
            <a:lstStyle/>
            <a:p>
              <a:r>
                <a:rPr lang="it-IT" dirty="0"/>
                <a:t>B</a:t>
              </a:r>
              <a:endParaRPr lang="en-GB" dirty="0"/>
            </a:p>
          </p:txBody>
        </p:sp>
      </p:grpSp>
      <p:cxnSp>
        <p:nvCxnSpPr>
          <p:cNvPr id="42" name="Connettore 2 41"/>
          <p:cNvCxnSpPr/>
          <p:nvPr/>
        </p:nvCxnSpPr>
        <p:spPr>
          <a:xfrm>
            <a:off x="1726941" y="3017660"/>
            <a:ext cx="0" cy="134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CasellaDiTesto 46"/>
          <p:cNvSpPr txBox="1"/>
          <p:nvPr/>
        </p:nvSpPr>
        <p:spPr>
          <a:xfrm>
            <a:off x="963774" y="5517232"/>
            <a:ext cx="69762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EDGE</a:t>
            </a:r>
            <a:endParaRPr lang="en-GB" dirty="0"/>
          </a:p>
        </p:txBody>
      </p:sp>
      <p:sp>
        <p:nvSpPr>
          <p:cNvPr id="48" name="CasellaDiTesto 47"/>
          <p:cNvSpPr txBox="1"/>
          <p:nvPr/>
        </p:nvSpPr>
        <p:spPr>
          <a:xfrm>
            <a:off x="2843808" y="5517232"/>
            <a:ext cx="58657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FOG</a:t>
            </a:r>
            <a:endParaRPr lang="en-GB" dirty="0"/>
          </a:p>
        </p:txBody>
      </p:sp>
      <p:sp>
        <p:nvSpPr>
          <p:cNvPr id="49" name="CasellaDiTesto 48"/>
          <p:cNvSpPr txBox="1"/>
          <p:nvPr/>
        </p:nvSpPr>
        <p:spPr>
          <a:xfrm>
            <a:off x="4368247" y="5517232"/>
            <a:ext cx="84324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CLOUD</a:t>
            </a:r>
            <a:endParaRPr lang="en-GB" dirty="0"/>
          </a:p>
        </p:txBody>
      </p:sp>
      <p:cxnSp>
        <p:nvCxnSpPr>
          <p:cNvPr id="50" name="Connettore 1 49"/>
          <p:cNvCxnSpPr/>
          <p:nvPr/>
        </p:nvCxnSpPr>
        <p:spPr>
          <a:xfrm>
            <a:off x="718829" y="5373216"/>
            <a:ext cx="4849828"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5580112" y="1087648"/>
            <a:ext cx="0" cy="4285568"/>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7991637" y="4370079"/>
            <a:ext cx="632353" cy="36933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LOW</a:t>
            </a:r>
            <a:endParaRPr lang="en-GB" dirty="0"/>
          </a:p>
        </p:txBody>
      </p:sp>
      <p:sp>
        <p:nvSpPr>
          <p:cNvPr id="55" name="CasellaDiTesto 54"/>
          <p:cNvSpPr txBox="1"/>
          <p:nvPr/>
        </p:nvSpPr>
        <p:spPr>
          <a:xfrm>
            <a:off x="8074332" y="2626262"/>
            <a:ext cx="676788" cy="369332"/>
          </a:xfrm>
          <a:prstGeom prst="rect">
            <a:avLst/>
          </a:prstGeom>
          <a:solidFill>
            <a:srgbClr val="0070C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HIGH</a:t>
            </a:r>
            <a:endParaRPr lang="en-GB" dirty="0"/>
          </a:p>
        </p:txBody>
      </p:sp>
      <p:sp>
        <p:nvSpPr>
          <p:cNvPr id="56" name="CasellaDiTesto 55"/>
          <p:cNvSpPr txBox="1"/>
          <p:nvPr/>
        </p:nvSpPr>
        <p:spPr>
          <a:xfrm>
            <a:off x="5760779" y="5517232"/>
            <a:ext cx="2475806" cy="369332"/>
          </a:xfrm>
          <a:prstGeom prst="rect">
            <a:avLst/>
          </a:prstGeom>
          <a:solidFill>
            <a:srgbClr val="9966FF"/>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CONCRETE (IOT) WORLD</a:t>
            </a:r>
            <a:endParaRPr lang="en-GB" dirty="0"/>
          </a:p>
        </p:txBody>
      </p:sp>
      <p:sp>
        <p:nvSpPr>
          <p:cNvPr id="30" name="CasellaDiTesto 29"/>
          <p:cNvSpPr txBox="1"/>
          <p:nvPr/>
        </p:nvSpPr>
        <p:spPr>
          <a:xfrm>
            <a:off x="2187498" y="2388883"/>
            <a:ext cx="3013262" cy="400110"/>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it-IT" sz="2000" dirty="0" err="1"/>
              <a:t>Logical</a:t>
            </a:r>
            <a:r>
              <a:rPr lang="it-IT" sz="2000" dirty="0"/>
              <a:t> Architecture</a:t>
            </a:r>
            <a:endParaRPr lang="en-GB" sz="2000" dirty="0"/>
          </a:p>
        </p:txBody>
      </p:sp>
      <p:sp>
        <p:nvSpPr>
          <p:cNvPr id="32" name="Rettangolo arrotondato 31"/>
          <p:cNvSpPr/>
          <p:nvPr/>
        </p:nvSpPr>
        <p:spPr>
          <a:xfrm>
            <a:off x="5698834" y="3600804"/>
            <a:ext cx="2143122" cy="706497"/>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p:txBody>
      </p:sp>
      <p:sp>
        <p:nvSpPr>
          <p:cNvPr id="6" name="CasellaDiTesto 5"/>
          <p:cNvSpPr txBox="1"/>
          <p:nvPr/>
        </p:nvSpPr>
        <p:spPr>
          <a:xfrm>
            <a:off x="1987611" y="325514"/>
            <a:ext cx="1149482" cy="523220"/>
          </a:xfrm>
          <a:prstGeom prst="rect">
            <a:avLst/>
          </a:prstGeom>
          <a:noFill/>
        </p:spPr>
        <p:txBody>
          <a:bodyPr wrap="none" rtlCol="0">
            <a:spAutoFit/>
          </a:bodyPr>
          <a:lstStyle/>
          <a:p>
            <a:r>
              <a:rPr lang="it-IT" sz="1400" dirty="0" err="1"/>
              <a:t>architectural</a:t>
            </a:r>
            <a:r>
              <a:rPr lang="it-IT" sz="1400" dirty="0"/>
              <a:t> </a:t>
            </a:r>
          </a:p>
          <a:p>
            <a:r>
              <a:rPr lang="it-IT" sz="1400" dirty="0" err="1"/>
              <a:t>dimensions</a:t>
            </a:r>
            <a:endParaRPr lang="en-GB" sz="1400" dirty="0"/>
          </a:p>
        </p:txBody>
      </p:sp>
    </p:spTree>
    <p:extLst>
      <p:ext uri="{BB962C8B-B14F-4D97-AF65-F5344CB8AC3E}">
        <p14:creationId xmlns:p14="http://schemas.microsoft.com/office/powerpoint/2010/main" val="26079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21" name="Stella a 7 punte 20"/>
          <p:cNvSpPr/>
          <p:nvPr/>
        </p:nvSpPr>
        <p:spPr>
          <a:xfrm>
            <a:off x="2001913" y="700337"/>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2822166" y="494345"/>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26" name="Freccia circolare in giù 25"/>
          <p:cNvSpPr/>
          <p:nvPr/>
        </p:nvSpPr>
        <p:spPr>
          <a:xfrm>
            <a:off x="1895858" y="452526"/>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9" name="Rettangolo 28"/>
          <p:cNvSpPr/>
          <p:nvPr/>
        </p:nvSpPr>
        <p:spPr>
          <a:xfrm>
            <a:off x="1382657" y="79541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3482001" y="1395837"/>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CasellaDiTesto 32"/>
          <p:cNvSpPr txBox="1"/>
          <p:nvPr/>
        </p:nvSpPr>
        <p:spPr>
          <a:xfrm>
            <a:off x="1027465" y="1103728"/>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34" name="Rettangolo 33"/>
          <p:cNvSpPr/>
          <p:nvPr/>
        </p:nvSpPr>
        <p:spPr>
          <a:xfrm>
            <a:off x="1058399" y="78844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734141" y="78667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Connettore 4 12"/>
          <p:cNvCxnSpPr>
            <a:stCxn id="21" idx="2"/>
            <a:endCxn id="30" idx="4"/>
          </p:cNvCxnSpPr>
          <p:nvPr/>
        </p:nvCxnSpPr>
        <p:spPr>
          <a:xfrm rot="16200000" flipH="1">
            <a:off x="2831764" y="935894"/>
            <a:ext cx="446691" cy="1151695"/>
          </a:xfrm>
          <a:prstGeom prst="bentConnector3">
            <a:avLst>
              <a:gd name="adj1" fmla="val 151176"/>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CasellaDiTesto 37"/>
          <p:cNvSpPr txBox="1"/>
          <p:nvPr/>
        </p:nvSpPr>
        <p:spPr>
          <a:xfrm>
            <a:off x="3779912" y="1550421"/>
            <a:ext cx="1951688" cy="369332"/>
          </a:xfrm>
          <a:prstGeom prst="rect">
            <a:avLst/>
          </a:prstGeom>
          <a:noFill/>
        </p:spPr>
        <p:txBody>
          <a:bodyPr wrap="none" rtlCol="0">
            <a:spAutoFit/>
          </a:bodyPr>
          <a:lstStyle/>
          <a:p>
            <a:r>
              <a:rPr lang="it-IT" dirty="0" err="1">
                <a:solidFill>
                  <a:srgbClr val="C00000"/>
                </a:solidFill>
              </a:rPr>
              <a:t>abstract</a:t>
            </a:r>
            <a:r>
              <a:rPr lang="it-IT" dirty="0">
                <a:solidFill>
                  <a:srgbClr val="C00000"/>
                </a:solidFill>
              </a:rPr>
              <a:t> </a:t>
            </a:r>
            <a:r>
              <a:rPr lang="it-IT" dirty="0" err="1"/>
              <a:t>actorBody</a:t>
            </a:r>
            <a:endParaRPr lang="it-IT" dirty="0"/>
          </a:p>
        </p:txBody>
      </p:sp>
      <p:sp>
        <p:nvSpPr>
          <p:cNvPr id="39" name="Stella a 7 punte 38"/>
          <p:cNvSpPr/>
          <p:nvPr/>
        </p:nvSpPr>
        <p:spPr>
          <a:xfrm>
            <a:off x="2268067" y="4396153"/>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ttangolo 39"/>
          <p:cNvSpPr/>
          <p:nvPr/>
        </p:nvSpPr>
        <p:spPr>
          <a:xfrm>
            <a:off x="3088320" y="4190161"/>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41" name="Freccia circolare in giù 40"/>
          <p:cNvSpPr/>
          <p:nvPr/>
        </p:nvSpPr>
        <p:spPr>
          <a:xfrm>
            <a:off x="2162012" y="4148342"/>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Rettangolo 41"/>
          <p:cNvSpPr/>
          <p:nvPr/>
        </p:nvSpPr>
        <p:spPr>
          <a:xfrm>
            <a:off x="1648811" y="4491233"/>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e 42"/>
          <p:cNvSpPr/>
          <p:nvPr/>
        </p:nvSpPr>
        <p:spPr>
          <a:xfrm>
            <a:off x="3748155" y="5091653"/>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ttangolo 44"/>
          <p:cNvSpPr/>
          <p:nvPr/>
        </p:nvSpPr>
        <p:spPr>
          <a:xfrm>
            <a:off x="4525761" y="2805144"/>
            <a:ext cx="1617582" cy="91440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a:solidFill>
                  <a:schemeClr val="tx1"/>
                </a:solidFill>
              </a:rPr>
              <a:t>Message-</a:t>
            </a:r>
            <a:r>
              <a:rPr lang="it-IT" sz="1600" i="1" dirty="0" err="1">
                <a:solidFill>
                  <a:schemeClr val="tx1"/>
                </a:solidFill>
              </a:rPr>
              <a:t>driven</a:t>
            </a:r>
            <a:endParaRPr lang="it-IT" sz="1600" i="1" dirty="0">
              <a:solidFill>
                <a:schemeClr val="tx1"/>
              </a:solidFill>
            </a:endParaRPr>
          </a:p>
          <a:p>
            <a:pPr algn="ctr"/>
            <a:r>
              <a:rPr lang="it-IT" dirty="0" err="1">
                <a:solidFill>
                  <a:schemeClr val="tx1"/>
                </a:solidFill>
              </a:rPr>
              <a:t>ApplQActor</a:t>
            </a:r>
            <a:endParaRPr lang="en-GB" dirty="0">
              <a:solidFill>
                <a:schemeClr val="tx1"/>
              </a:solidFill>
            </a:endParaRPr>
          </a:p>
        </p:txBody>
      </p:sp>
      <p:sp>
        <p:nvSpPr>
          <p:cNvPr id="46" name="Triangolo isoscele 45"/>
          <p:cNvSpPr/>
          <p:nvPr/>
        </p:nvSpPr>
        <p:spPr>
          <a:xfrm rot="16200000">
            <a:off x="4668754" y="4482320"/>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CasellaDiTesto 47"/>
          <p:cNvSpPr txBox="1"/>
          <p:nvPr/>
        </p:nvSpPr>
        <p:spPr>
          <a:xfrm>
            <a:off x="2928795" y="2967001"/>
            <a:ext cx="1142620" cy="646331"/>
          </a:xfrm>
          <a:prstGeom prst="rect">
            <a:avLst/>
          </a:prstGeom>
          <a:noFill/>
        </p:spPr>
        <p:txBody>
          <a:bodyPr wrap="none" rtlCol="0">
            <a:spAutoFit/>
          </a:bodyPr>
          <a:lstStyle/>
          <a:p>
            <a:r>
              <a:rPr lang="it-IT" dirty="0" err="1">
                <a:solidFill>
                  <a:srgbClr val="C00000"/>
                </a:solidFill>
              </a:rPr>
              <a:t>override</a:t>
            </a:r>
            <a:r>
              <a:rPr lang="it-IT" dirty="0">
                <a:solidFill>
                  <a:srgbClr val="C00000"/>
                </a:solidFill>
              </a:rPr>
              <a:t> </a:t>
            </a:r>
          </a:p>
          <a:p>
            <a:r>
              <a:rPr lang="it-IT" dirty="0" err="1"/>
              <a:t>actorBody</a:t>
            </a:r>
            <a:endParaRPr lang="en-GB" dirty="0"/>
          </a:p>
        </p:txBody>
      </p:sp>
      <p:sp>
        <p:nvSpPr>
          <p:cNvPr id="49" name="Ovale 48"/>
          <p:cNvSpPr/>
          <p:nvPr/>
        </p:nvSpPr>
        <p:spPr>
          <a:xfrm>
            <a:off x="4227850" y="3092718"/>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stCxn id="39" idx="6"/>
            <a:endCxn id="49" idx="2"/>
          </p:cNvCxnSpPr>
          <p:nvPr/>
        </p:nvCxnSpPr>
        <p:spPr>
          <a:xfrm rot="5400000" flipH="1" flipV="1">
            <a:off x="2846222" y="3014526"/>
            <a:ext cx="1133809" cy="16294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293619" y="4799544"/>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52" name="CasellaDiTesto 51"/>
          <p:cNvSpPr txBox="1"/>
          <p:nvPr/>
        </p:nvSpPr>
        <p:spPr>
          <a:xfrm>
            <a:off x="5246944" y="4256432"/>
            <a:ext cx="896399" cy="369332"/>
          </a:xfrm>
          <a:prstGeom prst="rect">
            <a:avLst/>
          </a:prstGeom>
          <a:noFill/>
        </p:spPr>
        <p:txBody>
          <a:bodyPr wrap="none" rtlCol="0">
            <a:spAutoFit/>
          </a:bodyPr>
          <a:lstStyle/>
          <a:p>
            <a:r>
              <a:rPr lang="it-IT" dirty="0" err="1"/>
              <a:t>inherits</a:t>
            </a:r>
            <a:endParaRPr lang="en-GB" dirty="0"/>
          </a:p>
        </p:txBody>
      </p:sp>
      <p:sp>
        <p:nvSpPr>
          <p:cNvPr id="53" name="Rettangolo 52"/>
          <p:cNvSpPr/>
          <p:nvPr/>
        </p:nvSpPr>
        <p:spPr>
          <a:xfrm>
            <a:off x="1324553" y="448425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ttangolo 53"/>
          <p:cNvSpPr/>
          <p:nvPr/>
        </p:nvSpPr>
        <p:spPr>
          <a:xfrm>
            <a:off x="1000295" y="448248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Connettore 4 19"/>
          <p:cNvCxnSpPr>
            <a:stCxn id="45" idx="2"/>
            <a:endCxn id="46" idx="3"/>
          </p:cNvCxnSpPr>
          <p:nvPr/>
        </p:nvCxnSpPr>
        <p:spPr>
          <a:xfrm rot="5400000">
            <a:off x="4710561" y="4001773"/>
            <a:ext cx="906220" cy="34176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7" name="CasellaDiTesto 56"/>
          <p:cNvSpPr txBox="1"/>
          <p:nvPr/>
        </p:nvSpPr>
        <p:spPr>
          <a:xfrm>
            <a:off x="4071415" y="5086561"/>
            <a:ext cx="1757276" cy="338554"/>
          </a:xfrm>
          <a:prstGeom prst="rect">
            <a:avLst/>
          </a:prstGeom>
          <a:noFill/>
        </p:spPr>
        <p:txBody>
          <a:bodyPr wrap="none" rtlCol="0">
            <a:spAutoFit/>
          </a:bodyPr>
          <a:lstStyle/>
          <a:p>
            <a:r>
              <a:rPr lang="it-IT" sz="1600" dirty="0" err="1">
                <a:solidFill>
                  <a:srgbClr val="C00000"/>
                </a:solidFill>
              </a:rPr>
              <a:t>abstract</a:t>
            </a:r>
            <a:r>
              <a:rPr lang="it-IT" sz="1600" dirty="0">
                <a:solidFill>
                  <a:srgbClr val="C00000"/>
                </a:solidFill>
              </a:rPr>
              <a:t> </a:t>
            </a:r>
            <a:r>
              <a:rPr lang="it-IT" sz="1600" dirty="0" err="1"/>
              <a:t>actorBody</a:t>
            </a:r>
            <a:endParaRPr lang="it-IT" sz="1600" dirty="0"/>
          </a:p>
        </p:txBody>
      </p:sp>
      <p:sp>
        <p:nvSpPr>
          <p:cNvPr id="58" name="Rettangolo 57"/>
          <p:cNvSpPr/>
          <p:nvPr/>
        </p:nvSpPr>
        <p:spPr>
          <a:xfrm>
            <a:off x="1810940" y="1224079"/>
            <a:ext cx="785536" cy="369332"/>
          </a:xfrm>
          <a:prstGeom prst="rect">
            <a:avLst/>
          </a:prstGeom>
        </p:spPr>
        <p:txBody>
          <a:bodyPr wrap="none">
            <a:spAutoFit/>
          </a:bodyPr>
          <a:lstStyle/>
          <a:p>
            <a:r>
              <a:rPr lang="en-GB" dirty="0" err="1">
                <a:solidFill>
                  <a:srgbClr val="C00000"/>
                </a:solidFill>
              </a:rPr>
              <a:t>kactor</a:t>
            </a:r>
            <a:endParaRPr lang="en-GB" dirty="0">
              <a:solidFill>
                <a:srgbClr val="C00000"/>
              </a:solidFill>
            </a:endParaRPr>
          </a:p>
        </p:txBody>
      </p:sp>
    </p:spTree>
    <p:extLst>
      <p:ext uri="{BB962C8B-B14F-4D97-AF65-F5344CB8AC3E}">
        <p14:creationId xmlns:p14="http://schemas.microsoft.com/office/powerpoint/2010/main" val="373057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1" name="Rettangolo 40"/>
          <p:cNvSpPr/>
          <p:nvPr/>
        </p:nvSpPr>
        <p:spPr>
          <a:xfrm>
            <a:off x="2457266" y="2879210"/>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a:t>
            </a:r>
            <a:endParaRPr lang="en-GB" dirty="0">
              <a:solidFill>
                <a:schemeClr val="tx1"/>
              </a:solidFill>
            </a:endParaRPr>
          </a:p>
        </p:txBody>
      </p:sp>
      <p:sp>
        <p:nvSpPr>
          <p:cNvPr id="46" name="Ovale 45"/>
          <p:cNvSpPr/>
          <p:nvPr/>
        </p:nvSpPr>
        <p:spPr>
          <a:xfrm>
            <a:off x="3117101" y="3780702"/>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riangolo isoscele 47"/>
          <p:cNvSpPr/>
          <p:nvPr/>
        </p:nvSpPr>
        <p:spPr>
          <a:xfrm rot="16200000">
            <a:off x="4037700" y="3163196"/>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Connettore 1 48"/>
          <p:cNvCxnSpPr>
            <a:stCxn id="48" idx="3"/>
            <a:endCxn id="52" idx="1"/>
          </p:cNvCxnSpPr>
          <p:nvPr/>
        </p:nvCxnSpPr>
        <p:spPr>
          <a:xfrm flipV="1">
            <a:off x="4361736" y="3294836"/>
            <a:ext cx="599244" cy="11804"/>
          </a:xfrm>
          <a:prstGeom prst="line">
            <a:avLst/>
          </a:prstGeom>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037893" y="2831372"/>
            <a:ext cx="993862" cy="369332"/>
          </a:xfrm>
          <a:prstGeom prst="rect">
            <a:avLst/>
          </a:prstGeom>
          <a:noFill/>
        </p:spPr>
        <p:txBody>
          <a:bodyPr wrap="none" rtlCol="0">
            <a:spAutoFit/>
          </a:bodyPr>
          <a:lstStyle/>
          <a:p>
            <a:r>
              <a:rPr lang="it-IT" dirty="0" err="1"/>
              <a:t>fsmwork</a:t>
            </a:r>
            <a:endParaRPr lang="en-GB" dirty="0"/>
          </a:p>
        </p:txBody>
      </p:sp>
      <p:sp>
        <p:nvSpPr>
          <p:cNvPr id="52" name="Rettangolo 51"/>
          <p:cNvSpPr/>
          <p:nvPr/>
        </p:nvSpPr>
        <p:spPr>
          <a:xfrm>
            <a:off x="4960980" y="2837636"/>
            <a:ext cx="172735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ActorBasicFsm</a:t>
            </a:r>
            <a:endParaRPr lang="en-GB" dirty="0">
              <a:solidFill>
                <a:schemeClr val="tx1"/>
              </a:solidFill>
            </a:endParaRPr>
          </a:p>
        </p:txBody>
      </p:sp>
      <p:sp>
        <p:nvSpPr>
          <p:cNvPr id="53" name="CasellaDiTesto 52"/>
          <p:cNvSpPr txBox="1"/>
          <p:nvPr/>
        </p:nvSpPr>
        <p:spPr>
          <a:xfrm>
            <a:off x="5895272" y="3997436"/>
            <a:ext cx="2136483" cy="369332"/>
          </a:xfrm>
          <a:prstGeom prst="rect">
            <a:avLst/>
          </a:prstGeom>
          <a:noFill/>
        </p:spPr>
        <p:txBody>
          <a:bodyPr wrap="square" rtlCol="0">
            <a:spAutoFit/>
          </a:bodyPr>
          <a:lstStyle/>
          <a:p>
            <a:r>
              <a:rPr lang="it-IT" dirty="0" err="1">
                <a:solidFill>
                  <a:srgbClr val="C00000"/>
                </a:solidFill>
              </a:rPr>
              <a:t>override</a:t>
            </a:r>
            <a:r>
              <a:rPr lang="it-IT" dirty="0">
                <a:solidFill>
                  <a:srgbClr val="C00000"/>
                </a:solidFill>
              </a:rPr>
              <a:t> </a:t>
            </a:r>
            <a:r>
              <a:rPr lang="it-IT" dirty="0" err="1"/>
              <a:t>actorBody</a:t>
            </a:r>
            <a:endParaRPr lang="en-GB" dirty="0"/>
          </a:p>
        </p:txBody>
      </p:sp>
      <p:sp>
        <p:nvSpPr>
          <p:cNvPr id="54" name="Ovale 53"/>
          <p:cNvSpPr/>
          <p:nvPr/>
        </p:nvSpPr>
        <p:spPr>
          <a:xfrm>
            <a:off x="5597362" y="3752036"/>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0" name="Connettore 4 59"/>
          <p:cNvCxnSpPr>
            <a:stCxn id="81" idx="2"/>
            <a:endCxn id="54" idx="4"/>
          </p:cNvCxnSpPr>
          <p:nvPr/>
        </p:nvCxnSpPr>
        <p:spPr>
          <a:xfrm rot="16200000" flipH="1">
            <a:off x="3796102" y="2141071"/>
            <a:ext cx="460846" cy="3439585"/>
          </a:xfrm>
          <a:prstGeom prst="bentConnector3">
            <a:avLst>
              <a:gd name="adj1" fmla="val 149604"/>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Rettangolo 62"/>
          <p:cNvSpPr/>
          <p:nvPr/>
        </p:nvSpPr>
        <p:spPr>
          <a:xfrm>
            <a:off x="4958794" y="1315521"/>
            <a:ext cx="1727352" cy="91440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i="1" dirty="0">
                <a:solidFill>
                  <a:schemeClr val="tx1"/>
                </a:solidFill>
              </a:rPr>
              <a:t>Message-</a:t>
            </a:r>
            <a:r>
              <a:rPr lang="it-IT" sz="1400" i="1" dirty="0" err="1">
                <a:solidFill>
                  <a:schemeClr val="tx1"/>
                </a:solidFill>
              </a:rPr>
              <a:t>based</a:t>
            </a:r>
            <a:r>
              <a:rPr lang="it-IT" sz="1400" i="1" dirty="0">
                <a:solidFill>
                  <a:schemeClr val="tx1"/>
                </a:solidFill>
              </a:rPr>
              <a:t> (</a:t>
            </a:r>
            <a:r>
              <a:rPr lang="it-IT" sz="1400" i="1" dirty="0" err="1">
                <a:solidFill>
                  <a:schemeClr val="tx1"/>
                </a:solidFill>
              </a:rPr>
              <a:t>fsm</a:t>
            </a:r>
            <a:r>
              <a:rPr lang="it-IT" sz="1400" i="1" dirty="0">
                <a:solidFill>
                  <a:schemeClr val="tx1"/>
                </a:solidFill>
              </a:rPr>
              <a:t>)</a:t>
            </a:r>
          </a:p>
          <a:p>
            <a:pPr algn="ctr"/>
            <a:r>
              <a:rPr lang="it-IT" dirty="0" err="1">
                <a:solidFill>
                  <a:schemeClr val="tx1"/>
                </a:solidFill>
              </a:rPr>
              <a:t>ApplFsmQActor</a:t>
            </a:r>
            <a:endParaRPr lang="en-GB" dirty="0">
              <a:solidFill>
                <a:schemeClr val="tx1"/>
              </a:solidFill>
            </a:endParaRPr>
          </a:p>
        </p:txBody>
      </p:sp>
      <p:sp>
        <p:nvSpPr>
          <p:cNvPr id="64" name="Triangolo isoscele 63"/>
          <p:cNvSpPr/>
          <p:nvPr/>
        </p:nvSpPr>
        <p:spPr>
          <a:xfrm flipH="1" flipV="1">
            <a:off x="5644064" y="2500542"/>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6" name="Connettore 1 65"/>
          <p:cNvCxnSpPr>
            <a:stCxn id="63" idx="2"/>
            <a:endCxn id="64" idx="3"/>
          </p:cNvCxnSpPr>
          <p:nvPr/>
        </p:nvCxnSpPr>
        <p:spPr>
          <a:xfrm>
            <a:off x="5822470" y="2229921"/>
            <a:ext cx="2186" cy="270621"/>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e 66"/>
          <p:cNvSpPr/>
          <p:nvPr/>
        </p:nvSpPr>
        <p:spPr>
          <a:xfrm>
            <a:off x="6686146" y="3093890"/>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54" idx="6"/>
            <a:endCxn id="67" idx="6"/>
          </p:cNvCxnSpPr>
          <p:nvPr/>
        </p:nvCxnSpPr>
        <p:spPr>
          <a:xfrm flipV="1">
            <a:off x="5895273" y="3263516"/>
            <a:ext cx="1088784" cy="658146"/>
          </a:xfrm>
          <a:prstGeom prst="bentConnector3">
            <a:avLst>
              <a:gd name="adj1" fmla="val 120996"/>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CasellaDiTesto 70"/>
          <p:cNvSpPr txBox="1"/>
          <p:nvPr/>
        </p:nvSpPr>
        <p:spPr>
          <a:xfrm>
            <a:off x="455838" y="188640"/>
            <a:ext cx="896399" cy="369332"/>
          </a:xfrm>
          <a:prstGeom prst="rect">
            <a:avLst/>
          </a:prstGeom>
          <a:noFill/>
        </p:spPr>
        <p:txBody>
          <a:bodyPr wrap="none" rtlCol="0">
            <a:spAutoFit/>
          </a:bodyPr>
          <a:lstStyle/>
          <a:p>
            <a:r>
              <a:rPr lang="it-IT" dirty="0" err="1"/>
              <a:t>inherits</a:t>
            </a:r>
            <a:endParaRPr lang="en-GB" dirty="0"/>
          </a:p>
        </p:txBody>
      </p:sp>
      <p:cxnSp>
        <p:nvCxnSpPr>
          <p:cNvPr id="73" name="Connettore 4 72"/>
          <p:cNvCxnSpPr>
            <a:stCxn id="67" idx="0"/>
            <a:endCxn id="74" idx="4"/>
          </p:cNvCxnSpPr>
          <p:nvPr/>
        </p:nvCxnSpPr>
        <p:spPr>
          <a:xfrm rot="5400000" flipH="1" flipV="1">
            <a:off x="6287941" y="2541185"/>
            <a:ext cx="1099867" cy="55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Ovale 73"/>
          <p:cNvSpPr/>
          <p:nvPr/>
        </p:nvSpPr>
        <p:spPr>
          <a:xfrm>
            <a:off x="6691691" y="1654772"/>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Stella a 7 punte 80"/>
          <p:cNvSpPr/>
          <p:nvPr/>
        </p:nvSpPr>
        <p:spPr>
          <a:xfrm>
            <a:off x="1829384" y="3042381"/>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Freccia circolare in giù 81"/>
          <p:cNvSpPr/>
          <p:nvPr/>
        </p:nvSpPr>
        <p:spPr>
          <a:xfrm>
            <a:off x="1723329" y="2794570"/>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3" name="Rettangolo 82"/>
          <p:cNvSpPr/>
          <p:nvPr/>
        </p:nvSpPr>
        <p:spPr>
          <a:xfrm>
            <a:off x="1352237" y="322112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CasellaDiTesto 83"/>
          <p:cNvSpPr txBox="1"/>
          <p:nvPr/>
        </p:nvSpPr>
        <p:spPr>
          <a:xfrm>
            <a:off x="997045" y="3529438"/>
            <a:ext cx="517321" cy="369332"/>
          </a:xfrm>
          <a:prstGeom prst="rect">
            <a:avLst/>
          </a:prstGeom>
          <a:noFill/>
        </p:spPr>
        <p:txBody>
          <a:bodyPr wrap="none" rtlCol="0">
            <a:spAutoFit/>
          </a:bodyPr>
          <a:lstStyle/>
          <a:p>
            <a:r>
              <a:rPr lang="it-IT" dirty="0" err="1">
                <a:solidFill>
                  <a:srgbClr val="0070C0"/>
                </a:solidFill>
              </a:rPr>
              <a:t>kaq</a:t>
            </a:r>
            <a:endParaRPr lang="en-GB" dirty="0">
              <a:solidFill>
                <a:srgbClr val="0070C0"/>
              </a:solidFill>
            </a:endParaRPr>
          </a:p>
        </p:txBody>
      </p:sp>
      <p:sp>
        <p:nvSpPr>
          <p:cNvPr id="85" name="Rettangolo 84"/>
          <p:cNvSpPr/>
          <p:nvPr/>
        </p:nvSpPr>
        <p:spPr>
          <a:xfrm>
            <a:off x="1027979" y="321415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ttangolo 85"/>
          <p:cNvSpPr/>
          <p:nvPr/>
        </p:nvSpPr>
        <p:spPr>
          <a:xfrm>
            <a:off x="703721" y="321238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CasellaDiTesto 95"/>
          <p:cNvSpPr txBox="1"/>
          <p:nvPr/>
        </p:nvSpPr>
        <p:spPr>
          <a:xfrm>
            <a:off x="3415012" y="3860863"/>
            <a:ext cx="1757276" cy="338554"/>
          </a:xfrm>
          <a:prstGeom prst="rect">
            <a:avLst/>
          </a:prstGeom>
          <a:noFill/>
        </p:spPr>
        <p:txBody>
          <a:bodyPr wrap="none" rtlCol="0">
            <a:spAutoFit/>
          </a:bodyPr>
          <a:lstStyle/>
          <a:p>
            <a:r>
              <a:rPr lang="it-IT" sz="1600" dirty="0" err="1">
                <a:solidFill>
                  <a:srgbClr val="C00000"/>
                </a:solidFill>
              </a:rPr>
              <a:t>abstract</a:t>
            </a:r>
            <a:r>
              <a:rPr lang="it-IT" sz="1600" dirty="0">
                <a:solidFill>
                  <a:srgbClr val="C00000"/>
                </a:solidFill>
              </a:rPr>
              <a:t> </a:t>
            </a:r>
            <a:r>
              <a:rPr lang="it-IT" sz="1600" dirty="0" err="1"/>
              <a:t>actorBody</a:t>
            </a:r>
            <a:endParaRPr lang="it-IT" sz="1600" dirty="0"/>
          </a:p>
        </p:txBody>
      </p:sp>
      <p:sp>
        <p:nvSpPr>
          <p:cNvPr id="97" name="CasellaDiTesto 96"/>
          <p:cNvSpPr txBox="1"/>
          <p:nvPr/>
        </p:nvSpPr>
        <p:spPr>
          <a:xfrm>
            <a:off x="6963513" y="1624691"/>
            <a:ext cx="654346" cy="369332"/>
          </a:xfrm>
          <a:prstGeom prst="rect">
            <a:avLst/>
          </a:prstGeom>
          <a:noFill/>
        </p:spPr>
        <p:txBody>
          <a:bodyPr wrap="none" rtlCol="0">
            <a:spAutoFit/>
          </a:bodyPr>
          <a:lstStyle/>
          <a:p>
            <a:r>
              <a:rPr lang="it-IT" dirty="0"/>
              <a:t>body</a:t>
            </a:r>
            <a:endParaRPr lang="en-GB" dirty="0"/>
          </a:p>
        </p:txBody>
      </p:sp>
    </p:spTree>
    <p:extLst>
      <p:ext uri="{BB962C8B-B14F-4D97-AF65-F5344CB8AC3E}">
        <p14:creationId xmlns:p14="http://schemas.microsoft.com/office/powerpoint/2010/main" val="263012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060A6E-E3CD-471B-87CA-6ECBCC91A948}"/>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id="{32420FE2-4B06-42D4-AAA3-B526BE69F5B9}"/>
              </a:ext>
            </a:extLst>
          </p:cNvPr>
          <p:cNvSpPr>
            <a:spLocks noGrp="1"/>
          </p:cNvSpPr>
          <p:nvPr>
            <p:ph type="sldNum" sz="quarter" idx="12"/>
          </p:nvPr>
        </p:nvSpPr>
        <p:spPr/>
        <p:txBody>
          <a:bodyPr/>
          <a:lstStyle/>
          <a:p>
            <a:fld id="{6F6A5AB3-AF76-4EC9-853D-D4C335162C13}" type="slidenum">
              <a:rPr lang="en-GB" smtClean="0"/>
              <a:t>32</a:t>
            </a:fld>
            <a:endParaRPr lang="en-GB"/>
          </a:p>
        </p:txBody>
      </p:sp>
      <p:grpSp>
        <p:nvGrpSpPr>
          <p:cNvPr id="4" name="Gruppo 49">
            <a:extLst>
              <a:ext uri="{FF2B5EF4-FFF2-40B4-BE49-F238E27FC236}">
                <a16:creationId xmlns:a16="http://schemas.microsoft.com/office/drawing/2014/main" id="{410B6C67-11A9-4E5D-AF6C-E2C3E08EC13C}"/>
              </a:ext>
            </a:extLst>
          </p:cNvPr>
          <p:cNvGrpSpPr/>
          <p:nvPr/>
        </p:nvGrpSpPr>
        <p:grpSpPr>
          <a:xfrm>
            <a:off x="1608464" y="2510118"/>
            <a:ext cx="812663" cy="763297"/>
            <a:chOff x="2441713" y="1277482"/>
            <a:chExt cx="812663" cy="763297"/>
          </a:xfrm>
        </p:grpSpPr>
        <p:sp>
          <p:nvSpPr>
            <p:cNvPr id="5" name="Parallelogramma 50">
              <a:extLst>
                <a:ext uri="{FF2B5EF4-FFF2-40B4-BE49-F238E27FC236}">
                  <a16:creationId xmlns:a16="http://schemas.microsoft.com/office/drawing/2014/main" id="{B7177774-28AD-4D7D-87B9-1007A55721AB}"/>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6" name="Ovale 51">
              <a:extLst>
                <a:ext uri="{FF2B5EF4-FFF2-40B4-BE49-F238E27FC236}">
                  <a16:creationId xmlns:a16="http://schemas.microsoft.com/office/drawing/2014/main" id="{87888CD0-8521-454F-B7CA-8F2CAE88B35D}"/>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52">
              <a:extLst>
                <a:ext uri="{FF2B5EF4-FFF2-40B4-BE49-F238E27FC236}">
                  <a16:creationId xmlns:a16="http://schemas.microsoft.com/office/drawing/2014/main" id="{6E74399B-E156-46DE-BDF6-799373DBF9D1}"/>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49">
            <a:extLst>
              <a:ext uri="{FF2B5EF4-FFF2-40B4-BE49-F238E27FC236}">
                <a16:creationId xmlns:a16="http://schemas.microsoft.com/office/drawing/2014/main" id="{1C51F87E-3C58-4BC5-8B9A-C8AC217F5024}"/>
              </a:ext>
            </a:extLst>
          </p:cNvPr>
          <p:cNvGrpSpPr/>
          <p:nvPr/>
        </p:nvGrpSpPr>
        <p:grpSpPr>
          <a:xfrm>
            <a:off x="4463572" y="2521442"/>
            <a:ext cx="812663" cy="763297"/>
            <a:chOff x="2441713" y="1277482"/>
            <a:chExt cx="812663" cy="763297"/>
          </a:xfrm>
        </p:grpSpPr>
        <p:sp>
          <p:nvSpPr>
            <p:cNvPr id="9" name="Parallelogramma 50">
              <a:extLst>
                <a:ext uri="{FF2B5EF4-FFF2-40B4-BE49-F238E27FC236}">
                  <a16:creationId xmlns:a16="http://schemas.microsoft.com/office/drawing/2014/main" id="{59AC95BD-2A75-4019-917F-D5F1E008C9FB}"/>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0" name="Ovale 51">
              <a:extLst>
                <a:ext uri="{FF2B5EF4-FFF2-40B4-BE49-F238E27FC236}">
                  <a16:creationId xmlns:a16="http://schemas.microsoft.com/office/drawing/2014/main" id="{6781933B-F1BC-4BAA-BCE5-363BEF539B6B}"/>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 name="Triangolo isoscele 52">
              <a:extLst>
                <a:ext uri="{FF2B5EF4-FFF2-40B4-BE49-F238E27FC236}">
                  <a16:creationId xmlns:a16="http://schemas.microsoft.com/office/drawing/2014/main" id="{FA5A352C-7A2E-4900-8AC0-0BBD7902C7E0}"/>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49">
            <a:extLst>
              <a:ext uri="{FF2B5EF4-FFF2-40B4-BE49-F238E27FC236}">
                <a16:creationId xmlns:a16="http://schemas.microsoft.com/office/drawing/2014/main" id="{912B8E01-2D81-4CD4-B152-AE02D085C022}"/>
              </a:ext>
            </a:extLst>
          </p:cNvPr>
          <p:cNvGrpSpPr/>
          <p:nvPr/>
        </p:nvGrpSpPr>
        <p:grpSpPr>
          <a:xfrm>
            <a:off x="5938105" y="2494271"/>
            <a:ext cx="812663" cy="763297"/>
            <a:chOff x="2441713" y="1277482"/>
            <a:chExt cx="812663" cy="763297"/>
          </a:xfrm>
        </p:grpSpPr>
        <p:sp>
          <p:nvSpPr>
            <p:cNvPr id="14" name="Parallelogramma 50">
              <a:extLst>
                <a:ext uri="{FF2B5EF4-FFF2-40B4-BE49-F238E27FC236}">
                  <a16:creationId xmlns:a16="http://schemas.microsoft.com/office/drawing/2014/main" id="{ED19FC96-367B-4CD6-A364-2C47C36191CD}"/>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51">
              <a:extLst>
                <a:ext uri="{FF2B5EF4-FFF2-40B4-BE49-F238E27FC236}">
                  <a16:creationId xmlns:a16="http://schemas.microsoft.com/office/drawing/2014/main" id="{17D25050-E4C3-4BE3-88F3-3DABACB61857}"/>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52">
              <a:extLst>
                <a:ext uri="{FF2B5EF4-FFF2-40B4-BE49-F238E27FC236}">
                  <a16:creationId xmlns:a16="http://schemas.microsoft.com/office/drawing/2014/main" id="{DE885331-20E9-47C3-8915-106DB2E8BD50}"/>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8" name="Rectangle 17">
            <a:extLst>
              <a:ext uri="{FF2B5EF4-FFF2-40B4-BE49-F238E27FC236}">
                <a16:creationId xmlns:a16="http://schemas.microsoft.com/office/drawing/2014/main" id="{172D87D6-7F53-4EE9-8FD0-F6FD852451FF}"/>
              </a:ext>
            </a:extLst>
          </p:cNvPr>
          <p:cNvSpPr/>
          <p:nvPr/>
        </p:nvSpPr>
        <p:spPr>
          <a:xfrm>
            <a:off x="4175270" y="2199959"/>
            <a:ext cx="1277914" cy="307777"/>
          </a:xfrm>
          <a:prstGeom prst="rect">
            <a:avLst/>
          </a:prstGeom>
        </p:spPr>
        <p:txBody>
          <a:bodyPr wrap="none">
            <a:spAutoFit/>
          </a:bodyPr>
          <a:lstStyle/>
          <a:p>
            <a:r>
              <a:rPr lang="en-US" sz="1400" dirty="0" err="1">
                <a:solidFill>
                  <a:srgbClr val="000000"/>
                </a:solidFill>
                <a:latin typeface="Consolas" panose="020B0609020204030204" pitchFamily="49" charset="0"/>
              </a:rPr>
              <a:t>datacleaner</a:t>
            </a:r>
            <a:endParaRPr lang="en-US" sz="1400" dirty="0">
              <a:solidFill>
                <a:srgbClr val="000000"/>
              </a:solidFill>
              <a:latin typeface="Consolas" panose="020B0609020204030204" pitchFamily="49" charset="0"/>
            </a:endParaRPr>
          </a:p>
        </p:txBody>
      </p:sp>
      <p:sp>
        <p:nvSpPr>
          <p:cNvPr id="19" name="Rectangle 18">
            <a:extLst>
              <a:ext uri="{FF2B5EF4-FFF2-40B4-BE49-F238E27FC236}">
                <a16:creationId xmlns:a16="http://schemas.microsoft.com/office/drawing/2014/main" id="{88C35063-69F5-496B-86C6-B6C6571E3D7A}"/>
              </a:ext>
            </a:extLst>
          </p:cNvPr>
          <p:cNvSpPr/>
          <p:nvPr/>
        </p:nvSpPr>
        <p:spPr>
          <a:xfrm>
            <a:off x="1516337" y="2226091"/>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sonarsimulator</a:t>
            </a:r>
            <a:endParaRPr lang="en-US" sz="1400" dirty="0">
              <a:solidFill>
                <a:srgbClr val="000000"/>
              </a:solidFill>
              <a:latin typeface="Consolas" panose="020B0609020204030204" pitchFamily="49" charset="0"/>
            </a:endParaRPr>
          </a:p>
        </p:txBody>
      </p:sp>
      <p:sp>
        <p:nvSpPr>
          <p:cNvPr id="20" name="Rectangle 19">
            <a:extLst>
              <a:ext uri="{FF2B5EF4-FFF2-40B4-BE49-F238E27FC236}">
                <a16:creationId xmlns:a16="http://schemas.microsoft.com/office/drawing/2014/main" id="{ABA4A08F-A7A6-4568-8447-0B3DA735DEDF}"/>
              </a:ext>
            </a:extLst>
          </p:cNvPr>
          <p:cNvSpPr/>
          <p:nvPr/>
        </p:nvSpPr>
        <p:spPr>
          <a:xfrm>
            <a:off x="5426010" y="2186494"/>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distanceFilter</a:t>
            </a:r>
            <a:endParaRPr lang="en-US" sz="1400" dirty="0">
              <a:solidFill>
                <a:srgbClr val="000000"/>
              </a:solidFill>
              <a:latin typeface="Consolas" panose="020B0609020204030204" pitchFamily="49" charset="0"/>
            </a:endParaRPr>
          </a:p>
        </p:txBody>
      </p:sp>
      <p:grpSp>
        <p:nvGrpSpPr>
          <p:cNvPr id="22" name="Gruppo 49">
            <a:extLst>
              <a:ext uri="{FF2B5EF4-FFF2-40B4-BE49-F238E27FC236}">
                <a16:creationId xmlns:a16="http://schemas.microsoft.com/office/drawing/2014/main" id="{7C093E95-4C61-4E19-B32E-1613D4F741D3}"/>
              </a:ext>
            </a:extLst>
          </p:cNvPr>
          <p:cNvGrpSpPr/>
          <p:nvPr/>
        </p:nvGrpSpPr>
        <p:grpSpPr>
          <a:xfrm>
            <a:off x="3051438" y="2521442"/>
            <a:ext cx="812663" cy="763297"/>
            <a:chOff x="2441713" y="1277482"/>
            <a:chExt cx="812663" cy="763297"/>
          </a:xfrm>
        </p:grpSpPr>
        <p:sp>
          <p:nvSpPr>
            <p:cNvPr id="23" name="Parallelogramma 50">
              <a:extLst>
                <a:ext uri="{FF2B5EF4-FFF2-40B4-BE49-F238E27FC236}">
                  <a16:creationId xmlns:a16="http://schemas.microsoft.com/office/drawing/2014/main" id="{838DB07F-E75C-46EA-B0C4-CA0CB5EF3E63}"/>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4" name="Ovale 51">
              <a:extLst>
                <a:ext uri="{FF2B5EF4-FFF2-40B4-BE49-F238E27FC236}">
                  <a16:creationId xmlns:a16="http://schemas.microsoft.com/office/drawing/2014/main" id="{5038FE81-D382-4C62-930F-319E2907E5A1}"/>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52">
              <a:extLst>
                <a:ext uri="{FF2B5EF4-FFF2-40B4-BE49-F238E27FC236}">
                  <a16:creationId xmlns:a16="http://schemas.microsoft.com/office/drawing/2014/main" id="{6FDADCF2-9AA8-416C-895E-ECEA9A934383}"/>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1" name="Rectangle 20">
            <a:extLst>
              <a:ext uri="{FF2B5EF4-FFF2-40B4-BE49-F238E27FC236}">
                <a16:creationId xmlns:a16="http://schemas.microsoft.com/office/drawing/2014/main" id="{F65DDFB3-2595-439F-809E-FD12043A64C1}"/>
              </a:ext>
            </a:extLst>
          </p:cNvPr>
          <p:cNvSpPr/>
          <p:nvPr/>
        </p:nvSpPr>
        <p:spPr>
          <a:xfrm>
            <a:off x="3030097" y="2199960"/>
            <a:ext cx="1178528" cy="307777"/>
          </a:xfrm>
          <a:prstGeom prst="rect">
            <a:avLst/>
          </a:prstGeom>
        </p:spPr>
        <p:txBody>
          <a:bodyPr wrap="none">
            <a:spAutoFit/>
          </a:bodyPr>
          <a:lstStyle/>
          <a:p>
            <a:r>
              <a:rPr lang="en-US" sz="1400" dirty="0">
                <a:solidFill>
                  <a:srgbClr val="000000"/>
                </a:solidFill>
                <a:latin typeface="Consolas" panose="020B0609020204030204" pitchFamily="49" charset="0"/>
              </a:rPr>
              <a:t>datalogger</a:t>
            </a:r>
            <a:endParaRPr lang="en-US" dirty="0"/>
          </a:p>
        </p:txBody>
      </p:sp>
      <p:cxnSp>
        <p:nvCxnSpPr>
          <p:cNvPr id="28" name="Straight Arrow Connector 27">
            <a:extLst>
              <a:ext uri="{FF2B5EF4-FFF2-40B4-BE49-F238E27FC236}">
                <a16:creationId xmlns:a16="http://schemas.microsoft.com/office/drawing/2014/main" id="{44E7FF0E-CA4E-497C-85E8-BC85519E9D3A}"/>
              </a:ext>
            </a:extLst>
          </p:cNvPr>
          <p:cNvCxnSpPr>
            <a:cxnSpLocks/>
            <a:stCxn id="6" idx="6"/>
            <a:endCxn id="24" idx="2"/>
          </p:cNvCxnSpPr>
          <p:nvPr/>
        </p:nvCxnSpPr>
        <p:spPr>
          <a:xfrm>
            <a:off x="2358185" y="2913375"/>
            <a:ext cx="693253" cy="11324"/>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9F1EB8F-48BB-4B31-B69F-FFDC32AF07F1}"/>
              </a:ext>
            </a:extLst>
          </p:cNvPr>
          <p:cNvCxnSpPr>
            <a:cxnSpLocks/>
            <a:stCxn id="24" idx="6"/>
            <a:endCxn id="10" idx="2"/>
          </p:cNvCxnSpPr>
          <p:nvPr/>
        </p:nvCxnSpPr>
        <p:spPr>
          <a:xfrm>
            <a:off x="3801159" y="2924699"/>
            <a:ext cx="662413" cy="0"/>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F8DA3E5-DDFF-4C45-AB18-ECACF34DD294}"/>
              </a:ext>
            </a:extLst>
          </p:cNvPr>
          <p:cNvCxnSpPr>
            <a:cxnSpLocks/>
            <a:stCxn id="10" idx="6"/>
            <a:endCxn id="15" idx="2"/>
          </p:cNvCxnSpPr>
          <p:nvPr/>
        </p:nvCxnSpPr>
        <p:spPr>
          <a:xfrm flipV="1">
            <a:off x="5213293" y="2897528"/>
            <a:ext cx="724812" cy="27171"/>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grpSp>
        <p:nvGrpSpPr>
          <p:cNvPr id="41" name="Gruppo 82">
            <a:extLst>
              <a:ext uri="{FF2B5EF4-FFF2-40B4-BE49-F238E27FC236}">
                <a16:creationId xmlns:a16="http://schemas.microsoft.com/office/drawing/2014/main" id="{E92A56AA-52E8-4BE0-9015-8F5EDF8E3993}"/>
              </a:ext>
            </a:extLst>
          </p:cNvPr>
          <p:cNvGrpSpPr/>
          <p:nvPr/>
        </p:nvGrpSpPr>
        <p:grpSpPr>
          <a:xfrm>
            <a:off x="1446684" y="553285"/>
            <a:ext cx="866156" cy="763297"/>
            <a:chOff x="1194666" y="2417771"/>
            <a:chExt cx="866156" cy="763297"/>
          </a:xfrm>
        </p:grpSpPr>
        <p:sp>
          <p:nvSpPr>
            <p:cNvPr id="42" name="Ovale 38">
              <a:extLst>
                <a:ext uri="{FF2B5EF4-FFF2-40B4-BE49-F238E27FC236}">
                  <a16:creationId xmlns:a16="http://schemas.microsoft.com/office/drawing/2014/main" id="{82379CFA-509B-40FA-AEA6-0E646FE9F2A6}"/>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3" name="Rettangolo 39">
              <a:extLst>
                <a:ext uri="{FF2B5EF4-FFF2-40B4-BE49-F238E27FC236}">
                  <a16:creationId xmlns:a16="http://schemas.microsoft.com/office/drawing/2014/main" id="{4A917D8C-AD5A-4B51-8091-A872EF51FE1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4" name="Triangolo isoscele 42">
              <a:extLst>
                <a:ext uri="{FF2B5EF4-FFF2-40B4-BE49-F238E27FC236}">
                  <a16:creationId xmlns:a16="http://schemas.microsoft.com/office/drawing/2014/main" id="{DE382418-FCCC-4557-AEE9-DB6C84F75E15}"/>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59" name="Straight Arrow Connector 58">
            <a:extLst>
              <a:ext uri="{FF2B5EF4-FFF2-40B4-BE49-F238E27FC236}">
                <a16:creationId xmlns:a16="http://schemas.microsoft.com/office/drawing/2014/main" id="{E51288A9-0DF5-4B69-83D0-92FB87366A9C}"/>
              </a:ext>
            </a:extLst>
          </p:cNvPr>
          <p:cNvCxnSpPr>
            <a:cxnSpLocks/>
            <a:stCxn id="42" idx="6"/>
            <a:endCxn id="64" idx="1"/>
          </p:cNvCxnSpPr>
          <p:nvPr/>
        </p:nvCxnSpPr>
        <p:spPr>
          <a:xfrm flipV="1">
            <a:off x="2312840" y="942227"/>
            <a:ext cx="647459" cy="14315"/>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57D066A-A080-4CD6-860D-FBBF49F51E51}"/>
              </a:ext>
            </a:extLst>
          </p:cNvPr>
          <p:cNvCxnSpPr>
            <a:cxnSpLocks/>
          </p:cNvCxnSpPr>
          <p:nvPr/>
        </p:nvCxnSpPr>
        <p:spPr>
          <a:xfrm>
            <a:off x="3670494" y="947254"/>
            <a:ext cx="835343" cy="0"/>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87B0505-7EFA-49C4-B5B5-3FA7835CA781}"/>
              </a:ext>
            </a:extLst>
          </p:cNvPr>
          <p:cNvCxnSpPr>
            <a:cxnSpLocks/>
          </p:cNvCxnSpPr>
          <p:nvPr/>
        </p:nvCxnSpPr>
        <p:spPr>
          <a:xfrm flipV="1">
            <a:off x="5255558" y="934935"/>
            <a:ext cx="980153" cy="12319"/>
          </a:xfrm>
          <a:prstGeom prst="straightConnector1">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grpSp>
        <p:nvGrpSpPr>
          <p:cNvPr id="62" name="Gruppo 82">
            <a:extLst>
              <a:ext uri="{FF2B5EF4-FFF2-40B4-BE49-F238E27FC236}">
                <a16:creationId xmlns:a16="http://schemas.microsoft.com/office/drawing/2014/main" id="{C828F715-A29B-48DC-B4E3-038310836B64}"/>
              </a:ext>
            </a:extLst>
          </p:cNvPr>
          <p:cNvGrpSpPr/>
          <p:nvPr/>
        </p:nvGrpSpPr>
        <p:grpSpPr>
          <a:xfrm>
            <a:off x="2960299" y="554311"/>
            <a:ext cx="866156" cy="763297"/>
            <a:chOff x="1194666" y="2417771"/>
            <a:chExt cx="866156" cy="763297"/>
          </a:xfrm>
        </p:grpSpPr>
        <p:sp>
          <p:nvSpPr>
            <p:cNvPr id="63" name="Ovale 38">
              <a:extLst>
                <a:ext uri="{FF2B5EF4-FFF2-40B4-BE49-F238E27FC236}">
                  <a16:creationId xmlns:a16="http://schemas.microsoft.com/office/drawing/2014/main" id="{AFF59C43-5C84-45E5-9343-1B7F2DFC7CD0}"/>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a16="http://schemas.microsoft.com/office/drawing/2014/main" id="{6B686EC8-42AA-4D65-A78A-64A8FB550B15}"/>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a16="http://schemas.microsoft.com/office/drawing/2014/main" id="{30E7DB45-6805-4522-B7CD-9739DFB629DB}"/>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66" name="Gruppo 82">
            <a:extLst>
              <a:ext uri="{FF2B5EF4-FFF2-40B4-BE49-F238E27FC236}">
                <a16:creationId xmlns:a16="http://schemas.microsoft.com/office/drawing/2014/main" id="{5D759CFA-4F7C-40C5-8528-7A862B4E6CEC}"/>
              </a:ext>
            </a:extLst>
          </p:cNvPr>
          <p:cNvGrpSpPr/>
          <p:nvPr/>
        </p:nvGrpSpPr>
        <p:grpSpPr>
          <a:xfrm>
            <a:off x="4505837" y="553286"/>
            <a:ext cx="866156" cy="763297"/>
            <a:chOff x="1194666" y="2417771"/>
            <a:chExt cx="866156" cy="763297"/>
          </a:xfrm>
        </p:grpSpPr>
        <p:sp>
          <p:nvSpPr>
            <p:cNvPr id="67" name="Ovale 38">
              <a:extLst>
                <a:ext uri="{FF2B5EF4-FFF2-40B4-BE49-F238E27FC236}">
                  <a16:creationId xmlns:a16="http://schemas.microsoft.com/office/drawing/2014/main" id="{D9EAF369-E43F-46FA-A145-D482EA905D3B}"/>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8" name="Rettangolo 39">
              <a:extLst>
                <a:ext uri="{FF2B5EF4-FFF2-40B4-BE49-F238E27FC236}">
                  <a16:creationId xmlns:a16="http://schemas.microsoft.com/office/drawing/2014/main" id="{F9F77E47-B8B4-4B37-8CB6-C83C51A9463B}"/>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9" name="Triangolo isoscele 42">
              <a:extLst>
                <a:ext uri="{FF2B5EF4-FFF2-40B4-BE49-F238E27FC236}">
                  <a16:creationId xmlns:a16="http://schemas.microsoft.com/office/drawing/2014/main" id="{998F7125-5932-4631-A222-938183056AB6}"/>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70" name="Gruppo 82">
            <a:extLst>
              <a:ext uri="{FF2B5EF4-FFF2-40B4-BE49-F238E27FC236}">
                <a16:creationId xmlns:a16="http://schemas.microsoft.com/office/drawing/2014/main" id="{D8B5B75F-5AB6-44A3-A6C0-78E7A7A2CEB0}"/>
              </a:ext>
            </a:extLst>
          </p:cNvPr>
          <p:cNvGrpSpPr/>
          <p:nvPr/>
        </p:nvGrpSpPr>
        <p:grpSpPr>
          <a:xfrm>
            <a:off x="6214046" y="527043"/>
            <a:ext cx="866156" cy="763297"/>
            <a:chOff x="1194666" y="2417771"/>
            <a:chExt cx="866156" cy="763297"/>
          </a:xfrm>
        </p:grpSpPr>
        <p:sp>
          <p:nvSpPr>
            <p:cNvPr id="71" name="Ovale 38">
              <a:extLst>
                <a:ext uri="{FF2B5EF4-FFF2-40B4-BE49-F238E27FC236}">
                  <a16:creationId xmlns:a16="http://schemas.microsoft.com/office/drawing/2014/main" id="{51AD9F43-A3A4-4A95-9450-721299D1446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2" name="Rettangolo 39">
              <a:extLst>
                <a:ext uri="{FF2B5EF4-FFF2-40B4-BE49-F238E27FC236}">
                  <a16:creationId xmlns:a16="http://schemas.microsoft.com/office/drawing/2014/main" id="{B32D1BB2-8BA0-4892-BCFE-854ABABF3403}"/>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3" name="Triangolo isoscele 42">
              <a:extLst>
                <a:ext uri="{FF2B5EF4-FFF2-40B4-BE49-F238E27FC236}">
                  <a16:creationId xmlns:a16="http://schemas.microsoft.com/office/drawing/2014/main" id="{4C07BDCC-9652-4FCA-826B-4D55FBAA56B3}"/>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74" name="Gruppo 49">
            <a:extLst>
              <a:ext uri="{FF2B5EF4-FFF2-40B4-BE49-F238E27FC236}">
                <a16:creationId xmlns:a16="http://schemas.microsoft.com/office/drawing/2014/main" id="{BA28F37F-104E-4D38-BBD3-A55D4566B5B1}"/>
              </a:ext>
            </a:extLst>
          </p:cNvPr>
          <p:cNvGrpSpPr/>
          <p:nvPr/>
        </p:nvGrpSpPr>
        <p:grpSpPr>
          <a:xfrm>
            <a:off x="6553200" y="3501008"/>
            <a:ext cx="812663" cy="763297"/>
            <a:chOff x="2441713" y="1277482"/>
            <a:chExt cx="812663" cy="763297"/>
          </a:xfrm>
        </p:grpSpPr>
        <p:sp>
          <p:nvSpPr>
            <p:cNvPr id="75" name="Parallelogramma 50">
              <a:extLst>
                <a:ext uri="{FF2B5EF4-FFF2-40B4-BE49-F238E27FC236}">
                  <a16:creationId xmlns:a16="http://schemas.microsoft.com/office/drawing/2014/main" id="{55C26A0F-0D0C-4C48-A7A1-9EEB8B9A66C4}"/>
                </a:ext>
              </a:extLst>
            </p:cNvPr>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76" name="Ovale 51">
              <a:extLst>
                <a:ext uri="{FF2B5EF4-FFF2-40B4-BE49-F238E27FC236}">
                  <a16:creationId xmlns:a16="http://schemas.microsoft.com/office/drawing/2014/main" id="{95E8C6E2-750B-466F-9F7E-B5B3568AB260}"/>
                </a:ext>
              </a:extLst>
            </p:cNvPr>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7" name="Triangolo isoscele 52">
              <a:extLst>
                <a:ext uri="{FF2B5EF4-FFF2-40B4-BE49-F238E27FC236}">
                  <a16:creationId xmlns:a16="http://schemas.microsoft.com/office/drawing/2014/main" id="{530ADB63-3EB6-466E-8254-27DF395540DE}"/>
                </a:ext>
              </a:extLst>
            </p:cNvPr>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0" name="Rectangle 79">
            <a:extLst>
              <a:ext uri="{FF2B5EF4-FFF2-40B4-BE49-F238E27FC236}">
                <a16:creationId xmlns:a16="http://schemas.microsoft.com/office/drawing/2014/main" id="{4595720C-EBDE-449A-BD2D-A4B76BAD6399}"/>
              </a:ext>
            </a:extLst>
          </p:cNvPr>
          <p:cNvSpPr/>
          <p:nvPr/>
        </p:nvSpPr>
        <p:spPr>
          <a:xfrm>
            <a:off x="4372326" y="205037"/>
            <a:ext cx="1277914" cy="307777"/>
          </a:xfrm>
          <a:prstGeom prst="rect">
            <a:avLst/>
          </a:prstGeom>
        </p:spPr>
        <p:txBody>
          <a:bodyPr wrap="none">
            <a:spAutoFit/>
          </a:bodyPr>
          <a:lstStyle/>
          <a:p>
            <a:r>
              <a:rPr lang="en-US" sz="1400" dirty="0" err="1">
                <a:solidFill>
                  <a:srgbClr val="000000"/>
                </a:solidFill>
                <a:latin typeface="Consolas" panose="020B0609020204030204" pitchFamily="49" charset="0"/>
              </a:rPr>
              <a:t>datacleaner</a:t>
            </a:r>
            <a:endParaRPr lang="en-US" sz="1400" dirty="0">
              <a:solidFill>
                <a:srgbClr val="000000"/>
              </a:solidFill>
              <a:latin typeface="Consolas" panose="020B0609020204030204" pitchFamily="49" charset="0"/>
            </a:endParaRPr>
          </a:p>
        </p:txBody>
      </p:sp>
      <p:sp>
        <p:nvSpPr>
          <p:cNvPr id="81" name="Rectangle 80">
            <a:extLst>
              <a:ext uri="{FF2B5EF4-FFF2-40B4-BE49-F238E27FC236}">
                <a16:creationId xmlns:a16="http://schemas.microsoft.com/office/drawing/2014/main" id="{D6ADCF4D-08EE-44D4-A96A-7FF6D647A638}"/>
              </a:ext>
            </a:extLst>
          </p:cNvPr>
          <p:cNvSpPr/>
          <p:nvPr/>
        </p:nvSpPr>
        <p:spPr>
          <a:xfrm>
            <a:off x="1262746" y="178689"/>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sonarsimulator</a:t>
            </a:r>
            <a:endParaRPr lang="en-US" sz="1400" dirty="0">
              <a:solidFill>
                <a:srgbClr val="000000"/>
              </a:solidFill>
              <a:latin typeface="Consolas" panose="020B0609020204030204" pitchFamily="49" charset="0"/>
            </a:endParaRPr>
          </a:p>
        </p:txBody>
      </p:sp>
      <p:sp>
        <p:nvSpPr>
          <p:cNvPr id="82" name="Rectangle 81">
            <a:extLst>
              <a:ext uri="{FF2B5EF4-FFF2-40B4-BE49-F238E27FC236}">
                <a16:creationId xmlns:a16="http://schemas.microsoft.com/office/drawing/2014/main" id="{0FFE76BC-D4BF-4613-A1E6-3CDE9D089A55}"/>
              </a:ext>
            </a:extLst>
          </p:cNvPr>
          <p:cNvSpPr/>
          <p:nvPr/>
        </p:nvSpPr>
        <p:spPr>
          <a:xfrm>
            <a:off x="5814410" y="200811"/>
            <a:ext cx="1576072" cy="307777"/>
          </a:xfrm>
          <a:prstGeom prst="rect">
            <a:avLst/>
          </a:prstGeom>
        </p:spPr>
        <p:txBody>
          <a:bodyPr wrap="none">
            <a:spAutoFit/>
          </a:bodyPr>
          <a:lstStyle/>
          <a:p>
            <a:r>
              <a:rPr lang="en-US" sz="1400" dirty="0" err="1">
                <a:solidFill>
                  <a:srgbClr val="000000"/>
                </a:solidFill>
                <a:latin typeface="Consolas" panose="020B0609020204030204" pitchFamily="49" charset="0"/>
              </a:rPr>
              <a:t>distanceFilter</a:t>
            </a:r>
            <a:endParaRPr lang="en-US" sz="1400" dirty="0">
              <a:solidFill>
                <a:srgbClr val="000000"/>
              </a:solidFill>
              <a:latin typeface="Consolas" panose="020B0609020204030204" pitchFamily="49" charset="0"/>
            </a:endParaRPr>
          </a:p>
        </p:txBody>
      </p:sp>
      <p:sp>
        <p:nvSpPr>
          <p:cNvPr id="83" name="Rectangle 82">
            <a:extLst>
              <a:ext uri="{FF2B5EF4-FFF2-40B4-BE49-F238E27FC236}">
                <a16:creationId xmlns:a16="http://schemas.microsoft.com/office/drawing/2014/main" id="{1AE98D0F-96DC-4109-B471-F9773A1A2E89}"/>
              </a:ext>
            </a:extLst>
          </p:cNvPr>
          <p:cNvSpPr/>
          <p:nvPr/>
        </p:nvSpPr>
        <p:spPr>
          <a:xfrm>
            <a:off x="2921043" y="180900"/>
            <a:ext cx="1178528" cy="307777"/>
          </a:xfrm>
          <a:prstGeom prst="rect">
            <a:avLst/>
          </a:prstGeom>
        </p:spPr>
        <p:txBody>
          <a:bodyPr wrap="none">
            <a:spAutoFit/>
          </a:bodyPr>
          <a:lstStyle/>
          <a:p>
            <a:r>
              <a:rPr lang="en-US" sz="1400" dirty="0">
                <a:solidFill>
                  <a:srgbClr val="000000"/>
                </a:solidFill>
                <a:latin typeface="Consolas" panose="020B0609020204030204" pitchFamily="49" charset="0"/>
              </a:rPr>
              <a:t>datalogger</a:t>
            </a:r>
            <a:endParaRPr lang="en-US" dirty="0"/>
          </a:p>
        </p:txBody>
      </p:sp>
      <p:sp>
        <p:nvSpPr>
          <p:cNvPr id="88" name="Rectangle 87">
            <a:extLst>
              <a:ext uri="{FF2B5EF4-FFF2-40B4-BE49-F238E27FC236}">
                <a16:creationId xmlns:a16="http://schemas.microsoft.com/office/drawing/2014/main" id="{A4348981-B1DE-498B-AD01-B3407E4DADB8}"/>
              </a:ext>
            </a:extLst>
          </p:cNvPr>
          <p:cNvSpPr/>
          <p:nvPr/>
        </p:nvSpPr>
        <p:spPr>
          <a:xfrm>
            <a:off x="6652726" y="3228496"/>
            <a:ext cx="780983" cy="307777"/>
          </a:xfrm>
          <a:prstGeom prst="rect">
            <a:avLst/>
          </a:prstGeom>
        </p:spPr>
        <p:txBody>
          <a:bodyPr wrap="none">
            <a:spAutoFit/>
          </a:bodyPr>
          <a:lstStyle/>
          <a:p>
            <a:r>
              <a:rPr lang="en-US" sz="1400" dirty="0" err="1">
                <a:solidFill>
                  <a:srgbClr val="000000"/>
                </a:solidFill>
                <a:latin typeface="Consolas" panose="020B0609020204030204" pitchFamily="49" charset="0"/>
              </a:rPr>
              <a:t>qasink</a:t>
            </a:r>
            <a:endParaRPr lang="en-US" sz="1400" dirty="0">
              <a:solidFill>
                <a:srgbClr val="000000"/>
              </a:solidFill>
              <a:latin typeface="Consolas" panose="020B0609020204030204" pitchFamily="49" charset="0"/>
            </a:endParaRPr>
          </a:p>
        </p:txBody>
      </p:sp>
      <p:cxnSp>
        <p:nvCxnSpPr>
          <p:cNvPr id="93" name="Connector: Elbow 92">
            <a:extLst>
              <a:ext uri="{FF2B5EF4-FFF2-40B4-BE49-F238E27FC236}">
                <a16:creationId xmlns:a16="http://schemas.microsoft.com/office/drawing/2014/main" id="{221F169D-C4C9-4905-B0EF-53E3474BBDB6}"/>
              </a:ext>
            </a:extLst>
          </p:cNvPr>
          <p:cNvCxnSpPr>
            <a:stCxn id="15" idx="4"/>
            <a:endCxn id="76" idx="2"/>
          </p:cNvCxnSpPr>
          <p:nvPr/>
        </p:nvCxnSpPr>
        <p:spPr>
          <a:xfrm rot="16200000" flipH="1">
            <a:off x="6109735" y="3460799"/>
            <a:ext cx="646697" cy="240234"/>
          </a:xfrm>
          <a:prstGeom prst="bentConnector2">
            <a:avLst/>
          </a:prstGeom>
          <a:ln w="28575">
            <a:solidFill>
              <a:srgbClr val="1318ED"/>
            </a:solidFill>
            <a:prstDash val="lgDashDot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292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3951897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a:bodyPr>
          <a:lstStyle/>
          <a:p>
            <a:r>
              <a:rPr lang="it-IT" dirty="0"/>
              <a:t>Specifica della grammatica</a:t>
            </a:r>
          </a:p>
        </p:txBody>
      </p:sp>
      <p:sp>
        <p:nvSpPr>
          <p:cNvPr id="4" name="Segnaposto piè di pagina 3"/>
          <p:cNvSpPr>
            <a:spLocks noGrp="1"/>
          </p:cNvSpPr>
          <p:nvPr>
            <p:ph type="ftr" sz="quarter" idx="11"/>
          </p:nvPr>
        </p:nvSpPr>
        <p:spPr/>
        <p:txBody>
          <a:bodyPr/>
          <a:lstStyle/>
          <a:p>
            <a:r>
              <a:rPr lang="it-IT"/>
              <a:t>AN University of Bologna</a:t>
            </a:r>
          </a:p>
        </p:txBody>
      </p:sp>
      <p:sp>
        <p:nvSpPr>
          <p:cNvPr id="6" name="CasellaDiTesto 5"/>
          <p:cNvSpPr txBox="1"/>
          <p:nvPr/>
        </p:nvSpPr>
        <p:spPr>
          <a:xfrm>
            <a:off x="500034" y="1164134"/>
            <a:ext cx="8144089" cy="4801314"/>
          </a:xfrm>
          <a:prstGeom prst="rect">
            <a:avLst/>
          </a:prstGeom>
          <a:noFill/>
        </p:spPr>
        <p:txBody>
          <a:bodyPr wrap="none" rtlCol="0">
            <a:spAutoFit/>
          </a:bodyPr>
          <a:lstStyle/>
          <a:p>
            <a:r>
              <a:rPr lang="it-IT" b="1" dirty="0" err="1"/>
              <a:t>grammar</a:t>
            </a:r>
            <a:r>
              <a:rPr lang="it-IT" b="1" dirty="0"/>
              <a:t> </a:t>
            </a:r>
            <a:r>
              <a:rPr lang="it-IT" b="1" dirty="0" err="1"/>
              <a:t>it.unibo.xtext.Entities</a:t>
            </a:r>
            <a:r>
              <a:rPr lang="it-IT" b="1" dirty="0"/>
              <a:t> </a:t>
            </a:r>
            <a:r>
              <a:rPr lang="it-IT" b="1" dirty="0" err="1"/>
              <a:t>with</a:t>
            </a:r>
            <a:r>
              <a:rPr lang="it-IT" b="1" dirty="0"/>
              <a:t> </a:t>
            </a:r>
            <a:r>
              <a:rPr lang="it-IT" b="1" dirty="0" err="1"/>
              <a:t>org.eclipse.xtext.common.Terminals</a:t>
            </a:r>
            <a:endParaRPr lang="it-IT" b="1" dirty="0"/>
          </a:p>
          <a:p>
            <a:r>
              <a:rPr lang="it-IT" b="1" dirty="0">
                <a:solidFill>
                  <a:srgbClr val="0070C0"/>
                </a:solidFill>
              </a:rPr>
              <a:t>generate </a:t>
            </a:r>
            <a:r>
              <a:rPr lang="it-IT" b="1" dirty="0" err="1">
                <a:solidFill>
                  <a:srgbClr val="0070C0"/>
                </a:solidFill>
              </a:rPr>
              <a:t>entities</a:t>
            </a:r>
            <a:r>
              <a:rPr lang="it-IT" b="1" dirty="0">
                <a:solidFill>
                  <a:srgbClr val="0070C0"/>
                </a:solidFill>
              </a:rPr>
              <a:t> "http://www.unibo.it/</a:t>
            </a:r>
            <a:r>
              <a:rPr lang="it-IT" b="1" dirty="0" err="1">
                <a:solidFill>
                  <a:srgbClr val="0070C0"/>
                </a:solidFill>
              </a:rPr>
              <a:t>xtext</a:t>
            </a:r>
            <a:r>
              <a:rPr lang="it-IT" b="1" dirty="0">
                <a:solidFill>
                  <a:srgbClr val="0070C0"/>
                </a:solidFill>
              </a:rPr>
              <a:t>/</a:t>
            </a:r>
            <a:r>
              <a:rPr lang="it-IT" b="1" dirty="0" err="1">
                <a:solidFill>
                  <a:srgbClr val="0070C0"/>
                </a:solidFill>
              </a:rPr>
              <a:t>Entities</a:t>
            </a:r>
            <a:r>
              <a:rPr lang="it-IT" b="1" dirty="0"/>
              <a:t>"</a:t>
            </a:r>
          </a:p>
          <a:p>
            <a:endParaRPr lang="it-IT" dirty="0"/>
          </a:p>
          <a:p>
            <a:r>
              <a:rPr lang="it-IT" dirty="0" err="1"/>
              <a:t>Model</a:t>
            </a:r>
            <a:r>
              <a:rPr lang="it-IT" dirty="0"/>
              <a:t> :		(imports</a:t>
            </a:r>
            <a:r>
              <a:rPr lang="it-IT" dirty="0">
                <a:solidFill>
                  <a:srgbClr val="C00000"/>
                </a:solidFill>
              </a:rPr>
              <a:t>+=</a:t>
            </a:r>
            <a:r>
              <a:rPr lang="it-IT" dirty="0"/>
              <a:t>Import)</a:t>
            </a:r>
            <a:r>
              <a:rPr lang="it-IT" dirty="0">
                <a:solidFill>
                  <a:srgbClr val="C00000"/>
                </a:solidFill>
              </a:rPr>
              <a:t>*</a:t>
            </a:r>
          </a:p>
          <a:p>
            <a:r>
              <a:rPr lang="it-IT" dirty="0"/>
              <a:t>		(types</a:t>
            </a:r>
            <a:r>
              <a:rPr lang="it-IT" dirty="0">
                <a:solidFill>
                  <a:srgbClr val="C00000"/>
                </a:solidFill>
              </a:rPr>
              <a:t>+=</a:t>
            </a:r>
            <a:r>
              <a:rPr lang="it-IT" dirty="0"/>
              <a:t>Type)</a:t>
            </a:r>
            <a:r>
              <a:rPr lang="it-IT" dirty="0">
                <a:solidFill>
                  <a:srgbClr val="C00000"/>
                </a:solidFill>
              </a:rPr>
              <a:t>*	</a:t>
            </a:r>
            <a:r>
              <a:rPr lang="it-IT" dirty="0"/>
              <a:t>;</a:t>
            </a:r>
          </a:p>
          <a:p>
            <a:endParaRPr lang="it-IT" dirty="0"/>
          </a:p>
          <a:p>
            <a:r>
              <a:rPr lang="it-IT" dirty="0"/>
              <a:t>Import :		</a:t>
            </a:r>
            <a:r>
              <a:rPr lang="it-IT" b="1" dirty="0">
                <a:solidFill>
                  <a:srgbClr val="00B050"/>
                </a:solidFill>
              </a:rPr>
              <a:t>'</a:t>
            </a:r>
            <a:r>
              <a:rPr lang="it-IT" b="1" dirty="0" err="1">
                <a:solidFill>
                  <a:srgbClr val="00B050"/>
                </a:solidFill>
              </a:rPr>
              <a:t>import</a:t>
            </a:r>
            <a:r>
              <a:rPr lang="it-IT" dirty="0"/>
              <a:t>' </a:t>
            </a:r>
            <a:r>
              <a:rPr lang="it-IT" dirty="0" err="1"/>
              <a:t>importURI</a:t>
            </a:r>
            <a:r>
              <a:rPr lang="it-IT" dirty="0"/>
              <a:t> </a:t>
            </a:r>
            <a:r>
              <a:rPr lang="it-IT" dirty="0">
                <a:solidFill>
                  <a:srgbClr val="C00000"/>
                </a:solidFill>
              </a:rPr>
              <a:t>= </a:t>
            </a:r>
            <a:r>
              <a:rPr lang="it-IT" dirty="0"/>
              <a:t>STRING;</a:t>
            </a:r>
          </a:p>
          <a:p>
            <a:endParaRPr lang="it-IT" dirty="0"/>
          </a:p>
          <a:p>
            <a:r>
              <a:rPr lang="it-IT" dirty="0" err="1"/>
              <a:t>Type</a:t>
            </a:r>
            <a:r>
              <a:rPr lang="it-IT" dirty="0"/>
              <a:t>:		</a:t>
            </a:r>
            <a:r>
              <a:rPr lang="it-IT" dirty="0" err="1"/>
              <a:t>SimpleType</a:t>
            </a:r>
            <a:r>
              <a:rPr lang="it-IT" dirty="0"/>
              <a:t> </a:t>
            </a:r>
            <a:r>
              <a:rPr lang="it-IT" dirty="0">
                <a:solidFill>
                  <a:srgbClr val="C00000"/>
                </a:solidFill>
              </a:rPr>
              <a:t>| </a:t>
            </a:r>
            <a:r>
              <a:rPr lang="it-IT" dirty="0" err="1"/>
              <a:t>Entity</a:t>
            </a:r>
            <a:r>
              <a:rPr lang="it-IT" dirty="0"/>
              <a:t>;</a:t>
            </a:r>
          </a:p>
          <a:p>
            <a:endParaRPr lang="it-IT" dirty="0"/>
          </a:p>
          <a:p>
            <a:r>
              <a:rPr lang="it-IT" dirty="0" err="1"/>
              <a:t>SimpleType</a:t>
            </a:r>
            <a:r>
              <a:rPr lang="it-IT" dirty="0"/>
              <a:t>:	</a:t>
            </a:r>
            <a:r>
              <a:rPr lang="it-IT" b="1" dirty="0">
                <a:solidFill>
                  <a:srgbClr val="00B050"/>
                </a:solidFill>
              </a:rPr>
              <a:t>'</a:t>
            </a:r>
            <a:r>
              <a:rPr lang="it-IT" b="1" dirty="0" err="1">
                <a:solidFill>
                  <a:srgbClr val="00B050"/>
                </a:solidFill>
              </a:rPr>
              <a:t>type</a:t>
            </a:r>
            <a:r>
              <a:rPr lang="it-IT" dirty="0"/>
              <a:t>' </a:t>
            </a:r>
            <a:r>
              <a:rPr lang="it-IT" dirty="0" err="1"/>
              <a:t>name</a:t>
            </a:r>
            <a:r>
              <a:rPr lang="it-IT" dirty="0"/>
              <a:t> =</a:t>
            </a:r>
            <a:r>
              <a:rPr lang="it-IT" b="1" dirty="0">
                <a:solidFill>
                  <a:srgbClr val="FF0000"/>
                </a:solidFill>
              </a:rPr>
              <a:t> ID</a:t>
            </a:r>
            <a:r>
              <a:rPr lang="it-IT" dirty="0"/>
              <a:t>;</a:t>
            </a:r>
          </a:p>
          <a:p>
            <a:endParaRPr lang="it-IT" dirty="0"/>
          </a:p>
          <a:p>
            <a:r>
              <a:rPr lang="it-IT" dirty="0" err="1"/>
              <a:t>Entity</a:t>
            </a:r>
            <a:r>
              <a:rPr lang="it-IT" dirty="0"/>
              <a:t> :	</a:t>
            </a:r>
            <a:r>
              <a:rPr lang="it-IT" b="1" dirty="0">
                <a:solidFill>
                  <a:srgbClr val="00B050"/>
                </a:solidFill>
              </a:rPr>
              <a:t>'</a:t>
            </a:r>
            <a:r>
              <a:rPr lang="it-IT" b="1" dirty="0" err="1">
                <a:solidFill>
                  <a:srgbClr val="00B050"/>
                </a:solidFill>
              </a:rPr>
              <a:t>entity</a:t>
            </a:r>
            <a:r>
              <a:rPr lang="it-IT" dirty="0"/>
              <a:t>' </a:t>
            </a:r>
            <a:r>
              <a:rPr lang="it-IT" dirty="0" err="1"/>
              <a:t>name</a:t>
            </a:r>
            <a:r>
              <a:rPr lang="it-IT" dirty="0" err="1">
                <a:solidFill>
                  <a:srgbClr val="C00000"/>
                </a:solidFill>
              </a:rPr>
              <a:t>=</a:t>
            </a:r>
            <a:r>
              <a:rPr lang="it-IT" dirty="0" err="1"/>
              <a:t>ID</a:t>
            </a:r>
            <a:r>
              <a:rPr lang="it-IT" dirty="0"/>
              <a:t> (</a:t>
            </a:r>
            <a:r>
              <a:rPr lang="it-IT" b="1" dirty="0">
                <a:solidFill>
                  <a:srgbClr val="00B050"/>
                </a:solidFill>
              </a:rPr>
              <a:t>'</a:t>
            </a:r>
            <a:r>
              <a:rPr lang="it-IT" b="1" dirty="0" err="1">
                <a:solidFill>
                  <a:srgbClr val="00B050"/>
                </a:solidFill>
              </a:rPr>
              <a:t>extends</a:t>
            </a:r>
            <a:r>
              <a:rPr lang="it-IT" dirty="0"/>
              <a:t>' </a:t>
            </a:r>
            <a:r>
              <a:rPr lang="it-IT" dirty="0" err="1"/>
              <a:t>extends</a:t>
            </a:r>
            <a:r>
              <a:rPr lang="it-IT" dirty="0" err="1">
                <a:solidFill>
                  <a:srgbClr val="C00000"/>
                </a:solidFill>
              </a:rPr>
              <a:t>=</a:t>
            </a:r>
            <a:r>
              <a:rPr lang="it-IT" dirty="0">
                <a:solidFill>
                  <a:srgbClr val="C00000"/>
                </a:solidFill>
              </a:rPr>
              <a:t> [</a:t>
            </a:r>
            <a:r>
              <a:rPr lang="it-IT" dirty="0"/>
              <a:t> </a:t>
            </a:r>
            <a:r>
              <a:rPr lang="it-IT" dirty="0" err="1"/>
              <a:t>Entity</a:t>
            </a:r>
            <a:r>
              <a:rPr lang="it-IT" dirty="0"/>
              <a:t> </a:t>
            </a:r>
            <a:r>
              <a:rPr lang="it-IT" dirty="0">
                <a:solidFill>
                  <a:srgbClr val="C00000"/>
                </a:solidFill>
              </a:rPr>
              <a:t>]</a:t>
            </a:r>
            <a:r>
              <a:rPr lang="it-IT" dirty="0"/>
              <a:t> )</a:t>
            </a:r>
            <a:r>
              <a:rPr lang="it-IT" dirty="0">
                <a:solidFill>
                  <a:srgbClr val="C00000"/>
                </a:solidFill>
              </a:rPr>
              <a:t>?</a:t>
            </a:r>
            <a:r>
              <a:rPr lang="it-IT" dirty="0"/>
              <a:t> '</a:t>
            </a:r>
            <a:r>
              <a:rPr lang="it-IT" b="1" dirty="0">
                <a:solidFill>
                  <a:srgbClr val="00B050"/>
                </a:solidFill>
              </a:rPr>
              <a:t>{</a:t>
            </a:r>
            <a:r>
              <a:rPr lang="it-IT" dirty="0"/>
              <a:t>'</a:t>
            </a:r>
          </a:p>
          <a:p>
            <a:r>
              <a:rPr lang="it-IT" dirty="0"/>
              <a:t>	properties+=Property*</a:t>
            </a:r>
          </a:p>
          <a:p>
            <a:r>
              <a:rPr lang="it-IT" dirty="0"/>
              <a:t>	'</a:t>
            </a:r>
            <a:r>
              <a:rPr lang="it-IT" b="1" dirty="0">
                <a:solidFill>
                  <a:srgbClr val="00B050"/>
                </a:solidFill>
              </a:rPr>
              <a:t>}</a:t>
            </a:r>
            <a:r>
              <a:rPr lang="it-IT" dirty="0"/>
              <a:t>';</a:t>
            </a:r>
          </a:p>
          <a:p>
            <a:endParaRPr lang="it-IT" dirty="0"/>
          </a:p>
          <a:p>
            <a:r>
              <a:rPr lang="it-IT" dirty="0" err="1"/>
              <a:t>Property</a:t>
            </a:r>
            <a:r>
              <a:rPr lang="it-IT" dirty="0"/>
              <a:t>:	</a:t>
            </a:r>
            <a:r>
              <a:rPr lang="en-US" b="1" dirty="0">
                <a:solidFill>
                  <a:srgbClr val="00B050"/>
                </a:solidFill>
              </a:rPr>
              <a:t>'property</a:t>
            </a:r>
            <a:r>
              <a:rPr lang="en-US" dirty="0"/>
              <a:t>' name=ID '</a:t>
            </a:r>
            <a:r>
              <a:rPr lang="en-US" b="1" dirty="0">
                <a:solidFill>
                  <a:srgbClr val="00B050"/>
                </a:solidFill>
              </a:rPr>
              <a:t>:</a:t>
            </a:r>
            <a:r>
              <a:rPr lang="en-US" dirty="0"/>
              <a:t>' type</a:t>
            </a:r>
            <a:r>
              <a:rPr lang="en-US" dirty="0">
                <a:solidFill>
                  <a:srgbClr val="C00000"/>
                </a:solidFill>
              </a:rPr>
              <a:t>= [ </a:t>
            </a:r>
            <a:r>
              <a:rPr lang="en-US" dirty="0"/>
              <a:t>Type </a:t>
            </a:r>
            <a:r>
              <a:rPr lang="en-US" dirty="0">
                <a:solidFill>
                  <a:srgbClr val="C00000"/>
                </a:solidFill>
              </a:rPr>
              <a:t>]</a:t>
            </a:r>
            <a:r>
              <a:rPr lang="en-US" dirty="0"/>
              <a:t> ( many </a:t>
            </a:r>
            <a:r>
              <a:rPr lang="en-US" dirty="0">
                <a:solidFill>
                  <a:srgbClr val="C00000"/>
                </a:solidFill>
              </a:rPr>
              <a:t>?=</a:t>
            </a:r>
            <a:r>
              <a:rPr lang="en-US" dirty="0"/>
              <a:t> '</a:t>
            </a:r>
            <a:r>
              <a:rPr lang="en-US" dirty="0">
                <a:solidFill>
                  <a:srgbClr val="00B050"/>
                </a:solidFill>
              </a:rPr>
              <a:t>[]</a:t>
            </a:r>
            <a:r>
              <a:rPr lang="en-US" dirty="0"/>
              <a:t>')?;</a:t>
            </a:r>
            <a:endParaRPr lang="it-IT" dirty="0"/>
          </a:p>
        </p:txBody>
      </p:sp>
      <p:sp>
        <p:nvSpPr>
          <p:cNvPr id="7" name="TextBox 5"/>
          <p:cNvSpPr txBox="1"/>
          <p:nvPr/>
        </p:nvSpPr>
        <p:spPr>
          <a:xfrm>
            <a:off x="6215074" y="1785926"/>
            <a:ext cx="2276905"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2800" dirty="0"/>
              <a:t>EBNF </a:t>
            </a:r>
            <a:r>
              <a:rPr lang="it-IT" sz="2800" dirty="0" err="1"/>
              <a:t>notation</a:t>
            </a:r>
            <a:endParaRPr lang="it-IT" sz="2800" dirty="0"/>
          </a:p>
        </p:txBody>
      </p:sp>
      <p:sp>
        <p:nvSpPr>
          <p:cNvPr id="8" name="CasellaDiTesto 7"/>
          <p:cNvSpPr txBox="1"/>
          <p:nvPr/>
        </p:nvSpPr>
        <p:spPr>
          <a:xfrm>
            <a:off x="6000760" y="3143248"/>
            <a:ext cx="3143240" cy="954107"/>
          </a:xfrm>
          <a:prstGeom prst="rect">
            <a:avLst/>
          </a:prstGeom>
          <a:solidFill>
            <a:srgbClr val="FFFF00"/>
          </a:solidFill>
        </p:spPr>
        <p:txBody>
          <a:bodyPr wrap="square" rtlCol="0">
            <a:spAutoFit/>
          </a:bodyPr>
          <a:lstStyle/>
          <a:p>
            <a:r>
              <a:rPr lang="en-US" sz="1400" dirty="0"/>
              <a:t>The grammar is a collection of Rules. </a:t>
            </a:r>
          </a:p>
          <a:p>
            <a:endParaRPr lang="en-US" sz="1400" dirty="0"/>
          </a:p>
          <a:p>
            <a:r>
              <a:rPr lang="en-US" sz="1400" dirty="0"/>
              <a:t>Rules start with </a:t>
            </a:r>
            <a:r>
              <a:rPr lang="it-IT" sz="1400" dirty="0" err="1"/>
              <a:t>their</a:t>
            </a:r>
            <a:r>
              <a:rPr lang="it-IT" sz="1400" dirty="0"/>
              <a:t> </a:t>
            </a:r>
            <a:r>
              <a:rPr lang="it-IT" sz="1400" dirty="0" err="1"/>
              <a:t>name</a:t>
            </a:r>
            <a:r>
              <a:rPr lang="it-IT" sz="1400" dirty="0"/>
              <a:t> </a:t>
            </a:r>
            <a:r>
              <a:rPr lang="it-IT" sz="1400" dirty="0" err="1"/>
              <a:t>followed</a:t>
            </a:r>
            <a:r>
              <a:rPr lang="it-IT" sz="1400" dirty="0"/>
              <a:t> </a:t>
            </a:r>
            <a:r>
              <a:rPr lang="it-IT" sz="1400" dirty="0" err="1"/>
              <a:t>by</a:t>
            </a:r>
            <a:r>
              <a:rPr lang="it-IT" sz="1400" dirty="0"/>
              <a:t> </a:t>
            </a:r>
            <a:r>
              <a:rPr lang="it-IT" sz="1400" dirty="0">
                <a:solidFill>
                  <a:srgbClr val="FF0000"/>
                </a:solidFill>
              </a:rPr>
              <a:t>:</a:t>
            </a:r>
            <a:r>
              <a:rPr lang="it-IT" sz="1400" dirty="0">
                <a:solidFill>
                  <a:srgbClr val="C00000"/>
                </a:solidFill>
              </a:rPr>
              <a:t> </a:t>
            </a:r>
            <a:r>
              <a:rPr lang="it-IT" sz="1400" dirty="0"/>
              <a:t>and </a:t>
            </a:r>
            <a:r>
              <a:rPr lang="it-IT" sz="1400" dirty="0" err="1"/>
              <a:t>ending</a:t>
            </a:r>
            <a:r>
              <a:rPr lang="it-IT" sz="1400" dirty="0"/>
              <a:t> </a:t>
            </a:r>
            <a:r>
              <a:rPr lang="it-IT" sz="1400" dirty="0" err="1"/>
              <a:t>with</a:t>
            </a:r>
            <a:r>
              <a:rPr lang="it-IT" sz="1400" dirty="0"/>
              <a:t> </a:t>
            </a:r>
            <a:r>
              <a:rPr lang="it-IT" sz="1400" dirty="0">
                <a:solidFill>
                  <a:srgbClr val="FF0000"/>
                </a:solidFill>
              </a:rPr>
              <a:t>;</a:t>
            </a:r>
          </a:p>
        </p:txBody>
      </p:sp>
      <p:sp>
        <p:nvSpPr>
          <p:cNvPr id="9" name="CasellaDiTesto 8"/>
          <p:cNvSpPr txBox="1"/>
          <p:nvPr/>
        </p:nvSpPr>
        <p:spPr>
          <a:xfrm>
            <a:off x="6000760" y="6119336"/>
            <a:ext cx="3143240" cy="738664"/>
          </a:xfrm>
          <a:prstGeom prst="rect">
            <a:avLst/>
          </a:prstGeom>
          <a:solidFill>
            <a:srgbClr val="FFFF00"/>
          </a:solidFill>
        </p:spPr>
        <p:txBody>
          <a:bodyPr wrap="square" rtlCol="0">
            <a:spAutoFit/>
          </a:bodyPr>
          <a:lstStyle/>
          <a:p>
            <a:r>
              <a:rPr lang="it-IT" sz="1400" dirty="0"/>
              <a:t>The </a:t>
            </a:r>
            <a:r>
              <a:rPr lang="it-IT" sz="1400" dirty="0" err="1"/>
              <a:t>editor</a:t>
            </a:r>
            <a:r>
              <a:rPr lang="it-IT" sz="1400" dirty="0"/>
              <a:t> </a:t>
            </a:r>
            <a:r>
              <a:rPr lang="it-IT" sz="1400" dirty="0" err="1"/>
              <a:t>provides</a:t>
            </a:r>
            <a:r>
              <a:rPr lang="it-IT" sz="1400" dirty="0"/>
              <a:t> code </a:t>
            </a:r>
            <a:r>
              <a:rPr lang="it-IT" sz="1400" dirty="0" err="1"/>
              <a:t>completion</a:t>
            </a:r>
            <a:r>
              <a:rPr lang="it-IT" sz="1400" dirty="0"/>
              <a:t> and </a:t>
            </a:r>
            <a:r>
              <a:rPr lang="it-IT" sz="1400" dirty="0" err="1"/>
              <a:t>constraint</a:t>
            </a:r>
            <a:r>
              <a:rPr lang="it-IT" sz="1400" dirty="0"/>
              <a:t> </a:t>
            </a:r>
            <a:r>
              <a:rPr lang="it-IT" sz="1400" dirty="0" err="1"/>
              <a:t>checking</a:t>
            </a:r>
            <a:r>
              <a:rPr lang="it-IT" sz="1400" dirty="0"/>
              <a:t> </a:t>
            </a:r>
            <a:r>
              <a:rPr lang="it-IT" sz="1400" dirty="0" err="1"/>
              <a:t>for</a:t>
            </a:r>
            <a:r>
              <a:rPr lang="it-IT" sz="1400" dirty="0"/>
              <a:t> the </a:t>
            </a:r>
            <a:r>
              <a:rPr lang="it-IT" sz="1400" dirty="0" err="1"/>
              <a:t>grammars</a:t>
            </a:r>
            <a:r>
              <a:rPr lang="it-IT" sz="1400" dirty="0"/>
              <a:t> </a:t>
            </a:r>
            <a:r>
              <a:rPr lang="it-IT" sz="1400" dirty="0" err="1"/>
              <a:t>themselves</a:t>
            </a:r>
            <a:endParaRPr lang="it-IT" sz="1400" dirty="0"/>
          </a:p>
        </p:txBody>
      </p:sp>
    </p:spTree>
    <p:extLst>
      <p:ext uri="{BB962C8B-B14F-4D97-AF65-F5344CB8AC3E}">
        <p14:creationId xmlns:p14="http://schemas.microsoft.com/office/powerpoint/2010/main" val="34683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ttangolo arrotondato 30"/>
          <p:cNvSpPr/>
          <p:nvPr/>
        </p:nvSpPr>
        <p:spPr>
          <a:xfrm>
            <a:off x="1107923" y="4077072"/>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2" name="Gruppo 31"/>
          <p:cNvGrpSpPr/>
          <p:nvPr/>
        </p:nvGrpSpPr>
        <p:grpSpPr>
          <a:xfrm>
            <a:off x="1250609" y="4363968"/>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Rettangolo 36"/>
          <p:cNvSpPr/>
          <p:nvPr/>
        </p:nvSpPr>
        <p:spPr>
          <a:xfrm>
            <a:off x="1838855" y="3824277"/>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ctx1</a:t>
            </a:r>
            <a:endParaRPr lang="en-GB" sz="2400" dirty="0">
              <a:solidFill>
                <a:schemeClr val="tx1"/>
              </a:solidFill>
            </a:endParaRPr>
          </a:p>
        </p:txBody>
      </p:sp>
      <p:grpSp>
        <p:nvGrpSpPr>
          <p:cNvPr id="38" name="Gruppo 37"/>
          <p:cNvGrpSpPr/>
          <p:nvPr/>
        </p:nvGrpSpPr>
        <p:grpSpPr>
          <a:xfrm>
            <a:off x="2639496" y="5020505"/>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arrotondato 41"/>
          <p:cNvSpPr/>
          <p:nvPr/>
        </p:nvSpPr>
        <p:spPr>
          <a:xfrm>
            <a:off x="4132259" y="4127618"/>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3" name="Gruppo 42"/>
          <p:cNvGrpSpPr/>
          <p:nvPr/>
        </p:nvGrpSpPr>
        <p:grpSpPr>
          <a:xfrm>
            <a:off x="5161234" y="4599817"/>
            <a:ext cx="812663" cy="763297"/>
            <a:chOff x="2441713" y="1277482"/>
            <a:chExt cx="812663" cy="763297"/>
          </a:xfrm>
        </p:grpSpPr>
        <p:sp>
          <p:nvSpPr>
            <p:cNvPr id="44" name="Parallelogramma 4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9" name="Triangolo isoscele 48"/>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0" name="Rettangolo 49"/>
          <p:cNvSpPr/>
          <p:nvPr/>
        </p:nvSpPr>
        <p:spPr>
          <a:xfrm>
            <a:off x="4971203" y="3874823"/>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ctx2</a:t>
            </a:r>
            <a:endParaRPr lang="en-GB" sz="2400" dirty="0">
              <a:solidFill>
                <a:schemeClr val="tx1"/>
              </a:solidFill>
            </a:endParaRPr>
          </a:p>
        </p:txBody>
      </p:sp>
      <p:cxnSp>
        <p:nvCxnSpPr>
          <p:cNvPr id="51" name="Connettore 2 50"/>
          <p:cNvCxnSpPr>
            <a:stCxn id="35" idx="6"/>
            <a:endCxn id="47" idx="1"/>
          </p:cNvCxnSpPr>
          <p:nvPr/>
        </p:nvCxnSpPr>
        <p:spPr>
          <a:xfrm flipV="1">
            <a:off x="2000330" y="4748487"/>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2" name="Triangolo isoscele 51"/>
          <p:cNvSpPr/>
          <p:nvPr/>
        </p:nvSpPr>
        <p:spPr>
          <a:xfrm rot="16200000">
            <a:off x="2059479" y="489022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3" name="Connettore 4 52"/>
          <p:cNvCxnSpPr>
            <a:stCxn id="35" idx="4"/>
          </p:cNvCxnSpPr>
          <p:nvPr/>
        </p:nvCxnSpPr>
        <p:spPr>
          <a:xfrm rot="16200000" flipH="1">
            <a:off x="1998109" y="4754626"/>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5400000" flipH="1">
            <a:off x="2526650" y="532638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5" name="Connettore 4 54"/>
          <p:cNvCxnSpPr>
            <a:stCxn id="40" idx="1"/>
            <a:endCxn id="52" idx="3"/>
          </p:cNvCxnSpPr>
          <p:nvPr/>
        </p:nvCxnSpPr>
        <p:spPr>
          <a:xfrm rot="16200000" flipV="1">
            <a:off x="2356150" y="4776035"/>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6" name="Gruppo 55"/>
          <p:cNvGrpSpPr/>
          <p:nvPr/>
        </p:nvGrpSpPr>
        <p:grpSpPr>
          <a:xfrm flipH="1">
            <a:off x="4636765" y="5297809"/>
            <a:ext cx="468196" cy="152639"/>
            <a:chOff x="5133975" y="5295900"/>
            <a:chExt cx="342900" cy="238125"/>
          </a:xfrm>
        </p:grpSpPr>
        <p:sp>
          <p:nvSpPr>
            <p:cNvPr id="57" name="Figura a mano libera 5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Figura a mano libera 5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049927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36</a:t>
            </a:fld>
            <a:endParaRPr lang="en-GB"/>
          </a:p>
        </p:txBody>
      </p:sp>
      <p:grpSp>
        <p:nvGrpSpPr>
          <p:cNvPr id="22" name="Gruppo 82">
            <a:extLst>
              <a:ext uri="{FF2B5EF4-FFF2-40B4-BE49-F238E27FC236}">
                <a16:creationId xmlns:a16="http://schemas.microsoft.com/office/drawing/2014/main"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doInit</a:t>
            </a:r>
            <a:endParaRPr lang="en-GB" sz="1600"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doEnd</a:t>
            </a:r>
            <a:endParaRPr lang="en-GB" sz="1600" dirty="0"/>
          </a:p>
        </p:txBody>
      </p:sp>
      <p:sp>
        <p:nvSpPr>
          <p:cNvPr id="66" name="Ovale 65"/>
          <p:cNvSpPr/>
          <p:nvPr/>
        </p:nvSpPr>
        <p:spPr>
          <a:xfrm>
            <a:off x="5533354" y="4476834"/>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doSensor</a:t>
            </a:r>
            <a:endParaRPr lang="en-GB" sz="1600"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doCollision</a:t>
            </a:r>
            <a:endParaRPr lang="en-GB" sz="1600"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doMove</a:t>
            </a:r>
            <a:endParaRPr lang="en-GB" sz="1600"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id="{9529310F-209D-4FC3-82E8-EEC7E3A85851}"/>
              </a:ext>
            </a:extLst>
          </p:cNvPr>
          <p:cNvSpPr>
            <a:spLocks noChangeArrowheads="1"/>
          </p:cNvSpPr>
          <p:nvPr/>
        </p:nvSpPr>
        <p:spPr bwMode="auto">
          <a:xfrm>
            <a:off x="5266653" y="2159676"/>
            <a:ext cx="678391"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doInit</a:t>
            </a:r>
            <a:endParaRPr lang="en-GB" sz="1600"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doEnd</a:t>
            </a:r>
            <a:endParaRPr lang="en-GB" sz="1600"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elabSensor</a:t>
            </a:r>
            <a:endParaRPr lang="en-GB" sz="1600"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doStop</a:t>
            </a:r>
            <a:endParaRPr lang="en-GB" sz="1600"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doResume</a:t>
            </a:r>
            <a:endParaRPr lang="en-GB" sz="1600"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id="{9F97F589-9197-4852-A296-AC6ABB123CD8}"/>
              </a:ext>
            </a:extLst>
          </p:cNvPr>
          <p:cNvSpPr>
            <a:spLocks noGrp="1"/>
          </p:cNvSpPr>
          <p:nvPr>
            <p:ph type="sldNum" sz="quarter" idx="12"/>
          </p:nvPr>
        </p:nvSpPr>
        <p:spPr/>
        <p:txBody>
          <a:bodyPr/>
          <a:lstStyle/>
          <a:p>
            <a:fld id="{6F6A5AB3-AF76-4EC9-853D-D4C335162C13}" type="slidenum">
              <a:rPr lang="en-GB" smtClean="0"/>
              <a:t>38</a:t>
            </a:fld>
            <a:endParaRPr lang="en-GB"/>
          </a:p>
        </p:txBody>
      </p:sp>
      <p:grpSp>
        <p:nvGrpSpPr>
          <p:cNvPr id="4" name="Gruppo 72">
            <a:extLst>
              <a:ext uri="{FF2B5EF4-FFF2-40B4-BE49-F238E27FC236}">
                <a16:creationId xmlns:a16="http://schemas.microsoft.com/office/drawing/2014/main"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98757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cxnSp>
        <p:nvCxnSpPr>
          <p:cNvPr id="34" name="Connettore 4 33"/>
          <p:cNvCxnSpPr>
            <a:stCxn id="22" idx="4"/>
            <a:endCxn id="32" idx="0"/>
          </p:cNvCxnSpPr>
          <p:nvPr/>
        </p:nvCxnSpPr>
        <p:spPr>
          <a:xfrm rot="16200000" flipH="1">
            <a:off x="5813552" y="2673730"/>
            <a:ext cx="408244" cy="16282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704135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101" name="Connettore 2 100"/>
          <p:cNvCxnSpPr>
            <a:stCxn id="32" idx="6"/>
            <a:endCxn id="98" idx="2"/>
          </p:cNvCxnSpPr>
          <p:nvPr/>
        </p:nvCxnSpPr>
        <p:spPr>
          <a:xfrm>
            <a:off x="6592870" y="3283299"/>
            <a:ext cx="448480"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95480" y="2551790"/>
            <a:ext cx="0"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id="{9529310F-209D-4FC3-82E8-EEC7E3A85851}"/>
              </a:ext>
            </a:extLst>
          </p:cNvPr>
          <p:cNvSpPr>
            <a:spLocks noChangeArrowheads="1"/>
          </p:cNvSpPr>
          <p:nvPr/>
        </p:nvSpPr>
        <p:spPr bwMode="auto">
          <a:xfrm>
            <a:off x="6464366" y="2888860"/>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26" name="Rectangle 5">
            <a:extLst>
              <a:ext uri="{FF2B5EF4-FFF2-40B4-BE49-F238E27FC236}">
                <a16:creationId xmlns:a16="http://schemas.microsoft.com/office/drawing/2014/main" id="{9529310F-209D-4FC3-82E8-EEC7E3A85851}"/>
              </a:ext>
            </a:extLst>
          </p:cNvPr>
          <p:cNvSpPr>
            <a:spLocks noChangeArrowheads="1"/>
          </p:cNvSpPr>
          <p:nvPr/>
        </p:nvSpPr>
        <p:spPr bwMode="auto">
          <a:xfrm>
            <a:off x="6445052" y="1843966"/>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35" name="Rettangolo 134"/>
          <p:cNvSpPr/>
          <p:nvPr/>
        </p:nvSpPr>
        <p:spPr>
          <a:xfrm>
            <a:off x="1490973" y="274061"/>
            <a:ext cx="822020" cy="369332"/>
          </a:xfrm>
          <a:prstGeom prst="rect">
            <a:avLst/>
          </a:prstGeom>
        </p:spPr>
        <p:txBody>
          <a:bodyPr wrap="none">
            <a:spAutoFit/>
          </a:bodyPr>
          <a:lstStyle/>
          <a:p>
            <a:r>
              <a:rPr lang="en-GB" dirty="0"/>
              <a:t>explore</a:t>
            </a:r>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73100" y="1791306"/>
            <a:ext cx="580493" cy="306426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a:t>explore</a:t>
            </a:r>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a:t>Explore</a:t>
            </a:r>
            <a:r>
              <a:rPr lang="it-IT" dirty="0"/>
              <a:t> ( an </a:t>
            </a:r>
            <a:r>
              <a:rPr lang="it-IT" dirty="0" err="1"/>
              <a:t>empty</a:t>
            </a:r>
            <a:r>
              <a:rPr lang="it-IT" dirty="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a:t>Direction</a:t>
            </a:r>
            <a:r>
              <a:rPr lang="it-IT" dirty="0"/>
              <a:t> DOWN : Rotate 90 Left </a:t>
            </a:r>
          </a:p>
          <a:p>
            <a:r>
              <a:rPr lang="it-IT" dirty="0" err="1"/>
              <a:t>Direction</a:t>
            </a:r>
            <a:r>
              <a:rPr lang="it-IT" dirty="0"/>
              <a:t> UP         : Rotate 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a:t>stop</a:t>
            </a:r>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Stopped</a:t>
            </a:r>
            <a:endParaRPr lang="en-GB" sz="1400" dirty="0"/>
          </a:p>
        </p:txBody>
      </p:sp>
      <p:cxnSp>
        <p:nvCxnSpPr>
          <p:cNvPr id="167" name="Connettore 4 166"/>
          <p:cNvCxnSpPr>
            <a:stCxn id="98" idx="5"/>
            <a:endCxn id="162" idx="6"/>
          </p:cNvCxnSpPr>
          <p:nvPr/>
        </p:nvCxnSpPr>
        <p:spPr>
          <a:xfrm rot="5400000">
            <a:off x="7366772" y="3686516"/>
            <a:ext cx="788276" cy="4527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a:t>stop</a:t>
            </a:r>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9863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a:t>start</a:t>
            </a:r>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a:t>collision</a:t>
            </a:r>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a:t>collision</a:t>
            </a:r>
          </a:p>
        </p:txBody>
      </p:sp>
      <p:sp>
        <p:nvSpPr>
          <p:cNvPr id="119" name="Rettangolo 118"/>
          <p:cNvSpPr/>
          <p:nvPr/>
        </p:nvSpPr>
        <p:spPr>
          <a:xfrm>
            <a:off x="6310598" y="2074050"/>
            <a:ext cx="880369" cy="369332"/>
          </a:xfrm>
          <a:prstGeom prst="rect">
            <a:avLst/>
          </a:prstGeom>
        </p:spPr>
        <p:txBody>
          <a:bodyPr wrap="none">
            <a:spAutoFit/>
          </a:bodyPr>
          <a:lstStyle/>
          <a:p>
            <a:r>
              <a:rPr lang="en-GB" dirty="0"/>
              <a:t>collision</a:t>
            </a:r>
          </a:p>
        </p:txBody>
      </p:sp>
      <p:sp>
        <p:nvSpPr>
          <p:cNvPr id="120" name="Rettangolo 119"/>
          <p:cNvSpPr/>
          <p:nvPr/>
        </p:nvSpPr>
        <p:spPr>
          <a:xfrm>
            <a:off x="4183504" y="1935443"/>
            <a:ext cx="880369" cy="369332"/>
          </a:xfrm>
          <a:prstGeom prst="rect">
            <a:avLst/>
          </a:prstGeom>
        </p:spPr>
        <p:txBody>
          <a:bodyPr wrap="none">
            <a:spAutoFit/>
          </a:bodyPr>
          <a:lstStyle/>
          <a:p>
            <a:r>
              <a:rPr lang="en-GB" dirty="0"/>
              <a:t>collision</a:t>
            </a:r>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a:t>start</a:t>
            </a:r>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endOfStep</a:t>
            </a:r>
            <a:endParaRPr lang="en-GB" sz="1600"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a:t>sensor</a:t>
            </a:r>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42" name="Rettangolo 141"/>
          <p:cNvSpPr/>
          <p:nvPr/>
        </p:nvSpPr>
        <p:spPr>
          <a:xfrm>
            <a:off x="4037317" y="4381980"/>
            <a:ext cx="535724" cy="369332"/>
          </a:xfrm>
          <a:prstGeom prst="rect">
            <a:avLst/>
          </a:prstGeom>
        </p:spPr>
        <p:txBody>
          <a:bodyPr wrap="none">
            <a:spAutoFit/>
          </a:bodyPr>
          <a:lstStyle/>
          <a:p>
            <a:r>
              <a:rPr lang="en-GB" dirty="0"/>
              <a:t>stop</a:t>
            </a:r>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a:t>resume</a:t>
            </a:r>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a:t>[ </a:t>
            </a:r>
            <a:r>
              <a:rPr lang="en-GB" dirty="0" err="1"/>
              <a:t>nStep</a:t>
            </a:r>
            <a:r>
              <a:rPr lang="en-GB" dirty="0"/>
              <a:t> &lt; 4 ] collision</a:t>
            </a:r>
          </a:p>
        </p:txBody>
      </p:sp>
      <p:sp>
        <p:nvSpPr>
          <p:cNvPr id="194" name="Rettangolo 193"/>
          <p:cNvSpPr/>
          <p:nvPr/>
        </p:nvSpPr>
        <p:spPr>
          <a:xfrm>
            <a:off x="5986526" y="4108637"/>
            <a:ext cx="489236" cy="369332"/>
          </a:xfrm>
          <a:prstGeom prst="rect">
            <a:avLst/>
          </a:prstGeom>
        </p:spPr>
        <p:txBody>
          <a:bodyPr wrap="none">
            <a:spAutoFit/>
          </a:bodyPr>
          <a:lstStyle/>
          <a:p>
            <a:r>
              <a:rPr lang="en-GB" dirty="0">
                <a:solidFill>
                  <a:srgbClr val="1318ED"/>
                </a:solidFill>
              </a:rPr>
              <a:t>end</a:t>
            </a: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a:t>stop</a:t>
            </a:r>
          </a:p>
        </p:txBody>
      </p:sp>
      <p:sp>
        <p:nvSpPr>
          <p:cNvPr id="202" name="Rettangolo 201"/>
          <p:cNvSpPr/>
          <p:nvPr/>
        </p:nvSpPr>
        <p:spPr>
          <a:xfrm>
            <a:off x="4539779" y="2812714"/>
            <a:ext cx="598241" cy="369332"/>
          </a:xfrm>
          <a:prstGeom prst="rect">
            <a:avLst/>
          </a:prstGeom>
        </p:spPr>
        <p:txBody>
          <a:bodyPr wrap="none">
            <a:spAutoFit/>
          </a:bodyPr>
          <a:lstStyle/>
          <a:p>
            <a:r>
              <a:rPr lang="en-GB" dirty="0">
                <a:solidFill>
                  <a:srgbClr val="1318ED"/>
                </a:solidFill>
              </a:rPr>
              <a:t>goon</a:t>
            </a:r>
          </a:p>
        </p:txBody>
      </p:sp>
    </p:spTree>
    <p:extLst>
      <p:ext uri="{BB962C8B-B14F-4D97-AF65-F5344CB8AC3E}">
        <p14:creationId xmlns:p14="http://schemas.microsoft.com/office/powerpoint/2010/main" val="1485682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activateR</a:t>
            </a:r>
            <a:endParaRPr lang="en-GB" sz="1600"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resumeR</a:t>
            </a:r>
            <a:endParaRPr lang="en-GB" dirty="0"/>
          </a:p>
        </p:txBody>
      </p:sp>
      <p:sp>
        <p:nvSpPr>
          <p:cNvPr id="62" name="Rectangle 5">
            <a:extLst>
              <a:ext uri="{FF2B5EF4-FFF2-40B4-BE49-F238E27FC236}">
                <a16:creationId xmlns:a16="http://schemas.microsoft.com/office/drawing/2014/main"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a:t>Dt</a:t>
            </a:r>
            <a:r>
              <a:rPr lang="it-IT" dirty="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a:t>Dt</a:t>
            </a:r>
            <a:r>
              <a:rPr lang="it-IT" dirty="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a:t>start</a:t>
            </a:r>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a:t>stop</a:t>
            </a:r>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a:t>resume</a:t>
            </a:r>
          </a:p>
        </p:txBody>
      </p:sp>
      <p:grpSp>
        <p:nvGrpSpPr>
          <p:cNvPr id="101" name="Gruppo 82">
            <a:extLst>
              <a:ext uri="{FF2B5EF4-FFF2-40B4-BE49-F238E27FC236}">
                <a16:creationId xmlns:a16="http://schemas.microsoft.com/office/drawing/2014/main"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a:t>user</a:t>
            </a:r>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sensor (collision)</a:t>
            </a:r>
          </a:p>
        </p:txBody>
      </p:sp>
    </p:spTree>
    <p:extLst>
      <p:ext uri="{BB962C8B-B14F-4D97-AF65-F5344CB8AC3E}">
        <p14:creationId xmlns:p14="http://schemas.microsoft.com/office/powerpoint/2010/main" val="188350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id="{9529310F-209D-4FC3-82E8-EEC7E3A85851}"/>
              </a:ext>
            </a:extLst>
          </p:cNvPr>
          <p:cNvSpPr>
            <a:spLocks noChangeArrowheads="1"/>
          </p:cNvSpPr>
          <p:nvPr/>
        </p:nvSpPr>
        <p:spPr bwMode="auto">
          <a:xfrm>
            <a:off x="1337308" y="167343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10" name="Rettangolo 9"/>
          <p:cNvSpPr/>
          <p:nvPr/>
        </p:nvSpPr>
        <p:spPr>
          <a:xfrm>
            <a:off x="2948816" y="1715676"/>
            <a:ext cx="539250" cy="338554"/>
          </a:xfrm>
          <a:prstGeom prst="rect">
            <a:avLst/>
          </a:prstGeom>
        </p:spPr>
        <p:txBody>
          <a:bodyPr wrap="none">
            <a:spAutoFit/>
          </a:bodyPr>
          <a:lstStyle/>
          <a:p>
            <a:r>
              <a:rPr lang="en-GB" sz="1600"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688715" cy="338554"/>
          </a:xfrm>
          <a:prstGeom prst="rect">
            <a:avLst/>
          </a:prstGeom>
        </p:spPr>
        <p:txBody>
          <a:bodyPr wrap="none">
            <a:spAutoFit/>
          </a:bodyPr>
          <a:lstStyle/>
          <a:p>
            <a:r>
              <a:rPr lang="en-GB" sz="1600" b="1" dirty="0">
                <a:solidFill>
                  <a:srgbClr val="00B0F0"/>
                </a:solidFill>
              </a:rPr>
              <a:t>gauge</a:t>
            </a:r>
          </a:p>
        </p:txBody>
      </p:sp>
      <p:grpSp>
        <p:nvGrpSpPr>
          <p:cNvPr id="16" name="Gruppo 82">
            <a:extLst>
              <a:ext uri="{FF2B5EF4-FFF2-40B4-BE49-F238E27FC236}">
                <a16:creationId xmlns:a16="http://schemas.microsoft.com/office/drawing/2014/main"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18"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19"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20" name="Rettangolo 19"/>
          <p:cNvSpPr/>
          <p:nvPr/>
        </p:nvSpPr>
        <p:spPr>
          <a:xfrm>
            <a:off x="3866171" y="3287740"/>
            <a:ext cx="1083886" cy="338554"/>
          </a:xfrm>
          <a:prstGeom prst="rect">
            <a:avLst/>
          </a:prstGeom>
        </p:spPr>
        <p:txBody>
          <a:bodyPr wrap="none">
            <a:spAutoFit/>
          </a:bodyPr>
          <a:lstStyle/>
          <a:p>
            <a:r>
              <a:rPr lang="en-GB" sz="1600" b="1" dirty="0" err="1">
                <a:solidFill>
                  <a:srgbClr val="00B0F0"/>
                </a:solidFill>
              </a:rPr>
              <a:t>timeractor</a:t>
            </a:r>
            <a:endParaRPr lang="en-GB" sz="1600" b="1" dirty="0">
              <a:solidFill>
                <a:srgbClr val="00B0F0"/>
              </a:solidFill>
            </a:endParaRPr>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stepOk</a:t>
            </a:r>
            <a:endParaRPr lang="en-GB" sz="1600"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id="{9529310F-209D-4FC3-82E8-EEC7E3A85851}"/>
              </a:ext>
            </a:extLst>
          </p:cNvPr>
          <p:cNvSpPr>
            <a:spLocks noChangeArrowheads="1"/>
          </p:cNvSpPr>
          <p:nvPr/>
        </p:nvSpPr>
        <p:spPr bwMode="auto">
          <a:xfrm>
            <a:off x="4026375" y="76470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38" name="Rettangolo 37"/>
          <p:cNvSpPr/>
          <p:nvPr/>
        </p:nvSpPr>
        <p:spPr>
          <a:xfrm>
            <a:off x="4754681" y="2289761"/>
            <a:ext cx="736099" cy="338554"/>
          </a:xfrm>
          <a:prstGeom prst="rect">
            <a:avLst/>
          </a:prstGeom>
        </p:spPr>
        <p:txBody>
          <a:bodyPr wrap="none">
            <a:spAutoFit/>
          </a:bodyPr>
          <a:lstStyle/>
          <a:p>
            <a:r>
              <a:rPr lang="en-GB" sz="1600"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Ovale 3"/>
          <p:cNvSpPr/>
          <p:nvPr/>
        </p:nvSpPr>
        <p:spPr>
          <a:xfrm>
            <a:off x="4231246" y="192228"/>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s2</a:t>
            </a:r>
            <a:endParaRPr lang="en-GB" dirty="0"/>
          </a:p>
        </p:txBody>
      </p:sp>
      <p:sp>
        <p:nvSpPr>
          <p:cNvPr id="5" name="Ovale 4"/>
          <p:cNvSpPr/>
          <p:nvPr/>
        </p:nvSpPr>
        <p:spPr>
          <a:xfrm>
            <a:off x="1178270" y="793891"/>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5"/>
          <p:cNvSpPr/>
          <p:nvPr/>
        </p:nvSpPr>
        <p:spPr>
          <a:xfrm>
            <a:off x="1034254" y="105269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898350" y="112661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id="{9529310F-209D-4FC3-82E8-EEC7E3A85851}"/>
              </a:ext>
            </a:extLst>
          </p:cNvPr>
          <p:cNvSpPr>
            <a:spLocks noChangeArrowheads="1"/>
          </p:cNvSpPr>
          <p:nvPr/>
        </p:nvSpPr>
        <p:spPr bwMode="auto">
          <a:xfrm>
            <a:off x="1891959" y="68641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9" name="Ovale 8"/>
          <p:cNvSpPr/>
          <p:nvPr/>
        </p:nvSpPr>
        <p:spPr>
          <a:xfrm>
            <a:off x="2484816" y="802582"/>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57331" y="787602"/>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id="{9529310F-209D-4FC3-82E8-EEC7E3A85851}"/>
              </a:ext>
            </a:extLst>
          </p:cNvPr>
          <p:cNvSpPr>
            <a:spLocks noChangeArrowheads="1"/>
          </p:cNvSpPr>
          <p:nvPr/>
        </p:nvSpPr>
        <p:spPr bwMode="auto">
          <a:xfrm>
            <a:off x="3249760" y="213784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14" name="Connettore 4 13"/>
          <p:cNvCxnSpPr>
            <a:stCxn id="9" idx="0"/>
            <a:endCxn id="4" idx="2"/>
          </p:cNvCxnSpPr>
          <p:nvPr/>
        </p:nvCxnSpPr>
        <p:spPr>
          <a:xfrm rot="5400000" flipH="1" flipV="1">
            <a:off x="3393042" y="-35621"/>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85562" y="115730"/>
            <a:ext cx="676788" cy="369332"/>
          </a:xfrm>
          <a:prstGeom prst="rect">
            <a:avLst/>
          </a:prstGeom>
        </p:spPr>
        <p:txBody>
          <a:bodyPr wrap="none">
            <a:spAutoFit/>
          </a:bodyPr>
          <a:lstStyle/>
          <a:p>
            <a:r>
              <a:rPr lang="en-GB" b="1" dirty="0">
                <a:solidFill>
                  <a:srgbClr val="00B0F0"/>
                </a:solidFill>
              </a:rPr>
              <a:t>msg1</a:t>
            </a:r>
          </a:p>
        </p:txBody>
      </p:sp>
      <p:sp>
        <p:nvSpPr>
          <p:cNvPr id="20" name="Ovale 19"/>
          <p:cNvSpPr/>
          <p:nvPr/>
        </p:nvSpPr>
        <p:spPr>
          <a:xfrm>
            <a:off x="4187165" y="1538626"/>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s3</a:t>
            </a:r>
            <a:endParaRPr lang="en-GB" dirty="0"/>
          </a:p>
        </p:txBody>
      </p:sp>
      <p:cxnSp>
        <p:nvCxnSpPr>
          <p:cNvPr id="21" name="Connettore 4 20"/>
          <p:cNvCxnSpPr>
            <a:stCxn id="9" idx="4"/>
            <a:endCxn id="20" idx="2"/>
          </p:cNvCxnSpPr>
          <p:nvPr/>
        </p:nvCxnSpPr>
        <p:spPr>
          <a:xfrm rot="16200000" flipH="1">
            <a:off x="3308157" y="983654"/>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85562" y="1448902"/>
            <a:ext cx="676788" cy="369332"/>
          </a:xfrm>
          <a:prstGeom prst="rect">
            <a:avLst/>
          </a:prstGeom>
        </p:spPr>
        <p:txBody>
          <a:bodyPr wrap="none">
            <a:spAutoFit/>
          </a:bodyPr>
          <a:lstStyle/>
          <a:p>
            <a:r>
              <a:rPr lang="en-GB" b="1" dirty="0">
                <a:solidFill>
                  <a:srgbClr val="00B0F0"/>
                </a:solidFill>
              </a:rPr>
              <a:t>msg2</a:t>
            </a:r>
          </a:p>
        </p:txBody>
      </p:sp>
      <p:cxnSp>
        <p:nvCxnSpPr>
          <p:cNvPr id="31" name="Connettore 4 30"/>
          <p:cNvCxnSpPr>
            <a:stCxn id="4" idx="4"/>
            <a:endCxn id="20" idx="0"/>
          </p:cNvCxnSpPr>
          <p:nvPr/>
        </p:nvCxnSpPr>
        <p:spPr>
          <a:xfrm rot="5400000">
            <a:off x="4207264" y="1189463"/>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87295" y="1011147"/>
            <a:ext cx="676788" cy="369332"/>
          </a:xfrm>
          <a:prstGeom prst="rect">
            <a:avLst/>
          </a:prstGeom>
        </p:spPr>
        <p:txBody>
          <a:bodyPr wrap="none">
            <a:spAutoFit/>
          </a:bodyPr>
          <a:lstStyle/>
          <a:p>
            <a:r>
              <a:rPr lang="en-GB" b="1" dirty="0">
                <a:solidFill>
                  <a:srgbClr val="00B0F0"/>
                </a:solidFill>
              </a:rPr>
              <a:t>msg2</a:t>
            </a:r>
          </a:p>
        </p:txBody>
      </p:sp>
      <p:sp>
        <p:nvSpPr>
          <p:cNvPr id="22" name="Ovale 21"/>
          <p:cNvSpPr/>
          <p:nvPr/>
        </p:nvSpPr>
        <p:spPr>
          <a:xfrm>
            <a:off x="854031" y="390504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23" name="Ovale 22"/>
          <p:cNvSpPr/>
          <p:nvPr/>
        </p:nvSpPr>
        <p:spPr>
          <a:xfrm>
            <a:off x="710015" y="413974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5" name="Connettore 4 24"/>
          <p:cNvCxnSpPr/>
          <p:nvPr/>
        </p:nvCxnSpPr>
        <p:spPr>
          <a:xfrm flipV="1">
            <a:off x="1574111" y="421367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5">
            <a:extLst>
              <a:ext uri="{FF2B5EF4-FFF2-40B4-BE49-F238E27FC236}">
                <a16:creationId xmlns:a16="http://schemas.microsoft.com/office/drawing/2014/main" id="{9529310F-209D-4FC3-82E8-EEC7E3A85851}"/>
              </a:ext>
            </a:extLst>
          </p:cNvPr>
          <p:cNvSpPr>
            <a:spLocks noChangeArrowheads="1"/>
          </p:cNvSpPr>
          <p:nvPr/>
        </p:nvSpPr>
        <p:spPr bwMode="auto">
          <a:xfrm>
            <a:off x="1567720" y="37734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27" name="Ovale 26"/>
          <p:cNvSpPr/>
          <p:nvPr/>
        </p:nvSpPr>
        <p:spPr>
          <a:xfrm>
            <a:off x="1898350" y="3889634"/>
            <a:ext cx="129914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waitcmd</a:t>
            </a:r>
            <a:endParaRPr lang="en-GB" sz="1600" dirty="0"/>
          </a:p>
        </p:txBody>
      </p:sp>
      <p:sp>
        <p:nvSpPr>
          <p:cNvPr id="28" name="Ovale 27"/>
          <p:cNvSpPr/>
          <p:nvPr/>
        </p:nvSpPr>
        <p:spPr>
          <a:xfrm>
            <a:off x="3843647" y="388963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29" name="Rettangolo 28"/>
          <p:cNvSpPr/>
          <p:nvPr/>
        </p:nvSpPr>
        <p:spPr>
          <a:xfrm>
            <a:off x="3179228" y="3815706"/>
            <a:ext cx="539250" cy="338554"/>
          </a:xfrm>
          <a:prstGeom prst="rect">
            <a:avLst/>
          </a:prstGeom>
        </p:spPr>
        <p:txBody>
          <a:bodyPr wrap="none">
            <a:spAutoFit/>
          </a:bodyPr>
          <a:lstStyle/>
          <a:p>
            <a:r>
              <a:rPr lang="en-GB" sz="1600" dirty="0"/>
              <a:t>step</a:t>
            </a:r>
          </a:p>
        </p:txBody>
      </p:sp>
      <p:cxnSp>
        <p:nvCxnSpPr>
          <p:cNvPr id="30" name="Connettore 4 29"/>
          <p:cNvCxnSpPr>
            <a:stCxn id="27" idx="6"/>
            <a:endCxn id="28" idx="2"/>
          </p:cNvCxnSpPr>
          <p:nvPr/>
        </p:nvCxnSpPr>
        <p:spPr>
          <a:xfrm>
            <a:off x="3197497" y="4213670"/>
            <a:ext cx="64615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2 31"/>
          <p:cNvCxnSpPr>
            <a:endCxn id="37" idx="5"/>
          </p:cNvCxnSpPr>
          <p:nvPr/>
        </p:nvCxnSpPr>
        <p:spPr>
          <a:xfrm>
            <a:off x="4328386" y="4442797"/>
            <a:ext cx="0" cy="43562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3" name="Rettangolo 32"/>
          <p:cNvSpPr/>
          <p:nvPr/>
        </p:nvSpPr>
        <p:spPr>
          <a:xfrm>
            <a:off x="3725225" y="4561472"/>
            <a:ext cx="688715" cy="338554"/>
          </a:xfrm>
          <a:prstGeom prst="rect">
            <a:avLst/>
          </a:prstGeom>
        </p:spPr>
        <p:txBody>
          <a:bodyPr wrap="none">
            <a:spAutoFit/>
          </a:bodyPr>
          <a:lstStyle/>
          <a:p>
            <a:r>
              <a:rPr lang="en-GB" sz="1600" b="1" dirty="0">
                <a:solidFill>
                  <a:srgbClr val="00B0F0"/>
                </a:solidFill>
              </a:rPr>
              <a:t>gauge</a:t>
            </a:r>
          </a:p>
        </p:txBody>
      </p:sp>
      <p:grpSp>
        <p:nvGrpSpPr>
          <p:cNvPr id="34" name="Gruppo 82">
            <a:extLst>
              <a:ext uri="{FF2B5EF4-FFF2-40B4-BE49-F238E27FC236}">
                <a16:creationId xmlns:a16="http://schemas.microsoft.com/office/drawing/2014/main" id="{12D969AC-9EB0-4CF5-9EE5-D0DD7ACA9C72}"/>
              </a:ext>
            </a:extLst>
          </p:cNvPr>
          <p:cNvGrpSpPr/>
          <p:nvPr/>
        </p:nvGrpSpPr>
        <p:grpSpPr>
          <a:xfrm>
            <a:off x="3861295" y="4856810"/>
            <a:ext cx="866156" cy="763297"/>
            <a:chOff x="1194666" y="2417771"/>
            <a:chExt cx="866156" cy="763297"/>
          </a:xfrm>
        </p:grpSpPr>
        <p:sp>
          <p:nvSpPr>
            <p:cNvPr id="3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3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3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38" name="Rettangolo 37"/>
          <p:cNvSpPr/>
          <p:nvPr/>
        </p:nvSpPr>
        <p:spPr>
          <a:xfrm>
            <a:off x="3979056" y="5114035"/>
            <a:ext cx="1066510" cy="338554"/>
          </a:xfrm>
          <a:prstGeom prst="rect">
            <a:avLst/>
          </a:prstGeom>
        </p:spPr>
        <p:txBody>
          <a:bodyPr wrap="none">
            <a:spAutoFit/>
          </a:bodyPr>
          <a:lstStyle/>
          <a:p>
            <a:r>
              <a:rPr lang="en-GB" sz="1600" dirty="0" err="1"/>
              <a:t>timeractor</a:t>
            </a:r>
            <a:endParaRPr lang="en-GB" sz="1600" dirty="0"/>
          </a:p>
        </p:txBody>
      </p:sp>
      <p:sp>
        <p:nvSpPr>
          <p:cNvPr id="39" name="Ovale 38"/>
          <p:cNvSpPr/>
          <p:nvPr/>
        </p:nvSpPr>
        <p:spPr>
          <a:xfrm>
            <a:off x="5800680" y="4404309"/>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checkStep</a:t>
            </a:r>
            <a:endParaRPr lang="en-GB" sz="1600" dirty="0"/>
          </a:p>
          <a:p>
            <a:pPr algn="ctr"/>
            <a:r>
              <a:rPr lang="it-IT" sz="1100" dirty="0"/>
              <a:t>(delay </a:t>
            </a:r>
            <a:r>
              <a:rPr lang="it-IT" sz="1100" dirty="0" err="1"/>
              <a:t>stepTime</a:t>
            </a:r>
            <a:r>
              <a:rPr lang="it-IT" sz="1100" dirty="0"/>
              <a:t>)</a:t>
            </a:r>
            <a:endParaRPr lang="en-GB" sz="1100" dirty="0"/>
          </a:p>
        </p:txBody>
      </p:sp>
      <p:sp>
        <p:nvSpPr>
          <p:cNvPr id="40" name="Ovale 39"/>
          <p:cNvSpPr/>
          <p:nvPr/>
        </p:nvSpPr>
        <p:spPr>
          <a:xfrm>
            <a:off x="5264083" y="34916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41" name="Connettore 4 40"/>
          <p:cNvCxnSpPr>
            <a:stCxn id="39" idx="6"/>
            <a:endCxn id="27" idx="0"/>
          </p:cNvCxnSpPr>
          <p:nvPr/>
        </p:nvCxnSpPr>
        <p:spPr>
          <a:xfrm flipH="1" flipV="1">
            <a:off x="2547924" y="3889634"/>
            <a:ext cx="4908940" cy="838711"/>
          </a:xfrm>
          <a:prstGeom prst="bentConnector4">
            <a:avLst>
              <a:gd name="adj1" fmla="val -19845"/>
              <a:gd name="adj2" fmla="val 214476"/>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id="{9529310F-209D-4FC3-82E8-EEC7E3A85851}"/>
              </a:ext>
            </a:extLst>
          </p:cNvPr>
          <p:cNvSpPr>
            <a:spLocks noChangeArrowheads="1"/>
          </p:cNvSpPr>
          <p:nvPr/>
        </p:nvSpPr>
        <p:spPr bwMode="auto">
          <a:xfrm>
            <a:off x="3817599" y="33531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3" name="Connettore 4 42"/>
          <p:cNvCxnSpPr>
            <a:stCxn id="28" idx="5"/>
            <a:endCxn id="39" idx="2"/>
          </p:cNvCxnSpPr>
          <p:nvPr/>
        </p:nvCxnSpPr>
        <p:spPr>
          <a:xfrm rot="16200000" flipH="1">
            <a:off x="5171092" y="4098756"/>
            <a:ext cx="285547" cy="9736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ttore 4 43"/>
          <p:cNvCxnSpPr>
            <a:stCxn id="28" idx="7"/>
            <a:endCxn id="40" idx="2"/>
          </p:cNvCxnSpPr>
          <p:nvPr/>
        </p:nvCxnSpPr>
        <p:spPr>
          <a:xfrm rot="5400000" flipH="1" flipV="1">
            <a:off x="4961148" y="3681608"/>
            <a:ext cx="168836" cy="437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76" idx="0"/>
            <a:endCxn id="27" idx="7"/>
          </p:cNvCxnSpPr>
          <p:nvPr/>
        </p:nvCxnSpPr>
        <p:spPr>
          <a:xfrm rot="16200000" flipH="1" flipV="1">
            <a:off x="5029132" y="1469777"/>
            <a:ext cx="492874" cy="4536656"/>
          </a:xfrm>
          <a:prstGeom prst="bentConnector3">
            <a:avLst>
              <a:gd name="adj1" fmla="val -4638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836547" y="4738296"/>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48" name="Rettangolo 47"/>
          <p:cNvSpPr/>
          <p:nvPr/>
        </p:nvSpPr>
        <p:spPr>
          <a:xfrm>
            <a:off x="4623108" y="3488250"/>
            <a:ext cx="736099" cy="338554"/>
          </a:xfrm>
          <a:prstGeom prst="rect">
            <a:avLst/>
          </a:prstGeom>
        </p:spPr>
        <p:txBody>
          <a:bodyPr wrap="none">
            <a:spAutoFit/>
          </a:bodyPr>
          <a:lstStyle/>
          <a:p>
            <a:r>
              <a:rPr lang="en-GB" sz="1600" dirty="0"/>
              <a:t>sensor</a:t>
            </a:r>
          </a:p>
        </p:txBody>
      </p:sp>
      <p:sp>
        <p:nvSpPr>
          <p:cNvPr id="61" name="Rettangolo 60"/>
          <p:cNvSpPr/>
          <p:nvPr/>
        </p:nvSpPr>
        <p:spPr>
          <a:xfrm>
            <a:off x="7712006" y="4442797"/>
            <a:ext cx="736099" cy="338554"/>
          </a:xfrm>
          <a:prstGeom prst="rect">
            <a:avLst/>
          </a:prstGeom>
        </p:spPr>
        <p:txBody>
          <a:bodyPr wrap="none">
            <a:spAutoFit/>
          </a:bodyPr>
          <a:lstStyle/>
          <a:p>
            <a:r>
              <a:rPr lang="en-GB" sz="1600" dirty="0"/>
              <a:t>sensor</a:t>
            </a:r>
          </a:p>
        </p:txBody>
      </p:sp>
      <p:sp>
        <p:nvSpPr>
          <p:cNvPr id="68" name="Ovale 67"/>
          <p:cNvSpPr/>
          <p:nvPr/>
        </p:nvSpPr>
        <p:spPr>
          <a:xfrm>
            <a:off x="5796136" y="5424538"/>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sendDone</a:t>
            </a:r>
            <a:endParaRPr lang="en-GB" sz="1600" dirty="0"/>
          </a:p>
        </p:txBody>
      </p:sp>
      <p:sp>
        <p:nvSpPr>
          <p:cNvPr id="76" name="Ovale 75"/>
          <p:cNvSpPr/>
          <p:nvPr/>
        </p:nvSpPr>
        <p:spPr>
          <a:xfrm>
            <a:off x="6883177" y="3491668"/>
            <a:ext cx="132144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600" dirty="0"/>
          </a:p>
          <a:p>
            <a:pPr algn="ctr"/>
            <a:r>
              <a:rPr lang="en-GB" sz="1600" dirty="0"/>
              <a:t>discard</a:t>
            </a:r>
          </a:p>
          <a:p>
            <a:pPr algn="ctr"/>
            <a:r>
              <a:rPr lang="it-IT" sz="1600" dirty="0" err="1"/>
              <a:t>gauge</a:t>
            </a:r>
            <a:endParaRPr lang="en-GB" sz="1600" dirty="0"/>
          </a:p>
          <a:p>
            <a:pPr algn="ctr"/>
            <a:endParaRPr lang="en-GB" sz="1600" dirty="0"/>
          </a:p>
        </p:txBody>
      </p:sp>
      <p:cxnSp>
        <p:nvCxnSpPr>
          <p:cNvPr id="77" name="Connettore 4 76"/>
          <p:cNvCxnSpPr>
            <a:stCxn id="40" idx="6"/>
            <a:endCxn id="76" idx="2"/>
          </p:cNvCxnSpPr>
          <p:nvPr/>
        </p:nvCxnSpPr>
        <p:spPr>
          <a:xfrm flipV="1">
            <a:off x="6416211" y="3815704"/>
            <a:ext cx="466966"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Connettore 4 86"/>
          <p:cNvCxnSpPr>
            <a:stCxn id="39" idx="4"/>
            <a:endCxn id="68" idx="0"/>
          </p:cNvCxnSpPr>
          <p:nvPr/>
        </p:nvCxnSpPr>
        <p:spPr>
          <a:xfrm rot="5400000">
            <a:off x="6440422" y="5236187"/>
            <a:ext cx="372157" cy="45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Connettore 4 92"/>
          <p:cNvCxnSpPr>
            <a:stCxn id="68" idx="2"/>
            <a:endCxn id="27" idx="4"/>
          </p:cNvCxnSpPr>
          <p:nvPr/>
        </p:nvCxnSpPr>
        <p:spPr>
          <a:xfrm rot="10800000">
            <a:off x="2547924" y="4537706"/>
            <a:ext cx="3248212" cy="12108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flipH="1" flipV="1">
            <a:off x="5796137" y="2445622"/>
            <a:ext cx="44010" cy="1184546"/>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4" name="Rectangle 5">
            <a:extLst>
              <a:ext uri="{FF2B5EF4-FFF2-40B4-BE49-F238E27FC236}">
                <a16:creationId xmlns:a16="http://schemas.microsoft.com/office/drawing/2014/main" id="{9529310F-209D-4FC3-82E8-EEC7E3A85851}"/>
              </a:ext>
            </a:extLst>
          </p:cNvPr>
          <p:cNvSpPr>
            <a:spLocks noChangeArrowheads="1"/>
          </p:cNvSpPr>
          <p:nvPr/>
        </p:nvSpPr>
        <p:spPr bwMode="auto">
          <a:xfrm>
            <a:off x="6624228" y="5118741"/>
            <a:ext cx="684803" cy="276999"/>
          </a:xfrm>
          <a:prstGeom prst="rect">
            <a:avLst/>
          </a:prstGeom>
          <a:noFill/>
        </p:spPr>
        <p:txBody>
          <a:bodyPr wrap="none" rtlCol="0">
            <a:spAutoFit/>
          </a:bodyPr>
          <a:lstStyle/>
          <a:p>
            <a:r>
              <a:rPr lang="en-US" altLang="en-US" sz="1200" dirty="0">
                <a:latin typeface="Arial" panose="020B0604020202020204" pitchFamily="34" charset="0"/>
                <a:cs typeface="Arial" panose="020B0604020202020204" pitchFamily="34" charset="0"/>
              </a:rPr>
              <a:t>[ else </a:t>
            </a:r>
            <a:r>
              <a:rPr lang="en-US" altLang="en-US" sz="1200" dirty="0">
                <a:latin typeface="Symbol" panose="05050102010706020507" pitchFamily="18" charset="2"/>
                <a:cs typeface="Arial" panose="020B0604020202020204" pitchFamily="34" charset="0"/>
              </a:rPr>
              <a:t>] </a:t>
            </a:r>
            <a:endParaRPr lang="en-US" altLang="en-US" sz="1200" dirty="0">
              <a:latin typeface="Arial" panose="020B0604020202020204" pitchFamily="34" charset="0"/>
              <a:cs typeface="Arial" panose="020B0604020202020204" pitchFamily="34" charset="0"/>
            </a:endParaRPr>
          </a:p>
        </p:txBody>
      </p:sp>
      <p:sp>
        <p:nvSpPr>
          <p:cNvPr id="106" name="Rettangolo 105"/>
          <p:cNvSpPr/>
          <p:nvPr/>
        </p:nvSpPr>
        <p:spPr>
          <a:xfrm>
            <a:off x="5892674" y="2445622"/>
            <a:ext cx="603563" cy="338554"/>
          </a:xfrm>
          <a:prstGeom prst="rect">
            <a:avLst/>
          </a:prstGeom>
        </p:spPr>
        <p:txBody>
          <a:bodyPr wrap="none">
            <a:spAutoFit/>
          </a:bodyPr>
          <a:lstStyle/>
          <a:p>
            <a:r>
              <a:rPr lang="it-IT" sz="1600" dirty="0" err="1"/>
              <a:t>reply</a:t>
            </a:r>
            <a:endParaRPr lang="en-GB" sz="1600" dirty="0"/>
          </a:p>
        </p:txBody>
      </p:sp>
      <p:cxnSp>
        <p:nvCxnSpPr>
          <p:cNvPr id="107" name="Connettore 2 106"/>
          <p:cNvCxnSpPr/>
          <p:nvPr/>
        </p:nvCxnSpPr>
        <p:spPr>
          <a:xfrm>
            <a:off x="7309031" y="5748575"/>
            <a:ext cx="895586" cy="14323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0" name="Rettangolo 109"/>
          <p:cNvSpPr/>
          <p:nvPr/>
        </p:nvSpPr>
        <p:spPr>
          <a:xfrm>
            <a:off x="7601054" y="5450830"/>
            <a:ext cx="603563" cy="338554"/>
          </a:xfrm>
          <a:prstGeom prst="rect">
            <a:avLst/>
          </a:prstGeom>
        </p:spPr>
        <p:txBody>
          <a:bodyPr wrap="none">
            <a:spAutoFit/>
          </a:bodyPr>
          <a:lstStyle/>
          <a:p>
            <a:r>
              <a:rPr lang="it-IT" sz="1600" dirty="0" err="1"/>
              <a:t>reply</a:t>
            </a:r>
            <a:endParaRPr lang="en-GB" sz="1600" dirty="0"/>
          </a:p>
        </p:txBody>
      </p:sp>
    </p:spTree>
    <p:extLst>
      <p:ext uri="{BB962C8B-B14F-4D97-AF65-F5344CB8AC3E}">
        <p14:creationId xmlns:p14="http://schemas.microsoft.com/office/powerpoint/2010/main" val="2480899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s0</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a16="http://schemas.microsoft.com/office/drawing/2014/main" id="{9529310F-209D-4FC3-82E8-EEC7E3A85851}"/>
              </a:ext>
            </a:extLst>
          </p:cNvPr>
          <p:cNvSpPr>
            <a:spLocks noChangeArrowheads="1"/>
          </p:cNvSpPr>
          <p:nvPr/>
        </p:nvSpPr>
        <p:spPr bwMode="auto">
          <a:xfrm>
            <a:off x="1985632" y="15590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2031229" y="2001384"/>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s1</a:t>
            </a:r>
            <a:endParaRPr lang="en-GB" sz="1600" dirty="0"/>
          </a:p>
        </p:txBody>
      </p:sp>
      <p:cxnSp>
        <p:nvCxnSpPr>
          <p:cNvPr id="29" name="Connettore 2 28"/>
          <p:cNvCxnSpPr>
            <a:stCxn id="4" idx="4"/>
            <a:endCxn id="8" idx="0"/>
          </p:cNvCxnSpPr>
          <p:nvPr/>
        </p:nvCxnSpPr>
        <p:spPr>
          <a:xfrm flipH="1">
            <a:off x="2404776" y="1517685"/>
            <a:ext cx="24768" cy="483699"/>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64" name="Connettore 4 63"/>
          <p:cNvCxnSpPr>
            <a:stCxn id="27" idx="5"/>
            <a:endCxn id="27" idx="7"/>
          </p:cNvCxnSpPr>
          <p:nvPr/>
        </p:nvCxnSpPr>
        <p:spPr>
          <a:xfrm rot="5400000" flipH="1">
            <a:off x="3749436" y="2347015"/>
            <a:ext cx="458256" cy="12700"/>
          </a:xfrm>
          <a:prstGeom prst="bentConnector5">
            <a:avLst>
              <a:gd name="adj1" fmla="val -49885"/>
              <a:gd name="adj2" fmla="val -4649283"/>
              <a:gd name="adj3" fmla="val 149885"/>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7" name="Ovale 26"/>
          <p:cNvSpPr/>
          <p:nvPr/>
        </p:nvSpPr>
        <p:spPr>
          <a:xfrm>
            <a:off x="3340879" y="2022979"/>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s2</a:t>
            </a:r>
            <a:endParaRPr lang="en-GB" sz="1600" dirty="0"/>
          </a:p>
        </p:txBody>
      </p:sp>
      <p:sp>
        <p:nvSpPr>
          <p:cNvPr id="30" name="Ovale 29"/>
          <p:cNvSpPr/>
          <p:nvPr/>
        </p:nvSpPr>
        <p:spPr>
          <a:xfrm>
            <a:off x="3357430" y="3319123"/>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s3</a:t>
            </a:r>
            <a:endParaRPr lang="en-GB" sz="1600" dirty="0"/>
          </a:p>
        </p:txBody>
      </p:sp>
      <p:sp>
        <p:nvSpPr>
          <p:cNvPr id="35" name="Rectangle 5">
            <a:extLst>
              <a:ext uri="{FF2B5EF4-FFF2-40B4-BE49-F238E27FC236}">
                <a16:creationId xmlns:a16="http://schemas.microsoft.com/office/drawing/2014/main" id="{9529310F-209D-4FC3-82E8-EEC7E3A85851}"/>
              </a:ext>
            </a:extLst>
          </p:cNvPr>
          <p:cNvSpPr>
            <a:spLocks noChangeArrowheads="1"/>
          </p:cNvSpPr>
          <p:nvPr/>
        </p:nvSpPr>
        <p:spPr bwMode="auto">
          <a:xfrm>
            <a:off x="2846962" y="196918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6" name="Connettore 2 35"/>
          <p:cNvCxnSpPr>
            <a:stCxn id="8" idx="6"/>
            <a:endCxn id="27" idx="2"/>
          </p:cNvCxnSpPr>
          <p:nvPr/>
        </p:nvCxnSpPr>
        <p:spPr>
          <a:xfrm>
            <a:off x="2778323" y="2325420"/>
            <a:ext cx="562556" cy="21595"/>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39" name="Connettore 2 38"/>
          <p:cNvCxnSpPr>
            <a:stCxn id="27" idx="4"/>
            <a:endCxn id="30" idx="0"/>
          </p:cNvCxnSpPr>
          <p:nvPr/>
        </p:nvCxnSpPr>
        <p:spPr>
          <a:xfrm>
            <a:off x="3714426" y="2671051"/>
            <a:ext cx="16551" cy="64807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5">
            <a:extLst>
              <a:ext uri="{FF2B5EF4-FFF2-40B4-BE49-F238E27FC236}">
                <a16:creationId xmlns:a16="http://schemas.microsoft.com/office/drawing/2014/main" id="{9529310F-209D-4FC3-82E8-EEC7E3A85851}"/>
              </a:ext>
            </a:extLst>
          </p:cNvPr>
          <p:cNvSpPr>
            <a:spLocks noChangeArrowheads="1"/>
          </p:cNvSpPr>
          <p:nvPr/>
        </p:nvSpPr>
        <p:spPr bwMode="auto">
          <a:xfrm>
            <a:off x="4634968" y="2177738"/>
            <a:ext cx="542136" cy="338554"/>
          </a:xfrm>
          <a:prstGeom prst="rect">
            <a:avLst/>
          </a:prstGeom>
          <a:noFill/>
        </p:spPr>
        <p:txBody>
          <a:bodyPr wrap="none" rtlCol="0">
            <a:spAutoFit/>
          </a:bodyPr>
          <a:lstStyle/>
          <a:p>
            <a:r>
              <a:rPr lang="en-US" altLang="en-US" sz="1600" dirty="0" err="1">
                <a:cs typeface="Arial" panose="020B0604020202020204" pitchFamily="34" charset="0"/>
              </a:rPr>
              <a:t>cmd</a:t>
            </a:r>
            <a:endParaRPr lang="en-US" altLang="en-US" sz="1600" dirty="0">
              <a:cs typeface="Arial" panose="020B0604020202020204" pitchFamily="34" charset="0"/>
            </a:endParaRPr>
          </a:p>
        </p:txBody>
      </p:sp>
      <p:sp>
        <p:nvSpPr>
          <p:cNvPr id="45" name="Rectangle 5">
            <a:extLst>
              <a:ext uri="{FF2B5EF4-FFF2-40B4-BE49-F238E27FC236}">
                <a16:creationId xmlns:a16="http://schemas.microsoft.com/office/drawing/2014/main" id="{9529310F-209D-4FC3-82E8-EEC7E3A85851}"/>
              </a:ext>
            </a:extLst>
          </p:cNvPr>
          <p:cNvSpPr>
            <a:spLocks noChangeArrowheads="1"/>
          </p:cNvSpPr>
          <p:nvPr/>
        </p:nvSpPr>
        <p:spPr bwMode="auto">
          <a:xfrm>
            <a:off x="3088959" y="2825810"/>
            <a:ext cx="536942" cy="338554"/>
          </a:xfrm>
          <a:prstGeom prst="rect">
            <a:avLst/>
          </a:prstGeom>
          <a:noFill/>
        </p:spPr>
        <p:txBody>
          <a:bodyPr wrap="none" rtlCol="0">
            <a:spAutoFit/>
          </a:bodyPr>
          <a:lstStyle/>
          <a:p>
            <a:r>
              <a:rPr lang="en-US" altLang="en-US" sz="1600" dirty="0">
                <a:cs typeface="Arial" panose="020B0604020202020204" pitchFamily="34" charset="0"/>
              </a:rPr>
              <a:t>tout</a:t>
            </a:r>
          </a:p>
        </p:txBody>
      </p:sp>
      <p:cxnSp>
        <p:nvCxnSpPr>
          <p:cNvPr id="46" name="Connettore 2 45"/>
          <p:cNvCxnSpPr/>
          <p:nvPr/>
        </p:nvCxnSpPr>
        <p:spPr>
          <a:xfrm>
            <a:off x="2671097" y="119364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ctangle 5">
            <a:extLst>
              <a:ext uri="{FF2B5EF4-FFF2-40B4-BE49-F238E27FC236}">
                <a16:creationId xmlns:a16="http://schemas.microsoft.com/office/drawing/2014/main" id="{9529310F-209D-4FC3-82E8-EEC7E3A85851}"/>
              </a:ext>
            </a:extLst>
          </p:cNvPr>
          <p:cNvSpPr>
            <a:spLocks noChangeArrowheads="1"/>
          </p:cNvSpPr>
          <p:nvPr/>
        </p:nvSpPr>
        <p:spPr bwMode="auto">
          <a:xfrm>
            <a:off x="2936372" y="796530"/>
            <a:ext cx="1924822" cy="338554"/>
          </a:xfrm>
          <a:prstGeom prst="rect">
            <a:avLst/>
          </a:prstGeom>
          <a:noFill/>
        </p:spPr>
        <p:txBody>
          <a:bodyPr wrap="none" rtlCol="0">
            <a:spAutoFit/>
          </a:bodyPr>
          <a:lstStyle/>
          <a:p>
            <a:r>
              <a:rPr lang="en-US" altLang="en-US" sz="1600" dirty="0">
                <a:solidFill>
                  <a:srgbClr val="C00000"/>
                </a:solidFill>
                <a:cs typeface="Arial" panose="020B0604020202020204" pitchFamily="34" charset="0"/>
              </a:rPr>
              <a:t>forward</a:t>
            </a:r>
            <a:r>
              <a:rPr lang="en-US" altLang="en-US" sz="1600" dirty="0">
                <a:cs typeface="Arial" panose="020B0604020202020204" pitchFamily="34" charset="0"/>
              </a:rPr>
              <a:t> </a:t>
            </a:r>
            <a:r>
              <a:rPr lang="en-US" altLang="en-US" sz="1600" dirty="0" err="1">
                <a:cs typeface="Arial" panose="020B0604020202020204" pitchFamily="34" charset="0"/>
              </a:rPr>
              <a:t>cmd</a:t>
            </a:r>
            <a:r>
              <a:rPr lang="en-US" altLang="en-US" sz="1600" dirty="0">
                <a:cs typeface="Arial" panose="020B0604020202020204" pitchFamily="34" charset="0"/>
              </a:rPr>
              <a:t> to itself</a:t>
            </a:r>
          </a:p>
        </p:txBody>
      </p:sp>
    </p:spTree>
    <p:extLst>
      <p:ext uri="{BB962C8B-B14F-4D97-AF65-F5344CB8AC3E}">
        <p14:creationId xmlns:p14="http://schemas.microsoft.com/office/powerpoint/2010/main" val="761217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a16="http://schemas.microsoft.com/office/drawing/2014/main" id="{9529310F-209D-4FC3-82E8-EEC7E3A85851}"/>
              </a:ext>
            </a:extLst>
          </p:cNvPr>
          <p:cNvSpPr>
            <a:spLocks noChangeArrowheads="1"/>
          </p:cNvSpPr>
          <p:nvPr/>
        </p:nvSpPr>
        <p:spPr bwMode="auto">
          <a:xfrm>
            <a:off x="2042490" y="16975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60996" cy="338554"/>
          </a:xfrm>
          <a:prstGeom prst="rect">
            <a:avLst/>
          </a:prstGeom>
          <a:noFill/>
        </p:spPr>
        <p:txBody>
          <a:bodyPr wrap="none" rtlCol="0">
            <a:spAutoFit/>
          </a:bodyPr>
          <a:lstStyle/>
          <a:p>
            <a:r>
              <a:rPr lang="it-IT" sz="1600" dirty="0"/>
              <a:t>r1</a:t>
            </a:r>
            <a:endParaRPr lang="en-GB" sz="1600"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86644" cy="338554"/>
          </a:xfrm>
          <a:prstGeom prst="rect">
            <a:avLst/>
          </a:prstGeom>
          <a:noFill/>
        </p:spPr>
        <p:txBody>
          <a:bodyPr wrap="none" rtlCol="0">
            <a:spAutoFit/>
          </a:bodyPr>
          <a:lstStyle/>
          <a:p>
            <a:r>
              <a:rPr lang="it-IT" sz="1600" dirty="0"/>
              <a:t>a1</a:t>
            </a:r>
            <a:endParaRPr lang="en-GB" sz="1600"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875561"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request</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858505"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replyTo</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id="{9529310F-209D-4FC3-82E8-EEC7E3A85851}"/>
              </a:ext>
            </a:extLst>
          </p:cNvPr>
          <p:cNvSpPr>
            <a:spLocks noChangeArrowheads="1"/>
          </p:cNvSpPr>
          <p:nvPr/>
        </p:nvSpPr>
        <p:spPr bwMode="auto">
          <a:xfrm>
            <a:off x="846001" y="305294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id="{9529310F-209D-4FC3-82E8-EEC7E3A85851}"/>
              </a:ext>
            </a:extLst>
          </p:cNvPr>
          <p:cNvSpPr>
            <a:spLocks noChangeArrowheads="1"/>
          </p:cNvSpPr>
          <p:nvPr/>
        </p:nvSpPr>
        <p:spPr bwMode="auto">
          <a:xfrm>
            <a:off x="8080566" y="18353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137986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a16="http://schemas.microsoft.com/office/drawing/2014/main"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handleAskFromCaller</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request</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askFor</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776855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a:t>yyyy</a:t>
            </a:r>
            <a:endParaRPr lang="en-GB" dirty="0"/>
          </a:p>
        </p:txBody>
      </p:sp>
      <p:sp>
        <p:nvSpPr>
          <p:cNvPr id="16" name="Ovale 33">
            <a:extLst>
              <a:ext uri="{FF2B5EF4-FFF2-40B4-BE49-F238E27FC236}">
                <a16:creationId xmlns:a16="http://schemas.microsoft.com/office/drawing/2014/main"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a:t>user</a:t>
            </a:r>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a:t>stepper</a:t>
            </a:r>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a:t>stepOk</a:t>
            </a:r>
            <a:endParaRPr lang="en-GB" dirty="0"/>
          </a:p>
          <a:p>
            <a:r>
              <a:rPr lang="it-IT" dirty="0" err="1"/>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a:t>step</a:t>
            </a:r>
            <a:endParaRPr lang="en-GB" dirty="0"/>
          </a:p>
        </p:txBody>
      </p:sp>
      <p:grpSp>
        <p:nvGrpSpPr>
          <p:cNvPr id="30" name="Gruppo 82">
            <a:extLst>
              <a:ext uri="{FF2B5EF4-FFF2-40B4-BE49-F238E27FC236}">
                <a16:creationId xmlns:a16="http://schemas.microsoft.com/office/drawing/2014/main"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sensor</a:t>
            </a:r>
            <a:r>
              <a:rPr lang="it-IT" dirty="0"/>
              <a:t>/</a:t>
            </a:r>
            <a:r>
              <a:rPr lang="it-IT" dirty="0" err="1"/>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Application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worker</a:t>
            </a:r>
            <a:r>
              <a:rPr lang="it-IT" dirty="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grpSp>
        <p:nvGrpSpPr>
          <p:cNvPr id="30" name="Gruppo 82">
            <a:extLst>
              <a:ext uri="{FF2B5EF4-FFF2-40B4-BE49-F238E27FC236}">
                <a16:creationId xmlns:a16="http://schemas.microsoft.com/office/drawing/2014/main"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a:t>sensor</a:t>
            </a:r>
            <a:r>
              <a:rPr lang="it-IT" dirty="0"/>
              <a:t>/</a:t>
            </a:r>
            <a:r>
              <a:rPr lang="it-IT" dirty="0" err="1"/>
              <a:t>collision</a:t>
            </a:r>
            <a:r>
              <a:rPr lang="it-IT" dirty="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a:t>collisionEvent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51</a:t>
            </a:fld>
            <a:endParaRPr lang="en-GB"/>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a16="http://schemas.microsoft.com/office/drawing/2014/main"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a:t>publish</a:t>
            </a:r>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a:t>publish</a:t>
            </a:r>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a:t>subscribed</a:t>
            </a:r>
          </a:p>
        </p:txBody>
      </p:sp>
      <p:grpSp>
        <p:nvGrpSpPr>
          <p:cNvPr id="80" name="Gruppo 82">
            <a:extLst>
              <a:ext uri="{FF2B5EF4-FFF2-40B4-BE49-F238E27FC236}">
                <a16:creationId xmlns:a16="http://schemas.microsoft.com/office/drawing/2014/main"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a:t>Ref to the owner</a:t>
            </a:r>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/xxx</a:t>
            </a:r>
            <a:r>
              <a:rPr lang="en-GB" sz="1400" dirty="0">
                <a:latin typeface="Arial" panose="020B0604020202020204" pitchFamily="34" charset="0"/>
                <a:cs typeface="Arial" panose="020B0604020202020204" pitchFamily="34" charset="0"/>
              </a:rPr>
              <a:t>"</a:t>
            </a: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52</a:t>
            </a:fld>
            <a:endParaRPr lang="en-GB"/>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a:t>basicrobot</a:t>
            </a:r>
            <a:endParaRPr lang="en-GB" dirty="0"/>
          </a:p>
        </p:txBody>
      </p:sp>
      <p:sp>
        <p:nvSpPr>
          <p:cNvPr id="33" name="Ovale 33">
            <a:extLst>
              <a:ext uri="{FF2B5EF4-FFF2-40B4-BE49-F238E27FC236}">
                <a16:creationId xmlns:a16="http://schemas.microsoft.com/office/drawing/2014/main"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endwork</a:t>
            </a:r>
            <a:endParaRPr lang="en-GB" sz="12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init</a:t>
            </a:r>
            <a:endParaRPr lang="en-GB" sz="12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a16="http://schemas.microsoft.com/office/drawing/2014/main" id="{9529310F-209D-4FC3-82E8-EEC7E3A85851}"/>
              </a:ext>
            </a:extLst>
          </p:cNvPr>
          <p:cNvSpPr>
            <a:spLocks noChangeArrowheads="1"/>
          </p:cNvSpPr>
          <p:nvPr/>
        </p:nvSpPr>
        <p:spPr bwMode="auto">
          <a:xfrm>
            <a:off x="5290988" y="4956462"/>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waitcmd</a:t>
            </a:r>
            <a:endParaRPr lang="en-GB" sz="12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a16="http://schemas.microsoft.com/office/drawing/2014/main" id="{9529310F-209D-4FC3-82E8-EEC7E3A85851}"/>
              </a:ext>
            </a:extLst>
          </p:cNvPr>
          <p:cNvSpPr>
            <a:spLocks noChangeArrowheads="1"/>
          </p:cNvSpPr>
          <p:nvPr/>
        </p:nvSpPr>
        <p:spPr bwMode="auto">
          <a:xfrm>
            <a:off x="7401041" y="6267261"/>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08473" cy="338554"/>
          </a:xfrm>
          <a:prstGeom prst="rect">
            <a:avLst/>
          </a:prstGeom>
        </p:spPr>
        <p:txBody>
          <a:bodyPr wrap="none">
            <a:spAutoFit/>
          </a:bodyPr>
          <a:lstStyle/>
          <a:p>
            <a:r>
              <a:rPr lang="en-GB" sz="1600" b="1" dirty="0">
                <a:solidFill>
                  <a:srgbClr val="00B0F0"/>
                </a:solidFill>
              </a:rPr>
              <a:t>end</a:t>
            </a: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execcmd</a:t>
            </a:r>
            <a:endParaRPr lang="en-GB" sz="1600"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548548" cy="338554"/>
          </a:xfrm>
          <a:prstGeom prst="rect">
            <a:avLst/>
          </a:prstGeom>
        </p:spPr>
        <p:txBody>
          <a:bodyPr wrap="none">
            <a:spAutoFit/>
          </a:bodyPr>
          <a:lstStyle/>
          <a:p>
            <a:r>
              <a:rPr lang="en-GB" sz="1600" b="1" dirty="0" err="1">
                <a:solidFill>
                  <a:srgbClr val="00B0F0"/>
                </a:solidFill>
              </a:rPr>
              <a:t>cmd</a:t>
            </a:r>
            <a:endParaRPr lang="en-GB" sz="1600"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handlesensor</a:t>
            </a:r>
            <a:endParaRPr lang="en-GB" sz="12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745717" cy="338554"/>
          </a:xfrm>
          <a:prstGeom prst="rect">
            <a:avLst/>
          </a:prstGeom>
        </p:spPr>
        <p:txBody>
          <a:bodyPr wrap="none">
            <a:spAutoFit/>
          </a:bodyPr>
          <a:lstStyle/>
          <a:p>
            <a:r>
              <a:rPr lang="en-GB" sz="1600" b="1" dirty="0">
                <a:solidFill>
                  <a:srgbClr val="00B0F0"/>
                </a:solidFill>
              </a:rPr>
              <a:t>sensor</a:t>
            </a: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a16="http://schemas.microsoft.com/office/drawing/2014/main" id="{9529310F-209D-4FC3-82E8-EEC7E3A85851}"/>
              </a:ext>
            </a:extLst>
          </p:cNvPr>
          <p:cNvSpPr>
            <a:spLocks noChangeArrowheads="1"/>
          </p:cNvSpPr>
          <p:nvPr/>
        </p:nvSpPr>
        <p:spPr bwMode="auto">
          <a:xfrm>
            <a:off x="7733705" y="44464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a:t>publish</a:t>
            </a:r>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a:t>subscribed</a:t>
            </a:r>
          </a:p>
        </p:txBody>
      </p:sp>
      <p:sp>
        <p:nvSpPr>
          <p:cNvPr id="73" name="Rettangolo 72"/>
          <p:cNvSpPr/>
          <p:nvPr/>
        </p:nvSpPr>
        <p:spPr>
          <a:xfrm>
            <a:off x="3029030" y="5160844"/>
            <a:ext cx="1226618" cy="369332"/>
          </a:xfrm>
          <a:prstGeom prst="rect">
            <a:avLst/>
          </a:prstGeom>
        </p:spPr>
        <p:txBody>
          <a:bodyPr wrap="none">
            <a:spAutoFit/>
          </a:bodyPr>
          <a:lstStyle/>
          <a:p>
            <a:r>
              <a:rPr lang="it-IT" dirty="0"/>
              <a:t>w | s | h …</a:t>
            </a:r>
          </a:p>
        </p:txBody>
      </p:sp>
      <p:grpSp>
        <p:nvGrpSpPr>
          <p:cNvPr id="62" name="Gruppo 82">
            <a:extLst>
              <a:ext uri="{FF2B5EF4-FFF2-40B4-BE49-F238E27FC236}">
                <a16:creationId xmlns:a16="http://schemas.microsoft.com/office/drawing/2014/main"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a:t>Ref to the owner</a:t>
            </a:r>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580028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53</a:t>
            </a:fld>
            <a:endParaRPr lang="en-GB"/>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unibo</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qak</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basicrobot</a:t>
            </a:r>
            <a:r>
              <a:rPr lang="en-GB" dirty="0">
                <a:latin typeface="Arial" panose="020B0604020202020204" pitchFamily="34" charset="0"/>
                <a:cs typeface="Arial" panose="020B0604020202020204" pitchFamily="34" charset="0"/>
              </a:rPr>
              <a:t>"</a:t>
            </a: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a16="http://schemas.microsoft.com/office/drawing/2014/main"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a:t>publish</a:t>
            </a:r>
          </a:p>
        </p:txBody>
      </p:sp>
      <p:sp>
        <p:nvSpPr>
          <p:cNvPr id="33" name="Ovale 33">
            <a:extLst>
              <a:ext uri="{FF2B5EF4-FFF2-40B4-BE49-F238E27FC236}">
                <a16:creationId xmlns:a16="http://schemas.microsoft.com/office/drawing/2014/main"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localController</a:t>
            </a:r>
            <a:endParaRPr lang="en-GB" dirty="0"/>
          </a:p>
          <a:p>
            <a:r>
              <a:rPr lang="en-GB" dirty="0"/>
              <a:t>(owner)</a:t>
            </a:r>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a:p>
            <a:r>
              <a:rPr lang="it-IT" sz="1100" dirty="0" err="1">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a16="http://schemas.microsoft.com/office/drawing/2014/main"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a:t>remoteController</a:t>
            </a:r>
            <a:endParaRPr lang="en-GB" dirty="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publish</a:t>
            </a:r>
          </a:p>
          <a:p>
            <a:r>
              <a:rPr lang="it-IT" dirty="0"/>
              <a:t>(a </a:t>
            </a:r>
            <a:r>
              <a:rPr lang="it-IT" dirty="0" err="1"/>
              <a:t>command</a:t>
            </a:r>
            <a:r>
              <a:rPr lang="it-IT" dirty="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a:t>command</a:t>
            </a:r>
            <a:endParaRPr lang="it-IT" dirty="0"/>
          </a:p>
          <a:p>
            <a:r>
              <a:rPr lang="it-IT" dirty="0" err="1"/>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54</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a:t>publish </a:t>
            </a:r>
            <a:r>
              <a:rPr lang="en-GB" dirty="0" err="1"/>
              <a:t>cmd</a:t>
            </a:r>
            <a:r>
              <a:rPr lang="en-GB" dirty="0"/>
              <a:t> dispatch</a:t>
            </a:r>
          </a:p>
        </p:txBody>
      </p:sp>
      <p:sp>
        <p:nvSpPr>
          <p:cNvPr id="32" name="Rettangolo 31"/>
          <p:cNvSpPr/>
          <p:nvPr/>
        </p:nvSpPr>
        <p:spPr>
          <a:xfrm>
            <a:off x="4816668" y="2442695"/>
            <a:ext cx="1958870" cy="369332"/>
          </a:xfrm>
          <a:prstGeom prst="rect">
            <a:avLst/>
          </a:prstGeom>
        </p:spPr>
        <p:txBody>
          <a:bodyPr wrap="none">
            <a:spAutoFit/>
          </a:bodyPr>
          <a:lstStyle/>
          <a:p>
            <a:r>
              <a:rPr lang="en-GB" dirty="0"/>
              <a:t>publish  sensor event </a:t>
            </a:r>
          </a:p>
        </p:txBody>
      </p:sp>
      <p:grpSp>
        <p:nvGrpSpPr>
          <p:cNvPr id="33" name="Gruppo 82">
            <a:extLst>
              <a:ext uri="{FF2B5EF4-FFF2-40B4-BE49-F238E27FC236}">
                <a16:creationId xmlns:a16="http://schemas.microsoft.com/office/drawing/2014/main"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2" name="Gruppo 82">
            <a:extLst>
              <a:ext uri="{FF2B5EF4-FFF2-40B4-BE49-F238E27FC236}">
                <a16:creationId xmlns:a16="http://schemas.microsoft.com/office/drawing/2014/main" id="{12D969AC-9EB0-4CF5-9EE5-D0DD7ACA9C72}"/>
              </a:ext>
            </a:extLst>
          </p:cNvPr>
          <p:cNvGrpSpPr/>
          <p:nvPr/>
        </p:nvGrpSpPr>
        <p:grpSpPr>
          <a:xfrm>
            <a:off x="1831235" y="4396230"/>
            <a:ext cx="866156" cy="763297"/>
            <a:chOff x="1194666" y="2417771"/>
            <a:chExt cx="866156" cy="763297"/>
          </a:xfrm>
        </p:grpSpPr>
        <p:sp>
          <p:nvSpPr>
            <p:cNvPr id="83"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5"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Rettangolo 85"/>
          <p:cNvSpPr/>
          <p:nvPr/>
        </p:nvSpPr>
        <p:spPr>
          <a:xfrm>
            <a:off x="597109" y="485036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87" name="Rettangolo 86"/>
          <p:cNvSpPr/>
          <p:nvPr/>
        </p:nvSpPr>
        <p:spPr>
          <a:xfrm>
            <a:off x="1436328" y="4043211"/>
            <a:ext cx="1433406" cy="369332"/>
          </a:xfrm>
          <a:prstGeom prst="rect">
            <a:avLst/>
          </a:prstGeom>
        </p:spPr>
        <p:txBody>
          <a:bodyPr wrap="none">
            <a:spAutoFit/>
          </a:bodyPr>
          <a:lstStyle/>
          <a:p>
            <a:r>
              <a:rPr lang="en-GB" dirty="0" err="1"/>
              <a:t>robotboundary</a:t>
            </a:r>
            <a:endParaRPr lang="en-GB" dirty="0"/>
          </a:p>
        </p:txBody>
      </p:sp>
      <p:cxnSp>
        <p:nvCxnSpPr>
          <p:cNvPr id="88" name="Connettore 2 87"/>
          <p:cNvCxnSpPr>
            <a:endCxn id="84" idx="1"/>
          </p:cNvCxnSpPr>
          <p:nvPr/>
        </p:nvCxnSpPr>
        <p:spPr>
          <a:xfrm>
            <a:off x="355539" y="4762297"/>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9" name="Ovale 33">
            <a:extLst>
              <a:ext uri="{FF2B5EF4-FFF2-40B4-BE49-F238E27FC236}">
                <a16:creationId xmlns:a16="http://schemas.microsoft.com/office/drawing/2014/main" id="{A4E6BBEC-1E11-48AC-9881-2BCB8F6CF48A}"/>
              </a:ext>
            </a:extLst>
          </p:cNvPr>
          <p:cNvSpPr/>
          <p:nvPr/>
        </p:nvSpPr>
        <p:spPr>
          <a:xfrm>
            <a:off x="2697391" y="4460725"/>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0" name="Connettore 2 126">
            <a:extLst>
              <a:ext uri="{FF2B5EF4-FFF2-40B4-BE49-F238E27FC236}">
                <a16:creationId xmlns:a16="http://schemas.microsoft.com/office/drawing/2014/main" id="{36CC678F-7232-496B-B9F9-4DE6B53CD494}"/>
              </a:ext>
            </a:extLst>
          </p:cNvPr>
          <p:cNvCxnSpPr/>
          <p:nvPr/>
        </p:nvCxnSpPr>
        <p:spPr>
          <a:xfrm flipH="1">
            <a:off x="3058785" y="45875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1" name="Rectangle 5">
            <a:extLst>
              <a:ext uri="{FF2B5EF4-FFF2-40B4-BE49-F238E27FC236}">
                <a16:creationId xmlns:a16="http://schemas.microsoft.com/office/drawing/2014/main" id="{DFDC7F0A-882C-4149-983D-9A958C225794}"/>
              </a:ext>
            </a:extLst>
          </p:cNvPr>
          <p:cNvSpPr>
            <a:spLocks noChangeArrowheads="1"/>
          </p:cNvSpPr>
          <p:nvPr/>
        </p:nvSpPr>
        <p:spPr bwMode="auto">
          <a:xfrm>
            <a:off x="3485115" y="4411402"/>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92" name="Ovale 33">
            <a:extLst>
              <a:ext uri="{FF2B5EF4-FFF2-40B4-BE49-F238E27FC236}">
                <a16:creationId xmlns:a16="http://schemas.microsoft.com/office/drawing/2014/main" id="{3D0173EE-08DD-4F1E-9226-740254360410}"/>
              </a:ext>
            </a:extLst>
          </p:cNvPr>
          <p:cNvSpPr/>
          <p:nvPr/>
        </p:nvSpPr>
        <p:spPr>
          <a:xfrm>
            <a:off x="3720230" y="469867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3" name="Straight Arrow Connector 32">
            <a:extLst>
              <a:ext uri="{FF2B5EF4-FFF2-40B4-BE49-F238E27FC236}">
                <a16:creationId xmlns:a16="http://schemas.microsoft.com/office/drawing/2014/main" id="{F5733152-082A-43F7-B943-085C85850C21}"/>
              </a:ext>
            </a:extLst>
          </p:cNvPr>
          <p:cNvCxnSpPr>
            <a:endCxn id="92" idx="2"/>
          </p:cNvCxnSpPr>
          <p:nvPr/>
        </p:nvCxnSpPr>
        <p:spPr>
          <a:xfrm>
            <a:off x="3442349" y="482997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ttangolo 93"/>
          <p:cNvSpPr/>
          <p:nvPr/>
        </p:nvSpPr>
        <p:spPr>
          <a:xfrm>
            <a:off x="2804747" y="4140646"/>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95" name="Connettore 4 94"/>
          <p:cNvCxnSpPr>
            <a:stCxn id="89" idx="4"/>
            <a:endCxn id="84" idx="2"/>
          </p:cNvCxnSpPr>
          <p:nvPr/>
        </p:nvCxnSpPr>
        <p:spPr>
          <a:xfrm rot="5400000" flipH="1">
            <a:off x="2376760" y="4485314"/>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6" name="Rettangolo 95"/>
          <p:cNvSpPr/>
          <p:nvPr/>
        </p:nvSpPr>
        <p:spPr>
          <a:xfrm>
            <a:off x="1924174" y="5581624"/>
            <a:ext cx="1604927" cy="369332"/>
          </a:xfrm>
          <a:prstGeom prst="rect">
            <a:avLst/>
          </a:prstGeom>
        </p:spPr>
        <p:txBody>
          <a:bodyPr wrap="none">
            <a:spAutoFit/>
          </a:bodyPr>
          <a:lstStyle/>
          <a:p>
            <a:r>
              <a:rPr lang="en-GB" dirty="0"/>
              <a:t>sensor (collision)</a:t>
            </a:r>
          </a:p>
        </p:txBody>
      </p:sp>
      <p:grpSp>
        <p:nvGrpSpPr>
          <p:cNvPr id="97" name="Gruppo 96"/>
          <p:cNvGrpSpPr/>
          <p:nvPr/>
        </p:nvGrpSpPr>
        <p:grpSpPr>
          <a:xfrm>
            <a:off x="6565145" y="3924872"/>
            <a:ext cx="1701946" cy="1234655"/>
            <a:chOff x="2455140" y="2004003"/>
            <a:chExt cx="1701946" cy="1234655"/>
          </a:xfrm>
        </p:grpSpPr>
        <p:sp>
          <p:nvSpPr>
            <p:cNvPr id="98" name="Triangolo isoscele 97"/>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99"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101"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3"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00" name="Rettangolo 99"/>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104" name="Rettangolo 103"/>
          <p:cNvSpPr/>
          <p:nvPr/>
        </p:nvSpPr>
        <p:spPr>
          <a:xfrm>
            <a:off x="5305904" y="4216505"/>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105" name="Connettore 2 104"/>
          <p:cNvCxnSpPr/>
          <p:nvPr/>
        </p:nvCxnSpPr>
        <p:spPr>
          <a:xfrm>
            <a:off x="5064334" y="4528459"/>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Rettangolo 105"/>
          <p:cNvSpPr/>
          <p:nvPr/>
        </p:nvSpPr>
        <p:spPr>
          <a:xfrm>
            <a:off x="6091457" y="3670493"/>
            <a:ext cx="947375" cy="369332"/>
          </a:xfrm>
          <a:prstGeom prst="rect">
            <a:avLst/>
          </a:prstGeom>
        </p:spPr>
        <p:txBody>
          <a:bodyPr wrap="none">
            <a:spAutoFit/>
          </a:bodyPr>
          <a:lstStyle/>
          <a:p>
            <a:r>
              <a:rPr lang="en-GB" dirty="0"/>
              <a:t>collision</a:t>
            </a:r>
          </a:p>
        </p:txBody>
      </p:sp>
      <p:grpSp>
        <p:nvGrpSpPr>
          <p:cNvPr id="111" name="Gruppo 110"/>
          <p:cNvGrpSpPr/>
          <p:nvPr/>
        </p:nvGrpSpPr>
        <p:grpSpPr>
          <a:xfrm>
            <a:off x="6311057" y="4039825"/>
            <a:ext cx="592487" cy="258092"/>
            <a:chOff x="5133975" y="5295900"/>
            <a:chExt cx="342900" cy="238125"/>
          </a:xfrm>
        </p:grpSpPr>
        <p:sp>
          <p:nvSpPr>
            <p:cNvPr id="112" name="Figura a mano libera 111"/>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3" name="Figura a mano libera 112"/>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Figura a mano libera 113"/>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078179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55</a:t>
            </a:fld>
            <a:endParaRPr lang="en-GB"/>
          </a:p>
        </p:txBody>
      </p:sp>
      <p:sp>
        <p:nvSpPr>
          <p:cNvPr id="4" name="Ovale 3"/>
          <p:cNvSpPr/>
          <p:nvPr/>
        </p:nvSpPr>
        <p:spPr>
          <a:xfrm>
            <a:off x="546809" y="79683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5" name="Ovale 4"/>
          <p:cNvSpPr/>
          <p:nvPr/>
        </p:nvSpPr>
        <p:spPr>
          <a:xfrm>
            <a:off x="402793" y="1031529"/>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6" name="Connettore 4 5"/>
          <p:cNvCxnSpPr/>
          <p:nvPr/>
        </p:nvCxnSpPr>
        <p:spPr>
          <a:xfrm flipV="1">
            <a:off x="1266889" y="1105457"/>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e 7"/>
          <p:cNvSpPr/>
          <p:nvPr/>
        </p:nvSpPr>
        <p:spPr>
          <a:xfrm>
            <a:off x="1853355" y="781421"/>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9" name="Ovale 8"/>
          <p:cNvSpPr/>
          <p:nvPr/>
        </p:nvSpPr>
        <p:spPr>
          <a:xfrm>
            <a:off x="3563560" y="7750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10" name="Rettangolo 9"/>
          <p:cNvSpPr/>
          <p:nvPr/>
        </p:nvSpPr>
        <p:spPr>
          <a:xfrm>
            <a:off x="2889607" y="795384"/>
            <a:ext cx="501548" cy="307777"/>
          </a:xfrm>
          <a:prstGeom prst="rect">
            <a:avLst/>
          </a:prstGeom>
        </p:spPr>
        <p:txBody>
          <a:bodyPr wrap="none">
            <a:spAutoFit/>
          </a:bodyPr>
          <a:lstStyle/>
          <a:p>
            <a:r>
              <a:rPr lang="en-GB" sz="1400" dirty="0"/>
              <a:t>stop</a:t>
            </a:r>
          </a:p>
        </p:txBody>
      </p:sp>
      <p:cxnSp>
        <p:nvCxnSpPr>
          <p:cNvPr id="11" name="Connettore 4 10"/>
          <p:cNvCxnSpPr>
            <a:stCxn id="8" idx="6"/>
            <a:endCxn id="9" idx="2"/>
          </p:cNvCxnSpPr>
          <p:nvPr/>
        </p:nvCxnSpPr>
        <p:spPr>
          <a:xfrm flipV="1">
            <a:off x="2744337" y="1099106"/>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5476985" y="1352639"/>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15" name="Ovale 14"/>
          <p:cNvSpPr/>
          <p:nvPr/>
        </p:nvSpPr>
        <p:spPr>
          <a:xfrm>
            <a:off x="3578846" y="204789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19" name="Connettore 4 18"/>
          <p:cNvCxnSpPr>
            <a:stCxn id="8" idx="5"/>
            <a:endCxn id="15" idx="0"/>
          </p:cNvCxnSpPr>
          <p:nvPr/>
        </p:nvCxnSpPr>
        <p:spPr>
          <a:xfrm rot="16200000" flipH="1">
            <a:off x="3027726" y="920715"/>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ttore 4 19"/>
          <p:cNvCxnSpPr>
            <a:stCxn id="9" idx="0"/>
            <a:endCxn id="8" idx="0"/>
          </p:cNvCxnSpPr>
          <p:nvPr/>
        </p:nvCxnSpPr>
        <p:spPr>
          <a:xfrm rot="16200000" flipH="1" flipV="1">
            <a:off x="3216059" y="-142144"/>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2799337" y="1368898"/>
            <a:ext cx="799321" cy="307777"/>
          </a:xfrm>
          <a:prstGeom prst="rect">
            <a:avLst/>
          </a:prstGeom>
        </p:spPr>
        <p:txBody>
          <a:bodyPr wrap="none">
            <a:spAutoFit/>
          </a:bodyPr>
          <a:lstStyle/>
          <a:p>
            <a:r>
              <a:rPr lang="en-GB" sz="1400" b="1" dirty="0">
                <a:solidFill>
                  <a:srgbClr val="FF0000"/>
                </a:solidFill>
              </a:rPr>
              <a:t>collision</a:t>
            </a:r>
          </a:p>
        </p:txBody>
      </p:sp>
      <p:sp>
        <p:nvSpPr>
          <p:cNvPr id="28" name="Rettangolo 27"/>
          <p:cNvSpPr/>
          <p:nvPr/>
        </p:nvSpPr>
        <p:spPr>
          <a:xfrm>
            <a:off x="2857161" y="188569"/>
            <a:ext cx="732123" cy="307777"/>
          </a:xfrm>
          <a:prstGeom prst="rect">
            <a:avLst/>
          </a:prstGeom>
        </p:spPr>
        <p:txBody>
          <a:bodyPr wrap="none">
            <a:spAutoFit/>
          </a:bodyPr>
          <a:lstStyle/>
          <a:p>
            <a:r>
              <a:rPr lang="en-GB" sz="1400" dirty="0"/>
              <a:t>resume</a:t>
            </a:r>
          </a:p>
        </p:txBody>
      </p:sp>
      <p:cxnSp>
        <p:nvCxnSpPr>
          <p:cNvPr id="32" name="Connettore 4 31"/>
          <p:cNvCxnSpPr>
            <a:stCxn id="15" idx="6"/>
            <a:endCxn id="14" idx="4"/>
          </p:cNvCxnSpPr>
          <p:nvPr/>
        </p:nvCxnSpPr>
        <p:spPr>
          <a:xfrm flipV="1">
            <a:off x="4730974" y="2000711"/>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ttangolo 33"/>
          <p:cNvSpPr/>
          <p:nvPr/>
        </p:nvSpPr>
        <p:spPr>
          <a:xfrm>
            <a:off x="4730974" y="2000710"/>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40" name="Connettore 4 39"/>
          <p:cNvCxnSpPr>
            <a:stCxn id="15" idx="2"/>
            <a:endCxn id="8" idx="4"/>
          </p:cNvCxnSpPr>
          <p:nvPr/>
        </p:nvCxnSpPr>
        <p:spPr>
          <a:xfrm rot="10800000">
            <a:off x="2298846" y="1429493"/>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ttangolo 40"/>
          <p:cNvSpPr/>
          <p:nvPr/>
        </p:nvSpPr>
        <p:spPr>
          <a:xfrm>
            <a:off x="2330850" y="2058508"/>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44" name="Rettangolo 43"/>
          <p:cNvSpPr/>
          <p:nvPr/>
        </p:nvSpPr>
        <p:spPr>
          <a:xfrm>
            <a:off x="1194060" y="680639"/>
            <a:ext cx="521938" cy="307777"/>
          </a:xfrm>
          <a:prstGeom prst="rect">
            <a:avLst/>
          </a:prstGeom>
        </p:spPr>
        <p:txBody>
          <a:bodyPr wrap="none">
            <a:spAutoFit/>
          </a:bodyPr>
          <a:lstStyle/>
          <a:p>
            <a:r>
              <a:rPr lang="en-GB" sz="1400" dirty="0"/>
              <a:t>start</a:t>
            </a:r>
          </a:p>
        </p:txBody>
      </p:sp>
      <p:grpSp>
        <p:nvGrpSpPr>
          <p:cNvPr id="45" name="Gruppo 44"/>
          <p:cNvGrpSpPr/>
          <p:nvPr/>
        </p:nvGrpSpPr>
        <p:grpSpPr>
          <a:xfrm>
            <a:off x="2857161" y="3284269"/>
            <a:ext cx="1701946" cy="1234655"/>
            <a:chOff x="2455140" y="2004003"/>
            <a:chExt cx="1701946" cy="1234655"/>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7"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49"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0"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51"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8" name="Rettangolo 47"/>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52" name="Rettangolo 51"/>
          <p:cNvSpPr/>
          <p:nvPr/>
        </p:nvSpPr>
        <p:spPr>
          <a:xfrm>
            <a:off x="1597920" y="3575902"/>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53" name="Connettore 2 52"/>
          <p:cNvCxnSpPr/>
          <p:nvPr/>
        </p:nvCxnSpPr>
        <p:spPr>
          <a:xfrm>
            <a:off x="1356350" y="3887856"/>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4" name="Rettangolo 53"/>
          <p:cNvSpPr/>
          <p:nvPr/>
        </p:nvSpPr>
        <p:spPr>
          <a:xfrm>
            <a:off x="2383473" y="3029890"/>
            <a:ext cx="947375" cy="369332"/>
          </a:xfrm>
          <a:prstGeom prst="rect">
            <a:avLst/>
          </a:prstGeom>
        </p:spPr>
        <p:txBody>
          <a:bodyPr wrap="none">
            <a:spAutoFit/>
          </a:bodyPr>
          <a:lstStyle/>
          <a:p>
            <a:r>
              <a:rPr lang="en-GB" dirty="0"/>
              <a:t>collision</a:t>
            </a:r>
          </a:p>
        </p:txBody>
      </p:sp>
      <p:grpSp>
        <p:nvGrpSpPr>
          <p:cNvPr id="55" name="Gruppo 54"/>
          <p:cNvGrpSpPr/>
          <p:nvPr/>
        </p:nvGrpSpPr>
        <p:grpSpPr>
          <a:xfrm>
            <a:off x="2603073" y="3399222"/>
            <a:ext cx="592487" cy="258092"/>
            <a:chOff x="5133975" y="5295900"/>
            <a:chExt cx="342900" cy="238125"/>
          </a:xfrm>
        </p:grpSpPr>
        <p:sp>
          <p:nvSpPr>
            <p:cNvPr id="56" name="Figura a mano libera 5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Figura a mano libera 5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p:cNvGrpSpPr/>
          <p:nvPr/>
        </p:nvGrpSpPr>
        <p:grpSpPr>
          <a:xfrm>
            <a:off x="6463354" y="3207208"/>
            <a:ext cx="1696867" cy="1234655"/>
            <a:chOff x="2460219" y="2004003"/>
            <a:chExt cx="1696867" cy="1234655"/>
          </a:xfrm>
        </p:grpSpPr>
        <p:sp>
          <p:nvSpPr>
            <p:cNvPr id="60" name="Triangolo isoscele 59"/>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61"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63"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2" name="Rettangolo 6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cxnSp>
        <p:nvCxnSpPr>
          <p:cNvPr id="66" name="Connettore 2 65"/>
          <p:cNvCxnSpPr/>
          <p:nvPr/>
        </p:nvCxnSpPr>
        <p:spPr>
          <a:xfrm>
            <a:off x="4987658" y="3767475"/>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7" name="Rettangolo 66"/>
          <p:cNvSpPr/>
          <p:nvPr/>
        </p:nvSpPr>
        <p:spPr>
          <a:xfrm>
            <a:off x="5251818" y="3332950"/>
            <a:ext cx="1085554" cy="369332"/>
          </a:xfrm>
          <a:prstGeom prst="rect">
            <a:avLst/>
          </a:prstGeom>
        </p:spPr>
        <p:txBody>
          <a:bodyPr wrap="none">
            <a:spAutoFit/>
          </a:bodyPr>
          <a:lstStyle/>
          <a:p>
            <a:r>
              <a:rPr lang="en-GB" dirty="0" err="1"/>
              <a:t>cmd</a:t>
            </a:r>
            <a:r>
              <a:rPr lang="en-GB" dirty="0"/>
              <a:t>( M ) </a:t>
            </a:r>
          </a:p>
        </p:txBody>
      </p:sp>
      <p:sp>
        <p:nvSpPr>
          <p:cNvPr id="68" name="CasellaDiTesto 67"/>
          <p:cNvSpPr txBox="1"/>
          <p:nvPr/>
        </p:nvSpPr>
        <p:spPr>
          <a:xfrm>
            <a:off x="4851250" y="3878415"/>
            <a:ext cx="629468" cy="400110"/>
          </a:xfrm>
          <a:prstGeom prst="rect">
            <a:avLst/>
          </a:prstGeom>
          <a:noFill/>
        </p:spPr>
        <p:txBody>
          <a:bodyPr wrap="none" rtlCol="0">
            <a:spAutoFit/>
          </a:bodyPr>
          <a:lstStyle/>
          <a:p>
            <a:r>
              <a:rPr lang="it-IT" sz="2000" dirty="0" err="1"/>
              <a:t>step</a:t>
            </a:r>
            <a:endParaRPr lang="en-GB" sz="2000" dirty="0"/>
          </a:p>
        </p:txBody>
      </p:sp>
      <p:grpSp>
        <p:nvGrpSpPr>
          <p:cNvPr id="69" name="Gruppo 68"/>
          <p:cNvGrpSpPr/>
          <p:nvPr/>
        </p:nvGrpSpPr>
        <p:grpSpPr>
          <a:xfrm>
            <a:off x="5560214" y="4296100"/>
            <a:ext cx="666895" cy="86434"/>
            <a:chOff x="4592177" y="4419530"/>
            <a:chExt cx="666895" cy="86434"/>
          </a:xfrm>
        </p:grpSpPr>
        <p:cxnSp>
          <p:nvCxnSpPr>
            <p:cNvPr id="70" name="Connettore 1 6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Triangolo isoscele 7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72" name="CasellaDiTesto 71"/>
          <p:cNvSpPr txBox="1"/>
          <p:nvPr/>
        </p:nvSpPr>
        <p:spPr>
          <a:xfrm>
            <a:off x="5419553" y="4382534"/>
            <a:ext cx="984885" cy="584775"/>
          </a:xfrm>
          <a:prstGeom prst="rect">
            <a:avLst/>
          </a:prstGeom>
          <a:noFill/>
        </p:spPr>
        <p:txBody>
          <a:bodyPr wrap="none" rtlCol="0">
            <a:spAutoFit/>
          </a:bodyPr>
          <a:lstStyle/>
          <a:p>
            <a:r>
              <a:rPr lang="it-IT" sz="1600" dirty="0" err="1"/>
              <a:t>stepDone</a:t>
            </a:r>
            <a:endParaRPr lang="it-IT" sz="1600" dirty="0"/>
          </a:p>
          <a:p>
            <a:r>
              <a:rPr lang="it-IT" sz="1600" dirty="0" err="1"/>
              <a:t>stepFail</a:t>
            </a:r>
            <a:endParaRPr lang="en-GB" sz="1600" dirty="0"/>
          </a:p>
        </p:txBody>
      </p:sp>
      <p:grpSp>
        <p:nvGrpSpPr>
          <p:cNvPr id="75" name="Gruppo 74"/>
          <p:cNvGrpSpPr/>
          <p:nvPr/>
        </p:nvGrpSpPr>
        <p:grpSpPr>
          <a:xfrm>
            <a:off x="5546616" y="3950761"/>
            <a:ext cx="787334" cy="86434"/>
            <a:chOff x="4828913" y="4220922"/>
            <a:chExt cx="787334" cy="86434"/>
          </a:xfrm>
        </p:grpSpPr>
        <p:sp>
          <p:nvSpPr>
            <p:cNvPr id="73" name="Triangolo isoscele 72"/>
            <p:cNvSpPr/>
            <p:nvPr/>
          </p:nvSpPr>
          <p:spPr>
            <a:xfrm rot="5400000" flipH="1">
              <a:off x="5503399" y="4194507"/>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74" name="Connettore 1 73"/>
            <p:cNvCxnSpPr>
              <a:endCxn id="73" idx="3"/>
            </p:cNvCxnSpPr>
            <p:nvPr/>
          </p:nvCxnSpPr>
          <p:spPr>
            <a:xfrm>
              <a:off x="4828913" y="4263933"/>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uppo 75"/>
          <p:cNvGrpSpPr/>
          <p:nvPr/>
        </p:nvGrpSpPr>
        <p:grpSpPr>
          <a:xfrm flipH="1">
            <a:off x="6264319" y="3019020"/>
            <a:ext cx="592487" cy="258092"/>
            <a:chOff x="5133975" y="5295900"/>
            <a:chExt cx="342900" cy="238125"/>
          </a:xfrm>
        </p:grpSpPr>
        <p:sp>
          <p:nvSpPr>
            <p:cNvPr id="77" name="Figura a mano libera 7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Figura a mano libera 7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0" name="Rettangolo 79"/>
          <p:cNvSpPr/>
          <p:nvPr/>
        </p:nvSpPr>
        <p:spPr>
          <a:xfrm>
            <a:off x="5320907" y="2927267"/>
            <a:ext cx="947375" cy="369332"/>
          </a:xfrm>
          <a:prstGeom prst="rect">
            <a:avLst/>
          </a:prstGeom>
        </p:spPr>
        <p:txBody>
          <a:bodyPr wrap="none">
            <a:spAutoFit/>
          </a:bodyPr>
          <a:lstStyle/>
          <a:p>
            <a:r>
              <a:rPr lang="en-GB" dirty="0"/>
              <a:t>collision</a:t>
            </a:r>
          </a:p>
        </p:txBody>
      </p:sp>
      <p:grpSp>
        <p:nvGrpSpPr>
          <p:cNvPr id="81" name="Gruppo 80"/>
          <p:cNvGrpSpPr/>
          <p:nvPr/>
        </p:nvGrpSpPr>
        <p:grpSpPr>
          <a:xfrm>
            <a:off x="6856806" y="5133150"/>
            <a:ext cx="558683" cy="519971"/>
            <a:chOff x="4403491" y="4276791"/>
            <a:chExt cx="749721" cy="720080"/>
          </a:xfrm>
        </p:grpSpPr>
        <p:sp>
          <p:nvSpPr>
            <p:cNvPr id="82"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83"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85" name="Ovale 33">
            <a:extLst>
              <a:ext uri="{FF2B5EF4-FFF2-40B4-BE49-F238E27FC236}">
                <a16:creationId xmlns:a16="http://schemas.microsoft.com/office/drawing/2014/main" id="{A4E6BBEC-1E11-48AC-9881-2BCB8F6CF48A}"/>
              </a:ext>
            </a:extLst>
          </p:cNvPr>
          <p:cNvSpPr/>
          <p:nvPr/>
        </p:nvSpPr>
        <p:spPr>
          <a:xfrm>
            <a:off x="7035640" y="4441863"/>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7" name="Rettangolo 86"/>
          <p:cNvSpPr/>
          <p:nvPr/>
        </p:nvSpPr>
        <p:spPr>
          <a:xfrm>
            <a:off x="7140540" y="4582178"/>
            <a:ext cx="1314655" cy="338554"/>
          </a:xfrm>
          <a:prstGeom prst="rect">
            <a:avLst/>
          </a:prstGeom>
        </p:spPr>
        <p:txBody>
          <a:bodyPr wrap="none">
            <a:spAutoFit/>
          </a:bodyPr>
          <a:lstStyle/>
          <a:p>
            <a:r>
              <a:rPr lang="en-GB" sz="1600" dirty="0" err="1"/>
              <a:t>robotSupport</a:t>
            </a:r>
            <a:endParaRPr lang="en-GB" sz="1600" dirty="0"/>
          </a:p>
        </p:txBody>
      </p:sp>
      <p:sp>
        <p:nvSpPr>
          <p:cNvPr id="88" name="Rettangolo 87"/>
          <p:cNvSpPr/>
          <p:nvPr/>
        </p:nvSpPr>
        <p:spPr>
          <a:xfrm>
            <a:off x="7203285" y="5325765"/>
            <a:ext cx="1689886"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virtualRobotSupportQak</a:t>
            </a:r>
            <a:endParaRPr lang="en-GB" sz="1100" dirty="0">
              <a:latin typeface="Arial" panose="020B0604020202020204" pitchFamily="34" charset="0"/>
              <a:cs typeface="Arial" panose="020B0604020202020204" pitchFamily="34" charset="0"/>
            </a:endParaRPr>
          </a:p>
        </p:txBody>
      </p:sp>
      <p:sp>
        <p:nvSpPr>
          <p:cNvPr id="89" name="Rectangle 5">
            <a:extLst>
              <a:ext uri="{FF2B5EF4-FFF2-40B4-BE49-F238E27FC236}">
                <a16:creationId xmlns:a16="http://schemas.microsoft.com/office/drawing/2014/main" id="{DFDC7F0A-882C-4149-983D-9A958C225794}"/>
              </a:ext>
            </a:extLst>
          </p:cNvPr>
          <p:cNvSpPr>
            <a:spLocks noChangeArrowheads="1"/>
          </p:cNvSpPr>
          <p:nvPr/>
        </p:nvSpPr>
        <p:spPr bwMode="auto">
          <a:xfrm>
            <a:off x="5807302" y="5536739"/>
            <a:ext cx="914033"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TCP socket</a:t>
            </a:r>
          </a:p>
        </p:txBody>
      </p:sp>
      <p:sp>
        <p:nvSpPr>
          <p:cNvPr id="90" name="Ovale 33">
            <a:extLst>
              <a:ext uri="{FF2B5EF4-FFF2-40B4-BE49-F238E27FC236}">
                <a16:creationId xmlns:a16="http://schemas.microsoft.com/office/drawing/2014/main" id="{3D0173EE-08DD-4F1E-9226-740254360410}"/>
              </a:ext>
            </a:extLst>
          </p:cNvPr>
          <p:cNvSpPr/>
          <p:nvPr/>
        </p:nvSpPr>
        <p:spPr>
          <a:xfrm>
            <a:off x="6657822" y="551561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Tree>
    <p:extLst>
      <p:ext uri="{BB962C8B-B14F-4D97-AF65-F5344CB8AC3E}">
        <p14:creationId xmlns:p14="http://schemas.microsoft.com/office/powerpoint/2010/main" val="1856235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56</a:t>
            </a:fld>
            <a:endParaRPr lang="en-GB"/>
          </a:p>
        </p:txBody>
      </p:sp>
      <p:sp>
        <p:nvSpPr>
          <p:cNvPr id="4" name="Rettangolo arrotondato 3"/>
          <p:cNvSpPr/>
          <p:nvPr/>
        </p:nvSpPr>
        <p:spPr>
          <a:xfrm>
            <a:off x="5534417" y="54868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grpSp>
        <p:nvGrpSpPr>
          <p:cNvPr id="5" name="Gruppo 4"/>
          <p:cNvGrpSpPr/>
          <p:nvPr/>
        </p:nvGrpSpPr>
        <p:grpSpPr>
          <a:xfrm>
            <a:off x="5915037" y="939464"/>
            <a:ext cx="1696867" cy="1234655"/>
            <a:chOff x="2460219" y="2004003"/>
            <a:chExt cx="1696867" cy="1234655"/>
          </a:xfrm>
        </p:grpSpPr>
        <p:sp>
          <p:nvSpPr>
            <p:cNvPr id="6" name="Triangolo isoscele 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7"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9"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2" name="Rettangolo 11"/>
          <p:cNvSpPr/>
          <p:nvPr/>
        </p:nvSpPr>
        <p:spPr>
          <a:xfrm>
            <a:off x="5828801" y="32008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ctxbasicrobot</a:t>
            </a:r>
            <a:endParaRPr lang="en-GB" dirty="0">
              <a:solidFill>
                <a:schemeClr val="tx1"/>
              </a:solidFill>
            </a:endParaRPr>
          </a:p>
        </p:txBody>
      </p:sp>
      <p:sp>
        <p:nvSpPr>
          <p:cNvPr id="13" name="Rettangolo 12"/>
          <p:cNvSpPr/>
          <p:nvPr/>
        </p:nvSpPr>
        <p:spPr>
          <a:xfrm>
            <a:off x="4972244" y="1347361"/>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8020</a:t>
            </a:r>
          </a:p>
        </p:txBody>
      </p:sp>
      <p:sp>
        <p:nvSpPr>
          <p:cNvPr id="14" name="Rettangolo arrotondato 3">
            <a:extLst>
              <a:ext uri="{FF2B5EF4-FFF2-40B4-BE49-F238E27FC236}">
                <a16:creationId xmlns:a16="http://schemas.microsoft.com/office/drawing/2014/main" id="{9E0A19CE-001B-4E02-AC1D-390C8200D550}"/>
              </a:ext>
            </a:extLst>
          </p:cNvPr>
          <p:cNvSpPr/>
          <p:nvPr/>
        </p:nvSpPr>
        <p:spPr>
          <a:xfrm>
            <a:off x="1484407" y="48420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5" name="Rettangolo 11">
            <a:extLst>
              <a:ext uri="{FF2B5EF4-FFF2-40B4-BE49-F238E27FC236}">
                <a16:creationId xmlns:a16="http://schemas.microsoft.com/office/drawing/2014/main" id="{F88BC2D4-A3F6-4457-98A9-8A0DD865223A}"/>
              </a:ext>
            </a:extLst>
          </p:cNvPr>
          <p:cNvSpPr/>
          <p:nvPr/>
        </p:nvSpPr>
        <p:spPr>
          <a:xfrm>
            <a:off x="1761189" y="25560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ctxrobotboundary</a:t>
            </a:r>
            <a:endParaRPr lang="en-GB" dirty="0">
              <a:solidFill>
                <a:schemeClr val="tx1"/>
              </a:solidFill>
            </a:endParaRPr>
          </a:p>
        </p:txBody>
      </p:sp>
      <p:grpSp>
        <p:nvGrpSpPr>
          <p:cNvPr id="16" name="Gruppo 44">
            <a:extLst>
              <a:ext uri="{FF2B5EF4-FFF2-40B4-BE49-F238E27FC236}">
                <a16:creationId xmlns:a16="http://schemas.microsoft.com/office/drawing/2014/main" id="{A4004772-1637-4B7E-9CFD-20C42E645980}"/>
              </a:ext>
            </a:extLst>
          </p:cNvPr>
          <p:cNvGrpSpPr/>
          <p:nvPr/>
        </p:nvGrpSpPr>
        <p:grpSpPr>
          <a:xfrm>
            <a:off x="1930357" y="874984"/>
            <a:ext cx="1701946" cy="1234655"/>
            <a:chOff x="2455140" y="2004003"/>
            <a:chExt cx="1701946" cy="1234655"/>
          </a:xfrm>
        </p:grpSpPr>
        <p:sp>
          <p:nvSpPr>
            <p:cNvPr id="17" name="Triangolo isoscele 45">
              <a:extLst>
                <a:ext uri="{FF2B5EF4-FFF2-40B4-BE49-F238E27FC236}">
                  <a16:creationId xmlns:a16="http://schemas.microsoft.com/office/drawing/2014/main" id="{870C13EE-5A25-4015-927D-98DDB820DCD5}"/>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18" name="Gruppo 82">
              <a:extLst>
                <a:ext uri="{FF2B5EF4-FFF2-40B4-BE49-F238E27FC236}">
                  <a16:creationId xmlns:a16="http://schemas.microsoft.com/office/drawing/2014/main" id="{DE0F64D2-B940-4CA6-9453-9AE274285244}"/>
                </a:ext>
              </a:extLst>
            </p:cNvPr>
            <p:cNvGrpSpPr/>
            <p:nvPr/>
          </p:nvGrpSpPr>
          <p:grpSpPr>
            <a:xfrm>
              <a:off x="2460219" y="2004003"/>
              <a:ext cx="1409184" cy="1234655"/>
              <a:chOff x="1194666" y="2417771"/>
              <a:chExt cx="866156" cy="763297"/>
            </a:xfrm>
          </p:grpSpPr>
          <p:sp>
            <p:nvSpPr>
              <p:cNvPr id="20" name="Ovale 38">
                <a:extLst>
                  <a:ext uri="{FF2B5EF4-FFF2-40B4-BE49-F238E27FC236}">
                    <a16:creationId xmlns:a16="http://schemas.microsoft.com/office/drawing/2014/main" id="{71702CB6-D6EB-4DD4-B3E0-0075BEA8959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Rettangolo 39">
                <a:extLst>
                  <a:ext uri="{FF2B5EF4-FFF2-40B4-BE49-F238E27FC236}">
                    <a16:creationId xmlns:a16="http://schemas.microsoft.com/office/drawing/2014/main" id="{AC70EAEE-AC80-40A4-A08C-ED59FECAA652}"/>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2" name="Triangolo isoscele 42">
                <a:extLst>
                  <a:ext uri="{FF2B5EF4-FFF2-40B4-BE49-F238E27FC236}">
                    <a16:creationId xmlns:a16="http://schemas.microsoft.com/office/drawing/2014/main" id="{F9E99C5B-1B88-458E-8C33-2833796851D2}"/>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9" name="Rettangolo 47">
              <a:extLst>
                <a:ext uri="{FF2B5EF4-FFF2-40B4-BE49-F238E27FC236}">
                  <a16:creationId xmlns:a16="http://schemas.microsoft.com/office/drawing/2014/main" id="{4C496436-8FD3-4EC1-BA96-FBEBBE485566}"/>
                </a:ext>
              </a:extLst>
            </p:cNvPr>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23" name="Rettangolo 12">
            <a:extLst>
              <a:ext uri="{FF2B5EF4-FFF2-40B4-BE49-F238E27FC236}">
                <a16:creationId xmlns:a16="http://schemas.microsoft.com/office/drawing/2014/main" id="{17FB0BCB-7C2E-4398-8165-EC12FE31C316}"/>
              </a:ext>
            </a:extLst>
          </p:cNvPr>
          <p:cNvSpPr/>
          <p:nvPr/>
        </p:nvSpPr>
        <p:spPr>
          <a:xfrm>
            <a:off x="977472" y="1322429"/>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8018</a:t>
            </a:r>
          </a:p>
        </p:txBody>
      </p:sp>
      <p:cxnSp>
        <p:nvCxnSpPr>
          <p:cNvPr id="25" name="Connector: Elbow 24">
            <a:extLst>
              <a:ext uri="{FF2B5EF4-FFF2-40B4-BE49-F238E27FC236}">
                <a16:creationId xmlns:a16="http://schemas.microsoft.com/office/drawing/2014/main" id="{8B035537-4657-4FF7-A37E-91D2BCC8D808}"/>
              </a:ext>
            </a:extLst>
          </p:cNvPr>
          <p:cNvCxnSpPr>
            <a:cxnSpLocks/>
            <a:stCxn id="20" idx="5"/>
            <a:endCxn id="13" idx="1"/>
          </p:cNvCxnSpPr>
          <p:nvPr/>
        </p:nvCxnSpPr>
        <p:spPr>
          <a:xfrm rot="5400000" flipH="1" flipV="1">
            <a:off x="3863276" y="830097"/>
            <a:ext cx="411684" cy="1806252"/>
          </a:xfrm>
          <a:prstGeom prst="bentConnector4">
            <a:avLst>
              <a:gd name="adj1" fmla="val -55528"/>
              <a:gd name="adj2" fmla="val 54945"/>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6" name="CasellaDiTesto 67">
            <a:extLst>
              <a:ext uri="{FF2B5EF4-FFF2-40B4-BE49-F238E27FC236}">
                <a16:creationId xmlns:a16="http://schemas.microsoft.com/office/drawing/2014/main" id="{770BF82F-B1A3-4ACC-8A68-025644E49CCD}"/>
              </a:ext>
            </a:extLst>
          </p:cNvPr>
          <p:cNvSpPr txBox="1"/>
          <p:nvPr/>
        </p:nvSpPr>
        <p:spPr>
          <a:xfrm>
            <a:off x="4041632" y="1158895"/>
            <a:ext cx="649986" cy="707886"/>
          </a:xfrm>
          <a:prstGeom prst="rect">
            <a:avLst/>
          </a:prstGeom>
          <a:noFill/>
        </p:spPr>
        <p:txBody>
          <a:bodyPr wrap="none" rtlCol="0">
            <a:spAutoFit/>
          </a:bodyPr>
          <a:lstStyle/>
          <a:p>
            <a:r>
              <a:rPr lang="it-IT" sz="2000" dirty="0"/>
              <a:t>step</a:t>
            </a:r>
          </a:p>
          <a:p>
            <a:r>
              <a:rPr lang="it-IT" sz="2000" dirty="0"/>
              <a:t>cmd</a:t>
            </a:r>
            <a:endParaRPr lang="en-GB" sz="2000" dirty="0"/>
          </a:p>
        </p:txBody>
      </p:sp>
      <p:grpSp>
        <p:nvGrpSpPr>
          <p:cNvPr id="27" name="Gruppo 75">
            <a:extLst>
              <a:ext uri="{FF2B5EF4-FFF2-40B4-BE49-F238E27FC236}">
                <a16:creationId xmlns:a16="http://schemas.microsoft.com/office/drawing/2014/main" id="{B4D0071D-CA71-4308-A0EF-5DC7AF889F94}"/>
              </a:ext>
            </a:extLst>
          </p:cNvPr>
          <p:cNvGrpSpPr/>
          <p:nvPr/>
        </p:nvGrpSpPr>
        <p:grpSpPr>
          <a:xfrm flipH="1">
            <a:off x="4839428" y="749275"/>
            <a:ext cx="592487" cy="258092"/>
            <a:chOff x="5133975" y="5295900"/>
            <a:chExt cx="342900" cy="238125"/>
          </a:xfrm>
        </p:grpSpPr>
        <p:sp>
          <p:nvSpPr>
            <p:cNvPr id="28" name="Figura a mano libera 76">
              <a:extLst>
                <a:ext uri="{FF2B5EF4-FFF2-40B4-BE49-F238E27FC236}">
                  <a16:creationId xmlns:a16="http://schemas.microsoft.com/office/drawing/2014/main" id="{6B759666-E9F3-438A-B6BE-A3109B2188EF}"/>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igura a mano libera 77">
              <a:extLst>
                <a:ext uri="{FF2B5EF4-FFF2-40B4-BE49-F238E27FC236}">
                  <a16:creationId xmlns:a16="http://schemas.microsoft.com/office/drawing/2014/main" id="{CAE1EC72-4B97-40C0-9F05-2FB86004F97D}"/>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igura a mano libera 78">
              <a:extLst>
                <a:ext uri="{FF2B5EF4-FFF2-40B4-BE49-F238E27FC236}">
                  <a16:creationId xmlns:a16="http://schemas.microsoft.com/office/drawing/2014/main" id="{B386261D-93C9-4367-B8F4-54A87522B7AF}"/>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1" name="Rettangolo 79">
            <a:extLst>
              <a:ext uri="{FF2B5EF4-FFF2-40B4-BE49-F238E27FC236}">
                <a16:creationId xmlns:a16="http://schemas.microsoft.com/office/drawing/2014/main" id="{11359990-67EB-4590-9BC0-062F8646FDFC}"/>
              </a:ext>
            </a:extLst>
          </p:cNvPr>
          <p:cNvSpPr/>
          <p:nvPr/>
        </p:nvSpPr>
        <p:spPr>
          <a:xfrm>
            <a:off x="4631703" y="422800"/>
            <a:ext cx="947375" cy="369332"/>
          </a:xfrm>
          <a:prstGeom prst="rect">
            <a:avLst/>
          </a:prstGeom>
        </p:spPr>
        <p:txBody>
          <a:bodyPr wrap="none">
            <a:spAutoFit/>
          </a:bodyPr>
          <a:lstStyle/>
          <a:p>
            <a:r>
              <a:rPr lang="en-GB" dirty="0"/>
              <a:t>collision</a:t>
            </a:r>
          </a:p>
        </p:txBody>
      </p:sp>
      <p:sp>
        <p:nvSpPr>
          <p:cNvPr id="33" name="Rettangolo 51">
            <a:extLst>
              <a:ext uri="{FF2B5EF4-FFF2-40B4-BE49-F238E27FC236}">
                <a16:creationId xmlns:a16="http://schemas.microsoft.com/office/drawing/2014/main" id="{C3D830EF-891F-4E1C-A926-C5CB30294EB4}"/>
              </a:ext>
            </a:extLst>
          </p:cNvPr>
          <p:cNvSpPr/>
          <p:nvPr/>
        </p:nvSpPr>
        <p:spPr>
          <a:xfrm>
            <a:off x="139912" y="112698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36" name="Connettore 2 52">
            <a:extLst>
              <a:ext uri="{FF2B5EF4-FFF2-40B4-BE49-F238E27FC236}">
                <a16:creationId xmlns:a16="http://schemas.microsoft.com/office/drawing/2014/main" id="{FF662DD3-2FAA-471F-BC4D-FD1D633C13E7}"/>
              </a:ext>
            </a:extLst>
          </p:cNvPr>
          <p:cNvCxnSpPr>
            <a:cxnSpLocks/>
          </p:cNvCxnSpPr>
          <p:nvPr/>
        </p:nvCxnSpPr>
        <p:spPr>
          <a:xfrm>
            <a:off x="325160" y="1478102"/>
            <a:ext cx="6190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Ovale 3">
            <a:extLst>
              <a:ext uri="{FF2B5EF4-FFF2-40B4-BE49-F238E27FC236}">
                <a16:creationId xmlns:a16="http://schemas.microsoft.com/office/drawing/2014/main" id="{7732CDF2-3280-47CB-9BB8-05806517C2A0}"/>
              </a:ext>
            </a:extLst>
          </p:cNvPr>
          <p:cNvSpPr/>
          <p:nvPr/>
        </p:nvSpPr>
        <p:spPr>
          <a:xfrm>
            <a:off x="1007306" y="3713324"/>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39" name="Ovale 4">
            <a:extLst>
              <a:ext uri="{FF2B5EF4-FFF2-40B4-BE49-F238E27FC236}">
                <a16:creationId xmlns:a16="http://schemas.microsoft.com/office/drawing/2014/main" id="{4A38258F-2FA7-4D19-9CFF-BFC3567A82E5}"/>
              </a:ext>
            </a:extLst>
          </p:cNvPr>
          <p:cNvSpPr/>
          <p:nvPr/>
        </p:nvSpPr>
        <p:spPr>
          <a:xfrm>
            <a:off x="863290" y="394801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40" name="Connettore 4 5">
            <a:extLst>
              <a:ext uri="{FF2B5EF4-FFF2-40B4-BE49-F238E27FC236}">
                <a16:creationId xmlns:a16="http://schemas.microsoft.com/office/drawing/2014/main" id="{BB235343-830C-4C42-B9CE-409FB2937534}"/>
              </a:ext>
            </a:extLst>
          </p:cNvPr>
          <p:cNvCxnSpPr/>
          <p:nvPr/>
        </p:nvCxnSpPr>
        <p:spPr>
          <a:xfrm flipV="1">
            <a:off x="1727386" y="4021946"/>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e 7">
            <a:extLst>
              <a:ext uri="{FF2B5EF4-FFF2-40B4-BE49-F238E27FC236}">
                <a16:creationId xmlns:a16="http://schemas.microsoft.com/office/drawing/2014/main" id="{5BB48AC2-7228-44A2-8908-558023EB0FCF}"/>
              </a:ext>
            </a:extLst>
          </p:cNvPr>
          <p:cNvSpPr/>
          <p:nvPr/>
        </p:nvSpPr>
        <p:spPr>
          <a:xfrm>
            <a:off x="2313852" y="3697910"/>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42" name="Ovale 8">
            <a:extLst>
              <a:ext uri="{FF2B5EF4-FFF2-40B4-BE49-F238E27FC236}">
                <a16:creationId xmlns:a16="http://schemas.microsoft.com/office/drawing/2014/main" id="{382328B9-A4F3-4850-9C98-2610DDC91FEC}"/>
              </a:ext>
            </a:extLst>
          </p:cNvPr>
          <p:cNvSpPr/>
          <p:nvPr/>
        </p:nvSpPr>
        <p:spPr>
          <a:xfrm>
            <a:off x="4024057" y="369155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43" name="Rettangolo 9">
            <a:extLst>
              <a:ext uri="{FF2B5EF4-FFF2-40B4-BE49-F238E27FC236}">
                <a16:creationId xmlns:a16="http://schemas.microsoft.com/office/drawing/2014/main" id="{F57A5091-8284-4264-A443-93B95B4275E9}"/>
              </a:ext>
            </a:extLst>
          </p:cNvPr>
          <p:cNvSpPr/>
          <p:nvPr/>
        </p:nvSpPr>
        <p:spPr>
          <a:xfrm>
            <a:off x="3350104" y="3711873"/>
            <a:ext cx="501548" cy="307777"/>
          </a:xfrm>
          <a:prstGeom prst="rect">
            <a:avLst/>
          </a:prstGeom>
        </p:spPr>
        <p:txBody>
          <a:bodyPr wrap="none">
            <a:spAutoFit/>
          </a:bodyPr>
          <a:lstStyle/>
          <a:p>
            <a:r>
              <a:rPr lang="en-GB" sz="1400" dirty="0"/>
              <a:t>stop</a:t>
            </a:r>
          </a:p>
        </p:txBody>
      </p:sp>
      <p:cxnSp>
        <p:nvCxnSpPr>
          <p:cNvPr id="44" name="Connettore 4 10">
            <a:extLst>
              <a:ext uri="{FF2B5EF4-FFF2-40B4-BE49-F238E27FC236}">
                <a16:creationId xmlns:a16="http://schemas.microsoft.com/office/drawing/2014/main" id="{E42E8C3E-C629-47F8-B061-99D94D4DE703}"/>
              </a:ext>
            </a:extLst>
          </p:cNvPr>
          <p:cNvCxnSpPr>
            <a:stCxn id="41" idx="6"/>
            <a:endCxn id="42" idx="2"/>
          </p:cNvCxnSpPr>
          <p:nvPr/>
        </p:nvCxnSpPr>
        <p:spPr>
          <a:xfrm flipV="1">
            <a:off x="3204834" y="4015595"/>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e 13">
            <a:extLst>
              <a:ext uri="{FF2B5EF4-FFF2-40B4-BE49-F238E27FC236}">
                <a16:creationId xmlns:a16="http://schemas.microsoft.com/office/drawing/2014/main" id="{3BF07BAF-0178-4909-B3D4-3B5AA8FB3407}"/>
              </a:ext>
            </a:extLst>
          </p:cNvPr>
          <p:cNvSpPr/>
          <p:nvPr/>
        </p:nvSpPr>
        <p:spPr>
          <a:xfrm>
            <a:off x="5937482" y="4269128"/>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46" name="Ovale 14">
            <a:extLst>
              <a:ext uri="{FF2B5EF4-FFF2-40B4-BE49-F238E27FC236}">
                <a16:creationId xmlns:a16="http://schemas.microsoft.com/office/drawing/2014/main" id="{5AD7DE7E-7F9E-4DC8-848B-BEA9E230B53B}"/>
              </a:ext>
            </a:extLst>
          </p:cNvPr>
          <p:cNvSpPr/>
          <p:nvPr/>
        </p:nvSpPr>
        <p:spPr>
          <a:xfrm>
            <a:off x="4039343" y="4964388"/>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47" name="Connettore 4 18">
            <a:extLst>
              <a:ext uri="{FF2B5EF4-FFF2-40B4-BE49-F238E27FC236}">
                <a16:creationId xmlns:a16="http://schemas.microsoft.com/office/drawing/2014/main" id="{B0A62429-9169-4962-BED3-137D33942507}"/>
              </a:ext>
            </a:extLst>
          </p:cNvPr>
          <p:cNvCxnSpPr>
            <a:stCxn id="41" idx="5"/>
            <a:endCxn id="46" idx="0"/>
          </p:cNvCxnSpPr>
          <p:nvPr/>
        </p:nvCxnSpPr>
        <p:spPr>
          <a:xfrm rot="16200000" flipH="1">
            <a:off x="3488223" y="3837204"/>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ttore 4 19">
            <a:extLst>
              <a:ext uri="{FF2B5EF4-FFF2-40B4-BE49-F238E27FC236}">
                <a16:creationId xmlns:a16="http://schemas.microsoft.com/office/drawing/2014/main" id="{36ADFC02-E421-46CB-B64A-C85077D0598A}"/>
              </a:ext>
            </a:extLst>
          </p:cNvPr>
          <p:cNvCxnSpPr>
            <a:stCxn id="42" idx="0"/>
            <a:endCxn id="41" idx="0"/>
          </p:cNvCxnSpPr>
          <p:nvPr/>
        </p:nvCxnSpPr>
        <p:spPr>
          <a:xfrm rot="16200000" flipH="1" flipV="1">
            <a:off x="3676556" y="2774345"/>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ttangolo 21">
            <a:extLst>
              <a:ext uri="{FF2B5EF4-FFF2-40B4-BE49-F238E27FC236}">
                <a16:creationId xmlns:a16="http://schemas.microsoft.com/office/drawing/2014/main" id="{933CA769-C6E5-4570-8EE3-4BAADFB9F2FB}"/>
              </a:ext>
            </a:extLst>
          </p:cNvPr>
          <p:cNvSpPr/>
          <p:nvPr/>
        </p:nvSpPr>
        <p:spPr>
          <a:xfrm>
            <a:off x="3259834" y="4285387"/>
            <a:ext cx="799321" cy="307777"/>
          </a:xfrm>
          <a:prstGeom prst="rect">
            <a:avLst/>
          </a:prstGeom>
        </p:spPr>
        <p:txBody>
          <a:bodyPr wrap="none">
            <a:spAutoFit/>
          </a:bodyPr>
          <a:lstStyle/>
          <a:p>
            <a:r>
              <a:rPr lang="en-GB" sz="1400" b="1" dirty="0">
                <a:solidFill>
                  <a:srgbClr val="FF0000"/>
                </a:solidFill>
              </a:rPr>
              <a:t>collision</a:t>
            </a:r>
          </a:p>
        </p:txBody>
      </p:sp>
      <p:sp>
        <p:nvSpPr>
          <p:cNvPr id="50" name="Rettangolo 27">
            <a:extLst>
              <a:ext uri="{FF2B5EF4-FFF2-40B4-BE49-F238E27FC236}">
                <a16:creationId xmlns:a16="http://schemas.microsoft.com/office/drawing/2014/main" id="{711BF054-AAFC-4469-B5A2-3BDD23B7611E}"/>
              </a:ext>
            </a:extLst>
          </p:cNvPr>
          <p:cNvSpPr/>
          <p:nvPr/>
        </p:nvSpPr>
        <p:spPr>
          <a:xfrm>
            <a:off x="3317658" y="3105058"/>
            <a:ext cx="732123" cy="307777"/>
          </a:xfrm>
          <a:prstGeom prst="rect">
            <a:avLst/>
          </a:prstGeom>
        </p:spPr>
        <p:txBody>
          <a:bodyPr wrap="none">
            <a:spAutoFit/>
          </a:bodyPr>
          <a:lstStyle/>
          <a:p>
            <a:r>
              <a:rPr lang="en-GB" sz="1400" dirty="0"/>
              <a:t>resume</a:t>
            </a:r>
          </a:p>
        </p:txBody>
      </p:sp>
      <p:cxnSp>
        <p:nvCxnSpPr>
          <p:cNvPr id="51" name="Connettore 4 31">
            <a:extLst>
              <a:ext uri="{FF2B5EF4-FFF2-40B4-BE49-F238E27FC236}">
                <a16:creationId xmlns:a16="http://schemas.microsoft.com/office/drawing/2014/main" id="{5E9C66B6-BE71-4B1B-BB06-FA286D5CD4A1}"/>
              </a:ext>
            </a:extLst>
          </p:cNvPr>
          <p:cNvCxnSpPr>
            <a:stCxn id="46" idx="6"/>
            <a:endCxn id="45" idx="4"/>
          </p:cNvCxnSpPr>
          <p:nvPr/>
        </p:nvCxnSpPr>
        <p:spPr>
          <a:xfrm flipV="1">
            <a:off x="5191471" y="4917200"/>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ttangolo 33">
            <a:extLst>
              <a:ext uri="{FF2B5EF4-FFF2-40B4-BE49-F238E27FC236}">
                <a16:creationId xmlns:a16="http://schemas.microsoft.com/office/drawing/2014/main" id="{492F90AE-25F6-47C0-9D10-8F0E67358A31}"/>
              </a:ext>
            </a:extLst>
          </p:cNvPr>
          <p:cNvSpPr/>
          <p:nvPr/>
        </p:nvSpPr>
        <p:spPr>
          <a:xfrm>
            <a:off x="5191471" y="4917199"/>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53" name="Connettore 4 39">
            <a:extLst>
              <a:ext uri="{FF2B5EF4-FFF2-40B4-BE49-F238E27FC236}">
                <a16:creationId xmlns:a16="http://schemas.microsoft.com/office/drawing/2014/main" id="{E548782F-8B24-460D-B78B-A459015AEDB2}"/>
              </a:ext>
            </a:extLst>
          </p:cNvPr>
          <p:cNvCxnSpPr>
            <a:stCxn id="46" idx="2"/>
            <a:endCxn id="41" idx="4"/>
          </p:cNvCxnSpPr>
          <p:nvPr/>
        </p:nvCxnSpPr>
        <p:spPr>
          <a:xfrm rot="10800000">
            <a:off x="2759343" y="4345982"/>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ttangolo 40">
            <a:extLst>
              <a:ext uri="{FF2B5EF4-FFF2-40B4-BE49-F238E27FC236}">
                <a16:creationId xmlns:a16="http://schemas.microsoft.com/office/drawing/2014/main" id="{B839B1C5-5B37-4A1F-A5EE-AF9E9E35D4D6}"/>
              </a:ext>
            </a:extLst>
          </p:cNvPr>
          <p:cNvSpPr/>
          <p:nvPr/>
        </p:nvSpPr>
        <p:spPr>
          <a:xfrm>
            <a:off x="2791347" y="4974997"/>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55" name="Rettangolo 43">
            <a:extLst>
              <a:ext uri="{FF2B5EF4-FFF2-40B4-BE49-F238E27FC236}">
                <a16:creationId xmlns:a16="http://schemas.microsoft.com/office/drawing/2014/main" id="{98D09D15-515D-4127-B561-6F4478AA5E23}"/>
              </a:ext>
            </a:extLst>
          </p:cNvPr>
          <p:cNvSpPr/>
          <p:nvPr/>
        </p:nvSpPr>
        <p:spPr>
          <a:xfrm>
            <a:off x="1654557" y="3597128"/>
            <a:ext cx="521938" cy="307777"/>
          </a:xfrm>
          <a:prstGeom prst="rect">
            <a:avLst/>
          </a:prstGeom>
        </p:spPr>
        <p:txBody>
          <a:bodyPr wrap="none">
            <a:spAutoFit/>
          </a:bodyPr>
          <a:lstStyle/>
          <a:p>
            <a:r>
              <a:rPr lang="en-GB" sz="1400" dirty="0"/>
              <a:t>start</a:t>
            </a:r>
          </a:p>
        </p:txBody>
      </p:sp>
    </p:spTree>
    <p:extLst>
      <p:ext uri="{BB962C8B-B14F-4D97-AF65-F5344CB8AC3E}">
        <p14:creationId xmlns:p14="http://schemas.microsoft.com/office/powerpoint/2010/main" val="31464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2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DDD988-1C17-4180-A9DB-38C85E50E639}"/>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id="{5ECEE77C-2EB0-40EC-8D03-F3FA0CCB792E}"/>
              </a:ext>
            </a:extLst>
          </p:cNvPr>
          <p:cNvSpPr>
            <a:spLocks noGrp="1"/>
          </p:cNvSpPr>
          <p:nvPr>
            <p:ph type="sldNum" sz="quarter" idx="12"/>
          </p:nvPr>
        </p:nvSpPr>
        <p:spPr/>
        <p:txBody>
          <a:bodyPr/>
          <a:lstStyle/>
          <a:p>
            <a:fld id="{6F6A5AB3-AF76-4EC9-853D-D4C335162C13}" type="slidenum">
              <a:rPr lang="en-GB" smtClean="0"/>
              <a:t>57</a:t>
            </a:fld>
            <a:endParaRPr lang="en-GB"/>
          </a:p>
        </p:txBody>
      </p:sp>
      <p:sp>
        <p:nvSpPr>
          <p:cNvPr id="4" name="Ovale 120">
            <a:extLst>
              <a:ext uri="{FF2B5EF4-FFF2-40B4-BE49-F238E27FC236}">
                <a16:creationId xmlns:a16="http://schemas.microsoft.com/office/drawing/2014/main" id="{517559F9-7399-4E76-8E01-777F1079EAA4}"/>
              </a:ext>
            </a:extLst>
          </p:cNvPr>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121">
            <a:extLst>
              <a:ext uri="{FF2B5EF4-FFF2-40B4-BE49-F238E27FC236}">
                <a16:creationId xmlns:a16="http://schemas.microsoft.com/office/drawing/2014/main" id="{B89FB0BB-C031-4548-8B09-19BD5DD775AB}"/>
              </a:ext>
            </a:extLst>
          </p:cNvPr>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e 122">
            <a:extLst>
              <a:ext uri="{FF2B5EF4-FFF2-40B4-BE49-F238E27FC236}">
                <a16:creationId xmlns:a16="http://schemas.microsoft.com/office/drawing/2014/main" id="{662D2994-87AC-45B1-8CEE-D20C11FEEF54}"/>
              </a:ext>
            </a:extLst>
          </p:cNvPr>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7" name="Connettore 4 127">
            <a:extLst>
              <a:ext uri="{FF2B5EF4-FFF2-40B4-BE49-F238E27FC236}">
                <a16:creationId xmlns:a16="http://schemas.microsoft.com/office/drawing/2014/main" id="{53F350EE-906D-4499-9813-CB111B14AFC0}"/>
              </a:ext>
            </a:extLst>
          </p:cNvPr>
          <p:cNvCxnSpPr>
            <a:stCxn id="4" idx="6"/>
            <a:endCxn id="6"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ttangolo 128">
            <a:extLst>
              <a:ext uri="{FF2B5EF4-FFF2-40B4-BE49-F238E27FC236}">
                <a16:creationId xmlns:a16="http://schemas.microsoft.com/office/drawing/2014/main" id="{2B220D38-1DB7-455C-B482-0738DD41E649}"/>
              </a:ext>
            </a:extLst>
          </p:cNvPr>
          <p:cNvSpPr/>
          <p:nvPr/>
        </p:nvSpPr>
        <p:spPr>
          <a:xfrm>
            <a:off x="2202947" y="3397906"/>
            <a:ext cx="564706" cy="369332"/>
          </a:xfrm>
          <a:prstGeom prst="rect">
            <a:avLst/>
          </a:prstGeom>
        </p:spPr>
        <p:txBody>
          <a:bodyPr wrap="none">
            <a:spAutoFit/>
          </a:bodyPr>
          <a:lstStyle/>
          <a:p>
            <a:r>
              <a:rPr lang="en-GB" dirty="0"/>
              <a:t>start</a:t>
            </a:r>
          </a:p>
        </p:txBody>
      </p:sp>
      <p:sp>
        <p:nvSpPr>
          <p:cNvPr id="9" name="Ovale 129">
            <a:extLst>
              <a:ext uri="{FF2B5EF4-FFF2-40B4-BE49-F238E27FC236}">
                <a16:creationId xmlns:a16="http://schemas.microsoft.com/office/drawing/2014/main" id="{3C5DB0E2-E755-4C54-967B-4C743544ADB2}"/>
              </a:ext>
            </a:extLst>
          </p:cNvPr>
          <p:cNvSpPr/>
          <p:nvPr/>
        </p:nvSpPr>
        <p:spPr>
          <a:xfrm>
            <a:off x="4716016" y="2077757"/>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stepDone</a:t>
            </a:r>
            <a:endParaRPr lang="en-GB" sz="1600" dirty="0"/>
          </a:p>
        </p:txBody>
      </p:sp>
      <p:cxnSp>
        <p:nvCxnSpPr>
          <p:cNvPr id="10" name="Connettore 4 131">
            <a:extLst>
              <a:ext uri="{FF2B5EF4-FFF2-40B4-BE49-F238E27FC236}">
                <a16:creationId xmlns:a16="http://schemas.microsoft.com/office/drawing/2014/main" id="{C4A1EB00-C9CD-4470-B35A-ADF0277FB502}"/>
              </a:ext>
            </a:extLst>
          </p:cNvPr>
          <p:cNvCxnSpPr>
            <a:cxnSpLocks/>
            <a:stCxn id="6" idx="0"/>
            <a:endCxn id="9" idx="2"/>
          </p:cNvCxnSpPr>
          <p:nvPr/>
        </p:nvCxnSpPr>
        <p:spPr>
          <a:xfrm rot="5400000" flipH="1" flipV="1">
            <a:off x="3636125" y="2344730"/>
            <a:ext cx="1022827" cy="11369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32">
            <a:extLst>
              <a:ext uri="{FF2B5EF4-FFF2-40B4-BE49-F238E27FC236}">
                <a16:creationId xmlns:a16="http://schemas.microsoft.com/office/drawing/2014/main" id="{9420BCFA-CD3C-49E8-BAD8-1443A7B3E9C0}"/>
              </a:ext>
            </a:extLst>
          </p:cNvPr>
          <p:cNvSpPr/>
          <p:nvPr/>
        </p:nvSpPr>
        <p:spPr>
          <a:xfrm>
            <a:off x="3646347" y="2386323"/>
            <a:ext cx="1064459" cy="369332"/>
          </a:xfrm>
          <a:prstGeom prst="rect">
            <a:avLst/>
          </a:prstGeom>
        </p:spPr>
        <p:txBody>
          <a:bodyPr wrap="none">
            <a:spAutoFit/>
          </a:bodyPr>
          <a:lstStyle/>
          <a:p>
            <a:r>
              <a:rPr lang="en-GB" dirty="0" err="1"/>
              <a:t>stepdone</a:t>
            </a:r>
            <a:endParaRPr lang="en-GB" dirty="0"/>
          </a:p>
        </p:txBody>
      </p:sp>
      <p:sp>
        <p:nvSpPr>
          <p:cNvPr id="12" name="Ovale 134">
            <a:extLst>
              <a:ext uri="{FF2B5EF4-FFF2-40B4-BE49-F238E27FC236}">
                <a16:creationId xmlns:a16="http://schemas.microsoft.com/office/drawing/2014/main" id="{59586B3C-FFF8-4282-87DC-460B82F8684A}"/>
              </a:ext>
            </a:extLst>
          </p:cNvPr>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3" name="Rettangolo 141">
            <a:extLst>
              <a:ext uri="{FF2B5EF4-FFF2-40B4-BE49-F238E27FC236}">
                <a16:creationId xmlns:a16="http://schemas.microsoft.com/office/drawing/2014/main" id="{0660ABE7-1373-4AE7-B013-CBFEA3E589D5}"/>
              </a:ext>
            </a:extLst>
          </p:cNvPr>
          <p:cNvSpPr/>
          <p:nvPr/>
        </p:nvSpPr>
        <p:spPr>
          <a:xfrm>
            <a:off x="4037317" y="4381980"/>
            <a:ext cx="535724" cy="369332"/>
          </a:xfrm>
          <a:prstGeom prst="rect">
            <a:avLst/>
          </a:prstGeom>
        </p:spPr>
        <p:txBody>
          <a:bodyPr wrap="none">
            <a:spAutoFit/>
          </a:bodyPr>
          <a:lstStyle/>
          <a:p>
            <a:r>
              <a:rPr lang="en-GB" dirty="0"/>
              <a:t>stop</a:t>
            </a:r>
          </a:p>
        </p:txBody>
      </p:sp>
      <p:cxnSp>
        <p:nvCxnSpPr>
          <p:cNvPr id="14" name="Connettore 4 144">
            <a:extLst>
              <a:ext uri="{FF2B5EF4-FFF2-40B4-BE49-F238E27FC236}">
                <a16:creationId xmlns:a16="http://schemas.microsoft.com/office/drawing/2014/main" id="{E8353835-7B37-4BAF-9251-ECA227E9FD10}"/>
              </a:ext>
            </a:extLst>
          </p:cNvPr>
          <p:cNvCxnSpPr>
            <a:stCxn id="12" idx="1"/>
            <a:endCxn id="6"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8">
            <a:extLst>
              <a:ext uri="{FF2B5EF4-FFF2-40B4-BE49-F238E27FC236}">
                <a16:creationId xmlns:a16="http://schemas.microsoft.com/office/drawing/2014/main" id="{D57016F1-5E0B-4C49-97AB-B3F2A1FA1104}"/>
              </a:ext>
            </a:extLst>
          </p:cNvPr>
          <p:cNvSpPr/>
          <p:nvPr/>
        </p:nvSpPr>
        <p:spPr>
          <a:xfrm>
            <a:off x="2315347" y="4381980"/>
            <a:ext cx="793166" cy="369332"/>
          </a:xfrm>
          <a:prstGeom prst="rect">
            <a:avLst/>
          </a:prstGeom>
        </p:spPr>
        <p:txBody>
          <a:bodyPr wrap="none">
            <a:spAutoFit/>
          </a:bodyPr>
          <a:lstStyle/>
          <a:p>
            <a:r>
              <a:rPr lang="en-GB" dirty="0"/>
              <a:t>resume</a:t>
            </a:r>
          </a:p>
        </p:txBody>
      </p:sp>
      <p:cxnSp>
        <p:nvCxnSpPr>
          <p:cNvPr id="16" name="Connettore 4 164">
            <a:extLst>
              <a:ext uri="{FF2B5EF4-FFF2-40B4-BE49-F238E27FC236}">
                <a16:creationId xmlns:a16="http://schemas.microsoft.com/office/drawing/2014/main" id="{59F67EA2-B44E-4914-B692-4518A4400A33}"/>
              </a:ext>
            </a:extLst>
          </p:cNvPr>
          <p:cNvCxnSpPr>
            <a:stCxn id="6" idx="5"/>
            <a:endCxn id="12"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e 185">
            <a:extLst>
              <a:ext uri="{FF2B5EF4-FFF2-40B4-BE49-F238E27FC236}">
                <a16:creationId xmlns:a16="http://schemas.microsoft.com/office/drawing/2014/main" id="{0ACE6F82-AA9A-4AD2-9B1A-B966C9EF0062}"/>
              </a:ext>
            </a:extLst>
          </p:cNvPr>
          <p:cNvSpPr/>
          <p:nvPr/>
        </p:nvSpPr>
        <p:spPr>
          <a:xfrm>
            <a:off x="6234404" y="4664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 name="Connettore 4 186">
            <a:extLst>
              <a:ext uri="{FF2B5EF4-FFF2-40B4-BE49-F238E27FC236}">
                <a16:creationId xmlns:a16="http://schemas.microsoft.com/office/drawing/2014/main" id="{8360A5BC-B262-4646-8FB3-CA08C3E91166}"/>
              </a:ext>
            </a:extLst>
          </p:cNvPr>
          <p:cNvCxnSpPr>
            <a:cxnSpLocks/>
            <a:stCxn id="24" idx="4"/>
            <a:endCxn id="17" idx="0"/>
          </p:cNvCxnSpPr>
          <p:nvPr/>
        </p:nvCxnSpPr>
        <p:spPr>
          <a:xfrm rot="5400000">
            <a:off x="6289941" y="4359524"/>
            <a:ext cx="609008"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91">
            <a:extLst>
              <a:ext uri="{FF2B5EF4-FFF2-40B4-BE49-F238E27FC236}">
                <a16:creationId xmlns:a16="http://schemas.microsoft.com/office/drawing/2014/main" id="{ADCAD5EB-332E-4ACD-BBAF-5232C2A271FA}"/>
              </a:ext>
            </a:extLst>
          </p:cNvPr>
          <p:cNvCxnSpPr>
            <a:cxnSpLocks/>
            <a:stCxn id="9" idx="4"/>
            <a:endCxn id="6" idx="7"/>
          </p:cNvCxnSpPr>
          <p:nvPr/>
        </p:nvCxnSpPr>
        <p:spPr>
          <a:xfrm rot="5400000">
            <a:off x="4399598" y="2363549"/>
            <a:ext cx="793699" cy="151825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ttore 4 198">
            <a:extLst>
              <a:ext uri="{FF2B5EF4-FFF2-40B4-BE49-F238E27FC236}">
                <a16:creationId xmlns:a16="http://schemas.microsoft.com/office/drawing/2014/main" id="{E39949F4-50AA-4999-A650-258F2DCFA870}"/>
              </a:ext>
            </a:extLst>
          </p:cNvPr>
          <p:cNvCxnSpPr>
            <a:cxnSpLocks/>
            <a:stCxn id="24" idx="0"/>
            <a:endCxn id="6" idx="1"/>
          </p:cNvCxnSpPr>
          <p:nvPr/>
        </p:nvCxnSpPr>
        <p:spPr>
          <a:xfrm rot="16200000" flipH="1" flipV="1">
            <a:off x="4801335" y="1726417"/>
            <a:ext cx="112580" cy="3473641"/>
          </a:xfrm>
          <a:prstGeom prst="bentConnector3">
            <a:avLst>
              <a:gd name="adj1" fmla="val -1674378"/>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e 129">
            <a:extLst>
              <a:ext uri="{FF2B5EF4-FFF2-40B4-BE49-F238E27FC236}">
                <a16:creationId xmlns:a16="http://schemas.microsoft.com/office/drawing/2014/main" id="{CCDB84D3-145C-46F3-B902-0CE0472582B9}"/>
              </a:ext>
            </a:extLst>
          </p:cNvPr>
          <p:cNvSpPr/>
          <p:nvPr/>
        </p:nvSpPr>
        <p:spPr>
          <a:xfrm>
            <a:off x="5754885" y="340694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stepFail</a:t>
            </a:r>
            <a:endParaRPr lang="en-GB" sz="1600" dirty="0"/>
          </a:p>
        </p:txBody>
      </p:sp>
      <p:sp>
        <p:nvSpPr>
          <p:cNvPr id="29" name="Rectangle 5">
            <a:extLst>
              <a:ext uri="{FF2B5EF4-FFF2-40B4-BE49-F238E27FC236}">
                <a16:creationId xmlns:a16="http://schemas.microsoft.com/office/drawing/2014/main" id="{7151B250-F50E-4470-A667-2EF898F1B268}"/>
              </a:ext>
            </a:extLst>
          </p:cNvPr>
          <p:cNvSpPr>
            <a:spLocks noChangeArrowheads="1"/>
          </p:cNvSpPr>
          <p:nvPr/>
        </p:nvSpPr>
        <p:spPr bwMode="auto">
          <a:xfrm>
            <a:off x="4521505" y="2882140"/>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7" name="Connettore 4 131">
            <a:extLst>
              <a:ext uri="{FF2B5EF4-FFF2-40B4-BE49-F238E27FC236}">
                <a16:creationId xmlns:a16="http://schemas.microsoft.com/office/drawing/2014/main" id="{BCF4DEF2-374D-46F8-BF7E-E22A56127698}"/>
              </a:ext>
            </a:extLst>
          </p:cNvPr>
          <p:cNvCxnSpPr>
            <a:cxnSpLocks/>
            <a:stCxn id="6" idx="6"/>
            <a:endCxn id="24" idx="2"/>
          </p:cNvCxnSpPr>
          <p:nvPr/>
        </p:nvCxnSpPr>
        <p:spPr>
          <a:xfrm flipV="1">
            <a:off x="4227133" y="3730984"/>
            <a:ext cx="1527752" cy="176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8CF28BD8-2AC6-4A75-94D8-4DBF22A78075}"/>
              </a:ext>
            </a:extLst>
          </p:cNvPr>
          <p:cNvSpPr/>
          <p:nvPr/>
        </p:nvSpPr>
        <p:spPr>
          <a:xfrm>
            <a:off x="4088053" y="1214472"/>
            <a:ext cx="1729961" cy="369332"/>
          </a:xfrm>
          <a:prstGeom prst="rect">
            <a:avLst/>
          </a:prstGeom>
        </p:spPr>
        <p:txBody>
          <a:bodyPr wrap="none">
            <a:spAutoFit/>
          </a:bodyPr>
          <a:lstStyle/>
          <a:p>
            <a:r>
              <a:rPr lang="en-US"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dirty="0">
                <a:solidFill>
                  <a:srgbClr val="2A00FF"/>
                </a:solidFill>
                <a:latin typeface="Consolas" panose="020B0609020204030204" pitchFamily="49" charset="0"/>
              </a:rPr>
              <a:t>&lt;4 ]</a:t>
            </a:r>
            <a:endParaRPr lang="en-US" dirty="0"/>
          </a:p>
        </p:txBody>
      </p:sp>
      <p:sp>
        <p:nvSpPr>
          <p:cNvPr id="52" name="Rectangle 51">
            <a:extLst>
              <a:ext uri="{FF2B5EF4-FFF2-40B4-BE49-F238E27FC236}">
                <a16:creationId xmlns:a16="http://schemas.microsoft.com/office/drawing/2014/main" id="{77D54257-A7F5-4323-B121-4EE5BFEBB0DB}"/>
              </a:ext>
            </a:extLst>
          </p:cNvPr>
          <p:cNvSpPr/>
          <p:nvPr/>
        </p:nvSpPr>
        <p:spPr>
          <a:xfrm>
            <a:off x="5307833" y="4136817"/>
            <a:ext cx="1755609" cy="338554"/>
          </a:xfrm>
          <a:prstGeom prst="rect">
            <a:avLst/>
          </a:prstGeom>
        </p:spPr>
        <p:txBody>
          <a:bodyPr wrap="none">
            <a:spAutoFit/>
          </a:bodyPr>
          <a:lstStyle/>
          <a:p>
            <a:r>
              <a:rPr lang="en-US" sz="1600"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sz="1600" dirty="0">
                <a:solidFill>
                  <a:srgbClr val="2A00FF"/>
                </a:solidFill>
                <a:latin typeface="Consolas" panose="020B0609020204030204" pitchFamily="49" charset="0"/>
              </a:rPr>
              <a:t>==4 ]</a:t>
            </a:r>
            <a:endParaRPr lang="en-US" sz="1600" dirty="0"/>
          </a:p>
        </p:txBody>
      </p:sp>
      <p:sp>
        <p:nvSpPr>
          <p:cNvPr id="54" name="Rettangolo 132">
            <a:extLst>
              <a:ext uri="{FF2B5EF4-FFF2-40B4-BE49-F238E27FC236}">
                <a16:creationId xmlns:a16="http://schemas.microsoft.com/office/drawing/2014/main" id="{E7428895-9429-40F2-88D7-89E1CFE66018}"/>
              </a:ext>
            </a:extLst>
          </p:cNvPr>
          <p:cNvSpPr/>
          <p:nvPr/>
        </p:nvSpPr>
        <p:spPr>
          <a:xfrm>
            <a:off x="4447750" y="3394795"/>
            <a:ext cx="864083" cy="369332"/>
          </a:xfrm>
          <a:prstGeom prst="rect">
            <a:avLst/>
          </a:prstGeom>
        </p:spPr>
        <p:txBody>
          <a:bodyPr wrap="none">
            <a:spAutoFit/>
          </a:bodyPr>
          <a:lstStyle/>
          <a:p>
            <a:r>
              <a:rPr lang="en-GB" dirty="0" err="1"/>
              <a:t>stepfail</a:t>
            </a:r>
            <a:endParaRPr lang="en-GB" dirty="0"/>
          </a:p>
        </p:txBody>
      </p:sp>
      <p:grpSp>
        <p:nvGrpSpPr>
          <p:cNvPr id="55" name="Gruppo 4">
            <a:extLst>
              <a:ext uri="{FF2B5EF4-FFF2-40B4-BE49-F238E27FC236}">
                <a16:creationId xmlns:a16="http://schemas.microsoft.com/office/drawing/2014/main" id="{97D463C0-7DBE-42AD-84EC-E24C5FBCE96A}"/>
              </a:ext>
            </a:extLst>
          </p:cNvPr>
          <p:cNvGrpSpPr/>
          <p:nvPr/>
        </p:nvGrpSpPr>
        <p:grpSpPr>
          <a:xfrm>
            <a:off x="1472041" y="1719630"/>
            <a:ext cx="1103125" cy="716253"/>
            <a:chOff x="2460219" y="2004003"/>
            <a:chExt cx="1800820" cy="1234655"/>
          </a:xfrm>
        </p:grpSpPr>
        <p:sp>
          <p:nvSpPr>
            <p:cNvPr id="56" name="Triangolo isoscele 5">
              <a:extLst>
                <a:ext uri="{FF2B5EF4-FFF2-40B4-BE49-F238E27FC236}">
                  <a16:creationId xmlns:a16="http://schemas.microsoft.com/office/drawing/2014/main" id="{7AEB25B6-8EC8-411D-BCB9-E26E062EF9A2}"/>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57" name="Gruppo 82">
              <a:extLst>
                <a:ext uri="{FF2B5EF4-FFF2-40B4-BE49-F238E27FC236}">
                  <a16:creationId xmlns:a16="http://schemas.microsoft.com/office/drawing/2014/main" id="{880F32F3-E6AF-422F-AFBA-A7E85E893E0D}"/>
                </a:ext>
              </a:extLst>
            </p:cNvPr>
            <p:cNvGrpSpPr/>
            <p:nvPr/>
          </p:nvGrpSpPr>
          <p:grpSpPr>
            <a:xfrm>
              <a:off x="2460219" y="2004003"/>
              <a:ext cx="1409184" cy="1234655"/>
              <a:chOff x="1194666" y="2417771"/>
              <a:chExt cx="866156" cy="763297"/>
            </a:xfrm>
          </p:grpSpPr>
          <p:sp>
            <p:nvSpPr>
              <p:cNvPr id="59" name="Ovale 38">
                <a:extLst>
                  <a:ext uri="{FF2B5EF4-FFF2-40B4-BE49-F238E27FC236}">
                    <a16:creationId xmlns:a16="http://schemas.microsoft.com/office/drawing/2014/main" id="{BB450F08-9A4C-4728-99B4-AE8F8E211A0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0" name="Rettangolo 39">
                <a:extLst>
                  <a:ext uri="{FF2B5EF4-FFF2-40B4-BE49-F238E27FC236}">
                    <a16:creationId xmlns:a16="http://schemas.microsoft.com/office/drawing/2014/main" id="{C37344B1-2B42-4827-A31B-97F8CE8FA476}"/>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1" name="Triangolo isoscele 42">
                <a:extLst>
                  <a:ext uri="{FF2B5EF4-FFF2-40B4-BE49-F238E27FC236}">
                    <a16:creationId xmlns:a16="http://schemas.microsoft.com/office/drawing/2014/main" id="{BB100778-60B0-4955-B9DD-1DE8B04EF0CF}"/>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8" name="Rettangolo 7">
              <a:extLst>
                <a:ext uri="{FF2B5EF4-FFF2-40B4-BE49-F238E27FC236}">
                  <a16:creationId xmlns:a16="http://schemas.microsoft.com/office/drawing/2014/main" id="{8EF96910-8B9F-427D-B44C-4828B6C560AC}"/>
                </a:ext>
              </a:extLst>
            </p:cNvPr>
            <p:cNvSpPr/>
            <p:nvPr/>
          </p:nvSpPr>
          <p:spPr>
            <a:xfrm>
              <a:off x="2697729" y="2458539"/>
              <a:ext cx="1563310" cy="530537"/>
            </a:xfrm>
            <a:prstGeom prst="rect">
              <a:avLst/>
            </a:prstGeom>
          </p:spPr>
          <p:txBody>
            <a:bodyPr wrap="none">
              <a:spAutoFit/>
            </a:bodyPr>
            <a:lstStyle/>
            <a:p>
              <a:r>
                <a:rPr lang="en-GB" sz="1400" dirty="0" err="1"/>
                <a:t>basicrobot</a:t>
              </a:r>
              <a:endParaRPr lang="en-GB" sz="1400" dirty="0"/>
            </a:p>
          </p:txBody>
        </p:sp>
      </p:grpSp>
      <p:cxnSp>
        <p:nvCxnSpPr>
          <p:cNvPr id="67" name="Straight Arrow Connector 66">
            <a:extLst>
              <a:ext uri="{FF2B5EF4-FFF2-40B4-BE49-F238E27FC236}">
                <a16:creationId xmlns:a16="http://schemas.microsoft.com/office/drawing/2014/main" id="{06EDF731-9630-4A66-9B54-0F3CC5312CB1}"/>
              </a:ext>
            </a:extLst>
          </p:cNvPr>
          <p:cNvCxnSpPr>
            <a:endCxn id="59" idx="5"/>
          </p:cNvCxnSpPr>
          <p:nvPr/>
        </p:nvCxnSpPr>
        <p:spPr>
          <a:xfrm flipH="1" flipV="1">
            <a:off x="2225841" y="2336929"/>
            <a:ext cx="837764" cy="1317833"/>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838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58</a:t>
            </a:fld>
            <a:endParaRPr lang="en-GB"/>
          </a:p>
        </p:txBody>
      </p:sp>
      <p:pic>
        <p:nvPicPr>
          <p:cNvPr id="2050" name="Picture 2" descr="An Overview of Security in CoAP: Attack and Analysis | Semant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91" y="15390"/>
            <a:ext cx="489585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Ovale 120">
            <a:extLst>
              <a:ext uri="{FF2B5EF4-FFF2-40B4-BE49-F238E27FC236}">
                <a16:creationId xmlns:a16="http://schemas.microsoft.com/office/drawing/2014/main" id="{517559F9-7399-4E76-8E01-777F1079EAA4}"/>
              </a:ext>
            </a:extLst>
          </p:cNvPr>
          <p:cNvSpPr/>
          <p:nvPr/>
        </p:nvSpPr>
        <p:spPr>
          <a:xfrm>
            <a:off x="1600073" y="4476459"/>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121">
            <a:extLst>
              <a:ext uri="{FF2B5EF4-FFF2-40B4-BE49-F238E27FC236}">
                <a16:creationId xmlns:a16="http://schemas.microsoft.com/office/drawing/2014/main" id="{B89FB0BB-C031-4548-8B09-19BD5DD775AB}"/>
              </a:ext>
            </a:extLst>
          </p:cNvPr>
          <p:cNvSpPr/>
          <p:nvPr/>
        </p:nvSpPr>
        <p:spPr>
          <a:xfrm>
            <a:off x="1456057" y="4711153"/>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e 120">
            <a:extLst>
              <a:ext uri="{FF2B5EF4-FFF2-40B4-BE49-F238E27FC236}">
                <a16:creationId xmlns:a16="http://schemas.microsoft.com/office/drawing/2014/main" id="{517559F9-7399-4E76-8E01-777F1079EAA4}"/>
              </a:ext>
            </a:extLst>
          </p:cNvPr>
          <p:cNvSpPr/>
          <p:nvPr/>
        </p:nvSpPr>
        <p:spPr>
          <a:xfrm>
            <a:off x="2868140" y="3828387"/>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watch</a:t>
            </a:r>
            <a:endParaRPr lang="en-GB" dirty="0"/>
          </a:p>
        </p:txBody>
      </p:sp>
      <p:cxnSp>
        <p:nvCxnSpPr>
          <p:cNvPr id="8" name="Connettore 4 7"/>
          <p:cNvCxnSpPr>
            <a:stCxn id="5" idx="0"/>
            <a:endCxn id="7" idx="2"/>
          </p:cNvCxnSpPr>
          <p:nvPr/>
        </p:nvCxnSpPr>
        <p:spPr>
          <a:xfrm rot="5400000" flipH="1" flipV="1">
            <a:off x="2252108" y="3860428"/>
            <a:ext cx="324036" cy="90802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e 120">
            <a:extLst>
              <a:ext uri="{FF2B5EF4-FFF2-40B4-BE49-F238E27FC236}">
                <a16:creationId xmlns:a16="http://schemas.microsoft.com/office/drawing/2014/main" id="{517559F9-7399-4E76-8E01-777F1079EAA4}"/>
              </a:ext>
            </a:extLst>
          </p:cNvPr>
          <p:cNvSpPr/>
          <p:nvPr/>
        </p:nvSpPr>
        <p:spPr>
          <a:xfrm>
            <a:off x="4321330" y="4476460"/>
            <a:ext cx="215997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handleAlarm</a:t>
            </a:r>
            <a:endParaRPr lang="en-GB" dirty="0"/>
          </a:p>
        </p:txBody>
      </p:sp>
      <p:sp>
        <p:nvSpPr>
          <p:cNvPr id="11" name="Ovale 120">
            <a:extLst>
              <a:ext uri="{FF2B5EF4-FFF2-40B4-BE49-F238E27FC236}">
                <a16:creationId xmlns:a16="http://schemas.microsoft.com/office/drawing/2014/main" id="{517559F9-7399-4E76-8E01-777F1079EAA4}"/>
              </a:ext>
            </a:extLst>
          </p:cNvPr>
          <p:cNvSpPr/>
          <p:nvPr/>
        </p:nvSpPr>
        <p:spPr>
          <a:xfrm>
            <a:off x="4647247" y="3370992"/>
            <a:ext cx="144042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Timeout</a:t>
            </a:r>
            <a:endParaRPr lang="it-IT" dirty="0"/>
          </a:p>
          <a:p>
            <a:pPr algn="ctr"/>
            <a:r>
              <a:rPr lang="it-IT" sz="1400" dirty="0" err="1">
                <a:solidFill>
                  <a:srgbClr val="C00000"/>
                </a:solidFill>
              </a:rPr>
              <a:t>counter</a:t>
            </a:r>
            <a:r>
              <a:rPr lang="it-IT" sz="1400" dirty="0">
                <a:solidFill>
                  <a:srgbClr val="C00000"/>
                </a:solidFill>
              </a:rPr>
              <a:t>++</a:t>
            </a:r>
            <a:endParaRPr lang="en-GB" sz="1400" dirty="0">
              <a:solidFill>
                <a:srgbClr val="C00000"/>
              </a:solidFill>
            </a:endParaRPr>
          </a:p>
        </p:txBody>
      </p:sp>
      <p:sp>
        <p:nvSpPr>
          <p:cNvPr id="12" name="Ovale 120">
            <a:extLst>
              <a:ext uri="{FF2B5EF4-FFF2-40B4-BE49-F238E27FC236}">
                <a16:creationId xmlns:a16="http://schemas.microsoft.com/office/drawing/2014/main" id="{517559F9-7399-4E76-8E01-777F1079EAA4}"/>
              </a:ext>
            </a:extLst>
          </p:cNvPr>
          <p:cNvSpPr/>
          <p:nvPr/>
        </p:nvSpPr>
        <p:spPr>
          <a:xfrm>
            <a:off x="2897367" y="5474003"/>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end</a:t>
            </a:r>
            <a:endParaRPr lang="en-GB" dirty="0"/>
          </a:p>
        </p:txBody>
      </p:sp>
      <p:sp>
        <p:nvSpPr>
          <p:cNvPr id="9" name="CasellaDiTesto 8"/>
          <p:cNvSpPr txBox="1"/>
          <p:nvPr/>
        </p:nvSpPr>
        <p:spPr>
          <a:xfrm>
            <a:off x="1705525" y="3801355"/>
            <a:ext cx="1360244"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a:t>
            </a:r>
            <a:r>
              <a:rPr lang="it-IT" sz="1600" dirty="0"/>
              <a:t>0 ]</a:t>
            </a:r>
            <a:endParaRPr lang="en-GB" sz="1600" dirty="0"/>
          </a:p>
        </p:txBody>
      </p:sp>
      <p:cxnSp>
        <p:nvCxnSpPr>
          <p:cNvPr id="14" name="Connettore 4 13"/>
          <p:cNvCxnSpPr>
            <a:stCxn id="5" idx="4"/>
            <a:endCxn id="12" idx="2"/>
          </p:cNvCxnSpPr>
          <p:nvPr/>
        </p:nvCxnSpPr>
        <p:spPr>
          <a:xfrm rot="16200000" flipH="1">
            <a:off x="2091986" y="4992658"/>
            <a:ext cx="673508" cy="937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CasellaDiTesto 16"/>
          <p:cNvSpPr txBox="1"/>
          <p:nvPr/>
        </p:nvSpPr>
        <p:spPr>
          <a:xfrm>
            <a:off x="1536872" y="5778689"/>
            <a:ext cx="1371466"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 !=0 </a:t>
            </a:r>
            <a:r>
              <a:rPr lang="it-IT" sz="1600" dirty="0"/>
              <a:t>]</a:t>
            </a:r>
            <a:endParaRPr lang="en-GB" sz="1600" dirty="0"/>
          </a:p>
        </p:txBody>
      </p:sp>
      <p:cxnSp>
        <p:nvCxnSpPr>
          <p:cNvPr id="18" name="Connettore 4 17"/>
          <p:cNvCxnSpPr>
            <a:stCxn id="7" idx="4"/>
            <a:endCxn id="10" idx="2"/>
          </p:cNvCxnSpPr>
          <p:nvPr/>
        </p:nvCxnSpPr>
        <p:spPr>
          <a:xfrm rot="16200000" flipH="1">
            <a:off x="3702747" y="4181912"/>
            <a:ext cx="324037" cy="9131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390417" y="4813452"/>
            <a:ext cx="1930913" cy="338554"/>
          </a:xfrm>
          <a:prstGeom prst="rect">
            <a:avLst/>
          </a:prstGeom>
          <a:noFill/>
        </p:spPr>
        <p:txBody>
          <a:bodyPr wrap="none" rtlCol="0">
            <a:spAutoFit/>
          </a:bodyPr>
          <a:lstStyle/>
          <a:p>
            <a:r>
              <a:rPr lang="it-IT" sz="1600" dirty="0"/>
              <a:t>[ </a:t>
            </a:r>
            <a:r>
              <a:rPr lang="it-IT" sz="1600" dirty="0" err="1">
                <a:solidFill>
                  <a:srgbClr val="C00000"/>
                </a:solidFill>
              </a:rPr>
              <a:t>counter</a:t>
            </a:r>
            <a:r>
              <a:rPr lang="it-IT" sz="1600" dirty="0">
                <a:solidFill>
                  <a:srgbClr val="C00000"/>
                </a:solidFill>
              </a:rPr>
              <a:t>==0 </a:t>
            </a:r>
            <a:r>
              <a:rPr lang="it-IT" sz="1600" dirty="0"/>
              <a:t>]  </a:t>
            </a:r>
            <a:r>
              <a:rPr lang="it-IT" sz="1600" dirty="0" err="1"/>
              <a:t>alarm</a:t>
            </a:r>
            <a:endParaRPr lang="en-GB" sz="1600" dirty="0"/>
          </a:p>
        </p:txBody>
      </p:sp>
      <p:cxnSp>
        <p:nvCxnSpPr>
          <p:cNvPr id="25" name="Connettore 4 24"/>
          <p:cNvCxnSpPr>
            <a:stCxn id="10" idx="4"/>
            <a:endCxn id="5" idx="5"/>
          </p:cNvCxnSpPr>
          <p:nvPr/>
        </p:nvCxnSpPr>
        <p:spPr>
          <a:xfrm rot="5400000" flipH="1">
            <a:off x="3760553" y="3483770"/>
            <a:ext cx="94909" cy="3186616"/>
          </a:xfrm>
          <a:prstGeom prst="bentConnector3">
            <a:avLst>
              <a:gd name="adj1" fmla="val -24086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5">
            <a:extLst>
              <a:ext uri="{FF2B5EF4-FFF2-40B4-BE49-F238E27FC236}">
                <a16:creationId xmlns:a16="http://schemas.microsoft.com/office/drawing/2014/main" id="{7151B250-F50E-4470-A667-2EF898F1B268}"/>
              </a:ext>
            </a:extLst>
          </p:cNvPr>
          <p:cNvSpPr>
            <a:spLocks noChangeArrowheads="1"/>
          </p:cNvSpPr>
          <p:nvPr/>
        </p:nvSpPr>
        <p:spPr bwMode="auto">
          <a:xfrm>
            <a:off x="4647247" y="533550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3" name="Connettore 4 12"/>
          <p:cNvCxnSpPr>
            <a:stCxn id="7" idx="7"/>
            <a:endCxn id="11" idx="2"/>
          </p:cNvCxnSpPr>
          <p:nvPr/>
        </p:nvCxnSpPr>
        <p:spPr>
          <a:xfrm rot="5400000" flipH="1" flipV="1">
            <a:off x="4104530" y="3380579"/>
            <a:ext cx="228267" cy="85716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8"/>
          <p:cNvCxnSpPr>
            <a:stCxn id="11" idx="0"/>
            <a:endCxn id="5" idx="1"/>
          </p:cNvCxnSpPr>
          <p:nvPr/>
        </p:nvCxnSpPr>
        <p:spPr>
          <a:xfrm rot="16200000" flipH="1" flipV="1">
            <a:off x="2936306" y="2140211"/>
            <a:ext cx="1200375" cy="3661935"/>
          </a:xfrm>
          <a:prstGeom prst="bentConnector3">
            <a:avLst>
              <a:gd name="adj1" fmla="val -19044"/>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5">
            <a:extLst>
              <a:ext uri="{FF2B5EF4-FFF2-40B4-BE49-F238E27FC236}">
                <a16:creationId xmlns:a16="http://schemas.microsoft.com/office/drawing/2014/main" id="{7151B250-F50E-4470-A667-2EF898F1B268}"/>
              </a:ext>
            </a:extLst>
          </p:cNvPr>
          <p:cNvSpPr>
            <a:spLocks noChangeArrowheads="1"/>
          </p:cNvSpPr>
          <p:nvPr/>
        </p:nvSpPr>
        <p:spPr bwMode="auto">
          <a:xfrm>
            <a:off x="3271257" y="309399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601554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59</a:t>
            </a:fld>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581025"/>
            <a:ext cx="764857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643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60</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61</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a:solidFill>
                  <a:srgbClr val="FF0000"/>
                </a:solidFill>
                <a:latin typeface="Arial" panose="020B0604020202020204" pitchFamily="34" charset="0"/>
                <a:cs typeface="Arial" panose="020B0604020202020204" pitchFamily="34" charset="0"/>
              </a:rPr>
              <a:t>Eliminare</a:t>
            </a:r>
            <a:r>
              <a:rPr lang="it-IT" sz="4000" dirty="0">
                <a:latin typeface="Arial" panose="020B0604020202020204" pitchFamily="34" charset="0"/>
                <a:cs typeface="Arial" panose="020B0604020202020204" pitchFamily="34" charset="0"/>
              </a:rPr>
              <a:t> dal </a:t>
            </a:r>
            <a:r>
              <a:rPr lang="it-IT" sz="4000" dirty="0" err="1">
                <a:latin typeface="Arial" panose="020B0604020202020204" pitchFamily="34" charset="0"/>
                <a:cs typeface="Arial" panose="020B0604020202020204" pitchFamily="34" charset="0"/>
              </a:rPr>
              <a:t>template</a:t>
            </a:r>
            <a:r>
              <a:rPr lang="it-IT" sz="4000" dirty="0">
                <a:latin typeface="Arial" panose="020B0604020202020204" pitchFamily="34" charset="0"/>
                <a:cs typeface="Arial" panose="020B0604020202020204" pitchFamily="34" charset="0"/>
              </a:rPr>
              <a:t> i </a:t>
            </a:r>
            <a:r>
              <a:rPr lang="it-IT" sz="4000" dirty="0">
                <a:solidFill>
                  <a:srgbClr val="C00000"/>
                </a:solidFill>
                <a:latin typeface="Arial" panose="020B0604020202020204" pitchFamily="34" charset="0"/>
                <a:cs typeface="Arial" panose="020B0604020202020204" pitchFamily="34" charset="0"/>
              </a:rPr>
              <a:t>contenuti</a:t>
            </a:r>
            <a:r>
              <a:rPr lang="it-IT" sz="4000" dirty="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nelle sezioni NON MODIFICATE</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antonio.natali@unibo.it</a:t>
            </a:r>
          </a:p>
          <a:p>
            <a:r>
              <a:rPr lang="it-IT" sz="4000" dirty="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Esempio</a:t>
            </a:r>
          </a:p>
          <a:p>
            <a:r>
              <a:rPr lang="it-IT" sz="4000" dirty="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62</a:t>
            </a:fld>
            <a:endParaRPr lang="en-GB"/>
          </a:p>
        </p:txBody>
      </p:sp>
      <p:sp>
        <p:nvSpPr>
          <p:cNvPr id="4" name="CasellaDiTesto 3"/>
          <p:cNvSpPr txBox="1"/>
          <p:nvPr/>
        </p:nvSpPr>
        <p:spPr>
          <a:xfrm>
            <a:off x="611560" y="548680"/>
            <a:ext cx="7598555" cy="5632311"/>
          </a:xfrm>
          <a:prstGeom prst="rect">
            <a:avLst/>
          </a:prstGeom>
          <a:noFill/>
        </p:spPr>
        <p:txBody>
          <a:bodyPr wrap="none" rtlCol="0">
            <a:spAutoFit/>
          </a:bodyPr>
          <a:lstStyle/>
          <a:p>
            <a:r>
              <a:rPr lang="it-IT" sz="4000" dirty="0">
                <a:solidFill>
                  <a:srgbClr val="1318ED"/>
                </a:solidFill>
                <a:latin typeface="Arial" panose="020B0604020202020204" pitchFamily="34" charset="0"/>
                <a:cs typeface="Arial" panose="020B0604020202020204" pitchFamily="34" charset="0"/>
              </a:rPr>
              <a:t>Aggiornare i </a:t>
            </a:r>
            <a:r>
              <a:rPr lang="it-IT" sz="4000" dirty="0" err="1">
                <a:solidFill>
                  <a:srgbClr val="1318ED"/>
                </a:solidFill>
                <a:latin typeface="Arial" panose="020B0604020202020204" pitchFamily="34" charset="0"/>
                <a:cs typeface="Arial" panose="020B0604020202020204" pitchFamily="34" charset="0"/>
              </a:rPr>
              <a:t>plugins</a:t>
            </a:r>
            <a:r>
              <a:rPr lang="it-IT" sz="4000" dirty="0">
                <a:solidFill>
                  <a:srgbClr val="1318ED"/>
                </a:solidFill>
                <a:latin typeface="Arial" panose="020B0604020202020204" pitchFamily="34" charset="0"/>
                <a:cs typeface="Arial" panose="020B0604020202020204" pitchFamily="34" charset="0"/>
              </a:rPr>
              <a:t> </a:t>
            </a:r>
            <a:r>
              <a:rPr lang="it-IT" sz="4000" dirty="0" err="1">
                <a:solidFill>
                  <a:srgbClr val="1318ED"/>
                </a:solidFill>
                <a:latin typeface="Arial" panose="020B0604020202020204" pitchFamily="34" charset="0"/>
                <a:cs typeface="Arial" panose="020B0604020202020204" pitchFamily="34" charset="0"/>
              </a:rPr>
              <a:t>Eclipse</a:t>
            </a:r>
            <a:r>
              <a:rPr lang="it-IT" sz="4000" dirty="0">
                <a:solidFill>
                  <a:srgbClr val="1318ED"/>
                </a:solidFill>
                <a:latin typeface="Arial" panose="020B0604020202020204" pitchFamily="34" charset="0"/>
                <a:cs typeface="Arial" panose="020B0604020202020204" pitchFamily="34" charset="0"/>
              </a:rPr>
              <a:t> alla </a:t>
            </a:r>
          </a:p>
          <a:p>
            <a:r>
              <a:rPr lang="it-IT" sz="4000" dirty="0">
                <a:solidFill>
                  <a:srgbClr val="1318ED"/>
                </a:solidFill>
                <a:latin typeface="Arial" panose="020B0604020202020204" pitchFamily="34" charset="0"/>
                <a:cs typeface="Arial" panose="020B0604020202020204" pitchFamily="34" charset="0"/>
              </a:rPr>
              <a:t>Versione 1.2.3</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it.unibo.Qactork.ide_1.2.3.jar</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it.unibo.Qactork.ui_1.2.3.jar</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it.unibo.Qactork_1.2.3.jar</a:t>
            </a:r>
          </a:p>
          <a:p>
            <a:endParaRPr lang="it-IT" sz="4000" dirty="0">
              <a:solidFill>
                <a:srgbClr val="1318ED"/>
              </a:solidFill>
              <a:latin typeface="Arial" panose="020B0604020202020204" pitchFamily="34" charset="0"/>
              <a:cs typeface="Arial" panose="020B0604020202020204" pitchFamily="34" charset="0"/>
            </a:endParaRPr>
          </a:p>
          <a:p>
            <a:r>
              <a:rPr lang="it-IT" sz="4000" dirty="0">
                <a:solidFill>
                  <a:srgbClr val="1318ED"/>
                </a:solidFill>
                <a:latin typeface="Arial" panose="020B0604020202020204" pitchFamily="34" charset="0"/>
                <a:cs typeface="Arial" panose="020B0604020202020204" pitchFamily="34" charset="0"/>
              </a:rPr>
              <a:t>Aggiornare </a:t>
            </a:r>
            <a:r>
              <a:rPr lang="it-IT" sz="4000" dirty="0" err="1">
                <a:solidFill>
                  <a:srgbClr val="1318ED"/>
                </a:solidFill>
                <a:latin typeface="Arial" panose="020B0604020202020204" pitchFamily="34" charset="0"/>
                <a:cs typeface="Arial" panose="020B0604020202020204" pitchFamily="34" charset="0"/>
              </a:rPr>
              <a:t>Qak</a:t>
            </a:r>
            <a:r>
              <a:rPr lang="it-IT" sz="4000" dirty="0">
                <a:solidFill>
                  <a:srgbClr val="1318ED"/>
                </a:solidFill>
                <a:latin typeface="Arial" panose="020B0604020202020204" pitchFamily="34" charset="0"/>
                <a:cs typeface="Arial" panose="020B0604020202020204" pitchFamily="34" charset="0"/>
              </a:rPr>
              <a:t> </a:t>
            </a:r>
            <a:r>
              <a:rPr lang="it-IT" sz="4000" dirty="0" err="1">
                <a:solidFill>
                  <a:srgbClr val="1318ED"/>
                </a:solidFill>
                <a:latin typeface="Arial" panose="020B0604020202020204" pitchFamily="34" charset="0"/>
                <a:cs typeface="Arial" panose="020B0604020202020204" pitchFamily="34" charset="0"/>
              </a:rPr>
              <a:t>runtime</a:t>
            </a:r>
            <a:r>
              <a:rPr lang="it-IT" sz="4000" dirty="0">
                <a:solidFill>
                  <a:srgbClr val="1318ED"/>
                </a:solidFill>
                <a:latin typeface="Arial" panose="020B0604020202020204" pitchFamily="34" charset="0"/>
                <a:cs typeface="Arial" panose="020B0604020202020204" pitchFamily="34" charset="0"/>
              </a:rPr>
              <a:t> a</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it.unibo.qakactor-2.3.jar</a:t>
            </a:r>
          </a:p>
          <a:p>
            <a:r>
              <a:rPr lang="it-IT" sz="4000" dirty="0">
                <a:latin typeface="Arial" panose="020B0604020202020204" pitchFamily="34" charset="0"/>
                <a:cs typeface="Arial" panose="020B0604020202020204" pitchFamily="34" charset="0"/>
              </a:rPr>
              <a:t> </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0828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63</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a:t>Attivare </a:t>
            </a:r>
            <a:r>
              <a:rPr lang="it-IT" sz="3200" dirty="0" err="1"/>
              <a:t>sensorObserver</a:t>
            </a:r>
            <a:endParaRPr lang="it-IT" sz="3200" dirty="0"/>
          </a:p>
          <a:p>
            <a:pPr marL="742950" indent="-742950">
              <a:buAutoNum type="arabicParenR"/>
            </a:pPr>
            <a:r>
              <a:rPr lang="it-IT" sz="3200" dirty="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lasciandolo in</a:t>
            </a:r>
            <a:r>
              <a:rPr lang="en-GB" sz="3200" dirty="0"/>
              <a:t> </a:t>
            </a:r>
            <a:r>
              <a:rPr lang="en-GB" sz="3200" dirty="0" err="1"/>
              <a:t>attesa</a:t>
            </a:r>
            <a:r>
              <a:rPr lang="en-GB" sz="3200" dirty="0"/>
              <a:t> di </a:t>
            </a:r>
            <a:r>
              <a:rPr lang="en-GB" sz="3200" dirty="0" err="1"/>
              <a:t>cmd</a:t>
            </a:r>
            <a:endParaRPr lang="en-GB" sz="3200" dirty="0"/>
          </a:p>
          <a:p>
            <a:pPr marL="742950" indent="-742950">
              <a:buAutoNum type="arabicParenR"/>
            </a:pPr>
            <a:r>
              <a:rPr lang="it-IT" sz="3200" dirty="0"/>
              <a:t>Attivare console/ConsoleGui.java</a:t>
            </a:r>
            <a:endParaRPr lang="en-GB" sz="3200" dirty="0"/>
          </a:p>
          <a:p>
            <a:pPr marL="742950" indent="-742950">
              <a:buAutoNum type="arabicParenR"/>
            </a:pPr>
            <a:r>
              <a:rPr lang="it-IT" sz="3200" dirty="0"/>
              <a:t>Verificare che </a:t>
            </a:r>
            <a:r>
              <a:rPr lang="it-IT" sz="3200" dirty="0" err="1"/>
              <a:t>sensorObserver</a:t>
            </a:r>
            <a:r>
              <a:rPr lang="it-IT" sz="3200" dirty="0"/>
              <a:t> riceve gli eventi Emessi da </a:t>
            </a:r>
            <a:r>
              <a:rPr lang="it-IT" sz="3200" dirty="0" err="1"/>
              <a:t>basicrobot</a:t>
            </a:r>
            <a:r>
              <a:rPr lang="it-IT" sz="3200" dirty="0"/>
              <a:t>  quando urta</a:t>
            </a:r>
          </a:p>
          <a:p>
            <a:r>
              <a:rPr lang="it-IT" sz="3200" dirty="0"/>
              <a:t>Attivare </a:t>
            </a:r>
            <a:r>
              <a:rPr lang="it-IT" sz="3200" dirty="0" err="1"/>
              <a:t>stepper</a:t>
            </a:r>
            <a:endParaRPr lang="it-IT" sz="3200" dirty="0"/>
          </a:p>
          <a:p>
            <a:endParaRPr lang="it-IT" sz="3200" dirty="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a:t>In </a:t>
            </a:r>
            <a:r>
              <a:rPr lang="it-IT" dirty="0" err="1"/>
              <a:t>your</a:t>
            </a:r>
            <a:r>
              <a:rPr lang="it-IT" dirty="0"/>
              <a:t> </a:t>
            </a:r>
            <a:r>
              <a:rPr lang="it-IT" dirty="0" err="1"/>
              <a:t>working</a:t>
            </a:r>
            <a:r>
              <a:rPr lang="it-IT" dirty="0"/>
              <a:t> </a:t>
            </a:r>
            <a:r>
              <a:rPr lang="it-IT" dirty="0" err="1">
                <a:solidFill>
                  <a:srgbClr val="C00000"/>
                </a:solidFill>
              </a:rPr>
              <a:t>it.unibo.actorfsm</a:t>
            </a:r>
            <a:endParaRPr lang="it-IT" dirty="0">
              <a:solidFill>
                <a:srgbClr val="C00000"/>
              </a:solidFill>
            </a:endParaRPr>
          </a:p>
          <a:p>
            <a:pPr marL="0" indent="0">
              <a:buNone/>
            </a:pPr>
            <a:r>
              <a:rPr lang="it-IT" sz="3200" dirty="0" err="1">
                <a:solidFill>
                  <a:srgbClr val="0070C0"/>
                </a:solidFill>
              </a:rPr>
              <a:t>Change</a:t>
            </a:r>
            <a:r>
              <a:rPr lang="it-IT" sz="3200" dirty="0">
                <a:solidFill>
                  <a:srgbClr val="0070C0"/>
                </a:solidFill>
              </a:rPr>
              <a:t> the </a:t>
            </a:r>
            <a:r>
              <a:rPr lang="it-IT" sz="3200" dirty="0" err="1">
                <a:solidFill>
                  <a:srgbClr val="0070C0"/>
                </a:solidFill>
              </a:rPr>
              <a:t>build.gradle</a:t>
            </a:r>
            <a:r>
              <a:rPr lang="it-IT" sz="3200" dirty="0">
                <a:solidFill>
                  <a:srgbClr val="0070C0"/>
                </a:solidFill>
              </a:rPr>
              <a:t> </a:t>
            </a:r>
            <a:r>
              <a:rPr lang="it-IT" sz="3200" dirty="0" err="1">
                <a:solidFill>
                  <a:srgbClr val="0070C0"/>
                </a:solidFill>
              </a:rPr>
              <a:t>according</a:t>
            </a:r>
            <a:r>
              <a:rPr lang="it-IT" sz="3200" dirty="0">
                <a:solidFill>
                  <a:srgbClr val="0070C0"/>
                </a:solidFill>
              </a:rPr>
              <a:t> to the last </a:t>
            </a:r>
            <a:r>
              <a:rPr lang="it-IT" sz="3200" dirty="0" err="1">
                <a:solidFill>
                  <a:srgbClr val="0070C0"/>
                </a:solidFill>
              </a:rPr>
              <a:t>version</a:t>
            </a:r>
            <a:endParaRPr lang="it-IT" sz="3200" dirty="0">
              <a:solidFill>
                <a:srgbClr val="0070C0"/>
              </a:solidFill>
            </a:endParaRPr>
          </a:p>
          <a:p>
            <a:pPr marL="0" indent="0">
              <a:buNone/>
            </a:pPr>
            <a:r>
              <a:rPr lang="it-IT" sz="3200" dirty="0" err="1">
                <a:solidFill>
                  <a:srgbClr val="0070C0"/>
                </a:solidFill>
              </a:rPr>
              <a:t>Run</a:t>
            </a:r>
            <a:r>
              <a:rPr lang="it-IT" sz="3200" dirty="0">
                <a:solidFill>
                  <a:srgbClr val="0070C0"/>
                </a:solidFill>
              </a:rPr>
              <a:t> </a:t>
            </a:r>
            <a:r>
              <a:rPr lang="en-GB" sz="3200" dirty="0" err="1">
                <a:solidFill>
                  <a:srgbClr val="0070C0"/>
                </a:solidFill>
              </a:rPr>
              <a:t>gradle</a:t>
            </a:r>
            <a:r>
              <a:rPr lang="en-GB" sz="3200" dirty="0">
                <a:solidFill>
                  <a:srgbClr val="0070C0"/>
                </a:solidFill>
              </a:rPr>
              <a:t> build </a:t>
            </a:r>
            <a:r>
              <a:rPr lang="en-GB" sz="3200" dirty="0" err="1">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fontScale="92500" lnSpcReduction="20000"/>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57372</TotalTime>
  <Words>3762</Words>
  <Application>Microsoft Office PowerPoint</Application>
  <PresentationFormat>On-screen Show (4:3)</PresentationFormat>
  <Paragraphs>971</Paragraphs>
  <Slides>63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Aharoni</vt:lpstr>
      <vt:lpstr>Arial</vt:lpstr>
      <vt:lpstr>Arial Narrow</vt:lpstr>
      <vt:lpstr>Calibri</vt:lpstr>
      <vt:lpstr>Consolas</vt:lpstr>
      <vt:lpstr>Symbol</vt: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Domande (su un sistema)</vt:lpstr>
      <vt:lpstr>Specifica della grammatica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Antonio Natali</cp:lastModifiedBy>
  <cp:revision>294</cp:revision>
  <dcterms:created xsi:type="dcterms:W3CDTF">2020-02-19T17:19:21Z</dcterms:created>
  <dcterms:modified xsi:type="dcterms:W3CDTF">2020-04-25T16:56:48Z</dcterms:modified>
</cp:coreProperties>
</file>