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6"/>
  </p:notesMasterIdLst>
  <p:handoutMasterIdLst>
    <p:handoutMasterId r:id="rId27"/>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1318ED"/>
    <a:srgbClr val="CCFFFF"/>
    <a:srgbClr val="33CCCC"/>
    <a:srgbClr val="CCFF66"/>
    <a:srgbClr val="FF99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75" autoAdjust="0"/>
    <p:restoredTop sz="94569" autoAdjust="0"/>
  </p:normalViewPr>
  <p:slideViewPr>
    <p:cSldViewPr>
      <p:cViewPr varScale="1">
        <p:scale>
          <a:sx n="70" d="100"/>
          <a:sy n="70" d="100"/>
        </p:scale>
        <p:origin x="-1128" y="-96"/>
      </p:cViewPr>
      <p:guideLst>
        <p:guide orient="horz" pos="2160"/>
        <p:guide pos="2880"/>
      </p:guideLst>
    </p:cSldViewPr>
  </p:slideViewPr>
  <p:notesTextViewPr>
    <p:cViewPr>
      <p:scale>
        <a:sx n="1" d="1"/>
        <a:sy n="1" d="1"/>
      </p:scale>
      <p:origin x="0" y="0"/>
    </p:cViewPr>
  </p:notesTextViewPr>
  <p:sorterViewPr>
    <p:cViewPr>
      <p:scale>
        <a:sx n="100" d="100"/>
        <a:sy n="100" d="100"/>
      </p:scale>
      <p:origin x="0" y="21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09/05/2020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09/05/2020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9</a:t>
            </a:fld>
            <a:endParaRPr lang="en-GB"/>
          </a:p>
        </p:txBody>
      </p:sp>
    </p:spTree>
    <p:extLst>
      <p:ext uri="{BB962C8B-B14F-4D97-AF65-F5344CB8AC3E}">
        <p14:creationId xmlns:p14="http://schemas.microsoft.com/office/powerpoint/2010/main" val="94350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09/05/2020</a:t>
            </a:fld>
            <a:endParaRPr lang="en-GB"/>
          </a:p>
        </p:txBody>
      </p:sp>
      <p:sp>
        <p:nvSpPr>
          <p:cNvPr id="17" name="Segnaposto piè di pagina 16"/>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smtClean="0"/>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09/05/2020</a:t>
            </a:fld>
            <a:endParaRPr lang="en-GB"/>
          </a:p>
        </p:txBody>
      </p:sp>
      <p:sp>
        <p:nvSpPr>
          <p:cNvPr id="5" name="Segnaposto piè di pagina 4"/>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09/05/2020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09/05/2020</a:t>
            </a:fld>
            <a:endParaRPr lang="en-GB"/>
          </a:p>
        </p:txBody>
      </p:sp>
      <p:sp>
        <p:nvSpPr>
          <p:cNvPr id="6" name="Segnaposto piè di pagina 5"/>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09/05/2020</a:t>
            </a:fld>
            <a:endParaRPr lang="en-GB"/>
          </a:p>
        </p:txBody>
      </p:sp>
      <p:sp>
        <p:nvSpPr>
          <p:cNvPr id="8" name="Segnaposto piè di pagina 7"/>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09/05/2020</a:t>
            </a:fld>
            <a:endParaRPr lang="en-GB"/>
          </a:p>
        </p:txBody>
      </p:sp>
      <p:sp>
        <p:nvSpPr>
          <p:cNvPr id="4" name="Segnaposto piè di pagina 3"/>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09/05/2020</a:t>
            </a:fld>
            <a:endParaRPr lang="en-GB"/>
          </a:p>
        </p:txBody>
      </p:sp>
      <p:sp>
        <p:nvSpPr>
          <p:cNvPr id="3" name="Segnaposto piè di pagina 2"/>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09/05/2020</a:t>
            </a:fld>
            <a:endParaRPr lang="en-GB"/>
          </a:p>
        </p:txBody>
      </p:sp>
      <p:sp>
        <p:nvSpPr>
          <p:cNvPr id="6" name="Segnaposto piè di pagina 5"/>
          <p:cNvSpPr>
            <a:spLocks noGrp="1"/>
          </p:cNvSpPr>
          <p:nvPr>
            <p:ph type="ftr" sz="quarter" idx="11"/>
          </p:nvPr>
        </p:nvSpPr>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09/05/2020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smtClean="0"/>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09/05/2020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dirty="0" err="1" smtClean="0"/>
              <a:t>ANatali</a:t>
            </a:r>
            <a:r>
              <a:rPr lang="it-IT" dirty="0" smtClean="0"/>
              <a:t>  - DISI </a:t>
            </a:r>
            <a:r>
              <a:rPr lang="it-IT" dirty="0" err="1" smtClean="0"/>
              <a:t>University</a:t>
            </a:r>
            <a:r>
              <a:rPr lang="it-IT" dirty="0" smtClean="0"/>
              <a:t> of Bologna</a:t>
            </a:r>
            <a:endParaRPr lang="en-GB" dirty="0"/>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a:xfrm>
            <a:off x="2627784" y="6356350"/>
            <a:ext cx="3392016" cy="365125"/>
          </a:xfrm>
        </p:spPr>
        <p:txBody>
          <a:bodyPr/>
          <a:lstStyle/>
          <a:p>
            <a:pPr algn="just"/>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
        <p:nvSpPr>
          <p:cNvPr id="5" name="Titolo 4"/>
          <p:cNvSpPr>
            <a:spLocks noGrp="1"/>
          </p:cNvSpPr>
          <p:nvPr>
            <p:ph type="ctrTitle"/>
          </p:nvPr>
        </p:nvSpPr>
        <p:spPr/>
        <p:txBody>
          <a:bodyPr/>
          <a:lstStyle/>
          <a:p>
            <a:r>
              <a:rPr lang="it-IT" dirty="0"/>
              <a:t>INGEGNERIA DEI SISTEMI SOFTWARE M - 72939</a:t>
            </a:r>
            <a:endParaRPr lang="en-GB" dirty="0"/>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a:xfrm>
            <a:off x="2843808" y="6356350"/>
            <a:ext cx="3175992"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a:xfrm>
            <a:off x="2843808" y="6356350"/>
            <a:ext cx="3175992"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a:xfrm>
            <a:off x="2627784" y="6356350"/>
            <a:ext cx="3392016"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a:xfrm>
            <a:off x="2555776"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a:xfrm>
            <a:off x="2627784" y="6356350"/>
            <a:ext cx="3392016"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a:xfrm>
            <a:off x="2627784" y="6356350"/>
            <a:ext cx="3392016"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a:xfrm>
            <a:off x="2555776"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a:xfrm>
            <a:off x="2555776"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a:xfrm>
            <a:off x="2555776"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5" name="Segnaposto piè di pagina 3"/>
          <p:cNvSpPr>
            <a:spLocks noGrp="1"/>
          </p:cNvSpPr>
          <p:nvPr>
            <p:ph type="ftr" sz="quarter" idx="11"/>
          </p:nvPr>
        </p:nvSpPr>
        <p:spPr>
          <a:xfrm>
            <a:off x="2555776"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3" name="Content Placeholder 2"/>
          <p:cNvSpPr>
            <a:spLocks noGrp="1"/>
          </p:cNvSpPr>
          <p:nvPr>
            <p:ph sz="quarter"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6" name="Segnaposto piè di pagina 3"/>
          <p:cNvSpPr>
            <a:spLocks noGrp="1"/>
          </p:cNvSpPr>
          <p:nvPr>
            <p:ph type="ftr" sz="quarter" idx="11"/>
          </p:nvPr>
        </p:nvSpPr>
        <p:spPr>
          <a:xfrm>
            <a:off x="2555776"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3" name="Segnaposto contenuto 2"/>
          <p:cNvSpPr>
            <a:spLocks noGrp="1"/>
          </p:cNvSpPr>
          <p:nvPr>
            <p:ph sz="quarter" idx="1"/>
          </p:nvPr>
        </p:nvSpPr>
        <p:spPr>
          <a:xfrm>
            <a:off x="500034" y="1357298"/>
            <a:ext cx="8229600" cy="4389120"/>
          </a:xfrm>
        </p:spPr>
        <p:txBody>
          <a:bodyPr>
            <a:noAutofit/>
          </a:bodyPr>
          <a:lstStyle/>
          <a:p>
            <a:r>
              <a:rPr lang="it-IT" sz="2400" dirty="0"/>
              <a:t>Sviluppiamo l’analisi dei requisiti e l’analisi del problema</a:t>
            </a:r>
          </a:p>
          <a:p>
            <a:pPr lvl="1"/>
            <a:r>
              <a:rPr lang="it-IT" sz="2400" i="1" dirty="0">
                <a:solidFill>
                  <a:srgbClr val="C00000"/>
                </a:solidFill>
              </a:rPr>
              <a:t>Esprimendo fatti rilevanti attraverso modelli essenziali</a:t>
            </a:r>
          </a:p>
          <a:p>
            <a:r>
              <a:rPr lang="it-IT" sz="2400" dirty="0"/>
              <a:t>Discutiamo in modo sistematico avvalendoci di modelli basati su meta-modelli custom</a:t>
            </a:r>
          </a:p>
          <a:p>
            <a:pPr lvl="1"/>
            <a:r>
              <a:rPr lang="it-IT" sz="1600" i="1" dirty="0">
                <a:solidFill>
                  <a:srgbClr val="C00000"/>
                </a:solidFill>
              </a:rPr>
              <a:t>Usiamo i modelli come se fossero il nuovo codice sorgente </a:t>
            </a:r>
            <a:r>
              <a:rPr lang="it-IT" sz="1600" dirty="0"/>
              <a:t>costruendo generatori di codice usando </a:t>
            </a:r>
            <a:r>
              <a:rPr lang="it-IT" sz="1600" dirty="0" err="1"/>
              <a:t>Xtext</a:t>
            </a:r>
            <a:r>
              <a:rPr lang="it-IT" sz="1600" dirty="0"/>
              <a:t>  (pg. 206)</a:t>
            </a:r>
          </a:p>
          <a:p>
            <a:pPr lvl="1"/>
            <a:r>
              <a:rPr lang="it-IT" sz="1600" dirty="0"/>
              <a:t>Realizziamo in modo automatico la </a:t>
            </a:r>
            <a:r>
              <a:rPr lang="it-IT" sz="1600" dirty="0" err="1"/>
              <a:t>schematic</a:t>
            </a:r>
            <a:r>
              <a:rPr lang="it-IT" sz="1600" dirty="0"/>
              <a:t> part </a:t>
            </a:r>
            <a:r>
              <a:rPr lang="it-IT" sz="1600" dirty="0" err="1"/>
              <a:t>avvelendoci</a:t>
            </a:r>
            <a:r>
              <a:rPr lang="it-IT" sz="1600" dirty="0"/>
              <a:t> dei design pattern per sistemi distribuiti</a:t>
            </a:r>
          </a:p>
          <a:p>
            <a:r>
              <a:rPr lang="it-IT" sz="2400" i="1" dirty="0">
                <a:solidFill>
                  <a:srgbClr val="C00000"/>
                </a:solidFill>
              </a:rPr>
              <a:t>Impostiamo piani di collaudo ancor prima di avere iniziato la fase di progettazione</a:t>
            </a:r>
          </a:p>
          <a:p>
            <a:r>
              <a:rPr lang="it-IT" sz="2400" dirty="0"/>
              <a:t>Realizziamo un primo prototipo di prodotto e interagiamo con il committente</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5" name="Segnaposto piè di pagina 3"/>
          <p:cNvSpPr>
            <a:spLocks noGrp="1"/>
          </p:cNvSpPr>
          <p:nvPr>
            <p:ph type="ftr" sz="quarter" idx="11"/>
          </p:nvPr>
        </p:nvSpPr>
        <p:spPr>
          <a:xfrm>
            <a:off x="2555776" y="6356350"/>
            <a:ext cx="3464024"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3" name="Content Placeholder 2"/>
          <p:cNvSpPr>
            <a:spLocks noGrp="1"/>
          </p:cNvSpPr>
          <p:nvPr>
            <p:ph sz="quarter" idx="1"/>
          </p:nvPr>
        </p:nvSpPr>
        <p:spPr/>
        <p:txBody>
          <a:bodyPr>
            <a:normAutofit/>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IOT - </a:t>
            </a:r>
            <a:r>
              <a:rPr lang="it-IT" dirty="0" err="1" smtClean="0"/>
              <a:t>University</a:t>
            </a:r>
            <a:r>
              <a:rPr lang="it-IT" dirty="0" smtClean="0"/>
              <a:t> of </a:t>
            </a:r>
            <a:r>
              <a:rPr lang="it-IT" dirty="0"/>
              <a:t>Bologna</a:t>
            </a:r>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IOT - </a:t>
            </a:r>
            <a:r>
              <a:rPr lang="it-IT" dirty="0" err="1" smtClean="0"/>
              <a:t>University</a:t>
            </a:r>
            <a:r>
              <a:rPr lang="it-IT" dirty="0" smtClean="0"/>
              <a:t> of </a:t>
            </a:r>
            <a:r>
              <a:rPr lang="it-IT" dirty="0"/>
              <a:t>Bologna</a:t>
            </a:r>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a:xfrm>
            <a:off x="3124200" y="6356350"/>
            <a:ext cx="3248000"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Tree>
    <p:extLst>
      <p:ext uri="{BB962C8B-B14F-4D97-AF65-F5344CB8AC3E}">
        <p14:creationId xmlns:p14="http://schemas.microsoft.com/office/powerpoint/2010/main" val="297018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a:xfrm>
            <a:off x="3124200" y="6356350"/>
            <a:ext cx="3320008"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a:xfrm>
            <a:off x="2699792" y="6356350"/>
            <a:ext cx="3320008"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a:xfrm>
            <a:off x="2771800" y="6356350"/>
            <a:ext cx="3248000"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a:xfrm>
            <a:off x="2843808" y="6356350"/>
            <a:ext cx="3175992"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a:xfrm>
            <a:off x="2699792" y="6356350"/>
            <a:ext cx="3320008"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a:xfrm>
            <a:off x="2699792" y="6356350"/>
            <a:ext cx="4104456" cy="365125"/>
          </a:xfrm>
        </p:spPr>
        <p:txBody>
          <a:bodyPr/>
          <a:lstStyle/>
          <a:p>
            <a:r>
              <a:rPr lang="it-IT" dirty="0" err="1"/>
              <a:t>ANatali</a:t>
            </a:r>
            <a:r>
              <a:rPr lang="it-IT" dirty="0"/>
              <a:t>  - </a:t>
            </a:r>
            <a:r>
              <a:rPr lang="it-IT" dirty="0" smtClean="0"/>
              <a:t>DISI </a:t>
            </a:r>
            <a:r>
              <a:rPr lang="it-IT" dirty="0" err="1" smtClean="0"/>
              <a:t>University</a:t>
            </a:r>
            <a:r>
              <a:rPr lang="it-IT" dirty="0" smtClean="0"/>
              <a:t> of </a:t>
            </a:r>
            <a:r>
              <a:rPr lang="it-IT" dirty="0"/>
              <a:t>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65219</TotalTime>
  <Words>1218</Words>
  <Application>Microsoft Office PowerPoint</Application>
  <PresentationFormat>Presentazione su schermo (4:3)</PresentationFormat>
  <Paragraphs>230</Paragraphs>
  <Slides>24</Slides>
  <Notes>2</Notes>
  <HiddenSlides>0</HiddenSlides>
  <MMClips>0</MMClips>
  <ScaleCrop>false</ScaleCrop>
  <HeadingPairs>
    <vt:vector size="4" baseType="variant">
      <vt:variant>
        <vt:lpstr>Tema</vt:lpstr>
      </vt:variant>
      <vt:variant>
        <vt:i4>1</vt:i4>
      </vt:variant>
      <vt:variant>
        <vt:lpstr>Titoli diapositive</vt:lpstr>
      </vt:variant>
      <vt:variant>
        <vt:i4>24</vt:i4>
      </vt:variant>
    </vt:vector>
  </HeadingPairs>
  <TitlesOfParts>
    <vt:vector size="25" baseType="lpstr">
      <vt:lpstr>Universo</vt:lpstr>
      <vt:lpstr>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336</cp:revision>
  <dcterms:created xsi:type="dcterms:W3CDTF">2020-02-19T17:19:21Z</dcterms:created>
  <dcterms:modified xsi:type="dcterms:W3CDTF">2020-05-14T06:54:56Z</dcterms:modified>
</cp:coreProperties>
</file>