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47"/>
  </p:notesMasterIdLst>
  <p:handoutMasterIdLst>
    <p:handoutMasterId r:id="rId48"/>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282" r:id="rId26"/>
    <p:sldId id="302" r:id="rId27"/>
    <p:sldId id="284" r:id="rId28"/>
    <p:sldId id="289" r:id="rId29"/>
    <p:sldId id="285" r:id="rId30"/>
    <p:sldId id="286" r:id="rId31"/>
    <p:sldId id="287" r:id="rId32"/>
    <p:sldId id="288" r:id="rId33"/>
    <p:sldId id="292" r:id="rId34"/>
    <p:sldId id="294" r:id="rId35"/>
    <p:sldId id="295" r:id="rId36"/>
    <p:sldId id="291" r:id="rId37"/>
    <p:sldId id="293" r:id="rId38"/>
    <p:sldId id="298" r:id="rId39"/>
    <p:sldId id="296" r:id="rId40"/>
    <p:sldId id="299" r:id="rId41"/>
    <p:sldId id="297" r:id="rId42"/>
    <p:sldId id="301" r:id="rId43"/>
    <p:sldId id="281" r:id="rId44"/>
    <p:sldId id="290" r:id="rId45"/>
    <p:sldId id="30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8ED"/>
    <a:srgbClr val="66CCFF"/>
    <a:srgbClr val="CCFF66"/>
    <a:srgbClr val="FFFF99"/>
    <a:srgbClr val="33CCCC"/>
    <a:srgbClr val="009A46"/>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8" autoAdjust="0"/>
    <p:restoredTop sz="94660"/>
  </p:normalViewPr>
  <p:slideViewPr>
    <p:cSldViewPr>
      <p:cViewPr varScale="1">
        <p:scale>
          <a:sx n="68" d="100"/>
          <a:sy n="68" d="100"/>
        </p:scale>
        <p:origin x="-45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31/03/2020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31/03/2020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44</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3">
        <a:schemeClr val="bg1"/>
      </p:bgRef>
    </p:bg>
    <p:spTree>
      <p:nvGrpSpPr>
        <p:cNvPr id="1" name=""/>
        <p:cNvGrpSpPr/>
        <p:nvPr/>
      </p:nvGrpSpPr>
      <p:grpSpPr>
        <a:xfrm>
          <a:off x="0" y="0"/>
          <a:ext cx="0" cy="0"/>
          <a:chOff x="0" y="0"/>
          <a:chExt cx="0" cy="0"/>
        </a:xfrm>
      </p:grpSpPr>
      <p:sp>
        <p:nvSpPr>
          <p:cNvPr id="12" name="Rettangolo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ttangolo arrotondato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ttotitolo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a:t>Fare clic per modificare lo stile del sottotitolo dello schema</a:t>
            </a:r>
            <a:endParaRPr kumimoji="0" lang="en-US"/>
          </a:p>
        </p:txBody>
      </p:sp>
      <p:sp>
        <p:nvSpPr>
          <p:cNvPr id="28" name="Segnaposto data 27"/>
          <p:cNvSpPr>
            <a:spLocks noGrp="1"/>
          </p:cNvSpPr>
          <p:nvPr>
            <p:ph type="dt" sz="half" idx="10"/>
          </p:nvPr>
        </p:nvSpPr>
        <p:spPr/>
        <p:txBody>
          <a:bodyPr/>
          <a:lstStyle/>
          <a:p>
            <a:fld id="{69EC26FC-4149-4381-B200-0ACC926D0C10}" type="datetime1">
              <a:rPr lang="en-GB" smtClean="0"/>
              <a:t>31/03/2020</a:t>
            </a:fld>
            <a:endParaRPr lang="en-GB"/>
          </a:p>
        </p:txBody>
      </p:sp>
      <p:sp>
        <p:nvSpPr>
          <p:cNvPr id="17" name="Segnaposto piè di pagina 16"/>
          <p:cNvSpPr>
            <a:spLocks noGrp="1"/>
          </p:cNvSpPr>
          <p:nvPr>
            <p:ph type="ftr" sz="quarter" idx="11"/>
          </p:nvPr>
        </p:nvSpPr>
        <p:spPr/>
        <p:txBody>
          <a:bodyPr/>
          <a:lstStyle/>
          <a:p>
            <a:r>
              <a:rPr lang="it-IT"/>
              <a:t>ANatali  - DISI - ISSM2020  Univeristy of Bologna</a:t>
            </a:r>
            <a:endParaRPr lang="en-GB"/>
          </a:p>
        </p:txBody>
      </p:sp>
      <p:sp>
        <p:nvSpPr>
          <p:cNvPr id="29" name="Segnaposto numero diapositiva 28"/>
          <p:cNvSpPr>
            <a:spLocks noGrp="1"/>
          </p:cNvSpPr>
          <p:nvPr>
            <p:ph type="sldNum" sz="quarter" idx="12"/>
          </p:nvPr>
        </p:nvSpPr>
        <p:spPr/>
        <p:txBody>
          <a:bodyPr lIns="0" tIns="0" rIns="0" bIns="0">
            <a:noAutofit/>
          </a:bodyPr>
          <a:lstStyle>
            <a:lvl1pPr>
              <a:defRPr sz="1400">
                <a:solidFill>
                  <a:srgbClr val="FFFFFF"/>
                </a:solidFill>
              </a:defRPr>
            </a:lvl1pPr>
          </a:lstStyle>
          <a:p>
            <a:fld id="{6F6A5AB3-AF76-4EC9-853D-D4C335162C13}" type="slidenum">
              <a:rPr lang="en-GB" smtClean="0"/>
              <a:t>‹N›</a:t>
            </a:fld>
            <a:endParaRPr lang="en-GB"/>
          </a:p>
        </p:txBody>
      </p:sp>
      <p:sp>
        <p:nvSpPr>
          <p:cNvPr id="7" name="Rettangolo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tangolo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olo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it-IT"/>
              <a:t>Fare clic per modificare lo stile del titolo</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77675063-8333-41A8-A131-A42E0F0649C6}"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1"/>
            <a:ext cx="2011680" cy="5851525"/>
          </a:xfrm>
        </p:spPr>
        <p:txBody>
          <a:bodyPr vert="eaVert"/>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a:xfrm>
            <a:off x="914400" y="274640"/>
            <a:ext cx="5562600" cy="5851525"/>
          </a:xfrm>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99167A15-39CA-42AA-A3F4-D4AAF34DD1E5}"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4" name="Segnaposto data 3"/>
          <p:cNvSpPr>
            <a:spLocks noGrp="1"/>
          </p:cNvSpPr>
          <p:nvPr>
            <p:ph type="dt" sz="half" idx="10"/>
          </p:nvPr>
        </p:nvSpPr>
        <p:spPr/>
        <p:txBody>
          <a:bodyPr/>
          <a:lstStyle/>
          <a:p>
            <a:fld id="{1A87AFF6-4C91-482D-BDF5-223514DB0B0D}"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
        <p:nvSpPr>
          <p:cNvPr id="8" name="Segnaposto contenuto 7"/>
          <p:cNvSpPr>
            <a:spLocks noGrp="1"/>
          </p:cNvSpPr>
          <p:nvPr>
            <p:ph sz="quarter" idx="1"/>
          </p:nvPr>
        </p:nvSpPr>
        <p:spPr>
          <a:xfrm>
            <a:off x="914400" y="1447800"/>
            <a:ext cx="777240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3">
        <a:schemeClr val="bg1"/>
      </p:bgRef>
    </p:bg>
    <p:spTree>
      <p:nvGrpSpPr>
        <p:cNvPr id="1" name=""/>
        <p:cNvGrpSpPr/>
        <p:nvPr/>
      </p:nvGrpSpPr>
      <p:grpSpPr>
        <a:xfrm>
          <a:off x="0" y="0"/>
          <a:ext cx="0" cy="0"/>
          <a:chOff x="0" y="0"/>
          <a:chExt cx="0" cy="0"/>
        </a:xfrm>
      </p:grpSpPr>
      <p:sp>
        <p:nvSpPr>
          <p:cNvPr id="11" name="Rettangolo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ttangolo arrotondato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722313" y="952500"/>
            <a:ext cx="7772400" cy="1362075"/>
          </a:xfrm>
        </p:spPr>
        <p:txBody>
          <a:bodyPr anchor="b" anchorCtr="0"/>
          <a:lstStyle>
            <a:lvl1pPr algn="l">
              <a:buNone/>
              <a:defRPr sz="4000" b="0" cap="none"/>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31/03/2020</a:t>
            </a:fld>
            <a:endParaRPr lang="en-GB"/>
          </a:p>
        </p:txBody>
      </p:sp>
      <p:sp>
        <p:nvSpPr>
          <p:cNvPr id="5" name="Segnaposto piè di pagina 4"/>
          <p:cNvSpPr>
            <a:spLocks noGrp="1"/>
          </p:cNvSpPr>
          <p:nvPr>
            <p:ph type="ftr" sz="quarter" idx="11"/>
          </p:nvPr>
        </p:nvSpPr>
        <p:spPr>
          <a:xfrm>
            <a:off x="800100" y="6172200"/>
            <a:ext cx="4000500" cy="457200"/>
          </a:xfrm>
        </p:spPr>
        <p:txBody>
          <a:bodyPr/>
          <a:lstStyle/>
          <a:p>
            <a:r>
              <a:rPr lang="it-IT"/>
              <a:t>ANatali  - DISI - ISSM2020  Univeristy of Bologna</a:t>
            </a:r>
            <a:endParaRPr lang="en-GB"/>
          </a:p>
        </p:txBody>
      </p:sp>
      <p:sp>
        <p:nvSpPr>
          <p:cNvPr id="7" name="Rettangolo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tangolo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tangolo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egnaposto numero diapositiva 5"/>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5" name="Segnaposto data 4"/>
          <p:cNvSpPr>
            <a:spLocks noGrp="1"/>
          </p:cNvSpPr>
          <p:nvPr>
            <p:ph type="dt" sz="half" idx="10"/>
          </p:nvPr>
        </p:nvSpPr>
        <p:spPr/>
        <p:txBody>
          <a:bodyPr/>
          <a:lstStyle/>
          <a:p>
            <a:fld id="{092EA350-1E2E-41EE-BD8A-FB0D72F078C3}" type="datetime1">
              <a:rPr lang="en-GB" smtClean="0"/>
              <a:t>31/03/2020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9" name="Segnaposto contenuto 8"/>
          <p:cNvSpPr>
            <a:spLocks noGrp="1"/>
          </p:cNvSpPr>
          <p:nvPr>
            <p:ph sz="quarter" idx="1"/>
          </p:nvPr>
        </p:nvSpPr>
        <p:spPr>
          <a:xfrm>
            <a:off x="91440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1" name="Segnaposto contenuto 10"/>
          <p:cNvSpPr>
            <a:spLocks noGrp="1"/>
          </p:cNvSpPr>
          <p:nvPr>
            <p:ph sz="quarter" idx="2"/>
          </p:nvPr>
        </p:nvSpPr>
        <p:spPr>
          <a:xfrm>
            <a:off x="493395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914400" y="273050"/>
            <a:ext cx="7772400" cy="1143000"/>
          </a:xfrm>
        </p:spPr>
        <p:txBody>
          <a:bodyPr anchor="b" anchorCtr="0"/>
          <a:lstStyle>
            <a:lvl1pPr>
              <a:defRPr/>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4" name="Segnaposto testo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7" name="Segnaposto data 6"/>
          <p:cNvSpPr>
            <a:spLocks noGrp="1"/>
          </p:cNvSpPr>
          <p:nvPr>
            <p:ph type="dt" sz="half" idx="10"/>
          </p:nvPr>
        </p:nvSpPr>
        <p:spPr/>
        <p:txBody>
          <a:bodyPr/>
          <a:lstStyle/>
          <a:p>
            <a:fld id="{F8F1314B-6929-4AD1-B5B4-312DAFF8489C}" type="datetime1">
              <a:rPr lang="en-GB" smtClean="0"/>
              <a:t>31/03/2020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half" idx="2"/>
          </p:nvPr>
        </p:nvSpPr>
        <p:spPr>
          <a:xfrm>
            <a:off x="9144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3" name="Segnaposto contenuto 12"/>
          <p:cNvSpPr>
            <a:spLocks noGrp="1"/>
          </p:cNvSpPr>
          <p:nvPr>
            <p:ph sz="half" idx="4"/>
          </p:nvPr>
        </p:nvSpPr>
        <p:spPr>
          <a:xfrm>
            <a:off x="49530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data 2"/>
          <p:cNvSpPr>
            <a:spLocks noGrp="1"/>
          </p:cNvSpPr>
          <p:nvPr>
            <p:ph type="dt" sz="half" idx="10"/>
          </p:nvPr>
        </p:nvSpPr>
        <p:spPr/>
        <p:txBody>
          <a:bodyPr/>
          <a:lstStyle/>
          <a:p>
            <a:fld id="{CF5B218E-BA98-4F08-AFAD-55E0F9C51274}" type="datetime1">
              <a:rPr lang="en-GB" smtClean="0"/>
              <a:t>31/03/2020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31/03/2020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Rettangolo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ttangolo arrotondato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914400" y="273050"/>
            <a:ext cx="7772400" cy="1143000"/>
          </a:xfrm>
        </p:spPr>
        <p:txBody>
          <a:bodyPr anchor="b" anchorCtr="0"/>
          <a:lstStyle>
            <a:lvl1pPr algn="l">
              <a:buNone/>
              <a:defRPr sz="4000" b="0"/>
            </a:lvl1pPr>
          </a:lstStyle>
          <a:p>
            <a:r>
              <a:rPr kumimoji="0" lang="it-IT"/>
              <a:t>Fare clic per modificare lo stile del titolo</a:t>
            </a:r>
            <a:endParaRPr kumimoji="0" lang="en-US"/>
          </a:p>
        </p:txBody>
      </p:sp>
      <p:sp>
        <p:nvSpPr>
          <p:cNvPr id="3" name="Segnaposto testo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31/03/2020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quarter" idx="1"/>
          </p:nvPr>
        </p:nvSpPr>
        <p:spPr>
          <a:xfrm>
            <a:off x="2971800" y="1600200"/>
            <a:ext cx="5715000" cy="44958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it-IT"/>
              <a:t>Fare clic per modificare lo stile del titolo</a:t>
            </a:r>
            <a:endParaRPr kumimoji="0" lang="en-US"/>
          </a:p>
        </p:txBody>
      </p:sp>
      <p:sp>
        <p:nvSpPr>
          <p:cNvPr id="4" name="Segnaposto testo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31/03/2020</a:t>
            </a:fld>
            <a:endParaRPr lang="en-GB"/>
          </a:p>
        </p:txBody>
      </p:sp>
      <p:sp>
        <p:nvSpPr>
          <p:cNvPr id="6" name="Segnaposto piè di pagina 5"/>
          <p:cNvSpPr>
            <a:spLocks noGrp="1"/>
          </p:cNvSpPr>
          <p:nvPr>
            <p:ph type="ftr" sz="quarter" idx="11"/>
          </p:nvPr>
        </p:nvSpPr>
        <p:spPr>
          <a:xfrm>
            <a:off x="914400" y="6172200"/>
            <a:ext cx="3886200" cy="457200"/>
          </a:xfrm>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
        <p:nvSpPr>
          <p:cNvPr id="11" name="Rettangolo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ttangolo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Segnaposto immagin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it-IT"/>
              <a:t>Fare clic sull'icona per inserire un'immagine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ttangolo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ttangolo arrotondato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Segnaposto titolo 21"/>
          <p:cNvSpPr>
            <a:spLocks noGrp="1"/>
          </p:cNvSpPr>
          <p:nvPr>
            <p:ph type="title"/>
          </p:nvPr>
        </p:nvSpPr>
        <p:spPr>
          <a:xfrm>
            <a:off x="914400" y="274638"/>
            <a:ext cx="7772400" cy="1143000"/>
          </a:xfrm>
          <a:prstGeom prst="rect">
            <a:avLst/>
          </a:prstGeom>
        </p:spPr>
        <p:txBody>
          <a:bodyPr bIns="91440" anchor="b" anchorCtr="0">
            <a:normAutofit/>
          </a:bodyPr>
          <a:lstStyle/>
          <a:p>
            <a:r>
              <a:rPr kumimoji="0" lang="it-IT"/>
              <a:t>Fare clic per modificare lo stile del titolo</a:t>
            </a:r>
            <a:endParaRPr kumimoji="0" lang="en-US"/>
          </a:p>
        </p:txBody>
      </p:sp>
      <p:sp>
        <p:nvSpPr>
          <p:cNvPr id="13" name="Segnaposto testo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it-IT"/>
              <a:t>Fare clic per modificare stili del testo dello schema</a:t>
            </a:r>
          </a:p>
          <a:p>
            <a:pPr lvl="1" eaLnBrk="1" latinLnBrk="0" hangingPunct="1"/>
            <a:r>
              <a:rPr kumimoji="0" lang="it-IT"/>
              <a:t>Secondo livello</a:t>
            </a:r>
          </a:p>
          <a:p>
            <a:pPr lvl="2" eaLnBrk="1" latinLnBrk="0" hangingPunct="1"/>
            <a:r>
              <a:rPr kumimoji="0" lang="it-IT"/>
              <a:t>Terzo livello</a:t>
            </a:r>
          </a:p>
          <a:p>
            <a:pPr lvl="3" eaLnBrk="1" latinLnBrk="0" hangingPunct="1"/>
            <a:r>
              <a:rPr kumimoji="0" lang="it-IT"/>
              <a:t>Quarto livello</a:t>
            </a:r>
          </a:p>
          <a:p>
            <a:pPr lvl="4" eaLnBrk="1" latinLnBrk="0" hangingPunct="1"/>
            <a:r>
              <a:rPr kumimoji="0" lang="it-IT"/>
              <a:t>Quinto livello</a:t>
            </a:r>
            <a:endParaRPr kumimoji="0" lang="en-US"/>
          </a:p>
        </p:txBody>
      </p:sp>
      <p:sp>
        <p:nvSpPr>
          <p:cNvPr id="14" name="Segnaposto data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A18A74E-3BE8-4B6E-81A4-95A392C53EA5}" type="datetime1">
              <a:rPr lang="en-GB" smtClean="0"/>
              <a:t>31/03/2020</a:t>
            </a:fld>
            <a:endParaRPr lang="en-GB"/>
          </a:p>
        </p:txBody>
      </p:sp>
      <p:sp>
        <p:nvSpPr>
          <p:cNvPr id="3" name="Segnaposto piè di pagina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it-IT"/>
              <a:t>ANatali  - DISI - ISSM2020  Univeristy of Bologna</a:t>
            </a:r>
            <a:endParaRPr lang="en-GB"/>
          </a:p>
        </p:txBody>
      </p:sp>
      <p:sp>
        <p:nvSpPr>
          <p:cNvPr id="23" name="Segnaposto numero diapositiva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F6A5AB3-AF76-4EC9-853D-D4C335162C13}" type="slidenum">
              <a:rPr lang="en-GB" smtClean="0"/>
              <a:t>‹N›</a:t>
            </a:fld>
            <a:endParaRPr lang="en-GB"/>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p:txBody>
          <a:bodyPr>
            <a:normAutofit fontScale="925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67544" y="1556792"/>
            <a:ext cx="8424936" cy="4824536"/>
          </a:xfrm>
        </p:spPr>
        <p:txBody>
          <a:bodyPr>
            <a:normAutofit fontScale="925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GB" b="1" dirty="0"/>
              <a:t>Teaching and Assessment methods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77541" y="990752"/>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15388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65858" y="3055622"/>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65613" y="3220183"/>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805457" y="2985991"/>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7598396" y="2205259"/>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
        <p:nvSpPr>
          <p:cNvPr id="49" name="Triangolo isoscele 48"/>
          <p:cNvSpPr/>
          <p:nvPr/>
        </p:nvSpPr>
        <p:spPr>
          <a:xfrm rot="5400000" flipH="1">
            <a:off x="5033499" y="1884678"/>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6" name="Connettore 1 5"/>
          <p:cNvCxnSpPr>
            <a:endCxn id="49" idx="3"/>
          </p:cNvCxnSpPr>
          <p:nvPr/>
        </p:nvCxnSpPr>
        <p:spPr>
          <a:xfrm>
            <a:off x="4359013" y="1954104"/>
            <a:ext cx="648072" cy="206"/>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uppo 49"/>
          <p:cNvGrpSpPr/>
          <p:nvPr/>
        </p:nvGrpSpPr>
        <p:grpSpPr>
          <a:xfrm>
            <a:off x="1493976" y="1954104"/>
            <a:ext cx="812663" cy="763297"/>
            <a:chOff x="2441713" y="1277482"/>
            <a:chExt cx="812663" cy="763297"/>
          </a:xfrm>
        </p:grpSpPr>
        <p:sp>
          <p:nvSpPr>
            <p:cNvPr id="51" name="Parallelogramma 5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52" name="Ovale 5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3" name="Triangolo isoscele 5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4" name="CasellaDiTesto 53"/>
          <p:cNvSpPr txBox="1"/>
          <p:nvPr/>
        </p:nvSpPr>
        <p:spPr>
          <a:xfrm>
            <a:off x="2513324" y="2184829"/>
            <a:ext cx="901209" cy="400110"/>
          </a:xfrm>
          <a:prstGeom prst="rect">
            <a:avLst/>
          </a:prstGeom>
          <a:noFill/>
        </p:spPr>
        <p:txBody>
          <a:bodyPr wrap="none" rtlCol="0">
            <a:spAutoFit/>
          </a:bodyPr>
          <a:lstStyle/>
          <a:p>
            <a:r>
              <a:rPr lang="it-IT" sz="2000" dirty="0" err="1" smtClean="0"/>
              <a:t>QActor</a:t>
            </a:r>
            <a:endParaRPr lang="en-GB" sz="2000"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25</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xmlns=""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xmlns=""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xmlns=""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xmlns=""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xmlns=""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xmlns=""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xmlns=""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xmlns=""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xmlns=""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2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547664" y="860907"/>
            <a:ext cx="2664296"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uppo 11"/>
          <p:cNvGrpSpPr/>
          <p:nvPr/>
        </p:nvGrpSpPr>
        <p:grpSpPr>
          <a:xfrm>
            <a:off x="1690350" y="1147803"/>
            <a:ext cx="812663" cy="763297"/>
            <a:chOff x="2441713" y="1277482"/>
            <a:chExt cx="812663" cy="763297"/>
          </a:xfrm>
        </p:grpSpPr>
        <p:sp>
          <p:nvSpPr>
            <p:cNvPr id="11" name="Parallelogramma 1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8" name="Ovale 7"/>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Triangolo isoscele 9"/>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26</a:t>
            </a:fld>
            <a:endParaRPr lang="en-GB"/>
          </a:p>
        </p:txBody>
      </p:sp>
      <p:sp>
        <p:nvSpPr>
          <p:cNvPr id="6" name="Rettangolo 5"/>
          <p:cNvSpPr/>
          <p:nvPr/>
        </p:nvSpPr>
        <p:spPr>
          <a:xfrm>
            <a:off x="2278596" y="608112"/>
            <a:ext cx="914400" cy="457200"/>
          </a:xfrm>
          <a:prstGeom prst="rect">
            <a:avLst/>
          </a:prstGeom>
          <a:solidFill>
            <a:srgbClr val="66CCFF"/>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it-IT" dirty="0" smtClean="0"/>
              <a:t>ctx1</a:t>
            </a:r>
            <a:endParaRPr lang="en-GB" dirty="0"/>
          </a:p>
        </p:txBody>
      </p:sp>
      <p:grpSp>
        <p:nvGrpSpPr>
          <p:cNvPr id="13" name="Gruppo 12"/>
          <p:cNvGrpSpPr/>
          <p:nvPr/>
        </p:nvGrpSpPr>
        <p:grpSpPr>
          <a:xfrm>
            <a:off x="3079237" y="1804340"/>
            <a:ext cx="812663" cy="763297"/>
            <a:chOff x="2441713" y="1277482"/>
            <a:chExt cx="812663" cy="763297"/>
          </a:xfrm>
        </p:grpSpPr>
        <p:sp>
          <p:nvSpPr>
            <p:cNvPr id="14" name="Parallelogramma 1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5" name="Ovale 1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6" name="Triangolo isoscele 1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7" name="Rettangolo arrotondato 16"/>
          <p:cNvSpPr/>
          <p:nvPr/>
        </p:nvSpPr>
        <p:spPr>
          <a:xfrm>
            <a:off x="4572000" y="911453"/>
            <a:ext cx="2592288"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uppo 17"/>
          <p:cNvGrpSpPr/>
          <p:nvPr/>
        </p:nvGrpSpPr>
        <p:grpSpPr>
          <a:xfrm>
            <a:off x="5600975" y="1383652"/>
            <a:ext cx="812663" cy="763297"/>
            <a:chOff x="2441713" y="1277482"/>
            <a:chExt cx="812663" cy="763297"/>
          </a:xfrm>
        </p:grpSpPr>
        <p:sp>
          <p:nvSpPr>
            <p:cNvPr id="19" name="Parallelogramma 1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0" name="Ovale 1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Triangolo isoscele 2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2" name="Rettangolo 21"/>
          <p:cNvSpPr/>
          <p:nvPr/>
        </p:nvSpPr>
        <p:spPr>
          <a:xfrm>
            <a:off x="5518956" y="658658"/>
            <a:ext cx="914400" cy="457200"/>
          </a:xfrm>
          <a:prstGeom prst="rect">
            <a:avLst/>
          </a:prstGeom>
          <a:solidFill>
            <a:srgbClr val="66CCFF"/>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it-IT" dirty="0" smtClean="0"/>
              <a:t>ctx2</a:t>
            </a:r>
            <a:endParaRPr lang="en-GB" dirty="0"/>
          </a:p>
        </p:txBody>
      </p:sp>
      <p:cxnSp>
        <p:nvCxnSpPr>
          <p:cNvPr id="27" name="Connettore 2 26"/>
          <p:cNvCxnSpPr>
            <a:stCxn id="8" idx="6"/>
            <a:endCxn id="20" idx="1"/>
          </p:cNvCxnSpPr>
          <p:nvPr/>
        </p:nvCxnSpPr>
        <p:spPr>
          <a:xfrm flipV="1">
            <a:off x="2440071" y="1532322"/>
            <a:ext cx="3270698" cy="1873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39" name="Connettore 1 38"/>
          <p:cNvCxnSpPr/>
          <p:nvPr/>
        </p:nvCxnSpPr>
        <p:spPr>
          <a:xfrm>
            <a:off x="2900910" y="4077072"/>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0" name="Triangolo isoscele 39"/>
          <p:cNvSpPr/>
          <p:nvPr/>
        </p:nvSpPr>
        <p:spPr>
          <a:xfrm rot="16200000">
            <a:off x="2499220" y="1674060"/>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nvGrpSpPr>
          <p:cNvPr id="30" name="Gruppo 29"/>
          <p:cNvGrpSpPr/>
          <p:nvPr/>
        </p:nvGrpSpPr>
        <p:grpSpPr>
          <a:xfrm>
            <a:off x="1902254" y="4221087"/>
            <a:ext cx="998656" cy="116300"/>
            <a:chOff x="4586473" y="4245346"/>
            <a:chExt cx="667405" cy="86434"/>
          </a:xfrm>
        </p:grpSpPr>
        <p:sp>
          <p:nvSpPr>
            <p:cNvPr id="31" name="Freccia a destra 30"/>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32" name="Triangolo isoscele 31"/>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46" name="Connettore 4 45"/>
          <p:cNvCxnSpPr>
            <a:stCxn id="8" idx="4"/>
          </p:cNvCxnSpPr>
          <p:nvPr/>
        </p:nvCxnSpPr>
        <p:spPr>
          <a:xfrm rot="16200000" flipH="1">
            <a:off x="2437850" y="1538461"/>
            <a:ext cx="268751" cy="101402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4" name="Triangolo isoscele 43"/>
          <p:cNvSpPr/>
          <p:nvPr/>
        </p:nvSpPr>
        <p:spPr>
          <a:xfrm rot="5400000" flipH="1">
            <a:off x="2966391" y="2110216"/>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0" name="Connettore 4 49"/>
          <p:cNvCxnSpPr/>
          <p:nvPr/>
        </p:nvCxnSpPr>
        <p:spPr>
          <a:xfrm rot="16200000" flipV="1">
            <a:off x="4971846" y="4037266"/>
            <a:ext cx="209318" cy="576962"/>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57" name="Connettore 4 56"/>
          <p:cNvCxnSpPr>
            <a:stCxn id="15" idx="1"/>
            <a:endCxn id="40" idx="3"/>
          </p:cNvCxnSpPr>
          <p:nvPr/>
        </p:nvCxnSpPr>
        <p:spPr>
          <a:xfrm rot="16200000" flipV="1">
            <a:off x="2795891" y="1559870"/>
            <a:ext cx="209318" cy="576962"/>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941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27</a:t>
            </a:fld>
            <a:endParaRPr lang="en-GB"/>
          </a:p>
        </p:txBody>
      </p:sp>
      <p:grpSp>
        <p:nvGrpSpPr>
          <p:cNvPr id="22" name="Gruppo 82">
            <a:extLst>
              <a:ext uri="{FF2B5EF4-FFF2-40B4-BE49-F238E27FC236}">
                <a16:creationId xmlns:a16="http://schemas.microsoft.com/office/drawing/2014/main" xmlns=""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xmlns=""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xmlns=""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xmlns=""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xmlns=""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xmlns=""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xmlns=""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xmlns=""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smtClean="0">
                <a:solidFill>
                  <a:srgbClr val="C00000"/>
                </a:solidFill>
              </a:rPr>
              <a:t>sensorObserver</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xmlns=""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xmlns=""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xmlns=""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xmlns=""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xmlns=""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xmlns=""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xmlns=""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5533354" y="4476834"/>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doMove</a:t>
            </a:r>
            <a:endParaRPr lang="en-GB"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xmlns=""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xmlns=""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66653" y="215967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28</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smtClean="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doEnd</a:t>
            </a:r>
            <a:endParaRPr lang="en-GB"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elabSensor</a:t>
            </a:r>
            <a:endParaRPr lang="en-GB"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doStop</a:t>
            </a:r>
            <a:endParaRPr lang="en-GB"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smtClean="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doResume</a:t>
            </a:r>
            <a:endParaRPr lang="en-GB"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smtClean="0">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xmlns=""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xmlns=""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9F97F589-9197-4852-A296-AC6ABB123CD8}"/>
              </a:ext>
            </a:extLst>
          </p:cNvPr>
          <p:cNvSpPr>
            <a:spLocks noGrp="1"/>
          </p:cNvSpPr>
          <p:nvPr>
            <p:ph type="sldNum" sz="quarter" idx="12"/>
          </p:nvPr>
        </p:nvSpPr>
        <p:spPr/>
        <p:txBody>
          <a:bodyPr/>
          <a:lstStyle/>
          <a:p>
            <a:fld id="{6F6A5AB3-AF76-4EC9-853D-D4C335162C13}" type="slidenum">
              <a:rPr lang="en-GB" smtClean="0"/>
              <a:t>29</a:t>
            </a:fld>
            <a:endParaRPr lang="en-GB"/>
          </a:p>
        </p:txBody>
      </p:sp>
      <p:grpSp>
        <p:nvGrpSpPr>
          <p:cNvPr id="4" name="Gruppo 72">
            <a:extLst>
              <a:ext uri="{FF2B5EF4-FFF2-40B4-BE49-F238E27FC236}">
                <a16:creationId xmlns:a16="http://schemas.microsoft.com/office/drawing/2014/main" xmlns=""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xmlns=""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xmlns=""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xmlns=""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xmlns=""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xmlns=""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xmlns=""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xmlns=""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xmlns=""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xmlns=""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xmlns=""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xmlns=""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xmlns=""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xmlns=""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xmlns=""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xmlns=""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xmlns=""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xmlns=""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xmlns=""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xmlns=""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xmlns=""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xmlns=""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xmlns=""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xmlns=""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xmlns=""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xmlns=""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xmlns=""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xmlns=""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xmlns=""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30</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smtClean="0"/>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cxnSp>
        <p:nvCxnSpPr>
          <p:cNvPr id="34" name="Connettore 4 33"/>
          <p:cNvCxnSpPr>
            <a:stCxn id="22" idx="4"/>
            <a:endCxn id="32" idx="0"/>
          </p:cNvCxnSpPr>
          <p:nvPr/>
        </p:nvCxnSpPr>
        <p:spPr>
          <a:xfrm rot="16200000" flipH="1">
            <a:off x="5789521" y="2697762"/>
            <a:ext cx="408244" cy="114758"/>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698038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101" name="Connettore 2 100"/>
          <p:cNvCxnSpPr>
            <a:stCxn id="32" idx="6"/>
            <a:endCxn id="98" idx="2"/>
          </p:cNvCxnSpPr>
          <p:nvPr/>
        </p:nvCxnSpPr>
        <p:spPr>
          <a:xfrm>
            <a:off x="6496743" y="3283299"/>
            <a:ext cx="483637"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34510" y="2551790"/>
            <a:ext cx="13532"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04316" y="2904718"/>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358490" y="1861515"/>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35" name="Rettangolo 134"/>
          <p:cNvSpPr/>
          <p:nvPr/>
        </p:nvSpPr>
        <p:spPr>
          <a:xfrm>
            <a:off x="1490973" y="274061"/>
            <a:ext cx="822020" cy="369332"/>
          </a:xfrm>
          <a:prstGeom prst="rect">
            <a:avLst/>
          </a:prstGeom>
        </p:spPr>
        <p:txBody>
          <a:bodyPr wrap="none">
            <a:spAutoFit/>
          </a:bodyPr>
          <a:lstStyle/>
          <a:p>
            <a:r>
              <a:rPr lang="en-GB" dirty="0" smtClean="0"/>
              <a:t>explore</a:t>
            </a:r>
            <a:endParaRPr lang="en-GB" dirty="0"/>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42615" y="1821791"/>
            <a:ext cx="580493" cy="300329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smtClean="0"/>
              <a:t>explore</a:t>
            </a:r>
            <a:endParaRPr lang="en-GB" dirty="0"/>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smtClean="0"/>
              <a:t>Explore</a:t>
            </a:r>
            <a:r>
              <a:rPr lang="it-IT" dirty="0" smtClean="0"/>
              <a:t> ( an </a:t>
            </a:r>
            <a:r>
              <a:rPr lang="it-IT" dirty="0" err="1" smtClean="0"/>
              <a:t>empty</a:t>
            </a:r>
            <a:r>
              <a:rPr lang="it-IT" dirty="0" smtClean="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smtClean="0"/>
              <a:t>Direction</a:t>
            </a:r>
            <a:r>
              <a:rPr lang="it-IT" dirty="0" smtClean="0"/>
              <a:t> DOWN : Rotate 90 Left </a:t>
            </a:r>
          </a:p>
          <a:p>
            <a:r>
              <a:rPr lang="it-IT" dirty="0" err="1"/>
              <a:t>Direction</a:t>
            </a:r>
            <a:r>
              <a:rPr lang="it-IT" dirty="0"/>
              <a:t> </a:t>
            </a:r>
            <a:r>
              <a:rPr lang="it-IT" dirty="0" smtClean="0"/>
              <a:t>UP         : </a:t>
            </a:r>
            <a:r>
              <a:rPr lang="it-IT" dirty="0"/>
              <a:t>Rotate </a:t>
            </a:r>
            <a:r>
              <a:rPr lang="it-IT" dirty="0" smtClean="0"/>
              <a:t>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smtClean="0"/>
              <a:t>stop</a:t>
            </a:r>
            <a:endParaRPr lang="en-GB" dirty="0"/>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Stoppd</a:t>
            </a:r>
            <a:endParaRPr lang="en-GB" dirty="0"/>
          </a:p>
        </p:txBody>
      </p:sp>
      <p:cxnSp>
        <p:nvCxnSpPr>
          <p:cNvPr id="167" name="Connettore 4 166"/>
          <p:cNvCxnSpPr>
            <a:stCxn id="98" idx="5"/>
            <a:endCxn id="162" idx="6"/>
          </p:cNvCxnSpPr>
          <p:nvPr/>
        </p:nvCxnSpPr>
        <p:spPr>
          <a:xfrm rot="5400000">
            <a:off x="7336287" y="3717001"/>
            <a:ext cx="788276" cy="39182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smtClean="0"/>
              <a:t>stop</a:t>
            </a:r>
            <a:endParaRPr lang="en-GB" dirty="0"/>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31</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smtClean="0"/>
              <a:t>start</a:t>
            </a:r>
            <a:endParaRPr lang="en-GB" dirty="0"/>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smtClean="0"/>
              <a:t>collision</a:t>
            </a:r>
            <a:endParaRPr lang="en-GB" dirty="0"/>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smtClean="0"/>
              <a:t>collision</a:t>
            </a:r>
            <a:endParaRPr lang="en-GB" dirty="0"/>
          </a:p>
        </p:txBody>
      </p:sp>
      <p:sp>
        <p:nvSpPr>
          <p:cNvPr id="119" name="Rettangolo 118"/>
          <p:cNvSpPr/>
          <p:nvPr/>
        </p:nvSpPr>
        <p:spPr>
          <a:xfrm>
            <a:off x="6310598" y="2074050"/>
            <a:ext cx="880369" cy="369332"/>
          </a:xfrm>
          <a:prstGeom prst="rect">
            <a:avLst/>
          </a:prstGeom>
        </p:spPr>
        <p:txBody>
          <a:bodyPr wrap="none">
            <a:spAutoFit/>
          </a:bodyPr>
          <a:lstStyle/>
          <a:p>
            <a:r>
              <a:rPr lang="en-GB" dirty="0" smtClean="0"/>
              <a:t>collision</a:t>
            </a:r>
            <a:endParaRPr lang="en-GB" dirty="0"/>
          </a:p>
        </p:txBody>
      </p:sp>
      <p:sp>
        <p:nvSpPr>
          <p:cNvPr id="120" name="Rettangolo 119"/>
          <p:cNvSpPr/>
          <p:nvPr/>
        </p:nvSpPr>
        <p:spPr>
          <a:xfrm>
            <a:off x="4183504" y="1935443"/>
            <a:ext cx="880369" cy="369332"/>
          </a:xfrm>
          <a:prstGeom prst="rect">
            <a:avLst/>
          </a:prstGeom>
        </p:spPr>
        <p:txBody>
          <a:bodyPr wrap="none">
            <a:spAutoFit/>
          </a:bodyPr>
          <a:lstStyle/>
          <a:p>
            <a:r>
              <a:rPr lang="en-GB" dirty="0" smtClean="0"/>
              <a:t>collision</a:t>
            </a:r>
            <a:endParaRPr lang="en-GB" dirty="0"/>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working</a:t>
            </a:r>
            <a:endParaRPr lang="en-GB"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smtClean="0"/>
              <a:t>start</a:t>
            </a:r>
            <a:endParaRPr lang="en-GB" dirty="0"/>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endOfStep</a:t>
            </a:r>
            <a:endParaRPr lang="en-GB"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smtClean="0"/>
              <a:t>sensor</a:t>
            </a:r>
            <a:endParaRPr lang="en-GB" dirty="0"/>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stopped</a:t>
            </a:r>
            <a:endParaRPr lang="en-GB" dirty="0"/>
          </a:p>
        </p:txBody>
      </p:sp>
      <p:sp>
        <p:nvSpPr>
          <p:cNvPr id="142" name="Rettangolo 141"/>
          <p:cNvSpPr/>
          <p:nvPr/>
        </p:nvSpPr>
        <p:spPr>
          <a:xfrm>
            <a:off x="4037317" y="4381980"/>
            <a:ext cx="535724" cy="369332"/>
          </a:xfrm>
          <a:prstGeom prst="rect">
            <a:avLst/>
          </a:prstGeom>
        </p:spPr>
        <p:txBody>
          <a:bodyPr wrap="none">
            <a:spAutoFit/>
          </a:bodyPr>
          <a:lstStyle/>
          <a:p>
            <a:r>
              <a:rPr lang="en-GB" dirty="0" smtClean="0"/>
              <a:t>stop</a:t>
            </a:r>
            <a:endParaRPr lang="en-GB" dirty="0"/>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smtClean="0"/>
              <a:t>resume</a:t>
            </a:r>
            <a:endParaRPr lang="en-GB" dirty="0"/>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end</a:t>
            </a:r>
            <a:endParaRPr lang="en-GB"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smtClean="0"/>
              <a:t>[ </a:t>
            </a:r>
            <a:r>
              <a:rPr lang="en-GB" dirty="0" err="1" smtClean="0"/>
              <a:t>nStep</a:t>
            </a:r>
            <a:r>
              <a:rPr lang="en-GB" dirty="0" smtClean="0"/>
              <a:t> &lt; 4 ] collision</a:t>
            </a:r>
            <a:endParaRPr lang="en-GB" dirty="0"/>
          </a:p>
        </p:txBody>
      </p:sp>
      <p:sp>
        <p:nvSpPr>
          <p:cNvPr id="194" name="Rettangolo 193"/>
          <p:cNvSpPr/>
          <p:nvPr/>
        </p:nvSpPr>
        <p:spPr>
          <a:xfrm>
            <a:off x="5986526" y="4108637"/>
            <a:ext cx="489236" cy="369332"/>
          </a:xfrm>
          <a:prstGeom prst="rect">
            <a:avLst/>
          </a:prstGeom>
        </p:spPr>
        <p:txBody>
          <a:bodyPr wrap="none">
            <a:spAutoFit/>
          </a:bodyPr>
          <a:lstStyle/>
          <a:p>
            <a:r>
              <a:rPr lang="en-GB" dirty="0" smtClean="0">
                <a:solidFill>
                  <a:srgbClr val="1318ED"/>
                </a:solidFill>
              </a:rPr>
              <a:t>end</a:t>
            </a:r>
            <a:endParaRPr lang="en-GB" dirty="0">
              <a:solidFill>
                <a:srgbClr val="1318ED"/>
              </a:solidFill>
            </a:endParaRP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smtClean="0"/>
              <a:t>stop</a:t>
            </a:r>
            <a:endParaRPr lang="en-GB" dirty="0"/>
          </a:p>
        </p:txBody>
      </p:sp>
      <p:sp>
        <p:nvSpPr>
          <p:cNvPr id="202" name="Rettangolo 201"/>
          <p:cNvSpPr/>
          <p:nvPr/>
        </p:nvSpPr>
        <p:spPr>
          <a:xfrm>
            <a:off x="4539779" y="2812714"/>
            <a:ext cx="598241" cy="369332"/>
          </a:xfrm>
          <a:prstGeom prst="rect">
            <a:avLst/>
          </a:prstGeom>
        </p:spPr>
        <p:txBody>
          <a:bodyPr wrap="none">
            <a:spAutoFit/>
          </a:bodyPr>
          <a:lstStyle/>
          <a:p>
            <a:r>
              <a:rPr lang="en-GB" dirty="0" smtClean="0">
                <a:solidFill>
                  <a:srgbClr val="1318ED"/>
                </a:solidFill>
              </a:rPr>
              <a:t>goon</a:t>
            </a:r>
            <a:endParaRPr lang="en-GB" dirty="0">
              <a:solidFill>
                <a:srgbClr val="1318ED"/>
              </a:solidFill>
            </a:endParaRPr>
          </a:p>
        </p:txBody>
      </p:sp>
    </p:spTree>
    <p:extLst>
      <p:ext uri="{BB962C8B-B14F-4D97-AF65-F5344CB8AC3E}">
        <p14:creationId xmlns:p14="http://schemas.microsoft.com/office/powerpoint/2010/main" val="1485682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32</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activateR</a:t>
            </a:r>
            <a:endParaRPr lang="en-GB"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resumeR</a:t>
            </a:r>
            <a:endParaRPr lang="en-GB" dirty="0"/>
          </a:p>
        </p:txBody>
      </p:sp>
      <p:sp>
        <p:nvSpPr>
          <p:cNvPr id="6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smtClean="0"/>
              <a:t>Dt</a:t>
            </a:r>
            <a:r>
              <a:rPr lang="it-IT" dirty="0" smtClean="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smtClean="0"/>
              <a:t>Dt</a:t>
            </a:r>
            <a:r>
              <a:rPr lang="it-IT" dirty="0" smtClean="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smtClean="0"/>
              <a:t>start</a:t>
            </a:r>
            <a:endParaRPr lang="en-GB" dirty="0"/>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smtClean="0"/>
              <a:t>stop</a:t>
            </a:r>
            <a:endParaRPr lang="en-GB" dirty="0"/>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smtClean="0"/>
              <a:t>resume</a:t>
            </a:r>
            <a:endParaRPr lang="en-GB" dirty="0"/>
          </a:p>
        </p:txBody>
      </p:sp>
      <p:grpSp>
        <p:nvGrpSpPr>
          <p:cNvPr id="101" name="Gruppo 82">
            <a:extLst>
              <a:ext uri="{FF2B5EF4-FFF2-40B4-BE49-F238E27FC236}">
                <a16:creationId xmlns:a16="http://schemas.microsoft.com/office/drawing/2014/main" xmlns=""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a16="http://schemas.microsoft.com/office/drawing/2014/main" xmlns=""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a16="http://schemas.microsoft.com/office/drawing/2014/main" xmlns=""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smtClean="0"/>
              <a:t>user</a:t>
            </a:r>
            <a:endParaRPr lang="en-GB" dirty="0"/>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a16="http://schemas.microsoft.com/office/drawing/2014/main" xmlns=""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a16="http://schemas.microsoft.com/office/drawing/2014/main" xmlns=""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a:t>
            </a:r>
            <a:r>
              <a:rPr lang="en-GB" dirty="0" smtClean="0"/>
              <a:t>ensor (collision)</a:t>
            </a:r>
            <a:endParaRPr lang="en-GB" dirty="0"/>
          </a:p>
        </p:txBody>
      </p:sp>
    </p:spTree>
    <p:extLst>
      <p:ext uri="{BB962C8B-B14F-4D97-AF65-F5344CB8AC3E}">
        <p14:creationId xmlns:p14="http://schemas.microsoft.com/office/powerpoint/2010/main" val="1883502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waitcmd</a:t>
            </a:r>
            <a:endParaRPr lang="en-GB" dirty="0"/>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33</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337308" y="167343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work</a:t>
            </a:r>
            <a:endParaRPr lang="en-GB"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doStep</a:t>
            </a:r>
            <a:endParaRPr lang="en-GB" dirty="0"/>
          </a:p>
        </p:txBody>
      </p:sp>
      <p:sp>
        <p:nvSpPr>
          <p:cNvPr id="10" name="Rettangolo 9"/>
          <p:cNvSpPr/>
          <p:nvPr/>
        </p:nvSpPr>
        <p:spPr>
          <a:xfrm>
            <a:off x="2948816" y="1715676"/>
            <a:ext cx="522900" cy="369332"/>
          </a:xfrm>
          <a:prstGeom prst="rect">
            <a:avLst/>
          </a:prstGeom>
        </p:spPr>
        <p:txBody>
          <a:bodyPr wrap="none">
            <a:spAutoFit/>
          </a:bodyPr>
          <a:lstStyle/>
          <a:p>
            <a:r>
              <a:rPr lang="en-GB" dirty="0"/>
              <a:t>step</a:t>
            </a:r>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718466" cy="369332"/>
          </a:xfrm>
          <a:prstGeom prst="rect">
            <a:avLst/>
          </a:prstGeom>
        </p:spPr>
        <p:txBody>
          <a:bodyPr wrap="none">
            <a:spAutoFit/>
          </a:bodyPr>
          <a:lstStyle/>
          <a:p>
            <a:r>
              <a:rPr lang="en-GB" b="1" dirty="0">
                <a:solidFill>
                  <a:srgbClr val="00B0F0"/>
                </a:solidFill>
              </a:rPr>
              <a:t>timer</a:t>
            </a:r>
          </a:p>
        </p:txBody>
      </p:sp>
      <p:grpSp>
        <p:nvGrpSpPr>
          <p:cNvPr id="16" name="Gruppo 82">
            <a:extLst>
              <a:ext uri="{FF2B5EF4-FFF2-40B4-BE49-F238E27FC236}">
                <a16:creationId xmlns:a16="http://schemas.microsoft.com/office/drawing/2014/main" xmlns=""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0" name="Rettangolo 19"/>
          <p:cNvSpPr/>
          <p:nvPr/>
        </p:nvSpPr>
        <p:spPr>
          <a:xfrm>
            <a:off x="3694236" y="3791784"/>
            <a:ext cx="1071127" cy="369332"/>
          </a:xfrm>
          <a:prstGeom prst="rect">
            <a:avLst/>
          </a:prstGeom>
        </p:spPr>
        <p:txBody>
          <a:bodyPr wrap="none">
            <a:spAutoFit/>
          </a:bodyPr>
          <a:lstStyle/>
          <a:p>
            <a:r>
              <a:rPr lang="en-GB" dirty="0" err="1" smtClean="0"/>
              <a:t>timeractor</a:t>
            </a:r>
            <a:endParaRPr lang="en-GB" dirty="0"/>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stepOk</a:t>
            </a:r>
            <a:endParaRPr lang="en-GB"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stepKo</a:t>
            </a:r>
            <a:endParaRPr lang="en-GB"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026375" y="76470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sp>
        <p:nvSpPr>
          <p:cNvPr id="38" name="Rettangolo 37"/>
          <p:cNvSpPr/>
          <p:nvPr/>
        </p:nvSpPr>
        <p:spPr>
          <a:xfrm>
            <a:off x="4754681" y="2289761"/>
            <a:ext cx="713657" cy="369332"/>
          </a:xfrm>
          <a:prstGeom prst="rect">
            <a:avLst/>
          </a:prstGeom>
        </p:spPr>
        <p:txBody>
          <a:bodyPr wrap="none">
            <a:spAutoFit/>
          </a:bodyPr>
          <a:lstStyle/>
          <a:p>
            <a:r>
              <a:rPr lang="en-GB" dirty="0"/>
              <a:t>sensor</a:t>
            </a:r>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34</a:t>
            </a:fld>
            <a:endParaRPr lang="en-GB"/>
          </a:p>
        </p:txBody>
      </p:sp>
      <p:sp>
        <p:nvSpPr>
          <p:cNvPr id="4" name="Ovale 3"/>
          <p:cNvSpPr/>
          <p:nvPr/>
        </p:nvSpPr>
        <p:spPr>
          <a:xfrm>
            <a:off x="4237597" y="802422"/>
            <a:ext cx="65036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s2</a:t>
            </a:r>
            <a:endParaRPr lang="en-GB" dirty="0"/>
          </a:p>
        </p:txBody>
      </p:sp>
      <p:sp>
        <p:nvSpPr>
          <p:cNvPr id="5" name="Ovale 4"/>
          <p:cNvSpPr/>
          <p:nvPr/>
        </p:nvSpPr>
        <p:spPr>
          <a:xfrm>
            <a:off x="1184621" y="140408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s0</a:t>
            </a:r>
            <a:endParaRPr lang="en-GB" dirty="0"/>
          </a:p>
        </p:txBody>
      </p:sp>
      <p:sp>
        <p:nvSpPr>
          <p:cNvPr id="6" name="Ovale 5"/>
          <p:cNvSpPr/>
          <p:nvPr/>
        </p:nvSpPr>
        <p:spPr>
          <a:xfrm>
            <a:off x="1040605" y="166288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4 6"/>
          <p:cNvCxnSpPr/>
          <p:nvPr/>
        </p:nvCxnSpPr>
        <p:spPr>
          <a:xfrm flipV="1">
            <a:off x="1904701" y="173681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898310" y="1296606"/>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9" name="Ovale 8"/>
          <p:cNvSpPr/>
          <p:nvPr/>
        </p:nvSpPr>
        <p:spPr>
          <a:xfrm>
            <a:off x="2491167" y="1412776"/>
            <a:ext cx="71268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s1</a:t>
            </a:r>
            <a:endParaRPr lang="en-GB" dirty="0"/>
          </a:p>
        </p:txBody>
      </p:sp>
      <p:cxnSp>
        <p:nvCxnSpPr>
          <p:cNvPr id="10" name="Connettore 2 9"/>
          <p:cNvCxnSpPr/>
          <p:nvPr/>
        </p:nvCxnSpPr>
        <p:spPr>
          <a:xfrm flipV="1">
            <a:off x="4595516" y="5375210"/>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4651389" y="5301208"/>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12" name="Connettore 4 11"/>
          <p:cNvCxnSpPr>
            <a:stCxn id="20" idx="4"/>
            <a:endCxn id="9" idx="3"/>
          </p:cNvCxnSpPr>
          <p:nvPr/>
        </p:nvCxnSpPr>
        <p:spPr>
          <a:xfrm rot="5400000" flipH="1">
            <a:off x="3163682" y="1397796"/>
            <a:ext cx="830952" cy="1967241"/>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256111" y="2748037"/>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14" name="Connettore 4 13"/>
          <p:cNvCxnSpPr>
            <a:stCxn id="9" idx="0"/>
            <a:endCxn id="4" idx="2"/>
          </p:cNvCxnSpPr>
          <p:nvPr/>
        </p:nvCxnSpPr>
        <p:spPr>
          <a:xfrm rot="5400000" flipH="1" flipV="1">
            <a:off x="3399393" y="574573"/>
            <a:ext cx="286318" cy="13900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491913" y="725924"/>
            <a:ext cx="676788" cy="369332"/>
          </a:xfrm>
          <a:prstGeom prst="rect">
            <a:avLst/>
          </a:prstGeom>
        </p:spPr>
        <p:txBody>
          <a:bodyPr wrap="none">
            <a:spAutoFit/>
          </a:bodyPr>
          <a:lstStyle/>
          <a:p>
            <a:r>
              <a:rPr lang="en-GB" b="1" dirty="0" smtClean="0">
                <a:solidFill>
                  <a:srgbClr val="00B0F0"/>
                </a:solidFill>
              </a:rPr>
              <a:t>msg1</a:t>
            </a:r>
            <a:endParaRPr lang="en-GB" b="1" dirty="0">
              <a:solidFill>
                <a:srgbClr val="00B0F0"/>
              </a:solidFill>
            </a:endParaRPr>
          </a:p>
        </p:txBody>
      </p:sp>
      <p:sp>
        <p:nvSpPr>
          <p:cNvPr id="20" name="Ovale 19"/>
          <p:cNvSpPr/>
          <p:nvPr/>
        </p:nvSpPr>
        <p:spPr>
          <a:xfrm>
            <a:off x="4193516" y="2148820"/>
            <a:ext cx="73852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s3</a:t>
            </a:r>
            <a:endParaRPr lang="en-GB" dirty="0"/>
          </a:p>
        </p:txBody>
      </p:sp>
      <p:cxnSp>
        <p:nvCxnSpPr>
          <p:cNvPr id="21" name="Connettore 4 20"/>
          <p:cNvCxnSpPr>
            <a:stCxn id="9" idx="4"/>
            <a:endCxn id="20" idx="2"/>
          </p:cNvCxnSpPr>
          <p:nvPr/>
        </p:nvCxnSpPr>
        <p:spPr>
          <a:xfrm rot="16200000" flipH="1">
            <a:off x="3314508" y="1593848"/>
            <a:ext cx="412008" cy="13460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ttangolo 23"/>
          <p:cNvSpPr/>
          <p:nvPr/>
        </p:nvSpPr>
        <p:spPr>
          <a:xfrm>
            <a:off x="3491913" y="2059096"/>
            <a:ext cx="676788" cy="369332"/>
          </a:xfrm>
          <a:prstGeom prst="rect">
            <a:avLst/>
          </a:prstGeom>
        </p:spPr>
        <p:txBody>
          <a:bodyPr wrap="none">
            <a:spAutoFit/>
          </a:bodyPr>
          <a:lstStyle/>
          <a:p>
            <a:r>
              <a:rPr lang="en-GB" b="1" dirty="0" smtClean="0">
                <a:solidFill>
                  <a:srgbClr val="00B0F0"/>
                </a:solidFill>
              </a:rPr>
              <a:t>msg2</a:t>
            </a:r>
            <a:endParaRPr lang="en-GB" b="1" dirty="0">
              <a:solidFill>
                <a:srgbClr val="00B0F0"/>
              </a:solidFill>
            </a:endParaRPr>
          </a:p>
        </p:txBody>
      </p:sp>
      <p:cxnSp>
        <p:nvCxnSpPr>
          <p:cNvPr id="31" name="Connettore 4 30"/>
          <p:cNvCxnSpPr>
            <a:stCxn id="4" idx="4"/>
            <a:endCxn id="20" idx="0"/>
          </p:cNvCxnSpPr>
          <p:nvPr/>
        </p:nvCxnSpPr>
        <p:spPr>
          <a:xfrm rot="5400000">
            <a:off x="4213615" y="1799657"/>
            <a:ext cx="69832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593646" y="1621341"/>
            <a:ext cx="676788" cy="369332"/>
          </a:xfrm>
          <a:prstGeom prst="rect">
            <a:avLst/>
          </a:prstGeom>
        </p:spPr>
        <p:txBody>
          <a:bodyPr wrap="none">
            <a:spAutoFit/>
          </a:bodyPr>
          <a:lstStyle/>
          <a:p>
            <a:r>
              <a:rPr lang="en-GB" b="1" dirty="0" smtClean="0">
                <a:solidFill>
                  <a:srgbClr val="00B0F0"/>
                </a:solidFill>
              </a:rPr>
              <a:t>msg2</a:t>
            </a:r>
            <a:endParaRPr lang="en-GB" b="1" dirty="0">
              <a:solidFill>
                <a:srgbClr val="00B0F0"/>
              </a:solidFill>
            </a:endParaRPr>
          </a:p>
        </p:txBody>
      </p:sp>
    </p:spTree>
    <p:extLst>
      <p:ext uri="{BB962C8B-B14F-4D97-AF65-F5344CB8AC3E}">
        <p14:creationId xmlns:p14="http://schemas.microsoft.com/office/powerpoint/2010/main" val="2480899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uppo 82">
            <a:extLst>
              <a:ext uri="{FF2B5EF4-FFF2-40B4-BE49-F238E27FC236}">
                <a16:creationId xmlns:a16="http://schemas.microsoft.com/office/drawing/2014/main" xmlns="" id="{12D969AC-9EB0-4CF5-9EE5-D0DD7ACA9C72}"/>
              </a:ext>
            </a:extLst>
          </p:cNvPr>
          <p:cNvGrpSpPr/>
          <p:nvPr/>
        </p:nvGrpSpPr>
        <p:grpSpPr>
          <a:xfrm>
            <a:off x="2110103" y="1334681"/>
            <a:ext cx="1111910" cy="1098814"/>
            <a:chOff x="1311101" y="2417771"/>
            <a:chExt cx="749721" cy="763297"/>
          </a:xfrm>
        </p:grpSpPr>
        <p:sp>
          <p:nvSpPr>
            <p:cNvPr id="46"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4427984" y="1196752"/>
            <a:ext cx="1440160" cy="1434788"/>
            <a:chOff x="1311101" y="2417771"/>
            <a:chExt cx="749721"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459693" y="1526554"/>
            <a:ext cx="667405" cy="86434"/>
            <a:chOff x="4586473" y="4245346"/>
            <a:chExt cx="667405" cy="86434"/>
          </a:xfrm>
        </p:grpSpPr>
        <p:sp>
          <p:nvSpPr>
            <p:cNvPr id="9" name="Freccia a destra 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 name="Triangolo isoscele 9"/>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 name="Gruppo 10"/>
          <p:cNvGrpSpPr/>
          <p:nvPr/>
        </p:nvGrpSpPr>
        <p:grpSpPr>
          <a:xfrm>
            <a:off x="3484490" y="1797654"/>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4" name="CasellaDiTesto 13"/>
          <p:cNvSpPr txBox="1"/>
          <p:nvPr/>
        </p:nvSpPr>
        <p:spPr>
          <a:xfrm>
            <a:off x="3459693" y="1025813"/>
            <a:ext cx="607859" cy="369332"/>
          </a:xfrm>
          <a:prstGeom prst="rect">
            <a:avLst/>
          </a:prstGeom>
          <a:noFill/>
        </p:spPr>
        <p:txBody>
          <a:bodyPr wrap="none" rtlCol="0">
            <a:spAutoFit/>
          </a:bodyPr>
          <a:lstStyle/>
          <a:p>
            <a:r>
              <a:rPr lang="it-IT" dirty="0" err="1" smtClean="0"/>
              <a:t>xxxx</a:t>
            </a:r>
            <a:endParaRPr lang="en-GB" dirty="0"/>
          </a:p>
        </p:txBody>
      </p:sp>
      <p:sp>
        <p:nvSpPr>
          <p:cNvPr id="15" name="CasellaDiTesto 14"/>
          <p:cNvSpPr txBox="1"/>
          <p:nvPr/>
        </p:nvSpPr>
        <p:spPr>
          <a:xfrm>
            <a:off x="3557712" y="1982320"/>
            <a:ext cx="569387" cy="369332"/>
          </a:xfrm>
          <a:prstGeom prst="rect">
            <a:avLst/>
          </a:prstGeom>
          <a:noFill/>
        </p:spPr>
        <p:txBody>
          <a:bodyPr wrap="none" rtlCol="0">
            <a:spAutoFit/>
          </a:bodyPr>
          <a:lstStyle/>
          <a:p>
            <a:r>
              <a:rPr lang="it-IT" dirty="0" err="1" smtClean="0"/>
              <a:t>yyyy</a:t>
            </a:r>
            <a:endParaRPr lang="en-GB" dirty="0"/>
          </a:p>
        </p:txBody>
      </p:sp>
      <p:sp>
        <p:nvSpPr>
          <p:cNvPr id="16" name="Ovale 33">
            <a:extLst>
              <a:ext uri="{FF2B5EF4-FFF2-40B4-BE49-F238E27FC236}">
                <a16:creationId xmlns:a16="http://schemas.microsoft.com/office/drawing/2014/main" xmlns="" id="{A4E6BBEC-1E11-48AC-9881-2BCB8F6CF48A}"/>
              </a:ext>
            </a:extLst>
          </p:cNvPr>
          <p:cNvSpPr/>
          <p:nvPr/>
        </p:nvSpPr>
        <p:spPr>
          <a:xfrm>
            <a:off x="179014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6308502" y="433454"/>
            <a:ext cx="749721" cy="763297"/>
            <a:chOff x="1311101" y="2417771"/>
            <a:chExt cx="749721"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1" name="Connettore 4 20"/>
          <p:cNvCxnSpPr>
            <a:stCxn id="5" idx="7"/>
            <a:endCxn id="18" idx="2"/>
          </p:cNvCxnSpPr>
          <p:nvPr/>
        </p:nvCxnSpPr>
        <p:spPr>
          <a:xfrm rot="5400000" flipH="1" flipV="1">
            <a:off x="5663119" y="830829"/>
            <a:ext cx="639500" cy="651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uppo 82">
            <a:extLst>
              <a:ext uri="{FF2B5EF4-FFF2-40B4-BE49-F238E27FC236}">
                <a16:creationId xmlns:a16="http://schemas.microsoft.com/office/drawing/2014/main" xmlns="" id="{12D969AC-9EB0-4CF5-9EE5-D0DD7ACA9C72}"/>
              </a:ext>
            </a:extLst>
          </p:cNvPr>
          <p:cNvGrpSpPr/>
          <p:nvPr/>
        </p:nvGrpSpPr>
        <p:grpSpPr>
          <a:xfrm>
            <a:off x="6108382" y="2780928"/>
            <a:ext cx="1696261" cy="1728192"/>
            <a:chOff x="1311101" y="2417771"/>
            <a:chExt cx="749721" cy="763297"/>
          </a:xfrm>
        </p:grpSpPr>
        <p:sp>
          <p:nvSpPr>
            <p:cNvPr id="2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CasellaDiTesto 25"/>
          <p:cNvSpPr txBox="1"/>
          <p:nvPr/>
        </p:nvSpPr>
        <p:spPr>
          <a:xfrm>
            <a:off x="7076162" y="544510"/>
            <a:ext cx="1397242" cy="369332"/>
          </a:xfrm>
          <a:prstGeom prst="rect">
            <a:avLst/>
          </a:prstGeom>
          <a:noFill/>
        </p:spPr>
        <p:txBody>
          <a:bodyPr wrap="none" rtlCol="0">
            <a:spAutoFit/>
          </a:bodyPr>
          <a:lstStyle/>
          <a:p>
            <a:r>
              <a:rPr lang="it-IT" dirty="0" smtClean="0"/>
              <a:t>MQTT broker</a:t>
            </a:r>
            <a:endParaRPr lang="en-GB" dirty="0"/>
          </a:p>
        </p:txBody>
      </p:sp>
      <p:grpSp>
        <p:nvGrpSpPr>
          <p:cNvPr id="27" name="Gruppo 26"/>
          <p:cNvGrpSpPr/>
          <p:nvPr/>
        </p:nvGrpSpPr>
        <p:grpSpPr>
          <a:xfrm>
            <a:off x="6659157" y="3403541"/>
            <a:ext cx="662314" cy="599831"/>
            <a:chOff x="1536244" y="1255416"/>
            <a:chExt cx="662314" cy="599831"/>
          </a:xfrm>
          <a:solidFill>
            <a:srgbClr val="FFCC99"/>
          </a:solidFill>
        </p:grpSpPr>
        <p:sp>
          <p:nvSpPr>
            <p:cNvPr id="28" name="Ovale 27"/>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ttore 1 30"/>
            <p:cNvCxnSpPr>
              <a:endCxn id="28"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2" name="Connettore 1 31"/>
            <p:cNvCxnSpPr>
              <a:endCxn id="28"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3" name="Connettore 1 32"/>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cxnSp>
        <p:nvCxnSpPr>
          <p:cNvPr id="35" name="Connettore 4 34"/>
          <p:cNvCxnSpPr>
            <a:stCxn id="16" idx="5"/>
            <a:endCxn id="54" idx="4"/>
          </p:cNvCxnSpPr>
          <p:nvPr/>
        </p:nvCxnSpPr>
        <p:spPr>
          <a:xfrm rot="16200000" flipH="1">
            <a:off x="3606308" y="2814479"/>
            <a:ext cx="52727" cy="3045137"/>
          </a:xfrm>
          <a:prstGeom prst="bentConnector3">
            <a:avLst>
              <a:gd name="adj1" fmla="val 5335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ttore 4 37"/>
          <p:cNvCxnSpPr>
            <a:stCxn id="24" idx="7"/>
          </p:cNvCxnSpPr>
          <p:nvPr/>
        </p:nvCxnSpPr>
        <p:spPr>
          <a:xfrm rot="16200000" flipV="1">
            <a:off x="6161248" y="1722550"/>
            <a:ext cx="1926994" cy="8629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5384276" y="419824"/>
            <a:ext cx="777521" cy="369332"/>
          </a:xfrm>
          <a:prstGeom prst="rect">
            <a:avLst/>
          </a:prstGeom>
          <a:noFill/>
        </p:spPr>
        <p:txBody>
          <a:bodyPr wrap="none" rtlCol="0">
            <a:spAutoFit/>
          </a:bodyPr>
          <a:lstStyle/>
          <a:p>
            <a:r>
              <a:rPr lang="it-IT" dirty="0" err="1" smtClean="0"/>
              <a:t>publish</a:t>
            </a:r>
            <a:endParaRPr lang="en-GB" dirty="0"/>
          </a:p>
        </p:txBody>
      </p:sp>
      <p:sp>
        <p:nvSpPr>
          <p:cNvPr id="42" name="CasellaDiTesto 41"/>
          <p:cNvSpPr txBox="1"/>
          <p:nvPr/>
        </p:nvSpPr>
        <p:spPr>
          <a:xfrm>
            <a:off x="6807398" y="1612988"/>
            <a:ext cx="958724" cy="369332"/>
          </a:xfrm>
          <a:prstGeom prst="rect">
            <a:avLst/>
          </a:prstGeom>
          <a:noFill/>
        </p:spPr>
        <p:txBody>
          <a:bodyPr wrap="none" rtlCol="0">
            <a:spAutoFit/>
          </a:bodyPr>
          <a:lstStyle/>
          <a:p>
            <a:r>
              <a:rPr lang="it-IT" dirty="0" err="1" smtClean="0"/>
              <a:t>subscribe</a:t>
            </a:r>
            <a:endParaRPr lang="en-GB" dirty="0"/>
          </a:p>
        </p:txBody>
      </p:sp>
      <p:cxnSp>
        <p:nvCxnSpPr>
          <p:cNvPr id="44" name="Connettore 4 43"/>
          <p:cNvCxnSpPr/>
          <p:nvPr/>
        </p:nvCxnSpPr>
        <p:spPr>
          <a:xfrm rot="16200000" flipH="1">
            <a:off x="3991905" y="4351954"/>
            <a:ext cx="1157485" cy="14718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CasellaDiTesto 47"/>
          <p:cNvSpPr txBox="1"/>
          <p:nvPr/>
        </p:nvSpPr>
        <p:spPr>
          <a:xfrm>
            <a:off x="2110103" y="989891"/>
            <a:ext cx="1145185" cy="369332"/>
          </a:xfrm>
          <a:prstGeom prst="rect">
            <a:avLst/>
          </a:prstGeom>
          <a:noFill/>
        </p:spPr>
        <p:txBody>
          <a:bodyPr wrap="none" rtlCol="0">
            <a:spAutoFit/>
          </a:bodyPr>
          <a:lstStyle/>
          <a:p>
            <a:r>
              <a:rPr lang="it-IT" dirty="0" smtClean="0"/>
              <a:t>BROWSER</a:t>
            </a:r>
            <a:endParaRPr lang="en-GB" dirty="0"/>
          </a:p>
        </p:txBody>
      </p:sp>
      <p:cxnSp>
        <p:nvCxnSpPr>
          <p:cNvPr id="51" name="Connettore 2 50"/>
          <p:cNvCxnSpPr>
            <a:stCxn id="16" idx="0"/>
            <a:endCxn id="16" idx="4"/>
          </p:cNvCxnSpPr>
          <p:nvPr/>
        </p:nvCxnSpPr>
        <p:spPr>
          <a:xfrm>
            <a:off x="1977570" y="40033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e 33">
            <a:extLst>
              <a:ext uri="{FF2B5EF4-FFF2-40B4-BE49-F238E27FC236}">
                <a16:creationId xmlns:a16="http://schemas.microsoft.com/office/drawing/2014/main" xmlns="" id="{A4E6BBEC-1E11-48AC-9881-2BCB8F6CF48A}"/>
              </a:ext>
            </a:extLst>
          </p:cNvPr>
          <p:cNvSpPr/>
          <p:nvPr/>
        </p:nvSpPr>
        <p:spPr>
          <a:xfrm>
            <a:off x="496781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60" name="Gruppo 59"/>
          <p:cNvGrpSpPr/>
          <p:nvPr/>
        </p:nvGrpSpPr>
        <p:grpSpPr>
          <a:xfrm>
            <a:off x="3417754" y="4086282"/>
            <a:ext cx="592487" cy="258092"/>
            <a:chOff x="5133975" y="5295900"/>
            <a:chExt cx="342900" cy="238125"/>
          </a:xfrm>
        </p:grpSpPr>
        <p:sp>
          <p:nvSpPr>
            <p:cNvPr id="61" name="Figura a mano libera 6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Figura a mano libera 6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igura a mano libera 6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64" name="Connettore 2 63"/>
          <p:cNvCxnSpPr/>
          <p:nvPr/>
        </p:nvCxnSpPr>
        <p:spPr>
          <a:xfrm>
            <a:off x="2304259" y="3673677"/>
            <a:ext cx="2710453"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7" name="Connettore 2 66"/>
          <p:cNvCxnSpPr/>
          <p:nvPr/>
        </p:nvCxnSpPr>
        <p:spPr>
          <a:xfrm flipH="1">
            <a:off x="2333819" y="4027841"/>
            <a:ext cx="2485417"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0" name="Connettore 4 69"/>
          <p:cNvCxnSpPr/>
          <p:nvPr/>
        </p:nvCxnSpPr>
        <p:spPr>
          <a:xfrm>
            <a:off x="1561093" y="5619761"/>
            <a:ext cx="4547290" cy="285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4 73"/>
          <p:cNvCxnSpPr>
            <a:stCxn id="5" idx="6"/>
            <a:endCxn id="18" idx="3"/>
          </p:cNvCxnSpPr>
          <p:nvPr/>
        </p:nvCxnSpPr>
        <p:spPr>
          <a:xfrm flipV="1">
            <a:off x="5868144" y="1091298"/>
            <a:ext cx="550152" cy="8634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683568" y="3886873"/>
            <a:ext cx="777521" cy="369332"/>
          </a:xfrm>
          <a:prstGeom prst="rect">
            <a:avLst/>
          </a:prstGeom>
          <a:noFill/>
        </p:spPr>
        <p:txBody>
          <a:bodyPr wrap="none" rtlCol="0">
            <a:spAutoFit/>
          </a:bodyPr>
          <a:lstStyle/>
          <a:p>
            <a:r>
              <a:rPr lang="it-IT" dirty="0" err="1" smtClean="0"/>
              <a:t>publish</a:t>
            </a:r>
            <a:endParaRPr lang="en-GB" dirty="0"/>
          </a:p>
        </p:txBody>
      </p:sp>
    </p:spTree>
    <p:extLst>
      <p:ext uri="{BB962C8B-B14F-4D97-AF65-F5344CB8AC3E}">
        <p14:creationId xmlns:p14="http://schemas.microsoft.com/office/powerpoint/2010/main" val="24340105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36</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smtClean="0"/>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smtClean="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smtClean="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smtClean="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smtClean="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smtClean="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smtClean="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smtClean="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37</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a16="http://schemas.microsoft.com/office/drawing/2014/main" xmlns=""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smtClean="0"/>
              <a:t>user</a:t>
            </a:r>
            <a:endParaRPr lang="en-GB" dirty="0"/>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smtClean="0"/>
              <a:t>stepper</a:t>
            </a:r>
            <a:endParaRPr lang="en-GB" dirty="0"/>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smtClean="0"/>
              <a:t>stepOk</a:t>
            </a:r>
            <a:endParaRPr lang="en-GB" dirty="0" smtClean="0"/>
          </a:p>
          <a:p>
            <a:r>
              <a:rPr lang="it-IT" dirty="0" err="1" smtClean="0"/>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smtClean="0"/>
              <a:t>step</a:t>
            </a:r>
            <a:endParaRPr lang="en-GB" dirty="0"/>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smtClean="0"/>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750397" y="4700892"/>
            <a:ext cx="1226618" cy="369332"/>
          </a:xfrm>
          <a:prstGeom prst="rect">
            <a:avLst/>
          </a:prstGeom>
        </p:spPr>
        <p:txBody>
          <a:bodyPr wrap="none">
            <a:spAutoFit/>
          </a:bodyPr>
          <a:lstStyle/>
          <a:p>
            <a:r>
              <a:rPr lang="it-IT" dirty="0" smtClean="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a:t>
            </a:r>
            <a:r>
              <a:rPr lang="it-IT" dirty="0" err="1" smtClean="0"/>
              <a:t>ensor</a:t>
            </a:r>
            <a:r>
              <a:rPr lang="it-IT" dirty="0" smtClean="0"/>
              <a:t>/</a:t>
            </a:r>
            <a:r>
              <a:rPr lang="it-IT" dirty="0" err="1" smtClean="0"/>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smtClean="0">
                <a:latin typeface="Arial Narrow" panose="020B0606020202030204" pitchFamily="34" charset="0"/>
              </a:rPr>
              <a:t>Application </a:t>
            </a:r>
            <a:r>
              <a:rPr lang="it-IT" dirty="0" err="1" smtClean="0">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smtClean="0">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smtClean="0">
                <a:latin typeface="Arial Narrow" panose="020B0606020202030204" pitchFamily="34" charset="0"/>
              </a:rPr>
              <a:t>Reusable</a:t>
            </a:r>
            <a:r>
              <a:rPr lang="it-IT" dirty="0" smtClean="0">
                <a:latin typeface="Arial Narrow" panose="020B0606020202030204" pitchFamily="34" charset="0"/>
              </a:rPr>
              <a:t> </a:t>
            </a:r>
            <a:r>
              <a:rPr lang="it-IT" dirty="0" err="1" smtClean="0">
                <a:latin typeface="Arial Narrow" panose="020B0606020202030204" pitchFamily="34" charset="0"/>
              </a:rPr>
              <a:t>worker</a:t>
            </a:r>
            <a:r>
              <a:rPr lang="it-IT" dirty="0" smtClean="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smtClean="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4813002" y="4843252"/>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e 55"/>
          <p:cNvSpPr/>
          <p:nvPr/>
        </p:nvSpPr>
        <p:spPr>
          <a:xfrm>
            <a:off x="2593021" y="1804643"/>
            <a:ext cx="288032" cy="22575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38</a:t>
            </a:fld>
            <a:endParaRPr lang="en-GB"/>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4578448" y="1648103"/>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3691664" y="2228033"/>
            <a:ext cx="1044838" cy="369332"/>
          </a:xfrm>
          <a:prstGeom prst="rect">
            <a:avLst/>
          </a:prstGeom>
        </p:spPr>
        <p:txBody>
          <a:bodyPr wrap="none">
            <a:spAutoFit/>
          </a:bodyPr>
          <a:lstStyle/>
          <a:p>
            <a:r>
              <a:rPr lang="en-GB" dirty="0" err="1" smtClean="0"/>
              <a:t>basicrobot</a:t>
            </a:r>
            <a:endParaRPr lang="en-GB" dirty="0"/>
          </a:p>
        </p:txBody>
      </p:sp>
      <p:grpSp>
        <p:nvGrpSpPr>
          <p:cNvPr id="38" name="Gruppo 37"/>
          <p:cNvGrpSpPr/>
          <p:nvPr/>
        </p:nvGrpSpPr>
        <p:grpSpPr>
          <a:xfrm>
            <a:off x="5457187" y="1648887"/>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5946142" y="2348730"/>
            <a:ext cx="1683474"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sp>
        <p:nvSpPr>
          <p:cNvPr id="48" name="Rettangolo 47"/>
          <p:cNvSpPr/>
          <p:nvPr/>
        </p:nvSpPr>
        <p:spPr>
          <a:xfrm>
            <a:off x="3313647" y="1704286"/>
            <a:ext cx="1226618" cy="369332"/>
          </a:xfrm>
          <a:prstGeom prst="rect">
            <a:avLst/>
          </a:prstGeom>
        </p:spPr>
        <p:txBody>
          <a:bodyPr wrap="none">
            <a:spAutoFit/>
          </a:bodyPr>
          <a:lstStyle/>
          <a:p>
            <a:r>
              <a:rPr lang="it-IT" dirty="0" smtClean="0"/>
              <a:t>w | s | h …</a:t>
            </a:r>
          </a:p>
        </p:txBody>
      </p:sp>
      <p:cxnSp>
        <p:nvCxnSpPr>
          <p:cNvPr id="72" name="Connettore 1 71"/>
          <p:cNvCxnSpPr/>
          <p:nvPr/>
        </p:nvCxnSpPr>
        <p:spPr>
          <a:xfrm>
            <a:off x="3980638" y="2772546"/>
            <a:ext cx="2807241"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5536642" y="2924944"/>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76" name="Connettore 2 75"/>
          <p:cNvCxnSpPr>
            <a:stCxn id="35" idx="4"/>
            <a:endCxn id="73" idx="0"/>
          </p:cNvCxnSpPr>
          <p:nvPr/>
        </p:nvCxnSpPr>
        <p:spPr>
          <a:xfrm>
            <a:off x="5832048" y="2368967"/>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3816625" y="2141995"/>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1" name="Figura a mano libera 50"/>
          <p:cNvSpPr/>
          <p:nvPr/>
        </p:nvSpPr>
        <p:spPr>
          <a:xfrm>
            <a:off x="2228716" y="1691320"/>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asellaDiTesto 53"/>
          <p:cNvSpPr txBox="1"/>
          <p:nvPr/>
        </p:nvSpPr>
        <p:spPr>
          <a:xfrm>
            <a:off x="2484553" y="1876512"/>
            <a:ext cx="538930" cy="307777"/>
          </a:xfrm>
          <a:prstGeom prst="rect">
            <a:avLst/>
          </a:prstGeom>
          <a:noFill/>
        </p:spPr>
        <p:txBody>
          <a:bodyPr wrap="none" rtlCol="0">
            <a:spAutoFit/>
          </a:bodyPr>
          <a:lstStyle/>
          <a:p>
            <a:r>
              <a:rPr lang="it-IT" sz="1400" dirty="0" err="1" smtClean="0">
                <a:latin typeface="Calibri" panose="020F0502020204030204" pitchFamily="34" charset="0"/>
                <a:cs typeface="Calibri" panose="020F0502020204030204" pitchFamily="34" charset="0"/>
              </a:rPr>
              <a:t>alien</a:t>
            </a:r>
            <a:endParaRPr lang="en-GB" sz="1400" dirty="0"/>
          </a:p>
        </p:txBody>
      </p:sp>
      <p:cxnSp>
        <p:nvCxnSpPr>
          <p:cNvPr id="55" name="Connettore 4 54"/>
          <p:cNvCxnSpPr>
            <a:stCxn id="35" idx="0"/>
            <a:endCxn id="56" idx="0"/>
          </p:cNvCxnSpPr>
          <p:nvPr/>
        </p:nvCxnSpPr>
        <p:spPr>
          <a:xfrm rot="16200000" flipH="1" flipV="1">
            <a:off x="4206665" y="179259"/>
            <a:ext cx="155756" cy="3095011"/>
          </a:xfrm>
          <a:prstGeom prst="bentConnector3">
            <a:avLst>
              <a:gd name="adj1" fmla="val -146768"/>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ttangolo 74"/>
          <p:cNvSpPr/>
          <p:nvPr/>
        </p:nvSpPr>
        <p:spPr>
          <a:xfrm>
            <a:off x="3595140" y="1015775"/>
            <a:ext cx="1576072" cy="369332"/>
          </a:xfrm>
          <a:prstGeom prst="rect">
            <a:avLst/>
          </a:prstGeom>
        </p:spPr>
        <p:txBody>
          <a:bodyPr wrap="none">
            <a:spAutoFit/>
          </a:bodyPr>
          <a:lstStyle/>
          <a:p>
            <a:r>
              <a:rPr lang="it-IT" dirty="0" err="1" smtClean="0"/>
              <a:t>sensor</a:t>
            </a:r>
            <a:r>
              <a:rPr lang="it-IT" dirty="0" smtClean="0"/>
              <a:t>/</a:t>
            </a:r>
            <a:r>
              <a:rPr lang="it-IT" dirty="0" err="1" smtClean="0"/>
              <a:t>collision</a:t>
            </a:r>
            <a:r>
              <a:rPr lang="it-IT" dirty="0" smtClean="0"/>
              <a:t> </a:t>
            </a:r>
            <a:endParaRPr lang="en-GB" dirty="0"/>
          </a:p>
        </p:txBody>
      </p:sp>
      <p:grpSp>
        <p:nvGrpSpPr>
          <p:cNvPr id="23" name="Gruppo 22"/>
          <p:cNvGrpSpPr/>
          <p:nvPr/>
        </p:nvGrpSpPr>
        <p:grpSpPr>
          <a:xfrm flipH="1">
            <a:off x="2983077" y="2481294"/>
            <a:ext cx="592487" cy="258092"/>
            <a:chOff x="5133975" y="5295900"/>
            <a:chExt cx="342900" cy="238125"/>
          </a:xfrm>
        </p:grpSpPr>
        <p:sp>
          <p:nvSpPr>
            <p:cNvPr id="24" name="Figura a mano libera 2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Figura a mano libera 2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igura a mano libera 2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7" name="Rettangolo 26"/>
          <p:cNvSpPr/>
          <p:nvPr/>
        </p:nvSpPr>
        <p:spPr>
          <a:xfrm>
            <a:off x="2437786" y="2646955"/>
            <a:ext cx="1355051" cy="369332"/>
          </a:xfrm>
          <a:prstGeom prst="rect">
            <a:avLst/>
          </a:prstGeom>
        </p:spPr>
        <p:txBody>
          <a:bodyPr wrap="none">
            <a:spAutoFit/>
          </a:bodyPr>
          <a:lstStyle/>
          <a:p>
            <a:r>
              <a:rPr lang="it-IT" dirty="0" err="1" smtClean="0"/>
              <a:t>c</a:t>
            </a:r>
            <a:r>
              <a:rPr lang="it-IT" dirty="0" err="1" smtClean="0"/>
              <a:t>ollision</a:t>
            </a:r>
            <a:r>
              <a:rPr lang="it-IT" dirty="0" err="1"/>
              <a:t>E</a:t>
            </a:r>
            <a:r>
              <a:rPr lang="it-IT" dirty="0" err="1" smtClean="0"/>
              <a:t>vent</a:t>
            </a:r>
            <a:endParaRPr lang="en-GB" dirty="0"/>
          </a:p>
        </p:txBody>
      </p:sp>
    </p:spTree>
    <p:extLst>
      <p:ext uri="{BB962C8B-B14F-4D97-AF65-F5344CB8AC3E}">
        <p14:creationId xmlns:p14="http://schemas.microsoft.com/office/powerpoint/2010/main" val="20411284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418947" y="2203741"/>
            <a:ext cx="984837"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39</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851064" y="2110082"/>
            <a:ext cx="1180247" cy="1032159"/>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34" name="Gruppo 133"/>
          <p:cNvGrpSpPr/>
          <p:nvPr/>
        </p:nvGrpSpPr>
        <p:grpSpPr>
          <a:xfrm>
            <a:off x="4584835" y="1438527"/>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grpSp>
      <p:cxnSp>
        <p:nvCxnSpPr>
          <p:cNvPr id="136" name="Connettore 2 135"/>
          <p:cNvCxnSpPr/>
          <p:nvPr/>
        </p:nvCxnSpPr>
        <p:spPr>
          <a:xfrm>
            <a:off x="1319674" y="2632236"/>
            <a:ext cx="5313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93" idx="1"/>
            <a:endCxn id="6" idx="3"/>
          </p:cNvCxnSpPr>
          <p:nvPr/>
        </p:nvCxnSpPr>
        <p:spPr>
          <a:xfrm rot="10800000" flipV="1">
            <a:off x="2234552" y="1223637"/>
            <a:ext cx="2096036" cy="1411000"/>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841551" y="1831564"/>
            <a:ext cx="777521" cy="369332"/>
          </a:xfrm>
          <a:prstGeom prst="rect">
            <a:avLst/>
          </a:prstGeom>
        </p:spPr>
        <p:txBody>
          <a:bodyPr wrap="none">
            <a:spAutoFit/>
          </a:bodyPr>
          <a:lstStyle/>
          <a:p>
            <a:r>
              <a:rPr lang="en-GB" dirty="0" smtClean="0"/>
              <a:t>publish</a:t>
            </a:r>
            <a:endParaRPr lang="en-GB" dirty="0"/>
          </a:p>
        </p:txBody>
      </p:sp>
      <p:grpSp>
        <p:nvGrpSpPr>
          <p:cNvPr id="11" name="Gruppo 10"/>
          <p:cNvGrpSpPr/>
          <p:nvPr/>
        </p:nvGrpSpPr>
        <p:grpSpPr>
          <a:xfrm>
            <a:off x="5256206" y="2803161"/>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smtClean="0">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531121" y="137752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smtClean="0">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16200000" flipV="1">
            <a:off x="2631229" y="2060645"/>
            <a:ext cx="471930" cy="290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81487" y="1925416"/>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a:t>
            </a:r>
            <a:r>
              <a:rPr lang="it-IT" b="1" dirty="0" err="1" smtClean="0">
                <a:solidFill>
                  <a:srgbClr val="C00000"/>
                </a:solidFill>
                <a:latin typeface="Arial" panose="020B0604020202020204" pitchFamily="34" charset="0"/>
                <a:cs typeface="Arial" panose="020B0604020202020204" pitchFamily="34" charset="0"/>
              </a:rPr>
              <a:t>s_a</a:t>
            </a:r>
            <a:endParaRPr lang="en-GB" b="1" dirty="0">
              <a:solidFill>
                <a:srgbClr val="C00000"/>
              </a:solidFill>
              <a:latin typeface="Arial" panose="020B0604020202020204" pitchFamily="34" charset="0"/>
              <a:cs typeface="Arial" panose="020B0604020202020204" pitchFamily="34" charset="0"/>
            </a:endParaRPr>
          </a:p>
        </p:txBody>
      </p:sp>
      <p:cxnSp>
        <p:nvCxnSpPr>
          <p:cNvPr id="63" name="Connettore 4 62"/>
          <p:cNvCxnSpPr>
            <a:stCxn id="5" idx="5"/>
            <a:endCxn id="103" idx="2"/>
          </p:cNvCxnSpPr>
          <p:nvPr/>
        </p:nvCxnSpPr>
        <p:spPr>
          <a:xfrm rot="5400000" flipH="1" flipV="1">
            <a:off x="3755804" y="1660635"/>
            <a:ext cx="464906" cy="2213109"/>
          </a:xfrm>
          <a:prstGeom prst="bentConnector3">
            <a:avLst>
              <a:gd name="adj1" fmla="val -79844"/>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8" name="Rettangolo 67"/>
          <p:cNvSpPr/>
          <p:nvPr/>
        </p:nvSpPr>
        <p:spPr>
          <a:xfrm>
            <a:off x="3639118" y="3111464"/>
            <a:ext cx="777521" cy="369332"/>
          </a:xfrm>
          <a:prstGeom prst="rect">
            <a:avLst/>
          </a:prstGeom>
        </p:spPr>
        <p:txBody>
          <a:bodyPr wrap="none">
            <a:spAutoFit/>
          </a:bodyPr>
          <a:lstStyle/>
          <a:p>
            <a:r>
              <a:rPr lang="en-GB" dirty="0" smtClean="0"/>
              <a:t>p</a:t>
            </a:r>
            <a:r>
              <a:rPr lang="en-GB" dirty="0" smtClean="0"/>
              <a:t>ublish</a:t>
            </a:r>
            <a:endParaRPr lang="en-GB" dirty="0"/>
          </a:p>
        </p:txBody>
      </p:sp>
      <p:cxnSp>
        <p:nvCxnSpPr>
          <p:cNvPr id="27" name="Connettore 4 26"/>
          <p:cNvCxnSpPr>
            <a:stCxn id="51" idx="12"/>
            <a:endCxn id="93" idx="3"/>
          </p:cNvCxnSpPr>
          <p:nvPr/>
        </p:nvCxnSpPr>
        <p:spPr>
          <a:xfrm flipH="1" flipV="1">
            <a:off x="5834526" y="1223637"/>
            <a:ext cx="453183" cy="1910720"/>
          </a:xfrm>
          <a:prstGeom prst="bentConnector3">
            <a:avLst>
              <a:gd name="adj1" fmla="val -54658"/>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513221" y="1663159"/>
            <a:ext cx="1064522" cy="369332"/>
          </a:xfrm>
          <a:prstGeom prst="rect">
            <a:avLst/>
          </a:prstGeom>
        </p:spPr>
        <p:txBody>
          <a:bodyPr wrap="none">
            <a:spAutoFit/>
          </a:bodyPr>
          <a:lstStyle/>
          <a:p>
            <a:r>
              <a:rPr lang="en-GB" dirty="0" smtClean="0"/>
              <a:t>subscribed</a:t>
            </a:r>
            <a:endParaRPr lang="en-GB" dirty="0"/>
          </a:p>
        </p:txBody>
      </p:sp>
      <p:grpSp>
        <p:nvGrpSpPr>
          <p:cNvPr id="80" name="Gruppo 82">
            <a:extLst>
              <a:ext uri="{FF2B5EF4-FFF2-40B4-BE49-F238E27FC236}">
                <a16:creationId xmlns:a16="http://schemas.microsoft.com/office/drawing/2014/main" xmlns="" id="{12D969AC-9EB0-4CF5-9EE5-D0DD7ACA9C72}"/>
              </a:ext>
            </a:extLst>
          </p:cNvPr>
          <p:cNvGrpSpPr/>
          <p:nvPr/>
        </p:nvGrpSpPr>
        <p:grpSpPr>
          <a:xfrm>
            <a:off x="4784037" y="4941168"/>
            <a:ext cx="866156" cy="763297"/>
            <a:chOff x="1194666" y="2417771"/>
            <a:chExt cx="866156" cy="763297"/>
          </a:xfrm>
        </p:grpSpPr>
        <p:sp>
          <p:nvSpPr>
            <p:cNvPr id="8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43" name="Connettore 4 42"/>
          <p:cNvCxnSpPr>
            <a:endCxn id="81" idx="6"/>
          </p:cNvCxnSpPr>
          <p:nvPr/>
        </p:nvCxnSpPr>
        <p:spPr>
          <a:xfrm rot="16200000" flipV="1">
            <a:off x="5301623" y="5692996"/>
            <a:ext cx="911987" cy="2148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ttangolo 84"/>
          <p:cNvSpPr/>
          <p:nvPr/>
        </p:nvSpPr>
        <p:spPr>
          <a:xfrm>
            <a:off x="5606135" y="4868205"/>
            <a:ext cx="1594860" cy="369332"/>
          </a:xfrm>
          <a:prstGeom prst="rect">
            <a:avLst/>
          </a:prstGeom>
        </p:spPr>
        <p:txBody>
          <a:bodyPr wrap="none">
            <a:spAutoFit/>
          </a:bodyPr>
          <a:lstStyle/>
          <a:p>
            <a:r>
              <a:rPr lang="en-GB" dirty="0" smtClean="0"/>
              <a:t>Ref to the owner</a:t>
            </a:r>
            <a:endParaRPr lang="en-GB" dirty="0"/>
          </a:p>
        </p:txBody>
      </p:sp>
      <p:sp>
        <p:nvSpPr>
          <p:cNvPr id="93" name="Rettangolo 92"/>
          <p:cNvSpPr/>
          <p:nvPr/>
        </p:nvSpPr>
        <p:spPr>
          <a:xfrm>
            <a:off x="4330588" y="1069748"/>
            <a:ext cx="1503938"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/xxx</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sp>
        <p:nvSpPr>
          <p:cNvPr id="103" name="Rettangolo 102"/>
          <p:cNvSpPr/>
          <p:nvPr/>
        </p:nvSpPr>
        <p:spPr>
          <a:xfrm>
            <a:off x="4208992" y="2226960"/>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/events</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2280090" y="2660941"/>
            <a:ext cx="502061" cy="369332"/>
          </a:xfrm>
          <a:prstGeom prst="rect">
            <a:avLst/>
          </a:prstGeom>
          <a:noFill/>
        </p:spPr>
        <p:txBody>
          <a:bodyPr wrap="none" rtlCol="0">
            <a:spAutoFit/>
          </a:bodyPr>
          <a:lstStyle/>
          <a:p>
            <a:r>
              <a:rPr lang="it-IT" dirty="0" smtClean="0"/>
              <a:t>xxx</a:t>
            </a:r>
            <a:endParaRPr lang="en-GB" dirty="0"/>
          </a:p>
        </p:txBody>
      </p:sp>
    </p:spTree>
    <p:extLst>
      <p:ext uri="{BB962C8B-B14F-4D97-AF65-F5344CB8AC3E}">
        <p14:creationId xmlns:p14="http://schemas.microsoft.com/office/powerpoint/2010/main" val="298085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328106" y="1425844"/>
            <a:ext cx="1060704"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dirty="0" err="1" smtClean="0"/>
              <a:t>ANatali</a:t>
            </a:r>
            <a:r>
              <a:rPr lang="it-IT" dirty="0" smtClean="0"/>
              <a:t>  - DISI - ISSM2020  </a:t>
            </a:r>
            <a:r>
              <a:rPr lang="it-IT" dirty="0" err="1" smtClean="0"/>
              <a:t>Univeristy</a:t>
            </a:r>
            <a:r>
              <a:rPr lang="it-IT" dirty="0" smtClean="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40</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562085" y="1230764"/>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1912880" y="1497362"/>
            <a:ext cx="1044838" cy="369332"/>
          </a:xfrm>
          <a:prstGeom prst="rect">
            <a:avLst/>
          </a:prstGeom>
        </p:spPr>
        <p:txBody>
          <a:bodyPr wrap="none">
            <a:spAutoFit/>
          </a:bodyPr>
          <a:lstStyle/>
          <a:p>
            <a:r>
              <a:rPr lang="en-GB" dirty="0" err="1" smtClean="0"/>
              <a:t>basicrobot</a:t>
            </a:r>
            <a:endParaRPr lang="en-GB" dirty="0"/>
          </a:p>
        </p:txBody>
      </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2278391" y="2529230"/>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870884" y="2429461"/>
            <a:ext cx="906017"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2247396" y="3499087"/>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39" name="Connettore 2 38"/>
          <p:cNvCxnSpPr>
            <a:stCxn id="35" idx="4"/>
            <a:endCxn id="38" idx="0"/>
          </p:cNvCxnSpPr>
          <p:nvPr/>
        </p:nvCxnSpPr>
        <p:spPr>
          <a:xfrm>
            <a:off x="2549918" y="3022338"/>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1791023" y="2029648"/>
            <a:ext cx="487368" cy="746136"/>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870884" y="3260712"/>
            <a:ext cx="3653908"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2522614" y="2837672"/>
            <a:ext cx="2280048" cy="369332"/>
          </a:xfrm>
          <a:prstGeom prst="rect">
            <a:avLst/>
          </a:prstGeom>
        </p:spPr>
        <p:txBody>
          <a:bodyPr wrap="none">
            <a:spAutoFit/>
          </a:bodyPr>
          <a:lstStyle/>
          <a:p>
            <a:r>
              <a:rPr lang="en-GB" dirty="0" err="1"/>
              <a:t>virtualRobotSupportApp</a:t>
            </a:r>
            <a:endParaRPr lang="en-GB" dirty="0"/>
          </a:p>
        </p:txBody>
      </p:sp>
      <p:grpSp>
        <p:nvGrpSpPr>
          <p:cNvPr id="134" name="Gruppo 133"/>
          <p:cNvGrpSpPr/>
          <p:nvPr/>
        </p:nvGrpSpPr>
        <p:grpSpPr>
          <a:xfrm>
            <a:off x="4524792" y="60222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grpSp>
      <p:sp>
        <p:nvSpPr>
          <p:cNvPr id="135" name="Rettangolo 134"/>
          <p:cNvSpPr/>
          <p:nvPr/>
        </p:nvSpPr>
        <p:spPr>
          <a:xfrm>
            <a:off x="349506" y="1478760"/>
            <a:ext cx="1226618" cy="369332"/>
          </a:xfrm>
          <a:prstGeom prst="rect">
            <a:avLst/>
          </a:prstGeom>
        </p:spPr>
        <p:txBody>
          <a:bodyPr wrap="none">
            <a:spAutoFit/>
          </a:bodyPr>
          <a:lstStyle/>
          <a:p>
            <a:r>
              <a:rPr lang="it-IT" dirty="0" smtClean="0"/>
              <a:t>w | s | h …</a:t>
            </a:r>
          </a:p>
        </p:txBody>
      </p:sp>
      <p:cxnSp>
        <p:nvCxnSpPr>
          <p:cNvPr id="136" name="Connettore 2 135"/>
          <p:cNvCxnSpPr/>
          <p:nvPr/>
        </p:nvCxnSpPr>
        <p:spPr>
          <a:xfrm>
            <a:off x="810068" y="1893748"/>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7" name="Ovale 136"/>
          <p:cNvSpPr/>
          <p:nvPr/>
        </p:nvSpPr>
        <p:spPr>
          <a:xfrm>
            <a:off x="5834997" y="3798398"/>
            <a:ext cx="112207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smtClean="0"/>
              <a:t>endwork</a:t>
            </a:r>
            <a:endParaRPr lang="en-GB" sz="1400" dirty="0"/>
          </a:p>
        </p:txBody>
      </p:sp>
      <p:sp>
        <p:nvSpPr>
          <p:cNvPr id="138" name="Ovale 137"/>
          <p:cNvSpPr/>
          <p:nvPr/>
        </p:nvSpPr>
        <p:spPr>
          <a:xfrm>
            <a:off x="4527127" y="490204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err="1"/>
              <a:t>init</a:t>
            </a:r>
            <a:endParaRPr lang="en-GB" sz="1400" dirty="0"/>
          </a:p>
        </p:txBody>
      </p:sp>
      <p:sp>
        <p:nvSpPr>
          <p:cNvPr id="139" name="Ovale 138"/>
          <p:cNvSpPr/>
          <p:nvPr/>
        </p:nvSpPr>
        <p:spPr>
          <a:xfrm>
            <a:off x="4383111" y="516084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p:nvPr/>
        </p:nvCxnSpPr>
        <p:spPr>
          <a:xfrm flipV="1">
            <a:off x="5247207" y="523477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90988" y="4956462"/>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142" name="Ovale 141"/>
          <p:cNvSpPr/>
          <p:nvPr/>
        </p:nvSpPr>
        <p:spPr>
          <a:xfrm>
            <a:off x="5833672" y="4910736"/>
            <a:ext cx="112340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err="1"/>
              <a:t>waitcmd</a:t>
            </a:r>
            <a:endParaRPr lang="en-GB" sz="1400" dirty="0"/>
          </a:p>
        </p:txBody>
      </p:sp>
      <p:cxnSp>
        <p:nvCxnSpPr>
          <p:cNvPr id="143" name="Connettore 4 142"/>
          <p:cNvCxnSpPr>
            <a:stCxn id="147" idx="4"/>
            <a:endCxn id="142" idx="3"/>
          </p:cNvCxnSpPr>
          <p:nvPr/>
        </p:nvCxnSpPr>
        <p:spPr>
          <a:xfrm rot="5400000" flipH="1">
            <a:off x="6675395" y="4786696"/>
            <a:ext cx="830953" cy="2185363"/>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401041" y="6267261"/>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145" name="Connettore 4 144"/>
          <p:cNvCxnSpPr>
            <a:stCxn id="142" idx="0"/>
            <a:endCxn id="137" idx="4"/>
          </p:cNvCxnSpPr>
          <p:nvPr/>
        </p:nvCxnSpPr>
        <p:spPr>
          <a:xfrm rot="5400000" flipH="1" flipV="1">
            <a:off x="6163571" y="4678272"/>
            <a:ext cx="464266" cy="6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6" name="Rettangolo 145"/>
          <p:cNvSpPr/>
          <p:nvPr/>
        </p:nvSpPr>
        <p:spPr>
          <a:xfrm>
            <a:off x="5786697" y="4361124"/>
            <a:ext cx="554960" cy="369332"/>
          </a:xfrm>
          <a:prstGeom prst="rect">
            <a:avLst/>
          </a:prstGeom>
        </p:spPr>
        <p:txBody>
          <a:bodyPr wrap="none">
            <a:spAutoFit/>
          </a:bodyPr>
          <a:lstStyle/>
          <a:p>
            <a:r>
              <a:rPr lang="en-GB" b="1" dirty="0" smtClean="0">
                <a:solidFill>
                  <a:srgbClr val="00B0F0"/>
                </a:solidFill>
              </a:rPr>
              <a:t>end</a:t>
            </a:r>
            <a:endParaRPr lang="en-GB" b="1" dirty="0">
              <a:solidFill>
                <a:srgbClr val="00B0F0"/>
              </a:solidFill>
            </a:endParaRPr>
          </a:p>
        </p:txBody>
      </p:sp>
      <p:sp>
        <p:nvSpPr>
          <p:cNvPr id="147" name="Ovale 146"/>
          <p:cNvSpPr/>
          <p:nvPr/>
        </p:nvSpPr>
        <p:spPr>
          <a:xfrm>
            <a:off x="7507896" y="5646781"/>
            <a:ext cx="135131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execcmd</a:t>
            </a:r>
            <a:endParaRPr lang="en-GB" dirty="0"/>
          </a:p>
        </p:txBody>
      </p:sp>
      <p:cxnSp>
        <p:nvCxnSpPr>
          <p:cNvPr id="148" name="Connettore 4 147"/>
          <p:cNvCxnSpPr>
            <a:stCxn id="142" idx="4"/>
            <a:endCxn id="147" idx="2"/>
          </p:cNvCxnSpPr>
          <p:nvPr/>
        </p:nvCxnSpPr>
        <p:spPr>
          <a:xfrm rot="16200000" flipH="1">
            <a:off x="6745630" y="5208550"/>
            <a:ext cx="412009" cy="111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6786140" y="5624633"/>
            <a:ext cx="609462" cy="369332"/>
          </a:xfrm>
          <a:prstGeom prst="rect">
            <a:avLst/>
          </a:prstGeom>
        </p:spPr>
        <p:txBody>
          <a:bodyPr wrap="none">
            <a:spAutoFit/>
          </a:bodyPr>
          <a:lstStyle/>
          <a:p>
            <a:r>
              <a:rPr lang="en-GB" b="1" dirty="0" err="1" smtClean="0">
                <a:solidFill>
                  <a:srgbClr val="00B0F0"/>
                </a:solidFill>
              </a:rPr>
              <a:t>cmd</a:t>
            </a:r>
            <a:endParaRPr lang="en-GB" b="1" dirty="0">
              <a:solidFill>
                <a:srgbClr val="00B0F0"/>
              </a:solidFill>
            </a:endParaRPr>
          </a:p>
        </p:txBody>
      </p:sp>
      <p:sp>
        <p:nvSpPr>
          <p:cNvPr id="184" name="Ovale 183"/>
          <p:cNvSpPr/>
          <p:nvPr/>
        </p:nvSpPr>
        <p:spPr>
          <a:xfrm>
            <a:off x="7459799" y="4902045"/>
            <a:ext cx="14910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err="1"/>
              <a:t>handlesensor</a:t>
            </a:r>
            <a:endParaRPr lang="en-GB" sz="1400" dirty="0"/>
          </a:p>
        </p:txBody>
      </p:sp>
      <p:cxnSp>
        <p:nvCxnSpPr>
          <p:cNvPr id="185" name="Connettore 4 184"/>
          <p:cNvCxnSpPr>
            <a:stCxn id="142" idx="6"/>
            <a:endCxn id="184" idx="2"/>
          </p:cNvCxnSpPr>
          <p:nvPr/>
        </p:nvCxnSpPr>
        <p:spPr>
          <a:xfrm flipV="1">
            <a:off x="6957074" y="5226081"/>
            <a:ext cx="502725" cy="86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Rettangolo 189"/>
          <p:cNvSpPr/>
          <p:nvPr/>
        </p:nvSpPr>
        <p:spPr>
          <a:xfrm>
            <a:off x="6834419" y="4787163"/>
            <a:ext cx="811441" cy="369332"/>
          </a:xfrm>
          <a:prstGeom prst="rect">
            <a:avLst/>
          </a:prstGeom>
        </p:spPr>
        <p:txBody>
          <a:bodyPr wrap="none">
            <a:spAutoFit/>
          </a:bodyPr>
          <a:lstStyle/>
          <a:p>
            <a:r>
              <a:rPr lang="en-GB" b="1" dirty="0" smtClean="0">
                <a:solidFill>
                  <a:srgbClr val="00B0F0"/>
                </a:solidFill>
              </a:rPr>
              <a:t>sensor</a:t>
            </a:r>
            <a:endParaRPr lang="en-GB" b="1" dirty="0">
              <a:solidFill>
                <a:srgbClr val="00B0F0"/>
              </a:solidFill>
            </a:endParaRPr>
          </a:p>
        </p:txBody>
      </p:sp>
      <p:cxnSp>
        <p:nvCxnSpPr>
          <p:cNvPr id="192" name="Connettore 4 191"/>
          <p:cNvCxnSpPr>
            <a:stCxn id="184" idx="0"/>
            <a:endCxn id="142" idx="7"/>
          </p:cNvCxnSpPr>
          <p:nvPr/>
        </p:nvCxnSpPr>
        <p:spPr>
          <a:xfrm rot="16200000" flipH="1" flipV="1">
            <a:off x="7447133" y="4247467"/>
            <a:ext cx="103599" cy="1412753"/>
          </a:xfrm>
          <a:prstGeom prst="bentConnector3">
            <a:avLst>
              <a:gd name="adj1" fmla="val -220659"/>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733705" y="4446469"/>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45" name="Connettore 4 44"/>
          <p:cNvCxnSpPr>
            <a:stCxn id="75" idx="1"/>
            <a:endCxn id="6" idx="3"/>
          </p:cNvCxnSpPr>
          <p:nvPr/>
        </p:nvCxnSpPr>
        <p:spPr>
          <a:xfrm rot="10800000" flipV="1">
            <a:off x="2019961" y="479505"/>
            <a:ext cx="1843645" cy="1378723"/>
          </a:xfrm>
          <a:prstGeom prst="bentConnector3">
            <a:avLst>
              <a:gd name="adj1" fmla="val 15663"/>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781508" y="995260"/>
            <a:ext cx="777521" cy="369332"/>
          </a:xfrm>
          <a:prstGeom prst="rect">
            <a:avLst/>
          </a:prstGeom>
        </p:spPr>
        <p:txBody>
          <a:bodyPr wrap="none">
            <a:spAutoFit/>
          </a:bodyPr>
          <a:lstStyle/>
          <a:p>
            <a:r>
              <a:rPr lang="en-GB" dirty="0" smtClean="0"/>
              <a:t>publish</a:t>
            </a:r>
            <a:endParaRPr lang="en-GB" dirty="0"/>
          </a:p>
        </p:txBody>
      </p:sp>
      <p:grpSp>
        <p:nvGrpSpPr>
          <p:cNvPr id="11" name="Gruppo 10"/>
          <p:cNvGrpSpPr/>
          <p:nvPr/>
        </p:nvGrpSpPr>
        <p:grpSpPr>
          <a:xfrm>
            <a:off x="5196163" y="1966857"/>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smtClean="0">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471078" y="53359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smtClean="0">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5400000" flipH="1" flipV="1">
            <a:off x="2554650" y="1233252"/>
            <a:ext cx="475983"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21444" y="1089112"/>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a:t>
            </a:r>
            <a:r>
              <a:rPr lang="it-IT" b="1" dirty="0" err="1" smtClean="0">
                <a:solidFill>
                  <a:srgbClr val="C00000"/>
                </a:solidFill>
                <a:latin typeface="Arial" panose="020B0604020202020204" pitchFamily="34" charset="0"/>
                <a:cs typeface="Arial" panose="020B0604020202020204" pitchFamily="34" charset="0"/>
              </a:rPr>
              <a:t>s_a</a:t>
            </a:r>
            <a:endParaRPr lang="en-GB" b="1" dirty="0">
              <a:solidFill>
                <a:srgbClr val="C00000"/>
              </a:solidFill>
              <a:latin typeface="Arial" panose="020B0604020202020204" pitchFamily="34" charset="0"/>
              <a:cs typeface="Arial" panose="020B0604020202020204" pitchFamily="34" charset="0"/>
            </a:endParaRPr>
          </a:p>
        </p:txBody>
      </p:sp>
      <p:cxnSp>
        <p:nvCxnSpPr>
          <p:cNvPr id="27" name="Connettore 4 26"/>
          <p:cNvCxnSpPr>
            <a:stCxn id="51" idx="17"/>
            <a:endCxn id="75" idx="3"/>
          </p:cNvCxnSpPr>
          <p:nvPr/>
        </p:nvCxnSpPr>
        <p:spPr>
          <a:xfrm flipV="1">
            <a:off x="5826526" y="479506"/>
            <a:ext cx="156570" cy="1534665"/>
          </a:xfrm>
          <a:prstGeom prst="bentConnector3">
            <a:avLst>
              <a:gd name="adj1" fmla="val 41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469995" y="1205441"/>
            <a:ext cx="1064522" cy="369332"/>
          </a:xfrm>
          <a:prstGeom prst="rect">
            <a:avLst/>
          </a:prstGeom>
        </p:spPr>
        <p:txBody>
          <a:bodyPr wrap="none">
            <a:spAutoFit/>
          </a:bodyPr>
          <a:lstStyle/>
          <a:p>
            <a:r>
              <a:rPr lang="en-GB" dirty="0" smtClean="0"/>
              <a:t>subscribed</a:t>
            </a:r>
            <a:endParaRPr lang="en-GB" dirty="0"/>
          </a:p>
        </p:txBody>
      </p:sp>
      <p:sp>
        <p:nvSpPr>
          <p:cNvPr id="73" name="Rettangolo 72"/>
          <p:cNvSpPr/>
          <p:nvPr/>
        </p:nvSpPr>
        <p:spPr>
          <a:xfrm>
            <a:off x="3029030" y="5160844"/>
            <a:ext cx="1226618" cy="369332"/>
          </a:xfrm>
          <a:prstGeom prst="rect">
            <a:avLst/>
          </a:prstGeom>
        </p:spPr>
        <p:txBody>
          <a:bodyPr wrap="none">
            <a:spAutoFit/>
          </a:bodyPr>
          <a:lstStyle/>
          <a:p>
            <a:r>
              <a:rPr lang="it-IT" dirty="0" smtClean="0"/>
              <a:t>w | s | h …</a:t>
            </a:r>
          </a:p>
        </p:txBody>
      </p:sp>
      <p:grpSp>
        <p:nvGrpSpPr>
          <p:cNvPr id="62" name="Gruppo 82">
            <a:extLst>
              <a:ext uri="{FF2B5EF4-FFF2-40B4-BE49-F238E27FC236}">
                <a16:creationId xmlns:a16="http://schemas.microsoft.com/office/drawing/2014/main" xmlns="" id="{12D969AC-9EB0-4CF5-9EE5-D0DD7ACA9C72}"/>
              </a:ext>
            </a:extLst>
          </p:cNvPr>
          <p:cNvGrpSpPr/>
          <p:nvPr/>
        </p:nvGrpSpPr>
        <p:grpSpPr>
          <a:xfrm>
            <a:off x="457736" y="209656"/>
            <a:ext cx="866156" cy="763297"/>
            <a:chOff x="1194666" y="2417771"/>
            <a:chExt cx="866156" cy="763297"/>
          </a:xfrm>
        </p:grpSpPr>
        <p:sp>
          <p:nvSpPr>
            <p:cNvPr id="6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67" name="Connettore 4 66"/>
          <p:cNvCxnSpPr>
            <a:stCxn id="5" idx="1"/>
            <a:endCxn id="64" idx="6"/>
          </p:cNvCxnSpPr>
          <p:nvPr/>
        </p:nvCxnSpPr>
        <p:spPr>
          <a:xfrm rot="16200000" flipV="1">
            <a:off x="1197854" y="738951"/>
            <a:ext cx="858330" cy="606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ttangolo 68"/>
          <p:cNvSpPr/>
          <p:nvPr/>
        </p:nvSpPr>
        <p:spPr>
          <a:xfrm>
            <a:off x="1263598" y="227263"/>
            <a:ext cx="1594860" cy="369332"/>
          </a:xfrm>
          <a:prstGeom prst="rect">
            <a:avLst/>
          </a:prstGeom>
        </p:spPr>
        <p:txBody>
          <a:bodyPr wrap="none">
            <a:spAutoFit/>
          </a:bodyPr>
          <a:lstStyle/>
          <a:p>
            <a:r>
              <a:rPr lang="en-GB" dirty="0" smtClean="0"/>
              <a:t>Ref to the owner</a:t>
            </a:r>
            <a:endParaRPr lang="en-GB" dirty="0"/>
          </a:p>
        </p:txBody>
      </p:sp>
      <p:cxnSp>
        <p:nvCxnSpPr>
          <p:cNvPr id="70" name="Connettore 1 69"/>
          <p:cNvCxnSpPr/>
          <p:nvPr/>
        </p:nvCxnSpPr>
        <p:spPr>
          <a:xfrm>
            <a:off x="396043" y="1089112"/>
            <a:ext cx="1925969"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pic>
        <p:nvPicPr>
          <p:cNvPr id="7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2813" y="1843207"/>
            <a:ext cx="903350" cy="925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Rettangolo 74"/>
          <p:cNvSpPr/>
          <p:nvPr/>
        </p:nvSpPr>
        <p:spPr>
          <a:xfrm>
            <a:off x="3863605" y="325617"/>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basicrobot</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8002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41</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811014" y="2227587"/>
            <a:ext cx="1044838" cy="369332"/>
          </a:xfrm>
          <a:prstGeom prst="rect">
            <a:avLst/>
          </a:prstGeom>
        </p:spPr>
        <p:txBody>
          <a:bodyPr wrap="none">
            <a:spAutoFit/>
          </a:bodyPr>
          <a:lstStyle/>
          <a:p>
            <a:r>
              <a:rPr lang="en-GB" dirty="0" err="1" smtClean="0"/>
              <a:t>basicrobot</a:t>
            </a:r>
            <a:endParaRPr lang="en-GB" dirty="0"/>
          </a:p>
        </p:txBody>
      </p:sp>
      <p:sp>
        <p:nvSpPr>
          <p:cNvPr id="12" name="Rettangolo 11"/>
          <p:cNvSpPr/>
          <p:nvPr/>
        </p:nvSpPr>
        <p:spPr>
          <a:xfrm>
            <a:off x="3756592" y="2856054"/>
            <a:ext cx="1263616" cy="369332"/>
          </a:xfrm>
          <a:prstGeom prst="rect">
            <a:avLst/>
          </a:prstGeom>
        </p:spPr>
        <p:txBody>
          <a:bodyPr wrap="none">
            <a:spAutoFit/>
          </a:bodyPr>
          <a:lstStyle/>
          <a:p>
            <a:r>
              <a:rPr lang="en-GB" dirty="0" err="1" smtClean="0"/>
              <a:t>mqttSupport</a:t>
            </a:r>
            <a:endParaRPr lang="en-GB" dirty="0"/>
          </a:p>
        </p:txBody>
      </p:sp>
      <p:sp>
        <p:nvSpPr>
          <p:cNvPr id="13" name="Rettangolo 12"/>
          <p:cNvSpPr/>
          <p:nvPr/>
        </p:nvSpPr>
        <p:spPr>
          <a:xfrm>
            <a:off x="4671730" y="752520"/>
            <a:ext cx="2682145" cy="369332"/>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dirty="0">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unibo</a:t>
            </a:r>
            <a:r>
              <a:rPr lang="en-GB" b="1" dirty="0" smtClean="0">
                <a:solidFill>
                  <a:srgbClr val="1318ED"/>
                </a:solidFill>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qak</a:t>
            </a:r>
            <a:r>
              <a:rPr lang="en-GB" b="1" dirty="0" smtClean="0">
                <a:solidFill>
                  <a:srgbClr val="1318ED"/>
                </a:solidFill>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basicrobot</a:t>
            </a:r>
            <a:r>
              <a:rPr lang="en-GB" dirty="0" smtClean="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14" name="Esagono 13"/>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sellaDiTesto 14"/>
          <p:cNvSpPr txBox="1"/>
          <p:nvPr/>
        </p:nvSpPr>
        <p:spPr>
          <a:xfrm>
            <a:off x="5433360" y="1618536"/>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cxnSp>
        <p:nvCxnSpPr>
          <p:cNvPr id="20" name="Connettore 4 19"/>
          <p:cNvCxnSpPr>
            <a:stCxn id="14" idx="2"/>
          </p:cNvCxnSpPr>
          <p:nvPr/>
        </p:nvCxnSpPr>
        <p:spPr>
          <a:xfrm rot="5400000">
            <a:off x="3920661" y="1165915"/>
            <a:ext cx="522521" cy="2564472"/>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24" name="Gruppo 82">
            <a:extLst>
              <a:ext uri="{FF2B5EF4-FFF2-40B4-BE49-F238E27FC236}">
                <a16:creationId xmlns:a16="http://schemas.microsoft.com/office/drawing/2014/main" xmlns="" id="{12D969AC-9EB0-4CF5-9EE5-D0DD7ACA9C72}"/>
              </a:ext>
            </a:extLst>
          </p:cNvPr>
          <p:cNvGrpSpPr/>
          <p:nvPr/>
        </p:nvGrpSpPr>
        <p:grpSpPr>
          <a:xfrm>
            <a:off x="1020111" y="470580"/>
            <a:ext cx="866156" cy="763297"/>
            <a:chOff x="1194666" y="2417771"/>
            <a:chExt cx="866156" cy="763297"/>
          </a:xfrm>
        </p:grpSpPr>
        <p:sp>
          <p:nvSpPr>
            <p:cNvPr id="2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8" name="Connettore 4 27"/>
          <p:cNvCxnSpPr>
            <a:endCxn id="14" idx="0"/>
          </p:cNvCxnSpPr>
          <p:nvPr/>
        </p:nvCxnSpPr>
        <p:spPr>
          <a:xfrm rot="10800000" flipV="1">
            <a:off x="6142888" y="1812309"/>
            <a:ext cx="1381440" cy="3851"/>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6382445" y="1784984"/>
            <a:ext cx="777521" cy="369332"/>
          </a:xfrm>
          <a:prstGeom prst="rect">
            <a:avLst/>
          </a:prstGeom>
        </p:spPr>
        <p:txBody>
          <a:bodyPr wrap="none">
            <a:spAutoFit/>
          </a:bodyPr>
          <a:lstStyle/>
          <a:p>
            <a:r>
              <a:rPr lang="en-GB" dirty="0" smtClean="0"/>
              <a:t>publish</a:t>
            </a:r>
            <a:endParaRPr lang="en-GB" dirty="0"/>
          </a:p>
        </p:txBody>
      </p:sp>
      <p:sp>
        <p:nvSpPr>
          <p:cNvPr id="33" name="Ovale 33">
            <a:extLst>
              <a:ext uri="{FF2B5EF4-FFF2-40B4-BE49-F238E27FC236}">
                <a16:creationId xmlns:a16="http://schemas.microsoft.com/office/drawing/2014/main" xmlns="" id="{A4E6BBEC-1E11-48AC-9881-2BCB8F6CF48A}"/>
              </a:ext>
            </a:extLst>
          </p:cNvPr>
          <p:cNvSpPr/>
          <p:nvPr/>
        </p:nvSpPr>
        <p:spPr>
          <a:xfrm>
            <a:off x="5127666" y="5965195"/>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3176525" y="3259455"/>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1769018" y="3159686"/>
            <a:ext cx="906017"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3145530" y="422931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39" name="Connettore 2 38"/>
          <p:cNvCxnSpPr>
            <a:stCxn id="35" idx="4"/>
            <a:endCxn id="38" idx="0"/>
          </p:cNvCxnSpPr>
          <p:nvPr/>
        </p:nvCxnSpPr>
        <p:spPr>
          <a:xfrm>
            <a:off x="3448052" y="3752563"/>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2689157" y="2802887"/>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3" name="Rettangolo 52"/>
          <p:cNvSpPr/>
          <p:nvPr/>
        </p:nvSpPr>
        <p:spPr>
          <a:xfrm>
            <a:off x="7311526" y="1833979"/>
            <a:ext cx="1236621" cy="369332"/>
          </a:xfrm>
          <a:prstGeom prst="rect">
            <a:avLst/>
          </a:prstGeom>
        </p:spPr>
        <p:txBody>
          <a:bodyPr wrap="none">
            <a:spAutoFit/>
          </a:bodyPr>
          <a:lstStyle/>
          <a:p>
            <a:r>
              <a:rPr lang="en-GB" dirty="0" smtClean="0"/>
              <a:t>‘alien’ entity</a:t>
            </a:r>
          </a:p>
        </p:txBody>
      </p:sp>
      <p:sp>
        <p:nvSpPr>
          <p:cNvPr id="54" name="Figura a mano libera 53"/>
          <p:cNvSpPr/>
          <p:nvPr/>
        </p:nvSpPr>
        <p:spPr>
          <a:xfrm>
            <a:off x="7627997" y="1482788"/>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25" idx="4"/>
            <a:endCxn id="6" idx="1"/>
          </p:cNvCxnSpPr>
          <p:nvPr/>
        </p:nvCxnSpPr>
        <p:spPr>
          <a:xfrm rot="16200000" flipH="1">
            <a:off x="1287018" y="1458266"/>
            <a:ext cx="1397591" cy="948812"/>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768700" y="4016797"/>
            <a:ext cx="4654226"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80" name="Connettore 1 79"/>
          <p:cNvCxnSpPr/>
          <p:nvPr/>
        </p:nvCxnSpPr>
        <p:spPr>
          <a:xfrm>
            <a:off x="822249" y="1429111"/>
            <a:ext cx="4456543"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3" name="Rettangolo 82"/>
          <p:cNvSpPr/>
          <p:nvPr/>
        </p:nvSpPr>
        <p:spPr>
          <a:xfrm>
            <a:off x="1886267" y="689171"/>
            <a:ext cx="1466427" cy="646331"/>
          </a:xfrm>
          <a:prstGeom prst="rect">
            <a:avLst/>
          </a:prstGeom>
        </p:spPr>
        <p:txBody>
          <a:bodyPr wrap="none">
            <a:spAutoFit/>
          </a:bodyPr>
          <a:lstStyle/>
          <a:p>
            <a:r>
              <a:rPr lang="en-GB" dirty="0" err="1"/>
              <a:t>l</a:t>
            </a:r>
            <a:r>
              <a:rPr lang="en-GB" dirty="0" err="1" smtClean="0"/>
              <a:t>ocalController</a:t>
            </a:r>
            <a:endParaRPr lang="en-GB" dirty="0" smtClean="0"/>
          </a:p>
          <a:p>
            <a:r>
              <a:rPr lang="en-GB" dirty="0" smtClean="0"/>
              <a:t>(owner)</a:t>
            </a:r>
            <a:endParaRPr lang="en-GB" dirty="0"/>
          </a:p>
        </p:txBody>
      </p:sp>
      <p:cxnSp>
        <p:nvCxnSpPr>
          <p:cNvPr id="84" name="Connettore 4 83"/>
          <p:cNvCxnSpPr>
            <a:stCxn id="5" idx="1"/>
            <a:endCxn id="26" idx="2"/>
          </p:cNvCxnSpPr>
          <p:nvPr/>
        </p:nvCxnSpPr>
        <p:spPr>
          <a:xfrm rot="16200000" flipV="1">
            <a:off x="1354549" y="770751"/>
            <a:ext cx="1280010" cy="1667452"/>
          </a:xfrm>
          <a:prstGeom prst="bentConnector3">
            <a:avLst>
              <a:gd name="adj1" fmla="val 50000"/>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3420748" y="3430863"/>
            <a:ext cx="2280048" cy="369332"/>
          </a:xfrm>
          <a:prstGeom prst="rect">
            <a:avLst/>
          </a:prstGeom>
        </p:spPr>
        <p:txBody>
          <a:bodyPr wrap="none">
            <a:spAutoFit/>
          </a:bodyPr>
          <a:lstStyle/>
          <a:p>
            <a:r>
              <a:rPr lang="en-GB" dirty="0" err="1"/>
              <a:t>virtualRobotSupportApp</a:t>
            </a:r>
            <a:endParaRPr lang="en-GB" dirty="0"/>
          </a:p>
        </p:txBody>
      </p:sp>
      <p:sp>
        <p:nvSpPr>
          <p:cNvPr id="89" name="Rettangolo 88"/>
          <p:cNvSpPr/>
          <p:nvPr/>
        </p:nvSpPr>
        <p:spPr>
          <a:xfrm>
            <a:off x="2899685" y="1482788"/>
            <a:ext cx="906017" cy="430887"/>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smtClean="0">
              <a:latin typeface="Arial" panose="020B0604020202020204" pitchFamily="34" charset="0"/>
              <a:cs typeface="Arial" panose="020B0604020202020204" pitchFamily="34" charset="0"/>
            </a:endParaRPr>
          </a:p>
          <a:p>
            <a:r>
              <a:rPr lang="it-IT" sz="1100" dirty="0" err="1" smtClean="0">
                <a:latin typeface="Arial" panose="020B0604020202020204" pitchFamily="34" charset="0"/>
                <a:cs typeface="Arial" panose="020B0604020202020204" pitchFamily="34" charset="0"/>
              </a:rPr>
              <a:t>propagated</a:t>
            </a:r>
            <a:endParaRPr lang="en-GB" sz="1100" dirty="0">
              <a:latin typeface="Arial" panose="020B0604020202020204" pitchFamily="34" charset="0"/>
              <a:cs typeface="Arial" panose="020B0604020202020204" pitchFamily="34" charset="0"/>
            </a:endParaRPr>
          </a:p>
        </p:txBody>
      </p:sp>
      <p:grpSp>
        <p:nvGrpSpPr>
          <p:cNvPr id="109" name="Gruppo 82">
            <a:extLst>
              <a:ext uri="{FF2B5EF4-FFF2-40B4-BE49-F238E27FC236}">
                <a16:creationId xmlns:a16="http://schemas.microsoft.com/office/drawing/2014/main" xmlns="" id="{12D969AC-9EB0-4CF5-9EE5-D0DD7ACA9C72}"/>
              </a:ext>
            </a:extLst>
          </p:cNvPr>
          <p:cNvGrpSpPr/>
          <p:nvPr/>
        </p:nvGrpSpPr>
        <p:grpSpPr>
          <a:xfrm>
            <a:off x="5729081" y="4254116"/>
            <a:ext cx="866156" cy="763297"/>
            <a:chOff x="1194666" y="2417771"/>
            <a:chExt cx="866156" cy="763297"/>
          </a:xfrm>
        </p:grpSpPr>
        <p:sp>
          <p:nvSpPr>
            <p:cNvPr id="110"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1"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2"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3" name="Rettangolo 112"/>
          <p:cNvSpPr/>
          <p:nvPr/>
        </p:nvSpPr>
        <p:spPr>
          <a:xfrm>
            <a:off x="6058762" y="3895386"/>
            <a:ext cx="1678986" cy="369332"/>
          </a:xfrm>
          <a:prstGeom prst="rect">
            <a:avLst/>
          </a:prstGeom>
        </p:spPr>
        <p:txBody>
          <a:bodyPr wrap="none">
            <a:spAutoFit/>
          </a:bodyPr>
          <a:lstStyle/>
          <a:p>
            <a:r>
              <a:rPr lang="en-GB" dirty="0" err="1" smtClean="0"/>
              <a:t>remoteController</a:t>
            </a:r>
            <a:endParaRPr lang="en-GB" dirty="0" smtClean="0"/>
          </a:p>
        </p:txBody>
      </p:sp>
      <p:cxnSp>
        <p:nvCxnSpPr>
          <p:cNvPr id="114" name="Connettore 4 113"/>
          <p:cNvCxnSpPr>
            <a:stCxn id="110" idx="1"/>
            <a:endCxn id="14" idx="1"/>
          </p:cNvCxnSpPr>
          <p:nvPr/>
        </p:nvCxnSpPr>
        <p:spPr>
          <a:xfrm rot="5400000" flipH="1" flipV="1">
            <a:off x="4848469" y="3293733"/>
            <a:ext cx="2215895" cy="221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5955310" y="2386245"/>
            <a:ext cx="1289135" cy="646331"/>
          </a:xfrm>
          <a:prstGeom prst="rect">
            <a:avLst/>
          </a:prstGeom>
        </p:spPr>
        <p:txBody>
          <a:bodyPr wrap="none">
            <a:spAutoFit/>
          </a:bodyPr>
          <a:lstStyle/>
          <a:p>
            <a:r>
              <a:rPr lang="en-GB" dirty="0"/>
              <a:t>p</a:t>
            </a:r>
            <a:r>
              <a:rPr lang="en-GB" dirty="0" smtClean="0"/>
              <a:t>ublish</a:t>
            </a:r>
          </a:p>
          <a:p>
            <a:r>
              <a:rPr lang="it-IT" dirty="0" smtClean="0"/>
              <a:t>(a </a:t>
            </a:r>
            <a:r>
              <a:rPr lang="it-IT" dirty="0" err="1" smtClean="0"/>
              <a:t>command</a:t>
            </a:r>
            <a:r>
              <a:rPr lang="it-IT" dirty="0" smtClean="0"/>
              <a:t>)</a:t>
            </a:r>
            <a:endParaRPr lang="en-GB" dirty="0"/>
          </a:p>
        </p:txBody>
      </p:sp>
      <p:sp>
        <p:nvSpPr>
          <p:cNvPr id="129" name="Rettangolo 128"/>
          <p:cNvSpPr/>
          <p:nvPr/>
        </p:nvSpPr>
        <p:spPr>
          <a:xfrm>
            <a:off x="606593" y="2538645"/>
            <a:ext cx="1008609" cy="646331"/>
          </a:xfrm>
          <a:prstGeom prst="rect">
            <a:avLst/>
          </a:prstGeom>
        </p:spPr>
        <p:txBody>
          <a:bodyPr wrap="none">
            <a:spAutoFit/>
          </a:bodyPr>
          <a:lstStyle/>
          <a:p>
            <a:r>
              <a:rPr lang="it-IT" dirty="0" err="1" smtClean="0"/>
              <a:t>command</a:t>
            </a:r>
            <a:endParaRPr lang="it-IT" dirty="0"/>
          </a:p>
          <a:p>
            <a:r>
              <a:rPr lang="it-IT" dirty="0" err="1" smtClean="0"/>
              <a:t>dispacth</a:t>
            </a:r>
            <a:endParaRPr lang="en-GB" dirty="0"/>
          </a:p>
        </p:txBody>
      </p:sp>
    </p:spTree>
    <p:extLst>
      <p:ext uri="{BB962C8B-B14F-4D97-AF65-F5344CB8AC3E}">
        <p14:creationId xmlns:p14="http://schemas.microsoft.com/office/powerpoint/2010/main" val="19862105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ttore 4 41"/>
          <p:cNvCxnSpPr>
            <a:stCxn id="5" idx="6"/>
            <a:endCxn id="48" idx="2"/>
          </p:cNvCxnSpPr>
          <p:nvPr/>
        </p:nvCxnSpPr>
        <p:spPr>
          <a:xfrm flipV="1">
            <a:off x="4337992" y="1922525"/>
            <a:ext cx="478676" cy="967508"/>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42</a:t>
            </a:fld>
            <a:endParaRPr lang="en-GB"/>
          </a:p>
        </p:txBody>
      </p:sp>
      <p:grpSp>
        <p:nvGrpSpPr>
          <p:cNvPr id="14" name="Gruppo 13"/>
          <p:cNvGrpSpPr/>
          <p:nvPr/>
        </p:nvGrpSpPr>
        <p:grpSpPr>
          <a:xfrm>
            <a:off x="2928808" y="2237753"/>
            <a:ext cx="1696867" cy="1234655"/>
            <a:chOff x="2460219" y="2004003"/>
            <a:chExt cx="1696867" cy="1234655"/>
          </a:xfrm>
        </p:grpSpPr>
        <p:sp>
          <p:nvSpPr>
            <p:cNvPr id="13" name="Triangolo isoscele 12"/>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2697729" y="2458538"/>
              <a:ext cx="1044838" cy="369332"/>
            </a:xfrm>
            <a:prstGeom prst="rect">
              <a:avLst/>
            </a:prstGeom>
          </p:spPr>
          <p:txBody>
            <a:bodyPr wrap="none">
              <a:spAutoFit/>
            </a:bodyPr>
            <a:lstStyle/>
            <a:p>
              <a:r>
                <a:rPr lang="en-GB" dirty="0" err="1" smtClean="0"/>
                <a:t>basicrobot</a:t>
              </a:r>
              <a:endParaRPr lang="en-GB" dirty="0"/>
            </a:p>
          </p:txBody>
        </p:sp>
      </p:grpSp>
      <p:sp>
        <p:nvSpPr>
          <p:cNvPr id="15" name="Figura a mano libera 14"/>
          <p:cNvSpPr/>
          <p:nvPr/>
        </p:nvSpPr>
        <p:spPr>
          <a:xfrm>
            <a:off x="668484" y="412648"/>
            <a:ext cx="803732" cy="56038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smtClean="0">
                <a:solidFill>
                  <a:schemeClr val="tx1"/>
                </a:solidFill>
              </a:rPr>
              <a:t>Gui</a:t>
            </a:r>
            <a:endParaRPr lang="en-GB" dirty="0">
              <a:solidFill>
                <a:schemeClr val="tx1"/>
              </a:solidFill>
            </a:endParaRPr>
          </a:p>
        </p:txBody>
      </p:sp>
      <p:sp>
        <p:nvSpPr>
          <p:cNvPr id="16" name="Rettangolo 15"/>
          <p:cNvSpPr/>
          <p:nvPr/>
        </p:nvSpPr>
        <p:spPr>
          <a:xfrm>
            <a:off x="3615241" y="530246"/>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basicrobot</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grpSp>
        <p:nvGrpSpPr>
          <p:cNvPr id="20" name="Gruppo 19"/>
          <p:cNvGrpSpPr/>
          <p:nvPr/>
        </p:nvGrpSpPr>
        <p:grpSpPr>
          <a:xfrm>
            <a:off x="4384619" y="838023"/>
            <a:ext cx="864096" cy="741460"/>
            <a:chOff x="5278792" y="1445431"/>
            <a:chExt cx="864096" cy="741460"/>
          </a:xfrm>
        </p:grpSpPr>
        <p:sp>
          <p:nvSpPr>
            <p:cNvPr id="17" name="Esagono 16"/>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asellaDiTesto 18"/>
            <p:cNvSpPr txBox="1"/>
            <p:nvPr/>
          </p:nvSpPr>
          <p:spPr>
            <a:xfrm>
              <a:off x="5433360" y="1600717"/>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grpSp>
      <p:cxnSp>
        <p:nvCxnSpPr>
          <p:cNvPr id="22" name="Connettore 4 21"/>
          <p:cNvCxnSpPr>
            <a:stCxn id="15" idx="11"/>
            <a:endCxn id="16" idx="1"/>
          </p:cNvCxnSpPr>
          <p:nvPr/>
        </p:nvCxnSpPr>
        <p:spPr>
          <a:xfrm flipV="1">
            <a:off x="1399150" y="684135"/>
            <a:ext cx="2216091" cy="41285"/>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1492468" y="381394"/>
            <a:ext cx="1921232" cy="369332"/>
          </a:xfrm>
          <a:prstGeom prst="rect">
            <a:avLst/>
          </a:prstGeom>
        </p:spPr>
        <p:txBody>
          <a:bodyPr wrap="none">
            <a:spAutoFit/>
          </a:bodyPr>
          <a:lstStyle/>
          <a:p>
            <a:r>
              <a:rPr lang="en-GB" dirty="0" smtClean="0"/>
              <a:t>p</a:t>
            </a:r>
            <a:r>
              <a:rPr lang="en-GB" dirty="0" smtClean="0"/>
              <a:t>ublish </a:t>
            </a:r>
            <a:r>
              <a:rPr lang="en-GB" dirty="0" err="1" smtClean="0"/>
              <a:t>cmd</a:t>
            </a:r>
            <a:r>
              <a:rPr lang="en-GB" dirty="0" smtClean="0"/>
              <a:t> dispatch</a:t>
            </a:r>
            <a:endParaRPr lang="en-GB" dirty="0"/>
          </a:p>
        </p:txBody>
      </p:sp>
      <p:sp>
        <p:nvSpPr>
          <p:cNvPr id="32" name="Rettangolo 31"/>
          <p:cNvSpPr/>
          <p:nvPr/>
        </p:nvSpPr>
        <p:spPr>
          <a:xfrm>
            <a:off x="4816668" y="2442695"/>
            <a:ext cx="1958870" cy="369332"/>
          </a:xfrm>
          <a:prstGeom prst="rect">
            <a:avLst/>
          </a:prstGeom>
        </p:spPr>
        <p:txBody>
          <a:bodyPr wrap="none">
            <a:spAutoFit/>
          </a:bodyPr>
          <a:lstStyle/>
          <a:p>
            <a:r>
              <a:rPr lang="en-GB" dirty="0" smtClean="0"/>
              <a:t>p</a:t>
            </a:r>
            <a:r>
              <a:rPr lang="en-GB" dirty="0" smtClean="0"/>
              <a:t>ublish  sensor event </a:t>
            </a:r>
            <a:endParaRPr lang="en-GB" dirty="0"/>
          </a:p>
        </p:txBody>
      </p:sp>
      <p:grpSp>
        <p:nvGrpSpPr>
          <p:cNvPr id="33" name="Gruppo 82">
            <a:extLst>
              <a:ext uri="{FF2B5EF4-FFF2-40B4-BE49-F238E27FC236}">
                <a16:creationId xmlns:a16="http://schemas.microsoft.com/office/drawing/2014/main" xmlns="" id="{12D969AC-9EB0-4CF5-9EE5-D0DD7ACA9C72}"/>
              </a:ext>
            </a:extLst>
          </p:cNvPr>
          <p:cNvGrpSpPr/>
          <p:nvPr/>
        </p:nvGrpSpPr>
        <p:grpSpPr>
          <a:xfrm>
            <a:off x="6643254" y="1378413"/>
            <a:ext cx="1529145" cy="763297"/>
            <a:chOff x="1194666" y="2417771"/>
            <a:chExt cx="866156" cy="763297"/>
          </a:xfrm>
        </p:grpSpPr>
        <p:sp>
          <p:nvSpPr>
            <p:cNvPr id="3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1" name="CasellaDiTesto 40"/>
          <p:cNvSpPr txBox="1"/>
          <p:nvPr/>
        </p:nvSpPr>
        <p:spPr>
          <a:xfrm>
            <a:off x="6716000" y="1569442"/>
            <a:ext cx="1503745" cy="369332"/>
          </a:xfrm>
          <a:prstGeom prst="rect">
            <a:avLst/>
          </a:prstGeom>
          <a:noFill/>
        </p:spPr>
        <p:txBody>
          <a:bodyPr wrap="none" rtlCol="0">
            <a:spAutoFit/>
          </a:bodyPr>
          <a:lstStyle/>
          <a:p>
            <a:r>
              <a:rPr lang="it-IT" dirty="0" err="1" smtClean="0"/>
              <a:t>sensorObserver</a:t>
            </a:r>
            <a:endParaRPr lang="en-GB" dirty="0"/>
          </a:p>
        </p:txBody>
      </p:sp>
      <p:cxnSp>
        <p:nvCxnSpPr>
          <p:cNvPr id="44" name="Connettore 4 43"/>
          <p:cNvCxnSpPr>
            <a:stCxn id="48" idx="3"/>
            <a:endCxn id="35" idx="1"/>
          </p:cNvCxnSpPr>
          <p:nvPr/>
        </p:nvCxnSpPr>
        <p:spPr>
          <a:xfrm flipV="1">
            <a:off x="5702487" y="1766329"/>
            <a:ext cx="940767" cy="2308"/>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930848" y="1614748"/>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/events</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cxnSp>
        <p:nvCxnSpPr>
          <p:cNvPr id="56" name="Connettore 4 55"/>
          <p:cNvCxnSpPr>
            <a:endCxn id="6" idx="1"/>
          </p:cNvCxnSpPr>
          <p:nvPr/>
        </p:nvCxnSpPr>
        <p:spPr>
          <a:xfrm rot="5400000">
            <a:off x="2265511" y="1441992"/>
            <a:ext cx="2086523" cy="759928"/>
          </a:xfrm>
          <a:prstGeom prst="bentConnector4">
            <a:avLst>
              <a:gd name="adj1" fmla="val 45892"/>
              <a:gd name="adj2" fmla="val 13008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58" y="973030"/>
            <a:ext cx="1656184" cy="169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7817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43</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44</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smtClean="0">
                <a:solidFill>
                  <a:srgbClr val="FF0000"/>
                </a:solidFill>
                <a:latin typeface="Arial" panose="020B0604020202020204" pitchFamily="34" charset="0"/>
                <a:cs typeface="Arial" panose="020B0604020202020204" pitchFamily="34" charset="0"/>
              </a:rPr>
              <a:t>Eliminare</a:t>
            </a:r>
            <a:r>
              <a:rPr lang="it-IT" sz="4000" dirty="0" smtClean="0">
                <a:latin typeface="Arial" panose="020B0604020202020204" pitchFamily="34" charset="0"/>
                <a:cs typeface="Arial" panose="020B0604020202020204" pitchFamily="34" charset="0"/>
              </a:rPr>
              <a:t> dal </a:t>
            </a:r>
            <a:r>
              <a:rPr lang="it-IT" sz="4000" dirty="0" err="1" smtClean="0">
                <a:latin typeface="Arial" panose="020B0604020202020204" pitchFamily="34" charset="0"/>
                <a:cs typeface="Arial" panose="020B0604020202020204" pitchFamily="34" charset="0"/>
              </a:rPr>
              <a:t>template</a:t>
            </a:r>
            <a:r>
              <a:rPr lang="it-IT" sz="4000" dirty="0" smtClean="0">
                <a:latin typeface="Arial" panose="020B0604020202020204" pitchFamily="34" charset="0"/>
                <a:cs typeface="Arial" panose="020B0604020202020204" pitchFamily="34" charset="0"/>
              </a:rPr>
              <a:t> i </a:t>
            </a:r>
            <a:r>
              <a:rPr lang="it-IT" sz="4000" dirty="0" smtClean="0">
                <a:solidFill>
                  <a:srgbClr val="C00000"/>
                </a:solidFill>
                <a:latin typeface="Arial" panose="020B0604020202020204" pitchFamily="34" charset="0"/>
                <a:cs typeface="Arial" panose="020B0604020202020204" pitchFamily="34" charset="0"/>
              </a:rPr>
              <a:t>contenuti</a:t>
            </a:r>
            <a:r>
              <a:rPr lang="it-IT" sz="4000" dirty="0" smtClean="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a:t>
            </a:r>
            <a:r>
              <a:rPr lang="it-IT" sz="4000" dirty="0" smtClean="0">
                <a:latin typeface="Arial" panose="020B0604020202020204" pitchFamily="34" charset="0"/>
                <a:cs typeface="Arial" panose="020B0604020202020204" pitchFamily="34" charset="0"/>
              </a:rPr>
              <a:t>elle sezioni NON MODIFICATE</a:t>
            </a:r>
          </a:p>
          <a:p>
            <a:endParaRPr lang="it-IT" sz="4000" dirty="0" smtClean="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a:t>
            </a:r>
            <a:r>
              <a:rPr lang="it-IT" sz="4000" dirty="0" smtClean="0">
                <a:latin typeface="Arial" panose="020B0604020202020204" pitchFamily="34" charset="0"/>
                <a:cs typeface="Arial" panose="020B0604020202020204" pitchFamily="34" charset="0"/>
              </a:rPr>
              <a:t>ntonio.natali@unibo.it</a:t>
            </a:r>
            <a:endParaRPr lang="it-IT" sz="4000" dirty="0">
              <a:latin typeface="Arial" panose="020B0604020202020204" pitchFamily="34" charset="0"/>
              <a:cs typeface="Arial" panose="020B0604020202020204" pitchFamily="34" charset="0"/>
            </a:endParaRPr>
          </a:p>
          <a:p>
            <a:r>
              <a:rPr lang="it-IT" sz="4000" dirty="0" smtClean="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Esempio</a:t>
            </a:r>
          </a:p>
          <a:p>
            <a:r>
              <a:rPr lang="it-IT" sz="4000" dirty="0" smtClean="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45</a:t>
            </a:fld>
            <a:endParaRPr lang="en-GB"/>
          </a:p>
        </p:txBody>
      </p:sp>
      <p:sp>
        <p:nvSpPr>
          <p:cNvPr id="4" name="CasellaDiTesto 3"/>
          <p:cNvSpPr txBox="1"/>
          <p:nvPr/>
        </p:nvSpPr>
        <p:spPr>
          <a:xfrm>
            <a:off x="395536" y="2276872"/>
            <a:ext cx="8617417" cy="4031873"/>
          </a:xfrm>
          <a:prstGeom prst="rect">
            <a:avLst/>
          </a:prstGeom>
          <a:noFill/>
        </p:spPr>
        <p:txBody>
          <a:bodyPr wrap="square" rtlCol="0">
            <a:spAutoFit/>
          </a:bodyPr>
          <a:lstStyle/>
          <a:p>
            <a:pPr marL="742950" indent="-742950">
              <a:buAutoNum type="arabicParenR"/>
            </a:pPr>
            <a:r>
              <a:rPr lang="it-IT" sz="3200" dirty="0" smtClean="0"/>
              <a:t>Attivare </a:t>
            </a:r>
            <a:r>
              <a:rPr lang="it-IT" sz="3200" dirty="0" err="1" smtClean="0"/>
              <a:t>sensorObserver</a:t>
            </a:r>
            <a:endParaRPr lang="it-IT" sz="3200" dirty="0"/>
          </a:p>
          <a:p>
            <a:pPr marL="742950" indent="-742950">
              <a:buAutoNum type="arabicParenR"/>
            </a:pPr>
            <a:r>
              <a:rPr lang="it-IT" sz="3200" dirty="0" smtClean="0"/>
              <a:t>Attivare </a:t>
            </a:r>
            <a:r>
              <a:rPr lang="it-IT" sz="3200" dirty="0" err="1"/>
              <a:t>basicrobot</a:t>
            </a:r>
            <a:r>
              <a:rPr lang="it-IT" sz="3200" dirty="0"/>
              <a:t> con </a:t>
            </a:r>
            <a:r>
              <a:rPr lang="it-IT" sz="3200" dirty="0" err="1"/>
              <a:t>usemqtt</a:t>
            </a:r>
            <a:r>
              <a:rPr lang="it-IT" sz="3200" dirty="0"/>
              <a:t>=</a:t>
            </a:r>
            <a:r>
              <a:rPr lang="it-IT" sz="3200" dirty="0" err="1"/>
              <a:t>true</a:t>
            </a:r>
            <a:r>
              <a:rPr lang="it-IT" sz="3200" dirty="0"/>
              <a:t> </a:t>
            </a:r>
            <a:r>
              <a:rPr lang="it-IT" sz="3200" dirty="0" smtClean="0"/>
              <a:t>  lasciandolo in</a:t>
            </a:r>
            <a:r>
              <a:rPr lang="en-GB" sz="3200" dirty="0" smtClean="0"/>
              <a:t> </a:t>
            </a:r>
            <a:r>
              <a:rPr lang="en-GB" sz="3200" dirty="0" err="1" smtClean="0"/>
              <a:t>attesa</a:t>
            </a:r>
            <a:r>
              <a:rPr lang="en-GB" sz="3200" dirty="0" smtClean="0"/>
              <a:t> di </a:t>
            </a:r>
            <a:r>
              <a:rPr lang="en-GB" sz="3200" dirty="0" err="1" smtClean="0"/>
              <a:t>cmd</a:t>
            </a:r>
            <a:endParaRPr lang="en-GB" sz="3200" dirty="0" smtClean="0"/>
          </a:p>
          <a:p>
            <a:pPr marL="742950" indent="-742950">
              <a:buAutoNum type="arabicParenR"/>
            </a:pPr>
            <a:r>
              <a:rPr lang="it-IT" sz="3200" dirty="0" smtClean="0"/>
              <a:t>Attivare console/ConsoleGui.java</a:t>
            </a:r>
            <a:endParaRPr lang="en-GB" sz="3200" dirty="0" smtClean="0"/>
          </a:p>
          <a:p>
            <a:pPr marL="742950" indent="-742950">
              <a:buAutoNum type="arabicParenR"/>
            </a:pPr>
            <a:r>
              <a:rPr lang="it-IT" sz="3200" dirty="0" smtClean="0"/>
              <a:t>Verificare che </a:t>
            </a:r>
            <a:r>
              <a:rPr lang="it-IT" sz="3200" dirty="0" err="1" smtClean="0"/>
              <a:t>sensorObserver</a:t>
            </a:r>
            <a:r>
              <a:rPr lang="it-IT" sz="3200" dirty="0" smtClean="0"/>
              <a:t> riceve gli eventi Emessi da </a:t>
            </a:r>
            <a:r>
              <a:rPr lang="it-IT" sz="3200" dirty="0" err="1"/>
              <a:t>basicrobot</a:t>
            </a:r>
            <a:r>
              <a:rPr lang="it-IT" sz="3200" dirty="0"/>
              <a:t> </a:t>
            </a:r>
            <a:r>
              <a:rPr lang="it-IT" sz="3200" dirty="0" smtClean="0"/>
              <a:t> quando urta</a:t>
            </a:r>
          </a:p>
          <a:p>
            <a:r>
              <a:rPr lang="it-IT" sz="3200" dirty="0" smtClean="0"/>
              <a:t>Attivare </a:t>
            </a:r>
            <a:r>
              <a:rPr lang="it-IT" sz="3200" dirty="0" err="1" smtClean="0"/>
              <a:t>stepper</a:t>
            </a:r>
            <a:endParaRPr lang="it-IT" sz="3200" dirty="0" smtClean="0"/>
          </a:p>
          <a:p>
            <a:endParaRPr lang="it-IT" sz="3200" dirty="0" smtClean="0"/>
          </a:p>
        </p:txBody>
      </p:sp>
      <p:sp>
        <p:nvSpPr>
          <p:cNvPr id="5" name="CasellaDiTesto 4"/>
          <p:cNvSpPr txBox="1"/>
          <p:nvPr/>
        </p:nvSpPr>
        <p:spPr>
          <a:xfrm>
            <a:off x="395536" y="404664"/>
            <a:ext cx="7993855" cy="1692771"/>
          </a:xfrm>
          <a:prstGeom prst="rect">
            <a:avLst/>
          </a:prstGeom>
          <a:noFill/>
        </p:spPr>
        <p:txBody>
          <a:bodyPr wrap="none" rtlCol="0">
            <a:spAutoFit/>
          </a:bodyPr>
          <a:lstStyle>
            <a:defPPr>
              <a:defRPr lang="en-US"/>
            </a:defPPr>
            <a:lvl1pPr marL="742950" indent="-742950">
              <a:buAutoNum type="arabicParenR"/>
              <a:defRPr sz="3600"/>
            </a:lvl1pPr>
          </a:lstStyle>
          <a:p>
            <a:pPr marL="0" indent="0">
              <a:buNone/>
            </a:pPr>
            <a:r>
              <a:rPr lang="it-IT" dirty="0"/>
              <a:t>In </a:t>
            </a:r>
            <a:r>
              <a:rPr lang="it-IT" dirty="0" err="1"/>
              <a:t>your</a:t>
            </a:r>
            <a:r>
              <a:rPr lang="it-IT" dirty="0"/>
              <a:t> </a:t>
            </a:r>
            <a:r>
              <a:rPr lang="it-IT" dirty="0" err="1"/>
              <a:t>working</a:t>
            </a:r>
            <a:r>
              <a:rPr lang="it-IT" dirty="0"/>
              <a:t> </a:t>
            </a:r>
            <a:r>
              <a:rPr lang="it-IT" dirty="0" err="1">
                <a:solidFill>
                  <a:srgbClr val="C00000"/>
                </a:solidFill>
              </a:rPr>
              <a:t>it.unibo.actorfsm</a:t>
            </a:r>
            <a:endParaRPr lang="it-IT" dirty="0">
              <a:solidFill>
                <a:srgbClr val="C00000"/>
              </a:solidFill>
            </a:endParaRPr>
          </a:p>
          <a:p>
            <a:pPr marL="0" indent="0">
              <a:buNone/>
            </a:pPr>
            <a:r>
              <a:rPr lang="it-IT" sz="3200" dirty="0" err="1">
                <a:solidFill>
                  <a:srgbClr val="0070C0"/>
                </a:solidFill>
              </a:rPr>
              <a:t>Change</a:t>
            </a:r>
            <a:r>
              <a:rPr lang="it-IT" sz="3200" dirty="0">
                <a:solidFill>
                  <a:srgbClr val="0070C0"/>
                </a:solidFill>
              </a:rPr>
              <a:t> the </a:t>
            </a:r>
            <a:r>
              <a:rPr lang="it-IT" sz="3200" dirty="0" err="1">
                <a:solidFill>
                  <a:srgbClr val="0070C0"/>
                </a:solidFill>
              </a:rPr>
              <a:t>build.gradle</a:t>
            </a:r>
            <a:r>
              <a:rPr lang="it-IT" sz="3200" dirty="0">
                <a:solidFill>
                  <a:srgbClr val="0070C0"/>
                </a:solidFill>
              </a:rPr>
              <a:t> </a:t>
            </a:r>
            <a:r>
              <a:rPr lang="it-IT" sz="3200" dirty="0" err="1">
                <a:solidFill>
                  <a:srgbClr val="0070C0"/>
                </a:solidFill>
              </a:rPr>
              <a:t>according</a:t>
            </a:r>
            <a:r>
              <a:rPr lang="it-IT" sz="3200" dirty="0">
                <a:solidFill>
                  <a:srgbClr val="0070C0"/>
                </a:solidFill>
              </a:rPr>
              <a:t> to the last </a:t>
            </a:r>
            <a:r>
              <a:rPr lang="it-IT" sz="3200" dirty="0" err="1">
                <a:solidFill>
                  <a:srgbClr val="0070C0"/>
                </a:solidFill>
              </a:rPr>
              <a:t>version</a:t>
            </a:r>
            <a:endParaRPr lang="it-IT" sz="3200" dirty="0">
              <a:solidFill>
                <a:srgbClr val="0070C0"/>
              </a:solidFill>
            </a:endParaRPr>
          </a:p>
          <a:p>
            <a:pPr marL="0" indent="0">
              <a:buNone/>
            </a:pPr>
            <a:r>
              <a:rPr lang="it-IT" sz="3200" dirty="0" err="1">
                <a:solidFill>
                  <a:srgbClr val="0070C0"/>
                </a:solidFill>
              </a:rPr>
              <a:t>Run</a:t>
            </a:r>
            <a:r>
              <a:rPr lang="it-IT" sz="3200" dirty="0">
                <a:solidFill>
                  <a:srgbClr val="0070C0"/>
                </a:solidFill>
              </a:rPr>
              <a:t> </a:t>
            </a:r>
            <a:r>
              <a:rPr lang="en-GB" sz="3200" dirty="0" err="1">
                <a:solidFill>
                  <a:srgbClr val="0070C0"/>
                </a:solidFill>
              </a:rPr>
              <a:t>gradle</a:t>
            </a:r>
            <a:r>
              <a:rPr lang="en-GB" sz="3200" dirty="0">
                <a:solidFill>
                  <a:srgbClr val="0070C0"/>
                </a:solidFill>
              </a:rPr>
              <a:t> build </a:t>
            </a:r>
            <a:r>
              <a:rPr lang="en-GB" sz="3200" dirty="0" err="1">
                <a:solidFill>
                  <a:srgbClr val="0070C0"/>
                </a:solidFill>
              </a:rPr>
              <a:t>distZip</a:t>
            </a:r>
            <a:endParaRPr lang="en-GB" sz="3200" dirty="0">
              <a:solidFill>
                <a:srgbClr val="0070C0"/>
              </a:solidFill>
            </a:endParaRPr>
          </a:p>
        </p:txBody>
      </p:sp>
    </p:spTree>
    <p:extLst>
      <p:ext uri="{BB962C8B-B14F-4D97-AF65-F5344CB8AC3E}">
        <p14:creationId xmlns:p14="http://schemas.microsoft.com/office/powerpoint/2010/main" val="135132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niverso">
  <a:themeElements>
    <a:clrScheme name="Univers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Universo">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niverso">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31305</TotalTime>
  <Words>1977</Words>
  <Application>Microsoft Office PowerPoint</Application>
  <PresentationFormat>Presentazione su schermo (4:3)</PresentationFormat>
  <Paragraphs>607</Paragraphs>
  <Slides>45</Slides>
  <Notes>2</Notes>
  <HiddenSlides>0</HiddenSlides>
  <MMClips>0</MMClips>
  <ScaleCrop>false</ScaleCrop>
  <HeadingPairs>
    <vt:vector size="4" baseType="variant">
      <vt:variant>
        <vt:lpstr>Tema</vt:lpstr>
      </vt:variant>
      <vt:variant>
        <vt:i4>1</vt:i4>
      </vt:variant>
      <vt:variant>
        <vt:lpstr>Titoli diapositive</vt:lpstr>
      </vt:variant>
      <vt:variant>
        <vt:i4>45</vt:i4>
      </vt:variant>
    </vt:vector>
  </HeadingPairs>
  <TitlesOfParts>
    <vt:vector size="46" baseType="lpstr">
      <vt:lpstr>Universo</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216</cp:revision>
  <dcterms:created xsi:type="dcterms:W3CDTF">2020-02-19T17:19:21Z</dcterms:created>
  <dcterms:modified xsi:type="dcterms:W3CDTF">2020-04-05T08:28:04Z</dcterms:modified>
</cp:coreProperties>
</file>