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3"/>
  </p:notesMasterIdLst>
  <p:handoutMasterIdLst>
    <p:handoutMasterId r:id="rId7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323" r:id="rId49"/>
    <p:sldId id="322" r:id="rId50"/>
    <p:sldId id="329" r:id="rId51"/>
    <p:sldId id="330" r:id="rId52"/>
    <p:sldId id="324" r:id="rId53"/>
    <p:sldId id="325" r:id="rId54"/>
    <p:sldId id="326" r:id="rId55"/>
    <p:sldId id="327" r:id="rId56"/>
    <p:sldId id="291" r:id="rId57"/>
    <p:sldId id="293" r:id="rId58"/>
    <p:sldId id="298" r:id="rId59"/>
    <p:sldId id="296" r:id="rId60"/>
    <p:sldId id="299" r:id="rId61"/>
    <p:sldId id="297" r:id="rId62"/>
    <p:sldId id="301" r:id="rId63"/>
    <p:sldId id="312" r:id="rId64"/>
    <p:sldId id="313" r:id="rId65"/>
    <p:sldId id="316" r:id="rId66"/>
    <p:sldId id="314" r:id="rId67"/>
    <p:sldId id="315" r:id="rId68"/>
    <p:sldId id="281" r:id="rId69"/>
    <p:sldId id="290" r:id="rId70"/>
    <p:sldId id="317" r:id="rId71"/>
    <p:sldId id="33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1318ED"/>
    <a:srgbClr val="CCFFFF"/>
    <a:srgbClr val="33CCCC"/>
    <a:srgbClr val="CCFF66"/>
    <a:srgbClr val="FF99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5" autoAdjust="0"/>
    <p:restoredTop sz="94569" autoAdjust="0"/>
  </p:normalViewPr>
  <p:slideViewPr>
    <p:cSldViewPr>
      <p:cViewPr varScale="1">
        <p:scale>
          <a:sx n="68" d="100"/>
          <a:sy n="68" d="100"/>
        </p:scale>
        <p:origin x="-1188" y="-90"/>
      </p:cViewPr>
      <p:guideLst>
        <p:guide orient="horz" pos="2160"/>
        <p:guide pos="2880"/>
      </p:guideLst>
    </p:cSldViewPr>
  </p:slideViewPr>
  <p:notesTextViewPr>
    <p:cViewPr>
      <p:scale>
        <a:sx n="1" d="1"/>
        <a:sy n="1" d="1"/>
      </p:scale>
      <p:origin x="0" y="0"/>
    </p:cViewPr>
  </p:notesTextViewPr>
  <p:sorterViewPr>
    <p:cViewPr>
      <p:scale>
        <a:sx n="100" d="100"/>
        <a:sy n="100" d="100"/>
      </p:scale>
      <p:origin x="0" y="214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09/05/2020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09/05/2020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49</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50</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69</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70</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09/05/2020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09/05/2020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09/05/2020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09/05/2020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09/05/2020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09/05/2020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09/05/2020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hyperlink" Target="mailto:ugoleone.cavalcanti@studio.unibo.it"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8157771" y="0"/>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83354" y="181318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43189" y="27146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63788" y="209716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87824" y="222880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63981" y="176534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87068" y="177160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921360" y="293140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623450" y="268600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822190" y="107504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84882" y="24949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70152" y="143451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48558" y="116389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712234" y="202786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921361" y="219748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314029" y="147515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717779" y="58874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55472" y="197635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49417" y="172854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78325" y="215509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1023133" y="246340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54067" y="214812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29809" y="21463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41100" y="279483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89601" y="558661"/>
            <a:ext cx="654346" cy="369332"/>
          </a:xfrm>
          <a:prstGeom prst="rect">
            <a:avLst/>
          </a:prstGeom>
          <a:noFill/>
        </p:spPr>
        <p:txBody>
          <a:bodyPr wrap="none" rtlCol="0">
            <a:spAutoFit/>
          </a:bodyPr>
          <a:lstStyle/>
          <a:p>
            <a:r>
              <a:rPr lang="it-IT" dirty="0"/>
              <a:t>body</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45" y="3861048"/>
            <a:ext cx="27241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 xmlns:a16="http://schemas.microsoft.com/office/drawing/2014/main"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 xmlns:a16="http://schemas.microsoft.com/office/drawing/2014/main"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 xmlns:a16="http://schemas.microsoft.com/office/drawing/2014/main"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 xmlns:a16="http://schemas.microsoft.com/office/drawing/2014/main"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 xmlns:a16="http://schemas.microsoft.com/office/drawing/2014/main"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 xmlns:a16="http://schemas.microsoft.com/office/drawing/2014/main"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 xmlns:a16="http://schemas.microsoft.com/office/drawing/2014/main"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 xmlns:a16="http://schemas.microsoft.com/office/drawing/2014/main"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 xmlns:a16="http://schemas.microsoft.com/office/drawing/2014/main"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 xmlns:a16="http://schemas.microsoft.com/office/drawing/2014/main"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 xmlns:a16="http://schemas.microsoft.com/office/drawing/2014/main"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 xmlns:a16="http://schemas.microsoft.com/office/drawing/2014/main"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 xmlns:a16="http://schemas.microsoft.com/office/drawing/2014/main"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 xmlns:a16="http://schemas.microsoft.com/office/drawing/2014/main"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 xmlns:a16="http://schemas.microsoft.com/office/drawing/2014/main"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 xmlns:a16="http://schemas.microsoft.com/office/drawing/2014/main"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 xmlns:a16="http://schemas.microsoft.com/office/drawing/2014/main"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 xmlns:a16="http://schemas.microsoft.com/office/drawing/2014/main"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 xmlns:a16="http://schemas.microsoft.com/office/drawing/2014/main"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 xmlns:a16="http://schemas.microsoft.com/office/drawing/2014/main"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 xmlns:a16="http://schemas.microsoft.com/office/drawing/2014/main"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 xmlns:a16="http://schemas.microsoft.com/office/drawing/2014/main"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 xmlns:a16="http://schemas.microsoft.com/office/drawing/2014/main"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 xmlns:a16="http://schemas.microsoft.com/office/drawing/2014/main"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 xmlns:a16="http://schemas.microsoft.com/office/drawing/2014/main"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 xmlns:a16="http://schemas.microsoft.com/office/drawing/2014/main"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 xmlns:a16="http://schemas.microsoft.com/office/drawing/2014/main"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 xmlns:a16="http://schemas.microsoft.com/office/drawing/2014/main"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 xmlns:a16="http://schemas.microsoft.com/office/drawing/2014/main"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 xmlns:a16="http://schemas.microsoft.com/office/drawing/2014/main"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 xmlns:a16="http://schemas.microsoft.com/office/drawing/2014/main"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 xmlns:a16="http://schemas.microsoft.com/office/drawing/2014/main"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 xmlns:a16="http://schemas.microsoft.com/office/drawing/2014/main"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 xmlns:a16="http://schemas.microsoft.com/office/drawing/2014/main"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 xmlns:a16="http://schemas.microsoft.com/office/drawing/2014/main"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 xmlns:a16="http://schemas.microsoft.com/office/drawing/2014/main"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 xmlns:a16="http://schemas.microsoft.com/office/drawing/2014/main"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 xmlns:a16="http://schemas.microsoft.com/office/drawing/2014/main"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 xmlns:a16="http://schemas.microsoft.com/office/drawing/2014/main"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 xmlns:a16="http://schemas.microsoft.com/office/drawing/2014/main"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 xmlns:a16="http://schemas.microsoft.com/office/drawing/2014/main"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 xmlns:a16="http://schemas.microsoft.com/office/drawing/2014/main"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 xmlns:a16="http://schemas.microsoft.com/office/drawing/2014/main"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 xmlns:a16="http://schemas.microsoft.com/office/drawing/2014/main"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 xmlns:a16="http://schemas.microsoft.com/office/drawing/2014/main"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 xmlns:a16="http://schemas.microsoft.com/office/drawing/2014/main"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 xmlns:a16="http://schemas.microsoft.com/office/drawing/2014/main"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 xmlns:a16="http://schemas.microsoft.com/office/drawing/2014/main"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59">
            <a:extLst>
              <a:ext uri="{FF2B5EF4-FFF2-40B4-BE49-F238E27FC236}">
                <a16:creationId xmlns="" xmlns:a16="http://schemas.microsoft.com/office/drawing/2014/main" id="{757D066A-A080-4CD6-860D-FBBF49F51E51}"/>
              </a:ext>
            </a:extLst>
          </p:cNvPr>
          <p:cNvCxnSpPr>
            <a:cxnSpLocks/>
          </p:cNvCxnSpPr>
          <p:nvPr/>
        </p:nvCxnSpPr>
        <p:spPr>
          <a:xfrm>
            <a:off x="3856906" y="5335136"/>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60">
            <a:extLst>
              <a:ext uri="{FF2B5EF4-FFF2-40B4-BE49-F238E27FC236}">
                <a16:creationId xmlns="" xmlns:a16="http://schemas.microsoft.com/office/drawing/2014/main" id="{387B0505-7EFA-49C4-B5B5-3FA7835CA781}"/>
              </a:ext>
            </a:extLst>
          </p:cNvPr>
          <p:cNvCxnSpPr>
            <a:cxnSpLocks/>
          </p:cNvCxnSpPr>
          <p:nvPr/>
        </p:nvCxnSpPr>
        <p:spPr>
          <a:xfrm flipV="1">
            <a:off x="5441970" y="5322817"/>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86" name="Gruppo 82">
            <a:extLst>
              <a:ext uri="{FF2B5EF4-FFF2-40B4-BE49-F238E27FC236}">
                <a16:creationId xmlns="" xmlns:a16="http://schemas.microsoft.com/office/drawing/2014/main" id="{C828F715-A29B-48DC-B4E3-038310836B64}"/>
              </a:ext>
            </a:extLst>
          </p:cNvPr>
          <p:cNvGrpSpPr/>
          <p:nvPr/>
        </p:nvGrpSpPr>
        <p:grpSpPr>
          <a:xfrm>
            <a:off x="3146711" y="4942193"/>
            <a:ext cx="866156" cy="763297"/>
            <a:chOff x="1194666" y="2417771"/>
            <a:chExt cx="866156" cy="763297"/>
          </a:xfrm>
        </p:grpSpPr>
        <p:sp>
          <p:nvSpPr>
            <p:cNvPr id="87" name="Ovale 38">
              <a:extLst>
                <a:ext uri="{FF2B5EF4-FFF2-40B4-BE49-F238E27FC236}">
                  <a16:creationId xmlns="" xmlns:a16="http://schemas.microsoft.com/office/drawing/2014/main"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9" name="Rettangolo 39">
              <a:extLst>
                <a:ext uri="{FF2B5EF4-FFF2-40B4-BE49-F238E27FC236}">
                  <a16:creationId xmlns="" xmlns:a16="http://schemas.microsoft.com/office/drawing/2014/main"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90" name="Triangolo isoscele 42">
              <a:extLst>
                <a:ext uri="{FF2B5EF4-FFF2-40B4-BE49-F238E27FC236}">
                  <a16:creationId xmlns="" xmlns:a16="http://schemas.microsoft.com/office/drawing/2014/main"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91" name="Gruppo 82">
            <a:extLst>
              <a:ext uri="{FF2B5EF4-FFF2-40B4-BE49-F238E27FC236}">
                <a16:creationId xmlns="" xmlns:a16="http://schemas.microsoft.com/office/drawing/2014/main" id="{5D759CFA-4F7C-40C5-8528-7A862B4E6CEC}"/>
              </a:ext>
            </a:extLst>
          </p:cNvPr>
          <p:cNvGrpSpPr/>
          <p:nvPr/>
        </p:nvGrpSpPr>
        <p:grpSpPr>
          <a:xfrm>
            <a:off x="4692249" y="4941168"/>
            <a:ext cx="866156" cy="763297"/>
            <a:chOff x="1194666" y="2417771"/>
            <a:chExt cx="866156" cy="763297"/>
          </a:xfrm>
        </p:grpSpPr>
        <p:sp>
          <p:nvSpPr>
            <p:cNvPr id="92" name="Ovale 38">
              <a:extLst>
                <a:ext uri="{FF2B5EF4-FFF2-40B4-BE49-F238E27FC236}">
                  <a16:creationId xmlns="" xmlns:a16="http://schemas.microsoft.com/office/drawing/2014/main"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4" name="Rettangolo 39">
              <a:extLst>
                <a:ext uri="{FF2B5EF4-FFF2-40B4-BE49-F238E27FC236}">
                  <a16:creationId xmlns="" xmlns:a16="http://schemas.microsoft.com/office/drawing/2014/main"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95" name="Triangolo isoscele 42">
              <a:extLst>
                <a:ext uri="{FF2B5EF4-FFF2-40B4-BE49-F238E27FC236}">
                  <a16:creationId xmlns="" xmlns:a16="http://schemas.microsoft.com/office/drawing/2014/main"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96" name="Gruppo 82">
            <a:extLst>
              <a:ext uri="{FF2B5EF4-FFF2-40B4-BE49-F238E27FC236}">
                <a16:creationId xmlns="" xmlns:a16="http://schemas.microsoft.com/office/drawing/2014/main" id="{D8B5B75F-5AB6-44A3-A6C0-78E7A7A2CEB0}"/>
              </a:ext>
            </a:extLst>
          </p:cNvPr>
          <p:cNvGrpSpPr/>
          <p:nvPr/>
        </p:nvGrpSpPr>
        <p:grpSpPr>
          <a:xfrm>
            <a:off x="6400458" y="4914925"/>
            <a:ext cx="866156" cy="763297"/>
            <a:chOff x="1194666" y="2417771"/>
            <a:chExt cx="866156" cy="763297"/>
          </a:xfrm>
        </p:grpSpPr>
        <p:sp>
          <p:nvSpPr>
            <p:cNvPr id="97" name="Ovale 38">
              <a:extLst>
                <a:ext uri="{FF2B5EF4-FFF2-40B4-BE49-F238E27FC236}">
                  <a16:creationId xmlns="" xmlns:a16="http://schemas.microsoft.com/office/drawing/2014/main"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8" name="Rettangolo 39">
              <a:extLst>
                <a:ext uri="{FF2B5EF4-FFF2-40B4-BE49-F238E27FC236}">
                  <a16:creationId xmlns="" xmlns:a16="http://schemas.microsoft.com/office/drawing/2014/main"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99" name="Triangolo isoscele 42">
              <a:extLst>
                <a:ext uri="{FF2B5EF4-FFF2-40B4-BE49-F238E27FC236}">
                  <a16:creationId xmlns="" xmlns:a16="http://schemas.microsoft.com/office/drawing/2014/main"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ctangle 79">
            <a:extLst>
              <a:ext uri="{FF2B5EF4-FFF2-40B4-BE49-F238E27FC236}">
                <a16:creationId xmlns="" xmlns:a16="http://schemas.microsoft.com/office/drawing/2014/main" id="{4595720C-EBDE-449A-BD2D-A4B76BAD6399}"/>
              </a:ext>
            </a:extLst>
          </p:cNvPr>
          <p:cNvSpPr/>
          <p:nvPr/>
        </p:nvSpPr>
        <p:spPr>
          <a:xfrm>
            <a:off x="4692249" y="459291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02" name="Rectangle 81">
            <a:extLst>
              <a:ext uri="{FF2B5EF4-FFF2-40B4-BE49-F238E27FC236}">
                <a16:creationId xmlns="" xmlns:a16="http://schemas.microsoft.com/office/drawing/2014/main" id="{0FFE76BC-D4BF-4613-A1E6-3CDE9D089A55}"/>
              </a:ext>
            </a:extLst>
          </p:cNvPr>
          <p:cNvSpPr/>
          <p:nvPr/>
        </p:nvSpPr>
        <p:spPr>
          <a:xfrm>
            <a:off x="6000822" y="4588693"/>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103" name="Rectangle 82">
            <a:extLst>
              <a:ext uri="{FF2B5EF4-FFF2-40B4-BE49-F238E27FC236}">
                <a16:creationId xmlns="" xmlns:a16="http://schemas.microsoft.com/office/drawing/2014/main" id="{1AE98D0F-96DC-4109-B471-F9773A1A2E89}"/>
              </a:ext>
            </a:extLst>
          </p:cNvPr>
          <p:cNvSpPr/>
          <p:nvPr/>
        </p:nvSpPr>
        <p:spPr>
          <a:xfrm>
            <a:off x="2463492" y="3797495"/>
            <a:ext cx="2183483" cy="307777"/>
          </a:xfrm>
          <a:prstGeom prst="rect">
            <a:avLst/>
          </a:prstGeom>
        </p:spPr>
        <p:txBody>
          <a:bodyPr wrap="none">
            <a:spAutoFit/>
          </a:bodyPr>
          <a:lstStyle/>
          <a:p>
            <a:r>
              <a:rPr lang="en-GB" sz="1400" dirty="0"/>
              <a:t>sonarHCSR04SupportActor </a:t>
            </a:r>
            <a:endParaRPr lang="en-US" dirty="0"/>
          </a:p>
        </p:txBody>
      </p:sp>
      <p:grpSp>
        <p:nvGrpSpPr>
          <p:cNvPr id="104" name="Gruppo 103"/>
          <p:cNvGrpSpPr/>
          <p:nvPr/>
        </p:nvGrpSpPr>
        <p:grpSpPr>
          <a:xfrm>
            <a:off x="7266614" y="5243140"/>
            <a:ext cx="592487" cy="258092"/>
            <a:chOff x="5133975" y="5295900"/>
            <a:chExt cx="342900" cy="238125"/>
          </a:xfrm>
        </p:grpSpPr>
        <p:sp>
          <p:nvSpPr>
            <p:cNvPr id="105" name="Figura a mano libera 104"/>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Figura a mano libera 105"/>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7" name="Figura a mano libera 106"/>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8" name="Rectangle 87">
            <a:extLst>
              <a:ext uri="{FF2B5EF4-FFF2-40B4-BE49-F238E27FC236}">
                <a16:creationId xmlns="" xmlns:a16="http://schemas.microsoft.com/office/drawing/2014/main" id="{A4348981-B1DE-498B-AD01-B3407E4DADB8}"/>
              </a:ext>
            </a:extLst>
          </p:cNvPr>
          <p:cNvSpPr/>
          <p:nvPr/>
        </p:nvSpPr>
        <p:spPr>
          <a:xfrm>
            <a:off x="7289981" y="5477714"/>
            <a:ext cx="979755" cy="307777"/>
          </a:xfrm>
          <a:prstGeom prst="rect">
            <a:avLst/>
          </a:prstGeom>
        </p:spPr>
        <p:txBody>
          <a:bodyPr wrap="none">
            <a:spAutoFit/>
          </a:bodyPr>
          <a:lstStyle/>
          <a:p>
            <a:r>
              <a:rPr lang="en-US" sz="1400" dirty="0" smtClean="0">
                <a:solidFill>
                  <a:srgbClr val="000000"/>
                </a:solidFill>
                <a:latin typeface="Consolas" panose="020B0609020204030204" pitchFamily="49" charset="0"/>
              </a:rPr>
              <a:t>obstacle</a:t>
            </a:r>
            <a:endParaRPr lang="en-US" sz="1400" dirty="0">
              <a:solidFill>
                <a:srgbClr val="000000"/>
              </a:solidFill>
              <a:latin typeface="Consolas" panose="020B0609020204030204" pitchFamily="49" charset="0"/>
            </a:endParaRPr>
          </a:p>
        </p:txBody>
      </p:sp>
      <p:sp>
        <p:nvSpPr>
          <p:cNvPr id="26" name="Rectangle 3"/>
          <p:cNvSpPr>
            <a:spLocks noChangeArrowheads="1"/>
          </p:cNvSpPr>
          <p:nvPr/>
        </p:nvSpPr>
        <p:spPr bwMode="auto">
          <a:xfrm>
            <a:off x="2304373" y="4588692"/>
            <a:ext cx="2470548" cy="307777"/>
          </a:xfrm>
          <a:prstGeom prst="rect">
            <a:avLst/>
          </a:prstGeom>
        </p:spPr>
        <p:txBody>
          <a:bodyPr wrap="none">
            <a:spAutoFit/>
          </a:bodyPr>
          <a:lstStyle/>
          <a:p>
            <a:r>
              <a:rPr lang="en-US" altLang="en-US" sz="1400" dirty="0" err="1">
                <a:solidFill>
                  <a:srgbClr val="000000"/>
                </a:solidFill>
                <a:latin typeface="Consolas" panose="020B0609020204030204" pitchFamily="49" charset="0"/>
              </a:rPr>
              <a:t>robotDataSourceArduino</a:t>
            </a:r>
            <a:r>
              <a:rPr lang="en-US" altLang="en-US"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pic>
        <p:nvPicPr>
          <p:cNvPr id="4" name="Picture 2" descr="sh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04664"/>
            <a:ext cx="2345302" cy="15625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spCommented0">
            <a:extLst>
              <a:ext uri="{FF2B5EF4-FFF2-40B4-BE49-F238E27FC236}">
                <a16:creationId xmlns="" xmlns:a16="http://schemas.microsoft.com/office/drawing/2014/main" id="{6A9B3E04-EB15-48F8-82FC-A1AD1AC38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140" y="-50193"/>
            <a:ext cx="2665249" cy="1870117"/>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189" y="503912"/>
            <a:ext cx="1142857" cy="761905"/>
          </a:xfrm>
          <a:prstGeom prst="rect">
            <a:avLst/>
          </a:prstGeom>
        </p:spPr>
      </p:pic>
      <p:grpSp>
        <p:nvGrpSpPr>
          <p:cNvPr id="7" name="Gruppo 6"/>
          <p:cNvGrpSpPr/>
          <p:nvPr/>
        </p:nvGrpSpPr>
        <p:grpSpPr>
          <a:xfrm>
            <a:off x="962466" y="2288986"/>
            <a:ext cx="592487" cy="258092"/>
            <a:chOff x="5133975" y="5295900"/>
            <a:chExt cx="342900" cy="238125"/>
          </a:xfrm>
        </p:grpSpPr>
        <p:sp>
          <p:nvSpPr>
            <p:cNvPr id="8" name="Figura a mano libera 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igura a mano libera 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igura a mano libera 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p:cNvGrpSpPr/>
          <p:nvPr/>
        </p:nvGrpSpPr>
        <p:grpSpPr>
          <a:xfrm>
            <a:off x="860045" y="3517020"/>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cxnSp>
        <p:nvCxnSpPr>
          <p:cNvPr id="14" name="Connettore 2 13"/>
          <p:cNvCxnSpPr/>
          <p:nvPr/>
        </p:nvCxnSpPr>
        <p:spPr>
          <a:xfrm>
            <a:off x="852357" y="275173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52" name="Gruppo 51"/>
          <p:cNvGrpSpPr/>
          <p:nvPr/>
        </p:nvGrpSpPr>
        <p:grpSpPr>
          <a:xfrm>
            <a:off x="878869" y="3227754"/>
            <a:ext cx="787334" cy="86434"/>
            <a:chOff x="878868" y="2985479"/>
            <a:chExt cx="787334" cy="86434"/>
          </a:xfrm>
        </p:grpSpPr>
        <p:sp>
          <p:nvSpPr>
            <p:cNvPr id="15" name="Triangolo isoscele 14"/>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6" name="Connettore 1 15"/>
            <p:cNvCxnSpPr>
              <a:endCxn id="15"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AutoShape 6" descr="Push button 12mm | Raspberry Pi - Arduino"/>
          <p:cNvSpPr>
            <a:spLocks noChangeAspect="1" noChangeArrowheads="1"/>
          </p:cNvSpPr>
          <p:nvPr/>
        </p:nvSpPr>
        <p:spPr bwMode="auto">
          <a:xfrm>
            <a:off x="2619229" y="211323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Ovale 33">
            <a:extLst>
              <a:ext uri="{FF2B5EF4-FFF2-40B4-BE49-F238E27FC236}">
                <a16:creationId xmlns="" xmlns:a16="http://schemas.microsoft.com/office/drawing/2014/main" id="{A4E6BBEC-1E11-48AC-9881-2BCB8F6CF48A}"/>
              </a:ext>
            </a:extLst>
          </p:cNvPr>
          <p:cNvSpPr/>
          <p:nvPr/>
        </p:nvSpPr>
        <p:spPr>
          <a:xfrm>
            <a:off x="3910960" y="317764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9" name="Connettore 2 126">
            <a:extLst>
              <a:ext uri="{FF2B5EF4-FFF2-40B4-BE49-F238E27FC236}">
                <a16:creationId xmlns="" xmlns:a16="http://schemas.microsoft.com/office/drawing/2014/main" id="{36CC678F-7232-496B-B9F9-4DE6B53CD494}"/>
              </a:ext>
            </a:extLst>
          </p:cNvPr>
          <p:cNvCxnSpPr/>
          <p:nvPr/>
        </p:nvCxnSpPr>
        <p:spPr>
          <a:xfrm flipH="1">
            <a:off x="4290792" y="3341136"/>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0" name="Ovale 33">
            <a:extLst>
              <a:ext uri="{FF2B5EF4-FFF2-40B4-BE49-F238E27FC236}">
                <a16:creationId xmlns="" xmlns:a16="http://schemas.microsoft.com/office/drawing/2014/main" id="{3D0173EE-08DD-4F1E-9226-740254360410}"/>
              </a:ext>
            </a:extLst>
          </p:cNvPr>
          <p:cNvSpPr/>
          <p:nvPr/>
        </p:nvSpPr>
        <p:spPr>
          <a:xfrm>
            <a:off x="6138686" y="3209750"/>
            <a:ext cx="770574" cy="687978"/>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1" name="Straight Arrow Connector 32">
            <a:extLst>
              <a:ext uri="{FF2B5EF4-FFF2-40B4-BE49-F238E27FC236}">
                <a16:creationId xmlns="" xmlns:a16="http://schemas.microsoft.com/office/drawing/2014/main" id="{F5733152-082A-43F7-B943-085C85850C21}"/>
              </a:ext>
            </a:extLst>
          </p:cNvPr>
          <p:cNvCxnSpPr>
            <a:stCxn id="18" idx="6"/>
            <a:endCxn id="20" idx="2"/>
          </p:cNvCxnSpPr>
          <p:nvPr/>
        </p:nvCxnSpPr>
        <p:spPr>
          <a:xfrm>
            <a:off x="4660681" y="3537687"/>
            <a:ext cx="1478005" cy="1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3902719" y="3897728"/>
            <a:ext cx="820353" cy="369332"/>
          </a:xfrm>
          <a:prstGeom prst="rect">
            <a:avLst/>
          </a:prstGeom>
          <a:noFill/>
        </p:spPr>
        <p:txBody>
          <a:bodyPr wrap="none" rtlCol="0">
            <a:spAutoFit/>
          </a:bodyPr>
          <a:lstStyle/>
          <a:p>
            <a:r>
              <a:rPr lang="it-IT" dirty="0" err="1" smtClean="0"/>
              <a:t>button</a:t>
            </a:r>
            <a:endParaRPr lang="en-GB" dirty="0"/>
          </a:p>
        </p:txBody>
      </p:sp>
      <p:sp>
        <p:nvSpPr>
          <p:cNvPr id="23" name="CasellaDiTesto 22"/>
          <p:cNvSpPr txBox="1"/>
          <p:nvPr/>
        </p:nvSpPr>
        <p:spPr>
          <a:xfrm>
            <a:off x="6260414" y="3907317"/>
            <a:ext cx="474810" cy="369332"/>
          </a:xfrm>
          <a:prstGeom prst="rect">
            <a:avLst/>
          </a:prstGeom>
          <a:noFill/>
        </p:spPr>
        <p:txBody>
          <a:bodyPr wrap="none" rtlCol="0">
            <a:spAutoFit/>
          </a:bodyPr>
          <a:lstStyle/>
          <a:p>
            <a:r>
              <a:rPr lang="it-IT" dirty="0" smtClean="0"/>
              <a:t>led</a:t>
            </a:r>
            <a:endParaRPr lang="en-GB" dirty="0"/>
          </a:p>
        </p:txBody>
      </p:sp>
      <p:sp>
        <p:nvSpPr>
          <p:cNvPr id="24" name="CasellaDiTesto 23"/>
          <p:cNvSpPr txBox="1"/>
          <p:nvPr/>
        </p:nvSpPr>
        <p:spPr>
          <a:xfrm>
            <a:off x="7064813" y="3205037"/>
            <a:ext cx="1476430"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listener</a:t>
            </a:r>
            <a:r>
              <a:rPr lang="it-IT" dirty="0" smtClean="0"/>
              <a:t> </a:t>
            </a:r>
          </a:p>
          <a:p>
            <a:r>
              <a:rPr lang="it-IT" dirty="0" smtClean="0"/>
              <a:t>of </a:t>
            </a:r>
            <a:r>
              <a:rPr lang="it-IT" dirty="0" err="1" smtClean="0"/>
              <a:t>button</a:t>
            </a:r>
            <a:r>
              <a:rPr lang="it-IT" dirty="0" smtClean="0"/>
              <a:t>?</a:t>
            </a:r>
            <a:endParaRPr lang="en-GB" dirty="0"/>
          </a:p>
        </p:txBody>
      </p:sp>
      <p:sp>
        <p:nvSpPr>
          <p:cNvPr id="25" name="Rettangolo 24"/>
          <p:cNvSpPr/>
          <p:nvPr/>
        </p:nvSpPr>
        <p:spPr>
          <a:xfrm>
            <a:off x="3427219" y="3089238"/>
            <a:ext cx="441861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Immagin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980" y="2066968"/>
            <a:ext cx="1142857" cy="761905"/>
          </a:xfrm>
          <a:prstGeom prst="rect">
            <a:avLst/>
          </a:prstGeom>
        </p:spPr>
      </p:pic>
      <p:sp>
        <p:nvSpPr>
          <p:cNvPr id="27" name="Rettangolo 26"/>
          <p:cNvSpPr/>
          <p:nvPr/>
        </p:nvSpPr>
        <p:spPr>
          <a:xfrm>
            <a:off x="3427219" y="1962131"/>
            <a:ext cx="812663" cy="761905"/>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solidFill>
                  <a:schemeClr val="tx1"/>
                </a:solidFill>
              </a:rPr>
              <a:t>click</a:t>
            </a:r>
            <a:endParaRPr lang="en-GB" dirty="0">
              <a:solidFill>
                <a:schemeClr val="tx1"/>
              </a:solidFill>
            </a:endParaRPr>
          </a:p>
        </p:txBody>
      </p:sp>
      <p:pic>
        <p:nvPicPr>
          <p:cNvPr id="28" name="Picture 2" descr="LED - Basic Red 5mm | Raspberry Pi - Ardui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865" y="1819924"/>
            <a:ext cx="1008949" cy="100894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378" y="1980816"/>
            <a:ext cx="959051" cy="95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uppo 29"/>
          <p:cNvGrpSpPr/>
          <p:nvPr/>
        </p:nvGrpSpPr>
        <p:grpSpPr>
          <a:xfrm>
            <a:off x="1980702" y="4573417"/>
            <a:ext cx="812663" cy="763297"/>
            <a:chOff x="2441713" y="1277482"/>
            <a:chExt cx="812663" cy="763297"/>
          </a:xfrm>
        </p:grpSpPr>
        <p:sp>
          <p:nvSpPr>
            <p:cNvPr id="31" name="Parallelogramma 3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2" name="Ovale 3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3" name="Triangolo isoscele 3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4" name="Gruppo 33"/>
          <p:cNvGrpSpPr/>
          <p:nvPr/>
        </p:nvGrpSpPr>
        <p:grpSpPr>
          <a:xfrm>
            <a:off x="4292143" y="4567660"/>
            <a:ext cx="812663" cy="763297"/>
            <a:chOff x="2441713" y="1277482"/>
            <a:chExt cx="812663" cy="763297"/>
          </a:xfrm>
        </p:grpSpPr>
        <p:sp>
          <p:nvSpPr>
            <p:cNvPr id="35" name="Parallelogramma 3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6" name="Ovale 3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7" name="Triangolo isoscele 3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8" name="CasellaDiTesto 37"/>
          <p:cNvSpPr txBox="1"/>
          <p:nvPr/>
        </p:nvSpPr>
        <p:spPr>
          <a:xfrm>
            <a:off x="1894106" y="4247301"/>
            <a:ext cx="820353" cy="369332"/>
          </a:xfrm>
          <a:prstGeom prst="rect">
            <a:avLst/>
          </a:prstGeom>
          <a:noFill/>
        </p:spPr>
        <p:txBody>
          <a:bodyPr wrap="none" rtlCol="0">
            <a:spAutoFit/>
          </a:bodyPr>
          <a:lstStyle/>
          <a:p>
            <a:r>
              <a:rPr lang="it-IT" dirty="0" err="1" smtClean="0"/>
              <a:t>button</a:t>
            </a:r>
            <a:endParaRPr lang="en-GB" dirty="0"/>
          </a:p>
        </p:txBody>
      </p:sp>
      <p:sp>
        <p:nvSpPr>
          <p:cNvPr id="40" name="CasellaDiTesto 39"/>
          <p:cNvSpPr txBox="1"/>
          <p:nvPr/>
        </p:nvSpPr>
        <p:spPr>
          <a:xfrm>
            <a:off x="5210938" y="4573416"/>
            <a:ext cx="1618328" cy="646331"/>
          </a:xfrm>
          <a:prstGeom prst="rect">
            <a:avLst/>
          </a:prstGeom>
          <a:noFill/>
        </p:spPr>
        <p:txBody>
          <a:bodyPr wrap="none" rtlCol="0">
            <a:spAutoFit/>
          </a:bodyPr>
          <a:lstStyle/>
          <a:p>
            <a:r>
              <a:rPr lang="it-IT" dirty="0" smtClean="0"/>
              <a:t>Polling:</a:t>
            </a:r>
          </a:p>
          <a:p>
            <a:r>
              <a:rPr lang="it-IT" dirty="0" smtClean="0"/>
              <a:t>led </a:t>
            </a:r>
            <a:r>
              <a:rPr lang="it-IT" dirty="0" err="1" smtClean="0"/>
              <a:t>calls</a:t>
            </a:r>
            <a:r>
              <a:rPr lang="it-IT" dirty="0"/>
              <a:t> </a:t>
            </a:r>
            <a:r>
              <a:rPr lang="it-IT" dirty="0" err="1" smtClean="0"/>
              <a:t>button</a:t>
            </a:r>
            <a:endParaRPr lang="en-GB" dirty="0"/>
          </a:p>
        </p:txBody>
      </p:sp>
      <p:sp>
        <p:nvSpPr>
          <p:cNvPr id="41" name="Rettangolo 40"/>
          <p:cNvSpPr/>
          <p:nvPr/>
        </p:nvSpPr>
        <p:spPr>
          <a:xfrm>
            <a:off x="1893230" y="5605859"/>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Immagin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066" y="5785064"/>
            <a:ext cx="625875" cy="417250"/>
          </a:xfrm>
          <a:prstGeom prst="rect">
            <a:avLst/>
          </a:prstGeom>
        </p:spPr>
      </p:pic>
      <p:sp>
        <p:nvSpPr>
          <p:cNvPr id="43" name="Rettangolo 42"/>
          <p:cNvSpPr/>
          <p:nvPr/>
        </p:nvSpPr>
        <p:spPr>
          <a:xfrm>
            <a:off x="2087046" y="5733315"/>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44" name="Picture 2" descr="LED - Basic Red 5mm | Raspberry Pi - Ardui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1022" y="5651578"/>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45" name="Ovale 33">
            <a:extLst>
              <a:ext uri="{FF2B5EF4-FFF2-40B4-BE49-F238E27FC236}">
                <a16:creationId xmlns="" xmlns:a16="http://schemas.microsoft.com/office/drawing/2014/main" id="{3D0173EE-08DD-4F1E-9226-740254360410}"/>
              </a:ext>
            </a:extLst>
          </p:cNvPr>
          <p:cNvSpPr/>
          <p:nvPr/>
        </p:nvSpPr>
        <p:spPr>
          <a:xfrm>
            <a:off x="2166060" y="4979624"/>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6" name="Ovale 33">
            <a:extLst>
              <a:ext uri="{FF2B5EF4-FFF2-40B4-BE49-F238E27FC236}">
                <a16:creationId xmlns="" xmlns:a16="http://schemas.microsoft.com/office/drawing/2014/main" id="{3D0173EE-08DD-4F1E-9226-740254360410}"/>
              </a:ext>
            </a:extLst>
          </p:cNvPr>
          <p:cNvSpPr/>
          <p:nvPr/>
        </p:nvSpPr>
        <p:spPr>
          <a:xfrm>
            <a:off x="4513119" y="4961648"/>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Connettore 2 47"/>
          <p:cNvCxnSpPr>
            <a:stCxn id="46" idx="4"/>
            <a:endCxn id="42" idx="0"/>
          </p:cNvCxnSpPr>
          <p:nvPr/>
        </p:nvCxnSpPr>
        <p:spPr>
          <a:xfrm>
            <a:off x="4662678" y="5254565"/>
            <a:ext cx="4326" cy="530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8425" y="5733315"/>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Nuvola 49"/>
          <p:cNvSpPr/>
          <p:nvPr/>
        </p:nvSpPr>
        <p:spPr>
          <a:xfrm>
            <a:off x="2914880" y="4658703"/>
            <a:ext cx="1182808"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
        <p:nvSpPr>
          <p:cNvPr id="51" name="CasellaDiTesto 50"/>
          <p:cNvSpPr txBox="1"/>
          <p:nvPr/>
        </p:nvSpPr>
        <p:spPr>
          <a:xfrm>
            <a:off x="4380359" y="4301165"/>
            <a:ext cx="474810" cy="369332"/>
          </a:xfrm>
          <a:prstGeom prst="rect">
            <a:avLst/>
          </a:prstGeom>
          <a:noFill/>
        </p:spPr>
        <p:txBody>
          <a:bodyPr wrap="none" rtlCol="0">
            <a:spAutoFit/>
          </a:bodyPr>
          <a:lstStyle/>
          <a:p>
            <a:r>
              <a:rPr lang="it-IT" dirty="0" smtClean="0"/>
              <a:t>led</a:t>
            </a:r>
            <a:endParaRPr lang="en-GB" dirty="0"/>
          </a:p>
        </p:txBody>
      </p:sp>
      <p:cxnSp>
        <p:nvCxnSpPr>
          <p:cNvPr id="56" name="Connettore 1 55"/>
          <p:cNvCxnSpPr>
            <a:stCxn id="32" idx="4"/>
            <a:endCxn id="43" idx="0"/>
          </p:cNvCxnSpPr>
          <p:nvPr/>
        </p:nvCxnSpPr>
        <p:spPr>
          <a:xfrm flipH="1">
            <a:off x="2292803" y="5336714"/>
            <a:ext cx="62760" cy="396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92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9" name="Gruppo 58"/>
          <p:cNvGrpSpPr/>
          <p:nvPr/>
        </p:nvGrpSpPr>
        <p:grpSpPr>
          <a:xfrm>
            <a:off x="1513980" y="2854426"/>
            <a:ext cx="812663" cy="763297"/>
            <a:chOff x="2441713" y="1277482"/>
            <a:chExt cx="812663" cy="763297"/>
          </a:xfrm>
        </p:grpSpPr>
        <p:sp>
          <p:nvSpPr>
            <p:cNvPr id="60" name="Parallelogramma 5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1" name="Ovale 6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2" name="Triangolo isoscele 6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3" name="Gruppo 62"/>
          <p:cNvGrpSpPr/>
          <p:nvPr/>
        </p:nvGrpSpPr>
        <p:grpSpPr>
          <a:xfrm>
            <a:off x="3825421" y="2848669"/>
            <a:ext cx="812663" cy="763297"/>
            <a:chOff x="2441713" y="1277482"/>
            <a:chExt cx="812663" cy="763297"/>
          </a:xfrm>
        </p:grpSpPr>
        <p:sp>
          <p:nvSpPr>
            <p:cNvPr id="64" name="Parallelogramma 6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5" name="Ovale 6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6" name="Triangolo isoscele 6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7" name="CasellaDiTesto 66"/>
          <p:cNvSpPr txBox="1"/>
          <p:nvPr/>
        </p:nvSpPr>
        <p:spPr>
          <a:xfrm>
            <a:off x="1427384" y="2528310"/>
            <a:ext cx="820353" cy="369332"/>
          </a:xfrm>
          <a:prstGeom prst="rect">
            <a:avLst/>
          </a:prstGeom>
          <a:noFill/>
        </p:spPr>
        <p:txBody>
          <a:bodyPr wrap="none" rtlCol="0">
            <a:spAutoFit/>
          </a:bodyPr>
          <a:lstStyle/>
          <a:p>
            <a:r>
              <a:rPr lang="it-IT" dirty="0" err="1" smtClean="0"/>
              <a:t>button</a:t>
            </a:r>
            <a:endParaRPr lang="en-GB" dirty="0"/>
          </a:p>
        </p:txBody>
      </p:sp>
      <p:sp>
        <p:nvSpPr>
          <p:cNvPr id="68" name="CasellaDiTesto 67"/>
          <p:cNvSpPr txBox="1"/>
          <p:nvPr/>
        </p:nvSpPr>
        <p:spPr>
          <a:xfrm>
            <a:off x="4008303" y="2479337"/>
            <a:ext cx="474810" cy="369332"/>
          </a:xfrm>
          <a:prstGeom prst="rect">
            <a:avLst/>
          </a:prstGeom>
          <a:noFill/>
        </p:spPr>
        <p:txBody>
          <a:bodyPr wrap="none" rtlCol="0">
            <a:spAutoFit/>
          </a:bodyPr>
          <a:lstStyle/>
          <a:p>
            <a:r>
              <a:rPr lang="it-IT" dirty="0" smtClean="0"/>
              <a:t>led</a:t>
            </a:r>
            <a:endParaRPr lang="en-GB" dirty="0"/>
          </a:p>
        </p:txBody>
      </p:sp>
      <p:cxnSp>
        <p:nvCxnSpPr>
          <p:cNvPr id="69" name="Connettore 2 68"/>
          <p:cNvCxnSpPr/>
          <p:nvPr/>
        </p:nvCxnSpPr>
        <p:spPr>
          <a:xfrm>
            <a:off x="2445734" y="3306972"/>
            <a:ext cx="1158246"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7" name="CasellaDiTesto 76"/>
          <p:cNvSpPr txBox="1"/>
          <p:nvPr/>
        </p:nvSpPr>
        <p:spPr>
          <a:xfrm>
            <a:off x="4839416" y="2854425"/>
            <a:ext cx="1272784"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called</a:t>
            </a:r>
            <a:endParaRPr lang="it-IT" dirty="0" smtClean="0"/>
          </a:p>
          <a:p>
            <a:r>
              <a:rPr lang="it-IT" dirty="0" smtClean="0"/>
              <a:t>by </a:t>
            </a:r>
            <a:r>
              <a:rPr lang="it-IT" dirty="0" err="1" smtClean="0"/>
              <a:t>button</a:t>
            </a:r>
            <a:endParaRPr lang="en-GB" dirty="0"/>
          </a:p>
        </p:txBody>
      </p:sp>
      <p:grpSp>
        <p:nvGrpSpPr>
          <p:cNvPr id="78" name="Gruppo 77"/>
          <p:cNvGrpSpPr/>
          <p:nvPr/>
        </p:nvGrpSpPr>
        <p:grpSpPr>
          <a:xfrm>
            <a:off x="1408006" y="4022663"/>
            <a:ext cx="812663" cy="763297"/>
            <a:chOff x="2441713" y="1277482"/>
            <a:chExt cx="812663" cy="763297"/>
          </a:xfrm>
        </p:grpSpPr>
        <p:sp>
          <p:nvSpPr>
            <p:cNvPr id="79" name="Parallelogramma 7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0" name="Ovale 7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1" name="Triangolo isoscele 8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2" name="Gruppo 81"/>
          <p:cNvGrpSpPr/>
          <p:nvPr/>
        </p:nvGrpSpPr>
        <p:grpSpPr>
          <a:xfrm>
            <a:off x="3719447" y="4016906"/>
            <a:ext cx="812663" cy="763297"/>
            <a:chOff x="2441713" y="1277482"/>
            <a:chExt cx="812663" cy="763297"/>
          </a:xfrm>
        </p:grpSpPr>
        <p:sp>
          <p:nvSpPr>
            <p:cNvPr id="83" name="Parallelogramma 8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4" name="Ovale 8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5" name="Triangolo isoscele 8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CasellaDiTesto 85"/>
          <p:cNvSpPr txBox="1"/>
          <p:nvPr/>
        </p:nvSpPr>
        <p:spPr>
          <a:xfrm>
            <a:off x="1321410" y="3696547"/>
            <a:ext cx="820353" cy="369332"/>
          </a:xfrm>
          <a:prstGeom prst="rect">
            <a:avLst/>
          </a:prstGeom>
          <a:noFill/>
        </p:spPr>
        <p:txBody>
          <a:bodyPr wrap="none" rtlCol="0">
            <a:spAutoFit/>
          </a:bodyPr>
          <a:lstStyle/>
          <a:p>
            <a:r>
              <a:rPr lang="it-IT" dirty="0" err="1" smtClean="0"/>
              <a:t>button</a:t>
            </a:r>
            <a:endParaRPr lang="en-GB" dirty="0"/>
          </a:p>
        </p:txBody>
      </p:sp>
      <p:sp>
        <p:nvSpPr>
          <p:cNvPr id="87" name="CasellaDiTesto 86"/>
          <p:cNvSpPr txBox="1"/>
          <p:nvPr/>
        </p:nvSpPr>
        <p:spPr>
          <a:xfrm>
            <a:off x="3902329" y="3647574"/>
            <a:ext cx="474810" cy="369332"/>
          </a:xfrm>
          <a:prstGeom prst="rect">
            <a:avLst/>
          </a:prstGeom>
          <a:noFill/>
        </p:spPr>
        <p:txBody>
          <a:bodyPr wrap="none" rtlCol="0">
            <a:spAutoFit/>
          </a:bodyPr>
          <a:lstStyle/>
          <a:p>
            <a:r>
              <a:rPr lang="it-IT" dirty="0" smtClean="0"/>
              <a:t>led</a:t>
            </a:r>
            <a:endParaRPr lang="en-GB" dirty="0"/>
          </a:p>
        </p:txBody>
      </p:sp>
      <p:sp>
        <p:nvSpPr>
          <p:cNvPr id="89" name="CasellaDiTesto 88"/>
          <p:cNvSpPr txBox="1"/>
          <p:nvPr/>
        </p:nvSpPr>
        <p:spPr>
          <a:xfrm>
            <a:off x="4733442" y="4022662"/>
            <a:ext cx="1491306" cy="646331"/>
          </a:xfrm>
          <a:prstGeom prst="rect">
            <a:avLst/>
          </a:prstGeom>
          <a:noFill/>
        </p:spPr>
        <p:txBody>
          <a:bodyPr wrap="none" rtlCol="0">
            <a:spAutoFit/>
          </a:bodyPr>
          <a:lstStyle/>
          <a:p>
            <a:r>
              <a:rPr lang="it-IT" dirty="0"/>
              <a:t>l</a:t>
            </a:r>
            <a:r>
              <a:rPr lang="it-IT" dirty="0" smtClean="0"/>
              <a:t>ed </a:t>
            </a:r>
            <a:r>
              <a:rPr lang="it-IT" dirty="0" err="1" smtClean="0"/>
              <a:t>perceives</a:t>
            </a:r>
            <a:endParaRPr lang="it-IT" dirty="0" smtClean="0"/>
          </a:p>
          <a:p>
            <a:r>
              <a:rPr lang="it-IT" dirty="0" err="1"/>
              <a:t>b</a:t>
            </a:r>
            <a:r>
              <a:rPr lang="it-IT" dirty="0" err="1" smtClean="0"/>
              <a:t>utton</a:t>
            </a:r>
            <a:r>
              <a:rPr lang="it-IT" dirty="0" smtClean="0"/>
              <a:t> </a:t>
            </a:r>
            <a:r>
              <a:rPr lang="it-IT" dirty="0" err="1" smtClean="0"/>
              <a:t>events</a:t>
            </a:r>
            <a:endParaRPr lang="en-GB" dirty="0"/>
          </a:p>
        </p:txBody>
      </p:sp>
      <p:grpSp>
        <p:nvGrpSpPr>
          <p:cNvPr id="90" name="Gruppo 89"/>
          <p:cNvGrpSpPr/>
          <p:nvPr/>
        </p:nvGrpSpPr>
        <p:grpSpPr>
          <a:xfrm>
            <a:off x="2620571" y="4291117"/>
            <a:ext cx="592487" cy="258092"/>
            <a:chOff x="5133975" y="5295900"/>
            <a:chExt cx="342900" cy="238125"/>
          </a:xfrm>
        </p:grpSpPr>
        <p:sp>
          <p:nvSpPr>
            <p:cNvPr id="91" name="Figura a mano libera 9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Figura a mano libera 9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Figura a mano libera 9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99" name="Gruppo 98"/>
          <p:cNvGrpSpPr/>
          <p:nvPr/>
        </p:nvGrpSpPr>
        <p:grpSpPr>
          <a:xfrm>
            <a:off x="1558602" y="5382167"/>
            <a:ext cx="812663" cy="763297"/>
            <a:chOff x="2441713" y="1277482"/>
            <a:chExt cx="812663" cy="763297"/>
          </a:xfrm>
        </p:grpSpPr>
        <p:sp>
          <p:nvSpPr>
            <p:cNvPr id="100" name="Parallelogramma 9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1" name="Ovale 10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Triangolo isoscele 10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3" name="Gruppo 102"/>
          <p:cNvGrpSpPr/>
          <p:nvPr/>
        </p:nvGrpSpPr>
        <p:grpSpPr>
          <a:xfrm>
            <a:off x="5243290" y="5359099"/>
            <a:ext cx="812663" cy="763297"/>
            <a:chOff x="2441713" y="1277482"/>
            <a:chExt cx="812663" cy="763297"/>
          </a:xfrm>
        </p:grpSpPr>
        <p:sp>
          <p:nvSpPr>
            <p:cNvPr id="104" name="Parallelogramma 10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5" name="Ovale 10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6" name="Triangolo isoscele 10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7" name="Gruppo 106"/>
          <p:cNvGrpSpPr/>
          <p:nvPr/>
        </p:nvGrpSpPr>
        <p:grpSpPr>
          <a:xfrm>
            <a:off x="3436606" y="5373216"/>
            <a:ext cx="812663" cy="763297"/>
            <a:chOff x="2441713" y="1277482"/>
            <a:chExt cx="812663" cy="763297"/>
          </a:xfrm>
        </p:grpSpPr>
        <p:sp>
          <p:nvSpPr>
            <p:cNvPr id="108" name="Parallelogramma 10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9" name="Ovale 10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0" name="Triangolo isoscele 10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1" name="CasellaDiTesto 110"/>
          <p:cNvSpPr txBox="1"/>
          <p:nvPr/>
        </p:nvSpPr>
        <p:spPr>
          <a:xfrm>
            <a:off x="1472006" y="5056051"/>
            <a:ext cx="820353" cy="369332"/>
          </a:xfrm>
          <a:prstGeom prst="rect">
            <a:avLst/>
          </a:prstGeom>
          <a:noFill/>
        </p:spPr>
        <p:txBody>
          <a:bodyPr wrap="none" rtlCol="0">
            <a:spAutoFit/>
          </a:bodyPr>
          <a:lstStyle/>
          <a:p>
            <a:r>
              <a:rPr lang="it-IT" dirty="0" err="1" smtClean="0"/>
              <a:t>button</a:t>
            </a:r>
            <a:endParaRPr lang="en-GB" dirty="0"/>
          </a:p>
        </p:txBody>
      </p:sp>
      <p:sp>
        <p:nvSpPr>
          <p:cNvPr id="112" name="CasellaDiTesto 111"/>
          <p:cNvSpPr txBox="1"/>
          <p:nvPr/>
        </p:nvSpPr>
        <p:spPr>
          <a:xfrm>
            <a:off x="5380745" y="4968159"/>
            <a:ext cx="474810" cy="369332"/>
          </a:xfrm>
          <a:prstGeom prst="rect">
            <a:avLst/>
          </a:prstGeom>
          <a:noFill/>
        </p:spPr>
        <p:txBody>
          <a:bodyPr wrap="none" rtlCol="0">
            <a:spAutoFit/>
          </a:bodyPr>
          <a:lstStyle/>
          <a:p>
            <a:r>
              <a:rPr lang="it-IT" dirty="0" smtClean="0"/>
              <a:t>led</a:t>
            </a:r>
            <a:endParaRPr lang="en-GB" dirty="0"/>
          </a:p>
        </p:txBody>
      </p:sp>
      <p:sp>
        <p:nvSpPr>
          <p:cNvPr id="113" name="CasellaDiTesto 112"/>
          <p:cNvSpPr txBox="1"/>
          <p:nvPr/>
        </p:nvSpPr>
        <p:spPr>
          <a:xfrm>
            <a:off x="3334195" y="5003883"/>
            <a:ext cx="850169" cy="369332"/>
          </a:xfrm>
          <a:prstGeom prst="rect">
            <a:avLst/>
          </a:prstGeom>
          <a:noFill/>
        </p:spPr>
        <p:txBody>
          <a:bodyPr wrap="none" rtlCol="0">
            <a:spAutoFit/>
          </a:bodyPr>
          <a:lstStyle/>
          <a:p>
            <a:r>
              <a:rPr lang="it-IT" dirty="0" smtClean="0"/>
              <a:t>control</a:t>
            </a:r>
            <a:endParaRPr lang="en-GB" dirty="0"/>
          </a:p>
        </p:txBody>
      </p:sp>
      <p:cxnSp>
        <p:nvCxnSpPr>
          <p:cNvPr id="114" name="Connettore 2 113"/>
          <p:cNvCxnSpPr>
            <a:stCxn id="101" idx="6"/>
            <a:endCxn id="109" idx="2"/>
          </p:cNvCxnSpPr>
          <p:nvPr/>
        </p:nvCxnSpPr>
        <p:spPr>
          <a:xfrm flipV="1">
            <a:off x="2308323" y="5776473"/>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Connettore 2 114"/>
          <p:cNvCxnSpPr>
            <a:stCxn id="109" idx="6"/>
            <a:endCxn id="105" idx="2"/>
          </p:cNvCxnSpPr>
          <p:nvPr/>
        </p:nvCxnSpPr>
        <p:spPr>
          <a:xfrm flipV="1">
            <a:off x="4186327" y="5762356"/>
            <a:ext cx="1056963" cy="14117"/>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116" name="Gruppo 115"/>
          <p:cNvGrpSpPr/>
          <p:nvPr/>
        </p:nvGrpSpPr>
        <p:grpSpPr>
          <a:xfrm>
            <a:off x="4057731" y="483580"/>
            <a:ext cx="812663" cy="763297"/>
            <a:chOff x="2441713" y="1277482"/>
            <a:chExt cx="812663" cy="763297"/>
          </a:xfrm>
        </p:grpSpPr>
        <p:sp>
          <p:nvSpPr>
            <p:cNvPr id="117" name="Parallelogramma 11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18" name="Ovale 11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19" name="Triangolo isoscele 11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grpSp>
        <p:nvGrpSpPr>
          <p:cNvPr id="120" name="Gruppo 119"/>
          <p:cNvGrpSpPr/>
          <p:nvPr/>
        </p:nvGrpSpPr>
        <p:grpSpPr>
          <a:xfrm>
            <a:off x="6369172" y="477823"/>
            <a:ext cx="812663" cy="763297"/>
            <a:chOff x="2441713" y="1277482"/>
            <a:chExt cx="812663" cy="763297"/>
          </a:xfrm>
        </p:grpSpPr>
        <p:sp>
          <p:nvSpPr>
            <p:cNvPr id="121" name="Parallelogramma 12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22" name="Ovale 12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23" name="Triangolo isoscele 12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sp>
        <p:nvSpPr>
          <p:cNvPr id="124" name="CasellaDiTesto 123"/>
          <p:cNvSpPr txBox="1"/>
          <p:nvPr/>
        </p:nvSpPr>
        <p:spPr>
          <a:xfrm>
            <a:off x="3971135" y="157464"/>
            <a:ext cx="820353" cy="369332"/>
          </a:xfrm>
          <a:prstGeom prst="rect">
            <a:avLst/>
          </a:prstGeom>
          <a:noFill/>
        </p:spPr>
        <p:txBody>
          <a:bodyPr wrap="none" rtlCol="0">
            <a:spAutoFit/>
          </a:bodyPr>
          <a:lstStyle/>
          <a:p>
            <a:r>
              <a:rPr lang="it-IT" u="sng" dirty="0" err="1" smtClean="0"/>
              <a:t>button</a:t>
            </a:r>
            <a:endParaRPr lang="en-GB" u="sng" dirty="0"/>
          </a:p>
        </p:txBody>
      </p:sp>
      <p:sp>
        <p:nvSpPr>
          <p:cNvPr id="125" name="CasellaDiTesto 124"/>
          <p:cNvSpPr txBox="1"/>
          <p:nvPr/>
        </p:nvSpPr>
        <p:spPr>
          <a:xfrm>
            <a:off x="6482422" y="151708"/>
            <a:ext cx="474810" cy="369332"/>
          </a:xfrm>
          <a:prstGeom prst="rect">
            <a:avLst/>
          </a:prstGeom>
          <a:noFill/>
        </p:spPr>
        <p:txBody>
          <a:bodyPr wrap="none" rtlCol="0">
            <a:spAutoFit/>
          </a:bodyPr>
          <a:lstStyle/>
          <a:p>
            <a:r>
              <a:rPr lang="it-IT" u="sng" dirty="0" smtClean="0"/>
              <a:t>led</a:t>
            </a:r>
            <a:endParaRPr lang="en-GB" u="sng" dirty="0"/>
          </a:p>
        </p:txBody>
      </p:sp>
      <p:sp>
        <p:nvSpPr>
          <p:cNvPr id="127" name="CasellaDiTesto 126"/>
          <p:cNvSpPr txBox="1"/>
          <p:nvPr/>
        </p:nvSpPr>
        <p:spPr>
          <a:xfrm>
            <a:off x="7287967" y="483579"/>
            <a:ext cx="1618328" cy="646331"/>
          </a:xfrm>
          <a:prstGeom prst="rect">
            <a:avLst/>
          </a:prstGeom>
          <a:noFill/>
        </p:spPr>
        <p:txBody>
          <a:bodyPr wrap="none" rtlCol="0">
            <a:spAutoFit/>
          </a:bodyPr>
          <a:lstStyle/>
          <a:p>
            <a:r>
              <a:rPr lang="it-IT" u="sng" dirty="0" smtClean="0"/>
              <a:t>Polling:</a:t>
            </a:r>
          </a:p>
          <a:p>
            <a:r>
              <a:rPr lang="it-IT" u="sng" dirty="0" smtClean="0"/>
              <a:t>led </a:t>
            </a:r>
            <a:r>
              <a:rPr lang="it-IT" u="sng" dirty="0" err="1" smtClean="0"/>
              <a:t>calls</a:t>
            </a:r>
            <a:r>
              <a:rPr lang="it-IT" u="sng" dirty="0"/>
              <a:t> </a:t>
            </a:r>
            <a:r>
              <a:rPr lang="it-IT" u="sng" dirty="0" err="1" smtClean="0"/>
              <a:t>button</a:t>
            </a:r>
            <a:endParaRPr lang="en-GB" u="sng" dirty="0"/>
          </a:p>
        </p:txBody>
      </p:sp>
      <p:sp>
        <p:nvSpPr>
          <p:cNvPr id="136" name="Ovale 33">
            <a:extLst>
              <a:ext uri="{FF2B5EF4-FFF2-40B4-BE49-F238E27FC236}">
                <a16:creationId xmlns="" xmlns:a16="http://schemas.microsoft.com/office/drawing/2014/main" id="{3D0173EE-08DD-4F1E-9226-740254360410}"/>
              </a:ext>
            </a:extLst>
          </p:cNvPr>
          <p:cNvSpPr/>
          <p:nvPr/>
        </p:nvSpPr>
        <p:spPr>
          <a:xfrm>
            <a:off x="4243089" y="889787"/>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37" name="Ovale 33">
            <a:extLst>
              <a:ext uri="{FF2B5EF4-FFF2-40B4-BE49-F238E27FC236}">
                <a16:creationId xmlns="" xmlns:a16="http://schemas.microsoft.com/office/drawing/2014/main" id="{3D0173EE-08DD-4F1E-9226-740254360410}"/>
              </a:ext>
            </a:extLst>
          </p:cNvPr>
          <p:cNvSpPr/>
          <p:nvPr/>
        </p:nvSpPr>
        <p:spPr>
          <a:xfrm>
            <a:off x="6590148" y="871811"/>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grpSp>
        <p:nvGrpSpPr>
          <p:cNvPr id="143" name="Gruppo 142"/>
          <p:cNvGrpSpPr/>
          <p:nvPr/>
        </p:nvGrpSpPr>
        <p:grpSpPr>
          <a:xfrm flipH="1">
            <a:off x="4974057" y="685103"/>
            <a:ext cx="1219002" cy="171025"/>
            <a:chOff x="878868" y="2985479"/>
            <a:chExt cx="787334" cy="86434"/>
          </a:xfrm>
        </p:grpSpPr>
        <p:sp>
          <p:nvSpPr>
            <p:cNvPr id="144" name="Triangolo isoscele 143"/>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45" name="Connettore 1 144"/>
            <p:cNvCxnSpPr>
              <a:endCxn id="144"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uppo 145"/>
          <p:cNvGrpSpPr/>
          <p:nvPr/>
        </p:nvGrpSpPr>
        <p:grpSpPr>
          <a:xfrm flipH="1">
            <a:off x="5039728" y="1001389"/>
            <a:ext cx="1287793" cy="163339"/>
            <a:chOff x="4592177" y="4419530"/>
            <a:chExt cx="666895" cy="86434"/>
          </a:xfrm>
        </p:grpSpPr>
        <p:cxnSp>
          <p:nvCxnSpPr>
            <p:cNvPr id="147" name="Connettore 1 146"/>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8" name="Triangolo isoscele 147"/>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grpSp>
        <p:nvGrpSpPr>
          <p:cNvPr id="149" name="Gruppo 148"/>
          <p:cNvGrpSpPr/>
          <p:nvPr/>
        </p:nvGrpSpPr>
        <p:grpSpPr>
          <a:xfrm>
            <a:off x="288604" y="1535496"/>
            <a:ext cx="812663" cy="763297"/>
            <a:chOff x="2441713" y="1277482"/>
            <a:chExt cx="812663" cy="763297"/>
          </a:xfrm>
        </p:grpSpPr>
        <p:sp>
          <p:nvSpPr>
            <p:cNvPr id="150" name="Parallelogramma 14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51" name="Ovale 15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52" name="Triangolo isoscele 15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grpSp>
        <p:nvGrpSpPr>
          <p:cNvPr id="153" name="Gruppo 152"/>
          <p:cNvGrpSpPr/>
          <p:nvPr/>
        </p:nvGrpSpPr>
        <p:grpSpPr>
          <a:xfrm>
            <a:off x="2600045" y="1529739"/>
            <a:ext cx="812663" cy="763297"/>
            <a:chOff x="2441713" y="1277482"/>
            <a:chExt cx="812663" cy="763297"/>
          </a:xfrm>
        </p:grpSpPr>
        <p:sp>
          <p:nvSpPr>
            <p:cNvPr id="154" name="Parallelogramma 15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55" name="Ovale 15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56" name="Triangolo isoscele 15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sp>
        <p:nvSpPr>
          <p:cNvPr id="157" name="CasellaDiTesto 156"/>
          <p:cNvSpPr txBox="1"/>
          <p:nvPr/>
        </p:nvSpPr>
        <p:spPr>
          <a:xfrm>
            <a:off x="202008" y="1209380"/>
            <a:ext cx="820353" cy="369332"/>
          </a:xfrm>
          <a:prstGeom prst="rect">
            <a:avLst/>
          </a:prstGeom>
          <a:noFill/>
        </p:spPr>
        <p:txBody>
          <a:bodyPr wrap="none" rtlCol="0">
            <a:spAutoFit/>
          </a:bodyPr>
          <a:lstStyle/>
          <a:p>
            <a:r>
              <a:rPr lang="it-IT" u="sng" dirty="0" err="1" smtClean="0"/>
              <a:t>button</a:t>
            </a:r>
            <a:endParaRPr lang="en-GB" u="sng" dirty="0"/>
          </a:p>
        </p:txBody>
      </p:sp>
      <p:sp>
        <p:nvSpPr>
          <p:cNvPr id="158" name="CasellaDiTesto 157"/>
          <p:cNvSpPr txBox="1"/>
          <p:nvPr/>
        </p:nvSpPr>
        <p:spPr>
          <a:xfrm>
            <a:off x="2979539" y="1230313"/>
            <a:ext cx="474810" cy="369332"/>
          </a:xfrm>
          <a:prstGeom prst="rect">
            <a:avLst/>
          </a:prstGeom>
          <a:noFill/>
        </p:spPr>
        <p:txBody>
          <a:bodyPr wrap="none" rtlCol="0">
            <a:spAutoFit/>
          </a:bodyPr>
          <a:lstStyle/>
          <a:p>
            <a:r>
              <a:rPr lang="it-IT" u="sng" dirty="0" smtClean="0"/>
              <a:t>led</a:t>
            </a:r>
            <a:endParaRPr lang="en-GB" u="sng" dirty="0"/>
          </a:p>
        </p:txBody>
      </p:sp>
      <p:sp>
        <p:nvSpPr>
          <p:cNvPr id="159" name="CasellaDiTesto 158"/>
          <p:cNvSpPr txBox="1"/>
          <p:nvPr/>
        </p:nvSpPr>
        <p:spPr>
          <a:xfrm>
            <a:off x="3532950" y="1683972"/>
            <a:ext cx="1002326" cy="369332"/>
          </a:xfrm>
          <a:prstGeom prst="rect">
            <a:avLst/>
          </a:prstGeom>
          <a:noFill/>
        </p:spPr>
        <p:txBody>
          <a:bodyPr wrap="none" rtlCol="0">
            <a:spAutoFit/>
          </a:bodyPr>
          <a:lstStyle/>
          <a:p>
            <a:r>
              <a:rPr lang="it-IT" u="sng" dirty="0" smtClean="0"/>
              <a:t>Mazzuca</a:t>
            </a:r>
            <a:endParaRPr lang="en-GB" u="sng" dirty="0"/>
          </a:p>
        </p:txBody>
      </p:sp>
      <p:sp>
        <p:nvSpPr>
          <p:cNvPr id="160" name="Ovale 33">
            <a:extLst>
              <a:ext uri="{FF2B5EF4-FFF2-40B4-BE49-F238E27FC236}">
                <a16:creationId xmlns="" xmlns:a16="http://schemas.microsoft.com/office/drawing/2014/main" id="{3D0173EE-08DD-4F1E-9226-740254360410}"/>
              </a:ext>
            </a:extLst>
          </p:cNvPr>
          <p:cNvSpPr/>
          <p:nvPr/>
        </p:nvSpPr>
        <p:spPr>
          <a:xfrm>
            <a:off x="473962" y="1941703"/>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61" name="Ovale 33">
            <a:extLst>
              <a:ext uri="{FF2B5EF4-FFF2-40B4-BE49-F238E27FC236}">
                <a16:creationId xmlns="" xmlns:a16="http://schemas.microsoft.com/office/drawing/2014/main" id="{3D0173EE-08DD-4F1E-9226-740254360410}"/>
              </a:ext>
            </a:extLst>
          </p:cNvPr>
          <p:cNvSpPr/>
          <p:nvPr/>
        </p:nvSpPr>
        <p:spPr>
          <a:xfrm>
            <a:off x="2821021" y="1923727"/>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grpSp>
        <p:nvGrpSpPr>
          <p:cNvPr id="162" name="Gruppo 161"/>
          <p:cNvGrpSpPr/>
          <p:nvPr/>
        </p:nvGrpSpPr>
        <p:grpSpPr>
          <a:xfrm>
            <a:off x="1204930" y="1737019"/>
            <a:ext cx="1219002" cy="171025"/>
            <a:chOff x="878868" y="2985479"/>
            <a:chExt cx="787334" cy="86434"/>
          </a:xfrm>
        </p:grpSpPr>
        <p:sp>
          <p:nvSpPr>
            <p:cNvPr id="163" name="Triangolo isoscele 162"/>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64" name="Connettore 1 163"/>
            <p:cNvCxnSpPr>
              <a:endCxn id="163"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5" name="Gruppo 164"/>
          <p:cNvGrpSpPr/>
          <p:nvPr/>
        </p:nvGrpSpPr>
        <p:grpSpPr>
          <a:xfrm>
            <a:off x="1148407" y="2053305"/>
            <a:ext cx="1287793" cy="163339"/>
            <a:chOff x="4592177" y="4419530"/>
            <a:chExt cx="666895" cy="86434"/>
          </a:xfrm>
        </p:grpSpPr>
        <p:cxnSp>
          <p:nvCxnSpPr>
            <p:cNvPr id="166" name="Connettore 1 165"/>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7" name="Triangolo isoscele 166"/>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Tree>
    <p:extLst>
      <p:ext uri="{BB962C8B-B14F-4D97-AF65-F5344CB8AC3E}">
        <p14:creationId xmlns:p14="http://schemas.microsoft.com/office/powerpoint/2010/main" val="74691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3"/>
          <p:cNvGrpSpPr/>
          <p:nvPr/>
        </p:nvGrpSpPr>
        <p:grpSpPr>
          <a:xfrm>
            <a:off x="1507555" y="482689"/>
            <a:ext cx="812663" cy="763297"/>
            <a:chOff x="2441713" y="1277482"/>
            <a:chExt cx="812663" cy="763297"/>
          </a:xfrm>
        </p:grpSpPr>
        <p:sp>
          <p:nvSpPr>
            <p:cNvPr id="5" name="Parallelogramma 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5385500" y="473738"/>
            <a:ext cx="812663" cy="763297"/>
            <a:chOff x="2441713" y="1277482"/>
            <a:chExt cx="812663" cy="763297"/>
          </a:xfrm>
        </p:grpSpPr>
        <p:sp>
          <p:nvSpPr>
            <p:cNvPr id="9" name="Parallelogramma 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1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2" name="Gruppo 11"/>
          <p:cNvGrpSpPr/>
          <p:nvPr/>
        </p:nvGrpSpPr>
        <p:grpSpPr>
          <a:xfrm>
            <a:off x="3385559" y="473738"/>
            <a:ext cx="812663" cy="763297"/>
            <a:chOff x="2441713" y="1277482"/>
            <a:chExt cx="812663" cy="763297"/>
          </a:xfrm>
        </p:grpSpPr>
        <p:sp>
          <p:nvSpPr>
            <p:cNvPr id="13" name="Parallelogramma 1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4" name="Ovale 1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Triangolo isoscele 1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6" name="CasellaDiTesto 15"/>
          <p:cNvSpPr txBox="1"/>
          <p:nvPr/>
        </p:nvSpPr>
        <p:spPr>
          <a:xfrm>
            <a:off x="1420959" y="156573"/>
            <a:ext cx="820353" cy="369332"/>
          </a:xfrm>
          <a:prstGeom prst="rect">
            <a:avLst/>
          </a:prstGeom>
          <a:noFill/>
        </p:spPr>
        <p:txBody>
          <a:bodyPr wrap="none" rtlCol="0">
            <a:spAutoFit/>
          </a:bodyPr>
          <a:lstStyle/>
          <a:p>
            <a:r>
              <a:rPr lang="it-IT" dirty="0" err="1" smtClean="0"/>
              <a:t>button</a:t>
            </a:r>
            <a:endParaRPr lang="en-GB" dirty="0"/>
          </a:p>
        </p:txBody>
      </p:sp>
      <p:sp>
        <p:nvSpPr>
          <p:cNvPr id="17" name="CasellaDiTesto 16"/>
          <p:cNvSpPr txBox="1"/>
          <p:nvPr/>
        </p:nvSpPr>
        <p:spPr>
          <a:xfrm>
            <a:off x="5581200" y="104406"/>
            <a:ext cx="474810" cy="369332"/>
          </a:xfrm>
          <a:prstGeom prst="rect">
            <a:avLst/>
          </a:prstGeom>
          <a:noFill/>
        </p:spPr>
        <p:txBody>
          <a:bodyPr wrap="none" rtlCol="0">
            <a:spAutoFit/>
          </a:bodyPr>
          <a:lstStyle/>
          <a:p>
            <a:r>
              <a:rPr lang="it-IT" dirty="0" smtClean="0"/>
              <a:t>led</a:t>
            </a:r>
            <a:endParaRPr lang="en-GB" dirty="0"/>
          </a:p>
        </p:txBody>
      </p:sp>
      <p:sp>
        <p:nvSpPr>
          <p:cNvPr id="18" name="CasellaDiTesto 17"/>
          <p:cNvSpPr txBox="1"/>
          <p:nvPr/>
        </p:nvSpPr>
        <p:spPr>
          <a:xfrm>
            <a:off x="3283148" y="104405"/>
            <a:ext cx="850169" cy="369332"/>
          </a:xfrm>
          <a:prstGeom prst="rect">
            <a:avLst/>
          </a:prstGeom>
          <a:noFill/>
        </p:spPr>
        <p:txBody>
          <a:bodyPr wrap="none" rtlCol="0">
            <a:spAutoFit/>
          </a:bodyPr>
          <a:lstStyle/>
          <a:p>
            <a:r>
              <a:rPr lang="it-IT" dirty="0" smtClean="0"/>
              <a:t>control</a:t>
            </a:r>
            <a:endParaRPr lang="en-GB" dirty="0"/>
          </a:p>
        </p:txBody>
      </p:sp>
      <p:sp>
        <p:nvSpPr>
          <p:cNvPr id="19" name="Rettangolo 18"/>
          <p:cNvSpPr/>
          <p:nvPr/>
        </p:nvSpPr>
        <p:spPr>
          <a:xfrm>
            <a:off x="1556766" y="5493432"/>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Immagin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744" y="5677415"/>
            <a:ext cx="625875" cy="417250"/>
          </a:xfrm>
          <a:prstGeom prst="rect">
            <a:avLst/>
          </a:prstGeom>
        </p:spPr>
      </p:pic>
      <p:sp>
        <p:nvSpPr>
          <p:cNvPr id="21" name="Rettangolo 20"/>
          <p:cNvSpPr/>
          <p:nvPr/>
        </p:nvSpPr>
        <p:spPr>
          <a:xfrm>
            <a:off x="1556766" y="5605899"/>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1026" name="Picture 2" descr="LED - Basic Red 5mm | Raspberry Pi - Ardui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677" y="5677415"/>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22" name="AutoShape 4" descr="Push button 12mm | Raspberry Pi - Ardui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AutoShape 6" descr="Push button 12mm | Raspberry Pi - Arduin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AutoShape 8" descr="Push button 12mm | Raspberry Pi - Arduin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5380" y="5624585"/>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Connettore 2 29"/>
          <p:cNvCxnSpPr>
            <a:stCxn id="6" idx="6"/>
            <a:endCxn id="14" idx="2"/>
          </p:cNvCxnSpPr>
          <p:nvPr/>
        </p:nvCxnSpPr>
        <p:spPr>
          <a:xfrm flipV="1">
            <a:off x="2257276" y="876995"/>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34" name="Connettore 2 33"/>
          <p:cNvCxnSpPr>
            <a:stCxn id="14" idx="6"/>
            <a:endCxn id="10" idx="2"/>
          </p:cNvCxnSpPr>
          <p:nvPr/>
        </p:nvCxnSpPr>
        <p:spPr>
          <a:xfrm>
            <a:off x="4135280" y="876995"/>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5" name="CasellaDiTesto 44"/>
          <p:cNvSpPr txBox="1"/>
          <p:nvPr/>
        </p:nvSpPr>
        <p:spPr>
          <a:xfrm>
            <a:off x="5527604" y="5710669"/>
            <a:ext cx="417102" cy="338554"/>
          </a:xfrm>
          <a:prstGeom prst="rect">
            <a:avLst/>
          </a:prstGeom>
          <a:noFill/>
        </p:spPr>
        <p:txBody>
          <a:bodyPr wrap="none" rtlCol="0">
            <a:spAutoFit/>
          </a:bodyPr>
          <a:lstStyle/>
          <a:p>
            <a:r>
              <a:rPr lang="it-IT" sz="1600" b="1" dirty="0" smtClean="0">
                <a:solidFill>
                  <a:srgbClr val="C00000"/>
                </a:solidFill>
              </a:rPr>
              <a:t>(2)</a:t>
            </a:r>
            <a:endParaRPr lang="en-GB" sz="1600" b="1" dirty="0">
              <a:solidFill>
                <a:srgbClr val="C00000"/>
              </a:solidFill>
            </a:endParaRPr>
          </a:p>
        </p:txBody>
      </p:sp>
      <p:sp>
        <p:nvSpPr>
          <p:cNvPr id="46" name="CasellaDiTesto 45"/>
          <p:cNvSpPr txBox="1"/>
          <p:nvPr/>
        </p:nvSpPr>
        <p:spPr>
          <a:xfrm>
            <a:off x="7919720" y="5879946"/>
            <a:ext cx="417102" cy="338554"/>
          </a:xfrm>
          <a:prstGeom prst="rect">
            <a:avLst/>
          </a:prstGeom>
          <a:noFill/>
        </p:spPr>
        <p:txBody>
          <a:bodyPr wrap="none" rtlCol="0">
            <a:spAutoFit/>
          </a:bodyPr>
          <a:lstStyle/>
          <a:p>
            <a:r>
              <a:rPr lang="it-IT" sz="1600" b="1" dirty="0" smtClean="0">
                <a:solidFill>
                  <a:srgbClr val="C00000"/>
                </a:solidFill>
              </a:rPr>
              <a:t>(3)</a:t>
            </a:r>
            <a:endParaRPr lang="en-GB" sz="1600" b="1" dirty="0">
              <a:solidFill>
                <a:srgbClr val="C00000"/>
              </a:solidFill>
            </a:endParaRPr>
          </a:p>
        </p:txBody>
      </p:sp>
      <p:sp>
        <p:nvSpPr>
          <p:cNvPr id="4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8" name="Gruppo 57"/>
          <p:cNvGrpSpPr/>
          <p:nvPr/>
        </p:nvGrpSpPr>
        <p:grpSpPr>
          <a:xfrm>
            <a:off x="1604278" y="1925783"/>
            <a:ext cx="812663" cy="763297"/>
            <a:chOff x="2441713" y="1277482"/>
            <a:chExt cx="812663" cy="763297"/>
          </a:xfrm>
        </p:grpSpPr>
        <p:sp>
          <p:nvSpPr>
            <p:cNvPr id="59" name="Parallelogramma 5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0" name="Ovale 5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1" name="Triangolo isoscele 6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2" name="Gruppo 61"/>
          <p:cNvGrpSpPr/>
          <p:nvPr/>
        </p:nvGrpSpPr>
        <p:grpSpPr>
          <a:xfrm>
            <a:off x="5482223" y="1916832"/>
            <a:ext cx="812663" cy="763297"/>
            <a:chOff x="2441713" y="1277482"/>
            <a:chExt cx="812663" cy="763297"/>
          </a:xfrm>
        </p:grpSpPr>
        <p:sp>
          <p:nvSpPr>
            <p:cNvPr id="63" name="Parallelogramma 6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4" name="Ovale 6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Triangolo isoscele 6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65"/>
          <p:cNvGrpSpPr/>
          <p:nvPr/>
        </p:nvGrpSpPr>
        <p:grpSpPr>
          <a:xfrm>
            <a:off x="3482282" y="1916832"/>
            <a:ext cx="812663" cy="763297"/>
            <a:chOff x="2441713" y="1277482"/>
            <a:chExt cx="812663" cy="763297"/>
          </a:xfrm>
        </p:grpSpPr>
        <p:sp>
          <p:nvSpPr>
            <p:cNvPr id="67" name="Parallelogramma 6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8" name="Ovale 6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9" name="Triangolo isoscele 6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70" name="CasellaDiTesto 69"/>
          <p:cNvSpPr txBox="1"/>
          <p:nvPr/>
        </p:nvSpPr>
        <p:spPr>
          <a:xfrm>
            <a:off x="1517682" y="1599667"/>
            <a:ext cx="820353" cy="369332"/>
          </a:xfrm>
          <a:prstGeom prst="rect">
            <a:avLst/>
          </a:prstGeom>
          <a:noFill/>
        </p:spPr>
        <p:txBody>
          <a:bodyPr wrap="none" rtlCol="0">
            <a:spAutoFit/>
          </a:bodyPr>
          <a:lstStyle/>
          <a:p>
            <a:r>
              <a:rPr lang="it-IT" dirty="0" err="1" smtClean="0"/>
              <a:t>button</a:t>
            </a:r>
            <a:endParaRPr lang="en-GB" dirty="0"/>
          </a:p>
        </p:txBody>
      </p:sp>
      <p:sp>
        <p:nvSpPr>
          <p:cNvPr id="71" name="CasellaDiTesto 70"/>
          <p:cNvSpPr txBox="1"/>
          <p:nvPr/>
        </p:nvSpPr>
        <p:spPr>
          <a:xfrm>
            <a:off x="5677923" y="1547500"/>
            <a:ext cx="474810" cy="369332"/>
          </a:xfrm>
          <a:prstGeom prst="rect">
            <a:avLst/>
          </a:prstGeom>
          <a:noFill/>
        </p:spPr>
        <p:txBody>
          <a:bodyPr wrap="none" rtlCol="0">
            <a:spAutoFit/>
          </a:bodyPr>
          <a:lstStyle/>
          <a:p>
            <a:r>
              <a:rPr lang="it-IT" dirty="0" smtClean="0"/>
              <a:t>led</a:t>
            </a:r>
            <a:endParaRPr lang="en-GB" dirty="0"/>
          </a:p>
        </p:txBody>
      </p:sp>
      <p:sp>
        <p:nvSpPr>
          <p:cNvPr id="72" name="CasellaDiTesto 71"/>
          <p:cNvSpPr txBox="1"/>
          <p:nvPr/>
        </p:nvSpPr>
        <p:spPr>
          <a:xfrm>
            <a:off x="3379871" y="1547499"/>
            <a:ext cx="850169" cy="369332"/>
          </a:xfrm>
          <a:prstGeom prst="rect">
            <a:avLst/>
          </a:prstGeom>
          <a:noFill/>
        </p:spPr>
        <p:txBody>
          <a:bodyPr wrap="none" rtlCol="0">
            <a:spAutoFit/>
          </a:bodyPr>
          <a:lstStyle/>
          <a:p>
            <a:r>
              <a:rPr lang="it-IT" dirty="0" smtClean="0"/>
              <a:t>control</a:t>
            </a:r>
            <a:endParaRPr lang="en-GB" dirty="0"/>
          </a:p>
        </p:txBody>
      </p:sp>
      <p:cxnSp>
        <p:nvCxnSpPr>
          <p:cNvPr id="74" name="Connettore 2 73"/>
          <p:cNvCxnSpPr>
            <a:stCxn id="68" idx="6"/>
            <a:endCxn id="64" idx="2"/>
          </p:cNvCxnSpPr>
          <p:nvPr/>
        </p:nvCxnSpPr>
        <p:spPr>
          <a:xfrm>
            <a:off x="4232003" y="2320089"/>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75" name="Gruppo 74"/>
          <p:cNvGrpSpPr/>
          <p:nvPr/>
        </p:nvGrpSpPr>
        <p:grpSpPr>
          <a:xfrm>
            <a:off x="2620571" y="2191043"/>
            <a:ext cx="592487" cy="258092"/>
            <a:chOff x="5133975" y="5295900"/>
            <a:chExt cx="342900" cy="238125"/>
          </a:xfrm>
        </p:grpSpPr>
        <p:sp>
          <p:nvSpPr>
            <p:cNvPr id="76" name="Figura a mano libera 7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Figura a mano libera 7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3" name="Gruppo 82"/>
          <p:cNvGrpSpPr/>
          <p:nvPr/>
        </p:nvGrpSpPr>
        <p:grpSpPr>
          <a:xfrm>
            <a:off x="3672648" y="4481353"/>
            <a:ext cx="812663" cy="763297"/>
            <a:chOff x="2441713" y="1277482"/>
            <a:chExt cx="812663" cy="763297"/>
          </a:xfrm>
        </p:grpSpPr>
        <p:sp>
          <p:nvSpPr>
            <p:cNvPr id="84" name="Parallelogramma 8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5" name="Ovale 8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6" name="Triangolo isoscele 8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7" name="Gruppo 86"/>
          <p:cNvGrpSpPr/>
          <p:nvPr/>
        </p:nvGrpSpPr>
        <p:grpSpPr>
          <a:xfrm>
            <a:off x="1672707" y="4481353"/>
            <a:ext cx="812663" cy="763297"/>
            <a:chOff x="2441713" y="1277482"/>
            <a:chExt cx="812663" cy="763297"/>
          </a:xfrm>
        </p:grpSpPr>
        <p:sp>
          <p:nvSpPr>
            <p:cNvPr id="88" name="Parallelogramma 8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9" name="Ovale 8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0" name="Triangolo isoscele 8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2" name="CasellaDiTesto 91"/>
          <p:cNvSpPr txBox="1"/>
          <p:nvPr/>
        </p:nvSpPr>
        <p:spPr>
          <a:xfrm>
            <a:off x="3868348" y="4112021"/>
            <a:ext cx="474810" cy="369332"/>
          </a:xfrm>
          <a:prstGeom prst="rect">
            <a:avLst/>
          </a:prstGeom>
          <a:noFill/>
        </p:spPr>
        <p:txBody>
          <a:bodyPr wrap="none" rtlCol="0">
            <a:spAutoFit/>
          </a:bodyPr>
          <a:lstStyle/>
          <a:p>
            <a:r>
              <a:rPr lang="it-IT" dirty="0" smtClean="0"/>
              <a:t>led</a:t>
            </a:r>
            <a:endParaRPr lang="en-GB" dirty="0"/>
          </a:p>
        </p:txBody>
      </p:sp>
      <p:sp>
        <p:nvSpPr>
          <p:cNvPr id="93" name="CasellaDiTesto 92"/>
          <p:cNvSpPr txBox="1"/>
          <p:nvPr/>
        </p:nvSpPr>
        <p:spPr>
          <a:xfrm>
            <a:off x="1570296" y="4112020"/>
            <a:ext cx="850169" cy="369332"/>
          </a:xfrm>
          <a:prstGeom prst="rect">
            <a:avLst/>
          </a:prstGeom>
          <a:noFill/>
        </p:spPr>
        <p:txBody>
          <a:bodyPr wrap="none" rtlCol="0">
            <a:spAutoFit/>
          </a:bodyPr>
          <a:lstStyle/>
          <a:p>
            <a:r>
              <a:rPr lang="it-IT" dirty="0" smtClean="0"/>
              <a:t>control</a:t>
            </a:r>
            <a:endParaRPr lang="en-GB" dirty="0"/>
          </a:p>
        </p:txBody>
      </p:sp>
      <p:sp>
        <p:nvSpPr>
          <p:cNvPr id="99" name="Ovale 33">
            <a:extLst>
              <a:ext uri="{FF2B5EF4-FFF2-40B4-BE49-F238E27FC236}">
                <a16:creationId xmlns="" xmlns:a16="http://schemas.microsoft.com/office/drawing/2014/main" id="{3D0173EE-08DD-4F1E-9226-740254360410}"/>
              </a:ext>
            </a:extLst>
          </p:cNvPr>
          <p:cNvSpPr/>
          <p:nvPr/>
        </p:nvSpPr>
        <p:spPr>
          <a:xfrm>
            <a:off x="1825808" y="5183992"/>
            <a:ext cx="151429" cy="126112"/>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0" name="Ovale 33">
            <a:extLst>
              <a:ext uri="{FF2B5EF4-FFF2-40B4-BE49-F238E27FC236}">
                <a16:creationId xmlns="" xmlns:a16="http://schemas.microsoft.com/office/drawing/2014/main" id="{3D0173EE-08DD-4F1E-9226-740254360410}"/>
              </a:ext>
            </a:extLst>
          </p:cNvPr>
          <p:cNvSpPr/>
          <p:nvPr/>
        </p:nvSpPr>
        <p:spPr>
          <a:xfrm>
            <a:off x="3826069" y="4880049"/>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01" name="Connettore 2 100"/>
          <p:cNvCxnSpPr>
            <a:stCxn id="100" idx="4"/>
            <a:endCxn id="20" idx="0"/>
          </p:cNvCxnSpPr>
          <p:nvPr/>
        </p:nvCxnSpPr>
        <p:spPr>
          <a:xfrm>
            <a:off x="3975628" y="5172966"/>
            <a:ext cx="402054" cy="504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Connettore 1 101"/>
          <p:cNvCxnSpPr>
            <a:stCxn id="99" idx="4"/>
            <a:endCxn id="21" idx="0"/>
          </p:cNvCxnSpPr>
          <p:nvPr/>
        </p:nvCxnSpPr>
        <p:spPr>
          <a:xfrm flipH="1">
            <a:off x="1762523" y="5310104"/>
            <a:ext cx="139000" cy="29579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e 33">
            <a:extLst>
              <a:ext uri="{FF2B5EF4-FFF2-40B4-BE49-F238E27FC236}">
                <a16:creationId xmlns="" xmlns:a16="http://schemas.microsoft.com/office/drawing/2014/main" id="{3D0173EE-08DD-4F1E-9226-740254360410}"/>
              </a:ext>
            </a:extLst>
          </p:cNvPr>
          <p:cNvSpPr/>
          <p:nvPr/>
        </p:nvSpPr>
        <p:spPr>
          <a:xfrm>
            <a:off x="1773554" y="4884610"/>
            <a:ext cx="299118" cy="292917"/>
          </a:xfrm>
          <a:prstGeom prst="ellipse">
            <a:avLst/>
          </a:prstGeom>
          <a:solidFill>
            <a:srgbClr val="66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8" name="CasellaDiTesto 107"/>
          <p:cNvSpPr txBox="1"/>
          <p:nvPr/>
        </p:nvSpPr>
        <p:spPr>
          <a:xfrm>
            <a:off x="2004813" y="4884610"/>
            <a:ext cx="572593" cy="261610"/>
          </a:xfrm>
          <a:prstGeom prst="rect">
            <a:avLst/>
          </a:prstGeom>
          <a:noFill/>
        </p:spPr>
        <p:txBody>
          <a:bodyPr wrap="none" rtlCol="0">
            <a:spAutoFit/>
          </a:bodyPr>
          <a:lstStyle/>
          <a:p>
            <a:r>
              <a:rPr lang="it-IT" sz="1050" dirty="0" err="1" smtClean="0"/>
              <a:t>button</a:t>
            </a:r>
            <a:endParaRPr lang="en-GB" sz="1050" dirty="0"/>
          </a:p>
        </p:txBody>
      </p:sp>
      <p:grpSp>
        <p:nvGrpSpPr>
          <p:cNvPr id="115" name="Gruppo 114"/>
          <p:cNvGrpSpPr/>
          <p:nvPr/>
        </p:nvGrpSpPr>
        <p:grpSpPr>
          <a:xfrm>
            <a:off x="1687014" y="3199279"/>
            <a:ext cx="812663" cy="763297"/>
            <a:chOff x="2441713" y="1277482"/>
            <a:chExt cx="812663" cy="763297"/>
          </a:xfrm>
        </p:grpSpPr>
        <p:sp>
          <p:nvSpPr>
            <p:cNvPr id="116" name="Parallelogramma 11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17" name="Ovale 11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8" name="Triangolo isoscele 11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9" name="Gruppo 118"/>
          <p:cNvGrpSpPr/>
          <p:nvPr/>
        </p:nvGrpSpPr>
        <p:grpSpPr>
          <a:xfrm>
            <a:off x="5564959" y="3190328"/>
            <a:ext cx="812663" cy="763297"/>
            <a:chOff x="2441713" y="1277482"/>
            <a:chExt cx="812663" cy="763297"/>
          </a:xfrm>
        </p:grpSpPr>
        <p:sp>
          <p:nvSpPr>
            <p:cNvPr id="120" name="Parallelogramma 11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21" name="Ovale 12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2" name="Triangolo isoscele 12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23" name="Gruppo 122"/>
          <p:cNvGrpSpPr/>
          <p:nvPr/>
        </p:nvGrpSpPr>
        <p:grpSpPr>
          <a:xfrm>
            <a:off x="3565018" y="3190328"/>
            <a:ext cx="812663" cy="763297"/>
            <a:chOff x="2441713" y="1277482"/>
            <a:chExt cx="812663" cy="763297"/>
          </a:xfrm>
        </p:grpSpPr>
        <p:sp>
          <p:nvSpPr>
            <p:cNvPr id="124" name="Parallelogramma 12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25" name="Ovale 12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6" name="Triangolo isoscele 12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7" name="CasellaDiTesto 126"/>
          <p:cNvSpPr txBox="1"/>
          <p:nvPr/>
        </p:nvSpPr>
        <p:spPr>
          <a:xfrm>
            <a:off x="1600418" y="2873163"/>
            <a:ext cx="820353" cy="369332"/>
          </a:xfrm>
          <a:prstGeom prst="rect">
            <a:avLst/>
          </a:prstGeom>
          <a:noFill/>
        </p:spPr>
        <p:txBody>
          <a:bodyPr wrap="none" rtlCol="0">
            <a:spAutoFit/>
          </a:bodyPr>
          <a:lstStyle/>
          <a:p>
            <a:r>
              <a:rPr lang="it-IT" dirty="0" err="1" smtClean="0"/>
              <a:t>button</a:t>
            </a:r>
            <a:endParaRPr lang="en-GB" dirty="0"/>
          </a:p>
        </p:txBody>
      </p:sp>
      <p:grpSp>
        <p:nvGrpSpPr>
          <p:cNvPr id="129" name="Gruppo 128"/>
          <p:cNvGrpSpPr/>
          <p:nvPr/>
        </p:nvGrpSpPr>
        <p:grpSpPr>
          <a:xfrm>
            <a:off x="2703307" y="3464539"/>
            <a:ext cx="592487" cy="258092"/>
            <a:chOff x="5133975" y="5295900"/>
            <a:chExt cx="342900" cy="238125"/>
          </a:xfrm>
        </p:grpSpPr>
        <p:sp>
          <p:nvSpPr>
            <p:cNvPr id="130" name="Figura a mano libera 129"/>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1" name="Figura a mano libera 130"/>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2" name="Figura a mano libera 131"/>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3" name="Gruppo 132"/>
          <p:cNvGrpSpPr/>
          <p:nvPr/>
        </p:nvGrpSpPr>
        <p:grpSpPr>
          <a:xfrm>
            <a:off x="4560869" y="3443227"/>
            <a:ext cx="592487" cy="258092"/>
            <a:chOff x="5133975" y="5295900"/>
            <a:chExt cx="342900" cy="238125"/>
          </a:xfrm>
        </p:grpSpPr>
        <p:sp>
          <p:nvSpPr>
            <p:cNvPr id="134" name="Figura a mano libera 13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5" name="Figura a mano libera 13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6" name="Figura a mano libera 13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7" name="CasellaDiTesto 136"/>
          <p:cNvSpPr txBox="1"/>
          <p:nvPr/>
        </p:nvSpPr>
        <p:spPr>
          <a:xfrm>
            <a:off x="5632847" y="2863090"/>
            <a:ext cx="474810" cy="369332"/>
          </a:xfrm>
          <a:prstGeom prst="rect">
            <a:avLst/>
          </a:prstGeom>
          <a:noFill/>
        </p:spPr>
        <p:txBody>
          <a:bodyPr wrap="none" rtlCol="0">
            <a:spAutoFit/>
          </a:bodyPr>
          <a:lstStyle/>
          <a:p>
            <a:r>
              <a:rPr lang="it-IT" dirty="0" smtClean="0"/>
              <a:t>led</a:t>
            </a:r>
            <a:endParaRPr lang="en-GB" dirty="0"/>
          </a:p>
        </p:txBody>
      </p:sp>
      <p:sp>
        <p:nvSpPr>
          <p:cNvPr id="138" name="CasellaDiTesto 137"/>
          <p:cNvSpPr txBox="1"/>
          <p:nvPr/>
        </p:nvSpPr>
        <p:spPr>
          <a:xfrm>
            <a:off x="3572200" y="2873164"/>
            <a:ext cx="850169" cy="369332"/>
          </a:xfrm>
          <a:prstGeom prst="rect">
            <a:avLst/>
          </a:prstGeom>
          <a:noFill/>
        </p:spPr>
        <p:txBody>
          <a:bodyPr wrap="none" rtlCol="0">
            <a:spAutoFit/>
          </a:bodyPr>
          <a:lstStyle/>
          <a:p>
            <a:r>
              <a:rPr lang="it-IT" dirty="0" smtClean="0"/>
              <a:t>control</a:t>
            </a:r>
            <a:endParaRPr lang="en-GB" dirty="0"/>
          </a:p>
        </p:txBody>
      </p:sp>
      <p:sp>
        <p:nvSpPr>
          <p:cNvPr id="140" name="Nuvola 139"/>
          <p:cNvSpPr/>
          <p:nvPr/>
        </p:nvSpPr>
        <p:spPr>
          <a:xfrm>
            <a:off x="2481080" y="4632105"/>
            <a:ext cx="1182808"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Tree>
    <p:extLst>
      <p:ext uri="{BB962C8B-B14F-4D97-AF65-F5344CB8AC3E}">
        <p14:creationId xmlns:p14="http://schemas.microsoft.com/office/powerpoint/2010/main" val="3310273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99" y="309947"/>
            <a:ext cx="1872208" cy="139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uppo 4"/>
          <p:cNvGrpSpPr/>
          <p:nvPr/>
        </p:nvGrpSpPr>
        <p:grpSpPr>
          <a:xfrm>
            <a:off x="913003" y="2071544"/>
            <a:ext cx="812663" cy="763297"/>
            <a:chOff x="2441713" y="1277482"/>
            <a:chExt cx="812663" cy="763297"/>
          </a:xfrm>
        </p:grpSpPr>
        <p:sp>
          <p:nvSpPr>
            <p:cNvPr id="6" name="Parallelogramma 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 name="Ovale 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 name="Triangolo isoscele 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 name="CasellaDiTesto 8"/>
          <p:cNvSpPr txBox="1"/>
          <p:nvPr/>
        </p:nvSpPr>
        <p:spPr>
          <a:xfrm>
            <a:off x="829947" y="1745428"/>
            <a:ext cx="1006686" cy="369332"/>
          </a:xfrm>
          <a:prstGeom prst="rect">
            <a:avLst/>
          </a:prstGeom>
          <a:noFill/>
        </p:spPr>
        <p:txBody>
          <a:bodyPr wrap="none" rtlCol="0">
            <a:spAutoFit/>
          </a:bodyPr>
          <a:lstStyle/>
          <a:p>
            <a:r>
              <a:rPr lang="it-IT" dirty="0" err="1" smtClean="0"/>
              <a:t>frontend</a:t>
            </a:r>
            <a:endParaRPr lang="en-GB" dirty="0"/>
          </a:p>
        </p:txBody>
      </p:sp>
      <p:sp>
        <p:nvSpPr>
          <p:cNvPr id="10" name="CasellaDiTesto 9"/>
          <p:cNvSpPr txBox="1"/>
          <p:nvPr/>
        </p:nvSpPr>
        <p:spPr>
          <a:xfrm>
            <a:off x="2873323" y="867237"/>
            <a:ext cx="952248" cy="369332"/>
          </a:xfrm>
          <a:prstGeom prst="rect">
            <a:avLst/>
          </a:prstGeom>
          <a:noFill/>
        </p:spPr>
        <p:txBody>
          <a:bodyPr wrap="none" rtlCol="0">
            <a:spAutoFit/>
          </a:bodyPr>
          <a:lstStyle/>
          <a:p>
            <a:r>
              <a:rPr lang="it-IT" dirty="0" smtClean="0"/>
              <a:t>browser</a:t>
            </a:r>
            <a:endParaRPr lang="en-GB" dirty="0"/>
          </a:p>
        </p:txBody>
      </p:sp>
      <p:grpSp>
        <p:nvGrpSpPr>
          <p:cNvPr id="11" name="Gruppo 10"/>
          <p:cNvGrpSpPr/>
          <p:nvPr/>
        </p:nvGrpSpPr>
        <p:grpSpPr>
          <a:xfrm>
            <a:off x="4811620" y="1999045"/>
            <a:ext cx="812663" cy="763297"/>
            <a:chOff x="2441713" y="1277482"/>
            <a:chExt cx="812663" cy="763297"/>
          </a:xfrm>
        </p:grpSpPr>
        <p:sp>
          <p:nvSpPr>
            <p:cNvPr id="12" name="Parallelogramma 11"/>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3" name="Ovale 12"/>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4" name="Triangolo isoscele 13"/>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5" name="Gruppo 14"/>
          <p:cNvGrpSpPr/>
          <p:nvPr/>
        </p:nvGrpSpPr>
        <p:grpSpPr>
          <a:xfrm>
            <a:off x="3191237" y="1999045"/>
            <a:ext cx="812663" cy="763297"/>
            <a:chOff x="2441713" y="1277482"/>
            <a:chExt cx="812663" cy="763297"/>
          </a:xfrm>
        </p:grpSpPr>
        <p:sp>
          <p:nvSpPr>
            <p:cNvPr id="16" name="Parallelogramma 1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7" name="Ovale 1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Triangolo isoscele 1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CasellaDiTesto 18"/>
          <p:cNvSpPr txBox="1"/>
          <p:nvPr/>
        </p:nvSpPr>
        <p:spPr>
          <a:xfrm>
            <a:off x="5007320" y="1629713"/>
            <a:ext cx="474810" cy="369332"/>
          </a:xfrm>
          <a:prstGeom prst="rect">
            <a:avLst/>
          </a:prstGeom>
          <a:noFill/>
        </p:spPr>
        <p:txBody>
          <a:bodyPr wrap="none" rtlCol="0">
            <a:spAutoFit/>
          </a:bodyPr>
          <a:lstStyle/>
          <a:p>
            <a:r>
              <a:rPr lang="it-IT" dirty="0" smtClean="0"/>
              <a:t>led</a:t>
            </a:r>
            <a:endParaRPr lang="en-GB" dirty="0"/>
          </a:p>
        </p:txBody>
      </p:sp>
      <p:sp>
        <p:nvSpPr>
          <p:cNvPr id="20" name="CasellaDiTesto 19"/>
          <p:cNvSpPr txBox="1"/>
          <p:nvPr/>
        </p:nvSpPr>
        <p:spPr>
          <a:xfrm>
            <a:off x="3088826" y="1629712"/>
            <a:ext cx="850169" cy="369332"/>
          </a:xfrm>
          <a:prstGeom prst="rect">
            <a:avLst/>
          </a:prstGeom>
          <a:noFill/>
        </p:spPr>
        <p:txBody>
          <a:bodyPr wrap="none" rtlCol="0">
            <a:spAutoFit/>
          </a:bodyPr>
          <a:lstStyle/>
          <a:p>
            <a:r>
              <a:rPr lang="it-IT" dirty="0" smtClean="0"/>
              <a:t>control</a:t>
            </a:r>
            <a:endParaRPr lang="en-GB" dirty="0"/>
          </a:p>
        </p:txBody>
      </p:sp>
      <p:cxnSp>
        <p:nvCxnSpPr>
          <p:cNvPr id="21" name="Connettore 2 20"/>
          <p:cNvCxnSpPr>
            <a:stCxn id="17" idx="6"/>
            <a:endCxn id="13" idx="2"/>
          </p:cNvCxnSpPr>
          <p:nvPr/>
        </p:nvCxnSpPr>
        <p:spPr>
          <a:xfrm>
            <a:off x="3940958" y="2402302"/>
            <a:ext cx="870662"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2" name="Nuvola 21"/>
          <p:cNvSpPr/>
          <p:nvPr/>
        </p:nvSpPr>
        <p:spPr>
          <a:xfrm>
            <a:off x="1662723" y="2098246"/>
            <a:ext cx="1528513"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Tree>
    <p:extLst>
      <p:ext uri="{BB962C8B-B14F-4D97-AF65-F5344CB8AC3E}">
        <p14:creationId xmlns:p14="http://schemas.microsoft.com/office/powerpoint/2010/main" val="2419082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52</a:t>
            </a:fld>
            <a:endParaRPr lang="it-IT"/>
          </a:p>
        </p:txBody>
      </p:sp>
      <p:sp>
        <p:nvSpPr>
          <p:cNvPr id="9" name="Rettangolo 8"/>
          <p:cNvSpPr/>
          <p:nvPr/>
        </p:nvSpPr>
        <p:spPr>
          <a:xfrm>
            <a:off x="6948264" y="0"/>
            <a:ext cx="1555298"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MVC</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ttangolo 7"/>
          <p:cNvSpPr/>
          <p:nvPr/>
        </p:nvSpPr>
        <p:spPr>
          <a:xfrm>
            <a:off x="123059" y="810945"/>
            <a:ext cx="9020941" cy="923330"/>
          </a:xfrm>
          <a:prstGeom prst="rect">
            <a:avLst/>
          </a:prstGeom>
        </p:spPr>
        <p:txBody>
          <a:bodyPr wrap="square">
            <a:spAutoFit/>
          </a:bodyPr>
          <a:lstStyle/>
          <a:p>
            <a:pPr fontAlgn="base"/>
            <a:r>
              <a:rPr lang="en-US" dirty="0"/>
              <a:t>The </a:t>
            </a:r>
            <a:r>
              <a:rPr lang="en-US" b="1" dirty="0">
                <a:solidFill>
                  <a:srgbClr val="C00000"/>
                </a:solidFill>
              </a:rPr>
              <a:t>Model-</a:t>
            </a:r>
            <a:r>
              <a:rPr lang="en-US" b="1" dirty="0" err="1">
                <a:solidFill>
                  <a:srgbClr val="C00000"/>
                </a:solidFill>
              </a:rPr>
              <a:t>VIew</a:t>
            </a:r>
            <a:r>
              <a:rPr lang="en-US" b="1" dirty="0">
                <a:solidFill>
                  <a:srgbClr val="C00000"/>
                </a:solidFill>
              </a:rPr>
              <a:t>-Controller macro pattern </a:t>
            </a:r>
            <a:r>
              <a:rPr lang="en-US" dirty="0"/>
              <a:t>provides a framework for the structured division of responsibility between people and software in </a:t>
            </a:r>
            <a:r>
              <a:rPr lang="en-US" dirty="0" err="1"/>
              <a:t>IoT</a:t>
            </a:r>
            <a:r>
              <a:rPr lang="en-US" dirty="0"/>
              <a:t> applications. It also provides a framework for high level interoperability between data sources, control elements, and UI elements.</a:t>
            </a:r>
          </a:p>
        </p:txBody>
      </p:sp>
      <p:pic>
        <p:nvPicPr>
          <p:cNvPr id="11" name="Picture 2" descr="https://lh4.googleusercontent.com/8vy57G6WJYC5sC24qI2Lfo-5vI18V5PCJibygU_xtwO3hezI8IP1jWpEQW4LBrAtsM6reFeiB2C22af2L3MG_u2Y2WbFY4LRcoFnzQFO-PuTCw9XAIt3Pw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59" y="1916832"/>
            <a:ext cx="5128679" cy="4248472"/>
          </a:xfrm>
          <a:prstGeom prst="rect">
            <a:avLst/>
          </a:prstGeom>
          <a:noFill/>
          <a:extLst>
            <a:ext uri="{909E8E84-426E-40DD-AFC4-6F175D3DCCD1}">
              <a14:hiddenFill xmlns:a14="http://schemas.microsoft.com/office/drawing/2010/main">
                <a:solidFill>
                  <a:srgbClr val="FFFFFF"/>
                </a:solidFill>
              </a14:hiddenFill>
            </a:ext>
          </a:extLst>
        </p:spPr>
      </p:pic>
      <p:sp>
        <p:nvSpPr>
          <p:cNvPr id="12" name="Rettangolo 11"/>
          <p:cNvSpPr/>
          <p:nvPr/>
        </p:nvSpPr>
        <p:spPr>
          <a:xfrm>
            <a:off x="5278743" y="2564904"/>
            <a:ext cx="3744416" cy="3416320"/>
          </a:xfrm>
          <a:prstGeom prst="rect">
            <a:avLst/>
          </a:prstGeom>
        </p:spPr>
        <p:txBody>
          <a:bodyPr wrap="square">
            <a:spAutoFit/>
          </a:bodyPr>
          <a:lstStyle/>
          <a:p>
            <a:r>
              <a:rPr lang="en-US" dirty="0"/>
              <a:t>The</a:t>
            </a:r>
            <a:r>
              <a:rPr lang="en-US" b="1" dirty="0" smtClean="0">
                <a:solidFill>
                  <a:srgbClr val="C00000"/>
                </a:solidFill>
              </a:rPr>
              <a:t> Model</a:t>
            </a:r>
            <a:r>
              <a:rPr lang="en-US" dirty="0" smtClean="0"/>
              <a:t> </a:t>
            </a:r>
            <a:r>
              <a:rPr lang="en-US" dirty="0"/>
              <a:t>is a representation or an </a:t>
            </a:r>
            <a:r>
              <a:rPr lang="en-US" dirty="0">
                <a:solidFill>
                  <a:srgbClr val="FF0000"/>
                </a:solidFill>
              </a:rPr>
              <a:t>abstraction</a:t>
            </a:r>
            <a:r>
              <a:rPr lang="en-US" dirty="0"/>
              <a:t> of the physical things and their attributes, which </a:t>
            </a:r>
            <a:r>
              <a:rPr lang="en-US" i="1" dirty="0"/>
              <a:t>informs</a:t>
            </a:r>
            <a:r>
              <a:rPr lang="en-US" dirty="0"/>
              <a:t> a Controller. </a:t>
            </a:r>
            <a:endParaRPr lang="en-US" dirty="0" smtClean="0"/>
          </a:p>
          <a:p>
            <a:r>
              <a:rPr lang="en-US" dirty="0" smtClean="0"/>
              <a:t>The </a:t>
            </a:r>
            <a:r>
              <a:rPr lang="en-US" b="1" dirty="0">
                <a:solidFill>
                  <a:srgbClr val="C00000"/>
                </a:solidFill>
              </a:rPr>
              <a:t>Controller</a:t>
            </a:r>
            <a:r>
              <a:rPr lang="en-US" dirty="0">
                <a:solidFill>
                  <a:srgbClr val="C00000"/>
                </a:solidFill>
              </a:rPr>
              <a:t> </a:t>
            </a:r>
            <a:r>
              <a:rPr lang="en-US" dirty="0"/>
              <a:t>is </a:t>
            </a:r>
            <a:r>
              <a:rPr lang="en-US" dirty="0" smtClean="0"/>
              <a:t> software </a:t>
            </a:r>
            <a:r>
              <a:rPr lang="en-US" dirty="0"/>
              <a:t>which makes </a:t>
            </a:r>
            <a:r>
              <a:rPr lang="en-US" i="1" dirty="0"/>
              <a:t>actuation</a:t>
            </a:r>
            <a:r>
              <a:rPr lang="en-US" dirty="0"/>
              <a:t> decisions based on the information, and sends actuation commands to the thing using it’s modeled affordances. </a:t>
            </a:r>
            <a:endParaRPr lang="en-US" dirty="0" smtClean="0"/>
          </a:p>
          <a:p>
            <a:r>
              <a:rPr lang="en-US" b="1" i="1" dirty="0" smtClean="0"/>
              <a:t>The </a:t>
            </a:r>
            <a:r>
              <a:rPr lang="en-US" b="1" i="1" dirty="0"/>
              <a:t>software goal is to maintain a desired state of the thing through it’s model.</a:t>
            </a:r>
          </a:p>
        </p:txBody>
      </p:sp>
    </p:spTree>
    <p:extLst>
      <p:ext uri="{BB962C8B-B14F-4D97-AF65-F5344CB8AC3E}">
        <p14:creationId xmlns:p14="http://schemas.microsoft.com/office/powerpoint/2010/main" val="12653513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SISTEMI: una visione ‘olistica’</a:t>
            </a:r>
            <a:endParaRPr lang="en-GB" dirty="0"/>
          </a:p>
        </p:txBody>
      </p:sp>
      <p:sp>
        <p:nvSpPr>
          <p:cNvPr id="5" name="Segnaposto contenuto 4"/>
          <p:cNvSpPr>
            <a:spLocks noGrp="1"/>
          </p:cNvSpPr>
          <p:nvPr>
            <p:ph idx="1"/>
          </p:nvPr>
        </p:nvSpPr>
        <p:spPr>
          <a:xfrm>
            <a:off x="457200" y="1600201"/>
            <a:ext cx="8229600" cy="2188840"/>
          </a:xfrm>
        </p:spPr>
        <p:txBody>
          <a:bodyPr>
            <a:normAutofit/>
          </a:bodyPr>
          <a:lstStyle/>
          <a:p>
            <a:r>
              <a:rPr lang="it-IT" dirty="0" smtClean="0"/>
              <a:t>VISTE DI UN SISTEMA</a:t>
            </a:r>
          </a:p>
          <a:p>
            <a:pPr lvl="1"/>
            <a:r>
              <a:rPr lang="it-IT" dirty="0" smtClean="0"/>
              <a:t>Dal di fuori (cosa fa)</a:t>
            </a:r>
          </a:p>
          <a:p>
            <a:pPr lvl="1"/>
            <a:r>
              <a:rPr lang="it-IT" dirty="0" smtClean="0"/>
              <a:t>Dal di dentro (come è fatto)</a:t>
            </a:r>
          </a:p>
          <a:p>
            <a:r>
              <a:rPr lang="it-IT" dirty="0"/>
              <a:t>ARCHITETTURA ESAGONALE</a:t>
            </a:r>
          </a:p>
          <a:p>
            <a:pPr lvl="1"/>
            <a:endParaRPr lang="it-IT" dirty="0" smtClean="0"/>
          </a:p>
          <a:p>
            <a:endParaRPr lang="en-GB" dirty="0"/>
          </a:p>
        </p:txBody>
      </p:sp>
      <p:sp>
        <p:nvSpPr>
          <p:cNvPr id="2" name="Segnaposto piè di pagina 1"/>
          <p:cNvSpPr>
            <a:spLocks noGrp="1"/>
          </p:cNvSpPr>
          <p:nvPr>
            <p:ph type="ftr" sz="quarter" idx="11"/>
          </p:nvPr>
        </p:nvSpPr>
        <p:spPr/>
        <p:txBody>
          <a:bodyPr/>
          <a:lstStyle/>
          <a:p>
            <a:r>
              <a:rPr lang="it-IT" smtClean="0"/>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53</a:t>
            </a:fld>
            <a:endParaRPr lang="it-IT"/>
          </a:p>
        </p:txBody>
      </p:sp>
      <p:sp>
        <p:nvSpPr>
          <p:cNvPr id="6" name="Rettangolo 5"/>
          <p:cNvSpPr/>
          <p:nvPr/>
        </p:nvSpPr>
        <p:spPr>
          <a:xfrm>
            <a:off x="539552" y="3717032"/>
            <a:ext cx="4104456" cy="1477328"/>
          </a:xfrm>
          <a:prstGeom prst="rect">
            <a:avLst/>
          </a:prstGeom>
        </p:spPr>
        <p:txBody>
          <a:bodyPr wrap="square">
            <a:spAutoFit/>
          </a:bodyPr>
          <a:lstStyle/>
          <a:p>
            <a:r>
              <a:rPr lang="en-GB" dirty="0"/>
              <a:t>The connection between the </a:t>
            </a:r>
            <a:r>
              <a:rPr lang="en-GB" i="1" dirty="0"/>
              <a:t>inside </a:t>
            </a:r>
            <a:r>
              <a:rPr lang="en-GB" dirty="0"/>
              <a:t>and the </a:t>
            </a:r>
            <a:r>
              <a:rPr lang="en-GB" i="1" dirty="0"/>
              <a:t>outside </a:t>
            </a:r>
            <a:r>
              <a:rPr lang="en-GB" dirty="0"/>
              <a:t>part of the system is realized via abstractions called </a:t>
            </a:r>
            <a:r>
              <a:rPr lang="en-GB" i="1" dirty="0"/>
              <a:t>ports</a:t>
            </a:r>
            <a:r>
              <a:rPr lang="en-GB" dirty="0"/>
              <a:t> and their implementation counterparts called </a:t>
            </a:r>
            <a:r>
              <a:rPr lang="en-GB" i="1" dirty="0"/>
              <a:t>adapters</a:t>
            </a:r>
            <a:r>
              <a:rPr lang="en-GB" dirty="0"/>
              <a:t>.</a:t>
            </a:r>
            <a:endParaRPr lang="it-IT" dirty="0"/>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3068960"/>
            <a:ext cx="3196024" cy="3128903"/>
          </a:xfrm>
          <a:prstGeom prst="rect">
            <a:avLst/>
          </a:prstGeom>
        </p:spPr>
      </p:pic>
    </p:spTree>
    <p:extLst>
      <p:ext uri="{BB962C8B-B14F-4D97-AF65-F5344CB8AC3E}">
        <p14:creationId xmlns:p14="http://schemas.microsoft.com/office/powerpoint/2010/main" val="2579288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Hexagonal Architecture</a:t>
            </a:r>
            <a:br>
              <a:rPr lang="en-GB" b="1" dirty="0"/>
            </a:br>
            <a:r>
              <a:rPr lang="en-GB" b="1" dirty="0" smtClean="0"/>
              <a:t>(</a:t>
            </a:r>
            <a:r>
              <a:rPr lang="it-IT" dirty="0" smtClean="0"/>
              <a:t>Port-Adapter)</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Alistair Cockburn</a:t>
            </a:r>
            <a:endParaRPr lang="en-GB" dirty="0" smtClean="0"/>
          </a:p>
          <a:p>
            <a:r>
              <a:rPr lang="en-GB" dirty="0" smtClean="0"/>
              <a:t>Allow </a:t>
            </a:r>
            <a:r>
              <a:rPr lang="en-GB" dirty="0"/>
              <a:t>an application to </a:t>
            </a:r>
            <a:r>
              <a:rPr lang="en-GB" dirty="0">
                <a:solidFill>
                  <a:srgbClr val="0070C0"/>
                </a:solidFill>
              </a:rPr>
              <a:t>equally be driven </a:t>
            </a:r>
            <a:r>
              <a:rPr lang="en-GB" dirty="0"/>
              <a:t>by users, programs, automated test or batch scripts, and to be developed and tested in isolation from its eventual run-time devices and databases. </a:t>
            </a:r>
            <a:endParaRPr lang="en-GB" dirty="0" smtClean="0"/>
          </a:p>
          <a:p>
            <a:r>
              <a:rPr lang="en-GB" dirty="0" smtClean="0"/>
              <a:t>As </a:t>
            </a:r>
            <a:r>
              <a:rPr lang="en-GB" dirty="0"/>
              <a:t>events arrive from the outside world at a port, a technology-specific adapter converts it into a usable procedure call or message and passes it to the application. </a:t>
            </a:r>
            <a:r>
              <a:rPr lang="en-GB" dirty="0" smtClean="0"/>
              <a:t>The </a:t>
            </a:r>
            <a:r>
              <a:rPr lang="en-GB" dirty="0"/>
              <a:t>application is </a:t>
            </a:r>
            <a:r>
              <a:rPr lang="en-GB" dirty="0">
                <a:solidFill>
                  <a:srgbClr val="0070C0"/>
                </a:solidFill>
              </a:rPr>
              <a:t>blissfully ignorant of the nature of the input device</a:t>
            </a:r>
            <a:r>
              <a:rPr lang="en-GB" dirty="0"/>
              <a:t>. </a:t>
            </a:r>
            <a:endParaRPr lang="en-GB" dirty="0" smtClean="0"/>
          </a:p>
          <a:p>
            <a:r>
              <a:rPr lang="en-GB" dirty="0" smtClean="0"/>
              <a:t>When </a:t>
            </a:r>
            <a:r>
              <a:rPr lang="en-GB" dirty="0"/>
              <a:t>the application has something to send out, it </a:t>
            </a:r>
            <a:r>
              <a:rPr lang="en-GB" dirty="0">
                <a:solidFill>
                  <a:srgbClr val="0070C0"/>
                </a:solidFill>
              </a:rPr>
              <a:t>sends it out through a port to an adapter</a:t>
            </a:r>
            <a:r>
              <a:rPr lang="en-GB" dirty="0"/>
              <a:t>, which creates the appropriate signals needed by the receiving technology (human or automated). </a:t>
            </a:r>
            <a:endParaRPr lang="en-GB" dirty="0" smtClean="0"/>
          </a:p>
          <a:p>
            <a:r>
              <a:rPr lang="en-GB" dirty="0" smtClean="0"/>
              <a:t>The </a:t>
            </a:r>
            <a:r>
              <a:rPr lang="en-GB" dirty="0"/>
              <a:t>application has a semantically sound interaction with the adapters on all sides of it, </a:t>
            </a:r>
            <a:r>
              <a:rPr lang="en-GB" dirty="0">
                <a:solidFill>
                  <a:srgbClr val="0070C0"/>
                </a:solidFill>
              </a:rPr>
              <a:t>without actually knowing the nature of the things on the other side of the adapters</a:t>
            </a:r>
            <a:r>
              <a:rPr lang="en-GB" dirty="0"/>
              <a:t>.</a:t>
            </a:r>
          </a:p>
        </p:txBody>
      </p:sp>
      <p:sp>
        <p:nvSpPr>
          <p:cNvPr id="4" name="Segnaposto piè di pagina 3"/>
          <p:cNvSpPr>
            <a:spLocks noGrp="1"/>
          </p:cNvSpPr>
          <p:nvPr>
            <p:ph type="ftr" sz="quarter" idx="11"/>
          </p:nvPr>
        </p:nvSpPr>
        <p:spPr/>
        <p:txBody>
          <a:bodyPr/>
          <a:lstStyle/>
          <a:p>
            <a:r>
              <a:rPr lang="it-IT" smtClean="0"/>
              <a:t>ANatali  - DISI - IOT - Univeristy of Bologna</a:t>
            </a:r>
            <a:endParaRPr lang="it-IT"/>
          </a:p>
        </p:txBody>
      </p:sp>
      <p:sp>
        <p:nvSpPr>
          <p:cNvPr id="5" name="Segnaposto numero diapositiva 4"/>
          <p:cNvSpPr>
            <a:spLocks noGrp="1"/>
          </p:cNvSpPr>
          <p:nvPr>
            <p:ph type="sldNum" sz="quarter" idx="12"/>
          </p:nvPr>
        </p:nvSpPr>
        <p:spPr/>
        <p:txBody>
          <a:bodyPr/>
          <a:lstStyle/>
          <a:p>
            <a:fld id="{03E3EE0D-7662-4732-93DA-E3593AA869E4}" type="slidenum">
              <a:rPr lang="it-IT" smtClean="0"/>
              <a:t>54</a:t>
            </a:fld>
            <a:endParaRPr lang="it-IT"/>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3536" y="188640"/>
            <a:ext cx="1544607" cy="1512168"/>
          </a:xfrm>
          <a:prstGeom prst="rect">
            <a:avLst/>
          </a:prstGeom>
        </p:spPr>
      </p:pic>
    </p:spTree>
    <p:extLst>
      <p:ext uri="{BB962C8B-B14F-4D97-AF65-F5344CB8AC3E}">
        <p14:creationId xmlns:p14="http://schemas.microsoft.com/office/powerpoint/2010/main" val="1551401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55</a:t>
            </a:fld>
            <a:endParaRPr lang="en-GB"/>
          </a:p>
        </p:txBody>
      </p:sp>
      <p:grpSp>
        <p:nvGrpSpPr>
          <p:cNvPr id="6" name="Gruppo 5"/>
          <p:cNvGrpSpPr/>
          <p:nvPr/>
        </p:nvGrpSpPr>
        <p:grpSpPr>
          <a:xfrm>
            <a:off x="275641" y="791586"/>
            <a:ext cx="8636350" cy="2549831"/>
            <a:chOff x="189637" y="4056171"/>
            <a:chExt cx="8636350" cy="2549831"/>
          </a:xfrm>
        </p:grpSpPr>
        <p:grpSp>
          <p:nvGrpSpPr>
            <p:cNvPr id="7" name="Gruppo 6"/>
            <p:cNvGrpSpPr/>
            <p:nvPr/>
          </p:nvGrpSpPr>
          <p:grpSpPr>
            <a:xfrm>
              <a:off x="1124977" y="4639630"/>
              <a:ext cx="6886778" cy="1667062"/>
              <a:chOff x="717275" y="1078923"/>
              <a:chExt cx="6886778" cy="1667062"/>
            </a:xfrm>
          </p:grpSpPr>
          <p:cxnSp>
            <p:nvCxnSpPr>
              <p:cNvPr id="21" name="Connettore 1 20"/>
              <p:cNvCxnSpPr>
                <a:stCxn id="22" idx="3"/>
                <a:endCxn id="25" idx="1"/>
              </p:cNvCxnSpPr>
              <p:nvPr/>
            </p:nvCxnSpPr>
            <p:spPr>
              <a:xfrm>
                <a:off x="1714664" y="1402089"/>
                <a:ext cx="4547227"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717275" y="1078923"/>
                <a:ext cx="997389"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Input</a:t>
                </a:r>
              </a:p>
              <a:p>
                <a:r>
                  <a:rPr lang="it-IT" dirty="0" err="1" smtClean="0"/>
                  <a:t>handling</a:t>
                </a:r>
                <a:endParaRPr lang="en-US" dirty="0"/>
              </a:p>
            </p:txBody>
          </p:sp>
          <p:sp>
            <p:nvSpPr>
              <p:cNvPr id="23" name="CasellaDiTesto 22"/>
              <p:cNvSpPr txBox="1"/>
              <p:nvPr/>
            </p:nvSpPr>
            <p:spPr>
              <a:xfrm>
                <a:off x="2032390" y="1102225"/>
                <a:ext cx="1245021"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Application</a:t>
                </a:r>
              </a:p>
              <a:p>
                <a:r>
                  <a:rPr lang="it-IT" dirty="0" smtClean="0"/>
                  <a:t>service</a:t>
                </a:r>
                <a:endParaRPr lang="en-US" dirty="0"/>
              </a:p>
            </p:txBody>
          </p:sp>
          <p:sp>
            <p:nvSpPr>
              <p:cNvPr id="24" name="CasellaDiTesto 23"/>
              <p:cNvSpPr txBox="1"/>
              <p:nvPr/>
            </p:nvSpPr>
            <p:spPr>
              <a:xfrm>
                <a:off x="4101651" y="1112739"/>
                <a:ext cx="91884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Domain</a:t>
                </a:r>
              </a:p>
              <a:p>
                <a:r>
                  <a:rPr lang="it-IT" dirty="0" smtClean="0"/>
                  <a:t>model</a:t>
                </a:r>
                <a:endParaRPr lang="en-US" dirty="0"/>
              </a:p>
            </p:txBody>
          </p:sp>
          <p:sp>
            <p:nvSpPr>
              <p:cNvPr id="25" name="CasellaDiTesto 24"/>
              <p:cNvSpPr txBox="1"/>
              <p:nvPr/>
            </p:nvSpPr>
            <p:spPr>
              <a:xfrm>
                <a:off x="6261891" y="1078923"/>
                <a:ext cx="918521"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Output</a:t>
                </a:r>
              </a:p>
              <a:p>
                <a:r>
                  <a:rPr lang="it-IT" dirty="0" err="1" smtClean="0"/>
                  <a:t>adapter</a:t>
                </a:r>
                <a:endParaRPr lang="en-US" dirty="0"/>
              </a:p>
            </p:txBody>
          </p:sp>
          <p:sp>
            <p:nvSpPr>
              <p:cNvPr id="26" name="CasellaDiTesto 25"/>
              <p:cNvSpPr txBox="1"/>
              <p:nvPr/>
            </p:nvSpPr>
            <p:spPr>
              <a:xfrm>
                <a:off x="727213" y="1778901"/>
                <a:ext cx="939681"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smtClean="0"/>
                  <a:t>GUI</a:t>
                </a:r>
              </a:p>
            </p:txBody>
          </p:sp>
          <p:sp>
            <p:nvSpPr>
              <p:cNvPr id="27" name="CasellaDiTesto 26"/>
              <p:cNvSpPr txBox="1"/>
              <p:nvPr/>
            </p:nvSpPr>
            <p:spPr>
              <a:xfrm>
                <a:off x="2013419" y="1781647"/>
                <a:ext cx="1831399"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err="1" smtClean="0"/>
                  <a:t>Transactions</a:t>
                </a:r>
                <a:endParaRPr lang="it-IT" dirty="0" smtClean="0"/>
              </a:p>
              <a:p>
                <a:r>
                  <a:rPr lang="it-IT" dirty="0" smtClean="0"/>
                  <a:t>Task </a:t>
                </a:r>
                <a:r>
                  <a:rPr lang="it-IT" dirty="0" err="1" smtClean="0"/>
                  <a:t>coordination</a:t>
                </a:r>
                <a:endParaRPr lang="it-IT" dirty="0" smtClean="0"/>
              </a:p>
            </p:txBody>
          </p:sp>
          <p:sp>
            <p:nvSpPr>
              <p:cNvPr id="28" name="CasellaDiTesto 27"/>
              <p:cNvSpPr txBox="1"/>
              <p:nvPr/>
            </p:nvSpPr>
            <p:spPr>
              <a:xfrm>
                <a:off x="4101651" y="1822655"/>
                <a:ext cx="1589794"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Entities</a:t>
                </a:r>
                <a:endParaRPr lang="it-IT" dirty="0" smtClean="0"/>
              </a:p>
              <a:p>
                <a:r>
                  <a:rPr lang="it-IT" dirty="0" smtClean="0"/>
                  <a:t>Business </a:t>
                </a:r>
                <a:r>
                  <a:rPr lang="it-IT" dirty="0" err="1" smtClean="0"/>
                  <a:t>Logic</a:t>
                </a:r>
                <a:endParaRPr lang="it-IT" dirty="0" smtClean="0"/>
              </a:p>
              <a:p>
                <a:r>
                  <a:rPr lang="it-IT" dirty="0" smtClean="0"/>
                  <a:t>Domain </a:t>
                </a:r>
                <a:r>
                  <a:rPr lang="it-IT" dirty="0" err="1" smtClean="0"/>
                  <a:t>events</a:t>
                </a:r>
                <a:endParaRPr lang="it-IT" dirty="0" smtClean="0"/>
              </a:p>
            </p:txBody>
          </p:sp>
          <p:sp>
            <p:nvSpPr>
              <p:cNvPr id="29" name="CasellaDiTesto 28"/>
              <p:cNvSpPr txBox="1"/>
              <p:nvPr/>
            </p:nvSpPr>
            <p:spPr>
              <a:xfrm>
                <a:off x="6261891" y="1781712"/>
                <a:ext cx="1342162"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Repositories</a:t>
                </a:r>
                <a:endParaRPr lang="it-IT" dirty="0" smtClean="0"/>
              </a:p>
              <a:p>
                <a:r>
                  <a:rPr lang="it-IT" dirty="0" err="1" smtClean="0"/>
                  <a:t>Documents</a:t>
                </a:r>
                <a:endParaRPr lang="it-IT" dirty="0" smtClean="0"/>
              </a:p>
              <a:p>
                <a:r>
                  <a:rPr lang="it-IT" dirty="0" smtClean="0"/>
                  <a:t>Cache</a:t>
                </a:r>
              </a:p>
            </p:txBody>
          </p:sp>
        </p:grpSp>
        <p:pic>
          <p:nvPicPr>
            <p:cNvPr id="8" name="Picture 2" descr="Risultati immagini per world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21" y="4676635"/>
              <a:ext cx="742708" cy="61892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o 8"/>
            <p:cNvGrpSpPr/>
            <p:nvPr/>
          </p:nvGrpSpPr>
          <p:grpSpPr>
            <a:xfrm flipH="1">
              <a:off x="6012160" y="6333902"/>
              <a:ext cx="788824" cy="272100"/>
              <a:chOff x="5133975" y="5295900"/>
              <a:chExt cx="342900" cy="238125"/>
            </a:xfrm>
          </p:grpSpPr>
          <p:sp>
            <p:nvSpPr>
              <p:cNvPr id="18" name="Figura a mano libera 1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igura a mano libera 1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igura a mano libera 1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0" name="Gruppo 9"/>
            <p:cNvGrpSpPr/>
            <p:nvPr/>
          </p:nvGrpSpPr>
          <p:grpSpPr>
            <a:xfrm>
              <a:off x="189637" y="5396156"/>
              <a:ext cx="788824" cy="272100"/>
              <a:chOff x="5133975" y="5295900"/>
              <a:chExt cx="342900" cy="238125"/>
            </a:xfrm>
          </p:grpSpPr>
          <p:sp>
            <p:nvSpPr>
              <p:cNvPr id="15" name="Figura a mano libera 14"/>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Figura a mano libera 15"/>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igura a mano libera 16"/>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1" name="Picture 8" descr="Risultati immagini per database symb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562" y="4567206"/>
              <a:ext cx="717425" cy="79117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ttore 2 11"/>
            <p:cNvCxnSpPr>
              <a:stCxn id="25" idx="3"/>
              <a:endCxn id="11" idx="1"/>
            </p:cNvCxnSpPr>
            <p:nvPr/>
          </p:nvCxnSpPr>
          <p:spPr>
            <a:xfrm>
              <a:off x="7588114" y="4962796"/>
              <a:ext cx="5204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ttore 4 12"/>
            <p:cNvCxnSpPr>
              <a:stCxn id="23" idx="0"/>
              <a:endCxn id="25" idx="0"/>
            </p:cNvCxnSpPr>
            <p:nvPr/>
          </p:nvCxnSpPr>
          <p:spPr>
            <a:xfrm rot="5400000" flipH="1" flipV="1">
              <a:off x="5084077" y="2618156"/>
              <a:ext cx="23302" cy="4066251"/>
            </a:xfrm>
            <a:prstGeom prst="bentConnector3">
              <a:avLst>
                <a:gd name="adj1" fmla="val 108103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4673815" y="4056171"/>
              <a:ext cx="1252843" cy="369332"/>
            </a:xfrm>
            <a:prstGeom prst="rect">
              <a:avLst/>
            </a:prstGeom>
            <a:noFill/>
          </p:spPr>
          <p:txBody>
            <a:bodyPr wrap="none" rtlCol="0">
              <a:spAutoFit/>
            </a:bodyPr>
            <a:lstStyle/>
            <a:p>
              <a:r>
                <a:rPr lang="it-IT" dirty="0" err="1" smtClean="0"/>
                <a:t>persistence</a:t>
              </a:r>
              <a:endParaRPr lang="en-US" dirty="0"/>
            </a:p>
          </p:txBody>
        </p:sp>
      </p:grpSp>
      <p:sp>
        <p:nvSpPr>
          <p:cNvPr id="30" name="CasellaDiTesto 29"/>
          <p:cNvSpPr txBox="1"/>
          <p:nvPr/>
        </p:nvSpPr>
        <p:spPr>
          <a:xfrm>
            <a:off x="706855" y="3717032"/>
            <a:ext cx="7328545"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sz="2800" dirty="0" err="1" smtClean="0"/>
              <a:t>Inherits</a:t>
            </a:r>
            <a:r>
              <a:rPr lang="it-IT" sz="2800" dirty="0" smtClean="0"/>
              <a:t> or use?  </a:t>
            </a:r>
            <a:r>
              <a:rPr lang="it-IT" sz="2800" dirty="0" smtClean="0">
                <a:sym typeface="Wingdings" panose="05000000000000000000" pitchFamily="2" charset="2"/>
              </a:rPr>
              <a:t> The </a:t>
            </a:r>
            <a:r>
              <a:rPr lang="it-IT" sz="2800" dirty="0" err="1" smtClean="0">
                <a:sym typeface="Wingdings" panose="05000000000000000000" pitchFamily="2" charset="2"/>
              </a:rPr>
              <a:t>resource</a:t>
            </a:r>
            <a:r>
              <a:rPr lang="it-IT" sz="2800" dirty="0" smtClean="0">
                <a:sym typeface="Wingdings" panose="05000000000000000000" pitchFamily="2" charset="2"/>
              </a:rPr>
              <a:t> </a:t>
            </a:r>
            <a:r>
              <a:rPr lang="it-IT" sz="2800" dirty="0" smtClean="0"/>
              <a:t>USES the model</a:t>
            </a:r>
            <a:endParaRPr lang="en-GB" sz="2800" dirty="0"/>
          </a:p>
        </p:txBody>
      </p:sp>
    </p:spTree>
    <p:extLst>
      <p:ext uri="{BB962C8B-B14F-4D97-AF65-F5344CB8AC3E}">
        <p14:creationId xmlns:p14="http://schemas.microsoft.com/office/powerpoint/2010/main" val="13921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ttangolo arrotondato 98"/>
          <p:cNvSpPr/>
          <p:nvPr/>
        </p:nvSpPr>
        <p:spPr>
          <a:xfrm>
            <a:off x="5759689" y="5051639"/>
            <a:ext cx="881175" cy="77689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ttangolo arrotondato 11"/>
          <p:cNvSpPr/>
          <p:nvPr/>
        </p:nvSpPr>
        <p:spPr>
          <a:xfrm>
            <a:off x="6642497" y="5039845"/>
            <a:ext cx="1169863" cy="77689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5" name="Gruppo 94"/>
          <p:cNvGrpSpPr/>
          <p:nvPr/>
        </p:nvGrpSpPr>
        <p:grpSpPr>
          <a:xfrm>
            <a:off x="7227584" y="5064614"/>
            <a:ext cx="512661" cy="451653"/>
            <a:chOff x="2441713" y="1277482"/>
            <a:chExt cx="812663" cy="763297"/>
          </a:xfrm>
        </p:grpSpPr>
        <p:sp>
          <p:nvSpPr>
            <p:cNvPr id="96" name="Parallelogramma 9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97" name="Ovale 9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8" name="Triangolo isoscele 9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1532500" y="3173875"/>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273259" y="3465508"/>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31689" y="3777462"/>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1058812" y="2919496"/>
            <a:ext cx="947375" cy="369332"/>
          </a:xfrm>
          <a:prstGeom prst="rect">
            <a:avLst/>
          </a:prstGeom>
        </p:spPr>
        <p:txBody>
          <a:bodyPr wrap="none">
            <a:spAutoFit/>
          </a:bodyPr>
          <a:lstStyle/>
          <a:p>
            <a:r>
              <a:rPr lang="en-GB" dirty="0"/>
              <a:t>collision</a:t>
            </a:r>
          </a:p>
        </p:txBody>
      </p:sp>
      <p:grpSp>
        <p:nvGrpSpPr>
          <p:cNvPr id="55" name="Gruppo 54"/>
          <p:cNvGrpSpPr/>
          <p:nvPr/>
        </p:nvGrpSpPr>
        <p:grpSpPr>
          <a:xfrm>
            <a:off x="1278412" y="3288828"/>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5662481" y="3138672"/>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186785" y="369893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4450945" y="3264414"/>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050377" y="3809879"/>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4759341" y="4227564"/>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4618680" y="4313998"/>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4745743" y="3882225"/>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5463446" y="2950484"/>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4520034" y="2858731"/>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055933" y="5064614"/>
            <a:ext cx="558683" cy="519971"/>
            <a:chOff x="4403491" y="4276791"/>
            <a:chExt cx="749721" cy="720080"/>
          </a:xfrm>
        </p:grpSpPr>
        <p:sp>
          <p:nvSpPr>
            <p:cNvPr id="82"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 xmlns:a16="http://schemas.microsoft.com/office/drawing/2014/main" id="{A4E6BBEC-1E11-48AC-9881-2BCB8F6CF48A}"/>
              </a:ext>
            </a:extLst>
          </p:cNvPr>
          <p:cNvSpPr/>
          <p:nvPr/>
        </p:nvSpPr>
        <p:spPr>
          <a:xfrm>
            <a:off x="6234767" y="437332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6339667" y="4513642"/>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5137771" y="5126424"/>
            <a:ext cx="1285929" cy="215444"/>
          </a:xfrm>
          <a:prstGeom prst="rect">
            <a:avLst/>
          </a:prstGeom>
        </p:spPr>
        <p:txBody>
          <a:bodyPr wrap="none">
            <a:spAutoFit/>
          </a:bodyPr>
          <a:lstStyle/>
          <a:p>
            <a:r>
              <a:rPr lang="en-GB" sz="800" dirty="0" err="1">
                <a:latin typeface="Arial" panose="020B0604020202020204" pitchFamily="34" charset="0"/>
                <a:cs typeface="Arial" panose="020B0604020202020204" pitchFamily="34" charset="0"/>
              </a:rPr>
              <a:t>virtualRobotSupportQak</a:t>
            </a:r>
            <a:endParaRPr lang="en-GB" sz="8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339070" y="5496010"/>
            <a:ext cx="716863" cy="215444"/>
          </a:xfrm>
          <a:prstGeom prst="rect">
            <a:avLst/>
          </a:prstGeom>
          <a:noFill/>
        </p:spPr>
        <p:txBody>
          <a:bodyPr wrap="none" rtlCol="0">
            <a:spAutoFit/>
          </a:bodyPr>
          <a:lstStyle/>
          <a:p>
            <a:r>
              <a:rPr lang="en-US" altLang="en-US" sz="8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 xmlns:a16="http://schemas.microsoft.com/office/drawing/2014/main" id="{3D0173EE-08DD-4F1E-9226-740254360410}"/>
              </a:ext>
            </a:extLst>
          </p:cNvPr>
          <p:cNvSpPr/>
          <p:nvPr/>
        </p:nvSpPr>
        <p:spPr>
          <a:xfrm>
            <a:off x="5856949" y="54470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6" name="Ovale 33">
            <a:extLst>
              <a:ext uri="{FF2B5EF4-FFF2-40B4-BE49-F238E27FC236}">
                <a16:creationId xmlns="" xmlns:a16="http://schemas.microsoft.com/office/drawing/2014/main" id="{A4E6BBEC-1E11-48AC-9881-2BCB8F6CF48A}"/>
              </a:ext>
            </a:extLst>
          </p:cNvPr>
          <p:cNvSpPr/>
          <p:nvPr/>
        </p:nvSpPr>
        <p:spPr>
          <a:xfrm>
            <a:off x="6690888" y="5081102"/>
            <a:ext cx="461901" cy="46963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2" name="Rettangolo 91"/>
          <p:cNvSpPr/>
          <p:nvPr/>
        </p:nvSpPr>
        <p:spPr>
          <a:xfrm>
            <a:off x="6572447" y="5159659"/>
            <a:ext cx="776175" cy="215444"/>
          </a:xfrm>
          <a:prstGeom prst="rect">
            <a:avLst/>
          </a:prstGeom>
        </p:spPr>
        <p:txBody>
          <a:bodyPr wrap="none">
            <a:spAutoFit/>
          </a:bodyPr>
          <a:lstStyle/>
          <a:p>
            <a:r>
              <a:rPr lang="en-GB" sz="800" dirty="0" err="1" smtClean="0">
                <a:latin typeface="Arial" panose="020B0604020202020204" pitchFamily="34" charset="0"/>
                <a:cs typeface="Arial" panose="020B0604020202020204" pitchFamily="34" charset="0"/>
              </a:rPr>
              <a:t>mbot</a:t>
            </a:r>
            <a:r>
              <a:rPr lang="en-GB" sz="800" dirty="0" err="1" smtClean="0">
                <a:latin typeface="Arial" panose="020B0604020202020204" pitchFamily="34" charset="0"/>
                <a:cs typeface="Arial" panose="020B0604020202020204" pitchFamily="34" charset="0"/>
              </a:rPr>
              <a:t>Support</a:t>
            </a:r>
            <a:endParaRPr lang="en-GB" sz="800" dirty="0">
              <a:latin typeface="Arial" panose="020B0604020202020204" pitchFamily="34" charset="0"/>
              <a:cs typeface="Arial" panose="020B0604020202020204" pitchFamily="34" charset="0"/>
            </a:endParaRPr>
          </a:p>
        </p:txBody>
      </p:sp>
      <p:sp>
        <p:nvSpPr>
          <p:cNvPr id="93" name="Ovale 33">
            <a:extLst>
              <a:ext uri="{FF2B5EF4-FFF2-40B4-BE49-F238E27FC236}">
                <a16:creationId xmlns="" xmlns:a16="http://schemas.microsoft.com/office/drawing/2014/main" id="{3D0173EE-08DD-4F1E-9226-740254360410}"/>
              </a:ext>
            </a:extLst>
          </p:cNvPr>
          <p:cNvSpPr/>
          <p:nvPr/>
        </p:nvSpPr>
        <p:spPr>
          <a:xfrm>
            <a:off x="7071665" y="551626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4"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7071665" y="5555129"/>
            <a:ext cx="447558" cy="215444"/>
          </a:xfrm>
          <a:prstGeom prst="rect">
            <a:avLst/>
          </a:prstGeom>
          <a:noFill/>
        </p:spPr>
        <p:txBody>
          <a:bodyPr wrap="none" rtlCol="0">
            <a:spAutoFit/>
          </a:bodyPr>
          <a:lstStyle/>
          <a:p>
            <a:r>
              <a:rPr lang="en-US" altLang="en-US" sz="800" dirty="0" smtClean="0">
                <a:latin typeface="Arial" panose="020B0604020202020204" pitchFamily="34" charset="0"/>
                <a:cs typeface="Arial" panose="020B0604020202020204" pitchFamily="34" charset="0"/>
              </a:rPr>
              <a:t>Serial</a:t>
            </a:r>
            <a:endParaRPr lang="en-US" altLang="en-US" sz="800" dirty="0">
              <a:latin typeface="Arial" panose="020B0604020202020204" pitchFamily="34" charset="0"/>
              <a:cs typeface="Arial" panose="020B0604020202020204" pitchFamily="34" charset="0"/>
            </a:endParaRPr>
          </a:p>
        </p:txBody>
      </p:sp>
      <p:sp>
        <p:nvSpPr>
          <p:cNvPr id="7" name="Rettangolo 6"/>
          <p:cNvSpPr/>
          <p:nvPr/>
        </p:nvSpPr>
        <p:spPr>
          <a:xfrm>
            <a:off x="7345137" y="5090185"/>
            <a:ext cx="1321196" cy="215444"/>
          </a:xfrm>
          <a:prstGeom prst="rect">
            <a:avLst/>
          </a:prstGeom>
          <a:noFill/>
        </p:spPr>
        <p:txBody>
          <a:bodyPr wrap="none" rtlCol="0">
            <a:spAutoFit/>
          </a:bodyPr>
          <a:lstStyle/>
          <a:p>
            <a:r>
              <a:rPr lang="en-GB" sz="800" dirty="0" err="1">
                <a:latin typeface="Arial" panose="020B0604020202020204" pitchFamily="34" charset="0"/>
                <a:cs typeface="Arial" panose="020B0604020202020204" pitchFamily="34" charset="0"/>
              </a:rPr>
              <a:t>robotDataSourceArduino</a:t>
            </a:r>
            <a:endParaRPr lang="en-GB"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23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64</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65</a:t>
            </a:fld>
            <a:endParaRPr lang="en-GB"/>
          </a:p>
        </p:txBody>
      </p:sp>
      <p:sp>
        <p:nvSpPr>
          <p:cNvPr id="4" name="Ovale 120">
            <a:extLst>
              <a:ext uri="{FF2B5EF4-FFF2-40B4-BE49-F238E27FC236}">
                <a16:creationId xmlns=""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66</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67</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69</a:t>
            </a:fld>
            <a:endParaRPr lang="en-GB"/>
          </a:p>
        </p:txBody>
      </p:sp>
      <p:sp>
        <p:nvSpPr>
          <p:cNvPr id="4" name="CasellaDiTesto 3"/>
          <p:cNvSpPr txBox="1"/>
          <p:nvPr/>
        </p:nvSpPr>
        <p:spPr>
          <a:xfrm>
            <a:off x="611560" y="548680"/>
            <a:ext cx="4719562" cy="1631216"/>
          </a:xfrm>
          <a:prstGeom prst="rect">
            <a:avLst/>
          </a:prstGeom>
          <a:noFill/>
        </p:spPr>
        <p:txBody>
          <a:bodyPr wrap="none" rtlCol="0">
            <a:spAutoFit/>
          </a:bodyPr>
          <a:lstStyle/>
          <a:p>
            <a:r>
              <a:rPr lang="it-IT" sz="4000" dirty="0" smtClean="0">
                <a:latin typeface="Arial" panose="020B0604020202020204" pitchFamily="34" charset="0"/>
                <a:cs typeface="Arial" panose="020B0604020202020204" pitchFamily="34" charset="0"/>
              </a:rPr>
              <a:t>Nuovo progetto </a:t>
            </a:r>
            <a:r>
              <a:rPr lang="it-IT" sz="4000" dirty="0">
                <a:solidFill>
                  <a:srgbClr val="C00000"/>
                </a:solidFill>
                <a:latin typeface="Arial" panose="020B0604020202020204" pitchFamily="34" charset="0"/>
                <a:cs typeface="Arial" panose="020B0604020202020204" pitchFamily="34" charset="0"/>
              </a:rPr>
              <a:t> </a:t>
            </a:r>
            <a:endParaRPr lang="it-IT" sz="4000" dirty="0" smtClean="0">
              <a:solidFill>
                <a:srgbClr val="C00000"/>
              </a:solidFill>
              <a:latin typeface="Arial" panose="020B0604020202020204" pitchFamily="34" charset="0"/>
              <a:cs typeface="Arial" panose="020B0604020202020204" pitchFamily="34" charset="0"/>
            </a:endParaRPr>
          </a:p>
          <a:p>
            <a:r>
              <a:rPr lang="it-IT" sz="6000" dirty="0" smtClean="0">
                <a:solidFill>
                  <a:srgbClr val="1318ED"/>
                </a:solidFill>
                <a:latin typeface="Arial" panose="020B0604020202020204" pitchFamily="34" charset="0"/>
                <a:cs typeface="Arial" panose="020B0604020202020204" pitchFamily="34" charset="0"/>
              </a:rPr>
              <a:t>it.unibo.bls20</a:t>
            </a:r>
            <a:endParaRPr lang="en-GB" sz="6000" dirty="0">
              <a:solidFill>
                <a:srgbClr val="1318ED"/>
              </a:solidFill>
              <a:latin typeface="Arial" panose="020B0604020202020204" pitchFamily="34" charset="0"/>
              <a:cs typeface="Arial" panose="020B0604020202020204" pitchFamily="34" charset="0"/>
            </a:endParaRPr>
          </a:p>
        </p:txBody>
      </p:sp>
      <p:sp>
        <p:nvSpPr>
          <p:cNvPr id="5" name="CasellaDiTesto 4"/>
          <p:cNvSpPr txBox="1"/>
          <p:nvPr/>
        </p:nvSpPr>
        <p:spPr>
          <a:xfrm>
            <a:off x="607510" y="2179896"/>
            <a:ext cx="7488832" cy="4401205"/>
          </a:xfrm>
          <a:prstGeom prst="rect">
            <a:avLst/>
          </a:prstGeom>
          <a:noFill/>
        </p:spPr>
        <p:txBody>
          <a:bodyPr wrap="square" rtlCol="0">
            <a:spAutoFit/>
          </a:bodyPr>
          <a:lstStyle/>
          <a:p>
            <a:r>
              <a:rPr lang="en-GB" sz="2800" b="1" dirty="0"/>
              <a:t>Note:</a:t>
            </a:r>
            <a:r>
              <a:rPr lang="en-GB" sz="2800" dirty="0"/>
              <a:t> If the run fails with Error: Could not find or load main class it may mean that the IDE can't find the *</a:t>
            </a:r>
            <a:r>
              <a:rPr lang="en-GB" sz="2800" dirty="0" err="1"/>
              <a:t>Kt</a:t>
            </a:r>
            <a:r>
              <a:rPr lang="en-GB" sz="2800" dirty="0"/>
              <a:t> </a:t>
            </a:r>
            <a:r>
              <a:rPr lang="en-GB" sz="2800" dirty="0" err="1">
                <a:solidFill>
                  <a:srgbClr val="C00000"/>
                </a:solidFill>
              </a:rPr>
              <a:t>Kotlin</a:t>
            </a:r>
            <a:r>
              <a:rPr lang="en-GB" sz="2800" dirty="0">
                <a:solidFill>
                  <a:srgbClr val="C00000"/>
                </a:solidFill>
              </a:rPr>
              <a:t> file related to the main class</a:t>
            </a:r>
            <a:r>
              <a:rPr lang="en-GB" sz="2800" dirty="0"/>
              <a:t>. To fix this, edit the corresponding Run Configuration in the </a:t>
            </a:r>
            <a:r>
              <a:rPr lang="en-GB" sz="2800" i="1" dirty="0"/>
              <a:t>Dependencies</a:t>
            </a:r>
            <a:r>
              <a:rPr lang="en-GB" sz="2800" dirty="0"/>
              <a:t> tab (or the </a:t>
            </a:r>
            <a:r>
              <a:rPr lang="en-GB" sz="2800" i="1" dirty="0" err="1"/>
              <a:t>Classpath</a:t>
            </a:r>
            <a:r>
              <a:rPr lang="en-GB" sz="2800" dirty="0"/>
              <a:t> tab, depending on the Eclipse version), choose </a:t>
            </a:r>
            <a:r>
              <a:rPr lang="en-GB" sz="2800" i="1" dirty="0"/>
              <a:t>Advanced</a:t>
            </a:r>
            <a:r>
              <a:rPr lang="en-GB" sz="2800" dirty="0"/>
              <a:t> and enter the folder containing the </a:t>
            </a:r>
            <a:r>
              <a:rPr lang="en-GB" sz="2800" dirty="0" err="1"/>
              <a:t>kotlin</a:t>
            </a:r>
            <a:r>
              <a:rPr lang="en-GB" sz="2800" dirty="0"/>
              <a:t> generated </a:t>
            </a:r>
            <a:r>
              <a:rPr lang="en-GB" sz="2800" i="1" dirty="0"/>
              <a:t>.class</a:t>
            </a:r>
            <a:r>
              <a:rPr lang="en-GB" sz="2800" dirty="0"/>
              <a:t> files (for example: </a:t>
            </a:r>
            <a:r>
              <a:rPr lang="en-GB" sz="2800" i="1" dirty="0"/>
              <a:t>build/classes/</a:t>
            </a:r>
            <a:r>
              <a:rPr lang="en-GB" sz="2800" i="1" dirty="0" err="1"/>
              <a:t>kotlin</a:t>
            </a:r>
            <a:r>
              <a:rPr lang="en-GB" sz="2800" i="1" dirty="0"/>
              <a:t>/main</a:t>
            </a:r>
            <a:r>
              <a:rPr lang="en-GB" sz="2800" dirty="0"/>
              <a:t>).</a:t>
            </a:r>
          </a:p>
          <a:p>
            <a:endParaRPr lang="en-GB" sz="2800" dirty="0"/>
          </a:p>
        </p:txBody>
      </p:sp>
    </p:spTree>
    <p:extLst>
      <p:ext uri="{BB962C8B-B14F-4D97-AF65-F5344CB8AC3E}">
        <p14:creationId xmlns:p14="http://schemas.microsoft.com/office/powerpoint/2010/main" val="37876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70</a:t>
            </a:fld>
            <a:endParaRPr lang="en-GB"/>
          </a:p>
        </p:txBody>
      </p:sp>
      <p:sp>
        <p:nvSpPr>
          <p:cNvPr id="4" name="CasellaDiTesto 3"/>
          <p:cNvSpPr txBox="1"/>
          <p:nvPr/>
        </p:nvSpPr>
        <p:spPr>
          <a:xfrm>
            <a:off x="611560" y="548680"/>
            <a:ext cx="7715574" cy="5016758"/>
          </a:xfrm>
          <a:prstGeom prst="rect">
            <a:avLst/>
          </a:prstGeom>
          <a:noFill/>
        </p:spPr>
        <p:txBody>
          <a:bodyPr wrap="none" rtlCol="0">
            <a:spAutoFit/>
          </a:bodyPr>
          <a:lstStyle/>
          <a:p>
            <a:r>
              <a:rPr lang="it-IT" sz="4000" dirty="0" smtClean="0">
                <a:solidFill>
                  <a:srgbClr val="1318ED"/>
                </a:solidFill>
                <a:latin typeface="Arial" panose="020B0604020202020204" pitchFamily="34" charset="0"/>
                <a:cs typeface="Arial" panose="020B0604020202020204" pitchFamily="34" charset="0"/>
              </a:rPr>
              <a:t>Disponibile</a:t>
            </a:r>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Versione </a:t>
            </a:r>
            <a:r>
              <a:rPr lang="it-IT" sz="4000" dirty="0" smtClean="0">
                <a:solidFill>
                  <a:srgbClr val="1318ED"/>
                </a:solidFill>
                <a:latin typeface="Arial" panose="020B0604020202020204" pitchFamily="34" charset="0"/>
                <a:cs typeface="Arial" panose="020B0604020202020204" pitchFamily="34" charset="0"/>
              </a:rPr>
              <a:t>1.2.4</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it.unibo.Qactork.ide_1.2.4.jar</a:t>
            </a:r>
            <a:endParaRPr lang="it-IT" sz="4000" dirty="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it.unibo.Qactork.ui_1.2.4.jar</a:t>
            </a:r>
            <a:endParaRPr lang="it-IT" sz="4000" dirty="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it.unibo.Qactork_1.2.4.jar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versione</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it.unibo.qakactor-2.4.jar</a:t>
            </a:r>
            <a:endParaRPr lang="it-IT" sz="4000" dirty="0">
              <a:solidFill>
                <a:srgbClr val="C00000"/>
              </a:solidFill>
              <a:latin typeface="Arial" panose="020B0604020202020204" pitchFamily="34" charset="0"/>
              <a:cs typeface="Arial" panose="020B0604020202020204" pitchFamily="34" charset="0"/>
            </a:endParaRPr>
          </a:p>
          <a:p>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71</a:t>
            </a:fld>
            <a:endParaRPr lang="en-GB"/>
          </a:p>
        </p:txBody>
      </p:sp>
      <p:pic>
        <p:nvPicPr>
          <p:cNvPr id="3074" name="Picture 2" descr="https://attachments.office.net/owa/antonio.natali%40unibo.it/service.svc/s/GetAttachmentThumbnail?id=AAMkADdkZDc2N2RlLTcxNTItNDg1NC1hZGQ3LTVlMDU0Zjk4NDQ0YgBGAAAAAADhvmGKeniXTIboL6uaPVDuBwDCr6vWYLRDTJe4q%2Fhm0skAAAACIK%2BeAAAaSiw%2BQJV%2BRYXBoRQwHcf4AAGOVJ5dAAABEgAQAOTCI1g8TsxAqzxrI5xs03Y%3D&amp;thumbnailType=2&amp;owa=outlook.office.com&amp;scriptVer=2020050302.03&amp;X-OWA-CANARY=_o_a5e8S0EaTWhSXTSbJNlAv1SAY99cYRu6bl5FIHeB4Euux8u9EqjO8ZkXGfFP0mlwH1GdthvI.&amp;token=eyJhbGciOiJSUzI1NiIsImtpZCI6IjU2MzU4ODUyMzRCOTI1MkRERTAwNTc2NkQ5RDlGMjc2NTY1RjYzRTIiLCJ4NXQiOiJWaldJVWpTNUpTM2VBRmRtMmRueWRsWmZZLUkiLCJ0eXAiOiJKV1QifQ.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gURXPs1AaFC3BJjM8CmpmYvDwiuY1cWRaDEaS_hQ5iqFtCoLzpZt7tuG1bNSRoZLoo0KvToUYAQUWxHlolI7NSCE3YdqRBEROlQhbP6b8tu0-WUsU2vfzO3338hRjNKe4sLzzHFZ0zPOJAOAc6FO6IWDFtxKMpRZLrqZ56rhkF3_uIrUA-Wj2DGzeWxFYEAdF01mpSQIG8rPWCPK5V3aDoMgOjidtrQaTyIZPEb26HiSvBg2uMKUoeLH8wKjhnp8-WWarmCDAlUIml1LwTYa9a0nQYboYwSY_eTqBDlLxh-5HfUhxLzM5pO94XyeeMUTffw6Dssls1OOEDjb8PyGzg&amp;animation=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489364" cy="504056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395536" y="404664"/>
            <a:ext cx="8042523" cy="369332"/>
          </a:xfrm>
          <a:prstGeom prst="rect">
            <a:avLst/>
          </a:prstGeom>
          <a:noFill/>
        </p:spPr>
        <p:txBody>
          <a:bodyPr wrap="none" rtlCol="0">
            <a:spAutoFit/>
          </a:bodyPr>
          <a:lstStyle/>
          <a:p>
            <a:r>
              <a:rPr lang="en-GB" dirty="0"/>
              <a:t>Ugo </a:t>
            </a:r>
            <a:r>
              <a:rPr lang="en-GB" dirty="0" err="1" smtClean="0"/>
              <a:t>Cavalcanti</a:t>
            </a:r>
            <a:r>
              <a:rPr lang="en-GB" dirty="0" smtClean="0"/>
              <a:t>  (</a:t>
            </a:r>
            <a:r>
              <a:rPr lang="en-GB" dirty="0" smtClean="0">
                <a:hlinkClick r:id="rId3"/>
              </a:rPr>
              <a:t>ugoleone.cavalcanti@studio.unibo.it</a:t>
            </a:r>
            <a:r>
              <a:rPr lang="en-GB" dirty="0" smtClean="0"/>
              <a:t>) : </a:t>
            </a:r>
            <a:r>
              <a:rPr lang="en-GB" dirty="0"/>
              <a:t>schema </a:t>
            </a:r>
            <a:r>
              <a:rPr lang="en-GB" dirty="0" err="1" smtClean="0"/>
              <a:t>connessioni</a:t>
            </a:r>
            <a:r>
              <a:rPr lang="en-GB" dirty="0" smtClean="0"/>
              <a:t> Arduino</a:t>
            </a:r>
            <a:endParaRPr lang="en-GB" dirty="0"/>
          </a:p>
        </p:txBody>
      </p:sp>
    </p:spTree>
    <p:extLst>
      <p:ext uri="{BB962C8B-B14F-4D97-AF65-F5344CB8AC3E}">
        <p14:creationId xmlns:p14="http://schemas.microsoft.com/office/powerpoint/2010/main" val="91882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63879</TotalTime>
  <Words>3209</Words>
  <Application>Microsoft Office PowerPoint</Application>
  <PresentationFormat>Presentazione su schermo (4:3)</PresentationFormat>
  <Paragraphs>1118</Paragraphs>
  <Slides>71</Slides>
  <Notes>5</Notes>
  <HiddenSlides>0</HiddenSlides>
  <MMClips>0</MMClips>
  <ScaleCrop>false</ScaleCrop>
  <HeadingPairs>
    <vt:vector size="4" baseType="variant">
      <vt:variant>
        <vt:lpstr>Tema</vt:lpstr>
      </vt:variant>
      <vt:variant>
        <vt:i4>1</vt:i4>
      </vt:variant>
      <vt:variant>
        <vt:lpstr>Titoli diapositive</vt:lpstr>
      </vt:variant>
      <vt:variant>
        <vt:i4>71</vt:i4>
      </vt:variant>
    </vt:vector>
  </HeadingPairs>
  <TitlesOfParts>
    <vt:vector size="72"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SISTEMI: una visione ‘olistica’</vt:lpstr>
      <vt:lpstr>Hexagonal Architecture (Port-Adapter)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328</cp:revision>
  <dcterms:created xsi:type="dcterms:W3CDTF">2020-02-19T17:19:21Z</dcterms:created>
  <dcterms:modified xsi:type="dcterms:W3CDTF">2020-05-13T08:35:07Z</dcterms:modified>
</cp:coreProperties>
</file>