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45"/>
  </p:notesMasterIdLst>
  <p:handoutMasterIdLst>
    <p:handoutMasterId r:id="rId46"/>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9" r:id="rId28"/>
    <p:sldId id="285" r:id="rId29"/>
    <p:sldId id="286" r:id="rId30"/>
    <p:sldId id="287" r:id="rId31"/>
    <p:sldId id="288" r:id="rId32"/>
    <p:sldId id="292" r:id="rId33"/>
    <p:sldId id="294" r:id="rId34"/>
    <p:sldId id="295" r:id="rId35"/>
    <p:sldId id="291" r:id="rId36"/>
    <p:sldId id="293" r:id="rId37"/>
    <p:sldId id="298" r:id="rId38"/>
    <p:sldId id="296" r:id="rId39"/>
    <p:sldId id="299" r:id="rId40"/>
    <p:sldId id="297" r:id="rId41"/>
    <p:sldId id="281" r:id="rId42"/>
    <p:sldId id="290" r:id="rId43"/>
    <p:sldId id="30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a:srgbClr val="66CCFF"/>
    <a:srgbClr val="1318ED"/>
    <a:srgbClr val="FFFF99"/>
    <a:srgbClr val="33CCCC"/>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45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31/03/2020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31/03/2020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42</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31/03/2020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31/03/2020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31/03/2020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31/03/2020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31/03/2020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31/03/2020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31/03/2020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smtClean="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smtClean="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smtClean="0">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28</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smtClean="0"/>
              <a:t>sensor</a:t>
            </a:r>
            <a:endParaRPr lang="en-GB" dirty="0"/>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smtClean="0"/>
              <a:t>[ </a:t>
            </a:r>
            <a:r>
              <a:rPr lang="en-GB" dirty="0" err="1" smtClean="0"/>
              <a:t>nStep</a:t>
            </a:r>
            <a:r>
              <a:rPr lang="en-GB" dirty="0" smtClean="0"/>
              <a:t> &lt; 4 ] collision</a:t>
            </a:r>
            <a:endParaRPr lang="en-GB" dirty="0"/>
          </a:p>
        </p:txBody>
      </p:sp>
      <p:sp>
        <p:nvSpPr>
          <p:cNvPr id="194" name="Rettangolo 193"/>
          <p:cNvSpPr/>
          <p:nvPr/>
        </p:nvSpPr>
        <p:spPr>
          <a:xfrm>
            <a:off x="5986526" y="4108637"/>
            <a:ext cx="489236" cy="369332"/>
          </a:xfrm>
          <a:prstGeom prst="rect">
            <a:avLst/>
          </a:prstGeom>
        </p:spPr>
        <p:txBody>
          <a:bodyPr wrap="none">
            <a:spAutoFit/>
          </a:bodyPr>
          <a:lstStyle/>
          <a:p>
            <a:r>
              <a:rPr lang="en-GB" dirty="0" smtClean="0">
                <a:solidFill>
                  <a:srgbClr val="1318ED"/>
                </a:solidFill>
              </a:rPr>
              <a:t>end</a:t>
            </a:r>
            <a:endParaRPr lang="en-GB" dirty="0">
              <a:solidFill>
                <a:srgbClr val="1318ED"/>
              </a:solidFill>
            </a:endParaRP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smtClean="0"/>
              <a:t>stop</a:t>
            </a:r>
            <a:endParaRPr lang="en-GB" dirty="0"/>
          </a:p>
        </p:txBody>
      </p:sp>
      <p:sp>
        <p:nvSpPr>
          <p:cNvPr id="202" name="Rettangolo 201"/>
          <p:cNvSpPr/>
          <p:nvPr/>
        </p:nvSpPr>
        <p:spPr>
          <a:xfrm>
            <a:off x="4539779" y="2812714"/>
            <a:ext cx="598241" cy="369332"/>
          </a:xfrm>
          <a:prstGeom prst="rect">
            <a:avLst/>
          </a:prstGeom>
        </p:spPr>
        <p:txBody>
          <a:bodyPr wrap="none">
            <a:spAutoFit/>
          </a:bodyPr>
          <a:lstStyle/>
          <a:p>
            <a:r>
              <a:rPr lang="en-GB" dirty="0" smtClean="0">
                <a:solidFill>
                  <a:srgbClr val="1318ED"/>
                </a:solidFill>
              </a:rPr>
              <a:t>goon</a:t>
            </a:r>
            <a:endParaRPr lang="en-GB" dirty="0">
              <a:solidFill>
                <a:srgbClr val="1318ED"/>
              </a:solidFill>
            </a:endParaRPr>
          </a:p>
        </p:txBody>
      </p:sp>
    </p:spTree>
    <p:extLst>
      <p:ext uri="{BB962C8B-B14F-4D97-AF65-F5344CB8AC3E}">
        <p14:creationId xmlns:p14="http://schemas.microsoft.com/office/powerpoint/2010/main" val="148568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activateR</a:t>
            </a:r>
            <a:endParaRPr lang="en-GB"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smtClean="0"/>
              <a:t>Dt</a:t>
            </a:r>
            <a:r>
              <a:rPr lang="it-IT" dirty="0" smtClean="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smtClean="0"/>
              <a:t>Dt</a:t>
            </a:r>
            <a:r>
              <a:rPr lang="it-IT" dirty="0" smtClean="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smtClean="0"/>
              <a:t>start</a:t>
            </a:r>
            <a:endParaRPr lang="en-GB" dirty="0"/>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smtClean="0"/>
              <a:t>stop</a:t>
            </a:r>
            <a:endParaRPr lang="en-GB" dirty="0"/>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smtClean="0"/>
              <a:t>resume</a:t>
            </a:r>
            <a:endParaRPr lang="en-GB" dirty="0"/>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smtClean="0"/>
              <a:t>user</a:t>
            </a:r>
            <a:endParaRPr lang="en-GB" dirty="0"/>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a:t>
            </a:r>
            <a:r>
              <a:rPr lang="en-GB" dirty="0" smtClean="0"/>
              <a:t>ensor (collision)</a:t>
            </a:r>
            <a:endParaRPr lang="en-GB" dirty="0"/>
          </a:p>
        </p:txBody>
      </p:sp>
    </p:spTree>
    <p:extLst>
      <p:ext uri="{BB962C8B-B14F-4D97-AF65-F5344CB8AC3E}">
        <p14:creationId xmlns:p14="http://schemas.microsoft.com/office/powerpoint/2010/main" val="1883502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work</a:t>
            </a:r>
            <a:endParaRPr lang="en-GB"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doStep</a:t>
            </a:r>
            <a:endParaRPr lang="en-GB" dirty="0"/>
          </a:p>
        </p:txBody>
      </p:sp>
      <p:sp>
        <p:nvSpPr>
          <p:cNvPr id="10" name="Rettangolo 9"/>
          <p:cNvSpPr/>
          <p:nvPr/>
        </p:nvSpPr>
        <p:spPr>
          <a:xfrm>
            <a:off x="2948816" y="1715676"/>
            <a:ext cx="522900" cy="369332"/>
          </a:xfrm>
          <a:prstGeom prst="rect">
            <a:avLst/>
          </a:prstGeom>
        </p:spPr>
        <p:txBody>
          <a:bodyPr wrap="none">
            <a:spAutoFit/>
          </a:bodyPr>
          <a:lstStyle/>
          <a:p>
            <a:r>
              <a:rPr lang="en-GB"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718466" cy="369332"/>
          </a:xfrm>
          <a:prstGeom prst="rect">
            <a:avLst/>
          </a:prstGeom>
        </p:spPr>
        <p:txBody>
          <a:bodyPr wrap="none">
            <a:spAutoFit/>
          </a:bodyPr>
          <a:lstStyle/>
          <a:p>
            <a:r>
              <a:rPr lang="en-GB" b="1" dirty="0">
                <a:solidFill>
                  <a:srgbClr val="00B0F0"/>
                </a:solidFill>
              </a:rPr>
              <a:t>timer</a:t>
            </a: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0" name="Rettangolo 19"/>
          <p:cNvSpPr/>
          <p:nvPr/>
        </p:nvSpPr>
        <p:spPr>
          <a:xfrm>
            <a:off x="3694236" y="3791784"/>
            <a:ext cx="1071127" cy="369332"/>
          </a:xfrm>
          <a:prstGeom prst="rect">
            <a:avLst/>
          </a:prstGeom>
        </p:spPr>
        <p:txBody>
          <a:bodyPr wrap="none">
            <a:spAutoFit/>
          </a:bodyPr>
          <a:lstStyle/>
          <a:p>
            <a:r>
              <a:rPr lang="en-GB" dirty="0" err="1" smtClean="0"/>
              <a:t>timeractor</a:t>
            </a:r>
            <a:endParaRPr lang="en-GB" dirty="0"/>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stepOk</a:t>
            </a:r>
            <a:endParaRPr lang="en-GB"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stepKo</a:t>
            </a:r>
            <a:endParaRPr lang="en-GB"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sp>
        <p:nvSpPr>
          <p:cNvPr id="38" name="Rettangolo 37"/>
          <p:cNvSpPr/>
          <p:nvPr/>
        </p:nvSpPr>
        <p:spPr>
          <a:xfrm>
            <a:off x="4754681" y="2289761"/>
            <a:ext cx="713657" cy="369332"/>
          </a:xfrm>
          <a:prstGeom prst="rect">
            <a:avLst/>
          </a:prstGeom>
        </p:spPr>
        <p:txBody>
          <a:bodyPr wrap="none">
            <a:spAutoFit/>
          </a:bodyPr>
          <a:lstStyle/>
          <a:p>
            <a:r>
              <a:rPr lang="en-GB"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4" name="Ovale 3"/>
          <p:cNvSpPr/>
          <p:nvPr/>
        </p:nvSpPr>
        <p:spPr>
          <a:xfrm>
            <a:off x="4237597" y="802422"/>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s2</a:t>
            </a:r>
            <a:endParaRPr lang="en-GB" dirty="0"/>
          </a:p>
        </p:txBody>
      </p:sp>
      <p:sp>
        <p:nvSpPr>
          <p:cNvPr id="5" name="Ovale 4"/>
          <p:cNvSpPr/>
          <p:nvPr/>
        </p:nvSpPr>
        <p:spPr>
          <a:xfrm>
            <a:off x="1184621" y="140408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5"/>
          <p:cNvSpPr/>
          <p:nvPr/>
        </p:nvSpPr>
        <p:spPr>
          <a:xfrm>
            <a:off x="1040605" y="166288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904701" y="173681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8310" y="1296606"/>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9" name="Ovale 8"/>
          <p:cNvSpPr/>
          <p:nvPr/>
        </p:nvSpPr>
        <p:spPr>
          <a:xfrm>
            <a:off x="2491167" y="1412776"/>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s1</a:t>
            </a:r>
            <a:endParaRPr lang="en-GB" dirty="0"/>
          </a:p>
        </p:txBody>
      </p:sp>
      <p:cxnSp>
        <p:nvCxnSpPr>
          <p:cNvPr id="10" name="Connettore 2 9"/>
          <p:cNvCxnSpPr/>
          <p:nvPr/>
        </p:nvCxnSpPr>
        <p:spPr>
          <a:xfrm flipV="1">
            <a:off x="4595516" y="5375210"/>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4651389" y="5301208"/>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63682" y="1397796"/>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56111" y="2748037"/>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 name="Connettore 4 13"/>
          <p:cNvCxnSpPr>
            <a:stCxn id="9" idx="0"/>
            <a:endCxn id="4" idx="2"/>
          </p:cNvCxnSpPr>
          <p:nvPr/>
        </p:nvCxnSpPr>
        <p:spPr>
          <a:xfrm rot="5400000" flipH="1" flipV="1">
            <a:off x="3399393" y="574573"/>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91913" y="725924"/>
            <a:ext cx="676788" cy="369332"/>
          </a:xfrm>
          <a:prstGeom prst="rect">
            <a:avLst/>
          </a:prstGeom>
        </p:spPr>
        <p:txBody>
          <a:bodyPr wrap="none">
            <a:spAutoFit/>
          </a:bodyPr>
          <a:lstStyle/>
          <a:p>
            <a:r>
              <a:rPr lang="en-GB" b="1" dirty="0" smtClean="0">
                <a:solidFill>
                  <a:srgbClr val="00B0F0"/>
                </a:solidFill>
              </a:rPr>
              <a:t>msg1</a:t>
            </a:r>
            <a:endParaRPr lang="en-GB" b="1" dirty="0">
              <a:solidFill>
                <a:srgbClr val="00B0F0"/>
              </a:solidFill>
            </a:endParaRPr>
          </a:p>
        </p:txBody>
      </p:sp>
      <p:sp>
        <p:nvSpPr>
          <p:cNvPr id="20" name="Ovale 19"/>
          <p:cNvSpPr/>
          <p:nvPr/>
        </p:nvSpPr>
        <p:spPr>
          <a:xfrm>
            <a:off x="4193516" y="2148820"/>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s3</a:t>
            </a:r>
            <a:endParaRPr lang="en-GB" dirty="0"/>
          </a:p>
        </p:txBody>
      </p:sp>
      <p:cxnSp>
        <p:nvCxnSpPr>
          <p:cNvPr id="21" name="Connettore 4 20"/>
          <p:cNvCxnSpPr>
            <a:stCxn id="9" idx="4"/>
            <a:endCxn id="20" idx="2"/>
          </p:cNvCxnSpPr>
          <p:nvPr/>
        </p:nvCxnSpPr>
        <p:spPr>
          <a:xfrm rot="16200000" flipH="1">
            <a:off x="3314508" y="1593848"/>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91913" y="2059096"/>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cxnSp>
        <p:nvCxnSpPr>
          <p:cNvPr id="31" name="Connettore 4 30"/>
          <p:cNvCxnSpPr>
            <a:stCxn id="4" idx="4"/>
            <a:endCxn id="20" idx="0"/>
          </p:cNvCxnSpPr>
          <p:nvPr/>
        </p:nvCxnSpPr>
        <p:spPr>
          <a:xfrm rot="5400000">
            <a:off x="4213615" y="1799657"/>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93646" y="1621341"/>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spTree>
    <p:extLst>
      <p:ext uri="{BB962C8B-B14F-4D97-AF65-F5344CB8AC3E}">
        <p14:creationId xmlns:p14="http://schemas.microsoft.com/office/powerpoint/2010/main" val="2480899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smtClean="0"/>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smtClean="0"/>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smtClean="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smtClean="0"/>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smtClean="0"/>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smtClean="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smtClean="0"/>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smtClean="0"/>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smtClean="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smtClean="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smtClean="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smtClean="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smtClean="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smtClean="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smtClean="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smtClean="0"/>
              <a:t>user</a:t>
            </a:r>
            <a:endParaRPr lang="en-GB" dirty="0"/>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smtClean="0"/>
              <a:t>stepper</a:t>
            </a:r>
            <a:endParaRPr lang="en-GB" dirty="0"/>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smtClean="0"/>
              <a:t>stepOk</a:t>
            </a:r>
            <a:endParaRPr lang="en-GB" dirty="0" smtClean="0"/>
          </a:p>
          <a:p>
            <a:r>
              <a:rPr lang="it-IT" dirty="0" err="1" smtClean="0"/>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smtClean="0"/>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smtClean="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a:t>
            </a:r>
            <a:r>
              <a:rPr lang="it-IT" dirty="0" err="1" smtClean="0"/>
              <a:t>ensor</a:t>
            </a:r>
            <a:r>
              <a:rPr lang="it-IT" dirty="0" smtClean="0"/>
              <a:t>/</a:t>
            </a:r>
            <a:r>
              <a:rPr lang="it-IT" dirty="0" err="1" smtClean="0"/>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Application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smtClean="0">
                <a:latin typeface="Arial Narrow" panose="020B0606020202030204" pitchFamily="34" charset="0"/>
              </a:rPr>
              <a:t>Reusable</a:t>
            </a:r>
            <a:r>
              <a:rPr lang="it-IT" dirty="0" smtClean="0">
                <a:latin typeface="Arial Narrow" panose="020B0606020202030204" pitchFamily="34" charset="0"/>
              </a:rPr>
              <a:t> </a:t>
            </a:r>
            <a:r>
              <a:rPr lang="it-IT" dirty="0" err="1" smtClean="0">
                <a:latin typeface="Arial Narrow" panose="020B0606020202030204" pitchFamily="34" charset="0"/>
              </a:rPr>
              <a:t>worker</a:t>
            </a:r>
            <a:r>
              <a:rPr lang="it-IT" dirty="0" smtClean="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smtClean="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smtClean="0"/>
              <a:t>sensor</a:t>
            </a:r>
            <a:r>
              <a:rPr lang="it-IT" dirty="0" smtClean="0"/>
              <a:t>/</a:t>
            </a:r>
            <a:r>
              <a:rPr lang="it-IT" dirty="0" err="1" smtClean="0"/>
              <a:t>collision</a:t>
            </a:r>
            <a:r>
              <a:rPr lang="it-IT" dirty="0" smtClean="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smtClean="0"/>
              <a:t>c</a:t>
            </a:r>
            <a:r>
              <a:rPr lang="it-IT" dirty="0" err="1" smtClean="0"/>
              <a:t>ollision</a:t>
            </a:r>
            <a:r>
              <a:rPr lang="it-IT" dirty="0" err="1"/>
              <a:t>E</a:t>
            </a:r>
            <a:r>
              <a:rPr lang="it-IT" dirty="0" err="1" smtClean="0"/>
              <a:t>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58905" y="1020567"/>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791022" y="926908"/>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946268" y="1656035"/>
            <a:ext cx="588623" cy="369332"/>
          </a:xfrm>
          <a:prstGeom prst="rect">
            <a:avLst/>
          </a:prstGeom>
        </p:spPr>
        <p:txBody>
          <a:bodyPr wrap="none">
            <a:spAutoFit/>
          </a:bodyPr>
          <a:lstStyle/>
          <a:p>
            <a:r>
              <a:rPr lang="it-IT" dirty="0" err="1" smtClean="0"/>
              <a:t>mqtt</a:t>
            </a:r>
            <a:endParaRPr lang="en-GB" dirty="0" smtClean="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24793" y="25535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cxnSp>
        <p:nvCxnSpPr>
          <p:cNvPr id="136" name="Connettore 2 135"/>
          <p:cNvCxnSpPr/>
          <p:nvPr/>
        </p:nvCxnSpPr>
        <p:spPr>
          <a:xfrm>
            <a:off x="1259632" y="1449062"/>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p:nvPr/>
        </p:nvCxnSpPr>
        <p:spPr>
          <a:xfrm rot="10800000" flipV="1">
            <a:off x="2332609" y="964681"/>
            <a:ext cx="2410928" cy="513085"/>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9" y="648390"/>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196164" y="161998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9" y="194351"/>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571187" y="877471"/>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5" y="74224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endCxn id="132" idx="1"/>
          </p:cNvCxnSpPr>
          <p:nvPr/>
        </p:nvCxnSpPr>
        <p:spPr>
          <a:xfrm flipV="1">
            <a:off x="2957719" y="996813"/>
            <a:ext cx="2245805" cy="338346"/>
          </a:xfrm>
          <a:prstGeom prst="bentConnector2">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4088154" y="1362212"/>
            <a:ext cx="777521" cy="369332"/>
          </a:xfrm>
          <a:prstGeom prst="rect">
            <a:avLst/>
          </a:prstGeom>
        </p:spPr>
        <p:txBody>
          <a:bodyPr wrap="none">
            <a:spAutoFit/>
          </a:bodyPr>
          <a:lstStyle/>
          <a:p>
            <a:r>
              <a:rPr lang="en-GB" dirty="0" smtClean="0"/>
              <a:t>publish</a:t>
            </a:r>
            <a:endParaRPr lang="en-GB" dirty="0"/>
          </a:p>
        </p:txBody>
      </p:sp>
      <p:cxnSp>
        <p:nvCxnSpPr>
          <p:cNvPr id="27" name="Connettore 4 26"/>
          <p:cNvCxnSpPr>
            <a:stCxn id="51" idx="17"/>
            <a:endCxn id="132" idx="0"/>
          </p:cNvCxnSpPr>
          <p:nvPr/>
        </p:nvCxnSpPr>
        <p:spPr>
          <a:xfrm flipH="1" flipV="1">
            <a:off x="5388889" y="626083"/>
            <a:ext cx="437638" cy="1041218"/>
          </a:xfrm>
          <a:prstGeom prst="bentConnector3">
            <a:avLst>
              <a:gd name="adj1" fmla="val 6034"/>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659473" y="674454"/>
            <a:ext cx="1064522" cy="369332"/>
          </a:xfrm>
          <a:prstGeom prst="rect">
            <a:avLst/>
          </a:prstGeom>
        </p:spPr>
        <p:txBody>
          <a:bodyPr wrap="none">
            <a:spAutoFit/>
          </a:bodyPr>
          <a:lstStyle/>
          <a:p>
            <a:r>
              <a:rPr lang="en-GB" dirty="0" smtClean="0"/>
              <a:t>subscribed</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291093" y="1162787"/>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6" y="926908"/>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1" y="1150492"/>
            <a:ext cx="1044838" cy="369332"/>
          </a:xfrm>
          <a:prstGeom prst="rect">
            <a:avLst/>
          </a:prstGeom>
        </p:spPr>
        <p:txBody>
          <a:bodyPr wrap="none">
            <a:spAutoFit/>
          </a:bodyPr>
          <a:lstStyle/>
          <a:p>
            <a:r>
              <a:rPr lang="en-GB" dirty="0" err="1" smtClean="0"/>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2" y="218236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5" y="2082591"/>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7" y="315221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2549919" y="267546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4" y="1725792"/>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5" y="291384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5" y="249080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3" y="25535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sp>
        <p:nvSpPr>
          <p:cNvPr id="135" name="Rettangolo 134"/>
          <p:cNvSpPr/>
          <p:nvPr/>
        </p:nvSpPr>
        <p:spPr>
          <a:xfrm>
            <a:off x="349507" y="1131890"/>
            <a:ext cx="1226618" cy="369332"/>
          </a:xfrm>
          <a:prstGeom prst="rect">
            <a:avLst/>
          </a:prstGeom>
        </p:spPr>
        <p:txBody>
          <a:bodyPr wrap="none">
            <a:spAutoFit/>
          </a:bodyPr>
          <a:lstStyle/>
          <a:p>
            <a:r>
              <a:rPr lang="it-IT" dirty="0" smtClean="0"/>
              <a:t>w | s | h …</a:t>
            </a:r>
          </a:p>
        </p:txBody>
      </p:sp>
      <p:cxnSp>
        <p:nvCxnSpPr>
          <p:cNvPr id="136" name="Connettore 2 135"/>
          <p:cNvCxnSpPr/>
          <p:nvPr/>
        </p:nvCxnSpPr>
        <p:spPr>
          <a:xfrm>
            <a:off x="810069" y="154687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685730" y="3265924"/>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smtClean="0"/>
              <a:t>endwork</a:t>
            </a:r>
            <a:endParaRPr lang="en-GB" sz="1400" dirty="0"/>
          </a:p>
        </p:txBody>
      </p:sp>
      <p:sp>
        <p:nvSpPr>
          <p:cNvPr id="138" name="Ovale 137"/>
          <p:cNvSpPr/>
          <p:nvPr/>
        </p:nvSpPr>
        <p:spPr>
          <a:xfrm>
            <a:off x="4377860" y="436957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init</a:t>
            </a:r>
            <a:endParaRPr lang="en-GB" sz="1400" dirty="0"/>
          </a:p>
        </p:txBody>
      </p:sp>
      <p:sp>
        <p:nvSpPr>
          <p:cNvPr id="139" name="Ovale 138"/>
          <p:cNvSpPr/>
          <p:nvPr/>
        </p:nvSpPr>
        <p:spPr>
          <a:xfrm>
            <a:off x="4233844" y="462837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p:nvPr/>
        </p:nvCxnSpPr>
        <p:spPr>
          <a:xfrm flipV="1">
            <a:off x="5097940" y="470229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141721" y="442398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142" name="Ovale 141"/>
          <p:cNvSpPr/>
          <p:nvPr/>
        </p:nvSpPr>
        <p:spPr>
          <a:xfrm>
            <a:off x="5684405" y="4378262"/>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waitcmd</a:t>
            </a:r>
            <a:endParaRPr lang="en-GB" sz="1400" dirty="0"/>
          </a:p>
        </p:txBody>
      </p:sp>
      <p:cxnSp>
        <p:nvCxnSpPr>
          <p:cNvPr id="143" name="Connettore 4 142"/>
          <p:cNvCxnSpPr>
            <a:stCxn id="147" idx="4"/>
            <a:endCxn id="142" idx="3"/>
          </p:cNvCxnSpPr>
          <p:nvPr/>
        </p:nvCxnSpPr>
        <p:spPr>
          <a:xfrm rot="5400000" flipH="1">
            <a:off x="6526128" y="4254222"/>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251774" y="5734787"/>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5" name="Connettore 4 144"/>
          <p:cNvCxnSpPr>
            <a:stCxn id="142" idx="0"/>
            <a:endCxn id="137" idx="4"/>
          </p:cNvCxnSpPr>
          <p:nvPr/>
        </p:nvCxnSpPr>
        <p:spPr>
          <a:xfrm rot="5400000" flipH="1" flipV="1">
            <a:off x="6014304" y="4145798"/>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637430" y="3828650"/>
            <a:ext cx="554960" cy="369332"/>
          </a:xfrm>
          <a:prstGeom prst="rect">
            <a:avLst/>
          </a:prstGeom>
        </p:spPr>
        <p:txBody>
          <a:bodyPr wrap="none">
            <a:spAutoFit/>
          </a:bodyPr>
          <a:lstStyle/>
          <a:p>
            <a:r>
              <a:rPr lang="en-GB" b="1" dirty="0" smtClean="0">
                <a:solidFill>
                  <a:srgbClr val="00B0F0"/>
                </a:solidFill>
              </a:rPr>
              <a:t>end</a:t>
            </a:r>
            <a:endParaRPr lang="en-GB" b="1" dirty="0">
              <a:solidFill>
                <a:srgbClr val="00B0F0"/>
              </a:solidFill>
            </a:endParaRPr>
          </a:p>
        </p:txBody>
      </p:sp>
      <p:sp>
        <p:nvSpPr>
          <p:cNvPr id="147" name="Ovale 146"/>
          <p:cNvSpPr/>
          <p:nvPr/>
        </p:nvSpPr>
        <p:spPr>
          <a:xfrm>
            <a:off x="7358629" y="5114307"/>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execcmd</a:t>
            </a:r>
            <a:endParaRPr lang="en-GB" dirty="0"/>
          </a:p>
        </p:txBody>
      </p:sp>
      <p:cxnSp>
        <p:nvCxnSpPr>
          <p:cNvPr id="148" name="Connettore 4 147"/>
          <p:cNvCxnSpPr>
            <a:stCxn id="142" idx="4"/>
            <a:endCxn id="147" idx="2"/>
          </p:cNvCxnSpPr>
          <p:nvPr/>
        </p:nvCxnSpPr>
        <p:spPr>
          <a:xfrm rot="16200000" flipH="1">
            <a:off x="6596363" y="4676076"/>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636873" y="5092159"/>
            <a:ext cx="609462" cy="369332"/>
          </a:xfrm>
          <a:prstGeom prst="rect">
            <a:avLst/>
          </a:prstGeom>
        </p:spPr>
        <p:txBody>
          <a:bodyPr wrap="none">
            <a:spAutoFit/>
          </a:bodyPr>
          <a:lstStyle/>
          <a:p>
            <a:r>
              <a:rPr lang="en-GB" b="1" dirty="0" err="1" smtClean="0">
                <a:solidFill>
                  <a:srgbClr val="00B0F0"/>
                </a:solidFill>
              </a:rPr>
              <a:t>cmd</a:t>
            </a:r>
            <a:endParaRPr lang="en-GB" b="1" dirty="0">
              <a:solidFill>
                <a:srgbClr val="00B0F0"/>
              </a:solidFill>
            </a:endParaRPr>
          </a:p>
        </p:txBody>
      </p:sp>
      <p:sp>
        <p:nvSpPr>
          <p:cNvPr id="184" name="Ovale 183"/>
          <p:cNvSpPr/>
          <p:nvPr/>
        </p:nvSpPr>
        <p:spPr>
          <a:xfrm>
            <a:off x="7310532" y="4369571"/>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handlesensor</a:t>
            </a:r>
            <a:endParaRPr lang="en-GB" sz="1400" dirty="0"/>
          </a:p>
        </p:txBody>
      </p:sp>
      <p:cxnSp>
        <p:nvCxnSpPr>
          <p:cNvPr id="185" name="Connettore 4 184"/>
          <p:cNvCxnSpPr>
            <a:stCxn id="142" idx="6"/>
            <a:endCxn id="184" idx="2"/>
          </p:cNvCxnSpPr>
          <p:nvPr/>
        </p:nvCxnSpPr>
        <p:spPr>
          <a:xfrm flipV="1">
            <a:off x="6807807" y="4693607"/>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685152" y="4254689"/>
            <a:ext cx="811441" cy="369332"/>
          </a:xfrm>
          <a:prstGeom prst="rect">
            <a:avLst/>
          </a:prstGeom>
        </p:spPr>
        <p:txBody>
          <a:bodyPr wrap="none">
            <a:spAutoFit/>
          </a:bodyPr>
          <a:lstStyle/>
          <a:p>
            <a:r>
              <a:rPr lang="en-GB" b="1" dirty="0" smtClean="0">
                <a:solidFill>
                  <a:srgbClr val="00B0F0"/>
                </a:solidFill>
              </a:rPr>
              <a:t>sensor</a:t>
            </a:r>
            <a:endParaRPr lang="en-GB" b="1" dirty="0">
              <a:solidFill>
                <a:srgbClr val="00B0F0"/>
              </a:solidFill>
            </a:endParaRPr>
          </a:p>
        </p:txBody>
      </p:sp>
      <p:cxnSp>
        <p:nvCxnSpPr>
          <p:cNvPr id="192" name="Connettore 4 191"/>
          <p:cNvCxnSpPr>
            <a:stCxn id="184" idx="0"/>
            <a:endCxn id="142" idx="7"/>
          </p:cNvCxnSpPr>
          <p:nvPr/>
        </p:nvCxnSpPr>
        <p:spPr>
          <a:xfrm rot="16200000" flipH="1" flipV="1">
            <a:off x="7297866" y="3714993"/>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4438" y="3913995"/>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45" name="Connettore 4 44"/>
          <p:cNvCxnSpPr>
            <a:stCxn id="132" idx="2"/>
          </p:cNvCxnSpPr>
          <p:nvPr/>
        </p:nvCxnSpPr>
        <p:spPr>
          <a:xfrm rot="5400000">
            <a:off x="3090747" y="-40402"/>
            <a:ext cx="582196" cy="2656626"/>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9" y="648390"/>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196164" y="161998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9" y="1867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33144" y="907889"/>
            <a:ext cx="518997"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5" y="74224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8" idx="3"/>
            <a:endCxn id="132" idx="3"/>
          </p:cNvCxnSpPr>
          <p:nvPr/>
        </p:nvCxnSpPr>
        <p:spPr>
          <a:xfrm flipV="1">
            <a:off x="2957719" y="626083"/>
            <a:ext cx="1567074" cy="709075"/>
          </a:xfrm>
          <a:prstGeom prst="bentConnector3">
            <a:avLst>
              <a:gd name="adj1" fmla="val 50000"/>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99394" y="330672"/>
            <a:ext cx="777521" cy="369332"/>
          </a:xfrm>
          <a:prstGeom prst="rect">
            <a:avLst/>
          </a:prstGeom>
        </p:spPr>
        <p:txBody>
          <a:bodyPr wrap="none">
            <a:spAutoFit/>
          </a:bodyPr>
          <a:lstStyle/>
          <a:p>
            <a:r>
              <a:rPr lang="en-GB" dirty="0" smtClean="0"/>
              <a:t>publish</a:t>
            </a:r>
            <a:endParaRPr lang="en-GB" dirty="0"/>
          </a:p>
        </p:txBody>
      </p:sp>
      <p:cxnSp>
        <p:nvCxnSpPr>
          <p:cNvPr id="27" name="Connettore 4 26"/>
          <p:cNvCxnSpPr>
            <a:stCxn id="51" idx="17"/>
            <a:endCxn id="132" idx="0"/>
          </p:cNvCxnSpPr>
          <p:nvPr/>
        </p:nvCxnSpPr>
        <p:spPr>
          <a:xfrm flipH="1" flipV="1">
            <a:off x="5388889" y="626083"/>
            <a:ext cx="437638" cy="1041218"/>
          </a:xfrm>
          <a:prstGeom prst="bentConnector3">
            <a:avLst>
              <a:gd name="adj1" fmla="val 6034"/>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4136032" y="1150492"/>
            <a:ext cx="1064522" cy="369332"/>
          </a:xfrm>
          <a:prstGeom prst="rect">
            <a:avLst/>
          </a:prstGeom>
        </p:spPr>
        <p:txBody>
          <a:bodyPr wrap="none">
            <a:spAutoFit/>
          </a:bodyPr>
          <a:lstStyle/>
          <a:p>
            <a:r>
              <a:rPr lang="en-GB" dirty="0" smtClean="0"/>
              <a:t>subscribed</a:t>
            </a:r>
            <a:endParaRPr lang="en-GB" dirty="0"/>
          </a:p>
        </p:txBody>
      </p:sp>
      <p:sp>
        <p:nvSpPr>
          <p:cNvPr id="73" name="Rettangolo 72"/>
          <p:cNvSpPr/>
          <p:nvPr/>
        </p:nvSpPr>
        <p:spPr>
          <a:xfrm>
            <a:off x="3863606" y="1541126"/>
            <a:ext cx="1226618" cy="369332"/>
          </a:xfrm>
          <a:prstGeom prst="rect">
            <a:avLst/>
          </a:prstGeom>
        </p:spPr>
        <p:txBody>
          <a:bodyPr wrap="none">
            <a:spAutoFit/>
          </a:bodyPr>
          <a:lstStyle/>
          <a:p>
            <a:r>
              <a:rPr lang="it-IT" dirty="0" smtClean="0"/>
              <a:t>w | s | h …</a:t>
            </a:r>
          </a:p>
        </p:txBody>
      </p:sp>
    </p:spTree>
    <p:extLst>
      <p:ext uri="{BB962C8B-B14F-4D97-AF65-F5344CB8AC3E}">
        <p14:creationId xmlns:p14="http://schemas.microsoft.com/office/powerpoint/2010/main" val="3358002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e 33">
            <a:extLst>
              <a:ext uri="{FF2B5EF4-FFF2-40B4-BE49-F238E27FC236}">
                <a16:creationId xmlns:a16="http://schemas.microsoft.com/office/drawing/2014/main" xmlns="" id="{A4E6BBEC-1E11-48AC-9881-2BCB8F6CF48A}"/>
              </a:ext>
            </a:extLst>
          </p:cNvPr>
          <p:cNvSpPr/>
          <p:nvPr/>
        </p:nvSpPr>
        <p:spPr>
          <a:xfrm>
            <a:off x="3587144" y="2497821"/>
            <a:ext cx="507973" cy="46226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smtClean="0"/>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smtClean="0"/>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unibo</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qak</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basicrobot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cxnSp>
        <p:nvCxnSpPr>
          <p:cNvPr id="20" name="Connettore 4 19"/>
          <p:cNvCxnSpPr>
            <a:stCxn id="14" idx="2"/>
          </p:cNvCxnSpPr>
          <p:nvPr/>
        </p:nvCxnSpPr>
        <p:spPr>
          <a:xfrm rot="5400000">
            <a:off x="3920097" y="1184891"/>
            <a:ext cx="542060" cy="2546061"/>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smtClean="0"/>
              <a:t>publish</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smtClean="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a:t>
            </a:r>
            <a:r>
              <a:rPr lang="en-GB" dirty="0" err="1" smtClean="0"/>
              <a:t>ocalController</a:t>
            </a:r>
            <a:endParaRPr lang="en-GB" dirty="0" smtClean="0"/>
          </a:p>
          <a:p>
            <a:r>
              <a:rPr lang="en-GB" dirty="0" smtClean="0"/>
              <a:t>(owner)</a:t>
            </a:r>
            <a:endParaRPr lang="en-GB" dirty="0"/>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smtClean="0">
              <a:latin typeface="Arial" panose="020B0604020202020204" pitchFamily="34" charset="0"/>
              <a:cs typeface="Arial" panose="020B0604020202020204" pitchFamily="34" charset="0"/>
            </a:endParaRPr>
          </a:p>
          <a:p>
            <a:r>
              <a:rPr lang="it-IT" sz="1100" dirty="0" err="1" smtClean="0">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smtClean="0"/>
              <a:t>remoteController</a:t>
            </a:r>
            <a:endParaRPr lang="en-GB" dirty="0" smtClean="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a:t>
            </a:r>
            <a:r>
              <a:rPr lang="en-GB" dirty="0" smtClean="0"/>
              <a:t>ublish</a:t>
            </a:r>
          </a:p>
          <a:p>
            <a:r>
              <a:rPr lang="it-IT" dirty="0" smtClean="0"/>
              <a:t>(a </a:t>
            </a:r>
            <a:r>
              <a:rPr lang="it-IT" dirty="0" err="1" smtClean="0"/>
              <a:t>command</a:t>
            </a:r>
            <a:r>
              <a:rPr lang="it-IT" dirty="0" smtClean="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smtClean="0"/>
              <a:t>command</a:t>
            </a:r>
            <a:endParaRPr lang="it-IT" dirty="0"/>
          </a:p>
          <a:p>
            <a:r>
              <a:rPr lang="it-IT" dirty="0" err="1" smtClean="0"/>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smtClean="0">
                <a:solidFill>
                  <a:srgbClr val="FF0000"/>
                </a:solidFill>
                <a:latin typeface="Arial" panose="020B0604020202020204" pitchFamily="34" charset="0"/>
                <a:cs typeface="Arial" panose="020B0604020202020204" pitchFamily="34" charset="0"/>
              </a:rPr>
              <a:t>Eliminare</a:t>
            </a:r>
            <a:r>
              <a:rPr lang="it-IT" sz="4000" dirty="0" smtClean="0">
                <a:latin typeface="Arial" panose="020B0604020202020204" pitchFamily="34" charset="0"/>
                <a:cs typeface="Arial" panose="020B0604020202020204" pitchFamily="34" charset="0"/>
              </a:rPr>
              <a:t> dal </a:t>
            </a:r>
            <a:r>
              <a:rPr lang="it-IT" sz="4000" dirty="0" err="1" smtClean="0">
                <a:latin typeface="Arial" panose="020B0604020202020204" pitchFamily="34" charset="0"/>
                <a:cs typeface="Arial" panose="020B0604020202020204" pitchFamily="34" charset="0"/>
              </a:rPr>
              <a:t>template</a:t>
            </a:r>
            <a:r>
              <a:rPr lang="it-IT" sz="4000" dirty="0" smtClean="0">
                <a:latin typeface="Arial" panose="020B0604020202020204" pitchFamily="34" charset="0"/>
                <a:cs typeface="Arial" panose="020B0604020202020204" pitchFamily="34" charset="0"/>
              </a:rPr>
              <a:t> i </a:t>
            </a:r>
            <a:r>
              <a:rPr lang="it-IT" sz="4000" dirty="0" smtClean="0">
                <a:solidFill>
                  <a:srgbClr val="C00000"/>
                </a:solidFill>
                <a:latin typeface="Arial" panose="020B0604020202020204" pitchFamily="34" charset="0"/>
                <a:cs typeface="Arial" panose="020B0604020202020204" pitchFamily="34" charset="0"/>
              </a:rPr>
              <a:t>contenuti</a:t>
            </a:r>
            <a:r>
              <a:rPr lang="it-IT" sz="4000" dirty="0" smtClean="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a:t>
            </a:r>
            <a:r>
              <a:rPr lang="it-IT" sz="4000" dirty="0" smtClean="0">
                <a:latin typeface="Arial" panose="020B0604020202020204" pitchFamily="34" charset="0"/>
                <a:cs typeface="Arial" panose="020B0604020202020204" pitchFamily="34" charset="0"/>
              </a:rPr>
              <a:t>elle sezioni NON MODIFICATE</a:t>
            </a:r>
          </a:p>
          <a:p>
            <a:endParaRPr lang="it-IT" sz="4000" dirty="0" smtClean="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a:t>
            </a:r>
            <a:r>
              <a:rPr lang="it-IT" sz="4000" dirty="0" smtClean="0">
                <a:latin typeface="Arial" panose="020B0604020202020204" pitchFamily="34" charset="0"/>
                <a:cs typeface="Arial" panose="020B0604020202020204" pitchFamily="34" charset="0"/>
              </a:rPr>
              <a:t>ntonio.natali@unibo.it</a:t>
            </a:r>
            <a:endParaRPr lang="it-IT" sz="4000" dirty="0">
              <a:latin typeface="Arial" panose="020B0604020202020204" pitchFamily="34" charset="0"/>
              <a:cs typeface="Arial" panose="020B0604020202020204" pitchFamily="34" charset="0"/>
            </a:endParaRPr>
          </a:p>
          <a:p>
            <a:r>
              <a:rPr lang="it-IT" sz="4000" dirty="0" smtClean="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Esempio</a:t>
            </a:r>
          </a:p>
          <a:p>
            <a:r>
              <a:rPr lang="it-IT" sz="4000" dirty="0" smtClean="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CasellaDiTesto 3"/>
          <p:cNvSpPr txBox="1"/>
          <p:nvPr/>
        </p:nvSpPr>
        <p:spPr>
          <a:xfrm>
            <a:off x="275063" y="1151425"/>
            <a:ext cx="8852488" cy="4524315"/>
          </a:xfrm>
          <a:prstGeom prst="rect">
            <a:avLst/>
          </a:prstGeom>
          <a:noFill/>
        </p:spPr>
        <p:txBody>
          <a:bodyPr wrap="none" rtlCol="0">
            <a:spAutoFit/>
          </a:bodyPr>
          <a:lstStyle/>
          <a:p>
            <a:pPr marL="742950" indent="-742950">
              <a:buAutoNum type="arabicParenR"/>
            </a:pPr>
            <a:r>
              <a:rPr lang="it-IT" sz="3600" dirty="0" smtClean="0"/>
              <a:t>Creare </a:t>
            </a:r>
            <a:r>
              <a:rPr lang="it-IT" sz="3600" dirty="0" err="1" smtClean="0"/>
              <a:t>basicrobot</a:t>
            </a:r>
            <a:r>
              <a:rPr lang="it-IT" sz="3600" dirty="0" smtClean="0"/>
              <a:t> con </a:t>
            </a:r>
            <a:r>
              <a:rPr lang="it-IT" sz="3600" dirty="0" err="1" smtClean="0"/>
              <a:t>usemqtt</a:t>
            </a:r>
            <a:r>
              <a:rPr lang="it-IT" sz="3600" dirty="0" smtClean="0"/>
              <a:t>=</a:t>
            </a:r>
            <a:r>
              <a:rPr lang="it-IT" sz="3600" dirty="0" err="1" smtClean="0"/>
              <a:t>true</a:t>
            </a:r>
            <a:endParaRPr lang="it-IT" sz="3600" dirty="0" smtClean="0"/>
          </a:p>
          <a:p>
            <a:pPr marL="742950" indent="-742950">
              <a:buAutoNum type="arabicParenR"/>
            </a:pPr>
            <a:endParaRPr lang="it-IT" sz="3600" dirty="0"/>
          </a:p>
          <a:p>
            <a:pPr marL="742950" indent="-742950">
              <a:buAutoNum type="arabicParenR"/>
            </a:pPr>
            <a:r>
              <a:rPr lang="it-IT" sz="3600" dirty="0" smtClean="0"/>
              <a:t>Attivare </a:t>
            </a:r>
            <a:r>
              <a:rPr lang="it-IT" sz="3600" dirty="0" err="1" smtClean="0"/>
              <a:t>sensorObserver</a:t>
            </a:r>
            <a:endParaRPr lang="it-IT" sz="3600" dirty="0" smtClean="0"/>
          </a:p>
          <a:p>
            <a:pPr marL="742950" indent="-742950">
              <a:buAutoNum type="arabicParenR"/>
            </a:pPr>
            <a:endParaRPr lang="it-IT" sz="3600" dirty="0"/>
          </a:p>
          <a:p>
            <a:pPr marL="742950" indent="-742950">
              <a:buAutoNum type="arabicParenR"/>
            </a:pPr>
            <a:r>
              <a:rPr lang="it-IT" sz="3600" dirty="0" smtClean="0"/>
              <a:t>Attivare </a:t>
            </a:r>
            <a:r>
              <a:rPr lang="it-IT" sz="3600" dirty="0" err="1"/>
              <a:t>basicrobot</a:t>
            </a:r>
            <a:r>
              <a:rPr lang="it-IT" sz="3600" dirty="0"/>
              <a:t> </a:t>
            </a:r>
            <a:r>
              <a:rPr lang="it-IT" sz="3600" dirty="0" smtClean="0"/>
              <a:t> lasciandolo in</a:t>
            </a:r>
            <a:r>
              <a:rPr lang="en-GB" sz="3600" dirty="0" smtClean="0"/>
              <a:t> </a:t>
            </a:r>
            <a:r>
              <a:rPr lang="en-GB" sz="3600" dirty="0" err="1" smtClean="0"/>
              <a:t>attesa</a:t>
            </a:r>
            <a:r>
              <a:rPr lang="en-GB" sz="3600" dirty="0" smtClean="0"/>
              <a:t> di </a:t>
            </a:r>
            <a:r>
              <a:rPr lang="en-GB" sz="3600" dirty="0" err="1" smtClean="0"/>
              <a:t>cmd</a:t>
            </a:r>
            <a:endParaRPr lang="en-GB" sz="3600" dirty="0" smtClean="0"/>
          </a:p>
          <a:p>
            <a:pPr marL="742950" indent="-742950">
              <a:buAutoNum type="arabicParenR"/>
            </a:pPr>
            <a:endParaRPr lang="it-IT" sz="3600" dirty="0"/>
          </a:p>
          <a:p>
            <a:pPr marL="742950" indent="-742950">
              <a:buAutoNum type="arabicParenR"/>
            </a:pPr>
            <a:r>
              <a:rPr lang="it-IT" sz="3600" dirty="0" smtClean="0"/>
              <a:t>Verificare che </a:t>
            </a:r>
            <a:r>
              <a:rPr lang="it-IT" sz="3600" dirty="0" err="1" smtClean="0"/>
              <a:t>sensorObserver</a:t>
            </a:r>
            <a:r>
              <a:rPr lang="it-IT" sz="3600" dirty="0" smtClean="0"/>
              <a:t> riceve gli eventi</a:t>
            </a:r>
          </a:p>
          <a:p>
            <a:r>
              <a:rPr lang="it-IT" sz="3600" dirty="0" smtClean="0"/>
              <a:t>Emessi da </a:t>
            </a:r>
            <a:r>
              <a:rPr lang="it-IT" sz="3600" dirty="0" err="1"/>
              <a:t>basicrobot</a:t>
            </a:r>
            <a:r>
              <a:rPr lang="it-IT" sz="3600" dirty="0"/>
              <a:t> </a:t>
            </a:r>
            <a:r>
              <a:rPr lang="it-IT" sz="3600" dirty="0" smtClean="0"/>
              <a:t> quando urta</a:t>
            </a:r>
          </a:p>
        </p:txBody>
      </p:sp>
    </p:spTree>
    <p:extLst>
      <p:ext uri="{BB962C8B-B14F-4D97-AF65-F5344CB8AC3E}">
        <p14:creationId xmlns:p14="http://schemas.microsoft.com/office/powerpoint/2010/main" val="135132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24636</TotalTime>
  <Words>1898</Words>
  <Application>Microsoft Office PowerPoint</Application>
  <PresentationFormat>Presentazione su schermo (4:3)</PresentationFormat>
  <Paragraphs>580</Paragraphs>
  <Slides>43</Slides>
  <Notes>2</Notes>
  <HiddenSlides>0</HiddenSlides>
  <MMClips>0</MMClips>
  <ScaleCrop>false</ScaleCrop>
  <HeadingPairs>
    <vt:vector size="4" baseType="variant">
      <vt:variant>
        <vt:lpstr>Tema</vt:lpstr>
      </vt:variant>
      <vt:variant>
        <vt:i4>1</vt:i4>
      </vt:variant>
      <vt:variant>
        <vt:lpstr>Titoli diapositive</vt:lpstr>
      </vt:variant>
      <vt:variant>
        <vt:i4>43</vt:i4>
      </vt:variant>
    </vt:vector>
  </HeadingPairs>
  <TitlesOfParts>
    <vt:vector size="44" baseType="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200</cp:revision>
  <dcterms:created xsi:type="dcterms:W3CDTF">2020-02-19T17:19:21Z</dcterms:created>
  <dcterms:modified xsi:type="dcterms:W3CDTF">2020-03-31T17:19:10Z</dcterms:modified>
</cp:coreProperties>
</file>