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7"/>
  </p:notesMasterIdLst>
  <p:handoutMasterIdLst>
    <p:handoutMasterId r:id="rId58"/>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281" r:id="rId54"/>
    <p:sldId id="290" r:id="rId55"/>
    <p:sldId id="30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54</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smtClean="0"/>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smtClean="0"/>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31/03/2020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smtClean="0"/>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a:p>
            <a:pPr algn="ctr"/>
            <a:r>
              <a:rPr lang="it-IT" sz="2000" dirty="0" smtClean="0">
                <a:solidFill>
                  <a:schemeClr val="tx1"/>
                </a:solidFill>
              </a:rPr>
              <a:t>(</a:t>
            </a:r>
            <a:r>
              <a:rPr lang="it-IT" sz="2000" dirty="0" err="1" smtClean="0">
                <a:solidFill>
                  <a:schemeClr val="tx1"/>
                </a:solidFill>
              </a:rPr>
              <a:t>Eclipse</a:t>
            </a:r>
            <a:r>
              <a:rPr lang="it-IT" sz="2000" dirty="0" smtClean="0">
                <a:solidFill>
                  <a:schemeClr val="tx1"/>
                </a:solidFill>
              </a:rPr>
              <a:t> </a:t>
            </a:r>
            <a:r>
              <a:rPr lang="it-IT" sz="2000" dirty="0" err="1" smtClean="0">
                <a:solidFill>
                  <a:schemeClr val="tx1"/>
                </a:solidFill>
              </a:rPr>
              <a:t>Pluigins</a:t>
            </a:r>
            <a:r>
              <a:rPr lang="it-IT" sz="2000" dirty="0" smtClean="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t>
            </a:r>
            <a:r>
              <a:rPr lang="it-IT" sz="2400" dirty="0" err="1" smtClean="0"/>
              <a:t>a</a:t>
            </a:r>
            <a:r>
              <a:rPr lang="it-IT" sz="2400" dirty="0" smtClean="0"/>
              <a:t> </a:t>
            </a:r>
            <a:r>
              <a:rPr lang="it-IT" sz="2400" dirty="0" err="1" smtClean="0"/>
              <a:t>metamodel</a:t>
            </a:r>
            <a:endParaRPr lang="it-IT" sz="2400" dirty="0" smtClean="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smtClean="0"/>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smtClean="0">
                <a:solidFill>
                  <a:schemeClr val="tx1"/>
                </a:solidFill>
              </a:rPr>
              <a:t>Kotlin</a:t>
            </a:r>
            <a:r>
              <a:rPr lang="it-IT" sz="2800" dirty="0" smtClean="0">
                <a:solidFill>
                  <a:schemeClr val="tx1"/>
                </a:solidFill>
              </a:rPr>
              <a:t> code </a:t>
            </a:r>
            <a:endParaRPr lang="it-IT" sz="2800" dirty="0" smtClean="0">
              <a:solidFill>
                <a:schemeClr val="tx1"/>
              </a:solidFill>
            </a:endParaRP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endParaRPr lang="it-IT" sz="2400" dirty="0" smtClean="0"/>
          </a:p>
          <a:p>
            <a:r>
              <a:rPr lang="it-IT" sz="2400" dirty="0" err="1" smtClean="0"/>
              <a:t>application</a:t>
            </a:r>
            <a:r>
              <a:rPr lang="it-IT" sz="2400" dirty="0" smtClean="0"/>
              <a:t> </a:t>
            </a:r>
            <a:r>
              <a:rPr lang="it-IT" sz="2400" dirty="0"/>
              <a:t>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smtClean="0">
                <a:solidFill>
                  <a:schemeClr val="tx1"/>
                </a:solidFill>
              </a:rPr>
              <a:t>Qak</a:t>
            </a:r>
            <a:r>
              <a:rPr lang="it-IT" dirty="0" smtClean="0">
                <a:solidFill>
                  <a:schemeClr val="tx1"/>
                </a:solidFill>
              </a:rPr>
              <a:t> </a:t>
            </a:r>
            <a:r>
              <a:rPr lang="it-IT" dirty="0" err="1" smtClean="0">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smtClean="0"/>
              <a:t>generates</a:t>
            </a:r>
            <a:endParaRPr lang="en-US" dirty="0"/>
          </a:p>
        </p:txBody>
      </p:sp>
      <p:sp>
        <p:nvSpPr>
          <p:cNvPr id="15" name="Rettangolo 14"/>
          <p:cNvSpPr/>
          <p:nvPr/>
        </p:nvSpPr>
        <p:spPr>
          <a:xfrm>
            <a:off x="5871912" y="5763473"/>
            <a:ext cx="2072747" cy="369332"/>
          </a:xfrm>
          <a:prstGeom prst="rect">
            <a:avLst/>
          </a:prstGeom>
        </p:spPr>
        <p:txBody>
          <a:bodyPr wrap="none">
            <a:spAutoFit/>
          </a:bodyPr>
          <a:lstStyle/>
          <a:p>
            <a:r>
              <a:rPr lang="en-GB" i="1" dirty="0"/>
              <a:t>it.unibo.qakactor-2.0.jar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smtClean="0"/>
              <a:t>Defined</a:t>
            </a:r>
            <a:r>
              <a:rPr lang="it-IT" dirty="0" smtClean="0"/>
              <a:t> in </a:t>
            </a:r>
            <a:r>
              <a:rPr lang="it-IT" dirty="0" err="1" smtClean="0"/>
              <a:t>project</a:t>
            </a:r>
            <a:endParaRPr lang="it-IT" dirty="0" smtClean="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smtClean="0"/>
              <a:t>Inherits</a:t>
            </a:r>
            <a:r>
              <a:rPr lang="it-IT" dirty="0" smtClean="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smtClean="0"/>
              <a:t>Runs</a:t>
            </a:r>
            <a:r>
              <a:rPr lang="it-IT" dirty="0" smtClean="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it.unibo.Qactork_1.2.0.jar</a:t>
            </a:r>
          </a:p>
          <a:p>
            <a:r>
              <a:rPr lang="en-GB" i="1" dirty="0" smtClean="0"/>
              <a:t>it.unibo.Qactork.ide_1.2.0.jar</a:t>
            </a:r>
            <a:endParaRPr lang="en-GB" i="1" dirty="0"/>
          </a:p>
          <a:p>
            <a:r>
              <a:rPr lang="en-GB" i="1" dirty="0" smtClean="0"/>
              <a:t>it.unibo.Qactork.ui_1.2.0.jar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smtClean="0">
                <a:solidFill>
                  <a:srgbClr val="C00000"/>
                </a:solidFill>
              </a:rPr>
              <a:t>CtxServerAgent</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start-up</a:t>
            </a:r>
          </a:p>
          <a:p>
            <a:r>
              <a:rPr lang="it-IT" b="1" i="1" dirty="0" err="1" smtClean="0">
                <a:solidFill>
                  <a:srgbClr val="C00000"/>
                </a:solidFill>
              </a:rPr>
              <a:t>SenderAgent</a:t>
            </a:r>
            <a:r>
              <a:rPr lang="it-IT" dirty="0" smtClean="0">
                <a:solidFill>
                  <a:srgbClr val="C00000"/>
                </a:solidFill>
              </a:rPr>
              <a:t>     </a:t>
            </a:r>
            <a:r>
              <a:rPr lang="it-IT" dirty="0" smtClean="0"/>
              <a:t>:  </a:t>
            </a:r>
            <a:r>
              <a:rPr lang="it-IT" dirty="0" err="1" smtClean="0"/>
              <a:t>created</a:t>
            </a:r>
            <a:r>
              <a:rPr lang="it-IT" dirty="0" smtClean="0"/>
              <a:t> a start-up</a:t>
            </a:r>
          </a:p>
          <a:p>
            <a:r>
              <a:rPr lang="it-IT" b="1" i="1" dirty="0" err="1" smtClean="0">
                <a:solidFill>
                  <a:srgbClr val="C00000"/>
                </a:solidFill>
              </a:rPr>
              <a:t>ReceiverAgent</a:t>
            </a:r>
            <a:r>
              <a:rPr lang="it-IT" dirty="0">
                <a:solidFill>
                  <a:srgbClr val="C00000"/>
                </a:solidFill>
              </a:rPr>
              <a:t> </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a:t>
            </a:r>
            <a:r>
              <a:rPr lang="it-IT" dirty="0" err="1" smtClean="0"/>
              <a:t>each</a:t>
            </a:r>
            <a:r>
              <a:rPr lang="it-IT" dirty="0" smtClean="0"/>
              <a:t> </a:t>
            </a:r>
            <a:r>
              <a:rPr lang="it-IT" dirty="0" err="1" smtClean="0"/>
              <a:t>conn</a:t>
            </a:r>
            <a:r>
              <a:rPr lang="it-IT" dirty="0" smtClean="0"/>
              <a:t> </a:t>
            </a:r>
            <a:r>
              <a:rPr lang="it-IT" dirty="0" err="1" smtClean="0"/>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smtClean="0"/>
              <a:t>A </a:t>
            </a:r>
            <a:r>
              <a:rPr lang="it-IT" dirty="0" err="1" smtClean="0"/>
              <a:t>message</a:t>
            </a:r>
            <a:r>
              <a:rPr lang="it-IT" dirty="0" smtClean="0"/>
              <a:t> </a:t>
            </a:r>
            <a:r>
              <a:rPr lang="it-IT" dirty="0" err="1" smtClean="0"/>
              <a:t>sent</a:t>
            </a:r>
            <a:r>
              <a:rPr lang="it-IT" dirty="0" smtClean="0"/>
              <a:t> by a </a:t>
            </a:r>
            <a:r>
              <a:rPr lang="it-IT" dirty="0" err="1" smtClean="0"/>
              <a:t>qactor</a:t>
            </a:r>
            <a:endParaRPr lang="it-IT" dirty="0" smtClean="0"/>
          </a:p>
          <a:p>
            <a:r>
              <a:rPr lang="it-IT" dirty="0"/>
              <a:t>t</a:t>
            </a:r>
            <a:r>
              <a:rPr lang="it-IT" dirty="0" smtClean="0"/>
              <a:t>o </a:t>
            </a:r>
            <a:r>
              <a:rPr lang="it-IT" dirty="0" err="1" smtClean="0"/>
              <a:t>another</a:t>
            </a:r>
            <a:r>
              <a:rPr lang="it-IT" dirty="0" smtClean="0"/>
              <a:t> </a:t>
            </a:r>
            <a:r>
              <a:rPr lang="it-IT" dirty="0" err="1" smtClean="0"/>
              <a:t>qactor</a:t>
            </a:r>
            <a:endParaRPr lang="it-IT" dirty="0" smtClean="0"/>
          </a:p>
          <a:p>
            <a:r>
              <a:rPr lang="it-IT" dirty="0" err="1"/>
              <a:t>i</a:t>
            </a:r>
            <a:r>
              <a:rPr lang="it-IT" dirty="0" err="1" smtClean="0"/>
              <a:t>s</a:t>
            </a:r>
            <a:r>
              <a:rPr lang="it-IT" dirty="0" smtClean="0"/>
              <a:t> </a:t>
            </a:r>
            <a:r>
              <a:rPr lang="it-IT" dirty="0" err="1" smtClean="0"/>
              <a:t>inserted</a:t>
            </a:r>
            <a:r>
              <a:rPr lang="it-IT" dirty="0" smtClean="0"/>
              <a:t> in the </a:t>
            </a:r>
            <a:r>
              <a:rPr lang="it-IT" dirty="0" err="1" smtClean="0"/>
              <a:t>message</a:t>
            </a:r>
            <a:r>
              <a:rPr lang="it-IT" dirty="0" smtClean="0"/>
              <a:t> </a:t>
            </a:r>
            <a:r>
              <a:rPr lang="it-IT" dirty="0" err="1" smtClean="0"/>
              <a:t>queue</a:t>
            </a:r>
            <a:endParaRPr lang="it-IT" dirty="0" smtClean="0"/>
          </a:p>
          <a:p>
            <a:r>
              <a:rPr lang="it-IT" u="sng" dirty="0"/>
              <a:t>o</a:t>
            </a:r>
            <a:r>
              <a:rPr lang="it-IT" u="sng" dirty="0" smtClean="0"/>
              <a:t>f</a:t>
            </a:r>
            <a:r>
              <a:rPr lang="it-IT" dirty="0" smtClean="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smtClean="0"/>
              <a:t>%          SYSTEM DESCRIPTION</a:t>
            </a:r>
          </a:p>
          <a:p>
            <a:r>
              <a:rPr lang="it-IT" sz="1600" b="1" dirty="0" err="1"/>
              <a:t>context</a:t>
            </a:r>
            <a:r>
              <a:rPr lang="it-IT" sz="1600" b="1" dirty="0"/>
              <a:t>( </a:t>
            </a:r>
            <a:r>
              <a:rPr lang="it-IT" sz="1600" b="1" dirty="0" err="1" smtClean="0"/>
              <a:t>ctxSender</a:t>
            </a:r>
            <a:r>
              <a:rPr lang="it-IT" sz="1600" b="1" dirty="0" smtClean="0"/>
              <a:t>, </a:t>
            </a:r>
            <a:r>
              <a:rPr lang="it-IT" sz="1600" b="1" dirty="0"/>
              <a:t>"192.168.43.229</a:t>
            </a:r>
            <a:r>
              <a:rPr lang="it-IT" sz="1600" b="1" dirty="0" smtClean="0"/>
              <a:t>","</a:t>
            </a:r>
            <a:r>
              <a:rPr lang="it-IT" sz="1600" b="1" dirty="0"/>
              <a:t>TCP", "8010" ).</a:t>
            </a:r>
          </a:p>
          <a:p>
            <a:r>
              <a:rPr lang="it-IT" sz="1600" b="1" dirty="0" err="1" smtClean="0"/>
              <a:t>context</a:t>
            </a:r>
            <a:r>
              <a:rPr lang="it-IT" sz="1600" b="1" dirty="0"/>
              <a:t>( </a:t>
            </a:r>
            <a:r>
              <a:rPr lang="it-IT" sz="1600" b="1" dirty="0" err="1" smtClean="0"/>
              <a:t>ctxReceiver</a:t>
            </a:r>
            <a:r>
              <a:rPr lang="it-IT" sz="1600" b="1" dirty="0" smtClean="0"/>
              <a:t>, </a:t>
            </a:r>
            <a:r>
              <a:rPr lang="it-IT" sz="1600" b="1" dirty="0"/>
              <a:t>"192.168.43.229</a:t>
            </a:r>
            <a:r>
              <a:rPr lang="it-IT" sz="1600" b="1" dirty="0" smtClean="0"/>
              <a:t>","</a:t>
            </a:r>
            <a:r>
              <a:rPr lang="it-IT" sz="1600" b="1" dirty="0"/>
              <a:t>TCP</a:t>
            </a:r>
            <a:r>
              <a:rPr lang="it-IT" sz="1600" b="1" dirty="0" smtClean="0"/>
              <a:t>","</a:t>
            </a:r>
            <a:r>
              <a:rPr lang="it-IT" sz="1600" b="1" dirty="0"/>
              <a:t>8020</a:t>
            </a:r>
            <a:r>
              <a:rPr lang="it-IT" sz="1600" b="1" dirty="0" smtClean="0"/>
              <a:t>").</a:t>
            </a:r>
            <a:endParaRPr lang="it-IT" sz="1600" b="1" dirty="0"/>
          </a:p>
          <a:p>
            <a:r>
              <a:rPr lang="it-IT" sz="1600" b="1" dirty="0" err="1" smtClean="0"/>
              <a:t>qactor</a:t>
            </a:r>
            <a:r>
              <a:rPr lang="it-IT" sz="1600" b="1" dirty="0"/>
              <a:t>( </a:t>
            </a:r>
            <a:r>
              <a:rPr lang="it-IT" sz="1600" b="1" dirty="0" err="1" smtClean="0"/>
              <a:t>qasender</a:t>
            </a:r>
            <a:r>
              <a:rPr lang="it-IT" sz="1600" b="1" dirty="0" smtClean="0"/>
              <a:t>, ctx1, ‘</a:t>
            </a:r>
            <a:r>
              <a:rPr lang="it-IT" sz="1600" dirty="0" err="1" smtClean="0"/>
              <a:t>QActorSender</a:t>
            </a:r>
            <a:r>
              <a:rPr lang="it-IT" sz="1600" b="1" dirty="0" smtClean="0"/>
              <a:t>’ </a:t>
            </a:r>
            <a:r>
              <a:rPr lang="it-IT" sz="1600" b="1" dirty="0"/>
              <a:t>).</a:t>
            </a:r>
          </a:p>
          <a:p>
            <a:r>
              <a:rPr lang="it-IT" sz="1600" b="1" dirty="0" err="1" smtClean="0"/>
              <a:t>qactor</a:t>
            </a:r>
            <a:r>
              <a:rPr lang="it-IT" sz="1600" b="1" dirty="0"/>
              <a:t>( </a:t>
            </a:r>
            <a:r>
              <a:rPr lang="it-IT" sz="1600" b="1" dirty="0" err="1" smtClean="0"/>
              <a:t>qareceiver</a:t>
            </a:r>
            <a:r>
              <a:rPr lang="it-IT" sz="1600" b="1" dirty="0" smtClean="0"/>
              <a:t>, ctx2, ‘</a:t>
            </a:r>
            <a:r>
              <a:rPr lang="it-IT" sz="1600" dirty="0" err="1" smtClean="0"/>
              <a:t>QActorReceiver</a:t>
            </a:r>
            <a:r>
              <a:rPr lang="it-IT" sz="1600" b="1" dirty="0" smtClean="0"/>
              <a:t>’).</a:t>
            </a:r>
            <a:endParaRPr lang="it-IT" sz="1600" b="1"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t>ctx</a:t>
            </a:r>
            <a:r>
              <a:rPr lang="it-IT" dirty="0" smtClean="0"/>
              <a:t>…</a:t>
            </a:r>
            <a:endParaRPr lang="it-IT" dirty="0"/>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smtClean="0"/>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smtClean="0"/>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smtClean="0"/>
              <a:t>AN  - DISI - </a:t>
            </a:r>
            <a:r>
              <a:rPr lang="en-US" dirty="0" err="1" smtClean="0"/>
              <a:t>Univeristy</a:t>
            </a:r>
            <a:r>
              <a:rPr lang="en-US" dirty="0" smtClean="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smtClean="0"/>
                <a:t>This </a:t>
              </a:r>
              <a:r>
                <a:rPr lang="en-US" sz="1600" dirty="0"/>
                <a:t>book provides a thorough introduction to DSL, relying on today’s state of the art language workbenches</a:t>
              </a:r>
              <a:r>
                <a:rPr lang="en-US" sz="1600" dirty="0" smtClean="0"/>
                <a:t>.</a:t>
              </a:r>
            </a:p>
            <a:p>
              <a:r>
                <a:rPr lang="en-US" sz="1600" dirty="0" smtClean="0"/>
                <a:t>The book provides </a:t>
              </a:r>
              <a:r>
                <a:rPr lang="en-US" sz="1600" dirty="0"/>
                <a:t>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a:t>
            </a:r>
            <a:r>
              <a:rPr lang="en-US" sz="2400" dirty="0" smtClean="0"/>
              <a:t>Languages </a:t>
            </a:r>
            <a:endParaRPr lang="en-US" sz="2400" dirty="0"/>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a:t>
              </a:r>
              <a:r>
                <a:rPr lang="en-US" sz="1600" dirty="0" smtClean="0"/>
                <a:t>DSL, </a:t>
              </a:r>
              <a:r>
                <a:rPr lang="en-US" sz="1600" dirty="0"/>
                <a:t>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smtClean="0"/>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smtClean="0"/>
              <a:t>BUSINESS LOGIC</a:t>
            </a:r>
          </a:p>
          <a:p>
            <a:r>
              <a:rPr lang="it-IT" b="1" dirty="0" smtClean="0">
                <a:solidFill>
                  <a:srgbClr val="C00000"/>
                </a:solidFill>
              </a:rPr>
              <a:t>DOMAIN-RELATED</a:t>
            </a:r>
            <a:r>
              <a:rPr lang="it-IT" dirty="0" smtClean="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smtClean="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smtClean="0"/>
              <a:t>( </a:t>
            </a:r>
            <a:r>
              <a:rPr lang="it-IT" b="1" dirty="0" smtClean="0">
                <a:solidFill>
                  <a:srgbClr val="C00000"/>
                </a:solidFill>
              </a:rPr>
              <a:t>MODEL</a:t>
            </a:r>
            <a:r>
              <a:rPr lang="it-IT" dirty="0" smtClean="0"/>
              <a:t> – </a:t>
            </a:r>
            <a:r>
              <a:rPr lang="it-IT" dirty="0">
                <a:solidFill>
                  <a:srgbClr val="1318ED"/>
                </a:solidFill>
              </a:rPr>
              <a:t>CONTROL </a:t>
            </a:r>
            <a:r>
              <a:rPr lang="it-IT" dirty="0" smtClean="0">
                <a:solidFill>
                  <a:srgbClr val="1318ED"/>
                </a:solidFill>
              </a:rPr>
              <a:t> - VIEW </a:t>
            </a:r>
            <a:r>
              <a:rPr lang="it-IT" dirty="0" smtClean="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smtClean="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smtClean="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smtClean="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CONCRETE </a:t>
            </a:r>
            <a:r>
              <a:rPr lang="it-IT" dirty="0" smtClean="0"/>
              <a:t>(IOT)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smtClean="0"/>
              <a:t>Logical</a:t>
            </a:r>
            <a:r>
              <a:rPr lang="it-IT" sz="2000" dirty="0" smtClean="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a:t>
            </a:r>
            <a:r>
              <a:rPr lang="it-IT" sz="1400" dirty="0" err="1" smtClean="0"/>
              <a:t>rchitectural</a:t>
            </a:r>
            <a:r>
              <a:rPr lang="it-IT" sz="1400" dirty="0" smtClean="0"/>
              <a:t> </a:t>
            </a:r>
          </a:p>
          <a:p>
            <a:r>
              <a:rPr lang="it-IT" sz="1400" dirty="0" err="1" smtClean="0"/>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Domande </a:t>
            </a:r>
            <a:r>
              <a:rPr lang="it-IT" sz="4000" dirty="0" smtClean="0"/>
              <a:t>(su un sistema)</a:t>
            </a:r>
            <a:endParaRPr lang="it-IT" sz="4000" dirty="0"/>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smtClean="0"/>
              <a:t>Cosa </a:t>
            </a:r>
            <a:r>
              <a:rPr lang="it-IT" dirty="0" smtClean="0">
                <a:solidFill>
                  <a:srgbClr val="C00000"/>
                </a:solidFill>
              </a:rPr>
              <a:t>deve fare</a:t>
            </a:r>
            <a:r>
              <a:rPr lang="it-IT" dirty="0" smtClean="0"/>
              <a:t>	 </a:t>
            </a:r>
            <a:r>
              <a:rPr lang="it-IT" dirty="0" smtClean="0">
                <a:sym typeface="Wingdings" pitchFamily="2" charset="2"/>
              </a:rPr>
              <a:t></a:t>
            </a:r>
            <a:r>
              <a:rPr lang="it-IT" dirty="0" smtClean="0"/>
              <a:t>		 </a:t>
            </a:r>
            <a:r>
              <a:rPr lang="it-IT" i="1" dirty="0" smtClean="0"/>
              <a:t>committente</a:t>
            </a:r>
          </a:p>
          <a:p>
            <a:r>
              <a:rPr lang="it-IT" dirty="0" smtClean="0"/>
              <a:t>Cosa </a:t>
            </a:r>
            <a:r>
              <a:rPr lang="it-IT" dirty="0" smtClean="0">
                <a:solidFill>
                  <a:srgbClr val="C00000"/>
                </a:solidFill>
              </a:rPr>
              <a:t>deve</a:t>
            </a:r>
            <a:r>
              <a:rPr lang="it-IT" dirty="0" smtClean="0"/>
              <a:t> </a:t>
            </a:r>
            <a:r>
              <a:rPr lang="it-IT" dirty="0" smtClean="0">
                <a:solidFill>
                  <a:srgbClr val="C00000"/>
                </a:solidFill>
              </a:rPr>
              <a:t>essere</a:t>
            </a:r>
            <a:r>
              <a:rPr lang="it-IT" dirty="0" smtClean="0"/>
              <a:t>	</a:t>
            </a:r>
            <a:r>
              <a:rPr lang="it-IT" dirty="0" smtClean="0">
                <a:sym typeface="Wingdings" pitchFamily="2" charset="2"/>
              </a:rPr>
              <a:t>  </a:t>
            </a:r>
            <a:r>
              <a:rPr lang="it-IT" dirty="0" smtClean="0"/>
              <a:t>		 </a:t>
            </a:r>
            <a:r>
              <a:rPr lang="it-IT" i="1" dirty="0" smtClean="0"/>
              <a:t>analista</a:t>
            </a:r>
          </a:p>
          <a:p>
            <a:pPr lvl="1"/>
            <a:r>
              <a:rPr lang="it-IT" sz="2000" dirty="0" smtClean="0"/>
              <a:t>Quale </a:t>
            </a:r>
            <a:r>
              <a:rPr lang="it-IT" sz="2000" b="1" i="1" dirty="0" smtClean="0">
                <a:solidFill>
                  <a:srgbClr val="00B050"/>
                </a:solidFill>
              </a:rPr>
              <a:t>struttura-interazione-comportamento</a:t>
            </a:r>
            <a:r>
              <a:rPr lang="it-IT" sz="2000" dirty="0" smtClean="0"/>
              <a:t> </a:t>
            </a:r>
            <a:r>
              <a:rPr lang="it-IT" sz="2000" b="1" dirty="0" smtClean="0">
                <a:solidFill>
                  <a:srgbClr val="C00000"/>
                </a:solidFill>
              </a:rPr>
              <a:t>sono necessari </a:t>
            </a:r>
            <a:r>
              <a:rPr lang="it-IT" sz="2000" dirty="0" smtClean="0"/>
              <a:t>tenendo conto dei </a:t>
            </a:r>
            <a:r>
              <a:rPr lang="it-IT" sz="2000" b="1" i="1" dirty="0" smtClean="0">
                <a:solidFill>
                  <a:srgbClr val="7030A0"/>
                </a:solidFill>
              </a:rPr>
              <a:t>vincoli che sorgono dai requisiti e dal problema in sè</a:t>
            </a:r>
          </a:p>
          <a:p>
            <a:r>
              <a:rPr lang="it-IT" dirty="0" smtClean="0"/>
              <a:t>Cosa </a:t>
            </a:r>
            <a:r>
              <a:rPr lang="it-IT" dirty="0" smtClean="0">
                <a:solidFill>
                  <a:srgbClr val="C00000"/>
                </a:solidFill>
              </a:rPr>
              <a:t>è opportuno </a:t>
            </a:r>
            <a:r>
              <a:rPr lang="it-IT" dirty="0" smtClean="0"/>
              <a:t>che sia	</a:t>
            </a:r>
            <a:r>
              <a:rPr lang="it-IT" dirty="0" smtClean="0">
                <a:sym typeface="Wingdings" pitchFamily="2" charset="2"/>
              </a:rPr>
              <a:t> </a:t>
            </a:r>
            <a:r>
              <a:rPr lang="it-IT" dirty="0" smtClean="0"/>
              <a:t>	</a:t>
            </a:r>
            <a:r>
              <a:rPr lang="it-IT" i="1" dirty="0" smtClean="0"/>
              <a:t>analista</a:t>
            </a:r>
          </a:p>
          <a:p>
            <a:pPr marL="742950" lvl="2" indent="-342900"/>
            <a:r>
              <a:rPr lang="it-IT" dirty="0" smtClean="0"/>
              <a:t>Tenendo conto delle tecnologie, dell’andamento del mercato, delle risorse umane, economiche, temporali, etc.</a:t>
            </a:r>
          </a:p>
          <a:p>
            <a:r>
              <a:rPr lang="it-IT" i="1" dirty="0" smtClean="0">
                <a:solidFill>
                  <a:srgbClr val="C00000"/>
                </a:solidFill>
              </a:rPr>
              <a:t>Come è fatto</a:t>
            </a:r>
            <a:r>
              <a:rPr lang="it-IT" dirty="0" smtClean="0"/>
              <a:t>	</a:t>
            </a:r>
            <a:r>
              <a:rPr lang="it-IT" dirty="0" smtClean="0">
                <a:sym typeface="Wingdings" pitchFamily="2" charset="2"/>
              </a:rPr>
              <a:t> 		 	</a:t>
            </a:r>
            <a:r>
              <a:rPr lang="it-IT" i="1" dirty="0" smtClean="0"/>
              <a:t>progettista</a:t>
            </a:r>
          </a:p>
          <a:p>
            <a:pPr marL="548640" lvl="2" indent="-274320">
              <a:buClr>
                <a:schemeClr val="accent3"/>
              </a:buClr>
              <a:buSzPct val="95000"/>
            </a:pPr>
            <a:r>
              <a:rPr lang="it-IT" sz="2000" dirty="0" smtClean="0"/>
              <a:t>Quale </a:t>
            </a:r>
            <a:r>
              <a:rPr lang="it-IT" sz="2000" b="1" i="1" dirty="0" smtClean="0">
                <a:solidFill>
                  <a:srgbClr val="00B050"/>
                </a:solidFill>
              </a:rPr>
              <a:t> struttura-interazione-comportamento </a:t>
            </a:r>
            <a:r>
              <a:rPr lang="it-IT" sz="2000" dirty="0" smtClean="0"/>
              <a:t>ha il sistema finale tenendo conto dei vincoli dall’analisi e dei criteri (</a:t>
            </a:r>
            <a:r>
              <a:rPr lang="it-IT" sz="2000" i="1" dirty="0" smtClean="0">
                <a:solidFill>
                  <a:srgbClr val="C00000"/>
                </a:solidFill>
              </a:rPr>
              <a:t>pattern</a:t>
            </a:r>
            <a:r>
              <a:rPr lang="it-IT" sz="2000" dirty="0" smtClean="0"/>
              <a:t>) usati per risolvere le forze (anche contrastanti)  in gioco</a:t>
            </a:r>
            <a:endParaRPr lang="it-IT" sz="2000" b="1" i="1" dirty="0" smtClean="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smtClean="0"/>
              <a:t>AN - Univwersity of Bologna</a:t>
            </a:r>
            <a:endParaRPr lang="it-IT"/>
          </a:p>
        </p:txBody>
      </p:sp>
    </p:spTree>
    <p:extLst>
      <p:ext uri="{BB962C8B-B14F-4D97-AF65-F5344CB8AC3E}">
        <p14:creationId xmlns:p14="http://schemas.microsoft.com/office/powerpoint/2010/main" val="3951897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smtClean="0"/>
              <a:t>Specifica della grammatica</a:t>
            </a:r>
            <a:endParaRPr lang="it-IT" dirty="0"/>
          </a:p>
        </p:txBody>
      </p:sp>
      <p:sp>
        <p:nvSpPr>
          <p:cNvPr id="4" name="Segnaposto piè di pagina 3"/>
          <p:cNvSpPr>
            <a:spLocks noGrp="1"/>
          </p:cNvSpPr>
          <p:nvPr>
            <p:ph type="ftr" sz="quarter" idx="11"/>
          </p:nvPr>
        </p:nvSpPr>
        <p:spPr/>
        <p:txBody>
          <a:bodyPr/>
          <a:lstStyle/>
          <a:p>
            <a:r>
              <a:rPr lang="it-IT" smtClean="0"/>
              <a:t>AN University of Bologna</a:t>
            </a:r>
            <a:endParaRPr lang="it-IT"/>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smtClean="0"/>
              <a:t>grammar</a:t>
            </a:r>
            <a:r>
              <a:rPr lang="it-IT" b="1" dirty="0" smtClean="0"/>
              <a:t> </a:t>
            </a:r>
            <a:r>
              <a:rPr lang="it-IT" b="1" dirty="0" err="1" smtClean="0"/>
              <a:t>it.unibo.xtext.Entities</a:t>
            </a:r>
            <a:r>
              <a:rPr lang="it-IT" b="1" dirty="0" smtClean="0"/>
              <a:t> </a:t>
            </a:r>
            <a:r>
              <a:rPr lang="it-IT" b="1" dirty="0" err="1" smtClean="0"/>
              <a:t>with</a:t>
            </a:r>
            <a:r>
              <a:rPr lang="it-IT" b="1" dirty="0" smtClean="0"/>
              <a:t> </a:t>
            </a:r>
            <a:r>
              <a:rPr lang="it-IT" b="1" dirty="0" err="1" smtClean="0"/>
              <a:t>org.eclipse.xtext.common.Terminals</a:t>
            </a:r>
            <a:endParaRPr lang="it-IT" b="1" dirty="0" smtClean="0"/>
          </a:p>
          <a:p>
            <a:r>
              <a:rPr lang="it-IT" b="1" dirty="0" smtClean="0">
                <a:solidFill>
                  <a:srgbClr val="0070C0"/>
                </a:solidFill>
              </a:rPr>
              <a:t>generate </a:t>
            </a:r>
            <a:r>
              <a:rPr lang="it-IT" b="1" dirty="0" err="1" smtClean="0">
                <a:solidFill>
                  <a:srgbClr val="0070C0"/>
                </a:solidFill>
              </a:rPr>
              <a:t>entities</a:t>
            </a:r>
            <a:r>
              <a:rPr lang="it-IT" b="1" dirty="0" smtClean="0">
                <a:solidFill>
                  <a:srgbClr val="0070C0"/>
                </a:solidFill>
              </a:rPr>
              <a:t> "http://www.unibo.it/</a:t>
            </a:r>
            <a:r>
              <a:rPr lang="it-IT" b="1" dirty="0" err="1" smtClean="0">
                <a:solidFill>
                  <a:srgbClr val="0070C0"/>
                </a:solidFill>
              </a:rPr>
              <a:t>xtext</a:t>
            </a:r>
            <a:r>
              <a:rPr lang="it-IT" b="1" dirty="0" smtClean="0">
                <a:solidFill>
                  <a:srgbClr val="0070C0"/>
                </a:solidFill>
              </a:rPr>
              <a:t>/</a:t>
            </a:r>
            <a:r>
              <a:rPr lang="it-IT" b="1" dirty="0" err="1" smtClean="0">
                <a:solidFill>
                  <a:srgbClr val="0070C0"/>
                </a:solidFill>
              </a:rPr>
              <a:t>Entities</a:t>
            </a:r>
            <a:r>
              <a:rPr lang="it-IT" b="1" dirty="0" smtClean="0"/>
              <a:t>"</a:t>
            </a:r>
          </a:p>
          <a:p>
            <a:endParaRPr lang="it-IT" dirty="0" smtClean="0"/>
          </a:p>
          <a:p>
            <a:r>
              <a:rPr lang="it-IT" dirty="0" err="1" smtClean="0"/>
              <a:t>Model</a:t>
            </a:r>
            <a:r>
              <a:rPr lang="it-IT" dirty="0" smtClean="0"/>
              <a:t> :		(imports</a:t>
            </a:r>
            <a:r>
              <a:rPr lang="it-IT" dirty="0" smtClean="0">
                <a:solidFill>
                  <a:srgbClr val="C00000"/>
                </a:solidFill>
              </a:rPr>
              <a:t>+=</a:t>
            </a:r>
            <a:r>
              <a:rPr lang="it-IT" dirty="0" smtClean="0"/>
              <a:t>Import)</a:t>
            </a:r>
            <a:r>
              <a:rPr lang="it-IT" dirty="0" smtClean="0">
                <a:solidFill>
                  <a:srgbClr val="C00000"/>
                </a:solidFill>
              </a:rPr>
              <a:t>*</a:t>
            </a:r>
          </a:p>
          <a:p>
            <a:r>
              <a:rPr lang="it-IT" dirty="0" smtClean="0"/>
              <a:t>		(types</a:t>
            </a:r>
            <a:r>
              <a:rPr lang="it-IT" dirty="0" smtClean="0">
                <a:solidFill>
                  <a:srgbClr val="C00000"/>
                </a:solidFill>
              </a:rPr>
              <a:t>+=</a:t>
            </a:r>
            <a:r>
              <a:rPr lang="it-IT" dirty="0" smtClean="0"/>
              <a:t>Type)</a:t>
            </a:r>
            <a:r>
              <a:rPr lang="it-IT" dirty="0" smtClean="0">
                <a:solidFill>
                  <a:srgbClr val="C00000"/>
                </a:solidFill>
              </a:rPr>
              <a:t>*	</a:t>
            </a:r>
            <a:r>
              <a:rPr lang="it-IT" dirty="0" smtClean="0"/>
              <a:t>;</a:t>
            </a:r>
          </a:p>
          <a:p>
            <a:endParaRPr lang="it-IT" dirty="0" smtClean="0"/>
          </a:p>
          <a:p>
            <a:r>
              <a:rPr lang="it-IT" dirty="0" smtClean="0"/>
              <a:t>Import :		</a:t>
            </a:r>
            <a:r>
              <a:rPr lang="it-IT" b="1" dirty="0" smtClean="0">
                <a:solidFill>
                  <a:srgbClr val="00B050"/>
                </a:solidFill>
              </a:rPr>
              <a:t>'</a:t>
            </a:r>
            <a:r>
              <a:rPr lang="it-IT" b="1" dirty="0" err="1" smtClean="0">
                <a:solidFill>
                  <a:srgbClr val="00B050"/>
                </a:solidFill>
              </a:rPr>
              <a:t>import</a:t>
            </a:r>
            <a:r>
              <a:rPr lang="it-IT" dirty="0" smtClean="0"/>
              <a:t>' </a:t>
            </a:r>
            <a:r>
              <a:rPr lang="it-IT" dirty="0" err="1" smtClean="0"/>
              <a:t>importURI</a:t>
            </a:r>
            <a:r>
              <a:rPr lang="it-IT" dirty="0" smtClean="0"/>
              <a:t> </a:t>
            </a:r>
            <a:r>
              <a:rPr lang="it-IT" dirty="0" smtClean="0">
                <a:solidFill>
                  <a:srgbClr val="C00000"/>
                </a:solidFill>
              </a:rPr>
              <a:t>= </a:t>
            </a:r>
            <a:r>
              <a:rPr lang="it-IT" dirty="0" smtClean="0"/>
              <a:t>STRING;</a:t>
            </a:r>
          </a:p>
          <a:p>
            <a:endParaRPr lang="it-IT" dirty="0" smtClean="0"/>
          </a:p>
          <a:p>
            <a:r>
              <a:rPr lang="it-IT" dirty="0" err="1" smtClean="0"/>
              <a:t>Type</a:t>
            </a:r>
            <a:r>
              <a:rPr lang="it-IT" dirty="0" smtClean="0"/>
              <a:t>:		</a:t>
            </a:r>
            <a:r>
              <a:rPr lang="it-IT" dirty="0" err="1" smtClean="0"/>
              <a:t>SimpleType</a:t>
            </a:r>
            <a:r>
              <a:rPr lang="it-IT" dirty="0" smtClean="0"/>
              <a:t> </a:t>
            </a:r>
            <a:r>
              <a:rPr lang="it-IT" dirty="0" smtClean="0">
                <a:solidFill>
                  <a:srgbClr val="C00000"/>
                </a:solidFill>
              </a:rPr>
              <a:t>| </a:t>
            </a:r>
            <a:r>
              <a:rPr lang="it-IT" dirty="0" err="1" smtClean="0"/>
              <a:t>Entity</a:t>
            </a:r>
            <a:r>
              <a:rPr lang="it-IT" dirty="0" smtClean="0"/>
              <a:t>;</a:t>
            </a:r>
          </a:p>
          <a:p>
            <a:endParaRPr lang="it-IT" dirty="0" smtClean="0"/>
          </a:p>
          <a:p>
            <a:r>
              <a:rPr lang="it-IT" dirty="0" err="1" smtClean="0"/>
              <a:t>SimpleType</a:t>
            </a:r>
            <a:r>
              <a:rPr lang="it-IT" dirty="0" smtClean="0"/>
              <a:t>:	</a:t>
            </a:r>
            <a:r>
              <a:rPr lang="it-IT" b="1" dirty="0" smtClean="0">
                <a:solidFill>
                  <a:srgbClr val="00B050"/>
                </a:solidFill>
              </a:rPr>
              <a:t>'</a:t>
            </a:r>
            <a:r>
              <a:rPr lang="it-IT" b="1" dirty="0" err="1" smtClean="0">
                <a:solidFill>
                  <a:srgbClr val="00B050"/>
                </a:solidFill>
              </a:rPr>
              <a:t>type</a:t>
            </a:r>
            <a:r>
              <a:rPr lang="it-IT" dirty="0" smtClean="0"/>
              <a:t>' </a:t>
            </a:r>
            <a:r>
              <a:rPr lang="it-IT" dirty="0" err="1" smtClean="0"/>
              <a:t>name</a:t>
            </a:r>
            <a:r>
              <a:rPr lang="it-IT" dirty="0" smtClean="0"/>
              <a:t> =</a:t>
            </a:r>
            <a:r>
              <a:rPr lang="it-IT" b="1" dirty="0" smtClean="0">
                <a:solidFill>
                  <a:srgbClr val="FF0000"/>
                </a:solidFill>
              </a:rPr>
              <a:t> ID</a:t>
            </a:r>
            <a:r>
              <a:rPr lang="it-IT" dirty="0" smtClean="0"/>
              <a:t>;</a:t>
            </a:r>
          </a:p>
          <a:p>
            <a:endParaRPr lang="it-IT" dirty="0" smtClean="0"/>
          </a:p>
          <a:p>
            <a:r>
              <a:rPr lang="it-IT" dirty="0" err="1" smtClean="0"/>
              <a:t>Entity</a:t>
            </a:r>
            <a:r>
              <a:rPr lang="it-IT" dirty="0" smtClean="0"/>
              <a:t> :	</a:t>
            </a:r>
            <a:r>
              <a:rPr lang="it-IT" b="1" dirty="0" smtClean="0">
                <a:solidFill>
                  <a:srgbClr val="00B050"/>
                </a:solidFill>
              </a:rPr>
              <a:t>'</a:t>
            </a:r>
            <a:r>
              <a:rPr lang="it-IT" b="1" dirty="0" err="1" smtClean="0">
                <a:solidFill>
                  <a:srgbClr val="00B050"/>
                </a:solidFill>
              </a:rPr>
              <a:t>entity</a:t>
            </a:r>
            <a:r>
              <a:rPr lang="it-IT" dirty="0" smtClean="0"/>
              <a:t>' </a:t>
            </a:r>
            <a:r>
              <a:rPr lang="it-IT" dirty="0" err="1" smtClean="0"/>
              <a:t>name</a:t>
            </a:r>
            <a:r>
              <a:rPr lang="it-IT" dirty="0" err="1" smtClean="0">
                <a:solidFill>
                  <a:srgbClr val="C00000"/>
                </a:solidFill>
              </a:rPr>
              <a:t>=</a:t>
            </a:r>
            <a:r>
              <a:rPr lang="it-IT" dirty="0" err="1" smtClean="0"/>
              <a:t>ID</a:t>
            </a:r>
            <a:r>
              <a:rPr lang="it-IT" dirty="0" smtClean="0"/>
              <a:t> (</a:t>
            </a:r>
            <a:r>
              <a:rPr lang="it-IT" b="1" dirty="0" smtClean="0">
                <a:solidFill>
                  <a:srgbClr val="00B050"/>
                </a:solidFill>
              </a:rPr>
              <a:t>'</a:t>
            </a:r>
            <a:r>
              <a:rPr lang="it-IT" b="1" dirty="0" err="1" smtClean="0">
                <a:solidFill>
                  <a:srgbClr val="00B050"/>
                </a:solidFill>
              </a:rPr>
              <a:t>extends</a:t>
            </a:r>
            <a:r>
              <a:rPr lang="it-IT" dirty="0" smtClean="0"/>
              <a:t>' </a:t>
            </a:r>
            <a:r>
              <a:rPr lang="it-IT" dirty="0" err="1" smtClean="0"/>
              <a:t>extends</a:t>
            </a:r>
            <a:r>
              <a:rPr lang="it-IT" dirty="0" err="1" smtClean="0">
                <a:solidFill>
                  <a:srgbClr val="C00000"/>
                </a:solidFill>
              </a:rPr>
              <a:t>=</a:t>
            </a:r>
            <a:r>
              <a:rPr lang="it-IT" dirty="0" smtClean="0">
                <a:solidFill>
                  <a:srgbClr val="C00000"/>
                </a:solidFill>
              </a:rPr>
              <a:t> [</a:t>
            </a:r>
            <a:r>
              <a:rPr lang="it-IT" dirty="0" smtClean="0"/>
              <a:t> </a:t>
            </a:r>
            <a:r>
              <a:rPr lang="it-IT" dirty="0" err="1" smtClean="0"/>
              <a:t>Entity</a:t>
            </a:r>
            <a:r>
              <a:rPr lang="it-IT" dirty="0" smtClean="0"/>
              <a:t> </a:t>
            </a:r>
            <a:r>
              <a:rPr lang="it-IT" dirty="0" smtClean="0">
                <a:solidFill>
                  <a:srgbClr val="C00000"/>
                </a:solidFill>
              </a:rPr>
              <a:t>]</a:t>
            </a:r>
            <a:r>
              <a:rPr lang="it-IT" dirty="0" smtClean="0"/>
              <a:t> )</a:t>
            </a:r>
            <a:r>
              <a:rPr lang="it-IT" dirty="0" smtClean="0">
                <a:solidFill>
                  <a:srgbClr val="C00000"/>
                </a:solidFill>
              </a:rPr>
              <a:t>?</a:t>
            </a:r>
            <a:r>
              <a:rPr lang="it-IT" dirty="0" smtClean="0"/>
              <a:t> '</a:t>
            </a:r>
            <a:r>
              <a:rPr lang="it-IT" b="1" dirty="0" smtClean="0">
                <a:solidFill>
                  <a:srgbClr val="00B050"/>
                </a:solidFill>
              </a:rPr>
              <a:t>{</a:t>
            </a:r>
            <a:r>
              <a:rPr lang="it-IT" dirty="0" smtClean="0"/>
              <a:t>'</a:t>
            </a:r>
          </a:p>
          <a:p>
            <a:r>
              <a:rPr lang="it-IT" dirty="0" smtClean="0"/>
              <a:t>	properties+=Property*</a:t>
            </a:r>
          </a:p>
          <a:p>
            <a:r>
              <a:rPr lang="it-IT" dirty="0" smtClean="0"/>
              <a:t>	'</a:t>
            </a:r>
            <a:r>
              <a:rPr lang="it-IT" b="1" dirty="0" smtClean="0">
                <a:solidFill>
                  <a:srgbClr val="00B050"/>
                </a:solidFill>
              </a:rPr>
              <a:t>}</a:t>
            </a:r>
            <a:r>
              <a:rPr lang="it-IT" dirty="0" smtClean="0"/>
              <a:t>';</a:t>
            </a:r>
          </a:p>
          <a:p>
            <a:endParaRPr lang="it-IT" dirty="0" smtClean="0"/>
          </a:p>
          <a:p>
            <a:r>
              <a:rPr lang="it-IT" dirty="0" err="1" smtClean="0"/>
              <a:t>Property</a:t>
            </a:r>
            <a:r>
              <a:rPr lang="it-IT" dirty="0" smtClean="0"/>
              <a:t>:	</a:t>
            </a:r>
            <a:r>
              <a:rPr lang="en-US" b="1" dirty="0" smtClean="0">
                <a:solidFill>
                  <a:srgbClr val="00B050"/>
                </a:solidFill>
              </a:rPr>
              <a:t>'property</a:t>
            </a:r>
            <a:r>
              <a:rPr lang="en-US" dirty="0" smtClean="0"/>
              <a:t>' name=ID '</a:t>
            </a:r>
            <a:r>
              <a:rPr lang="en-US" b="1" dirty="0" smtClean="0">
                <a:solidFill>
                  <a:srgbClr val="00B050"/>
                </a:solidFill>
              </a:rPr>
              <a:t>:</a:t>
            </a:r>
            <a:r>
              <a:rPr lang="en-US" dirty="0" smtClean="0"/>
              <a:t>' type</a:t>
            </a:r>
            <a:r>
              <a:rPr lang="en-US" dirty="0" smtClean="0">
                <a:solidFill>
                  <a:srgbClr val="C00000"/>
                </a:solidFill>
              </a:rPr>
              <a:t>= [ </a:t>
            </a:r>
            <a:r>
              <a:rPr lang="en-US" dirty="0" smtClean="0"/>
              <a:t>Type </a:t>
            </a:r>
            <a:r>
              <a:rPr lang="en-US" dirty="0" smtClean="0">
                <a:solidFill>
                  <a:srgbClr val="C00000"/>
                </a:solidFill>
              </a:rPr>
              <a:t>]</a:t>
            </a:r>
            <a:r>
              <a:rPr lang="en-US" dirty="0" smtClean="0"/>
              <a:t> ( many </a:t>
            </a:r>
            <a:r>
              <a:rPr lang="en-US" dirty="0" smtClean="0">
                <a:solidFill>
                  <a:srgbClr val="C00000"/>
                </a:solidFill>
              </a:rPr>
              <a:t>?=</a:t>
            </a:r>
            <a:r>
              <a:rPr lang="en-US" dirty="0" smtClean="0"/>
              <a:t> '</a:t>
            </a:r>
            <a:r>
              <a:rPr lang="en-US" dirty="0" smtClean="0">
                <a:solidFill>
                  <a:srgbClr val="00B050"/>
                </a:solidFill>
              </a:rPr>
              <a:t>[]</a:t>
            </a:r>
            <a:r>
              <a:rPr lang="en-US" dirty="0" smtClean="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smtClean="0"/>
              <a:t>EBNF </a:t>
            </a:r>
            <a:r>
              <a:rPr lang="it-IT" sz="2800" dirty="0" err="1" smtClean="0"/>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smtClean="0"/>
              <a:t>The grammar is a collection of Rules. </a:t>
            </a:r>
          </a:p>
          <a:p>
            <a:endParaRPr lang="en-US" sz="1400" dirty="0" smtClean="0"/>
          </a:p>
          <a:p>
            <a:r>
              <a:rPr lang="en-US" sz="1400" dirty="0" smtClean="0"/>
              <a:t>Rules start with </a:t>
            </a:r>
            <a:r>
              <a:rPr lang="it-IT" sz="1400" dirty="0" err="1" smtClean="0"/>
              <a:t>their</a:t>
            </a:r>
            <a:r>
              <a:rPr lang="it-IT" sz="1400" dirty="0" smtClean="0"/>
              <a:t> </a:t>
            </a:r>
            <a:r>
              <a:rPr lang="it-IT" sz="1400" dirty="0" err="1" smtClean="0"/>
              <a:t>name</a:t>
            </a:r>
            <a:r>
              <a:rPr lang="it-IT" sz="1400" dirty="0" smtClean="0"/>
              <a:t> </a:t>
            </a:r>
            <a:r>
              <a:rPr lang="it-IT" sz="1400" dirty="0" err="1" smtClean="0"/>
              <a:t>followed</a:t>
            </a:r>
            <a:r>
              <a:rPr lang="it-IT" sz="1400" dirty="0" smtClean="0"/>
              <a:t> </a:t>
            </a:r>
            <a:r>
              <a:rPr lang="it-IT" sz="1400" dirty="0" err="1" smtClean="0"/>
              <a:t>by</a:t>
            </a:r>
            <a:r>
              <a:rPr lang="it-IT" sz="1400" dirty="0" smtClean="0"/>
              <a:t> </a:t>
            </a:r>
            <a:r>
              <a:rPr lang="it-IT" sz="1400" dirty="0" smtClean="0">
                <a:solidFill>
                  <a:srgbClr val="FF0000"/>
                </a:solidFill>
              </a:rPr>
              <a:t>:</a:t>
            </a:r>
            <a:r>
              <a:rPr lang="it-IT" sz="1400" dirty="0" smtClean="0">
                <a:solidFill>
                  <a:srgbClr val="C00000"/>
                </a:solidFill>
              </a:rPr>
              <a:t> </a:t>
            </a:r>
            <a:r>
              <a:rPr lang="it-IT" sz="1400" dirty="0" smtClean="0"/>
              <a:t>and </a:t>
            </a:r>
            <a:r>
              <a:rPr lang="it-IT" sz="1400" dirty="0" err="1" smtClean="0"/>
              <a:t>ending</a:t>
            </a:r>
            <a:r>
              <a:rPr lang="it-IT" sz="1400" dirty="0" smtClean="0"/>
              <a:t> </a:t>
            </a:r>
            <a:r>
              <a:rPr lang="it-IT" sz="1400" dirty="0" err="1" smtClean="0"/>
              <a:t>with</a:t>
            </a:r>
            <a:r>
              <a:rPr lang="it-IT" sz="1400" dirty="0" smtClean="0"/>
              <a:t> </a:t>
            </a:r>
            <a:r>
              <a:rPr lang="it-IT" sz="1400" dirty="0" smtClean="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smtClean="0"/>
              <a:t>The </a:t>
            </a:r>
            <a:r>
              <a:rPr lang="it-IT" sz="1400" dirty="0" err="1" smtClean="0"/>
              <a:t>editor</a:t>
            </a:r>
            <a:r>
              <a:rPr lang="it-IT" sz="1400" dirty="0" smtClean="0"/>
              <a:t> </a:t>
            </a:r>
            <a:r>
              <a:rPr lang="it-IT" sz="1400" dirty="0" err="1" smtClean="0"/>
              <a:t>provides</a:t>
            </a:r>
            <a:r>
              <a:rPr lang="it-IT" sz="1400" dirty="0" smtClean="0"/>
              <a:t> code </a:t>
            </a:r>
            <a:r>
              <a:rPr lang="it-IT" sz="1400" dirty="0" err="1" smtClean="0"/>
              <a:t>completion</a:t>
            </a:r>
            <a:r>
              <a:rPr lang="it-IT" sz="1400" dirty="0" smtClean="0"/>
              <a:t> and </a:t>
            </a:r>
            <a:r>
              <a:rPr lang="it-IT" sz="1400" dirty="0" err="1" smtClean="0"/>
              <a:t>constraint</a:t>
            </a:r>
            <a:r>
              <a:rPr lang="it-IT" sz="1400" dirty="0" smtClean="0"/>
              <a:t> </a:t>
            </a:r>
            <a:r>
              <a:rPr lang="it-IT" sz="1400" dirty="0" err="1" smtClean="0"/>
              <a:t>checking</a:t>
            </a:r>
            <a:r>
              <a:rPr lang="it-IT" sz="1400" dirty="0" smtClean="0"/>
              <a:t> </a:t>
            </a:r>
            <a:r>
              <a:rPr lang="it-IT" sz="1400" dirty="0" err="1" smtClean="0"/>
              <a:t>for</a:t>
            </a:r>
            <a:r>
              <a:rPr lang="it-IT" sz="1400" dirty="0" smtClean="0"/>
              <a:t> the </a:t>
            </a:r>
            <a:r>
              <a:rPr lang="it-IT" sz="1400" dirty="0" err="1" smtClean="0"/>
              <a:t>grammars</a:t>
            </a:r>
            <a:r>
              <a:rPr lang="it-IT" sz="1400" dirty="0" smtClean="0"/>
              <a:t> </a:t>
            </a:r>
            <a:r>
              <a:rPr lang="it-IT" sz="1400" dirty="0" err="1" smtClean="0"/>
              <a:t>themselves</a:t>
            </a:r>
            <a:endParaRPr lang="it-IT" sz="1400" dirty="0" smtClean="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smtClean="0">
                <a:latin typeface="Symbol" panose="05050102010706020507" pitchFamily="18" charset="2"/>
                <a:cs typeface="Arial" panose="020B0604020202020204" pitchFamily="34" charset="0"/>
              </a:rPr>
              <a:t>e</a:t>
            </a:r>
            <a:r>
              <a:rPr lang="en-US" altLang="en-US" sz="140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47934" cy="338554"/>
          </a:xfrm>
          <a:prstGeom prst="rect">
            <a:avLst/>
          </a:prstGeom>
        </p:spPr>
        <p:txBody>
          <a:bodyPr wrap="none">
            <a:spAutoFit/>
          </a:bodyPr>
          <a:lstStyle/>
          <a:p>
            <a:r>
              <a:rPr lang="en-GB" sz="1600"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694236" y="3791784"/>
            <a:ext cx="1066510" cy="338554"/>
          </a:xfrm>
          <a:prstGeom prst="rect">
            <a:avLst/>
          </a:prstGeom>
        </p:spPr>
        <p:txBody>
          <a:bodyPr wrap="none">
            <a:spAutoFit/>
          </a:bodyPr>
          <a:lstStyle/>
          <a:p>
            <a:r>
              <a:rPr lang="en-GB" sz="1600" dirty="0" err="1" smtClean="0"/>
              <a:t>timeractor</a:t>
            </a:r>
            <a:endParaRPr lang="en-GB" sz="1600"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50"/>
                </a:solidFill>
              </a:rPr>
              <a:t>endtime</a:t>
            </a:r>
            <a:endParaRPr lang="en-GB" sz="1600" b="1" dirty="0">
              <a:solidFill>
                <a:srgbClr val="00B05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smtClean="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smtClean="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a:t>
            </a:r>
            <a:r>
              <a:rPr lang="it-IT" sz="1200" dirty="0" err="1" smtClean="0">
                <a:latin typeface="Arial" panose="020B0604020202020204" pitchFamily="34" charset="0"/>
                <a:cs typeface="Arial" panose="020B0604020202020204" pitchFamily="34" charset="0"/>
              </a:rPr>
              <a:t>equest</a:t>
            </a:r>
            <a:r>
              <a:rPr lang="it-IT" sz="1200" dirty="0" smtClean="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smtClean="0">
                <a:latin typeface="Arial" panose="020B0604020202020204" pitchFamily="34" charset="0"/>
                <a:cs typeface="Arial" panose="020B0604020202020204" pitchFamily="34" charset="0"/>
              </a:rPr>
              <a:t>replyTo</a:t>
            </a:r>
            <a:r>
              <a:rPr lang="it-IT" sz="1200" dirty="0" smtClean="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smtClean="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smtClean="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smtClean="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smtClean="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a:t>
            </a:r>
            <a:r>
              <a:rPr lang="it-IT" sz="1400" dirty="0" err="1" smtClean="0">
                <a:latin typeface="Arial" panose="020B0604020202020204" pitchFamily="34" charset="0"/>
                <a:cs typeface="Arial" panose="020B0604020202020204" pitchFamily="34" charset="0"/>
              </a:rPr>
              <a:t>equest</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askFor</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smtClean="0"/>
              <a:t>p</a:t>
            </a:r>
            <a:r>
              <a:rPr lang="en-GB" dirty="0" smtClean="0"/>
              <a:t>ublish</a:t>
            </a:r>
            <a:endParaRPr lang="en-GB" dirty="0"/>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smtClean="0"/>
              <a:t>subscribed</a:t>
            </a:r>
            <a:endParaRPr lang="en-GB" dirty="0"/>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smtClean="0"/>
              <a:t>Ref to the owner</a:t>
            </a:r>
            <a:endParaRPr lang="en-GB" dirty="0"/>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/xxx</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smtClean="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smtClean="0"/>
              <a:t>ANatali</a:t>
            </a:r>
            <a:r>
              <a:rPr lang="it-IT" dirty="0" smtClean="0"/>
              <a:t>  - DISI - ISSM2020  </a:t>
            </a:r>
            <a:r>
              <a:rPr lang="it-IT" dirty="0" err="1" smtClean="0"/>
              <a:t>Univeristy</a:t>
            </a:r>
            <a:r>
              <a:rPr lang="it-IT" dirty="0" smtClean="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smtClean="0"/>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smtClean="0">
                <a:solidFill>
                  <a:srgbClr val="00B0F0"/>
                </a:solidFill>
              </a:rPr>
              <a:t>end</a:t>
            </a:r>
            <a:endParaRPr lang="en-GB" sz="1600" b="1" dirty="0">
              <a:solidFill>
                <a:srgbClr val="00B0F0"/>
              </a:solidFill>
            </a:endParaRP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smtClean="0">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smtClean="0">
                <a:solidFill>
                  <a:srgbClr val="00B0F0"/>
                </a:solidFill>
              </a:rPr>
              <a:t>sensor</a:t>
            </a:r>
            <a:endParaRPr lang="en-GB" sz="1600" b="1" dirty="0">
              <a:solidFill>
                <a:srgbClr val="00B0F0"/>
              </a:solidFill>
            </a:endParaRP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029030" y="5160844"/>
            <a:ext cx="1226618" cy="369332"/>
          </a:xfrm>
          <a:prstGeom prst="rect">
            <a:avLst/>
          </a:prstGeom>
        </p:spPr>
        <p:txBody>
          <a:bodyPr wrap="none">
            <a:spAutoFit/>
          </a:bodyPr>
          <a:lstStyle/>
          <a:p>
            <a:r>
              <a:rPr lang="it-IT" dirty="0" smtClean="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smtClean="0"/>
              <a:t>Ref to the owner</a:t>
            </a:r>
            <a:endParaRPr lang="en-GB" dirty="0"/>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smtClean="0"/>
              <a:t>p</a:t>
            </a:r>
            <a:r>
              <a:rPr lang="en-GB" dirty="0" smtClean="0"/>
              <a:t>ublish </a:t>
            </a:r>
            <a:r>
              <a:rPr lang="en-GB" dirty="0" err="1" smtClean="0"/>
              <a:t>cmd</a:t>
            </a:r>
            <a:r>
              <a:rPr lang="en-GB" dirty="0" smtClean="0"/>
              <a:t> dispatch</a:t>
            </a:r>
            <a:endParaRPr lang="en-GB" dirty="0"/>
          </a:p>
        </p:txBody>
      </p:sp>
      <p:sp>
        <p:nvSpPr>
          <p:cNvPr id="32" name="Rettangolo 31"/>
          <p:cNvSpPr/>
          <p:nvPr/>
        </p:nvSpPr>
        <p:spPr>
          <a:xfrm>
            <a:off x="4816668" y="2442695"/>
            <a:ext cx="1958870" cy="369332"/>
          </a:xfrm>
          <a:prstGeom prst="rect">
            <a:avLst/>
          </a:prstGeom>
        </p:spPr>
        <p:txBody>
          <a:bodyPr wrap="none">
            <a:spAutoFit/>
          </a:bodyPr>
          <a:lstStyle/>
          <a:p>
            <a:r>
              <a:rPr lang="en-GB" dirty="0" smtClean="0"/>
              <a:t>p</a:t>
            </a:r>
            <a:r>
              <a:rPr lang="en-GB" dirty="0" smtClean="0"/>
              <a:t>ublish  sensor event </a:t>
            </a:r>
            <a:endParaRPr lang="en-GB" dirty="0"/>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smtClean="0"/>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a:t>
            </a:r>
            <a:r>
              <a:rPr lang="en-GB" dirty="0" smtClean="0"/>
              <a:t>ensor (collision)</a:t>
            </a:r>
            <a:endParaRPr lang="en-GB" dirty="0"/>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smtClean="0"/>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smtClean="0"/>
              <a:t>collision</a:t>
            </a:r>
            <a:endParaRPr lang="en-GB" dirty="0"/>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endParaRPr lang="en-GB" sz="1400" dirty="0"/>
          </a:p>
        </p:txBody>
      </p:sp>
      <p:sp>
        <p:nvSpPr>
          <p:cNvPr id="10" name="Rettangolo 9"/>
          <p:cNvSpPr/>
          <p:nvPr/>
        </p:nvSpPr>
        <p:spPr>
          <a:xfrm>
            <a:off x="2889607" y="795384"/>
            <a:ext cx="501548" cy="307777"/>
          </a:xfrm>
          <a:prstGeom prst="rect">
            <a:avLst/>
          </a:prstGeom>
        </p:spPr>
        <p:txBody>
          <a:bodyPr wrap="none">
            <a:spAutoFit/>
          </a:bodyPr>
          <a:lstStyle/>
          <a:p>
            <a:r>
              <a:rPr lang="en-GB" sz="1400" dirty="0" smtClean="0"/>
              <a:t>stop</a:t>
            </a:r>
            <a:endParaRPr lang="en-GB" sz="1400" dirty="0"/>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endParaRPr lang="en-GB" sz="1400" dirty="0"/>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smtClean="0">
                <a:solidFill>
                  <a:srgbClr val="FF0000"/>
                </a:solidFill>
              </a:rPr>
              <a:t>collision</a:t>
            </a:r>
            <a:endParaRPr lang="en-GB" sz="1400" b="1" dirty="0">
              <a:solidFill>
                <a:srgbClr val="FF0000"/>
              </a:solidFill>
            </a:endParaRPr>
          </a:p>
        </p:txBody>
      </p:sp>
      <p:sp>
        <p:nvSpPr>
          <p:cNvPr id="28" name="Rettangolo 27"/>
          <p:cNvSpPr/>
          <p:nvPr/>
        </p:nvSpPr>
        <p:spPr>
          <a:xfrm>
            <a:off x="2857161" y="188569"/>
            <a:ext cx="732123" cy="307777"/>
          </a:xfrm>
          <a:prstGeom prst="rect">
            <a:avLst/>
          </a:prstGeom>
        </p:spPr>
        <p:txBody>
          <a:bodyPr wrap="none">
            <a:spAutoFit/>
          </a:bodyPr>
          <a:lstStyle/>
          <a:p>
            <a:r>
              <a:rPr lang="en-GB" sz="1400" dirty="0" smtClean="0"/>
              <a:t>resume</a:t>
            </a:r>
            <a:endParaRPr lang="en-GB" sz="1400" dirty="0"/>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smtClean="0"/>
              <a:t>[ </a:t>
            </a:r>
            <a:r>
              <a:rPr lang="en-GB" sz="1400" dirty="0" err="1" smtClean="0"/>
              <a:t>NumStep</a:t>
            </a:r>
            <a:r>
              <a:rPr lang="en-GB" sz="1400" dirty="0" smtClean="0"/>
              <a:t>==4 ]</a:t>
            </a:r>
            <a:endParaRPr lang="en-GB" sz="1400" dirty="0"/>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smtClean="0"/>
              <a:t>[ </a:t>
            </a:r>
            <a:r>
              <a:rPr lang="en-GB" sz="1400" dirty="0" err="1" smtClean="0"/>
              <a:t>NumStep</a:t>
            </a:r>
            <a:r>
              <a:rPr lang="en-GB" sz="1400" dirty="0" smtClean="0"/>
              <a:t>&lt;4 ]</a:t>
            </a:r>
            <a:endParaRPr lang="en-GB" sz="1400" dirty="0"/>
          </a:p>
        </p:txBody>
      </p:sp>
      <p:sp>
        <p:nvSpPr>
          <p:cNvPr id="44" name="Rettangolo 43"/>
          <p:cNvSpPr/>
          <p:nvPr/>
        </p:nvSpPr>
        <p:spPr>
          <a:xfrm>
            <a:off x="1194060" y="680639"/>
            <a:ext cx="521938" cy="307777"/>
          </a:xfrm>
          <a:prstGeom prst="rect">
            <a:avLst/>
          </a:prstGeom>
        </p:spPr>
        <p:txBody>
          <a:bodyPr wrap="none">
            <a:spAutoFit/>
          </a:bodyPr>
          <a:lstStyle/>
          <a:p>
            <a:r>
              <a:rPr lang="en-GB" sz="1400" dirty="0" smtClean="0"/>
              <a:t>start</a:t>
            </a:r>
            <a:endParaRPr lang="en-GB" sz="1400" dirty="0"/>
          </a:p>
        </p:txBody>
      </p:sp>
      <p:grpSp>
        <p:nvGrpSpPr>
          <p:cNvPr id="45" name="Gruppo 44"/>
          <p:cNvGrpSpPr/>
          <p:nvPr/>
        </p:nvGrpSpPr>
        <p:grpSpPr>
          <a:xfrm>
            <a:off x="2330850" y="3336250"/>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smtClean="0"/>
                <a:t>robotboundary</a:t>
              </a:r>
              <a:endParaRPr lang="en-GB" dirty="0"/>
            </a:p>
          </p:txBody>
        </p:sp>
      </p:grpSp>
      <p:sp>
        <p:nvSpPr>
          <p:cNvPr id="52" name="Rettangolo 51"/>
          <p:cNvSpPr/>
          <p:nvPr/>
        </p:nvSpPr>
        <p:spPr>
          <a:xfrm>
            <a:off x="1071609" y="3627883"/>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cxnSp>
        <p:nvCxnSpPr>
          <p:cNvPr id="53" name="Connettore 2 52"/>
          <p:cNvCxnSpPr/>
          <p:nvPr/>
        </p:nvCxnSpPr>
        <p:spPr>
          <a:xfrm>
            <a:off x="830039" y="393983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1857162" y="3081871"/>
            <a:ext cx="947375" cy="369332"/>
          </a:xfrm>
          <a:prstGeom prst="rect">
            <a:avLst/>
          </a:prstGeom>
        </p:spPr>
        <p:txBody>
          <a:bodyPr wrap="none">
            <a:spAutoFit/>
          </a:bodyPr>
          <a:lstStyle/>
          <a:p>
            <a:r>
              <a:rPr lang="en-GB" dirty="0" smtClean="0"/>
              <a:t>collision</a:t>
            </a:r>
            <a:endParaRPr lang="en-GB" dirty="0"/>
          </a:p>
        </p:txBody>
      </p:sp>
      <p:grpSp>
        <p:nvGrpSpPr>
          <p:cNvPr id="55" name="Gruppo 54"/>
          <p:cNvGrpSpPr/>
          <p:nvPr/>
        </p:nvGrpSpPr>
        <p:grpSpPr>
          <a:xfrm>
            <a:off x="2076762" y="3451203"/>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smtClean="0"/>
              <a:t>c</a:t>
            </a:r>
            <a:r>
              <a:rPr lang="en-GB" dirty="0" err="1" smtClean="0"/>
              <a:t>md</a:t>
            </a:r>
            <a:r>
              <a:rPr lang="en-GB" dirty="0" smtClean="0"/>
              <a:t>( M )</a:t>
            </a:r>
            <a:r>
              <a:rPr lang="en-GB" dirty="0" smtClean="0"/>
              <a:t> </a:t>
            </a:r>
            <a:endParaRPr lang="en-GB" dirty="0"/>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smtClean="0"/>
              <a:t>Attivare </a:t>
            </a:r>
            <a:r>
              <a:rPr lang="it-IT" sz="3200" dirty="0" err="1" smtClean="0"/>
              <a:t>sensorObserver</a:t>
            </a:r>
            <a:endParaRPr lang="it-IT" sz="3200" dirty="0"/>
          </a:p>
          <a:p>
            <a:pPr marL="742950" indent="-742950">
              <a:buAutoNum type="arabicParenR"/>
            </a:pPr>
            <a:r>
              <a:rPr lang="it-IT" sz="3200" dirty="0" smtClean="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a:t>
            </a:r>
            <a:r>
              <a:rPr lang="it-IT" sz="3200" dirty="0" smtClean="0"/>
              <a:t>  lasciandolo in</a:t>
            </a:r>
            <a:r>
              <a:rPr lang="en-GB" sz="3200" dirty="0" smtClean="0"/>
              <a:t> </a:t>
            </a:r>
            <a:r>
              <a:rPr lang="en-GB" sz="3200" dirty="0" err="1" smtClean="0"/>
              <a:t>attesa</a:t>
            </a:r>
            <a:r>
              <a:rPr lang="en-GB" sz="3200" dirty="0" smtClean="0"/>
              <a:t> di </a:t>
            </a:r>
            <a:r>
              <a:rPr lang="en-GB" sz="3200" dirty="0" err="1" smtClean="0"/>
              <a:t>cmd</a:t>
            </a:r>
            <a:endParaRPr lang="en-GB" sz="3200" dirty="0" smtClean="0"/>
          </a:p>
          <a:p>
            <a:pPr marL="742950" indent="-742950">
              <a:buAutoNum type="arabicParenR"/>
            </a:pPr>
            <a:r>
              <a:rPr lang="it-IT" sz="3200" dirty="0" smtClean="0"/>
              <a:t>Attivare console/ConsoleGui.java</a:t>
            </a:r>
            <a:endParaRPr lang="en-GB" sz="3200" dirty="0" smtClean="0"/>
          </a:p>
          <a:p>
            <a:pPr marL="742950" indent="-742950">
              <a:buAutoNum type="arabicParenR"/>
            </a:pPr>
            <a:r>
              <a:rPr lang="it-IT" sz="3200" dirty="0" smtClean="0"/>
              <a:t>Verificare che </a:t>
            </a:r>
            <a:r>
              <a:rPr lang="it-IT" sz="3200" dirty="0" err="1" smtClean="0"/>
              <a:t>sensorObserver</a:t>
            </a:r>
            <a:r>
              <a:rPr lang="it-IT" sz="3200" dirty="0" smtClean="0"/>
              <a:t> riceve gli eventi Emessi da </a:t>
            </a:r>
            <a:r>
              <a:rPr lang="it-IT" sz="3200" dirty="0" err="1"/>
              <a:t>basicrobot</a:t>
            </a:r>
            <a:r>
              <a:rPr lang="it-IT" sz="3200" dirty="0"/>
              <a:t> </a:t>
            </a:r>
            <a:r>
              <a:rPr lang="it-IT" sz="3200" dirty="0" smtClean="0"/>
              <a:t> quando urta</a:t>
            </a:r>
          </a:p>
          <a:p>
            <a:r>
              <a:rPr lang="it-IT" sz="3200" dirty="0" smtClean="0"/>
              <a:t>Attivare </a:t>
            </a:r>
            <a:r>
              <a:rPr lang="it-IT" sz="3200" dirty="0" err="1" smtClean="0"/>
              <a:t>stepper</a:t>
            </a:r>
            <a:endParaRPr lang="it-IT" sz="3200" dirty="0" smtClean="0"/>
          </a:p>
          <a:p>
            <a:endParaRPr lang="it-IT" sz="3200" dirty="0" smtClean="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42884</TotalTime>
  <Words>2476</Words>
  <Application>Microsoft Office PowerPoint</Application>
  <PresentationFormat>Presentazione su schermo (4:3)</PresentationFormat>
  <Paragraphs>812</Paragraphs>
  <Slides>55</Slides>
  <Notes>2</Notes>
  <HiddenSlides>0</HiddenSlides>
  <MMClips>0</MMClips>
  <ScaleCrop>false</ScaleCrop>
  <HeadingPairs>
    <vt:vector size="4" baseType="variant">
      <vt:variant>
        <vt:lpstr>Tema</vt:lpstr>
      </vt:variant>
      <vt:variant>
        <vt:i4>1</vt:i4>
      </vt:variant>
      <vt:variant>
        <vt:lpstr>Titoli diapositive</vt:lpstr>
      </vt:variant>
      <vt:variant>
        <vt:i4>55</vt:i4>
      </vt:variant>
    </vt:vector>
  </HeadingPairs>
  <TitlesOfParts>
    <vt:vector size="56"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245</cp:revision>
  <dcterms:created xsi:type="dcterms:W3CDTF">2020-02-19T17:19:21Z</dcterms:created>
  <dcterms:modified xsi:type="dcterms:W3CDTF">2020-04-13T09:27:05Z</dcterms:modified>
</cp:coreProperties>
</file>