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64"/>
  </p:notesMasterIdLst>
  <p:handoutMasterIdLst>
    <p:handoutMasterId r:id="rId65"/>
  </p:handoutMasterIdLst>
  <p:sldIdLst>
    <p:sldId id="256" r:id="rId2"/>
    <p:sldId id="267" r:id="rId3"/>
    <p:sldId id="268" r:id="rId4"/>
    <p:sldId id="269" r:id="rId5"/>
    <p:sldId id="274" r:id="rId6"/>
    <p:sldId id="257" r:id="rId7"/>
    <p:sldId id="258" r:id="rId8"/>
    <p:sldId id="259" r:id="rId9"/>
    <p:sldId id="260" r:id="rId10"/>
    <p:sldId id="261" r:id="rId11"/>
    <p:sldId id="272" r:id="rId12"/>
    <p:sldId id="273" r:id="rId13"/>
    <p:sldId id="262" r:id="rId14"/>
    <p:sldId id="263" r:id="rId15"/>
    <p:sldId id="266" r:id="rId16"/>
    <p:sldId id="264" r:id="rId17"/>
    <p:sldId id="265" r:id="rId18"/>
    <p:sldId id="271" r:id="rId19"/>
    <p:sldId id="270" r:id="rId20"/>
    <p:sldId id="276" r:id="rId21"/>
    <p:sldId id="277" r:id="rId22"/>
    <p:sldId id="278" r:id="rId23"/>
    <p:sldId id="279" r:id="rId24"/>
    <p:sldId id="280" r:id="rId25"/>
    <p:sldId id="305" r:id="rId26"/>
    <p:sldId id="306" r:id="rId27"/>
    <p:sldId id="307" r:id="rId28"/>
    <p:sldId id="311" r:id="rId29"/>
    <p:sldId id="308" r:id="rId30"/>
    <p:sldId id="320" r:id="rId31"/>
    <p:sldId id="319" r:id="rId32"/>
    <p:sldId id="309" r:id="rId33"/>
    <p:sldId id="310" r:id="rId34"/>
    <p:sldId id="282" r:id="rId35"/>
    <p:sldId id="284" r:id="rId36"/>
    <p:sldId id="289" r:id="rId37"/>
    <p:sldId id="285" r:id="rId38"/>
    <p:sldId id="286" r:id="rId39"/>
    <p:sldId id="287" r:id="rId40"/>
    <p:sldId id="288" r:id="rId41"/>
    <p:sldId id="292" r:id="rId42"/>
    <p:sldId id="294" r:id="rId43"/>
    <p:sldId id="303" r:id="rId44"/>
    <p:sldId id="318" r:id="rId45"/>
    <p:sldId id="304" r:id="rId46"/>
    <p:sldId id="295" r:id="rId47"/>
    <p:sldId id="291" r:id="rId48"/>
    <p:sldId id="293" r:id="rId49"/>
    <p:sldId id="298" r:id="rId50"/>
    <p:sldId id="296" r:id="rId51"/>
    <p:sldId id="299" r:id="rId52"/>
    <p:sldId id="297" r:id="rId53"/>
    <p:sldId id="301" r:id="rId54"/>
    <p:sldId id="312" r:id="rId55"/>
    <p:sldId id="313" r:id="rId56"/>
    <p:sldId id="316" r:id="rId57"/>
    <p:sldId id="314" r:id="rId58"/>
    <p:sldId id="315" r:id="rId59"/>
    <p:sldId id="281" r:id="rId60"/>
    <p:sldId id="290" r:id="rId61"/>
    <p:sldId id="317" r:id="rId62"/>
    <p:sldId id="300"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33CCCC"/>
    <a:srgbClr val="CCFF66"/>
    <a:srgbClr val="CCFFCC"/>
    <a:srgbClr val="FF99FF"/>
    <a:srgbClr val="1318ED"/>
    <a:srgbClr val="66CCFF"/>
    <a:srgbClr val="FFCC99"/>
    <a:srgbClr val="FFFF99"/>
    <a:srgbClr val="009A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18" autoAdjust="0"/>
    <p:restoredTop sz="94660"/>
  </p:normalViewPr>
  <p:slideViewPr>
    <p:cSldViewPr>
      <p:cViewPr varScale="1">
        <p:scale>
          <a:sx n="70" d="100"/>
          <a:sy n="70" d="100"/>
        </p:scale>
        <p:origin x="-127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B1E067-8CD6-47D2-8022-8E53E4BB7437}" type="datetimeFigureOut">
              <a:rPr lang="en-GB" smtClean="0"/>
              <a:t>23/04/2020</a:t>
            </a:fld>
            <a:endParaRPr lang="en-GB"/>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1B1FA1-FFFF-470E-82D0-53E008B5CA59}" type="slidenum">
              <a:rPr lang="en-GB" smtClean="0"/>
              <a:t>‹N›</a:t>
            </a:fld>
            <a:endParaRPr lang="en-GB"/>
          </a:p>
        </p:txBody>
      </p:sp>
    </p:spTree>
    <p:extLst>
      <p:ext uri="{BB962C8B-B14F-4D97-AF65-F5344CB8AC3E}">
        <p14:creationId xmlns:p14="http://schemas.microsoft.com/office/powerpoint/2010/main" val="14366719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D2418-2684-45EC-AEF4-BE55BBAB5B4F}" type="datetimeFigureOut">
              <a:rPr lang="en-GB" smtClean="0"/>
              <a:t>23/04/2020</a:t>
            </a:fld>
            <a:endParaRPr lang="en-GB"/>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47B64-7F69-451B-8351-3B4EE3E72C48}" type="slidenum">
              <a:rPr lang="en-GB" smtClean="0"/>
              <a:t>‹N›</a:t>
            </a:fld>
            <a:endParaRPr lang="en-GB"/>
          </a:p>
        </p:txBody>
      </p:sp>
    </p:spTree>
    <p:extLst>
      <p:ext uri="{BB962C8B-B14F-4D97-AF65-F5344CB8AC3E}">
        <p14:creationId xmlns:p14="http://schemas.microsoft.com/office/powerpoint/2010/main" val="201109906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5D547B64-7F69-451B-8351-3B4EE3E72C48}" type="slidenum">
              <a:rPr lang="en-GB" smtClean="0"/>
              <a:t>19</a:t>
            </a:fld>
            <a:endParaRPr lang="en-GB"/>
          </a:p>
        </p:txBody>
      </p:sp>
      <p:sp>
        <p:nvSpPr>
          <p:cNvPr id="5" name="Segnaposto piè di pagina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99922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60</a:t>
            </a:fld>
            <a:endParaRPr lang="en-GB"/>
          </a:p>
        </p:txBody>
      </p:sp>
    </p:spTree>
    <p:extLst>
      <p:ext uri="{BB962C8B-B14F-4D97-AF65-F5344CB8AC3E}">
        <p14:creationId xmlns:p14="http://schemas.microsoft.com/office/powerpoint/2010/main" val="2622852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61</a:t>
            </a:fld>
            <a:endParaRPr lang="en-GB"/>
          </a:p>
        </p:txBody>
      </p:sp>
    </p:spTree>
    <p:extLst>
      <p:ext uri="{BB962C8B-B14F-4D97-AF65-F5344CB8AC3E}">
        <p14:creationId xmlns:p14="http://schemas.microsoft.com/office/powerpoint/2010/main" val="2622852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endParaRPr lang="en-GB"/>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GB"/>
          </a:p>
        </p:txBody>
      </p:sp>
      <p:sp>
        <p:nvSpPr>
          <p:cNvPr id="4" name="Segnaposto data 3"/>
          <p:cNvSpPr>
            <a:spLocks noGrp="1"/>
          </p:cNvSpPr>
          <p:nvPr>
            <p:ph type="dt" sz="half" idx="10"/>
          </p:nvPr>
        </p:nvSpPr>
        <p:spPr/>
        <p:txBody>
          <a:bodyPr/>
          <a:lstStyle/>
          <a:p>
            <a:fld id="{69EC26FC-4149-4381-B200-0ACC926D0C10}" type="datetime1">
              <a:rPr lang="en-GB" smtClean="0"/>
              <a:t>23/04/2020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364662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77675063-8333-41A8-A131-A42E0F0649C6}" type="datetime1">
              <a:rPr lang="en-GB" smtClean="0"/>
              <a:t>23/04/2020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830720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endParaRPr lang="en-GB"/>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99167A15-39CA-42AA-A3F4-D4AAF34DD1E5}" type="datetime1">
              <a:rPr lang="en-GB" smtClean="0"/>
              <a:t>23/04/2020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713046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1A87AFF6-4C91-482D-BDF5-223514DB0B0D}" type="datetime1">
              <a:rPr lang="en-GB" smtClean="0"/>
              <a:t>23/04/2020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93057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endParaRPr lang="en-GB"/>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A945ADE7-28FF-42C7-B167-7DC7A77ED2F3}" type="datetime1">
              <a:rPr lang="en-GB" smtClean="0"/>
              <a:t>23/04/2020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405238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p:cNvSpPr>
            <a:spLocks noGrp="1"/>
          </p:cNvSpPr>
          <p:nvPr>
            <p:ph type="dt" sz="half" idx="10"/>
          </p:nvPr>
        </p:nvSpPr>
        <p:spPr/>
        <p:txBody>
          <a:bodyPr/>
          <a:lstStyle/>
          <a:p>
            <a:fld id="{092EA350-1E2E-41EE-BD8A-FB0D72F078C3}" type="datetime1">
              <a:rPr lang="en-GB" smtClean="0"/>
              <a:t>23/04/2020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76124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endParaRPr lang="en-GB"/>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p:cNvSpPr>
            <a:spLocks noGrp="1"/>
          </p:cNvSpPr>
          <p:nvPr>
            <p:ph type="dt" sz="half" idx="10"/>
          </p:nvPr>
        </p:nvSpPr>
        <p:spPr/>
        <p:txBody>
          <a:bodyPr/>
          <a:lstStyle/>
          <a:p>
            <a:fld id="{F8F1314B-6929-4AD1-B5B4-312DAFF8489C}" type="datetime1">
              <a:rPr lang="en-GB" smtClean="0"/>
              <a:t>23/04/2020</a:t>
            </a:fld>
            <a:endParaRPr lang="en-GB"/>
          </a:p>
        </p:txBody>
      </p:sp>
      <p:sp>
        <p:nvSpPr>
          <p:cNvPr id="8" name="Segnaposto piè di pagina 7"/>
          <p:cNvSpPr>
            <a:spLocks noGrp="1"/>
          </p:cNvSpPr>
          <p:nvPr>
            <p:ph type="ftr" sz="quarter" idx="11"/>
          </p:nvPr>
        </p:nvSpPr>
        <p:spPr/>
        <p:txBody>
          <a:bodyPr/>
          <a:lstStyle/>
          <a:p>
            <a:r>
              <a:rPr lang="it-IT"/>
              <a:t>ANatali  - DISI - ISSM2020  Univeristy of Bologna</a:t>
            </a:r>
            <a:endParaRPr lang="en-GB"/>
          </a:p>
        </p:txBody>
      </p:sp>
      <p:sp>
        <p:nvSpPr>
          <p:cNvPr id="9" name="Segnaposto numero diapositiva 8"/>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848368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data 2"/>
          <p:cNvSpPr>
            <a:spLocks noGrp="1"/>
          </p:cNvSpPr>
          <p:nvPr>
            <p:ph type="dt" sz="half" idx="10"/>
          </p:nvPr>
        </p:nvSpPr>
        <p:spPr/>
        <p:txBody>
          <a:bodyPr/>
          <a:lstStyle/>
          <a:p>
            <a:fld id="{CF5B218E-BA98-4F08-AFAD-55E0F9C51274}" type="datetime1">
              <a:rPr lang="en-GB" smtClean="0"/>
              <a:t>23/04/2020</a:t>
            </a:fld>
            <a:endParaRPr lang="en-GB"/>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16122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AF6CE76-28A1-4CD7-9645-E1D020974391}" type="datetime1">
              <a:rPr lang="en-GB" smtClean="0"/>
              <a:t>23/04/2020</a:t>
            </a:fld>
            <a:endParaRPr lang="en-GB"/>
          </a:p>
        </p:txBody>
      </p:sp>
      <p:sp>
        <p:nvSpPr>
          <p:cNvPr id="3" name="Segnaposto piè di pagina 2"/>
          <p:cNvSpPr>
            <a:spLocks noGrp="1"/>
          </p:cNvSpPr>
          <p:nvPr>
            <p:ph type="ftr" sz="quarter" idx="11"/>
          </p:nvPr>
        </p:nvSpPr>
        <p:spPr/>
        <p:txBody>
          <a:bodyPr/>
          <a:lstStyle/>
          <a:p>
            <a:r>
              <a:rPr lang="it-IT"/>
              <a:t>ANatali  - DISI - ISSM2020  Univeristy of Bologna</a:t>
            </a:r>
            <a:endParaRPr lang="en-GB"/>
          </a:p>
        </p:txBody>
      </p:sp>
      <p:sp>
        <p:nvSpPr>
          <p:cNvPr id="4" name="Segnaposto numero diapositiva 3"/>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411615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endParaRPr lang="en-GB"/>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BADBD3C4-D885-44D5-BC36-8CDC16C4E35A}" type="datetime1">
              <a:rPr lang="en-GB" smtClean="0"/>
              <a:t>23/04/2020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036778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endParaRPr lang="en-GB"/>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D0C37988-22DC-4746-8A43-E6C6BF5D65EE}" type="datetime1">
              <a:rPr lang="en-GB" smtClean="0"/>
              <a:t>23/04/2020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991312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Fare clic per modificare lo stile del titolo</a:t>
            </a:r>
            <a:endParaRPr lang="en-GB"/>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8A74E-3BE8-4B6E-81A4-95A392C53EA5}" type="datetime1">
              <a:rPr lang="en-GB" smtClean="0"/>
              <a:t>23/04/2020</a:t>
            </a:fld>
            <a:endParaRPr lang="en-GB"/>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ANatali  - DISI - ISSM2020  Univeristy of Bologna</a:t>
            </a:r>
            <a:endParaRPr lang="en-GB"/>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A5AB3-AF76-4EC9-853D-D4C335162C13}" type="slidenum">
              <a:rPr lang="en-GB" smtClean="0"/>
              <a:t>‹N›</a:t>
            </a:fld>
            <a:endParaRPr lang="en-GB"/>
          </a:p>
        </p:txBody>
      </p:sp>
    </p:spTree>
    <p:extLst>
      <p:ext uri="{BB962C8B-B14F-4D97-AF65-F5344CB8AC3E}">
        <p14:creationId xmlns:p14="http://schemas.microsoft.com/office/powerpoint/2010/main" val="636062216"/>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atali/iss2020LabBo" TargetMode="External"/><Relationship Id="rId2" Type="http://schemas.openxmlformats.org/officeDocument/2006/relationships/hyperlink" Target="mailto:antonio.natali@unibo.it" TargetMode="External"/><Relationship Id="rId1" Type="http://schemas.openxmlformats.org/officeDocument/2006/relationships/slideLayout" Target="../slideLayouts/slideLayout1.xml"/><Relationship Id="rId4" Type="http://schemas.openxmlformats.org/officeDocument/2006/relationships/hyperlink" Target="http://htmlpreview.github.com/?https://github.com/anatali/iss2020LabBo/blob/master/it.unibo.issLabStart/userDocs/LectureBologna1920.html"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ogramming_languages_by_type" TargetMode="External"/><Relationship Id="rId2" Type="http://schemas.openxmlformats.org/officeDocument/2006/relationships/hyperlink" Target="https://en.wikipedia.org/wiki/List_of_programming_languages" TargetMode="External"/><Relationship Id="rId1" Type="http://schemas.openxmlformats.org/officeDocument/2006/relationships/slideLayout" Target="../slideLayouts/slideLayout2.xml"/><Relationship Id="rId5" Type="http://schemas.openxmlformats.org/officeDocument/2006/relationships/hyperlink" Target="https://en.wikipedia.org/wiki/History_of_programming_languages" TargetMode="External"/><Relationship Id="rId4" Type="http://schemas.openxmlformats.org/officeDocument/2006/relationships/hyperlink" Target="https://en.wikipedia.org/wiki/Comparison_of_programming_languag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ssage_passing" TargetMode="External"/><Relationship Id="rId2" Type="http://schemas.openxmlformats.org/officeDocument/2006/relationships/hyperlink" Target="https://en.wikipedia.org/wiki/Computer_networ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Implementation"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it.wikipedia.org/wiki/Software" TargetMode="External"/><Relationship Id="rId3" Type="http://schemas.openxmlformats.org/officeDocument/2006/relationships/hyperlink" Target="https://en.wikipedia.org/wiki/Cross-functional_team" TargetMode="External"/><Relationship Id="rId7" Type="http://schemas.openxmlformats.org/officeDocument/2006/relationships/hyperlink" Target="https://it.wikipedia.org/wiki/Ciclo_di_vita_del_software" TargetMode="External"/><Relationship Id="rId2" Type="http://schemas.openxmlformats.org/officeDocument/2006/relationships/hyperlink" Target="https://en.wikipedia.org/wiki/Self-organizing_communities" TargetMode="External"/><Relationship Id="rId1" Type="http://schemas.openxmlformats.org/officeDocument/2006/relationships/slideLayout" Target="../slideLayouts/slideLayout2.xml"/><Relationship Id="rId6" Type="http://schemas.openxmlformats.org/officeDocument/2006/relationships/hyperlink" Target="https://it.wikipedia.org/wiki/Metodologia_agile" TargetMode="External"/><Relationship Id="rId5" Type="http://schemas.openxmlformats.org/officeDocument/2006/relationships/hyperlink" Target="https://en.wikipedia.org/wiki/End_user" TargetMode="External"/><Relationship Id="rId4" Type="http://schemas.openxmlformats.org/officeDocument/2006/relationships/hyperlink" Target="https://en.wikipedia.org/wiki/Customer" TargetMode="External"/><Relationship Id="rId9" Type="http://schemas.openxmlformats.org/officeDocument/2006/relationships/hyperlink" Target="https://www.scrumguides.org/docs/scrumguide/v2017/2017-Scrum-Guide-Italian.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odel-driven_engineering" TargetMode="External"/><Relationship Id="rId2" Type="http://schemas.openxmlformats.org/officeDocument/2006/relationships/hyperlink" Target="https://www.martinfowler.com/bliki/ModelDrivenSoftwareDevelopmen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atali/iss2020LabBo/blob/master/it.unibo.issLabStart/userDocs/TFCE2020.pdf" TargetMode="External"/><Relationship Id="rId2" Type="http://schemas.openxmlformats.org/officeDocument/2006/relationships/hyperlink" Target="https://github.com/anatali/iss2020LabBo/blob/master/it.unibo.issLabStart/userDocs/TFBO19ISS.pdf" TargetMode="External"/><Relationship Id="rId1" Type="http://schemas.openxmlformats.org/officeDocument/2006/relationships/slideLayout" Target="../slideLayouts/slideLayout2.xml"/><Relationship Id="rId4" Type="http://schemas.openxmlformats.org/officeDocument/2006/relationships/hyperlink" Target="https://github.com/anatali/iss2020LabBo/blob/master/it.unibo.issLabStart/userDocs/tfCe2018.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htmlpreview.github.com/?https://github.com/anatali/iss2020LabBo/blob/master/it.unibo.issLabStart/userDocs/template2020.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scrumguides.org/docs/scrumguide/v2017/2017-Scrum-Guide-Italian.pdf" TargetMode="External"/><Relationship Id="rId5" Type="http://schemas.openxmlformats.org/officeDocument/2006/relationships/hyperlink" Target="http://htmlpreview.github.com/?https://github.com/anatali/iss2020LabBo/blob/master/it.unibo.issLabStart/userDocs/devsDdr.html" TargetMode="External"/><Relationship Id="rId4" Type="http://schemas.openxmlformats.org/officeDocument/2006/relationships/hyperlink" Target="http://htmlpreview.github.com/?https://github.com/anatali/iss2020LabBo/blob/master/it.unibo.issLabStart/userDocs/LabBo2020StartUp.html"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it.wikipedia.org/wiki/Sistema" TargetMode="External"/><Relationship Id="rId3" Type="http://schemas.openxmlformats.org/officeDocument/2006/relationships/hyperlink" Target="https://it.wikipedia.org/wiki/Disciplina_(didattica)" TargetMode="External"/><Relationship Id="rId7" Type="http://schemas.openxmlformats.org/officeDocument/2006/relationships/hyperlink" Target="https://it.wikipedia.org/wiki/Scienze_matematiche,_fisiche_e_naturali" TargetMode="External"/><Relationship Id="rId12" Type="http://schemas.openxmlformats.org/officeDocument/2006/relationships/hyperlink" Target="https://it.wikipedia.org/wiki/Implementazione" TargetMode="External"/><Relationship Id="rId2" Type="http://schemas.openxmlformats.org/officeDocument/2006/relationships/hyperlink" Target="https://it.wikipedia.org/wiki/Ingegneria" TargetMode="External"/><Relationship Id="rId1" Type="http://schemas.openxmlformats.org/officeDocument/2006/relationships/slideLayout" Target="../slideLayouts/slideLayout2.xml"/><Relationship Id="rId6" Type="http://schemas.openxmlformats.org/officeDocument/2006/relationships/hyperlink" Target="https://it.wikipedia.org/wiki/Conoscenza" TargetMode="External"/><Relationship Id="rId11" Type="http://schemas.openxmlformats.org/officeDocument/2006/relationships/hyperlink" Target="https://it.wikipedia.org/wiki/Progettazione" TargetMode="External"/><Relationship Id="rId5" Type="http://schemas.openxmlformats.org/officeDocument/2006/relationships/hyperlink" Target="https://it.wikipedia.org/wiki/Scienza" TargetMode="External"/><Relationship Id="rId10" Type="http://schemas.openxmlformats.org/officeDocument/2006/relationships/hyperlink" Target="https://it.wikipedia.org/wiki/Societ%C3%A0_(sociologia)" TargetMode="External"/><Relationship Id="rId4" Type="http://schemas.openxmlformats.org/officeDocument/2006/relationships/hyperlink" Target="https://it.wikipedia.org/wiki/Tecnica" TargetMode="External"/><Relationship Id="rId9" Type="http://schemas.openxmlformats.org/officeDocument/2006/relationships/hyperlink" Target="https://it.wikipedia.org/wiki/Bisogn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t.wikipedia.org/wiki/Modello_di_sviluppo_del_software" TargetMode="External"/><Relationship Id="rId3" Type="http://schemas.openxmlformats.org/officeDocument/2006/relationships/hyperlink" Target="https://it.wikipedia.org/wiki/Materia_(didattica)" TargetMode="External"/><Relationship Id="rId7" Type="http://schemas.openxmlformats.org/officeDocument/2006/relationships/hyperlink" Target="https://it.wikipedia.org/wiki/Linguaggio_di_programmazione" TargetMode="External"/><Relationship Id="rId2" Type="http://schemas.openxmlformats.org/officeDocument/2006/relationships/hyperlink" Target="https://it.wikipedia.org/wiki/Ingegneria_del_software" TargetMode="External"/><Relationship Id="rId1" Type="http://schemas.openxmlformats.org/officeDocument/2006/relationships/slideLayout" Target="../slideLayouts/slideLayout2.xml"/><Relationship Id="rId6" Type="http://schemas.openxmlformats.org/officeDocument/2006/relationships/hyperlink" Target="https://it.wikipedia.org/wiki/Industria_del_software" TargetMode="External"/><Relationship Id="rId5" Type="http://schemas.openxmlformats.org/officeDocument/2006/relationships/hyperlink" Target="https://it.wikipedia.org/wiki/Sistema_software" TargetMode="External"/><Relationship Id="rId4" Type="http://schemas.openxmlformats.org/officeDocument/2006/relationships/hyperlink" Target="https://it.wikipedia.org/wiki/Metodologia_di_sviluppo_del_software" TargetMode="External"/><Relationship Id="rId9" Type="http://schemas.openxmlformats.org/officeDocument/2006/relationships/hyperlink" Target="https://it.wikipedia.org/wiki/Ciclo_di_vita_del_softwar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quora.com/As-a-programmer-what-is-your-favorite-motto"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omain-driven_design"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 INGEGNERIA DEI SISTEMI SOFTWARE M - 72939</a:t>
            </a:r>
            <a:endParaRPr lang="en-GB" dirty="0"/>
          </a:p>
        </p:txBody>
      </p:sp>
      <p:sp>
        <p:nvSpPr>
          <p:cNvPr id="3" name="Sottotitolo 2"/>
          <p:cNvSpPr>
            <a:spLocks noGrp="1"/>
          </p:cNvSpPr>
          <p:nvPr>
            <p:ph type="subTitle" idx="1"/>
          </p:nvPr>
        </p:nvSpPr>
        <p:spPr/>
        <p:txBody>
          <a:bodyPr>
            <a:normAutofit fontScale="85000" lnSpcReduction="20000"/>
          </a:bodyPr>
          <a:lstStyle/>
          <a:p>
            <a:r>
              <a:rPr lang="it-IT" dirty="0" err="1"/>
              <a:t>a.a</a:t>
            </a:r>
            <a:r>
              <a:rPr lang="it-IT" dirty="0"/>
              <a:t>. 2019-2020</a:t>
            </a:r>
          </a:p>
          <a:p>
            <a:r>
              <a:rPr lang="it-IT" dirty="0"/>
              <a:t>Antonio Natali - </a:t>
            </a:r>
            <a:r>
              <a:rPr lang="it-IT" dirty="0">
                <a:hlinkClick r:id="rId2"/>
              </a:rPr>
              <a:t>antonio.natali@unibo.it</a:t>
            </a:r>
            <a:endParaRPr lang="it-IT" dirty="0"/>
          </a:p>
          <a:p>
            <a:r>
              <a:rPr lang="en-GB" dirty="0">
                <a:hlinkClick r:id="rId3"/>
              </a:rPr>
              <a:t>https://github.com/anatali/iss2020LabBo</a:t>
            </a:r>
            <a:endParaRPr lang="en-GB" dirty="0"/>
          </a:p>
          <a:p>
            <a:r>
              <a:rPr lang="it-IT" dirty="0">
                <a:hlinkClick r:id="rId4"/>
              </a:rPr>
              <a:t>Link a lezioni</a:t>
            </a:r>
            <a:endParaRPr lang="en-GB" dirty="0"/>
          </a:p>
        </p:txBody>
      </p:sp>
      <p:sp>
        <p:nvSpPr>
          <p:cNvPr id="4" name="Segnaposto piè di pagina 3"/>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6" name="Segnaposto numero diapositiva 5"/>
          <p:cNvSpPr>
            <a:spLocks noGrp="1"/>
          </p:cNvSpPr>
          <p:nvPr>
            <p:ph type="sldNum" sz="quarter" idx="12"/>
          </p:nvPr>
        </p:nvSpPr>
        <p:spPr/>
        <p:txBody>
          <a:bodyPr/>
          <a:lstStyle/>
          <a:p>
            <a:fld id="{6F6A5AB3-AF76-4EC9-853D-D4C335162C13}" type="slidenum">
              <a:rPr lang="en-GB" smtClean="0"/>
              <a:t>1</a:t>
            </a:fld>
            <a:endParaRPr lang="en-GB"/>
          </a:p>
        </p:txBody>
      </p:sp>
    </p:spTree>
    <p:extLst>
      <p:ext uri="{BB962C8B-B14F-4D97-AF65-F5344CB8AC3E}">
        <p14:creationId xmlns:p14="http://schemas.microsoft.com/office/powerpoint/2010/main" val="185375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Programming </a:t>
            </a:r>
            <a:r>
              <a:rPr lang="it-IT" dirty="0" err="1"/>
              <a:t>language</a:t>
            </a:r>
            <a:endParaRPr lang="en-GB" dirty="0"/>
          </a:p>
        </p:txBody>
      </p:sp>
      <p:sp>
        <p:nvSpPr>
          <p:cNvPr id="3" name="Segnaposto contenuto 2"/>
          <p:cNvSpPr>
            <a:spLocks noGrp="1"/>
          </p:cNvSpPr>
          <p:nvPr>
            <p:ph idx="1"/>
          </p:nvPr>
        </p:nvSpPr>
        <p:spPr>
          <a:xfrm>
            <a:off x="467544" y="1556792"/>
            <a:ext cx="8424936" cy="4824536"/>
          </a:xfrm>
        </p:spPr>
        <p:txBody>
          <a:bodyPr>
            <a:normAutofit fontScale="85000" lnSpcReduction="20000"/>
          </a:bodyPr>
          <a:lstStyle/>
          <a:p>
            <a:r>
              <a:rPr lang="it-IT" dirty="0" err="1"/>
              <a:t>Looking</a:t>
            </a:r>
            <a:r>
              <a:rPr lang="it-IT" dirty="0"/>
              <a:t> </a:t>
            </a:r>
            <a:r>
              <a:rPr lang="it-IT" dirty="0" err="1"/>
              <a:t>at</a:t>
            </a:r>
            <a:r>
              <a:rPr lang="it-IT" dirty="0"/>
              <a:t> … :</a:t>
            </a:r>
          </a:p>
          <a:p>
            <a:pPr lvl="1"/>
            <a:r>
              <a:rPr lang="en-GB" sz="2000" dirty="0">
                <a:hlinkClick r:id="rId2"/>
              </a:rPr>
              <a:t>https://en.wikipedia.org/wiki/List_of_programming_languages</a:t>
            </a:r>
            <a:endParaRPr lang="en-GB" sz="2000" dirty="0"/>
          </a:p>
          <a:p>
            <a:pPr lvl="1"/>
            <a:r>
              <a:rPr lang="en-GB" sz="2000" dirty="0">
                <a:hlinkClick r:id="rId3"/>
              </a:rPr>
              <a:t>https://en.wikipedia.org/wiki/List_of_programming_languages_by_type</a:t>
            </a:r>
            <a:endParaRPr lang="en-GB" sz="2000" dirty="0"/>
          </a:p>
          <a:p>
            <a:pPr lvl="1"/>
            <a:r>
              <a:rPr lang="en-GB" sz="2000" dirty="0">
                <a:hlinkClick r:id="rId4"/>
              </a:rPr>
              <a:t>https://en.wikipedia.org/wiki/Comparison_of_programming_languages</a:t>
            </a:r>
            <a:endParaRPr lang="en-GB" sz="2000" dirty="0"/>
          </a:p>
          <a:p>
            <a:pPr lvl="1"/>
            <a:r>
              <a:rPr lang="en-GB" sz="2000" dirty="0">
                <a:hlinkClick r:id="rId5"/>
              </a:rPr>
              <a:t>https://en.wikipedia.org/wiki/History_of_programming_languages</a:t>
            </a:r>
            <a:endParaRPr lang="en-GB" sz="2000" dirty="0"/>
          </a:p>
          <a:p>
            <a:r>
              <a:rPr lang="it-IT" dirty="0"/>
              <a:t>… </a:t>
            </a:r>
            <a:r>
              <a:rPr lang="it-IT" dirty="0" err="1"/>
              <a:t>we</a:t>
            </a:r>
            <a:r>
              <a:rPr lang="it-IT" dirty="0"/>
              <a:t> </a:t>
            </a:r>
            <a:r>
              <a:rPr lang="it-IT" dirty="0" err="1"/>
              <a:t>could</a:t>
            </a:r>
            <a:r>
              <a:rPr lang="it-IT" dirty="0"/>
              <a:t> </a:t>
            </a:r>
            <a:r>
              <a:rPr lang="it-IT" dirty="0" err="1"/>
              <a:t>get</a:t>
            </a:r>
            <a:r>
              <a:rPr lang="it-IT" dirty="0"/>
              <a:t> </a:t>
            </a:r>
            <a:r>
              <a:rPr lang="it-IT" dirty="0" err="1"/>
              <a:t>lost</a:t>
            </a:r>
            <a:endParaRPr lang="it-IT" dirty="0"/>
          </a:p>
          <a:p>
            <a:pPr marL="0" indent="0">
              <a:buNone/>
            </a:pPr>
            <a:endParaRPr lang="it-IT" dirty="0"/>
          </a:p>
          <a:p>
            <a:pPr marL="0" indent="0">
              <a:buNone/>
            </a:pPr>
            <a:r>
              <a:rPr lang="it-IT" sz="3300" dirty="0" err="1">
                <a:solidFill>
                  <a:srgbClr val="0070C0"/>
                </a:solidFill>
              </a:rPr>
              <a:t>Towards</a:t>
            </a:r>
            <a:r>
              <a:rPr lang="it-IT" sz="3300" dirty="0">
                <a:solidFill>
                  <a:srgbClr val="0070C0"/>
                </a:solidFill>
              </a:rPr>
              <a:t> technology-</a:t>
            </a:r>
            <a:r>
              <a:rPr lang="it-IT" sz="3300" dirty="0" err="1">
                <a:solidFill>
                  <a:srgbClr val="0070C0"/>
                </a:solidFill>
              </a:rPr>
              <a:t>independence</a:t>
            </a:r>
            <a:r>
              <a:rPr lang="it-IT" sz="3300" dirty="0">
                <a:solidFill>
                  <a:srgbClr val="0070C0"/>
                </a:solidFill>
              </a:rPr>
              <a:t> </a:t>
            </a:r>
            <a:r>
              <a:rPr lang="it-IT" sz="2800" dirty="0"/>
              <a:t>(</a:t>
            </a:r>
            <a:r>
              <a:rPr lang="it-IT" sz="2800" dirty="0" err="1"/>
              <a:t>being</a:t>
            </a:r>
            <a:r>
              <a:rPr lang="it-IT" sz="2800" dirty="0"/>
              <a:t> </a:t>
            </a:r>
            <a:r>
              <a:rPr lang="it-IT" sz="2800" dirty="0">
                <a:solidFill>
                  <a:srgbClr val="FF0000"/>
                </a:solidFill>
              </a:rPr>
              <a:t>technology-</a:t>
            </a:r>
            <a:r>
              <a:rPr lang="it-IT" sz="2800" dirty="0" err="1">
                <a:solidFill>
                  <a:srgbClr val="FF0000"/>
                </a:solidFill>
              </a:rPr>
              <a:t>aware</a:t>
            </a:r>
            <a:r>
              <a:rPr lang="it-IT" sz="2800" dirty="0"/>
              <a:t>)</a:t>
            </a:r>
          </a:p>
          <a:p>
            <a:r>
              <a:rPr lang="en-GB" sz="2800" dirty="0"/>
              <a:t>means not being biased towards any particular platform or software language. </a:t>
            </a:r>
          </a:p>
          <a:p>
            <a:r>
              <a:rPr lang="en-GB" sz="2800" dirty="0"/>
              <a:t>It’s </a:t>
            </a:r>
            <a:r>
              <a:rPr lang="en-GB" sz="2800" dirty="0">
                <a:solidFill>
                  <a:srgbClr val="C00000"/>
                </a:solidFill>
              </a:rPr>
              <a:t>about selecting the right technology that fits the solution, not fitting the solution around the technology</a:t>
            </a:r>
            <a:r>
              <a:rPr lang="en-GB" sz="2800" dirty="0"/>
              <a:t>. </a:t>
            </a:r>
            <a:endParaRPr lang="it-IT" sz="2800" dirty="0"/>
          </a:p>
          <a:p>
            <a:pPr marL="0" indent="0">
              <a:buNone/>
            </a:pPr>
            <a:r>
              <a:rPr lang="it-IT" dirty="0"/>
              <a:t>	</a:t>
            </a:r>
            <a:endParaRPr lang="en-GB" dirty="0"/>
          </a:p>
        </p:txBody>
      </p:sp>
      <p:sp>
        <p:nvSpPr>
          <p:cNvPr id="4" name="Segnaposto piè di pagina 3"/>
          <p:cNvSpPr>
            <a:spLocks noGrp="1"/>
          </p:cNvSpPr>
          <p:nvPr>
            <p:ph type="ftr" sz="quarter" idx="11"/>
          </p:nvPr>
        </p:nvSpPr>
        <p:spPr>
          <a:xfrm>
            <a:off x="3124200" y="6356350"/>
            <a:ext cx="3464024"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10</a:t>
            </a:fld>
            <a:endParaRPr lang="en-GB"/>
          </a:p>
        </p:txBody>
      </p:sp>
    </p:spTree>
    <p:extLst>
      <p:ext uri="{BB962C8B-B14F-4D97-AF65-F5344CB8AC3E}">
        <p14:creationId xmlns:p14="http://schemas.microsoft.com/office/powerpoint/2010/main" val="64809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Distributed </a:t>
            </a:r>
            <a:r>
              <a:rPr lang="it-IT" dirty="0" err="1"/>
              <a:t>systems</a:t>
            </a:r>
            <a:endParaRPr lang="en-GB" dirty="0"/>
          </a:p>
        </p:txBody>
      </p:sp>
      <p:sp>
        <p:nvSpPr>
          <p:cNvPr id="3" name="Segnaposto contenuto 2"/>
          <p:cNvSpPr>
            <a:spLocks noGrp="1"/>
          </p:cNvSpPr>
          <p:nvPr>
            <p:ph idx="1"/>
          </p:nvPr>
        </p:nvSpPr>
        <p:spPr/>
        <p:txBody>
          <a:bodyPr>
            <a:normAutofit/>
          </a:bodyPr>
          <a:lstStyle/>
          <a:p>
            <a:r>
              <a:rPr lang="en-GB" dirty="0"/>
              <a:t> A </a:t>
            </a:r>
            <a:r>
              <a:rPr lang="en-GB" i="1" dirty="0"/>
              <a:t>distributed system</a:t>
            </a:r>
            <a:r>
              <a:rPr lang="en-GB" dirty="0"/>
              <a:t> is a system whose components are located on different </a:t>
            </a:r>
            <a:r>
              <a:rPr lang="en-GB" dirty="0">
                <a:hlinkClick r:id="rId2" tooltip="Computer network"/>
              </a:rPr>
              <a:t>networked computers</a:t>
            </a:r>
            <a:r>
              <a:rPr lang="en-GB" dirty="0"/>
              <a:t>, which communicate and coordinate their actions by </a:t>
            </a:r>
            <a:r>
              <a:rPr lang="en-GB" dirty="0">
                <a:hlinkClick r:id="rId3" tooltip="Message passing"/>
              </a:rPr>
              <a:t>passing messages</a:t>
            </a:r>
            <a:r>
              <a:rPr lang="en-GB" dirty="0"/>
              <a:t> to one another.</a:t>
            </a:r>
            <a:endParaRPr lang="en-GB" baseline="30000" dirty="0"/>
          </a:p>
          <a:p>
            <a:r>
              <a:rPr lang="en-GB" dirty="0"/>
              <a:t>The components interact with one another in order to achieve a common goal. </a:t>
            </a:r>
          </a:p>
          <a:p>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11</a:t>
            </a:fld>
            <a:endParaRPr lang="en-GB"/>
          </a:p>
        </p:txBody>
      </p:sp>
    </p:spTree>
    <p:extLst>
      <p:ext uri="{BB962C8B-B14F-4D97-AF65-F5344CB8AC3E}">
        <p14:creationId xmlns:p14="http://schemas.microsoft.com/office/powerpoint/2010/main" val="205778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Domain </a:t>
            </a:r>
            <a:r>
              <a:rPr lang="it-IT" dirty="0" err="1"/>
              <a:t>Driven</a:t>
            </a:r>
            <a:r>
              <a:rPr lang="it-IT" dirty="0"/>
              <a:t> Design</a:t>
            </a:r>
            <a:endParaRPr lang="en-GB" dirty="0"/>
          </a:p>
        </p:txBody>
      </p:sp>
      <p:sp>
        <p:nvSpPr>
          <p:cNvPr id="3" name="Segnaposto contenuto 2"/>
          <p:cNvSpPr>
            <a:spLocks noGrp="1"/>
          </p:cNvSpPr>
          <p:nvPr>
            <p:ph idx="1"/>
          </p:nvPr>
        </p:nvSpPr>
        <p:spPr/>
        <p:txBody>
          <a:bodyPr/>
          <a:lstStyle/>
          <a:p>
            <a:r>
              <a:rPr lang="en-GB" dirty="0"/>
              <a:t>an approach to </a:t>
            </a:r>
            <a:r>
              <a:rPr lang="en-GB" dirty="0">
                <a:hlinkClick r:id="rId2" tooltip="Software development"/>
              </a:rPr>
              <a:t>software development</a:t>
            </a:r>
            <a:r>
              <a:rPr lang="en-GB" dirty="0"/>
              <a:t> for complex needs by connecting the </a:t>
            </a:r>
            <a:r>
              <a:rPr lang="en-GB" dirty="0">
                <a:hlinkClick r:id="rId3" tooltip="Implementation"/>
              </a:rPr>
              <a:t>implementation</a:t>
            </a:r>
            <a:r>
              <a:rPr lang="en-GB" dirty="0"/>
              <a:t> to an evolving </a:t>
            </a:r>
            <a:r>
              <a:rPr lang="en-GB" dirty="0">
                <a:solidFill>
                  <a:srgbClr val="C00000"/>
                </a:solidFill>
              </a:rPr>
              <a:t>model</a:t>
            </a:r>
            <a:r>
              <a:rPr lang="en-GB" dirty="0"/>
              <a:t> (A system of abstractions that describes selected aspects of a domain and can be used to solve problems related to that domain).</a:t>
            </a: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12</a:t>
            </a:fld>
            <a:endParaRPr lang="en-GB"/>
          </a:p>
        </p:txBody>
      </p:sp>
    </p:spTree>
    <p:extLst>
      <p:ext uri="{BB962C8B-B14F-4D97-AF65-F5344CB8AC3E}">
        <p14:creationId xmlns:p14="http://schemas.microsoft.com/office/powerpoint/2010/main" val="254024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Agile </a:t>
            </a:r>
            <a:r>
              <a:rPr lang="en-GB" dirty="0"/>
              <a:t>software development</a:t>
            </a:r>
          </a:p>
        </p:txBody>
      </p:sp>
      <p:sp>
        <p:nvSpPr>
          <p:cNvPr id="3" name="Segnaposto contenuto 2"/>
          <p:cNvSpPr>
            <a:spLocks noGrp="1"/>
          </p:cNvSpPr>
          <p:nvPr>
            <p:ph idx="1"/>
          </p:nvPr>
        </p:nvSpPr>
        <p:spPr/>
        <p:txBody>
          <a:bodyPr>
            <a:normAutofit lnSpcReduction="10000"/>
          </a:bodyPr>
          <a:lstStyle/>
          <a:p>
            <a:r>
              <a:rPr lang="en-GB" dirty="0"/>
              <a:t>Requirements and solutions evolve through the collaborative effort of </a:t>
            </a:r>
            <a:r>
              <a:rPr lang="en-GB" dirty="0">
                <a:hlinkClick r:id="rId2" tooltip="Self-organizing communities"/>
              </a:rPr>
              <a:t>self-organizing</a:t>
            </a:r>
            <a:r>
              <a:rPr lang="en-GB" dirty="0"/>
              <a:t> and </a:t>
            </a:r>
            <a:r>
              <a:rPr lang="en-GB" dirty="0">
                <a:hlinkClick r:id="rId3" tooltip="Cross-functional team"/>
              </a:rPr>
              <a:t>cross-functional</a:t>
            </a:r>
            <a:r>
              <a:rPr lang="en-GB" dirty="0"/>
              <a:t> teams and their </a:t>
            </a:r>
            <a:r>
              <a:rPr lang="en-GB" dirty="0">
                <a:hlinkClick r:id="rId4" tooltip="Customer"/>
              </a:rPr>
              <a:t>customer(s)</a:t>
            </a:r>
            <a:r>
              <a:rPr lang="en-GB" dirty="0"/>
              <a:t>/</a:t>
            </a:r>
            <a:r>
              <a:rPr lang="en-GB" u="sng" dirty="0">
                <a:hlinkClick r:id="rId5"/>
              </a:rPr>
              <a:t>end user(s)</a:t>
            </a:r>
            <a:r>
              <a:rPr lang="en-GB" dirty="0"/>
              <a:t>.</a:t>
            </a:r>
          </a:p>
          <a:p>
            <a:r>
              <a:rPr lang="it-IT" b="1" dirty="0" err="1">
                <a:solidFill>
                  <a:srgbClr val="C00000"/>
                </a:solidFill>
              </a:rPr>
              <a:t>Scrum</a:t>
            </a:r>
            <a:r>
              <a:rPr lang="it-IT" dirty="0"/>
              <a:t> è un </a:t>
            </a:r>
            <a:r>
              <a:rPr lang="it-IT" dirty="0" err="1"/>
              <a:t>framework</a:t>
            </a:r>
            <a:r>
              <a:rPr lang="it-IT" dirty="0"/>
              <a:t> </a:t>
            </a:r>
            <a:r>
              <a:rPr lang="it-IT" dirty="0">
                <a:hlinkClick r:id="rId6" tooltip="Metodologia agile"/>
              </a:rPr>
              <a:t>agile</a:t>
            </a:r>
            <a:r>
              <a:rPr lang="it-IT" dirty="0"/>
              <a:t> per la </a:t>
            </a:r>
            <a:r>
              <a:rPr lang="it-IT" u="sng" dirty="0">
                <a:hlinkClick r:id="rId7"/>
              </a:rPr>
              <a:t>gestione del ciclo di sviluppo</a:t>
            </a:r>
            <a:r>
              <a:rPr lang="it-IT" dirty="0"/>
              <a:t> del </a:t>
            </a:r>
            <a:r>
              <a:rPr lang="it-IT" dirty="0">
                <a:hlinkClick r:id="rId8" tooltip="Software"/>
              </a:rPr>
              <a:t>software</a:t>
            </a:r>
            <a:r>
              <a:rPr lang="it-IT" dirty="0"/>
              <a:t>, iterativo ed incrementale, concepito per gestire progetti e prodotti software o applicazioni di sviluppo.</a:t>
            </a:r>
          </a:p>
          <a:p>
            <a:r>
              <a:rPr lang="en-GB" sz="2600" dirty="0">
                <a:hlinkClick r:id="rId9"/>
              </a:rPr>
              <a:t>https://www.scrumguides.org/docs/scrumguide/v2017/2017-Scrum-Guide-Italian.pdf</a:t>
            </a:r>
            <a:endParaRPr lang="en-GB" sz="2600" baseline="30000" dirty="0"/>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13</a:t>
            </a:fld>
            <a:endParaRPr lang="en-GB"/>
          </a:p>
        </p:txBody>
      </p:sp>
    </p:spTree>
    <p:extLst>
      <p:ext uri="{BB962C8B-B14F-4D97-AF65-F5344CB8AC3E}">
        <p14:creationId xmlns:p14="http://schemas.microsoft.com/office/powerpoint/2010/main" val="207721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 </a:t>
            </a:r>
            <a:r>
              <a:rPr lang="it-IT" dirty="0" err="1"/>
              <a:t>Driven</a:t>
            </a:r>
            <a:r>
              <a:rPr lang="it-IT" dirty="0"/>
              <a:t> Software Development</a:t>
            </a:r>
            <a:endParaRPr lang="en-GB" dirty="0"/>
          </a:p>
        </p:txBody>
      </p:sp>
      <p:sp>
        <p:nvSpPr>
          <p:cNvPr id="3" name="Segnaposto contenuto 2"/>
          <p:cNvSpPr>
            <a:spLocks noGrp="1"/>
          </p:cNvSpPr>
          <p:nvPr>
            <p:ph idx="1"/>
          </p:nvPr>
        </p:nvSpPr>
        <p:spPr/>
        <p:txBody>
          <a:bodyPr>
            <a:normAutofit fontScale="92500"/>
          </a:bodyPr>
          <a:lstStyle/>
          <a:p>
            <a:r>
              <a:rPr lang="en-GB" dirty="0"/>
              <a:t> The approach </a:t>
            </a:r>
            <a:r>
              <a:rPr lang="en-GB" dirty="0" err="1"/>
              <a:t>centers</a:t>
            </a:r>
            <a:r>
              <a:rPr lang="en-GB" dirty="0"/>
              <a:t> itself on building models of a software system.</a:t>
            </a:r>
          </a:p>
          <a:p>
            <a:pPr marL="0" indent="0">
              <a:buNone/>
            </a:pPr>
            <a:r>
              <a:rPr lang="it-IT" dirty="0">
                <a:solidFill>
                  <a:srgbClr val="0070C0"/>
                </a:solidFill>
              </a:rPr>
              <a:t>MODEL</a:t>
            </a:r>
            <a:endParaRPr lang="it-IT" dirty="0">
              <a:solidFill>
                <a:srgbClr val="0070C0"/>
              </a:solidFill>
              <a:hlinkClick r:id="rId2"/>
            </a:endParaRPr>
          </a:p>
          <a:p>
            <a:r>
              <a:rPr lang="en-GB" dirty="0"/>
              <a:t>A model is an abstraction of the system being studied from different perspectives: </a:t>
            </a:r>
            <a:r>
              <a:rPr lang="it-IT" dirty="0" err="1">
                <a:solidFill>
                  <a:srgbClr val="C00000"/>
                </a:solidFill>
              </a:rPr>
              <a:t>Structure</a:t>
            </a:r>
            <a:r>
              <a:rPr lang="it-IT" dirty="0">
                <a:solidFill>
                  <a:srgbClr val="C00000"/>
                </a:solidFill>
              </a:rPr>
              <a:t>, </a:t>
            </a:r>
            <a:r>
              <a:rPr lang="it-IT" dirty="0" err="1">
                <a:solidFill>
                  <a:srgbClr val="C00000"/>
                </a:solidFill>
              </a:rPr>
              <a:t>Interaction</a:t>
            </a:r>
            <a:r>
              <a:rPr lang="it-IT" dirty="0">
                <a:solidFill>
                  <a:srgbClr val="C00000"/>
                </a:solidFill>
              </a:rPr>
              <a:t>, </a:t>
            </a:r>
            <a:r>
              <a:rPr lang="it-IT" dirty="0" err="1">
                <a:solidFill>
                  <a:srgbClr val="C00000"/>
                </a:solidFill>
              </a:rPr>
              <a:t>Behavior</a:t>
            </a:r>
            <a:r>
              <a:rPr lang="it-IT" dirty="0">
                <a:solidFill>
                  <a:srgbClr val="C00000"/>
                </a:solidFill>
              </a:rPr>
              <a:t> (</a:t>
            </a:r>
            <a:r>
              <a:rPr lang="it-IT" dirty="0" err="1">
                <a:solidFill>
                  <a:srgbClr val="C00000"/>
                </a:solidFill>
              </a:rPr>
              <a:t>External</a:t>
            </a:r>
            <a:r>
              <a:rPr lang="it-IT" dirty="0">
                <a:solidFill>
                  <a:srgbClr val="C00000"/>
                </a:solidFill>
              </a:rPr>
              <a:t>)</a:t>
            </a:r>
            <a:endParaRPr lang="en-GB" dirty="0">
              <a:solidFill>
                <a:srgbClr val="C00000"/>
              </a:solidFill>
              <a:hlinkClick r:id="rId2"/>
            </a:endParaRPr>
          </a:p>
          <a:p>
            <a:r>
              <a:rPr lang="en-GB" sz="2800" dirty="0">
                <a:hlinkClick r:id="rId2"/>
              </a:rPr>
              <a:t>https://www.martinfowler.com/bliki/ModelDrivenSoftwareDevelopment.html </a:t>
            </a:r>
            <a:endParaRPr lang="en-GB" sz="2800" dirty="0"/>
          </a:p>
          <a:p>
            <a:r>
              <a:rPr lang="en-GB" sz="2800" dirty="0">
                <a:hlinkClick r:id="rId3"/>
              </a:rPr>
              <a:t>https://en.wikipedia.org/wiki/Model-driven_engineering</a:t>
            </a:r>
            <a:endParaRPr lang="en-GB" sz="28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14</a:t>
            </a:fld>
            <a:endParaRPr lang="en-GB"/>
          </a:p>
        </p:txBody>
      </p:sp>
    </p:spTree>
    <p:extLst>
      <p:ext uri="{BB962C8B-B14F-4D97-AF65-F5344CB8AC3E}">
        <p14:creationId xmlns:p14="http://schemas.microsoft.com/office/powerpoint/2010/main" val="141081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Activities</a:t>
            </a:r>
            <a:endParaRPr lang="en-GB" dirty="0"/>
          </a:p>
        </p:txBody>
      </p:sp>
      <p:sp>
        <p:nvSpPr>
          <p:cNvPr id="3" name="Segnaposto contenuto 2"/>
          <p:cNvSpPr>
            <a:spLocks noGrp="1"/>
          </p:cNvSpPr>
          <p:nvPr>
            <p:ph idx="1"/>
          </p:nvPr>
        </p:nvSpPr>
        <p:spPr/>
        <p:txBody>
          <a:bodyPr>
            <a:normAutofit fontScale="70000" lnSpcReduction="20000"/>
          </a:bodyPr>
          <a:lstStyle/>
          <a:p>
            <a:r>
              <a:rPr lang="it-IT" dirty="0"/>
              <a:t>Il </a:t>
            </a:r>
            <a:r>
              <a:rPr lang="it-IT" b="1" dirty="0">
                <a:solidFill>
                  <a:srgbClr val="0070C0"/>
                </a:solidFill>
              </a:rPr>
              <a:t>laboratorio</a:t>
            </a:r>
            <a:r>
              <a:rPr lang="it-IT" dirty="0"/>
              <a:t> costituisce una parte essenziale del corso e la frequenza è </a:t>
            </a:r>
            <a:r>
              <a:rPr lang="it-IT" dirty="0" err="1"/>
              <a:t>pressochè</a:t>
            </a:r>
            <a:r>
              <a:rPr lang="it-IT" dirty="0"/>
              <a:t> indispensabile.</a:t>
            </a:r>
          </a:p>
          <a:p>
            <a:r>
              <a:rPr lang="it-IT" dirty="0"/>
              <a:t>Gli studenti sono tenuti a progettare e costruire in modo incrementale sistemi software, che verranno valutati </a:t>
            </a:r>
            <a:r>
              <a:rPr lang="it-IT" dirty="0" err="1"/>
              <a:t>insi</a:t>
            </a:r>
            <a:r>
              <a:rPr lang="it-IT" dirty="0"/>
              <a:t> eme al docente, in modo da acquisire una retroazione immediata sul lavoro svolto (</a:t>
            </a:r>
            <a:r>
              <a:rPr lang="it-IT" sz="3100" b="1" dirty="0">
                <a:solidFill>
                  <a:srgbClr val="0070C0"/>
                </a:solidFill>
              </a:rPr>
              <a:t>autovalutazione</a:t>
            </a:r>
            <a:r>
              <a:rPr lang="it-IT" dirty="0"/>
              <a:t>) , che potrà essere utilizzata per modificare/migliorare quanto sviluppato.</a:t>
            </a:r>
          </a:p>
          <a:p>
            <a:r>
              <a:rPr lang="it-IT" dirty="0"/>
              <a:t>La </a:t>
            </a:r>
            <a:r>
              <a:rPr lang="it-IT" sz="3100" b="1" dirty="0">
                <a:solidFill>
                  <a:srgbClr val="0070C0"/>
                </a:solidFill>
              </a:rPr>
              <a:t>valutazione finale </a:t>
            </a:r>
            <a:r>
              <a:rPr lang="it-IT" dirty="0"/>
              <a:t>consiste nelle presentazione e discussione degli artefatti prodotti in relazione alla costruzione di un sistema software (dello stesso tipo di quello discusso nei </a:t>
            </a:r>
            <a:r>
              <a:rPr lang="it-IT" dirty="0" err="1"/>
              <a:t>CaseStudy</a:t>
            </a:r>
            <a:r>
              <a:rPr lang="it-IT" dirty="0"/>
              <a:t> proposti durante il corso) che rispetti i requisiti pubblicati l'ultima settimana di lezione.</a:t>
            </a:r>
          </a:p>
          <a:p>
            <a:r>
              <a:rPr lang="it-IT" dirty="0"/>
              <a:t>Questi artefatti possono essere prodotti in modo individuale oppure, preferibilmente, attraverso un </a:t>
            </a:r>
            <a:r>
              <a:rPr lang="it-IT" sz="3100" b="1" dirty="0">
                <a:solidFill>
                  <a:srgbClr val="0070C0"/>
                </a:solidFill>
              </a:rPr>
              <a:t>lavoro cooperativo</a:t>
            </a:r>
            <a:r>
              <a:rPr lang="it-IT" dirty="0"/>
              <a:t> svolto in gruppi di 2/3 studenti.</a:t>
            </a:r>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15</a:t>
            </a:fld>
            <a:endParaRPr lang="en-GB"/>
          </a:p>
        </p:txBody>
      </p:sp>
    </p:spTree>
    <p:extLst>
      <p:ext uri="{BB962C8B-B14F-4D97-AF65-F5344CB8AC3E}">
        <p14:creationId xmlns:p14="http://schemas.microsoft.com/office/powerpoint/2010/main" val="422840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rgbClr val="C00000"/>
                </a:solidFill>
              </a:rPr>
              <a:t>Application0</a:t>
            </a:r>
            <a:endParaRPr lang="en-GB" dirty="0">
              <a:solidFill>
                <a:srgbClr val="C00000"/>
              </a:solidFill>
            </a:endParaRPr>
          </a:p>
        </p:txBody>
      </p:sp>
      <p:sp>
        <p:nvSpPr>
          <p:cNvPr id="3" name="Segnaposto contenuto 2"/>
          <p:cNvSpPr>
            <a:spLocks noGrp="1"/>
          </p:cNvSpPr>
          <p:nvPr>
            <p:ph idx="1"/>
          </p:nvPr>
        </p:nvSpPr>
        <p:spPr/>
        <p:txBody>
          <a:bodyPr>
            <a:normAutofit/>
          </a:bodyPr>
          <a:lstStyle/>
          <a:p>
            <a:r>
              <a:rPr lang="it-IT" dirty="0"/>
              <a:t>Design and </a:t>
            </a:r>
            <a:r>
              <a:rPr lang="it-IT" dirty="0" err="1"/>
              <a:t>build</a:t>
            </a:r>
            <a:r>
              <a:rPr lang="it-IT" dirty="0"/>
              <a:t> a software </a:t>
            </a:r>
            <a:r>
              <a:rPr lang="it-IT" dirty="0" err="1"/>
              <a:t>system</a:t>
            </a:r>
            <a:r>
              <a:rPr lang="it-IT" dirty="0"/>
              <a:t> to control a DDR (</a:t>
            </a:r>
            <a:r>
              <a:rPr lang="it-IT" dirty="0" err="1"/>
              <a:t>differential</a:t>
            </a:r>
            <a:r>
              <a:rPr lang="it-IT" dirty="0"/>
              <a:t> drive robot) so </a:t>
            </a:r>
            <a:r>
              <a:rPr lang="it-IT" dirty="0" err="1"/>
              <a:t>that</a:t>
            </a:r>
            <a:r>
              <a:rPr lang="it-IT" dirty="0"/>
              <a:t>:</a:t>
            </a:r>
          </a:p>
          <a:p>
            <a:pPr lvl="1"/>
            <a:r>
              <a:rPr lang="it-IT" dirty="0"/>
              <a:t>The robot </a:t>
            </a:r>
            <a:r>
              <a:rPr lang="it-IT" dirty="0" err="1"/>
              <a:t>is</a:t>
            </a:r>
            <a:r>
              <a:rPr lang="it-IT" dirty="0"/>
              <a:t> </a:t>
            </a:r>
            <a:r>
              <a:rPr lang="it-IT" dirty="0" err="1"/>
              <a:t>able</a:t>
            </a:r>
            <a:r>
              <a:rPr lang="it-IT" dirty="0"/>
              <a:t> to </a:t>
            </a:r>
            <a:r>
              <a:rPr lang="it-IT" dirty="0" err="1"/>
              <a:t>explore</a:t>
            </a:r>
            <a:r>
              <a:rPr lang="it-IT" dirty="0"/>
              <a:t> in a </a:t>
            </a:r>
            <a:r>
              <a:rPr lang="it-IT" dirty="0" err="1"/>
              <a:t>sistematic</a:t>
            </a:r>
            <a:r>
              <a:rPr lang="it-IT" dirty="0"/>
              <a:t> and </a:t>
            </a:r>
            <a:r>
              <a:rPr lang="it-IT" dirty="0" err="1"/>
              <a:t>autonomus</a:t>
            </a:r>
            <a:r>
              <a:rPr lang="it-IT" dirty="0"/>
              <a:t> way a room</a:t>
            </a:r>
          </a:p>
          <a:p>
            <a:pPr lvl="1"/>
            <a:r>
              <a:rPr lang="it-IT" dirty="0"/>
              <a:t>By </a:t>
            </a:r>
            <a:r>
              <a:rPr lang="it-IT" dirty="0" err="1"/>
              <a:t>showing</a:t>
            </a:r>
            <a:r>
              <a:rPr lang="it-IT" dirty="0"/>
              <a:t> (in </a:t>
            </a:r>
            <a:r>
              <a:rPr lang="it-IT" dirty="0" err="1"/>
              <a:t>real</a:t>
            </a:r>
            <a:r>
              <a:rPr lang="it-IT" dirty="0"/>
              <a:t> time) a </a:t>
            </a:r>
            <a:r>
              <a:rPr lang="it-IT" dirty="0" err="1"/>
              <a:t>picture</a:t>
            </a:r>
            <a:r>
              <a:rPr lang="it-IT" dirty="0"/>
              <a:t> of the </a:t>
            </a:r>
            <a:r>
              <a:rPr lang="it-IT" dirty="0" err="1"/>
              <a:t>explored</a:t>
            </a:r>
            <a:r>
              <a:rPr lang="it-IT" dirty="0"/>
              <a:t> </a:t>
            </a:r>
            <a:r>
              <a:rPr lang="it-IT" dirty="0" err="1"/>
              <a:t>space</a:t>
            </a:r>
            <a:endParaRPr lang="it-IT"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16</a:t>
            </a:fld>
            <a:endParaRPr lang="en-GB"/>
          </a:p>
        </p:txBody>
      </p:sp>
    </p:spTree>
    <p:extLst>
      <p:ext uri="{BB962C8B-B14F-4D97-AF65-F5344CB8AC3E}">
        <p14:creationId xmlns:p14="http://schemas.microsoft.com/office/powerpoint/2010/main" val="268868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GB" b="1" dirty="0"/>
              <a:t>Teaching and Assessment methods</a:t>
            </a:r>
            <a:endParaRPr lang="en-GB" dirty="0"/>
          </a:p>
        </p:txBody>
      </p:sp>
      <p:sp>
        <p:nvSpPr>
          <p:cNvPr id="3" name="Segnaposto contenuto 2"/>
          <p:cNvSpPr>
            <a:spLocks noGrp="1"/>
          </p:cNvSpPr>
          <p:nvPr>
            <p:ph idx="1"/>
          </p:nvPr>
        </p:nvSpPr>
        <p:spPr/>
        <p:txBody>
          <a:bodyPr>
            <a:normAutofit fontScale="77500" lnSpcReduction="20000"/>
          </a:bodyPr>
          <a:lstStyle/>
          <a:p>
            <a:pPr marL="0" indent="0">
              <a:buNone/>
            </a:pPr>
            <a:r>
              <a:rPr lang="en-GB" dirty="0"/>
              <a:t>The examination will performed in two-phases. </a:t>
            </a:r>
          </a:p>
          <a:p>
            <a:pPr marL="457200" indent="-457200"/>
            <a:r>
              <a:rPr lang="en-GB" dirty="0"/>
              <a:t>The first phase starts by publishing a set of requirements and ends with the production of a prototype  of a software system satisfying the requirements,  </a:t>
            </a:r>
            <a:r>
              <a:rPr lang="en-GB" dirty="0" err="1"/>
              <a:t>toghether</a:t>
            </a:r>
            <a:r>
              <a:rPr lang="en-GB" dirty="0"/>
              <a:t> with a project site. This phase can be </a:t>
            </a:r>
            <a:r>
              <a:rPr lang="en-GB" dirty="0" err="1"/>
              <a:t>delevoped</a:t>
            </a:r>
            <a:r>
              <a:rPr lang="en-GB" dirty="0"/>
              <a:t> both in individual  way or in a team. </a:t>
            </a:r>
          </a:p>
          <a:p>
            <a:pPr marL="457200" indent="-457200"/>
            <a:r>
              <a:rPr lang="en-GB" dirty="0"/>
              <a:t>The second phase consists of a individual discussion of the work, in which the student is invited to present the relevant project choices with reference to the </a:t>
            </a:r>
            <a:r>
              <a:rPr lang="en-GB" dirty="0" err="1"/>
              <a:t>theroretical</a:t>
            </a:r>
            <a:r>
              <a:rPr lang="en-GB" dirty="0"/>
              <a:t>/practical concepts learned during the course.</a:t>
            </a:r>
          </a:p>
          <a:p>
            <a:pPr marL="0" indent="0">
              <a:buNone/>
            </a:pPr>
            <a:endParaRPr lang="it-IT" dirty="0"/>
          </a:p>
          <a:p>
            <a:pPr marL="0" indent="0">
              <a:buNone/>
            </a:pPr>
            <a:r>
              <a:rPr lang="it-IT" dirty="0">
                <a:solidFill>
                  <a:srgbClr val="C00000"/>
                </a:solidFill>
              </a:rPr>
              <a:t>ESEMPI</a:t>
            </a:r>
            <a:endParaRPr lang="en-GB" dirty="0">
              <a:solidFill>
                <a:srgbClr val="C00000"/>
              </a:solidFill>
            </a:endParaRPr>
          </a:p>
          <a:p>
            <a:pPr marL="0" indent="0">
              <a:buNone/>
            </a:pPr>
            <a:r>
              <a:rPr lang="it-IT" dirty="0">
                <a:hlinkClick r:id="rId2"/>
              </a:rPr>
              <a:t>TemaFinale1</a:t>
            </a:r>
            <a:r>
              <a:rPr lang="it-IT" dirty="0"/>
              <a:t> - </a:t>
            </a:r>
            <a:r>
              <a:rPr lang="it-IT" dirty="0">
                <a:hlinkClick r:id="rId3"/>
              </a:rPr>
              <a:t>TemaFinale2</a:t>
            </a:r>
            <a:r>
              <a:rPr lang="it-IT" dirty="0"/>
              <a:t> - </a:t>
            </a:r>
            <a:r>
              <a:rPr lang="it-IT" dirty="0">
                <a:hlinkClick r:id="rId4"/>
              </a:rPr>
              <a:t>TemaFinale3</a:t>
            </a:r>
            <a:endParaRPr lang="it-IT" dirty="0"/>
          </a:p>
          <a:p>
            <a:pPr marL="457200" indent="-457200"/>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17</a:t>
            </a:fld>
            <a:endParaRPr lang="en-GB"/>
          </a:p>
        </p:txBody>
      </p:sp>
    </p:spTree>
    <p:extLst>
      <p:ext uri="{BB962C8B-B14F-4D97-AF65-F5344CB8AC3E}">
        <p14:creationId xmlns:p14="http://schemas.microsoft.com/office/powerpoint/2010/main" val="2641408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WORFLOW  </a:t>
            </a:r>
            <a:endParaRPr lang="en-GB" dirty="0"/>
          </a:p>
        </p:txBody>
      </p:sp>
      <p:sp>
        <p:nvSpPr>
          <p:cNvPr id="3" name="Segnaposto contenuto 2"/>
          <p:cNvSpPr>
            <a:spLocks noGrp="1"/>
          </p:cNvSpPr>
          <p:nvPr>
            <p:ph idx="1"/>
          </p:nvPr>
        </p:nvSpPr>
        <p:spPr>
          <a:xfrm>
            <a:off x="457200" y="1268760"/>
            <a:ext cx="8229600" cy="5040560"/>
          </a:xfrm>
        </p:spPr>
        <p:txBody>
          <a:bodyPr>
            <a:normAutofit fontScale="85000" lnSpcReduction="20000"/>
          </a:bodyPr>
          <a:lstStyle/>
          <a:p>
            <a:r>
              <a:rPr lang="it-IT" sz="2400" dirty="0"/>
              <a:t>Beyond ‘</a:t>
            </a:r>
            <a:r>
              <a:rPr lang="it-IT" sz="2400" dirty="0" err="1"/>
              <a:t>traditional</a:t>
            </a:r>
            <a:r>
              <a:rPr lang="it-IT" sz="2400" dirty="0"/>
              <a:t>’ </a:t>
            </a:r>
            <a:r>
              <a:rPr lang="it-IT" sz="2400" dirty="0" err="1"/>
              <a:t>programming</a:t>
            </a:r>
            <a:r>
              <a:rPr lang="it-IT" sz="2400" dirty="0"/>
              <a:t> </a:t>
            </a:r>
            <a:r>
              <a:rPr lang="it-IT" sz="2400" dirty="0" err="1"/>
              <a:t>models</a:t>
            </a:r>
            <a:r>
              <a:rPr lang="it-IT" sz="2400" dirty="0"/>
              <a:t>: from Java to </a:t>
            </a:r>
            <a:r>
              <a:rPr lang="it-IT" sz="2400" dirty="0" err="1"/>
              <a:t>Kotlin</a:t>
            </a:r>
            <a:r>
              <a:rPr lang="it-IT" sz="2400" dirty="0"/>
              <a:t> and </a:t>
            </a:r>
            <a:r>
              <a:rPr lang="it-IT" sz="2400" dirty="0" err="1"/>
              <a:t>Node</a:t>
            </a:r>
            <a:endParaRPr lang="it-IT" sz="2400" dirty="0"/>
          </a:p>
          <a:p>
            <a:r>
              <a:rPr lang="it-IT" sz="2400" dirty="0" err="1"/>
              <a:t>Towards</a:t>
            </a:r>
            <a:r>
              <a:rPr lang="it-IT" sz="2400" dirty="0"/>
              <a:t> </a:t>
            </a:r>
            <a:r>
              <a:rPr lang="it-IT" sz="2400" dirty="0" err="1"/>
              <a:t>heterogenous</a:t>
            </a:r>
            <a:r>
              <a:rPr lang="it-IT" sz="2400" dirty="0"/>
              <a:t> </a:t>
            </a:r>
            <a:r>
              <a:rPr lang="it-IT" sz="2400" dirty="0" err="1"/>
              <a:t>distributed</a:t>
            </a:r>
            <a:r>
              <a:rPr lang="it-IT" sz="2400" dirty="0"/>
              <a:t> </a:t>
            </a:r>
            <a:r>
              <a:rPr lang="it-IT" sz="2400" dirty="0" err="1"/>
              <a:t>systems</a:t>
            </a:r>
            <a:r>
              <a:rPr lang="it-IT" sz="2400" dirty="0"/>
              <a:t> by </a:t>
            </a:r>
            <a:r>
              <a:rPr lang="it-IT" sz="2400" dirty="0" err="1"/>
              <a:t>means</a:t>
            </a:r>
            <a:r>
              <a:rPr lang="it-IT" sz="2400" dirty="0"/>
              <a:t> of  DDR </a:t>
            </a:r>
            <a:r>
              <a:rPr lang="it-IT" sz="2400" dirty="0" err="1"/>
              <a:t>Robots</a:t>
            </a:r>
            <a:r>
              <a:rPr lang="it-IT" sz="2400" dirty="0"/>
              <a:t> </a:t>
            </a:r>
            <a:r>
              <a:rPr lang="it-IT" sz="2400" dirty="0" err="1"/>
              <a:t>based</a:t>
            </a:r>
            <a:r>
              <a:rPr lang="it-IT" sz="2400" dirty="0"/>
              <a:t> on Arduino and </a:t>
            </a:r>
            <a:r>
              <a:rPr lang="it-IT" sz="2400" dirty="0" err="1"/>
              <a:t>Raspberry</a:t>
            </a:r>
            <a:endParaRPr lang="it-IT" sz="2400" dirty="0"/>
          </a:p>
          <a:p>
            <a:r>
              <a:rPr lang="it-IT" sz="2400" dirty="0"/>
              <a:t>Software design and </a:t>
            </a:r>
            <a:r>
              <a:rPr lang="it-IT" sz="2400" dirty="0" err="1"/>
              <a:t>development</a:t>
            </a:r>
            <a:r>
              <a:rPr lang="it-IT" sz="2400" dirty="0"/>
              <a:t> : from bottom-up to top-down</a:t>
            </a:r>
          </a:p>
          <a:p>
            <a:pPr marL="0" indent="0">
              <a:buNone/>
            </a:pPr>
            <a:r>
              <a:rPr lang="it-IT" sz="2400" dirty="0"/>
              <a:t>-------------------------------------------------------------------------------------------</a:t>
            </a:r>
          </a:p>
          <a:p>
            <a:r>
              <a:rPr lang="it-IT" sz="2400" dirty="0"/>
              <a:t>From </a:t>
            </a:r>
            <a:r>
              <a:rPr lang="it-IT" sz="2400" dirty="0" err="1"/>
              <a:t>problems</a:t>
            </a:r>
            <a:r>
              <a:rPr lang="it-IT" sz="2400" dirty="0"/>
              <a:t> to  </a:t>
            </a:r>
            <a:r>
              <a:rPr lang="it-IT" sz="2400" dirty="0" err="1"/>
              <a:t>projects</a:t>
            </a:r>
            <a:r>
              <a:rPr lang="it-IT" sz="2400" dirty="0"/>
              <a:t>: the </a:t>
            </a:r>
            <a:r>
              <a:rPr lang="it-IT" sz="2400" dirty="0" err="1"/>
              <a:t>role</a:t>
            </a:r>
            <a:r>
              <a:rPr lang="it-IT" sz="2400" dirty="0"/>
              <a:t> of </a:t>
            </a:r>
            <a:r>
              <a:rPr lang="it-IT" sz="2400" dirty="0" err="1"/>
              <a:t>requirement</a:t>
            </a:r>
            <a:r>
              <a:rPr lang="it-IT" sz="2400" dirty="0"/>
              <a:t>/problem </a:t>
            </a:r>
            <a:r>
              <a:rPr lang="it-IT" sz="2400" dirty="0" err="1"/>
              <a:t>analysis</a:t>
            </a:r>
            <a:r>
              <a:rPr lang="it-IT" sz="2400" dirty="0"/>
              <a:t> and of test planning. The </a:t>
            </a:r>
            <a:r>
              <a:rPr lang="it-IT" sz="2400" dirty="0" err="1"/>
              <a:t>need</a:t>
            </a:r>
            <a:r>
              <a:rPr lang="it-IT" sz="2400" dirty="0"/>
              <a:t> of MDSD.</a:t>
            </a:r>
          </a:p>
          <a:p>
            <a:r>
              <a:rPr lang="it-IT" sz="2400" dirty="0"/>
              <a:t>The </a:t>
            </a:r>
            <a:r>
              <a:rPr lang="it-IT" sz="2400" dirty="0" err="1"/>
              <a:t>issue</a:t>
            </a:r>
            <a:r>
              <a:rPr lang="it-IT" sz="2400" dirty="0"/>
              <a:t> of </a:t>
            </a:r>
            <a:r>
              <a:rPr lang="it-IT" sz="2400" dirty="0" err="1"/>
              <a:t>distribution</a:t>
            </a:r>
            <a:r>
              <a:rPr lang="it-IT" sz="2400" dirty="0"/>
              <a:t>: </a:t>
            </a:r>
            <a:r>
              <a:rPr lang="it-IT" sz="2400" dirty="0" err="1"/>
              <a:t>need</a:t>
            </a:r>
            <a:r>
              <a:rPr lang="it-IT" sz="2400" dirty="0"/>
              <a:t> of a </a:t>
            </a:r>
            <a:r>
              <a:rPr lang="it-IT" sz="2400" dirty="0" err="1"/>
              <a:t>methodology</a:t>
            </a:r>
            <a:r>
              <a:rPr lang="it-IT" sz="2400" dirty="0"/>
              <a:t> (design </a:t>
            </a:r>
            <a:r>
              <a:rPr lang="it-IT" sz="2400" dirty="0" err="1"/>
              <a:t>patterns</a:t>
            </a:r>
            <a:r>
              <a:rPr lang="it-IT" sz="2400" dirty="0"/>
              <a:t>), of </a:t>
            </a:r>
            <a:r>
              <a:rPr lang="it-IT" sz="2400" dirty="0" err="1"/>
              <a:t>proper</a:t>
            </a:r>
            <a:r>
              <a:rPr lang="it-IT" sz="2400" dirty="0"/>
              <a:t> </a:t>
            </a:r>
            <a:r>
              <a:rPr lang="it-IT" sz="2400" dirty="0" err="1"/>
              <a:t>tools</a:t>
            </a:r>
            <a:r>
              <a:rPr lang="it-IT" sz="2400" dirty="0"/>
              <a:t>/</a:t>
            </a:r>
            <a:r>
              <a:rPr lang="it-IT" sz="2400" dirty="0" err="1"/>
              <a:t>frameworks</a:t>
            </a:r>
            <a:r>
              <a:rPr lang="it-IT" sz="2400" dirty="0"/>
              <a:t> and DDD.</a:t>
            </a:r>
          </a:p>
          <a:p>
            <a:r>
              <a:rPr lang="it-IT" sz="2400" dirty="0"/>
              <a:t>From ‘</a:t>
            </a:r>
            <a:r>
              <a:rPr lang="it-IT" sz="2400" dirty="0" err="1"/>
              <a:t>programs</a:t>
            </a:r>
            <a:r>
              <a:rPr lang="it-IT" sz="2400" dirty="0"/>
              <a:t>’ to Software </a:t>
            </a:r>
            <a:r>
              <a:rPr lang="it-IT" sz="2400" dirty="0" err="1"/>
              <a:t>Architectures</a:t>
            </a:r>
            <a:r>
              <a:rPr lang="it-IT" sz="2400" dirty="0"/>
              <a:t> </a:t>
            </a:r>
            <a:r>
              <a:rPr lang="it-IT" sz="2400" dirty="0" err="1"/>
              <a:t>based</a:t>
            </a:r>
            <a:r>
              <a:rPr lang="it-IT" sz="2400" dirty="0"/>
              <a:t> on (micro)</a:t>
            </a:r>
            <a:r>
              <a:rPr lang="it-IT" sz="2400" dirty="0" err="1"/>
              <a:t>services</a:t>
            </a:r>
            <a:r>
              <a:rPr lang="it-IT" sz="2400" dirty="0"/>
              <a:t>: the </a:t>
            </a:r>
            <a:r>
              <a:rPr lang="it-IT" sz="2400" dirty="0" err="1"/>
              <a:t>need</a:t>
            </a:r>
            <a:r>
              <a:rPr lang="it-IT" sz="2400" dirty="0"/>
              <a:t> of ‘</a:t>
            </a:r>
            <a:r>
              <a:rPr lang="it-IT" sz="2400" dirty="0" err="1"/>
              <a:t>technoloy</a:t>
            </a:r>
            <a:r>
              <a:rPr lang="it-IT" sz="2400" dirty="0"/>
              <a:t> </a:t>
            </a:r>
            <a:r>
              <a:rPr lang="it-IT" sz="2400" dirty="0" err="1"/>
              <a:t>independence</a:t>
            </a:r>
            <a:r>
              <a:rPr lang="it-IT" sz="2400" dirty="0"/>
              <a:t>’ (e.g. from network </a:t>
            </a:r>
            <a:r>
              <a:rPr lang="it-IT" sz="2400" dirty="0" err="1"/>
              <a:t>protocols</a:t>
            </a:r>
            <a:r>
              <a:rPr lang="it-IT" sz="2400" dirty="0"/>
              <a:t> </a:t>
            </a:r>
            <a:r>
              <a:rPr lang="it-IT" sz="2400" dirty="0" err="1"/>
              <a:t>UDP,TCP,HTTP,CoAP</a:t>
            </a:r>
            <a:r>
              <a:rPr lang="it-IT" sz="2400" dirty="0"/>
              <a:t>, </a:t>
            </a:r>
            <a:r>
              <a:rPr lang="it-IT" sz="2400" dirty="0" err="1"/>
              <a:t>framerworks</a:t>
            </a:r>
            <a:r>
              <a:rPr lang="it-IT" sz="2400" dirty="0"/>
              <a:t>, etc. …)</a:t>
            </a:r>
          </a:p>
          <a:p>
            <a:pPr marL="0" indent="0">
              <a:buNone/>
            </a:pPr>
            <a:r>
              <a:rPr lang="it-IT" sz="2400" dirty="0"/>
              <a:t>-----------------------------------------------------------------------------------------</a:t>
            </a:r>
          </a:p>
          <a:p>
            <a:r>
              <a:rPr lang="it-IT" sz="2400" dirty="0"/>
              <a:t>Beyond UML:  </a:t>
            </a:r>
            <a:r>
              <a:rPr lang="it-IT" sz="2400" dirty="0" err="1"/>
              <a:t>introduction</a:t>
            </a:r>
            <a:r>
              <a:rPr lang="it-IT" sz="2400" dirty="0"/>
              <a:t> of  a custom </a:t>
            </a:r>
            <a:r>
              <a:rPr lang="it-IT" sz="2400" dirty="0" err="1"/>
              <a:t>metamodel</a:t>
            </a:r>
            <a:r>
              <a:rPr lang="it-IT" sz="2400" dirty="0"/>
              <a:t> / </a:t>
            </a:r>
            <a:r>
              <a:rPr lang="it-IT" sz="2400" dirty="0" err="1"/>
              <a:t>language</a:t>
            </a:r>
            <a:endParaRPr lang="it-IT" sz="2400" dirty="0"/>
          </a:p>
          <a:p>
            <a:r>
              <a:rPr lang="it-IT" sz="2400" dirty="0"/>
              <a:t>Using </a:t>
            </a:r>
            <a:r>
              <a:rPr lang="it-IT" sz="2400" dirty="0" err="1"/>
              <a:t>executable</a:t>
            </a:r>
            <a:r>
              <a:rPr lang="it-IT" sz="2400" dirty="0"/>
              <a:t> </a:t>
            </a:r>
            <a:r>
              <a:rPr lang="it-IT" sz="2400" dirty="0" err="1"/>
              <a:t>models</a:t>
            </a:r>
            <a:r>
              <a:rPr lang="it-IT" sz="2400" dirty="0"/>
              <a:t> for agile, </a:t>
            </a:r>
            <a:r>
              <a:rPr lang="it-IT" sz="2400" dirty="0" err="1"/>
              <a:t>incremental</a:t>
            </a:r>
            <a:r>
              <a:rPr lang="it-IT" sz="2400" dirty="0"/>
              <a:t> software </a:t>
            </a:r>
            <a:r>
              <a:rPr lang="it-IT" sz="2400" dirty="0" err="1"/>
              <a:t>development</a:t>
            </a:r>
            <a:endParaRPr lang="it-IT" sz="2400" dirty="0"/>
          </a:p>
          <a:p>
            <a:r>
              <a:rPr lang="it-IT" sz="2400" dirty="0" err="1"/>
              <a:t>Towards</a:t>
            </a:r>
            <a:r>
              <a:rPr lang="it-IT" sz="2400" dirty="0"/>
              <a:t> </a:t>
            </a:r>
            <a:r>
              <a:rPr lang="it-IT" sz="2400" dirty="0" err="1"/>
              <a:t>automatic</a:t>
            </a:r>
            <a:r>
              <a:rPr lang="it-IT" sz="2400" dirty="0"/>
              <a:t> code generation: software </a:t>
            </a:r>
            <a:r>
              <a:rPr lang="it-IT" sz="2400" dirty="0" err="1"/>
              <a:t>factories</a:t>
            </a:r>
            <a:endParaRPr lang="en-GB" sz="2400" dirty="0"/>
          </a:p>
        </p:txBody>
      </p:sp>
      <p:sp>
        <p:nvSpPr>
          <p:cNvPr id="4" name="Segnaposto piè di pagina 3"/>
          <p:cNvSpPr>
            <a:spLocks noGrp="1"/>
          </p:cNvSpPr>
          <p:nvPr>
            <p:ph type="ftr" sz="quarter" idx="11"/>
          </p:nvPr>
        </p:nvSpPr>
        <p:spPr>
          <a:xfrm>
            <a:off x="2627784" y="6381328"/>
            <a:ext cx="4112096"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18</a:t>
            </a:fld>
            <a:endParaRPr lang="en-GB"/>
          </a:p>
        </p:txBody>
      </p:sp>
    </p:spTree>
    <p:extLst>
      <p:ext uri="{BB962C8B-B14F-4D97-AF65-F5344CB8AC3E}">
        <p14:creationId xmlns:p14="http://schemas.microsoft.com/office/powerpoint/2010/main" val="213101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WORK TO DO</a:t>
            </a:r>
            <a:endParaRPr lang="en-GB" dirty="0"/>
          </a:p>
        </p:txBody>
      </p:sp>
      <p:sp>
        <p:nvSpPr>
          <p:cNvPr id="3" name="Segnaposto contenuto 2"/>
          <p:cNvSpPr>
            <a:spLocks noGrp="1"/>
          </p:cNvSpPr>
          <p:nvPr>
            <p:ph idx="1"/>
          </p:nvPr>
        </p:nvSpPr>
        <p:spPr/>
        <p:txBody>
          <a:bodyPr>
            <a:normAutofit fontScale="77500" lnSpcReduction="20000"/>
          </a:bodyPr>
          <a:lstStyle/>
          <a:p>
            <a:r>
              <a:rPr lang="it-IT" dirty="0" err="1"/>
              <a:t>Acquire</a:t>
            </a:r>
            <a:r>
              <a:rPr lang="it-IT" dirty="0"/>
              <a:t> a </a:t>
            </a:r>
            <a:r>
              <a:rPr lang="it-IT" dirty="0" err="1"/>
              <a:t>paper</a:t>
            </a:r>
            <a:r>
              <a:rPr lang="it-IT" dirty="0"/>
              <a:t>-notebook and a </a:t>
            </a:r>
            <a:r>
              <a:rPr lang="it-IT" dirty="0" err="1"/>
              <a:t>pencil</a:t>
            </a:r>
            <a:endParaRPr lang="it-IT" dirty="0"/>
          </a:p>
          <a:p>
            <a:r>
              <a:rPr lang="it-IT" dirty="0" err="1"/>
              <a:t>Fill</a:t>
            </a:r>
            <a:r>
              <a:rPr lang="it-IT" dirty="0"/>
              <a:t> </a:t>
            </a:r>
            <a:r>
              <a:rPr lang="it-IT" dirty="0" err="1"/>
              <a:t>our</a:t>
            </a:r>
            <a:r>
              <a:rPr lang="it-IT" dirty="0"/>
              <a:t> </a:t>
            </a:r>
            <a:r>
              <a:rPr lang="it-IT" dirty="0" err="1"/>
              <a:t>workflow</a:t>
            </a:r>
            <a:r>
              <a:rPr lang="it-IT" dirty="0"/>
              <a:t> </a:t>
            </a:r>
            <a:r>
              <a:rPr lang="it-IT" dirty="0" err="1">
                <a:hlinkClick r:id="rId3"/>
              </a:rPr>
              <a:t>template</a:t>
            </a:r>
            <a:r>
              <a:rPr lang="it-IT" dirty="0"/>
              <a:t> with </a:t>
            </a:r>
            <a:r>
              <a:rPr lang="it-IT" dirty="0" err="1"/>
              <a:t>your</a:t>
            </a:r>
            <a:r>
              <a:rPr lang="it-IT" dirty="0"/>
              <a:t> data/photo and </a:t>
            </a:r>
            <a:r>
              <a:rPr lang="it-IT" dirty="0" err="1"/>
              <a:t>print</a:t>
            </a:r>
            <a:r>
              <a:rPr lang="it-IT" dirty="0"/>
              <a:t> </a:t>
            </a:r>
            <a:r>
              <a:rPr lang="it-IT" dirty="0" err="1"/>
              <a:t>it</a:t>
            </a:r>
            <a:r>
              <a:rPr lang="it-IT" dirty="0"/>
              <a:t> on a SINGLE SHEET</a:t>
            </a:r>
          </a:p>
          <a:p>
            <a:r>
              <a:rPr lang="it-IT" dirty="0"/>
              <a:t>Download and </a:t>
            </a:r>
            <a:r>
              <a:rPr lang="it-IT" dirty="0" err="1"/>
              <a:t>install</a:t>
            </a:r>
            <a:r>
              <a:rPr lang="it-IT" dirty="0"/>
              <a:t> </a:t>
            </a:r>
            <a:r>
              <a:rPr lang="it-IT" dirty="0" err="1"/>
              <a:t>tools</a:t>
            </a:r>
            <a:r>
              <a:rPr lang="it-IT" dirty="0"/>
              <a:t> </a:t>
            </a:r>
            <a:r>
              <a:rPr lang="it-IT" dirty="0" err="1"/>
              <a:t>reported</a:t>
            </a:r>
            <a:r>
              <a:rPr lang="it-IT" dirty="0"/>
              <a:t> in </a:t>
            </a:r>
            <a:r>
              <a:rPr lang="it-IT" dirty="0">
                <a:hlinkClick r:id="rId4"/>
              </a:rPr>
              <a:t>LabBo2020StartUp</a:t>
            </a:r>
            <a:endParaRPr lang="it-IT" dirty="0"/>
          </a:p>
          <a:p>
            <a:r>
              <a:rPr lang="it-IT" dirty="0" err="1"/>
              <a:t>Attempt</a:t>
            </a:r>
            <a:r>
              <a:rPr lang="it-IT" dirty="0"/>
              <a:t> to </a:t>
            </a:r>
            <a:r>
              <a:rPr lang="it-IT" dirty="0" err="1"/>
              <a:t>fill</a:t>
            </a:r>
            <a:r>
              <a:rPr lang="it-IT" dirty="0"/>
              <a:t> (</a:t>
            </a:r>
            <a:r>
              <a:rPr lang="it-IT" dirty="0" err="1"/>
              <a:t>at</a:t>
            </a:r>
            <a:r>
              <a:rPr lang="it-IT" dirty="0"/>
              <a:t> </a:t>
            </a:r>
            <a:r>
              <a:rPr lang="it-IT" dirty="0" err="1"/>
              <a:t>your</a:t>
            </a:r>
            <a:r>
              <a:rPr lang="it-IT" dirty="0"/>
              <a:t> best) the </a:t>
            </a:r>
            <a:r>
              <a:rPr lang="it-IT" dirty="0" err="1"/>
              <a:t>template</a:t>
            </a:r>
            <a:r>
              <a:rPr lang="it-IT" dirty="0"/>
              <a:t> with </a:t>
            </a:r>
            <a:r>
              <a:rPr lang="it-IT" dirty="0" err="1"/>
              <a:t>reference</a:t>
            </a:r>
            <a:r>
              <a:rPr lang="it-IT" dirty="0"/>
              <a:t> to </a:t>
            </a:r>
            <a:r>
              <a:rPr lang="it-IT" dirty="0">
                <a:solidFill>
                  <a:srgbClr val="C00000"/>
                </a:solidFill>
              </a:rPr>
              <a:t>Application0 </a:t>
            </a:r>
            <a:r>
              <a:rPr lang="it-IT" dirty="0"/>
              <a:t>and </a:t>
            </a:r>
            <a:r>
              <a:rPr lang="it-IT" dirty="0" err="1"/>
              <a:t>print</a:t>
            </a:r>
            <a:r>
              <a:rPr lang="it-IT" dirty="0"/>
              <a:t> </a:t>
            </a:r>
            <a:r>
              <a:rPr lang="it-IT" dirty="0" err="1"/>
              <a:t>it</a:t>
            </a:r>
            <a:r>
              <a:rPr lang="it-IT" dirty="0"/>
              <a:t> on a SINGLE SHEET</a:t>
            </a:r>
            <a:endParaRPr lang="it-IT" dirty="0">
              <a:solidFill>
                <a:srgbClr val="C00000"/>
              </a:solidFill>
            </a:endParaRPr>
          </a:p>
          <a:p>
            <a:pPr marL="0" indent="0">
              <a:buNone/>
            </a:pPr>
            <a:r>
              <a:rPr lang="it-IT" dirty="0"/>
              <a:t>--------------------------------------------------------------------------------</a:t>
            </a:r>
          </a:p>
          <a:p>
            <a:r>
              <a:rPr lang="it-IT" dirty="0" err="1"/>
              <a:t>Evaluate</a:t>
            </a:r>
            <a:r>
              <a:rPr lang="it-IT" dirty="0"/>
              <a:t> the </a:t>
            </a:r>
            <a:r>
              <a:rPr lang="it-IT" dirty="0" err="1"/>
              <a:t>possibility</a:t>
            </a:r>
            <a:r>
              <a:rPr lang="it-IT" dirty="0"/>
              <a:t> to </a:t>
            </a:r>
            <a:r>
              <a:rPr lang="it-IT" dirty="0" err="1">
                <a:hlinkClick r:id="rId5"/>
              </a:rPr>
              <a:t>build</a:t>
            </a:r>
            <a:r>
              <a:rPr lang="it-IT" dirty="0">
                <a:hlinkClick r:id="rId5"/>
              </a:rPr>
              <a:t> a DDR</a:t>
            </a:r>
            <a:endParaRPr lang="it-IT" dirty="0"/>
          </a:p>
          <a:p>
            <a:r>
              <a:rPr lang="en-GB" dirty="0"/>
              <a:t>Read  </a:t>
            </a:r>
          </a:p>
          <a:p>
            <a:pPr lvl="1"/>
            <a:r>
              <a:rPr lang="en-GB" dirty="0">
                <a:hlinkClick r:id="rId6"/>
              </a:rPr>
              <a:t>https://www.scrumguides.org/docs/scrumguide/v2017/2017-Scrum-Guide-Italian.pdf</a:t>
            </a:r>
            <a:endParaRPr lang="en-GB" baseline="30000" dirty="0"/>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19</a:t>
            </a:fld>
            <a:endParaRPr lang="en-GB"/>
          </a:p>
        </p:txBody>
      </p:sp>
    </p:spTree>
    <p:extLst>
      <p:ext uri="{BB962C8B-B14F-4D97-AF65-F5344CB8AC3E}">
        <p14:creationId xmlns:p14="http://schemas.microsoft.com/office/powerpoint/2010/main" val="147906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INGEGNERIA</a:t>
            </a:r>
            <a:endParaRPr lang="en-GB" dirty="0"/>
          </a:p>
        </p:txBody>
      </p:sp>
      <p:sp>
        <p:nvSpPr>
          <p:cNvPr id="3" name="Segnaposto contenuto 2"/>
          <p:cNvSpPr>
            <a:spLocks noGrp="1"/>
          </p:cNvSpPr>
          <p:nvPr>
            <p:ph idx="1"/>
          </p:nvPr>
        </p:nvSpPr>
        <p:spPr/>
        <p:txBody>
          <a:bodyPr>
            <a:normAutofit fontScale="92500" lnSpcReduction="10000"/>
          </a:bodyPr>
          <a:lstStyle/>
          <a:p>
            <a:pPr marL="0" indent="0">
              <a:buNone/>
            </a:pPr>
            <a:r>
              <a:rPr lang="it-IT" sz="2600" dirty="0"/>
              <a:t>Da</a:t>
            </a:r>
            <a:r>
              <a:rPr lang="en-GB" sz="2600" dirty="0"/>
              <a:t> </a:t>
            </a:r>
            <a:r>
              <a:rPr lang="en-GB" sz="2600" dirty="0">
                <a:hlinkClick r:id="rId2"/>
              </a:rPr>
              <a:t>https://it.wikipedia.org/wiki/Ingegneria</a:t>
            </a:r>
            <a:r>
              <a:rPr lang="en-GB" sz="2600" dirty="0"/>
              <a:t>:</a:t>
            </a:r>
            <a:endParaRPr lang="it-IT" sz="2600" dirty="0"/>
          </a:p>
          <a:p>
            <a:r>
              <a:rPr lang="it-IT" dirty="0"/>
              <a:t>L'</a:t>
            </a:r>
            <a:r>
              <a:rPr lang="it-IT" b="1" dirty="0"/>
              <a:t>ingegneria</a:t>
            </a:r>
            <a:r>
              <a:rPr lang="it-IT" dirty="0"/>
              <a:t> è la </a:t>
            </a:r>
            <a:r>
              <a:rPr lang="it-IT" dirty="0">
                <a:hlinkClick r:id="rId3" tooltip="Disciplina (didattica)"/>
              </a:rPr>
              <a:t>disciplina</a:t>
            </a:r>
            <a:r>
              <a:rPr lang="it-IT" dirty="0"/>
              <a:t>, a forte connotazione </a:t>
            </a:r>
            <a:r>
              <a:rPr lang="it-IT" dirty="0">
                <a:hlinkClick r:id="rId4"/>
              </a:rPr>
              <a:t>tecnico</a:t>
            </a:r>
            <a:r>
              <a:rPr lang="it-IT" dirty="0"/>
              <a:t>-</a:t>
            </a:r>
            <a:r>
              <a:rPr lang="it-IT" dirty="0">
                <a:hlinkClick r:id="rId5" tooltip="Scienza"/>
              </a:rPr>
              <a:t>scientifica</a:t>
            </a:r>
            <a:r>
              <a:rPr lang="it-IT" dirty="0"/>
              <a:t>, che ha come obiettivo l'applicazione di </a:t>
            </a:r>
            <a:r>
              <a:rPr lang="it-IT" dirty="0">
                <a:hlinkClick r:id="rId6" tooltip="Conoscenza"/>
              </a:rPr>
              <a:t>conoscenze</a:t>
            </a:r>
            <a:r>
              <a:rPr lang="it-IT" dirty="0"/>
              <a:t> e risultati propri delle </a:t>
            </a:r>
            <a:r>
              <a:rPr lang="it-IT" dirty="0">
                <a:hlinkClick r:id="rId7" tooltip="Scienze matematiche, fisiche e naturali"/>
              </a:rPr>
              <a:t>scienze matematiche, fisiche e naturali</a:t>
            </a:r>
            <a:r>
              <a:rPr lang="it-IT" dirty="0"/>
              <a:t> per produrre </a:t>
            </a:r>
            <a:r>
              <a:rPr lang="it-IT" dirty="0">
                <a:hlinkClick r:id="rId8" tooltip="Sistema"/>
              </a:rPr>
              <a:t>sistemi</a:t>
            </a:r>
            <a:r>
              <a:rPr lang="it-IT" dirty="0"/>
              <a:t> e soluzioni in grado di soddisfare </a:t>
            </a:r>
            <a:r>
              <a:rPr lang="it-IT" dirty="0">
                <a:hlinkClick r:id="rId9" tooltip="Bisogno"/>
              </a:rPr>
              <a:t>esigenze</a:t>
            </a:r>
            <a:r>
              <a:rPr lang="it-IT" dirty="0"/>
              <a:t> tecniche e materiali della </a:t>
            </a:r>
            <a:r>
              <a:rPr lang="it-IT" dirty="0">
                <a:hlinkClick r:id="rId10" tooltip="Società (sociologia)"/>
              </a:rPr>
              <a:t>società</a:t>
            </a:r>
            <a:r>
              <a:rPr lang="it-IT" dirty="0"/>
              <a:t> attraverso le fasi della </a:t>
            </a:r>
            <a:r>
              <a:rPr lang="it-IT" dirty="0">
                <a:hlinkClick r:id="rId11" tooltip="Progettazione"/>
              </a:rPr>
              <a:t>progettazione</a:t>
            </a:r>
            <a:r>
              <a:rPr lang="it-IT" dirty="0"/>
              <a:t>, </a:t>
            </a:r>
            <a:r>
              <a:rPr lang="it-IT" dirty="0">
                <a:hlinkClick r:id="rId12" tooltip="Implementazione"/>
              </a:rPr>
              <a:t>realizzazione</a:t>
            </a:r>
            <a:r>
              <a:rPr lang="it-IT" dirty="0"/>
              <a:t> e gestione degli stessi. </a:t>
            </a:r>
          </a:p>
          <a:p>
            <a:pPr marL="0" indent="0">
              <a:buNone/>
            </a:pP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2</a:t>
            </a:fld>
            <a:endParaRPr lang="en-GB"/>
          </a:p>
        </p:txBody>
      </p:sp>
    </p:spTree>
    <p:extLst>
      <p:ext uri="{BB962C8B-B14F-4D97-AF65-F5344CB8AC3E}">
        <p14:creationId xmlns:p14="http://schemas.microsoft.com/office/powerpoint/2010/main" val="1562481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lnSpcReduction="10000"/>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113409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Workflow</a:t>
            </a:r>
            <a:endParaRPr lang="it-IT" dirty="0"/>
          </a:p>
        </p:txBody>
      </p:sp>
      <p:sp>
        <p:nvSpPr>
          <p:cNvPr id="3" name="Segnaposto contenuto 2"/>
          <p:cNvSpPr>
            <a:spLocks noGrp="1"/>
          </p:cNvSpPr>
          <p:nvPr>
            <p:ph idx="1"/>
          </p:nvPr>
        </p:nvSpPr>
        <p:spPr>
          <a:xfrm>
            <a:off x="500034" y="1357298"/>
            <a:ext cx="8229600" cy="4389120"/>
          </a:xfrm>
        </p:spPr>
        <p:txBody>
          <a:bodyPr>
            <a:noAutofit/>
          </a:bodyPr>
          <a:lstStyle/>
          <a:p>
            <a:r>
              <a:rPr lang="it-IT" sz="2800" dirty="0"/>
              <a:t>Sviluppiamo l’analisi dei requisiti e l’analisi del problema</a:t>
            </a:r>
          </a:p>
          <a:p>
            <a:pPr lvl="1"/>
            <a:r>
              <a:rPr lang="it-IT" i="1" dirty="0">
                <a:solidFill>
                  <a:srgbClr val="C00000"/>
                </a:solidFill>
              </a:rPr>
              <a:t>Esprimendo fatti rilevanti attraverso modelli essenziali</a:t>
            </a:r>
          </a:p>
          <a:p>
            <a:r>
              <a:rPr lang="it-IT" sz="2800" dirty="0"/>
              <a:t>Discutiamo in modo sistematico avvalendoci di modelli basati su meta-modelli custom</a:t>
            </a:r>
          </a:p>
          <a:p>
            <a:pPr lvl="1"/>
            <a:r>
              <a:rPr lang="it-IT" sz="1800" i="1" dirty="0">
                <a:solidFill>
                  <a:srgbClr val="C00000"/>
                </a:solidFill>
              </a:rPr>
              <a:t>Usiamo i modelli come se fossero il nuovo codice sorgente </a:t>
            </a:r>
            <a:r>
              <a:rPr lang="it-IT" sz="1800" dirty="0"/>
              <a:t>costruendo generatori di codice usando </a:t>
            </a:r>
            <a:r>
              <a:rPr lang="it-IT" sz="1800" dirty="0" err="1"/>
              <a:t>Xtext</a:t>
            </a:r>
            <a:r>
              <a:rPr lang="it-IT" sz="1800" dirty="0"/>
              <a:t>  (pg. 206)</a:t>
            </a:r>
          </a:p>
          <a:p>
            <a:pPr lvl="1"/>
            <a:r>
              <a:rPr lang="it-IT" sz="1800" dirty="0"/>
              <a:t>Realizziamo in modo automatico la </a:t>
            </a:r>
            <a:r>
              <a:rPr lang="it-IT" sz="1800" dirty="0" err="1"/>
              <a:t>schematic</a:t>
            </a:r>
            <a:r>
              <a:rPr lang="it-IT" sz="1800" dirty="0"/>
              <a:t> part </a:t>
            </a:r>
            <a:r>
              <a:rPr lang="it-IT" sz="1800" dirty="0" err="1"/>
              <a:t>avvelendoci</a:t>
            </a:r>
            <a:r>
              <a:rPr lang="it-IT" sz="1800" dirty="0"/>
              <a:t> dei design pattern per sistemi distribuiti</a:t>
            </a:r>
          </a:p>
          <a:p>
            <a:r>
              <a:rPr lang="it-IT" sz="2800" i="1" dirty="0">
                <a:solidFill>
                  <a:srgbClr val="C00000"/>
                </a:solidFill>
              </a:rPr>
              <a:t>Impostiamo piani di collaudo ancor prima di avere iniziato la fase di progettazione</a:t>
            </a:r>
          </a:p>
          <a:p>
            <a:r>
              <a:rPr lang="it-IT" sz="2800" dirty="0"/>
              <a:t>Realizziamo un primo prototipo di prodotto e interagiamo con il committente</a:t>
            </a:r>
          </a:p>
        </p:txBody>
      </p:sp>
      <p:sp>
        <p:nvSpPr>
          <p:cNvPr id="4" name="Segnaposto piè di pagina 3"/>
          <p:cNvSpPr>
            <a:spLocks noGrp="1"/>
          </p:cNvSpPr>
          <p:nvPr>
            <p:ph type="ftr" sz="quarter" idx="11"/>
          </p:nvPr>
        </p:nvSpPr>
        <p:spPr/>
        <p:txBody>
          <a:bodyPr/>
          <a:lstStyle/>
          <a:p>
            <a:r>
              <a:rPr lang="it-IT"/>
              <a:t>Ingegneria del software AN Università di Bologna </a:t>
            </a:r>
          </a:p>
        </p:txBody>
      </p:sp>
      <p:pic>
        <p:nvPicPr>
          <p:cNvPr id="5" name="Immagine 4" descr="logoBologna.gif"/>
          <p:cNvPicPr>
            <a:picLocks noChangeAspect="1"/>
          </p:cNvPicPr>
          <p:nvPr/>
        </p:nvPicPr>
        <p:blipFill>
          <a:blip r:embed="rId2" cstate="print"/>
          <a:stretch>
            <a:fillRect/>
          </a:stretch>
        </p:blipFill>
        <p:spPr>
          <a:xfrm>
            <a:off x="7572396" y="214290"/>
            <a:ext cx="1195392" cy="1195392"/>
          </a:xfrm>
          <a:prstGeom prst="rect">
            <a:avLst/>
          </a:prstGeom>
        </p:spPr>
      </p:pic>
    </p:spTree>
    <p:extLst>
      <p:ext uri="{BB962C8B-B14F-4D97-AF65-F5344CB8AC3E}">
        <p14:creationId xmlns:p14="http://schemas.microsoft.com/office/powerpoint/2010/main" val="2425407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Non c’è … senza analisi</a:t>
            </a:r>
          </a:p>
        </p:txBody>
      </p:sp>
      <p:sp>
        <p:nvSpPr>
          <p:cNvPr id="3" name="Content Placeholder 2"/>
          <p:cNvSpPr>
            <a:spLocks noGrp="1"/>
          </p:cNvSpPr>
          <p:nvPr>
            <p:ph idx="1"/>
          </p:nvPr>
        </p:nvSpPr>
        <p:spPr/>
        <p:txBody>
          <a:bodyPr>
            <a:normAutofit lnSpcReduction="10000"/>
          </a:bodyPr>
          <a:lstStyle/>
          <a:p>
            <a:r>
              <a:rPr lang="it-IT" dirty="0"/>
              <a:t>NON iniziamo la fase di progetto prima di avere assestato la fase di </a:t>
            </a:r>
            <a:r>
              <a:rPr lang="it-IT" i="1" dirty="0">
                <a:solidFill>
                  <a:srgbClr val="C00000"/>
                </a:solidFill>
              </a:rPr>
              <a:t>analisi dei requisiti e l’analisi del problema</a:t>
            </a:r>
            <a:r>
              <a:rPr lang="it-IT" dirty="0"/>
              <a:t>, con relativa peer-review, al fine di</a:t>
            </a:r>
          </a:p>
          <a:p>
            <a:pPr lvl="1"/>
            <a:r>
              <a:rPr lang="it-IT" dirty="0"/>
              <a:t>Individuare i principali sottosistemi</a:t>
            </a:r>
          </a:p>
          <a:p>
            <a:pPr lvl="1"/>
            <a:r>
              <a:rPr lang="it-IT" dirty="0"/>
              <a:t>Capire quali tecnologie sono necessarie</a:t>
            </a:r>
          </a:p>
          <a:p>
            <a:pPr lvl="1"/>
            <a:r>
              <a:rPr lang="it-IT" dirty="0"/>
              <a:t>Valutare i punti critici, i rischi e i costi</a:t>
            </a:r>
          </a:p>
          <a:p>
            <a:pPr lvl="1"/>
            <a:r>
              <a:rPr lang="it-IT" dirty="0"/>
              <a:t>Pianificare l’uso delle risorse e i tempi </a:t>
            </a:r>
          </a:p>
          <a:p>
            <a:pPr lvl="1"/>
            <a:r>
              <a:rPr lang="it-IT" dirty="0"/>
              <a:t>Distribuire il lavoro tra le persone</a:t>
            </a:r>
          </a:p>
          <a:p>
            <a:endParaRPr lang="it-IT" dirty="0"/>
          </a:p>
          <a:p>
            <a:endParaRPr lang="it-IT" dirty="0"/>
          </a:p>
        </p:txBody>
      </p:sp>
      <p:sp>
        <p:nvSpPr>
          <p:cNvPr id="4" name="Footer Placeholder 3"/>
          <p:cNvSpPr>
            <a:spLocks noGrp="1"/>
          </p:cNvSpPr>
          <p:nvPr>
            <p:ph type="ftr" sz="quarter" idx="11"/>
          </p:nvPr>
        </p:nvSpPr>
        <p:spPr/>
        <p:txBody>
          <a:bodyPr/>
          <a:lstStyle/>
          <a:p>
            <a:r>
              <a:rPr lang="it-IT"/>
              <a:t>AN - University of Bologna</a:t>
            </a:r>
          </a:p>
        </p:txBody>
      </p:sp>
    </p:spTree>
    <p:extLst>
      <p:ext uri="{BB962C8B-B14F-4D97-AF65-F5344CB8AC3E}">
        <p14:creationId xmlns:p14="http://schemas.microsoft.com/office/powerpoint/2010/main" val="185210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23</a:t>
            </a:fld>
            <a:endParaRPr lang="it-IT"/>
          </a:p>
        </p:txBody>
      </p:sp>
      <p:sp>
        <p:nvSpPr>
          <p:cNvPr id="4" name="Rettangolo arrotondato 3"/>
          <p:cNvSpPr/>
          <p:nvPr/>
        </p:nvSpPr>
        <p:spPr>
          <a:xfrm>
            <a:off x="1187624" y="194519"/>
            <a:ext cx="6051794" cy="48906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34" name="Ovale 33"/>
          <p:cNvSpPr/>
          <p:nvPr/>
        </p:nvSpPr>
        <p:spPr>
          <a:xfrm>
            <a:off x="1456796" y="29048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4" name="Ovale 43"/>
          <p:cNvSpPr/>
          <p:nvPr/>
        </p:nvSpPr>
        <p:spPr>
          <a:xfrm>
            <a:off x="1457417" y="37840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4" name="CasellaDiTesto 53"/>
          <p:cNvSpPr txBox="1"/>
          <p:nvPr/>
        </p:nvSpPr>
        <p:spPr>
          <a:xfrm>
            <a:off x="2432535" y="3081455"/>
            <a:ext cx="873957" cy="400110"/>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endParaRPr lang="en-GB" sz="2000" dirty="0">
              <a:latin typeface="Calibri" panose="020F0502020204030204" pitchFamily="34" charset="0"/>
              <a:cs typeface="Calibri" panose="020F0502020204030204" pitchFamily="34" charset="0"/>
            </a:endParaRPr>
          </a:p>
        </p:txBody>
      </p:sp>
      <p:sp>
        <p:nvSpPr>
          <p:cNvPr id="55" name="CasellaDiTesto 54"/>
          <p:cNvSpPr txBox="1"/>
          <p:nvPr/>
        </p:nvSpPr>
        <p:spPr>
          <a:xfrm>
            <a:off x="2480681" y="3946006"/>
            <a:ext cx="1284006" cy="707886"/>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r>
              <a:rPr lang="it-IT" sz="1600" dirty="0"/>
              <a:t> </a:t>
            </a:r>
            <a:r>
              <a:rPr lang="it-IT" sz="1200" dirty="0"/>
              <a:t>with</a:t>
            </a:r>
            <a:r>
              <a:rPr lang="it-IT" sz="1600" dirty="0"/>
              <a:t> </a:t>
            </a:r>
          </a:p>
          <a:p>
            <a:r>
              <a:rPr lang="it-IT" sz="1200" dirty="0" err="1"/>
              <a:t>internal</a:t>
            </a:r>
            <a:r>
              <a:rPr lang="it-IT" sz="1200" dirty="0"/>
              <a:t> </a:t>
            </a:r>
            <a:r>
              <a:rPr lang="it-IT" sz="2000" dirty="0" err="1">
                <a:latin typeface="Calibri" panose="020F0502020204030204" pitchFamily="34" charset="0"/>
                <a:cs typeface="Calibri" panose="020F0502020204030204" pitchFamily="34" charset="0"/>
              </a:rPr>
              <a:t>Tread</a:t>
            </a:r>
            <a:r>
              <a:rPr lang="it-IT" sz="1200" dirty="0"/>
              <a:t>)</a:t>
            </a:r>
            <a:endParaRPr lang="en-GB" sz="1200" dirty="0"/>
          </a:p>
        </p:txBody>
      </p:sp>
      <p:sp>
        <p:nvSpPr>
          <p:cNvPr id="66" name="CasellaDiTesto 65"/>
          <p:cNvSpPr txBox="1"/>
          <p:nvPr/>
        </p:nvSpPr>
        <p:spPr>
          <a:xfrm>
            <a:off x="5355017" y="2904877"/>
            <a:ext cx="1561453" cy="400110"/>
          </a:xfrm>
          <a:prstGeom prst="rect">
            <a:avLst/>
          </a:prstGeom>
          <a:noFill/>
        </p:spPr>
        <p:txBody>
          <a:bodyPr wrap="none" rtlCol="0">
            <a:spAutoFit/>
          </a:bodyPr>
          <a:lstStyle/>
          <a:p>
            <a:r>
              <a:rPr lang="it-IT" sz="2000" dirty="0"/>
              <a:t>Procedure</a:t>
            </a:r>
            <a:r>
              <a:rPr lang="it-IT" sz="1600" dirty="0"/>
              <a:t> </a:t>
            </a:r>
            <a:r>
              <a:rPr lang="it-IT" sz="2000" dirty="0"/>
              <a:t>Call</a:t>
            </a:r>
            <a:endParaRPr lang="en-GB" sz="2000" dirty="0"/>
          </a:p>
        </p:txBody>
      </p:sp>
      <p:sp>
        <p:nvSpPr>
          <p:cNvPr id="87" name="CasellaDiTesto 86"/>
          <p:cNvSpPr txBox="1"/>
          <p:nvPr/>
        </p:nvSpPr>
        <p:spPr>
          <a:xfrm>
            <a:off x="2480681" y="590480"/>
            <a:ext cx="1619354"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Generic</a:t>
            </a:r>
            <a:r>
              <a:rPr lang="it-IT" sz="2000" dirty="0"/>
              <a:t> </a:t>
            </a:r>
            <a:r>
              <a:rPr lang="it-IT" sz="2000" dirty="0" err="1"/>
              <a:t>Entity</a:t>
            </a:r>
            <a:endParaRPr lang="en-GB" sz="2000" dirty="0"/>
          </a:p>
        </p:txBody>
      </p:sp>
      <p:cxnSp>
        <p:nvCxnSpPr>
          <p:cNvPr id="89" name="Connettore 1 88"/>
          <p:cNvCxnSpPr>
            <a:stCxn id="4" idx="0"/>
            <a:endCxn id="4" idx="2"/>
          </p:cNvCxnSpPr>
          <p:nvPr/>
        </p:nvCxnSpPr>
        <p:spPr>
          <a:xfrm>
            <a:off x="4213521" y="194519"/>
            <a:ext cx="0" cy="4890665"/>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uppo 113"/>
          <p:cNvGrpSpPr/>
          <p:nvPr/>
        </p:nvGrpSpPr>
        <p:grpSpPr>
          <a:xfrm>
            <a:off x="1534890" y="1148028"/>
            <a:ext cx="662314" cy="599831"/>
            <a:chOff x="1536244" y="1255416"/>
            <a:chExt cx="662314" cy="599831"/>
          </a:xfrm>
          <a:solidFill>
            <a:srgbClr val="FFCC99"/>
          </a:solidFill>
        </p:grpSpPr>
        <p:sp>
          <p:nvSpPr>
            <p:cNvPr id="95" name="Ovale 94"/>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ttangolo 93"/>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e 96"/>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8" name="Connettore 1 97"/>
            <p:cNvCxnSpPr>
              <a:endCxn id="95"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2" name="Connettore 1 101"/>
            <p:cNvCxnSpPr>
              <a:endCxn id="95"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4" name="Connettore 1 103"/>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sp>
        <p:nvSpPr>
          <p:cNvPr id="108" name="CasellaDiTesto 107"/>
          <p:cNvSpPr txBox="1"/>
          <p:nvPr/>
        </p:nvSpPr>
        <p:spPr>
          <a:xfrm>
            <a:off x="2518130" y="1238203"/>
            <a:ext cx="1214692" cy="400110"/>
          </a:xfrm>
          <a:prstGeom prst="rect">
            <a:avLst/>
          </a:prstGeom>
          <a:noFill/>
        </p:spPr>
        <p:txBody>
          <a:bodyPr wrap="none" rtlCol="0">
            <a:spAutoFit/>
          </a:bodyPr>
          <a:lstStyle>
            <a:defPPr>
              <a:defRPr lang="en-US"/>
            </a:defPPr>
            <a:lvl1pPr>
              <a:defRPr sz="2000">
                <a:latin typeface="Calibri" panose="020F0502020204030204" pitchFamily="34" charset="0"/>
                <a:cs typeface="Calibri" panose="020F0502020204030204" pitchFamily="34" charset="0"/>
              </a:defRPr>
            </a:lvl1pPr>
          </a:lstStyle>
          <a:p>
            <a:r>
              <a:rPr lang="it-IT" dirty="0"/>
              <a:t>Data base</a:t>
            </a:r>
            <a:endParaRPr lang="en-GB" dirty="0"/>
          </a:p>
        </p:txBody>
      </p:sp>
      <p:sp>
        <p:nvSpPr>
          <p:cNvPr id="119" name="Rettangolo 118"/>
          <p:cNvSpPr/>
          <p:nvPr/>
        </p:nvSpPr>
        <p:spPr>
          <a:xfrm>
            <a:off x="1565156" y="2236895"/>
            <a:ext cx="582549" cy="35170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CasellaDiTesto 122"/>
          <p:cNvSpPr txBox="1"/>
          <p:nvPr/>
        </p:nvSpPr>
        <p:spPr>
          <a:xfrm>
            <a:off x="2528349" y="2208829"/>
            <a:ext cx="1096775"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Function</a:t>
            </a:r>
            <a:endParaRPr lang="en-GB" sz="2000" dirty="0">
              <a:latin typeface="Calibri" panose="020F0502020204030204" pitchFamily="34" charset="0"/>
              <a:cs typeface="Calibri" panose="020F0502020204030204" pitchFamily="34" charset="0"/>
            </a:endParaRPr>
          </a:p>
        </p:txBody>
      </p:sp>
      <p:cxnSp>
        <p:nvCxnSpPr>
          <p:cNvPr id="127" name="Connettore 2 126"/>
          <p:cNvCxnSpPr/>
          <p:nvPr/>
        </p:nvCxnSpPr>
        <p:spPr>
          <a:xfrm flipH="1">
            <a:off x="1832277" y="3946006"/>
            <a:ext cx="13466" cy="39310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ttore 2 9"/>
          <p:cNvCxnSpPr/>
          <p:nvPr/>
        </p:nvCxnSpPr>
        <p:spPr>
          <a:xfrm>
            <a:off x="4540369" y="3104932"/>
            <a:ext cx="6990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igura a mano libera 12"/>
          <p:cNvSpPr/>
          <p:nvPr/>
        </p:nvSpPr>
        <p:spPr>
          <a:xfrm>
            <a:off x="1600118" y="547914"/>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891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24</a:t>
            </a:fld>
            <a:endParaRPr lang="it-IT"/>
          </a:p>
        </p:txBody>
      </p:sp>
      <p:sp>
        <p:nvSpPr>
          <p:cNvPr id="4" name="Rettangolo arrotondato 3"/>
          <p:cNvSpPr/>
          <p:nvPr/>
        </p:nvSpPr>
        <p:spPr>
          <a:xfrm>
            <a:off x="896470" y="836712"/>
            <a:ext cx="6051794" cy="309634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grpSp>
        <p:nvGrpSpPr>
          <p:cNvPr id="83" name="Gruppo 82"/>
          <p:cNvGrpSpPr/>
          <p:nvPr/>
        </p:nvGrpSpPr>
        <p:grpSpPr>
          <a:xfrm>
            <a:off x="1377541" y="990752"/>
            <a:ext cx="866156" cy="763297"/>
            <a:chOff x="1194666" y="2417771"/>
            <a:chExt cx="866156" cy="763297"/>
          </a:xfrm>
        </p:grpSpPr>
        <p:sp>
          <p:nvSpPr>
            <p:cNvPr id="39" name="Ovale 3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0" name="Rettangolo 3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3" name="Triangolo isoscele 4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6" name="CasellaDiTesto 55"/>
          <p:cNvSpPr txBox="1"/>
          <p:nvPr/>
        </p:nvSpPr>
        <p:spPr>
          <a:xfrm>
            <a:off x="2513324" y="1153884"/>
            <a:ext cx="716863" cy="400110"/>
          </a:xfrm>
          <a:prstGeom prst="rect">
            <a:avLst/>
          </a:prstGeom>
          <a:noFill/>
        </p:spPr>
        <p:txBody>
          <a:bodyPr wrap="none" rtlCol="0">
            <a:spAutoFit/>
          </a:bodyPr>
          <a:lstStyle/>
          <a:p>
            <a:r>
              <a:rPr lang="it-IT" sz="2000" dirty="0" err="1"/>
              <a:t>Actor</a:t>
            </a:r>
            <a:endParaRPr lang="en-GB" sz="2000" dirty="0"/>
          </a:p>
        </p:txBody>
      </p:sp>
      <p:grpSp>
        <p:nvGrpSpPr>
          <p:cNvPr id="73" name="Gruppo 72"/>
          <p:cNvGrpSpPr/>
          <p:nvPr/>
        </p:nvGrpSpPr>
        <p:grpSpPr>
          <a:xfrm>
            <a:off x="4326762" y="3327325"/>
            <a:ext cx="592487" cy="258092"/>
            <a:chOff x="5133975" y="5295900"/>
            <a:chExt cx="342900" cy="238125"/>
          </a:xfrm>
        </p:grpSpPr>
        <p:sp>
          <p:nvSpPr>
            <p:cNvPr id="74" name="Figura a mano libera 7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5" name="Figura a mano libera 7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Figura a mano libera 7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78" name="CasellaDiTesto 77"/>
          <p:cNvSpPr txBox="1"/>
          <p:nvPr/>
        </p:nvSpPr>
        <p:spPr>
          <a:xfrm>
            <a:off x="5408239" y="3301517"/>
            <a:ext cx="714939" cy="400110"/>
          </a:xfrm>
          <a:prstGeom prst="rect">
            <a:avLst/>
          </a:prstGeom>
          <a:noFill/>
        </p:spPr>
        <p:txBody>
          <a:bodyPr wrap="none" rtlCol="0">
            <a:spAutoFit/>
          </a:bodyPr>
          <a:lstStyle/>
          <a:p>
            <a:r>
              <a:rPr lang="it-IT" sz="2000" dirty="0" err="1"/>
              <a:t>Event</a:t>
            </a:r>
            <a:endParaRPr lang="en-GB" sz="2000" dirty="0"/>
          </a:p>
        </p:txBody>
      </p:sp>
      <p:sp>
        <p:nvSpPr>
          <p:cNvPr id="79" name="Ovale 78"/>
          <p:cNvSpPr/>
          <p:nvPr/>
        </p:nvSpPr>
        <p:spPr>
          <a:xfrm>
            <a:off x="1465858" y="3055622"/>
            <a:ext cx="805955" cy="729231"/>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CasellaDiTesto 83"/>
          <p:cNvSpPr txBox="1"/>
          <p:nvPr/>
        </p:nvSpPr>
        <p:spPr>
          <a:xfrm>
            <a:off x="2565613" y="3220183"/>
            <a:ext cx="864980" cy="400110"/>
          </a:xfrm>
          <a:prstGeom prst="rect">
            <a:avLst/>
          </a:prstGeom>
          <a:noFill/>
        </p:spPr>
        <p:txBody>
          <a:bodyPr wrap="none" rtlCol="0">
            <a:spAutoFit/>
          </a:bodyPr>
          <a:lstStyle/>
          <a:p>
            <a:r>
              <a:rPr lang="it-IT" sz="2000" dirty="0"/>
              <a:t>Service</a:t>
            </a:r>
            <a:endParaRPr lang="en-GB" sz="2000" dirty="0"/>
          </a:p>
        </p:txBody>
      </p:sp>
      <p:sp>
        <p:nvSpPr>
          <p:cNvPr id="85" name="Triangolo isoscele 84"/>
          <p:cNvSpPr/>
          <p:nvPr/>
        </p:nvSpPr>
        <p:spPr>
          <a:xfrm rot="16200000">
            <a:off x="1805457" y="2985991"/>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cxnSp>
        <p:nvCxnSpPr>
          <p:cNvPr id="89" name="Connettore 1 88"/>
          <p:cNvCxnSpPr>
            <a:stCxn id="4" idx="0"/>
            <a:endCxn id="4" idx="2"/>
          </p:cNvCxnSpPr>
          <p:nvPr/>
        </p:nvCxnSpPr>
        <p:spPr>
          <a:xfrm>
            <a:off x="3922367" y="836712"/>
            <a:ext cx="0" cy="3096344"/>
          </a:xfrm>
          <a:prstGeom prst="line">
            <a:avLst/>
          </a:prstGeom>
        </p:spPr>
        <p:style>
          <a:lnRef idx="1">
            <a:schemeClr val="accent1"/>
          </a:lnRef>
          <a:fillRef idx="0">
            <a:schemeClr val="accent1"/>
          </a:fillRef>
          <a:effectRef idx="0">
            <a:schemeClr val="accent1"/>
          </a:effectRef>
          <a:fontRef idx="minor">
            <a:schemeClr val="tx1"/>
          </a:fontRef>
        </p:style>
      </p:cxnSp>
      <p:grpSp>
        <p:nvGrpSpPr>
          <p:cNvPr id="57" name="Gruppo 56"/>
          <p:cNvGrpSpPr/>
          <p:nvPr/>
        </p:nvGrpSpPr>
        <p:grpSpPr>
          <a:xfrm>
            <a:off x="7598396" y="2205259"/>
            <a:ext cx="667405" cy="86434"/>
            <a:chOff x="4586473" y="4245346"/>
            <a:chExt cx="667405" cy="86434"/>
          </a:xfrm>
        </p:grpSpPr>
        <p:sp>
          <p:nvSpPr>
            <p:cNvPr id="59" name="Freccia a destra 5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77" name="Triangolo isoscele 76"/>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1" name="CasellaDiTesto 80"/>
          <p:cNvSpPr txBox="1"/>
          <p:nvPr/>
        </p:nvSpPr>
        <p:spPr>
          <a:xfrm>
            <a:off x="5205388" y="896293"/>
            <a:ext cx="995209" cy="400110"/>
          </a:xfrm>
          <a:prstGeom prst="rect">
            <a:avLst/>
          </a:prstGeom>
          <a:noFill/>
        </p:spPr>
        <p:txBody>
          <a:bodyPr wrap="none" rtlCol="0">
            <a:spAutoFit/>
          </a:bodyPr>
          <a:lstStyle/>
          <a:p>
            <a:r>
              <a:rPr lang="it-IT" sz="2000" dirty="0" err="1"/>
              <a:t>Dispatch</a:t>
            </a:r>
            <a:endParaRPr lang="en-GB" sz="2000" dirty="0"/>
          </a:p>
        </p:txBody>
      </p:sp>
      <p:sp>
        <p:nvSpPr>
          <p:cNvPr id="82" name="CasellaDiTesto 81"/>
          <p:cNvSpPr txBox="1"/>
          <p:nvPr/>
        </p:nvSpPr>
        <p:spPr>
          <a:xfrm>
            <a:off x="5188564" y="1754255"/>
            <a:ext cx="933269" cy="400110"/>
          </a:xfrm>
          <a:prstGeom prst="rect">
            <a:avLst/>
          </a:prstGeom>
          <a:noFill/>
        </p:spPr>
        <p:txBody>
          <a:bodyPr wrap="none" rtlCol="0">
            <a:spAutoFit/>
          </a:bodyPr>
          <a:lstStyle/>
          <a:p>
            <a:r>
              <a:rPr lang="it-IT" sz="2000" dirty="0" err="1"/>
              <a:t>Request</a:t>
            </a:r>
            <a:endParaRPr lang="en-GB" sz="2000" dirty="0"/>
          </a:p>
        </p:txBody>
      </p:sp>
      <p:grpSp>
        <p:nvGrpSpPr>
          <p:cNvPr id="88" name="Gruppo 87"/>
          <p:cNvGrpSpPr/>
          <p:nvPr/>
        </p:nvGrpSpPr>
        <p:grpSpPr>
          <a:xfrm>
            <a:off x="4340190" y="2442634"/>
            <a:ext cx="666895" cy="86434"/>
            <a:chOff x="4592177" y="4419530"/>
            <a:chExt cx="666895" cy="86434"/>
          </a:xfrm>
        </p:grpSpPr>
        <p:cxnSp>
          <p:nvCxnSpPr>
            <p:cNvPr id="90" name="Connettore 1 8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1" name="Triangolo isoscele 9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92" name="CasellaDiTesto 91"/>
          <p:cNvSpPr txBox="1"/>
          <p:nvPr/>
        </p:nvSpPr>
        <p:spPr>
          <a:xfrm>
            <a:off x="5219023" y="2291693"/>
            <a:ext cx="721351" cy="400110"/>
          </a:xfrm>
          <a:prstGeom prst="rect">
            <a:avLst/>
          </a:prstGeom>
          <a:noFill/>
        </p:spPr>
        <p:txBody>
          <a:bodyPr wrap="none" rtlCol="0">
            <a:spAutoFit/>
          </a:bodyPr>
          <a:lstStyle/>
          <a:p>
            <a:r>
              <a:rPr lang="it-IT" sz="2000" dirty="0" err="1"/>
              <a:t>Reply</a:t>
            </a:r>
            <a:endParaRPr lang="en-GB" sz="2000" dirty="0"/>
          </a:p>
        </p:txBody>
      </p:sp>
      <p:cxnSp>
        <p:nvCxnSpPr>
          <p:cNvPr id="93" name="Connettore 2 92"/>
          <p:cNvCxnSpPr/>
          <p:nvPr/>
        </p:nvCxnSpPr>
        <p:spPr>
          <a:xfrm>
            <a:off x="4308003" y="1102384"/>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9" name="Gruppo 28"/>
          <p:cNvGrpSpPr/>
          <p:nvPr/>
        </p:nvGrpSpPr>
        <p:grpSpPr>
          <a:xfrm>
            <a:off x="1504071" y="4509120"/>
            <a:ext cx="866156" cy="763297"/>
            <a:chOff x="1194666" y="2417771"/>
            <a:chExt cx="866156" cy="763297"/>
          </a:xfrm>
        </p:grpSpPr>
        <p:sp>
          <p:nvSpPr>
            <p:cNvPr id="30" name="Ovale 29"/>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1" name="Rettangolo 30"/>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2" name="Triangolo isoscele 31"/>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3" name="Gruppo 32"/>
          <p:cNvGrpSpPr/>
          <p:nvPr/>
        </p:nvGrpSpPr>
        <p:grpSpPr>
          <a:xfrm>
            <a:off x="3735148" y="4509119"/>
            <a:ext cx="866156" cy="763297"/>
            <a:chOff x="1194666" y="2417771"/>
            <a:chExt cx="866156" cy="763297"/>
          </a:xfrm>
        </p:grpSpPr>
        <p:sp>
          <p:nvSpPr>
            <p:cNvPr id="34" name="Ovale 3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3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CasellaDiTesto 36"/>
          <p:cNvSpPr txBox="1"/>
          <p:nvPr/>
        </p:nvSpPr>
        <p:spPr>
          <a:xfrm>
            <a:off x="1351671" y="5292057"/>
            <a:ext cx="1327608" cy="400110"/>
          </a:xfrm>
          <a:prstGeom prst="rect">
            <a:avLst/>
          </a:prstGeom>
          <a:noFill/>
        </p:spPr>
        <p:txBody>
          <a:bodyPr wrap="none" rtlCol="0">
            <a:spAutoFit/>
          </a:bodyPr>
          <a:lstStyle/>
          <a:p>
            <a:r>
              <a:rPr lang="it-IT" sz="2000" dirty="0" err="1"/>
              <a:t>senderActor</a:t>
            </a:r>
            <a:endParaRPr lang="en-GB" sz="2000" dirty="0"/>
          </a:p>
        </p:txBody>
      </p:sp>
      <p:sp>
        <p:nvSpPr>
          <p:cNvPr id="38" name="CasellaDiTesto 37"/>
          <p:cNvSpPr txBox="1"/>
          <p:nvPr/>
        </p:nvSpPr>
        <p:spPr>
          <a:xfrm>
            <a:off x="3608066" y="5292057"/>
            <a:ext cx="1464247" cy="400110"/>
          </a:xfrm>
          <a:prstGeom prst="rect">
            <a:avLst/>
          </a:prstGeom>
          <a:noFill/>
        </p:spPr>
        <p:txBody>
          <a:bodyPr wrap="none" rtlCol="0">
            <a:spAutoFit/>
          </a:bodyPr>
          <a:lstStyle/>
          <a:p>
            <a:r>
              <a:rPr lang="it-IT" sz="2000" dirty="0" err="1"/>
              <a:t>receiverActor</a:t>
            </a:r>
            <a:endParaRPr lang="en-GB" sz="2000" dirty="0"/>
          </a:p>
        </p:txBody>
      </p:sp>
      <p:cxnSp>
        <p:nvCxnSpPr>
          <p:cNvPr id="41" name="Connettore 2 40"/>
          <p:cNvCxnSpPr>
            <a:stCxn id="30" idx="6"/>
            <a:endCxn id="35" idx="1"/>
          </p:cNvCxnSpPr>
          <p:nvPr/>
        </p:nvCxnSpPr>
        <p:spPr>
          <a:xfrm flipV="1">
            <a:off x="2370227" y="4897035"/>
            <a:ext cx="1364921" cy="1534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42" name="Gruppo 41"/>
          <p:cNvGrpSpPr/>
          <p:nvPr/>
        </p:nvGrpSpPr>
        <p:grpSpPr>
          <a:xfrm>
            <a:off x="6732240" y="4409410"/>
            <a:ext cx="866156" cy="763297"/>
            <a:chOff x="1194666" y="2417771"/>
            <a:chExt cx="866156" cy="763297"/>
          </a:xfrm>
        </p:grpSpPr>
        <p:sp>
          <p:nvSpPr>
            <p:cNvPr id="44" name="Ovale 4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5" name="Rettangolo 4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6" name="Triangolo isoscele 4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7" name="CasellaDiTesto 46"/>
          <p:cNvSpPr txBox="1"/>
          <p:nvPr/>
        </p:nvSpPr>
        <p:spPr>
          <a:xfrm>
            <a:off x="6536838" y="5272416"/>
            <a:ext cx="1470274" cy="400110"/>
          </a:xfrm>
          <a:prstGeom prst="rect">
            <a:avLst/>
          </a:prstGeom>
          <a:noFill/>
        </p:spPr>
        <p:txBody>
          <a:bodyPr wrap="none" rtlCol="0">
            <a:spAutoFit/>
          </a:bodyPr>
          <a:lstStyle/>
          <a:p>
            <a:r>
              <a:rPr lang="en-GB" sz="2000" dirty="0" err="1"/>
              <a:t>counterActor</a:t>
            </a:r>
            <a:endParaRPr lang="en-GB" sz="2000" dirty="0"/>
          </a:p>
        </p:txBody>
      </p:sp>
      <p:cxnSp>
        <p:nvCxnSpPr>
          <p:cNvPr id="48" name="Connettore 2 47"/>
          <p:cNvCxnSpPr/>
          <p:nvPr/>
        </p:nvCxnSpPr>
        <p:spPr>
          <a:xfrm>
            <a:off x="5940374" y="481266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 name="Rettangolo 6"/>
          <p:cNvSpPr/>
          <p:nvPr/>
        </p:nvSpPr>
        <p:spPr>
          <a:xfrm>
            <a:off x="5506119" y="4324453"/>
            <a:ext cx="1231427" cy="369332"/>
          </a:xfrm>
          <a:prstGeom prst="rect">
            <a:avLst/>
          </a:prstGeom>
        </p:spPr>
        <p:txBody>
          <a:bodyPr wrap="none">
            <a:spAutoFit/>
          </a:bodyPr>
          <a:lstStyle/>
          <a:p>
            <a:r>
              <a:rPr lang="en-GB" dirty="0" err="1"/>
              <a:t>CounterMsg</a:t>
            </a:r>
            <a:endParaRPr lang="en-GB" dirty="0"/>
          </a:p>
        </p:txBody>
      </p:sp>
      <p:sp>
        <p:nvSpPr>
          <p:cNvPr id="49" name="Triangolo isoscele 48"/>
          <p:cNvSpPr/>
          <p:nvPr/>
        </p:nvSpPr>
        <p:spPr>
          <a:xfrm rot="5400000" flipH="1">
            <a:off x="5033499" y="1884678"/>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6" name="Connettore 1 5"/>
          <p:cNvCxnSpPr>
            <a:endCxn id="49" idx="3"/>
          </p:cNvCxnSpPr>
          <p:nvPr/>
        </p:nvCxnSpPr>
        <p:spPr>
          <a:xfrm>
            <a:off x="4359013" y="1954104"/>
            <a:ext cx="648072" cy="206"/>
          </a:xfrm>
          <a:prstGeom prst="line">
            <a:avLst/>
          </a:prstGeom>
        </p:spPr>
        <p:style>
          <a:lnRef idx="1">
            <a:schemeClr val="accent1"/>
          </a:lnRef>
          <a:fillRef idx="0">
            <a:schemeClr val="accent1"/>
          </a:fillRef>
          <a:effectRef idx="0">
            <a:schemeClr val="accent1"/>
          </a:effectRef>
          <a:fontRef idx="minor">
            <a:schemeClr val="tx1"/>
          </a:fontRef>
        </p:style>
      </p:cxnSp>
      <p:grpSp>
        <p:nvGrpSpPr>
          <p:cNvPr id="50" name="Gruppo 49"/>
          <p:cNvGrpSpPr/>
          <p:nvPr/>
        </p:nvGrpSpPr>
        <p:grpSpPr>
          <a:xfrm>
            <a:off x="1493976" y="1954104"/>
            <a:ext cx="812663" cy="763297"/>
            <a:chOff x="2441713" y="1277482"/>
            <a:chExt cx="812663" cy="763297"/>
          </a:xfrm>
        </p:grpSpPr>
        <p:sp>
          <p:nvSpPr>
            <p:cNvPr id="51" name="Parallelogramma 50"/>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52" name="Ovale 51"/>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3" name="Triangolo isoscele 52"/>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4" name="CasellaDiTesto 53"/>
          <p:cNvSpPr txBox="1"/>
          <p:nvPr/>
        </p:nvSpPr>
        <p:spPr>
          <a:xfrm>
            <a:off x="2513324" y="2184829"/>
            <a:ext cx="901209" cy="400110"/>
          </a:xfrm>
          <a:prstGeom prst="rect">
            <a:avLst/>
          </a:prstGeom>
          <a:noFill/>
        </p:spPr>
        <p:txBody>
          <a:bodyPr wrap="none" rtlCol="0">
            <a:spAutoFit/>
          </a:bodyPr>
          <a:lstStyle/>
          <a:p>
            <a:r>
              <a:rPr lang="it-IT" sz="2000" dirty="0" err="1"/>
              <a:t>QActor</a:t>
            </a:r>
            <a:endParaRPr lang="en-GB" sz="2000" dirty="0"/>
          </a:p>
        </p:txBody>
      </p:sp>
    </p:spTree>
    <p:extLst>
      <p:ext uri="{BB962C8B-B14F-4D97-AF65-F5344CB8AC3E}">
        <p14:creationId xmlns:p14="http://schemas.microsoft.com/office/powerpoint/2010/main" val="1748919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en-US"/>
              <a:t>AN  - DISI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25</a:t>
            </a:fld>
            <a:endParaRPr lang="it-IT"/>
          </a:p>
        </p:txBody>
      </p:sp>
      <p:sp>
        <p:nvSpPr>
          <p:cNvPr id="23" name="Rettangolo arrotondato 22"/>
          <p:cNvSpPr/>
          <p:nvPr/>
        </p:nvSpPr>
        <p:spPr>
          <a:xfrm>
            <a:off x="2548093" y="2984884"/>
            <a:ext cx="2143122" cy="1455863"/>
          </a:xfrm>
          <a:prstGeom prst="roundRect">
            <a:avLst/>
          </a:prstGeom>
          <a:solidFill>
            <a:srgbClr val="66CCFF"/>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it-IT" sz="2000" dirty="0" err="1">
                <a:solidFill>
                  <a:schemeClr val="tx1"/>
                </a:solidFill>
              </a:rPr>
              <a:t>SoftwareFactory</a:t>
            </a:r>
            <a:endParaRPr lang="it-IT" sz="2000" dirty="0">
              <a:solidFill>
                <a:schemeClr val="tx1"/>
              </a:solidFill>
            </a:endParaRPr>
          </a:p>
          <a:p>
            <a:pPr algn="ctr"/>
            <a:r>
              <a:rPr lang="it-IT" sz="2000" dirty="0">
                <a:solidFill>
                  <a:schemeClr val="tx1"/>
                </a:solidFill>
              </a:rPr>
              <a:t>(</a:t>
            </a:r>
            <a:r>
              <a:rPr lang="it-IT" sz="2000" dirty="0" err="1">
                <a:solidFill>
                  <a:schemeClr val="tx1"/>
                </a:solidFill>
              </a:rPr>
              <a:t>Eclipse</a:t>
            </a:r>
            <a:r>
              <a:rPr lang="it-IT" sz="2000" dirty="0">
                <a:solidFill>
                  <a:schemeClr val="tx1"/>
                </a:solidFill>
              </a:rPr>
              <a:t> </a:t>
            </a:r>
            <a:r>
              <a:rPr lang="it-IT" sz="2000" dirty="0" err="1">
                <a:solidFill>
                  <a:schemeClr val="tx1"/>
                </a:solidFill>
              </a:rPr>
              <a:t>Pluigins</a:t>
            </a:r>
            <a:r>
              <a:rPr lang="it-IT" sz="2000" dirty="0">
                <a:solidFill>
                  <a:schemeClr val="tx1"/>
                </a:solidFill>
              </a:rPr>
              <a:t>)</a:t>
            </a:r>
            <a:endParaRPr lang="en-US" sz="2000" dirty="0">
              <a:solidFill>
                <a:schemeClr val="tx1"/>
              </a:solidFill>
            </a:endParaRPr>
          </a:p>
        </p:txBody>
      </p:sp>
      <p:sp>
        <p:nvSpPr>
          <p:cNvPr id="25" name="Rettangolo 24"/>
          <p:cNvSpPr/>
          <p:nvPr/>
        </p:nvSpPr>
        <p:spPr>
          <a:xfrm>
            <a:off x="2548093" y="2236541"/>
            <a:ext cx="2143122" cy="621176"/>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it-IT" sz="2400" dirty="0" err="1"/>
              <a:t>qa</a:t>
            </a:r>
            <a:r>
              <a:rPr lang="it-IT" sz="2400" dirty="0"/>
              <a:t> </a:t>
            </a:r>
            <a:r>
              <a:rPr lang="it-IT" sz="2400" dirty="0" err="1"/>
              <a:t>metamodel</a:t>
            </a:r>
            <a:endParaRPr lang="it-IT" sz="2400" dirty="0"/>
          </a:p>
        </p:txBody>
      </p:sp>
      <p:cxnSp>
        <p:nvCxnSpPr>
          <p:cNvPr id="26" name="Connettore 4 25"/>
          <p:cNvCxnSpPr>
            <a:stCxn id="29" idx="3"/>
            <a:endCxn id="25" idx="0"/>
          </p:cNvCxnSpPr>
          <p:nvPr/>
        </p:nvCxnSpPr>
        <p:spPr>
          <a:xfrm>
            <a:off x="3419872" y="936875"/>
            <a:ext cx="199782" cy="1299666"/>
          </a:xfrm>
          <a:prstGeom prst="bent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7" name="CasellaDiTesto 26"/>
          <p:cNvSpPr txBox="1"/>
          <p:nvPr/>
        </p:nvSpPr>
        <p:spPr>
          <a:xfrm>
            <a:off x="3723866" y="1469085"/>
            <a:ext cx="1158715" cy="369332"/>
          </a:xfrm>
          <a:prstGeom prst="rect">
            <a:avLst/>
          </a:prstGeom>
          <a:noFill/>
        </p:spPr>
        <p:txBody>
          <a:bodyPr wrap="none" rtlCol="0">
            <a:spAutoFit/>
          </a:bodyPr>
          <a:lstStyle/>
          <a:p>
            <a:r>
              <a:rPr lang="it-IT" dirty="0" err="1"/>
              <a:t>instanceof</a:t>
            </a:r>
            <a:endParaRPr lang="en-US" dirty="0"/>
          </a:p>
        </p:txBody>
      </p:sp>
      <p:sp>
        <p:nvSpPr>
          <p:cNvPr id="28" name="CasellaDiTesto 27"/>
          <p:cNvSpPr txBox="1"/>
          <p:nvPr/>
        </p:nvSpPr>
        <p:spPr>
          <a:xfrm>
            <a:off x="6040843" y="3451206"/>
            <a:ext cx="1914422" cy="523220"/>
          </a:xfrm>
          <a:prstGeom prst="rect">
            <a:avLst/>
          </a:prstGeom>
          <a:solidFill>
            <a:srgbClr val="92D050"/>
          </a:solidFill>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it-IT" sz="2800" dirty="0" err="1">
                <a:solidFill>
                  <a:schemeClr val="tx1"/>
                </a:solidFill>
              </a:rPr>
              <a:t>Kotlin</a:t>
            </a:r>
            <a:r>
              <a:rPr lang="it-IT" sz="2800" dirty="0">
                <a:solidFill>
                  <a:schemeClr val="tx1"/>
                </a:solidFill>
              </a:rPr>
              <a:t> code </a:t>
            </a:r>
          </a:p>
        </p:txBody>
      </p:sp>
      <p:sp>
        <p:nvSpPr>
          <p:cNvPr id="29" name="CasellaDiTesto 28"/>
          <p:cNvSpPr txBox="1"/>
          <p:nvPr/>
        </p:nvSpPr>
        <p:spPr>
          <a:xfrm>
            <a:off x="357005" y="404664"/>
            <a:ext cx="3062867" cy="1064421"/>
          </a:xfrm>
          <a:prstGeom prst="rect">
            <a:avLst/>
          </a:prstGeom>
          <a:solidFill>
            <a:srgbClr val="CCFF66"/>
          </a:solidFill>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algn="ctr"/>
          </a:lstStyle>
          <a:p>
            <a:r>
              <a:rPr lang="it-IT" sz="2400" dirty="0"/>
              <a:t>High-</a:t>
            </a:r>
            <a:r>
              <a:rPr lang="it-IT" sz="2400" dirty="0" err="1"/>
              <a:t>level</a:t>
            </a:r>
            <a:r>
              <a:rPr lang="it-IT" sz="2400" dirty="0"/>
              <a:t> </a:t>
            </a:r>
          </a:p>
          <a:p>
            <a:r>
              <a:rPr lang="it-IT" sz="2400" dirty="0" err="1"/>
              <a:t>application</a:t>
            </a:r>
            <a:r>
              <a:rPr lang="it-IT" sz="2400" dirty="0"/>
              <a:t> code </a:t>
            </a:r>
          </a:p>
          <a:p>
            <a:r>
              <a:rPr lang="it-IT" sz="2400" dirty="0"/>
              <a:t>(model)</a:t>
            </a:r>
            <a:endParaRPr lang="en-US" sz="2400" dirty="0"/>
          </a:p>
        </p:txBody>
      </p:sp>
      <p:sp>
        <p:nvSpPr>
          <p:cNvPr id="30" name="CasellaDiTesto 29"/>
          <p:cNvSpPr txBox="1"/>
          <p:nvPr/>
        </p:nvSpPr>
        <p:spPr>
          <a:xfrm>
            <a:off x="5871911" y="4838918"/>
            <a:ext cx="2252283" cy="922308"/>
          </a:xfrm>
          <a:prstGeom prst="rect">
            <a:avLst/>
          </a:prstGeom>
          <a:solidFill>
            <a:srgbClr val="FF99FF"/>
          </a:solidFill>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it-IT"/>
            </a:defPPr>
            <a:lvl1pPr algn="ctr"/>
          </a:lstStyle>
          <a:p>
            <a:r>
              <a:rPr lang="it-IT" dirty="0" err="1">
                <a:solidFill>
                  <a:schemeClr val="tx1"/>
                </a:solidFill>
              </a:rPr>
              <a:t>Qak</a:t>
            </a:r>
            <a:r>
              <a:rPr lang="it-IT" dirty="0">
                <a:solidFill>
                  <a:schemeClr val="tx1"/>
                </a:solidFill>
              </a:rPr>
              <a:t> </a:t>
            </a:r>
            <a:r>
              <a:rPr lang="it-IT" dirty="0" err="1">
                <a:solidFill>
                  <a:schemeClr val="tx1"/>
                </a:solidFill>
              </a:rPr>
              <a:t>Infrastructure</a:t>
            </a:r>
            <a:endParaRPr lang="en-US" dirty="0">
              <a:solidFill>
                <a:schemeClr val="tx1"/>
              </a:solidFill>
            </a:endParaRPr>
          </a:p>
        </p:txBody>
      </p:sp>
      <p:cxnSp>
        <p:nvCxnSpPr>
          <p:cNvPr id="31" name="Connettore 2 30"/>
          <p:cNvCxnSpPr>
            <a:stCxn id="23" idx="3"/>
            <a:endCxn id="28" idx="1"/>
          </p:cNvCxnSpPr>
          <p:nvPr/>
        </p:nvCxnSpPr>
        <p:spPr>
          <a:xfrm>
            <a:off x="4691215" y="3712816"/>
            <a:ext cx="13496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ttore 2 32"/>
          <p:cNvCxnSpPr>
            <a:stCxn id="28" idx="2"/>
            <a:endCxn id="30" idx="0"/>
          </p:cNvCxnSpPr>
          <p:nvPr/>
        </p:nvCxnSpPr>
        <p:spPr>
          <a:xfrm flipH="1">
            <a:off x="6998053" y="3974426"/>
            <a:ext cx="1" cy="8644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CasellaDiTesto 35"/>
          <p:cNvSpPr txBox="1"/>
          <p:nvPr/>
        </p:nvSpPr>
        <p:spPr>
          <a:xfrm>
            <a:off x="4904018" y="3343483"/>
            <a:ext cx="967894" cy="369332"/>
          </a:xfrm>
          <a:prstGeom prst="rect">
            <a:avLst/>
          </a:prstGeom>
          <a:noFill/>
        </p:spPr>
        <p:txBody>
          <a:bodyPr wrap="none" rtlCol="0">
            <a:spAutoFit/>
          </a:bodyPr>
          <a:lstStyle/>
          <a:p>
            <a:r>
              <a:rPr lang="it-IT" dirty="0" err="1"/>
              <a:t>generates</a:t>
            </a:r>
            <a:endParaRPr lang="en-US" dirty="0"/>
          </a:p>
        </p:txBody>
      </p:sp>
      <p:sp>
        <p:nvSpPr>
          <p:cNvPr id="15" name="Rettangolo 14"/>
          <p:cNvSpPr/>
          <p:nvPr/>
        </p:nvSpPr>
        <p:spPr>
          <a:xfrm>
            <a:off x="5871912" y="5763473"/>
            <a:ext cx="2449068" cy="369332"/>
          </a:xfrm>
          <a:prstGeom prst="rect">
            <a:avLst/>
          </a:prstGeom>
        </p:spPr>
        <p:txBody>
          <a:bodyPr wrap="none">
            <a:spAutoFit/>
          </a:bodyPr>
          <a:lstStyle/>
          <a:p>
            <a:r>
              <a:rPr lang="en-GB" i="1" dirty="0" smtClean="0"/>
              <a:t>it.unibo.qakactor-2.3.jar</a:t>
            </a:r>
            <a:endParaRPr lang="en-GB" i="1" dirty="0"/>
          </a:p>
        </p:txBody>
      </p:sp>
      <p:sp>
        <p:nvSpPr>
          <p:cNvPr id="61" name="Rettangolo 60"/>
          <p:cNvSpPr/>
          <p:nvPr/>
        </p:nvSpPr>
        <p:spPr>
          <a:xfrm>
            <a:off x="4765878" y="2269906"/>
            <a:ext cx="2209073" cy="646331"/>
          </a:xfrm>
          <a:prstGeom prst="rect">
            <a:avLst/>
          </a:prstGeom>
        </p:spPr>
        <p:txBody>
          <a:bodyPr wrap="square">
            <a:spAutoFit/>
          </a:bodyPr>
          <a:lstStyle/>
          <a:p>
            <a:r>
              <a:rPr lang="it-IT" dirty="0" err="1"/>
              <a:t>Defined</a:t>
            </a:r>
            <a:r>
              <a:rPr lang="it-IT" dirty="0"/>
              <a:t> in </a:t>
            </a:r>
            <a:r>
              <a:rPr lang="it-IT" dirty="0" err="1"/>
              <a:t>project</a:t>
            </a:r>
            <a:endParaRPr lang="it-IT" dirty="0"/>
          </a:p>
          <a:p>
            <a:r>
              <a:rPr lang="it-IT" i="1" dirty="0" err="1"/>
              <a:t>it.unibo.Qactork</a:t>
            </a:r>
            <a:endParaRPr lang="en-US" i="1" dirty="0"/>
          </a:p>
        </p:txBody>
      </p:sp>
      <p:cxnSp>
        <p:nvCxnSpPr>
          <p:cNvPr id="73" name="Connettore 4 72"/>
          <p:cNvCxnSpPr>
            <a:stCxn id="29" idx="2"/>
            <a:endCxn id="23" idx="1"/>
          </p:cNvCxnSpPr>
          <p:nvPr/>
        </p:nvCxnSpPr>
        <p:spPr>
          <a:xfrm rot="16200000" flipH="1">
            <a:off x="1096401" y="2261123"/>
            <a:ext cx="2243731" cy="6596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1" name="CasellaDiTesto 110"/>
          <p:cNvSpPr txBox="1"/>
          <p:nvPr/>
        </p:nvSpPr>
        <p:spPr>
          <a:xfrm>
            <a:off x="5693063" y="4345622"/>
            <a:ext cx="1281889" cy="369332"/>
          </a:xfrm>
          <a:prstGeom prst="rect">
            <a:avLst/>
          </a:prstGeom>
          <a:noFill/>
        </p:spPr>
        <p:txBody>
          <a:bodyPr wrap="none" rtlCol="0">
            <a:spAutoFit/>
          </a:bodyPr>
          <a:lstStyle/>
          <a:p>
            <a:r>
              <a:rPr lang="it-IT" dirty="0" err="1"/>
              <a:t>Inherits</a:t>
            </a:r>
            <a:r>
              <a:rPr lang="it-IT" dirty="0"/>
              <a:t> from</a:t>
            </a:r>
            <a:endParaRPr lang="en-US" dirty="0"/>
          </a:p>
        </p:txBody>
      </p:sp>
      <p:sp>
        <p:nvSpPr>
          <p:cNvPr id="112" name="CasellaDiTesto 111"/>
          <p:cNvSpPr txBox="1"/>
          <p:nvPr/>
        </p:nvSpPr>
        <p:spPr>
          <a:xfrm>
            <a:off x="7140811" y="4345622"/>
            <a:ext cx="1021177" cy="369332"/>
          </a:xfrm>
          <a:prstGeom prst="rect">
            <a:avLst/>
          </a:prstGeom>
          <a:noFill/>
        </p:spPr>
        <p:txBody>
          <a:bodyPr wrap="none" rtlCol="0">
            <a:spAutoFit/>
          </a:bodyPr>
          <a:lstStyle/>
          <a:p>
            <a:r>
              <a:rPr lang="it-IT" dirty="0" err="1"/>
              <a:t>Runs</a:t>
            </a:r>
            <a:r>
              <a:rPr lang="it-IT" dirty="0"/>
              <a:t> over</a:t>
            </a:r>
            <a:endParaRPr lang="en-US" dirty="0"/>
          </a:p>
        </p:txBody>
      </p:sp>
      <p:sp>
        <p:nvSpPr>
          <p:cNvPr id="119" name="Rettangolo 118"/>
          <p:cNvSpPr/>
          <p:nvPr/>
        </p:nvSpPr>
        <p:spPr>
          <a:xfrm>
            <a:off x="2218267" y="4545322"/>
            <a:ext cx="3147762" cy="923330"/>
          </a:xfrm>
          <a:prstGeom prst="rect">
            <a:avLst/>
          </a:prstGeom>
        </p:spPr>
        <p:txBody>
          <a:bodyPr wrap="square">
            <a:spAutoFit/>
          </a:bodyPr>
          <a:lstStyle/>
          <a:p>
            <a:r>
              <a:rPr lang="en-GB" i="1" dirty="0" smtClean="0"/>
              <a:t>it.unibo.Qactork_1.2.3.jar</a:t>
            </a:r>
            <a:endParaRPr lang="en-GB" i="1" dirty="0"/>
          </a:p>
          <a:p>
            <a:r>
              <a:rPr lang="en-GB" i="1" dirty="0" smtClean="0"/>
              <a:t>it.unibo.Qactork.ide_1.2.3.jar</a:t>
            </a:r>
            <a:endParaRPr lang="en-GB" i="1" dirty="0"/>
          </a:p>
          <a:p>
            <a:r>
              <a:rPr lang="en-GB" i="1" u="sng" dirty="0" smtClean="0"/>
              <a:t>it.unibo.Qactork.ui_1.2.3.jar</a:t>
            </a:r>
            <a:endParaRPr lang="en-GB" i="1" u="sng" dirty="0"/>
          </a:p>
        </p:txBody>
      </p:sp>
    </p:spTree>
    <p:extLst>
      <p:ext uri="{BB962C8B-B14F-4D97-AF65-F5344CB8AC3E}">
        <p14:creationId xmlns:p14="http://schemas.microsoft.com/office/powerpoint/2010/main" val="14354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ppt_x"/>
                                          </p:val>
                                        </p:tav>
                                        <p:tav tm="100000">
                                          <p:val>
                                            <p:strVal val="#ppt_x"/>
                                          </p:val>
                                        </p:tav>
                                      </p:tavLst>
                                    </p:anim>
                                    <p:anim calcmode="lin" valueType="num">
                                      <p:cBhvr additive="base">
                                        <p:cTn id="30" dur="500" fill="hold"/>
                                        <p:tgtEl>
                                          <p:spTgt spid="3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additive="base">
                                        <p:cTn id="39" dur="500" fill="hold"/>
                                        <p:tgtEl>
                                          <p:spTgt spid="30"/>
                                        </p:tgtEl>
                                        <p:attrNameLst>
                                          <p:attrName>ppt_x</p:attrName>
                                        </p:attrNameLst>
                                      </p:cBhvr>
                                      <p:tavLst>
                                        <p:tav tm="0">
                                          <p:val>
                                            <p:strVal val="#ppt_x"/>
                                          </p:val>
                                        </p:tav>
                                        <p:tav tm="100000">
                                          <p:val>
                                            <p:strVal val="#ppt_x"/>
                                          </p:val>
                                        </p:tav>
                                      </p:tavLst>
                                    </p:anim>
                                    <p:anim calcmode="lin" valueType="num">
                                      <p:cBhvr additive="base">
                                        <p:cTn id="4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ppt_x"/>
                                          </p:val>
                                        </p:tav>
                                        <p:tav tm="100000">
                                          <p:val>
                                            <p:strVal val="#ppt_x"/>
                                          </p:val>
                                        </p:tav>
                                      </p:tavLst>
                                    </p:anim>
                                    <p:anim calcmode="lin" valueType="num">
                                      <p:cBhvr additive="base">
                                        <p:cTn id="46" dur="500" fill="hold"/>
                                        <p:tgtEl>
                                          <p:spTgt spid="2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11"/>
                                        </p:tgtEl>
                                        <p:attrNameLst>
                                          <p:attrName>style.visibility</p:attrName>
                                        </p:attrNameLst>
                                      </p:cBhvr>
                                      <p:to>
                                        <p:strVal val="visible"/>
                                      </p:to>
                                    </p:set>
                                    <p:anim calcmode="lin" valueType="num">
                                      <p:cBhvr additive="base">
                                        <p:cTn id="53" dur="500" fill="hold"/>
                                        <p:tgtEl>
                                          <p:spTgt spid="111"/>
                                        </p:tgtEl>
                                        <p:attrNameLst>
                                          <p:attrName>ppt_x</p:attrName>
                                        </p:attrNameLst>
                                      </p:cBhvr>
                                      <p:tavLst>
                                        <p:tav tm="0">
                                          <p:val>
                                            <p:strVal val="#ppt_x"/>
                                          </p:val>
                                        </p:tav>
                                        <p:tav tm="100000">
                                          <p:val>
                                            <p:strVal val="#ppt_x"/>
                                          </p:val>
                                        </p:tav>
                                      </p:tavLst>
                                    </p:anim>
                                    <p:anim calcmode="lin" valueType="num">
                                      <p:cBhvr additive="base">
                                        <p:cTn id="54" dur="500" fill="hold"/>
                                        <p:tgtEl>
                                          <p:spTgt spid="11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12"/>
                                        </p:tgtEl>
                                        <p:attrNameLst>
                                          <p:attrName>style.visibility</p:attrName>
                                        </p:attrNameLst>
                                      </p:cBhvr>
                                      <p:to>
                                        <p:strVal val="visible"/>
                                      </p:to>
                                    </p:set>
                                    <p:anim calcmode="lin" valueType="num">
                                      <p:cBhvr additive="base">
                                        <p:cTn id="57" dur="500" fill="hold"/>
                                        <p:tgtEl>
                                          <p:spTgt spid="112"/>
                                        </p:tgtEl>
                                        <p:attrNameLst>
                                          <p:attrName>ppt_x</p:attrName>
                                        </p:attrNameLst>
                                      </p:cBhvr>
                                      <p:tavLst>
                                        <p:tav tm="0">
                                          <p:val>
                                            <p:strVal val="#ppt_x"/>
                                          </p:val>
                                        </p:tav>
                                        <p:tav tm="100000">
                                          <p:val>
                                            <p:strVal val="#ppt_x"/>
                                          </p:val>
                                        </p:tav>
                                      </p:tavLst>
                                    </p:anim>
                                    <p:anim calcmode="lin" valueType="num">
                                      <p:cBhvr additive="base">
                                        <p:cTn id="58"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7" grpId="0"/>
      <p:bldP spid="28" grpId="0" animBg="1"/>
      <p:bldP spid="29" grpId="0" animBg="1"/>
      <p:bldP spid="30" grpId="0" animBg="1"/>
      <p:bldP spid="36" grpId="0"/>
      <p:bldP spid="111" grpId="0"/>
      <p:bldP spid="1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asellaDiTesto 53"/>
          <p:cNvSpPr txBox="1"/>
          <p:nvPr/>
        </p:nvSpPr>
        <p:spPr>
          <a:xfrm>
            <a:off x="186706" y="5472762"/>
            <a:ext cx="4571701" cy="92333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it-IT" b="1" i="1" dirty="0" err="1">
                <a:solidFill>
                  <a:srgbClr val="C00000"/>
                </a:solidFill>
              </a:rPr>
              <a:t>CtxServerAgent</a:t>
            </a:r>
            <a:r>
              <a:rPr lang="it-IT" dirty="0">
                <a:solidFill>
                  <a:srgbClr val="C00000"/>
                </a:solidFill>
              </a:rPr>
              <a:t> </a:t>
            </a:r>
            <a:r>
              <a:rPr lang="it-IT" dirty="0"/>
              <a:t>: </a:t>
            </a:r>
            <a:r>
              <a:rPr lang="it-IT" dirty="0" err="1"/>
              <a:t>created</a:t>
            </a:r>
            <a:r>
              <a:rPr lang="it-IT" dirty="0"/>
              <a:t> </a:t>
            </a:r>
            <a:r>
              <a:rPr lang="it-IT" dirty="0" err="1"/>
              <a:t>at</a:t>
            </a:r>
            <a:r>
              <a:rPr lang="it-IT" dirty="0"/>
              <a:t> start-up</a:t>
            </a:r>
          </a:p>
          <a:p>
            <a:r>
              <a:rPr lang="it-IT" b="1" i="1" dirty="0" err="1">
                <a:solidFill>
                  <a:srgbClr val="C00000"/>
                </a:solidFill>
              </a:rPr>
              <a:t>SenderAgent</a:t>
            </a:r>
            <a:r>
              <a:rPr lang="it-IT" dirty="0">
                <a:solidFill>
                  <a:srgbClr val="C00000"/>
                </a:solidFill>
              </a:rPr>
              <a:t>     </a:t>
            </a:r>
            <a:r>
              <a:rPr lang="it-IT" dirty="0"/>
              <a:t>:  </a:t>
            </a:r>
            <a:r>
              <a:rPr lang="it-IT" dirty="0" err="1"/>
              <a:t>created</a:t>
            </a:r>
            <a:r>
              <a:rPr lang="it-IT" dirty="0"/>
              <a:t> a start-up</a:t>
            </a:r>
          </a:p>
          <a:p>
            <a:r>
              <a:rPr lang="it-IT" b="1" i="1" dirty="0" err="1">
                <a:solidFill>
                  <a:srgbClr val="C00000"/>
                </a:solidFill>
              </a:rPr>
              <a:t>ReceiverAgent</a:t>
            </a:r>
            <a:r>
              <a:rPr lang="it-IT" dirty="0">
                <a:solidFill>
                  <a:srgbClr val="C00000"/>
                </a:solidFill>
              </a:rPr>
              <a:t>  </a:t>
            </a:r>
            <a:r>
              <a:rPr lang="it-IT" dirty="0"/>
              <a:t>:  </a:t>
            </a:r>
            <a:r>
              <a:rPr lang="it-IT" dirty="0" err="1"/>
              <a:t>created</a:t>
            </a:r>
            <a:r>
              <a:rPr lang="it-IT" dirty="0"/>
              <a:t> </a:t>
            </a:r>
            <a:r>
              <a:rPr lang="it-IT" dirty="0" err="1"/>
              <a:t>at</a:t>
            </a:r>
            <a:r>
              <a:rPr lang="it-IT" dirty="0"/>
              <a:t> </a:t>
            </a:r>
            <a:r>
              <a:rPr lang="it-IT" dirty="0" err="1"/>
              <a:t>each</a:t>
            </a:r>
            <a:r>
              <a:rPr lang="it-IT" dirty="0"/>
              <a:t> </a:t>
            </a:r>
            <a:r>
              <a:rPr lang="it-IT" dirty="0" err="1"/>
              <a:t>conn</a:t>
            </a:r>
            <a:r>
              <a:rPr lang="it-IT" dirty="0"/>
              <a:t> </a:t>
            </a:r>
            <a:r>
              <a:rPr lang="it-IT" dirty="0" err="1"/>
              <a:t>request</a:t>
            </a:r>
            <a:endParaRPr lang="it-IT" dirty="0"/>
          </a:p>
        </p:txBody>
      </p:sp>
      <p:sp>
        <p:nvSpPr>
          <p:cNvPr id="2" name="Rettangolo arrotondato 1"/>
          <p:cNvSpPr/>
          <p:nvPr/>
        </p:nvSpPr>
        <p:spPr>
          <a:xfrm>
            <a:off x="179512" y="260648"/>
            <a:ext cx="3672408"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3" name="Rettangolo arrotondato 2"/>
          <p:cNvSpPr/>
          <p:nvPr/>
        </p:nvSpPr>
        <p:spPr>
          <a:xfrm>
            <a:off x="5436096" y="3645024"/>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4" name="Rettangolo 3"/>
          <p:cNvSpPr/>
          <p:nvPr/>
        </p:nvSpPr>
        <p:spPr>
          <a:xfrm>
            <a:off x="3419872" y="1412776"/>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PORT</a:t>
            </a:r>
          </a:p>
        </p:txBody>
      </p:sp>
      <p:sp>
        <p:nvSpPr>
          <p:cNvPr id="6" name="Rettangolo 5"/>
          <p:cNvSpPr/>
          <p:nvPr/>
        </p:nvSpPr>
        <p:spPr>
          <a:xfrm>
            <a:off x="5004048" y="4977172"/>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PORT</a:t>
            </a:r>
          </a:p>
        </p:txBody>
      </p:sp>
      <p:grpSp>
        <p:nvGrpSpPr>
          <p:cNvPr id="13" name="Gruppo 12"/>
          <p:cNvGrpSpPr/>
          <p:nvPr/>
        </p:nvGrpSpPr>
        <p:grpSpPr>
          <a:xfrm>
            <a:off x="5204915" y="3789040"/>
            <a:ext cx="1789272" cy="637220"/>
            <a:chOff x="2621000" y="5037856"/>
            <a:chExt cx="1789272" cy="637220"/>
          </a:xfrm>
        </p:grpSpPr>
        <p:sp>
          <p:nvSpPr>
            <p:cNvPr id="11" name="Anello 10"/>
            <p:cNvSpPr/>
            <p:nvPr/>
          </p:nvSpPr>
          <p:spPr>
            <a:xfrm>
              <a:off x="2977681" y="5037856"/>
              <a:ext cx="726926" cy="637220"/>
            </a:xfrm>
            <a:prstGeom prst="don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solidFill>
                  <a:schemeClr val="tx1"/>
                </a:solidFill>
              </a:endParaRPr>
            </a:p>
          </p:txBody>
        </p:sp>
        <p:sp>
          <p:nvSpPr>
            <p:cNvPr id="12" name="CasellaDiTesto 11"/>
            <p:cNvSpPr txBox="1"/>
            <p:nvPr/>
          </p:nvSpPr>
          <p:spPr>
            <a:xfrm>
              <a:off x="2621000" y="5221832"/>
              <a:ext cx="1789272"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ReceiverCoroutine</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19" name="Gruppo 18"/>
          <p:cNvGrpSpPr/>
          <p:nvPr/>
        </p:nvGrpSpPr>
        <p:grpSpPr>
          <a:xfrm>
            <a:off x="2192476" y="2573699"/>
            <a:ext cx="1575088" cy="637220"/>
            <a:chOff x="4668777" y="1623628"/>
            <a:chExt cx="1575088" cy="637220"/>
          </a:xfrm>
        </p:grpSpPr>
        <p:sp>
          <p:nvSpPr>
            <p:cNvPr id="17" name="Anello 16"/>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18" name="CasellaDiTesto 17"/>
            <p:cNvSpPr txBox="1"/>
            <p:nvPr/>
          </p:nvSpPr>
          <p:spPr>
            <a:xfrm>
              <a:off x="4668777" y="1848502"/>
              <a:ext cx="982961" cy="307777"/>
            </a:xfrm>
            <a:prstGeom prst="rect">
              <a:avLst/>
            </a:prstGeom>
            <a:noFill/>
          </p:spPr>
          <p:txBody>
            <a:bodyPr wrap="none" rtlCol="0">
              <a:spAutoFit/>
            </a:bodyPr>
            <a:lstStyle/>
            <a:p>
              <a:r>
                <a:rPr lang="en-GB" sz="1400" dirty="0" err="1"/>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29" name="Gruppo 28"/>
          <p:cNvGrpSpPr/>
          <p:nvPr/>
        </p:nvGrpSpPr>
        <p:grpSpPr>
          <a:xfrm>
            <a:off x="5732132" y="4820405"/>
            <a:ext cx="1636987" cy="637220"/>
            <a:chOff x="1475656" y="4221088"/>
            <a:chExt cx="1636987" cy="637220"/>
          </a:xfrm>
        </p:grpSpPr>
        <p:sp>
          <p:nvSpPr>
            <p:cNvPr id="30" name="Anello 29"/>
            <p:cNvSpPr/>
            <p:nvPr/>
          </p:nvSpPr>
          <p:spPr>
            <a:xfrm>
              <a:off x="1821458" y="4221088"/>
              <a:ext cx="726926" cy="637220"/>
            </a:xfrm>
            <a:prstGeom prst="don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it-IT">
                <a:solidFill>
                  <a:schemeClr val="tx1"/>
                </a:solidFill>
              </a:endParaRPr>
            </a:p>
          </p:txBody>
        </p:sp>
        <p:sp>
          <p:nvSpPr>
            <p:cNvPr id="31" name="CasellaDiTesto 30"/>
            <p:cNvSpPr txBox="1"/>
            <p:nvPr/>
          </p:nvSpPr>
          <p:spPr>
            <a:xfrm>
              <a:off x="1475656" y="4385809"/>
              <a:ext cx="1636987"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CtxSeerverAgent</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33" name="Connettore 2 32"/>
          <p:cNvCxnSpPr>
            <a:stCxn id="17" idx="5"/>
            <a:endCxn id="6" idx="1"/>
          </p:cNvCxnSpPr>
          <p:nvPr/>
        </p:nvCxnSpPr>
        <p:spPr>
          <a:xfrm>
            <a:off x="3661108" y="3117600"/>
            <a:ext cx="1342940" cy="20395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onnettore 2 36"/>
          <p:cNvCxnSpPr>
            <a:stCxn id="30" idx="0"/>
            <a:endCxn id="11" idx="4"/>
          </p:cNvCxnSpPr>
          <p:nvPr/>
        </p:nvCxnSpPr>
        <p:spPr>
          <a:xfrm flipH="1" flipV="1">
            <a:off x="5925059" y="4426260"/>
            <a:ext cx="516338" cy="394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5627698" y="4535603"/>
            <a:ext cx="637995" cy="276999"/>
          </a:xfrm>
          <a:prstGeom prst="rect">
            <a:avLst/>
          </a:prstGeom>
          <a:noFill/>
        </p:spPr>
        <p:txBody>
          <a:bodyPr wrap="none" rtlCol="0">
            <a:spAutoFit/>
          </a:bodyPr>
          <a:lstStyle/>
          <a:p>
            <a:r>
              <a:rPr lang="it-IT" sz="1200" dirty="0" err="1"/>
              <a:t>creates</a:t>
            </a:r>
            <a:endParaRPr lang="it-IT" sz="1200" dirty="0"/>
          </a:p>
        </p:txBody>
      </p:sp>
      <p:cxnSp>
        <p:nvCxnSpPr>
          <p:cNvPr id="45" name="Connettore 2 44"/>
          <p:cNvCxnSpPr/>
          <p:nvPr/>
        </p:nvCxnSpPr>
        <p:spPr>
          <a:xfrm>
            <a:off x="1008184" y="1714530"/>
            <a:ext cx="6977526" cy="3442662"/>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412239" y="75982"/>
            <a:ext cx="111921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ctxSender</a:t>
            </a:r>
            <a:endParaRPr lang="it-IT" dirty="0"/>
          </a:p>
        </p:txBody>
      </p:sp>
      <p:sp>
        <p:nvSpPr>
          <p:cNvPr id="52" name="CasellaDiTesto 51"/>
          <p:cNvSpPr txBox="1"/>
          <p:nvPr/>
        </p:nvSpPr>
        <p:spPr>
          <a:xfrm>
            <a:off x="6634265" y="3460358"/>
            <a:ext cx="1258806"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ctxReceiver</a:t>
            </a:r>
            <a:endParaRPr lang="it-IT" dirty="0"/>
          </a:p>
        </p:txBody>
      </p:sp>
      <p:sp>
        <p:nvSpPr>
          <p:cNvPr id="60" name="CasellaDiTesto 59"/>
          <p:cNvSpPr txBox="1"/>
          <p:nvPr/>
        </p:nvSpPr>
        <p:spPr>
          <a:xfrm>
            <a:off x="4758407" y="1960604"/>
            <a:ext cx="3261214" cy="1200329"/>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it-IT" dirty="0"/>
              <a:t>A </a:t>
            </a:r>
            <a:r>
              <a:rPr lang="it-IT" dirty="0" err="1"/>
              <a:t>message</a:t>
            </a:r>
            <a:r>
              <a:rPr lang="it-IT" dirty="0"/>
              <a:t> </a:t>
            </a:r>
            <a:r>
              <a:rPr lang="it-IT" dirty="0" err="1"/>
              <a:t>sent</a:t>
            </a:r>
            <a:r>
              <a:rPr lang="it-IT" dirty="0"/>
              <a:t> by a </a:t>
            </a:r>
            <a:r>
              <a:rPr lang="it-IT" dirty="0" err="1"/>
              <a:t>qactor</a:t>
            </a:r>
            <a:endParaRPr lang="it-IT" dirty="0"/>
          </a:p>
          <a:p>
            <a:r>
              <a:rPr lang="it-IT" dirty="0"/>
              <a:t>to </a:t>
            </a:r>
            <a:r>
              <a:rPr lang="it-IT" dirty="0" err="1"/>
              <a:t>another</a:t>
            </a:r>
            <a:r>
              <a:rPr lang="it-IT" dirty="0"/>
              <a:t> </a:t>
            </a:r>
            <a:r>
              <a:rPr lang="it-IT" dirty="0" err="1"/>
              <a:t>qactor</a:t>
            </a:r>
            <a:endParaRPr lang="it-IT" dirty="0"/>
          </a:p>
          <a:p>
            <a:r>
              <a:rPr lang="it-IT" dirty="0" err="1"/>
              <a:t>is</a:t>
            </a:r>
            <a:r>
              <a:rPr lang="it-IT" dirty="0"/>
              <a:t> </a:t>
            </a:r>
            <a:r>
              <a:rPr lang="it-IT" dirty="0" err="1"/>
              <a:t>inserted</a:t>
            </a:r>
            <a:r>
              <a:rPr lang="it-IT" dirty="0"/>
              <a:t> in the </a:t>
            </a:r>
            <a:r>
              <a:rPr lang="it-IT" dirty="0" err="1"/>
              <a:t>message</a:t>
            </a:r>
            <a:r>
              <a:rPr lang="it-IT" dirty="0"/>
              <a:t> </a:t>
            </a:r>
            <a:r>
              <a:rPr lang="it-IT" dirty="0" err="1"/>
              <a:t>queue</a:t>
            </a:r>
            <a:endParaRPr lang="it-IT" dirty="0"/>
          </a:p>
          <a:p>
            <a:r>
              <a:rPr lang="it-IT" u="sng" dirty="0"/>
              <a:t>of</a:t>
            </a:r>
            <a:r>
              <a:rPr lang="it-IT" dirty="0"/>
              <a:t> the </a:t>
            </a:r>
            <a:r>
              <a:rPr lang="it-IT" dirty="0" err="1"/>
              <a:t>destination</a:t>
            </a:r>
            <a:r>
              <a:rPr lang="it-IT" dirty="0"/>
              <a:t> </a:t>
            </a:r>
            <a:r>
              <a:rPr lang="it-IT" dirty="0" err="1"/>
              <a:t>actor</a:t>
            </a:r>
            <a:r>
              <a:rPr lang="it-IT" dirty="0"/>
              <a:t> </a:t>
            </a:r>
          </a:p>
        </p:txBody>
      </p:sp>
      <p:sp>
        <p:nvSpPr>
          <p:cNvPr id="61" name="CasellaDiTesto 60"/>
          <p:cNvSpPr txBox="1"/>
          <p:nvPr/>
        </p:nvSpPr>
        <p:spPr>
          <a:xfrm>
            <a:off x="4332578" y="98753"/>
            <a:ext cx="4773117" cy="132343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it-IT" sz="1600" dirty="0"/>
              <a:t>%          SYSTEM DESCRIPTION</a:t>
            </a:r>
          </a:p>
          <a:p>
            <a:r>
              <a:rPr lang="it-IT" sz="1600" b="1" dirty="0" err="1"/>
              <a:t>context</a:t>
            </a:r>
            <a:r>
              <a:rPr lang="it-IT" sz="1600" b="1" dirty="0"/>
              <a:t>( </a:t>
            </a:r>
            <a:r>
              <a:rPr lang="it-IT" sz="1600" b="1" dirty="0" err="1"/>
              <a:t>ctxSender</a:t>
            </a:r>
            <a:r>
              <a:rPr lang="it-IT" sz="1600" b="1" dirty="0"/>
              <a:t>, "192.168.43.229","TCP", "8010" ).</a:t>
            </a:r>
          </a:p>
          <a:p>
            <a:r>
              <a:rPr lang="it-IT" sz="1600" b="1" dirty="0" err="1"/>
              <a:t>context</a:t>
            </a:r>
            <a:r>
              <a:rPr lang="it-IT" sz="1600" b="1" dirty="0"/>
              <a:t>( </a:t>
            </a:r>
            <a:r>
              <a:rPr lang="it-IT" sz="1600" b="1" dirty="0" err="1"/>
              <a:t>ctxReceiver</a:t>
            </a:r>
            <a:r>
              <a:rPr lang="it-IT" sz="1600" b="1" dirty="0"/>
              <a:t>, "192.168.43.229","TCP","8020").</a:t>
            </a:r>
          </a:p>
          <a:p>
            <a:r>
              <a:rPr lang="it-IT" sz="1600" b="1" dirty="0" err="1"/>
              <a:t>qactor</a:t>
            </a:r>
            <a:r>
              <a:rPr lang="it-IT" sz="1600" b="1" dirty="0"/>
              <a:t>( </a:t>
            </a:r>
            <a:r>
              <a:rPr lang="it-IT" sz="1600" b="1" dirty="0" err="1"/>
              <a:t>qasender</a:t>
            </a:r>
            <a:r>
              <a:rPr lang="it-IT" sz="1600" b="1" dirty="0"/>
              <a:t>, ctx1, ‘</a:t>
            </a:r>
            <a:r>
              <a:rPr lang="it-IT" sz="1600" dirty="0" err="1"/>
              <a:t>QActorSender</a:t>
            </a:r>
            <a:r>
              <a:rPr lang="it-IT" sz="1600" b="1" dirty="0"/>
              <a:t>’ ).</a:t>
            </a:r>
          </a:p>
          <a:p>
            <a:r>
              <a:rPr lang="it-IT" sz="1600" b="1" dirty="0" err="1"/>
              <a:t>qactor</a:t>
            </a:r>
            <a:r>
              <a:rPr lang="it-IT" sz="1600" b="1" dirty="0"/>
              <a:t>( </a:t>
            </a:r>
            <a:r>
              <a:rPr lang="it-IT" sz="1600" b="1" dirty="0" err="1"/>
              <a:t>qareceiver</a:t>
            </a:r>
            <a:r>
              <a:rPr lang="it-IT" sz="1600" b="1" dirty="0"/>
              <a:t>, ctx2, ‘</a:t>
            </a:r>
            <a:r>
              <a:rPr lang="it-IT" sz="1600" dirty="0" err="1"/>
              <a:t>QActorReceiver</a:t>
            </a:r>
            <a:r>
              <a:rPr lang="it-IT" sz="1600" b="1" dirty="0"/>
              <a:t>’).</a:t>
            </a:r>
          </a:p>
        </p:txBody>
      </p:sp>
      <p:grpSp>
        <p:nvGrpSpPr>
          <p:cNvPr id="32" name="Gruppo 31"/>
          <p:cNvGrpSpPr/>
          <p:nvPr/>
        </p:nvGrpSpPr>
        <p:grpSpPr>
          <a:xfrm>
            <a:off x="467544" y="1213511"/>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8" name="Gruppo 37"/>
          <p:cNvGrpSpPr/>
          <p:nvPr/>
        </p:nvGrpSpPr>
        <p:grpSpPr>
          <a:xfrm>
            <a:off x="7985710" y="4836939"/>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Tree>
    <p:custDataLst>
      <p:tags r:id="rId1"/>
    </p:custDataLst>
    <p:extLst>
      <p:ext uri="{BB962C8B-B14F-4D97-AF65-F5344CB8AC3E}">
        <p14:creationId xmlns:p14="http://schemas.microsoft.com/office/powerpoint/2010/main" val="239710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anim calcmode="lin" valueType="num">
                                      <p:cBhvr additive="base">
                                        <p:cTn id="33" dur="500" fill="hold"/>
                                        <p:tgtEl>
                                          <p:spTgt spid="45"/>
                                        </p:tgtEl>
                                        <p:attrNameLst>
                                          <p:attrName>ppt_x</p:attrName>
                                        </p:attrNameLst>
                                      </p:cBhvr>
                                      <p:tavLst>
                                        <p:tav tm="0">
                                          <p:val>
                                            <p:strVal val="#ppt_x"/>
                                          </p:val>
                                        </p:tav>
                                        <p:tav tm="100000">
                                          <p:val>
                                            <p:strVal val="#ppt_x"/>
                                          </p:val>
                                        </p:tav>
                                      </p:tavLst>
                                    </p:anim>
                                    <p:anim calcmode="lin" valueType="num">
                                      <p:cBhvr additive="base">
                                        <p:cTn id="3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500" fill="hold"/>
                                        <p:tgtEl>
                                          <p:spTgt spid="29"/>
                                        </p:tgtEl>
                                        <p:attrNameLst>
                                          <p:attrName>ppt_x</p:attrName>
                                        </p:attrNameLst>
                                      </p:cBhvr>
                                      <p:tavLst>
                                        <p:tav tm="0">
                                          <p:val>
                                            <p:strVal val="#ppt_x"/>
                                          </p:val>
                                        </p:tav>
                                        <p:tav tm="100000">
                                          <p:val>
                                            <p:strVal val="#ppt_x"/>
                                          </p:val>
                                        </p:tav>
                                      </p:tavLst>
                                    </p:anim>
                                    <p:anim calcmode="lin" valueType="num">
                                      <p:cBhvr additive="base">
                                        <p:cTn id="4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 calcmode="lin" valueType="num">
                                      <p:cBhvr additive="base">
                                        <p:cTn id="53" dur="500" fill="hold"/>
                                        <p:tgtEl>
                                          <p:spTgt spid="43"/>
                                        </p:tgtEl>
                                        <p:attrNameLst>
                                          <p:attrName>ppt_x</p:attrName>
                                        </p:attrNameLst>
                                      </p:cBhvr>
                                      <p:tavLst>
                                        <p:tav tm="0">
                                          <p:val>
                                            <p:strVal val="#ppt_x"/>
                                          </p:val>
                                        </p:tav>
                                        <p:tav tm="100000">
                                          <p:val>
                                            <p:strVal val="#ppt_x"/>
                                          </p:val>
                                        </p:tav>
                                      </p:tavLst>
                                    </p:anim>
                                    <p:anim calcmode="lin" valueType="num">
                                      <p:cBhvr additive="base">
                                        <p:cTn id="54" dur="500" fill="hold"/>
                                        <p:tgtEl>
                                          <p:spTgt spid="43"/>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fade">
                                      <p:cBhvr>
                                        <p:cTn id="67" dur="1000"/>
                                        <p:tgtEl>
                                          <p:spTgt spid="54"/>
                                        </p:tgtEl>
                                      </p:cBhvr>
                                    </p:animEffect>
                                    <p:anim calcmode="lin" valueType="num">
                                      <p:cBhvr>
                                        <p:cTn id="68" dur="1000" fill="hold"/>
                                        <p:tgtEl>
                                          <p:spTgt spid="54"/>
                                        </p:tgtEl>
                                        <p:attrNameLst>
                                          <p:attrName>ppt_x</p:attrName>
                                        </p:attrNameLst>
                                      </p:cBhvr>
                                      <p:tavLst>
                                        <p:tav tm="0">
                                          <p:val>
                                            <p:strVal val="#ppt_x"/>
                                          </p:val>
                                        </p:tav>
                                        <p:tav tm="100000">
                                          <p:val>
                                            <p:strVal val="#ppt_x"/>
                                          </p:val>
                                        </p:tav>
                                      </p:tavLst>
                                    </p:anim>
                                    <p:anim calcmode="lin" valueType="num">
                                      <p:cBhvr>
                                        <p:cTn id="69" dur="1000" fill="hold"/>
                                        <p:tgtEl>
                                          <p:spTgt spid="54"/>
                                        </p:tgtEl>
                                        <p:attrNameLst>
                                          <p:attrName>ppt_y</p:attrName>
                                        </p:attrNameLst>
                                      </p:cBhvr>
                                      <p:tavLst>
                                        <p:tav tm="0">
                                          <p:val>
                                            <p:strVal val="#ppt_y+.1"/>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60"/>
                                        </p:tgtEl>
                                        <p:attrNameLst>
                                          <p:attrName>style.visibility</p:attrName>
                                        </p:attrNameLst>
                                      </p:cBhvr>
                                      <p:to>
                                        <p:strVal val="visible"/>
                                      </p:to>
                                    </p:set>
                                    <p:anim calcmode="lin" valueType="num">
                                      <p:cBhvr additive="base">
                                        <p:cTn id="72" dur="500" fill="hold"/>
                                        <p:tgtEl>
                                          <p:spTgt spid="60"/>
                                        </p:tgtEl>
                                        <p:attrNameLst>
                                          <p:attrName>ppt_x</p:attrName>
                                        </p:attrNameLst>
                                      </p:cBhvr>
                                      <p:tavLst>
                                        <p:tav tm="0">
                                          <p:val>
                                            <p:strVal val="#ppt_x"/>
                                          </p:val>
                                        </p:tav>
                                        <p:tav tm="100000">
                                          <p:val>
                                            <p:strVal val="#ppt_x"/>
                                          </p:val>
                                        </p:tav>
                                      </p:tavLst>
                                    </p:anim>
                                    <p:anim calcmode="lin" valueType="num">
                                      <p:cBhvr additive="base">
                                        <p:cTn id="73"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6" presetClass="entr" presetSubtype="16" fill="hold" grpId="0" nodeType="click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circle(in)">
                                      <p:cBhvr>
                                        <p:cTn id="78" dur="2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 grpId="0" animBg="1"/>
      <p:bldP spid="3" grpId="0" animBg="1"/>
      <p:bldP spid="4" grpId="0" animBg="1"/>
      <p:bldP spid="6" grpId="0" animBg="1"/>
      <p:bldP spid="43" grpId="0"/>
      <p:bldP spid="51" grpId="0" animBg="1"/>
      <p:bldP spid="52" grpId="0" animBg="1"/>
      <p:bldP spid="60" grpId="0" animBg="1"/>
      <p:bldP spid="6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arrotondato 1"/>
          <p:cNvSpPr/>
          <p:nvPr/>
        </p:nvSpPr>
        <p:spPr>
          <a:xfrm>
            <a:off x="179512" y="260648"/>
            <a:ext cx="3672408"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3" name="Rettangolo arrotondato 2"/>
          <p:cNvSpPr/>
          <p:nvPr/>
        </p:nvSpPr>
        <p:spPr>
          <a:xfrm>
            <a:off x="5436096" y="3645024"/>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4" name="Rettangolo 3"/>
          <p:cNvSpPr/>
          <p:nvPr/>
        </p:nvSpPr>
        <p:spPr>
          <a:xfrm>
            <a:off x="3419872" y="1213510"/>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grpSp>
        <p:nvGrpSpPr>
          <p:cNvPr id="13" name="Gruppo 12"/>
          <p:cNvGrpSpPr/>
          <p:nvPr/>
        </p:nvGrpSpPr>
        <p:grpSpPr>
          <a:xfrm>
            <a:off x="5561596" y="3789040"/>
            <a:ext cx="2331475" cy="637220"/>
            <a:chOff x="2977681" y="5037856"/>
            <a:chExt cx="2331475" cy="637220"/>
          </a:xfrm>
        </p:grpSpPr>
        <p:sp>
          <p:nvSpPr>
            <p:cNvPr id="11" name="Anello 10"/>
            <p:cNvSpPr/>
            <p:nvPr/>
          </p:nvSpPr>
          <p:spPr>
            <a:xfrm>
              <a:off x="2977681" y="5037856"/>
              <a:ext cx="726926" cy="637220"/>
            </a:xfrm>
            <a:prstGeom prst="don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solidFill>
                  <a:schemeClr val="tx1"/>
                </a:solidFill>
              </a:endParaRPr>
            </a:p>
          </p:txBody>
        </p:sp>
        <p:sp>
          <p:nvSpPr>
            <p:cNvPr id="12" name="CasellaDiTesto 11"/>
            <p:cNvSpPr txBox="1"/>
            <p:nvPr/>
          </p:nvSpPr>
          <p:spPr>
            <a:xfrm>
              <a:off x="3519884" y="5221832"/>
              <a:ext cx="1789272"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ReceiverCoroutine</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19" name="Gruppo 18"/>
          <p:cNvGrpSpPr/>
          <p:nvPr/>
        </p:nvGrpSpPr>
        <p:grpSpPr>
          <a:xfrm>
            <a:off x="1884552" y="2573699"/>
            <a:ext cx="1883012" cy="637220"/>
            <a:chOff x="4360853" y="1623628"/>
            <a:chExt cx="1883012" cy="637220"/>
          </a:xfrm>
        </p:grpSpPr>
        <p:sp>
          <p:nvSpPr>
            <p:cNvPr id="17" name="Anello 16"/>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18" name="CasellaDiTesto 17"/>
            <p:cNvSpPr txBox="1"/>
            <p:nvPr/>
          </p:nvSpPr>
          <p:spPr>
            <a:xfrm>
              <a:off x="4360853" y="178834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37" name="Connettore 2 36"/>
          <p:cNvCxnSpPr>
            <a:stCxn id="48" idx="0"/>
            <a:endCxn id="11" idx="4"/>
          </p:cNvCxnSpPr>
          <p:nvPr/>
        </p:nvCxnSpPr>
        <p:spPr>
          <a:xfrm flipH="1" flipV="1">
            <a:off x="5925059" y="4426260"/>
            <a:ext cx="262968" cy="3848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5627698" y="4535603"/>
            <a:ext cx="637995" cy="276999"/>
          </a:xfrm>
          <a:prstGeom prst="rect">
            <a:avLst/>
          </a:prstGeom>
          <a:noFill/>
        </p:spPr>
        <p:txBody>
          <a:bodyPr wrap="none" rtlCol="0">
            <a:spAutoFit/>
          </a:bodyPr>
          <a:lstStyle/>
          <a:p>
            <a:r>
              <a:rPr lang="it-IT" sz="1200" dirty="0" err="1"/>
              <a:t>creates</a:t>
            </a:r>
            <a:endParaRPr lang="it-IT" sz="1200" dirty="0"/>
          </a:p>
        </p:txBody>
      </p:sp>
      <p:cxnSp>
        <p:nvCxnSpPr>
          <p:cNvPr id="45" name="Connettore 2 44"/>
          <p:cNvCxnSpPr>
            <a:endCxn id="17" idx="1"/>
          </p:cNvCxnSpPr>
          <p:nvPr/>
        </p:nvCxnSpPr>
        <p:spPr>
          <a:xfrm>
            <a:off x="1008184" y="1714530"/>
            <a:ext cx="2138910" cy="9524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412239" y="75982"/>
            <a:ext cx="111921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ctxSender</a:t>
            </a:r>
            <a:endParaRPr lang="it-IT" dirty="0"/>
          </a:p>
        </p:txBody>
      </p:sp>
      <p:sp>
        <p:nvSpPr>
          <p:cNvPr id="52" name="CasellaDiTesto 51"/>
          <p:cNvSpPr txBox="1"/>
          <p:nvPr/>
        </p:nvSpPr>
        <p:spPr>
          <a:xfrm>
            <a:off x="6634265" y="3460358"/>
            <a:ext cx="1258806"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ctxReceiver</a:t>
            </a:r>
            <a:endParaRPr lang="it-IT" dirty="0"/>
          </a:p>
        </p:txBody>
      </p:sp>
      <p:grpSp>
        <p:nvGrpSpPr>
          <p:cNvPr id="32" name="Gruppo 31"/>
          <p:cNvGrpSpPr/>
          <p:nvPr/>
        </p:nvGrpSpPr>
        <p:grpSpPr>
          <a:xfrm>
            <a:off x="467544" y="1213511"/>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8" name="Gruppo 37"/>
          <p:cNvGrpSpPr/>
          <p:nvPr/>
        </p:nvGrpSpPr>
        <p:grpSpPr>
          <a:xfrm>
            <a:off x="7970554" y="5029572"/>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2" name="Rettangolo 41"/>
          <p:cNvSpPr/>
          <p:nvPr/>
        </p:nvSpPr>
        <p:spPr>
          <a:xfrm>
            <a:off x="5004048" y="4797881"/>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grpSp>
        <p:nvGrpSpPr>
          <p:cNvPr id="44" name="Gruppo 43"/>
          <p:cNvGrpSpPr/>
          <p:nvPr/>
        </p:nvGrpSpPr>
        <p:grpSpPr>
          <a:xfrm>
            <a:off x="5907003" y="4767926"/>
            <a:ext cx="812663" cy="763297"/>
            <a:chOff x="2441713" y="1277482"/>
            <a:chExt cx="812663" cy="763297"/>
          </a:xfrm>
          <a:pattFill prst="ltUpDiag">
            <a:fgClr>
              <a:schemeClr val="accent1"/>
            </a:fgClr>
            <a:bgClr>
              <a:schemeClr val="bg1"/>
            </a:bgClr>
          </a:pattFill>
        </p:grpSpPr>
        <p:sp>
          <p:nvSpPr>
            <p:cNvPr id="46" name="Parallelogramma 45"/>
            <p:cNvSpPr/>
            <p:nvPr/>
          </p:nvSpPr>
          <p:spPr>
            <a:xfrm flipV="1">
              <a:off x="2897719" y="1707426"/>
              <a:ext cx="356657" cy="288677"/>
            </a:xfrm>
            <a:prstGeom prst="parallelogram">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7" name="Ovale 46"/>
            <p:cNvSpPr/>
            <p:nvPr/>
          </p:nvSpPr>
          <p:spPr>
            <a:xfrm>
              <a:off x="2441713" y="1320699"/>
              <a:ext cx="749721" cy="720080"/>
            </a:xfrm>
            <a:prstGeom prst="ellipse">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8" name="Triangolo isoscele 47"/>
            <p:cNvSpPr/>
            <p:nvPr/>
          </p:nvSpPr>
          <p:spPr>
            <a:xfrm rot="16200000">
              <a:off x="2749151" y="1251067"/>
              <a:ext cx="86434" cy="139263"/>
            </a:xfrm>
            <a:prstGeom prst="triangle">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9" name="Rettangolo arrotondato 48"/>
          <p:cNvSpPr/>
          <p:nvPr/>
        </p:nvSpPr>
        <p:spPr>
          <a:xfrm>
            <a:off x="5463208" y="185249"/>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53" name="CasellaDiTesto 52"/>
          <p:cNvSpPr txBox="1"/>
          <p:nvPr/>
        </p:nvSpPr>
        <p:spPr>
          <a:xfrm>
            <a:off x="6677425" y="-13135"/>
            <a:ext cx="61747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a:t>
            </a:r>
            <a:r>
              <a:rPr lang="it-IT" dirty="0"/>
              <a:t>…</a:t>
            </a:r>
          </a:p>
        </p:txBody>
      </p:sp>
      <p:grpSp>
        <p:nvGrpSpPr>
          <p:cNvPr id="55" name="Gruppo 54"/>
          <p:cNvGrpSpPr/>
          <p:nvPr/>
        </p:nvGrpSpPr>
        <p:grpSpPr>
          <a:xfrm>
            <a:off x="2263786" y="445314"/>
            <a:ext cx="1601874" cy="637220"/>
            <a:chOff x="4641991" y="1623628"/>
            <a:chExt cx="1601874" cy="637220"/>
          </a:xfrm>
        </p:grpSpPr>
        <p:sp>
          <p:nvSpPr>
            <p:cNvPr id="56" name="Anello 55"/>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57" name="CasellaDiTesto 56"/>
            <p:cNvSpPr txBox="1"/>
            <p:nvPr/>
          </p:nvSpPr>
          <p:spPr>
            <a:xfrm>
              <a:off x="4641991" y="1788348"/>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sp>
        <p:nvSpPr>
          <p:cNvPr id="58" name="Rettangolo 57"/>
          <p:cNvSpPr/>
          <p:nvPr/>
        </p:nvSpPr>
        <p:spPr>
          <a:xfrm>
            <a:off x="5042907" y="1082534"/>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cxnSp>
        <p:nvCxnSpPr>
          <p:cNvPr id="10" name="Connettore 4 9"/>
          <p:cNvCxnSpPr>
            <a:stCxn id="56" idx="6"/>
            <a:endCxn id="58" idx="1"/>
          </p:cNvCxnSpPr>
          <p:nvPr/>
        </p:nvCxnSpPr>
        <p:spPr>
          <a:xfrm>
            <a:off x="3865660" y="763924"/>
            <a:ext cx="1177247" cy="677921"/>
          </a:xfrm>
          <a:prstGeom prst="bentConnector3">
            <a:avLst/>
          </a:prstGeom>
          <a:ln>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9" name="Connettore 4 58"/>
          <p:cNvCxnSpPr>
            <a:stCxn id="17" idx="5"/>
            <a:endCxn id="42" idx="1"/>
          </p:cNvCxnSpPr>
          <p:nvPr/>
        </p:nvCxnSpPr>
        <p:spPr>
          <a:xfrm rot="16200000" flipH="1">
            <a:off x="3312782" y="3465926"/>
            <a:ext cx="2039592" cy="1342940"/>
          </a:xfrm>
          <a:prstGeom prst="bentConnector2">
            <a:avLst/>
          </a:prstGeom>
          <a:ln>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2" name="Connettore 2 61"/>
          <p:cNvCxnSpPr>
            <a:stCxn id="11" idx="5"/>
            <a:endCxn id="40" idx="2"/>
          </p:cNvCxnSpPr>
          <p:nvPr/>
        </p:nvCxnSpPr>
        <p:spPr>
          <a:xfrm>
            <a:off x="6182066" y="4332941"/>
            <a:ext cx="1788488" cy="10998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nvGrpSpPr>
          <p:cNvPr id="63" name="Gruppo 62"/>
          <p:cNvGrpSpPr/>
          <p:nvPr/>
        </p:nvGrpSpPr>
        <p:grpSpPr>
          <a:xfrm>
            <a:off x="5594522" y="2454457"/>
            <a:ext cx="1519549" cy="637220"/>
            <a:chOff x="5516939" y="1623628"/>
            <a:chExt cx="1519549" cy="637220"/>
          </a:xfrm>
        </p:grpSpPr>
        <p:sp>
          <p:nvSpPr>
            <p:cNvPr id="64" name="Anello 63"/>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65" name="CasellaDiTesto 64"/>
            <p:cNvSpPr txBox="1"/>
            <p:nvPr/>
          </p:nvSpPr>
          <p:spPr>
            <a:xfrm>
              <a:off x="5880402" y="178834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67" name="Gruppo 66"/>
          <p:cNvGrpSpPr/>
          <p:nvPr/>
        </p:nvGrpSpPr>
        <p:grpSpPr>
          <a:xfrm>
            <a:off x="7263668" y="2452967"/>
            <a:ext cx="1519549" cy="637220"/>
            <a:chOff x="5516939" y="1623628"/>
            <a:chExt cx="1519549" cy="637220"/>
          </a:xfrm>
        </p:grpSpPr>
        <p:sp>
          <p:nvSpPr>
            <p:cNvPr id="68" name="Anello 67"/>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69" name="CasellaDiTesto 68"/>
            <p:cNvSpPr txBox="1"/>
            <p:nvPr/>
          </p:nvSpPr>
          <p:spPr>
            <a:xfrm>
              <a:off x="5880402" y="183767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70" name="Connettore 4 69"/>
          <p:cNvCxnSpPr>
            <a:stCxn id="42" idx="1"/>
            <a:endCxn id="11" idx="2"/>
          </p:cNvCxnSpPr>
          <p:nvPr/>
        </p:nvCxnSpPr>
        <p:spPr>
          <a:xfrm rot="10800000" flipH="1">
            <a:off x="5004048" y="4107650"/>
            <a:ext cx="557548" cy="1049542"/>
          </a:xfrm>
          <a:prstGeom prst="bentConnector3">
            <a:avLst>
              <a:gd name="adj1" fmla="val 34693"/>
            </a:avLst>
          </a:prstGeom>
          <a:ln>
            <a:prstDash val="lgDashDotDot"/>
            <a:tailEnd type="arrow"/>
          </a:ln>
        </p:spPr>
        <p:style>
          <a:lnRef idx="1">
            <a:schemeClr val="accent1"/>
          </a:lnRef>
          <a:fillRef idx="0">
            <a:schemeClr val="accent1"/>
          </a:fillRef>
          <a:effectRef idx="0">
            <a:schemeClr val="accent1"/>
          </a:effectRef>
          <a:fontRef idx="minor">
            <a:schemeClr val="tx1"/>
          </a:fontRef>
        </p:style>
      </p:cxnSp>
      <p:sp>
        <p:nvSpPr>
          <p:cNvPr id="73" name="CasellaDiTesto 72"/>
          <p:cNvSpPr txBox="1"/>
          <p:nvPr/>
        </p:nvSpPr>
        <p:spPr>
          <a:xfrm>
            <a:off x="1101878" y="1225279"/>
            <a:ext cx="829073" cy="369332"/>
          </a:xfrm>
          <a:prstGeom prst="rect">
            <a:avLst/>
          </a:prstGeom>
          <a:noFill/>
        </p:spPr>
        <p:txBody>
          <a:bodyPr wrap="none" rtlCol="0">
            <a:spAutoFit/>
          </a:bodyPr>
          <a:lstStyle/>
          <a:p>
            <a:r>
              <a:rPr lang="it-IT" dirty="0" err="1"/>
              <a:t>sender</a:t>
            </a:r>
            <a:endParaRPr lang="en-GB" dirty="0"/>
          </a:p>
        </p:txBody>
      </p:sp>
      <p:sp>
        <p:nvSpPr>
          <p:cNvPr id="74" name="CasellaDiTesto 73"/>
          <p:cNvSpPr txBox="1"/>
          <p:nvPr/>
        </p:nvSpPr>
        <p:spPr>
          <a:xfrm>
            <a:off x="7389650" y="5736742"/>
            <a:ext cx="940835" cy="369332"/>
          </a:xfrm>
          <a:prstGeom prst="rect">
            <a:avLst/>
          </a:prstGeom>
          <a:noFill/>
        </p:spPr>
        <p:txBody>
          <a:bodyPr wrap="none" rtlCol="0">
            <a:spAutoFit/>
          </a:bodyPr>
          <a:lstStyle/>
          <a:p>
            <a:r>
              <a:rPr lang="it-IT" dirty="0" err="1"/>
              <a:t>receiver</a:t>
            </a:r>
            <a:endParaRPr lang="en-GB" dirty="0"/>
          </a:p>
        </p:txBody>
      </p:sp>
    </p:spTree>
    <p:custDataLst>
      <p:tags r:id="rId1"/>
    </p:custDataLst>
    <p:extLst>
      <p:ext uri="{BB962C8B-B14F-4D97-AF65-F5344CB8AC3E}">
        <p14:creationId xmlns:p14="http://schemas.microsoft.com/office/powerpoint/2010/main" val="103112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fill="hold"/>
                                        <p:tgtEl>
                                          <p:spTgt spid="45"/>
                                        </p:tgtEl>
                                        <p:attrNameLst>
                                          <p:attrName>ppt_x</p:attrName>
                                        </p:attrNameLst>
                                      </p:cBhvr>
                                      <p:tavLst>
                                        <p:tav tm="0">
                                          <p:val>
                                            <p:strVal val="#ppt_x"/>
                                          </p:val>
                                        </p:tav>
                                        <p:tav tm="100000">
                                          <p:val>
                                            <p:strVal val="#ppt_x"/>
                                          </p:val>
                                        </p:tav>
                                      </p:tavLst>
                                    </p:anim>
                                    <p:anim calcmode="lin" valueType="num">
                                      <p:cBhvr additive="base">
                                        <p:cTn id="3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500" fill="hold"/>
                                        <p:tgtEl>
                                          <p:spTgt spid="43"/>
                                        </p:tgtEl>
                                        <p:attrNameLst>
                                          <p:attrName>ppt_x</p:attrName>
                                        </p:attrNameLst>
                                      </p:cBhvr>
                                      <p:tavLst>
                                        <p:tav tm="0">
                                          <p:val>
                                            <p:strVal val="#ppt_x"/>
                                          </p:val>
                                        </p:tav>
                                        <p:tav tm="100000">
                                          <p:val>
                                            <p:strVal val="#ppt_x"/>
                                          </p:val>
                                        </p:tav>
                                      </p:tavLst>
                                    </p:anim>
                                    <p:anim calcmode="lin" valueType="num">
                                      <p:cBhvr additive="base">
                                        <p:cTn id="40" dur="500" fill="hold"/>
                                        <p:tgtEl>
                                          <p:spTgt spid="4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ppt_x"/>
                                          </p:val>
                                        </p:tav>
                                        <p:tav tm="100000">
                                          <p:val>
                                            <p:strVal val="#ppt_x"/>
                                          </p:val>
                                        </p:tav>
                                      </p:tavLst>
                                    </p:anim>
                                    <p:anim calcmode="lin" valueType="num">
                                      <p:cBhvr additive="base">
                                        <p:cTn id="44" dur="500" fill="hold"/>
                                        <p:tgtEl>
                                          <p:spTgt spid="3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 calcmode="lin" valueType="num">
                                      <p:cBhvr additive="base">
                                        <p:cTn id="55" dur="500" fill="hold"/>
                                        <p:tgtEl>
                                          <p:spTgt spid="49"/>
                                        </p:tgtEl>
                                        <p:attrNameLst>
                                          <p:attrName>ppt_x</p:attrName>
                                        </p:attrNameLst>
                                      </p:cBhvr>
                                      <p:tavLst>
                                        <p:tav tm="0">
                                          <p:val>
                                            <p:strVal val="#ppt_x"/>
                                          </p:val>
                                        </p:tav>
                                        <p:tav tm="100000">
                                          <p:val>
                                            <p:strVal val="#ppt_x"/>
                                          </p:val>
                                        </p:tav>
                                      </p:tavLst>
                                    </p:anim>
                                    <p:anim calcmode="lin" valueType="num">
                                      <p:cBhvr additive="base">
                                        <p:cTn id="56" dur="500" fill="hold"/>
                                        <p:tgtEl>
                                          <p:spTgt spid="4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anim calcmode="lin" valueType="num">
                                      <p:cBhvr additive="base">
                                        <p:cTn id="59" dur="500" fill="hold"/>
                                        <p:tgtEl>
                                          <p:spTgt spid="53"/>
                                        </p:tgtEl>
                                        <p:attrNameLst>
                                          <p:attrName>ppt_x</p:attrName>
                                        </p:attrNameLst>
                                      </p:cBhvr>
                                      <p:tavLst>
                                        <p:tav tm="0">
                                          <p:val>
                                            <p:strVal val="#ppt_x"/>
                                          </p:val>
                                        </p:tav>
                                        <p:tav tm="100000">
                                          <p:val>
                                            <p:strVal val="#ppt_x"/>
                                          </p:val>
                                        </p:tav>
                                      </p:tavLst>
                                    </p:anim>
                                    <p:anim calcmode="lin" valueType="num">
                                      <p:cBhvr additive="base">
                                        <p:cTn id="60"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55"/>
                                        </p:tgtEl>
                                        <p:attrNameLst>
                                          <p:attrName>style.visibility</p:attrName>
                                        </p:attrNameLst>
                                      </p:cBhvr>
                                      <p:to>
                                        <p:strVal val="visible"/>
                                      </p:to>
                                    </p:set>
                                    <p:anim calcmode="lin" valueType="num">
                                      <p:cBhvr additive="base">
                                        <p:cTn id="65" dur="500" fill="hold"/>
                                        <p:tgtEl>
                                          <p:spTgt spid="55"/>
                                        </p:tgtEl>
                                        <p:attrNameLst>
                                          <p:attrName>ppt_x</p:attrName>
                                        </p:attrNameLst>
                                      </p:cBhvr>
                                      <p:tavLst>
                                        <p:tav tm="0">
                                          <p:val>
                                            <p:strVal val="#ppt_x"/>
                                          </p:val>
                                        </p:tav>
                                        <p:tav tm="100000">
                                          <p:val>
                                            <p:strVal val="#ppt_x"/>
                                          </p:val>
                                        </p:tav>
                                      </p:tavLst>
                                    </p:anim>
                                    <p:anim calcmode="lin" valueType="num">
                                      <p:cBhvr additive="base">
                                        <p:cTn id="66" dur="500" fill="hold"/>
                                        <p:tgtEl>
                                          <p:spTgt spid="55"/>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anim calcmode="lin" valueType="num">
                                      <p:cBhvr additive="base">
                                        <p:cTn id="69" dur="500" fill="hold"/>
                                        <p:tgtEl>
                                          <p:spTgt spid="58"/>
                                        </p:tgtEl>
                                        <p:attrNameLst>
                                          <p:attrName>ppt_x</p:attrName>
                                        </p:attrNameLst>
                                      </p:cBhvr>
                                      <p:tavLst>
                                        <p:tav tm="0">
                                          <p:val>
                                            <p:strVal val="#ppt_x"/>
                                          </p:val>
                                        </p:tav>
                                        <p:tav tm="100000">
                                          <p:val>
                                            <p:strVal val="#ppt_x"/>
                                          </p:val>
                                        </p:tav>
                                      </p:tavLst>
                                    </p:anim>
                                    <p:anim calcmode="lin" valueType="num">
                                      <p:cBhvr additive="base">
                                        <p:cTn id="7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62"/>
                                        </p:tgtEl>
                                        <p:attrNameLst>
                                          <p:attrName>style.visibility</p:attrName>
                                        </p:attrNameLst>
                                      </p:cBhvr>
                                      <p:to>
                                        <p:strVal val="visible"/>
                                      </p:to>
                                    </p:set>
                                    <p:anim calcmode="lin" valueType="num">
                                      <p:cBhvr additive="base">
                                        <p:cTn id="75" dur="500" fill="hold"/>
                                        <p:tgtEl>
                                          <p:spTgt spid="62"/>
                                        </p:tgtEl>
                                        <p:attrNameLst>
                                          <p:attrName>ppt_x</p:attrName>
                                        </p:attrNameLst>
                                      </p:cBhvr>
                                      <p:tavLst>
                                        <p:tav tm="0">
                                          <p:val>
                                            <p:strVal val="#ppt_x"/>
                                          </p:val>
                                        </p:tav>
                                        <p:tav tm="100000">
                                          <p:val>
                                            <p:strVal val="#ppt_x"/>
                                          </p:val>
                                        </p:tav>
                                      </p:tavLst>
                                    </p:anim>
                                    <p:anim calcmode="lin" valueType="num">
                                      <p:cBhvr additive="base">
                                        <p:cTn id="76"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63"/>
                                        </p:tgtEl>
                                        <p:attrNameLst>
                                          <p:attrName>style.visibility</p:attrName>
                                        </p:attrNameLst>
                                      </p:cBhvr>
                                      <p:to>
                                        <p:strVal val="visible"/>
                                      </p:to>
                                    </p:set>
                                    <p:anim calcmode="lin" valueType="num">
                                      <p:cBhvr additive="base">
                                        <p:cTn id="81" dur="500" fill="hold"/>
                                        <p:tgtEl>
                                          <p:spTgt spid="63"/>
                                        </p:tgtEl>
                                        <p:attrNameLst>
                                          <p:attrName>ppt_x</p:attrName>
                                        </p:attrNameLst>
                                      </p:cBhvr>
                                      <p:tavLst>
                                        <p:tav tm="0">
                                          <p:val>
                                            <p:strVal val="#ppt_x"/>
                                          </p:val>
                                        </p:tav>
                                        <p:tav tm="100000">
                                          <p:val>
                                            <p:strVal val="#ppt_x"/>
                                          </p:val>
                                        </p:tav>
                                      </p:tavLst>
                                    </p:anim>
                                    <p:anim calcmode="lin" valueType="num">
                                      <p:cBhvr additive="base">
                                        <p:cTn id="82"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67"/>
                                        </p:tgtEl>
                                        <p:attrNameLst>
                                          <p:attrName>style.visibility</p:attrName>
                                        </p:attrNameLst>
                                      </p:cBhvr>
                                      <p:to>
                                        <p:strVal val="visible"/>
                                      </p:to>
                                    </p:set>
                                    <p:anim calcmode="lin" valueType="num">
                                      <p:cBhvr additive="base">
                                        <p:cTn id="87" dur="500" fill="hold"/>
                                        <p:tgtEl>
                                          <p:spTgt spid="67"/>
                                        </p:tgtEl>
                                        <p:attrNameLst>
                                          <p:attrName>ppt_x</p:attrName>
                                        </p:attrNameLst>
                                      </p:cBhvr>
                                      <p:tavLst>
                                        <p:tav tm="0">
                                          <p:val>
                                            <p:strVal val="#ppt_x"/>
                                          </p:val>
                                        </p:tav>
                                        <p:tav tm="100000">
                                          <p:val>
                                            <p:strVal val="#ppt_x"/>
                                          </p:val>
                                        </p:tav>
                                      </p:tavLst>
                                    </p:anim>
                                    <p:anim calcmode="lin" valueType="num">
                                      <p:cBhvr additive="base">
                                        <p:cTn id="8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43" grpId="0"/>
      <p:bldP spid="51" grpId="0" animBg="1"/>
      <p:bldP spid="52" grpId="0" animBg="1"/>
      <p:bldP spid="42" grpId="0" animBg="1"/>
      <p:bldP spid="49" grpId="0" animBg="1"/>
      <p:bldP spid="53" grpId="0" animBg="1"/>
      <p:bldP spid="5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en-US" dirty="0"/>
              <a:t>AN  - DISI - </a:t>
            </a:r>
            <a:r>
              <a:rPr lang="en-US" dirty="0" err="1"/>
              <a:t>Univeristy</a:t>
            </a:r>
            <a:r>
              <a:rPr lang="en-US" dirty="0"/>
              <a:t>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28</a:t>
            </a:fld>
            <a:endParaRPr lang="it-IT"/>
          </a:p>
        </p:txBody>
      </p:sp>
      <p:sp>
        <p:nvSpPr>
          <p:cNvPr id="5" name="Rettangolo 4"/>
          <p:cNvSpPr/>
          <p:nvPr/>
        </p:nvSpPr>
        <p:spPr>
          <a:xfrm>
            <a:off x="7609537" y="-128740"/>
            <a:ext cx="1241045" cy="923330"/>
          </a:xfrm>
          <a:prstGeom prst="rect">
            <a:avLst/>
          </a:prstGeom>
          <a:noFill/>
        </p:spPr>
        <p:txBody>
          <a:bodyPr wrap="none" lIns="91440" tIns="45720" rIns="91440" bIns="45720">
            <a:spAutoFit/>
          </a:bodyPr>
          <a:lstStyle/>
          <a:p>
            <a:pPr algn="ctr"/>
            <a:r>
              <a:rPr lang="it-IT"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DSL</a:t>
            </a:r>
          </a:p>
        </p:txBody>
      </p:sp>
      <p:grpSp>
        <p:nvGrpSpPr>
          <p:cNvPr id="15" name="Gruppo 14"/>
          <p:cNvGrpSpPr/>
          <p:nvPr/>
        </p:nvGrpSpPr>
        <p:grpSpPr>
          <a:xfrm>
            <a:off x="4537846" y="3063689"/>
            <a:ext cx="4426972" cy="3293209"/>
            <a:chOff x="4537846" y="3063689"/>
            <a:chExt cx="4426972" cy="3293209"/>
          </a:xfrm>
        </p:grpSpPr>
        <p:pic>
          <p:nvPicPr>
            <p:cNvPr id="6146" name="Picture 2" descr="https://images-na.ssl-images-amazon.com/images/I/415XWbrmA8L._SX382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7846" y="3183970"/>
              <a:ext cx="1906362" cy="2477278"/>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p:cNvSpPr txBox="1"/>
            <p:nvPr/>
          </p:nvSpPr>
          <p:spPr>
            <a:xfrm>
              <a:off x="5583224" y="5476582"/>
              <a:ext cx="65274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dirty="0"/>
                <a:t>2013</a:t>
              </a:r>
              <a:endParaRPr lang="en-US" dirty="0"/>
            </a:p>
          </p:txBody>
        </p:sp>
        <p:sp>
          <p:nvSpPr>
            <p:cNvPr id="4" name="CasellaDiTesto 3"/>
            <p:cNvSpPr txBox="1"/>
            <p:nvPr/>
          </p:nvSpPr>
          <p:spPr>
            <a:xfrm>
              <a:off x="6463799" y="3063689"/>
              <a:ext cx="2501019" cy="3293209"/>
            </a:xfrm>
            <a:prstGeom prst="rect">
              <a:avLst/>
            </a:prstGeom>
            <a:noFill/>
          </p:spPr>
          <p:txBody>
            <a:bodyPr wrap="square" rtlCol="0">
              <a:spAutoFit/>
            </a:bodyPr>
            <a:lstStyle/>
            <a:p>
              <a:r>
                <a:rPr lang="en-US" sz="1600" dirty="0"/>
                <a:t>This book provides a thorough introduction to DSL, relying on today’s state of the art language workbenches.</a:t>
              </a:r>
            </a:p>
            <a:p>
              <a:r>
                <a:rPr lang="en-US" sz="1600" dirty="0"/>
                <a:t>The book provides details about the implementation of DSLs with lots of code. It uses three state-of-the-art but quite different language workbenches: </a:t>
              </a:r>
              <a:r>
                <a:rPr lang="en-US" sz="1600" dirty="0" err="1"/>
                <a:t>JetBrains</a:t>
              </a:r>
              <a:r>
                <a:rPr lang="en-US" sz="1600" dirty="0"/>
                <a:t> MPS, Eclipse </a:t>
              </a:r>
              <a:r>
                <a:rPr lang="en-US" sz="1600" dirty="0" err="1"/>
                <a:t>Xtext</a:t>
              </a:r>
              <a:r>
                <a:rPr lang="en-US" sz="1600" dirty="0"/>
                <a:t> and TU Delft’s </a:t>
              </a:r>
              <a:r>
                <a:rPr lang="en-US" sz="1600" dirty="0" err="1"/>
                <a:t>Spoofax</a:t>
              </a:r>
              <a:r>
                <a:rPr lang="en-US" sz="1600" dirty="0"/>
                <a:t>.</a:t>
              </a:r>
            </a:p>
          </p:txBody>
        </p:sp>
      </p:grpSp>
      <p:sp>
        <p:nvSpPr>
          <p:cNvPr id="9" name="Rettangolo 8"/>
          <p:cNvSpPr/>
          <p:nvPr/>
        </p:nvSpPr>
        <p:spPr>
          <a:xfrm>
            <a:off x="323528" y="107471"/>
            <a:ext cx="4950235" cy="461665"/>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sz="2400" dirty="0"/>
              <a:t>Domain-Specific Languages </a:t>
            </a:r>
          </a:p>
        </p:txBody>
      </p:sp>
      <p:sp>
        <p:nvSpPr>
          <p:cNvPr id="8" name="CasellaDiTesto 7"/>
          <p:cNvSpPr txBox="1"/>
          <p:nvPr/>
        </p:nvSpPr>
        <p:spPr>
          <a:xfrm>
            <a:off x="120590" y="755365"/>
            <a:ext cx="8972582" cy="369332"/>
          </a:xfrm>
          <a:prstGeom prst="rect">
            <a:avLst/>
          </a:prstGeom>
          <a:noFill/>
        </p:spPr>
        <p:txBody>
          <a:bodyPr wrap="square" rtlCol="0">
            <a:spAutoFit/>
          </a:bodyPr>
          <a:lstStyle/>
          <a:p>
            <a:r>
              <a:rPr lang="en-US" dirty="0"/>
              <a:t> </a:t>
            </a:r>
          </a:p>
        </p:txBody>
      </p:sp>
      <p:grpSp>
        <p:nvGrpSpPr>
          <p:cNvPr id="14" name="Gruppo 13"/>
          <p:cNvGrpSpPr/>
          <p:nvPr/>
        </p:nvGrpSpPr>
        <p:grpSpPr>
          <a:xfrm>
            <a:off x="6378" y="3091382"/>
            <a:ext cx="4526056" cy="3293209"/>
            <a:chOff x="6378" y="3091382"/>
            <a:chExt cx="4526056" cy="3293209"/>
          </a:xfrm>
        </p:grpSpPr>
        <p:pic>
          <p:nvPicPr>
            <p:cNvPr id="6148" name="Picture 4" descr="https://images-na.ssl-images-amazon.com/images/I/51dZT7986fL._SX400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927" y="3183970"/>
              <a:ext cx="1960507" cy="2438441"/>
            </a:xfrm>
            <a:prstGeom prst="rect">
              <a:avLst/>
            </a:prstGeom>
            <a:noFill/>
            <a:extLst>
              <a:ext uri="{909E8E84-426E-40DD-AFC4-6F175D3DCCD1}">
                <a14:hiddenFill xmlns:a14="http://schemas.microsoft.com/office/drawing/2010/main">
                  <a:solidFill>
                    <a:srgbClr val="FFFFFF"/>
                  </a:solidFill>
                </a14:hiddenFill>
              </a:ext>
            </a:extLst>
          </p:spPr>
        </p:pic>
        <p:sp>
          <p:nvSpPr>
            <p:cNvPr id="12" name="CasellaDiTesto 11"/>
            <p:cNvSpPr txBox="1"/>
            <p:nvPr/>
          </p:nvSpPr>
          <p:spPr>
            <a:xfrm>
              <a:off x="3579476" y="5405156"/>
              <a:ext cx="65274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dirty="0"/>
                <a:t>2010</a:t>
              </a:r>
              <a:endParaRPr lang="en-US" dirty="0"/>
            </a:p>
          </p:txBody>
        </p:sp>
        <p:sp>
          <p:nvSpPr>
            <p:cNvPr id="10" name="CasellaDiTesto 9"/>
            <p:cNvSpPr txBox="1"/>
            <p:nvPr/>
          </p:nvSpPr>
          <p:spPr>
            <a:xfrm>
              <a:off x="6378" y="3091382"/>
              <a:ext cx="2627227" cy="3293209"/>
            </a:xfrm>
            <a:prstGeom prst="rect">
              <a:avLst/>
            </a:prstGeom>
            <a:noFill/>
          </p:spPr>
          <p:txBody>
            <a:bodyPr wrap="square" rtlCol="0">
              <a:spAutoFit/>
            </a:bodyPr>
            <a:lstStyle/>
            <a:p>
              <a:r>
                <a:rPr lang="en-US" sz="1600" dirty="0"/>
                <a:t>Fowler presents effective techniques for building DSL, and guides software engineers in choosing the right approaches for their applications. This book's techniques may be utilized with most modern object-oriented languages; the author provides numerous examples in Java and C#, as well as selected examples in Ruby</a:t>
              </a:r>
            </a:p>
          </p:txBody>
        </p:sp>
      </p:grpSp>
      <p:sp>
        <p:nvSpPr>
          <p:cNvPr id="16" name="Rettangolo 15"/>
          <p:cNvSpPr/>
          <p:nvPr/>
        </p:nvSpPr>
        <p:spPr>
          <a:xfrm>
            <a:off x="2601438" y="5774488"/>
            <a:ext cx="1936408"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200" b="1" dirty="0"/>
              <a:t>ISBN-10:</a:t>
            </a:r>
            <a:r>
              <a:rPr lang="en-GB" sz="1200" dirty="0"/>
              <a:t> 0321712943</a:t>
            </a:r>
          </a:p>
          <a:p>
            <a:r>
              <a:rPr lang="en-GB" sz="1200" b="1" dirty="0"/>
              <a:t>ISBN-13:</a:t>
            </a:r>
            <a:r>
              <a:rPr lang="en-GB" sz="1200" dirty="0"/>
              <a:t> 978-0321712943</a:t>
            </a:r>
          </a:p>
        </p:txBody>
      </p:sp>
      <p:sp>
        <p:nvSpPr>
          <p:cNvPr id="18" name="Rettangolo 17"/>
          <p:cNvSpPr/>
          <p:nvPr/>
        </p:nvSpPr>
        <p:spPr>
          <a:xfrm>
            <a:off x="4562801" y="5774488"/>
            <a:ext cx="1900998"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200" b="1" dirty="0"/>
              <a:t>ISBN-10:</a:t>
            </a:r>
            <a:r>
              <a:rPr lang="en-GB" sz="1200" dirty="0"/>
              <a:t> 1481218581</a:t>
            </a:r>
          </a:p>
          <a:p>
            <a:r>
              <a:rPr lang="en-GB" sz="1200" b="1" dirty="0"/>
              <a:t>ISBN-13:</a:t>
            </a:r>
            <a:r>
              <a:rPr lang="en-GB" sz="1200" dirty="0"/>
              <a:t> 978-1481218580</a:t>
            </a:r>
          </a:p>
        </p:txBody>
      </p:sp>
    </p:spTree>
    <p:extLst>
      <p:ext uri="{BB962C8B-B14F-4D97-AF65-F5344CB8AC3E}">
        <p14:creationId xmlns:p14="http://schemas.microsoft.com/office/powerpoint/2010/main" val="398463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arrotondato 4"/>
          <p:cNvSpPr/>
          <p:nvPr/>
        </p:nvSpPr>
        <p:spPr>
          <a:xfrm>
            <a:off x="107504" y="61734"/>
            <a:ext cx="8856984" cy="617557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dirty="0"/>
          </a:p>
        </p:txBody>
      </p:sp>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29</a:t>
            </a:fld>
            <a:endParaRPr lang="it-IT"/>
          </a:p>
        </p:txBody>
      </p:sp>
      <p:sp>
        <p:nvSpPr>
          <p:cNvPr id="4" name="Rettangolo 3"/>
          <p:cNvSpPr/>
          <p:nvPr/>
        </p:nvSpPr>
        <p:spPr>
          <a:xfrm>
            <a:off x="6508259" y="61734"/>
            <a:ext cx="2214069" cy="923330"/>
          </a:xfrm>
          <a:prstGeom prst="rect">
            <a:avLst/>
          </a:prstGeom>
          <a:noFill/>
        </p:spPr>
        <p:txBody>
          <a:bodyPr wrap="none" lIns="91440" tIns="45720" rIns="91440" bIns="45720">
            <a:spAutoFit/>
          </a:bodyPr>
          <a:lstStyle/>
          <a:p>
            <a:pPr algn="ctr"/>
            <a:r>
              <a:rPr lang="it-IT"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VISION</a:t>
            </a:r>
          </a:p>
        </p:txBody>
      </p:sp>
      <p:sp>
        <p:nvSpPr>
          <p:cNvPr id="18" name="CasellaDiTesto 17"/>
          <p:cNvSpPr txBox="1"/>
          <p:nvPr/>
        </p:nvSpPr>
        <p:spPr>
          <a:xfrm>
            <a:off x="685003" y="1919726"/>
            <a:ext cx="761362"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it-IT" dirty="0"/>
              <a:t>WHAT</a:t>
            </a:r>
            <a:endParaRPr lang="en-GB" dirty="0"/>
          </a:p>
        </p:txBody>
      </p:sp>
      <p:sp>
        <p:nvSpPr>
          <p:cNvPr id="19" name="CasellaDiTesto 18"/>
          <p:cNvSpPr txBox="1"/>
          <p:nvPr/>
        </p:nvSpPr>
        <p:spPr>
          <a:xfrm>
            <a:off x="5675586" y="1905550"/>
            <a:ext cx="2024529" cy="369332"/>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APPLICATION LEVEL</a:t>
            </a:r>
            <a:endParaRPr lang="en-GB" dirty="0"/>
          </a:p>
        </p:txBody>
      </p:sp>
      <p:sp>
        <p:nvSpPr>
          <p:cNvPr id="20" name="CasellaDiTesto 19"/>
          <p:cNvSpPr txBox="1"/>
          <p:nvPr/>
        </p:nvSpPr>
        <p:spPr>
          <a:xfrm>
            <a:off x="2206070" y="1767050"/>
            <a:ext cx="3402663" cy="646331"/>
          </a:xfrm>
          <a:prstGeom prst="rect">
            <a:avLst/>
          </a:prstGeom>
          <a:noFill/>
        </p:spPr>
        <p:txBody>
          <a:bodyPr wrap="none" rtlCol="0">
            <a:spAutoFit/>
          </a:bodyPr>
          <a:lstStyle/>
          <a:p>
            <a:r>
              <a:rPr lang="it-IT" dirty="0"/>
              <a:t>BUSINESS LOGIC</a:t>
            </a:r>
          </a:p>
          <a:p>
            <a:r>
              <a:rPr lang="it-IT" b="1" dirty="0">
                <a:solidFill>
                  <a:srgbClr val="C00000"/>
                </a:solidFill>
              </a:rPr>
              <a:t>DOMAIN-RELATED</a:t>
            </a:r>
            <a:r>
              <a:rPr lang="it-IT" dirty="0"/>
              <a:t> TERMINOLOGY</a:t>
            </a:r>
            <a:endParaRPr lang="en-GB" dirty="0"/>
          </a:p>
        </p:txBody>
      </p:sp>
      <p:cxnSp>
        <p:nvCxnSpPr>
          <p:cNvPr id="22" name="Connettore 1 21"/>
          <p:cNvCxnSpPr/>
          <p:nvPr/>
        </p:nvCxnSpPr>
        <p:spPr>
          <a:xfrm>
            <a:off x="718829" y="3017660"/>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Connettore 1 22"/>
          <p:cNvCxnSpPr/>
          <p:nvPr/>
        </p:nvCxnSpPr>
        <p:spPr>
          <a:xfrm>
            <a:off x="718829" y="4365104"/>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4" name="CasellaDiTesto 23"/>
          <p:cNvSpPr txBox="1"/>
          <p:nvPr/>
        </p:nvSpPr>
        <p:spPr>
          <a:xfrm>
            <a:off x="5760779" y="4581128"/>
            <a:ext cx="1810880" cy="369332"/>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a:t>PLATFORM LEVEL</a:t>
            </a:r>
            <a:endParaRPr lang="en-GB" dirty="0"/>
          </a:p>
        </p:txBody>
      </p:sp>
      <p:sp>
        <p:nvSpPr>
          <p:cNvPr id="25" name="CasellaDiTesto 24"/>
          <p:cNvSpPr txBox="1"/>
          <p:nvPr/>
        </p:nvSpPr>
        <p:spPr>
          <a:xfrm>
            <a:off x="5760779" y="3169555"/>
            <a:ext cx="1762021" cy="369332"/>
          </a:xfrm>
          <a:prstGeom prst="rect">
            <a:avLst/>
          </a:prstGeom>
          <a:solidFill>
            <a:srgbClr val="0070C0"/>
          </a:solidFill>
        </p:spPr>
        <p:style>
          <a:lnRef idx="3">
            <a:schemeClr val="lt1"/>
          </a:lnRef>
          <a:fillRef idx="1">
            <a:schemeClr val="accent4"/>
          </a:fillRef>
          <a:effectRef idx="1">
            <a:schemeClr val="accent4"/>
          </a:effectRef>
          <a:fontRef idx="minor">
            <a:schemeClr val="lt1"/>
          </a:fontRef>
        </p:style>
        <p:txBody>
          <a:bodyPr wrap="none" rtlCol="0">
            <a:spAutoFit/>
          </a:bodyPr>
          <a:lstStyle/>
          <a:p>
            <a:r>
              <a:rPr lang="it-IT" dirty="0"/>
              <a:t>MAPPING  LEVEL</a:t>
            </a:r>
            <a:endParaRPr lang="en-GB" dirty="0"/>
          </a:p>
        </p:txBody>
      </p:sp>
      <p:sp>
        <p:nvSpPr>
          <p:cNvPr id="26" name="CasellaDiTesto 25"/>
          <p:cNvSpPr txBox="1"/>
          <p:nvPr/>
        </p:nvSpPr>
        <p:spPr>
          <a:xfrm>
            <a:off x="723731" y="2758215"/>
            <a:ext cx="683905"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it-IT" dirty="0"/>
              <a:t>HOW</a:t>
            </a:r>
            <a:endParaRPr lang="en-GB" dirty="0"/>
          </a:p>
        </p:txBody>
      </p:sp>
      <p:sp>
        <p:nvSpPr>
          <p:cNvPr id="27" name="CasellaDiTesto 26"/>
          <p:cNvSpPr txBox="1"/>
          <p:nvPr/>
        </p:nvSpPr>
        <p:spPr>
          <a:xfrm>
            <a:off x="2187499" y="2810928"/>
            <a:ext cx="3013261"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it-IT" dirty="0"/>
              <a:t>( </a:t>
            </a:r>
            <a:r>
              <a:rPr lang="it-IT" b="1" dirty="0">
                <a:solidFill>
                  <a:srgbClr val="C00000"/>
                </a:solidFill>
              </a:rPr>
              <a:t>MODEL</a:t>
            </a:r>
            <a:r>
              <a:rPr lang="it-IT" dirty="0"/>
              <a:t> – </a:t>
            </a:r>
            <a:r>
              <a:rPr lang="it-IT" dirty="0">
                <a:solidFill>
                  <a:srgbClr val="1318ED"/>
                </a:solidFill>
              </a:rPr>
              <a:t>CONTROL  - VIEW </a:t>
            </a:r>
            <a:r>
              <a:rPr lang="it-IT" dirty="0"/>
              <a:t>)</a:t>
            </a:r>
            <a:endParaRPr lang="en-GB" dirty="0"/>
          </a:p>
        </p:txBody>
      </p:sp>
      <p:grpSp>
        <p:nvGrpSpPr>
          <p:cNvPr id="43" name="Gruppo 42"/>
          <p:cNvGrpSpPr/>
          <p:nvPr/>
        </p:nvGrpSpPr>
        <p:grpSpPr>
          <a:xfrm>
            <a:off x="577245" y="251031"/>
            <a:ext cx="1245804" cy="1009818"/>
            <a:chOff x="7020272" y="1124744"/>
            <a:chExt cx="1245804" cy="1009818"/>
          </a:xfrm>
        </p:grpSpPr>
        <p:cxnSp>
          <p:nvCxnSpPr>
            <p:cNvPr id="31" name="Connettore 2 30"/>
            <p:cNvCxnSpPr/>
            <p:nvPr/>
          </p:nvCxnSpPr>
          <p:spPr>
            <a:xfrm flipV="1">
              <a:off x="7452320" y="1124744"/>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ttore 2 32"/>
            <p:cNvCxnSpPr/>
            <p:nvPr/>
          </p:nvCxnSpPr>
          <p:spPr>
            <a:xfrm flipH="1">
              <a:off x="7020272" y="1640360"/>
              <a:ext cx="432048" cy="204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p:nvPr/>
          </p:nvCxnSpPr>
          <p:spPr>
            <a:xfrm flipV="1">
              <a:off x="7452320" y="1628800"/>
              <a:ext cx="504056" cy="11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CasellaDiTesto 36"/>
            <p:cNvSpPr txBox="1"/>
            <p:nvPr/>
          </p:nvSpPr>
          <p:spPr>
            <a:xfrm>
              <a:off x="7092280" y="1124744"/>
              <a:ext cx="290464" cy="369332"/>
            </a:xfrm>
            <a:prstGeom prst="rect">
              <a:avLst/>
            </a:prstGeom>
            <a:noFill/>
          </p:spPr>
          <p:txBody>
            <a:bodyPr wrap="none" rtlCol="0">
              <a:spAutoFit/>
            </a:bodyPr>
            <a:lstStyle/>
            <a:p>
              <a:r>
                <a:rPr lang="it-IT" dirty="0"/>
                <a:t>S</a:t>
              </a:r>
              <a:endParaRPr lang="en-GB" dirty="0"/>
            </a:p>
          </p:txBody>
        </p:sp>
        <p:sp>
          <p:nvSpPr>
            <p:cNvPr id="38" name="CasellaDiTesto 37"/>
            <p:cNvSpPr txBox="1"/>
            <p:nvPr/>
          </p:nvSpPr>
          <p:spPr>
            <a:xfrm>
              <a:off x="7091064" y="1765230"/>
              <a:ext cx="242374" cy="369332"/>
            </a:xfrm>
            <a:prstGeom prst="rect">
              <a:avLst/>
            </a:prstGeom>
            <a:noFill/>
          </p:spPr>
          <p:txBody>
            <a:bodyPr wrap="none" rtlCol="0">
              <a:spAutoFit/>
            </a:bodyPr>
            <a:lstStyle/>
            <a:p>
              <a:r>
                <a:rPr lang="it-IT" dirty="0"/>
                <a:t>I</a:t>
              </a:r>
              <a:endParaRPr lang="en-GB" dirty="0"/>
            </a:p>
          </p:txBody>
        </p:sp>
        <p:sp>
          <p:nvSpPr>
            <p:cNvPr id="39" name="CasellaDiTesto 38"/>
            <p:cNvSpPr txBox="1"/>
            <p:nvPr/>
          </p:nvSpPr>
          <p:spPr>
            <a:xfrm>
              <a:off x="7956376" y="1311116"/>
              <a:ext cx="309700" cy="369332"/>
            </a:xfrm>
            <a:prstGeom prst="rect">
              <a:avLst/>
            </a:prstGeom>
            <a:noFill/>
          </p:spPr>
          <p:txBody>
            <a:bodyPr wrap="none" rtlCol="0">
              <a:spAutoFit/>
            </a:bodyPr>
            <a:lstStyle/>
            <a:p>
              <a:r>
                <a:rPr lang="it-IT" dirty="0"/>
                <a:t>B</a:t>
              </a:r>
              <a:endParaRPr lang="en-GB" dirty="0"/>
            </a:p>
          </p:txBody>
        </p:sp>
      </p:grpSp>
      <p:cxnSp>
        <p:nvCxnSpPr>
          <p:cNvPr id="42" name="Connettore 2 41"/>
          <p:cNvCxnSpPr/>
          <p:nvPr/>
        </p:nvCxnSpPr>
        <p:spPr>
          <a:xfrm>
            <a:off x="1726941" y="3017660"/>
            <a:ext cx="0" cy="13474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CasellaDiTesto 46"/>
          <p:cNvSpPr txBox="1"/>
          <p:nvPr/>
        </p:nvSpPr>
        <p:spPr>
          <a:xfrm>
            <a:off x="963774" y="5517232"/>
            <a:ext cx="697627"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EDGE</a:t>
            </a:r>
            <a:endParaRPr lang="en-GB" dirty="0"/>
          </a:p>
        </p:txBody>
      </p:sp>
      <p:sp>
        <p:nvSpPr>
          <p:cNvPr id="48" name="CasellaDiTesto 47"/>
          <p:cNvSpPr txBox="1"/>
          <p:nvPr/>
        </p:nvSpPr>
        <p:spPr>
          <a:xfrm>
            <a:off x="2843808" y="5517232"/>
            <a:ext cx="586571"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FOG</a:t>
            </a:r>
            <a:endParaRPr lang="en-GB" dirty="0"/>
          </a:p>
        </p:txBody>
      </p:sp>
      <p:sp>
        <p:nvSpPr>
          <p:cNvPr id="49" name="CasellaDiTesto 48"/>
          <p:cNvSpPr txBox="1"/>
          <p:nvPr/>
        </p:nvSpPr>
        <p:spPr>
          <a:xfrm>
            <a:off x="4368247" y="5517232"/>
            <a:ext cx="843244"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CLOUD</a:t>
            </a:r>
            <a:endParaRPr lang="en-GB" dirty="0"/>
          </a:p>
        </p:txBody>
      </p:sp>
      <p:cxnSp>
        <p:nvCxnSpPr>
          <p:cNvPr id="50" name="Connettore 1 49"/>
          <p:cNvCxnSpPr/>
          <p:nvPr/>
        </p:nvCxnSpPr>
        <p:spPr>
          <a:xfrm>
            <a:off x="718829" y="5373216"/>
            <a:ext cx="4849828" cy="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52" name="Connettore 1 51"/>
          <p:cNvCxnSpPr/>
          <p:nvPr/>
        </p:nvCxnSpPr>
        <p:spPr>
          <a:xfrm>
            <a:off x="5580112" y="1087648"/>
            <a:ext cx="0" cy="4285568"/>
          </a:xfrm>
          <a:prstGeom prst="line">
            <a:avLst/>
          </a:prstGeom>
        </p:spPr>
        <p:style>
          <a:lnRef idx="1">
            <a:schemeClr val="accent1"/>
          </a:lnRef>
          <a:fillRef idx="0">
            <a:schemeClr val="accent1"/>
          </a:fillRef>
          <a:effectRef idx="0">
            <a:schemeClr val="accent1"/>
          </a:effectRef>
          <a:fontRef idx="minor">
            <a:schemeClr val="tx1"/>
          </a:fontRef>
        </p:style>
      </p:cxnSp>
      <p:sp>
        <p:nvSpPr>
          <p:cNvPr id="54" name="CasellaDiTesto 53"/>
          <p:cNvSpPr txBox="1"/>
          <p:nvPr/>
        </p:nvSpPr>
        <p:spPr>
          <a:xfrm>
            <a:off x="7991637" y="4370079"/>
            <a:ext cx="632353" cy="369332"/>
          </a:xfrm>
          <a:prstGeom prst="rect">
            <a:avLst/>
          </a:prstGeom>
          <a:solidFill>
            <a:srgbClr val="00B050"/>
          </a:solidFill>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LOW</a:t>
            </a:r>
            <a:endParaRPr lang="en-GB" dirty="0"/>
          </a:p>
        </p:txBody>
      </p:sp>
      <p:sp>
        <p:nvSpPr>
          <p:cNvPr id="55" name="CasellaDiTesto 54"/>
          <p:cNvSpPr txBox="1"/>
          <p:nvPr/>
        </p:nvSpPr>
        <p:spPr>
          <a:xfrm>
            <a:off x="8074332" y="2626262"/>
            <a:ext cx="676788" cy="369332"/>
          </a:xfrm>
          <a:prstGeom prst="rect">
            <a:avLst/>
          </a:prstGeom>
          <a:solidFill>
            <a:srgbClr val="0070C0"/>
          </a:solidFill>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HIGH</a:t>
            </a:r>
            <a:endParaRPr lang="en-GB" dirty="0"/>
          </a:p>
        </p:txBody>
      </p:sp>
      <p:sp>
        <p:nvSpPr>
          <p:cNvPr id="56" name="CasellaDiTesto 55"/>
          <p:cNvSpPr txBox="1"/>
          <p:nvPr/>
        </p:nvSpPr>
        <p:spPr>
          <a:xfrm>
            <a:off x="5760779" y="5517232"/>
            <a:ext cx="2475806" cy="369332"/>
          </a:xfrm>
          <a:prstGeom prst="rect">
            <a:avLst/>
          </a:prstGeom>
          <a:solidFill>
            <a:srgbClr val="9966FF"/>
          </a:solidFill>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a:t>CONCRETE (IOT) WORLD</a:t>
            </a:r>
            <a:endParaRPr lang="en-GB" dirty="0"/>
          </a:p>
        </p:txBody>
      </p:sp>
      <p:sp>
        <p:nvSpPr>
          <p:cNvPr id="30" name="CasellaDiTesto 29"/>
          <p:cNvSpPr txBox="1"/>
          <p:nvPr/>
        </p:nvSpPr>
        <p:spPr>
          <a:xfrm>
            <a:off x="2187498" y="2388883"/>
            <a:ext cx="3013262" cy="400110"/>
          </a:xfrm>
          <a:prstGeom prst="rect">
            <a:avLst/>
          </a:prstGeom>
          <a:solidFill>
            <a:srgbClr val="FFFF99"/>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it-IT" sz="2000" dirty="0" err="1"/>
              <a:t>Logical</a:t>
            </a:r>
            <a:r>
              <a:rPr lang="it-IT" sz="2000" dirty="0"/>
              <a:t> Architecture</a:t>
            </a:r>
            <a:endParaRPr lang="en-GB" sz="2000" dirty="0"/>
          </a:p>
        </p:txBody>
      </p:sp>
      <p:sp>
        <p:nvSpPr>
          <p:cNvPr id="32" name="Rettangolo arrotondato 31"/>
          <p:cNvSpPr/>
          <p:nvPr/>
        </p:nvSpPr>
        <p:spPr>
          <a:xfrm>
            <a:off x="5698834" y="3600804"/>
            <a:ext cx="2143122" cy="706497"/>
          </a:xfrm>
          <a:prstGeom prst="roundRect">
            <a:avLst/>
          </a:prstGeom>
          <a:solidFill>
            <a:srgbClr val="66CCFF"/>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it-IT" sz="2000" dirty="0" err="1">
                <a:solidFill>
                  <a:schemeClr val="tx1"/>
                </a:solidFill>
              </a:rPr>
              <a:t>SoftwareFactory</a:t>
            </a:r>
            <a:endParaRPr lang="it-IT" sz="2000" dirty="0">
              <a:solidFill>
                <a:schemeClr val="tx1"/>
              </a:solidFill>
            </a:endParaRPr>
          </a:p>
        </p:txBody>
      </p:sp>
      <p:sp>
        <p:nvSpPr>
          <p:cNvPr id="6" name="CasellaDiTesto 5"/>
          <p:cNvSpPr txBox="1"/>
          <p:nvPr/>
        </p:nvSpPr>
        <p:spPr>
          <a:xfrm>
            <a:off x="1987611" y="325514"/>
            <a:ext cx="1149482" cy="523220"/>
          </a:xfrm>
          <a:prstGeom prst="rect">
            <a:avLst/>
          </a:prstGeom>
          <a:noFill/>
        </p:spPr>
        <p:txBody>
          <a:bodyPr wrap="none" rtlCol="0">
            <a:spAutoFit/>
          </a:bodyPr>
          <a:lstStyle/>
          <a:p>
            <a:r>
              <a:rPr lang="it-IT" sz="1400" dirty="0" err="1"/>
              <a:t>architectural</a:t>
            </a:r>
            <a:r>
              <a:rPr lang="it-IT" sz="1400" dirty="0"/>
              <a:t> </a:t>
            </a:r>
          </a:p>
          <a:p>
            <a:r>
              <a:rPr lang="it-IT" sz="1400" dirty="0" err="1"/>
              <a:t>dimensions</a:t>
            </a:r>
            <a:endParaRPr lang="en-GB" sz="1400" dirty="0"/>
          </a:p>
        </p:txBody>
      </p:sp>
    </p:spTree>
    <p:extLst>
      <p:ext uri="{BB962C8B-B14F-4D97-AF65-F5344CB8AC3E}">
        <p14:creationId xmlns:p14="http://schemas.microsoft.com/office/powerpoint/2010/main" val="260798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Ingegneria del software</a:t>
            </a:r>
            <a:endParaRPr lang="en-GB" dirty="0"/>
          </a:p>
        </p:txBody>
      </p:sp>
      <p:sp>
        <p:nvSpPr>
          <p:cNvPr id="3" name="Segnaposto contenuto 2"/>
          <p:cNvSpPr>
            <a:spLocks noGrp="1"/>
          </p:cNvSpPr>
          <p:nvPr>
            <p:ph idx="1"/>
          </p:nvPr>
        </p:nvSpPr>
        <p:spPr/>
        <p:txBody>
          <a:bodyPr>
            <a:normAutofit/>
          </a:bodyPr>
          <a:lstStyle/>
          <a:p>
            <a:pPr marL="0" indent="0">
              <a:buNone/>
            </a:pPr>
            <a:r>
              <a:rPr lang="it-IT" sz="2400" dirty="0"/>
              <a:t>Da </a:t>
            </a:r>
            <a:r>
              <a:rPr lang="en-GB" sz="2400" dirty="0">
                <a:hlinkClick r:id="rId2"/>
              </a:rPr>
              <a:t>https://it.wikipedia.org/wiki/Ingegneria_del_software</a:t>
            </a:r>
            <a:endParaRPr lang="it-IT" sz="2400" dirty="0"/>
          </a:p>
          <a:p>
            <a:r>
              <a:rPr lang="it-IT" dirty="0"/>
              <a:t> </a:t>
            </a:r>
            <a:r>
              <a:rPr lang="it-IT" dirty="0">
                <a:hlinkClick r:id="rId3" tooltip="Materia (didattica)"/>
              </a:rPr>
              <a:t>disciplina</a:t>
            </a:r>
            <a:r>
              <a:rPr lang="it-IT" dirty="0"/>
              <a:t> che si occupa dei processi produttivi e delle </a:t>
            </a:r>
            <a:r>
              <a:rPr lang="it-IT" dirty="0">
                <a:hlinkClick r:id="rId4" tooltip="Metodologia di sviluppo del software"/>
              </a:rPr>
              <a:t>metodologie</a:t>
            </a:r>
            <a:r>
              <a:rPr lang="it-IT" dirty="0"/>
              <a:t> di sviluppo finalizzate alla realizzazione di </a:t>
            </a:r>
            <a:r>
              <a:rPr lang="it-IT" dirty="0">
                <a:hlinkClick r:id="rId5"/>
              </a:rPr>
              <a:t>sistemi software</a:t>
            </a:r>
            <a:r>
              <a:rPr lang="it-IT" dirty="0"/>
              <a:t>.</a:t>
            </a:r>
          </a:p>
          <a:p>
            <a:r>
              <a:rPr lang="it-IT" sz="2600" dirty="0"/>
              <a:t>si propone una serie di obiettivi legati all'evoluzione dello sviluppo del software (inteso come attività </a:t>
            </a:r>
            <a:r>
              <a:rPr lang="it-IT" sz="2600" dirty="0">
                <a:hlinkClick r:id="rId6" tooltip="Industria del software"/>
              </a:rPr>
              <a:t>industriale</a:t>
            </a:r>
            <a:r>
              <a:rPr lang="it-IT" sz="2600" dirty="0"/>
              <a:t>) sia da un punto di vista tecnologico (per esempio attraverso la definizione di nuovi </a:t>
            </a:r>
            <a:r>
              <a:rPr lang="it-IT" sz="2600" dirty="0">
                <a:hlinkClick r:id="rId7" tooltip="Linguaggio di programmazione"/>
              </a:rPr>
              <a:t>linguaggi di programmazione</a:t>
            </a:r>
            <a:r>
              <a:rPr lang="it-IT" sz="2600" dirty="0"/>
              <a:t>) che </a:t>
            </a:r>
            <a:r>
              <a:rPr lang="it-IT" sz="2600" dirty="0">
                <a:hlinkClick r:id="rId8" tooltip="Modello di sviluppo del software"/>
              </a:rPr>
              <a:t>metodologico</a:t>
            </a:r>
            <a:r>
              <a:rPr lang="it-IT" sz="2600" dirty="0"/>
              <a:t> (per esempio il perfezionamento dei modelli di </a:t>
            </a:r>
            <a:r>
              <a:rPr lang="it-IT" sz="2600" u="sng" dirty="0">
                <a:hlinkClick r:id="rId9"/>
              </a:rPr>
              <a:t>ciclo di vita del software</a:t>
            </a:r>
            <a:r>
              <a:rPr lang="it-IT" sz="2600" dirty="0"/>
              <a:t>).</a:t>
            </a:r>
            <a:endParaRPr lang="en-GB" sz="26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3</a:t>
            </a:fld>
            <a:endParaRPr lang="en-GB"/>
          </a:p>
        </p:txBody>
      </p:sp>
    </p:spTree>
    <p:extLst>
      <p:ext uri="{BB962C8B-B14F-4D97-AF65-F5344CB8AC3E}">
        <p14:creationId xmlns:p14="http://schemas.microsoft.com/office/powerpoint/2010/main" val="2970181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30</a:t>
            </a:fld>
            <a:endParaRPr lang="en-GB"/>
          </a:p>
        </p:txBody>
      </p:sp>
      <p:sp>
        <p:nvSpPr>
          <p:cNvPr id="21" name="Stella a 7 punte 20"/>
          <p:cNvSpPr/>
          <p:nvPr/>
        </p:nvSpPr>
        <p:spPr>
          <a:xfrm>
            <a:off x="2001913" y="700337"/>
            <a:ext cx="660672" cy="588057"/>
          </a:xfrm>
          <a:prstGeom prst="star7">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ttangolo 23"/>
          <p:cNvSpPr/>
          <p:nvPr/>
        </p:nvSpPr>
        <p:spPr>
          <a:xfrm>
            <a:off x="2822166" y="494345"/>
            <a:ext cx="1617582" cy="914400"/>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smtClean="0">
                <a:solidFill>
                  <a:schemeClr val="tx1"/>
                </a:solidFill>
              </a:rPr>
              <a:t>ActorBasic</a:t>
            </a:r>
            <a:endParaRPr lang="en-GB" dirty="0">
              <a:solidFill>
                <a:schemeClr val="tx1"/>
              </a:solidFill>
            </a:endParaRPr>
          </a:p>
        </p:txBody>
      </p:sp>
      <p:sp>
        <p:nvSpPr>
          <p:cNvPr id="26" name="Freccia circolare in giù 25"/>
          <p:cNvSpPr/>
          <p:nvPr/>
        </p:nvSpPr>
        <p:spPr>
          <a:xfrm>
            <a:off x="1895858" y="452526"/>
            <a:ext cx="878694" cy="470446"/>
          </a:xfrm>
          <a:prstGeom prst="curvedDownArrow">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9" name="Rettangolo 28"/>
          <p:cNvSpPr/>
          <p:nvPr/>
        </p:nvSpPr>
        <p:spPr>
          <a:xfrm>
            <a:off x="1382657" y="795417"/>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e 29"/>
          <p:cNvSpPr/>
          <p:nvPr/>
        </p:nvSpPr>
        <p:spPr>
          <a:xfrm>
            <a:off x="3482001" y="1395837"/>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CasellaDiTesto 32"/>
          <p:cNvSpPr txBox="1"/>
          <p:nvPr/>
        </p:nvSpPr>
        <p:spPr>
          <a:xfrm>
            <a:off x="1027465" y="1103728"/>
            <a:ext cx="517321" cy="369332"/>
          </a:xfrm>
          <a:prstGeom prst="rect">
            <a:avLst/>
          </a:prstGeom>
          <a:noFill/>
        </p:spPr>
        <p:txBody>
          <a:bodyPr wrap="none" rtlCol="0">
            <a:spAutoFit/>
          </a:bodyPr>
          <a:lstStyle/>
          <a:p>
            <a:r>
              <a:rPr lang="it-IT" dirty="0" err="1" smtClean="0">
                <a:solidFill>
                  <a:srgbClr val="0070C0"/>
                </a:solidFill>
              </a:rPr>
              <a:t>kaq</a:t>
            </a:r>
            <a:endParaRPr lang="en-GB" dirty="0">
              <a:solidFill>
                <a:srgbClr val="0070C0"/>
              </a:solidFill>
            </a:endParaRPr>
          </a:p>
        </p:txBody>
      </p:sp>
      <p:sp>
        <p:nvSpPr>
          <p:cNvPr id="34" name="Rettangolo 33"/>
          <p:cNvSpPr/>
          <p:nvPr/>
        </p:nvSpPr>
        <p:spPr>
          <a:xfrm>
            <a:off x="1058399" y="788441"/>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ttangolo 36"/>
          <p:cNvSpPr/>
          <p:nvPr/>
        </p:nvSpPr>
        <p:spPr>
          <a:xfrm>
            <a:off x="734141" y="786671"/>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Connettore 4 12"/>
          <p:cNvCxnSpPr>
            <a:stCxn id="21" idx="2"/>
            <a:endCxn id="30" idx="4"/>
          </p:cNvCxnSpPr>
          <p:nvPr/>
        </p:nvCxnSpPr>
        <p:spPr>
          <a:xfrm rot="16200000" flipH="1">
            <a:off x="2831764" y="935894"/>
            <a:ext cx="446691" cy="1151695"/>
          </a:xfrm>
          <a:prstGeom prst="bentConnector3">
            <a:avLst>
              <a:gd name="adj1" fmla="val 151176"/>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CasellaDiTesto 37"/>
          <p:cNvSpPr txBox="1"/>
          <p:nvPr/>
        </p:nvSpPr>
        <p:spPr>
          <a:xfrm>
            <a:off x="3779912" y="1550421"/>
            <a:ext cx="1951688" cy="369332"/>
          </a:xfrm>
          <a:prstGeom prst="rect">
            <a:avLst/>
          </a:prstGeom>
          <a:noFill/>
        </p:spPr>
        <p:txBody>
          <a:bodyPr wrap="none" rtlCol="0">
            <a:spAutoFit/>
          </a:bodyPr>
          <a:lstStyle/>
          <a:p>
            <a:r>
              <a:rPr lang="it-IT" dirty="0" err="1">
                <a:solidFill>
                  <a:srgbClr val="C00000"/>
                </a:solidFill>
              </a:rPr>
              <a:t>a</a:t>
            </a:r>
            <a:r>
              <a:rPr lang="it-IT" dirty="0" err="1" smtClean="0">
                <a:solidFill>
                  <a:srgbClr val="C00000"/>
                </a:solidFill>
              </a:rPr>
              <a:t>bstract</a:t>
            </a:r>
            <a:r>
              <a:rPr lang="it-IT" dirty="0" smtClean="0">
                <a:solidFill>
                  <a:srgbClr val="C00000"/>
                </a:solidFill>
              </a:rPr>
              <a:t> </a:t>
            </a:r>
            <a:r>
              <a:rPr lang="it-IT" dirty="0" err="1" smtClean="0"/>
              <a:t>actorBody</a:t>
            </a:r>
            <a:endParaRPr lang="it-IT" dirty="0" smtClean="0"/>
          </a:p>
        </p:txBody>
      </p:sp>
      <p:sp>
        <p:nvSpPr>
          <p:cNvPr id="39" name="Stella a 7 punte 38"/>
          <p:cNvSpPr/>
          <p:nvPr/>
        </p:nvSpPr>
        <p:spPr>
          <a:xfrm>
            <a:off x="2268067" y="4396153"/>
            <a:ext cx="660672" cy="588057"/>
          </a:xfrm>
          <a:prstGeom prst="star7">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ttangolo 39"/>
          <p:cNvSpPr/>
          <p:nvPr/>
        </p:nvSpPr>
        <p:spPr>
          <a:xfrm>
            <a:off x="3088320" y="4190161"/>
            <a:ext cx="1617582" cy="914400"/>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smtClean="0">
                <a:solidFill>
                  <a:schemeClr val="tx1"/>
                </a:solidFill>
              </a:rPr>
              <a:t>ActorBasic</a:t>
            </a:r>
            <a:endParaRPr lang="en-GB" dirty="0">
              <a:solidFill>
                <a:schemeClr val="tx1"/>
              </a:solidFill>
            </a:endParaRPr>
          </a:p>
        </p:txBody>
      </p:sp>
      <p:sp>
        <p:nvSpPr>
          <p:cNvPr id="41" name="Freccia circolare in giù 40"/>
          <p:cNvSpPr/>
          <p:nvPr/>
        </p:nvSpPr>
        <p:spPr>
          <a:xfrm>
            <a:off x="2162012" y="4148342"/>
            <a:ext cx="878694" cy="470446"/>
          </a:xfrm>
          <a:prstGeom prst="curvedDownArrow">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2" name="Rettangolo 41"/>
          <p:cNvSpPr/>
          <p:nvPr/>
        </p:nvSpPr>
        <p:spPr>
          <a:xfrm>
            <a:off x="1648811" y="4491233"/>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e 42"/>
          <p:cNvSpPr/>
          <p:nvPr/>
        </p:nvSpPr>
        <p:spPr>
          <a:xfrm>
            <a:off x="3748155" y="5091653"/>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ttangolo 44"/>
          <p:cNvSpPr/>
          <p:nvPr/>
        </p:nvSpPr>
        <p:spPr>
          <a:xfrm>
            <a:off x="4525761" y="2805144"/>
            <a:ext cx="1617582" cy="914400"/>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i="1" dirty="0" smtClean="0">
                <a:solidFill>
                  <a:schemeClr val="tx1"/>
                </a:solidFill>
              </a:rPr>
              <a:t>Message-</a:t>
            </a:r>
            <a:r>
              <a:rPr lang="it-IT" sz="1600" i="1" dirty="0" err="1" smtClean="0">
                <a:solidFill>
                  <a:schemeClr val="tx1"/>
                </a:solidFill>
              </a:rPr>
              <a:t>driven</a:t>
            </a:r>
            <a:endParaRPr lang="it-IT" sz="1600" i="1" dirty="0" smtClean="0">
              <a:solidFill>
                <a:schemeClr val="tx1"/>
              </a:solidFill>
            </a:endParaRPr>
          </a:p>
          <a:p>
            <a:pPr algn="ctr"/>
            <a:r>
              <a:rPr lang="it-IT" dirty="0" err="1" smtClean="0">
                <a:solidFill>
                  <a:schemeClr val="tx1"/>
                </a:solidFill>
              </a:rPr>
              <a:t>ApplQActor</a:t>
            </a:r>
            <a:endParaRPr lang="en-GB" dirty="0">
              <a:solidFill>
                <a:schemeClr val="tx1"/>
              </a:solidFill>
            </a:endParaRPr>
          </a:p>
        </p:txBody>
      </p:sp>
      <p:sp>
        <p:nvSpPr>
          <p:cNvPr id="46" name="Triangolo isoscele 45"/>
          <p:cNvSpPr/>
          <p:nvPr/>
        </p:nvSpPr>
        <p:spPr>
          <a:xfrm rot="16200000">
            <a:off x="4668754" y="4482320"/>
            <a:ext cx="361184" cy="286888"/>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CasellaDiTesto 47"/>
          <p:cNvSpPr txBox="1"/>
          <p:nvPr/>
        </p:nvSpPr>
        <p:spPr>
          <a:xfrm>
            <a:off x="2928795" y="2967001"/>
            <a:ext cx="1142620" cy="646331"/>
          </a:xfrm>
          <a:prstGeom prst="rect">
            <a:avLst/>
          </a:prstGeom>
          <a:noFill/>
        </p:spPr>
        <p:txBody>
          <a:bodyPr wrap="none" rtlCol="0">
            <a:spAutoFit/>
          </a:bodyPr>
          <a:lstStyle/>
          <a:p>
            <a:r>
              <a:rPr lang="it-IT" dirty="0" err="1">
                <a:solidFill>
                  <a:srgbClr val="C00000"/>
                </a:solidFill>
              </a:rPr>
              <a:t>o</a:t>
            </a:r>
            <a:r>
              <a:rPr lang="it-IT" dirty="0" err="1" smtClean="0">
                <a:solidFill>
                  <a:srgbClr val="C00000"/>
                </a:solidFill>
              </a:rPr>
              <a:t>verride</a:t>
            </a:r>
            <a:r>
              <a:rPr lang="it-IT" dirty="0" smtClean="0">
                <a:solidFill>
                  <a:srgbClr val="C00000"/>
                </a:solidFill>
              </a:rPr>
              <a:t> </a:t>
            </a:r>
          </a:p>
          <a:p>
            <a:r>
              <a:rPr lang="it-IT" dirty="0" err="1" smtClean="0"/>
              <a:t>actorBody</a:t>
            </a:r>
            <a:endParaRPr lang="en-GB" dirty="0"/>
          </a:p>
        </p:txBody>
      </p:sp>
      <p:sp>
        <p:nvSpPr>
          <p:cNvPr id="49" name="Ovale 48"/>
          <p:cNvSpPr/>
          <p:nvPr/>
        </p:nvSpPr>
        <p:spPr>
          <a:xfrm>
            <a:off x="4227850" y="3092718"/>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Connettore 4 49"/>
          <p:cNvCxnSpPr>
            <a:stCxn id="39" idx="6"/>
            <a:endCxn id="49" idx="2"/>
          </p:cNvCxnSpPr>
          <p:nvPr/>
        </p:nvCxnSpPr>
        <p:spPr>
          <a:xfrm rot="5400000" flipH="1" flipV="1">
            <a:off x="2846222" y="3014526"/>
            <a:ext cx="1133809" cy="162944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293619" y="4799544"/>
            <a:ext cx="517321" cy="369332"/>
          </a:xfrm>
          <a:prstGeom prst="rect">
            <a:avLst/>
          </a:prstGeom>
          <a:noFill/>
        </p:spPr>
        <p:txBody>
          <a:bodyPr wrap="none" rtlCol="0">
            <a:spAutoFit/>
          </a:bodyPr>
          <a:lstStyle/>
          <a:p>
            <a:r>
              <a:rPr lang="it-IT" dirty="0" err="1" smtClean="0">
                <a:solidFill>
                  <a:srgbClr val="0070C0"/>
                </a:solidFill>
              </a:rPr>
              <a:t>kaq</a:t>
            </a:r>
            <a:endParaRPr lang="en-GB" dirty="0">
              <a:solidFill>
                <a:srgbClr val="0070C0"/>
              </a:solidFill>
            </a:endParaRPr>
          </a:p>
        </p:txBody>
      </p:sp>
      <p:sp>
        <p:nvSpPr>
          <p:cNvPr id="52" name="CasellaDiTesto 51"/>
          <p:cNvSpPr txBox="1"/>
          <p:nvPr/>
        </p:nvSpPr>
        <p:spPr>
          <a:xfrm>
            <a:off x="5246944" y="4256432"/>
            <a:ext cx="896399" cy="369332"/>
          </a:xfrm>
          <a:prstGeom prst="rect">
            <a:avLst/>
          </a:prstGeom>
          <a:noFill/>
        </p:spPr>
        <p:txBody>
          <a:bodyPr wrap="none" rtlCol="0">
            <a:spAutoFit/>
          </a:bodyPr>
          <a:lstStyle/>
          <a:p>
            <a:r>
              <a:rPr lang="it-IT" dirty="0" err="1" smtClean="0"/>
              <a:t>inherits</a:t>
            </a:r>
            <a:endParaRPr lang="en-GB" dirty="0"/>
          </a:p>
        </p:txBody>
      </p:sp>
      <p:sp>
        <p:nvSpPr>
          <p:cNvPr id="53" name="Rettangolo 52"/>
          <p:cNvSpPr/>
          <p:nvPr/>
        </p:nvSpPr>
        <p:spPr>
          <a:xfrm>
            <a:off x="1324553" y="4484257"/>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ttangolo 53"/>
          <p:cNvSpPr/>
          <p:nvPr/>
        </p:nvSpPr>
        <p:spPr>
          <a:xfrm>
            <a:off x="1000295" y="4482487"/>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Connettore 4 19"/>
          <p:cNvCxnSpPr>
            <a:stCxn id="45" idx="2"/>
            <a:endCxn id="46" idx="3"/>
          </p:cNvCxnSpPr>
          <p:nvPr/>
        </p:nvCxnSpPr>
        <p:spPr>
          <a:xfrm rot="5400000">
            <a:off x="4710561" y="4001773"/>
            <a:ext cx="906220" cy="34176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7" name="CasellaDiTesto 56"/>
          <p:cNvSpPr txBox="1"/>
          <p:nvPr/>
        </p:nvSpPr>
        <p:spPr>
          <a:xfrm>
            <a:off x="4071415" y="5086561"/>
            <a:ext cx="1757276" cy="338554"/>
          </a:xfrm>
          <a:prstGeom prst="rect">
            <a:avLst/>
          </a:prstGeom>
          <a:noFill/>
        </p:spPr>
        <p:txBody>
          <a:bodyPr wrap="none" rtlCol="0">
            <a:spAutoFit/>
          </a:bodyPr>
          <a:lstStyle/>
          <a:p>
            <a:r>
              <a:rPr lang="it-IT" sz="1600" dirty="0" err="1">
                <a:solidFill>
                  <a:srgbClr val="C00000"/>
                </a:solidFill>
              </a:rPr>
              <a:t>a</a:t>
            </a:r>
            <a:r>
              <a:rPr lang="it-IT" sz="1600" dirty="0" err="1" smtClean="0">
                <a:solidFill>
                  <a:srgbClr val="C00000"/>
                </a:solidFill>
              </a:rPr>
              <a:t>bstract</a:t>
            </a:r>
            <a:r>
              <a:rPr lang="it-IT" sz="1600" dirty="0" smtClean="0">
                <a:solidFill>
                  <a:srgbClr val="C00000"/>
                </a:solidFill>
              </a:rPr>
              <a:t> </a:t>
            </a:r>
            <a:r>
              <a:rPr lang="it-IT" sz="1600" dirty="0" err="1" smtClean="0"/>
              <a:t>actorBody</a:t>
            </a:r>
            <a:endParaRPr lang="it-IT" sz="1600" dirty="0" smtClean="0"/>
          </a:p>
        </p:txBody>
      </p:sp>
      <p:sp>
        <p:nvSpPr>
          <p:cNvPr id="58" name="Rettangolo 57"/>
          <p:cNvSpPr/>
          <p:nvPr/>
        </p:nvSpPr>
        <p:spPr>
          <a:xfrm>
            <a:off x="1810940" y="1224079"/>
            <a:ext cx="785536" cy="369332"/>
          </a:xfrm>
          <a:prstGeom prst="rect">
            <a:avLst/>
          </a:prstGeom>
        </p:spPr>
        <p:txBody>
          <a:bodyPr wrap="none">
            <a:spAutoFit/>
          </a:bodyPr>
          <a:lstStyle/>
          <a:p>
            <a:r>
              <a:rPr lang="en-GB" dirty="0" err="1">
                <a:solidFill>
                  <a:srgbClr val="C00000"/>
                </a:solidFill>
              </a:rPr>
              <a:t>kactor</a:t>
            </a:r>
            <a:endParaRPr lang="en-GB" dirty="0">
              <a:solidFill>
                <a:srgbClr val="C00000"/>
              </a:solidFill>
            </a:endParaRPr>
          </a:p>
        </p:txBody>
      </p:sp>
    </p:spTree>
    <p:extLst>
      <p:ext uri="{BB962C8B-B14F-4D97-AF65-F5344CB8AC3E}">
        <p14:creationId xmlns:p14="http://schemas.microsoft.com/office/powerpoint/2010/main" val="3730578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31</a:t>
            </a:fld>
            <a:endParaRPr lang="en-GB"/>
          </a:p>
        </p:txBody>
      </p:sp>
      <p:sp>
        <p:nvSpPr>
          <p:cNvPr id="41" name="Rettangolo 40"/>
          <p:cNvSpPr/>
          <p:nvPr/>
        </p:nvSpPr>
        <p:spPr>
          <a:xfrm>
            <a:off x="2457266" y="2879210"/>
            <a:ext cx="1617582" cy="914400"/>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smtClean="0">
                <a:solidFill>
                  <a:schemeClr val="tx1"/>
                </a:solidFill>
              </a:rPr>
              <a:t>ActorBasic</a:t>
            </a:r>
            <a:endParaRPr lang="en-GB" dirty="0">
              <a:solidFill>
                <a:schemeClr val="tx1"/>
              </a:solidFill>
            </a:endParaRPr>
          </a:p>
        </p:txBody>
      </p:sp>
      <p:sp>
        <p:nvSpPr>
          <p:cNvPr id="46" name="Ovale 45"/>
          <p:cNvSpPr/>
          <p:nvPr/>
        </p:nvSpPr>
        <p:spPr>
          <a:xfrm>
            <a:off x="3117101" y="3780702"/>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riangolo isoscele 47"/>
          <p:cNvSpPr/>
          <p:nvPr/>
        </p:nvSpPr>
        <p:spPr>
          <a:xfrm rot="16200000">
            <a:off x="4037700" y="3163196"/>
            <a:ext cx="361184" cy="286888"/>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9" name="Connettore 1 48"/>
          <p:cNvCxnSpPr>
            <a:stCxn id="48" idx="3"/>
            <a:endCxn id="52" idx="1"/>
          </p:cNvCxnSpPr>
          <p:nvPr/>
        </p:nvCxnSpPr>
        <p:spPr>
          <a:xfrm flipV="1">
            <a:off x="4361736" y="3294836"/>
            <a:ext cx="599244" cy="11804"/>
          </a:xfrm>
          <a:prstGeom prst="line">
            <a:avLst/>
          </a:prstGeom>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7037893" y="2831372"/>
            <a:ext cx="993862" cy="369332"/>
          </a:xfrm>
          <a:prstGeom prst="rect">
            <a:avLst/>
          </a:prstGeom>
          <a:noFill/>
        </p:spPr>
        <p:txBody>
          <a:bodyPr wrap="none" rtlCol="0">
            <a:spAutoFit/>
          </a:bodyPr>
          <a:lstStyle/>
          <a:p>
            <a:r>
              <a:rPr lang="it-IT" dirty="0" err="1" smtClean="0"/>
              <a:t>fsmwork</a:t>
            </a:r>
            <a:endParaRPr lang="en-GB" dirty="0"/>
          </a:p>
        </p:txBody>
      </p:sp>
      <p:sp>
        <p:nvSpPr>
          <p:cNvPr id="52" name="Rettangolo 51"/>
          <p:cNvSpPr/>
          <p:nvPr/>
        </p:nvSpPr>
        <p:spPr>
          <a:xfrm>
            <a:off x="4960980" y="2837636"/>
            <a:ext cx="1727352" cy="914400"/>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smtClean="0">
                <a:solidFill>
                  <a:schemeClr val="tx1"/>
                </a:solidFill>
              </a:rPr>
              <a:t>ActorBasicFsm</a:t>
            </a:r>
            <a:endParaRPr lang="en-GB" dirty="0">
              <a:solidFill>
                <a:schemeClr val="tx1"/>
              </a:solidFill>
            </a:endParaRPr>
          </a:p>
        </p:txBody>
      </p:sp>
      <p:sp>
        <p:nvSpPr>
          <p:cNvPr id="53" name="CasellaDiTesto 52"/>
          <p:cNvSpPr txBox="1"/>
          <p:nvPr/>
        </p:nvSpPr>
        <p:spPr>
          <a:xfrm>
            <a:off x="5895272" y="3997436"/>
            <a:ext cx="2136483" cy="369332"/>
          </a:xfrm>
          <a:prstGeom prst="rect">
            <a:avLst/>
          </a:prstGeom>
          <a:noFill/>
        </p:spPr>
        <p:txBody>
          <a:bodyPr wrap="square" rtlCol="0">
            <a:spAutoFit/>
          </a:bodyPr>
          <a:lstStyle/>
          <a:p>
            <a:r>
              <a:rPr lang="it-IT" dirty="0" err="1">
                <a:solidFill>
                  <a:srgbClr val="C00000"/>
                </a:solidFill>
              </a:rPr>
              <a:t>o</a:t>
            </a:r>
            <a:r>
              <a:rPr lang="it-IT" dirty="0" err="1" smtClean="0">
                <a:solidFill>
                  <a:srgbClr val="C00000"/>
                </a:solidFill>
              </a:rPr>
              <a:t>verride</a:t>
            </a:r>
            <a:r>
              <a:rPr lang="it-IT" dirty="0" smtClean="0">
                <a:solidFill>
                  <a:srgbClr val="C00000"/>
                </a:solidFill>
              </a:rPr>
              <a:t> </a:t>
            </a:r>
            <a:r>
              <a:rPr lang="it-IT" dirty="0" err="1" smtClean="0"/>
              <a:t>actorBody</a:t>
            </a:r>
            <a:endParaRPr lang="en-GB" dirty="0"/>
          </a:p>
        </p:txBody>
      </p:sp>
      <p:sp>
        <p:nvSpPr>
          <p:cNvPr id="54" name="Ovale 53"/>
          <p:cNvSpPr/>
          <p:nvPr/>
        </p:nvSpPr>
        <p:spPr>
          <a:xfrm>
            <a:off x="5597362" y="3752036"/>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0" name="Connettore 4 59"/>
          <p:cNvCxnSpPr>
            <a:stCxn id="81" idx="2"/>
            <a:endCxn id="54" idx="4"/>
          </p:cNvCxnSpPr>
          <p:nvPr/>
        </p:nvCxnSpPr>
        <p:spPr>
          <a:xfrm rot="16200000" flipH="1">
            <a:off x="3796102" y="2141071"/>
            <a:ext cx="460846" cy="3439585"/>
          </a:xfrm>
          <a:prstGeom prst="bentConnector3">
            <a:avLst>
              <a:gd name="adj1" fmla="val 149604"/>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Rettangolo 62"/>
          <p:cNvSpPr/>
          <p:nvPr/>
        </p:nvSpPr>
        <p:spPr>
          <a:xfrm>
            <a:off x="4958794" y="1315521"/>
            <a:ext cx="1727352" cy="914400"/>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i="1" dirty="0" smtClean="0">
                <a:solidFill>
                  <a:schemeClr val="tx1"/>
                </a:solidFill>
              </a:rPr>
              <a:t>Message-</a:t>
            </a:r>
            <a:r>
              <a:rPr lang="it-IT" sz="1400" i="1" dirty="0" err="1" smtClean="0">
                <a:solidFill>
                  <a:schemeClr val="tx1"/>
                </a:solidFill>
              </a:rPr>
              <a:t>based</a:t>
            </a:r>
            <a:r>
              <a:rPr lang="it-IT" sz="1400" i="1" dirty="0" smtClean="0">
                <a:solidFill>
                  <a:schemeClr val="tx1"/>
                </a:solidFill>
              </a:rPr>
              <a:t> (</a:t>
            </a:r>
            <a:r>
              <a:rPr lang="it-IT" sz="1400" i="1" dirty="0" err="1" smtClean="0">
                <a:solidFill>
                  <a:schemeClr val="tx1"/>
                </a:solidFill>
              </a:rPr>
              <a:t>fsm</a:t>
            </a:r>
            <a:r>
              <a:rPr lang="it-IT" sz="1400" i="1" dirty="0" smtClean="0">
                <a:solidFill>
                  <a:schemeClr val="tx1"/>
                </a:solidFill>
              </a:rPr>
              <a:t>)</a:t>
            </a:r>
            <a:endParaRPr lang="it-IT" sz="1400" i="1" dirty="0">
              <a:solidFill>
                <a:schemeClr val="tx1"/>
              </a:solidFill>
            </a:endParaRPr>
          </a:p>
          <a:p>
            <a:pPr algn="ctr"/>
            <a:r>
              <a:rPr lang="it-IT" dirty="0" err="1" smtClean="0">
                <a:solidFill>
                  <a:schemeClr val="tx1"/>
                </a:solidFill>
              </a:rPr>
              <a:t>ApplFsmQActor</a:t>
            </a:r>
            <a:endParaRPr lang="en-GB" dirty="0">
              <a:solidFill>
                <a:schemeClr val="tx1"/>
              </a:solidFill>
            </a:endParaRPr>
          </a:p>
        </p:txBody>
      </p:sp>
      <p:sp>
        <p:nvSpPr>
          <p:cNvPr id="64" name="Triangolo isoscele 63"/>
          <p:cNvSpPr/>
          <p:nvPr/>
        </p:nvSpPr>
        <p:spPr>
          <a:xfrm flipH="1" flipV="1">
            <a:off x="5644064" y="2500542"/>
            <a:ext cx="361184" cy="286888"/>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6" name="Connettore 1 65"/>
          <p:cNvCxnSpPr>
            <a:stCxn id="63" idx="2"/>
            <a:endCxn id="64" idx="3"/>
          </p:cNvCxnSpPr>
          <p:nvPr/>
        </p:nvCxnSpPr>
        <p:spPr>
          <a:xfrm>
            <a:off x="5822470" y="2229921"/>
            <a:ext cx="2186" cy="270621"/>
          </a:xfrm>
          <a:prstGeom prst="line">
            <a:avLst/>
          </a:prstGeom>
        </p:spPr>
        <p:style>
          <a:lnRef idx="1">
            <a:schemeClr val="accent1"/>
          </a:lnRef>
          <a:fillRef idx="0">
            <a:schemeClr val="accent1"/>
          </a:fillRef>
          <a:effectRef idx="0">
            <a:schemeClr val="accent1"/>
          </a:effectRef>
          <a:fontRef idx="minor">
            <a:schemeClr val="tx1"/>
          </a:fontRef>
        </p:style>
      </p:cxnSp>
      <p:sp>
        <p:nvSpPr>
          <p:cNvPr id="67" name="Ovale 66"/>
          <p:cNvSpPr/>
          <p:nvPr/>
        </p:nvSpPr>
        <p:spPr>
          <a:xfrm>
            <a:off x="6686146" y="3093890"/>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Connettore 4 68"/>
          <p:cNvCxnSpPr>
            <a:stCxn id="54" idx="6"/>
            <a:endCxn id="67" idx="6"/>
          </p:cNvCxnSpPr>
          <p:nvPr/>
        </p:nvCxnSpPr>
        <p:spPr>
          <a:xfrm flipV="1">
            <a:off x="5895273" y="3263516"/>
            <a:ext cx="1088784" cy="658146"/>
          </a:xfrm>
          <a:prstGeom prst="bentConnector3">
            <a:avLst>
              <a:gd name="adj1" fmla="val 120996"/>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CasellaDiTesto 70"/>
          <p:cNvSpPr txBox="1"/>
          <p:nvPr/>
        </p:nvSpPr>
        <p:spPr>
          <a:xfrm>
            <a:off x="455838" y="188640"/>
            <a:ext cx="896399" cy="369332"/>
          </a:xfrm>
          <a:prstGeom prst="rect">
            <a:avLst/>
          </a:prstGeom>
          <a:noFill/>
        </p:spPr>
        <p:txBody>
          <a:bodyPr wrap="none" rtlCol="0">
            <a:spAutoFit/>
          </a:bodyPr>
          <a:lstStyle/>
          <a:p>
            <a:r>
              <a:rPr lang="it-IT" dirty="0" err="1" smtClean="0"/>
              <a:t>inherits</a:t>
            </a:r>
            <a:endParaRPr lang="en-GB" dirty="0"/>
          </a:p>
        </p:txBody>
      </p:sp>
      <p:cxnSp>
        <p:nvCxnSpPr>
          <p:cNvPr id="73" name="Connettore 4 72"/>
          <p:cNvCxnSpPr>
            <a:stCxn id="67" idx="0"/>
            <a:endCxn id="74" idx="4"/>
          </p:cNvCxnSpPr>
          <p:nvPr/>
        </p:nvCxnSpPr>
        <p:spPr>
          <a:xfrm rot="5400000" flipH="1" flipV="1">
            <a:off x="6287941" y="2541185"/>
            <a:ext cx="1099867" cy="55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Ovale 73"/>
          <p:cNvSpPr/>
          <p:nvPr/>
        </p:nvSpPr>
        <p:spPr>
          <a:xfrm>
            <a:off x="6691691" y="1654772"/>
            <a:ext cx="297911" cy="339251"/>
          </a:xfrm>
          <a:prstGeom prst="ellips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Stella a 7 punte 80"/>
          <p:cNvSpPr/>
          <p:nvPr/>
        </p:nvSpPr>
        <p:spPr>
          <a:xfrm>
            <a:off x="1829384" y="3042381"/>
            <a:ext cx="660672" cy="588057"/>
          </a:xfrm>
          <a:prstGeom prst="star7">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Freccia circolare in giù 81"/>
          <p:cNvSpPr/>
          <p:nvPr/>
        </p:nvSpPr>
        <p:spPr>
          <a:xfrm>
            <a:off x="1723329" y="2794570"/>
            <a:ext cx="878694" cy="470446"/>
          </a:xfrm>
          <a:prstGeom prst="curvedDownArrow">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3" name="Rettangolo 82"/>
          <p:cNvSpPr/>
          <p:nvPr/>
        </p:nvSpPr>
        <p:spPr>
          <a:xfrm>
            <a:off x="1352237" y="3221127"/>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CasellaDiTesto 83"/>
          <p:cNvSpPr txBox="1"/>
          <p:nvPr/>
        </p:nvSpPr>
        <p:spPr>
          <a:xfrm>
            <a:off x="997045" y="3529438"/>
            <a:ext cx="517321" cy="369332"/>
          </a:xfrm>
          <a:prstGeom prst="rect">
            <a:avLst/>
          </a:prstGeom>
          <a:noFill/>
        </p:spPr>
        <p:txBody>
          <a:bodyPr wrap="none" rtlCol="0">
            <a:spAutoFit/>
          </a:bodyPr>
          <a:lstStyle/>
          <a:p>
            <a:r>
              <a:rPr lang="it-IT" dirty="0" err="1" smtClean="0">
                <a:solidFill>
                  <a:srgbClr val="0070C0"/>
                </a:solidFill>
              </a:rPr>
              <a:t>kaq</a:t>
            </a:r>
            <a:endParaRPr lang="en-GB" dirty="0">
              <a:solidFill>
                <a:srgbClr val="0070C0"/>
              </a:solidFill>
            </a:endParaRPr>
          </a:p>
        </p:txBody>
      </p:sp>
      <p:sp>
        <p:nvSpPr>
          <p:cNvPr id="85" name="Rettangolo 84"/>
          <p:cNvSpPr/>
          <p:nvPr/>
        </p:nvSpPr>
        <p:spPr>
          <a:xfrm>
            <a:off x="1027979" y="3214151"/>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Rettangolo 85"/>
          <p:cNvSpPr/>
          <p:nvPr/>
        </p:nvSpPr>
        <p:spPr>
          <a:xfrm>
            <a:off x="703721" y="3212381"/>
            <a:ext cx="324258" cy="26906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CasellaDiTesto 95"/>
          <p:cNvSpPr txBox="1"/>
          <p:nvPr/>
        </p:nvSpPr>
        <p:spPr>
          <a:xfrm>
            <a:off x="3415012" y="3860863"/>
            <a:ext cx="1757276" cy="338554"/>
          </a:xfrm>
          <a:prstGeom prst="rect">
            <a:avLst/>
          </a:prstGeom>
          <a:noFill/>
        </p:spPr>
        <p:txBody>
          <a:bodyPr wrap="none" rtlCol="0">
            <a:spAutoFit/>
          </a:bodyPr>
          <a:lstStyle/>
          <a:p>
            <a:r>
              <a:rPr lang="it-IT" sz="1600" dirty="0" err="1">
                <a:solidFill>
                  <a:srgbClr val="C00000"/>
                </a:solidFill>
              </a:rPr>
              <a:t>a</a:t>
            </a:r>
            <a:r>
              <a:rPr lang="it-IT" sz="1600" dirty="0" err="1" smtClean="0">
                <a:solidFill>
                  <a:srgbClr val="C00000"/>
                </a:solidFill>
              </a:rPr>
              <a:t>bstract</a:t>
            </a:r>
            <a:r>
              <a:rPr lang="it-IT" sz="1600" dirty="0" smtClean="0">
                <a:solidFill>
                  <a:srgbClr val="C00000"/>
                </a:solidFill>
              </a:rPr>
              <a:t> </a:t>
            </a:r>
            <a:r>
              <a:rPr lang="it-IT" sz="1600" dirty="0" err="1" smtClean="0"/>
              <a:t>actorBody</a:t>
            </a:r>
            <a:endParaRPr lang="it-IT" sz="1600" dirty="0" smtClean="0"/>
          </a:p>
        </p:txBody>
      </p:sp>
      <p:sp>
        <p:nvSpPr>
          <p:cNvPr id="97" name="CasellaDiTesto 96"/>
          <p:cNvSpPr txBox="1"/>
          <p:nvPr/>
        </p:nvSpPr>
        <p:spPr>
          <a:xfrm>
            <a:off x="6963513" y="1624691"/>
            <a:ext cx="654346" cy="369332"/>
          </a:xfrm>
          <a:prstGeom prst="rect">
            <a:avLst/>
          </a:prstGeom>
          <a:noFill/>
        </p:spPr>
        <p:txBody>
          <a:bodyPr wrap="none" rtlCol="0">
            <a:spAutoFit/>
          </a:bodyPr>
          <a:lstStyle/>
          <a:p>
            <a:r>
              <a:rPr lang="it-IT" dirty="0" smtClean="0"/>
              <a:t>body</a:t>
            </a:r>
            <a:endParaRPr lang="en-GB" dirty="0"/>
          </a:p>
        </p:txBody>
      </p:sp>
    </p:spTree>
    <p:extLst>
      <p:ext uri="{BB962C8B-B14F-4D97-AF65-F5344CB8AC3E}">
        <p14:creationId xmlns:p14="http://schemas.microsoft.com/office/powerpoint/2010/main" val="2630125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lnSpcReduction="10000"/>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3951897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normAutofit/>
          </a:bodyPr>
          <a:lstStyle/>
          <a:p>
            <a:r>
              <a:rPr lang="it-IT" dirty="0"/>
              <a:t>Specifica della grammatica</a:t>
            </a:r>
          </a:p>
        </p:txBody>
      </p:sp>
      <p:sp>
        <p:nvSpPr>
          <p:cNvPr id="4" name="Segnaposto piè di pagina 3"/>
          <p:cNvSpPr>
            <a:spLocks noGrp="1"/>
          </p:cNvSpPr>
          <p:nvPr>
            <p:ph type="ftr" sz="quarter" idx="11"/>
          </p:nvPr>
        </p:nvSpPr>
        <p:spPr/>
        <p:txBody>
          <a:bodyPr/>
          <a:lstStyle/>
          <a:p>
            <a:r>
              <a:rPr lang="it-IT"/>
              <a:t>AN University of Bologna</a:t>
            </a:r>
          </a:p>
        </p:txBody>
      </p:sp>
      <p:sp>
        <p:nvSpPr>
          <p:cNvPr id="6" name="CasellaDiTesto 5"/>
          <p:cNvSpPr txBox="1"/>
          <p:nvPr/>
        </p:nvSpPr>
        <p:spPr>
          <a:xfrm>
            <a:off x="500034" y="1164134"/>
            <a:ext cx="8144089" cy="4801314"/>
          </a:xfrm>
          <a:prstGeom prst="rect">
            <a:avLst/>
          </a:prstGeom>
          <a:noFill/>
        </p:spPr>
        <p:txBody>
          <a:bodyPr wrap="none" rtlCol="0">
            <a:spAutoFit/>
          </a:bodyPr>
          <a:lstStyle/>
          <a:p>
            <a:r>
              <a:rPr lang="it-IT" b="1" dirty="0" err="1"/>
              <a:t>grammar</a:t>
            </a:r>
            <a:r>
              <a:rPr lang="it-IT" b="1" dirty="0"/>
              <a:t> </a:t>
            </a:r>
            <a:r>
              <a:rPr lang="it-IT" b="1" dirty="0" err="1"/>
              <a:t>it.unibo.xtext.Entities</a:t>
            </a:r>
            <a:r>
              <a:rPr lang="it-IT" b="1" dirty="0"/>
              <a:t> </a:t>
            </a:r>
            <a:r>
              <a:rPr lang="it-IT" b="1" dirty="0" err="1"/>
              <a:t>with</a:t>
            </a:r>
            <a:r>
              <a:rPr lang="it-IT" b="1" dirty="0"/>
              <a:t> </a:t>
            </a:r>
            <a:r>
              <a:rPr lang="it-IT" b="1" dirty="0" err="1"/>
              <a:t>org.eclipse.xtext.common.Terminals</a:t>
            </a:r>
            <a:endParaRPr lang="it-IT" b="1" dirty="0"/>
          </a:p>
          <a:p>
            <a:r>
              <a:rPr lang="it-IT" b="1" dirty="0">
                <a:solidFill>
                  <a:srgbClr val="0070C0"/>
                </a:solidFill>
              </a:rPr>
              <a:t>generate </a:t>
            </a:r>
            <a:r>
              <a:rPr lang="it-IT" b="1" dirty="0" err="1">
                <a:solidFill>
                  <a:srgbClr val="0070C0"/>
                </a:solidFill>
              </a:rPr>
              <a:t>entities</a:t>
            </a:r>
            <a:r>
              <a:rPr lang="it-IT" b="1" dirty="0">
                <a:solidFill>
                  <a:srgbClr val="0070C0"/>
                </a:solidFill>
              </a:rPr>
              <a:t> "http://www.unibo.it/</a:t>
            </a:r>
            <a:r>
              <a:rPr lang="it-IT" b="1" dirty="0" err="1">
                <a:solidFill>
                  <a:srgbClr val="0070C0"/>
                </a:solidFill>
              </a:rPr>
              <a:t>xtext</a:t>
            </a:r>
            <a:r>
              <a:rPr lang="it-IT" b="1" dirty="0">
                <a:solidFill>
                  <a:srgbClr val="0070C0"/>
                </a:solidFill>
              </a:rPr>
              <a:t>/</a:t>
            </a:r>
            <a:r>
              <a:rPr lang="it-IT" b="1" dirty="0" err="1">
                <a:solidFill>
                  <a:srgbClr val="0070C0"/>
                </a:solidFill>
              </a:rPr>
              <a:t>Entities</a:t>
            </a:r>
            <a:r>
              <a:rPr lang="it-IT" b="1" dirty="0"/>
              <a:t>"</a:t>
            </a:r>
          </a:p>
          <a:p>
            <a:endParaRPr lang="it-IT" dirty="0"/>
          </a:p>
          <a:p>
            <a:r>
              <a:rPr lang="it-IT" dirty="0" err="1"/>
              <a:t>Model</a:t>
            </a:r>
            <a:r>
              <a:rPr lang="it-IT" dirty="0"/>
              <a:t> :		(imports</a:t>
            </a:r>
            <a:r>
              <a:rPr lang="it-IT" dirty="0">
                <a:solidFill>
                  <a:srgbClr val="C00000"/>
                </a:solidFill>
              </a:rPr>
              <a:t>+=</a:t>
            </a:r>
            <a:r>
              <a:rPr lang="it-IT" dirty="0"/>
              <a:t>Import)</a:t>
            </a:r>
            <a:r>
              <a:rPr lang="it-IT" dirty="0">
                <a:solidFill>
                  <a:srgbClr val="C00000"/>
                </a:solidFill>
              </a:rPr>
              <a:t>*</a:t>
            </a:r>
          </a:p>
          <a:p>
            <a:r>
              <a:rPr lang="it-IT" dirty="0"/>
              <a:t>		(types</a:t>
            </a:r>
            <a:r>
              <a:rPr lang="it-IT" dirty="0">
                <a:solidFill>
                  <a:srgbClr val="C00000"/>
                </a:solidFill>
              </a:rPr>
              <a:t>+=</a:t>
            </a:r>
            <a:r>
              <a:rPr lang="it-IT" dirty="0"/>
              <a:t>Type)</a:t>
            </a:r>
            <a:r>
              <a:rPr lang="it-IT" dirty="0">
                <a:solidFill>
                  <a:srgbClr val="C00000"/>
                </a:solidFill>
              </a:rPr>
              <a:t>*	</a:t>
            </a:r>
            <a:r>
              <a:rPr lang="it-IT" dirty="0"/>
              <a:t>;</a:t>
            </a:r>
          </a:p>
          <a:p>
            <a:endParaRPr lang="it-IT" dirty="0"/>
          </a:p>
          <a:p>
            <a:r>
              <a:rPr lang="it-IT" dirty="0"/>
              <a:t>Import :		</a:t>
            </a:r>
            <a:r>
              <a:rPr lang="it-IT" b="1" dirty="0">
                <a:solidFill>
                  <a:srgbClr val="00B050"/>
                </a:solidFill>
              </a:rPr>
              <a:t>'</a:t>
            </a:r>
            <a:r>
              <a:rPr lang="it-IT" b="1" dirty="0" err="1">
                <a:solidFill>
                  <a:srgbClr val="00B050"/>
                </a:solidFill>
              </a:rPr>
              <a:t>import</a:t>
            </a:r>
            <a:r>
              <a:rPr lang="it-IT" dirty="0"/>
              <a:t>' </a:t>
            </a:r>
            <a:r>
              <a:rPr lang="it-IT" dirty="0" err="1"/>
              <a:t>importURI</a:t>
            </a:r>
            <a:r>
              <a:rPr lang="it-IT" dirty="0"/>
              <a:t> </a:t>
            </a:r>
            <a:r>
              <a:rPr lang="it-IT" dirty="0">
                <a:solidFill>
                  <a:srgbClr val="C00000"/>
                </a:solidFill>
              </a:rPr>
              <a:t>= </a:t>
            </a:r>
            <a:r>
              <a:rPr lang="it-IT" dirty="0"/>
              <a:t>STRING;</a:t>
            </a:r>
          </a:p>
          <a:p>
            <a:endParaRPr lang="it-IT" dirty="0"/>
          </a:p>
          <a:p>
            <a:r>
              <a:rPr lang="it-IT" dirty="0" err="1"/>
              <a:t>Type</a:t>
            </a:r>
            <a:r>
              <a:rPr lang="it-IT" dirty="0"/>
              <a:t>:		</a:t>
            </a:r>
            <a:r>
              <a:rPr lang="it-IT" dirty="0" err="1"/>
              <a:t>SimpleType</a:t>
            </a:r>
            <a:r>
              <a:rPr lang="it-IT" dirty="0"/>
              <a:t> </a:t>
            </a:r>
            <a:r>
              <a:rPr lang="it-IT" dirty="0">
                <a:solidFill>
                  <a:srgbClr val="C00000"/>
                </a:solidFill>
              </a:rPr>
              <a:t>| </a:t>
            </a:r>
            <a:r>
              <a:rPr lang="it-IT" dirty="0" err="1"/>
              <a:t>Entity</a:t>
            </a:r>
            <a:r>
              <a:rPr lang="it-IT" dirty="0"/>
              <a:t>;</a:t>
            </a:r>
          </a:p>
          <a:p>
            <a:endParaRPr lang="it-IT" dirty="0"/>
          </a:p>
          <a:p>
            <a:r>
              <a:rPr lang="it-IT" dirty="0" err="1"/>
              <a:t>SimpleType</a:t>
            </a:r>
            <a:r>
              <a:rPr lang="it-IT" dirty="0"/>
              <a:t>:	</a:t>
            </a:r>
            <a:r>
              <a:rPr lang="it-IT" b="1" dirty="0">
                <a:solidFill>
                  <a:srgbClr val="00B050"/>
                </a:solidFill>
              </a:rPr>
              <a:t>'</a:t>
            </a:r>
            <a:r>
              <a:rPr lang="it-IT" b="1" dirty="0" err="1">
                <a:solidFill>
                  <a:srgbClr val="00B050"/>
                </a:solidFill>
              </a:rPr>
              <a:t>type</a:t>
            </a:r>
            <a:r>
              <a:rPr lang="it-IT" dirty="0"/>
              <a:t>' </a:t>
            </a:r>
            <a:r>
              <a:rPr lang="it-IT" dirty="0" err="1"/>
              <a:t>name</a:t>
            </a:r>
            <a:r>
              <a:rPr lang="it-IT" dirty="0"/>
              <a:t> =</a:t>
            </a:r>
            <a:r>
              <a:rPr lang="it-IT" b="1" dirty="0">
                <a:solidFill>
                  <a:srgbClr val="FF0000"/>
                </a:solidFill>
              </a:rPr>
              <a:t> ID</a:t>
            </a:r>
            <a:r>
              <a:rPr lang="it-IT" dirty="0"/>
              <a:t>;</a:t>
            </a:r>
          </a:p>
          <a:p>
            <a:endParaRPr lang="it-IT" dirty="0"/>
          </a:p>
          <a:p>
            <a:r>
              <a:rPr lang="it-IT" dirty="0" err="1"/>
              <a:t>Entity</a:t>
            </a:r>
            <a:r>
              <a:rPr lang="it-IT" dirty="0"/>
              <a:t> :	</a:t>
            </a:r>
            <a:r>
              <a:rPr lang="it-IT" b="1" dirty="0">
                <a:solidFill>
                  <a:srgbClr val="00B050"/>
                </a:solidFill>
              </a:rPr>
              <a:t>'</a:t>
            </a:r>
            <a:r>
              <a:rPr lang="it-IT" b="1" dirty="0" err="1">
                <a:solidFill>
                  <a:srgbClr val="00B050"/>
                </a:solidFill>
              </a:rPr>
              <a:t>entity</a:t>
            </a:r>
            <a:r>
              <a:rPr lang="it-IT" dirty="0"/>
              <a:t>' </a:t>
            </a:r>
            <a:r>
              <a:rPr lang="it-IT" dirty="0" err="1"/>
              <a:t>name</a:t>
            </a:r>
            <a:r>
              <a:rPr lang="it-IT" dirty="0" err="1">
                <a:solidFill>
                  <a:srgbClr val="C00000"/>
                </a:solidFill>
              </a:rPr>
              <a:t>=</a:t>
            </a:r>
            <a:r>
              <a:rPr lang="it-IT" dirty="0" err="1"/>
              <a:t>ID</a:t>
            </a:r>
            <a:r>
              <a:rPr lang="it-IT" dirty="0"/>
              <a:t> (</a:t>
            </a:r>
            <a:r>
              <a:rPr lang="it-IT" b="1" dirty="0">
                <a:solidFill>
                  <a:srgbClr val="00B050"/>
                </a:solidFill>
              </a:rPr>
              <a:t>'</a:t>
            </a:r>
            <a:r>
              <a:rPr lang="it-IT" b="1" dirty="0" err="1">
                <a:solidFill>
                  <a:srgbClr val="00B050"/>
                </a:solidFill>
              </a:rPr>
              <a:t>extends</a:t>
            </a:r>
            <a:r>
              <a:rPr lang="it-IT" dirty="0"/>
              <a:t>' </a:t>
            </a:r>
            <a:r>
              <a:rPr lang="it-IT" dirty="0" err="1"/>
              <a:t>extends</a:t>
            </a:r>
            <a:r>
              <a:rPr lang="it-IT" dirty="0" err="1">
                <a:solidFill>
                  <a:srgbClr val="C00000"/>
                </a:solidFill>
              </a:rPr>
              <a:t>=</a:t>
            </a:r>
            <a:r>
              <a:rPr lang="it-IT" dirty="0">
                <a:solidFill>
                  <a:srgbClr val="C00000"/>
                </a:solidFill>
              </a:rPr>
              <a:t> [</a:t>
            </a:r>
            <a:r>
              <a:rPr lang="it-IT" dirty="0"/>
              <a:t> </a:t>
            </a:r>
            <a:r>
              <a:rPr lang="it-IT" dirty="0" err="1"/>
              <a:t>Entity</a:t>
            </a:r>
            <a:r>
              <a:rPr lang="it-IT" dirty="0"/>
              <a:t> </a:t>
            </a:r>
            <a:r>
              <a:rPr lang="it-IT" dirty="0">
                <a:solidFill>
                  <a:srgbClr val="C00000"/>
                </a:solidFill>
              </a:rPr>
              <a:t>]</a:t>
            </a:r>
            <a:r>
              <a:rPr lang="it-IT" dirty="0"/>
              <a:t> )</a:t>
            </a:r>
            <a:r>
              <a:rPr lang="it-IT" dirty="0">
                <a:solidFill>
                  <a:srgbClr val="C00000"/>
                </a:solidFill>
              </a:rPr>
              <a:t>?</a:t>
            </a:r>
            <a:r>
              <a:rPr lang="it-IT" dirty="0"/>
              <a:t> '</a:t>
            </a:r>
            <a:r>
              <a:rPr lang="it-IT" b="1" dirty="0">
                <a:solidFill>
                  <a:srgbClr val="00B050"/>
                </a:solidFill>
              </a:rPr>
              <a:t>{</a:t>
            </a:r>
            <a:r>
              <a:rPr lang="it-IT" dirty="0"/>
              <a:t>'</a:t>
            </a:r>
          </a:p>
          <a:p>
            <a:r>
              <a:rPr lang="it-IT" dirty="0"/>
              <a:t>	properties+=Property*</a:t>
            </a:r>
          </a:p>
          <a:p>
            <a:r>
              <a:rPr lang="it-IT" dirty="0"/>
              <a:t>	'</a:t>
            </a:r>
            <a:r>
              <a:rPr lang="it-IT" b="1" dirty="0">
                <a:solidFill>
                  <a:srgbClr val="00B050"/>
                </a:solidFill>
              </a:rPr>
              <a:t>}</a:t>
            </a:r>
            <a:r>
              <a:rPr lang="it-IT" dirty="0"/>
              <a:t>';</a:t>
            </a:r>
          </a:p>
          <a:p>
            <a:endParaRPr lang="it-IT" dirty="0"/>
          </a:p>
          <a:p>
            <a:r>
              <a:rPr lang="it-IT" dirty="0" err="1"/>
              <a:t>Property</a:t>
            </a:r>
            <a:r>
              <a:rPr lang="it-IT" dirty="0"/>
              <a:t>:	</a:t>
            </a:r>
            <a:r>
              <a:rPr lang="en-US" b="1" dirty="0">
                <a:solidFill>
                  <a:srgbClr val="00B050"/>
                </a:solidFill>
              </a:rPr>
              <a:t>'property</a:t>
            </a:r>
            <a:r>
              <a:rPr lang="en-US" dirty="0"/>
              <a:t>' name=ID '</a:t>
            </a:r>
            <a:r>
              <a:rPr lang="en-US" b="1" dirty="0">
                <a:solidFill>
                  <a:srgbClr val="00B050"/>
                </a:solidFill>
              </a:rPr>
              <a:t>:</a:t>
            </a:r>
            <a:r>
              <a:rPr lang="en-US" dirty="0"/>
              <a:t>' type</a:t>
            </a:r>
            <a:r>
              <a:rPr lang="en-US" dirty="0">
                <a:solidFill>
                  <a:srgbClr val="C00000"/>
                </a:solidFill>
              </a:rPr>
              <a:t>= [ </a:t>
            </a:r>
            <a:r>
              <a:rPr lang="en-US" dirty="0"/>
              <a:t>Type </a:t>
            </a:r>
            <a:r>
              <a:rPr lang="en-US" dirty="0">
                <a:solidFill>
                  <a:srgbClr val="C00000"/>
                </a:solidFill>
              </a:rPr>
              <a:t>]</a:t>
            </a:r>
            <a:r>
              <a:rPr lang="en-US" dirty="0"/>
              <a:t> ( many </a:t>
            </a:r>
            <a:r>
              <a:rPr lang="en-US" dirty="0">
                <a:solidFill>
                  <a:srgbClr val="C00000"/>
                </a:solidFill>
              </a:rPr>
              <a:t>?=</a:t>
            </a:r>
            <a:r>
              <a:rPr lang="en-US" dirty="0"/>
              <a:t> '</a:t>
            </a:r>
            <a:r>
              <a:rPr lang="en-US" dirty="0">
                <a:solidFill>
                  <a:srgbClr val="00B050"/>
                </a:solidFill>
              </a:rPr>
              <a:t>[]</a:t>
            </a:r>
            <a:r>
              <a:rPr lang="en-US" dirty="0"/>
              <a:t>')?;</a:t>
            </a:r>
            <a:endParaRPr lang="it-IT" dirty="0"/>
          </a:p>
        </p:txBody>
      </p:sp>
      <p:sp>
        <p:nvSpPr>
          <p:cNvPr id="7" name="TextBox 5"/>
          <p:cNvSpPr txBox="1"/>
          <p:nvPr/>
        </p:nvSpPr>
        <p:spPr>
          <a:xfrm>
            <a:off x="6215074" y="1785926"/>
            <a:ext cx="2276905" cy="52322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sz="2800" dirty="0"/>
              <a:t>EBNF </a:t>
            </a:r>
            <a:r>
              <a:rPr lang="it-IT" sz="2800" dirty="0" err="1"/>
              <a:t>notation</a:t>
            </a:r>
            <a:endParaRPr lang="it-IT" sz="2800" dirty="0"/>
          </a:p>
        </p:txBody>
      </p:sp>
      <p:sp>
        <p:nvSpPr>
          <p:cNvPr id="8" name="CasellaDiTesto 7"/>
          <p:cNvSpPr txBox="1"/>
          <p:nvPr/>
        </p:nvSpPr>
        <p:spPr>
          <a:xfrm>
            <a:off x="6000760" y="3143248"/>
            <a:ext cx="3143240" cy="954107"/>
          </a:xfrm>
          <a:prstGeom prst="rect">
            <a:avLst/>
          </a:prstGeom>
          <a:solidFill>
            <a:srgbClr val="FFFF00"/>
          </a:solidFill>
        </p:spPr>
        <p:txBody>
          <a:bodyPr wrap="square" rtlCol="0">
            <a:spAutoFit/>
          </a:bodyPr>
          <a:lstStyle/>
          <a:p>
            <a:r>
              <a:rPr lang="en-US" sz="1400" dirty="0"/>
              <a:t>The grammar is a collection of Rules. </a:t>
            </a:r>
          </a:p>
          <a:p>
            <a:endParaRPr lang="en-US" sz="1400" dirty="0"/>
          </a:p>
          <a:p>
            <a:r>
              <a:rPr lang="en-US" sz="1400" dirty="0"/>
              <a:t>Rules start with </a:t>
            </a:r>
            <a:r>
              <a:rPr lang="it-IT" sz="1400" dirty="0" err="1"/>
              <a:t>their</a:t>
            </a:r>
            <a:r>
              <a:rPr lang="it-IT" sz="1400" dirty="0"/>
              <a:t> </a:t>
            </a:r>
            <a:r>
              <a:rPr lang="it-IT" sz="1400" dirty="0" err="1"/>
              <a:t>name</a:t>
            </a:r>
            <a:r>
              <a:rPr lang="it-IT" sz="1400" dirty="0"/>
              <a:t> </a:t>
            </a:r>
            <a:r>
              <a:rPr lang="it-IT" sz="1400" dirty="0" err="1"/>
              <a:t>followed</a:t>
            </a:r>
            <a:r>
              <a:rPr lang="it-IT" sz="1400" dirty="0"/>
              <a:t> </a:t>
            </a:r>
            <a:r>
              <a:rPr lang="it-IT" sz="1400" dirty="0" err="1"/>
              <a:t>by</a:t>
            </a:r>
            <a:r>
              <a:rPr lang="it-IT" sz="1400" dirty="0"/>
              <a:t> </a:t>
            </a:r>
            <a:r>
              <a:rPr lang="it-IT" sz="1400" dirty="0">
                <a:solidFill>
                  <a:srgbClr val="FF0000"/>
                </a:solidFill>
              </a:rPr>
              <a:t>:</a:t>
            </a:r>
            <a:r>
              <a:rPr lang="it-IT" sz="1400" dirty="0">
                <a:solidFill>
                  <a:srgbClr val="C00000"/>
                </a:solidFill>
              </a:rPr>
              <a:t> </a:t>
            </a:r>
            <a:r>
              <a:rPr lang="it-IT" sz="1400" dirty="0"/>
              <a:t>and </a:t>
            </a:r>
            <a:r>
              <a:rPr lang="it-IT" sz="1400" dirty="0" err="1"/>
              <a:t>ending</a:t>
            </a:r>
            <a:r>
              <a:rPr lang="it-IT" sz="1400" dirty="0"/>
              <a:t> </a:t>
            </a:r>
            <a:r>
              <a:rPr lang="it-IT" sz="1400" dirty="0" err="1"/>
              <a:t>with</a:t>
            </a:r>
            <a:r>
              <a:rPr lang="it-IT" sz="1400" dirty="0"/>
              <a:t> </a:t>
            </a:r>
            <a:r>
              <a:rPr lang="it-IT" sz="1400" dirty="0">
                <a:solidFill>
                  <a:srgbClr val="FF0000"/>
                </a:solidFill>
              </a:rPr>
              <a:t>;</a:t>
            </a:r>
          </a:p>
        </p:txBody>
      </p:sp>
      <p:sp>
        <p:nvSpPr>
          <p:cNvPr id="9" name="CasellaDiTesto 8"/>
          <p:cNvSpPr txBox="1"/>
          <p:nvPr/>
        </p:nvSpPr>
        <p:spPr>
          <a:xfrm>
            <a:off x="6000760" y="6119336"/>
            <a:ext cx="3143240" cy="738664"/>
          </a:xfrm>
          <a:prstGeom prst="rect">
            <a:avLst/>
          </a:prstGeom>
          <a:solidFill>
            <a:srgbClr val="FFFF00"/>
          </a:solidFill>
        </p:spPr>
        <p:txBody>
          <a:bodyPr wrap="square" rtlCol="0">
            <a:spAutoFit/>
          </a:bodyPr>
          <a:lstStyle/>
          <a:p>
            <a:r>
              <a:rPr lang="it-IT" sz="1400" dirty="0"/>
              <a:t>The </a:t>
            </a:r>
            <a:r>
              <a:rPr lang="it-IT" sz="1400" dirty="0" err="1"/>
              <a:t>editor</a:t>
            </a:r>
            <a:r>
              <a:rPr lang="it-IT" sz="1400" dirty="0"/>
              <a:t> </a:t>
            </a:r>
            <a:r>
              <a:rPr lang="it-IT" sz="1400" dirty="0" err="1"/>
              <a:t>provides</a:t>
            </a:r>
            <a:r>
              <a:rPr lang="it-IT" sz="1400" dirty="0"/>
              <a:t> code </a:t>
            </a:r>
            <a:r>
              <a:rPr lang="it-IT" sz="1400" dirty="0" err="1"/>
              <a:t>completion</a:t>
            </a:r>
            <a:r>
              <a:rPr lang="it-IT" sz="1400" dirty="0"/>
              <a:t> and </a:t>
            </a:r>
            <a:r>
              <a:rPr lang="it-IT" sz="1400" dirty="0" err="1"/>
              <a:t>constraint</a:t>
            </a:r>
            <a:r>
              <a:rPr lang="it-IT" sz="1400" dirty="0"/>
              <a:t> </a:t>
            </a:r>
            <a:r>
              <a:rPr lang="it-IT" sz="1400" dirty="0" err="1"/>
              <a:t>checking</a:t>
            </a:r>
            <a:r>
              <a:rPr lang="it-IT" sz="1400" dirty="0"/>
              <a:t> </a:t>
            </a:r>
            <a:r>
              <a:rPr lang="it-IT" sz="1400" dirty="0" err="1"/>
              <a:t>for</a:t>
            </a:r>
            <a:r>
              <a:rPr lang="it-IT" sz="1400" dirty="0"/>
              <a:t> the </a:t>
            </a:r>
            <a:r>
              <a:rPr lang="it-IT" sz="1400" dirty="0" err="1"/>
              <a:t>grammars</a:t>
            </a:r>
            <a:r>
              <a:rPr lang="it-IT" sz="1400" dirty="0"/>
              <a:t> </a:t>
            </a:r>
            <a:r>
              <a:rPr lang="it-IT" sz="1400" dirty="0" err="1"/>
              <a:t>themselves</a:t>
            </a:r>
            <a:endParaRPr lang="it-IT" sz="1400" dirty="0"/>
          </a:p>
        </p:txBody>
      </p:sp>
    </p:spTree>
    <p:extLst>
      <p:ext uri="{BB962C8B-B14F-4D97-AF65-F5344CB8AC3E}">
        <p14:creationId xmlns:p14="http://schemas.microsoft.com/office/powerpoint/2010/main" val="346834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34</a:t>
            </a:fld>
            <a:endParaRPr lang="en-GB"/>
          </a:p>
        </p:txBody>
      </p:sp>
      <p:sp>
        <p:nvSpPr>
          <p:cNvPr id="4" name="Rettangolo 3"/>
          <p:cNvSpPr/>
          <p:nvPr/>
        </p:nvSpPr>
        <p:spPr>
          <a:xfrm>
            <a:off x="1933331" y="356031"/>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2 5"/>
          <p:cNvCxnSpPr/>
          <p:nvPr/>
        </p:nvCxnSpPr>
        <p:spPr>
          <a:xfrm>
            <a:off x="421163" y="631312"/>
            <a:ext cx="1520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a:off x="489985" y="125198"/>
            <a:ext cx="1382623" cy="461665"/>
          </a:xfrm>
          <a:prstGeom prst="rect">
            <a:avLst/>
          </a:prstGeom>
          <a:noFill/>
        </p:spPr>
        <p:txBody>
          <a:bodyPr wrap="none" rtlCol="0">
            <a:spAutoFit/>
          </a:bodyPr>
          <a:lstStyle/>
          <a:p>
            <a:r>
              <a:rPr lang="it-IT" sz="2400" dirty="0"/>
              <a:t>a:Int, b:Int</a:t>
            </a:r>
            <a:endParaRPr lang="en-GB" sz="2400" dirty="0"/>
          </a:p>
        </p:txBody>
      </p:sp>
      <p:sp>
        <p:nvSpPr>
          <p:cNvPr id="12" name="CasellaDiTesto 11"/>
          <p:cNvSpPr txBox="1"/>
          <p:nvPr/>
        </p:nvSpPr>
        <p:spPr>
          <a:xfrm>
            <a:off x="2653411" y="413230"/>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7" name="Rettangolo 16"/>
          <p:cNvSpPr/>
          <p:nvPr/>
        </p:nvSpPr>
        <p:spPr>
          <a:xfrm>
            <a:off x="4671251" y="343280"/>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8" name="Connettore 2 17"/>
          <p:cNvCxnSpPr/>
          <p:nvPr/>
        </p:nvCxnSpPr>
        <p:spPr>
          <a:xfrm>
            <a:off x="3919217" y="618561"/>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CasellaDiTesto 19"/>
          <p:cNvSpPr txBox="1"/>
          <p:nvPr/>
        </p:nvSpPr>
        <p:spPr>
          <a:xfrm>
            <a:off x="5350063" y="400479"/>
            <a:ext cx="760144" cy="461665"/>
          </a:xfrm>
          <a:prstGeom prst="rect">
            <a:avLst/>
          </a:prstGeom>
          <a:noFill/>
        </p:spPr>
        <p:txBody>
          <a:bodyPr wrap="none" rtlCol="0">
            <a:spAutoFit/>
          </a:bodyPr>
          <a:lstStyle/>
          <a:p>
            <a:r>
              <a:rPr lang="it-IT" sz="2400" dirty="0"/>
              <a:t> Unit</a:t>
            </a:r>
            <a:endParaRPr lang="en-GB" sz="2400" dirty="0"/>
          </a:p>
        </p:txBody>
      </p:sp>
      <p:sp>
        <p:nvSpPr>
          <p:cNvPr id="11" name="Rettangolo 10"/>
          <p:cNvSpPr/>
          <p:nvPr/>
        </p:nvSpPr>
        <p:spPr>
          <a:xfrm>
            <a:off x="1933331" y="1522968"/>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3" name="Connettore 2 12"/>
          <p:cNvCxnSpPr/>
          <p:nvPr/>
        </p:nvCxnSpPr>
        <p:spPr>
          <a:xfrm>
            <a:off x="1181297" y="1798249"/>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ttangolo 13"/>
          <p:cNvSpPr/>
          <p:nvPr/>
        </p:nvSpPr>
        <p:spPr>
          <a:xfrm>
            <a:off x="1381344" y="14110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 name="CasellaDiTesto 14"/>
          <p:cNvSpPr txBox="1"/>
          <p:nvPr/>
        </p:nvSpPr>
        <p:spPr>
          <a:xfrm>
            <a:off x="2731183" y="1567416"/>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6" name="Rettangolo 15"/>
          <p:cNvSpPr/>
          <p:nvPr/>
        </p:nvSpPr>
        <p:spPr>
          <a:xfrm>
            <a:off x="4629983" y="1510216"/>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9" name="Connettore 2 18"/>
          <p:cNvCxnSpPr/>
          <p:nvPr/>
        </p:nvCxnSpPr>
        <p:spPr>
          <a:xfrm>
            <a:off x="3877949" y="1785497"/>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ttangolo 20"/>
          <p:cNvSpPr/>
          <p:nvPr/>
        </p:nvSpPr>
        <p:spPr>
          <a:xfrm>
            <a:off x="5391331" y="16542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7" name="CasellaDiTesto 26"/>
          <p:cNvSpPr txBox="1"/>
          <p:nvPr/>
        </p:nvSpPr>
        <p:spPr>
          <a:xfrm>
            <a:off x="3877949" y="1249980"/>
            <a:ext cx="720069" cy="461665"/>
          </a:xfrm>
          <a:prstGeom prst="rect">
            <a:avLst/>
          </a:prstGeom>
          <a:noFill/>
        </p:spPr>
        <p:txBody>
          <a:bodyPr wrap="none" rtlCol="0">
            <a:spAutoFit/>
          </a:bodyPr>
          <a:lstStyle>
            <a:defPPr>
              <a:defRPr lang="en-US"/>
            </a:defPPr>
            <a:lvl1pPr>
              <a:defRPr sz="2400"/>
            </a:lvl1pPr>
          </a:lstStyle>
          <a:p>
            <a:r>
              <a:rPr lang="it-IT" dirty="0"/>
              <a:t>k:Int</a:t>
            </a:r>
            <a:endParaRPr lang="en-GB" dirty="0"/>
          </a:p>
        </p:txBody>
      </p:sp>
      <p:sp>
        <p:nvSpPr>
          <p:cNvPr id="26" name="Ovale 33">
            <a:extLst>
              <a:ext uri="{FF2B5EF4-FFF2-40B4-BE49-F238E27FC236}">
                <a16:creationId xmlns="" xmlns:a16="http://schemas.microsoft.com/office/drawing/2014/main" id="{EE7E7EAA-6204-4C59-9F31-DF632E43B747}"/>
              </a:ext>
            </a:extLst>
          </p:cNvPr>
          <p:cNvSpPr/>
          <p:nvPr/>
        </p:nvSpPr>
        <p:spPr>
          <a:xfrm>
            <a:off x="4732119" y="2421406"/>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CasellaDiTesto 19">
            <a:extLst>
              <a:ext uri="{FF2B5EF4-FFF2-40B4-BE49-F238E27FC236}">
                <a16:creationId xmlns="" xmlns:a16="http://schemas.microsoft.com/office/drawing/2014/main" id="{7B23BAA7-7D89-43BE-B88E-D25D840BA294}"/>
              </a:ext>
            </a:extLst>
          </p:cNvPr>
          <p:cNvSpPr txBox="1"/>
          <p:nvPr/>
        </p:nvSpPr>
        <p:spPr>
          <a:xfrm>
            <a:off x="4589841" y="3252959"/>
            <a:ext cx="253596" cy="461665"/>
          </a:xfrm>
          <a:prstGeom prst="rect">
            <a:avLst/>
          </a:prstGeom>
          <a:noFill/>
        </p:spPr>
        <p:txBody>
          <a:bodyPr wrap="none" rtlCol="0">
            <a:spAutoFit/>
          </a:bodyPr>
          <a:lstStyle/>
          <a:p>
            <a:r>
              <a:rPr lang="it-IT" sz="2400" dirty="0"/>
              <a:t> </a:t>
            </a:r>
            <a:endParaRPr lang="en-GB" sz="2400" dirty="0"/>
          </a:p>
        </p:txBody>
      </p:sp>
      <p:sp>
        <p:nvSpPr>
          <p:cNvPr id="10" name="Rectangle 4">
            <a:extLst>
              <a:ext uri="{FF2B5EF4-FFF2-40B4-BE49-F238E27FC236}">
                <a16:creationId xmlns="" xmlns:a16="http://schemas.microsoft.com/office/drawing/2014/main" id="{9285CE8F-211F-4A96-BEFB-E42C50887C6A}"/>
              </a:ext>
            </a:extLst>
          </p:cNvPr>
          <p:cNvSpPr>
            <a:spLocks noChangeArrowheads="1"/>
          </p:cNvSpPr>
          <p:nvPr/>
        </p:nvSpPr>
        <p:spPr bwMode="auto">
          <a:xfrm>
            <a:off x="4427984" y="3108944"/>
            <a:ext cx="3225563"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clientWenvTcpObj</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to read sonar data) </a:t>
            </a:r>
          </a:p>
        </p:txBody>
      </p:sp>
      <p:cxnSp>
        <p:nvCxnSpPr>
          <p:cNvPr id="29" name="Connettore 2 126">
            <a:extLst>
              <a:ext uri="{FF2B5EF4-FFF2-40B4-BE49-F238E27FC236}">
                <a16:creationId xmlns="" xmlns:a16="http://schemas.microsoft.com/office/drawing/2014/main" id="{0AA0E6A2-F525-4C64-9B41-8AAC54C8346D}"/>
              </a:ext>
            </a:extLst>
          </p:cNvPr>
          <p:cNvCxnSpPr/>
          <p:nvPr/>
        </p:nvCxnSpPr>
        <p:spPr>
          <a:xfrm flipH="1">
            <a:off x="5111951" y="25848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0" name="Connettore 2 9">
            <a:extLst>
              <a:ext uri="{FF2B5EF4-FFF2-40B4-BE49-F238E27FC236}">
                <a16:creationId xmlns="" xmlns:a16="http://schemas.microsoft.com/office/drawing/2014/main" id="{01EF4D93-4E7B-4DFB-AE38-808AA1CF2663}"/>
              </a:ext>
            </a:extLst>
          </p:cNvPr>
          <p:cNvCxnSpPr>
            <a:cxnSpLocks/>
          </p:cNvCxnSpPr>
          <p:nvPr/>
        </p:nvCxnSpPr>
        <p:spPr>
          <a:xfrm>
            <a:off x="3026434" y="2808162"/>
            <a:ext cx="1705685" cy="10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5">
            <a:extLst>
              <a:ext uri="{FF2B5EF4-FFF2-40B4-BE49-F238E27FC236}">
                <a16:creationId xmlns="" xmlns:a16="http://schemas.microsoft.com/office/drawing/2014/main" id="{663699FD-7F2E-4DD1-B4BF-227A041C24B8}"/>
              </a:ext>
            </a:extLst>
          </p:cNvPr>
          <p:cNvSpPr>
            <a:spLocks noChangeArrowheads="1"/>
          </p:cNvSpPr>
          <p:nvPr/>
        </p:nvSpPr>
        <p:spPr bwMode="auto">
          <a:xfrm>
            <a:off x="2916205" y="2298314"/>
            <a:ext cx="1906291"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sendMsg</a:t>
            </a:r>
            <a:r>
              <a:rPr lang="en-US" altLang="en-US" sz="1400" dirty="0">
                <a:latin typeface="Arial" panose="020B0604020202020204" pitchFamily="34" charset="0"/>
                <a:cs typeface="Arial" panose="020B0604020202020204" pitchFamily="34" charset="0"/>
              </a:rPr>
              <a:t>(</a:t>
            </a:r>
          </a:p>
          <a:p>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jsonString</a:t>
            </a:r>
            <a:r>
              <a:rPr lang="en-US" altLang="en-US" sz="1400" dirty="0">
                <a:latin typeface="Arial" panose="020B0604020202020204" pitchFamily="34" charset="0"/>
                <a:cs typeface="Arial" panose="020B0604020202020204" pitchFamily="34" charset="0"/>
              </a:rPr>
              <a:t>: String) </a:t>
            </a:r>
          </a:p>
        </p:txBody>
      </p:sp>
      <p:sp>
        <p:nvSpPr>
          <p:cNvPr id="45" name="Rectangle 5">
            <a:extLst>
              <a:ext uri="{FF2B5EF4-FFF2-40B4-BE49-F238E27FC236}">
                <a16:creationId xmlns="" xmlns:a16="http://schemas.microsoft.com/office/drawing/2014/main" id="{E24D6CA4-2BC9-4AE1-95CB-AED96FDB9560}"/>
              </a:ext>
            </a:extLst>
          </p:cNvPr>
          <p:cNvSpPr>
            <a:spLocks noChangeArrowheads="1"/>
          </p:cNvSpPr>
          <p:nvPr/>
        </p:nvSpPr>
        <p:spPr bwMode="auto">
          <a:xfrm>
            <a:off x="5524606" y="2362874"/>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46" name="Ovale 33">
            <a:extLst>
              <a:ext uri="{FF2B5EF4-FFF2-40B4-BE49-F238E27FC236}">
                <a16:creationId xmlns="" xmlns:a16="http://schemas.microsoft.com/office/drawing/2014/main" id="{9DB22A3B-B6A7-4E63-A408-51B043370910}"/>
              </a:ext>
            </a:extLst>
          </p:cNvPr>
          <p:cNvSpPr/>
          <p:nvPr/>
        </p:nvSpPr>
        <p:spPr>
          <a:xfrm>
            <a:off x="5759721" y="2650146"/>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48" name="Straight Arrow Connector 47">
            <a:extLst>
              <a:ext uri="{FF2B5EF4-FFF2-40B4-BE49-F238E27FC236}">
                <a16:creationId xmlns="" xmlns:a16="http://schemas.microsoft.com/office/drawing/2014/main" id="{68E3D2D9-1905-4E34-9DAF-86766AC88CC1}"/>
              </a:ext>
            </a:extLst>
          </p:cNvPr>
          <p:cNvCxnSpPr>
            <a:stCxn id="26" idx="6"/>
            <a:endCxn id="46" idx="2"/>
          </p:cNvCxnSpPr>
          <p:nvPr/>
        </p:nvCxnSpPr>
        <p:spPr>
          <a:xfrm>
            <a:off x="5481840" y="2781446"/>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ttangolo arrotondato 30"/>
          <p:cNvSpPr/>
          <p:nvPr/>
        </p:nvSpPr>
        <p:spPr>
          <a:xfrm>
            <a:off x="1107923" y="4077072"/>
            <a:ext cx="2664296" cy="1872208"/>
          </a:xfrm>
          <a:prstGeom prst="round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2" name="Gruppo 31"/>
          <p:cNvGrpSpPr/>
          <p:nvPr/>
        </p:nvGrpSpPr>
        <p:grpSpPr>
          <a:xfrm>
            <a:off x="1250609" y="4363968"/>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Rettangolo 36"/>
          <p:cNvSpPr/>
          <p:nvPr/>
        </p:nvSpPr>
        <p:spPr>
          <a:xfrm>
            <a:off x="1838855" y="3824277"/>
            <a:ext cx="914400"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2400" dirty="0">
                <a:solidFill>
                  <a:schemeClr val="tx1"/>
                </a:solidFill>
              </a:rPr>
              <a:t>ctx1</a:t>
            </a:r>
            <a:endParaRPr lang="en-GB" sz="2400" dirty="0">
              <a:solidFill>
                <a:schemeClr val="tx1"/>
              </a:solidFill>
            </a:endParaRPr>
          </a:p>
        </p:txBody>
      </p:sp>
      <p:grpSp>
        <p:nvGrpSpPr>
          <p:cNvPr id="38" name="Gruppo 37"/>
          <p:cNvGrpSpPr/>
          <p:nvPr/>
        </p:nvGrpSpPr>
        <p:grpSpPr>
          <a:xfrm>
            <a:off x="2639496" y="5020505"/>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2" name="Rettangolo arrotondato 41"/>
          <p:cNvSpPr/>
          <p:nvPr/>
        </p:nvSpPr>
        <p:spPr>
          <a:xfrm>
            <a:off x="4132259" y="4127618"/>
            <a:ext cx="2592288" cy="1872208"/>
          </a:xfrm>
          <a:prstGeom prst="round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3" name="Gruppo 42"/>
          <p:cNvGrpSpPr/>
          <p:nvPr/>
        </p:nvGrpSpPr>
        <p:grpSpPr>
          <a:xfrm>
            <a:off x="5161234" y="4599817"/>
            <a:ext cx="812663" cy="763297"/>
            <a:chOff x="2441713" y="1277482"/>
            <a:chExt cx="812663" cy="763297"/>
          </a:xfrm>
        </p:grpSpPr>
        <p:sp>
          <p:nvSpPr>
            <p:cNvPr id="44" name="Parallelogramma 4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7" name="Ovale 46"/>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9" name="Triangolo isoscele 48"/>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0" name="Rettangolo 49"/>
          <p:cNvSpPr/>
          <p:nvPr/>
        </p:nvSpPr>
        <p:spPr>
          <a:xfrm>
            <a:off x="4971203" y="3874823"/>
            <a:ext cx="914400"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2400" dirty="0">
                <a:solidFill>
                  <a:schemeClr val="tx1"/>
                </a:solidFill>
              </a:rPr>
              <a:t>ctx2</a:t>
            </a:r>
            <a:endParaRPr lang="en-GB" sz="2400" dirty="0">
              <a:solidFill>
                <a:schemeClr val="tx1"/>
              </a:solidFill>
            </a:endParaRPr>
          </a:p>
        </p:txBody>
      </p:sp>
      <p:cxnSp>
        <p:nvCxnSpPr>
          <p:cNvPr id="51" name="Connettore 2 50"/>
          <p:cNvCxnSpPr>
            <a:stCxn id="35" idx="6"/>
            <a:endCxn id="47" idx="1"/>
          </p:cNvCxnSpPr>
          <p:nvPr/>
        </p:nvCxnSpPr>
        <p:spPr>
          <a:xfrm flipV="1">
            <a:off x="2000330" y="4748487"/>
            <a:ext cx="3270698" cy="18738"/>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2" name="Triangolo isoscele 51"/>
          <p:cNvSpPr/>
          <p:nvPr/>
        </p:nvSpPr>
        <p:spPr>
          <a:xfrm rot="16200000">
            <a:off x="2059479" y="489022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53" name="Connettore 4 52"/>
          <p:cNvCxnSpPr>
            <a:stCxn id="35" idx="4"/>
          </p:cNvCxnSpPr>
          <p:nvPr/>
        </p:nvCxnSpPr>
        <p:spPr>
          <a:xfrm rot="16200000" flipH="1">
            <a:off x="1998109" y="4754626"/>
            <a:ext cx="268751" cy="101402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5400000" flipH="1">
            <a:off x="2526650" y="532638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55" name="Connettore 4 54"/>
          <p:cNvCxnSpPr>
            <a:stCxn id="40" idx="1"/>
            <a:endCxn id="52" idx="3"/>
          </p:cNvCxnSpPr>
          <p:nvPr/>
        </p:nvCxnSpPr>
        <p:spPr>
          <a:xfrm rot="16200000" flipV="1">
            <a:off x="2356150" y="4776035"/>
            <a:ext cx="209318" cy="576962"/>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grpSp>
        <p:nvGrpSpPr>
          <p:cNvPr id="56" name="Gruppo 55"/>
          <p:cNvGrpSpPr/>
          <p:nvPr/>
        </p:nvGrpSpPr>
        <p:grpSpPr>
          <a:xfrm flipH="1">
            <a:off x="4636765" y="5297809"/>
            <a:ext cx="468196" cy="152639"/>
            <a:chOff x="5133975" y="5295900"/>
            <a:chExt cx="342900" cy="238125"/>
          </a:xfrm>
        </p:grpSpPr>
        <p:sp>
          <p:nvSpPr>
            <p:cNvPr id="57" name="Figura a mano libera 56"/>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Figura a mano libera 57"/>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9" name="Figura a mano libera 58"/>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30499274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35</a:t>
            </a:fld>
            <a:endParaRPr lang="en-GB"/>
          </a:p>
        </p:txBody>
      </p:sp>
      <p:grpSp>
        <p:nvGrpSpPr>
          <p:cNvPr id="22" name="Gruppo 82">
            <a:extLst>
              <a:ext uri="{FF2B5EF4-FFF2-40B4-BE49-F238E27FC236}">
                <a16:creationId xmlns="" xmlns:a16="http://schemas.microsoft.com/office/drawing/2014/main" id="{D2ACE5A8-9046-43C9-855F-EC0E0754E6E4}"/>
              </a:ext>
            </a:extLst>
          </p:cNvPr>
          <p:cNvGrpSpPr/>
          <p:nvPr/>
        </p:nvGrpSpPr>
        <p:grpSpPr>
          <a:xfrm>
            <a:off x="1254461" y="297213"/>
            <a:ext cx="866156" cy="763297"/>
            <a:chOff x="1194666" y="2417771"/>
            <a:chExt cx="866156" cy="763297"/>
          </a:xfrm>
        </p:grpSpPr>
        <p:sp>
          <p:nvSpPr>
            <p:cNvPr id="23" name="Ovale 38">
              <a:extLst>
                <a:ext uri="{FF2B5EF4-FFF2-40B4-BE49-F238E27FC236}">
                  <a16:creationId xmlns="" xmlns:a16="http://schemas.microsoft.com/office/drawing/2014/main" id="{A3C33013-DAC5-4DE5-9575-78DF66227DDF}"/>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4" name="Rettangolo 39">
              <a:extLst>
                <a:ext uri="{FF2B5EF4-FFF2-40B4-BE49-F238E27FC236}">
                  <a16:creationId xmlns="" xmlns:a16="http://schemas.microsoft.com/office/drawing/2014/main" id="{94A5922D-9265-4A79-9770-BC1C16A107C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5" name="Triangolo isoscele 42">
              <a:extLst>
                <a:ext uri="{FF2B5EF4-FFF2-40B4-BE49-F238E27FC236}">
                  <a16:creationId xmlns="" xmlns:a16="http://schemas.microsoft.com/office/drawing/2014/main" id="{A0FD7BD4-A807-4F3B-A3BC-009F1B02A9D4}"/>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6" name="Rectangle 4">
            <a:extLst>
              <a:ext uri="{FF2B5EF4-FFF2-40B4-BE49-F238E27FC236}">
                <a16:creationId xmlns="" xmlns:a16="http://schemas.microsoft.com/office/drawing/2014/main" id="{751C612F-85E8-46CD-9D97-711C49FABD7D}"/>
              </a:ext>
            </a:extLst>
          </p:cNvPr>
          <p:cNvSpPr>
            <a:spLocks noChangeArrowheads="1"/>
          </p:cNvSpPr>
          <p:nvPr/>
        </p:nvSpPr>
        <p:spPr bwMode="auto">
          <a:xfrm>
            <a:off x="1166751" y="1168425"/>
            <a:ext cx="1378647"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robotActorTry</a:t>
            </a:r>
            <a:endParaRPr lang="en-US" altLang="en-US" sz="1400" dirty="0">
              <a:latin typeface="Arial" panose="020B0604020202020204" pitchFamily="34" charset="0"/>
              <a:cs typeface="Arial" panose="020B0604020202020204" pitchFamily="34" charset="0"/>
            </a:endParaRPr>
          </a:p>
        </p:txBody>
      </p:sp>
      <p:sp>
        <p:nvSpPr>
          <p:cNvPr id="38" name="Ovale 33">
            <a:extLst>
              <a:ext uri="{FF2B5EF4-FFF2-40B4-BE49-F238E27FC236}">
                <a16:creationId xmlns="" xmlns:a16="http://schemas.microsoft.com/office/drawing/2014/main" id="{AE821BAD-5AB7-466B-8291-7E14ADF08024}"/>
              </a:ext>
            </a:extLst>
          </p:cNvPr>
          <p:cNvSpPr/>
          <p:nvPr/>
        </p:nvSpPr>
        <p:spPr>
          <a:xfrm>
            <a:off x="3937672" y="365198"/>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9" name="CasellaDiTesto 19">
            <a:extLst>
              <a:ext uri="{FF2B5EF4-FFF2-40B4-BE49-F238E27FC236}">
                <a16:creationId xmlns="" xmlns:a16="http://schemas.microsoft.com/office/drawing/2014/main" id="{EF542A0F-AE9B-4720-A22D-4000E774217C}"/>
              </a:ext>
            </a:extLst>
          </p:cNvPr>
          <p:cNvSpPr txBox="1"/>
          <p:nvPr/>
        </p:nvSpPr>
        <p:spPr>
          <a:xfrm>
            <a:off x="3795394" y="1196751"/>
            <a:ext cx="253596" cy="461665"/>
          </a:xfrm>
          <a:prstGeom prst="rect">
            <a:avLst/>
          </a:prstGeom>
          <a:noFill/>
        </p:spPr>
        <p:txBody>
          <a:bodyPr wrap="none" rtlCol="0">
            <a:spAutoFit/>
          </a:bodyPr>
          <a:lstStyle/>
          <a:p>
            <a:r>
              <a:rPr lang="it-IT" sz="2400" dirty="0"/>
              <a:t> </a:t>
            </a:r>
            <a:endParaRPr lang="en-GB" sz="2400" dirty="0"/>
          </a:p>
        </p:txBody>
      </p:sp>
      <p:sp>
        <p:nvSpPr>
          <p:cNvPr id="40" name="Rectangle 4">
            <a:extLst>
              <a:ext uri="{FF2B5EF4-FFF2-40B4-BE49-F238E27FC236}">
                <a16:creationId xmlns="" xmlns:a16="http://schemas.microsoft.com/office/drawing/2014/main" id="{DC75D623-1BEE-420F-8F7A-642F64C29300}"/>
              </a:ext>
            </a:extLst>
          </p:cNvPr>
          <p:cNvSpPr>
            <a:spLocks noChangeArrowheads="1"/>
          </p:cNvSpPr>
          <p:nvPr/>
        </p:nvSpPr>
        <p:spPr bwMode="auto">
          <a:xfrm>
            <a:off x="4126544" y="1107516"/>
            <a:ext cx="3079433"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US" altLang="en-US" sz="1400" dirty="0" err="1">
                <a:latin typeface="Arial" panose="020B0604020202020204" pitchFamily="34" charset="0"/>
                <a:cs typeface="Arial" panose="020B0604020202020204" pitchFamily="34" charset="0"/>
              </a:rPr>
              <a:t>coroutine</a:t>
            </a:r>
            <a:r>
              <a:rPr lang="en-US" altLang="en-US" sz="1400" dirty="0">
                <a:latin typeface="Arial" panose="020B0604020202020204" pitchFamily="34" charset="0"/>
                <a:cs typeface="Arial" panose="020B0604020202020204" pitchFamily="34" charset="0"/>
              </a:rPr>
              <a:t> 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robotActorTry</a:t>
            </a:r>
            <a:r>
              <a:rPr lang="en-US" altLang="en-US" sz="1400" dirty="0">
                <a:latin typeface="Arial" panose="020B0604020202020204" pitchFamily="34" charset="0"/>
                <a:cs typeface="Arial" panose="020B0604020202020204" pitchFamily="34" charset="0"/>
              </a:rPr>
              <a:t>) </a:t>
            </a:r>
          </a:p>
        </p:txBody>
      </p:sp>
      <p:cxnSp>
        <p:nvCxnSpPr>
          <p:cNvPr id="41" name="Connettore 2 126">
            <a:extLst>
              <a:ext uri="{FF2B5EF4-FFF2-40B4-BE49-F238E27FC236}">
                <a16:creationId xmlns="" xmlns:a16="http://schemas.microsoft.com/office/drawing/2014/main" id="{B9484729-5BBF-42A0-9532-D074E8F64D0C}"/>
              </a:ext>
            </a:extLst>
          </p:cNvPr>
          <p:cNvCxnSpPr/>
          <p:nvPr/>
        </p:nvCxnSpPr>
        <p:spPr>
          <a:xfrm flipH="1">
            <a:off x="4317504" y="528687"/>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2" name="Connettore 2 9">
            <a:extLst>
              <a:ext uri="{FF2B5EF4-FFF2-40B4-BE49-F238E27FC236}">
                <a16:creationId xmlns="" xmlns:a16="http://schemas.microsoft.com/office/drawing/2014/main" id="{2227C48D-AA34-4D81-9873-E2E1601CDD36}"/>
              </a:ext>
            </a:extLst>
          </p:cNvPr>
          <p:cNvCxnSpPr>
            <a:cxnSpLocks/>
            <a:stCxn id="23" idx="6"/>
            <a:endCxn id="38" idx="2"/>
          </p:cNvCxnSpPr>
          <p:nvPr/>
        </p:nvCxnSpPr>
        <p:spPr>
          <a:xfrm>
            <a:off x="2120617" y="700470"/>
            <a:ext cx="1817055" cy="24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5">
            <a:extLst>
              <a:ext uri="{FF2B5EF4-FFF2-40B4-BE49-F238E27FC236}">
                <a16:creationId xmlns="" xmlns:a16="http://schemas.microsoft.com/office/drawing/2014/main" id="{FDD84F83-30AC-4BF9-B9FF-5314654605F2}"/>
              </a:ext>
            </a:extLst>
          </p:cNvPr>
          <p:cNvSpPr>
            <a:spLocks noChangeArrowheads="1"/>
          </p:cNvSpPr>
          <p:nvPr/>
        </p:nvSpPr>
        <p:spPr bwMode="auto">
          <a:xfrm>
            <a:off x="2144491" y="290219"/>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52"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4711267" y="310452"/>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53" name="Ovale 33">
            <a:extLst>
              <a:ext uri="{FF2B5EF4-FFF2-40B4-BE49-F238E27FC236}">
                <a16:creationId xmlns="" xmlns:a16="http://schemas.microsoft.com/office/drawing/2014/main" id="{435D5F9E-A655-4DD7-851D-B11A8F169495}"/>
              </a:ext>
            </a:extLst>
          </p:cNvPr>
          <p:cNvSpPr/>
          <p:nvPr/>
        </p:nvSpPr>
        <p:spPr>
          <a:xfrm>
            <a:off x="4946382" y="59772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54" name="Straight Arrow Connector 53">
            <a:extLst>
              <a:ext uri="{FF2B5EF4-FFF2-40B4-BE49-F238E27FC236}">
                <a16:creationId xmlns="" xmlns:a16="http://schemas.microsoft.com/office/drawing/2014/main" id="{5F862CA7-7927-4E0C-A697-C0E183A98073}"/>
              </a:ext>
            </a:extLst>
          </p:cNvPr>
          <p:cNvCxnSpPr>
            <a:endCxn id="53" idx="2"/>
          </p:cNvCxnSpPr>
          <p:nvPr/>
        </p:nvCxnSpPr>
        <p:spPr>
          <a:xfrm>
            <a:off x="4668501" y="72902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 xmlns:a16="http://schemas.microsoft.com/office/drawing/2014/main" id="{CDFFCB79-ECE8-451E-A967-EFE490B3417F}"/>
              </a:ext>
            </a:extLst>
          </p:cNvPr>
          <p:cNvCxnSpPr>
            <a:cxnSpLocks/>
            <a:stCxn id="38" idx="3"/>
            <a:endCxn id="60" idx="4"/>
          </p:cNvCxnSpPr>
          <p:nvPr/>
        </p:nvCxnSpPr>
        <p:spPr>
          <a:xfrm rot="5400000" flipH="1">
            <a:off x="2333560" y="-734081"/>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 xmlns:a16="http://schemas.microsoft.com/office/drawing/2014/main" id="{14ACD13F-7496-4B90-AE98-8683062A6B76}"/>
              </a:ext>
            </a:extLst>
          </p:cNvPr>
          <p:cNvSpPr/>
          <p:nvPr/>
        </p:nvSpPr>
        <p:spPr>
          <a:xfrm>
            <a:off x="693205" y="563313"/>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ttore 2 92">
            <a:extLst>
              <a:ext uri="{FF2B5EF4-FFF2-40B4-BE49-F238E27FC236}">
                <a16:creationId xmlns="" xmlns:a16="http://schemas.microsoft.com/office/drawing/2014/main" id="{D129B3F1-E984-4808-8DB5-56CC7FF47729}"/>
              </a:ext>
            </a:extLst>
          </p:cNvPr>
          <p:cNvCxnSpPr/>
          <p:nvPr/>
        </p:nvCxnSpPr>
        <p:spPr>
          <a:xfrm>
            <a:off x="471202" y="76031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Ovale 46"/>
          <p:cNvSpPr/>
          <p:nvPr/>
        </p:nvSpPr>
        <p:spPr>
          <a:xfrm>
            <a:off x="3397090" y="3764938"/>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working</a:t>
            </a:r>
            <a:endParaRPr lang="en-GB" dirty="0"/>
          </a:p>
        </p:txBody>
      </p:sp>
      <p:sp>
        <p:nvSpPr>
          <p:cNvPr id="51" name="Ovale 50"/>
          <p:cNvSpPr/>
          <p:nvPr/>
        </p:nvSpPr>
        <p:spPr>
          <a:xfrm>
            <a:off x="3253073" y="398293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4353093" y="2527308"/>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4648825" y="2488915"/>
            <a:ext cx="529312" cy="369332"/>
          </a:xfrm>
          <a:prstGeom prst="rect">
            <a:avLst/>
          </a:prstGeom>
          <a:noFill/>
        </p:spPr>
        <p:txBody>
          <a:bodyPr wrap="none" rtlCol="0">
            <a:spAutoFit/>
          </a:bodyPr>
          <a:lstStyle/>
          <a:p>
            <a:r>
              <a:rPr lang="it-IT" b="1" dirty="0" err="1">
                <a:solidFill>
                  <a:srgbClr val="8A0000"/>
                </a:solidFill>
              </a:rPr>
              <a:t>init</a:t>
            </a:r>
            <a:endParaRPr lang="en-GB" b="1" dirty="0">
              <a:solidFill>
                <a:srgbClr val="8A0000"/>
              </a:solidFill>
            </a:endParaRPr>
          </a:p>
        </p:txBody>
      </p:sp>
      <p:sp>
        <p:nvSpPr>
          <p:cNvPr id="64" name="Ovale 63"/>
          <p:cNvSpPr/>
          <p:nvPr/>
        </p:nvSpPr>
        <p:spPr>
          <a:xfrm>
            <a:off x="5590724" y="2613115"/>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doInit</a:t>
            </a:r>
            <a:endParaRPr lang="en-GB" sz="1600" dirty="0"/>
          </a:p>
        </p:txBody>
      </p:sp>
      <p:sp>
        <p:nvSpPr>
          <p:cNvPr id="65" name="Ovale 64"/>
          <p:cNvSpPr/>
          <p:nvPr/>
        </p:nvSpPr>
        <p:spPr>
          <a:xfrm>
            <a:off x="5547973" y="3229346"/>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doEnd</a:t>
            </a:r>
            <a:endParaRPr lang="en-GB" sz="1600" dirty="0"/>
          </a:p>
        </p:txBody>
      </p:sp>
      <p:sp>
        <p:nvSpPr>
          <p:cNvPr id="66" name="Ovale 65"/>
          <p:cNvSpPr/>
          <p:nvPr/>
        </p:nvSpPr>
        <p:spPr>
          <a:xfrm>
            <a:off x="5533354" y="4476834"/>
            <a:ext cx="1555522"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doSensor</a:t>
            </a:r>
            <a:endParaRPr lang="en-GB" sz="1600" dirty="0"/>
          </a:p>
        </p:txBody>
      </p:sp>
      <p:sp>
        <p:nvSpPr>
          <p:cNvPr id="67" name="Ovale 66"/>
          <p:cNvSpPr/>
          <p:nvPr/>
        </p:nvSpPr>
        <p:spPr>
          <a:xfrm>
            <a:off x="5439595" y="5137176"/>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doCollision</a:t>
            </a:r>
            <a:endParaRPr lang="en-GB" sz="1600" dirty="0"/>
          </a:p>
        </p:txBody>
      </p:sp>
      <p:sp>
        <p:nvSpPr>
          <p:cNvPr id="68" name="Ovale 67"/>
          <p:cNvSpPr/>
          <p:nvPr/>
        </p:nvSpPr>
        <p:spPr>
          <a:xfrm>
            <a:off x="5482345" y="3835404"/>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doMove</a:t>
            </a:r>
            <a:endParaRPr lang="en-GB" sz="1600" dirty="0"/>
          </a:p>
        </p:txBody>
      </p:sp>
      <p:cxnSp>
        <p:nvCxnSpPr>
          <p:cNvPr id="69" name="Connettore 4 68"/>
          <p:cNvCxnSpPr>
            <a:stCxn id="47" idx="7"/>
            <a:endCxn id="65" idx="2"/>
          </p:cNvCxnSpPr>
          <p:nvPr/>
        </p:nvCxnSpPr>
        <p:spPr>
          <a:xfrm rot="5400000" flipH="1" flipV="1">
            <a:off x="4803177" y="3117911"/>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4647216" y="4098741"/>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5"/>
            <a:endCxn id="66" idx="2"/>
          </p:cNvCxnSpPr>
          <p:nvPr/>
        </p:nvCxnSpPr>
        <p:spPr>
          <a:xfrm rot="16200000" flipH="1">
            <a:off x="4795001" y="4003914"/>
            <a:ext cx="407491" cy="106921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stCxn id="47" idx="4"/>
            <a:endCxn id="67" idx="2"/>
          </p:cNvCxnSpPr>
          <p:nvPr/>
        </p:nvCxnSpPr>
        <p:spPr>
          <a:xfrm rot="16200000" flipH="1">
            <a:off x="4245203" y="4209496"/>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3580167" y="4098741"/>
            <a:ext cx="3884664" cy="236036"/>
          </a:xfrm>
          <a:prstGeom prst="bentConnector4">
            <a:avLst>
              <a:gd name="adj1" fmla="val -310"/>
              <a:gd name="adj2" fmla="val 84022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6718043" y="4098741"/>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a:off x="6856846" y="4725788"/>
            <a:ext cx="602863" cy="1648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p:nvPr/>
        </p:nvCxnSpPr>
        <p:spPr>
          <a:xfrm flipV="1">
            <a:off x="7174840" y="5403889"/>
            <a:ext cx="284869" cy="144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4735900" y="3087617"/>
            <a:ext cx="554960" cy="369332"/>
          </a:xfrm>
          <a:prstGeom prst="rect">
            <a:avLst/>
          </a:prstGeom>
          <a:noFill/>
        </p:spPr>
        <p:txBody>
          <a:bodyPr wrap="none" rtlCol="0">
            <a:spAutoFit/>
          </a:bodyPr>
          <a:lstStyle/>
          <a:p>
            <a:r>
              <a:rPr lang="it-IT" b="1" dirty="0">
                <a:solidFill>
                  <a:srgbClr val="8A0000"/>
                </a:solidFill>
              </a:rPr>
              <a:t>end</a:t>
            </a:r>
            <a:endParaRPr lang="en-GB" b="1" dirty="0">
              <a:solidFill>
                <a:srgbClr val="8A0000"/>
              </a:solidFill>
            </a:endParaRPr>
          </a:p>
        </p:txBody>
      </p:sp>
      <p:sp>
        <p:nvSpPr>
          <p:cNvPr id="106" name="CasellaDiTesto 105"/>
          <p:cNvSpPr txBox="1"/>
          <p:nvPr/>
        </p:nvSpPr>
        <p:spPr>
          <a:xfrm>
            <a:off x="4785893" y="3724478"/>
            <a:ext cx="706988" cy="369332"/>
          </a:xfrm>
          <a:prstGeom prst="rect">
            <a:avLst/>
          </a:prstGeom>
          <a:noFill/>
        </p:spPr>
        <p:txBody>
          <a:bodyPr wrap="none" rtlCol="0">
            <a:spAutoFit/>
          </a:bodyPr>
          <a:lstStyle/>
          <a:p>
            <a:r>
              <a:rPr lang="it-IT" b="1" dirty="0" err="1">
                <a:solidFill>
                  <a:srgbClr val="8A0000"/>
                </a:solidFill>
              </a:rPr>
              <a:t>move</a:t>
            </a:r>
            <a:endParaRPr lang="en-GB" b="1" dirty="0">
              <a:solidFill>
                <a:srgbClr val="8A0000"/>
              </a:solidFill>
            </a:endParaRPr>
          </a:p>
        </p:txBody>
      </p:sp>
      <p:sp>
        <p:nvSpPr>
          <p:cNvPr id="107" name="CasellaDiTesto 106"/>
          <p:cNvSpPr txBox="1"/>
          <p:nvPr/>
        </p:nvSpPr>
        <p:spPr>
          <a:xfrm>
            <a:off x="4801225" y="4372936"/>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4384682" y="5007702"/>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sp>
        <p:nvSpPr>
          <p:cNvPr id="130"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7537810" y="4863314"/>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46" name="Rectangle 5">
            <a:extLst>
              <a:ext uri="{FF2B5EF4-FFF2-40B4-BE49-F238E27FC236}">
                <a16:creationId xmlns="" xmlns:a16="http://schemas.microsoft.com/office/drawing/2014/main" id="{0CBD2E55-2030-4802-A4F1-C2953AF08AAB}"/>
              </a:ext>
            </a:extLst>
          </p:cNvPr>
          <p:cNvSpPr>
            <a:spLocks noChangeArrowheads="1"/>
          </p:cNvSpPr>
          <p:nvPr/>
        </p:nvSpPr>
        <p:spPr bwMode="auto">
          <a:xfrm>
            <a:off x="492108" y="55747"/>
            <a:ext cx="1024792" cy="738664"/>
          </a:xfrm>
          <a:prstGeom prst="rect">
            <a:avLst/>
          </a:prstGeom>
          <a:noFill/>
        </p:spPr>
        <p:txBody>
          <a:bodyPr wrap="square" rtlCol="0">
            <a:spAutoFit/>
          </a:bodyPr>
          <a:lstStyle/>
          <a:p>
            <a:r>
              <a:rPr lang="en-US" altLang="en-US" sz="1400" b="1" dirty="0" err="1">
                <a:solidFill>
                  <a:srgbClr val="00B050"/>
                </a:solidFill>
                <a:latin typeface="Arial" panose="020B0604020202020204" pitchFamily="34" charset="0"/>
                <a:cs typeface="Arial" panose="020B0604020202020204" pitchFamily="34" charset="0"/>
              </a:rPr>
              <a:t>init</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end …</a:t>
            </a:r>
          </a:p>
          <a:p>
            <a:r>
              <a:rPr lang="en-US" altLang="en-US" sz="1400" b="1" dirty="0">
                <a:solidFill>
                  <a:srgbClr val="00B050"/>
                </a:solidFill>
                <a:latin typeface="Arial" panose="020B0604020202020204" pitchFamily="34" charset="0"/>
                <a:cs typeface="Arial" panose="020B0604020202020204" pitchFamily="34" charset="0"/>
              </a:rPr>
              <a:t>move …</a:t>
            </a:r>
            <a:endParaRPr lang="en-US" altLang="en-US" sz="1400" dirty="0">
              <a:latin typeface="Arial" panose="020B0604020202020204" pitchFamily="34" charset="0"/>
              <a:cs typeface="Arial" panose="020B0604020202020204" pitchFamily="34" charset="0"/>
            </a:endParaRPr>
          </a:p>
        </p:txBody>
      </p:sp>
      <p:sp>
        <p:nvSpPr>
          <p:cNvPr id="48" name="Rectangle 5">
            <a:extLst>
              <a:ext uri="{FF2B5EF4-FFF2-40B4-BE49-F238E27FC236}">
                <a16:creationId xmlns="" xmlns:a16="http://schemas.microsoft.com/office/drawing/2014/main" id="{CF0A08CC-F966-460F-9624-0266DD1496A0}"/>
              </a:ext>
            </a:extLst>
          </p:cNvPr>
          <p:cNvSpPr>
            <a:spLocks noChangeArrowheads="1"/>
          </p:cNvSpPr>
          <p:nvPr/>
        </p:nvSpPr>
        <p:spPr bwMode="auto">
          <a:xfrm>
            <a:off x="1289007" y="1664802"/>
            <a:ext cx="1540684" cy="523220"/>
          </a:xfrm>
          <a:prstGeom prst="rect">
            <a:avLst/>
          </a:prstGeom>
          <a:noFill/>
        </p:spPr>
        <p:txBody>
          <a:bodyPr wrap="square" rtlCol="0">
            <a:spAutoFit/>
          </a:bodyPr>
          <a:lstStyle/>
          <a:p>
            <a:r>
              <a:rPr lang="en-US" altLang="en-US" sz="1400" b="1" dirty="0">
                <a:solidFill>
                  <a:srgbClr val="00B050"/>
                </a:solidFill>
                <a:latin typeface="Arial" panose="020B0604020202020204" pitchFamily="34" charset="0"/>
                <a:cs typeface="Arial" panose="020B0604020202020204" pitchFamily="34" charset="0"/>
              </a:rPr>
              <a:t>sensor</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collision …</a:t>
            </a:r>
            <a:endParaRPr lang="en-US" altLang="en-US" sz="1400" dirty="0">
              <a:latin typeface="Arial" panose="020B0604020202020204" pitchFamily="34" charset="0"/>
              <a:cs typeface="Arial" panose="020B0604020202020204" pitchFamily="34" charset="0"/>
            </a:endParaRPr>
          </a:p>
        </p:txBody>
      </p:sp>
      <p:cxnSp>
        <p:nvCxnSpPr>
          <p:cNvPr id="11" name="Connettore 4 10"/>
          <p:cNvCxnSpPr>
            <a:stCxn id="64" idx="0"/>
            <a:endCxn id="47" idx="1"/>
          </p:cNvCxnSpPr>
          <p:nvPr/>
        </p:nvCxnSpPr>
        <p:spPr>
          <a:xfrm rot="16200000" flipH="1" flipV="1">
            <a:off x="4215385" y="1977897"/>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5266653" y="2159676"/>
            <a:ext cx="678391"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-move</a:t>
            </a:r>
          </a:p>
        </p:txBody>
      </p:sp>
    </p:spTree>
    <p:extLst>
      <p:ext uri="{BB962C8B-B14F-4D97-AF65-F5344CB8AC3E}">
        <p14:creationId xmlns:p14="http://schemas.microsoft.com/office/powerpoint/2010/main" val="16398655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36</a:t>
            </a:fld>
            <a:endParaRPr lang="en-GB"/>
          </a:p>
        </p:txBody>
      </p:sp>
      <p:sp>
        <p:nvSpPr>
          <p:cNvPr id="47" name="Ovale 46"/>
          <p:cNvSpPr/>
          <p:nvPr/>
        </p:nvSpPr>
        <p:spPr>
          <a:xfrm>
            <a:off x="820643" y="2900474"/>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receive</a:t>
            </a:r>
            <a:endParaRPr lang="en-GB" dirty="0"/>
          </a:p>
        </p:txBody>
      </p:sp>
      <p:sp>
        <p:nvSpPr>
          <p:cNvPr id="51" name="Ovale 50"/>
          <p:cNvSpPr/>
          <p:nvPr/>
        </p:nvSpPr>
        <p:spPr>
          <a:xfrm>
            <a:off x="676626" y="3118471"/>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1776646" y="1662844"/>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2072378" y="1624451"/>
            <a:ext cx="636841" cy="369332"/>
          </a:xfrm>
          <a:prstGeom prst="rect">
            <a:avLst/>
          </a:prstGeom>
          <a:noFill/>
        </p:spPr>
        <p:txBody>
          <a:bodyPr wrap="none" rtlCol="0">
            <a:spAutoFit/>
          </a:bodyPr>
          <a:lstStyle/>
          <a:p>
            <a:r>
              <a:rPr lang="it-IT" b="1" dirty="0">
                <a:solidFill>
                  <a:srgbClr val="8A0000"/>
                </a:solidFill>
              </a:rPr>
              <a:t>start</a:t>
            </a:r>
            <a:endParaRPr lang="en-GB" b="1" dirty="0">
              <a:solidFill>
                <a:srgbClr val="8A0000"/>
              </a:solidFill>
            </a:endParaRPr>
          </a:p>
        </p:txBody>
      </p:sp>
      <p:sp>
        <p:nvSpPr>
          <p:cNvPr id="64" name="Ovale 63"/>
          <p:cNvSpPr/>
          <p:nvPr/>
        </p:nvSpPr>
        <p:spPr>
          <a:xfrm>
            <a:off x="3014277" y="1748651"/>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doInit</a:t>
            </a:r>
            <a:endParaRPr lang="en-GB" sz="1600" dirty="0"/>
          </a:p>
        </p:txBody>
      </p:sp>
      <p:sp>
        <p:nvSpPr>
          <p:cNvPr id="65" name="Ovale 64"/>
          <p:cNvSpPr/>
          <p:nvPr/>
        </p:nvSpPr>
        <p:spPr>
          <a:xfrm>
            <a:off x="2971526" y="2364882"/>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doEnd</a:t>
            </a:r>
            <a:endParaRPr lang="en-GB" sz="1600" dirty="0"/>
          </a:p>
        </p:txBody>
      </p:sp>
      <p:sp>
        <p:nvSpPr>
          <p:cNvPr id="66" name="Ovale 65"/>
          <p:cNvSpPr/>
          <p:nvPr/>
        </p:nvSpPr>
        <p:spPr>
          <a:xfrm>
            <a:off x="2820057" y="4306627"/>
            <a:ext cx="1555522"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elabSensor</a:t>
            </a:r>
            <a:endParaRPr lang="en-GB" sz="1600" dirty="0"/>
          </a:p>
        </p:txBody>
      </p:sp>
      <p:sp>
        <p:nvSpPr>
          <p:cNvPr id="67" name="Ovale 66"/>
          <p:cNvSpPr/>
          <p:nvPr/>
        </p:nvSpPr>
        <p:spPr>
          <a:xfrm>
            <a:off x="7108896" y="1481937"/>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2905898" y="2970940"/>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doStop</a:t>
            </a:r>
            <a:endParaRPr lang="en-GB" sz="1600" dirty="0"/>
          </a:p>
        </p:txBody>
      </p:sp>
      <p:cxnSp>
        <p:nvCxnSpPr>
          <p:cNvPr id="69" name="Connettore 4 68"/>
          <p:cNvCxnSpPr>
            <a:stCxn id="47" idx="7"/>
            <a:endCxn id="65" idx="2"/>
          </p:cNvCxnSpPr>
          <p:nvPr/>
        </p:nvCxnSpPr>
        <p:spPr>
          <a:xfrm rot="5400000" flipH="1" flipV="1">
            <a:off x="2226730" y="2253447"/>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2070769" y="3234277"/>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4"/>
            <a:endCxn id="66" idx="2"/>
          </p:cNvCxnSpPr>
          <p:nvPr/>
        </p:nvCxnSpPr>
        <p:spPr>
          <a:xfrm rot="16200000" flipH="1">
            <a:off x="1630892" y="3382895"/>
            <a:ext cx="1003979" cy="137435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endCxn id="67" idx="2"/>
          </p:cNvCxnSpPr>
          <p:nvPr/>
        </p:nvCxnSpPr>
        <p:spPr>
          <a:xfrm rot="16200000" flipH="1">
            <a:off x="5914504" y="554257"/>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1003720" y="3234277"/>
            <a:ext cx="3884664" cy="236036"/>
          </a:xfrm>
          <a:prstGeom prst="bentConnector4">
            <a:avLst>
              <a:gd name="adj1" fmla="val -310"/>
              <a:gd name="adj2" fmla="val 77466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4141596" y="3234277"/>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a:stCxn id="66" idx="6"/>
          </p:cNvCxnSpPr>
          <p:nvPr/>
        </p:nvCxnSpPr>
        <p:spPr>
          <a:xfrm>
            <a:off x="4375579" y="4572061"/>
            <a:ext cx="512805"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a:stCxn id="58" idx="6"/>
          </p:cNvCxnSpPr>
          <p:nvPr/>
        </p:nvCxnSpPr>
        <p:spPr>
          <a:xfrm flipV="1">
            <a:off x="4489582" y="3866208"/>
            <a:ext cx="358396" cy="72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2159453" y="2223153"/>
            <a:ext cx="554960" cy="369332"/>
          </a:xfrm>
          <a:prstGeom prst="rect">
            <a:avLst/>
          </a:prstGeom>
          <a:noFill/>
        </p:spPr>
        <p:txBody>
          <a:bodyPr wrap="none" rtlCol="0">
            <a:spAutoFit/>
          </a:bodyPr>
          <a:lstStyle/>
          <a:p>
            <a:r>
              <a:rPr lang="it-IT" b="1" dirty="0">
                <a:solidFill>
                  <a:srgbClr val="1318ED"/>
                </a:solidFill>
              </a:rPr>
              <a:t>end</a:t>
            </a:r>
            <a:endParaRPr lang="en-GB" b="1" dirty="0">
              <a:solidFill>
                <a:srgbClr val="1318ED"/>
              </a:solidFill>
            </a:endParaRPr>
          </a:p>
        </p:txBody>
      </p:sp>
      <p:sp>
        <p:nvSpPr>
          <p:cNvPr id="106" name="CasellaDiTesto 105"/>
          <p:cNvSpPr txBox="1"/>
          <p:nvPr/>
        </p:nvSpPr>
        <p:spPr>
          <a:xfrm>
            <a:off x="2209446" y="2860014"/>
            <a:ext cx="606256" cy="369332"/>
          </a:xfrm>
          <a:prstGeom prst="rect">
            <a:avLst/>
          </a:prstGeom>
          <a:noFill/>
        </p:spPr>
        <p:txBody>
          <a:bodyPr wrap="none" rtlCol="0">
            <a:spAutoFit/>
          </a:bodyPr>
          <a:lstStyle/>
          <a:p>
            <a:r>
              <a:rPr lang="it-IT" b="1" dirty="0">
                <a:solidFill>
                  <a:srgbClr val="8A0000"/>
                </a:solidFill>
              </a:rPr>
              <a:t>stop</a:t>
            </a:r>
            <a:endParaRPr lang="en-GB" b="1" dirty="0">
              <a:solidFill>
                <a:srgbClr val="8A0000"/>
              </a:solidFill>
            </a:endParaRPr>
          </a:p>
        </p:txBody>
      </p:sp>
      <p:sp>
        <p:nvSpPr>
          <p:cNvPr id="107" name="CasellaDiTesto 106"/>
          <p:cNvSpPr txBox="1"/>
          <p:nvPr/>
        </p:nvSpPr>
        <p:spPr>
          <a:xfrm>
            <a:off x="1985077" y="4202729"/>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6053983" y="1352463"/>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cxnSp>
        <p:nvCxnSpPr>
          <p:cNvPr id="11" name="Connettore 4 10"/>
          <p:cNvCxnSpPr>
            <a:stCxn id="64" idx="0"/>
            <a:endCxn id="47" idx="1"/>
          </p:cNvCxnSpPr>
          <p:nvPr/>
        </p:nvCxnSpPr>
        <p:spPr>
          <a:xfrm rot="16200000" flipH="1" flipV="1">
            <a:off x="1638938" y="1113433"/>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7582416" y="346574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58" name="Ovale 57"/>
          <p:cNvSpPr/>
          <p:nvPr/>
        </p:nvSpPr>
        <p:spPr>
          <a:xfrm>
            <a:off x="2946051" y="3610074"/>
            <a:ext cx="1543531"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doResume</a:t>
            </a:r>
            <a:endParaRPr lang="en-GB" sz="1600" dirty="0"/>
          </a:p>
        </p:txBody>
      </p:sp>
      <p:cxnSp>
        <p:nvCxnSpPr>
          <p:cNvPr id="59" name="Connettore 4 58"/>
          <p:cNvCxnSpPr>
            <a:stCxn id="47" idx="5"/>
            <a:endCxn id="58" idx="2"/>
          </p:cNvCxnSpPr>
          <p:nvPr/>
        </p:nvCxnSpPr>
        <p:spPr>
          <a:xfrm rot="16200000" flipH="1">
            <a:off x="2215322" y="3142682"/>
            <a:ext cx="403098" cy="1058359"/>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24458" y="3506259"/>
            <a:ext cx="894797" cy="369332"/>
          </a:xfrm>
          <a:prstGeom prst="rect">
            <a:avLst/>
          </a:prstGeom>
          <a:noFill/>
        </p:spPr>
        <p:txBody>
          <a:bodyPr wrap="none" rtlCol="0">
            <a:spAutoFit/>
          </a:bodyPr>
          <a:lstStyle/>
          <a:p>
            <a:r>
              <a:rPr lang="it-IT" b="1" dirty="0" err="1">
                <a:solidFill>
                  <a:srgbClr val="8A0000"/>
                </a:solidFill>
              </a:rPr>
              <a:t>resume</a:t>
            </a:r>
            <a:endParaRPr lang="en-GB" b="1" dirty="0">
              <a:solidFill>
                <a:srgbClr val="8A0000"/>
              </a:solidFill>
            </a:endParaRPr>
          </a:p>
        </p:txBody>
      </p:sp>
    </p:spTree>
    <p:extLst>
      <p:ext uri="{BB962C8B-B14F-4D97-AF65-F5344CB8AC3E}">
        <p14:creationId xmlns:p14="http://schemas.microsoft.com/office/powerpoint/2010/main" val="32859497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 xmlns:a16="http://schemas.microsoft.com/office/drawing/2014/main" id="{DE3B0D5F-B032-4ABA-8BA4-86B2ACAE6FE9}"/>
              </a:ext>
            </a:extLst>
          </p:cNvPr>
          <p:cNvSpPr/>
          <p:nvPr/>
        </p:nvSpPr>
        <p:spPr>
          <a:xfrm>
            <a:off x="827584" y="260442"/>
            <a:ext cx="2520280" cy="1728192"/>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 xmlns:a16="http://schemas.microsoft.com/office/drawing/2014/main" id="{AD6894C7-DA5F-4138-A519-491DCC0A630F}"/>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 xmlns:a16="http://schemas.microsoft.com/office/drawing/2014/main" id="{9F97F589-9197-4852-A296-AC6ABB123CD8}"/>
              </a:ext>
            </a:extLst>
          </p:cNvPr>
          <p:cNvSpPr>
            <a:spLocks noGrp="1"/>
          </p:cNvSpPr>
          <p:nvPr>
            <p:ph type="sldNum" sz="quarter" idx="12"/>
          </p:nvPr>
        </p:nvSpPr>
        <p:spPr/>
        <p:txBody>
          <a:bodyPr/>
          <a:lstStyle/>
          <a:p>
            <a:fld id="{6F6A5AB3-AF76-4EC9-853D-D4C335162C13}" type="slidenum">
              <a:rPr lang="en-GB" smtClean="0"/>
              <a:t>37</a:t>
            </a:fld>
            <a:endParaRPr lang="en-GB"/>
          </a:p>
        </p:txBody>
      </p:sp>
      <p:grpSp>
        <p:nvGrpSpPr>
          <p:cNvPr id="4" name="Gruppo 72">
            <a:extLst>
              <a:ext uri="{FF2B5EF4-FFF2-40B4-BE49-F238E27FC236}">
                <a16:creationId xmlns="" xmlns:a16="http://schemas.microsoft.com/office/drawing/2014/main" id="{D4DF3349-65AA-401C-A3D6-D0F89B361E36}"/>
              </a:ext>
            </a:extLst>
          </p:cNvPr>
          <p:cNvGrpSpPr/>
          <p:nvPr/>
        </p:nvGrpSpPr>
        <p:grpSpPr>
          <a:xfrm>
            <a:off x="1163430" y="1510679"/>
            <a:ext cx="592487" cy="258092"/>
            <a:chOff x="5133975" y="5295900"/>
            <a:chExt cx="342900" cy="238125"/>
          </a:xfrm>
        </p:grpSpPr>
        <p:sp>
          <p:nvSpPr>
            <p:cNvPr id="5" name="Figura a mano libera 73">
              <a:extLst>
                <a:ext uri="{FF2B5EF4-FFF2-40B4-BE49-F238E27FC236}">
                  <a16:creationId xmlns="" xmlns:a16="http://schemas.microsoft.com/office/drawing/2014/main" id="{5EB43234-5B64-422E-A355-531F36111451}"/>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Figura a mano libera 74">
              <a:extLst>
                <a:ext uri="{FF2B5EF4-FFF2-40B4-BE49-F238E27FC236}">
                  <a16:creationId xmlns="" xmlns:a16="http://schemas.microsoft.com/office/drawing/2014/main" id="{FD6DD544-F526-49EB-9FD3-4E25A9A04502}"/>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Figura a mano libera 75">
              <a:extLst>
                <a:ext uri="{FF2B5EF4-FFF2-40B4-BE49-F238E27FC236}">
                  <a16:creationId xmlns="" xmlns:a16="http://schemas.microsoft.com/office/drawing/2014/main" id="{74474911-83D2-4583-8298-4ACA2D55D0B4}"/>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 name="CasellaDiTesto 77">
            <a:extLst>
              <a:ext uri="{FF2B5EF4-FFF2-40B4-BE49-F238E27FC236}">
                <a16:creationId xmlns="" xmlns:a16="http://schemas.microsoft.com/office/drawing/2014/main" id="{A44277E5-DB00-4094-88D9-A3A76F021088}"/>
              </a:ext>
            </a:extLst>
          </p:cNvPr>
          <p:cNvSpPr txBox="1"/>
          <p:nvPr/>
        </p:nvSpPr>
        <p:spPr>
          <a:xfrm>
            <a:off x="2045921" y="1482282"/>
            <a:ext cx="714939" cy="400110"/>
          </a:xfrm>
          <a:prstGeom prst="rect">
            <a:avLst/>
          </a:prstGeom>
          <a:noFill/>
        </p:spPr>
        <p:txBody>
          <a:bodyPr wrap="none" rtlCol="0">
            <a:spAutoFit/>
          </a:bodyPr>
          <a:lstStyle/>
          <a:p>
            <a:r>
              <a:rPr lang="it-IT" sz="2000" dirty="0" err="1"/>
              <a:t>Event</a:t>
            </a:r>
            <a:endParaRPr lang="en-GB" sz="2000" dirty="0"/>
          </a:p>
        </p:txBody>
      </p:sp>
      <p:grpSp>
        <p:nvGrpSpPr>
          <p:cNvPr id="9" name="Gruppo 56">
            <a:extLst>
              <a:ext uri="{FF2B5EF4-FFF2-40B4-BE49-F238E27FC236}">
                <a16:creationId xmlns="" xmlns:a16="http://schemas.microsoft.com/office/drawing/2014/main" id="{74F6FB65-B2FC-43AB-952F-EB880AD9A766}"/>
              </a:ext>
            </a:extLst>
          </p:cNvPr>
          <p:cNvGrpSpPr/>
          <p:nvPr/>
        </p:nvGrpSpPr>
        <p:grpSpPr>
          <a:xfrm>
            <a:off x="1140700" y="868506"/>
            <a:ext cx="667405" cy="86434"/>
            <a:chOff x="4586473" y="4245346"/>
            <a:chExt cx="667405" cy="86434"/>
          </a:xfrm>
        </p:grpSpPr>
        <p:sp>
          <p:nvSpPr>
            <p:cNvPr id="10" name="Freccia a destra 58">
              <a:extLst>
                <a:ext uri="{FF2B5EF4-FFF2-40B4-BE49-F238E27FC236}">
                  <a16:creationId xmlns="" xmlns:a16="http://schemas.microsoft.com/office/drawing/2014/main" id="{2874F787-D303-4944-A765-CCDE457EC84E}"/>
                </a:ext>
              </a:extLst>
            </p:cNvPr>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1" name="Triangolo isoscele 76">
              <a:extLst>
                <a:ext uri="{FF2B5EF4-FFF2-40B4-BE49-F238E27FC236}">
                  <a16:creationId xmlns="" xmlns:a16="http://schemas.microsoft.com/office/drawing/2014/main" id="{E916AB63-4782-439B-A9B0-E9AD2E838EB1}"/>
                </a:ext>
              </a:extLst>
            </p:cNvPr>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CasellaDiTesto 80">
            <a:extLst>
              <a:ext uri="{FF2B5EF4-FFF2-40B4-BE49-F238E27FC236}">
                <a16:creationId xmlns="" xmlns:a16="http://schemas.microsoft.com/office/drawing/2014/main" id="{72B5600D-A098-4BE0-9D29-4E981D471DE0}"/>
              </a:ext>
            </a:extLst>
          </p:cNvPr>
          <p:cNvSpPr txBox="1"/>
          <p:nvPr/>
        </p:nvSpPr>
        <p:spPr>
          <a:xfrm>
            <a:off x="2016875" y="292678"/>
            <a:ext cx="995209" cy="400110"/>
          </a:xfrm>
          <a:prstGeom prst="rect">
            <a:avLst/>
          </a:prstGeom>
          <a:noFill/>
        </p:spPr>
        <p:txBody>
          <a:bodyPr wrap="none" rtlCol="0">
            <a:spAutoFit/>
          </a:bodyPr>
          <a:lstStyle/>
          <a:p>
            <a:r>
              <a:rPr lang="it-IT" sz="2000" dirty="0" err="1"/>
              <a:t>Dispatch</a:t>
            </a:r>
            <a:endParaRPr lang="en-GB" sz="2000" dirty="0"/>
          </a:p>
        </p:txBody>
      </p:sp>
      <p:sp>
        <p:nvSpPr>
          <p:cNvPr id="13" name="CasellaDiTesto 81">
            <a:extLst>
              <a:ext uri="{FF2B5EF4-FFF2-40B4-BE49-F238E27FC236}">
                <a16:creationId xmlns="" xmlns:a16="http://schemas.microsoft.com/office/drawing/2014/main" id="{2832473F-CC41-4D67-95E6-8748F15632CD}"/>
              </a:ext>
            </a:extLst>
          </p:cNvPr>
          <p:cNvSpPr txBox="1"/>
          <p:nvPr/>
        </p:nvSpPr>
        <p:spPr>
          <a:xfrm>
            <a:off x="2021261" y="731116"/>
            <a:ext cx="933269" cy="400110"/>
          </a:xfrm>
          <a:prstGeom prst="rect">
            <a:avLst/>
          </a:prstGeom>
          <a:noFill/>
        </p:spPr>
        <p:txBody>
          <a:bodyPr wrap="none" rtlCol="0">
            <a:spAutoFit/>
          </a:bodyPr>
          <a:lstStyle/>
          <a:p>
            <a:r>
              <a:rPr lang="it-IT" sz="2000" dirty="0" err="1"/>
              <a:t>Request</a:t>
            </a:r>
            <a:endParaRPr lang="en-GB" sz="2000" dirty="0"/>
          </a:p>
        </p:txBody>
      </p:sp>
      <p:grpSp>
        <p:nvGrpSpPr>
          <p:cNvPr id="14" name="Gruppo 87">
            <a:extLst>
              <a:ext uri="{FF2B5EF4-FFF2-40B4-BE49-F238E27FC236}">
                <a16:creationId xmlns="" xmlns:a16="http://schemas.microsoft.com/office/drawing/2014/main" id="{CDDB6DF8-445A-4D3C-9E6E-3D2D9BA565D8}"/>
              </a:ext>
            </a:extLst>
          </p:cNvPr>
          <p:cNvGrpSpPr/>
          <p:nvPr/>
        </p:nvGrpSpPr>
        <p:grpSpPr>
          <a:xfrm>
            <a:off x="1159459" y="1131226"/>
            <a:ext cx="666895" cy="86434"/>
            <a:chOff x="4592177" y="4419530"/>
            <a:chExt cx="666895" cy="86434"/>
          </a:xfrm>
        </p:grpSpPr>
        <p:cxnSp>
          <p:nvCxnSpPr>
            <p:cNvPr id="15" name="Connettore 1 89">
              <a:extLst>
                <a:ext uri="{FF2B5EF4-FFF2-40B4-BE49-F238E27FC236}">
                  <a16:creationId xmlns="" xmlns:a16="http://schemas.microsoft.com/office/drawing/2014/main" id="{A504012D-1DBC-427E-92AD-67E4D62B312F}"/>
                </a:ext>
              </a:extLst>
            </p:cNvPr>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Triangolo isoscele 90">
              <a:extLst>
                <a:ext uri="{FF2B5EF4-FFF2-40B4-BE49-F238E27FC236}">
                  <a16:creationId xmlns="" xmlns:a16="http://schemas.microsoft.com/office/drawing/2014/main" id="{AF6509DD-8D3D-4911-B351-E7BF33D0D71A}"/>
                </a:ext>
              </a:extLst>
            </p:cNvPr>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7" name="CasellaDiTesto 91">
            <a:extLst>
              <a:ext uri="{FF2B5EF4-FFF2-40B4-BE49-F238E27FC236}">
                <a16:creationId xmlns="" xmlns:a16="http://schemas.microsoft.com/office/drawing/2014/main" id="{EAF9BEEA-F8F7-4B16-BF60-8B8EAD064DE5}"/>
              </a:ext>
            </a:extLst>
          </p:cNvPr>
          <p:cNvSpPr txBox="1"/>
          <p:nvPr/>
        </p:nvSpPr>
        <p:spPr>
          <a:xfrm>
            <a:off x="2039509" y="959794"/>
            <a:ext cx="721351" cy="400110"/>
          </a:xfrm>
          <a:prstGeom prst="rect">
            <a:avLst/>
          </a:prstGeom>
          <a:noFill/>
        </p:spPr>
        <p:txBody>
          <a:bodyPr wrap="none" rtlCol="0">
            <a:spAutoFit/>
          </a:bodyPr>
          <a:lstStyle/>
          <a:p>
            <a:r>
              <a:rPr lang="it-IT" sz="2000" dirty="0" err="1"/>
              <a:t>Reply</a:t>
            </a:r>
            <a:endParaRPr lang="en-GB" sz="2000" dirty="0"/>
          </a:p>
        </p:txBody>
      </p:sp>
      <p:cxnSp>
        <p:nvCxnSpPr>
          <p:cNvPr id="18" name="Connettore 2 92">
            <a:extLst>
              <a:ext uri="{FF2B5EF4-FFF2-40B4-BE49-F238E27FC236}">
                <a16:creationId xmlns="" xmlns:a16="http://schemas.microsoft.com/office/drawing/2014/main" id="{373280F8-F690-4A62-ACB0-582565EF381B}"/>
              </a:ext>
            </a:extLst>
          </p:cNvPr>
          <p:cNvCxnSpPr/>
          <p:nvPr/>
        </p:nvCxnSpPr>
        <p:spPr>
          <a:xfrm>
            <a:off x="1119490" y="49876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0" name="Gruppo 82">
            <a:extLst>
              <a:ext uri="{FF2B5EF4-FFF2-40B4-BE49-F238E27FC236}">
                <a16:creationId xmlns="" xmlns:a16="http://schemas.microsoft.com/office/drawing/2014/main" id="{12D969AC-9EB0-4CF5-9EE5-D0DD7ACA9C72}"/>
              </a:ext>
            </a:extLst>
          </p:cNvPr>
          <p:cNvGrpSpPr/>
          <p:nvPr/>
        </p:nvGrpSpPr>
        <p:grpSpPr>
          <a:xfrm>
            <a:off x="1603089" y="2584776"/>
            <a:ext cx="866156" cy="763297"/>
            <a:chOff x="1194666" y="2417771"/>
            <a:chExt cx="866156" cy="763297"/>
          </a:xfrm>
        </p:grpSpPr>
        <p:sp>
          <p:nvSpPr>
            <p:cNvPr id="21"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2"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3"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4" name="Rectangle 4">
            <a:extLst>
              <a:ext uri="{FF2B5EF4-FFF2-40B4-BE49-F238E27FC236}">
                <a16:creationId xmlns="" xmlns:a16="http://schemas.microsoft.com/office/drawing/2014/main" id="{FA1CA8BE-B059-415B-B299-7E0D7424128A}"/>
              </a:ext>
            </a:extLst>
          </p:cNvPr>
          <p:cNvSpPr>
            <a:spLocks noChangeArrowheads="1"/>
          </p:cNvSpPr>
          <p:nvPr/>
        </p:nvSpPr>
        <p:spPr bwMode="auto">
          <a:xfrm>
            <a:off x="1515379" y="3455988"/>
            <a:ext cx="1109599"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a:t>
            </a:r>
            <a:endParaRPr lang="en-US" altLang="en-US" sz="1400" dirty="0">
              <a:latin typeface="Arial" panose="020B0604020202020204" pitchFamily="34" charset="0"/>
              <a:cs typeface="Arial" panose="020B0604020202020204" pitchFamily="34" charset="0"/>
            </a:endParaRPr>
          </a:p>
        </p:txBody>
      </p:sp>
      <p:sp>
        <p:nvSpPr>
          <p:cNvPr id="25" name="Ovale 33">
            <a:extLst>
              <a:ext uri="{FF2B5EF4-FFF2-40B4-BE49-F238E27FC236}">
                <a16:creationId xmlns="" xmlns:a16="http://schemas.microsoft.com/office/drawing/2014/main" id="{A4E6BBEC-1E11-48AC-9881-2BCB8F6CF48A}"/>
              </a:ext>
            </a:extLst>
          </p:cNvPr>
          <p:cNvSpPr/>
          <p:nvPr/>
        </p:nvSpPr>
        <p:spPr>
          <a:xfrm>
            <a:off x="4286300" y="265276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CasellaDiTesto 19">
            <a:extLst>
              <a:ext uri="{FF2B5EF4-FFF2-40B4-BE49-F238E27FC236}">
                <a16:creationId xmlns="" xmlns:a16="http://schemas.microsoft.com/office/drawing/2014/main" id="{11853092-90FB-4FF0-A8A7-8E1E956C1000}"/>
              </a:ext>
            </a:extLst>
          </p:cNvPr>
          <p:cNvSpPr txBox="1"/>
          <p:nvPr/>
        </p:nvSpPr>
        <p:spPr>
          <a:xfrm>
            <a:off x="4144022" y="3484314"/>
            <a:ext cx="253596" cy="461665"/>
          </a:xfrm>
          <a:prstGeom prst="rect">
            <a:avLst/>
          </a:prstGeom>
          <a:noFill/>
        </p:spPr>
        <p:txBody>
          <a:bodyPr wrap="none" rtlCol="0">
            <a:spAutoFit/>
          </a:bodyPr>
          <a:lstStyle/>
          <a:p>
            <a:r>
              <a:rPr lang="it-IT" sz="2400" dirty="0"/>
              <a:t> </a:t>
            </a:r>
            <a:endParaRPr lang="en-GB" sz="2400" dirty="0"/>
          </a:p>
        </p:txBody>
      </p:sp>
      <p:sp>
        <p:nvSpPr>
          <p:cNvPr id="27" name="Rectangle 4">
            <a:extLst>
              <a:ext uri="{FF2B5EF4-FFF2-40B4-BE49-F238E27FC236}">
                <a16:creationId xmlns="" xmlns:a16="http://schemas.microsoft.com/office/drawing/2014/main" id="{57A31D5F-E223-48B4-A819-ADBF29AA214F}"/>
              </a:ext>
            </a:extLst>
          </p:cNvPr>
          <p:cNvSpPr>
            <a:spLocks noChangeArrowheads="1"/>
          </p:cNvSpPr>
          <p:nvPr/>
        </p:nvSpPr>
        <p:spPr bwMode="auto">
          <a:xfrm>
            <a:off x="4475172" y="3340299"/>
            <a:ext cx="3120150"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US" altLang="en-US" sz="1400" dirty="0" err="1">
                <a:latin typeface="Arial" panose="020B0604020202020204" pitchFamily="34" charset="0"/>
                <a:cs typeface="Arial" panose="020B0604020202020204" pitchFamily="34" charset="0"/>
              </a:rPr>
              <a:t>coroutine</a:t>
            </a:r>
            <a:r>
              <a:rPr lang="en-US" altLang="en-US" sz="1400" dirty="0">
                <a:latin typeface="Arial" panose="020B0604020202020204" pitchFamily="34" charset="0"/>
                <a:cs typeface="Arial" panose="020B0604020202020204" pitchFamily="34" charset="0"/>
              </a:rPr>
              <a:t> 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a:t>
            </a:r>
            <a:r>
              <a:rPr lang="en-US" altLang="en-US" sz="1400" dirty="0">
                <a:latin typeface="Arial" panose="020B0604020202020204" pitchFamily="34" charset="0"/>
                <a:cs typeface="Arial" panose="020B0604020202020204" pitchFamily="34" charset="0"/>
              </a:rPr>
              <a:t>) </a:t>
            </a:r>
          </a:p>
        </p:txBody>
      </p:sp>
      <p:cxnSp>
        <p:nvCxnSpPr>
          <p:cNvPr id="28" name="Connettore 2 126">
            <a:extLst>
              <a:ext uri="{FF2B5EF4-FFF2-40B4-BE49-F238E27FC236}">
                <a16:creationId xmlns="" xmlns:a16="http://schemas.microsoft.com/office/drawing/2014/main" id="{36CC678F-7232-496B-B9F9-4DE6B53CD494}"/>
              </a:ext>
            </a:extLst>
          </p:cNvPr>
          <p:cNvCxnSpPr/>
          <p:nvPr/>
        </p:nvCxnSpPr>
        <p:spPr>
          <a:xfrm flipH="1">
            <a:off x="4666132" y="2816250"/>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9" name="Connettore 2 9">
            <a:extLst>
              <a:ext uri="{FF2B5EF4-FFF2-40B4-BE49-F238E27FC236}">
                <a16:creationId xmlns="" xmlns:a16="http://schemas.microsoft.com/office/drawing/2014/main" id="{04DF4836-F901-4EBA-8385-88CA97E6F661}"/>
              </a:ext>
            </a:extLst>
          </p:cNvPr>
          <p:cNvCxnSpPr>
            <a:cxnSpLocks/>
            <a:stCxn id="21" idx="6"/>
            <a:endCxn id="25" idx="2"/>
          </p:cNvCxnSpPr>
          <p:nvPr/>
        </p:nvCxnSpPr>
        <p:spPr>
          <a:xfrm>
            <a:off x="2469245" y="2988033"/>
            <a:ext cx="1817055" cy="2476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5">
            <a:extLst>
              <a:ext uri="{FF2B5EF4-FFF2-40B4-BE49-F238E27FC236}">
                <a16:creationId xmlns="" xmlns:a16="http://schemas.microsoft.com/office/drawing/2014/main" id="{2514E10A-0E65-4430-A48F-330F1F0FD1D1}"/>
              </a:ext>
            </a:extLst>
          </p:cNvPr>
          <p:cNvSpPr>
            <a:spLocks noChangeArrowheads="1"/>
          </p:cNvSpPr>
          <p:nvPr/>
        </p:nvSpPr>
        <p:spPr bwMode="auto">
          <a:xfrm>
            <a:off x="2493119" y="2577782"/>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31" name="Rectangle 5">
            <a:extLst>
              <a:ext uri="{FF2B5EF4-FFF2-40B4-BE49-F238E27FC236}">
                <a16:creationId xmlns="" xmlns:a16="http://schemas.microsoft.com/office/drawing/2014/main" id="{DFDC7F0A-882C-4149-983D-9A958C225794}"/>
              </a:ext>
            </a:extLst>
          </p:cNvPr>
          <p:cNvSpPr>
            <a:spLocks noChangeArrowheads="1"/>
          </p:cNvSpPr>
          <p:nvPr/>
        </p:nvSpPr>
        <p:spPr bwMode="auto">
          <a:xfrm>
            <a:off x="5059895" y="2598015"/>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32" name="Ovale 33">
            <a:extLst>
              <a:ext uri="{FF2B5EF4-FFF2-40B4-BE49-F238E27FC236}">
                <a16:creationId xmlns="" xmlns:a16="http://schemas.microsoft.com/office/drawing/2014/main" id="{3D0173EE-08DD-4F1E-9226-740254360410}"/>
              </a:ext>
            </a:extLst>
          </p:cNvPr>
          <p:cNvSpPr/>
          <p:nvPr/>
        </p:nvSpPr>
        <p:spPr>
          <a:xfrm>
            <a:off x="5295010" y="2885287"/>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3" name="Straight Arrow Connector 32">
            <a:extLst>
              <a:ext uri="{FF2B5EF4-FFF2-40B4-BE49-F238E27FC236}">
                <a16:creationId xmlns="" xmlns:a16="http://schemas.microsoft.com/office/drawing/2014/main" id="{F5733152-082A-43F7-B943-085C85850C21}"/>
              </a:ext>
            </a:extLst>
          </p:cNvPr>
          <p:cNvCxnSpPr>
            <a:endCxn id="32" idx="2"/>
          </p:cNvCxnSpPr>
          <p:nvPr/>
        </p:nvCxnSpPr>
        <p:spPr>
          <a:xfrm>
            <a:off x="5017129" y="3016587"/>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 xmlns:a16="http://schemas.microsoft.com/office/drawing/2014/main" id="{6E0866FF-855D-4981-849D-973D1B152AB3}"/>
              </a:ext>
            </a:extLst>
          </p:cNvPr>
          <p:cNvCxnSpPr>
            <a:cxnSpLocks/>
            <a:stCxn id="25" idx="3"/>
            <a:endCxn id="35" idx="4"/>
          </p:cNvCxnSpPr>
          <p:nvPr/>
        </p:nvCxnSpPr>
        <p:spPr>
          <a:xfrm rot="5400000" flipH="1">
            <a:off x="2682188" y="1553482"/>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 xmlns:a16="http://schemas.microsoft.com/office/drawing/2014/main" id="{65481011-CBAC-4F9B-821D-2FF28D949DEA}"/>
              </a:ext>
            </a:extLst>
          </p:cNvPr>
          <p:cNvSpPr/>
          <p:nvPr/>
        </p:nvSpPr>
        <p:spPr>
          <a:xfrm>
            <a:off x="1041833" y="2850876"/>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onnettore 2 92">
            <a:extLst>
              <a:ext uri="{FF2B5EF4-FFF2-40B4-BE49-F238E27FC236}">
                <a16:creationId xmlns="" xmlns:a16="http://schemas.microsoft.com/office/drawing/2014/main" id="{6FD6BF04-777C-407D-B010-E858A36FD965}"/>
              </a:ext>
            </a:extLst>
          </p:cNvPr>
          <p:cNvCxnSpPr/>
          <p:nvPr/>
        </p:nvCxnSpPr>
        <p:spPr>
          <a:xfrm>
            <a:off x="819830" y="3047880"/>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Rectangle 5">
            <a:extLst>
              <a:ext uri="{FF2B5EF4-FFF2-40B4-BE49-F238E27FC236}">
                <a16:creationId xmlns="" xmlns:a16="http://schemas.microsoft.com/office/drawing/2014/main" id="{EB817455-7F07-4D5C-B180-91ED8A2903CA}"/>
              </a:ext>
            </a:extLst>
          </p:cNvPr>
          <p:cNvSpPr>
            <a:spLocks noChangeArrowheads="1"/>
          </p:cNvSpPr>
          <p:nvPr/>
        </p:nvSpPr>
        <p:spPr bwMode="auto">
          <a:xfrm>
            <a:off x="1755917" y="4023317"/>
            <a:ext cx="5064754"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err="1">
                <a:solidFill>
                  <a:srgbClr val="C00000"/>
                </a:solidFill>
                <a:latin typeface="Arial" panose="020B0604020202020204" pitchFamily="34" charset="0"/>
                <a:cs typeface="Arial" panose="020B0604020202020204" pitchFamily="34" charset="0"/>
              </a:rPr>
              <a:t>sensor</a:t>
            </a:r>
            <a:r>
              <a:rPr lang="en-US" sz="1400" b="1" dirty="0" err="1">
                <a:solidFill>
                  <a:srgbClr val="00B050"/>
                </a:solidFill>
                <a:latin typeface="Arial" panose="020B0604020202020204" pitchFamily="34" charset="0"/>
                <a:cs typeface="Arial" panose="020B0604020202020204" pitchFamily="34" charset="0"/>
              </a:rPr>
              <a:t>,dispatch,vr,</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collision-bottle2</a:t>
            </a:r>
            <a:r>
              <a:rPr lang="en-US" sz="1400" b="1" dirty="0">
                <a:solidFill>
                  <a:srgbClr val="00B050"/>
                </a:solidFill>
                <a:latin typeface="Arial" panose="020B0604020202020204" pitchFamily="34" charset="0"/>
                <a:cs typeface="Arial" panose="020B0604020202020204" pitchFamily="34" charset="0"/>
              </a:rPr>
              <a:t>, 6)</a:t>
            </a:r>
          </a:p>
        </p:txBody>
      </p:sp>
      <p:sp>
        <p:nvSpPr>
          <p:cNvPr id="39" name="Rectangle 5">
            <a:extLst>
              <a:ext uri="{FF2B5EF4-FFF2-40B4-BE49-F238E27FC236}">
                <a16:creationId xmlns="" xmlns:a16="http://schemas.microsoft.com/office/drawing/2014/main" id="{57B70A4C-684C-498F-B66C-2400E2253AFD}"/>
              </a:ext>
            </a:extLst>
          </p:cNvPr>
          <p:cNvSpPr>
            <a:spLocks noChangeArrowheads="1"/>
          </p:cNvSpPr>
          <p:nvPr/>
        </p:nvSpPr>
        <p:spPr bwMode="auto">
          <a:xfrm>
            <a:off x="541764" y="2339876"/>
            <a:ext cx="4438192"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a:solidFill>
                  <a:srgbClr val="C00000"/>
                </a:solidFill>
                <a:latin typeface="Arial" panose="020B0604020202020204" pitchFamily="34" charset="0"/>
                <a:cs typeface="Arial" panose="020B0604020202020204" pitchFamily="34" charset="0"/>
              </a:rPr>
              <a:t>move</a:t>
            </a:r>
            <a:r>
              <a:rPr lang="en-US" sz="1400" b="1" dirty="0">
                <a:solidFill>
                  <a:srgbClr val="00B050"/>
                </a:solidFill>
                <a:latin typeface="Arial" panose="020B0604020202020204" pitchFamily="34" charset="0"/>
                <a:cs typeface="Arial" panose="020B0604020202020204" pitchFamily="34" charset="0"/>
              </a:rPr>
              <a:t>, dispatch, main, </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w</a:t>
            </a:r>
            <a:r>
              <a:rPr lang="en-US" sz="1400" b="1" dirty="0">
                <a:solidFill>
                  <a:srgbClr val="00B050"/>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5525297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Ovale 137"/>
          <p:cNvSpPr/>
          <p:nvPr/>
        </p:nvSpPr>
        <p:spPr>
          <a:xfrm>
            <a:off x="4913258" y="1150393"/>
            <a:ext cx="3862360" cy="3816425"/>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38</a:t>
            </a:fld>
            <a:endParaRPr lang="en-GB"/>
          </a:p>
        </p:txBody>
      </p:sp>
      <p:sp>
        <p:nvSpPr>
          <p:cNvPr id="4" name="Ovale 3"/>
          <p:cNvSpPr/>
          <p:nvPr/>
        </p:nvSpPr>
        <p:spPr>
          <a:xfrm>
            <a:off x="677847" y="3409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 name="Ovale 4"/>
          <p:cNvSpPr/>
          <p:nvPr/>
        </p:nvSpPr>
        <p:spPr>
          <a:xfrm>
            <a:off x="533831" y="5756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e 7"/>
          <p:cNvSpPr/>
          <p:nvPr/>
        </p:nvSpPr>
        <p:spPr>
          <a:xfrm>
            <a:off x="2406039" y="334578"/>
            <a:ext cx="1296144" cy="648072"/>
          </a:xfrm>
          <a:prstGeom prst="ellipse">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it-IT" dirty="0" err="1"/>
              <a:t>Explore</a:t>
            </a:r>
            <a:endParaRPr lang="en-GB" dirty="0"/>
          </a:p>
        </p:txBody>
      </p:sp>
      <p:cxnSp>
        <p:nvCxnSpPr>
          <p:cNvPr id="16" name="Connettore 4 15"/>
          <p:cNvCxnSpPr>
            <a:stCxn id="8" idx="4"/>
            <a:endCxn id="4" idx="4"/>
          </p:cNvCxnSpPr>
          <p:nvPr/>
        </p:nvCxnSpPr>
        <p:spPr>
          <a:xfrm rot="5400000">
            <a:off x="2042824" y="-22287"/>
            <a:ext cx="6350" cy="2016224"/>
          </a:xfrm>
          <a:prstGeom prst="bentConnector3">
            <a:avLst>
              <a:gd name="adj1" fmla="val 370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2" name="Ovale 21"/>
          <p:cNvSpPr/>
          <p:nvPr/>
        </p:nvSpPr>
        <p:spPr>
          <a:xfrm>
            <a:off x="5468212" y="1902947"/>
            <a:ext cx="93610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a:t>
            </a:r>
            <a:endParaRPr lang="en-GB" sz="1600" dirty="0"/>
          </a:p>
        </p:txBody>
      </p:sp>
      <p:cxnSp>
        <p:nvCxnSpPr>
          <p:cNvPr id="23" name="Connettore 4 22"/>
          <p:cNvCxnSpPr>
            <a:stCxn id="22" idx="0"/>
            <a:endCxn id="22" idx="1"/>
          </p:cNvCxnSpPr>
          <p:nvPr/>
        </p:nvCxnSpPr>
        <p:spPr>
          <a:xfrm rot="16200000" flipH="1" flipV="1">
            <a:off x="5723329" y="1784919"/>
            <a:ext cx="94908" cy="330963"/>
          </a:xfrm>
          <a:prstGeom prst="bentConnector3">
            <a:avLst>
              <a:gd name="adj1" fmla="val -240865"/>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ttore 2 26"/>
          <p:cNvCxnSpPr>
            <a:stCxn id="4" idx="6"/>
            <a:endCxn id="8" idx="2"/>
          </p:cNvCxnSpPr>
          <p:nvPr/>
        </p:nvCxnSpPr>
        <p:spPr>
          <a:xfrm flipV="1">
            <a:off x="1397927" y="658614"/>
            <a:ext cx="1008112"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9" name="Rettangolo 28"/>
          <p:cNvSpPr/>
          <p:nvPr/>
        </p:nvSpPr>
        <p:spPr>
          <a:xfrm>
            <a:off x="5891855" y="1436912"/>
            <a:ext cx="933269" cy="369332"/>
          </a:xfrm>
          <a:prstGeom prst="rect">
            <a:avLst/>
          </a:prstGeom>
        </p:spPr>
        <p:txBody>
          <a:bodyPr wrap="none">
            <a:spAutoFit/>
          </a:bodyPr>
          <a:lstStyle/>
          <a:p>
            <a:r>
              <a:rPr lang="en-GB" dirty="0" err="1"/>
              <a:t>stepdone</a:t>
            </a:r>
            <a:endParaRPr lang="en-GB" dirty="0"/>
          </a:p>
        </p:txBody>
      </p:sp>
      <p:sp>
        <p:nvSpPr>
          <p:cNvPr id="32" name="Ovale 31"/>
          <p:cNvSpPr/>
          <p:nvPr/>
        </p:nvSpPr>
        <p:spPr>
          <a:xfrm>
            <a:off x="5605300" y="2959263"/>
            <a:ext cx="98757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Rotate</a:t>
            </a:r>
            <a:endParaRPr lang="en-GB" sz="1400" dirty="0"/>
          </a:p>
        </p:txBody>
      </p:sp>
      <p:cxnSp>
        <p:nvCxnSpPr>
          <p:cNvPr id="34" name="Connettore 4 33"/>
          <p:cNvCxnSpPr>
            <a:stCxn id="22" idx="4"/>
            <a:endCxn id="32" idx="0"/>
          </p:cNvCxnSpPr>
          <p:nvPr/>
        </p:nvCxnSpPr>
        <p:spPr>
          <a:xfrm rot="16200000" flipH="1">
            <a:off x="5813552" y="2673730"/>
            <a:ext cx="408244" cy="16282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6" name="Rettangolo 35"/>
          <p:cNvSpPr/>
          <p:nvPr/>
        </p:nvSpPr>
        <p:spPr>
          <a:xfrm>
            <a:off x="5889325" y="2551790"/>
            <a:ext cx="775020" cy="369332"/>
          </a:xfrm>
          <a:prstGeom prst="rect">
            <a:avLst/>
          </a:prstGeom>
        </p:spPr>
        <p:txBody>
          <a:bodyPr wrap="none">
            <a:spAutoFit/>
          </a:bodyPr>
          <a:lstStyle/>
          <a:p>
            <a:r>
              <a:rPr lang="en-GB" dirty="0" err="1"/>
              <a:t>stepfail</a:t>
            </a:r>
            <a:endParaRPr lang="en-GB" dirty="0"/>
          </a:p>
        </p:txBody>
      </p:sp>
      <p:sp>
        <p:nvSpPr>
          <p:cNvPr id="37" name="Rettangolo 36"/>
          <p:cNvSpPr/>
          <p:nvPr/>
        </p:nvSpPr>
        <p:spPr>
          <a:xfrm>
            <a:off x="782040" y="2196082"/>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Connettore 1 38"/>
          <p:cNvCxnSpPr/>
          <p:nvPr/>
        </p:nvCxnSpPr>
        <p:spPr>
          <a:xfrm>
            <a:off x="1551191"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Connettore 1 39"/>
          <p:cNvCxnSpPr/>
          <p:nvPr/>
        </p:nvCxnSpPr>
        <p:spPr>
          <a:xfrm>
            <a:off x="2292072"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782040" y="294229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a:off x="782040" y="366237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816268" y="2221659"/>
            <a:ext cx="720080" cy="648072"/>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Robot</a:t>
            </a:r>
            <a:endParaRPr lang="en-GB" sz="1100" dirty="0"/>
          </a:p>
        </p:txBody>
      </p:sp>
      <p:sp>
        <p:nvSpPr>
          <p:cNvPr id="49" name="Ovale 48"/>
          <p:cNvSpPr/>
          <p:nvPr/>
        </p:nvSpPr>
        <p:spPr>
          <a:xfrm>
            <a:off x="1142080"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849093"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1" name="Ovale 50"/>
          <p:cNvSpPr/>
          <p:nvPr/>
        </p:nvSpPr>
        <p:spPr>
          <a:xfrm>
            <a:off x="1846924" y="229615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2" name="Ovale 51"/>
          <p:cNvSpPr/>
          <p:nvPr/>
        </p:nvSpPr>
        <p:spPr>
          <a:xfrm>
            <a:off x="2641181" y="229422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3" name="Ovale 52"/>
          <p:cNvSpPr/>
          <p:nvPr/>
        </p:nvSpPr>
        <p:spPr>
          <a:xfrm>
            <a:off x="2658194" y="416643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2" name="Connettore 2 61"/>
          <p:cNvCxnSpPr>
            <a:endCxn id="49" idx="0"/>
          </p:cNvCxnSpPr>
          <p:nvPr/>
        </p:nvCxnSpPr>
        <p:spPr>
          <a:xfrm flipH="1">
            <a:off x="1176308" y="3013747"/>
            <a:ext cx="14844" cy="1152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Connettore 2 62"/>
          <p:cNvCxnSpPr>
            <a:stCxn id="50" idx="0"/>
          </p:cNvCxnSpPr>
          <p:nvPr/>
        </p:nvCxnSpPr>
        <p:spPr>
          <a:xfrm flipV="1">
            <a:off x="1883321" y="2372411"/>
            <a:ext cx="7422" cy="1794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2 65"/>
          <p:cNvCxnSpPr>
            <a:endCxn id="53" idx="0"/>
          </p:cNvCxnSpPr>
          <p:nvPr/>
        </p:nvCxnSpPr>
        <p:spPr>
          <a:xfrm>
            <a:off x="2692422" y="2372411"/>
            <a:ext cx="0" cy="1794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Connettore 2 68"/>
          <p:cNvCxnSpPr>
            <a:stCxn id="49" idx="6"/>
          </p:cNvCxnSpPr>
          <p:nvPr/>
        </p:nvCxnSpPr>
        <p:spPr>
          <a:xfrm flipV="1">
            <a:off x="1210536" y="4204557"/>
            <a:ext cx="63638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Connettore 2 69"/>
          <p:cNvCxnSpPr>
            <a:stCxn id="51" idx="6"/>
            <a:endCxn id="52" idx="2"/>
          </p:cNvCxnSpPr>
          <p:nvPr/>
        </p:nvCxnSpPr>
        <p:spPr>
          <a:xfrm flipV="1">
            <a:off x="1915380" y="2332350"/>
            <a:ext cx="725801" cy="1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Connettore 2 71"/>
          <p:cNvCxnSpPr>
            <a:stCxn id="53" idx="6"/>
          </p:cNvCxnSpPr>
          <p:nvPr/>
        </p:nvCxnSpPr>
        <p:spPr>
          <a:xfrm>
            <a:off x="2726650" y="4204557"/>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8" name="Ovale 97"/>
          <p:cNvSpPr/>
          <p:nvPr/>
        </p:nvSpPr>
        <p:spPr>
          <a:xfrm>
            <a:off x="7041350" y="2965613"/>
            <a:ext cx="11082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a:t>
            </a:r>
            <a:endParaRPr lang="en-GB" sz="1600" dirty="0"/>
          </a:p>
        </p:txBody>
      </p:sp>
      <p:cxnSp>
        <p:nvCxnSpPr>
          <p:cNvPr id="101" name="Connettore 2 100"/>
          <p:cNvCxnSpPr>
            <a:stCxn id="32" idx="6"/>
            <a:endCxn id="98" idx="2"/>
          </p:cNvCxnSpPr>
          <p:nvPr/>
        </p:nvCxnSpPr>
        <p:spPr>
          <a:xfrm>
            <a:off x="6592870" y="3283299"/>
            <a:ext cx="448480"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3" name="Connettore 2 102"/>
          <p:cNvCxnSpPr>
            <a:stCxn id="98" idx="0"/>
            <a:endCxn id="188" idx="4"/>
          </p:cNvCxnSpPr>
          <p:nvPr/>
        </p:nvCxnSpPr>
        <p:spPr>
          <a:xfrm flipV="1">
            <a:off x="7595480" y="2551790"/>
            <a:ext cx="0" cy="41382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8" name="Connettore 2 107"/>
          <p:cNvCxnSpPr>
            <a:stCxn id="188" idx="2"/>
            <a:endCxn id="22" idx="6"/>
          </p:cNvCxnSpPr>
          <p:nvPr/>
        </p:nvCxnSpPr>
        <p:spPr>
          <a:xfrm flipH="1" flipV="1">
            <a:off x="6404316" y="2226983"/>
            <a:ext cx="698004" cy="77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24" name="Rettangolo 123"/>
          <p:cNvSpPr/>
          <p:nvPr/>
        </p:nvSpPr>
        <p:spPr>
          <a:xfrm>
            <a:off x="6592870" y="3510044"/>
            <a:ext cx="775020" cy="369332"/>
          </a:xfrm>
          <a:prstGeom prst="rect">
            <a:avLst/>
          </a:prstGeom>
        </p:spPr>
        <p:txBody>
          <a:bodyPr wrap="none">
            <a:spAutoFit/>
          </a:bodyPr>
          <a:lstStyle/>
          <a:p>
            <a:r>
              <a:rPr lang="en-GB" dirty="0" err="1"/>
              <a:t>stepfail</a:t>
            </a:r>
            <a:endParaRPr lang="en-GB" dirty="0"/>
          </a:p>
        </p:txBody>
      </p:sp>
      <p:sp>
        <p:nvSpPr>
          <p:cNvPr id="125"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6464366" y="2888860"/>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126"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6445052" y="1843966"/>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135" name="Rettangolo 134"/>
          <p:cNvSpPr/>
          <p:nvPr/>
        </p:nvSpPr>
        <p:spPr>
          <a:xfrm>
            <a:off x="1490973" y="274061"/>
            <a:ext cx="822020" cy="369332"/>
          </a:xfrm>
          <a:prstGeom prst="rect">
            <a:avLst/>
          </a:prstGeom>
        </p:spPr>
        <p:txBody>
          <a:bodyPr wrap="none">
            <a:spAutoFit/>
          </a:bodyPr>
          <a:lstStyle/>
          <a:p>
            <a:r>
              <a:rPr lang="en-GB" dirty="0"/>
              <a:t>explore</a:t>
            </a:r>
          </a:p>
        </p:txBody>
      </p:sp>
      <p:sp>
        <p:nvSpPr>
          <p:cNvPr id="136" name="Ovale 135"/>
          <p:cNvSpPr/>
          <p:nvPr/>
        </p:nvSpPr>
        <p:spPr>
          <a:xfrm>
            <a:off x="3916587" y="2480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137" name="Ovale 136"/>
          <p:cNvSpPr/>
          <p:nvPr/>
        </p:nvSpPr>
        <p:spPr>
          <a:xfrm>
            <a:off x="3772571" y="27147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0" name="Connettore 4 139"/>
          <p:cNvCxnSpPr>
            <a:stCxn id="98" idx="4"/>
            <a:endCxn id="136" idx="5"/>
          </p:cNvCxnSpPr>
          <p:nvPr/>
        </p:nvCxnSpPr>
        <p:spPr>
          <a:xfrm rot="5400000" flipH="1">
            <a:off x="5773100" y="1791306"/>
            <a:ext cx="580493" cy="3064266"/>
          </a:xfrm>
          <a:prstGeom prst="bentConnector3">
            <a:avLst>
              <a:gd name="adj1" fmla="val -3938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2" name="Connettore 4 141"/>
          <p:cNvCxnSpPr>
            <a:stCxn id="136" idx="0"/>
            <a:endCxn id="22" idx="2"/>
          </p:cNvCxnSpPr>
          <p:nvPr/>
        </p:nvCxnSpPr>
        <p:spPr>
          <a:xfrm rot="5400000" flipH="1" flipV="1">
            <a:off x="4745897" y="1757714"/>
            <a:ext cx="253045" cy="119158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4332839" y="1852327"/>
            <a:ext cx="822020" cy="369332"/>
          </a:xfrm>
          <a:prstGeom prst="rect">
            <a:avLst/>
          </a:prstGeom>
        </p:spPr>
        <p:txBody>
          <a:bodyPr wrap="none">
            <a:spAutoFit/>
          </a:bodyPr>
          <a:lstStyle/>
          <a:p>
            <a:r>
              <a:rPr lang="en-GB" dirty="0"/>
              <a:t>explore</a:t>
            </a:r>
          </a:p>
        </p:txBody>
      </p:sp>
      <p:sp>
        <p:nvSpPr>
          <p:cNvPr id="145" name="CasellaDiTesto 144"/>
          <p:cNvSpPr txBox="1"/>
          <p:nvPr/>
        </p:nvSpPr>
        <p:spPr>
          <a:xfrm>
            <a:off x="5605301" y="831698"/>
            <a:ext cx="2422779" cy="369332"/>
          </a:xfrm>
          <a:prstGeom prst="rect">
            <a:avLst/>
          </a:prstGeom>
          <a:noFill/>
        </p:spPr>
        <p:txBody>
          <a:bodyPr wrap="none" rtlCol="0">
            <a:spAutoFit/>
          </a:bodyPr>
          <a:lstStyle/>
          <a:p>
            <a:r>
              <a:rPr lang="it-IT" dirty="0" err="1"/>
              <a:t>Explore</a:t>
            </a:r>
            <a:r>
              <a:rPr lang="it-IT" dirty="0"/>
              <a:t> ( an </a:t>
            </a:r>
            <a:r>
              <a:rPr lang="it-IT" dirty="0" err="1"/>
              <a:t>empty</a:t>
            </a:r>
            <a:r>
              <a:rPr lang="it-IT" dirty="0"/>
              <a:t> room )</a:t>
            </a:r>
            <a:endParaRPr lang="en-GB" dirty="0"/>
          </a:p>
        </p:txBody>
      </p:sp>
      <p:sp>
        <p:nvSpPr>
          <p:cNvPr id="146" name="CasellaDiTesto 145"/>
          <p:cNvSpPr txBox="1"/>
          <p:nvPr/>
        </p:nvSpPr>
        <p:spPr>
          <a:xfrm>
            <a:off x="5226417" y="4978042"/>
            <a:ext cx="3197414" cy="646331"/>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it-IT" dirty="0" err="1"/>
              <a:t>Direction</a:t>
            </a:r>
            <a:r>
              <a:rPr lang="it-IT" dirty="0"/>
              <a:t> DOWN : Rotate 90 Left </a:t>
            </a:r>
          </a:p>
          <a:p>
            <a:r>
              <a:rPr lang="it-IT" dirty="0" err="1"/>
              <a:t>Direction</a:t>
            </a:r>
            <a:r>
              <a:rPr lang="it-IT" dirty="0"/>
              <a:t> UP         : Rotate 90 Right</a:t>
            </a:r>
            <a:endParaRPr lang="en-GB" dirty="0"/>
          </a:p>
        </p:txBody>
      </p:sp>
      <p:sp>
        <p:nvSpPr>
          <p:cNvPr id="160" name="Rettangolo 159"/>
          <p:cNvSpPr/>
          <p:nvPr/>
        </p:nvSpPr>
        <p:spPr>
          <a:xfrm>
            <a:off x="7622005" y="2573650"/>
            <a:ext cx="933269" cy="369332"/>
          </a:xfrm>
          <a:prstGeom prst="rect">
            <a:avLst/>
          </a:prstGeom>
        </p:spPr>
        <p:txBody>
          <a:bodyPr wrap="none">
            <a:spAutoFit/>
          </a:bodyPr>
          <a:lstStyle/>
          <a:p>
            <a:r>
              <a:rPr lang="en-GB" dirty="0" err="1"/>
              <a:t>stepdone</a:t>
            </a:r>
            <a:endParaRPr lang="en-GB" dirty="0"/>
          </a:p>
        </p:txBody>
      </p:sp>
      <p:sp>
        <p:nvSpPr>
          <p:cNvPr id="161" name="Rettangolo 160"/>
          <p:cNvSpPr/>
          <p:nvPr/>
        </p:nvSpPr>
        <p:spPr>
          <a:xfrm>
            <a:off x="5741111" y="4261757"/>
            <a:ext cx="535724" cy="369332"/>
          </a:xfrm>
          <a:prstGeom prst="rect">
            <a:avLst/>
          </a:prstGeom>
        </p:spPr>
        <p:txBody>
          <a:bodyPr wrap="none">
            <a:spAutoFit/>
          </a:bodyPr>
          <a:lstStyle/>
          <a:p>
            <a:r>
              <a:rPr lang="en-GB" dirty="0"/>
              <a:t>stop</a:t>
            </a:r>
          </a:p>
        </p:txBody>
      </p:sp>
      <p:sp>
        <p:nvSpPr>
          <p:cNvPr id="162" name="Ovale 161"/>
          <p:cNvSpPr/>
          <p:nvPr/>
        </p:nvSpPr>
        <p:spPr>
          <a:xfrm>
            <a:off x="6358489" y="3983017"/>
            <a:ext cx="117602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Stopped</a:t>
            </a:r>
            <a:endParaRPr lang="en-GB" sz="1400" dirty="0"/>
          </a:p>
        </p:txBody>
      </p:sp>
      <p:cxnSp>
        <p:nvCxnSpPr>
          <p:cNvPr id="167" name="Connettore 4 166"/>
          <p:cNvCxnSpPr>
            <a:stCxn id="98" idx="5"/>
            <a:endCxn id="162" idx="6"/>
          </p:cNvCxnSpPr>
          <p:nvPr/>
        </p:nvCxnSpPr>
        <p:spPr>
          <a:xfrm rot="5400000">
            <a:off x="7366772" y="3686516"/>
            <a:ext cx="788276" cy="45279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9" name="Rettangolo 168"/>
          <p:cNvSpPr/>
          <p:nvPr/>
        </p:nvSpPr>
        <p:spPr>
          <a:xfrm>
            <a:off x="7907700" y="3849100"/>
            <a:ext cx="535724" cy="369332"/>
          </a:xfrm>
          <a:prstGeom prst="rect">
            <a:avLst/>
          </a:prstGeom>
        </p:spPr>
        <p:txBody>
          <a:bodyPr wrap="none">
            <a:spAutoFit/>
          </a:bodyPr>
          <a:lstStyle/>
          <a:p>
            <a:r>
              <a:rPr lang="en-GB" dirty="0"/>
              <a:t>stop</a:t>
            </a:r>
          </a:p>
        </p:txBody>
      </p:sp>
      <p:cxnSp>
        <p:nvCxnSpPr>
          <p:cNvPr id="172" name="Connettore 4 171"/>
          <p:cNvCxnSpPr>
            <a:stCxn id="22" idx="3"/>
            <a:endCxn id="162" idx="2"/>
          </p:cNvCxnSpPr>
          <p:nvPr/>
        </p:nvCxnSpPr>
        <p:spPr>
          <a:xfrm rot="16200000" flipH="1">
            <a:off x="5056424" y="3004988"/>
            <a:ext cx="1850942" cy="75318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Connettore 4 178"/>
          <p:cNvCxnSpPr>
            <a:stCxn id="162" idx="4"/>
            <a:endCxn id="136" idx="4"/>
          </p:cNvCxnSpPr>
          <p:nvPr/>
        </p:nvCxnSpPr>
        <p:spPr>
          <a:xfrm rot="5400000" flipH="1">
            <a:off x="4860069" y="2544659"/>
            <a:ext cx="1502989" cy="2669873"/>
          </a:xfrm>
          <a:prstGeom prst="bentConnector3">
            <a:avLst>
              <a:gd name="adj1" fmla="val -1521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8" name="Ovale 187"/>
          <p:cNvSpPr/>
          <p:nvPr/>
        </p:nvSpPr>
        <p:spPr>
          <a:xfrm>
            <a:off x="7102320" y="1903718"/>
            <a:ext cx="9863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Rotate</a:t>
            </a:r>
            <a:endParaRPr lang="en-GB" sz="1400" dirty="0"/>
          </a:p>
        </p:txBody>
      </p:sp>
    </p:spTree>
    <p:extLst>
      <p:ext uri="{BB962C8B-B14F-4D97-AF65-F5344CB8AC3E}">
        <p14:creationId xmlns:p14="http://schemas.microsoft.com/office/powerpoint/2010/main" val="34505600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39</a:t>
            </a:fld>
            <a:endParaRPr lang="en-GB"/>
          </a:p>
        </p:txBody>
      </p:sp>
      <p:sp>
        <p:nvSpPr>
          <p:cNvPr id="47" name="Rettangolo 46"/>
          <p:cNvSpPr/>
          <p:nvPr/>
        </p:nvSpPr>
        <p:spPr>
          <a:xfrm>
            <a:off x="732969" y="193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e 57"/>
          <p:cNvSpPr/>
          <p:nvPr/>
        </p:nvSpPr>
        <p:spPr>
          <a:xfrm>
            <a:off x="1093009"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9" name="Ovale 58"/>
          <p:cNvSpPr/>
          <p:nvPr/>
        </p:nvSpPr>
        <p:spPr>
          <a:xfrm>
            <a:off x="1800022"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0" name="Ovale 59"/>
          <p:cNvSpPr/>
          <p:nvPr/>
        </p:nvSpPr>
        <p:spPr>
          <a:xfrm>
            <a:off x="1797853" y="293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1" name="Ovale 60"/>
          <p:cNvSpPr/>
          <p:nvPr/>
        </p:nvSpPr>
        <p:spPr>
          <a:xfrm>
            <a:off x="2592110" y="291929"/>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4" name="Ovale 63"/>
          <p:cNvSpPr/>
          <p:nvPr/>
        </p:nvSpPr>
        <p:spPr>
          <a:xfrm>
            <a:off x="2609123" y="21641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5" name="Connettore 2 64"/>
          <p:cNvCxnSpPr/>
          <p:nvPr/>
        </p:nvCxnSpPr>
        <p:spPr>
          <a:xfrm flipH="1">
            <a:off x="933864" y="541106"/>
            <a:ext cx="14844" cy="1623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Connettore 2 70"/>
          <p:cNvCxnSpPr/>
          <p:nvPr/>
        </p:nvCxnSpPr>
        <p:spPr>
          <a:xfrm>
            <a:off x="933864" y="2202264"/>
            <a:ext cx="18608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Ovale 91"/>
          <p:cNvSpPr/>
          <p:nvPr/>
        </p:nvSpPr>
        <p:spPr>
          <a:xfrm>
            <a:off x="782041" y="217070"/>
            <a:ext cx="360040" cy="324036"/>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cxnSp>
        <p:nvCxnSpPr>
          <p:cNvPr id="93" name="Connettore 2 92"/>
          <p:cNvCxnSpPr/>
          <p:nvPr/>
        </p:nvCxnSpPr>
        <p:spPr>
          <a:xfrm flipV="1">
            <a:off x="2787315" y="330056"/>
            <a:ext cx="7422" cy="1919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Connettore 2 94"/>
          <p:cNvCxnSpPr/>
          <p:nvPr/>
        </p:nvCxnSpPr>
        <p:spPr>
          <a:xfrm flipH="1">
            <a:off x="1168887" y="315926"/>
            <a:ext cx="16258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Ovale 95"/>
          <p:cNvSpPr/>
          <p:nvPr/>
        </p:nvSpPr>
        <p:spPr>
          <a:xfrm>
            <a:off x="4151154" y="115186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97" name="Ovale 96"/>
          <p:cNvSpPr/>
          <p:nvPr/>
        </p:nvSpPr>
        <p:spPr>
          <a:xfrm>
            <a:off x="4007138" y="138655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e 98"/>
          <p:cNvSpPr/>
          <p:nvPr/>
        </p:nvSpPr>
        <p:spPr>
          <a:xfrm>
            <a:off x="5166607" y="3865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left</a:t>
            </a:r>
            <a:endParaRPr lang="en-GB" dirty="0"/>
          </a:p>
        </p:txBody>
      </p:sp>
      <p:cxnSp>
        <p:nvCxnSpPr>
          <p:cNvPr id="14" name="Connettore 4 13"/>
          <p:cNvCxnSpPr>
            <a:stCxn id="96" idx="0"/>
            <a:endCxn id="99" idx="2"/>
          </p:cNvCxnSpPr>
          <p:nvPr/>
        </p:nvCxnSpPr>
        <p:spPr>
          <a:xfrm rot="5400000" flipH="1" flipV="1">
            <a:off x="4618242" y="603496"/>
            <a:ext cx="441316" cy="6554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Rettangolo 99"/>
          <p:cNvSpPr/>
          <p:nvPr/>
        </p:nvSpPr>
        <p:spPr>
          <a:xfrm>
            <a:off x="4438564" y="341212"/>
            <a:ext cx="564706" cy="369332"/>
          </a:xfrm>
          <a:prstGeom prst="rect">
            <a:avLst/>
          </a:prstGeom>
        </p:spPr>
        <p:txBody>
          <a:bodyPr wrap="none">
            <a:spAutoFit/>
          </a:bodyPr>
          <a:lstStyle/>
          <a:p>
            <a:r>
              <a:rPr lang="en-GB" dirty="0"/>
              <a:t>start</a:t>
            </a:r>
          </a:p>
        </p:txBody>
      </p:sp>
      <p:sp>
        <p:nvSpPr>
          <p:cNvPr id="104" name="Ovale 103"/>
          <p:cNvSpPr/>
          <p:nvPr/>
        </p:nvSpPr>
        <p:spPr>
          <a:xfrm>
            <a:off x="7020274" y="3992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down</a:t>
            </a:r>
            <a:endParaRPr lang="en-GB" dirty="0"/>
          </a:p>
        </p:txBody>
      </p:sp>
      <p:cxnSp>
        <p:nvCxnSpPr>
          <p:cNvPr id="20" name="Connettore 4 19"/>
          <p:cNvCxnSpPr>
            <a:stCxn id="99" idx="6"/>
            <a:endCxn id="104" idx="2"/>
          </p:cNvCxnSpPr>
          <p:nvPr/>
        </p:nvCxnSpPr>
        <p:spPr>
          <a:xfrm>
            <a:off x="6174719" y="710544"/>
            <a:ext cx="845555"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Ovale 104"/>
          <p:cNvSpPr/>
          <p:nvPr/>
        </p:nvSpPr>
        <p:spPr>
          <a:xfrm>
            <a:off x="7020273" y="1610644"/>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right</a:t>
            </a:r>
            <a:endParaRPr lang="en-GB" dirty="0"/>
          </a:p>
        </p:txBody>
      </p:sp>
      <p:sp>
        <p:nvSpPr>
          <p:cNvPr id="106" name="Ovale 105"/>
          <p:cNvSpPr/>
          <p:nvPr/>
        </p:nvSpPr>
        <p:spPr>
          <a:xfrm>
            <a:off x="5166607" y="1611405"/>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up</a:t>
            </a:r>
            <a:endParaRPr lang="en-GB" dirty="0"/>
          </a:p>
        </p:txBody>
      </p:sp>
      <p:sp>
        <p:nvSpPr>
          <p:cNvPr id="107" name="Rettangolo 106"/>
          <p:cNvSpPr/>
          <p:nvPr/>
        </p:nvSpPr>
        <p:spPr>
          <a:xfrm>
            <a:off x="6174719" y="341212"/>
            <a:ext cx="880369" cy="369332"/>
          </a:xfrm>
          <a:prstGeom prst="rect">
            <a:avLst/>
          </a:prstGeom>
        </p:spPr>
        <p:txBody>
          <a:bodyPr wrap="none">
            <a:spAutoFit/>
          </a:bodyPr>
          <a:lstStyle/>
          <a:p>
            <a:r>
              <a:rPr lang="en-GB" dirty="0"/>
              <a:t>collision</a:t>
            </a:r>
          </a:p>
        </p:txBody>
      </p:sp>
      <p:cxnSp>
        <p:nvCxnSpPr>
          <p:cNvPr id="109" name="Connettore 4 108"/>
          <p:cNvCxnSpPr>
            <a:stCxn id="104" idx="4"/>
            <a:endCxn id="105" idx="0"/>
          </p:cNvCxnSpPr>
          <p:nvPr/>
        </p:nvCxnSpPr>
        <p:spPr>
          <a:xfrm rot="5400000">
            <a:off x="7242648" y="1328962"/>
            <a:ext cx="563364"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a:stCxn id="105" idx="2"/>
            <a:endCxn id="106" idx="6"/>
          </p:cNvCxnSpPr>
          <p:nvPr/>
        </p:nvCxnSpPr>
        <p:spPr>
          <a:xfrm flipH="1">
            <a:off x="6174719" y="1934680"/>
            <a:ext cx="845554" cy="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Connettore 4 111"/>
          <p:cNvCxnSpPr>
            <a:stCxn id="106" idx="2"/>
            <a:endCxn id="96" idx="4"/>
          </p:cNvCxnSpPr>
          <p:nvPr/>
        </p:nvCxnSpPr>
        <p:spPr>
          <a:xfrm rot="10800000">
            <a:off x="4511195" y="1799933"/>
            <a:ext cx="655413" cy="1355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6785011" y="1106564"/>
            <a:ext cx="880369" cy="369332"/>
          </a:xfrm>
          <a:prstGeom prst="rect">
            <a:avLst/>
          </a:prstGeom>
        </p:spPr>
        <p:txBody>
          <a:bodyPr wrap="none">
            <a:spAutoFit/>
          </a:bodyPr>
          <a:lstStyle/>
          <a:p>
            <a:r>
              <a:rPr lang="en-GB" dirty="0"/>
              <a:t>collision</a:t>
            </a:r>
          </a:p>
        </p:txBody>
      </p:sp>
      <p:sp>
        <p:nvSpPr>
          <p:cNvPr id="119" name="Rettangolo 118"/>
          <p:cNvSpPr/>
          <p:nvPr/>
        </p:nvSpPr>
        <p:spPr>
          <a:xfrm>
            <a:off x="6310598" y="2074050"/>
            <a:ext cx="880369" cy="369332"/>
          </a:xfrm>
          <a:prstGeom prst="rect">
            <a:avLst/>
          </a:prstGeom>
        </p:spPr>
        <p:txBody>
          <a:bodyPr wrap="none">
            <a:spAutoFit/>
          </a:bodyPr>
          <a:lstStyle/>
          <a:p>
            <a:r>
              <a:rPr lang="en-GB" dirty="0"/>
              <a:t>collision</a:t>
            </a:r>
          </a:p>
        </p:txBody>
      </p:sp>
      <p:sp>
        <p:nvSpPr>
          <p:cNvPr id="120" name="Rettangolo 119"/>
          <p:cNvSpPr/>
          <p:nvPr/>
        </p:nvSpPr>
        <p:spPr>
          <a:xfrm>
            <a:off x="4183504" y="1935443"/>
            <a:ext cx="880369" cy="369332"/>
          </a:xfrm>
          <a:prstGeom prst="rect">
            <a:avLst/>
          </a:prstGeom>
        </p:spPr>
        <p:txBody>
          <a:bodyPr wrap="none">
            <a:spAutoFit/>
          </a:bodyPr>
          <a:lstStyle/>
          <a:p>
            <a:r>
              <a:rPr lang="en-GB" dirty="0"/>
              <a:t>collision</a:t>
            </a:r>
          </a:p>
        </p:txBody>
      </p:sp>
      <p:sp>
        <p:nvSpPr>
          <p:cNvPr id="121" name="Ovale 120"/>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122" name="Ovale 121"/>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e 122"/>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working</a:t>
            </a:r>
            <a:endParaRPr lang="en-GB" sz="1600" dirty="0"/>
          </a:p>
        </p:txBody>
      </p:sp>
      <p:cxnSp>
        <p:nvCxnSpPr>
          <p:cNvPr id="128" name="Connettore 4 127"/>
          <p:cNvCxnSpPr>
            <a:stCxn id="121" idx="6"/>
            <a:endCxn id="123"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9" name="Rettangolo 128"/>
          <p:cNvSpPr/>
          <p:nvPr/>
        </p:nvSpPr>
        <p:spPr>
          <a:xfrm>
            <a:off x="2202947" y="3397906"/>
            <a:ext cx="564706" cy="369332"/>
          </a:xfrm>
          <a:prstGeom prst="rect">
            <a:avLst/>
          </a:prstGeom>
        </p:spPr>
        <p:txBody>
          <a:bodyPr wrap="none">
            <a:spAutoFit/>
          </a:bodyPr>
          <a:lstStyle/>
          <a:p>
            <a:r>
              <a:rPr lang="en-GB" dirty="0"/>
              <a:t>start</a:t>
            </a:r>
          </a:p>
        </p:txBody>
      </p:sp>
      <p:sp>
        <p:nvSpPr>
          <p:cNvPr id="130" name="Ovale 129"/>
          <p:cNvSpPr/>
          <p:nvPr/>
        </p:nvSpPr>
        <p:spPr>
          <a:xfrm>
            <a:off x="5071662" y="342006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endOfStep</a:t>
            </a:r>
            <a:endParaRPr lang="en-GB" sz="1600" dirty="0"/>
          </a:p>
        </p:txBody>
      </p:sp>
      <p:cxnSp>
        <p:nvCxnSpPr>
          <p:cNvPr id="132" name="Connettore 4 131"/>
          <p:cNvCxnSpPr>
            <a:stCxn id="123" idx="6"/>
            <a:endCxn id="130" idx="2"/>
          </p:cNvCxnSpPr>
          <p:nvPr/>
        </p:nvCxnSpPr>
        <p:spPr>
          <a:xfrm flipV="1">
            <a:off x="4227133" y="3744104"/>
            <a:ext cx="844529"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3" name="Rettangolo 132"/>
          <p:cNvSpPr/>
          <p:nvPr/>
        </p:nvSpPr>
        <p:spPr>
          <a:xfrm>
            <a:off x="4233807" y="3325828"/>
            <a:ext cx="713657" cy="369332"/>
          </a:xfrm>
          <a:prstGeom prst="rect">
            <a:avLst/>
          </a:prstGeom>
        </p:spPr>
        <p:txBody>
          <a:bodyPr wrap="none">
            <a:spAutoFit/>
          </a:bodyPr>
          <a:lstStyle/>
          <a:p>
            <a:r>
              <a:rPr lang="en-GB" dirty="0"/>
              <a:t>sensor</a:t>
            </a:r>
          </a:p>
        </p:txBody>
      </p:sp>
      <p:sp>
        <p:nvSpPr>
          <p:cNvPr id="135" name="Ovale 134"/>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stopped</a:t>
            </a:r>
            <a:endParaRPr lang="en-GB" sz="1600" dirty="0"/>
          </a:p>
        </p:txBody>
      </p:sp>
      <p:sp>
        <p:nvSpPr>
          <p:cNvPr id="142" name="Rettangolo 141"/>
          <p:cNvSpPr/>
          <p:nvPr/>
        </p:nvSpPr>
        <p:spPr>
          <a:xfrm>
            <a:off x="4037317" y="4381980"/>
            <a:ext cx="535724" cy="369332"/>
          </a:xfrm>
          <a:prstGeom prst="rect">
            <a:avLst/>
          </a:prstGeom>
        </p:spPr>
        <p:txBody>
          <a:bodyPr wrap="none">
            <a:spAutoFit/>
          </a:bodyPr>
          <a:lstStyle/>
          <a:p>
            <a:r>
              <a:rPr lang="en-GB" dirty="0"/>
              <a:t>stop</a:t>
            </a:r>
          </a:p>
        </p:txBody>
      </p:sp>
      <p:cxnSp>
        <p:nvCxnSpPr>
          <p:cNvPr id="145" name="Connettore 4 144"/>
          <p:cNvCxnSpPr>
            <a:stCxn id="135" idx="1"/>
            <a:endCxn id="123"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2315347" y="4381980"/>
            <a:ext cx="793166" cy="369332"/>
          </a:xfrm>
          <a:prstGeom prst="rect">
            <a:avLst/>
          </a:prstGeom>
        </p:spPr>
        <p:txBody>
          <a:bodyPr wrap="none">
            <a:spAutoFit/>
          </a:bodyPr>
          <a:lstStyle/>
          <a:p>
            <a:r>
              <a:rPr lang="en-GB" dirty="0"/>
              <a:t>resume</a:t>
            </a:r>
          </a:p>
        </p:txBody>
      </p:sp>
      <p:cxnSp>
        <p:nvCxnSpPr>
          <p:cNvPr id="165" name="Connettore 4 164"/>
          <p:cNvCxnSpPr>
            <a:stCxn id="123" idx="5"/>
            <a:endCxn id="135"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Ovale 185"/>
          <p:cNvSpPr/>
          <p:nvPr/>
        </p:nvSpPr>
        <p:spPr>
          <a:xfrm>
            <a:off x="5561691" y="46142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end</a:t>
            </a:r>
            <a:endParaRPr lang="en-GB" sz="1600" dirty="0"/>
          </a:p>
        </p:txBody>
      </p:sp>
      <p:cxnSp>
        <p:nvCxnSpPr>
          <p:cNvPr id="187" name="Connettore 4 186"/>
          <p:cNvCxnSpPr>
            <a:stCxn id="130" idx="4"/>
            <a:endCxn id="186" idx="0"/>
          </p:cNvCxnSpPr>
          <p:nvPr/>
        </p:nvCxnSpPr>
        <p:spPr>
          <a:xfrm rot="16200000" flipH="1">
            <a:off x="5643440" y="4335921"/>
            <a:ext cx="546073" cy="1050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2" name="Connettore 4 191"/>
          <p:cNvCxnSpPr>
            <a:stCxn id="130" idx="0"/>
            <a:endCxn id="123" idx="0"/>
          </p:cNvCxnSpPr>
          <p:nvPr/>
        </p:nvCxnSpPr>
        <p:spPr>
          <a:xfrm rot="16200000" flipH="1" flipV="1">
            <a:off x="4742866" y="2256263"/>
            <a:ext cx="4552" cy="2332161"/>
          </a:xfrm>
          <a:prstGeom prst="bentConnector3">
            <a:avLst>
              <a:gd name="adj1" fmla="val -5021968"/>
            </a:avLst>
          </a:prstGeom>
          <a:ln>
            <a:tailEnd type="arrow"/>
          </a:ln>
        </p:spPr>
        <p:style>
          <a:lnRef idx="1">
            <a:schemeClr val="accent1"/>
          </a:lnRef>
          <a:fillRef idx="0">
            <a:schemeClr val="accent1"/>
          </a:fillRef>
          <a:effectRef idx="0">
            <a:schemeClr val="accent1"/>
          </a:effectRef>
          <a:fontRef idx="minor">
            <a:schemeClr val="tx1"/>
          </a:fontRef>
        </p:style>
      </p:cxnSp>
      <p:sp>
        <p:nvSpPr>
          <p:cNvPr id="193" name="Rettangolo 192"/>
          <p:cNvSpPr/>
          <p:nvPr/>
        </p:nvSpPr>
        <p:spPr>
          <a:xfrm>
            <a:off x="6715941" y="6237312"/>
            <a:ext cx="1983235" cy="369332"/>
          </a:xfrm>
          <a:prstGeom prst="rect">
            <a:avLst/>
          </a:prstGeom>
        </p:spPr>
        <p:txBody>
          <a:bodyPr wrap="none">
            <a:spAutoFit/>
          </a:bodyPr>
          <a:lstStyle/>
          <a:p>
            <a:r>
              <a:rPr lang="en-GB" dirty="0"/>
              <a:t>[ </a:t>
            </a:r>
            <a:r>
              <a:rPr lang="en-GB" dirty="0" err="1"/>
              <a:t>nStep</a:t>
            </a:r>
            <a:r>
              <a:rPr lang="en-GB" dirty="0"/>
              <a:t> &lt; 4 ] collision</a:t>
            </a:r>
          </a:p>
        </p:txBody>
      </p:sp>
      <p:sp>
        <p:nvSpPr>
          <p:cNvPr id="194" name="Rettangolo 193"/>
          <p:cNvSpPr/>
          <p:nvPr/>
        </p:nvSpPr>
        <p:spPr>
          <a:xfrm>
            <a:off x="5986526" y="4108637"/>
            <a:ext cx="489236" cy="369332"/>
          </a:xfrm>
          <a:prstGeom prst="rect">
            <a:avLst/>
          </a:prstGeom>
        </p:spPr>
        <p:txBody>
          <a:bodyPr wrap="none">
            <a:spAutoFit/>
          </a:bodyPr>
          <a:lstStyle/>
          <a:p>
            <a:r>
              <a:rPr lang="en-GB" dirty="0">
                <a:solidFill>
                  <a:srgbClr val="1318ED"/>
                </a:solidFill>
              </a:rPr>
              <a:t>end</a:t>
            </a:r>
          </a:p>
        </p:txBody>
      </p:sp>
      <p:cxnSp>
        <p:nvCxnSpPr>
          <p:cNvPr id="199" name="Connettore 4 198"/>
          <p:cNvCxnSpPr>
            <a:stCxn id="130" idx="3"/>
            <a:endCxn id="135" idx="6"/>
          </p:cNvCxnSpPr>
          <p:nvPr/>
        </p:nvCxnSpPr>
        <p:spPr>
          <a:xfrm rot="5400000">
            <a:off x="4286891" y="3900830"/>
            <a:ext cx="958270" cy="11030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0" name="Rettangolo 199"/>
          <p:cNvSpPr/>
          <p:nvPr/>
        </p:nvSpPr>
        <p:spPr>
          <a:xfrm>
            <a:off x="4871234" y="4155413"/>
            <a:ext cx="535724" cy="369332"/>
          </a:xfrm>
          <a:prstGeom prst="rect">
            <a:avLst/>
          </a:prstGeom>
        </p:spPr>
        <p:txBody>
          <a:bodyPr wrap="none">
            <a:spAutoFit/>
          </a:bodyPr>
          <a:lstStyle/>
          <a:p>
            <a:r>
              <a:rPr lang="en-GB" dirty="0"/>
              <a:t>stop</a:t>
            </a:r>
          </a:p>
        </p:txBody>
      </p:sp>
      <p:sp>
        <p:nvSpPr>
          <p:cNvPr id="202" name="Rettangolo 201"/>
          <p:cNvSpPr/>
          <p:nvPr/>
        </p:nvSpPr>
        <p:spPr>
          <a:xfrm>
            <a:off x="4539779" y="2812714"/>
            <a:ext cx="598241" cy="369332"/>
          </a:xfrm>
          <a:prstGeom prst="rect">
            <a:avLst/>
          </a:prstGeom>
        </p:spPr>
        <p:txBody>
          <a:bodyPr wrap="none">
            <a:spAutoFit/>
          </a:bodyPr>
          <a:lstStyle/>
          <a:p>
            <a:r>
              <a:rPr lang="en-GB" dirty="0">
                <a:solidFill>
                  <a:srgbClr val="1318ED"/>
                </a:solidFill>
              </a:rPr>
              <a:t>goon</a:t>
            </a:r>
          </a:p>
        </p:txBody>
      </p:sp>
    </p:spTree>
    <p:extLst>
      <p:ext uri="{BB962C8B-B14F-4D97-AF65-F5344CB8AC3E}">
        <p14:creationId xmlns:p14="http://schemas.microsoft.com/office/powerpoint/2010/main" val="1485682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INGEGNERE</a:t>
            </a:r>
            <a:endParaRPr lang="en-GB" dirty="0"/>
          </a:p>
        </p:txBody>
      </p:sp>
      <p:sp>
        <p:nvSpPr>
          <p:cNvPr id="3" name="Segnaposto contenuto 2"/>
          <p:cNvSpPr>
            <a:spLocks noGrp="1"/>
          </p:cNvSpPr>
          <p:nvPr>
            <p:ph idx="1"/>
          </p:nvPr>
        </p:nvSpPr>
        <p:spPr/>
        <p:txBody>
          <a:bodyPr>
            <a:normAutofit fontScale="92500" lnSpcReduction="10000"/>
          </a:bodyPr>
          <a:lstStyle/>
          <a:p>
            <a:r>
              <a:rPr lang="it-IT" sz="4400" dirty="0"/>
              <a:t>Realizza </a:t>
            </a:r>
            <a:r>
              <a:rPr lang="it-IT" sz="4400" dirty="0">
                <a:solidFill>
                  <a:srgbClr val="C00000"/>
                </a:solidFill>
              </a:rPr>
              <a:t>progetti</a:t>
            </a:r>
          </a:p>
          <a:p>
            <a:r>
              <a:rPr lang="it-IT" dirty="0"/>
              <a:t>Da cui si realizzano </a:t>
            </a:r>
            <a:r>
              <a:rPr lang="it-IT" dirty="0">
                <a:solidFill>
                  <a:srgbClr val="0070C0"/>
                </a:solidFill>
              </a:rPr>
              <a:t>prodotti</a:t>
            </a:r>
          </a:p>
          <a:p>
            <a:r>
              <a:rPr lang="it-IT" dirty="0"/>
              <a:t>Partendo da una </a:t>
            </a:r>
            <a:r>
              <a:rPr lang="it-IT" dirty="0">
                <a:solidFill>
                  <a:srgbClr val="C00000"/>
                </a:solidFill>
              </a:rPr>
              <a:t>analisi del problema </a:t>
            </a:r>
            <a:r>
              <a:rPr lang="it-IT" dirty="0"/>
              <a:t>dato</a:t>
            </a:r>
          </a:p>
          <a:p>
            <a:r>
              <a:rPr lang="it-IT" dirty="0"/>
              <a:t>Definito da un insieme di </a:t>
            </a:r>
            <a:r>
              <a:rPr lang="it-IT" dirty="0">
                <a:solidFill>
                  <a:srgbClr val="C00000"/>
                </a:solidFill>
              </a:rPr>
              <a:t>requisiti</a:t>
            </a:r>
          </a:p>
          <a:p>
            <a:pPr marL="0" indent="0">
              <a:buNone/>
            </a:pPr>
            <a:r>
              <a:rPr lang="it-IT" dirty="0">
                <a:solidFill>
                  <a:srgbClr val="0070C0"/>
                </a:solidFill>
              </a:rPr>
              <a:t>PROBLEMA</a:t>
            </a:r>
          </a:p>
          <a:p>
            <a:pPr marL="0" indent="0">
              <a:buNone/>
            </a:pPr>
            <a:r>
              <a:rPr lang="it-IT" sz="2400" dirty="0"/>
              <a:t>Difficoltà che richiede un adattamento o un comportamento particolare, o di cui si impone il superamento.</a:t>
            </a:r>
          </a:p>
          <a:p>
            <a:pPr marL="0" indent="0">
              <a:buNone/>
            </a:pPr>
            <a:r>
              <a:rPr lang="it-IT" dirty="0">
                <a:solidFill>
                  <a:srgbClr val="0070C0"/>
                </a:solidFill>
              </a:rPr>
              <a:t>PROBLEMATICA</a:t>
            </a:r>
          </a:p>
          <a:p>
            <a:pPr marL="0" indent="0">
              <a:buNone/>
            </a:pPr>
            <a:r>
              <a:rPr lang="it-IT" sz="2400" dirty="0"/>
              <a:t>Complesso dei temi presi in considerazione in rapporto a determinati rami del sapere o a determinati interessi.</a:t>
            </a:r>
            <a:endParaRPr lang="en-GB" sz="24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4</a:t>
            </a:fld>
            <a:endParaRPr lang="en-GB"/>
          </a:p>
        </p:txBody>
      </p:sp>
    </p:spTree>
    <p:extLst>
      <p:ext uri="{BB962C8B-B14F-4D97-AF65-F5344CB8AC3E}">
        <p14:creationId xmlns:p14="http://schemas.microsoft.com/office/powerpoint/2010/main" val="19223780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40</a:t>
            </a:fld>
            <a:endParaRPr lang="en-GB"/>
          </a:p>
        </p:txBody>
      </p:sp>
      <p:sp>
        <p:nvSpPr>
          <p:cNvPr id="49" name="Ovale 48"/>
          <p:cNvSpPr/>
          <p:nvPr/>
        </p:nvSpPr>
        <p:spPr>
          <a:xfrm>
            <a:off x="718288" y="653436"/>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0" name="Ovale 49"/>
          <p:cNvSpPr/>
          <p:nvPr/>
        </p:nvSpPr>
        <p:spPr>
          <a:xfrm>
            <a:off x="574272" y="88813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e 50"/>
          <p:cNvSpPr/>
          <p:nvPr/>
        </p:nvSpPr>
        <p:spPr>
          <a:xfrm>
            <a:off x="2024834" y="638022"/>
            <a:ext cx="137419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activateR</a:t>
            </a:r>
            <a:endParaRPr lang="en-GB" sz="1600" dirty="0"/>
          </a:p>
        </p:txBody>
      </p:sp>
      <p:cxnSp>
        <p:nvCxnSpPr>
          <p:cNvPr id="52" name="Connettore 4 51"/>
          <p:cNvCxnSpPr>
            <a:endCxn id="51" idx="2"/>
          </p:cNvCxnSpPr>
          <p:nvPr/>
        </p:nvCxnSpPr>
        <p:spPr>
          <a:xfrm flipV="1">
            <a:off x="1438368" y="96205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Ovale 55"/>
          <p:cNvSpPr/>
          <p:nvPr/>
        </p:nvSpPr>
        <p:spPr>
          <a:xfrm>
            <a:off x="4262496" y="640298"/>
            <a:ext cx="128350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stopR</a:t>
            </a:r>
            <a:endParaRPr lang="en-GB" dirty="0"/>
          </a:p>
        </p:txBody>
      </p:sp>
      <p:sp>
        <p:nvSpPr>
          <p:cNvPr id="57" name="Ovale 56"/>
          <p:cNvSpPr/>
          <p:nvPr/>
        </p:nvSpPr>
        <p:spPr>
          <a:xfrm>
            <a:off x="4184165" y="1916832"/>
            <a:ext cx="14401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resumeR</a:t>
            </a:r>
            <a:endParaRPr lang="en-GB" dirty="0"/>
          </a:p>
        </p:txBody>
      </p:sp>
      <p:sp>
        <p:nvSpPr>
          <p:cNvPr id="62"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1431977" y="521852"/>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63" name="Connettore 4 62"/>
          <p:cNvCxnSpPr>
            <a:stCxn id="51" idx="6"/>
            <a:endCxn id="56" idx="2"/>
          </p:cNvCxnSpPr>
          <p:nvPr/>
        </p:nvCxnSpPr>
        <p:spPr>
          <a:xfrm>
            <a:off x="3399025" y="962058"/>
            <a:ext cx="863471" cy="227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4 65"/>
          <p:cNvCxnSpPr>
            <a:stCxn id="56" idx="4"/>
            <a:endCxn id="57" idx="0"/>
          </p:cNvCxnSpPr>
          <p:nvPr/>
        </p:nvCxnSpPr>
        <p:spPr>
          <a:xfrm rot="5400000">
            <a:off x="4590015" y="1602601"/>
            <a:ext cx="628462"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Rettangolo 72"/>
          <p:cNvSpPr/>
          <p:nvPr/>
        </p:nvSpPr>
        <p:spPr>
          <a:xfrm>
            <a:off x="3456976" y="453356"/>
            <a:ext cx="918841" cy="369332"/>
          </a:xfrm>
          <a:prstGeom prst="rect">
            <a:avLst/>
          </a:prstGeom>
        </p:spPr>
        <p:txBody>
          <a:bodyPr wrap="none">
            <a:spAutoFit/>
          </a:bodyPr>
          <a:lstStyle/>
          <a:p>
            <a:r>
              <a:rPr lang="it-IT" dirty="0" err="1"/>
              <a:t>Dt</a:t>
            </a:r>
            <a:r>
              <a:rPr lang="it-IT" dirty="0"/>
              <a:t>=2sec</a:t>
            </a:r>
            <a:endParaRPr lang="en-GB" dirty="0"/>
          </a:p>
        </p:txBody>
      </p:sp>
      <p:sp>
        <p:nvSpPr>
          <p:cNvPr id="74" name="Rettangolo 73"/>
          <p:cNvSpPr/>
          <p:nvPr/>
        </p:nvSpPr>
        <p:spPr>
          <a:xfrm>
            <a:off x="5071600" y="1417935"/>
            <a:ext cx="918841" cy="369332"/>
          </a:xfrm>
          <a:prstGeom prst="rect">
            <a:avLst/>
          </a:prstGeom>
        </p:spPr>
        <p:txBody>
          <a:bodyPr wrap="none">
            <a:spAutoFit/>
          </a:bodyPr>
          <a:lstStyle/>
          <a:p>
            <a:r>
              <a:rPr lang="it-IT" dirty="0" err="1"/>
              <a:t>Dt</a:t>
            </a:r>
            <a:r>
              <a:rPr lang="it-IT" dirty="0"/>
              <a:t>=1sec</a:t>
            </a:r>
            <a:endParaRPr lang="en-GB" dirty="0"/>
          </a:p>
        </p:txBody>
      </p:sp>
      <p:cxnSp>
        <p:nvCxnSpPr>
          <p:cNvPr id="80" name="Connettore 2 79"/>
          <p:cNvCxnSpPr/>
          <p:nvPr/>
        </p:nvCxnSpPr>
        <p:spPr>
          <a:xfrm>
            <a:off x="2587365" y="1200240"/>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4" name="Rettangolo 83"/>
          <p:cNvSpPr/>
          <p:nvPr/>
        </p:nvSpPr>
        <p:spPr>
          <a:xfrm>
            <a:off x="1920594" y="1373870"/>
            <a:ext cx="564706" cy="369332"/>
          </a:xfrm>
          <a:prstGeom prst="rect">
            <a:avLst/>
          </a:prstGeom>
        </p:spPr>
        <p:txBody>
          <a:bodyPr wrap="none">
            <a:spAutoFit/>
          </a:bodyPr>
          <a:lstStyle/>
          <a:p>
            <a:r>
              <a:rPr lang="en-GB" dirty="0"/>
              <a:t>start</a:t>
            </a:r>
          </a:p>
        </p:txBody>
      </p:sp>
      <p:cxnSp>
        <p:nvCxnSpPr>
          <p:cNvPr id="85" name="Connettore 2 84"/>
          <p:cNvCxnSpPr/>
          <p:nvPr/>
        </p:nvCxnSpPr>
        <p:spPr>
          <a:xfrm flipH="1">
            <a:off x="3131840" y="1066814"/>
            <a:ext cx="1249716" cy="85001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7" name="Rettangolo 86"/>
          <p:cNvSpPr/>
          <p:nvPr/>
        </p:nvSpPr>
        <p:spPr>
          <a:xfrm>
            <a:off x="3392344" y="1177002"/>
            <a:ext cx="535724" cy="369332"/>
          </a:xfrm>
          <a:prstGeom prst="rect">
            <a:avLst/>
          </a:prstGeom>
        </p:spPr>
        <p:txBody>
          <a:bodyPr wrap="none">
            <a:spAutoFit/>
          </a:bodyPr>
          <a:lstStyle/>
          <a:p>
            <a:r>
              <a:rPr lang="en-GB" dirty="0"/>
              <a:t>stop</a:t>
            </a:r>
          </a:p>
        </p:txBody>
      </p:sp>
      <p:cxnSp>
        <p:nvCxnSpPr>
          <p:cNvPr id="91" name="Connettore 2 90"/>
          <p:cNvCxnSpPr/>
          <p:nvPr/>
        </p:nvCxnSpPr>
        <p:spPr>
          <a:xfrm flipH="1">
            <a:off x="3399026" y="2240869"/>
            <a:ext cx="976791"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8" name="Rettangolo 97"/>
          <p:cNvSpPr/>
          <p:nvPr/>
        </p:nvSpPr>
        <p:spPr>
          <a:xfrm>
            <a:off x="3519813" y="1871061"/>
            <a:ext cx="793166" cy="369332"/>
          </a:xfrm>
          <a:prstGeom prst="rect">
            <a:avLst/>
          </a:prstGeom>
        </p:spPr>
        <p:txBody>
          <a:bodyPr wrap="none">
            <a:spAutoFit/>
          </a:bodyPr>
          <a:lstStyle/>
          <a:p>
            <a:r>
              <a:rPr lang="en-GB" dirty="0"/>
              <a:t>resume</a:t>
            </a:r>
          </a:p>
        </p:txBody>
      </p:sp>
      <p:grpSp>
        <p:nvGrpSpPr>
          <p:cNvPr id="101" name="Gruppo 82">
            <a:extLst>
              <a:ext uri="{FF2B5EF4-FFF2-40B4-BE49-F238E27FC236}">
                <a16:creationId xmlns="" xmlns:a16="http://schemas.microsoft.com/office/drawing/2014/main" id="{12D969AC-9EB0-4CF5-9EE5-D0DD7ACA9C72}"/>
              </a:ext>
            </a:extLst>
          </p:cNvPr>
          <p:cNvGrpSpPr/>
          <p:nvPr/>
        </p:nvGrpSpPr>
        <p:grpSpPr>
          <a:xfrm>
            <a:off x="2159141" y="2008786"/>
            <a:ext cx="866156" cy="763297"/>
            <a:chOff x="1194666" y="2417771"/>
            <a:chExt cx="866156" cy="763297"/>
          </a:xfrm>
        </p:grpSpPr>
        <p:sp>
          <p:nvSpPr>
            <p:cNvPr id="102"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3"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8"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0" name="Rettangolo 109"/>
          <p:cNvSpPr/>
          <p:nvPr/>
        </p:nvSpPr>
        <p:spPr>
          <a:xfrm>
            <a:off x="1958938" y="2983076"/>
            <a:ext cx="1433406" cy="369332"/>
          </a:xfrm>
          <a:prstGeom prst="rect">
            <a:avLst/>
          </a:prstGeom>
        </p:spPr>
        <p:txBody>
          <a:bodyPr wrap="none">
            <a:spAutoFit/>
          </a:bodyPr>
          <a:lstStyle/>
          <a:p>
            <a:r>
              <a:rPr lang="en-GB" dirty="0" err="1"/>
              <a:t>robotboundary</a:t>
            </a:r>
            <a:endParaRPr lang="en-GB" dirty="0"/>
          </a:p>
        </p:txBody>
      </p:sp>
      <p:grpSp>
        <p:nvGrpSpPr>
          <p:cNvPr id="111" name="Gruppo 82">
            <a:extLst>
              <a:ext uri="{FF2B5EF4-FFF2-40B4-BE49-F238E27FC236}">
                <a16:creationId xmlns="" xmlns:a16="http://schemas.microsoft.com/office/drawing/2014/main" id="{12D969AC-9EB0-4CF5-9EE5-D0DD7ACA9C72}"/>
              </a:ext>
            </a:extLst>
          </p:cNvPr>
          <p:cNvGrpSpPr/>
          <p:nvPr/>
        </p:nvGrpSpPr>
        <p:grpSpPr>
          <a:xfrm>
            <a:off x="1195483" y="4175106"/>
            <a:ext cx="866156" cy="763297"/>
            <a:chOff x="1194666" y="2417771"/>
            <a:chExt cx="866156" cy="763297"/>
          </a:xfrm>
        </p:grpSpPr>
        <p:sp>
          <p:nvSpPr>
            <p:cNvPr id="113"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4"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5"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6" name="Gruppo 82">
            <a:extLst>
              <a:ext uri="{FF2B5EF4-FFF2-40B4-BE49-F238E27FC236}">
                <a16:creationId xmlns="" xmlns:a16="http://schemas.microsoft.com/office/drawing/2014/main" id="{12D969AC-9EB0-4CF5-9EE5-D0DD7ACA9C72}"/>
              </a:ext>
            </a:extLst>
          </p:cNvPr>
          <p:cNvGrpSpPr/>
          <p:nvPr/>
        </p:nvGrpSpPr>
        <p:grpSpPr>
          <a:xfrm>
            <a:off x="3537335" y="4212296"/>
            <a:ext cx="866156" cy="763297"/>
            <a:chOff x="1194666" y="2417771"/>
            <a:chExt cx="866156" cy="763297"/>
          </a:xfrm>
        </p:grpSpPr>
        <p:sp>
          <p:nvSpPr>
            <p:cNvPr id="118"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24"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25"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6" name="Rettangolo 125"/>
          <p:cNvSpPr/>
          <p:nvPr/>
        </p:nvSpPr>
        <p:spPr>
          <a:xfrm>
            <a:off x="2303209" y="4666426"/>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127" name="Rettangolo 126"/>
          <p:cNvSpPr/>
          <p:nvPr/>
        </p:nvSpPr>
        <p:spPr>
          <a:xfrm>
            <a:off x="3142428" y="3859277"/>
            <a:ext cx="1433406" cy="369332"/>
          </a:xfrm>
          <a:prstGeom prst="rect">
            <a:avLst/>
          </a:prstGeom>
        </p:spPr>
        <p:txBody>
          <a:bodyPr wrap="none">
            <a:spAutoFit/>
          </a:bodyPr>
          <a:lstStyle/>
          <a:p>
            <a:r>
              <a:rPr lang="en-GB" dirty="0" err="1"/>
              <a:t>robotboundary</a:t>
            </a:r>
            <a:endParaRPr lang="en-GB" dirty="0"/>
          </a:p>
        </p:txBody>
      </p:sp>
      <p:sp>
        <p:nvSpPr>
          <p:cNvPr id="131" name="Rettangolo 130"/>
          <p:cNvSpPr/>
          <p:nvPr/>
        </p:nvSpPr>
        <p:spPr>
          <a:xfrm>
            <a:off x="1360699" y="3804992"/>
            <a:ext cx="535724" cy="369332"/>
          </a:xfrm>
          <a:prstGeom prst="rect">
            <a:avLst/>
          </a:prstGeom>
        </p:spPr>
        <p:txBody>
          <a:bodyPr wrap="none">
            <a:spAutoFit/>
          </a:bodyPr>
          <a:lstStyle/>
          <a:p>
            <a:r>
              <a:rPr lang="en-GB" dirty="0"/>
              <a:t>user</a:t>
            </a:r>
          </a:p>
        </p:txBody>
      </p:sp>
      <p:cxnSp>
        <p:nvCxnSpPr>
          <p:cNvPr id="134" name="Connettore 2 133"/>
          <p:cNvCxnSpPr>
            <a:stCxn id="113" idx="6"/>
            <a:endCxn id="124" idx="1"/>
          </p:cNvCxnSpPr>
          <p:nvPr/>
        </p:nvCxnSpPr>
        <p:spPr>
          <a:xfrm>
            <a:off x="2061639" y="4578363"/>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6" name="Ovale 33">
            <a:extLst>
              <a:ext uri="{FF2B5EF4-FFF2-40B4-BE49-F238E27FC236}">
                <a16:creationId xmlns=""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37" name="Connettore 2 126">
            <a:extLst>
              <a:ext uri="{FF2B5EF4-FFF2-40B4-BE49-F238E27FC236}">
                <a16:creationId xmlns=""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38" name="Rectangle 5">
            <a:extLst>
              <a:ext uri="{FF2B5EF4-FFF2-40B4-BE49-F238E27FC236}">
                <a16:creationId xmlns="" xmlns:a16="http://schemas.microsoft.com/office/drawing/2014/main" id="{DFDC7F0A-882C-4149-983D-9A958C225794}"/>
              </a:ext>
            </a:extLst>
          </p:cNvPr>
          <p:cNvSpPr>
            <a:spLocks noChangeArrowheads="1"/>
          </p:cNvSpPr>
          <p:nvPr/>
        </p:nvSpPr>
        <p:spPr bwMode="auto">
          <a:xfrm>
            <a:off x="5191215" y="4227468"/>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139" name="Ovale 33">
            <a:extLst>
              <a:ext uri="{FF2B5EF4-FFF2-40B4-BE49-F238E27FC236}">
                <a16:creationId xmlns="" xmlns:a16="http://schemas.microsoft.com/office/drawing/2014/main" id="{3D0173EE-08DD-4F1E-9226-740254360410}"/>
              </a:ext>
            </a:extLst>
          </p:cNvPr>
          <p:cNvSpPr/>
          <p:nvPr/>
        </p:nvSpPr>
        <p:spPr>
          <a:xfrm>
            <a:off x="5426330" y="451474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40" name="Straight Arrow Connector 32">
            <a:extLst>
              <a:ext uri="{FF2B5EF4-FFF2-40B4-BE49-F238E27FC236}">
                <a16:creationId xmlns="" xmlns:a16="http://schemas.microsoft.com/office/drawing/2014/main" id="{F5733152-082A-43F7-B943-085C85850C21}"/>
              </a:ext>
            </a:extLst>
          </p:cNvPr>
          <p:cNvCxnSpPr>
            <a:endCxn id="139" idx="2"/>
          </p:cNvCxnSpPr>
          <p:nvPr/>
        </p:nvCxnSpPr>
        <p:spPr>
          <a:xfrm>
            <a:off x="5148449" y="4646040"/>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Rettangolo 140"/>
          <p:cNvSpPr/>
          <p:nvPr/>
        </p:nvSpPr>
        <p:spPr>
          <a:xfrm>
            <a:off x="4510847" y="3956712"/>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143" name="Connettore 4 142"/>
          <p:cNvCxnSpPr>
            <a:stCxn id="136" idx="4"/>
            <a:endCxn id="124" idx="2"/>
          </p:cNvCxnSpPr>
          <p:nvPr/>
        </p:nvCxnSpPr>
        <p:spPr>
          <a:xfrm rot="5400000" flipH="1">
            <a:off x="4082860" y="4301380"/>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3630274" y="5397690"/>
            <a:ext cx="1604927" cy="369332"/>
          </a:xfrm>
          <a:prstGeom prst="rect">
            <a:avLst/>
          </a:prstGeom>
        </p:spPr>
        <p:txBody>
          <a:bodyPr wrap="none">
            <a:spAutoFit/>
          </a:bodyPr>
          <a:lstStyle/>
          <a:p>
            <a:r>
              <a:rPr lang="en-GB" dirty="0"/>
              <a:t>sensor (collision)</a:t>
            </a:r>
          </a:p>
        </p:txBody>
      </p:sp>
    </p:spTree>
    <p:extLst>
      <p:ext uri="{BB962C8B-B14F-4D97-AF65-F5344CB8AC3E}">
        <p14:creationId xmlns:p14="http://schemas.microsoft.com/office/powerpoint/2010/main" val="18835020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Ovale 51"/>
          <p:cNvSpPr/>
          <p:nvPr/>
        </p:nvSpPr>
        <p:spPr>
          <a:xfrm>
            <a:off x="4408509" y="4909063"/>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waitcmd</a:t>
            </a:r>
            <a:endParaRPr lang="en-GB" dirty="0"/>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41</a:t>
            </a:fld>
            <a:endParaRPr lang="en-GB"/>
          </a:p>
        </p:txBody>
      </p:sp>
      <p:sp>
        <p:nvSpPr>
          <p:cNvPr id="4" name="Ovale 3"/>
          <p:cNvSpPr/>
          <p:nvPr/>
        </p:nvSpPr>
        <p:spPr>
          <a:xfrm>
            <a:off x="623619" y="180501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479603" y="203971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6" name="Connettore 4 5"/>
          <p:cNvCxnSpPr/>
          <p:nvPr/>
        </p:nvCxnSpPr>
        <p:spPr>
          <a:xfrm flipV="1">
            <a:off x="1343699" y="2113640"/>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1337308" y="167343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8" name="Ovale 7"/>
          <p:cNvSpPr/>
          <p:nvPr/>
        </p:nvSpPr>
        <p:spPr>
          <a:xfrm>
            <a:off x="1930165" y="1789604"/>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3613235" y="1789604"/>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doStep</a:t>
            </a:r>
            <a:endParaRPr lang="en-GB" sz="1600" dirty="0"/>
          </a:p>
        </p:txBody>
      </p:sp>
      <p:sp>
        <p:nvSpPr>
          <p:cNvPr id="10" name="Rettangolo 9"/>
          <p:cNvSpPr/>
          <p:nvPr/>
        </p:nvSpPr>
        <p:spPr>
          <a:xfrm>
            <a:off x="2948816" y="1715676"/>
            <a:ext cx="539250" cy="338554"/>
          </a:xfrm>
          <a:prstGeom prst="rect">
            <a:avLst/>
          </a:prstGeom>
        </p:spPr>
        <p:txBody>
          <a:bodyPr wrap="none">
            <a:spAutoFit/>
          </a:bodyPr>
          <a:lstStyle/>
          <a:p>
            <a:r>
              <a:rPr lang="en-GB" sz="1600" dirty="0"/>
              <a:t>step</a:t>
            </a:r>
          </a:p>
        </p:txBody>
      </p:sp>
      <p:cxnSp>
        <p:nvCxnSpPr>
          <p:cNvPr id="11" name="Connettore 4 10"/>
          <p:cNvCxnSpPr>
            <a:stCxn id="8" idx="6"/>
            <a:endCxn id="9" idx="2"/>
          </p:cNvCxnSpPr>
          <p:nvPr/>
        </p:nvCxnSpPr>
        <p:spPr>
          <a:xfrm>
            <a:off x="2821147" y="2113640"/>
            <a:ext cx="792088"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ttore 2 13"/>
          <p:cNvCxnSpPr/>
          <p:nvPr/>
        </p:nvCxnSpPr>
        <p:spPr>
          <a:xfrm>
            <a:off x="4189299" y="2307311"/>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522528" y="2517676"/>
            <a:ext cx="688715" cy="338554"/>
          </a:xfrm>
          <a:prstGeom prst="rect">
            <a:avLst/>
          </a:prstGeom>
        </p:spPr>
        <p:txBody>
          <a:bodyPr wrap="none">
            <a:spAutoFit/>
          </a:bodyPr>
          <a:lstStyle/>
          <a:p>
            <a:r>
              <a:rPr lang="en-GB" sz="1600" b="1" dirty="0" smtClean="0">
                <a:solidFill>
                  <a:srgbClr val="00B0F0"/>
                </a:solidFill>
              </a:rPr>
              <a:t>gauge</a:t>
            </a:r>
            <a:endParaRPr lang="en-GB" sz="1600" b="1" dirty="0">
              <a:solidFill>
                <a:srgbClr val="00B0F0"/>
              </a:solidFill>
            </a:endParaRPr>
          </a:p>
        </p:txBody>
      </p:sp>
      <p:grpSp>
        <p:nvGrpSpPr>
          <p:cNvPr id="16" name="Gruppo 82">
            <a:extLst>
              <a:ext uri="{FF2B5EF4-FFF2-40B4-BE49-F238E27FC236}">
                <a16:creationId xmlns="" xmlns:a16="http://schemas.microsoft.com/office/drawing/2014/main" id="{12D969AC-9EB0-4CF5-9EE5-D0DD7ACA9C72}"/>
              </a:ext>
            </a:extLst>
          </p:cNvPr>
          <p:cNvGrpSpPr/>
          <p:nvPr/>
        </p:nvGrpSpPr>
        <p:grpSpPr>
          <a:xfrm>
            <a:off x="3725455" y="3028487"/>
            <a:ext cx="866156" cy="763297"/>
            <a:chOff x="1194666" y="2417771"/>
            <a:chExt cx="866156" cy="763297"/>
          </a:xfrm>
        </p:grpSpPr>
        <p:sp>
          <p:nvSpPr>
            <p:cNvPr id="17"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100" dirty="0"/>
                <a:t> </a:t>
              </a:r>
            </a:p>
          </p:txBody>
        </p:sp>
        <p:sp>
          <p:nvSpPr>
            <p:cNvPr id="18"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p>
          </p:txBody>
        </p:sp>
        <p:sp>
          <p:nvSpPr>
            <p:cNvPr id="19"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solidFill>
                  <a:schemeClr val="dk1"/>
                </a:solidFill>
              </a:endParaRPr>
            </a:p>
          </p:txBody>
        </p:sp>
      </p:grpSp>
      <p:sp>
        <p:nvSpPr>
          <p:cNvPr id="20" name="Rettangolo 19"/>
          <p:cNvSpPr/>
          <p:nvPr/>
        </p:nvSpPr>
        <p:spPr>
          <a:xfrm>
            <a:off x="3866171" y="3287740"/>
            <a:ext cx="1083886" cy="338554"/>
          </a:xfrm>
          <a:prstGeom prst="rect">
            <a:avLst/>
          </a:prstGeom>
        </p:spPr>
        <p:txBody>
          <a:bodyPr wrap="none">
            <a:spAutoFit/>
          </a:bodyPr>
          <a:lstStyle/>
          <a:p>
            <a:r>
              <a:rPr lang="en-GB" sz="1600" b="1" dirty="0" err="1">
                <a:solidFill>
                  <a:srgbClr val="00B0F0"/>
                </a:solidFill>
              </a:rPr>
              <a:t>timeractor</a:t>
            </a:r>
            <a:endParaRPr lang="en-GB" sz="1600" b="1" dirty="0">
              <a:solidFill>
                <a:srgbClr val="00B0F0"/>
              </a:solidFill>
            </a:endParaRPr>
          </a:p>
        </p:txBody>
      </p:sp>
      <p:sp>
        <p:nvSpPr>
          <p:cNvPr id="21" name="Ovale 20"/>
          <p:cNvSpPr/>
          <p:nvPr/>
        </p:nvSpPr>
        <p:spPr>
          <a:xfrm>
            <a:off x="5557451" y="139164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stepOk</a:t>
            </a:r>
            <a:endParaRPr lang="en-GB" sz="1600" dirty="0"/>
          </a:p>
        </p:txBody>
      </p:sp>
      <p:sp>
        <p:nvSpPr>
          <p:cNvPr id="22" name="Ovale 21"/>
          <p:cNvSpPr/>
          <p:nvPr/>
        </p:nvSpPr>
        <p:spPr>
          <a:xfrm>
            <a:off x="5557452" y="2282052"/>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stepKo</a:t>
            </a:r>
            <a:endParaRPr lang="en-GB" sz="1600" dirty="0"/>
          </a:p>
        </p:txBody>
      </p:sp>
      <p:cxnSp>
        <p:nvCxnSpPr>
          <p:cNvPr id="24" name="Connettore 4 23"/>
          <p:cNvCxnSpPr>
            <a:stCxn id="21" idx="0"/>
            <a:endCxn id="8" idx="0"/>
          </p:cNvCxnSpPr>
          <p:nvPr/>
        </p:nvCxnSpPr>
        <p:spPr>
          <a:xfrm rot="16200000" flipH="1" flipV="1">
            <a:off x="4055604" y="-288308"/>
            <a:ext cx="397964" cy="3757859"/>
          </a:xfrm>
          <a:prstGeom prst="bentConnector3">
            <a:avLst>
              <a:gd name="adj1" fmla="val -57442"/>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4026375" y="76470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27" name="Connettore 4 26"/>
          <p:cNvCxnSpPr>
            <a:stCxn id="9" idx="7"/>
            <a:endCxn id="21" idx="2"/>
          </p:cNvCxnSpPr>
          <p:nvPr/>
        </p:nvCxnSpPr>
        <p:spPr>
          <a:xfrm rot="5400000" flipH="1" flipV="1">
            <a:off x="4992626" y="1319688"/>
            <a:ext cx="168836" cy="9608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onnettore 4 28"/>
          <p:cNvCxnSpPr>
            <a:stCxn id="9" idx="5"/>
            <a:endCxn id="22" idx="2"/>
          </p:cNvCxnSpPr>
          <p:nvPr/>
        </p:nvCxnSpPr>
        <p:spPr>
          <a:xfrm rot="16200000" flipH="1">
            <a:off x="4945385" y="1994021"/>
            <a:ext cx="263320" cy="9608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ttore 4 31"/>
          <p:cNvCxnSpPr>
            <a:stCxn id="22" idx="6"/>
            <a:endCxn id="8" idx="0"/>
          </p:cNvCxnSpPr>
          <p:nvPr/>
        </p:nvCxnSpPr>
        <p:spPr>
          <a:xfrm flipH="1" flipV="1">
            <a:off x="2375656" y="1789604"/>
            <a:ext cx="4333924" cy="816484"/>
          </a:xfrm>
          <a:prstGeom prst="bentConnector4">
            <a:avLst>
              <a:gd name="adj1" fmla="val -5275"/>
              <a:gd name="adj2" fmla="val 229653"/>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ttangolo 36"/>
          <p:cNvSpPr/>
          <p:nvPr/>
        </p:nvSpPr>
        <p:spPr>
          <a:xfrm>
            <a:off x="4637448" y="1346344"/>
            <a:ext cx="898003" cy="338554"/>
          </a:xfrm>
          <a:prstGeom prst="rect">
            <a:avLst/>
          </a:prstGeom>
        </p:spPr>
        <p:txBody>
          <a:bodyPr wrap="none">
            <a:spAutoFit/>
          </a:bodyPr>
          <a:lstStyle/>
          <a:p>
            <a:r>
              <a:rPr lang="en-GB" sz="1600" b="1" dirty="0" err="1">
                <a:solidFill>
                  <a:srgbClr val="00B0F0"/>
                </a:solidFill>
              </a:rPr>
              <a:t>endtime</a:t>
            </a:r>
            <a:endParaRPr lang="en-GB" sz="1600" b="1" dirty="0">
              <a:solidFill>
                <a:srgbClr val="00B0F0"/>
              </a:solidFill>
            </a:endParaRPr>
          </a:p>
        </p:txBody>
      </p:sp>
      <p:sp>
        <p:nvSpPr>
          <p:cNvPr id="38" name="Rettangolo 37"/>
          <p:cNvSpPr/>
          <p:nvPr/>
        </p:nvSpPr>
        <p:spPr>
          <a:xfrm>
            <a:off x="4754681" y="2289761"/>
            <a:ext cx="736099" cy="338554"/>
          </a:xfrm>
          <a:prstGeom prst="rect">
            <a:avLst/>
          </a:prstGeom>
        </p:spPr>
        <p:txBody>
          <a:bodyPr wrap="none">
            <a:spAutoFit/>
          </a:bodyPr>
          <a:lstStyle/>
          <a:p>
            <a:r>
              <a:rPr lang="en-GB" sz="1600" dirty="0"/>
              <a:t>sensor</a:t>
            </a:r>
          </a:p>
        </p:txBody>
      </p:sp>
      <p:sp>
        <p:nvSpPr>
          <p:cNvPr id="39" name="Ovale 38"/>
          <p:cNvSpPr/>
          <p:nvPr/>
        </p:nvSpPr>
        <p:spPr>
          <a:xfrm>
            <a:off x="694557" y="4932892"/>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40" name="Ovale 39"/>
          <p:cNvSpPr/>
          <p:nvPr/>
        </p:nvSpPr>
        <p:spPr>
          <a:xfrm>
            <a:off x="550541" y="5167586"/>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ttore 4 40"/>
          <p:cNvCxnSpPr/>
          <p:nvPr/>
        </p:nvCxnSpPr>
        <p:spPr>
          <a:xfrm flipV="1">
            <a:off x="1414637" y="5241514"/>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1408246" y="4801308"/>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43" name="Ovale 42"/>
          <p:cNvSpPr/>
          <p:nvPr/>
        </p:nvSpPr>
        <p:spPr>
          <a:xfrm>
            <a:off x="2001102" y="4917478"/>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waitcmd</a:t>
            </a:r>
            <a:endParaRPr lang="en-GB" dirty="0"/>
          </a:p>
        </p:txBody>
      </p:sp>
      <p:cxnSp>
        <p:nvCxnSpPr>
          <p:cNvPr id="44" name="Connettore 2 43"/>
          <p:cNvCxnSpPr/>
          <p:nvPr/>
        </p:nvCxnSpPr>
        <p:spPr>
          <a:xfrm flipV="1">
            <a:off x="4914572" y="450597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Rettangolo 46"/>
          <p:cNvSpPr/>
          <p:nvPr/>
        </p:nvSpPr>
        <p:spPr>
          <a:xfrm>
            <a:off x="4970445" y="443197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49" name="Connettore 4 48"/>
          <p:cNvCxnSpPr>
            <a:stCxn id="52" idx="4"/>
            <a:endCxn id="39" idx="4"/>
          </p:cNvCxnSpPr>
          <p:nvPr/>
        </p:nvCxnSpPr>
        <p:spPr>
          <a:xfrm rot="5400000">
            <a:off x="3083054" y="3528678"/>
            <a:ext cx="23829" cy="4080742"/>
          </a:xfrm>
          <a:prstGeom prst="bentConnector3">
            <a:avLst>
              <a:gd name="adj1" fmla="val 1059335"/>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3738691" y="5502665"/>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53" name="Connettore 4 52"/>
          <p:cNvCxnSpPr>
            <a:stCxn id="43" idx="6"/>
            <a:endCxn id="52" idx="2"/>
          </p:cNvCxnSpPr>
          <p:nvPr/>
        </p:nvCxnSpPr>
        <p:spPr>
          <a:xfrm flipV="1">
            <a:off x="3454761" y="5233099"/>
            <a:ext cx="953748" cy="841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Rettangolo 59"/>
          <p:cNvSpPr/>
          <p:nvPr/>
        </p:nvSpPr>
        <p:spPr>
          <a:xfrm>
            <a:off x="3615260" y="4887596"/>
            <a:ext cx="718466" cy="369332"/>
          </a:xfrm>
          <a:prstGeom prst="rect">
            <a:avLst/>
          </a:prstGeom>
        </p:spPr>
        <p:txBody>
          <a:bodyPr wrap="none">
            <a:spAutoFit/>
          </a:bodyPr>
          <a:lstStyle/>
          <a:p>
            <a:r>
              <a:rPr lang="en-GB" b="1" dirty="0">
                <a:solidFill>
                  <a:srgbClr val="00B0F0"/>
                </a:solidFill>
              </a:rPr>
              <a:t>timer</a:t>
            </a:r>
          </a:p>
        </p:txBody>
      </p:sp>
    </p:spTree>
    <p:extLst>
      <p:ext uri="{BB962C8B-B14F-4D97-AF65-F5344CB8AC3E}">
        <p14:creationId xmlns:p14="http://schemas.microsoft.com/office/powerpoint/2010/main" val="40051513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numero diapositiva 2"/>
          <p:cNvSpPr>
            <a:spLocks noGrp="1"/>
          </p:cNvSpPr>
          <p:nvPr>
            <p:ph type="sldNum" sz="quarter" idx="12"/>
          </p:nvPr>
        </p:nvSpPr>
        <p:spPr/>
        <p:txBody>
          <a:bodyPr/>
          <a:lstStyle/>
          <a:p>
            <a:fld id="{6F6A5AB3-AF76-4EC9-853D-D4C335162C13}" type="slidenum">
              <a:rPr lang="en-GB" smtClean="0"/>
              <a:t>42</a:t>
            </a:fld>
            <a:endParaRPr lang="en-GB"/>
          </a:p>
        </p:txBody>
      </p:sp>
      <p:sp>
        <p:nvSpPr>
          <p:cNvPr id="4" name="Ovale 3"/>
          <p:cNvSpPr/>
          <p:nvPr/>
        </p:nvSpPr>
        <p:spPr>
          <a:xfrm>
            <a:off x="4231246" y="192228"/>
            <a:ext cx="65036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s2</a:t>
            </a:r>
            <a:endParaRPr lang="en-GB" dirty="0"/>
          </a:p>
        </p:txBody>
      </p:sp>
      <p:sp>
        <p:nvSpPr>
          <p:cNvPr id="5" name="Ovale 4"/>
          <p:cNvSpPr/>
          <p:nvPr/>
        </p:nvSpPr>
        <p:spPr>
          <a:xfrm>
            <a:off x="1178270" y="793891"/>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s0</a:t>
            </a:r>
            <a:endParaRPr lang="en-GB" dirty="0"/>
          </a:p>
        </p:txBody>
      </p:sp>
      <p:sp>
        <p:nvSpPr>
          <p:cNvPr id="6" name="Ovale 5"/>
          <p:cNvSpPr/>
          <p:nvPr/>
        </p:nvSpPr>
        <p:spPr>
          <a:xfrm>
            <a:off x="1034254" y="105269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Connettore 4 6"/>
          <p:cNvCxnSpPr/>
          <p:nvPr/>
        </p:nvCxnSpPr>
        <p:spPr>
          <a:xfrm flipV="1">
            <a:off x="1898350" y="112661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1891959" y="686412"/>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9" name="Ovale 8"/>
          <p:cNvSpPr/>
          <p:nvPr/>
        </p:nvSpPr>
        <p:spPr>
          <a:xfrm>
            <a:off x="2484816" y="802582"/>
            <a:ext cx="71268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s1</a:t>
            </a:r>
            <a:endParaRPr lang="en-GB" dirty="0"/>
          </a:p>
        </p:txBody>
      </p:sp>
      <p:cxnSp>
        <p:nvCxnSpPr>
          <p:cNvPr id="10" name="Connettore 2 9"/>
          <p:cNvCxnSpPr/>
          <p:nvPr/>
        </p:nvCxnSpPr>
        <p:spPr>
          <a:xfrm flipV="1">
            <a:off x="7396447" y="78711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 name="Rettangolo 10"/>
          <p:cNvSpPr/>
          <p:nvPr/>
        </p:nvSpPr>
        <p:spPr>
          <a:xfrm>
            <a:off x="7452320" y="71311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12" name="Connettore 4 11"/>
          <p:cNvCxnSpPr>
            <a:stCxn id="20" idx="4"/>
            <a:endCxn id="9" idx="3"/>
          </p:cNvCxnSpPr>
          <p:nvPr/>
        </p:nvCxnSpPr>
        <p:spPr>
          <a:xfrm rot="5400000" flipH="1">
            <a:off x="3157331" y="787602"/>
            <a:ext cx="830952" cy="1967241"/>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3249760" y="2137843"/>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14" name="Connettore 4 13"/>
          <p:cNvCxnSpPr>
            <a:stCxn id="9" idx="0"/>
            <a:endCxn id="4" idx="2"/>
          </p:cNvCxnSpPr>
          <p:nvPr/>
        </p:nvCxnSpPr>
        <p:spPr>
          <a:xfrm rot="5400000" flipH="1" flipV="1">
            <a:off x="3393042" y="-35621"/>
            <a:ext cx="286318" cy="139008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485562" y="115730"/>
            <a:ext cx="676788" cy="369332"/>
          </a:xfrm>
          <a:prstGeom prst="rect">
            <a:avLst/>
          </a:prstGeom>
        </p:spPr>
        <p:txBody>
          <a:bodyPr wrap="none">
            <a:spAutoFit/>
          </a:bodyPr>
          <a:lstStyle/>
          <a:p>
            <a:r>
              <a:rPr lang="en-GB" b="1" dirty="0">
                <a:solidFill>
                  <a:srgbClr val="00B0F0"/>
                </a:solidFill>
              </a:rPr>
              <a:t>msg1</a:t>
            </a:r>
          </a:p>
        </p:txBody>
      </p:sp>
      <p:sp>
        <p:nvSpPr>
          <p:cNvPr id="20" name="Ovale 19"/>
          <p:cNvSpPr/>
          <p:nvPr/>
        </p:nvSpPr>
        <p:spPr>
          <a:xfrm>
            <a:off x="4187165" y="1538626"/>
            <a:ext cx="73852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s3</a:t>
            </a:r>
            <a:endParaRPr lang="en-GB" dirty="0"/>
          </a:p>
        </p:txBody>
      </p:sp>
      <p:cxnSp>
        <p:nvCxnSpPr>
          <p:cNvPr id="21" name="Connettore 4 20"/>
          <p:cNvCxnSpPr>
            <a:stCxn id="9" idx="4"/>
            <a:endCxn id="20" idx="2"/>
          </p:cNvCxnSpPr>
          <p:nvPr/>
        </p:nvCxnSpPr>
        <p:spPr>
          <a:xfrm rot="16200000" flipH="1">
            <a:off x="3308157" y="983654"/>
            <a:ext cx="412008" cy="134600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ttangolo 23"/>
          <p:cNvSpPr/>
          <p:nvPr/>
        </p:nvSpPr>
        <p:spPr>
          <a:xfrm>
            <a:off x="3485562" y="1448902"/>
            <a:ext cx="676788" cy="369332"/>
          </a:xfrm>
          <a:prstGeom prst="rect">
            <a:avLst/>
          </a:prstGeom>
        </p:spPr>
        <p:txBody>
          <a:bodyPr wrap="none">
            <a:spAutoFit/>
          </a:bodyPr>
          <a:lstStyle/>
          <a:p>
            <a:r>
              <a:rPr lang="en-GB" b="1" dirty="0">
                <a:solidFill>
                  <a:srgbClr val="00B0F0"/>
                </a:solidFill>
              </a:rPr>
              <a:t>msg2</a:t>
            </a:r>
          </a:p>
        </p:txBody>
      </p:sp>
      <p:cxnSp>
        <p:nvCxnSpPr>
          <p:cNvPr id="31" name="Connettore 4 30"/>
          <p:cNvCxnSpPr>
            <a:stCxn id="4" idx="4"/>
            <a:endCxn id="20" idx="0"/>
          </p:cNvCxnSpPr>
          <p:nvPr/>
        </p:nvCxnSpPr>
        <p:spPr>
          <a:xfrm rot="5400000">
            <a:off x="4207264" y="1189463"/>
            <a:ext cx="698326"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4587295" y="1011147"/>
            <a:ext cx="676788" cy="369332"/>
          </a:xfrm>
          <a:prstGeom prst="rect">
            <a:avLst/>
          </a:prstGeom>
        </p:spPr>
        <p:txBody>
          <a:bodyPr wrap="none">
            <a:spAutoFit/>
          </a:bodyPr>
          <a:lstStyle/>
          <a:p>
            <a:r>
              <a:rPr lang="en-GB" b="1" dirty="0">
                <a:solidFill>
                  <a:srgbClr val="00B0F0"/>
                </a:solidFill>
              </a:rPr>
              <a:t>msg2</a:t>
            </a:r>
          </a:p>
        </p:txBody>
      </p:sp>
      <p:sp>
        <p:nvSpPr>
          <p:cNvPr id="22" name="Ovale 21"/>
          <p:cNvSpPr/>
          <p:nvPr/>
        </p:nvSpPr>
        <p:spPr>
          <a:xfrm>
            <a:off x="854031" y="390504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23" name="Ovale 22"/>
          <p:cNvSpPr/>
          <p:nvPr/>
        </p:nvSpPr>
        <p:spPr>
          <a:xfrm>
            <a:off x="710015" y="413974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25" name="Connettore 4 24"/>
          <p:cNvCxnSpPr/>
          <p:nvPr/>
        </p:nvCxnSpPr>
        <p:spPr>
          <a:xfrm flipV="1">
            <a:off x="1574111" y="4213670"/>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1567720" y="377346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27" name="Ovale 26"/>
          <p:cNvSpPr/>
          <p:nvPr/>
        </p:nvSpPr>
        <p:spPr>
          <a:xfrm>
            <a:off x="1898350" y="3889634"/>
            <a:ext cx="129914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waitcmd</a:t>
            </a:r>
            <a:endParaRPr lang="en-GB" sz="1600" dirty="0"/>
          </a:p>
        </p:txBody>
      </p:sp>
      <p:sp>
        <p:nvSpPr>
          <p:cNvPr id="28" name="Ovale 27"/>
          <p:cNvSpPr/>
          <p:nvPr/>
        </p:nvSpPr>
        <p:spPr>
          <a:xfrm>
            <a:off x="3843647" y="3889634"/>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doStep</a:t>
            </a:r>
            <a:endParaRPr lang="en-GB" sz="1600" dirty="0"/>
          </a:p>
        </p:txBody>
      </p:sp>
      <p:sp>
        <p:nvSpPr>
          <p:cNvPr id="29" name="Rettangolo 28"/>
          <p:cNvSpPr/>
          <p:nvPr/>
        </p:nvSpPr>
        <p:spPr>
          <a:xfrm>
            <a:off x="3179228" y="3815706"/>
            <a:ext cx="539250" cy="338554"/>
          </a:xfrm>
          <a:prstGeom prst="rect">
            <a:avLst/>
          </a:prstGeom>
        </p:spPr>
        <p:txBody>
          <a:bodyPr wrap="none">
            <a:spAutoFit/>
          </a:bodyPr>
          <a:lstStyle/>
          <a:p>
            <a:r>
              <a:rPr lang="en-GB" sz="1600" dirty="0"/>
              <a:t>step</a:t>
            </a:r>
          </a:p>
        </p:txBody>
      </p:sp>
      <p:cxnSp>
        <p:nvCxnSpPr>
          <p:cNvPr id="30" name="Connettore 4 29"/>
          <p:cNvCxnSpPr>
            <a:stCxn id="27" idx="6"/>
            <a:endCxn id="28" idx="2"/>
          </p:cNvCxnSpPr>
          <p:nvPr/>
        </p:nvCxnSpPr>
        <p:spPr>
          <a:xfrm>
            <a:off x="3197497" y="4213670"/>
            <a:ext cx="646150"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ttore 2 31"/>
          <p:cNvCxnSpPr>
            <a:endCxn id="37" idx="5"/>
          </p:cNvCxnSpPr>
          <p:nvPr/>
        </p:nvCxnSpPr>
        <p:spPr>
          <a:xfrm>
            <a:off x="4328386" y="4442797"/>
            <a:ext cx="0" cy="435621"/>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3" name="Rettangolo 32"/>
          <p:cNvSpPr/>
          <p:nvPr/>
        </p:nvSpPr>
        <p:spPr>
          <a:xfrm>
            <a:off x="3725225" y="4561472"/>
            <a:ext cx="688715" cy="338554"/>
          </a:xfrm>
          <a:prstGeom prst="rect">
            <a:avLst/>
          </a:prstGeom>
        </p:spPr>
        <p:txBody>
          <a:bodyPr wrap="none">
            <a:spAutoFit/>
          </a:bodyPr>
          <a:lstStyle/>
          <a:p>
            <a:r>
              <a:rPr lang="en-GB" sz="1600" b="1" dirty="0" smtClean="0">
                <a:solidFill>
                  <a:srgbClr val="00B0F0"/>
                </a:solidFill>
              </a:rPr>
              <a:t>gauge</a:t>
            </a:r>
            <a:endParaRPr lang="en-GB" sz="1600" b="1" dirty="0">
              <a:solidFill>
                <a:srgbClr val="00B0F0"/>
              </a:solidFill>
            </a:endParaRPr>
          </a:p>
        </p:txBody>
      </p:sp>
      <p:grpSp>
        <p:nvGrpSpPr>
          <p:cNvPr id="34" name="Gruppo 82">
            <a:extLst>
              <a:ext uri="{FF2B5EF4-FFF2-40B4-BE49-F238E27FC236}">
                <a16:creationId xmlns="" xmlns:a16="http://schemas.microsoft.com/office/drawing/2014/main" id="{12D969AC-9EB0-4CF5-9EE5-D0DD7ACA9C72}"/>
              </a:ext>
            </a:extLst>
          </p:cNvPr>
          <p:cNvGrpSpPr/>
          <p:nvPr/>
        </p:nvGrpSpPr>
        <p:grpSpPr>
          <a:xfrm>
            <a:off x="3861295" y="4856810"/>
            <a:ext cx="866156" cy="763297"/>
            <a:chOff x="1194666" y="2417771"/>
            <a:chExt cx="866156" cy="763297"/>
          </a:xfrm>
        </p:grpSpPr>
        <p:sp>
          <p:nvSpPr>
            <p:cNvPr id="35"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100" dirty="0"/>
                <a:t> </a:t>
              </a:r>
            </a:p>
          </p:txBody>
        </p:sp>
        <p:sp>
          <p:nvSpPr>
            <p:cNvPr id="36"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p>
          </p:txBody>
        </p:sp>
        <p:sp>
          <p:nvSpPr>
            <p:cNvPr id="3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solidFill>
                  <a:schemeClr val="dk1"/>
                </a:solidFill>
              </a:endParaRPr>
            </a:p>
          </p:txBody>
        </p:sp>
      </p:grpSp>
      <p:sp>
        <p:nvSpPr>
          <p:cNvPr id="38" name="Rettangolo 37"/>
          <p:cNvSpPr/>
          <p:nvPr/>
        </p:nvSpPr>
        <p:spPr>
          <a:xfrm>
            <a:off x="3979056" y="5114035"/>
            <a:ext cx="1066510" cy="338554"/>
          </a:xfrm>
          <a:prstGeom prst="rect">
            <a:avLst/>
          </a:prstGeom>
        </p:spPr>
        <p:txBody>
          <a:bodyPr wrap="none">
            <a:spAutoFit/>
          </a:bodyPr>
          <a:lstStyle/>
          <a:p>
            <a:r>
              <a:rPr lang="en-GB" sz="1600" dirty="0" err="1"/>
              <a:t>timeractor</a:t>
            </a:r>
            <a:endParaRPr lang="en-GB" sz="1600" dirty="0"/>
          </a:p>
        </p:txBody>
      </p:sp>
      <p:sp>
        <p:nvSpPr>
          <p:cNvPr id="39" name="Ovale 38"/>
          <p:cNvSpPr/>
          <p:nvPr/>
        </p:nvSpPr>
        <p:spPr>
          <a:xfrm>
            <a:off x="5800680" y="4404309"/>
            <a:ext cx="165618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smtClean="0"/>
              <a:t>checkStep</a:t>
            </a:r>
            <a:endParaRPr lang="en-GB" sz="1600" dirty="0" smtClean="0"/>
          </a:p>
          <a:p>
            <a:pPr algn="ctr"/>
            <a:r>
              <a:rPr lang="it-IT" sz="1100" dirty="0" smtClean="0"/>
              <a:t>(delay </a:t>
            </a:r>
            <a:r>
              <a:rPr lang="it-IT" sz="1100" dirty="0" err="1" smtClean="0"/>
              <a:t>stepTime</a:t>
            </a:r>
            <a:r>
              <a:rPr lang="it-IT" sz="1100" dirty="0" smtClean="0"/>
              <a:t>)</a:t>
            </a:r>
            <a:endParaRPr lang="en-GB" sz="1100" dirty="0"/>
          </a:p>
        </p:txBody>
      </p:sp>
      <p:sp>
        <p:nvSpPr>
          <p:cNvPr id="40" name="Ovale 39"/>
          <p:cNvSpPr/>
          <p:nvPr/>
        </p:nvSpPr>
        <p:spPr>
          <a:xfrm>
            <a:off x="5264083" y="349167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stepKo</a:t>
            </a:r>
            <a:endParaRPr lang="en-GB" sz="1600" dirty="0"/>
          </a:p>
        </p:txBody>
      </p:sp>
      <p:cxnSp>
        <p:nvCxnSpPr>
          <p:cNvPr id="41" name="Connettore 4 40"/>
          <p:cNvCxnSpPr>
            <a:stCxn id="39" idx="6"/>
            <a:endCxn id="27" idx="0"/>
          </p:cNvCxnSpPr>
          <p:nvPr/>
        </p:nvCxnSpPr>
        <p:spPr>
          <a:xfrm flipH="1" flipV="1">
            <a:off x="2547924" y="3889634"/>
            <a:ext cx="4908940" cy="838711"/>
          </a:xfrm>
          <a:prstGeom prst="bentConnector4">
            <a:avLst>
              <a:gd name="adj1" fmla="val -19845"/>
              <a:gd name="adj2" fmla="val 214476"/>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3817599" y="335316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43" name="Connettore 4 42"/>
          <p:cNvCxnSpPr>
            <a:stCxn id="28" idx="5"/>
            <a:endCxn id="39" idx="2"/>
          </p:cNvCxnSpPr>
          <p:nvPr/>
        </p:nvCxnSpPr>
        <p:spPr>
          <a:xfrm rot="16200000" flipH="1">
            <a:off x="5171092" y="4098756"/>
            <a:ext cx="285547" cy="97363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Connettore 4 43"/>
          <p:cNvCxnSpPr>
            <a:stCxn id="28" idx="7"/>
            <a:endCxn id="40" idx="2"/>
          </p:cNvCxnSpPr>
          <p:nvPr/>
        </p:nvCxnSpPr>
        <p:spPr>
          <a:xfrm rot="5400000" flipH="1" flipV="1">
            <a:off x="4961148" y="3681608"/>
            <a:ext cx="168836" cy="43703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Connettore 4 44"/>
          <p:cNvCxnSpPr>
            <a:stCxn id="76" idx="0"/>
            <a:endCxn id="27" idx="7"/>
          </p:cNvCxnSpPr>
          <p:nvPr/>
        </p:nvCxnSpPr>
        <p:spPr>
          <a:xfrm rot="16200000" flipH="1" flipV="1">
            <a:off x="5029132" y="1469777"/>
            <a:ext cx="492874" cy="4536656"/>
          </a:xfrm>
          <a:prstGeom prst="bentConnector3">
            <a:avLst>
              <a:gd name="adj1" fmla="val -4638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ettangolo 46"/>
          <p:cNvSpPr/>
          <p:nvPr/>
        </p:nvSpPr>
        <p:spPr>
          <a:xfrm>
            <a:off x="4836547" y="4738296"/>
            <a:ext cx="898003" cy="338554"/>
          </a:xfrm>
          <a:prstGeom prst="rect">
            <a:avLst/>
          </a:prstGeom>
        </p:spPr>
        <p:txBody>
          <a:bodyPr wrap="none">
            <a:spAutoFit/>
          </a:bodyPr>
          <a:lstStyle/>
          <a:p>
            <a:r>
              <a:rPr lang="en-GB" sz="1600" b="1" dirty="0" err="1">
                <a:solidFill>
                  <a:srgbClr val="00B0F0"/>
                </a:solidFill>
              </a:rPr>
              <a:t>endtime</a:t>
            </a:r>
            <a:endParaRPr lang="en-GB" sz="1600" b="1" dirty="0">
              <a:solidFill>
                <a:srgbClr val="00B0F0"/>
              </a:solidFill>
            </a:endParaRPr>
          </a:p>
        </p:txBody>
      </p:sp>
      <p:sp>
        <p:nvSpPr>
          <p:cNvPr id="48" name="Rettangolo 47"/>
          <p:cNvSpPr/>
          <p:nvPr/>
        </p:nvSpPr>
        <p:spPr>
          <a:xfrm>
            <a:off x="4623108" y="3488250"/>
            <a:ext cx="736099" cy="338554"/>
          </a:xfrm>
          <a:prstGeom prst="rect">
            <a:avLst/>
          </a:prstGeom>
        </p:spPr>
        <p:txBody>
          <a:bodyPr wrap="none">
            <a:spAutoFit/>
          </a:bodyPr>
          <a:lstStyle/>
          <a:p>
            <a:r>
              <a:rPr lang="en-GB" sz="1600" dirty="0"/>
              <a:t>sensor</a:t>
            </a:r>
          </a:p>
        </p:txBody>
      </p:sp>
      <p:sp>
        <p:nvSpPr>
          <p:cNvPr id="61" name="Rettangolo 60"/>
          <p:cNvSpPr/>
          <p:nvPr/>
        </p:nvSpPr>
        <p:spPr>
          <a:xfrm>
            <a:off x="7712006" y="4442797"/>
            <a:ext cx="736099" cy="338554"/>
          </a:xfrm>
          <a:prstGeom prst="rect">
            <a:avLst/>
          </a:prstGeom>
        </p:spPr>
        <p:txBody>
          <a:bodyPr wrap="none">
            <a:spAutoFit/>
          </a:bodyPr>
          <a:lstStyle/>
          <a:p>
            <a:r>
              <a:rPr lang="en-GB" sz="1600" dirty="0"/>
              <a:t>sensor</a:t>
            </a:r>
          </a:p>
        </p:txBody>
      </p:sp>
      <p:sp>
        <p:nvSpPr>
          <p:cNvPr id="68" name="Ovale 67"/>
          <p:cNvSpPr/>
          <p:nvPr/>
        </p:nvSpPr>
        <p:spPr>
          <a:xfrm>
            <a:off x="5796136" y="5424538"/>
            <a:ext cx="165618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smtClean="0"/>
              <a:t>sendDone</a:t>
            </a:r>
            <a:endParaRPr lang="en-GB" sz="1600" dirty="0"/>
          </a:p>
        </p:txBody>
      </p:sp>
      <p:sp>
        <p:nvSpPr>
          <p:cNvPr id="76" name="Ovale 75"/>
          <p:cNvSpPr/>
          <p:nvPr/>
        </p:nvSpPr>
        <p:spPr>
          <a:xfrm>
            <a:off x="6883177" y="3491668"/>
            <a:ext cx="132144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sz="1600" dirty="0" smtClean="0"/>
          </a:p>
          <a:p>
            <a:pPr algn="ctr"/>
            <a:r>
              <a:rPr lang="en-GB" sz="1600" dirty="0" smtClean="0"/>
              <a:t>discard</a:t>
            </a:r>
          </a:p>
          <a:p>
            <a:pPr algn="ctr"/>
            <a:r>
              <a:rPr lang="it-IT" sz="1600" dirty="0" err="1" smtClean="0"/>
              <a:t>gauge</a:t>
            </a:r>
            <a:endParaRPr lang="en-GB" sz="1600" dirty="0" smtClean="0"/>
          </a:p>
          <a:p>
            <a:pPr algn="ctr"/>
            <a:endParaRPr lang="en-GB" sz="1600" dirty="0"/>
          </a:p>
        </p:txBody>
      </p:sp>
      <p:cxnSp>
        <p:nvCxnSpPr>
          <p:cNvPr id="77" name="Connettore 4 76"/>
          <p:cNvCxnSpPr>
            <a:stCxn id="40" idx="6"/>
            <a:endCxn id="76" idx="2"/>
          </p:cNvCxnSpPr>
          <p:nvPr/>
        </p:nvCxnSpPr>
        <p:spPr>
          <a:xfrm flipV="1">
            <a:off x="6416211" y="3815704"/>
            <a:ext cx="466966"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Connettore 4 86"/>
          <p:cNvCxnSpPr>
            <a:stCxn id="39" idx="4"/>
            <a:endCxn id="68" idx="0"/>
          </p:cNvCxnSpPr>
          <p:nvPr/>
        </p:nvCxnSpPr>
        <p:spPr>
          <a:xfrm rot="5400000">
            <a:off x="6440422" y="5236187"/>
            <a:ext cx="372157" cy="454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Connettore 4 92"/>
          <p:cNvCxnSpPr>
            <a:stCxn id="68" idx="2"/>
            <a:endCxn id="27" idx="4"/>
          </p:cNvCxnSpPr>
          <p:nvPr/>
        </p:nvCxnSpPr>
        <p:spPr>
          <a:xfrm rot="10800000">
            <a:off x="2547924" y="4537706"/>
            <a:ext cx="3248212" cy="121086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flipH="1" flipV="1">
            <a:off x="5796137" y="2445622"/>
            <a:ext cx="44010" cy="1184546"/>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04"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6624228" y="5118741"/>
            <a:ext cx="684803" cy="276999"/>
          </a:xfrm>
          <a:prstGeom prst="rect">
            <a:avLst/>
          </a:prstGeom>
          <a:noFill/>
        </p:spPr>
        <p:txBody>
          <a:bodyPr wrap="none" rtlCol="0">
            <a:spAutoFit/>
          </a:bodyPr>
          <a:lstStyle/>
          <a:p>
            <a:r>
              <a:rPr lang="en-US" altLang="en-US" sz="1200" dirty="0" smtClean="0">
                <a:latin typeface="Arial" panose="020B0604020202020204" pitchFamily="34" charset="0"/>
                <a:cs typeface="Arial" panose="020B0604020202020204" pitchFamily="34" charset="0"/>
              </a:rPr>
              <a:t>[ else </a:t>
            </a:r>
            <a:r>
              <a:rPr lang="en-US" altLang="en-US" sz="1200" dirty="0" smtClean="0">
                <a:latin typeface="Symbol" panose="05050102010706020507" pitchFamily="18" charset="2"/>
                <a:cs typeface="Arial" panose="020B0604020202020204" pitchFamily="34" charset="0"/>
              </a:rPr>
              <a:t>] </a:t>
            </a:r>
            <a:endParaRPr lang="en-US" altLang="en-US" sz="1200" dirty="0">
              <a:latin typeface="Arial" panose="020B0604020202020204" pitchFamily="34" charset="0"/>
              <a:cs typeface="Arial" panose="020B0604020202020204" pitchFamily="34" charset="0"/>
            </a:endParaRPr>
          </a:p>
        </p:txBody>
      </p:sp>
      <p:sp>
        <p:nvSpPr>
          <p:cNvPr id="106" name="Rettangolo 105"/>
          <p:cNvSpPr/>
          <p:nvPr/>
        </p:nvSpPr>
        <p:spPr>
          <a:xfrm>
            <a:off x="5892674" y="2445622"/>
            <a:ext cx="603563" cy="338554"/>
          </a:xfrm>
          <a:prstGeom prst="rect">
            <a:avLst/>
          </a:prstGeom>
        </p:spPr>
        <p:txBody>
          <a:bodyPr wrap="none">
            <a:spAutoFit/>
          </a:bodyPr>
          <a:lstStyle/>
          <a:p>
            <a:r>
              <a:rPr lang="it-IT" sz="1600" dirty="0" err="1" smtClean="0"/>
              <a:t>reply</a:t>
            </a:r>
            <a:endParaRPr lang="en-GB" sz="1600" dirty="0"/>
          </a:p>
        </p:txBody>
      </p:sp>
      <p:cxnSp>
        <p:nvCxnSpPr>
          <p:cNvPr id="107" name="Connettore 2 106"/>
          <p:cNvCxnSpPr/>
          <p:nvPr/>
        </p:nvCxnSpPr>
        <p:spPr>
          <a:xfrm>
            <a:off x="7309031" y="5748575"/>
            <a:ext cx="895586" cy="14323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0" name="Rettangolo 109"/>
          <p:cNvSpPr/>
          <p:nvPr/>
        </p:nvSpPr>
        <p:spPr>
          <a:xfrm>
            <a:off x="7601054" y="5450830"/>
            <a:ext cx="603563" cy="338554"/>
          </a:xfrm>
          <a:prstGeom prst="rect">
            <a:avLst/>
          </a:prstGeom>
        </p:spPr>
        <p:txBody>
          <a:bodyPr wrap="none">
            <a:spAutoFit/>
          </a:bodyPr>
          <a:lstStyle/>
          <a:p>
            <a:r>
              <a:rPr lang="it-IT" sz="1600" dirty="0" err="1" smtClean="0"/>
              <a:t>reply</a:t>
            </a:r>
            <a:endParaRPr lang="en-GB" sz="1600" dirty="0"/>
          </a:p>
        </p:txBody>
      </p:sp>
    </p:spTree>
    <p:extLst>
      <p:ext uri="{BB962C8B-B14F-4D97-AF65-F5344CB8AC3E}">
        <p14:creationId xmlns:p14="http://schemas.microsoft.com/office/powerpoint/2010/main" val="24808992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43</a:t>
            </a:fld>
            <a:endParaRPr lang="en-GB"/>
          </a:p>
        </p:txBody>
      </p:sp>
      <p:sp>
        <p:nvSpPr>
          <p:cNvPr id="4" name="Ovale 3"/>
          <p:cNvSpPr/>
          <p:nvPr/>
        </p:nvSpPr>
        <p:spPr>
          <a:xfrm>
            <a:off x="2069504" y="8696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smtClean="0"/>
              <a:t>s0</a:t>
            </a:r>
            <a:endParaRPr lang="en-GB" sz="1600" dirty="0"/>
          </a:p>
        </p:txBody>
      </p:sp>
      <p:sp>
        <p:nvSpPr>
          <p:cNvPr id="5" name="Ovale 4"/>
          <p:cNvSpPr/>
          <p:nvPr/>
        </p:nvSpPr>
        <p:spPr>
          <a:xfrm>
            <a:off x="2339836" y="70718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1985632" y="1559036"/>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8" name="Ovale 7"/>
          <p:cNvSpPr/>
          <p:nvPr/>
        </p:nvSpPr>
        <p:spPr>
          <a:xfrm>
            <a:off x="2031229" y="2001384"/>
            <a:ext cx="7470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smtClean="0"/>
              <a:t>s1</a:t>
            </a:r>
            <a:endParaRPr lang="en-GB" sz="1600" dirty="0"/>
          </a:p>
        </p:txBody>
      </p:sp>
      <p:cxnSp>
        <p:nvCxnSpPr>
          <p:cNvPr id="29" name="Connettore 2 28"/>
          <p:cNvCxnSpPr>
            <a:stCxn id="4" idx="4"/>
            <a:endCxn id="8" idx="0"/>
          </p:cNvCxnSpPr>
          <p:nvPr/>
        </p:nvCxnSpPr>
        <p:spPr>
          <a:xfrm flipH="1">
            <a:off x="2404776" y="1517685"/>
            <a:ext cx="24768" cy="483699"/>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64" name="Connettore 4 63"/>
          <p:cNvCxnSpPr>
            <a:stCxn id="27" idx="5"/>
            <a:endCxn id="27" idx="7"/>
          </p:cNvCxnSpPr>
          <p:nvPr/>
        </p:nvCxnSpPr>
        <p:spPr>
          <a:xfrm rot="5400000" flipH="1">
            <a:off x="3749436" y="2347015"/>
            <a:ext cx="458256" cy="12700"/>
          </a:xfrm>
          <a:prstGeom prst="bentConnector5">
            <a:avLst>
              <a:gd name="adj1" fmla="val -49885"/>
              <a:gd name="adj2" fmla="val -4649283"/>
              <a:gd name="adj3" fmla="val 149885"/>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7" name="Ovale 26"/>
          <p:cNvSpPr/>
          <p:nvPr/>
        </p:nvSpPr>
        <p:spPr>
          <a:xfrm>
            <a:off x="3340879" y="2022979"/>
            <a:ext cx="7470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smtClean="0"/>
              <a:t>s2</a:t>
            </a:r>
            <a:endParaRPr lang="en-GB" sz="1600" dirty="0"/>
          </a:p>
        </p:txBody>
      </p:sp>
      <p:sp>
        <p:nvSpPr>
          <p:cNvPr id="30" name="Ovale 29"/>
          <p:cNvSpPr/>
          <p:nvPr/>
        </p:nvSpPr>
        <p:spPr>
          <a:xfrm>
            <a:off x="3357430" y="3319123"/>
            <a:ext cx="7470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smtClean="0"/>
              <a:t>s3</a:t>
            </a:r>
            <a:endParaRPr lang="en-GB" sz="1600" dirty="0"/>
          </a:p>
        </p:txBody>
      </p:sp>
      <p:sp>
        <p:nvSpPr>
          <p:cNvPr id="35"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2846962" y="1969183"/>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36" name="Connettore 2 35"/>
          <p:cNvCxnSpPr>
            <a:stCxn id="8" idx="6"/>
            <a:endCxn id="27" idx="2"/>
          </p:cNvCxnSpPr>
          <p:nvPr/>
        </p:nvCxnSpPr>
        <p:spPr>
          <a:xfrm>
            <a:off x="2778323" y="2325420"/>
            <a:ext cx="562556" cy="21595"/>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39" name="Connettore 2 38"/>
          <p:cNvCxnSpPr>
            <a:stCxn id="27" idx="4"/>
            <a:endCxn id="30" idx="0"/>
          </p:cNvCxnSpPr>
          <p:nvPr/>
        </p:nvCxnSpPr>
        <p:spPr>
          <a:xfrm>
            <a:off x="3714426" y="2671051"/>
            <a:ext cx="16551" cy="648072"/>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4634968" y="2177738"/>
            <a:ext cx="542136" cy="338554"/>
          </a:xfrm>
          <a:prstGeom prst="rect">
            <a:avLst/>
          </a:prstGeom>
          <a:noFill/>
        </p:spPr>
        <p:txBody>
          <a:bodyPr wrap="none" rtlCol="0">
            <a:spAutoFit/>
          </a:bodyPr>
          <a:lstStyle/>
          <a:p>
            <a:r>
              <a:rPr lang="en-US" altLang="en-US" sz="1600" dirty="0" err="1" smtClean="0">
                <a:cs typeface="Arial" panose="020B0604020202020204" pitchFamily="34" charset="0"/>
              </a:rPr>
              <a:t>cmd</a:t>
            </a:r>
            <a:endParaRPr lang="en-US" altLang="en-US" sz="1600" dirty="0">
              <a:cs typeface="Arial" panose="020B0604020202020204" pitchFamily="34" charset="0"/>
            </a:endParaRPr>
          </a:p>
        </p:txBody>
      </p:sp>
      <p:sp>
        <p:nvSpPr>
          <p:cNvPr id="45"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3088959" y="2825810"/>
            <a:ext cx="536942" cy="338554"/>
          </a:xfrm>
          <a:prstGeom prst="rect">
            <a:avLst/>
          </a:prstGeom>
          <a:noFill/>
        </p:spPr>
        <p:txBody>
          <a:bodyPr wrap="none" rtlCol="0">
            <a:spAutoFit/>
          </a:bodyPr>
          <a:lstStyle/>
          <a:p>
            <a:r>
              <a:rPr lang="en-US" altLang="en-US" sz="1600" dirty="0" smtClean="0">
                <a:cs typeface="Arial" panose="020B0604020202020204" pitchFamily="34" charset="0"/>
              </a:rPr>
              <a:t>tout</a:t>
            </a:r>
            <a:endParaRPr lang="en-US" altLang="en-US" sz="1600" dirty="0">
              <a:cs typeface="Arial" panose="020B0604020202020204" pitchFamily="34" charset="0"/>
            </a:endParaRPr>
          </a:p>
        </p:txBody>
      </p:sp>
      <p:cxnSp>
        <p:nvCxnSpPr>
          <p:cNvPr id="46" name="Connettore 2 45"/>
          <p:cNvCxnSpPr/>
          <p:nvPr/>
        </p:nvCxnSpPr>
        <p:spPr>
          <a:xfrm>
            <a:off x="2671097" y="119364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2936372" y="796530"/>
            <a:ext cx="1924822" cy="338554"/>
          </a:xfrm>
          <a:prstGeom prst="rect">
            <a:avLst/>
          </a:prstGeom>
          <a:noFill/>
        </p:spPr>
        <p:txBody>
          <a:bodyPr wrap="none" rtlCol="0">
            <a:spAutoFit/>
          </a:bodyPr>
          <a:lstStyle/>
          <a:p>
            <a:r>
              <a:rPr lang="en-US" altLang="en-US" sz="1600" dirty="0">
                <a:solidFill>
                  <a:srgbClr val="C00000"/>
                </a:solidFill>
                <a:cs typeface="Arial" panose="020B0604020202020204" pitchFamily="34" charset="0"/>
              </a:rPr>
              <a:t>f</a:t>
            </a:r>
            <a:r>
              <a:rPr lang="en-US" altLang="en-US" sz="1600" dirty="0" smtClean="0">
                <a:solidFill>
                  <a:srgbClr val="C00000"/>
                </a:solidFill>
                <a:cs typeface="Arial" panose="020B0604020202020204" pitchFamily="34" charset="0"/>
              </a:rPr>
              <a:t>orward</a:t>
            </a:r>
            <a:r>
              <a:rPr lang="en-US" altLang="en-US" sz="1600" dirty="0" smtClean="0">
                <a:cs typeface="Arial" panose="020B0604020202020204" pitchFamily="34" charset="0"/>
              </a:rPr>
              <a:t> </a:t>
            </a:r>
            <a:r>
              <a:rPr lang="en-US" altLang="en-US" sz="1600" dirty="0" err="1" smtClean="0">
                <a:cs typeface="Arial" panose="020B0604020202020204" pitchFamily="34" charset="0"/>
              </a:rPr>
              <a:t>cmd</a:t>
            </a:r>
            <a:r>
              <a:rPr lang="en-US" altLang="en-US" sz="1600" dirty="0" smtClean="0">
                <a:cs typeface="Arial" panose="020B0604020202020204" pitchFamily="34" charset="0"/>
              </a:rPr>
              <a:t> to itself</a:t>
            </a:r>
            <a:endParaRPr lang="en-US" altLang="en-US" sz="1600" dirty="0">
              <a:cs typeface="Arial" panose="020B0604020202020204" pitchFamily="34" charset="0"/>
            </a:endParaRPr>
          </a:p>
        </p:txBody>
      </p:sp>
    </p:spTree>
    <p:extLst>
      <p:ext uri="{BB962C8B-B14F-4D97-AF65-F5344CB8AC3E}">
        <p14:creationId xmlns:p14="http://schemas.microsoft.com/office/powerpoint/2010/main" val="7612171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44</a:t>
            </a:fld>
            <a:endParaRPr lang="en-GB"/>
          </a:p>
        </p:txBody>
      </p:sp>
      <p:sp>
        <p:nvSpPr>
          <p:cNvPr id="4" name="Ovale 3"/>
          <p:cNvSpPr/>
          <p:nvPr/>
        </p:nvSpPr>
        <p:spPr>
          <a:xfrm>
            <a:off x="2069504" y="8696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2339836" y="70718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2042490" y="1697536"/>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8" name="Ovale 7"/>
          <p:cNvSpPr/>
          <p:nvPr/>
        </p:nvSpPr>
        <p:spPr>
          <a:xfrm>
            <a:off x="1963414" y="2005313"/>
            <a:ext cx="9089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1533524" y="3876569"/>
            <a:ext cx="178038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handleReply</a:t>
            </a:r>
            <a:endParaRPr lang="en-GB" sz="1600" dirty="0"/>
          </a:p>
        </p:txBody>
      </p:sp>
      <p:sp>
        <p:nvSpPr>
          <p:cNvPr id="11" name="Ovale 10"/>
          <p:cNvSpPr/>
          <p:nvPr/>
        </p:nvSpPr>
        <p:spPr>
          <a:xfrm>
            <a:off x="6802680" y="333491"/>
            <a:ext cx="720080" cy="66482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12" name="Ovale 11"/>
          <p:cNvSpPr/>
          <p:nvPr/>
        </p:nvSpPr>
        <p:spPr>
          <a:xfrm>
            <a:off x="7090711" y="154807"/>
            <a:ext cx="144016" cy="183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3" name="Ovale 12"/>
          <p:cNvSpPr/>
          <p:nvPr/>
        </p:nvSpPr>
        <p:spPr>
          <a:xfrm>
            <a:off x="6147091" y="2944646"/>
            <a:ext cx="206519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handleRequest</a:t>
            </a:r>
            <a:endParaRPr lang="en-GB" sz="1600" dirty="0"/>
          </a:p>
        </p:txBody>
      </p:sp>
      <p:sp>
        <p:nvSpPr>
          <p:cNvPr id="21" name="Triangolo isoscele 20"/>
          <p:cNvSpPr/>
          <p:nvPr/>
        </p:nvSpPr>
        <p:spPr>
          <a:xfrm rot="5400000" flipH="1">
            <a:off x="6764668" y="1043319"/>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23" name="Connettore 1 22"/>
          <p:cNvCxnSpPr>
            <a:stCxn id="4" idx="6"/>
            <a:endCxn id="21" idx="3"/>
          </p:cNvCxnSpPr>
          <p:nvPr/>
        </p:nvCxnSpPr>
        <p:spPr>
          <a:xfrm flipV="1">
            <a:off x="2789584" y="1157619"/>
            <a:ext cx="4010749" cy="36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2 24"/>
          <p:cNvCxnSpPr>
            <a:stCxn id="11" idx="4"/>
            <a:endCxn id="13" idx="0"/>
          </p:cNvCxnSpPr>
          <p:nvPr/>
        </p:nvCxnSpPr>
        <p:spPr>
          <a:xfrm>
            <a:off x="7162720" y="998313"/>
            <a:ext cx="16970" cy="1946333"/>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8" name="CasellaDiTesto 27"/>
          <p:cNvSpPr txBox="1"/>
          <p:nvPr/>
        </p:nvSpPr>
        <p:spPr>
          <a:xfrm>
            <a:off x="6792106" y="1343525"/>
            <a:ext cx="360996" cy="338554"/>
          </a:xfrm>
          <a:prstGeom prst="rect">
            <a:avLst/>
          </a:prstGeom>
          <a:noFill/>
        </p:spPr>
        <p:txBody>
          <a:bodyPr wrap="none" rtlCol="0">
            <a:spAutoFit/>
          </a:bodyPr>
          <a:lstStyle/>
          <a:p>
            <a:r>
              <a:rPr lang="it-IT" sz="1600" dirty="0"/>
              <a:t>r1</a:t>
            </a:r>
            <a:endParaRPr lang="en-GB" sz="1600" dirty="0"/>
          </a:p>
        </p:txBody>
      </p:sp>
      <p:cxnSp>
        <p:nvCxnSpPr>
          <p:cNvPr id="29" name="Connettore 2 28"/>
          <p:cNvCxnSpPr>
            <a:stCxn id="4" idx="4"/>
            <a:endCxn id="8" idx="0"/>
          </p:cNvCxnSpPr>
          <p:nvPr/>
        </p:nvCxnSpPr>
        <p:spPr>
          <a:xfrm flipH="1">
            <a:off x="2417894" y="1517685"/>
            <a:ext cx="11650" cy="48762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53" name="Connettore 4 52"/>
          <p:cNvCxnSpPr>
            <a:stCxn id="13" idx="6"/>
            <a:endCxn id="11" idx="6"/>
          </p:cNvCxnSpPr>
          <p:nvPr/>
        </p:nvCxnSpPr>
        <p:spPr>
          <a:xfrm flipH="1" flipV="1">
            <a:off x="7522760" y="665902"/>
            <a:ext cx="689529" cy="2602780"/>
          </a:xfrm>
          <a:prstGeom prst="bentConnector3">
            <a:avLst>
              <a:gd name="adj1" fmla="val -33153"/>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16200000">
            <a:off x="2478429" y="3282866"/>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56" name="Connettore 4 55"/>
          <p:cNvCxnSpPr>
            <a:endCxn id="54" idx="3"/>
          </p:cNvCxnSpPr>
          <p:nvPr/>
        </p:nvCxnSpPr>
        <p:spPr>
          <a:xfrm rot="10800000" flipV="1">
            <a:off x="2742696" y="3388336"/>
            <a:ext cx="3572481" cy="8829"/>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Connettore 2 57"/>
          <p:cNvCxnSpPr>
            <a:stCxn id="8" idx="4"/>
            <a:endCxn id="9" idx="0"/>
          </p:cNvCxnSpPr>
          <p:nvPr/>
        </p:nvCxnSpPr>
        <p:spPr>
          <a:xfrm>
            <a:off x="2417894" y="2653385"/>
            <a:ext cx="5825" cy="1223184"/>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39445" y="3062534"/>
            <a:ext cx="386644" cy="338554"/>
          </a:xfrm>
          <a:prstGeom prst="rect">
            <a:avLst/>
          </a:prstGeom>
          <a:noFill/>
        </p:spPr>
        <p:txBody>
          <a:bodyPr wrap="none" rtlCol="0">
            <a:spAutoFit/>
          </a:bodyPr>
          <a:lstStyle/>
          <a:p>
            <a:r>
              <a:rPr lang="it-IT" sz="1600" dirty="0"/>
              <a:t>a1</a:t>
            </a:r>
            <a:endParaRPr lang="en-GB" sz="1600" dirty="0"/>
          </a:p>
        </p:txBody>
      </p:sp>
      <p:cxnSp>
        <p:nvCxnSpPr>
          <p:cNvPr id="64" name="Connettore 4 63"/>
          <p:cNvCxnSpPr>
            <a:stCxn id="9" idx="2"/>
            <a:endCxn id="8" idx="2"/>
          </p:cNvCxnSpPr>
          <p:nvPr/>
        </p:nvCxnSpPr>
        <p:spPr>
          <a:xfrm rot="10800000" flipH="1">
            <a:off x="1533524" y="2329349"/>
            <a:ext cx="429890" cy="1871256"/>
          </a:xfrm>
          <a:prstGeom prst="bentConnector3">
            <a:avLst>
              <a:gd name="adj1" fmla="val -53176"/>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6" name="CasellaDiTesto 65"/>
          <p:cNvSpPr txBox="1"/>
          <p:nvPr/>
        </p:nvSpPr>
        <p:spPr>
          <a:xfrm>
            <a:off x="4272937" y="777569"/>
            <a:ext cx="875561" cy="276999"/>
          </a:xfrm>
          <a:prstGeom prst="rect">
            <a:avLst/>
          </a:prstGeom>
          <a:noFill/>
        </p:spPr>
        <p:txBody>
          <a:bodyPr wrap="none" rtlCol="0">
            <a:spAutoFit/>
          </a:bodyPr>
          <a:lstStyle/>
          <a:p>
            <a:r>
              <a:rPr lang="it-IT" sz="1200" dirty="0" err="1">
                <a:latin typeface="Arial" panose="020B0604020202020204" pitchFamily="34" charset="0"/>
                <a:cs typeface="Arial" panose="020B0604020202020204" pitchFamily="34" charset="0"/>
              </a:rPr>
              <a:t>request</a:t>
            </a:r>
            <a:r>
              <a:rPr lang="it-IT" sz="1200" dirty="0">
                <a:latin typeface="Arial" panose="020B0604020202020204" pitchFamily="34" charset="0"/>
                <a:cs typeface="Arial" panose="020B0604020202020204" pitchFamily="34" charset="0"/>
              </a:rPr>
              <a:t> r1</a:t>
            </a:r>
            <a:endParaRPr lang="en-GB" sz="1200" dirty="0">
              <a:latin typeface="Arial" panose="020B0604020202020204" pitchFamily="34" charset="0"/>
              <a:cs typeface="Arial" panose="020B0604020202020204" pitchFamily="34" charset="0"/>
            </a:endParaRPr>
          </a:p>
        </p:txBody>
      </p:sp>
      <p:sp>
        <p:nvSpPr>
          <p:cNvPr id="70" name="CasellaDiTesto 69"/>
          <p:cNvSpPr txBox="1"/>
          <p:nvPr/>
        </p:nvSpPr>
        <p:spPr>
          <a:xfrm>
            <a:off x="4139952" y="2924853"/>
            <a:ext cx="858505" cy="276999"/>
          </a:xfrm>
          <a:prstGeom prst="rect">
            <a:avLst/>
          </a:prstGeom>
          <a:noFill/>
        </p:spPr>
        <p:txBody>
          <a:bodyPr wrap="none" rtlCol="0">
            <a:spAutoFit/>
          </a:bodyPr>
          <a:lstStyle/>
          <a:p>
            <a:r>
              <a:rPr lang="it-IT" sz="1200" dirty="0" err="1">
                <a:latin typeface="Arial" panose="020B0604020202020204" pitchFamily="34" charset="0"/>
                <a:cs typeface="Arial" panose="020B0604020202020204" pitchFamily="34" charset="0"/>
              </a:rPr>
              <a:t>replyTo</a:t>
            </a:r>
            <a:r>
              <a:rPr lang="it-IT" sz="1200" dirty="0">
                <a:latin typeface="Arial" panose="020B0604020202020204" pitchFamily="34" charset="0"/>
                <a:cs typeface="Arial" panose="020B0604020202020204" pitchFamily="34" charset="0"/>
              </a:rPr>
              <a:t> r1</a:t>
            </a:r>
            <a:endParaRPr lang="en-GB" sz="1200" dirty="0">
              <a:latin typeface="Arial" panose="020B0604020202020204" pitchFamily="34" charset="0"/>
              <a:cs typeface="Arial" panose="020B0604020202020204" pitchFamily="34" charset="0"/>
            </a:endParaRPr>
          </a:p>
        </p:txBody>
      </p:sp>
      <p:sp>
        <p:nvSpPr>
          <p:cNvPr id="71"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846001" y="305294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72"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8080566" y="183536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36137986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45</a:t>
            </a:fld>
            <a:endParaRPr lang="en-GB"/>
          </a:p>
        </p:txBody>
      </p:sp>
      <p:sp>
        <p:nvSpPr>
          <p:cNvPr id="4" name="Ovale 3"/>
          <p:cNvSpPr/>
          <p:nvPr/>
        </p:nvSpPr>
        <p:spPr>
          <a:xfrm>
            <a:off x="2069504" y="76131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2339836" y="59888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2042490" y="1589233"/>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8" name="Ovale 7"/>
          <p:cNvSpPr/>
          <p:nvPr/>
        </p:nvSpPr>
        <p:spPr>
          <a:xfrm>
            <a:off x="1963414" y="1897010"/>
            <a:ext cx="9089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1179309" y="4562260"/>
            <a:ext cx="178038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handleReply</a:t>
            </a:r>
            <a:endParaRPr lang="en-GB" sz="1600" dirty="0"/>
          </a:p>
        </p:txBody>
      </p:sp>
      <p:sp>
        <p:nvSpPr>
          <p:cNvPr id="10" name="Ovale 9"/>
          <p:cNvSpPr/>
          <p:nvPr/>
        </p:nvSpPr>
        <p:spPr>
          <a:xfrm>
            <a:off x="2428123" y="3043187"/>
            <a:ext cx="295533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handleAskFromCaller</a:t>
            </a:r>
            <a:endParaRPr lang="en-GB" sz="1600" dirty="0"/>
          </a:p>
        </p:txBody>
      </p:sp>
      <p:sp>
        <p:nvSpPr>
          <p:cNvPr id="11" name="Ovale 10"/>
          <p:cNvSpPr/>
          <p:nvPr/>
        </p:nvSpPr>
        <p:spPr>
          <a:xfrm>
            <a:off x="6802680" y="333491"/>
            <a:ext cx="720080" cy="66482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12" name="Ovale 11"/>
          <p:cNvSpPr/>
          <p:nvPr/>
        </p:nvSpPr>
        <p:spPr>
          <a:xfrm>
            <a:off x="7090711" y="154807"/>
            <a:ext cx="144016" cy="183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e 12"/>
          <p:cNvSpPr/>
          <p:nvPr/>
        </p:nvSpPr>
        <p:spPr>
          <a:xfrm>
            <a:off x="6143158" y="2250653"/>
            <a:ext cx="206519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handleRequest</a:t>
            </a:r>
            <a:endParaRPr lang="en-GB" sz="1600" dirty="0"/>
          </a:p>
        </p:txBody>
      </p:sp>
      <p:sp>
        <p:nvSpPr>
          <p:cNvPr id="14" name="Ovale 13"/>
          <p:cNvSpPr/>
          <p:nvPr/>
        </p:nvSpPr>
        <p:spPr>
          <a:xfrm>
            <a:off x="6063449" y="3995567"/>
            <a:ext cx="228122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answerAfterAsk</a:t>
            </a:r>
            <a:endParaRPr lang="en-GB" dirty="0"/>
          </a:p>
        </p:txBody>
      </p:sp>
      <p:sp>
        <p:nvSpPr>
          <p:cNvPr id="21" name="Triangolo isoscele 20"/>
          <p:cNvSpPr/>
          <p:nvPr/>
        </p:nvSpPr>
        <p:spPr>
          <a:xfrm rot="5400000" flipH="1">
            <a:off x="6764668" y="1043319"/>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Connettore 1 22"/>
          <p:cNvCxnSpPr>
            <a:stCxn id="4" idx="6"/>
            <a:endCxn id="21" idx="3"/>
          </p:cNvCxnSpPr>
          <p:nvPr/>
        </p:nvCxnSpPr>
        <p:spPr>
          <a:xfrm>
            <a:off x="2789584" y="1085346"/>
            <a:ext cx="4010749" cy="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2 24"/>
          <p:cNvCxnSpPr>
            <a:stCxn id="11" idx="4"/>
            <a:endCxn id="13" idx="0"/>
          </p:cNvCxnSpPr>
          <p:nvPr/>
        </p:nvCxnSpPr>
        <p:spPr>
          <a:xfrm>
            <a:off x="7162720" y="998313"/>
            <a:ext cx="13037" cy="1252340"/>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8" name="CasellaDiTesto 27"/>
          <p:cNvSpPr txBox="1"/>
          <p:nvPr/>
        </p:nvSpPr>
        <p:spPr>
          <a:xfrm>
            <a:off x="6792106" y="1343525"/>
            <a:ext cx="370614" cy="369332"/>
          </a:xfrm>
          <a:prstGeom prst="rect">
            <a:avLst/>
          </a:prstGeom>
          <a:noFill/>
        </p:spPr>
        <p:txBody>
          <a:bodyPr wrap="none" rtlCol="0">
            <a:spAutoFit/>
          </a:bodyPr>
          <a:lstStyle/>
          <a:p>
            <a:r>
              <a:rPr lang="it-IT" dirty="0"/>
              <a:t>r1</a:t>
            </a:r>
            <a:endParaRPr lang="en-GB" dirty="0"/>
          </a:p>
        </p:txBody>
      </p:sp>
      <p:cxnSp>
        <p:nvCxnSpPr>
          <p:cNvPr id="29" name="Connettore 2 28"/>
          <p:cNvCxnSpPr>
            <a:stCxn id="4" idx="4"/>
            <a:endCxn id="8" idx="0"/>
          </p:cNvCxnSpPr>
          <p:nvPr/>
        </p:nvCxnSpPr>
        <p:spPr>
          <a:xfrm flipH="1">
            <a:off x="2417894" y="1409382"/>
            <a:ext cx="11650" cy="48762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33" name="Triangolo isoscele 32"/>
          <p:cNvSpPr/>
          <p:nvPr/>
        </p:nvSpPr>
        <p:spPr>
          <a:xfrm rot="16200000">
            <a:off x="3329323" y="2430781"/>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6" name="Connettore 1 35"/>
          <p:cNvCxnSpPr>
            <a:stCxn id="13" idx="2"/>
            <a:endCxn id="33" idx="3"/>
          </p:cNvCxnSpPr>
          <p:nvPr/>
        </p:nvCxnSpPr>
        <p:spPr>
          <a:xfrm flipH="1" flipV="1">
            <a:off x="3593589" y="2545081"/>
            <a:ext cx="2549569" cy="29608"/>
          </a:xfrm>
          <a:prstGeom prst="line">
            <a:avLst/>
          </a:prstGeom>
        </p:spPr>
        <p:style>
          <a:lnRef idx="1">
            <a:schemeClr val="accent1"/>
          </a:lnRef>
          <a:fillRef idx="0">
            <a:schemeClr val="accent1"/>
          </a:fillRef>
          <a:effectRef idx="0">
            <a:schemeClr val="accent1"/>
          </a:effectRef>
          <a:fontRef idx="minor">
            <a:schemeClr val="tx1"/>
          </a:fontRef>
        </p:style>
      </p:cxnSp>
      <p:sp>
        <p:nvSpPr>
          <p:cNvPr id="37" name="CasellaDiTesto 36"/>
          <p:cNvSpPr txBox="1"/>
          <p:nvPr/>
        </p:nvSpPr>
        <p:spPr>
          <a:xfrm>
            <a:off x="3118539" y="2175749"/>
            <a:ext cx="370614" cy="369332"/>
          </a:xfrm>
          <a:prstGeom prst="rect">
            <a:avLst/>
          </a:prstGeom>
          <a:noFill/>
        </p:spPr>
        <p:txBody>
          <a:bodyPr wrap="none" rtlCol="0">
            <a:spAutoFit/>
          </a:bodyPr>
          <a:lstStyle/>
          <a:p>
            <a:r>
              <a:rPr lang="it-IT" dirty="0"/>
              <a:t>r2</a:t>
            </a:r>
            <a:endParaRPr lang="en-GB" dirty="0"/>
          </a:p>
        </p:txBody>
      </p:sp>
      <p:cxnSp>
        <p:nvCxnSpPr>
          <p:cNvPr id="40" name="Connettore 2 39"/>
          <p:cNvCxnSpPr>
            <a:stCxn id="8" idx="5"/>
            <a:endCxn id="10" idx="0"/>
          </p:cNvCxnSpPr>
          <p:nvPr/>
        </p:nvCxnSpPr>
        <p:spPr>
          <a:xfrm>
            <a:off x="2739260" y="2450174"/>
            <a:ext cx="1166529" cy="593013"/>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44" name="Connettore 2 43"/>
          <p:cNvCxnSpPr>
            <a:stCxn id="13" idx="4"/>
            <a:endCxn id="14" idx="0"/>
          </p:cNvCxnSpPr>
          <p:nvPr/>
        </p:nvCxnSpPr>
        <p:spPr>
          <a:xfrm>
            <a:off x="7175757" y="2898725"/>
            <a:ext cx="28304" cy="1096842"/>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48" name="Triangolo isoscele 47"/>
          <p:cNvSpPr/>
          <p:nvPr/>
        </p:nvSpPr>
        <p:spPr>
          <a:xfrm rot="5400000" flipH="1">
            <a:off x="6827447" y="3246385"/>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Connettore 4 49"/>
          <p:cNvCxnSpPr>
            <a:endCxn id="48" idx="3"/>
          </p:cNvCxnSpPr>
          <p:nvPr/>
        </p:nvCxnSpPr>
        <p:spPr>
          <a:xfrm flipV="1">
            <a:off x="5370523" y="3360685"/>
            <a:ext cx="1492589" cy="4760"/>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7175757" y="3254164"/>
            <a:ext cx="375424" cy="369332"/>
          </a:xfrm>
          <a:prstGeom prst="rect">
            <a:avLst/>
          </a:prstGeom>
          <a:noFill/>
        </p:spPr>
        <p:txBody>
          <a:bodyPr wrap="none" rtlCol="0">
            <a:spAutoFit/>
          </a:bodyPr>
          <a:lstStyle/>
          <a:p>
            <a:r>
              <a:rPr lang="it-IT" dirty="0"/>
              <a:t>a1</a:t>
            </a:r>
            <a:endParaRPr lang="en-GB" dirty="0"/>
          </a:p>
        </p:txBody>
      </p:sp>
      <p:cxnSp>
        <p:nvCxnSpPr>
          <p:cNvPr id="53" name="Connettore 4 52"/>
          <p:cNvCxnSpPr>
            <a:stCxn id="14" idx="6"/>
            <a:endCxn id="11" idx="6"/>
          </p:cNvCxnSpPr>
          <p:nvPr/>
        </p:nvCxnSpPr>
        <p:spPr>
          <a:xfrm flipH="1" flipV="1">
            <a:off x="7522760" y="665902"/>
            <a:ext cx="821912" cy="3653701"/>
          </a:xfrm>
          <a:prstGeom prst="bentConnector3">
            <a:avLst>
              <a:gd name="adj1" fmla="val -27813"/>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16200000">
            <a:off x="2237820" y="4215116"/>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Connettore 4 55"/>
          <p:cNvCxnSpPr>
            <a:stCxn id="14" idx="2"/>
            <a:endCxn id="54" idx="3"/>
          </p:cNvCxnSpPr>
          <p:nvPr/>
        </p:nvCxnSpPr>
        <p:spPr>
          <a:xfrm rot="10800000" flipV="1">
            <a:off x="2502087" y="4319602"/>
            <a:ext cx="3561363" cy="9813"/>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Connettore 2 57"/>
          <p:cNvCxnSpPr>
            <a:stCxn id="8" idx="4"/>
            <a:endCxn id="9" idx="0"/>
          </p:cNvCxnSpPr>
          <p:nvPr/>
        </p:nvCxnSpPr>
        <p:spPr>
          <a:xfrm flipH="1">
            <a:off x="2069504" y="2545082"/>
            <a:ext cx="348390" cy="201717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152124" y="3809298"/>
            <a:ext cx="375424" cy="369332"/>
          </a:xfrm>
          <a:prstGeom prst="rect">
            <a:avLst/>
          </a:prstGeom>
          <a:noFill/>
        </p:spPr>
        <p:txBody>
          <a:bodyPr wrap="none" rtlCol="0">
            <a:spAutoFit/>
          </a:bodyPr>
          <a:lstStyle/>
          <a:p>
            <a:r>
              <a:rPr lang="it-IT" dirty="0"/>
              <a:t>a1</a:t>
            </a:r>
            <a:endParaRPr lang="en-GB" dirty="0"/>
          </a:p>
        </p:txBody>
      </p:sp>
      <p:cxnSp>
        <p:nvCxnSpPr>
          <p:cNvPr id="64" name="Connettore 4 63"/>
          <p:cNvCxnSpPr>
            <a:stCxn id="9" idx="2"/>
            <a:endCxn id="8" idx="2"/>
          </p:cNvCxnSpPr>
          <p:nvPr/>
        </p:nvCxnSpPr>
        <p:spPr>
          <a:xfrm rot="10800000" flipH="1">
            <a:off x="1179308" y="2221046"/>
            <a:ext cx="784105" cy="2665250"/>
          </a:xfrm>
          <a:prstGeom prst="bentConnector3">
            <a:avLst>
              <a:gd name="adj1" fmla="val -29154"/>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6" name="CasellaDiTesto 65"/>
          <p:cNvSpPr txBox="1"/>
          <p:nvPr/>
        </p:nvSpPr>
        <p:spPr>
          <a:xfrm>
            <a:off x="4272937" y="777569"/>
            <a:ext cx="989373"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request</a:t>
            </a:r>
            <a:r>
              <a:rPr lang="it-IT" sz="1400" dirty="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67" name="CasellaDiTesto 66"/>
          <p:cNvSpPr txBox="1"/>
          <p:nvPr/>
        </p:nvSpPr>
        <p:spPr>
          <a:xfrm>
            <a:off x="4556398" y="2324339"/>
            <a:ext cx="939681"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askFor</a:t>
            </a:r>
            <a:r>
              <a:rPr lang="it-IT" sz="1400" dirty="0">
                <a:latin typeface="Arial" panose="020B0604020202020204" pitchFamily="34" charset="0"/>
                <a:cs typeface="Arial" panose="020B0604020202020204" pitchFamily="34" charset="0"/>
              </a:rPr>
              <a:t> r2</a:t>
            </a:r>
            <a:endParaRPr lang="en-GB" sz="1400" dirty="0">
              <a:latin typeface="Arial" panose="020B0604020202020204" pitchFamily="34" charset="0"/>
              <a:cs typeface="Arial" panose="020B0604020202020204" pitchFamily="34" charset="0"/>
            </a:endParaRPr>
          </a:p>
        </p:txBody>
      </p:sp>
      <p:sp>
        <p:nvSpPr>
          <p:cNvPr id="68" name="CasellaDiTesto 67"/>
          <p:cNvSpPr txBox="1"/>
          <p:nvPr/>
        </p:nvSpPr>
        <p:spPr>
          <a:xfrm>
            <a:off x="5561973" y="3400207"/>
            <a:ext cx="969496"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replyTo</a:t>
            </a:r>
            <a:r>
              <a:rPr lang="it-IT" sz="1400" dirty="0">
                <a:latin typeface="Arial" panose="020B0604020202020204" pitchFamily="34" charset="0"/>
                <a:cs typeface="Arial" panose="020B0604020202020204" pitchFamily="34" charset="0"/>
              </a:rPr>
              <a:t> r2</a:t>
            </a:r>
            <a:endParaRPr lang="en-GB" sz="1400" dirty="0">
              <a:latin typeface="Arial" panose="020B0604020202020204" pitchFamily="34" charset="0"/>
              <a:cs typeface="Arial" panose="020B0604020202020204" pitchFamily="34" charset="0"/>
            </a:endParaRPr>
          </a:p>
        </p:txBody>
      </p:sp>
      <p:sp>
        <p:nvSpPr>
          <p:cNvPr id="70" name="CasellaDiTesto 69"/>
          <p:cNvSpPr txBox="1"/>
          <p:nvPr/>
        </p:nvSpPr>
        <p:spPr>
          <a:xfrm>
            <a:off x="3940561" y="4342904"/>
            <a:ext cx="969496"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replyTo</a:t>
            </a:r>
            <a:r>
              <a:rPr lang="it-IT" sz="1400" dirty="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71"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943505" y="3284941"/>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72"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8080566" y="1835364"/>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37768558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uppo 82">
            <a:extLst>
              <a:ext uri="{FF2B5EF4-FFF2-40B4-BE49-F238E27FC236}">
                <a16:creationId xmlns="" xmlns:a16="http://schemas.microsoft.com/office/drawing/2014/main" id="{12D969AC-9EB0-4CF5-9EE5-D0DD7ACA9C72}"/>
              </a:ext>
            </a:extLst>
          </p:cNvPr>
          <p:cNvGrpSpPr/>
          <p:nvPr/>
        </p:nvGrpSpPr>
        <p:grpSpPr>
          <a:xfrm>
            <a:off x="2110103" y="1334681"/>
            <a:ext cx="1111910" cy="1098814"/>
            <a:chOff x="1311101" y="2417771"/>
            <a:chExt cx="749721" cy="763297"/>
          </a:xfrm>
        </p:grpSpPr>
        <p:sp>
          <p:nvSpPr>
            <p:cNvPr id="46"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46</a:t>
            </a:fld>
            <a:endParaRPr lang="en-GB"/>
          </a:p>
        </p:txBody>
      </p:sp>
      <p:grpSp>
        <p:nvGrpSpPr>
          <p:cNvPr id="4" name="Gruppo 82">
            <a:extLst>
              <a:ext uri="{FF2B5EF4-FFF2-40B4-BE49-F238E27FC236}">
                <a16:creationId xmlns="" xmlns:a16="http://schemas.microsoft.com/office/drawing/2014/main" id="{12D969AC-9EB0-4CF5-9EE5-D0DD7ACA9C72}"/>
              </a:ext>
            </a:extLst>
          </p:cNvPr>
          <p:cNvGrpSpPr/>
          <p:nvPr/>
        </p:nvGrpSpPr>
        <p:grpSpPr>
          <a:xfrm>
            <a:off x="4427984" y="1196752"/>
            <a:ext cx="1440160" cy="1434788"/>
            <a:chOff x="1311101" y="2417771"/>
            <a:chExt cx="749721" cy="763297"/>
          </a:xfrm>
        </p:grpSpPr>
        <p:sp>
          <p:nvSpPr>
            <p:cNvPr id="5"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459693" y="1526554"/>
            <a:ext cx="667405" cy="86434"/>
            <a:chOff x="4586473" y="4245346"/>
            <a:chExt cx="667405" cy="86434"/>
          </a:xfrm>
        </p:grpSpPr>
        <p:sp>
          <p:nvSpPr>
            <p:cNvPr id="9" name="Freccia a destra 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0" name="Triangolo isoscele 9"/>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 name="Gruppo 10"/>
          <p:cNvGrpSpPr/>
          <p:nvPr/>
        </p:nvGrpSpPr>
        <p:grpSpPr>
          <a:xfrm>
            <a:off x="3484490" y="1797654"/>
            <a:ext cx="666895" cy="86434"/>
            <a:chOff x="4592177" y="4419530"/>
            <a:chExt cx="666895" cy="86434"/>
          </a:xfrm>
        </p:grpSpPr>
        <p:cxnSp>
          <p:nvCxnSpPr>
            <p:cNvPr id="12" name="Connettore 1 11"/>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Triangolo isoscele 12"/>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4" name="CasellaDiTesto 13"/>
          <p:cNvSpPr txBox="1"/>
          <p:nvPr/>
        </p:nvSpPr>
        <p:spPr>
          <a:xfrm>
            <a:off x="3459693" y="1025813"/>
            <a:ext cx="607859" cy="369332"/>
          </a:xfrm>
          <a:prstGeom prst="rect">
            <a:avLst/>
          </a:prstGeom>
          <a:noFill/>
        </p:spPr>
        <p:txBody>
          <a:bodyPr wrap="none" rtlCol="0">
            <a:spAutoFit/>
          </a:bodyPr>
          <a:lstStyle/>
          <a:p>
            <a:r>
              <a:rPr lang="it-IT" dirty="0" err="1"/>
              <a:t>xxxx</a:t>
            </a:r>
            <a:endParaRPr lang="en-GB" dirty="0"/>
          </a:p>
        </p:txBody>
      </p:sp>
      <p:sp>
        <p:nvSpPr>
          <p:cNvPr id="15" name="CasellaDiTesto 14"/>
          <p:cNvSpPr txBox="1"/>
          <p:nvPr/>
        </p:nvSpPr>
        <p:spPr>
          <a:xfrm>
            <a:off x="3557712" y="1982320"/>
            <a:ext cx="569387" cy="369332"/>
          </a:xfrm>
          <a:prstGeom prst="rect">
            <a:avLst/>
          </a:prstGeom>
          <a:noFill/>
        </p:spPr>
        <p:txBody>
          <a:bodyPr wrap="none" rtlCol="0">
            <a:spAutoFit/>
          </a:bodyPr>
          <a:lstStyle/>
          <a:p>
            <a:r>
              <a:rPr lang="it-IT" dirty="0" err="1"/>
              <a:t>yyyy</a:t>
            </a:r>
            <a:endParaRPr lang="en-GB" dirty="0"/>
          </a:p>
        </p:txBody>
      </p:sp>
      <p:sp>
        <p:nvSpPr>
          <p:cNvPr id="16" name="Ovale 33">
            <a:extLst>
              <a:ext uri="{FF2B5EF4-FFF2-40B4-BE49-F238E27FC236}">
                <a16:creationId xmlns="" xmlns:a16="http://schemas.microsoft.com/office/drawing/2014/main" id="{A4E6BBEC-1E11-48AC-9881-2BCB8F6CF48A}"/>
              </a:ext>
            </a:extLst>
          </p:cNvPr>
          <p:cNvSpPr/>
          <p:nvPr/>
        </p:nvSpPr>
        <p:spPr>
          <a:xfrm>
            <a:off x="179014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7" name="Gruppo 82">
            <a:extLst>
              <a:ext uri="{FF2B5EF4-FFF2-40B4-BE49-F238E27FC236}">
                <a16:creationId xmlns="" xmlns:a16="http://schemas.microsoft.com/office/drawing/2014/main" id="{12D969AC-9EB0-4CF5-9EE5-D0DD7ACA9C72}"/>
              </a:ext>
            </a:extLst>
          </p:cNvPr>
          <p:cNvGrpSpPr/>
          <p:nvPr/>
        </p:nvGrpSpPr>
        <p:grpSpPr>
          <a:xfrm>
            <a:off x="6308502" y="433454"/>
            <a:ext cx="749721" cy="763297"/>
            <a:chOff x="1311101" y="2417771"/>
            <a:chExt cx="749721" cy="763297"/>
          </a:xfrm>
        </p:grpSpPr>
        <p:sp>
          <p:nvSpPr>
            <p:cNvPr id="18"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1" name="Connettore 4 20"/>
          <p:cNvCxnSpPr>
            <a:stCxn id="5" idx="7"/>
            <a:endCxn id="18" idx="2"/>
          </p:cNvCxnSpPr>
          <p:nvPr/>
        </p:nvCxnSpPr>
        <p:spPr>
          <a:xfrm rot="5400000" flipH="1" flipV="1">
            <a:off x="5663119" y="830829"/>
            <a:ext cx="639500" cy="6512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3" name="Gruppo 82">
            <a:extLst>
              <a:ext uri="{FF2B5EF4-FFF2-40B4-BE49-F238E27FC236}">
                <a16:creationId xmlns="" xmlns:a16="http://schemas.microsoft.com/office/drawing/2014/main" id="{12D969AC-9EB0-4CF5-9EE5-D0DD7ACA9C72}"/>
              </a:ext>
            </a:extLst>
          </p:cNvPr>
          <p:cNvGrpSpPr/>
          <p:nvPr/>
        </p:nvGrpSpPr>
        <p:grpSpPr>
          <a:xfrm>
            <a:off x="6108382" y="2780928"/>
            <a:ext cx="1696261" cy="1728192"/>
            <a:chOff x="1311101" y="2417771"/>
            <a:chExt cx="749721" cy="763297"/>
          </a:xfrm>
        </p:grpSpPr>
        <p:sp>
          <p:nvSpPr>
            <p:cNvPr id="24"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5"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6" name="CasellaDiTesto 25"/>
          <p:cNvSpPr txBox="1"/>
          <p:nvPr/>
        </p:nvSpPr>
        <p:spPr>
          <a:xfrm>
            <a:off x="7076162" y="544510"/>
            <a:ext cx="1397242" cy="369332"/>
          </a:xfrm>
          <a:prstGeom prst="rect">
            <a:avLst/>
          </a:prstGeom>
          <a:noFill/>
        </p:spPr>
        <p:txBody>
          <a:bodyPr wrap="none" rtlCol="0">
            <a:spAutoFit/>
          </a:bodyPr>
          <a:lstStyle/>
          <a:p>
            <a:r>
              <a:rPr lang="it-IT" dirty="0"/>
              <a:t>MQTT broker</a:t>
            </a:r>
            <a:endParaRPr lang="en-GB" dirty="0"/>
          </a:p>
        </p:txBody>
      </p:sp>
      <p:grpSp>
        <p:nvGrpSpPr>
          <p:cNvPr id="27" name="Gruppo 26"/>
          <p:cNvGrpSpPr/>
          <p:nvPr/>
        </p:nvGrpSpPr>
        <p:grpSpPr>
          <a:xfrm>
            <a:off x="6659157" y="3403541"/>
            <a:ext cx="662314" cy="599831"/>
            <a:chOff x="1536244" y="1255416"/>
            <a:chExt cx="662314" cy="599831"/>
          </a:xfrm>
          <a:solidFill>
            <a:srgbClr val="FFCC99"/>
          </a:solidFill>
        </p:grpSpPr>
        <p:sp>
          <p:nvSpPr>
            <p:cNvPr id="28" name="Ovale 27"/>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e 29"/>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Connettore 1 30"/>
            <p:cNvCxnSpPr>
              <a:endCxn id="28"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2" name="Connettore 1 31"/>
            <p:cNvCxnSpPr>
              <a:endCxn id="28"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3" name="Connettore 1 32"/>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cxnSp>
        <p:nvCxnSpPr>
          <p:cNvPr id="35" name="Connettore 4 34"/>
          <p:cNvCxnSpPr>
            <a:stCxn id="16" idx="5"/>
            <a:endCxn id="54" idx="4"/>
          </p:cNvCxnSpPr>
          <p:nvPr/>
        </p:nvCxnSpPr>
        <p:spPr>
          <a:xfrm rot="16200000" flipH="1">
            <a:off x="3606308" y="2814479"/>
            <a:ext cx="52727" cy="3045137"/>
          </a:xfrm>
          <a:prstGeom prst="bentConnector3">
            <a:avLst>
              <a:gd name="adj1" fmla="val 53355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Connettore 4 37"/>
          <p:cNvCxnSpPr>
            <a:stCxn id="24" idx="7"/>
          </p:cNvCxnSpPr>
          <p:nvPr/>
        </p:nvCxnSpPr>
        <p:spPr>
          <a:xfrm rot="16200000" flipV="1">
            <a:off x="6161248" y="1722550"/>
            <a:ext cx="1926994" cy="86297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CasellaDiTesto 40"/>
          <p:cNvSpPr txBox="1"/>
          <p:nvPr/>
        </p:nvSpPr>
        <p:spPr>
          <a:xfrm>
            <a:off x="5384276" y="419824"/>
            <a:ext cx="777521" cy="369332"/>
          </a:xfrm>
          <a:prstGeom prst="rect">
            <a:avLst/>
          </a:prstGeom>
          <a:noFill/>
        </p:spPr>
        <p:txBody>
          <a:bodyPr wrap="none" rtlCol="0">
            <a:spAutoFit/>
          </a:bodyPr>
          <a:lstStyle/>
          <a:p>
            <a:r>
              <a:rPr lang="it-IT" dirty="0" err="1"/>
              <a:t>publish</a:t>
            </a:r>
            <a:endParaRPr lang="en-GB" dirty="0"/>
          </a:p>
        </p:txBody>
      </p:sp>
      <p:sp>
        <p:nvSpPr>
          <p:cNvPr id="42" name="CasellaDiTesto 41"/>
          <p:cNvSpPr txBox="1"/>
          <p:nvPr/>
        </p:nvSpPr>
        <p:spPr>
          <a:xfrm>
            <a:off x="6807398" y="1612988"/>
            <a:ext cx="958724" cy="369332"/>
          </a:xfrm>
          <a:prstGeom prst="rect">
            <a:avLst/>
          </a:prstGeom>
          <a:noFill/>
        </p:spPr>
        <p:txBody>
          <a:bodyPr wrap="none" rtlCol="0">
            <a:spAutoFit/>
          </a:bodyPr>
          <a:lstStyle/>
          <a:p>
            <a:r>
              <a:rPr lang="it-IT" dirty="0" err="1"/>
              <a:t>subscribe</a:t>
            </a:r>
            <a:endParaRPr lang="en-GB" dirty="0"/>
          </a:p>
        </p:txBody>
      </p:sp>
      <p:cxnSp>
        <p:nvCxnSpPr>
          <p:cNvPr id="44" name="Connettore 4 43"/>
          <p:cNvCxnSpPr/>
          <p:nvPr/>
        </p:nvCxnSpPr>
        <p:spPr>
          <a:xfrm rot="16200000" flipH="1">
            <a:off x="3991905" y="4351954"/>
            <a:ext cx="1157485" cy="147181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CasellaDiTesto 47"/>
          <p:cNvSpPr txBox="1"/>
          <p:nvPr/>
        </p:nvSpPr>
        <p:spPr>
          <a:xfrm>
            <a:off x="2110103" y="989891"/>
            <a:ext cx="1145185" cy="369332"/>
          </a:xfrm>
          <a:prstGeom prst="rect">
            <a:avLst/>
          </a:prstGeom>
          <a:noFill/>
        </p:spPr>
        <p:txBody>
          <a:bodyPr wrap="none" rtlCol="0">
            <a:spAutoFit/>
          </a:bodyPr>
          <a:lstStyle/>
          <a:p>
            <a:r>
              <a:rPr lang="it-IT" dirty="0"/>
              <a:t>BROWSER</a:t>
            </a:r>
            <a:endParaRPr lang="en-GB" dirty="0"/>
          </a:p>
        </p:txBody>
      </p:sp>
      <p:cxnSp>
        <p:nvCxnSpPr>
          <p:cNvPr id="51" name="Connettore 2 50"/>
          <p:cNvCxnSpPr>
            <a:stCxn id="16" idx="0"/>
            <a:endCxn id="16" idx="4"/>
          </p:cNvCxnSpPr>
          <p:nvPr/>
        </p:nvCxnSpPr>
        <p:spPr>
          <a:xfrm>
            <a:off x="1977570" y="400337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Ovale 33">
            <a:extLst>
              <a:ext uri="{FF2B5EF4-FFF2-40B4-BE49-F238E27FC236}">
                <a16:creationId xmlns="" xmlns:a16="http://schemas.microsoft.com/office/drawing/2014/main" id="{A4E6BBEC-1E11-48AC-9881-2BCB8F6CF48A}"/>
              </a:ext>
            </a:extLst>
          </p:cNvPr>
          <p:cNvSpPr/>
          <p:nvPr/>
        </p:nvSpPr>
        <p:spPr>
          <a:xfrm>
            <a:off x="496781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60" name="Gruppo 59"/>
          <p:cNvGrpSpPr/>
          <p:nvPr/>
        </p:nvGrpSpPr>
        <p:grpSpPr>
          <a:xfrm>
            <a:off x="3417754" y="4086282"/>
            <a:ext cx="592487" cy="258092"/>
            <a:chOff x="5133975" y="5295900"/>
            <a:chExt cx="342900" cy="238125"/>
          </a:xfrm>
        </p:grpSpPr>
        <p:sp>
          <p:nvSpPr>
            <p:cNvPr id="61" name="Figura a mano libera 60"/>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Figura a mano libera 61"/>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Figura a mano libera 62"/>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64" name="Connettore 2 63"/>
          <p:cNvCxnSpPr/>
          <p:nvPr/>
        </p:nvCxnSpPr>
        <p:spPr>
          <a:xfrm>
            <a:off x="2304259" y="3673677"/>
            <a:ext cx="2710453"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7" name="Connettore 2 66"/>
          <p:cNvCxnSpPr/>
          <p:nvPr/>
        </p:nvCxnSpPr>
        <p:spPr>
          <a:xfrm flipH="1">
            <a:off x="2333819" y="4027841"/>
            <a:ext cx="2485417"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0" name="Connettore 4 69"/>
          <p:cNvCxnSpPr/>
          <p:nvPr/>
        </p:nvCxnSpPr>
        <p:spPr>
          <a:xfrm>
            <a:off x="1561093" y="5619761"/>
            <a:ext cx="4547290" cy="2853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Connettore 4 73"/>
          <p:cNvCxnSpPr>
            <a:stCxn id="5" idx="6"/>
            <a:endCxn id="18" idx="3"/>
          </p:cNvCxnSpPr>
          <p:nvPr/>
        </p:nvCxnSpPr>
        <p:spPr>
          <a:xfrm flipV="1">
            <a:off x="5868144" y="1091298"/>
            <a:ext cx="550152" cy="86346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CasellaDiTesto 74"/>
          <p:cNvSpPr txBox="1"/>
          <p:nvPr/>
        </p:nvSpPr>
        <p:spPr>
          <a:xfrm>
            <a:off x="683568" y="3886873"/>
            <a:ext cx="777521" cy="369332"/>
          </a:xfrm>
          <a:prstGeom prst="rect">
            <a:avLst/>
          </a:prstGeom>
          <a:noFill/>
        </p:spPr>
        <p:txBody>
          <a:bodyPr wrap="none" rtlCol="0">
            <a:spAutoFit/>
          </a:bodyPr>
          <a:lstStyle/>
          <a:p>
            <a:r>
              <a:rPr lang="it-IT" dirty="0" err="1"/>
              <a:t>publish</a:t>
            </a:r>
            <a:endParaRPr lang="en-GB" dirty="0"/>
          </a:p>
        </p:txBody>
      </p:sp>
    </p:spTree>
    <p:extLst>
      <p:ext uri="{BB962C8B-B14F-4D97-AF65-F5344CB8AC3E}">
        <p14:creationId xmlns:p14="http://schemas.microsoft.com/office/powerpoint/2010/main" val="24340105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1189882" y="166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ttangolo 14"/>
          <p:cNvSpPr/>
          <p:nvPr/>
        </p:nvSpPr>
        <p:spPr>
          <a:xfrm>
            <a:off x="1189883" y="16678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47</a:t>
            </a:fld>
            <a:endParaRPr lang="en-GB"/>
          </a:p>
        </p:txBody>
      </p:sp>
      <p:sp>
        <p:nvSpPr>
          <p:cNvPr id="5" name="Ovale 4"/>
          <p:cNvSpPr/>
          <p:nvPr/>
        </p:nvSpPr>
        <p:spPr>
          <a:xfrm>
            <a:off x="1549922"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 name="Ovale 5"/>
          <p:cNvSpPr/>
          <p:nvPr/>
        </p:nvSpPr>
        <p:spPr>
          <a:xfrm>
            <a:off x="2256935"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7" name="Ovale 6"/>
          <p:cNvSpPr/>
          <p:nvPr/>
        </p:nvSpPr>
        <p:spPr>
          <a:xfrm>
            <a:off x="2254766" y="266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8" name="Ovale 7"/>
          <p:cNvSpPr/>
          <p:nvPr/>
        </p:nvSpPr>
        <p:spPr>
          <a:xfrm>
            <a:off x="3134799" y="279145"/>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9" name="Ovale 8"/>
          <p:cNvSpPr/>
          <p:nvPr/>
        </p:nvSpPr>
        <p:spPr>
          <a:xfrm>
            <a:off x="3151812" y="215135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u="sng" dirty="0"/>
          </a:p>
        </p:txBody>
      </p:sp>
      <p:sp>
        <p:nvSpPr>
          <p:cNvPr id="12" name="Ovale 11"/>
          <p:cNvSpPr/>
          <p:nvPr/>
        </p:nvSpPr>
        <p:spPr>
          <a:xfrm>
            <a:off x="1202233" y="187364"/>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sp>
        <p:nvSpPr>
          <p:cNvPr id="16" name="Rettangolo 15"/>
          <p:cNvSpPr/>
          <p:nvPr/>
        </p:nvSpPr>
        <p:spPr>
          <a:xfrm>
            <a:off x="1189883" y="49906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ttangolo 16"/>
          <p:cNvSpPr/>
          <p:nvPr/>
        </p:nvSpPr>
        <p:spPr>
          <a:xfrm>
            <a:off x="1549923" y="175024"/>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ttangolo 17"/>
          <p:cNvSpPr/>
          <p:nvPr/>
        </p:nvSpPr>
        <p:spPr>
          <a:xfrm>
            <a:off x="1189883" y="82309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ttangolo 18"/>
          <p:cNvSpPr/>
          <p:nvPr/>
        </p:nvSpPr>
        <p:spPr>
          <a:xfrm>
            <a:off x="1177532" y="113396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ttangolo 19"/>
          <p:cNvSpPr/>
          <p:nvPr/>
        </p:nvSpPr>
        <p:spPr>
          <a:xfrm>
            <a:off x="1177532" y="145800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asellaDiTesto 20"/>
          <p:cNvSpPr txBox="1"/>
          <p:nvPr/>
        </p:nvSpPr>
        <p:spPr>
          <a:xfrm>
            <a:off x="6306437" y="260648"/>
            <a:ext cx="862737" cy="646331"/>
          </a:xfrm>
          <a:prstGeom prst="rect">
            <a:avLst/>
          </a:prstGeom>
          <a:noFill/>
        </p:spPr>
        <p:txBody>
          <a:bodyPr wrap="none" rtlCol="0">
            <a:spAutoFit/>
          </a:bodyPr>
          <a:lstStyle/>
          <a:p>
            <a:r>
              <a:rPr lang="it-IT" sz="3600" dirty="0" err="1"/>
              <a:t>step</a:t>
            </a:r>
            <a:endParaRPr lang="en-GB" sz="3600" dirty="0"/>
          </a:p>
        </p:txBody>
      </p:sp>
      <p:sp>
        <p:nvSpPr>
          <p:cNvPr id="22" name="Rettangolo 21"/>
          <p:cNvSpPr/>
          <p:nvPr/>
        </p:nvSpPr>
        <p:spPr>
          <a:xfrm>
            <a:off x="1177532"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ttangolo 22"/>
          <p:cNvSpPr/>
          <p:nvPr/>
        </p:nvSpPr>
        <p:spPr>
          <a:xfrm>
            <a:off x="1505326"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ttangolo 23"/>
          <p:cNvSpPr/>
          <p:nvPr/>
        </p:nvSpPr>
        <p:spPr>
          <a:xfrm>
            <a:off x="1843650"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ttangolo 24"/>
          <p:cNvSpPr/>
          <p:nvPr/>
        </p:nvSpPr>
        <p:spPr>
          <a:xfrm>
            <a:off x="2171444"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ttangolo 25"/>
          <p:cNvSpPr/>
          <p:nvPr/>
        </p:nvSpPr>
        <p:spPr>
          <a:xfrm>
            <a:off x="2531484" y="180520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ttangolo 26"/>
          <p:cNvSpPr/>
          <p:nvPr/>
        </p:nvSpPr>
        <p:spPr>
          <a:xfrm>
            <a:off x="2945054" y="181941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ttangolo 27"/>
          <p:cNvSpPr/>
          <p:nvPr/>
        </p:nvSpPr>
        <p:spPr>
          <a:xfrm>
            <a:off x="2932595" y="20671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2932595" y="53075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ttangolo 29"/>
          <p:cNvSpPr/>
          <p:nvPr/>
        </p:nvSpPr>
        <p:spPr>
          <a:xfrm>
            <a:off x="2920244" y="84162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ttangolo 30"/>
          <p:cNvSpPr/>
          <p:nvPr/>
        </p:nvSpPr>
        <p:spPr>
          <a:xfrm>
            <a:off x="2920244" y="116565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ttangolo 31"/>
          <p:cNvSpPr/>
          <p:nvPr/>
        </p:nvSpPr>
        <p:spPr>
          <a:xfrm>
            <a:off x="2920244" y="149538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e 32"/>
          <p:cNvSpPr/>
          <p:nvPr/>
        </p:nvSpPr>
        <p:spPr>
          <a:xfrm>
            <a:off x="2315937" y="53232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4" name="Ovale 33"/>
          <p:cNvSpPr/>
          <p:nvPr/>
        </p:nvSpPr>
        <p:spPr>
          <a:xfrm>
            <a:off x="3108726" y="5465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5" name="Rettangolo 34"/>
          <p:cNvSpPr/>
          <p:nvPr/>
        </p:nvSpPr>
        <p:spPr>
          <a:xfrm>
            <a:off x="1943547"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ttangolo 35"/>
          <p:cNvSpPr/>
          <p:nvPr/>
        </p:nvSpPr>
        <p:spPr>
          <a:xfrm>
            <a:off x="2271341"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ttangolo 36"/>
          <p:cNvSpPr/>
          <p:nvPr/>
        </p:nvSpPr>
        <p:spPr>
          <a:xfrm>
            <a:off x="2609665" y="17329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ttangolo 37"/>
          <p:cNvSpPr/>
          <p:nvPr/>
        </p:nvSpPr>
        <p:spPr>
          <a:xfrm>
            <a:off x="2988790" y="146212"/>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CasellaDiTesto 38"/>
          <p:cNvSpPr txBox="1"/>
          <p:nvPr/>
        </p:nvSpPr>
        <p:spPr>
          <a:xfrm>
            <a:off x="5427109" y="1036730"/>
            <a:ext cx="2545825" cy="646331"/>
          </a:xfrm>
          <a:prstGeom prst="rect">
            <a:avLst/>
          </a:prstGeom>
          <a:noFill/>
        </p:spPr>
        <p:txBody>
          <a:bodyPr wrap="none" rtlCol="0">
            <a:spAutoFit/>
          </a:bodyPr>
          <a:lstStyle/>
          <a:p>
            <a:r>
              <a:rPr lang="it-IT" sz="3600" dirty="0"/>
              <a:t>Matrice n x m</a:t>
            </a:r>
            <a:endParaRPr lang="en-GB" sz="3600" dirty="0"/>
          </a:p>
        </p:txBody>
      </p:sp>
      <p:sp>
        <p:nvSpPr>
          <p:cNvPr id="40" name="Ovale 39"/>
          <p:cNvSpPr/>
          <p:nvPr/>
        </p:nvSpPr>
        <p:spPr>
          <a:xfrm>
            <a:off x="292201" y="166788"/>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sp>
        <p:nvSpPr>
          <p:cNvPr id="41" name="Rettangolo 40"/>
          <p:cNvSpPr/>
          <p:nvPr/>
        </p:nvSpPr>
        <p:spPr>
          <a:xfrm>
            <a:off x="1053815" y="2713991"/>
            <a:ext cx="4238265" cy="3327325"/>
          </a:xfrm>
          <a:prstGeom prst="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42" name="Connettore 1 41"/>
          <p:cNvCxnSpPr/>
          <p:nvPr/>
        </p:nvCxnSpPr>
        <p:spPr>
          <a:xfrm>
            <a:off x="1699994" y="2753037"/>
            <a:ext cx="1048"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Connettore 1 42"/>
          <p:cNvCxnSpPr/>
          <p:nvPr/>
        </p:nvCxnSpPr>
        <p:spPr>
          <a:xfrm>
            <a:off x="2402474" y="2740832"/>
            <a:ext cx="0"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1045423" y="3436282"/>
            <a:ext cx="4246657"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flipV="1">
            <a:off x="1058555" y="4094475"/>
            <a:ext cx="4218844" cy="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1068128" y="274083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sp>
        <p:nvSpPr>
          <p:cNvPr id="49" name="Ovale 48"/>
          <p:cNvSpPr/>
          <p:nvPr/>
        </p:nvSpPr>
        <p:spPr>
          <a:xfrm>
            <a:off x="821059" y="211107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615316" y="2109138"/>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57" name="Connettore 2 56"/>
          <p:cNvCxnSpPr/>
          <p:nvPr/>
        </p:nvCxnSpPr>
        <p:spPr>
          <a:xfrm>
            <a:off x="7596336" y="5949280"/>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58" name="Connettore 1 57"/>
          <p:cNvCxnSpPr/>
          <p:nvPr/>
        </p:nvCxnSpPr>
        <p:spPr>
          <a:xfrm>
            <a:off x="1042390" y="4725144"/>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Connettore 1 63"/>
          <p:cNvCxnSpPr/>
          <p:nvPr/>
        </p:nvCxnSpPr>
        <p:spPr>
          <a:xfrm>
            <a:off x="3120103" y="2768775"/>
            <a:ext cx="9942" cy="327254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5" name="Connettore 1 64"/>
          <p:cNvCxnSpPr/>
          <p:nvPr/>
        </p:nvCxnSpPr>
        <p:spPr>
          <a:xfrm>
            <a:off x="3851920" y="2713991"/>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68" name="CasellaDiTesto 67"/>
          <p:cNvSpPr txBox="1"/>
          <p:nvPr/>
        </p:nvSpPr>
        <p:spPr>
          <a:xfrm>
            <a:off x="703577" y="2872132"/>
            <a:ext cx="301686" cy="400110"/>
          </a:xfrm>
          <a:prstGeom prst="rect">
            <a:avLst/>
          </a:prstGeom>
          <a:noFill/>
          <a:ln>
            <a:solidFill>
              <a:schemeClr val="bg1"/>
            </a:solidFill>
          </a:ln>
        </p:spPr>
        <p:txBody>
          <a:bodyPr wrap="none" rtlCol="0">
            <a:spAutoFit/>
          </a:bodyPr>
          <a:lstStyle/>
          <a:p>
            <a:r>
              <a:rPr lang="it-IT" sz="2000" u="sng" dirty="0"/>
              <a:t>0</a:t>
            </a:r>
            <a:endParaRPr lang="en-GB" sz="2000" u="sng" dirty="0"/>
          </a:p>
        </p:txBody>
      </p:sp>
      <p:sp>
        <p:nvSpPr>
          <p:cNvPr id="69" name="CasellaDiTesto 68"/>
          <p:cNvSpPr txBox="1"/>
          <p:nvPr/>
        </p:nvSpPr>
        <p:spPr>
          <a:xfrm>
            <a:off x="1246283" y="2309052"/>
            <a:ext cx="301686" cy="400110"/>
          </a:xfrm>
          <a:prstGeom prst="rect">
            <a:avLst/>
          </a:prstGeom>
          <a:noFill/>
        </p:spPr>
        <p:txBody>
          <a:bodyPr wrap="none" rtlCol="0">
            <a:spAutoFit/>
          </a:bodyPr>
          <a:lstStyle/>
          <a:p>
            <a:r>
              <a:rPr lang="it-IT" sz="2000" u="sng" dirty="0"/>
              <a:t>0</a:t>
            </a:r>
            <a:endParaRPr lang="en-GB" sz="2000" u="sng" dirty="0"/>
          </a:p>
        </p:txBody>
      </p:sp>
      <p:sp>
        <p:nvSpPr>
          <p:cNvPr id="70" name="CasellaDiTesto 69"/>
          <p:cNvSpPr txBox="1"/>
          <p:nvPr/>
        </p:nvSpPr>
        <p:spPr>
          <a:xfrm>
            <a:off x="4572000" y="2321200"/>
            <a:ext cx="598241" cy="400110"/>
          </a:xfrm>
          <a:prstGeom prst="rect">
            <a:avLst/>
          </a:prstGeom>
          <a:noFill/>
        </p:spPr>
        <p:txBody>
          <a:bodyPr wrap="none" rtlCol="0">
            <a:spAutoFit/>
          </a:bodyPr>
          <a:lstStyle/>
          <a:p>
            <a:r>
              <a:rPr lang="it-IT" sz="2000" dirty="0"/>
              <a:t>nc-1</a:t>
            </a:r>
            <a:endParaRPr lang="en-GB" sz="2000" dirty="0"/>
          </a:p>
        </p:txBody>
      </p:sp>
      <p:sp>
        <p:nvSpPr>
          <p:cNvPr id="71" name="CasellaDiTesto 70"/>
          <p:cNvSpPr txBox="1"/>
          <p:nvPr/>
        </p:nvSpPr>
        <p:spPr>
          <a:xfrm>
            <a:off x="418243" y="5511892"/>
            <a:ext cx="587020" cy="400110"/>
          </a:xfrm>
          <a:prstGeom prst="rect">
            <a:avLst/>
          </a:prstGeom>
          <a:noFill/>
        </p:spPr>
        <p:txBody>
          <a:bodyPr wrap="none" rtlCol="0">
            <a:spAutoFit/>
          </a:bodyPr>
          <a:lstStyle/>
          <a:p>
            <a:r>
              <a:rPr lang="it-IT" sz="2000" dirty="0"/>
              <a:t>nr-1</a:t>
            </a:r>
            <a:endParaRPr lang="en-GB" sz="2000" dirty="0"/>
          </a:p>
        </p:txBody>
      </p:sp>
      <p:sp>
        <p:nvSpPr>
          <p:cNvPr id="72" name="CasellaDiTesto 71"/>
          <p:cNvSpPr txBox="1"/>
          <p:nvPr/>
        </p:nvSpPr>
        <p:spPr>
          <a:xfrm>
            <a:off x="1931206" y="2309052"/>
            <a:ext cx="301686" cy="400110"/>
          </a:xfrm>
          <a:prstGeom prst="rect">
            <a:avLst/>
          </a:prstGeom>
          <a:noFill/>
        </p:spPr>
        <p:txBody>
          <a:bodyPr wrap="none" rtlCol="0">
            <a:spAutoFit/>
          </a:bodyPr>
          <a:lstStyle/>
          <a:p>
            <a:r>
              <a:rPr lang="it-IT" sz="2000" u="sng" dirty="0"/>
              <a:t>1</a:t>
            </a:r>
            <a:endParaRPr lang="en-GB" sz="2000" u="sng" dirty="0"/>
          </a:p>
        </p:txBody>
      </p:sp>
      <p:sp>
        <p:nvSpPr>
          <p:cNvPr id="73" name="CasellaDiTesto 72"/>
          <p:cNvSpPr txBox="1"/>
          <p:nvPr/>
        </p:nvSpPr>
        <p:spPr>
          <a:xfrm>
            <a:off x="704444" y="3593044"/>
            <a:ext cx="301686" cy="400110"/>
          </a:xfrm>
          <a:prstGeom prst="rect">
            <a:avLst/>
          </a:prstGeom>
          <a:solidFill>
            <a:schemeClr val="bg1"/>
          </a:solidFill>
          <a:ln>
            <a:solidFill>
              <a:schemeClr val="bg1"/>
            </a:solidFill>
          </a:ln>
        </p:spPr>
        <p:txBody>
          <a:bodyPr wrap="none" rtlCol="0">
            <a:spAutoFit/>
          </a:bodyPr>
          <a:lstStyle/>
          <a:p>
            <a:r>
              <a:rPr lang="it-IT" sz="2000" u="sng" dirty="0"/>
              <a:t>1</a:t>
            </a:r>
            <a:endParaRPr lang="en-GB" sz="2000" u="sng" dirty="0"/>
          </a:p>
        </p:txBody>
      </p:sp>
      <p:cxnSp>
        <p:nvCxnSpPr>
          <p:cNvPr id="88" name="Connettore 1 87"/>
          <p:cNvCxnSpPr/>
          <p:nvPr/>
        </p:nvCxnSpPr>
        <p:spPr>
          <a:xfrm>
            <a:off x="1058555" y="5361609"/>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89" name="Connettore 1 88"/>
          <p:cNvCxnSpPr/>
          <p:nvPr/>
        </p:nvCxnSpPr>
        <p:spPr>
          <a:xfrm>
            <a:off x="4572000" y="2721310"/>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6909343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48</a:t>
            </a:fld>
            <a:endParaRPr lang="en-GB"/>
          </a:p>
        </p:txBody>
      </p:sp>
      <p:grpSp>
        <p:nvGrpSpPr>
          <p:cNvPr id="4" name="Gruppo 82">
            <a:extLst>
              <a:ext uri="{FF2B5EF4-FFF2-40B4-BE49-F238E27FC236}">
                <a16:creationId xmlns="" xmlns:a16="http://schemas.microsoft.com/office/drawing/2014/main" id="{12D969AC-9EB0-4CF5-9EE5-D0DD7ACA9C72}"/>
              </a:ext>
            </a:extLst>
          </p:cNvPr>
          <p:cNvGrpSpPr/>
          <p:nvPr/>
        </p:nvGrpSpPr>
        <p:grpSpPr>
          <a:xfrm>
            <a:off x="650165" y="164866"/>
            <a:ext cx="866156" cy="763297"/>
            <a:chOff x="1194666" y="2417771"/>
            <a:chExt cx="866156" cy="763297"/>
          </a:xfrm>
        </p:grpSpPr>
        <p:sp>
          <p:nvSpPr>
            <p:cNvPr id="5"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82">
            <a:extLst>
              <a:ext uri="{FF2B5EF4-FFF2-40B4-BE49-F238E27FC236}">
                <a16:creationId xmlns="" xmlns:a16="http://schemas.microsoft.com/office/drawing/2014/main" id="{12D969AC-9EB0-4CF5-9EE5-D0DD7ACA9C72}"/>
              </a:ext>
            </a:extLst>
          </p:cNvPr>
          <p:cNvGrpSpPr/>
          <p:nvPr/>
        </p:nvGrpSpPr>
        <p:grpSpPr>
          <a:xfrm>
            <a:off x="2774385" y="1536062"/>
            <a:ext cx="866156" cy="763297"/>
            <a:chOff x="1194666" y="2417771"/>
            <a:chExt cx="866156" cy="763297"/>
          </a:xfrm>
        </p:grpSpPr>
        <p:sp>
          <p:nvSpPr>
            <p:cNvPr id="9"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1553470" y="1536061"/>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13" name="Rettangolo 12"/>
          <p:cNvSpPr/>
          <p:nvPr/>
        </p:nvSpPr>
        <p:spPr>
          <a:xfrm>
            <a:off x="1553470" y="345363"/>
            <a:ext cx="535724" cy="369332"/>
          </a:xfrm>
          <a:prstGeom prst="rect">
            <a:avLst/>
          </a:prstGeom>
        </p:spPr>
        <p:txBody>
          <a:bodyPr wrap="none">
            <a:spAutoFit/>
          </a:bodyPr>
          <a:lstStyle/>
          <a:p>
            <a:r>
              <a:rPr lang="en-GB" dirty="0"/>
              <a:t>user</a:t>
            </a:r>
          </a:p>
        </p:txBody>
      </p:sp>
      <p:sp>
        <p:nvSpPr>
          <p:cNvPr id="15" name="Rettangolo 14"/>
          <p:cNvSpPr/>
          <p:nvPr/>
        </p:nvSpPr>
        <p:spPr>
          <a:xfrm>
            <a:off x="2524772" y="1144192"/>
            <a:ext cx="1433406" cy="369332"/>
          </a:xfrm>
          <a:prstGeom prst="rect">
            <a:avLst/>
          </a:prstGeom>
        </p:spPr>
        <p:txBody>
          <a:bodyPr wrap="none">
            <a:spAutoFit/>
          </a:bodyPr>
          <a:lstStyle/>
          <a:p>
            <a:r>
              <a:rPr lang="en-GB" dirty="0" err="1"/>
              <a:t>robotboundary</a:t>
            </a:r>
            <a:endParaRPr lang="en-GB" dirty="0"/>
          </a:p>
        </p:txBody>
      </p:sp>
      <p:grpSp>
        <p:nvGrpSpPr>
          <p:cNvPr id="17" name="Gruppo 82">
            <a:extLst>
              <a:ext uri="{FF2B5EF4-FFF2-40B4-BE49-F238E27FC236}">
                <a16:creationId xmlns="" xmlns:a16="http://schemas.microsoft.com/office/drawing/2014/main" id="{12D969AC-9EB0-4CF5-9EE5-D0DD7ACA9C72}"/>
              </a:ext>
            </a:extLst>
          </p:cNvPr>
          <p:cNvGrpSpPr/>
          <p:nvPr/>
        </p:nvGrpSpPr>
        <p:grpSpPr>
          <a:xfrm>
            <a:off x="4813002" y="3192306"/>
            <a:ext cx="866156" cy="763297"/>
            <a:chOff x="1194666" y="2417771"/>
            <a:chExt cx="866156" cy="763297"/>
          </a:xfrm>
        </p:grpSpPr>
        <p:sp>
          <p:nvSpPr>
            <p:cNvPr id="18"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0"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3" name="Rettangolo 22"/>
          <p:cNvSpPr/>
          <p:nvPr/>
        </p:nvSpPr>
        <p:spPr>
          <a:xfrm>
            <a:off x="5777272" y="3415448"/>
            <a:ext cx="801823" cy="369332"/>
          </a:xfrm>
          <a:prstGeom prst="rect">
            <a:avLst/>
          </a:prstGeom>
        </p:spPr>
        <p:txBody>
          <a:bodyPr wrap="none">
            <a:spAutoFit/>
          </a:bodyPr>
          <a:lstStyle/>
          <a:p>
            <a:r>
              <a:rPr lang="en-GB" dirty="0"/>
              <a:t>stepper</a:t>
            </a:r>
          </a:p>
        </p:txBody>
      </p:sp>
      <p:cxnSp>
        <p:nvCxnSpPr>
          <p:cNvPr id="25" name="Connettore 4 24"/>
          <p:cNvCxnSpPr>
            <a:stCxn id="18" idx="3"/>
            <a:endCxn id="9" idx="4"/>
          </p:cNvCxnSpPr>
          <p:nvPr/>
        </p:nvCxnSpPr>
        <p:spPr>
          <a:xfrm rot="5400000" flipH="1">
            <a:off x="3377060" y="2187980"/>
            <a:ext cx="1550791" cy="1773550"/>
          </a:xfrm>
          <a:prstGeom prst="bentConnector3">
            <a:avLst>
              <a:gd name="adj1" fmla="val -2154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7" name="Rettangolo 26"/>
          <p:cNvSpPr/>
          <p:nvPr/>
        </p:nvSpPr>
        <p:spPr>
          <a:xfrm>
            <a:off x="3463525" y="3845574"/>
            <a:ext cx="792205" cy="646331"/>
          </a:xfrm>
          <a:prstGeom prst="rect">
            <a:avLst/>
          </a:prstGeom>
        </p:spPr>
        <p:txBody>
          <a:bodyPr wrap="none">
            <a:spAutoFit/>
          </a:bodyPr>
          <a:lstStyle/>
          <a:p>
            <a:r>
              <a:rPr lang="en-GB" dirty="0" err="1"/>
              <a:t>stepOk</a:t>
            </a:r>
            <a:endParaRPr lang="en-GB" dirty="0"/>
          </a:p>
          <a:p>
            <a:r>
              <a:rPr lang="it-IT" dirty="0" err="1"/>
              <a:t>stepKo</a:t>
            </a:r>
            <a:endParaRPr lang="en-GB" dirty="0"/>
          </a:p>
        </p:txBody>
      </p:sp>
      <p:sp>
        <p:nvSpPr>
          <p:cNvPr id="29" name="Rettangolo 28"/>
          <p:cNvSpPr/>
          <p:nvPr/>
        </p:nvSpPr>
        <p:spPr>
          <a:xfrm>
            <a:off x="3750397" y="1579279"/>
            <a:ext cx="522900" cy="369332"/>
          </a:xfrm>
          <a:prstGeom prst="rect">
            <a:avLst/>
          </a:prstGeom>
        </p:spPr>
        <p:txBody>
          <a:bodyPr wrap="none">
            <a:spAutoFit/>
          </a:bodyPr>
          <a:lstStyle/>
          <a:p>
            <a:r>
              <a:rPr lang="it-IT" dirty="0" err="1"/>
              <a:t>step</a:t>
            </a:r>
            <a:endParaRPr lang="en-GB" dirty="0"/>
          </a:p>
        </p:txBody>
      </p:sp>
      <p:grpSp>
        <p:nvGrpSpPr>
          <p:cNvPr id="30" name="Gruppo 82">
            <a:extLst>
              <a:ext uri="{FF2B5EF4-FFF2-40B4-BE49-F238E27FC236}">
                <a16:creationId xmlns="" xmlns:a16="http://schemas.microsoft.com/office/drawing/2014/main" id="{12D969AC-9EB0-4CF5-9EE5-D0DD7ACA9C72}"/>
              </a:ext>
            </a:extLst>
          </p:cNvPr>
          <p:cNvGrpSpPr/>
          <p:nvPr/>
        </p:nvGrpSpPr>
        <p:grpSpPr>
          <a:xfrm>
            <a:off x="5574825" y="4349360"/>
            <a:ext cx="866156" cy="763297"/>
            <a:chOff x="1194666" y="2417771"/>
            <a:chExt cx="866156" cy="763297"/>
          </a:xfrm>
        </p:grpSpPr>
        <p:sp>
          <p:nvSpPr>
            <p:cNvPr id="31"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4688041" y="4929290"/>
            <a:ext cx="1044838" cy="369332"/>
          </a:xfrm>
          <a:prstGeom prst="rect">
            <a:avLst/>
          </a:prstGeom>
        </p:spPr>
        <p:txBody>
          <a:bodyPr wrap="none">
            <a:spAutoFit/>
          </a:bodyPr>
          <a:lstStyle/>
          <a:p>
            <a:r>
              <a:rPr lang="en-GB" dirty="0" err="1"/>
              <a:t>basicrobot</a:t>
            </a:r>
            <a:endParaRPr lang="en-GB" dirty="0"/>
          </a:p>
        </p:txBody>
      </p:sp>
      <p:grpSp>
        <p:nvGrpSpPr>
          <p:cNvPr id="38" name="Gruppo 37"/>
          <p:cNvGrpSpPr/>
          <p:nvPr/>
        </p:nvGrpSpPr>
        <p:grpSpPr>
          <a:xfrm>
            <a:off x="6453564" y="4350144"/>
            <a:ext cx="749721" cy="720080"/>
            <a:chOff x="4403491" y="4276791"/>
            <a:chExt cx="749721" cy="720080"/>
          </a:xfrm>
        </p:grpSpPr>
        <p:sp>
          <p:nvSpPr>
            <p:cNvPr id="35" name="Ovale 33">
              <a:extLst>
                <a:ext uri="{FF2B5EF4-FFF2-40B4-BE49-F238E27FC236}">
                  <a16:creationId xmlns=""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7203285" y="4843252"/>
            <a:ext cx="1683474"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cxnSp>
        <p:nvCxnSpPr>
          <p:cNvPr id="40" name="Connettore 4 39"/>
          <p:cNvCxnSpPr>
            <a:stCxn id="18" idx="4"/>
            <a:endCxn id="32" idx="1"/>
          </p:cNvCxnSpPr>
          <p:nvPr/>
        </p:nvCxnSpPr>
        <p:spPr>
          <a:xfrm rot="16200000" flipH="1">
            <a:off x="5048725" y="4211175"/>
            <a:ext cx="781673" cy="270527"/>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6" name="Connettore 4 45"/>
          <p:cNvCxnSpPr>
            <a:stCxn id="5" idx="4"/>
            <a:endCxn id="10" idx="1"/>
          </p:cNvCxnSpPr>
          <p:nvPr/>
        </p:nvCxnSpPr>
        <p:spPr>
          <a:xfrm rot="16200000" flipH="1">
            <a:off x="1460016" y="609608"/>
            <a:ext cx="995815" cy="16329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750397" y="4700892"/>
            <a:ext cx="1226618" cy="369332"/>
          </a:xfrm>
          <a:prstGeom prst="rect">
            <a:avLst/>
          </a:prstGeom>
        </p:spPr>
        <p:txBody>
          <a:bodyPr wrap="none">
            <a:spAutoFit/>
          </a:bodyPr>
          <a:lstStyle/>
          <a:p>
            <a:r>
              <a:rPr lang="it-IT" dirty="0"/>
              <a:t>w | s | h …</a:t>
            </a:r>
          </a:p>
        </p:txBody>
      </p:sp>
      <p:cxnSp>
        <p:nvCxnSpPr>
          <p:cNvPr id="50" name="Connettore 4 49"/>
          <p:cNvCxnSpPr/>
          <p:nvPr/>
        </p:nvCxnSpPr>
        <p:spPr>
          <a:xfrm flipH="1" flipV="1">
            <a:off x="4953719" y="3317329"/>
            <a:ext cx="2249566" cy="1235938"/>
          </a:xfrm>
          <a:prstGeom prst="bentConnector4">
            <a:avLst>
              <a:gd name="adj1" fmla="val -10162"/>
              <a:gd name="adj2" fmla="val 118496"/>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52" name="Rettangolo 51"/>
          <p:cNvSpPr/>
          <p:nvPr/>
        </p:nvSpPr>
        <p:spPr>
          <a:xfrm>
            <a:off x="5968221" y="2705423"/>
            <a:ext cx="1524776" cy="369332"/>
          </a:xfrm>
          <a:prstGeom prst="rect">
            <a:avLst/>
          </a:prstGeom>
        </p:spPr>
        <p:txBody>
          <a:bodyPr wrap="none">
            <a:spAutoFit/>
          </a:bodyPr>
          <a:lstStyle/>
          <a:p>
            <a:r>
              <a:rPr lang="it-IT" dirty="0" err="1"/>
              <a:t>sensor</a:t>
            </a:r>
            <a:r>
              <a:rPr lang="it-IT" dirty="0"/>
              <a:t>/</a:t>
            </a:r>
            <a:r>
              <a:rPr lang="it-IT" dirty="0" err="1"/>
              <a:t>collision</a:t>
            </a:r>
            <a:endParaRPr lang="en-GB" dirty="0"/>
          </a:p>
        </p:txBody>
      </p:sp>
      <p:cxnSp>
        <p:nvCxnSpPr>
          <p:cNvPr id="53" name="Connettore 4 52"/>
          <p:cNvCxnSpPr>
            <a:stCxn id="9" idx="3"/>
            <a:endCxn id="32" idx="1"/>
          </p:cNvCxnSpPr>
          <p:nvPr/>
        </p:nvCxnSpPr>
        <p:spPr>
          <a:xfrm rot="16200000" flipH="1">
            <a:off x="3016034" y="2178485"/>
            <a:ext cx="2543370" cy="2574211"/>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0" name="Connettore 4 59"/>
          <p:cNvCxnSpPr>
            <a:stCxn id="9" idx="6"/>
            <a:endCxn id="19" idx="1"/>
          </p:cNvCxnSpPr>
          <p:nvPr/>
        </p:nvCxnSpPr>
        <p:spPr>
          <a:xfrm>
            <a:off x="3640541" y="1939319"/>
            <a:ext cx="1172461" cy="164090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4" name="Connettore 1 63"/>
          <p:cNvCxnSpPr/>
          <p:nvPr/>
        </p:nvCxnSpPr>
        <p:spPr>
          <a:xfrm>
            <a:off x="650165" y="1144192"/>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68" name="Connettore 1 67"/>
          <p:cNvCxnSpPr/>
          <p:nvPr/>
        </p:nvCxnSpPr>
        <p:spPr>
          <a:xfrm>
            <a:off x="618352" y="2686938"/>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69" name="CasellaDiTesto 68"/>
          <p:cNvSpPr txBox="1"/>
          <p:nvPr/>
        </p:nvSpPr>
        <p:spPr>
          <a:xfrm>
            <a:off x="6164902" y="1569987"/>
            <a:ext cx="1619354"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a:latin typeface="Arial Narrow" panose="020B0606020202030204" pitchFamily="34" charset="0"/>
              </a:rPr>
              <a:t>Application </a:t>
            </a:r>
            <a:r>
              <a:rPr lang="it-IT" dirty="0" err="1">
                <a:latin typeface="Arial Narrow" panose="020B0606020202030204" pitchFamily="34" charset="0"/>
              </a:rPr>
              <a:t>Logic</a:t>
            </a:r>
            <a:endParaRPr lang="en-GB" dirty="0">
              <a:latin typeface="Arial Narrow" panose="020B0606020202030204" pitchFamily="34" charset="0"/>
            </a:endParaRPr>
          </a:p>
        </p:txBody>
      </p:sp>
      <p:sp>
        <p:nvSpPr>
          <p:cNvPr id="70" name="CasellaDiTesto 69"/>
          <p:cNvSpPr txBox="1"/>
          <p:nvPr/>
        </p:nvSpPr>
        <p:spPr>
          <a:xfrm>
            <a:off x="676988" y="3317329"/>
            <a:ext cx="149271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a:latin typeface="Arial Narrow" panose="020B0606020202030204" pitchFamily="34" charset="0"/>
              </a:rPr>
              <a:t>Logic</a:t>
            </a:r>
            <a:endParaRPr lang="en-GB" dirty="0">
              <a:latin typeface="Arial Narrow" panose="020B0606020202030204" pitchFamily="34" charset="0"/>
            </a:endParaRPr>
          </a:p>
        </p:txBody>
      </p:sp>
      <p:sp>
        <p:nvSpPr>
          <p:cNvPr id="71" name="CasellaDiTesto 70"/>
          <p:cNvSpPr txBox="1"/>
          <p:nvPr/>
        </p:nvSpPr>
        <p:spPr>
          <a:xfrm>
            <a:off x="711723" y="4768718"/>
            <a:ext cx="253306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a:latin typeface="Arial Narrow" panose="020B0606020202030204" pitchFamily="34" charset="0"/>
              </a:rPr>
              <a:t>worker</a:t>
            </a:r>
            <a:r>
              <a:rPr lang="it-IT" dirty="0">
                <a:latin typeface="Arial Narrow" panose="020B0606020202030204" pitchFamily="34" charset="0"/>
              </a:rPr>
              <a:t> (no policy)</a:t>
            </a:r>
            <a:endParaRPr lang="en-GB" dirty="0">
              <a:latin typeface="Arial Narrow" panose="020B0606020202030204" pitchFamily="34" charset="0"/>
            </a:endParaRPr>
          </a:p>
        </p:txBody>
      </p:sp>
      <p:cxnSp>
        <p:nvCxnSpPr>
          <p:cNvPr id="72" name="Connettore 1 71"/>
          <p:cNvCxnSpPr/>
          <p:nvPr/>
        </p:nvCxnSpPr>
        <p:spPr>
          <a:xfrm>
            <a:off x="618352" y="5473803"/>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6533019" y="5626201"/>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sp>
        <p:nvSpPr>
          <p:cNvPr id="74" name="CasellaDiTesto 73"/>
          <p:cNvSpPr txBox="1"/>
          <p:nvPr/>
        </p:nvSpPr>
        <p:spPr>
          <a:xfrm>
            <a:off x="753281" y="5626201"/>
            <a:ext cx="2132250"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a:latin typeface="Arial Narrow" panose="020B0606020202030204" pitchFamily="34" charset="0"/>
              </a:rPr>
              <a:t>Virtual / Concrete robot</a:t>
            </a:r>
            <a:endParaRPr lang="en-GB" dirty="0">
              <a:latin typeface="Arial Narrow" panose="020B0606020202030204" pitchFamily="34" charset="0"/>
            </a:endParaRPr>
          </a:p>
        </p:txBody>
      </p:sp>
      <p:cxnSp>
        <p:nvCxnSpPr>
          <p:cNvPr id="76" name="Connettore 2 75"/>
          <p:cNvCxnSpPr>
            <a:stCxn id="35" idx="4"/>
            <a:endCxn id="73" idx="0"/>
          </p:cNvCxnSpPr>
          <p:nvPr/>
        </p:nvCxnSpPr>
        <p:spPr>
          <a:xfrm>
            <a:off x="6828425" y="5070224"/>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4813002" y="4843252"/>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0473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e 55"/>
          <p:cNvSpPr/>
          <p:nvPr/>
        </p:nvSpPr>
        <p:spPr>
          <a:xfrm>
            <a:off x="2593021" y="1804643"/>
            <a:ext cx="288032" cy="22575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49</a:t>
            </a:fld>
            <a:endParaRPr lang="en-GB"/>
          </a:p>
        </p:txBody>
      </p:sp>
      <p:grpSp>
        <p:nvGrpSpPr>
          <p:cNvPr id="30" name="Gruppo 82">
            <a:extLst>
              <a:ext uri="{FF2B5EF4-FFF2-40B4-BE49-F238E27FC236}">
                <a16:creationId xmlns="" xmlns:a16="http://schemas.microsoft.com/office/drawing/2014/main" id="{12D969AC-9EB0-4CF5-9EE5-D0DD7ACA9C72}"/>
              </a:ext>
            </a:extLst>
          </p:cNvPr>
          <p:cNvGrpSpPr/>
          <p:nvPr/>
        </p:nvGrpSpPr>
        <p:grpSpPr>
          <a:xfrm>
            <a:off x="4578448" y="1648103"/>
            <a:ext cx="866156" cy="763297"/>
            <a:chOff x="1194666" y="2417771"/>
            <a:chExt cx="866156" cy="763297"/>
          </a:xfrm>
        </p:grpSpPr>
        <p:sp>
          <p:nvSpPr>
            <p:cNvPr id="31"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3691664" y="2228033"/>
            <a:ext cx="1044838" cy="369332"/>
          </a:xfrm>
          <a:prstGeom prst="rect">
            <a:avLst/>
          </a:prstGeom>
        </p:spPr>
        <p:txBody>
          <a:bodyPr wrap="none">
            <a:spAutoFit/>
          </a:bodyPr>
          <a:lstStyle/>
          <a:p>
            <a:r>
              <a:rPr lang="en-GB" dirty="0" err="1"/>
              <a:t>basicrobot</a:t>
            </a:r>
            <a:endParaRPr lang="en-GB" dirty="0"/>
          </a:p>
        </p:txBody>
      </p:sp>
      <p:grpSp>
        <p:nvGrpSpPr>
          <p:cNvPr id="38" name="Gruppo 37"/>
          <p:cNvGrpSpPr/>
          <p:nvPr/>
        </p:nvGrpSpPr>
        <p:grpSpPr>
          <a:xfrm>
            <a:off x="5457187" y="1648887"/>
            <a:ext cx="749721" cy="720080"/>
            <a:chOff x="4403491" y="4276791"/>
            <a:chExt cx="749721" cy="720080"/>
          </a:xfrm>
        </p:grpSpPr>
        <p:sp>
          <p:nvSpPr>
            <p:cNvPr id="35" name="Ovale 33">
              <a:extLst>
                <a:ext uri="{FF2B5EF4-FFF2-40B4-BE49-F238E27FC236}">
                  <a16:creationId xmlns=""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5946142" y="2348730"/>
            <a:ext cx="1683474"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sp>
        <p:nvSpPr>
          <p:cNvPr id="48" name="Rettangolo 47"/>
          <p:cNvSpPr/>
          <p:nvPr/>
        </p:nvSpPr>
        <p:spPr>
          <a:xfrm>
            <a:off x="3313647" y="1704286"/>
            <a:ext cx="1226618" cy="369332"/>
          </a:xfrm>
          <a:prstGeom prst="rect">
            <a:avLst/>
          </a:prstGeom>
        </p:spPr>
        <p:txBody>
          <a:bodyPr wrap="none">
            <a:spAutoFit/>
          </a:bodyPr>
          <a:lstStyle/>
          <a:p>
            <a:r>
              <a:rPr lang="it-IT" dirty="0"/>
              <a:t>w | s | h …</a:t>
            </a:r>
          </a:p>
        </p:txBody>
      </p:sp>
      <p:cxnSp>
        <p:nvCxnSpPr>
          <p:cNvPr id="72" name="Connettore 1 71"/>
          <p:cNvCxnSpPr/>
          <p:nvPr/>
        </p:nvCxnSpPr>
        <p:spPr>
          <a:xfrm>
            <a:off x="3980638" y="2772546"/>
            <a:ext cx="2807241"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5536642" y="2924944"/>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76" name="Connettore 2 75"/>
          <p:cNvCxnSpPr>
            <a:stCxn id="35" idx="4"/>
            <a:endCxn id="73" idx="0"/>
          </p:cNvCxnSpPr>
          <p:nvPr/>
        </p:nvCxnSpPr>
        <p:spPr>
          <a:xfrm>
            <a:off x="5832048" y="2368967"/>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3816625" y="2141995"/>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1" name="Figura a mano libera 50"/>
          <p:cNvSpPr/>
          <p:nvPr/>
        </p:nvSpPr>
        <p:spPr>
          <a:xfrm>
            <a:off x="2228716" y="1691320"/>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CasellaDiTesto 53"/>
          <p:cNvSpPr txBox="1"/>
          <p:nvPr/>
        </p:nvSpPr>
        <p:spPr>
          <a:xfrm>
            <a:off x="2484553" y="1876512"/>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cxnSp>
        <p:nvCxnSpPr>
          <p:cNvPr id="55" name="Connettore 4 54"/>
          <p:cNvCxnSpPr>
            <a:stCxn id="35" idx="0"/>
            <a:endCxn id="56" idx="0"/>
          </p:cNvCxnSpPr>
          <p:nvPr/>
        </p:nvCxnSpPr>
        <p:spPr>
          <a:xfrm rot="16200000" flipH="1" flipV="1">
            <a:off x="4206665" y="179259"/>
            <a:ext cx="155756" cy="3095011"/>
          </a:xfrm>
          <a:prstGeom prst="bentConnector3">
            <a:avLst>
              <a:gd name="adj1" fmla="val -146768"/>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5" name="Rettangolo 74"/>
          <p:cNvSpPr/>
          <p:nvPr/>
        </p:nvSpPr>
        <p:spPr>
          <a:xfrm>
            <a:off x="3595140" y="1015775"/>
            <a:ext cx="1576072" cy="369332"/>
          </a:xfrm>
          <a:prstGeom prst="rect">
            <a:avLst/>
          </a:prstGeom>
        </p:spPr>
        <p:txBody>
          <a:bodyPr wrap="none">
            <a:spAutoFit/>
          </a:bodyPr>
          <a:lstStyle/>
          <a:p>
            <a:r>
              <a:rPr lang="it-IT" dirty="0" err="1"/>
              <a:t>sensor</a:t>
            </a:r>
            <a:r>
              <a:rPr lang="it-IT" dirty="0"/>
              <a:t>/</a:t>
            </a:r>
            <a:r>
              <a:rPr lang="it-IT" dirty="0" err="1"/>
              <a:t>collision</a:t>
            </a:r>
            <a:r>
              <a:rPr lang="it-IT" dirty="0"/>
              <a:t> </a:t>
            </a:r>
            <a:endParaRPr lang="en-GB" dirty="0"/>
          </a:p>
        </p:txBody>
      </p:sp>
      <p:grpSp>
        <p:nvGrpSpPr>
          <p:cNvPr id="23" name="Gruppo 22"/>
          <p:cNvGrpSpPr/>
          <p:nvPr/>
        </p:nvGrpSpPr>
        <p:grpSpPr>
          <a:xfrm flipH="1">
            <a:off x="2983077" y="2481294"/>
            <a:ext cx="592487" cy="258092"/>
            <a:chOff x="5133975" y="5295900"/>
            <a:chExt cx="342900" cy="238125"/>
          </a:xfrm>
        </p:grpSpPr>
        <p:sp>
          <p:nvSpPr>
            <p:cNvPr id="24" name="Figura a mano libera 2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Figura a mano libera 2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Figura a mano libera 2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27" name="Rettangolo 26"/>
          <p:cNvSpPr/>
          <p:nvPr/>
        </p:nvSpPr>
        <p:spPr>
          <a:xfrm>
            <a:off x="2437786" y="2646955"/>
            <a:ext cx="1355051" cy="369332"/>
          </a:xfrm>
          <a:prstGeom prst="rect">
            <a:avLst/>
          </a:prstGeom>
        </p:spPr>
        <p:txBody>
          <a:bodyPr wrap="none">
            <a:spAutoFit/>
          </a:bodyPr>
          <a:lstStyle/>
          <a:p>
            <a:r>
              <a:rPr lang="it-IT" dirty="0" err="1"/>
              <a:t>collisionEvent</a:t>
            </a:r>
            <a:endParaRPr lang="en-GB" dirty="0"/>
          </a:p>
        </p:txBody>
      </p:sp>
    </p:spTree>
    <p:extLst>
      <p:ext uri="{BB962C8B-B14F-4D97-AF65-F5344CB8AC3E}">
        <p14:creationId xmlns:p14="http://schemas.microsoft.com/office/powerpoint/2010/main" val="2041128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INGEGNERE DEL SOFTWARE</a:t>
            </a:r>
            <a:endParaRPr lang="en-GB" dirty="0"/>
          </a:p>
        </p:txBody>
      </p:sp>
      <p:sp>
        <p:nvSpPr>
          <p:cNvPr id="3" name="Segnaposto contenuto 2"/>
          <p:cNvSpPr>
            <a:spLocks noGrp="1"/>
          </p:cNvSpPr>
          <p:nvPr>
            <p:ph idx="1"/>
          </p:nvPr>
        </p:nvSpPr>
        <p:spPr/>
        <p:txBody>
          <a:bodyPr>
            <a:normAutofit fontScale="70000" lnSpcReduction="20000"/>
          </a:bodyPr>
          <a:lstStyle/>
          <a:p>
            <a:pPr marL="0" indent="0">
              <a:buNone/>
            </a:pPr>
            <a:r>
              <a:rPr lang="en-GB" dirty="0"/>
              <a:t>MAIN GOAL: Implement a feature that matches specification and works efficiently, but at minimum development and maintenance cost, using minimum effort and in minimum amount of time  (and optionally get maximum payment for doing so)</a:t>
            </a:r>
          </a:p>
          <a:p>
            <a:pPr marL="0" indent="0">
              <a:buNone/>
            </a:pPr>
            <a:endParaRPr lang="it-IT" dirty="0"/>
          </a:p>
          <a:p>
            <a:pPr marL="0" indent="0">
              <a:buNone/>
            </a:pPr>
            <a:r>
              <a:rPr lang="it-IT" dirty="0"/>
              <a:t>Per noi, un INGEGNERE che fa suo il motto:</a:t>
            </a:r>
          </a:p>
          <a:p>
            <a:endParaRPr lang="en-GB" dirty="0"/>
          </a:p>
          <a:p>
            <a:pPr marL="514350" indent="-514350">
              <a:buFont typeface="+mj-lt"/>
              <a:buAutoNum type="arabicPeriod"/>
            </a:pPr>
            <a:r>
              <a:rPr lang="en-GB" dirty="0">
                <a:solidFill>
                  <a:srgbClr val="C00000"/>
                </a:solidFill>
              </a:rPr>
              <a:t>there is no code without a project, </a:t>
            </a:r>
          </a:p>
          <a:p>
            <a:pPr marL="514350" indent="-514350">
              <a:buFont typeface="+mj-lt"/>
              <a:buAutoNum type="arabicPeriod"/>
            </a:pPr>
            <a:r>
              <a:rPr lang="en-GB" dirty="0">
                <a:solidFill>
                  <a:srgbClr val="C00000"/>
                </a:solidFill>
              </a:rPr>
              <a:t>no project without problem analysis , and </a:t>
            </a:r>
            <a:r>
              <a:rPr lang="en-GB" u="sng" dirty="0">
                <a:solidFill>
                  <a:srgbClr val="C00000"/>
                </a:solidFill>
              </a:rPr>
              <a:t> </a:t>
            </a:r>
          </a:p>
          <a:p>
            <a:pPr marL="514350" indent="-514350">
              <a:buFont typeface="+mj-lt"/>
              <a:buAutoNum type="arabicPeriod"/>
            </a:pPr>
            <a:r>
              <a:rPr lang="en-GB" dirty="0">
                <a:solidFill>
                  <a:srgbClr val="C00000"/>
                </a:solidFill>
              </a:rPr>
              <a:t>no problem without requirements </a:t>
            </a:r>
          </a:p>
          <a:p>
            <a:pPr marL="0" indent="0">
              <a:buNone/>
            </a:pPr>
            <a:endParaRPr lang="it-IT" dirty="0"/>
          </a:p>
          <a:p>
            <a:pPr marL="0" indent="0">
              <a:buNone/>
            </a:pPr>
            <a:r>
              <a:rPr lang="it-IT" dirty="0" err="1"/>
              <a:t>See</a:t>
            </a:r>
            <a:r>
              <a:rPr lang="it-IT" dirty="0"/>
              <a:t> </a:t>
            </a:r>
            <a:r>
              <a:rPr lang="it-IT" dirty="0" err="1"/>
              <a:t>also</a:t>
            </a:r>
            <a:r>
              <a:rPr lang="it-IT" dirty="0"/>
              <a:t>:</a:t>
            </a:r>
          </a:p>
          <a:p>
            <a:pPr marL="0" indent="0">
              <a:buNone/>
            </a:pPr>
            <a:r>
              <a:rPr lang="it-IT" dirty="0"/>
              <a:t> </a:t>
            </a:r>
            <a:r>
              <a:rPr lang="en-GB" dirty="0">
                <a:hlinkClick r:id="rId2"/>
              </a:rPr>
              <a:t>https://www.quora.com/As-a-programmer-what-is-your-favorite-motto</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5</a:t>
            </a:fld>
            <a:endParaRPr lang="en-GB"/>
          </a:p>
        </p:txBody>
      </p:sp>
    </p:spTree>
    <p:extLst>
      <p:ext uri="{BB962C8B-B14F-4D97-AF65-F5344CB8AC3E}">
        <p14:creationId xmlns:p14="http://schemas.microsoft.com/office/powerpoint/2010/main" val="38584252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418947" y="2203741"/>
            <a:ext cx="984837"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50</a:t>
            </a:fld>
            <a:endParaRPr lang="en-GB"/>
          </a:p>
        </p:txBody>
      </p:sp>
      <p:grpSp>
        <p:nvGrpSpPr>
          <p:cNvPr id="4" name="Gruppo 82">
            <a:extLst>
              <a:ext uri="{FF2B5EF4-FFF2-40B4-BE49-F238E27FC236}">
                <a16:creationId xmlns="" xmlns:a16="http://schemas.microsoft.com/office/drawing/2014/main" id="{12D969AC-9EB0-4CF5-9EE5-D0DD7ACA9C72}"/>
              </a:ext>
            </a:extLst>
          </p:cNvPr>
          <p:cNvGrpSpPr/>
          <p:nvPr/>
        </p:nvGrpSpPr>
        <p:grpSpPr>
          <a:xfrm>
            <a:off x="1851064" y="2110082"/>
            <a:ext cx="1180247" cy="1032159"/>
            <a:chOff x="1194666" y="2417771"/>
            <a:chExt cx="866156" cy="763297"/>
          </a:xfrm>
        </p:grpSpPr>
        <p:sp>
          <p:nvSpPr>
            <p:cNvPr id="5"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3" name="Ovale 33">
            <a:extLst>
              <a:ext uri="{FF2B5EF4-FFF2-40B4-BE49-F238E27FC236}">
                <a16:creationId xmlns="" xmlns:a16="http://schemas.microsoft.com/office/drawing/2014/main"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34" name="Gruppo 133"/>
          <p:cNvGrpSpPr/>
          <p:nvPr/>
        </p:nvGrpSpPr>
        <p:grpSpPr>
          <a:xfrm>
            <a:off x="4584835" y="1438527"/>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cxnSp>
        <p:nvCxnSpPr>
          <p:cNvPr id="136" name="Connettore 2 135"/>
          <p:cNvCxnSpPr/>
          <p:nvPr/>
        </p:nvCxnSpPr>
        <p:spPr>
          <a:xfrm>
            <a:off x="1319674" y="2632236"/>
            <a:ext cx="53139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5" name="Connettore 4 44"/>
          <p:cNvCxnSpPr>
            <a:stCxn id="93" idx="1"/>
            <a:endCxn id="6" idx="3"/>
          </p:cNvCxnSpPr>
          <p:nvPr/>
        </p:nvCxnSpPr>
        <p:spPr>
          <a:xfrm rot="10800000" flipV="1">
            <a:off x="2234552" y="1223637"/>
            <a:ext cx="2096036" cy="1411000"/>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841551" y="1831564"/>
            <a:ext cx="777521" cy="369332"/>
          </a:xfrm>
          <a:prstGeom prst="rect">
            <a:avLst/>
          </a:prstGeom>
        </p:spPr>
        <p:txBody>
          <a:bodyPr wrap="none">
            <a:spAutoFit/>
          </a:bodyPr>
          <a:lstStyle/>
          <a:p>
            <a:r>
              <a:rPr lang="en-GB" dirty="0"/>
              <a:t>publish</a:t>
            </a:r>
          </a:p>
        </p:txBody>
      </p:sp>
      <p:grpSp>
        <p:nvGrpSpPr>
          <p:cNvPr id="11" name="Gruppo 10"/>
          <p:cNvGrpSpPr/>
          <p:nvPr/>
        </p:nvGrpSpPr>
        <p:grpSpPr>
          <a:xfrm>
            <a:off x="5256206" y="2803161"/>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531121" y="137752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16200000" flipV="1">
            <a:off x="2631229" y="2060645"/>
            <a:ext cx="471930" cy="2901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81487" y="1925416"/>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is_a</a:t>
            </a:r>
            <a:endParaRPr lang="en-GB" b="1" dirty="0">
              <a:solidFill>
                <a:srgbClr val="C00000"/>
              </a:solidFill>
              <a:latin typeface="Arial" panose="020B0604020202020204" pitchFamily="34" charset="0"/>
              <a:cs typeface="Arial" panose="020B0604020202020204" pitchFamily="34" charset="0"/>
            </a:endParaRPr>
          </a:p>
        </p:txBody>
      </p:sp>
      <p:cxnSp>
        <p:nvCxnSpPr>
          <p:cNvPr id="63" name="Connettore 4 62"/>
          <p:cNvCxnSpPr>
            <a:stCxn id="5" idx="5"/>
            <a:endCxn id="103" idx="2"/>
          </p:cNvCxnSpPr>
          <p:nvPr/>
        </p:nvCxnSpPr>
        <p:spPr>
          <a:xfrm rot="5400000" flipH="1" flipV="1">
            <a:off x="3755804" y="1660635"/>
            <a:ext cx="464906" cy="2213109"/>
          </a:xfrm>
          <a:prstGeom prst="bentConnector3">
            <a:avLst>
              <a:gd name="adj1" fmla="val -79844"/>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68" name="Rettangolo 67"/>
          <p:cNvSpPr/>
          <p:nvPr/>
        </p:nvSpPr>
        <p:spPr>
          <a:xfrm>
            <a:off x="3639118" y="3111464"/>
            <a:ext cx="777521" cy="369332"/>
          </a:xfrm>
          <a:prstGeom prst="rect">
            <a:avLst/>
          </a:prstGeom>
        </p:spPr>
        <p:txBody>
          <a:bodyPr wrap="none">
            <a:spAutoFit/>
          </a:bodyPr>
          <a:lstStyle/>
          <a:p>
            <a:r>
              <a:rPr lang="en-GB" dirty="0"/>
              <a:t>publish</a:t>
            </a:r>
          </a:p>
        </p:txBody>
      </p:sp>
      <p:cxnSp>
        <p:nvCxnSpPr>
          <p:cNvPr id="27" name="Connettore 4 26"/>
          <p:cNvCxnSpPr>
            <a:stCxn id="51" idx="12"/>
            <a:endCxn id="93" idx="3"/>
          </p:cNvCxnSpPr>
          <p:nvPr/>
        </p:nvCxnSpPr>
        <p:spPr>
          <a:xfrm flipH="1" flipV="1">
            <a:off x="5834526" y="1223637"/>
            <a:ext cx="453183" cy="1910720"/>
          </a:xfrm>
          <a:prstGeom prst="bentConnector3">
            <a:avLst>
              <a:gd name="adj1" fmla="val -54658"/>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513221" y="1663159"/>
            <a:ext cx="1064522" cy="369332"/>
          </a:xfrm>
          <a:prstGeom prst="rect">
            <a:avLst/>
          </a:prstGeom>
        </p:spPr>
        <p:txBody>
          <a:bodyPr wrap="none">
            <a:spAutoFit/>
          </a:bodyPr>
          <a:lstStyle/>
          <a:p>
            <a:r>
              <a:rPr lang="en-GB" dirty="0"/>
              <a:t>subscribed</a:t>
            </a:r>
          </a:p>
        </p:txBody>
      </p:sp>
      <p:grpSp>
        <p:nvGrpSpPr>
          <p:cNvPr id="80" name="Gruppo 82">
            <a:extLst>
              <a:ext uri="{FF2B5EF4-FFF2-40B4-BE49-F238E27FC236}">
                <a16:creationId xmlns="" xmlns:a16="http://schemas.microsoft.com/office/drawing/2014/main" id="{12D969AC-9EB0-4CF5-9EE5-D0DD7ACA9C72}"/>
              </a:ext>
            </a:extLst>
          </p:cNvPr>
          <p:cNvGrpSpPr/>
          <p:nvPr/>
        </p:nvGrpSpPr>
        <p:grpSpPr>
          <a:xfrm>
            <a:off x="4784037" y="4941168"/>
            <a:ext cx="866156" cy="763297"/>
            <a:chOff x="1194666" y="2417771"/>
            <a:chExt cx="866156" cy="763297"/>
          </a:xfrm>
        </p:grpSpPr>
        <p:sp>
          <p:nvSpPr>
            <p:cNvPr id="81"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2"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83"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43" name="Connettore 4 42"/>
          <p:cNvCxnSpPr>
            <a:endCxn id="81" idx="6"/>
          </p:cNvCxnSpPr>
          <p:nvPr/>
        </p:nvCxnSpPr>
        <p:spPr>
          <a:xfrm rot="16200000" flipV="1">
            <a:off x="5301623" y="5692996"/>
            <a:ext cx="911987" cy="21484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ettangolo 84"/>
          <p:cNvSpPr/>
          <p:nvPr/>
        </p:nvSpPr>
        <p:spPr>
          <a:xfrm>
            <a:off x="5606135" y="4868205"/>
            <a:ext cx="1594860" cy="369332"/>
          </a:xfrm>
          <a:prstGeom prst="rect">
            <a:avLst/>
          </a:prstGeom>
        </p:spPr>
        <p:txBody>
          <a:bodyPr wrap="none">
            <a:spAutoFit/>
          </a:bodyPr>
          <a:lstStyle/>
          <a:p>
            <a:r>
              <a:rPr lang="en-GB" dirty="0"/>
              <a:t>Ref to the owner</a:t>
            </a:r>
          </a:p>
        </p:txBody>
      </p:sp>
      <p:sp>
        <p:nvSpPr>
          <p:cNvPr id="93" name="Rettangolo 92"/>
          <p:cNvSpPr/>
          <p:nvPr/>
        </p:nvSpPr>
        <p:spPr>
          <a:xfrm>
            <a:off x="4330588" y="1069748"/>
            <a:ext cx="1503938"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/xxx</a:t>
            </a:r>
            <a:r>
              <a:rPr lang="en-GB" sz="1400" dirty="0">
                <a:latin typeface="Arial" panose="020B0604020202020204" pitchFamily="34" charset="0"/>
                <a:cs typeface="Arial" panose="020B0604020202020204" pitchFamily="34" charset="0"/>
              </a:rPr>
              <a:t>"</a:t>
            </a:r>
          </a:p>
        </p:txBody>
      </p:sp>
      <p:sp>
        <p:nvSpPr>
          <p:cNvPr id="103" name="Rettangolo 102"/>
          <p:cNvSpPr/>
          <p:nvPr/>
        </p:nvSpPr>
        <p:spPr>
          <a:xfrm>
            <a:off x="4208992" y="2226960"/>
            <a:ext cx="1771639"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/events</a:t>
            </a:r>
            <a:r>
              <a:rPr lang="en-GB" sz="1400" dirty="0">
                <a:latin typeface="Arial" panose="020B0604020202020204" pitchFamily="34" charset="0"/>
                <a:cs typeface="Arial" panose="020B0604020202020204" pitchFamily="34" charset="0"/>
              </a:rPr>
              <a:t>"</a:t>
            </a:r>
          </a:p>
        </p:txBody>
      </p:sp>
      <p:sp>
        <p:nvSpPr>
          <p:cNvPr id="70" name="CasellaDiTesto 69"/>
          <p:cNvSpPr txBox="1"/>
          <p:nvPr/>
        </p:nvSpPr>
        <p:spPr>
          <a:xfrm>
            <a:off x="2280090" y="2660941"/>
            <a:ext cx="502061" cy="369332"/>
          </a:xfrm>
          <a:prstGeom prst="rect">
            <a:avLst/>
          </a:prstGeom>
          <a:noFill/>
        </p:spPr>
        <p:txBody>
          <a:bodyPr wrap="none" rtlCol="0">
            <a:spAutoFit/>
          </a:bodyPr>
          <a:lstStyle/>
          <a:p>
            <a:r>
              <a:rPr lang="it-IT" dirty="0"/>
              <a:t>xxx</a:t>
            </a:r>
            <a:endParaRPr lang="en-GB" dirty="0"/>
          </a:p>
        </p:txBody>
      </p:sp>
    </p:spTree>
    <p:extLst>
      <p:ext uri="{BB962C8B-B14F-4D97-AF65-F5344CB8AC3E}">
        <p14:creationId xmlns:p14="http://schemas.microsoft.com/office/powerpoint/2010/main" val="2980857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328106" y="1425844"/>
            <a:ext cx="1060704"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numero diapositiva 2"/>
          <p:cNvSpPr>
            <a:spLocks noGrp="1"/>
          </p:cNvSpPr>
          <p:nvPr>
            <p:ph type="sldNum" sz="quarter" idx="12"/>
          </p:nvPr>
        </p:nvSpPr>
        <p:spPr/>
        <p:txBody>
          <a:bodyPr/>
          <a:lstStyle/>
          <a:p>
            <a:fld id="{6F6A5AB3-AF76-4EC9-853D-D4C335162C13}" type="slidenum">
              <a:rPr lang="en-GB" smtClean="0"/>
              <a:t>51</a:t>
            </a:fld>
            <a:endParaRPr lang="en-GB"/>
          </a:p>
        </p:txBody>
      </p:sp>
      <p:grpSp>
        <p:nvGrpSpPr>
          <p:cNvPr id="4" name="Gruppo 82">
            <a:extLst>
              <a:ext uri="{FF2B5EF4-FFF2-40B4-BE49-F238E27FC236}">
                <a16:creationId xmlns="" xmlns:a16="http://schemas.microsoft.com/office/drawing/2014/main" id="{12D969AC-9EB0-4CF5-9EE5-D0DD7ACA9C72}"/>
              </a:ext>
            </a:extLst>
          </p:cNvPr>
          <p:cNvGrpSpPr/>
          <p:nvPr/>
        </p:nvGrpSpPr>
        <p:grpSpPr>
          <a:xfrm>
            <a:off x="1562085" y="1230764"/>
            <a:ext cx="1409184" cy="1234655"/>
            <a:chOff x="1194666" y="2417771"/>
            <a:chExt cx="866156" cy="763297"/>
          </a:xfrm>
        </p:grpSpPr>
        <p:sp>
          <p:nvSpPr>
            <p:cNvPr id="5"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1912880" y="1497362"/>
            <a:ext cx="1044838" cy="369332"/>
          </a:xfrm>
          <a:prstGeom prst="rect">
            <a:avLst/>
          </a:prstGeom>
        </p:spPr>
        <p:txBody>
          <a:bodyPr wrap="none">
            <a:spAutoFit/>
          </a:bodyPr>
          <a:lstStyle/>
          <a:p>
            <a:r>
              <a:rPr lang="en-GB" dirty="0" err="1"/>
              <a:t>basicrobot</a:t>
            </a:r>
            <a:endParaRPr lang="en-GB" dirty="0"/>
          </a:p>
        </p:txBody>
      </p:sp>
      <p:sp>
        <p:nvSpPr>
          <p:cNvPr id="33" name="Ovale 33">
            <a:extLst>
              <a:ext uri="{FF2B5EF4-FFF2-40B4-BE49-F238E27FC236}">
                <a16:creationId xmlns="" xmlns:a16="http://schemas.microsoft.com/office/drawing/2014/main"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2278391" y="2529230"/>
            <a:ext cx="543053" cy="493108"/>
            <a:chOff x="4403491" y="4276791"/>
            <a:chExt cx="749721" cy="720080"/>
          </a:xfrm>
        </p:grpSpPr>
        <p:sp>
          <p:nvSpPr>
            <p:cNvPr id="35" name="Ovale 33">
              <a:extLst>
                <a:ext uri="{FF2B5EF4-FFF2-40B4-BE49-F238E27FC236}">
                  <a16:creationId xmlns=""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870884" y="2429461"/>
            <a:ext cx="906017"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2247396" y="3499087"/>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39" name="Connettore 2 38"/>
          <p:cNvCxnSpPr>
            <a:stCxn id="35" idx="4"/>
            <a:endCxn id="38" idx="0"/>
          </p:cNvCxnSpPr>
          <p:nvPr/>
        </p:nvCxnSpPr>
        <p:spPr>
          <a:xfrm>
            <a:off x="2549918" y="3022338"/>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1791023" y="2029648"/>
            <a:ext cx="487368" cy="746136"/>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870884" y="3260712"/>
            <a:ext cx="3653908"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2522614" y="2837672"/>
            <a:ext cx="2280048" cy="369332"/>
          </a:xfrm>
          <a:prstGeom prst="rect">
            <a:avLst/>
          </a:prstGeom>
        </p:spPr>
        <p:txBody>
          <a:bodyPr wrap="none">
            <a:spAutoFit/>
          </a:bodyPr>
          <a:lstStyle/>
          <a:p>
            <a:r>
              <a:rPr lang="en-GB" dirty="0" err="1"/>
              <a:t>virtualRobotSupportApp</a:t>
            </a:r>
            <a:endParaRPr lang="en-GB" dirty="0"/>
          </a:p>
        </p:txBody>
      </p:sp>
      <p:grpSp>
        <p:nvGrpSpPr>
          <p:cNvPr id="134" name="Gruppo 133"/>
          <p:cNvGrpSpPr/>
          <p:nvPr/>
        </p:nvGrpSpPr>
        <p:grpSpPr>
          <a:xfrm>
            <a:off x="4524792" y="602223"/>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sp>
        <p:nvSpPr>
          <p:cNvPr id="135" name="Rettangolo 134"/>
          <p:cNvSpPr/>
          <p:nvPr/>
        </p:nvSpPr>
        <p:spPr>
          <a:xfrm>
            <a:off x="349506" y="1478760"/>
            <a:ext cx="1226618" cy="369332"/>
          </a:xfrm>
          <a:prstGeom prst="rect">
            <a:avLst/>
          </a:prstGeom>
        </p:spPr>
        <p:txBody>
          <a:bodyPr wrap="none">
            <a:spAutoFit/>
          </a:bodyPr>
          <a:lstStyle/>
          <a:p>
            <a:r>
              <a:rPr lang="it-IT" dirty="0"/>
              <a:t>w | s | h …</a:t>
            </a:r>
          </a:p>
        </p:txBody>
      </p:sp>
      <p:cxnSp>
        <p:nvCxnSpPr>
          <p:cNvPr id="136" name="Connettore 2 135"/>
          <p:cNvCxnSpPr/>
          <p:nvPr/>
        </p:nvCxnSpPr>
        <p:spPr>
          <a:xfrm>
            <a:off x="810068" y="1893748"/>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7" name="Ovale 136"/>
          <p:cNvSpPr/>
          <p:nvPr/>
        </p:nvSpPr>
        <p:spPr>
          <a:xfrm>
            <a:off x="5834997" y="3798398"/>
            <a:ext cx="112207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200" dirty="0" err="1"/>
              <a:t>endwork</a:t>
            </a:r>
            <a:endParaRPr lang="en-GB" sz="1200" dirty="0"/>
          </a:p>
        </p:txBody>
      </p:sp>
      <p:sp>
        <p:nvSpPr>
          <p:cNvPr id="138" name="Ovale 137"/>
          <p:cNvSpPr/>
          <p:nvPr/>
        </p:nvSpPr>
        <p:spPr>
          <a:xfrm>
            <a:off x="4527127" y="490204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init</a:t>
            </a:r>
            <a:endParaRPr lang="en-GB" sz="1200" dirty="0"/>
          </a:p>
        </p:txBody>
      </p:sp>
      <p:sp>
        <p:nvSpPr>
          <p:cNvPr id="139" name="Ovale 138"/>
          <p:cNvSpPr/>
          <p:nvPr/>
        </p:nvSpPr>
        <p:spPr>
          <a:xfrm>
            <a:off x="4383111" y="516084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140" name="Connettore 4 139"/>
          <p:cNvCxnSpPr/>
          <p:nvPr/>
        </p:nvCxnSpPr>
        <p:spPr>
          <a:xfrm flipV="1">
            <a:off x="5247207" y="5234772"/>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1"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5290988" y="4956462"/>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142" name="Ovale 141"/>
          <p:cNvSpPr/>
          <p:nvPr/>
        </p:nvSpPr>
        <p:spPr>
          <a:xfrm>
            <a:off x="5833672" y="4910736"/>
            <a:ext cx="112340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waitcmd</a:t>
            </a:r>
            <a:endParaRPr lang="en-GB" sz="1200" dirty="0"/>
          </a:p>
        </p:txBody>
      </p:sp>
      <p:cxnSp>
        <p:nvCxnSpPr>
          <p:cNvPr id="143" name="Connettore 4 142"/>
          <p:cNvCxnSpPr>
            <a:stCxn id="147" idx="4"/>
            <a:endCxn id="142" idx="3"/>
          </p:cNvCxnSpPr>
          <p:nvPr/>
        </p:nvCxnSpPr>
        <p:spPr>
          <a:xfrm rot="5400000" flipH="1">
            <a:off x="6675395" y="4786696"/>
            <a:ext cx="830953" cy="2185363"/>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44"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7401041" y="6267261"/>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145" name="Connettore 4 144"/>
          <p:cNvCxnSpPr>
            <a:stCxn id="142" idx="0"/>
            <a:endCxn id="137" idx="4"/>
          </p:cNvCxnSpPr>
          <p:nvPr/>
        </p:nvCxnSpPr>
        <p:spPr>
          <a:xfrm rot="5400000" flipH="1" flipV="1">
            <a:off x="6163571" y="4678272"/>
            <a:ext cx="464266" cy="66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6" name="Rettangolo 145"/>
          <p:cNvSpPr/>
          <p:nvPr/>
        </p:nvSpPr>
        <p:spPr>
          <a:xfrm>
            <a:off x="5786697" y="4361124"/>
            <a:ext cx="508473" cy="338554"/>
          </a:xfrm>
          <a:prstGeom prst="rect">
            <a:avLst/>
          </a:prstGeom>
        </p:spPr>
        <p:txBody>
          <a:bodyPr wrap="none">
            <a:spAutoFit/>
          </a:bodyPr>
          <a:lstStyle/>
          <a:p>
            <a:r>
              <a:rPr lang="en-GB" sz="1600" b="1" dirty="0">
                <a:solidFill>
                  <a:srgbClr val="00B0F0"/>
                </a:solidFill>
              </a:rPr>
              <a:t>end</a:t>
            </a:r>
          </a:p>
        </p:txBody>
      </p:sp>
      <p:sp>
        <p:nvSpPr>
          <p:cNvPr id="147" name="Ovale 146"/>
          <p:cNvSpPr/>
          <p:nvPr/>
        </p:nvSpPr>
        <p:spPr>
          <a:xfrm>
            <a:off x="7507896" y="5646781"/>
            <a:ext cx="135131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execcmd</a:t>
            </a:r>
            <a:endParaRPr lang="en-GB" sz="1600" dirty="0"/>
          </a:p>
        </p:txBody>
      </p:sp>
      <p:cxnSp>
        <p:nvCxnSpPr>
          <p:cNvPr id="148" name="Connettore 4 147"/>
          <p:cNvCxnSpPr>
            <a:stCxn id="142" idx="4"/>
            <a:endCxn id="147" idx="2"/>
          </p:cNvCxnSpPr>
          <p:nvPr/>
        </p:nvCxnSpPr>
        <p:spPr>
          <a:xfrm rot="16200000" flipH="1">
            <a:off x="6745630" y="5208550"/>
            <a:ext cx="412009" cy="111252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6786140" y="5624633"/>
            <a:ext cx="548548" cy="338554"/>
          </a:xfrm>
          <a:prstGeom prst="rect">
            <a:avLst/>
          </a:prstGeom>
        </p:spPr>
        <p:txBody>
          <a:bodyPr wrap="none">
            <a:spAutoFit/>
          </a:bodyPr>
          <a:lstStyle/>
          <a:p>
            <a:r>
              <a:rPr lang="en-GB" sz="1600" b="1" dirty="0" err="1">
                <a:solidFill>
                  <a:srgbClr val="00B0F0"/>
                </a:solidFill>
              </a:rPr>
              <a:t>cmd</a:t>
            </a:r>
            <a:endParaRPr lang="en-GB" sz="1600" b="1" dirty="0">
              <a:solidFill>
                <a:srgbClr val="00B0F0"/>
              </a:solidFill>
            </a:endParaRPr>
          </a:p>
        </p:txBody>
      </p:sp>
      <p:sp>
        <p:nvSpPr>
          <p:cNvPr id="184" name="Ovale 183"/>
          <p:cNvSpPr/>
          <p:nvPr/>
        </p:nvSpPr>
        <p:spPr>
          <a:xfrm>
            <a:off x="7459799" y="4902045"/>
            <a:ext cx="14910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handlesensor</a:t>
            </a:r>
            <a:endParaRPr lang="en-GB" sz="1200" dirty="0"/>
          </a:p>
        </p:txBody>
      </p:sp>
      <p:cxnSp>
        <p:nvCxnSpPr>
          <p:cNvPr id="185" name="Connettore 4 184"/>
          <p:cNvCxnSpPr>
            <a:stCxn id="142" idx="6"/>
            <a:endCxn id="184" idx="2"/>
          </p:cNvCxnSpPr>
          <p:nvPr/>
        </p:nvCxnSpPr>
        <p:spPr>
          <a:xfrm flipV="1">
            <a:off x="6957074" y="5226081"/>
            <a:ext cx="502725" cy="869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90" name="Rettangolo 189"/>
          <p:cNvSpPr/>
          <p:nvPr/>
        </p:nvSpPr>
        <p:spPr>
          <a:xfrm>
            <a:off x="6834419" y="4787163"/>
            <a:ext cx="745717" cy="338554"/>
          </a:xfrm>
          <a:prstGeom prst="rect">
            <a:avLst/>
          </a:prstGeom>
        </p:spPr>
        <p:txBody>
          <a:bodyPr wrap="none">
            <a:spAutoFit/>
          </a:bodyPr>
          <a:lstStyle/>
          <a:p>
            <a:r>
              <a:rPr lang="en-GB" sz="1600" b="1" dirty="0">
                <a:solidFill>
                  <a:srgbClr val="00B0F0"/>
                </a:solidFill>
              </a:rPr>
              <a:t>sensor</a:t>
            </a:r>
          </a:p>
        </p:txBody>
      </p:sp>
      <p:cxnSp>
        <p:nvCxnSpPr>
          <p:cNvPr id="192" name="Connettore 4 191"/>
          <p:cNvCxnSpPr>
            <a:stCxn id="184" idx="0"/>
            <a:endCxn id="142" idx="7"/>
          </p:cNvCxnSpPr>
          <p:nvPr/>
        </p:nvCxnSpPr>
        <p:spPr>
          <a:xfrm rot="16200000" flipH="1" flipV="1">
            <a:off x="7447133" y="4247467"/>
            <a:ext cx="103599" cy="1412753"/>
          </a:xfrm>
          <a:prstGeom prst="bentConnector3">
            <a:avLst>
              <a:gd name="adj1" fmla="val -220659"/>
            </a:avLst>
          </a:prstGeom>
          <a:ln>
            <a:tailEnd type="arrow"/>
          </a:ln>
        </p:spPr>
        <p:style>
          <a:lnRef idx="1">
            <a:schemeClr val="accent1"/>
          </a:lnRef>
          <a:fillRef idx="0">
            <a:schemeClr val="accent1"/>
          </a:fillRef>
          <a:effectRef idx="0">
            <a:schemeClr val="accent1"/>
          </a:effectRef>
          <a:fontRef idx="minor">
            <a:schemeClr val="tx1"/>
          </a:fontRef>
        </p:style>
      </p:cxnSp>
      <p:sp>
        <p:nvSpPr>
          <p:cNvPr id="195"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7733705" y="444646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45" name="Connettore 4 44"/>
          <p:cNvCxnSpPr>
            <a:stCxn id="75" idx="1"/>
            <a:endCxn id="6" idx="3"/>
          </p:cNvCxnSpPr>
          <p:nvPr/>
        </p:nvCxnSpPr>
        <p:spPr>
          <a:xfrm rot="10800000" flipV="1">
            <a:off x="2019961" y="479505"/>
            <a:ext cx="1843645" cy="1378723"/>
          </a:xfrm>
          <a:prstGeom prst="bentConnector3">
            <a:avLst>
              <a:gd name="adj1" fmla="val 15663"/>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781508" y="995260"/>
            <a:ext cx="777521" cy="369332"/>
          </a:xfrm>
          <a:prstGeom prst="rect">
            <a:avLst/>
          </a:prstGeom>
        </p:spPr>
        <p:txBody>
          <a:bodyPr wrap="none">
            <a:spAutoFit/>
          </a:bodyPr>
          <a:lstStyle/>
          <a:p>
            <a:r>
              <a:rPr lang="en-GB" dirty="0"/>
              <a:t>publish</a:t>
            </a:r>
          </a:p>
        </p:txBody>
      </p:sp>
      <p:grpSp>
        <p:nvGrpSpPr>
          <p:cNvPr id="11" name="Gruppo 10"/>
          <p:cNvGrpSpPr/>
          <p:nvPr/>
        </p:nvGrpSpPr>
        <p:grpSpPr>
          <a:xfrm>
            <a:off x="5196163" y="1966857"/>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471078" y="53359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5400000" flipH="1" flipV="1">
            <a:off x="2554650" y="1233252"/>
            <a:ext cx="475983"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21444" y="1089112"/>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is_a</a:t>
            </a:r>
            <a:endParaRPr lang="en-GB" b="1" dirty="0">
              <a:solidFill>
                <a:srgbClr val="C00000"/>
              </a:solidFill>
              <a:latin typeface="Arial" panose="020B0604020202020204" pitchFamily="34" charset="0"/>
              <a:cs typeface="Arial" panose="020B0604020202020204" pitchFamily="34" charset="0"/>
            </a:endParaRPr>
          </a:p>
        </p:txBody>
      </p:sp>
      <p:cxnSp>
        <p:nvCxnSpPr>
          <p:cNvPr id="27" name="Connettore 4 26"/>
          <p:cNvCxnSpPr>
            <a:stCxn id="51" idx="17"/>
            <a:endCxn id="75" idx="3"/>
          </p:cNvCxnSpPr>
          <p:nvPr/>
        </p:nvCxnSpPr>
        <p:spPr>
          <a:xfrm flipV="1">
            <a:off x="5826526" y="479506"/>
            <a:ext cx="156570" cy="1534665"/>
          </a:xfrm>
          <a:prstGeom prst="bentConnector3">
            <a:avLst>
              <a:gd name="adj1" fmla="val 41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469995" y="1205441"/>
            <a:ext cx="1064522" cy="369332"/>
          </a:xfrm>
          <a:prstGeom prst="rect">
            <a:avLst/>
          </a:prstGeom>
        </p:spPr>
        <p:txBody>
          <a:bodyPr wrap="none">
            <a:spAutoFit/>
          </a:bodyPr>
          <a:lstStyle/>
          <a:p>
            <a:r>
              <a:rPr lang="en-GB" dirty="0"/>
              <a:t>subscribed</a:t>
            </a:r>
          </a:p>
        </p:txBody>
      </p:sp>
      <p:sp>
        <p:nvSpPr>
          <p:cNvPr id="73" name="Rettangolo 72"/>
          <p:cNvSpPr/>
          <p:nvPr/>
        </p:nvSpPr>
        <p:spPr>
          <a:xfrm>
            <a:off x="3029030" y="5160844"/>
            <a:ext cx="1226618" cy="369332"/>
          </a:xfrm>
          <a:prstGeom prst="rect">
            <a:avLst/>
          </a:prstGeom>
        </p:spPr>
        <p:txBody>
          <a:bodyPr wrap="none">
            <a:spAutoFit/>
          </a:bodyPr>
          <a:lstStyle/>
          <a:p>
            <a:r>
              <a:rPr lang="it-IT" dirty="0"/>
              <a:t>w | s | h …</a:t>
            </a:r>
          </a:p>
        </p:txBody>
      </p:sp>
      <p:grpSp>
        <p:nvGrpSpPr>
          <p:cNvPr id="62" name="Gruppo 82">
            <a:extLst>
              <a:ext uri="{FF2B5EF4-FFF2-40B4-BE49-F238E27FC236}">
                <a16:creationId xmlns="" xmlns:a16="http://schemas.microsoft.com/office/drawing/2014/main" id="{12D969AC-9EB0-4CF5-9EE5-D0DD7ACA9C72}"/>
              </a:ext>
            </a:extLst>
          </p:cNvPr>
          <p:cNvGrpSpPr/>
          <p:nvPr/>
        </p:nvGrpSpPr>
        <p:grpSpPr>
          <a:xfrm>
            <a:off x="457736" y="209656"/>
            <a:ext cx="866156" cy="763297"/>
            <a:chOff x="1194666" y="2417771"/>
            <a:chExt cx="866156" cy="763297"/>
          </a:xfrm>
        </p:grpSpPr>
        <p:sp>
          <p:nvSpPr>
            <p:cNvPr id="64"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5"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6"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67" name="Connettore 4 66"/>
          <p:cNvCxnSpPr>
            <a:stCxn id="5" idx="1"/>
            <a:endCxn id="64" idx="6"/>
          </p:cNvCxnSpPr>
          <p:nvPr/>
        </p:nvCxnSpPr>
        <p:spPr>
          <a:xfrm rot="16200000" flipV="1">
            <a:off x="1197854" y="738951"/>
            <a:ext cx="858330" cy="6062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Rettangolo 68"/>
          <p:cNvSpPr/>
          <p:nvPr/>
        </p:nvSpPr>
        <p:spPr>
          <a:xfrm>
            <a:off x="1263598" y="227263"/>
            <a:ext cx="1594860" cy="369332"/>
          </a:xfrm>
          <a:prstGeom prst="rect">
            <a:avLst/>
          </a:prstGeom>
        </p:spPr>
        <p:txBody>
          <a:bodyPr wrap="none">
            <a:spAutoFit/>
          </a:bodyPr>
          <a:lstStyle/>
          <a:p>
            <a:r>
              <a:rPr lang="en-GB" dirty="0"/>
              <a:t>Ref to the owner</a:t>
            </a:r>
          </a:p>
        </p:txBody>
      </p:sp>
      <p:cxnSp>
        <p:nvCxnSpPr>
          <p:cNvPr id="70" name="Connettore 1 69"/>
          <p:cNvCxnSpPr/>
          <p:nvPr/>
        </p:nvCxnSpPr>
        <p:spPr>
          <a:xfrm>
            <a:off x="396043" y="1089112"/>
            <a:ext cx="1925969"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pic>
        <p:nvPicPr>
          <p:cNvPr id="7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2813" y="1843207"/>
            <a:ext cx="903350" cy="925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Rettangolo 74"/>
          <p:cNvSpPr/>
          <p:nvPr/>
        </p:nvSpPr>
        <p:spPr>
          <a:xfrm>
            <a:off x="3863605" y="325617"/>
            <a:ext cx="2119491"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basicrobot</a:t>
            </a:r>
            <a:r>
              <a:rPr lang="en-GB" sz="1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3580028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riangolo isoscele 4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52</a:t>
            </a:fld>
            <a:endParaRPr lang="en-GB"/>
          </a:p>
        </p:txBody>
      </p:sp>
      <p:grpSp>
        <p:nvGrpSpPr>
          <p:cNvPr id="4" name="Gruppo 82">
            <a:extLst>
              <a:ext uri="{FF2B5EF4-FFF2-40B4-BE49-F238E27FC236}">
                <a16:creationId xmlns=""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2811014" y="2227587"/>
            <a:ext cx="1044838" cy="369332"/>
          </a:xfrm>
          <a:prstGeom prst="rect">
            <a:avLst/>
          </a:prstGeom>
        </p:spPr>
        <p:txBody>
          <a:bodyPr wrap="none">
            <a:spAutoFit/>
          </a:bodyPr>
          <a:lstStyle/>
          <a:p>
            <a:r>
              <a:rPr lang="en-GB" dirty="0" err="1"/>
              <a:t>basicrobot</a:t>
            </a:r>
            <a:endParaRPr lang="en-GB" dirty="0"/>
          </a:p>
        </p:txBody>
      </p:sp>
      <p:sp>
        <p:nvSpPr>
          <p:cNvPr id="12" name="Rettangolo 11"/>
          <p:cNvSpPr/>
          <p:nvPr/>
        </p:nvSpPr>
        <p:spPr>
          <a:xfrm>
            <a:off x="3756592" y="2856054"/>
            <a:ext cx="1263616" cy="369332"/>
          </a:xfrm>
          <a:prstGeom prst="rect">
            <a:avLst/>
          </a:prstGeom>
        </p:spPr>
        <p:txBody>
          <a:bodyPr wrap="none">
            <a:spAutoFit/>
          </a:bodyPr>
          <a:lstStyle/>
          <a:p>
            <a:r>
              <a:rPr lang="en-GB" dirty="0" err="1"/>
              <a:t>mqttSupport</a:t>
            </a:r>
            <a:endParaRPr lang="en-GB" dirty="0"/>
          </a:p>
        </p:txBody>
      </p:sp>
      <p:sp>
        <p:nvSpPr>
          <p:cNvPr id="13" name="Rettangolo 12"/>
          <p:cNvSpPr/>
          <p:nvPr/>
        </p:nvSpPr>
        <p:spPr>
          <a:xfrm>
            <a:off x="4671730" y="752520"/>
            <a:ext cx="2682145" cy="369332"/>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dirty="0">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unibo</a:t>
            </a:r>
            <a:r>
              <a:rPr lang="en-GB" b="1" dirty="0">
                <a:solidFill>
                  <a:srgbClr val="1318ED"/>
                </a:solidFill>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qak</a:t>
            </a:r>
            <a:r>
              <a:rPr lang="en-GB" b="1" dirty="0">
                <a:solidFill>
                  <a:srgbClr val="1318ED"/>
                </a:solidFill>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basicrobot</a:t>
            </a:r>
            <a:r>
              <a:rPr lang="en-GB" dirty="0">
                <a:latin typeface="Arial" panose="020B0604020202020204" pitchFamily="34" charset="0"/>
                <a:cs typeface="Arial" panose="020B0604020202020204" pitchFamily="34" charset="0"/>
              </a:rPr>
              <a:t>"</a:t>
            </a:r>
          </a:p>
        </p:txBody>
      </p:sp>
      <p:sp>
        <p:nvSpPr>
          <p:cNvPr id="14" name="Esagono 13"/>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asellaDiTesto 14"/>
          <p:cNvSpPr txBox="1"/>
          <p:nvPr/>
        </p:nvSpPr>
        <p:spPr>
          <a:xfrm>
            <a:off x="5433360" y="1618536"/>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cxnSp>
        <p:nvCxnSpPr>
          <p:cNvPr id="20" name="Connettore 4 19"/>
          <p:cNvCxnSpPr>
            <a:stCxn id="14" idx="2"/>
          </p:cNvCxnSpPr>
          <p:nvPr/>
        </p:nvCxnSpPr>
        <p:spPr>
          <a:xfrm rot="5400000">
            <a:off x="3920661" y="1165915"/>
            <a:ext cx="522521" cy="2564472"/>
          </a:xfrm>
          <a:prstGeom prst="bentConnector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grpSp>
        <p:nvGrpSpPr>
          <p:cNvPr id="24" name="Gruppo 82">
            <a:extLst>
              <a:ext uri="{FF2B5EF4-FFF2-40B4-BE49-F238E27FC236}">
                <a16:creationId xmlns="" xmlns:a16="http://schemas.microsoft.com/office/drawing/2014/main" id="{12D969AC-9EB0-4CF5-9EE5-D0DD7ACA9C72}"/>
              </a:ext>
            </a:extLst>
          </p:cNvPr>
          <p:cNvGrpSpPr/>
          <p:nvPr/>
        </p:nvGrpSpPr>
        <p:grpSpPr>
          <a:xfrm>
            <a:off x="1020111" y="470580"/>
            <a:ext cx="866156" cy="763297"/>
            <a:chOff x="1194666" y="2417771"/>
            <a:chExt cx="866156" cy="763297"/>
          </a:xfrm>
        </p:grpSpPr>
        <p:sp>
          <p:nvSpPr>
            <p:cNvPr id="25"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8" name="Connettore 4 27"/>
          <p:cNvCxnSpPr>
            <a:endCxn id="14" idx="0"/>
          </p:cNvCxnSpPr>
          <p:nvPr/>
        </p:nvCxnSpPr>
        <p:spPr>
          <a:xfrm rot="10800000" flipV="1">
            <a:off x="6142888" y="1812309"/>
            <a:ext cx="1381440" cy="3851"/>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6382445" y="1784984"/>
            <a:ext cx="777521" cy="369332"/>
          </a:xfrm>
          <a:prstGeom prst="rect">
            <a:avLst/>
          </a:prstGeom>
        </p:spPr>
        <p:txBody>
          <a:bodyPr wrap="none">
            <a:spAutoFit/>
          </a:bodyPr>
          <a:lstStyle/>
          <a:p>
            <a:r>
              <a:rPr lang="en-GB" dirty="0"/>
              <a:t>publish</a:t>
            </a:r>
          </a:p>
        </p:txBody>
      </p:sp>
      <p:sp>
        <p:nvSpPr>
          <p:cNvPr id="33" name="Ovale 33">
            <a:extLst>
              <a:ext uri="{FF2B5EF4-FFF2-40B4-BE49-F238E27FC236}">
                <a16:creationId xmlns="" xmlns:a16="http://schemas.microsoft.com/office/drawing/2014/main" id="{A4E6BBEC-1E11-48AC-9881-2BCB8F6CF48A}"/>
              </a:ext>
            </a:extLst>
          </p:cNvPr>
          <p:cNvSpPr/>
          <p:nvPr/>
        </p:nvSpPr>
        <p:spPr>
          <a:xfrm>
            <a:off x="5127666" y="5965195"/>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3176525" y="3259455"/>
            <a:ext cx="543053" cy="493108"/>
            <a:chOff x="4403491" y="4276791"/>
            <a:chExt cx="749721" cy="720080"/>
          </a:xfrm>
        </p:grpSpPr>
        <p:sp>
          <p:nvSpPr>
            <p:cNvPr id="35" name="Ovale 33">
              <a:extLst>
                <a:ext uri="{FF2B5EF4-FFF2-40B4-BE49-F238E27FC236}">
                  <a16:creationId xmlns=""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1769018" y="3159686"/>
            <a:ext cx="906017"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3145530" y="422931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39" name="Connettore 2 38"/>
          <p:cNvCxnSpPr>
            <a:stCxn id="35" idx="4"/>
            <a:endCxn id="38" idx="0"/>
          </p:cNvCxnSpPr>
          <p:nvPr/>
        </p:nvCxnSpPr>
        <p:spPr>
          <a:xfrm>
            <a:off x="3448052" y="3752563"/>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2689157" y="2802887"/>
            <a:ext cx="487368" cy="703122"/>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53" name="Rettangolo 52"/>
          <p:cNvSpPr/>
          <p:nvPr/>
        </p:nvSpPr>
        <p:spPr>
          <a:xfrm>
            <a:off x="7311526" y="1833979"/>
            <a:ext cx="1236621" cy="369332"/>
          </a:xfrm>
          <a:prstGeom prst="rect">
            <a:avLst/>
          </a:prstGeom>
        </p:spPr>
        <p:txBody>
          <a:bodyPr wrap="none">
            <a:spAutoFit/>
          </a:bodyPr>
          <a:lstStyle/>
          <a:p>
            <a:r>
              <a:rPr lang="en-GB" dirty="0"/>
              <a:t>‘alien’ entity</a:t>
            </a:r>
          </a:p>
        </p:txBody>
      </p:sp>
      <p:sp>
        <p:nvSpPr>
          <p:cNvPr id="54" name="Figura a mano libera 53"/>
          <p:cNvSpPr/>
          <p:nvPr/>
        </p:nvSpPr>
        <p:spPr>
          <a:xfrm>
            <a:off x="7627997" y="1482788"/>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Connettore 4 68"/>
          <p:cNvCxnSpPr>
            <a:stCxn id="25" idx="4"/>
            <a:endCxn id="6" idx="1"/>
          </p:cNvCxnSpPr>
          <p:nvPr/>
        </p:nvCxnSpPr>
        <p:spPr>
          <a:xfrm rot="16200000" flipH="1">
            <a:off x="1287018" y="1458266"/>
            <a:ext cx="1397591" cy="948812"/>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768700" y="4016797"/>
            <a:ext cx="4654226"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80" name="Connettore 1 79"/>
          <p:cNvCxnSpPr/>
          <p:nvPr/>
        </p:nvCxnSpPr>
        <p:spPr>
          <a:xfrm>
            <a:off x="822249" y="1429111"/>
            <a:ext cx="4456543"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3" name="Rettangolo 82"/>
          <p:cNvSpPr/>
          <p:nvPr/>
        </p:nvSpPr>
        <p:spPr>
          <a:xfrm>
            <a:off x="1886267" y="689171"/>
            <a:ext cx="1466427" cy="646331"/>
          </a:xfrm>
          <a:prstGeom prst="rect">
            <a:avLst/>
          </a:prstGeom>
        </p:spPr>
        <p:txBody>
          <a:bodyPr wrap="none">
            <a:spAutoFit/>
          </a:bodyPr>
          <a:lstStyle/>
          <a:p>
            <a:r>
              <a:rPr lang="en-GB" dirty="0" err="1"/>
              <a:t>localController</a:t>
            </a:r>
            <a:endParaRPr lang="en-GB" dirty="0"/>
          </a:p>
          <a:p>
            <a:r>
              <a:rPr lang="en-GB" dirty="0"/>
              <a:t>(owner)</a:t>
            </a:r>
          </a:p>
        </p:txBody>
      </p:sp>
      <p:cxnSp>
        <p:nvCxnSpPr>
          <p:cNvPr id="84" name="Connettore 4 83"/>
          <p:cNvCxnSpPr>
            <a:stCxn id="5" idx="1"/>
            <a:endCxn id="26" idx="2"/>
          </p:cNvCxnSpPr>
          <p:nvPr/>
        </p:nvCxnSpPr>
        <p:spPr>
          <a:xfrm rot="16200000" flipV="1">
            <a:off x="1354549" y="770751"/>
            <a:ext cx="1280010" cy="1667452"/>
          </a:xfrm>
          <a:prstGeom prst="bentConnector3">
            <a:avLst>
              <a:gd name="adj1" fmla="val 50000"/>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3420748" y="3430863"/>
            <a:ext cx="2280048" cy="369332"/>
          </a:xfrm>
          <a:prstGeom prst="rect">
            <a:avLst/>
          </a:prstGeom>
        </p:spPr>
        <p:txBody>
          <a:bodyPr wrap="none">
            <a:spAutoFit/>
          </a:bodyPr>
          <a:lstStyle/>
          <a:p>
            <a:r>
              <a:rPr lang="en-GB" dirty="0" err="1"/>
              <a:t>virtualRobotSupportApp</a:t>
            </a:r>
            <a:endParaRPr lang="en-GB" dirty="0"/>
          </a:p>
        </p:txBody>
      </p:sp>
      <p:sp>
        <p:nvSpPr>
          <p:cNvPr id="89" name="Rettangolo 88"/>
          <p:cNvSpPr/>
          <p:nvPr/>
        </p:nvSpPr>
        <p:spPr>
          <a:xfrm>
            <a:off x="2899685" y="1482788"/>
            <a:ext cx="906017" cy="430887"/>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a:p>
            <a:r>
              <a:rPr lang="it-IT" sz="1100" dirty="0" err="1">
                <a:latin typeface="Arial" panose="020B0604020202020204" pitchFamily="34" charset="0"/>
                <a:cs typeface="Arial" panose="020B0604020202020204" pitchFamily="34" charset="0"/>
              </a:rPr>
              <a:t>propagated</a:t>
            </a:r>
            <a:endParaRPr lang="en-GB" sz="1100" dirty="0">
              <a:latin typeface="Arial" panose="020B0604020202020204" pitchFamily="34" charset="0"/>
              <a:cs typeface="Arial" panose="020B0604020202020204" pitchFamily="34" charset="0"/>
            </a:endParaRPr>
          </a:p>
        </p:txBody>
      </p:sp>
      <p:grpSp>
        <p:nvGrpSpPr>
          <p:cNvPr id="109" name="Gruppo 82">
            <a:extLst>
              <a:ext uri="{FF2B5EF4-FFF2-40B4-BE49-F238E27FC236}">
                <a16:creationId xmlns="" xmlns:a16="http://schemas.microsoft.com/office/drawing/2014/main" id="{12D969AC-9EB0-4CF5-9EE5-D0DD7ACA9C72}"/>
              </a:ext>
            </a:extLst>
          </p:cNvPr>
          <p:cNvGrpSpPr/>
          <p:nvPr/>
        </p:nvGrpSpPr>
        <p:grpSpPr>
          <a:xfrm>
            <a:off x="5729081" y="4254116"/>
            <a:ext cx="866156" cy="763297"/>
            <a:chOff x="1194666" y="2417771"/>
            <a:chExt cx="866156" cy="763297"/>
          </a:xfrm>
        </p:grpSpPr>
        <p:sp>
          <p:nvSpPr>
            <p:cNvPr id="110"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1"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2"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3" name="Rettangolo 112"/>
          <p:cNvSpPr/>
          <p:nvPr/>
        </p:nvSpPr>
        <p:spPr>
          <a:xfrm>
            <a:off x="6058762" y="3895386"/>
            <a:ext cx="1678986" cy="369332"/>
          </a:xfrm>
          <a:prstGeom prst="rect">
            <a:avLst/>
          </a:prstGeom>
        </p:spPr>
        <p:txBody>
          <a:bodyPr wrap="none">
            <a:spAutoFit/>
          </a:bodyPr>
          <a:lstStyle/>
          <a:p>
            <a:r>
              <a:rPr lang="en-GB" dirty="0" err="1"/>
              <a:t>remoteController</a:t>
            </a:r>
            <a:endParaRPr lang="en-GB" dirty="0"/>
          </a:p>
        </p:txBody>
      </p:sp>
      <p:cxnSp>
        <p:nvCxnSpPr>
          <p:cNvPr id="114" name="Connettore 4 113"/>
          <p:cNvCxnSpPr>
            <a:stCxn id="110" idx="1"/>
            <a:endCxn id="14" idx="1"/>
          </p:cNvCxnSpPr>
          <p:nvPr/>
        </p:nvCxnSpPr>
        <p:spPr>
          <a:xfrm rot="5400000" flipH="1" flipV="1">
            <a:off x="4848469" y="3293733"/>
            <a:ext cx="2215895" cy="221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5955310" y="2386245"/>
            <a:ext cx="1289135" cy="646331"/>
          </a:xfrm>
          <a:prstGeom prst="rect">
            <a:avLst/>
          </a:prstGeom>
        </p:spPr>
        <p:txBody>
          <a:bodyPr wrap="none">
            <a:spAutoFit/>
          </a:bodyPr>
          <a:lstStyle/>
          <a:p>
            <a:r>
              <a:rPr lang="en-GB" dirty="0"/>
              <a:t>publish</a:t>
            </a:r>
          </a:p>
          <a:p>
            <a:r>
              <a:rPr lang="it-IT" dirty="0"/>
              <a:t>(a </a:t>
            </a:r>
            <a:r>
              <a:rPr lang="it-IT" dirty="0" err="1"/>
              <a:t>command</a:t>
            </a:r>
            <a:r>
              <a:rPr lang="it-IT" dirty="0"/>
              <a:t>)</a:t>
            </a:r>
            <a:endParaRPr lang="en-GB" dirty="0"/>
          </a:p>
        </p:txBody>
      </p:sp>
      <p:sp>
        <p:nvSpPr>
          <p:cNvPr id="129" name="Rettangolo 128"/>
          <p:cNvSpPr/>
          <p:nvPr/>
        </p:nvSpPr>
        <p:spPr>
          <a:xfrm>
            <a:off x="606593" y="2538645"/>
            <a:ext cx="1008609" cy="646331"/>
          </a:xfrm>
          <a:prstGeom prst="rect">
            <a:avLst/>
          </a:prstGeom>
        </p:spPr>
        <p:txBody>
          <a:bodyPr wrap="none">
            <a:spAutoFit/>
          </a:bodyPr>
          <a:lstStyle/>
          <a:p>
            <a:r>
              <a:rPr lang="it-IT" dirty="0" err="1"/>
              <a:t>command</a:t>
            </a:r>
            <a:endParaRPr lang="it-IT" dirty="0"/>
          </a:p>
          <a:p>
            <a:r>
              <a:rPr lang="it-IT" dirty="0" err="1"/>
              <a:t>dispacth</a:t>
            </a:r>
            <a:endParaRPr lang="en-GB" dirty="0"/>
          </a:p>
        </p:txBody>
      </p:sp>
    </p:spTree>
    <p:extLst>
      <p:ext uri="{BB962C8B-B14F-4D97-AF65-F5344CB8AC3E}">
        <p14:creationId xmlns:p14="http://schemas.microsoft.com/office/powerpoint/2010/main" val="19862105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ttore 4 41"/>
          <p:cNvCxnSpPr>
            <a:stCxn id="5" idx="6"/>
            <a:endCxn id="48" idx="2"/>
          </p:cNvCxnSpPr>
          <p:nvPr/>
        </p:nvCxnSpPr>
        <p:spPr>
          <a:xfrm flipV="1">
            <a:off x="4337992" y="1922525"/>
            <a:ext cx="478676" cy="967508"/>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53</a:t>
            </a:fld>
            <a:endParaRPr lang="en-GB"/>
          </a:p>
        </p:txBody>
      </p:sp>
      <p:grpSp>
        <p:nvGrpSpPr>
          <p:cNvPr id="14" name="Gruppo 13"/>
          <p:cNvGrpSpPr/>
          <p:nvPr/>
        </p:nvGrpSpPr>
        <p:grpSpPr>
          <a:xfrm>
            <a:off x="2928808" y="2237753"/>
            <a:ext cx="1696867" cy="1234655"/>
            <a:chOff x="2460219" y="2004003"/>
            <a:chExt cx="1696867" cy="1234655"/>
          </a:xfrm>
        </p:grpSpPr>
        <p:sp>
          <p:nvSpPr>
            <p:cNvPr id="13" name="Triangolo isoscele 12"/>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4" name="Gruppo 82">
              <a:extLst>
                <a:ext uri="{FF2B5EF4-FFF2-40B4-BE49-F238E27FC236}">
                  <a16:creationId xmlns=""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sp>
        <p:nvSpPr>
          <p:cNvPr id="15" name="Figura a mano libera 14"/>
          <p:cNvSpPr/>
          <p:nvPr/>
        </p:nvSpPr>
        <p:spPr>
          <a:xfrm>
            <a:off x="668484" y="412648"/>
            <a:ext cx="803732" cy="56038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Gui</a:t>
            </a:r>
            <a:endParaRPr lang="en-GB" dirty="0">
              <a:solidFill>
                <a:schemeClr val="tx1"/>
              </a:solidFill>
            </a:endParaRPr>
          </a:p>
        </p:txBody>
      </p:sp>
      <p:sp>
        <p:nvSpPr>
          <p:cNvPr id="16" name="Rettangolo 15"/>
          <p:cNvSpPr/>
          <p:nvPr/>
        </p:nvSpPr>
        <p:spPr>
          <a:xfrm>
            <a:off x="3615241" y="530246"/>
            <a:ext cx="2119491"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basicrobot</a:t>
            </a:r>
            <a:r>
              <a:rPr lang="en-GB" sz="1400" dirty="0">
                <a:latin typeface="Arial" panose="020B0604020202020204" pitchFamily="34" charset="0"/>
                <a:cs typeface="Arial" panose="020B0604020202020204" pitchFamily="34" charset="0"/>
              </a:rPr>
              <a:t>"</a:t>
            </a:r>
          </a:p>
        </p:txBody>
      </p:sp>
      <p:grpSp>
        <p:nvGrpSpPr>
          <p:cNvPr id="20" name="Gruppo 19"/>
          <p:cNvGrpSpPr/>
          <p:nvPr/>
        </p:nvGrpSpPr>
        <p:grpSpPr>
          <a:xfrm>
            <a:off x="4384619" y="838023"/>
            <a:ext cx="864096" cy="741460"/>
            <a:chOff x="5278792" y="1445431"/>
            <a:chExt cx="864096" cy="741460"/>
          </a:xfrm>
        </p:grpSpPr>
        <p:sp>
          <p:nvSpPr>
            <p:cNvPr id="17" name="Esagono 16"/>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CasellaDiTesto 18"/>
            <p:cNvSpPr txBox="1"/>
            <p:nvPr/>
          </p:nvSpPr>
          <p:spPr>
            <a:xfrm>
              <a:off x="5433360" y="1600717"/>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cxnSp>
        <p:nvCxnSpPr>
          <p:cNvPr id="22" name="Connettore 4 21"/>
          <p:cNvCxnSpPr>
            <a:stCxn id="15" idx="11"/>
            <a:endCxn id="16" idx="1"/>
          </p:cNvCxnSpPr>
          <p:nvPr/>
        </p:nvCxnSpPr>
        <p:spPr>
          <a:xfrm flipV="1">
            <a:off x="1399150" y="684135"/>
            <a:ext cx="2216091" cy="41285"/>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1492468" y="381394"/>
            <a:ext cx="1921232" cy="369332"/>
          </a:xfrm>
          <a:prstGeom prst="rect">
            <a:avLst/>
          </a:prstGeom>
        </p:spPr>
        <p:txBody>
          <a:bodyPr wrap="none">
            <a:spAutoFit/>
          </a:bodyPr>
          <a:lstStyle/>
          <a:p>
            <a:r>
              <a:rPr lang="en-GB" dirty="0"/>
              <a:t>publish </a:t>
            </a:r>
            <a:r>
              <a:rPr lang="en-GB" dirty="0" err="1"/>
              <a:t>cmd</a:t>
            </a:r>
            <a:r>
              <a:rPr lang="en-GB" dirty="0"/>
              <a:t> dispatch</a:t>
            </a:r>
          </a:p>
        </p:txBody>
      </p:sp>
      <p:sp>
        <p:nvSpPr>
          <p:cNvPr id="32" name="Rettangolo 31"/>
          <p:cNvSpPr/>
          <p:nvPr/>
        </p:nvSpPr>
        <p:spPr>
          <a:xfrm>
            <a:off x="4816668" y="2442695"/>
            <a:ext cx="1958870" cy="369332"/>
          </a:xfrm>
          <a:prstGeom prst="rect">
            <a:avLst/>
          </a:prstGeom>
        </p:spPr>
        <p:txBody>
          <a:bodyPr wrap="none">
            <a:spAutoFit/>
          </a:bodyPr>
          <a:lstStyle/>
          <a:p>
            <a:r>
              <a:rPr lang="en-GB" dirty="0"/>
              <a:t>publish  sensor event </a:t>
            </a:r>
          </a:p>
        </p:txBody>
      </p:sp>
      <p:grpSp>
        <p:nvGrpSpPr>
          <p:cNvPr id="33" name="Gruppo 82">
            <a:extLst>
              <a:ext uri="{FF2B5EF4-FFF2-40B4-BE49-F238E27FC236}">
                <a16:creationId xmlns="" xmlns:a16="http://schemas.microsoft.com/office/drawing/2014/main" id="{12D969AC-9EB0-4CF5-9EE5-D0DD7ACA9C72}"/>
              </a:ext>
            </a:extLst>
          </p:cNvPr>
          <p:cNvGrpSpPr/>
          <p:nvPr/>
        </p:nvGrpSpPr>
        <p:grpSpPr>
          <a:xfrm>
            <a:off x="6643254" y="1378413"/>
            <a:ext cx="1529145" cy="763297"/>
            <a:chOff x="1194666" y="2417771"/>
            <a:chExt cx="866156" cy="763297"/>
          </a:xfrm>
        </p:grpSpPr>
        <p:sp>
          <p:nvSpPr>
            <p:cNvPr id="34"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1" name="CasellaDiTesto 40"/>
          <p:cNvSpPr txBox="1"/>
          <p:nvPr/>
        </p:nvSpPr>
        <p:spPr>
          <a:xfrm>
            <a:off x="6716000" y="1569442"/>
            <a:ext cx="1503745" cy="369332"/>
          </a:xfrm>
          <a:prstGeom prst="rect">
            <a:avLst/>
          </a:prstGeom>
          <a:noFill/>
        </p:spPr>
        <p:txBody>
          <a:bodyPr wrap="none" rtlCol="0">
            <a:spAutoFit/>
          </a:bodyPr>
          <a:lstStyle/>
          <a:p>
            <a:r>
              <a:rPr lang="it-IT" dirty="0" err="1"/>
              <a:t>sensorObserver</a:t>
            </a:r>
            <a:endParaRPr lang="en-GB" dirty="0"/>
          </a:p>
        </p:txBody>
      </p:sp>
      <p:cxnSp>
        <p:nvCxnSpPr>
          <p:cNvPr id="44" name="Connettore 4 43"/>
          <p:cNvCxnSpPr>
            <a:stCxn id="48" idx="3"/>
            <a:endCxn id="35" idx="1"/>
          </p:cNvCxnSpPr>
          <p:nvPr/>
        </p:nvCxnSpPr>
        <p:spPr>
          <a:xfrm flipV="1">
            <a:off x="5702487" y="1766329"/>
            <a:ext cx="940767" cy="2308"/>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930848" y="1614748"/>
            <a:ext cx="1771639"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/events</a:t>
            </a:r>
            <a:r>
              <a:rPr lang="en-GB" sz="1400" dirty="0">
                <a:latin typeface="Arial" panose="020B0604020202020204" pitchFamily="34" charset="0"/>
                <a:cs typeface="Arial" panose="020B0604020202020204" pitchFamily="34" charset="0"/>
              </a:rPr>
              <a:t>"</a:t>
            </a:r>
          </a:p>
        </p:txBody>
      </p:sp>
      <p:cxnSp>
        <p:nvCxnSpPr>
          <p:cNvPr id="56" name="Connettore 4 55"/>
          <p:cNvCxnSpPr>
            <a:endCxn id="6" idx="1"/>
          </p:cNvCxnSpPr>
          <p:nvPr/>
        </p:nvCxnSpPr>
        <p:spPr>
          <a:xfrm rot="5400000">
            <a:off x="2265511" y="1441992"/>
            <a:ext cx="2086523" cy="759928"/>
          </a:xfrm>
          <a:prstGeom prst="bentConnector4">
            <a:avLst>
              <a:gd name="adj1" fmla="val 45892"/>
              <a:gd name="adj2" fmla="val 13008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058" y="973030"/>
            <a:ext cx="1656184" cy="1696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2" name="Gruppo 82">
            <a:extLst>
              <a:ext uri="{FF2B5EF4-FFF2-40B4-BE49-F238E27FC236}">
                <a16:creationId xmlns="" xmlns:a16="http://schemas.microsoft.com/office/drawing/2014/main" id="{12D969AC-9EB0-4CF5-9EE5-D0DD7ACA9C72}"/>
              </a:ext>
            </a:extLst>
          </p:cNvPr>
          <p:cNvGrpSpPr/>
          <p:nvPr/>
        </p:nvGrpSpPr>
        <p:grpSpPr>
          <a:xfrm>
            <a:off x="1831235" y="4396230"/>
            <a:ext cx="866156" cy="763297"/>
            <a:chOff x="1194666" y="2417771"/>
            <a:chExt cx="866156" cy="763297"/>
          </a:xfrm>
        </p:grpSpPr>
        <p:sp>
          <p:nvSpPr>
            <p:cNvPr id="83"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85"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6" name="Rettangolo 85"/>
          <p:cNvSpPr/>
          <p:nvPr/>
        </p:nvSpPr>
        <p:spPr>
          <a:xfrm>
            <a:off x="597109" y="4850360"/>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87" name="Rettangolo 86"/>
          <p:cNvSpPr/>
          <p:nvPr/>
        </p:nvSpPr>
        <p:spPr>
          <a:xfrm>
            <a:off x="1436328" y="4043211"/>
            <a:ext cx="1433406" cy="369332"/>
          </a:xfrm>
          <a:prstGeom prst="rect">
            <a:avLst/>
          </a:prstGeom>
        </p:spPr>
        <p:txBody>
          <a:bodyPr wrap="none">
            <a:spAutoFit/>
          </a:bodyPr>
          <a:lstStyle/>
          <a:p>
            <a:r>
              <a:rPr lang="en-GB" dirty="0" err="1"/>
              <a:t>robotboundary</a:t>
            </a:r>
            <a:endParaRPr lang="en-GB" dirty="0"/>
          </a:p>
        </p:txBody>
      </p:sp>
      <p:cxnSp>
        <p:nvCxnSpPr>
          <p:cNvPr id="88" name="Connettore 2 87"/>
          <p:cNvCxnSpPr>
            <a:endCxn id="84" idx="1"/>
          </p:cNvCxnSpPr>
          <p:nvPr/>
        </p:nvCxnSpPr>
        <p:spPr>
          <a:xfrm>
            <a:off x="355539" y="4762297"/>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9" name="Ovale 33">
            <a:extLst>
              <a:ext uri="{FF2B5EF4-FFF2-40B4-BE49-F238E27FC236}">
                <a16:creationId xmlns="" xmlns:a16="http://schemas.microsoft.com/office/drawing/2014/main" id="{A4E6BBEC-1E11-48AC-9881-2BCB8F6CF48A}"/>
              </a:ext>
            </a:extLst>
          </p:cNvPr>
          <p:cNvSpPr/>
          <p:nvPr/>
        </p:nvSpPr>
        <p:spPr>
          <a:xfrm>
            <a:off x="2697391" y="4460725"/>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90" name="Connettore 2 126">
            <a:extLst>
              <a:ext uri="{FF2B5EF4-FFF2-40B4-BE49-F238E27FC236}">
                <a16:creationId xmlns="" xmlns:a16="http://schemas.microsoft.com/office/drawing/2014/main" id="{36CC678F-7232-496B-B9F9-4DE6B53CD494}"/>
              </a:ext>
            </a:extLst>
          </p:cNvPr>
          <p:cNvCxnSpPr/>
          <p:nvPr/>
        </p:nvCxnSpPr>
        <p:spPr>
          <a:xfrm flipH="1">
            <a:off x="3058785" y="45875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91" name="Rectangle 5">
            <a:extLst>
              <a:ext uri="{FF2B5EF4-FFF2-40B4-BE49-F238E27FC236}">
                <a16:creationId xmlns="" xmlns:a16="http://schemas.microsoft.com/office/drawing/2014/main" id="{DFDC7F0A-882C-4149-983D-9A958C225794}"/>
              </a:ext>
            </a:extLst>
          </p:cNvPr>
          <p:cNvSpPr>
            <a:spLocks noChangeArrowheads="1"/>
          </p:cNvSpPr>
          <p:nvPr/>
        </p:nvSpPr>
        <p:spPr bwMode="auto">
          <a:xfrm>
            <a:off x="3485115" y="4411402"/>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92" name="Ovale 33">
            <a:extLst>
              <a:ext uri="{FF2B5EF4-FFF2-40B4-BE49-F238E27FC236}">
                <a16:creationId xmlns="" xmlns:a16="http://schemas.microsoft.com/office/drawing/2014/main" id="{3D0173EE-08DD-4F1E-9226-740254360410}"/>
              </a:ext>
            </a:extLst>
          </p:cNvPr>
          <p:cNvSpPr/>
          <p:nvPr/>
        </p:nvSpPr>
        <p:spPr>
          <a:xfrm>
            <a:off x="3720230" y="469867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93" name="Straight Arrow Connector 32">
            <a:extLst>
              <a:ext uri="{FF2B5EF4-FFF2-40B4-BE49-F238E27FC236}">
                <a16:creationId xmlns="" xmlns:a16="http://schemas.microsoft.com/office/drawing/2014/main" id="{F5733152-082A-43F7-B943-085C85850C21}"/>
              </a:ext>
            </a:extLst>
          </p:cNvPr>
          <p:cNvCxnSpPr>
            <a:endCxn id="92" idx="2"/>
          </p:cNvCxnSpPr>
          <p:nvPr/>
        </p:nvCxnSpPr>
        <p:spPr>
          <a:xfrm>
            <a:off x="3442349" y="482997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Rettangolo 93"/>
          <p:cNvSpPr/>
          <p:nvPr/>
        </p:nvSpPr>
        <p:spPr>
          <a:xfrm>
            <a:off x="2804747" y="4140646"/>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95" name="Connettore 4 94"/>
          <p:cNvCxnSpPr>
            <a:stCxn id="89" idx="4"/>
            <a:endCxn id="84" idx="2"/>
          </p:cNvCxnSpPr>
          <p:nvPr/>
        </p:nvCxnSpPr>
        <p:spPr>
          <a:xfrm rot="5400000" flipH="1">
            <a:off x="2376760" y="4485314"/>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6" name="Rettangolo 95"/>
          <p:cNvSpPr/>
          <p:nvPr/>
        </p:nvSpPr>
        <p:spPr>
          <a:xfrm>
            <a:off x="1924174" y="5581624"/>
            <a:ext cx="1604927" cy="369332"/>
          </a:xfrm>
          <a:prstGeom prst="rect">
            <a:avLst/>
          </a:prstGeom>
        </p:spPr>
        <p:txBody>
          <a:bodyPr wrap="none">
            <a:spAutoFit/>
          </a:bodyPr>
          <a:lstStyle/>
          <a:p>
            <a:r>
              <a:rPr lang="en-GB" dirty="0"/>
              <a:t>sensor (collision)</a:t>
            </a:r>
          </a:p>
        </p:txBody>
      </p:sp>
      <p:grpSp>
        <p:nvGrpSpPr>
          <p:cNvPr id="97" name="Gruppo 96"/>
          <p:cNvGrpSpPr/>
          <p:nvPr/>
        </p:nvGrpSpPr>
        <p:grpSpPr>
          <a:xfrm>
            <a:off x="6565145" y="3924872"/>
            <a:ext cx="1701946" cy="1234655"/>
            <a:chOff x="2455140" y="2004003"/>
            <a:chExt cx="1701946" cy="1234655"/>
          </a:xfrm>
        </p:grpSpPr>
        <p:sp>
          <p:nvSpPr>
            <p:cNvPr id="98" name="Triangolo isoscele 97"/>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99" name="Gruppo 82">
              <a:extLst>
                <a:ext uri="{FF2B5EF4-FFF2-40B4-BE49-F238E27FC236}">
                  <a16:creationId xmlns=""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101"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2"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3"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00" name="Rettangolo 99"/>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104" name="Rettangolo 103"/>
          <p:cNvSpPr/>
          <p:nvPr/>
        </p:nvSpPr>
        <p:spPr>
          <a:xfrm>
            <a:off x="5305904" y="4216505"/>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105" name="Connettore 2 104"/>
          <p:cNvCxnSpPr/>
          <p:nvPr/>
        </p:nvCxnSpPr>
        <p:spPr>
          <a:xfrm>
            <a:off x="5064334" y="4528459"/>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06" name="Rettangolo 105"/>
          <p:cNvSpPr/>
          <p:nvPr/>
        </p:nvSpPr>
        <p:spPr>
          <a:xfrm>
            <a:off x="6091457" y="3670493"/>
            <a:ext cx="947375" cy="369332"/>
          </a:xfrm>
          <a:prstGeom prst="rect">
            <a:avLst/>
          </a:prstGeom>
        </p:spPr>
        <p:txBody>
          <a:bodyPr wrap="none">
            <a:spAutoFit/>
          </a:bodyPr>
          <a:lstStyle/>
          <a:p>
            <a:r>
              <a:rPr lang="en-GB" dirty="0"/>
              <a:t>collision</a:t>
            </a:r>
          </a:p>
        </p:txBody>
      </p:sp>
      <p:grpSp>
        <p:nvGrpSpPr>
          <p:cNvPr id="111" name="Gruppo 110"/>
          <p:cNvGrpSpPr/>
          <p:nvPr/>
        </p:nvGrpSpPr>
        <p:grpSpPr>
          <a:xfrm>
            <a:off x="6311057" y="4039825"/>
            <a:ext cx="592487" cy="258092"/>
            <a:chOff x="5133975" y="5295900"/>
            <a:chExt cx="342900" cy="238125"/>
          </a:xfrm>
        </p:grpSpPr>
        <p:sp>
          <p:nvSpPr>
            <p:cNvPr id="112" name="Figura a mano libera 111"/>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3" name="Figura a mano libera 112"/>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4" name="Figura a mano libera 113"/>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37078179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54</a:t>
            </a:fld>
            <a:endParaRPr lang="en-GB"/>
          </a:p>
        </p:txBody>
      </p:sp>
      <p:sp>
        <p:nvSpPr>
          <p:cNvPr id="4" name="Ovale 3"/>
          <p:cNvSpPr/>
          <p:nvPr/>
        </p:nvSpPr>
        <p:spPr>
          <a:xfrm>
            <a:off x="546809" y="79683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s0</a:t>
            </a:r>
            <a:endParaRPr lang="en-GB" sz="1400" dirty="0"/>
          </a:p>
        </p:txBody>
      </p:sp>
      <p:sp>
        <p:nvSpPr>
          <p:cNvPr id="5" name="Ovale 4"/>
          <p:cNvSpPr/>
          <p:nvPr/>
        </p:nvSpPr>
        <p:spPr>
          <a:xfrm>
            <a:off x="402793" y="1031529"/>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cxnSp>
        <p:nvCxnSpPr>
          <p:cNvPr id="6" name="Connettore 4 5"/>
          <p:cNvCxnSpPr/>
          <p:nvPr/>
        </p:nvCxnSpPr>
        <p:spPr>
          <a:xfrm flipV="1">
            <a:off x="1266889" y="1105457"/>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e 7"/>
          <p:cNvSpPr/>
          <p:nvPr/>
        </p:nvSpPr>
        <p:spPr>
          <a:xfrm>
            <a:off x="1853355" y="781421"/>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work</a:t>
            </a:r>
            <a:endParaRPr lang="en-GB" sz="1400" dirty="0"/>
          </a:p>
        </p:txBody>
      </p:sp>
      <p:sp>
        <p:nvSpPr>
          <p:cNvPr id="9" name="Ovale 8"/>
          <p:cNvSpPr/>
          <p:nvPr/>
        </p:nvSpPr>
        <p:spPr>
          <a:xfrm>
            <a:off x="3563560" y="77507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stopped</a:t>
            </a:r>
          </a:p>
        </p:txBody>
      </p:sp>
      <p:sp>
        <p:nvSpPr>
          <p:cNvPr id="10" name="Rettangolo 9"/>
          <p:cNvSpPr/>
          <p:nvPr/>
        </p:nvSpPr>
        <p:spPr>
          <a:xfrm>
            <a:off x="2889607" y="795384"/>
            <a:ext cx="501548" cy="307777"/>
          </a:xfrm>
          <a:prstGeom prst="rect">
            <a:avLst/>
          </a:prstGeom>
        </p:spPr>
        <p:txBody>
          <a:bodyPr wrap="none">
            <a:spAutoFit/>
          </a:bodyPr>
          <a:lstStyle/>
          <a:p>
            <a:r>
              <a:rPr lang="en-GB" sz="1400" dirty="0"/>
              <a:t>stop</a:t>
            </a:r>
          </a:p>
        </p:txBody>
      </p:sp>
      <p:cxnSp>
        <p:nvCxnSpPr>
          <p:cNvPr id="11" name="Connettore 4 10"/>
          <p:cNvCxnSpPr>
            <a:stCxn id="8" idx="6"/>
            <a:endCxn id="9" idx="2"/>
          </p:cNvCxnSpPr>
          <p:nvPr/>
        </p:nvCxnSpPr>
        <p:spPr>
          <a:xfrm flipV="1">
            <a:off x="2744337" y="1099106"/>
            <a:ext cx="819223" cy="635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e 13"/>
          <p:cNvSpPr/>
          <p:nvPr/>
        </p:nvSpPr>
        <p:spPr>
          <a:xfrm>
            <a:off x="5476985" y="1352639"/>
            <a:ext cx="12622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a:t>endWork</a:t>
            </a:r>
            <a:endParaRPr lang="en-GB" sz="1400" dirty="0"/>
          </a:p>
        </p:txBody>
      </p:sp>
      <p:sp>
        <p:nvSpPr>
          <p:cNvPr id="15" name="Ovale 14"/>
          <p:cNvSpPr/>
          <p:nvPr/>
        </p:nvSpPr>
        <p:spPr>
          <a:xfrm>
            <a:off x="3578846" y="2047899"/>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wall</a:t>
            </a:r>
          </a:p>
        </p:txBody>
      </p:sp>
      <p:cxnSp>
        <p:nvCxnSpPr>
          <p:cNvPr id="19" name="Connettore 4 18"/>
          <p:cNvCxnSpPr>
            <a:stCxn id="8" idx="5"/>
            <a:endCxn id="15" idx="0"/>
          </p:cNvCxnSpPr>
          <p:nvPr/>
        </p:nvCxnSpPr>
        <p:spPr>
          <a:xfrm rot="16200000" flipH="1">
            <a:off x="3027726" y="920715"/>
            <a:ext cx="713314" cy="15410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Connettore 4 19"/>
          <p:cNvCxnSpPr>
            <a:stCxn id="9" idx="0"/>
            <a:endCxn id="8" idx="0"/>
          </p:cNvCxnSpPr>
          <p:nvPr/>
        </p:nvCxnSpPr>
        <p:spPr>
          <a:xfrm rot="16200000" flipH="1" flipV="1">
            <a:off x="3216059" y="-142144"/>
            <a:ext cx="6351" cy="1840778"/>
          </a:xfrm>
          <a:prstGeom prst="bentConnector3">
            <a:avLst>
              <a:gd name="adj1" fmla="val -3599433"/>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ttangolo 21"/>
          <p:cNvSpPr/>
          <p:nvPr/>
        </p:nvSpPr>
        <p:spPr>
          <a:xfrm>
            <a:off x="2799337" y="1368898"/>
            <a:ext cx="799321" cy="307777"/>
          </a:xfrm>
          <a:prstGeom prst="rect">
            <a:avLst/>
          </a:prstGeom>
        </p:spPr>
        <p:txBody>
          <a:bodyPr wrap="none">
            <a:spAutoFit/>
          </a:bodyPr>
          <a:lstStyle/>
          <a:p>
            <a:r>
              <a:rPr lang="en-GB" sz="1400" b="1" dirty="0">
                <a:solidFill>
                  <a:srgbClr val="FF0000"/>
                </a:solidFill>
              </a:rPr>
              <a:t>collision</a:t>
            </a:r>
          </a:p>
        </p:txBody>
      </p:sp>
      <p:sp>
        <p:nvSpPr>
          <p:cNvPr id="28" name="Rettangolo 27"/>
          <p:cNvSpPr/>
          <p:nvPr/>
        </p:nvSpPr>
        <p:spPr>
          <a:xfrm>
            <a:off x="2857161" y="188569"/>
            <a:ext cx="732123" cy="307777"/>
          </a:xfrm>
          <a:prstGeom prst="rect">
            <a:avLst/>
          </a:prstGeom>
        </p:spPr>
        <p:txBody>
          <a:bodyPr wrap="none">
            <a:spAutoFit/>
          </a:bodyPr>
          <a:lstStyle/>
          <a:p>
            <a:r>
              <a:rPr lang="en-GB" sz="1400" dirty="0"/>
              <a:t>resume</a:t>
            </a:r>
          </a:p>
        </p:txBody>
      </p:sp>
      <p:cxnSp>
        <p:nvCxnSpPr>
          <p:cNvPr id="32" name="Connettore 4 31"/>
          <p:cNvCxnSpPr>
            <a:stCxn id="15" idx="6"/>
            <a:endCxn id="14" idx="4"/>
          </p:cNvCxnSpPr>
          <p:nvPr/>
        </p:nvCxnSpPr>
        <p:spPr>
          <a:xfrm flipV="1">
            <a:off x="4730974" y="2000711"/>
            <a:ext cx="1377158" cy="3712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ttangolo 33"/>
          <p:cNvSpPr/>
          <p:nvPr/>
        </p:nvSpPr>
        <p:spPr>
          <a:xfrm>
            <a:off x="4730974" y="2000710"/>
            <a:ext cx="1322478" cy="307777"/>
          </a:xfrm>
          <a:prstGeom prst="rect">
            <a:avLst/>
          </a:prstGeom>
        </p:spPr>
        <p:txBody>
          <a:bodyPr wrap="none">
            <a:spAutoFit/>
          </a:bodyPr>
          <a:lstStyle/>
          <a:p>
            <a:r>
              <a:rPr lang="en-GB" sz="1400" dirty="0"/>
              <a:t>[ </a:t>
            </a:r>
            <a:r>
              <a:rPr lang="en-GB" sz="1400" dirty="0" err="1"/>
              <a:t>NumStep</a:t>
            </a:r>
            <a:r>
              <a:rPr lang="en-GB" sz="1400" dirty="0"/>
              <a:t>==4 ]</a:t>
            </a:r>
          </a:p>
        </p:txBody>
      </p:sp>
      <p:cxnSp>
        <p:nvCxnSpPr>
          <p:cNvPr id="40" name="Connettore 4 39"/>
          <p:cNvCxnSpPr>
            <a:stCxn id="15" idx="2"/>
            <a:endCxn id="8" idx="4"/>
          </p:cNvCxnSpPr>
          <p:nvPr/>
        </p:nvCxnSpPr>
        <p:spPr>
          <a:xfrm rot="10800000">
            <a:off x="2298846" y="1429493"/>
            <a:ext cx="1280000" cy="94244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ttangolo 40"/>
          <p:cNvSpPr/>
          <p:nvPr/>
        </p:nvSpPr>
        <p:spPr>
          <a:xfrm>
            <a:off x="2330850" y="2058508"/>
            <a:ext cx="1232710" cy="307777"/>
          </a:xfrm>
          <a:prstGeom prst="rect">
            <a:avLst/>
          </a:prstGeom>
        </p:spPr>
        <p:txBody>
          <a:bodyPr wrap="none">
            <a:spAutoFit/>
          </a:bodyPr>
          <a:lstStyle/>
          <a:p>
            <a:r>
              <a:rPr lang="en-GB" sz="1400" dirty="0"/>
              <a:t>[ </a:t>
            </a:r>
            <a:r>
              <a:rPr lang="en-GB" sz="1400" dirty="0" err="1"/>
              <a:t>NumStep</a:t>
            </a:r>
            <a:r>
              <a:rPr lang="en-GB" sz="1400" dirty="0"/>
              <a:t>&lt;4 ]</a:t>
            </a:r>
          </a:p>
        </p:txBody>
      </p:sp>
      <p:sp>
        <p:nvSpPr>
          <p:cNvPr id="44" name="Rettangolo 43"/>
          <p:cNvSpPr/>
          <p:nvPr/>
        </p:nvSpPr>
        <p:spPr>
          <a:xfrm>
            <a:off x="1194060" y="680639"/>
            <a:ext cx="521938" cy="307777"/>
          </a:xfrm>
          <a:prstGeom prst="rect">
            <a:avLst/>
          </a:prstGeom>
        </p:spPr>
        <p:txBody>
          <a:bodyPr wrap="none">
            <a:spAutoFit/>
          </a:bodyPr>
          <a:lstStyle/>
          <a:p>
            <a:r>
              <a:rPr lang="en-GB" sz="1400" dirty="0"/>
              <a:t>start</a:t>
            </a:r>
          </a:p>
        </p:txBody>
      </p:sp>
      <p:grpSp>
        <p:nvGrpSpPr>
          <p:cNvPr id="45" name="Gruppo 44"/>
          <p:cNvGrpSpPr/>
          <p:nvPr/>
        </p:nvGrpSpPr>
        <p:grpSpPr>
          <a:xfrm>
            <a:off x="2857161" y="3284269"/>
            <a:ext cx="1701946" cy="1234655"/>
            <a:chOff x="2455140" y="2004003"/>
            <a:chExt cx="1701946" cy="1234655"/>
          </a:xfrm>
        </p:grpSpPr>
        <p:sp>
          <p:nvSpPr>
            <p:cNvPr id="46" name="Triangolo isoscele 4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47" name="Gruppo 82">
              <a:extLst>
                <a:ext uri="{FF2B5EF4-FFF2-40B4-BE49-F238E27FC236}">
                  <a16:creationId xmlns=""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49"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0"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51"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8" name="Rettangolo 47"/>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52" name="Rettangolo 51"/>
          <p:cNvSpPr/>
          <p:nvPr/>
        </p:nvSpPr>
        <p:spPr>
          <a:xfrm>
            <a:off x="1597920" y="3575902"/>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53" name="Connettore 2 52"/>
          <p:cNvCxnSpPr/>
          <p:nvPr/>
        </p:nvCxnSpPr>
        <p:spPr>
          <a:xfrm>
            <a:off x="1356350" y="3887856"/>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4" name="Rettangolo 53"/>
          <p:cNvSpPr/>
          <p:nvPr/>
        </p:nvSpPr>
        <p:spPr>
          <a:xfrm>
            <a:off x="2383473" y="3029890"/>
            <a:ext cx="947375" cy="369332"/>
          </a:xfrm>
          <a:prstGeom prst="rect">
            <a:avLst/>
          </a:prstGeom>
        </p:spPr>
        <p:txBody>
          <a:bodyPr wrap="none">
            <a:spAutoFit/>
          </a:bodyPr>
          <a:lstStyle/>
          <a:p>
            <a:r>
              <a:rPr lang="en-GB" dirty="0"/>
              <a:t>collision</a:t>
            </a:r>
          </a:p>
        </p:txBody>
      </p:sp>
      <p:grpSp>
        <p:nvGrpSpPr>
          <p:cNvPr id="55" name="Gruppo 54"/>
          <p:cNvGrpSpPr/>
          <p:nvPr/>
        </p:nvGrpSpPr>
        <p:grpSpPr>
          <a:xfrm>
            <a:off x="2603073" y="3399222"/>
            <a:ext cx="592487" cy="258092"/>
            <a:chOff x="5133975" y="5295900"/>
            <a:chExt cx="342900" cy="238125"/>
          </a:xfrm>
        </p:grpSpPr>
        <p:sp>
          <p:nvSpPr>
            <p:cNvPr id="56" name="Figura a mano libera 55"/>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Figura a mano libera 56"/>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Figura a mano libera 57"/>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9" name="Gruppo 58"/>
          <p:cNvGrpSpPr/>
          <p:nvPr/>
        </p:nvGrpSpPr>
        <p:grpSpPr>
          <a:xfrm>
            <a:off x="6463354" y="3207208"/>
            <a:ext cx="1696867" cy="1234655"/>
            <a:chOff x="2460219" y="2004003"/>
            <a:chExt cx="1696867" cy="1234655"/>
          </a:xfrm>
        </p:grpSpPr>
        <p:sp>
          <p:nvSpPr>
            <p:cNvPr id="60" name="Triangolo isoscele 59"/>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61" name="Gruppo 82">
              <a:extLst>
                <a:ext uri="{FF2B5EF4-FFF2-40B4-BE49-F238E27FC236}">
                  <a16:creationId xmlns=""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63"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4"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5"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62" name="Rettangolo 61"/>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cxnSp>
        <p:nvCxnSpPr>
          <p:cNvPr id="66" name="Connettore 2 65"/>
          <p:cNvCxnSpPr/>
          <p:nvPr/>
        </p:nvCxnSpPr>
        <p:spPr>
          <a:xfrm>
            <a:off x="4987658" y="3767475"/>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7" name="Rettangolo 66"/>
          <p:cNvSpPr/>
          <p:nvPr/>
        </p:nvSpPr>
        <p:spPr>
          <a:xfrm>
            <a:off x="5251818" y="3332950"/>
            <a:ext cx="1085554" cy="369332"/>
          </a:xfrm>
          <a:prstGeom prst="rect">
            <a:avLst/>
          </a:prstGeom>
        </p:spPr>
        <p:txBody>
          <a:bodyPr wrap="none">
            <a:spAutoFit/>
          </a:bodyPr>
          <a:lstStyle/>
          <a:p>
            <a:r>
              <a:rPr lang="en-GB" dirty="0" err="1"/>
              <a:t>cmd</a:t>
            </a:r>
            <a:r>
              <a:rPr lang="en-GB" dirty="0"/>
              <a:t>( M ) </a:t>
            </a:r>
          </a:p>
        </p:txBody>
      </p:sp>
      <p:sp>
        <p:nvSpPr>
          <p:cNvPr id="68" name="CasellaDiTesto 67"/>
          <p:cNvSpPr txBox="1"/>
          <p:nvPr/>
        </p:nvSpPr>
        <p:spPr>
          <a:xfrm>
            <a:off x="4851250" y="3878415"/>
            <a:ext cx="629468" cy="400110"/>
          </a:xfrm>
          <a:prstGeom prst="rect">
            <a:avLst/>
          </a:prstGeom>
          <a:noFill/>
        </p:spPr>
        <p:txBody>
          <a:bodyPr wrap="none" rtlCol="0">
            <a:spAutoFit/>
          </a:bodyPr>
          <a:lstStyle/>
          <a:p>
            <a:r>
              <a:rPr lang="it-IT" sz="2000" dirty="0" err="1"/>
              <a:t>step</a:t>
            </a:r>
            <a:endParaRPr lang="en-GB" sz="2000" dirty="0"/>
          </a:p>
        </p:txBody>
      </p:sp>
      <p:grpSp>
        <p:nvGrpSpPr>
          <p:cNvPr id="69" name="Gruppo 68"/>
          <p:cNvGrpSpPr/>
          <p:nvPr/>
        </p:nvGrpSpPr>
        <p:grpSpPr>
          <a:xfrm>
            <a:off x="5560214" y="4296100"/>
            <a:ext cx="666895" cy="86434"/>
            <a:chOff x="4592177" y="4419530"/>
            <a:chExt cx="666895" cy="86434"/>
          </a:xfrm>
        </p:grpSpPr>
        <p:cxnSp>
          <p:nvCxnSpPr>
            <p:cNvPr id="70" name="Connettore 1 6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1" name="Triangolo isoscele 7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72" name="CasellaDiTesto 71"/>
          <p:cNvSpPr txBox="1"/>
          <p:nvPr/>
        </p:nvSpPr>
        <p:spPr>
          <a:xfrm>
            <a:off x="5419553" y="4382534"/>
            <a:ext cx="984885" cy="584775"/>
          </a:xfrm>
          <a:prstGeom prst="rect">
            <a:avLst/>
          </a:prstGeom>
          <a:noFill/>
        </p:spPr>
        <p:txBody>
          <a:bodyPr wrap="none" rtlCol="0">
            <a:spAutoFit/>
          </a:bodyPr>
          <a:lstStyle/>
          <a:p>
            <a:r>
              <a:rPr lang="it-IT" sz="1600" dirty="0" err="1"/>
              <a:t>stepDone</a:t>
            </a:r>
            <a:endParaRPr lang="it-IT" sz="1600" dirty="0"/>
          </a:p>
          <a:p>
            <a:r>
              <a:rPr lang="it-IT" sz="1600" dirty="0" err="1"/>
              <a:t>stepFail</a:t>
            </a:r>
            <a:endParaRPr lang="en-GB" sz="1600" dirty="0"/>
          </a:p>
        </p:txBody>
      </p:sp>
      <p:grpSp>
        <p:nvGrpSpPr>
          <p:cNvPr id="75" name="Gruppo 74"/>
          <p:cNvGrpSpPr/>
          <p:nvPr/>
        </p:nvGrpSpPr>
        <p:grpSpPr>
          <a:xfrm>
            <a:off x="5546616" y="3950761"/>
            <a:ext cx="787334" cy="86434"/>
            <a:chOff x="4828913" y="4220922"/>
            <a:chExt cx="787334" cy="86434"/>
          </a:xfrm>
        </p:grpSpPr>
        <p:sp>
          <p:nvSpPr>
            <p:cNvPr id="73" name="Triangolo isoscele 72"/>
            <p:cNvSpPr/>
            <p:nvPr/>
          </p:nvSpPr>
          <p:spPr>
            <a:xfrm rot="5400000" flipH="1">
              <a:off x="5503399" y="4194507"/>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74" name="Connettore 1 73"/>
            <p:cNvCxnSpPr>
              <a:endCxn id="73" idx="3"/>
            </p:cNvCxnSpPr>
            <p:nvPr/>
          </p:nvCxnSpPr>
          <p:spPr>
            <a:xfrm>
              <a:off x="4828913" y="4263933"/>
              <a:ext cx="648072" cy="20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6" name="Gruppo 75"/>
          <p:cNvGrpSpPr/>
          <p:nvPr/>
        </p:nvGrpSpPr>
        <p:grpSpPr>
          <a:xfrm flipH="1">
            <a:off x="6264319" y="3019020"/>
            <a:ext cx="592487" cy="258092"/>
            <a:chOff x="5133975" y="5295900"/>
            <a:chExt cx="342900" cy="238125"/>
          </a:xfrm>
        </p:grpSpPr>
        <p:sp>
          <p:nvSpPr>
            <p:cNvPr id="77" name="Figura a mano libera 76"/>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8" name="Figura a mano libera 77"/>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9" name="Figura a mano libera 78"/>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0" name="Rettangolo 79"/>
          <p:cNvSpPr/>
          <p:nvPr/>
        </p:nvSpPr>
        <p:spPr>
          <a:xfrm>
            <a:off x="5320907" y="2927267"/>
            <a:ext cx="947375" cy="369332"/>
          </a:xfrm>
          <a:prstGeom prst="rect">
            <a:avLst/>
          </a:prstGeom>
        </p:spPr>
        <p:txBody>
          <a:bodyPr wrap="none">
            <a:spAutoFit/>
          </a:bodyPr>
          <a:lstStyle/>
          <a:p>
            <a:r>
              <a:rPr lang="en-GB" dirty="0"/>
              <a:t>collision</a:t>
            </a:r>
          </a:p>
        </p:txBody>
      </p:sp>
      <p:grpSp>
        <p:nvGrpSpPr>
          <p:cNvPr id="81" name="Gruppo 80"/>
          <p:cNvGrpSpPr/>
          <p:nvPr/>
        </p:nvGrpSpPr>
        <p:grpSpPr>
          <a:xfrm>
            <a:off x="6856806" y="5133150"/>
            <a:ext cx="558683" cy="519971"/>
            <a:chOff x="4403491" y="4276791"/>
            <a:chExt cx="749721" cy="720080"/>
          </a:xfrm>
        </p:grpSpPr>
        <p:sp>
          <p:nvSpPr>
            <p:cNvPr id="82" name="Ovale 33">
              <a:extLst>
                <a:ext uri="{FF2B5EF4-FFF2-40B4-BE49-F238E27FC236}">
                  <a16:creationId xmlns=""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83" name="Connettore 2 126">
              <a:extLst>
                <a:ext uri="{FF2B5EF4-FFF2-40B4-BE49-F238E27FC236}">
                  <a16:creationId xmlns=""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85" name="Ovale 33">
            <a:extLst>
              <a:ext uri="{FF2B5EF4-FFF2-40B4-BE49-F238E27FC236}">
                <a16:creationId xmlns="" xmlns:a16="http://schemas.microsoft.com/office/drawing/2014/main" id="{A4E6BBEC-1E11-48AC-9881-2BCB8F6CF48A}"/>
              </a:ext>
            </a:extLst>
          </p:cNvPr>
          <p:cNvSpPr/>
          <p:nvPr/>
        </p:nvSpPr>
        <p:spPr>
          <a:xfrm>
            <a:off x="7035640" y="4441863"/>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7" name="Rettangolo 86"/>
          <p:cNvSpPr/>
          <p:nvPr/>
        </p:nvSpPr>
        <p:spPr>
          <a:xfrm>
            <a:off x="7140540" y="4582178"/>
            <a:ext cx="1314655" cy="338554"/>
          </a:xfrm>
          <a:prstGeom prst="rect">
            <a:avLst/>
          </a:prstGeom>
        </p:spPr>
        <p:txBody>
          <a:bodyPr wrap="none">
            <a:spAutoFit/>
          </a:bodyPr>
          <a:lstStyle/>
          <a:p>
            <a:r>
              <a:rPr lang="en-GB" sz="1600" dirty="0" err="1"/>
              <a:t>robotSupport</a:t>
            </a:r>
            <a:endParaRPr lang="en-GB" sz="1600" dirty="0"/>
          </a:p>
        </p:txBody>
      </p:sp>
      <p:sp>
        <p:nvSpPr>
          <p:cNvPr id="88" name="Rettangolo 87"/>
          <p:cNvSpPr/>
          <p:nvPr/>
        </p:nvSpPr>
        <p:spPr>
          <a:xfrm>
            <a:off x="7203285" y="5325765"/>
            <a:ext cx="1689886"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virtualRobotSupportQak</a:t>
            </a:r>
            <a:endParaRPr lang="en-GB" sz="1100" dirty="0">
              <a:latin typeface="Arial" panose="020B0604020202020204" pitchFamily="34" charset="0"/>
              <a:cs typeface="Arial" panose="020B0604020202020204" pitchFamily="34" charset="0"/>
            </a:endParaRPr>
          </a:p>
        </p:txBody>
      </p:sp>
      <p:sp>
        <p:nvSpPr>
          <p:cNvPr id="89" name="Rectangle 5">
            <a:extLst>
              <a:ext uri="{FF2B5EF4-FFF2-40B4-BE49-F238E27FC236}">
                <a16:creationId xmlns="" xmlns:a16="http://schemas.microsoft.com/office/drawing/2014/main" id="{DFDC7F0A-882C-4149-983D-9A958C225794}"/>
              </a:ext>
            </a:extLst>
          </p:cNvPr>
          <p:cNvSpPr>
            <a:spLocks noChangeArrowheads="1"/>
          </p:cNvSpPr>
          <p:nvPr/>
        </p:nvSpPr>
        <p:spPr bwMode="auto">
          <a:xfrm>
            <a:off x="5807302" y="5536739"/>
            <a:ext cx="914033"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TCP socket</a:t>
            </a:r>
          </a:p>
        </p:txBody>
      </p:sp>
      <p:sp>
        <p:nvSpPr>
          <p:cNvPr id="90" name="Ovale 33">
            <a:extLst>
              <a:ext uri="{FF2B5EF4-FFF2-40B4-BE49-F238E27FC236}">
                <a16:creationId xmlns="" xmlns:a16="http://schemas.microsoft.com/office/drawing/2014/main" id="{3D0173EE-08DD-4F1E-9226-740254360410}"/>
              </a:ext>
            </a:extLst>
          </p:cNvPr>
          <p:cNvSpPr/>
          <p:nvPr/>
        </p:nvSpPr>
        <p:spPr>
          <a:xfrm>
            <a:off x="6657822" y="551561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Tree>
    <p:extLst>
      <p:ext uri="{BB962C8B-B14F-4D97-AF65-F5344CB8AC3E}">
        <p14:creationId xmlns:p14="http://schemas.microsoft.com/office/powerpoint/2010/main" val="1856235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55</a:t>
            </a:fld>
            <a:endParaRPr lang="en-GB"/>
          </a:p>
        </p:txBody>
      </p:sp>
      <p:sp>
        <p:nvSpPr>
          <p:cNvPr id="4" name="Rettangolo arrotondato 3"/>
          <p:cNvSpPr/>
          <p:nvPr/>
        </p:nvSpPr>
        <p:spPr>
          <a:xfrm>
            <a:off x="5534417" y="548680"/>
            <a:ext cx="2507869" cy="201622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grpSp>
        <p:nvGrpSpPr>
          <p:cNvPr id="5" name="Gruppo 4"/>
          <p:cNvGrpSpPr/>
          <p:nvPr/>
        </p:nvGrpSpPr>
        <p:grpSpPr>
          <a:xfrm>
            <a:off x="5915037" y="939464"/>
            <a:ext cx="1696867" cy="1234655"/>
            <a:chOff x="2460219" y="2004003"/>
            <a:chExt cx="1696867" cy="1234655"/>
          </a:xfrm>
        </p:grpSpPr>
        <p:sp>
          <p:nvSpPr>
            <p:cNvPr id="6" name="Triangolo isoscele 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7" name="Gruppo 82">
              <a:extLst>
                <a:ext uri="{FF2B5EF4-FFF2-40B4-BE49-F238E27FC236}">
                  <a16:creationId xmlns=""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9"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sp>
        <p:nvSpPr>
          <p:cNvPr id="12" name="Rettangolo 11"/>
          <p:cNvSpPr/>
          <p:nvPr/>
        </p:nvSpPr>
        <p:spPr>
          <a:xfrm>
            <a:off x="5828801" y="320080"/>
            <a:ext cx="1922512"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err="1"/>
              <a:t>ctxbasicrobot</a:t>
            </a:r>
            <a:endParaRPr lang="en-GB" dirty="0">
              <a:solidFill>
                <a:schemeClr val="tx1"/>
              </a:solidFill>
            </a:endParaRPr>
          </a:p>
        </p:txBody>
      </p:sp>
      <p:sp>
        <p:nvSpPr>
          <p:cNvPr id="13" name="Rettangolo 12"/>
          <p:cNvSpPr/>
          <p:nvPr/>
        </p:nvSpPr>
        <p:spPr>
          <a:xfrm>
            <a:off x="4972244" y="1347361"/>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8020</a:t>
            </a:r>
          </a:p>
        </p:txBody>
      </p:sp>
      <p:sp>
        <p:nvSpPr>
          <p:cNvPr id="14" name="Rettangolo arrotondato 3">
            <a:extLst>
              <a:ext uri="{FF2B5EF4-FFF2-40B4-BE49-F238E27FC236}">
                <a16:creationId xmlns="" xmlns:a16="http://schemas.microsoft.com/office/drawing/2014/main" id="{9E0A19CE-001B-4E02-AC1D-390C8200D550}"/>
              </a:ext>
            </a:extLst>
          </p:cNvPr>
          <p:cNvSpPr/>
          <p:nvPr/>
        </p:nvSpPr>
        <p:spPr>
          <a:xfrm>
            <a:off x="1484407" y="484200"/>
            <a:ext cx="2507869" cy="201622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15" name="Rettangolo 11">
            <a:extLst>
              <a:ext uri="{FF2B5EF4-FFF2-40B4-BE49-F238E27FC236}">
                <a16:creationId xmlns="" xmlns:a16="http://schemas.microsoft.com/office/drawing/2014/main" id="{F88BC2D4-A3F6-4457-98A9-8A0DD865223A}"/>
              </a:ext>
            </a:extLst>
          </p:cNvPr>
          <p:cNvSpPr/>
          <p:nvPr/>
        </p:nvSpPr>
        <p:spPr>
          <a:xfrm>
            <a:off x="1761189" y="255600"/>
            <a:ext cx="1922512"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err="1"/>
              <a:t>ctxrobotboundary</a:t>
            </a:r>
            <a:endParaRPr lang="en-GB" dirty="0">
              <a:solidFill>
                <a:schemeClr val="tx1"/>
              </a:solidFill>
            </a:endParaRPr>
          </a:p>
        </p:txBody>
      </p:sp>
      <p:grpSp>
        <p:nvGrpSpPr>
          <p:cNvPr id="16" name="Gruppo 44">
            <a:extLst>
              <a:ext uri="{FF2B5EF4-FFF2-40B4-BE49-F238E27FC236}">
                <a16:creationId xmlns="" xmlns:a16="http://schemas.microsoft.com/office/drawing/2014/main" id="{A4004772-1637-4B7E-9CFD-20C42E645980}"/>
              </a:ext>
            </a:extLst>
          </p:cNvPr>
          <p:cNvGrpSpPr/>
          <p:nvPr/>
        </p:nvGrpSpPr>
        <p:grpSpPr>
          <a:xfrm>
            <a:off x="1930357" y="874984"/>
            <a:ext cx="1701946" cy="1234655"/>
            <a:chOff x="2455140" y="2004003"/>
            <a:chExt cx="1701946" cy="1234655"/>
          </a:xfrm>
        </p:grpSpPr>
        <p:sp>
          <p:nvSpPr>
            <p:cNvPr id="17" name="Triangolo isoscele 45">
              <a:extLst>
                <a:ext uri="{FF2B5EF4-FFF2-40B4-BE49-F238E27FC236}">
                  <a16:creationId xmlns="" xmlns:a16="http://schemas.microsoft.com/office/drawing/2014/main" id="{870C13EE-5A25-4015-927D-98DDB820DCD5}"/>
                </a:ext>
              </a:extLst>
            </p:cNvPr>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18" name="Gruppo 82">
              <a:extLst>
                <a:ext uri="{FF2B5EF4-FFF2-40B4-BE49-F238E27FC236}">
                  <a16:creationId xmlns="" xmlns:a16="http://schemas.microsoft.com/office/drawing/2014/main" id="{DE0F64D2-B940-4CA6-9453-9AE274285244}"/>
                </a:ext>
              </a:extLst>
            </p:cNvPr>
            <p:cNvGrpSpPr/>
            <p:nvPr/>
          </p:nvGrpSpPr>
          <p:grpSpPr>
            <a:xfrm>
              <a:off x="2460219" y="2004003"/>
              <a:ext cx="1409184" cy="1234655"/>
              <a:chOff x="1194666" y="2417771"/>
              <a:chExt cx="866156" cy="763297"/>
            </a:xfrm>
          </p:grpSpPr>
          <p:sp>
            <p:nvSpPr>
              <p:cNvPr id="20" name="Ovale 38">
                <a:extLst>
                  <a:ext uri="{FF2B5EF4-FFF2-40B4-BE49-F238E27FC236}">
                    <a16:creationId xmlns="" xmlns:a16="http://schemas.microsoft.com/office/drawing/2014/main" id="{71702CB6-D6EB-4DD4-B3E0-0075BEA8959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1" name="Rettangolo 39">
                <a:extLst>
                  <a:ext uri="{FF2B5EF4-FFF2-40B4-BE49-F238E27FC236}">
                    <a16:creationId xmlns="" xmlns:a16="http://schemas.microsoft.com/office/drawing/2014/main" id="{AC70EAEE-AC80-40A4-A08C-ED59FECAA652}"/>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2" name="Triangolo isoscele 42">
                <a:extLst>
                  <a:ext uri="{FF2B5EF4-FFF2-40B4-BE49-F238E27FC236}">
                    <a16:creationId xmlns="" xmlns:a16="http://schemas.microsoft.com/office/drawing/2014/main" id="{F9E99C5B-1B88-458E-8C33-2833796851D2}"/>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9" name="Rettangolo 47">
              <a:extLst>
                <a:ext uri="{FF2B5EF4-FFF2-40B4-BE49-F238E27FC236}">
                  <a16:creationId xmlns="" xmlns:a16="http://schemas.microsoft.com/office/drawing/2014/main" id="{4C496436-8FD3-4EC1-BA96-FBEBBE485566}"/>
                </a:ext>
              </a:extLst>
            </p:cNvPr>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23" name="Rettangolo 12">
            <a:extLst>
              <a:ext uri="{FF2B5EF4-FFF2-40B4-BE49-F238E27FC236}">
                <a16:creationId xmlns="" xmlns:a16="http://schemas.microsoft.com/office/drawing/2014/main" id="{17FB0BCB-7C2E-4398-8165-EC12FE31C316}"/>
              </a:ext>
            </a:extLst>
          </p:cNvPr>
          <p:cNvSpPr/>
          <p:nvPr/>
        </p:nvSpPr>
        <p:spPr>
          <a:xfrm>
            <a:off x="977472" y="1322429"/>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8018</a:t>
            </a:r>
          </a:p>
        </p:txBody>
      </p:sp>
      <p:cxnSp>
        <p:nvCxnSpPr>
          <p:cNvPr id="25" name="Connector: Elbow 24">
            <a:extLst>
              <a:ext uri="{FF2B5EF4-FFF2-40B4-BE49-F238E27FC236}">
                <a16:creationId xmlns="" xmlns:a16="http://schemas.microsoft.com/office/drawing/2014/main" id="{8B035537-4657-4FF7-A37E-91D2BCC8D808}"/>
              </a:ext>
            </a:extLst>
          </p:cNvPr>
          <p:cNvCxnSpPr>
            <a:cxnSpLocks/>
            <a:stCxn id="20" idx="5"/>
            <a:endCxn id="13" idx="1"/>
          </p:cNvCxnSpPr>
          <p:nvPr/>
        </p:nvCxnSpPr>
        <p:spPr>
          <a:xfrm rot="5400000" flipH="1" flipV="1">
            <a:off x="3863276" y="830097"/>
            <a:ext cx="411684" cy="1806252"/>
          </a:xfrm>
          <a:prstGeom prst="bentConnector4">
            <a:avLst>
              <a:gd name="adj1" fmla="val -55528"/>
              <a:gd name="adj2" fmla="val 54945"/>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6" name="CasellaDiTesto 67">
            <a:extLst>
              <a:ext uri="{FF2B5EF4-FFF2-40B4-BE49-F238E27FC236}">
                <a16:creationId xmlns="" xmlns:a16="http://schemas.microsoft.com/office/drawing/2014/main" id="{770BF82F-B1A3-4ACC-8A68-025644E49CCD}"/>
              </a:ext>
            </a:extLst>
          </p:cNvPr>
          <p:cNvSpPr txBox="1"/>
          <p:nvPr/>
        </p:nvSpPr>
        <p:spPr>
          <a:xfrm>
            <a:off x="4041632" y="1158895"/>
            <a:ext cx="649986" cy="707886"/>
          </a:xfrm>
          <a:prstGeom prst="rect">
            <a:avLst/>
          </a:prstGeom>
          <a:noFill/>
        </p:spPr>
        <p:txBody>
          <a:bodyPr wrap="none" rtlCol="0">
            <a:spAutoFit/>
          </a:bodyPr>
          <a:lstStyle/>
          <a:p>
            <a:r>
              <a:rPr lang="it-IT" sz="2000" dirty="0"/>
              <a:t>step</a:t>
            </a:r>
          </a:p>
          <a:p>
            <a:r>
              <a:rPr lang="it-IT" sz="2000" dirty="0"/>
              <a:t>cmd</a:t>
            </a:r>
            <a:endParaRPr lang="en-GB" sz="2000" dirty="0"/>
          </a:p>
        </p:txBody>
      </p:sp>
      <p:grpSp>
        <p:nvGrpSpPr>
          <p:cNvPr id="27" name="Gruppo 75">
            <a:extLst>
              <a:ext uri="{FF2B5EF4-FFF2-40B4-BE49-F238E27FC236}">
                <a16:creationId xmlns="" xmlns:a16="http://schemas.microsoft.com/office/drawing/2014/main" id="{B4D0071D-CA71-4308-A0EF-5DC7AF889F94}"/>
              </a:ext>
            </a:extLst>
          </p:cNvPr>
          <p:cNvGrpSpPr/>
          <p:nvPr/>
        </p:nvGrpSpPr>
        <p:grpSpPr>
          <a:xfrm flipH="1">
            <a:off x="4839428" y="749275"/>
            <a:ext cx="592487" cy="258092"/>
            <a:chOff x="5133975" y="5295900"/>
            <a:chExt cx="342900" cy="238125"/>
          </a:xfrm>
        </p:grpSpPr>
        <p:sp>
          <p:nvSpPr>
            <p:cNvPr id="28" name="Figura a mano libera 76">
              <a:extLst>
                <a:ext uri="{FF2B5EF4-FFF2-40B4-BE49-F238E27FC236}">
                  <a16:creationId xmlns="" xmlns:a16="http://schemas.microsoft.com/office/drawing/2014/main" id="{6B759666-E9F3-438A-B6BE-A3109B2188EF}"/>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Figura a mano libera 77">
              <a:extLst>
                <a:ext uri="{FF2B5EF4-FFF2-40B4-BE49-F238E27FC236}">
                  <a16:creationId xmlns="" xmlns:a16="http://schemas.microsoft.com/office/drawing/2014/main" id="{CAE1EC72-4B97-40C0-9F05-2FB86004F97D}"/>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Figura a mano libera 78">
              <a:extLst>
                <a:ext uri="{FF2B5EF4-FFF2-40B4-BE49-F238E27FC236}">
                  <a16:creationId xmlns="" xmlns:a16="http://schemas.microsoft.com/office/drawing/2014/main" id="{B386261D-93C9-4367-B8F4-54A87522B7AF}"/>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31" name="Rettangolo 79">
            <a:extLst>
              <a:ext uri="{FF2B5EF4-FFF2-40B4-BE49-F238E27FC236}">
                <a16:creationId xmlns="" xmlns:a16="http://schemas.microsoft.com/office/drawing/2014/main" id="{11359990-67EB-4590-9BC0-062F8646FDFC}"/>
              </a:ext>
            </a:extLst>
          </p:cNvPr>
          <p:cNvSpPr/>
          <p:nvPr/>
        </p:nvSpPr>
        <p:spPr>
          <a:xfrm>
            <a:off x="4631703" y="422800"/>
            <a:ext cx="947375" cy="369332"/>
          </a:xfrm>
          <a:prstGeom prst="rect">
            <a:avLst/>
          </a:prstGeom>
        </p:spPr>
        <p:txBody>
          <a:bodyPr wrap="none">
            <a:spAutoFit/>
          </a:bodyPr>
          <a:lstStyle/>
          <a:p>
            <a:r>
              <a:rPr lang="en-GB" dirty="0"/>
              <a:t>collision</a:t>
            </a:r>
          </a:p>
        </p:txBody>
      </p:sp>
      <p:sp>
        <p:nvSpPr>
          <p:cNvPr id="33" name="Rettangolo 51">
            <a:extLst>
              <a:ext uri="{FF2B5EF4-FFF2-40B4-BE49-F238E27FC236}">
                <a16:creationId xmlns="" xmlns:a16="http://schemas.microsoft.com/office/drawing/2014/main" id="{C3D830EF-891F-4E1C-A926-C5CB30294EB4}"/>
              </a:ext>
            </a:extLst>
          </p:cNvPr>
          <p:cNvSpPr/>
          <p:nvPr/>
        </p:nvSpPr>
        <p:spPr>
          <a:xfrm>
            <a:off x="139912" y="1126980"/>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36" name="Connettore 2 52">
            <a:extLst>
              <a:ext uri="{FF2B5EF4-FFF2-40B4-BE49-F238E27FC236}">
                <a16:creationId xmlns="" xmlns:a16="http://schemas.microsoft.com/office/drawing/2014/main" id="{FF662DD3-2FAA-471F-BC4D-FD1D633C13E7}"/>
              </a:ext>
            </a:extLst>
          </p:cNvPr>
          <p:cNvCxnSpPr>
            <a:cxnSpLocks/>
          </p:cNvCxnSpPr>
          <p:nvPr/>
        </p:nvCxnSpPr>
        <p:spPr>
          <a:xfrm>
            <a:off x="325160" y="1478102"/>
            <a:ext cx="61909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Ovale 3">
            <a:extLst>
              <a:ext uri="{FF2B5EF4-FFF2-40B4-BE49-F238E27FC236}">
                <a16:creationId xmlns="" xmlns:a16="http://schemas.microsoft.com/office/drawing/2014/main" id="{7732CDF2-3280-47CB-9BB8-05806517C2A0}"/>
              </a:ext>
            </a:extLst>
          </p:cNvPr>
          <p:cNvSpPr/>
          <p:nvPr/>
        </p:nvSpPr>
        <p:spPr>
          <a:xfrm>
            <a:off x="1007306" y="3713324"/>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s0</a:t>
            </a:r>
            <a:endParaRPr lang="en-GB" sz="1400" dirty="0"/>
          </a:p>
        </p:txBody>
      </p:sp>
      <p:sp>
        <p:nvSpPr>
          <p:cNvPr id="39" name="Ovale 4">
            <a:extLst>
              <a:ext uri="{FF2B5EF4-FFF2-40B4-BE49-F238E27FC236}">
                <a16:creationId xmlns="" xmlns:a16="http://schemas.microsoft.com/office/drawing/2014/main" id="{4A38258F-2FA7-4D19-9CFF-BFC3567A82E5}"/>
              </a:ext>
            </a:extLst>
          </p:cNvPr>
          <p:cNvSpPr/>
          <p:nvPr/>
        </p:nvSpPr>
        <p:spPr>
          <a:xfrm>
            <a:off x="863290" y="394801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cxnSp>
        <p:nvCxnSpPr>
          <p:cNvPr id="40" name="Connettore 4 5">
            <a:extLst>
              <a:ext uri="{FF2B5EF4-FFF2-40B4-BE49-F238E27FC236}">
                <a16:creationId xmlns="" xmlns:a16="http://schemas.microsoft.com/office/drawing/2014/main" id="{BB235343-830C-4C42-B9CE-409FB2937534}"/>
              </a:ext>
            </a:extLst>
          </p:cNvPr>
          <p:cNvCxnSpPr/>
          <p:nvPr/>
        </p:nvCxnSpPr>
        <p:spPr>
          <a:xfrm flipV="1">
            <a:off x="1727386" y="4021946"/>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Ovale 7">
            <a:extLst>
              <a:ext uri="{FF2B5EF4-FFF2-40B4-BE49-F238E27FC236}">
                <a16:creationId xmlns="" xmlns:a16="http://schemas.microsoft.com/office/drawing/2014/main" id="{5BB48AC2-7228-44A2-8908-558023EB0FCF}"/>
              </a:ext>
            </a:extLst>
          </p:cNvPr>
          <p:cNvSpPr/>
          <p:nvPr/>
        </p:nvSpPr>
        <p:spPr>
          <a:xfrm>
            <a:off x="2313852" y="3697910"/>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work</a:t>
            </a:r>
            <a:endParaRPr lang="en-GB" sz="1400" dirty="0"/>
          </a:p>
        </p:txBody>
      </p:sp>
      <p:sp>
        <p:nvSpPr>
          <p:cNvPr id="42" name="Ovale 8">
            <a:extLst>
              <a:ext uri="{FF2B5EF4-FFF2-40B4-BE49-F238E27FC236}">
                <a16:creationId xmlns="" xmlns:a16="http://schemas.microsoft.com/office/drawing/2014/main" id="{382328B9-A4F3-4850-9C98-2610DDC91FEC}"/>
              </a:ext>
            </a:extLst>
          </p:cNvPr>
          <p:cNvSpPr/>
          <p:nvPr/>
        </p:nvSpPr>
        <p:spPr>
          <a:xfrm>
            <a:off x="4024057" y="3691559"/>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stopped</a:t>
            </a:r>
          </a:p>
        </p:txBody>
      </p:sp>
      <p:sp>
        <p:nvSpPr>
          <p:cNvPr id="43" name="Rettangolo 9">
            <a:extLst>
              <a:ext uri="{FF2B5EF4-FFF2-40B4-BE49-F238E27FC236}">
                <a16:creationId xmlns="" xmlns:a16="http://schemas.microsoft.com/office/drawing/2014/main" id="{F57A5091-8284-4264-A443-93B95B4275E9}"/>
              </a:ext>
            </a:extLst>
          </p:cNvPr>
          <p:cNvSpPr/>
          <p:nvPr/>
        </p:nvSpPr>
        <p:spPr>
          <a:xfrm>
            <a:off x="3350104" y="3711873"/>
            <a:ext cx="501548" cy="307777"/>
          </a:xfrm>
          <a:prstGeom prst="rect">
            <a:avLst/>
          </a:prstGeom>
        </p:spPr>
        <p:txBody>
          <a:bodyPr wrap="none">
            <a:spAutoFit/>
          </a:bodyPr>
          <a:lstStyle/>
          <a:p>
            <a:r>
              <a:rPr lang="en-GB" sz="1400" dirty="0"/>
              <a:t>stop</a:t>
            </a:r>
          </a:p>
        </p:txBody>
      </p:sp>
      <p:cxnSp>
        <p:nvCxnSpPr>
          <p:cNvPr id="44" name="Connettore 4 10">
            <a:extLst>
              <a:ext uri="{FF2B5EF4-FFF2-40B4-BE49-F238E27FC236}">
                <a16:creationId xmlns="" xmlns:a16="http://schemas.microsoft.com/office/drawing/2014/main" id="{E42E8C3E-C629-47F8-B061-99D94D4DE703}"/>
              </a:ext>
            </a:extLst>
          </p:cNvPr>
          <p:cNvCxnSpPr>
            <a:stCxn id="41" idx="6"/>
            <a:endCxn id="42" idx="2"/>
          </p:cNvCxnSpPr>
          <p:nvPr/>
        </p:nvCxnSpPr>
        <p:spPr>
          <a:xfrm flipV="1">
            <a:off x="3204834" y="4015595"/>
            <a:ext cx="819223" cy="635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Ovale 13">
            <a:extLst>
              <a:ext uri="{FF2B5EF4-FFF2-40B4-BE49-F238E27FC236}">
                <a16:creationId xmlns="" xmlns:a16="http://schemas.microsoft.com/office/drawing/2014/main" id="{3BF07BAF-0178-4909-B3D4-3B5AA8FB3407}"/>
              </a:ext>
            </a:extLst>
          </p:cNvPr>
          <p:cNvSpPr/>
          <p:nvPr/>
        </p:nvSpPr>
        <p:spPr>
          <a:xfrm>
            <a:off x="5937482" y="4269128"/>
            <a:ext cx="12622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a:t>endWork</a:t>
            </a:r>
            <a:endParaRPr lang="en-GB" sz="1400" dirty="0"/>
          </a:p>
        </p:txBody>
      </p:sp>
      <p:sp>
        <p:nvSpPr>
          <p:cNvPr id="46" name="Ovale 14">
            <a:extLst>
              <a:ext uri="{FF2B5EF4-FFF2-40B4-BE49-F238E27FC236}">
                <a16:creationId xmlns="" xmlns:a16="http://schemas.microsoft.com/office/drawing/2014/main" id="{5AD7DE7E-7F9E-4DC8-848B-BEA9E230B53B}"/>
              </a:ext>
            </a:extLst>
          </p:cNvPr>
          <p:cNvSpPr/>
          <p:nvPr/>
        </p:nvSpPr>
        <p:spPr>
          <a:xfrm>
            <a:off x="4039343" y="4964388"/>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wall</a:t>
            </a:r>
          </a:p>
        </p:txBody>
      </p:sp>
      <p:cxnSp>
        <p:nvCxnSpPr>
          <p:cNvPr id="47" name="Connettore 4 18">
            <a:extLst>
              <a:ext uri="{FF2B5EF4-FFF2-40B4-BE49-F238E27FC236}">
                <a16:creationId xmlns="" xmlns:a16="http://schemas.microsoft.com/office/drawing/2014/main" id="{B0A62429-9169-4962-BED3-137D33942507}"/>
              </a:ext>
            </a:extLst>
          </p:cNvPr>
          <p:cNvCxnSpPr>
            <a:stCxn id="41" idx="5"/>
            <a:endCxn id="46" idx="0"/>
          </p:cNvCxnSpPr>
          <p:nvPr/>
        </p:nvCxnSpPr>
        <p:spPr>
          <a:xfrm rot="16200000" flipH="1">
            <a:off x="3488223" y="3837204"/>
            <a:ext cx="713314" cy="15410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Connettore 4 19">
            <a:extLst>
              <a:ext uri="{FF2B5EF4-FFF2-40B4-BE49-F238E27FC236}">
                <a16:creationId xmlns="" xmlns:a16="http://schemas.microsoft.com/office/drawing/2014/main" id="{36ADFC02-E421-46CB-B64A-C85077D0598A}"/>
              </a:ext>
            </a:extLst>
          </p:cNvPr>
          <p:cNvCxnSpPr>
            <a:stCxn id="42" idx="0"/>
            <a:endCxn id="41" idx="0"/>
          </p:cNvCxnSpPr>
          <p:nvPr/>
        </p:nvCxnSpPr>
        <p:spPr>
          <a:xfrm rot="16200000" flipH="1" flipV="1">
            <a:off x="3676556" y="2774345"/>
            <a:ext cx="6351" cy="1840778"/>
          </a:xfrm>
          <a:prstGeom prst="bentConnector3">
            <a:avLst>
              <a:gd name="adj1" fmla="val -3599433"/>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Rettangolo 21">
            <a:extLst>
              <a:ext uri="{FF2B5EF4-FFF2-40B4-BE49-F238E27FC236}">
                <a16:creationId xmlns="" xmlns:a16="http://schemas.microsoft.com/office/drawing/2014/main" id="{933CA769-C6E5-4570-8EE3-4BAADFB9F2FB}"/>
              </a:ext>
            </a:extLst>
          </p:cNvPr>
          <p:cNvSpPr/>
          <p:nvPr/>
        </p:nvSpPr>
        <p:spPr>
          <a:xfrm>
            <a:off x="3259834" y="4285387"/>
            <a:ext cx="799321" cy="307777"/>
          </a:xfrm>
          <a:prstGeom prst="rect">
            <a:avLst/>
          </a:prstGeom>
        </p:spPr>
        <p:txBody>
          <a:bodyPr wrap="none">
            <a:spAutoFit/>
          </a:bodyPr>
          <a:lstStyle/>
          <a:p>
            <a:r>
              <a:rPr lang="en-GB" sz="1400" b="1" dirty="0">
                <a:solidFill>
                  <a:srgbClr val="FF0000"/>
                </a:solidFill>
              </a:rPr>
              <a:t>collision</a:t>
            </a:r>
          </a:p>
        </p:txBody>
      </p:sp>
      <p:sp>
        <p:nvSpPr>
          <p:cNvPr id="50" name="Rettangolo 27">
            <a:extLst>
              <a:ext uri="{FF2B5EF4-FFF2-40B4-BE49-F238E27FC236}">
                <a16:creationId xmlns="" xmlns:a16="http://schemas.microsoft.com/office/drawing/2014/main" id="{711BF054-AAFC-4469-B5A2-3BDD23B7611E}"/>
              </a:ext>
            </a:extLst>
          </p:cNvPr>
          <p:cNvSpPr/>
          <p:nvPr/>
        </p:nvSpPr>
        <p:spPr>
          <a:xfrm>
            <a:off x="3317658" y="3105058"/>
            <a:ext cx="732123" cy="307777"/>
          </a:xfrm>
          <a:prstGeom prst="rect">
            <a:avLst/>
          </a:prstGeom>
        </p:spPr>
        <p:txBody>
          <a:bodyPr wrap="none">
            <a:spAutoFit/>
          </a:bodyPr>
          <a:lstStyle/>
          <a:p>
            <a:r>
              <a:rPr lang="en-GB" sz="1400" dirty="0"/>
              <a:t>resume</a:t>
            </a:r>
          </a:p>
        </p:txBody>
      </p:sp>
      <p:cxnSp>
        <p:nvCxnSpPr>
          <p:cNvPr id="51" name="Connettore 4 31">
            <a:extLst>
              <a:ext uri="{FF2B5EF4-FFF2-40B4-BE49-F238E27FC236}">
                <a16:creationId xmlns="" xmlns:a16="http://schemas.microsoft.com/office/drawing/2014/main" id="{5E9C66B6-BE71-4B1B-BB06-FA286D5CD4A1}"/>
              </a:ext>
            </a:extLst>
          </p:cNvPr>
          <p:cNvCxnSpPr>
            <a:stCxn id="46" idx="6"/>
            <a:endCxn id="45" idx="4"/>
          </p:cNvCxnSpPr>
          <p:nvPr/>
        </p:nvCxnSpPr>
        <p:spPr>
          <a:xfrm flipV="1">
            <a:off x="5191471" y="4917200"/>
            <a:ext cx="1377158" cy="3712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ettangolo 33">
            <a:extLst>
              <a:ext uri="{FF2B5EF4-FFF2-40B4-BE49-F238E27FC236}">
                <a16:creationId xmlns="" xmlns:a16="http://schemas.microsoft.com/office/drawing/2014/main" id="{492F90AE-25F6-47C0-9D10-8F0E67358A31}"/>
              </a:ext>
            </a:extLst>
          </p:cNvPr>
          <p:cNvSpPr/>
          <p:nvPr/>
        </p:nvSpPr>
        <p:spPr>
          <a:xfrm>
            <a:off x="5191471" y="4917199"/>
            <a:ext cx="1322478" cy="307777"/>
          </a:xfrm>
          <a:prstGeom prst="rect">
            <a:avLst/>
          </a:prstGeom>
        </p:spPr>
        <p:txBody>
          <a:bodyPr wrap="none">
            <a:spAutoFit/>
          </a:bodyPr>
          <a:lstStyle/>
          <a:p>
            <a:r>
              <a:rPr lang="en-GB" sz="1400" dirty="0"/>
              <a:t>[ </a:t>
            </a:r>
            <a:r>
              <a:rPr lang="en-GB" sz="1400" dirty="0" err="1"/>
              <a:t>NumStep</a:t>
            </a:r>
            <a:r>
              <a:rPr lang="en-GB" sz="1400" dirty="0"/>
              <a:t>==4 ]</a:t>
            </a:r>
          </a:p>
        </p:txBody>
      </p:sp>
      <p:cxnSp>
        <p:nvCxnSpPr>
          <p:cNvPr id="53" name="Connettore 4 39">
            <a:extLst>
              <a:ext uri="{FF2B5EF4-FFF2-40B4-BE49-F238E27FC236}">
                <a16:creationId xmlns="" xmlns:a16="http://schemas.microsoft.com/office/drawing/2014/main" id="{E548782F-8B24-460D-B78B-A459015AEDB2}"/>
              </a:ext>
            </a:extLst>
          </p:cNvPr>
          <p:cNvCxnSpPr>
            <a:stCxn id="46" idx="2"/>
            <a:endCxn id="41" idx="4"/>
          </p:cNvCxnSpPr>
          <p:nvPr/>
        </p:nvCxnSpPr>
        <p:spPr>
          <a:xfrm rot="10800000">
            <a:off x="2759343" y="4345982"/>
            <a:ext cx="1280000" cy="94244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Rettangolo 40">
            <a:extLst>
              <a:ext uri="{FF2B5EF4-FFF2-40B4-BE49-F238E27FC236}">
                <a16:creationId xmlns="" xmlns:a16="http://schemas.microsoft.com/office/drawing/2014/main" id="{B839B1C5-5B37-4A1F-A5EE-AF9E9E35D4D6}"/>
              </a:ext>
            </a:extLst>
          </p:cNvPr>
          <p:cNvSpPr/>
          <p:nvPr/>
        </p:nvSpPr>
        <p:spPr>
          <a:xfrm>
            <a:off x="2791347" y="4974997"/>
            <a:ext cx="1232710" cy="307777"/>
          </a:xfrm>
          <a:prstGeom prst="rect">
            <a:avLst/>
          </a:prstGeom>
        </p:spPr>
        <p:txBody>
          <a:bodyPr wrap="none">
            <a:spAutoFit/>
          </a:bodyPr>
          <a:lstStyle/>
          <a:p>
            <a:r>
              <a:rPr lang="en-GB" sz="1400" dirty="0"/>
              <a:t>[ </a:t>
            </a:r>
            <a:r>
              <a:rPr lang="en-GB" sz="1400" dirty="0" err="1"/>
              <a:t>NumStep</a:t>
            </a:r>
            <a:r>
              <a:rPr lang="en-GB" sz="1400" dirty="0"/>
              <a:t>&lt;4 ]</a:t>
            </a:r>
          </a:p>
        </p:txBody>
      </p:sp>
      <p:sp>
        <p:nvSpPr>
          <p:cNvPr id="55" name="Rettangolo 43">
            <a:extLst>
              <a:ext uri="{FF2B5EF4-FFF2-40B4-BE49-F238E27FC236}">
                <a16:creationId xmlns="" xmlns:a16="http://schemas.microsoft.com/office/drawing/2014/main" id="{98D09D15-515D-4127-B561-6F4478AA5E23}"/>
              </a:ext>
            </a:extLst>
          </p:cNvPr>
          <p:cNvSpPr/>
          <p:nvPr/>
        </p:nvSpPr>
        <p:spPr>
          <a:xfrm>
            <a:off x="1654557" y="3597128"/>
            <a:ext cx="521938" cy="307777"/>
          </a:xfrm>
          <a:prstGeom prst="rect">
            <a:avLst/>
          </a:prstGeom>
        </p:spPr>
        <p:txBody>
          <a:bodyPr wrap="none">
            <a:spAutoFit/>
          </a:bodyPr>
          <a:lstStyle/>
          <a:p>
            <a:r>
              <a:rPr lang="en-GB" sz="1400" dirty="0"/>
              <a:t>start</a:t>
            </a:r>
          </a:p>
        </p:txBody>
      </p:sp>
    </p:spTree>
    <p:extLst>
      <p:ext uri="{BB962C8B-B14F-4D97-AF65-F5344CB8AC3E}">
        <p14:creationId xmlns:p14="http://schemas.microsoft.com/office/powerpoint/2010/main" val="314649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4" grpId="0" animBg="1"/>
      <p:bldP spid="2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A3DDD988-1C17-4180-A9DB-38C85E50E639}"/>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 xmlns:a16="http://schemas.microsoft.com/office/drawing/2014/main" id="{5ECEE77C-2EB0-40EC-8D03-F3FA0CCB792E}"/>
              </a:ext>
            </a:extLst>
          </p:cNvPr>
          <p:cNvSpPr>
            <a:spLocks noGrp="1"/>
          </p:cNvSpPr>
          <p:nvPr>
            <p:ph type="sldNum" sz="quarter" idx="12"/>
          </p:nvPr>
        </p:nvSpPr>
        <p:spPr/>
        <p:txBody>
          <a:bodyPr/>
          <a:lstStyle/>
          <a:p>
            <a:fld id="{6F6A5AB3-AF76-4EC9-853D-D4C335162C13}" type="slidenum">
              <a:rPr lang="en-GB" smtClean="0"/>
              <a:t>56</a:t>
            </a:fld>
            <a:endParaRPr lang="en-GB"/>
          </a:p>
        </p:txBody>
      </p:sp>
      <p:sp>
        <p:nvSpPr>
          <p:cNvPr id="4" name="Ovale 120">
            <a:extLst>
              <a:ext uri="{FF2B5EF4-FFF2-40B4-BE49-F238E27FC236}">
                <a16:creationId xmlns="" xmlns:a16="http://schemas.microsoft.com/office/drawing/2014/main" id="{517559F9-7399-4E76-8E01-777F1079EAA4}"/>
              </a:ext>
            </a:extLst>
          </p:cNvPr>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 name="Ovale 121">
            <a:extLst>
              <a:ext uri="{FF2B5EF4-FFF2-40B4-BE49-F238E27FC236}">
                <a16:creationId xmlns="" xmlns:a16="http://schemas.microsoft.com/office/drawing/2014/main" id="{B89FB0BB-C031-4548-8B09-19BD5DD775AB}"/>
              </a:ext>
            </a:extLst>
          </p:cNvPr>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e 122">
            <a:extLst>
              <a:ext uri="{FF2B5EF4-FFF2-40B4-BE49-F238E27FC236}">
                <a16:creationId xmlns="" xmlns:a16="http://schemas.microsoft.com/office/drawing/2014/main" id="{662D2994-87AC-45B1-8CEE-D20C11FEEF54}"/>
              </a:ext>
            </a:extLst>
          </p:cNvPr>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working</a:t>
            </a:r>
            <a:endParaRPr lang="en-GB" sz="1600" dirty="0"/>
          </a:p>
        </p:txBody>
      </p:sp>
      <p:cxnSp>
        <p:nvCxnSpPr>
          <p:cNvPr id="7" name="Connettore 4 127">
            <a:extLst>
              <a:ext uri="{FF2B5EF4-FFF2-40B4-BE49-F238E27FC236}">
                <a16:creationId xmlns="" xmlns:a16="http://schemas.microsoft.com/office/drawing/2014/main" id="{53F350EE-906D-4499-9813-CB111B14AFC0}"/>
              </a:ext>
            </a:extLst>
          </p:cNvPr>
          <p:cNvCxnSpPr>
            <a:stCxn id="4" idx="6"/>
            <a:endCxn id="6"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ttangolo 128">
            <a:extLst>
              <a:ext uri="{FF2B5EF4-FFF2-40B4-BE49-F238E27FC236}">
                <a16:creationId xmlns="" xmlns:a16="http://schemas.microsoft.com/office/drawing/2014/main" id="{2B220D38-1DB7-455C-B482-0738DD41E649}"/>
              </a:ext>
            </a:extLst>
          </p:cNvPr>
          <p:cNvSpPr/>
          <p:nvPr/>
        </p:nvSpPr>
        <p:spPr>
          <a:xfrm>
            <a:off x="2202947" y="3397906"/>
            <a:ext cx="564706" cy="369332"/>
          </a:xfrm>
          <a:prstGeom prst="rect">
            <a:avLst/>
          </a:prstGeom>
        </p:spPr>
        <p:txBody>
          <a:bodyPr wrap="none">
            <a:spAutoFit/>
          </a:bodyPr>
          <a:lstStyle/>
          <a:p>
            <a:r>
              <a:rPr lang="en-GB" dirty="0"/>
              <a:t>start</a:t>
            </a:r>
          </a:p>
        </p:txBody>
      </p:sp>
      <p:sp>
        <p:nvSpPr>
          <p:cNvPr id="9" name="Ovale 129">
            <a:extLst>
              <a:ext uri="{FF2B5EF4-FFF2-40B4-BE49-F238E27FC236}">
                <a16:creationId xmlns="" xmlns:a16="http://schemas.microsoft.com/office/drawing/2014/main" id="{3C5DB0E2-E755-4C54-967B-4C743544ADB2}"/>
              </a:ext>
            </a:extLst>
          </p:cNvPr>
          <p:cNvSpPr/>
          <p:nvPr/>
        </p:nvSpPr>
        <p:spPr>
          <a:xfrm>
            <a:off x="4716016" y="2077757"/>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stepDone</a:t>
            </a:r>
            <a:endParaRPr lang="en-GB" sz="1600" dirty="0"/>
          </a:p>
        </p:txBody>
      </p:sp>
      <p:cxnSp>
        <p:nvCxnSpPr>
          <p:cNvPr id="10" name="Connettore 4 131">
            <a:extLst>
              <a:ext uri="{FF2B5EF4-FFF2-40B4-BE49-F238E27FC236}">
                <a16:creationId xmlns="" xmlns:a16="http://schemas.microsoft.com/office/drawing/2014/main" id="{C4A1EB00-C9CD-4470-B35A-ADF0277FB502}"/>
              </a:ext>
            </a:extLst>
          </p:cNvPr>
          <p:cNvCxnSpPr>
            <a:cxnSpLocks/>
            <a:stCxn id="6" idx="0"/>
            <a:endCxn id="9" idx="2"/>
          </p:cNvCxnSpPr>
          <p:nvPr/>
        </p:nvCxnSpPr>
        <p:spPr>
          <a:xfrm rot="5400000" flipH="1" flipV="1">
            <a:off x="3636125" y="2344730"/>
            <a:ext cx="1022827" cy="113695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ttangolo 132">
            <a:extLst>
              <a:ext uri="{FF2B5EF4-FFF2-40B4-BE49-F238E27FC236}">
                <a16:creationId xmlns="" xmlns:a16="http://schemas.microsoft.com/office/drawing/2014/main" id="{9420BCFA-CD3C-49E8-BAD8-1443A7B3E9C0}"/>
              </a:ext>
            </a:extLst>
          </p:cNvPr>
          <p:cNvSpPr/>
          <p:nvPr/>
        </p:nvSpPr>
        <p:spPr>
          <a:xfrm>
            <a:off x="3646347" y="2386323"/>
            <a:ext cx="1064459" cy="369332"/>
          </a:xfrm>
          <a:prstGeom prst="rect">
            <a:avLst/>
          </a:prstGeom>
        </p:spPr>
        <p:txBody>
          <a:bodyPr wrap="none">
            <a:spAutoFit/>
          </a:bodyPr>
          <a:lstStyle/>
          <a:p>
            <a:r>
              <a:rPr lang="en-GB" dirty="0" err="1"/>
              <a:t>stepdone</a:t>
            </a:r>
            <a:endParaRPr lang="en-GB" dirty="0"/>
          </a:p>
        </p:txBody>
      </p:sp>
      <p:sp>
        <p:nvSpPr>
          <p:cNvPr id="12" name="Ovale 134">
            <a:extLst>
              <a:ext uri="{FF2B5EF4-FFF2-40B4-BE49-F238E27FC236}">
                <a16:creationId xmlns="" xmlns:a16="http://schemas.microsoft.com/office/drawing/2014/main" id="{59586B3C-FFF8-4282-87DC-460B82F8684A}"/>
              </a:ext>
            </a:extLst>
          </p:cNvPr>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stopped</a:t>
            </a:r>
            <a:endParaRPr lang="en-GB" sz="1600" dirty="0"/>
          </a:p>
        </p:txBody>
      </p:sp>
      <p:sp>
        <p:nvSpPr>
          <p:cNvPr id="13" name="Rettangolo 141">
            <a:extLst>
              <a:ext uri="{FF2B5EF4-FFF2-40B4-BE49-F238E27FC236}">
                <a16:creationId xmlns="" xmlns:a16="http://schemas.microsoft.com/office/drawing/2014/main" id="{0660ABE7-1373-4AE7-B013-CBFEA3E589D5}"/>
              </a:ext>
            </a:extLst>
          </p:cNvPr>
          <p:cNvSpPr/>
          <p:nvPr/>
        </p:nvSpPr>
        <p:spPr>
          <a:xfrm>
            <a:off x="4037317" y="4381980"/>
            <a:ext cx="535724" cy="369332"/>
          </a:xfrm>
          <a:prstGeom prst="rect">
            <a:avLst/>
          </a:prstGeom>
        </p:spPr>
        <p:txBody>
          <a:bodyPr wrap="none">
            <a:spAutoFit/>
          </a:bodyPr>
          <a:lstStyle/>
          <a:p>
            <a:r>
              <a:rPr lang="en-GB" dirty="0"/>
              <a:t>stop</a:t>
            </a:r>
          </a:p>
        </p:txBody>
      </p:sp>
      <p:cxnSp>
        <p:nvCxnSpPr>
          <p:cNvPr id="14" name="Connettore 4 144">
            <a:extLst>
              <a:ext uri="{FF2B5EF4-FFF2-40B4-BE49-F238E27FC236}">
                <a16:creationId xmlns="" xmlns:a16="http://schemas.microsoft.com/office/drawing/2014/main" id="{E8353835-7B37-4BAF-9251-ECA227E9FD10}"/>
              </a:ext>
            </a:extLst>
          </p:cNvPr>
          <p:cNvCxnSpPr>
            <a:stCxn id="12" idx="1"/>
            <a:endCxn id="6"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tangolo 148">
            <a:extLst>
              <a:ext uri="{FF2B5EF4-FFF2-40B4-BE49-F238E27FC236}">
                <a16:creationId xmlns="" xmlns:a16="http://schemas.microsoft.com/office/drawing/2014/main" id="{D57016F1-5E0B-4C49-97AB-B3F2A1FA1104}"/>
              </a:ext>
            </a:extLst>
          </p:cNvPr>
          <p:cNvSpPr/>
          <p:nvPr/>
        </p:nvSpPr>
        <p:spPr>
          <a:xfrm>
            <a:off x="2315347" y="4381980"/>
            <a:ext cx="793166" cy="369332"/>
          </a:xfrm>
          <a:prstGeom prst="rect">
            <a:avLst/>
          </a:prstGeom>
        </p:spPr>
        <p:txBody>
          <a:bodyPr wrap="none">
            <a:spAutoFit/>
          </a:bodyPr>
          <a:lstStyle/>
          <a:p>
            <a:r>
              <a:rPr lang="en-GB" dirty="0"/>
              <a:t>resume</a:t>
            </a:r>
          </a:p>
        </p:txBody>
      </p:sp>
      <p:cxnSp>
        <p:nvCxnSpPr>
          <p:cNvPr id="16" name="Connettore 4 164">
            <a:extLst>
              <a:ext uri="{FF2B5EF4-FFF2-40B4-BE49-F238E27FC236}">
                <a16:creationId xmlns="" xmlns:a16="http://schemas.microsoft.com/office/drawing/2014/main" id="{59F67EA2-B44E-4914-B692-4518A4400A33}"/>
              </a:ext>
            </a:extLst>
          </p:cNvPr>
          <p:cNvCxnSpPr>
            <a:stCxn id="6" idx="5"/>
            <a:endCxn id="12"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Ovale 185">
            <a:extLst>
              <a:ext uri="{FF2B5EF4-FFF2-40B4-BE49-F238E27FC236}">
                <a16:creationId xmlns="" xmlns:a16="http://schemas.microsoft.com/office/drawing/2014/main" id="{0ACE6F82-AA9A-4AD2-9B1A-B966C9EF0062}"/>
              </a:ext>
            </a:extLst>
          </p:cNvPr>
          <p:cNvSpPr/>
          <p:nvPr/>
        </p:nvSpPr>
        <p:spPr>
          <a:xfrm>
            <a:off x="6234404" y="4664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end</a:t>
            </a:r>
            <a:endParaRPr lang="en-GB" sz="1600" dirty="0"/>
          </a:p>
        </p:txBody>
      </p:sp>
      <p:cxnSp>
        <p:nvCxnSpPr>
          <p:cNvPr id="18" name="Connettore 4 186">
            <a:extLst>
              <a:ext uri="{FF2B5EF4-FFF2-40B4-BE49-F238E27FC236}">
                <a16:creationId xmlns="" xmlns:a16="http://schemas.microsoft.com/office/drawing/2014/main" id="{8360A5BC-B262-4646-8FB3-CA08C3E91166}"/>
              </a:ext>
            </a:extLst>
          </p:cNvPr>
          <p:cNvCxnSpPr>
            <a:cxnSpLocks/>
            <a:stCxn id="24" idx="4"/>
            <a:endCxn id="17" idx="0"/>
          </p:cNvCxnSpPr>
          <p:nvPr/>
        </p:nvCxnSpPr>
        <p:spPr>
          <a:xfrm rot="5400000">
            <a:off x="6289941" y="4359524"/>
            <a:ext cx="609008"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ttore 4 191">
            <a:extLst>
              <a:ext uri="{FF2B5EF4-FFF2-40B4-BE49-F238E27FC236}">
                <a16:creationId xmlns="" xmlns:a16="http://schemas.microsoft.com/office/drawing/2014/main" id="{ADCAD5EB-332E-4ACD-BBAF-5232C2A271FA}"/>
              </a:ext>
            </a:extLst>
          </p:cNvPr>
          <p:cNvCxnSpPr>
            <a:cxnSpLocks/>
            <a:stCxn id="9" idx="4"/>
            <a:endCxn id="6" idx="7"/>
          </p:cNvCxnSpPr>
          <p:nvPr/>
        </p:nvCxnSpPr>
        <p:spPr>
          <a:xfrm rot="5400000">
            <a:off x="4399598" y="2363549"/>
            <a:ext cx="793699" cy="151825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Connettore 4 198">
            <a:extLst>
              <a:ext uri="{FF2B5EF4-FFF2-40B4-BE49-F238E27FC236}">
                <a16:creationId xmlns="" xmlns:a16="http://schemas.microsoft.com/office/drawing/2014/main" id="{E39949F4-50AA-4999-A650-258F2DCFA870}"/>
              </a:ext>
            </a:extLst>
          </p:cNvPr>
          <p:cNvCxnSpPr>
            <a:cxnSpLocks/>
            <a:stCxn id="24" idx="0"/>
            <a:endCxn id="6" idx="1"/>
          </p:cNvCxnSpPr>
          <p:nvPr/>
        </p:nvCxnSpPr>
        <p:spPr>
          <a:xfrm rot="16200000" flipH="1" flipV="1">
            <a:off x="4801335" y="1726417"/>
            <a:ext cx="112580" cy="3473641"/>
          </a:xfrm>
          <a:prstGeom prst="bentConnector3">
            <a:avLst>
              <a:gd name="adj1" fmla="val -1674378"/>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Ovale 129">
            <a:extLst>
              <a:ext uri="{FF2B5EF4-FFF2-40B4-BE49-F238E27FC236}">
                <a16:creationId xmlns="" xmlns:a16="http://schemas.microsoft.com/office/drawing/2014/main" id="{CCDB84D3-145C-46F3-B902-0CE0472582B9}"/>
              </a:ext>
            </a:extLst>
          </p:cNvPr>
          <p:cNvSpPr/>
          <p:nvPr/>
        </p:nvSpPr>
        <p:spPr>
          <a:xfrm>
            <a:off x="5754885" y="340694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stepFail</a:t>
            </a:r>
            <a:endParaRPr lang="en-GB" sz="1600" dirty="0"/>
          </a:p>
        </p:txBody>
      </p:sp>
      <p:sp>
        <p:nvSpPr>
          <p:cNvPr id="29" name="Rectangle 5">
            <a:extLst>
              <a:ext uri="{FF2B5EF4-FFF2-40B4-BE49-F238E27FC236}">
                <a16:creationId xmlns="" xmlns:a16="http://schemas.microsoft.com/office/drawing/2014/main" id="{7151B250-F50E-4470-A667-2EF898F1B268}"/>
              </a:ext>
            </a:extLst>
          </p:cNvPr>
          <p:cNvSpPr>
            <a:spLocks noChangeArrowheads="1"/>
          </p:cNvSpPr>
          <p:nvPr/>
        </p:nvSpPr>
        <p:spPr bwMode="auto">
          <a:xfrm>
            <a:off x="4521505" y="2882140"/>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37" name="Connettore 4 131">
            <a:extLst>
              <a:ext uri="{FF2B5EF4-FFF2-40B4-BE49-F238E27FC236}">
                <a16:creationId xmlns="" xmlns:a16="http://schemas.microsoft.com/office/drawing/2014/main" id="{BCF4DEF2-374D-46F8-BF7E-E22A56127698}"/>
              </a:ext>
            </a:extLst>
          </p:cNvPr>
          <p:cNvCxnSpPr>
            <a:cxnSpLocks/>
            <a:stCxn id="6" idx="6"/>
            <a:endCxn id="24" idx="2"/>
          </p:cNvCxnSpPr>
          <p:nvPr/>
        </p:nvCxnSpPr>
        <p:spPr>
          <a:xfrm flipV="1">
            <a:off x="4227133" y="3730984"/>
            <a:ext cx="1527752" cy="1767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 xmlns:a16="http://schemas.microsoft.com/office/drawing/2014/main" id="{8CF28BD8-2AC6-4A75-94D8-4DBF22A78075}"/>
              </a:ext>
            </a:extLst>
          </p:cNvPr>
          <p:cNvSpPr/>
          <p:nvPr/>
        </p:nvSpPr>
        <p:spPr>
          <a:xfrm>
            <a:off x="4088053" y="1214472"/>
            <a:ext cx="1729961" cy="369332"/>
          </a:xfrm>
          <a:prstGeom prst="rect">
            <a:avLst/>
          </a:prstGeom>
        </p:spPr>
        <p:txBody>
          <a:bodyPr wrap="none">
            <a:spAutoFit/>
          </a:bodyPr>
          <a:lstStyle/>
          <a:p>
            <a:r>
              <a:rPr lang="en-US" dirty="0">
                <a:solidFill>
                  <a:srgbClr val="2A00FF"/>
                </a:solidFill>
                <a:latin typeface="Consolas" panose="020B0609020204030204" pitchFamily="49" charset="0"/>
              </a:rPr>
              <a:t>[ </a:t>
            </a:r>
            <a:r>
              <a:rPr lang="en-US" sz="1600" dirty="0" err="1">
                <a:solidFill>
                  <a:srgbClr val="2A00FF"/>
                </a:solidFill>
                <a:latin typeface="Consolas" panose="020B0609020204030204" pitchFamily="49" charset="0"/>
              </a:rPr>
              <a:t>NumStep</a:t>
            </a:r>
            <a:r>
              <a:rPr lang="en-US" dirty="0">
                <a:solidFill>
                  <a:srgbClr val="2A00FF"/>
                </a:solidFill>
                <a:latin typeface="Consolas" panose="020B0609020204030204" pitchFamily="49" charset="0"/>
              </a:rPr>
              <a:t>&lt;4 ]</a:t>
            </a:r>
            <a:endParaRPr lang="en-US" dirty="0"/>
          </a:p>
        </p:txBody>
      </p:sp>
      <p:sp>
        <p:nvSpPr>
          <p:cNvPr id="52" name="Rectangle 51">
            <a:extLst>
              <a:ext uri="{FF2B5EF4-FFF2-40B4-BE49-F238E27FC236}">
                <a16:creationId xmlns="" xmlns:a16="http://schemas.microsoft.com/office/drawing/2014/main" id="{77D54257-A7F5-4323-B121-4EE5BFEBB0DB}"/>
              </a:ext>
            </a:extLst>
          </p:cNvPr>
          <p:cNvSpPr/>
          <p:nvPr/>
        </p:nvSpPr>
        <p:spPr>
          <a:xfrm>
            <a:off x="5307833" y="4136817"/>
            <a:ext cx="1755609" cy="338554"/>
          </a:xfrm>
          <a:prstGeom prst="rect">
            <a:avLst/>
          </a:prstGeom>
        </p:spPr>
        <p:txBody>
          <a:bodyPr wrap="none">
            <a:spAutoFit/>
          </a:bodyPr>
          <a:lstStyle/>
          <a:p>
            <a:r>
              <a:rPr lang="en-US" sz="1600" dirty="0">
                <a:solidFill>
                  <a:srgbClr val="2A00FF"/>
                </a:solidFill>
                <a:latin typeface="Consolas" panose="020B0609020204030204" pitchFamily="49" charset="0"/>
              </a:rPr>
              <a:t>[ </a:t>
            </a:r>
            <a:r>
              <a:rPr lang="en-US" sz="1600" dirty="0" err="1">
                <a:solidFill>
                  <a:srgbClr val="2A00FF"/>
                </a:solidFill>
                <a:latin typeface="Consolas" panose="020B0609020204030204" pitchFamily="49" charset="0"/>
              </a:rPr>
              <a:t>NumStep</a:t>
            </a:r>
            <a:r>
              <a:rPr lang="en-US" sz="1600" dirty="0">
                <a:solidFill>
                  <a:srgbClr val="2A00FF"/>
                </a:solidFill>
                <a:latin typeface="Consolas" panose="020B0609020204030204" pitchFamily="49" charset="0"/>
              </a:rPr>
              <a:t>==4 ]</a:t>
            </a:r>
            <a:endParaRPr lang="en-US" sz="1600" dirty="0"/>
          </a:p>
        </p:txBody>
      </p:sp>
      <p:sp>
        <p:nvSpPr>
          <p:cNvPr id="54" name="Rettangolo 132">
            <a:extLst>
              <a:ext uri="{FF2B5EF4-FFF2-40B4-BE49-F238E27FC236}">
                <a16:creationId xmlns="" xmlns:a16="http://schemas.microsoft.com/office/drawing/2014/main" id="{E7428895-9429-40F2-88D7-89E1CFE66018}"/>
              </a:ext>
            </a:extLst>
          </p:cNvPr>
          <p:cNvSpPr/>
          <p:nvPr/>
        </p:nvSpPr>
        <p:spPr>
          <a:xfrm>
            <a:off x="4447750" y="3394795"/>
            <a:ext cx="864083" cy="369332"/>
          </a:xfrm>
          <a:prstGeom prst="rect">
            <a:avLst/>
          </a:prstGeom>
        </p:spPr>
        <p:txBody>
          <a:bodyPr wrap="none">
            <a:spAutoFit/>
          </a:bodyPr>
          <a:lstStyle/>
          <a:p>
            <a:r>
              <a:rPr lang="en-GB" dirty="0" err="1"/>
              <a:t>stepfail</a:t>
            </a:r>
            <a:endParaRPr lang="en-GB" dirty="0"/>
          </a:p>
        </p:txBody>
      </p:sp>
      <p:grpSp>
        <p:nvGrpSpPr>
          <p:cNvPr id="55" name="Gruppo 4">
            <a:extLst>
              <a:ext uri="{FF2B5EF4-FFF2-40B4-BE49-F238E27FC236}">
                <a16:creationId xmlns="" xmlns:a16="http://schemas.microsoft.com/office/drawing/2014/main" id="{97D463C0-7DBE-42AD-84EC-E24C5FBCE96A}"/>
              </a:ext>
            </a:extLst>
          </p:cNvPr>
          <p:cNvGrpSpPr/>
          <p:nvPr/>
        </p:nvGrpSpPr>
        <p:grpSpPr>
          <a:xfrm>
            <a:off x="1472041" y="1719630"/>
            <a:ext cx="1103125" cy="716253"/>
            <a:chOff x="2460219" y="2004003"/>
            <a:chExt cx="1800820" cy="1234655"/>
          </a:xfrm>
        </p:grpSpPr>
        <p:sp>
          <p:nvSpPr>
            <p:cNvPr id="56" name="Triangolo isoscele 5">
              <a:extLst>
                <a:ext uri="{FF2B5EF4-FFF2-40B4-BE49-F238E27FC236}">
                  <a16:creationId xmlns="" xmlns:a16="http://schemas.microsoft.com/office/drawing/2014/main" id="{7AEB25B6-8EC8-411D-BCB9-E26E062EF9A2}"/>
                </a:ext>
              </a:extLst>
            </p:cNvPr>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57" name="Gruppo 82">
              <a:extLst>
                <a:ext uri="{FF2B5EF4-FFF2-40B4-BE49-F238E27FC236}">
                  <a16:creationId xmlns="" xmlns:a16="http://schemas.microsoft.com/office/drawing/2014/main" id="{880F32F3-E6AF-422F-AFBA-A7E85E893E0D}"/>
                </a:ext>
              </a:extLst>
            </p:cNvPr>
            <p:cNvGrpSpPr/>
            <p:nvPr/>
          </p:nvGrpSpPr>
          <p:grpSpPr>
            <a:xfrm>
              <a:off x="2460219" y="2004003"/>
              <a:ext cx="1409184" cy="1234655"/>
              <a:chOff x="1194666" y="2417771"/>
              <a:chExt cx="866156" cy="763297"/>
            </a:xfrm>
          </p:grpSpPr>
          <p:sp>
            <p:nvSpPr>
              <p:cNvPr id="59" name="Ovale 38">
                <a:extLst>
                  <a:ext uri="{FF2B5EF4-FFF2-40B4-BE49-F238E27FC236}">
                    <a16:creationId xmlns="" xmlns:a16="http://schemas.microsoft.com/office/drawing/2014/main" id="{BB450F08-9A4C-4728-99B4-AE8F8E211A02}"/>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0" name="Rettangolo 39">
                <a:extLst>
                  <a:ext uri="{FF2B5EF4-FFF2-40B4-BE49-F238E27FC236}">
                    <a16:creationId xmlns="" xmlns:a16="http://schemas.microsoft.com/office/drawing/2014/main" id="{C37344B1-2B42-4827-A31B-97F8CE8FA476}"/>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1" name="Triangolo isoscele 42">
                <a:extLst>
                  <a:ext uri="{FF2B5EF4-FFF2-40B4-BE49-F238E27FC236}">
                    <a16:creationId xmlns="" xmlns:a16="http://schemas.microsoft.com/office/drawing/2014/main" id="{BB100778-60B0-4955-B9DD-1DE8B04EF0CF}"/>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8" name="Rettangolo 7">
              <a:extLst>
                <a:ext uri="{FF2B5EF4-FFF2-40B4-BE49-F238E27FC236}">
                  <a16:creationId xmlns="" xmlns:a16="http://schemas.microsoft.com/office/drawing/2014/main" id="{8EF96910-8B9F-427D-B44C-4828B6C560AC}"/>
                </a:ext>
              </a:extLst>
            </p:cNvPr>
            <p:cNvSpPr/>
            <p:nvPr/>
          </p:nvSpPr>
          <p:spPr>
            <a:xfrm>
              <a:off x="2697729" y="2458539"/>
              <a:ext cx="1563310" cy="530537"/>
            </a:xfrm>
            <a:prstGeom prst="rect">
              <a:avLst/>
            </a:prstGeom>
          </p:spPr>
          <p:txBody>
            <a:bodyPr wrap="none">
              <a:spAutoFit/>
            </a:bodyPr>
            <a:lstStyle/>
            <a:p>
              <a:r>
                <a:rPr lang="en-GB" sz="1400" dirty="0" err="1"/>
                <a:t>basicrobot</a:t>
              </a:r>
              <a:endParaRPr lang="en-GB" sz="1400" dirty="0"/>
            </a:p>
          </p:txBody>
        </p:sp>
      </p:grpSp>
      <p:cxnSp>
        <p:nvCxnSpPr>
          <p:cNvPr id="67" name="Straight Arrow Connector 66">
            <a:extLst>
              <a:ext uri="{FF2B5EF4-FFF2-40B4-BE49-F238E27FC236}">
                <a16:creationId xmlns="" xmlns:a16="http://schemas.microsoft.com/office/drawing/2014/main" id="{06EDF731-9630-4A66-9B54-0F3CC5312CB1}"/>
              </a:ext>
            </a:extLst>
          </p:cNvPr>
          <p:cNvCxnSpPr>
            <a:endCxn id="59" idx="5"/>
          </p:cNvCxnSpPr>
          <p:nvPr/>
        </p:nvCxnSpPr>
        <p:spPr>
          <a:xfrm flipH="1" flipV="1">
            <a:off x="2225841" y="2336929"/>
            <a:ext cx="837764" cy="1317833"/>
          </a:xfrm>
          <a:prstGeom prst="straightConnector1">
            <a:avLst/>
          </a:prstGeom>
          <a:ln>
            <a:solidFill>
              <a:srgbClr val="FF0000"/>
            </a:solidFill>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6838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57</a:t>
            </a:fld>
            <a:endParaRPr lang="en-GB"/>
          </a:p>
        </p:txBody>
      </p:sp>
      <p:pic>
        <p:nvPicPr>
          <p:cNvPr id="2050" name="Picture 2" descr="An Overview of Security in CoAP: Attack and Analysis | Semantic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91" y="15390"/>
            <a:ext cx="4895850" cy="2667000"/>
          </a:xfrm>
          <a:prstGeom prst="rect">
            <a:avLst/>
          </a:prstGeom>
          <a:noFill/>
          <a:extLst>
            <a:ext uri="{909E8E84-426E-40DD-AFC4-6F175D3DCCD1}">
              <a14:hiddenFill xmlns:a14="http://schemas.microsoft.com/office/drawing/2010/main">
                <a:solidFill>
                  <a:srgbClr val="FFFFFF"/>
                </a:solidFill>
              </a14:hiddenFill>
            </a:ext>
          </a:extLst>
        </p:spPr>
      </p:pic>
      <p:sp>
        <p:nvSpPr>
          <p:cNvPr id="5" name="Ovale 120">
            <a:extLst>
              <a:ext uri="{FF2B5EF4-FFF2-40B4-BE49-F238E27FC236}">
                <a16:creationId xmlns="" xmlns:a16="http://schemas.microsoft.com/office/drawing/2014/main" id="{517559F9-7399-4E76-8E01-777F1079EAA4}"/>
              </a:ext>
            </a:extLst>
          </p:cNvPr>
          <p:cNvSpPr/>
          <p:nvPr/>
        </p:nvSpPr>
        <p:spPr>
          <a:xfrm>
            <a:off x="1600073" y="4476459"/>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s0</a:t>
            </a:r>
            <a:endParaRPr lang="en-GB" dirty="0"/>
          </a:p>
        </p:txBody>
      </p:sp>
      <p:sp>
        <p:nvSpPr>
          <p:cNvPr id="6" name="Ovale 121">
            <a:extLst>
              <a:ext uri="{FF2B5EF4-FFF2-40B4-BE49-F238E27FC236}">
                <a16:creationId xmlns="" xmlns:a16="http://schemas.microsoft.com/office/drawing/2014/main" id="{B89FB0BB-C031-4548-8B09-19BD5DD775AB}"/>
              </a:ext>
            </a:extLst>
          </p:cNvPr>
          <p:cNvSpPr/>
          <p:nvPr/>
        </p:nvSpPr>
        <p:spPr>
          <a:xfrm>
            <a:off x="1456057" y="4711153"/>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e 120">
            <a:extLst>
              <a:ext uri="{FF2B5EF4-FFF2-40B4-BE49-F238E27FC236}">
                <a16:creationId xmlns="" xmlns:a16="http://schemas.microsoft.com/office/drawing/2014/main" id="{517559F9-7399-4E76-8E01-777F1079EAA4}"/>
              </a:ext>
            </a:extLst>
          </p:cNvPr>
          <p:cNvSpPr/>
          <p:nvPr/>
        </p:nvSpPr>
        <p:spPr>
          <a:xfrm>
            <a:off x="2868140" y="3828387"/>
            <a:ext cx="1080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watch</a:t>
            </a:r>
            <a:endParaRPr lang="en-GB" dirty="0"/>
          </a:p>
        </p:txBody>
      </p:sp>
      <p:cxnSp>
        <p:nvCxnSpPr>
          <p:cNvPr id="8" name="Connettore 4 7"/>
          <p:cNvCxnSpPr>
            <a:stCxn id="5" idx="0"/>
            <a:endCxn id="7" idx="2"/>
          </p:cNvCxnSpPr>
          <p:nvPr/>
        </p:nvCxnSpPr>
        <p:spPr>
          <a:xfrm rot="5400000" flipH="1" flipV="1">
            <a:off x="2252108" y="3860428"/>
            <a:ext cx="324036" cy="90802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Ovale 120">
            <a:extLst>
              <a:ext uri="{FF2B5EF4-FFF2-40B4-BE49-F238E27FC236}">
                <a16:creationId xmlns="" xmlns:a16="http://schemas.microsoft.com/office/drawing/2014/main" id="{517559F9-7399-4E76-8E01-777F1079EAA4}"/>
              </a:ext>
            </a:extLst>
          </p:cNvPr>
          <p:cNvSpPr/>
          <p:nvPr/>
        </p:nvSpPr>
        <p:spPr>
          <a:xfrm>
            <a:off x="4321330" y="4476460"/>
            <a:ext cx="215997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handleAlarm</a:t>
            </a:r>
            <a:endParaRPr lang="en-GB" dirty="0"/>
          </a:p>
        </p:txBody>
      </p:sp>
      <p:sp>
        <p:nvSpPr>
          <p:cNvPr id="11" name="Ovale 120">
            <a:extLst>
              <a:ext uri="{FF2B5EF4-FFF2-40B4-BE49-F238E27FC236}">
                <a16:creationId xmlns="" xmlns:a16="http://schemas.microsoft.com/office/drawing/2014/main" id="{517559F9-7399-4E76-8E01-777F1079EAA4}"/>
              </a:ext>
            </a:extLst>
          </p:cNvPr>
          <p:cNvSpPr/>
          <p:nvPr/>
        </p:nvSpPr>
        <p:spPr>
          <a:xfrm>
            <a:off x="4647247" y="3370992"/>
            <a:ext cx="144042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Timeout</a:t>
            </a:r>
            <a:endParaRPr lang="it-IT" dirty="0" smtClean="0"/>
          </a:p>
          <a:p>
            <a:pPr algn="ctr"/>
            <a:r>
              <a:rPr lang="it-IT" sz="1400" dirty="0" err="1">
                <a:solidFill>
                  <a:srgbClr val="C00000"/>
                </a:solidFill>
              </a:rPr>
              <a:t>c</a:t>
            </a:r>
            <a:r>
              <a:rPr lang="it-IT" sz="1400" dirty="0" err="1" smtClean="0">
                <a:solidFill>
                  <a:srgbClr val="C00000"/>
                </a:solidFill>
              </a:rPr>
              <a:t>ounter</a:t>
            </a:r>
            <a:r>
              <a:rPr lang="it-IT" sz="1400" dirty="0" smtClean="0">
                <a:solidFill>
                  <a:srgbClr val="C00000"/>
                </a:solidFill>
              </a:rPr>
              <a:t>++</a:t>
            </a:r>
            <a:endParaRPr lang="en-GB" sz="1400" dirty="0">
              <a:solidFill>
                <a:srgbClr val="C00000"/>
              </a:solidFill>
            </a:endParaRPr>
          </a:p>
        </p:txBody>
      </p:sp>
      <p:sp>
        <p:nvSpPr>
          <p:cNvPr id="12" name="Ovale 120">
            <a:extLst>
              <a:ext uri="{FF2B5EF4-FFF2-40B4-BE49-F238E27FC236}">
                <a16:creationId xmlns="" xmlns:a16="http://schemas.microsoft.com/office/drawing/2014/main" id="{517559F9-7399-4E76-8E01-777F1079EAA4}"/>
              </a:ext>
            </a:extLst>
          </p:cNvPr>
          <p:cNvSpPr/>
          <p:nvPr/>
        </p:nvSpPr>
        <p:spPr>
          <a:xfrm>
            <a:off x="2897367" y="5474003"/>
            <a:ext cx="1080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end</a:t>
            </a:r>
            <a:endParaRPr lang="en-GB" dirty="0"/>
          </a:p>
        </p:txBody>
      </p:sp>
      <p:sp>
        <p:nvSpPr>
          <p:cNvPr id="9" name="CasellaDiTesto 8"/>
          <p:cNvSpPr txBox="1"/>
          <p:nvPr/>
        </p:nvSpPr>
        <p:spPr>
          <a:xfrm>
            <a:off x="1705525" y="3801355"/>
            <a:ext cx="1360244" cy="338554"/>
          </a:xfrm>
          <a:prstGeom prst="rect">
            <a:avLst/>
          </a:prstGeom>
          <a:noFill/>
        </p:spPr>
        <p:txBody>
          <a:bodyPr wrap="none" rtlCol="0">
            <a:spAutoFit/>
          </a:bodyPr>
          <a:lstStyle/>
          <a:p>
            <a:r>
              <a:rPr lang="it-IT" sz="1600" dirty="0" smtClean="0"/>
              <a:t>[ </a:t>
            </a:r>
            <a:r>
              <a:rPr lang="it-IT" sz="1600" dirty="0" err="1" smtClean="0">
                <a:solidFill>
                  <a:srgbClr val="C00000"/>
                </a:solidFill>
              </a:rPr>
              <a:t>counter</a:t>
            </a:r>
            <a:r>
              <a:rPr lang="it-IT" sz="1600" dirty="0" smtClean="0">
                <a:solidFill>
                  <a:srgbClr val="C00000"/>
                </a:solidFill>
              </a:rPr>
              <a:t>==</a:t>
            </a:r>
            <a:r>
              <a:rPr lang="it-IT" sz="1600" dirty="0" smtClean="0"/>
              <a:t>0 ]</a:t>
            </a:r>
            <a:endParaRPr lang="en-GB" sz="1600" dirty="0"/>
          </a:p>
        </p:txBody>
      </p:sp>
      <p:cxnSp>
        <p:nvCxnSpPr>
          <p:cNvPr id="14" name="Connettore 4 13"/>
          <p:cNvCxnSpPr>
            <a:stCxn id="5" idx="4"/>
            <a:endCxn id="12" idx="2"/>
          </p:cNvCxnSpPr>
          <p:nvPr/>
        </p:nvCxnSpPr>
        <p:spPr>
          <a:xfrm rot="16200000" flipH="1">
            <a:off x="2091986" y="4992658"/>
            <a:ext cx="673508" cy="9372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CasellaDiTesto 16"/>
          <p:cNvSpPr txBox="1"/>
          <p:nvPr/>
        </p:nvSpPr>
        <p:spPr>
          <a:xfrm>
            <a:off x="1536872" y="5778689"/>
            <a:ext cx="1371466" cy="338554"/>
          </a:xfrm>
          <a:prstGeom prst="rect">
            <a:avLst/>
          </a:prstGeom>
          <a:noFill/>
        </p:spPr>
        <p:txBody>
          <a:bodyPr wrap="none" rtlCol="0">
            <a:spAutoFit/>
          </a:bodyPr>
          <a:lstStyle/>
          <a:p>
            <a:r>
              <a:rPr lang="it-IT" sz="1600" dirty="0" smtClean="0"/>
              <a:t>[ </a:t>
            </a:r>
            <a:r>
              <a:rPr lang="it-IT" sz="1600" dirty="0" err="1" smtClean="0">
                <a:solidFill>
                  <a:srgbClr val="C00000"/>
                </a:solidFill>
              </a:rPr>
              <a:t>counter</a:t>
            </a:r>
            <a:r>
              <a:rPr lang="it-IT" sz="1600" dirty="0" smtClean="0">
                <a:solidFill>
                  <a:srgbClr val="C00000"/>
                </a:solidFill>
              </a:rPr>
              <a:t> !=</a:t>
            </a:r>
            <a:r>
              <a:rPr lang="it-IT" sz="1600" dirty="0" smtClean="0">
                <a:solidFill>
                  <a:srgbClr val="C00000"/>
                </a:solidFill>
              </a:rPr>
              <a:t>0 </a:t>
            </a:r>
            <a:r>
              <a:rPr lang="it-IT" sz="1600" dirty="0" smtClean="0"/>
              <a:t>]</a:t>
            </a:r>
            <a:endParaRPr lang="en-GB" sz="1600" dirty="0"/>
          </a:p>
        </p:txBody>
      </p:sp>
      <p:cxnSp>
        <p:nvCxnSpPr>
          <p:cNvPr id="18" name="Connettore 4 17"/>
          <p:cNvCxnSpPr>
            <a:stCxn id="7" idx="4"/>
            <a:endCxn id="10" idx="2"/>
          </p:cNvCxnSpPr>
          <p:nvPr/>
        </p:nvCxnSpPr>
        <p:spPr>
          <a:xfrm rot="16200000" flipH="1">
            <a:off x="3702747" y="4181912"/>
            <a:ext cx="324037" cy="91313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390417" y="4813452"/>
            <a:ext cx="1930913" cy="338554"/>
          </a:xfrm>
          <a:prstGeom prst="rect">
            <a:avLst/>
          </a:prstGeom>
          <a:noFill/>
        </p:spPr>
        <p:txBody>
          <a:bodyPr wrap="none" rtlCol="0">
            <a:spAutoFit/>
          </a:bodyPr>
          <a:lstStyle/>
          <a:p>
            <a:r>
              <a:rPr lang="it-IT" sz="1600" dirty="0" smtClean="0"/>
              <a:t>[ </a:t>
            </a:r>
            <a:r>
              <a:rPr lang="it-IT" sz="1600" dirty="0" err="1" smtClean="0">
                <a:solidFill>
                  <a:srgbClr val="C00000"/>
                </a:solidFill>
              </a:rPr>
              <a:t>counter</a:t>
            </a:r>
            <a:r>
              <a:rPr lang="it-IT" sz="1600" dirty="0" smtClean="0">
                <a:solidFill>
                  <a:srgbClr val="C00000"/>
                </a:solidFill>
              </a:rPr>
              <a:t>==0 </a:t>
            </a:r>
            <a:r>
              <a:rPr lang="it-IT" sz="1600" dirty="0" smtClean="0"/>
              <a:t>]  </a:t>
            </a:r>
            <a:r>
              <a:rPr lang="it-IT" sz="1600" dirty="0" err="1" smtClean="0"/>
              <a:t>alarm</a:t>
            </a:r>
            <a:endParaRPr lang="en-GB" sz="1600" dirty="0"/>
          </a:p>
        </p:txBody>
      </p:sp>
      <p:cxnSp>
        <p:nvCxnSpPr>
          <p:cNvPr id="25" name="Connettore 4 24"/>
          <p:cNvCxnSpPr>
            <a:stCxn id="10" idx="4"/>
            <a:endCxn id="5" idx="5"/>
          </p:cNvCxnSpPr>
          <p:nvPr/>
        </p:nvCxnSpPr>
        <p:spPr>
          <a:xfrm rot="5400000" flipH="1">
            <a:off x="3760553" y="3483770"/>
            <a:ext cx="94909" cy="3186616"/>
          </a:xfrm>
          <a:prstGeom prst="bentConnector3">
            <a:avLst>
              <a:gd name="adj1" fmla="val -240862"/>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5">
            <a:extLst>
              <a:ext uri="{FF2B5EF4-FFF2-40B4-BE49-F238E27FC236}">
                <a16:creationId xmlns="" xmlns:a16="http://schemas.microsoft.com/office/drawing/2014/main" id="{7151B250-F50E-4470-A667-2EF898F1B268}"/>
              </a:ext>
            </a:extLst>
          </p:cNvPr>
          <p:cNvSpPr>
            <a:spLocks noChangeArrowheads="1"/>
          </p:cNvSpPr>
          <p:nvPr/>
        </p:nvSpPr>
        <p:spPr bwMode="auto">
          <a:xfrm>
            <a:off x="4647247" y="5335503"/>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13" name="Connettore 4 12"/>
          <p:cNvCxnSpPr>
            <a:stCxn id="7" idx="7"/>
            <a:endCxn id="11" idx="2"/>
          </p:cNvCxnSpPr>
          <p:nvPr/>
        </p:nvCxnSpPr>
        <p:spPr>
          <a:xfrm rot="5400000" flipH="1" flipV="1">
            <a:off x="4104530" y="3380579"/>
            <a:ext cx="228267" cy="85716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ttore 4 18"/>
          <p:cNvCxnSpPr>
            <a:stCxn id="11" idx="0"/>
            <a:endCxn id="5" idx="1"/>
          </p:cNvCxnSpPr>
          <p:nvPr/>
        </p:nvCxnSpPr>
        <p:spPr>
          <a:xfrm rot="16200000" flipH="1" flipV="1">
            <a:off x="2936306" y="2140211"/>
            <a:ext cx="1200375" cy="3661935"/>
          </a:xfrm>
          <a:prstGeom prst="bentConnector3">
            <a:avLst>
              <a:gd name="adj1" fmla="val -19044"/>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5">
            <a:extLst>
              <a:ext uri="{FF2B5EF4-FFF2-40B4-BE49-F238E27FC236}">
                <a16:creationId xmlns="" xmlns:a16="http://schemas.microsoft.com/office/drawing/2014/main" id="{7151B250-F50E-4470-A667-2EF898F1B268}"/>
              </a:ext>
            </a:extLst>
          </p:cNvPr>
          <p:cNvSpPr>
            <a:spLocks noChangeArrowheads="1"/>
          </p:cNvSpPr>
          <p:nvPr/>
        </p:nvSpPr>
        <p:spPr bwMode="auto">
          <a:xfrm>
            <a:off x="3271257" y="3093993"/>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36601554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58</a:t>
            </a:fld>
            <a:endParaRPr lang="en-GB"/>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713" y="581025"/>
            <a:ext cx="7648575" cy="569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06435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e 11"/>
          <p:cNvSpPr/>
          <p:nvPr/>
        </p:nvSpPr>
        <p:spPr>
          <a:xfrm>
            <a:off x="1043608" y="836712"/>
            <a:ext cx="4104456" cy="41044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Figura a mano libera 17"/>
          <p:cNvSpPr/>
          <p:nvPr/>
        </p:nvSpPr>
        <p:spPr>
          <a:xfrm>
            <a:off x="2293030" y="1813429"/>
            <a:ext cx="2710415" cy="2857676"/>
          </a:xfrm>
          <a:custGeom>
            <a:avLst/>
            <a:gdLst>
              <a:gd name="connsiteX0" fmla="*/ 4 w 2710415"/>
              <a:gd name="connsiteY0" fmla="*/ 2392811 h 2857676"/>
              <a:gd name="connsiteX1" fmla="*/ 1434908 w 2710415"/>
              <a:gd name="connsiteY1" fmla="*/ 2702300 h 2857676"/>
              <a:gd name="connsiteX2" fmla="*/ 2630662 w 2710415"/>
              <a:gd name="connsiteY2" fmla="*/ 521808 h 2857676"/>
              <a:gd name="connsiteX3" fmla="*/ 2602527 w 2710415"/>
              <a:gd name="connsiteY3" fmla="*/ 507740 h 2857676"/>
              <a:gd name="connsiteX4" fmla="*/ 1448976 w 2710415"/>
              <a:gd name="connsiteY4" fmla="*/ 85709 h 2857676"/>
              <a:gd name="connsiteX5" fmla="*/ 4 w 2710415"/>
              <a:gd name="connsiteY5" fmla="*/ 2392811 h 285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0415" h="2857676">
                <a:moveTo>
                  <a:pt x="4" y="2392811"/>
                </a:moveTo>
                <a:cubicBezTo>
                  <a:pt x="-2341" y="2828910"/>
                  <a:pt x="996465" y="3014134"/>
                  <a:pt x="1434908" y="2702300"/>
                </a:cubicBezTo>
                <a:cubicBezTo>
                  <a:pt x="1873351" y="2390466"/>
                  <a:pt x="2436059" y="887568"/>
                  <a:pt x="2630662" y="521808"/>
                </a:cubicBezTo>
                <a:cubicBezTo>
                  <a:pt x="2825265" y="156048"/>
                  <a:pt x="2602527" y="507740"/>
                  <a:pt x="2602527" y="507740"/>
                </a:cubicBezTo>
                <a:cubicBezTo>
                  <a:pt x="2405579" y="435057"/>
                  <a:pt x="1887419" y="-233159"/>
                  <a:pt x="1448976" y="85709"/>
                </a:cubicBezTo>
                <a:cubicBezTo>
                  <a:pt x="1010533" y="404577"/>
                  <a:pt x="2349" y="1956712"/>
                  <a:pt x="4" y="239281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59</a:t>
            </a:fld>
            <a:endParaRPr lang="en-GB"/>
          </a:p>
        </p:txBody>
      </p:sp>
      <p:grpSp>
        <p:nvGrpSpPr>
          <p:cNvPr id="4" name="Gruppo 3"/>
          <p:cNvGrpSpPr/>
          <p:nvPr/>
        </p:nvGrpSpPr>
        <p:grpSpPr>
          <a:xfrm>
            <a:off x="1492485" y="1659709"/>
            <a:ext cx="866156" cy="763297"/>
            <a:chOff x="1194666" y="2417771"/>
            <a:chExt cx="866156" cy="763297"/>
          </a:xfrm>
        </p:grpSpPr>
        <p:sp>
          <p:nvSpPr>
            <p:cNvPr id="5" name="Ovale 4"/>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5"/>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6"/>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674388" y="2141600"/>
            <a:ext cx="866156" cy="763297"/>
            <a:chOff x="1194666" y="2417771"/>
            <a:chExt cx="866156" cy="763297"/>
          </a:xfrm>
        </p:grpSpPr>
        <p:sp>
          <p:nvSpPr>
            <p:cNvPr id="9" name="Ovale 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10"/>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12"/>
          <p:cNvGrpSpPr/>
          <p:nvPr/>
        </p:nvGrpSpPr>
        <p:grpSpPr>
          <a:xfrm>
            <a:off x="2662758" y="3586764"/>
            <a:ext cx="866156" cy="763297"/>
            <a:chOff x="1194666" y="2417771"/>
            <a:chExt cx="866156" cy="763297"/>
          </a:xfrm>
        </p:grpSpPr>
        <p:sp>
          <p:nvSpPr>
            <p:cNvPr id="14" name="Ovale 1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5" name="Rettangolo 1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6" name="Triangolo isoscele 1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0" name="Connettore 2 19"/>
          <p:cNvCxnSpPr>
            <a:endCxn id="16" idx="1"/>
          </p:cNvCxnSpPr>
          <p:nvPr/>
        </p:nvCxnSpPr>
        <p:spPr>
          <a:xfrm>
            <a:off x="2029207" y="2141599"/>
            <a:ext cx="1100642" cy="150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ttore 2 21"/>
          <p:cNvCxnSpPr/>
          <p:nvPr/>
        </p:nvCxnSpPr>
        <p:spPr>
          <a:xfrm flipV="1">
            <a:off x="755576" y="4509120"/>
            <a:ext cx="1018342" cy="10081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Ovale 22"/>
          <p:cNvSpPr/>
          <p:nvPr/>
        </p:nvSpPr>
        <p:spPr>
          <a:xfrm>
            <a:off x="6084168" y="512984"/>
            <a:ext cx="2151856" cy="19105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25" name="Connettore 2 24"/>
          <p:cNvCxnSpPr>
            <a:stCxn id="12" idx="6"/>
            <a:endCxn id="23" idx="3"/>
          </p:cNvCxnSpPr>
          <p:nvPr/>
        </p:nvCxnSpPr>
        <p:spPr>
          <a:xfrm flipV="1">
            <a:off x="5148064" y="2143746"/>
            <a:ext cx="1251236" cy="7451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26" name="Gruppo 25"/>
          <p:cNvGrpSpPr/>
          <p:nvPr/>
        </p:nvGrpSpPr>
        <p:grpSpPr>
          <a:xfrm>
            <a:off x="6588224" y="706209"/>
            <a:ext cx="866156" cy="763297"/>
            <a:chOff x="1194666" y="2417771"/>
            <a:chExt cx="866156" cy="763297"/>
          </a:xfrm>
        </p:grpSpPr>
        <p:sp>
          <p:nvSpPr>
            <p:cNvPr id="27" name="Ovale 2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Rettangolo 2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9" name="Triangolo isoscele 2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30" name="Connettore 2 29"/>
          <p:cNvCxnSpPr>
            <a:endCxn id="27" idx="3"/>
          </p:cNvCxnSpPr>
          <p:nvPr/>
        </p:nvCxnSpPr>
        <p:spPr>
          <a:xfrm flipV="1">
            <a:off x="2358641" y="1364053"/>
            <a:ext cx="4455812" cy="57759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5" name="Connettore 1 34"/>
          <p:cNvCxnSpPr/>
          <p:nvPr/>
        </p:nvCxnSpPr>
        <p:spPr>
          <a:xfrm>
            <a:off x="5003445" y="1364053"/>
            <a:ext cx="648675" cy="449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1 36"/>
          <p:cNvCxnSpPr/>
          <p:nvPr/>
        </p:nvCxnSpPr>
        <p:spPr>
          <a:xfrm flipH="1">
            <a:off x="5148064" y="1364053"/>
            <a:ext cx="288032" cy="4493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174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OUR GOALS</a:t>
            </a:r>
            <a:endParaRPr lang="en-GB" dirty="0"/>
          </a:p>
        </p:txBody>
      </p:sp>
      <p:sp>
        <p:nvSpPr>
          <p:cNvPr id="3" name="Segnaposto contenuto 2"/>
          <p:cNvSpPr>
            <a:spLocks noGrp="1"/>
          </p:cNvSpPr>
          <p:nvPr>
            <p:ph idx="1"/>
          </p:nvPr>
        </p:nvSpPr>
        <p:spPr>
          <a:xfrm>
            <a:off x="467544" y="1340768"/>
            <a:ext cx="8496944" cy="4525963"/>
          </a:xfrm>
        </p:spPr>
        <p:txBody>
          <a:bodyPr>
            <a:noAutofit/>
          </a:bodyPr>
          <a:lstStyle/>
          <a:p>
            <a:r>
              <a:rPr lang="it-IT" sz="2000" dirty="0"/>
              <a:t>(</a:t>
            </a:r>
            <a:r>
              <a:rPr lang="it-IT" sz="2000" dirty="0" err="1"/>
              <a:t>Learn</a:t>
            </a:r>
            <a:r>
              <a:rPr lang="it-IT" sz="2000" dirty="0"/>
              <a:t> to) design, </a:t>
            </a:r>
            <a:r>
              <a:rPr lang="it-IT" sz="2000" dirty="0" err="1"/>
              <a:t>build</a:t>
            </a:r>
            <a:r>
              <a:rPr lang="it-IT" sz="2000" dirty="0"/>
              <a:t> (</a:t>
            </a:r>
            <a:r>
              <a:rPr lang="it-IT" sz="2000" dirty="0" err="1"/>
              <a:t>deploy</a:t>
            </a:r>
            <a:r>
              <a:rPr lang="it-IT" sz="2000" dirty="0"/>
              <a:t>/</a:t>
            </a:r>
            <a:r>
              <a:rPr lang="it-IT" sz="2000" dirty="0" err="1"/>
              <a:t>maintain</a:t>
            </a:r>
            <a:r>
              <a:rPr lang="it-IT" sz="2000" dirty="0"/>
              <a:t>) </a:t>
            </a:r>
            <a:r>
              <a:rPr lang="it-IT" sz="2000" b="1" dirty="0">
                <a:solidFill>
                  <a:srgbClr val="0070C0"/>
                </a:solidFill>
              </a:rPr>
              <a:t>software </a:t>
            </a:r>
            <a:r>
              <a:rPr lang="it-IT" sz="2000" b="1" dirty="0" err="1">
                <a:solidFill>
                  <a:srgbClr val="0070C0"/>
                </a:solidFill>
              </a:rPr>
              <a:t>systems</a:t>
            </a:r>
            <a:r>
              <a:rPr lang="it-IT" sz="2000" b="1" dirty="0">
                <a:solidFill>
                  <a:srgbClr val="0070C0"/>
                </a:solidFill>
              </a:rPr>
              <a:t> …</a:t>
            </a:r>
          </a:p>
          <a:p>
            <a:r>
              <a:rPr lang="it-IT" sz="2000" dirty="0"/>
              <a:t>made of software </a:t>
            </a:r>
            <a:r>
              <a:rPr lang="it-IT" sz="2000" b="1" dirty="0" err="1">
                <a:solidFill>
                  <a:srgbClr val="0070C0"/>
                </a:solidFill>
              </a:rPr>
              <a:t>components</a:t>
            </a:r>
            <a:r>
              <a:rPr lang="it-IT" sz="2000" dirty="0"/>
              <a:t>   …</a:t>
            </a:r>
          </a:p>
          <a:p>
            <a:r>
              <a:rPr lang="it-IT" sz="2000" dirty="0" err="1"/>
              <a:t>that</a:t>
            </a:r>
            <a:r>
              <a:rPr lang="it-IT" sz="2000" dirty="0"/>
              <a:t> </a:t>
            </a:r>
            <a:r>
              <a:rPr lang="it-IT" sz="2000" b="1" dirty="0" err="1">
                <a:solidFill>
                  <a:srgbClr val="0070C0"/>
                </a:solidFill>
              </a:rPr>
              <a:t>interact</a:t>
            </a:r>
            <a:r>
              <a:rPr lang="it-IT" sz="2000" dirty="0"/>
              <a:t> in a </a:t>
            </a:r>
            <a:r>
              <a:rPr lang="it-IT" sz="2000" dirty="0" err="1"/>
              <a:t>local</a:t>
            </a:r>
            <a:r>
              <a:rPr lang="it-IT" sz="2000" dirty="0"/>
              <a:t> </a:t>
            </a:r>
            <a:r>
              <a:rPr lang="it-IT" sz="2000" dirty="0" err="1"/>
              <a:t>environment</a:t>
            </a:r>
            <a:r>
              <a:rPr lang="it-IT" sz="2000" dirty="0"/>
              <a:t> and/or via Internet …</a:t>
            </a:r>
          </a:p>
          <a:p>
            <a:r>
              <a:rPr lang="it-IT" sz="2000" dirty="0" err="1"/>
              <a:t>whose</a:t>
            </a:r>
            <a:r>
              <a:rPr lang="it-IT" sz="2000" dirty="0"/>
              <a:t>  </a:t>
            </a:r>
            <a:r>
              <a:rPr lang="it-IT" sz="2000" b="1" dirty="0" err="1">
                <a:solidFill>
                  <a:srgbClr val="0070C0"/>
                </a:solidFill>
              </a:rPr>
              <a:t>behavior</a:t>
            </a:r>
            <a:r>
              <a:rPr lang="it-IT" sz="2000" dirty="0"/>
              <a:t> </a:t>
            </a:r>
            <a:r>
              <a:rPr lang="it-IT" sz="2000" dirty="0" err="1"/>
              <a:t>is</a:t>
            </a:r>
            <a:r>
              <a:rPr lang="it-IT" sz="2000" dirty="0"/>
              <a:t> </a:t>
            </a:r>
            <a:r>
              <a:rPr lang="it-IT" sz="2000" dirty="0" err="1"/>
              <a:t>expressed</a:t>
            </a:r>
            <a:r>
              <a:rPr lang="it-IT" sz="2000" dirty="0"/>
              <a:t> in some </a:t>
            </a:r>
            <a:r>
              <a:rPr lang="it-IT" sz="2000" b="1" dirty="0" err="1">
                <a:solidFill>
                  <a:srgbClr val="0070C0"/>
                </a:solidFill>
              </a:rPr>
              <a:t>programming</a:t>
            </a:r>
            <a:r>
              <a:rPr lang="it-IT" sz="2000" b="1" dirty="0">
                <a:solidFill>
                  <a:srgbClr val="0070C0"/>
                </a:solidFill>
              </a:rPr>
              <a:t> </a:t>
            </a:r>
            <a:r>
              <a:rPr lang="it-IT" sz="2000" b="1" dirty="0" err="1">
                <a:solidFill>
                  <a:srgbClr val="0070C0"/>
                </a:solidFill>
              </a:rPr>
              <a:t>language</a:t>
            </a:r>
            <a:r>
              <a:rPr lang="it-IT" sz="2000" dirty="0"/>
              <a:t> (</a:t>
            </a:r>
            <a:r>
              <a:rPr lang="it-IT" sz="2000" dirty="0">
                <a:solidFill>
                  <a:srgbClr val="C00000"/>
                </a:solidFill>
              </a:rPr>
              <a:t>Java, </a:t>
            </a:r>
            <a:r>
              <a:rPr lang="it-IT" sz="2000" dirty="0" err="1">
                <a:solidFill>
                  <a:srgbClr val="C00000"/>
                </a:solidFill>
              </a:rPr>
              <a:t>Kotlin</a:t>
            </a:r>
            <a:r>
              <a:rPr lang="it-IT" sz="2000" dirty="0">
                <a:solidFill>
                  <a:srgbClr val="C00000"/>
                </a:solidFill>
              </a:rPr>
              <a:t>, </a:t>
            </a:r>
            <a:r>
              <a:rPr lang="it-IT" sz="2000" dirty="0" err="1">
                <a:solidFill>
                  <a:srgbClr val="C00000"/>
                </a:solidFill>
              </a:rPr>
              <a:t>Python</a:t>
            </a:r>
            <a:r>
              <a:rPr lang="it-IT" sz="2000" dirty="0">
                <a:solidFill>
                  <a:srgbClr val="C00000"/>
                </a:solidFill>
              </a:rPr>
              <a:t>, JavaScript/</a:t>
            </a:r>
            <a:r>
              <a:rPr lang="it-IT" sz="2000" dirty="0" err="1">
                <a:solidFill>
                  <a:srgbClr val="C00000"/>
                </a:solidFill>
              </a:rPr>
              <a:t>Node</a:t>
            </a:r>
            <a:r>
              <a:rPr lang="it-IT" sz="2000" dirty="0">
                <a:solidFill>
                  <a:srgbClr val="C00000"/>
                </a:solidFill>
              </a:rPr>
              <a:t>, C, C++, </a:t>
            </a:r>
            <a:r>
              <a:rPr lang="it-IT" sz="2000" dirty="0"/>
              <a:t>… ) …</a:t>
            </a:r>
          </a:p>
          <a:p>
            <a:r>
              <a:rPr lang="it-IT" sz="2000" dirty="0"/>
              <a:t>with the </a:t>
            </a:r>
            <a:r>
              <a:rPr lang="it-IT" sz="2000" dirty="0" err="1"/>
              <a:t>aim</a:t>
            </a:r>
            <a:r>
              <a:rPr lang="it-IT" sz="2000" dirty="0"/>
              <a:t> to solve </a:t>
            </a:r>
            <a:r>
              <a:rPr lang="it-IT" sz="2000" dirty="0" err="1"/>
              <a:t>problems</a:t>
            </a:r>
            <a:r>
              <a:rPr lang="it-IT" sz="2000" dirty="0"/>
              <a:t> in </a:t>
            </a:r>
            <a:r>
              <a:rPr lang="it-IT" sz="2000" dirty="0" err="1"/>
              <a:t>application</a:t>
            </a:r>
            <a:r>
              <a:rPr lang="it-IT" sz="2000" dirty="0"/>
              <a:t> </a:t>
            </a:r>
            <a:r>
              <a:rPr lang="it-IT" sz="2000" dirty="0" err="1"/>
              <a:t>domains</a:t>
            </a:r>
            <a:r>
              <a:rPr lang="it-IT" sz="2000" dirty="0"/>
              <a:t> (e.g. </a:t>
            </a:r>
            <a:r>
              <a:rPr lang="it-IT" sz="2000" dirty="0">
                <a:hlinkClick r:id="rId2"/>
              </a:rPr>
              <a:t>IOT </a:t>
            </a:r>
            <a:r>
              <a:rPr lang="it-IT" sz="2000" dirty="0"/>
              <a:t>) </a:t>
            </a:r>
            <a:r>
              <a:rPr lang="it-IT" sz="2000" dirty="0" err="1"/>
              <a:t>that</a:t>
            </a:r>
            <a:r>
              <a:rPr lang="it-IT" sz="2000" dirty="0"/>
              <a:t> </a:t>
            </a:r>
            <a:r>
              <a:rPr lang="it-IT" sz="2000" dirty="0" err="1"/>
              <a:t>demands</a:t>
            </a:r>
            <a:r>
              <a:rPr lang="it-IT" sz="2000" dirty="0"/>
              <a:t> </a:t>
            </a:r>
            <a:r>
              <a:rPr lang="it-IT" sz="2000" dirty="0" err="1"/>
              <a:t>distributed</a:t>
            </a:r>
            <a:r>
              <a:rPr lang="it-IT" sz="2000" dirty="0"/>
              <a:t>, </a:t>
            </a:r>
            <a:r>
              <a:rPr lang="it-IT" sz="2000" dirty="0" err="1"/>
              <a:t>heterogeneous</a:t>
            </a:r>
            <a:r>
              <a:rPr lang="it-IT" sz="2000" dirty="0"/>
              <a:t>  </a:t>
            </a:r>
            <a:r>
              <a:rPr lang="it-IT" sz="2000" dirty="0" err="1"/>
              <a:t>systems</a:t>
            </a:r>
            <a:r>
              <a:rPr lang="it-IT" sz="2000" dirty="0"/>
              <a:t> </a:t>
            </a:r>
            <a:r>
              <a:rPr lang="it-IT" sz="2000" dirty="0" err="1"/>
              <a:t>based</a:t>
            </a:r>
            <a:r>
              <a:rPr lang="it-IT" sz="2000" dirty="0"/>
              <a:t> on (micro)</a:t>
            </a:r>
            <a:r>
              <a:rPr lang="it-IT" sz="2000" dirty="0" err="1"/>
              <a:t>services</a:t>
            </a:r>
            <a:r>
              <a:rPr lang="it-IT" sz="2000" dirty="0"/>
              <a:t> and </a:t>
            </a:r>
            <a:r>
              <a:rPr lang="it-IT" sz="2000" dirty="0">
                <a:hlinkClick r:id="rId3"/>
              </a:rPr>
              <a:t>Domain </a:t>
            </a:r>
            <a:r>
              <a:rPr lang="it-IT" sz="2000" dirty="0" err="1">
                <a:hlinkClick r:id="rId3"/>
              </a:rPr>
              <a:t>Driven</a:t>
            </a:r>
            <a:r>
              <a:rPr lang="it-IT" sz="2000" dirty="0">
                <a:hlinkClick r:id="rId3"/>
              </a:rPr>
              <a:t> Design</a:t>
            </a:r>
            <a:endParaRPr lang="it-IT" sz="2000" dirty="0"/>
          </a:p>
          <a:p>
            <a:r>
              <a:rPr lang="it-IT" sz="2000" dirty="0"/>
              <a:t>by </a:t>
            </a:r>
            <a:r>
              <a:rPr lang="it-IT" sz="2000" dirty="0" err="1"/>
              <a:t>following</a:t>
            </a:r>
            <a:r>
              <a:rPr lang="it-IT" sz="2000" dirty="0"/>
              <a:t> a ‘</a:t>
            </a:r>
            <a:r>
              <a:rPr lang="it-IT" sz="2000" b="1" dirty="0" err="1">
                <a:solidFill>
                  <a:srgbClr val="0070C0"/>
                </a:solidFill>
              </a:rPr>
              <a:t>hands</a:t>
            </a:r>
            <a:r>
              <a:rPr lang="it-IT" sz="2000" b="1" dirty="0">
                <a:solidFill>
                  <a:srgbClr val="0070C0"/>
                </a:solidFill>
              </a:rPr>
              <a:t> on</a:t>
            </a:r>
            <a:r>
              <a:rPr lang="it-IT" sz="2000" dirty="0"/>
              <a:t>’ </a:t>
            </a:r>
            <a:r>
              <a:rPr lang="it-IT" sz="2000" dirty="0" err="1"/>
              <a:t>approach</a:t>
            </a:r>
            <a:r>
              <a:rPr lang="it-IT" sz="2000" dirty="0"/>
              <a:t> (</a:t>
            </a:r>
            <a:r>
              <a:rPr lang="en-GB" sz="1800" dirty="0"/>
              <a:t>learning by doing/by example</a:t>
            </a:r>
            <a:r>
              <a:rPr lang="en-GB" sz="2000" dirty="0"/>
              <a:t>)</a:t>
            </a:r>
          </a:p>
          <a:p>
            <a:r>
              <a:rPr lang="it-IT" sz="2000" dirty="0" err="1"/>
              <a:t>working</a:t>
            </a:r>
            <a:r>
              <a:rPr lang="it-IT" sz="2000" b="1" dirty="0">
                <a:solidFill>
                  <a:srgbClr val="0070C0"/>
                </a:solidFill>
              </a:rPr>
              <a:t> in teams </a:t>
            </a:r>
            <a:r>
              <a:rPr lang="it-IT" sz="2000" dirty="0"/>
              <a:t>of (3 </a:t>
            </a:r>
            <a:r>
              <a:rPr lang="it-IT" sz="2000" dirty="0" err="1"/>
              <a:t>person</a:t>
            </a:r>
            <a:r>
              <a:rPr lang="it-IT" sz="2000" dirty="0"/>
              <a:t> </a:t>
            </a:r>
            <a:r>
              <a:rPr lang="it-IT" sz="2000" dirty="0" err="1"/>
              <a:t>each</a:t>
            </a:r>
            <a:r>
              <a:rPr lang="it-IT" sz="2000" dirty="0"/>
              <a:t>)  </a:t>
            </a:r>
          </a:p>
          <a:p>
            <a:r>
              <a:rPr lang="it-IT" sz="2000" dirty="0" err="1"/>
              <a:t>according</a:t>
            </a:r>
            <a:r>
              <a:rPr lang="it-IT" sz="2000" dirty="0"/>
              <a:t> to </a:t>
            </a:r>
            <a:r>
              <a:rPr lang="it-IT" sz="2000" b="1" dirty="0">
                <a:solidFill>
                  <a:srgbClr val="0070C0"/>
                </a:solidFill>
              </a:rPr>
              <a:t>agile</a:t>
            </a:r>
            <a:r>
              <a:rPr lang="it-IT" sz="2000" dirty="0"/>
              <a:t>, </a:t>
            </a:r>
            <a:r>
              <a:rPr lang="it-IT" sz="2000" b="1" dirty="0" err="1">
                <a:solidFill>
                  <a:srgbClr val="0070C0"/>
                </a:solidFill>
              </a:rPr>
              <a:t>incremental</a:t>
            </a:r>
            <a:r>
              <a:rPr lang="it-IT" sz="2000" dirty="0"/>
              <a:t> and </a:t>
            </a:r>
            <a:r>
              <a:rPr lang="it-IT" sz="2000" b="1" dirty="0">
                <a:solidFill>
                  <a:srgbClr val="0070C0"/>
                </a:solidFill>
              </a:rPr>
              <a:t>model-</a:t>
            </a:r>
            <a:r>
              <a:rPr lang="it-IT" sz="2000" b="1" dirty="0" err="1">
                <a:solidFill>
                  <a:srgbClr val="0070C0"/>
                </a:solidFill>
              </a:rPr>
              <a:t>driven</a:t>
            </a:r>
            <a:r>
              <a:rPr lang="it-IT" sz="2000" dirty="0"/>
              <a:t> </a:t>
            </a:r>
            <a:r>
              <a:rPr lang="it-IT" sz="2000" dirty="0" err="1"/>
              <a:t>development</a:t>
            </a:r>
            <a:endParaRPr lang="it-IT" sz="20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6</a:t>
            </a:fld>
            <a:endParaRPr lang="en-GB"/>
          </a:p>
        </p:txBody>
      </p:sp>
    </p:spTree>
    <p:extLst>
      <p:ext uri="{BB962C8B-B14F-4D97-AF65-F5344CB8AC3E}">
        <p14:creationId xmlns:p14="http://schemas.microsoft.com/office/powerpoint/2010/main" val="37652299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60</a:t>
            </a:fld>
            <a:endParaRPr lang="en-GB"/>
          </a:p>
        </p:txBody>
      </p:sp>
      <p:sp>
        <p:nvSpPr>
          <p:cNvPr id="4" name="CasellaDiTesto 3"/>
          <p:cNvSpPr txBox="1"/>
          <p:nvPr/>
        </p:nvSpPr>
        <p:spPr>
          <a:xfrm>
            <a:off x="611560" y="548680"/>
            <a:ext cx="8283037" cy="5632311"/>
          </a:xfrm>
          <a:prstGeom prst="rect">
            <a:avLst/>
          </a:prstGeom>
          <a:noFill/>
        </p:spPr>
        <p:txBody>
          <a:bodyPr wrap="none" rtlCol="0">
            <a:spAutoFit/>
          </a:bodyPr>
          <a:lstStyle/>
          <a:p>
            <a:r>
              <a:rPr lang="it-IT" sz="4000" dirty="0">
                <a:solidFill>
                  <a:srgbClr val="FF0000"/>
                </a:solidFill>
                <a:latin typeface="Arial" panose="020B0604020202020204" pitchFamily="34" charset="0"/>
                <a:cs typeface="Arial" panose="020B0604020202020204" pitchFamily="34" charset="0"/>
              </a:rPr>
              <a:t>Eliminare</a:t>
            </a:r>
            <a:r>
              <a:rPr lang="it-IT" sz="4000" dirty="0">
                <a:latin typeface="Arial" panose="020B0604020202020204" pitchFamily="34" charset="0"/>
                <a:cs typeface="Arial" panose="020B0604020202020204" pitchFamily="34" charset="0"/>
              </a:rPr>
              <a:t> dal </a:t>
            </a:r>
            <a:r>
              <a:rPr lang="it-IT" sz="4000" dirty="0" err="1">
                <a:latin typeface="Arial" panose="020B0604020202020204" pitchFamily="34" charset="0"/>
                <a:cs typeface="Arial" panose="020B0604020202020204" pitchFamily="34" charset="0"/>
              </a:rPr>
              <a:t>template</a:t>
            </a:r>
            <a:r>
              <a:rPr lang="it-IT" sz="4000" dirty="0">
                <a:latin typeface="Arial" panose="020B0604020202020204" pitchFamily="34" charset="0"/>
                <a:cs typeface="Arial" panose="020B0604020202020204" pitchFamily="34" charset="0"/>
              </a:rPr>
              <a:t> i </a:t>
            </a:r>
            <a:r>
              <a:rPr lang="it-IT" sz="4000" dirty="0">
                <a:solidFill>
                  <a:srgbClr val="C00000"/>
                </a:solidFill>
                <a:latin typeface="Arial" panose="020B0604020202020204" pitchFamily="34" charset="0"/>
                <a:cs typeface="Arial" panose="020B0604020202020204" pitchFamily="34" charset="0"/>
              </a:rPr>
              <a:t>contenuti</a:t>
            </a:r>
            <a:r>
              <a:rPr lang="it-IT" sz="4000" dirty="0">
                <a:latin typeface="Arial" panose="020B0604020202020204" pitchFamily="34" charset="0"/>
                <a:cs typeface="Arial" panose="020B0604020202020204" pitchFamily="34" charset="0"/>
              </a:rPr>
              <a:t> </a:t>
            </a:r>
          </a:p>
          <a:p>
            <a:r>
              <a:rPr lang="it-IT" sz="4000" dirty="0">
                <a:latin typeface="Arial" panose="020B0604020202020204" pitchFamily="34" charset="0"/>
                <a:cs typeface="Arial" panose="020B0604020202020204" pitchFamily="34" charset="0"/>
              </a:rPr>
              <a:t>nelle sezioni NON MODIFICATE</a:t>
            </a:r>
          </a:p>
          <a:p>
            <a:endParaRPr lang="it-IT" sz="4000" dirty="0">
              <a:latin typeface="Arial" panose="020B0604020202020204" pitchFamily="34" charset="0"/>
              <a:cs typeface="Arial" panose="020B0604020202020204" pitchFamily="34" charset="0"/>
            </a:endParaRPr>
          </a:p>
          <a:p>
            <a:r>
              <a:rPr lang="it-IT" sz="4000" dirty="0">
                <a:latin typeface="Arial" panose="020B0604020202020204" pitchFamily="34" charset="0"/>
                <a:cs typeface="Arial" panose="020B0604020202020204" pitchFamily="34" charset="0"/>
              </a:rPr>
              <a:t>Nome file da inviare a</a:t>
            </a:r>
          </a:p>
          <a:p>
            <a:r>
              <a:rPr lang="it-IT" sz="4000" dirty="0">
                <a:latin typeface="Arial" panose="020B0604020202020204" pitchFamily="34" charset="0"/>
                <a:cs typeface="Arial" panose="020B0604020202020204" pitchFamily="34" charset="0"/>
              </a:rPr>
              <a:t>antonio.natali@unibo.it</a:t>
            </a:r>
          </a:p>
          <a:p>
            <a:r>
              <a:rPr lang="it-IT" sz="4000" dirty="0">
                <a:solidFill>
                  <a:srgbClr val="C00000"/>
                </a:solidFill>
                <a:latin typeface="Arial" panose="020B0604020202020204" pitchFamily="34" charset="0"/>
                <a:cs typeface="Arial" panose="020B0604020202020204" pitchFamily="34" charset="0"/>
              </a:rPr>
              <a:t>COGNOME_BoundaryRobot_1.pdf</a:t>
            </a:r>
          </a:p>
          <a:p>
            <a:endParaRPr lang="it-IT" sz="4000" dirty="0">
              <a:latin typeface="Arial" panose="020B0604020202020204" pitchFamily="34" charset="0"/>
              <a:cs typeface="Arial" panose="020B0604020202020204" pitchFamily="34" charset="0"/>
            </a:endParaRPr>
          </a:p>
          <a:p>
            <a:r>
              <a:rPr lang="it-IT" sz="4000" dirty="0">
                <a:latin typeface="Arial" panose="020B0604020202020204" pitchFamily="34" charset="0"/>
                <a:cs typeface="Arial" panose="020B0604020202020204" pitchFamily="34" charset="0"/>
              </a:rPr>
              <a:t>Esempio</a:t>
            </a:r>
          </a:p>
          <a:p>
            <a:r>
              <a:rPr lang="it-IT" sz="4000" dirty="0">
                <a:solidFill>
                  <a:srgbClr val="1318ED"/>
                </a:solidFill>
                <a:latin typeface="Arial" panose="020B0604020202020204" pitchFamily="34" charset="0"/>
                <a:cs typeface="Arial" panose="020B0604020202020204" pitchFamily="34" charset="0"/>
              </a:rPr>
              <a:t>NATALI_BoundaryRobot_1.pdf</a:t>
            </a:r>
            <a:endParaRPr lang="en-GB" sz="4000" dirty="0">
              <a:solidFill>
                <a:srgbClr val="1318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76960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61</a:t>
            </a:fld>
            <a:endParaRPr lang="en-GB"/>
          </a:p>
        </p:txBody>
      </p:sp>
      <p:sp>
        <p:nvSpPr>
          <p:cNvPr id="4" name="CasellaDiTesto 3"/>
          <p:cNvSpPr txBox="1"/>
          <p:nvPr/>
        </p:nvSpPr>
        <p:spPr>
          <a:xfrm>
            <a:off x="611560" y="548680"/>
            <a:ext cx="7598555" cy="5632311"/>
          </a:xfrm>
          <a:prstGeom prst="rect">
            <a:avLst/>
          </a:prstGeom>
          <a:noFill/>
        </p:spPr>
        <p:txBody>
          <a:bodyPr wrap="none" rtlCol="0">
            <a:spAutoFit/>
          </a:bodyPr>
          <a:lstStyle/>
          <a:p>
            <a:r>
              <a:rPr lang="it-IT" sz="4000" dirty="0">
                <a:solidFill>
                  <a:srgbClr val="1318ED"/>
                </a:solidFill>
                <a:latin typeface="Arial" panose="020B0604020202020204" pitchFamily="34" charset="0"/>
                <a:cs typeface="Arial" panose="020B0604020202020204" pitchFamily="34" charset="0"/>
              </a:rPr>
              <a:t>Aggiornare </a:t>
            </a:r>
            <a:r>
              <a:rPr lang="it-IT" sz="4000" dirty="0" smtClean="0">
                <a:solidFill>
                  <a:srgbClr val="1318ED"/>
                </a:solidFill>
                <a:latin typeface="Arial" panose="020B0604020202020204" pitchFamily="34" charset="0"/>
                <a:cs typeface="Arial" panose="020B0604020202020204" pitchFamily="34" charset="0"/>
              </a:rPr>
              <a:t>i </a:t>
            </a:r>
            <a:r>
              <a:rPr lang="it-IT" sz="4000" dirty="0" err="1" smtClean="0">
                <a:solidFill>
                  <a:srgbClr val="1318ED"/>
                </a:solidFill>
                <a:latin typeface="Arial" panose="020B0604020202020204" pitchFamily="34" charset="0"/>
                <a:cs typeface="Arial" panose="020B0604020202020204" pitchFamily="34" charset="0"/>
              </a:rPr>
              <a:t>plugins</a:t>
            </a:r>
            <a:r>
              <a:rPr lang="it-IT" sz="4000" dirty="0" smtClean="0">
                <a:solidFill>
                  <a:srgbClr val="1318ED"/>
                </a:solidFill>
                <a:latin typeface="Arial" panose="020B0604020202020204" pitchFamily="34" charset="0"/>
                <a:cs typeface="Arial" panose="020B0604020202020204" pitchFamily="34" charset="0"/>
              </a:rPr>
              <a:t> </a:t>
            </a:r>
            <a:r>
              <a:rPr lang="it-IT" sz="4000" dirty="0" err="1">
                <a:solidFill>
                  <a:srgbClr val="1318ED"/>
                </a:solidFill>
                <a:latin typeface="Arial" panose="020B0604020202020204" pitchFamily="34" charset="0"/>
                <a:cs typeface="Arial" panose="020B0604020202020204" pitchFamily="34" charset="0"/>
              </a:rPr>
              <a:t>Eclipse</a:t>
            </a:r>
            <a:r>
              <a:rPr lang="it-IT" sz="4000" dirty="0">
                <a:solidFill>
                  <a:srgbClr val="1318ED"/>
                </a:solidFill>
                <a:latin typeface="Arial" panose="020B0604020202020204" pitchFamily="34" charset="0"/>
                <a:cs typeface="Arial" panose="020B0604020202020204" pitchFamily="34" charset="0"/>
              </a:rPr>
              <a:t> alla </a:t>
            </a:r>
          </a:p>
          <a:p>
            <a:r>
              <a:rPr lang="it-IT" sz="4000" dirty="0" smtClean="0">
                <a:solidFill>
                  <a:srgbClr val="1318ED"/>
                </a:solidFill>
                <a:latin typeface="Arial" panose="020B0604020202020204" pitchFamily="34" charset="0"/>
                <a:cs typeface="Arial" panose="020B0604020202020204" pitchFamily="34" charset="0"/>
              </a:rPr>
              <a:t>Versione </a:t>
            </a:r>
            <a:r>
              <a:rPr lang="it-IT" sz="4000" dirty="0" smtClean="0">
                <a:solidFill>
                  <a:srgbClr val="1318ED"/>
                </a:solidFill>
                <a:latin typeface="Arial" panose="020B0604020202020204" pitchFamily="34" charset="0"/>
                <a:cs typeface="Arial" panose="020B0604020202020204" pitchFamily="34" charset="0"/>
              </a:rPr>
              <a:t>1.2.3</a:t>
            </a:r>
            <a:endParaRPr lang="it-IT" sz="4000" dirty="0" smtClean="0">
              <a:solidFill>
                <a:srgbClr val="1318ED"/>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it-IT" sz="4000" dirty="0" smtClean="0">
                <a:solidFill>
                  <a:srgbClr val="C00000"/>
                </a:solidFill>
                <a:latin typeface="Arial" panose="020B0604020202020204" pitchFamily="34" charset="0"/>
                <a:cs typeface="Arial" panose="020B0604020202020204" pitchFamily="34" charset="0"/>
              </a:rPr>
              <a:t>it.unibo.Qactork.ide_1.2.3.jar</a:t>
            </a:r>
            <a:endParaRPr lang="it-IT" sz="4000" dirty="0" smtClean="0">
              <a:solidFill>
                <a:srgbClr val="C00000"/>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it-IT" sz="4000" dirty="0" smtClean="0">
                <a:solidFill>
                  <a:srgbClr val="C00000"/>
                </a:solidFill>
                <a:latin typeface="Arial" panose="020B0604020202020204" pitchFamily="34" charset="0"/>
                <a:cs typeface="Arial" panose="020B0604020202020204" pitchFamily="34" charset="0"/>
              </a:rPr>
              <a:t>it.unibo.Qactork.ui_1.2.3.jar</a:t>
            </a:r>
            <a:endParaRPr lang="it-IT" sz="4000" dirty="0" smtClean="0">
              <a:solidFill>
                <a:srgbClr val="C00000"/>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it-IT" sz="4000" dirty="0" smtClean="0">
                <a:solidFill>
                  <a:srgbClr val="C00000"/>
                </a:solidFill>
                <a:latin typeface="Arial" panose="020B0604020202020204" pitchFamily="34" charset="0"/>
                <a:cs typeface="Arial" panose="020B0604020202020204" pitchFamily="34" charset="0"/>
              </a:rPr>
              <a:t>it.unibo.Qactork_1.2.3.jar</a:t>
            </a:r>
            <a:endParaRPr lang="it-IT" sz="4000" dirty="0">
              <a:solidFill>
                <a:srgbClr val="C00000"/>
              </a:solidFill>
              <a:latin typeface="Arial" panose="020B0604020202020204" pitchFamily="34" charset="0"/>
              <a:cs typeface="Arial" panose="020B0604020202020204" pitchFamily="34" charset="0"/>
            </a:endParaRPr>
          </a:p>
          <a:p>
            <a:endParaRPr lang="it-IT" sz="4000" dirty="0" smtClean="0">
              <a:solidFill>
                <a:srgbClr val="1318ED"/>
              </a:solidFill>
              <a:latin typeface="Arial" panose="020B0604020202020204" pitchFamily="34" charset="0"/>
              <a:cs typeface="Arial" panose="020B0604020202020204" pitchFamily="34" charset="0"/>
            </a:endParaRPr>
          </a:p>
          <a:p>
            <a:r>
              <a:rPr lang="it-IT" sz="4000" dirty="0" smtClean="0">
                <a:solidFill>
                  <a:srgbClr val="1318ED"/>
                </a:solidFill>
                <a:latin typeface="Arial" panose="020B0604020202020204" pitchFamily="34" charset="0"/>
                <a:cs typeface="Arial" panose="020B0604020202020204" pitchFamily="34" charset="0"/>
              </a:rPr>
              <a:t>Aggiornare </a:t>
            </a:r>
            <a:r>
              <a:rPr lang="it-IT" sz="4000" dirty="0" err="1" smtClean="0">
                <a:solidFill>
                  <a:srgbClr val="1318ED"/>
                </a:solidFill>
                <a:latin typeface="Arial" panose="020B0604020202020204" pitchFamily="34" charset="0"/>
                <a:cs typeface="Arial" panose="020B0604020202020204" pitchFamily="34" charset="0"/>
              </a:rPr>
              <a:t>Qak</a:t>
            </a:r>
            <a:r>
              <a:rPr lang="it-IT" sz="4000" dirty="0" smtClean="0">
                <a:solidFill>
                  <a:srgbClr val="1318ED"/>
                </a:solidFill>
                <a:latin typeface="Arial" panose="020B0604020202020204" pitchFamily="34" charset="0"/>
                <a:cs typeface="Arial" panose="020B0604020202020204" pitchFamily="34" charset="0"/>
              </a:rPr>
              <a:t> </a:t>
            </a:r>
            <a:r>
              <a:rPr lang="it-IT" sz="4000" dirty="0" err="1" smtClean="0">
                <a:solidFill>
                  <a:srgbClr val="1318ED"/>
                </a:solidFill>
                <a:latin typeface="Arial" panose="020B0604020202020204" pitchFamily="34" charset="0"/>
                <a:cs typeface="Arial" panose="020B0604020202020204" pitchFamily="34" charset="0"/>
              </a:rPr>
              <a:t>runtime</a:t>
            </a:r>
            <a:r>
              <a:rPr lang="it-IT" sz="4000" dirty="0" smtClean="0">
                <a:solidFill>
                  <a:srgbClr val="1318ED"/>
                </a:solidFill>
                <a:latin typeface="Arial" panose="020B0604020202020204" pitchFamily="34" charset="0"/>
                <a:cs typeface="Arial" panose="020B0604020202020204" pitchFamily="34" charset="0"/>
              </a:rPr>
              <a:t> a</a:t>
            </a:r>
          </a:p>
          <a:p>
            <a:pPr marL="571500" indent="-571500">
              <a:buFont typeface="Arial" panose="020B0604020202020204" pitchFamily="34" charset="0"/>
              <a:buChar char="•"/>
            </a:pPr>
            <a:r>
              <a:rPr lang="it-IT" sz="4000" dirty="0" smtClean="0">
                <a:solidFill>
                  <a:srgbClr val="C00000"/>
                </a:solidFill>
                <a:latin typeface="Arial" panose="020B0604020202020204" pitchFamily="34" charset="0"/>
                <a:cs typeface="Arial" panose="020B0604020202020204" pitchFamily="34" charset="0"/>
              </a:rPr>
              <a:t>it.unibo.qakactor-2.3.jar</a:t>
            </a:r>
            <a:endParaRPr lang="it-IT" sz="4000" dirty="0">
              <a:solidFill>
                <a:srgbClr val="C00000"/>
              </a:solidFill>
              <a:latin typeface="Arial" panose="020B0604020202020204" pitchFamily="34" charset="0"/>
              <a:cs typeface="Arial" panose="020B0604020202020204" pitchFamily="34" charset="0"/>
            </a:endParaRPr>
          </a:p>
          <a:p>
            <a:r>
              <a:rPr lang="it-IT" sz="4000" dirty="0" smtClean="0">
                <a:latin typeface="Arial" panose="020B0604020202020204" pitchFamily="34" charset="0"/>
                <a:cs typeface="Arial" panose="020B0604020202020204" pitchFamily="34" charset="0"/>
              </a:rPr>
              <a:t> </a:t>
            </a:r>
            <a:endParaRPr lang="en-GB" sz="4000" dirty="0">
              <a:solidFill>
                <a:srgbClr val="1318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08281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62</a:t>
            </a:fld>
            <a:endParaRPr lang="en-GB"/>
          </a:p>
        </p:txBody>
      </p:sp>
      <p:sp>
        <p:nvSpPr>
          <p:cNvPr id="4" name="CasellaDiTesto 3"/>
          <p:cNvSpPr txBox="1"/>
          <p:nvPr/>
        </p:nvSpPr>
        <p:spPr>
          <a:xfrm>
            <a:off x="395536" y="2276872"/>
            <a:ext cx="8617417" cy="4031873"/>
          </a:xfrm>
          <a:prstGeom prst="rect">
            <a:avLst/>
          </a:prstGeom>
          <a:noFill/>
        </p:spPr>
        <p:txBody>
          <a:bodyPr wrap="square" rtlCol="0">
            <a:spAutoFit/>
          </a:bodyPr>
          <a:lstStyle/>
          <a:p>
            <a:pPr marL="742950" indent="-742950">
              <a:buAutoNum type="arabicParenR"/>
            </a:pPr>
            <a:r>
              <a:rPr lang="it-IT" sz="3200" dirty="0"/>
              <a:t>Attivare </a:t>
            </a:r>
            <a:r>
              <a:rPr lang="it-IT" sz="3200" dirty="0" err="1"/>
              <a:t>sensorObserver</a:t>
            </a:r>
            <a:endParaRPr lang="it-IT" sz="3200" dirty="0"/>
          </a:p>
          <a:p>
            <a:pPr marL="742950" indent="-742950">
              <a:buAutoNum type="arabicParenR"/>
            </a:pPr>
            <a:r>
              <a:rPr lang="it-IT" sz="3200" dirty="0"/>
              <a:t>Attivare </a:t>
            </a:r>
            <a:r>
              <a:rPr lang="it-IT" sz="3200" dirty="0" err="1"/>
              <a:t>basicrobot</a:t>
            </a:r>
            <a:r>
              <a:rPr lang="it-IT" sz="3200" dirty="0"/>
              <a:t> con </a:t>
            </a:r>
            <a:r>
              <a:rPr lang="it-IT" sz="3200" dirty="0" err="1"/>
              <a:t>usemqtt</a:t>
            </a:r>
            <a:r>
              <a:rPr lang="it-IT" sz="3200" dirty="0"/>
              <a:t>=</a:t>
            </a:r>
            <a:r>
              <a:rPr lang="it-IT" sz="3200" dirty="0" err="1"/>
              <a:t>true</a:t>
            </a:r>
            <a:r>
              <a:rPr lang="it-IT" sz="3200" dirty="0"/>
              <a:t>   lasciandolo in</a:t>
            </a:r>
            <a:r>
              <a:rPr lang="en-GB" sz="3200" dirty="0"/>
              <a:t> </a:t>
            </a:r>
            <a:r>
              <a:rPr lang="en-GB" sz="3200" dirty="0" err="1"/>
              <a:t>attesa</a:t>
            </a:r>
            <a:r>
              <a:rPr lang="en-GB" sz="3200" dirty="0"/>
              <a:t> di </a:t>
            </a:r>
            <a:r>
              <a:rPr lang="en-GB" sz="3200" dirty="0" err="1"/>
              <a:t>cmd</a:t>
            </a:r>
            <a:endParaRPr lang="en-GB" sz="3200" dirty="0"/>
          </a:p>
          <a:p>
            <a:pPr marL="742950" indent="-742950">
              <a:buAutoNum type="arabicParenR"/>
            </a:pPr>
            <a:r>
              <a:rPr lang="it-IT" sz="3200" dirty="0"/>
              <a:t>Attivare console/ConsoleGui.java</a:t>
            </a:r>
            <a:endParaRPr lang="en-GB" sz="3200" dirty="0"/>
          </a:p>
          <a:p>
            <a:pPr marL="742950" indent="-742950">
              <a:buAutoNum type="arabicParenR"/>
            </a:pPr>
            <a:r>
              <a:rPr lang="it-IT" sz="3200" dirty="0"/>
              <a:t>Verificare che </a:t>
            </a:r>
            <a:r>
              <a:rPr lang="it-IT" sz="3200" dirty="0" err="1"/>
              <a:t>sensorObserver</a:t>
            </a:r>
            <a:r>
              <a:rPr lang="it-IT" sz="3200" dirty="0"/>
              <a:t> riceve gli eventi Emessi da </a:t>
            </a:r>
            <a:r>
              <a:rPr lang="it-IT" sz="3200" dirty="0" err="1"/>
              <a:t>basicrobot</a:t>
            </a:r>
            <a:r>
              <a:rPr lang="it-IT" sz="3200" dirty="0"/>
              <a:t>  quando urta</a:t>
            </a:r>
          </a:p>
          <a:p>
            <a:r>
              <a:rPr lang="it-IT" sz="3200" dirty="0"/>
              <a:t>Attivare </a:t>
            </a:r>
            <a:r>
              <a:rPr lang="it-IT" sz="3200" dirty="0" err="1"/>
              <a:t>stepper</a:t>
            </a:r>
            <a:endParaRPr lang="it-IT" sz="3200" dirty="0"/>
          </a:p>
          <a:p>
            <a:endParaRPr lang="it-IT" sz="3200" dirty="0"/>
          </a:p>
        </p:txBody>
      </p:sp>
      <p:sp>
        <p:nvSpPr>
          <p:cNvPr id="5" name="CasellaDiTesto 4"/>
          <p:cNvSpPr txBox="1"/>
          <p:nvPr/>
        </p:nvSpPr>
        <p:spPr>
          <a:xfrm>
            <a:off x="395536" y="404664"/>
            <a:ext cx="7993855" cy="1692771"/>
          </a:xfrm>
          <a:prstGeom prst="rect">
            <a:avLst/>
          </a:prstGeom>
          <a:noFill/>
        </p:spPr>
        <p:txBody>
          <a:bodyPr wrap="none" rtlCol="0">
            <a:spAutoFit/>
          </a:bodyPr>
          <a:lstStyle>
            <a:defPPr>
              <a:defRPr lang="en-US"/>
            </a:defPPr>
            <a:lvl1pPr marL="742950" indent="-742950">
              <a:buAutoNum type="arabicParenR"/>
              <a:defRPr sz="3600"/>
            </a:lvl1pPr>
          </a:lstStyle>
          <a:p>
            <a:pPr marL="0" indent="0">
              <a:buNone/>
            </a:pPr>
            <a:r>
              <a:rPr lang="it-IT" dirty="0"/>
              <a:t>In </a:t>
            </a:r>
            <a:r>
              <a:rPr lang="it-IT" dirty="0" err="1"/>
              <a:t>your</a:t>
            </a:r>
            <a:r>
              <a:rPr lang="it-IT" dirty="0"/>
              <a:t> </a:t>
            </a:r>
            <a:r>
              <a:rPr lang="it-IT" dirty="0" err="1"/>
              <a:t>working</a:t>
            </a:r>
            <a:r>
              <a:rPr lang="it-IT" dirty="0"/>
              <a:t> </a:t>
            </a:r>
            <a:r>
              <a:rPr lang="it-IT" dirty="0" err="1">
                <a:solidFill>
                  <a:srgbClr val="C00000"/>
                </a:solidFill>
              </a:rPr>
              <a:t>it.unibo.actorfsm</a:t>
            </a:r>
            <a:endParaRPr lang="it-IT" dirty="0">
              <a:solidFill>
                <a:srgbClr val="C00000"/>
              </a:solidFill>
            </a:endParaRPr>
          </a:p>
          <a:p>
            <a:pPr marL="0" indent="0">
              <a:buNone/>
            </a:pPr>
            <a:r>
              <a:rPr lang="it-IT" sz="3200" dirty="0" err="1">
                <a:solidFill>
                  <a:srgbClr val="0070C0"/>
                </a:solidFill>
              </a:rPr>
              <a:t>Change</a:t>
            </a:r>
            <a:r>
              <a:rPr lang="it-IT" sz="3200" dirty="0">
                <a:solidFill>
                  <a:srgbClr val="0070C0"/>
                </a:solidFill>
              </a:rPr>
              <a:t> the </a:t>
            </a:r>
            <a:r>
              <a:rPr lang="it-IT" sz="3200" dirty="0" err="1">
                <a:solidFill>
                  <a:srgbClr val="0070C0"/>
                </a:solidFill>
              </a:rPr>
              <a:t>build.gradle</a:t>
            </a:r>
            <a:r>
              <a:rPr lang="it-IT" sz="3200" dirty="0">
                <a:solidFill>
                  <a:srgbClr val="0070C0"/>
                </a:solidFill>
              </a:rPr>
              <a:t> </a:t>
            </a:r>
            <a:r>
              <a:rPr lang="it-IT" sz="3200" dirty="0" err="1">
                <a:solidFill>
                  <a:srgbClr val="0070C0"/>
                </a:solidFill>
              </a:rPr>
              <a:t>according</a:t>
            </a:r>
            <a:r>
              <a:rPr lang="it-IT" sz="3200" dirty="0">
                <a:solidFill>
                  <a:srgbClr val="0070C0"/>
                </a:solidFill>
              </a:rPr>
              <a:t> to the last </a:t>
            </a:r>
            <a:r>
              <a:rPr lang="it-IT" sz="3200" dirty="0" err="1">
                <a:solidFill>
                  <a:srgbClr val="0070C0"/>
                </a:solidFill>
              </a:rPr>
              <a:t>version</a:t>
            </a:r>
            <a:endParaRPr lang="it-IT" sz="3200" dirty="0">
              <a:solidFill>
                <a:srgbClr val="0070C0"/>
              </a:solidFill>
            </a:endParaRPr>
          </a:p>
          <a:p>
            <a:pPr marL="0" indent="0">
              <a:buNone/>
            </a:pPr>
            <a:r>
              <a:rPr lang="it-IT" sz="3200" dirty="0" err="1">
                <a:solidFill>
                  <a:srgbClr val="0070C0"/>
                </a:solidFill>
              </a:rPr>
              <a:t>Run</a:t>
            </a:r>
            <a:r>
              <a:rPr lang="it-IT" sz="3200" dirty="0">
                <a:solidFill>
                  <a:srgbClr val="0070C0"/>
                </a:solidFill>
              </a:rPr>
              <a:t> </a:t>
            </a:r>
            <a:r>
              <a:rPr lang="en-GB" sz="3200" dirty="0" err="1">
                <a:solidFill>
                  <a:srgbClr val="0070C0"/>
                </a:solidFill>
              </a:rPr>
              <a:t>gradle</a:t>
            </a:r>
            <a:r>
              <a:rPr lang="en-GB" sz="3200" dirty="0">
                <a:solidFill>
                  <a:srgbClr val="0070C0"/>
                </a:solidFill>
              </a:rPr>
              <a:t> build </a:t>
            </a:r>
            <a:r>
              <a:rPr lang="en-GB" sz="3200" dirty="0" err="1">
                <a:solidFill>
                  <a:srgbClr val="0070C0"/>
                </a:solidFill>
              </a:rPr>
              <a:t>distZip</a:t>
            </a:r>
            <a:endParaRPr lang="en-GB" sz="3200" dirty="0">
              <a:solidFill>
                <a:srgbClr val="0070C0"/>
              </a:solidFill>
            </a:endParaRPr>
          </a:p>
        </p:txBody>
      </p:sp>
    </p:spTree>
    <p:extLst>
      <p:ext uri="{BB962C8B-B14F-4D97-AF65-F5344CB8AC3E}">
        <p14:creationId xmlns:p14="http://schemas.microsoft.com/office/powerpoint/2010/main" val="1351327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a:t>
            </a:r>
            <a:r>
              <a:rPr lang="it-IT" dirty="0" err="1"/>
              <a:t>systems</a:t>
            </a:r>
            <a:endParaRPr lang="en-GB" dirty="0"/>
          </a:p>
        </p:txBody>
      </p:sp>
      <p:sp>
        <p:nvSpPr>
          <p:cNvPr id="3" name="Segnaposto contenuto 2"/>
          <p:cNvSpPr>
            <a:spLocks noGrp="1"/>
          </p:cNvSpPr>
          <p:nvPr>
            <p:ph idx="1"/>
          </p:nvPr>
        </p:nvSpPr>
        <p:spPr/>
        <p:txBody>
          <a:bodyPr/>
          <a:lstStyle/>
          <a:p>
            <a:r>
              <a:rPr lang="it-IT" dirty="0" err="1"/>
              <a:t>Not</a:t>
            </a:r>
            <a:r>
              <a:rPr lang="it-IT" dirty="0"/>
              <a:t> ‘</a:t>
            </a:r>
            <a:r>
              <a:rPr lang="it-IT" dirty="0" err="1"/>
              <a:t>simply</a:t>
            </a:r>
            <a:r>
              <a:rPr lang="it-IT" dirty="0"/>
              <a:t>’ </a:t>
            </a:r>
            <a:r>
              <a:rPr lang="it-IT" dirty="0" err="1">
                <a:hlinkClick r:id="rId2"/>
              </a:rPr>
              <a:t>algorithms</a:t>
            </a:r>
            <a:r>
              <a:rPr lang="it-IT" dirty="0"/>
              <a:t> , </a:t>
            </a:r>
            <a:r>
              <a:rPr lang="it-IT" dirty="0" err="1"/>
              <a:t>but</a:t>
            </a:r>
            <a:r>
              <a:rPr lang="it-IT" dirty="0"/>
              <a:t> … ???</a:t>
            </a:r>
          </a:p>
          <a:p>
            <a:endParaRPr lang="it-IT" dirty="0"/>
          </a:p>
          <a:p>
            <a:r>
              <a:rPr lang="it-IT" dirty="0"/>
              <a:t>… </a:t>
            </a:r>
            <a:r>
              <a:rPr lang="it-IT" dirty="0" err="1"/>
              <a:t>we</a:t>
            </a:r>
            <a:r>
              <a:rPr lang="it-IT" dirty="0"/>
              <a:t> </a:t>
            </a:r>
            <a:r>
              <a:rPr lang="it-IT" dirty="0" err="1"/>
              <a:t>will</a:t>
            </a:r>
            <a:r>
              <a:rPr lang="it-IT" dirty="0"/>
              <a:t> </a:t>
            </a:r>
            <a:r>
              <a:rPr lang="it-IT" dirty="0" err="1"/>
              <a:t>discuss</a:t>
            </a:r>
            <a:r>
              <a:rPr lang="it-IT" dirty="0"/>
              <a:t> and ‘</a:t>
            </a:r>
            <a:r>
              <a:rPr lang="it-IT" dirty="0" err="1"/>
              <a:t>discover</a:t>
            </a:r>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7</a:t>
            </a:fld>
            <a:endParaRPr lang="en-GB"/>
          </a:p>
        </p:txBody>
      </p:sp>
    </p:spTree>
    <p:extLst>
      <p:ext uri="{BB962C8B-B14F-4D97-AF65-F5344CB8AC3E}">
        <p14:creationId xmlns:p14="http://schemas.microsoft.com/office/powerpoint/2010/main" val="136765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component</a:t>
            </a:r>
            <a:endParaRPr lang="en-GB" dirty="0"/>
          </a:p>
        </p:txBody>
      </p:sp>
      <p:sp>
        <p:nvSpPr>
          <p:cNvPr id="3" name="Segnaposto contenuto 2"/>
          <p:cNvSpPr>
            <a:spLocks noGrp="1"/>
          </p:cNvSpPr>
          <p:nvPr>
            <p:ph idx="1"/>
          </p:nvPr>
        </p:nvSpPr>
        <p:spPr/>
        <p:txBody>
          <a:bodyPr>
            <a:normAutofit fontScale="77500" lnSpcReduction="20000"/>
          </a:bodyPr>
          <a:lstStyle/>
          <a:p>
            <a:r>
              <a:rPr lang="it-IT" dirty="0"/>
              <a:t>At </a:t>
            </a:r>
            <a:r>
              <a:rPr lang="it-IT" dirty="0" err="1"/>
              <a:t>language</a:t>
            </a:r>
            <a:r>
              <a:rPr lang="it-IT" dirty="0"/>
              <a:t> </a:t>
            </a:r>
            <a:r>
              <a:rPr lang="it-IT" dirty="0" err="1"/>
              <a:t>level</a:t>
            </a:r>
            <a:r>
              <a:rPr lang="it-IT" dirty="0"/>
              <a:t>:</a:t>
            </a:r>
          </a:p>
          <a:p>
            <a:pPr lvl="1"/>
            <a:r>
              <a:rPr lang="it-IT" dirty="0" err="1"/>
              <a:t>Function</a:t>
            </a:r>
            <a:endParaRPr lang="it-IT" dirty="0"/>
          </a:p>
          <a:p>
            <a:pPr lvl="1"/>
            <a:r>
              <a:rPr lang="it-IT" dirty="0"/>
              <a:t>Object</a:t>
            </a:r>
          </a:p>
          <a:p>
            <a:pPr lvl="1"/>
            <a:r>
              <a:rPr lang="it-IT" dirty="0"/>
              <a:t>Coroutine</a:t>
            </a:r>
          </a:p>
          <a:p>
            <a:pPr lvl="1"/>
            <a:r>
              <a:rPr lang="it-IT" dirty="0" err="1"/>
              <a:t>Actor</a:t>
            </a:r>
            <a:endParaRPr lang="it-IT" dirty="0"/>
          </a:p>
          <a:p>
            <a:pPr lvl="1"/>
            <a:r>
              <a:rPr lang="it-IT" dirty="0"/>
              <a:t>Agent</a:t>
            </a:r>
          </a:p>
          <a:p>
            <a:pPr lvl="1"/>
            <a:r>
              <a:rPr lang="it-IT" dirty="0"/>
              <a:t>…</a:t>
            </a:r>
          </a:p>
          <a:p>
            <a:r>
              <a:rPr lang="it-IT" dirty="0"/>
              <a:t>At </a:t>
            </a:r>
            <a:r>
              <a:rPr lang="it-IT" dirty="0" err="1"/>
              <a:t>architecture</a:t>
            </a:r>
            <a:r>
              <a:rPr lang="it-IT" dirty="0"/>
              <a:t> (</a:t>
            </a:r>
            <a:r>
              <a:rPr lang="it-IT" sz="3100" dirty="0" err="1">
                <a:solidFill>
                  <a:srgbClr val="C00000"/>
                </a:solidFill>
              </a:rPr>
              <a:t>layered</a:t>
            </a:r>
            <a:r>
              <a:rPr lang="it-IT" sz="3100" dirty="0">
                <a:solidFill>
                  <a:srgbClr val="C00000"/>
                </a:solidFill>
              </a:rPr>
              <a:t>, </a:t>
            </a:r>
            <a:r>
              <a:rPr lang="it-IT" sz="3100" dirty="0" err="1">
                <a:solidFill>
                  <a:srgbClr val="C00000"/>
                </a:solidFill>
              </a:rPr>
              <a:t>subsumption</a:t>
            </a:r>
            <a:r>
              <a:rPr lang="it-IT" sz="3100" dirty="0">
                <a:solidFill>
                  <a:srgbClr val="C00000"/>
                </a:solidFill>
              </a:rPr>
              <a:t>, </a:t>
            </a:r>
            <a:r>
              <a:rPr lang="it-IT" sz="3100" dirty="0" err="1">
                <a:solidFill>
                  <a:srgbClr val="C00000"/>
                </a:solidFill>
              </a:rPr>
              <a:t>hexagonal</a:t>
            </a:r>
            <a:r>
              <a:rPr lang="it-IT" sz="3100" dirty="0">
                <a:solidFill>
                  <a:srgbClr val="C00000"/>
                </a:solidFill>
              </a:rPr>
              <a:t> </a:t>
            </a:r>
            <a:r>
              <a:rPr lang="it-IT" dirty="0"/>
              <a:t>…) </a:t>
            </a:r>
            <a:r>
              <a:rPr lang="it-IT" dirty="0" err="1"/>
              <a:t>level</a:t>
            </a:r>
            <a:r>
              <a:rPr lang="it-IT" dirty="0"/>
              <a:t>:</a:t>
            </a:r>
          </a:p>
          <a:p>
            <a:pPr lvl="1"/>
            <a:r>
              <a:rPr lang="it-IT" dirty="0" err="1"/>
              <a:t>Views</a:t>
            </a:r>
            <a:r>
              <a:rPr lang="it-IT" dirty="0"/>
              <a:t> – </a:t>
            </a:r>
            <a:r>
              <a:rPr lang="it-IT" dirty="0" err="1"/>
              <a:t>Models</a:t>
            </a:r>
            <a:r>
              <a:rPr lang="it-IT" dirty="0"/>
              <a:t> – </a:t>
            </a:r>
            <a:r>
              <a:rPr lang="it-IT" dirty="0" err="1"/>
              <a:t>Controllers</a:t>
            </a:r>
            <a:r>
              <a:rPr lang="it-IT" dirty="0"/>
              <a:t>  / DAO( </a:t>
            </a:r>
            <a:r>
              <a:rPr lang="it-IT" dirty="0" err="1"/>
              <a:t>DataAccesObjects</a:t>
            </a:r>
            <a:r>
              <a:rPr lang="it-IT" dirty="0"/>
              <a:t>) </a:t>
            </a:r>
          </a:p>
          <a:p>
            <a:pPr lvl="1"/>
            <a:r>
              <a:rPr lang="it-IT" dirty="0"/>
              <a:t>(Micro)Services</a:t>
            </a:r>
          </a:p>
          <a:p>
            <a:pPr lvl="1"/>
            <a:r>
              <a:rPr lang="it-IT" dirty="0" err="1"/>
              <a:t>Plugins</a:t>
            </a:r>
            <a:r>
              <a:rPr lang="it-IT" dirty="0"/>
              <a:t> </a:t>
            </a:r>
          </a:p>
          <a:p>
            <a:pPr lvl="1"/>
            <a:r>
              <a:rPr lang="it-IT" dirty="0"/>
              <a:t>API</a:t>
            </a:r>
          </a:p>
          <a:p>
            <a:pPr lvl="1"/>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8</a:t>
            </a:fld>
            <a:endParaRPr lang="en-GB"/>
          </a:p>
        </p:txBody>
      </p:sp>
    </p:spTree>
    <p:extLst>
      <p:ext uri="{BB962C8B-B14F-4D97-AF65-F5344CB8AC3E}">
        <p14:creationId xmlns:p14="http://schemas.microsoft.com/office/powerpoint/2010/main" val="168798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Component </a:t>
            </a:r>
            <a:r>
              <a:rPr lang="it-IT" dirty="0" err="1"/>
              <a:t>Interaction</a:t>
            </a:r>
            <a:endParaRPr lang="en-GB" dirty="0"/>
          </a:p>
        </p:txBody>
      </p:sp>
      <p:sp>
        <p:nvSpPr>
          <p:cNvPr id="3" name="Segnaposto contenuto 2"/>
          <p:cNvSpPr>
            <a:spLocks noGrp="1"/>
          </p:cNvSpPr>
          <p:nvPr>
            <p:ph idx="1"/>
          </p:nvPr>
        </p:nvSpPr>
        <p:spPr/>
        <p:txBody>
          <a:bodyPr>
            <a:normAutofit fontScale="92500" lnSpcReduction="20000"/>
          </a:bodyPr>
          <a:lstStyle/>
          <a:p>
            <a:r>
              <a:rPr lang="it-IT" dirty="0" err="1"/>
              <a:t>Produre</a:t>
            </a:r>
            <a:r>
              <a:rPr lang="it-IT" dirty="0"/>
              <a:t>-call</a:t>
            </a:r>
          </a:p>
          <a:p>
            <a:r>
              <a:rPr lang="it-IT" dirty="0"/>
              <a:t>Message-</a:t>
            </a:r>
            <a:r>
              <a:rPr lang="it-IT" dirty="0" err="1"/>
              <a:t>passing</a:t>
            </a:r>
            <a:r>
              <a:rPr lang="it-IT" dirty="0"/>
              <a:t> (</a:t>
            </a:r>
            <a:r>
              <a:rPr lang="it-IT" dirty="0" err="1"/>
              <a:t>local</a:t>
            </a:r>
            <a:r>
              <a:rPr lang="it-IT" dirty="0"/>
              <a:t> or remote)</a:t>
            </a:r>
          </a:p>
          <a:p>
            <a:r>
              <a:rPr lang="it-IT" dirty="0" err="1"/>
              <a:t>Synchronous</a:t>
            </a:r>
            <a:r>
              <a:rPr lang="it-IT" dirty="0"/>
              <a:t> / </a:t>
            </a:r>
            <a:r>
              <a:rPr lang="it-IT" dirty="0" err="1"/>
              <a:t>Asynchronous</a:t>
            </a:r>
            <a:endParaRPr lang="it-IT" dirty="0"/>
          </a:p>
          <a:p>
            <a:r>
              <a:rPr lang="it-IT" dirty="0"/>
              <a:t>…</a:t>
            </a:r>
          </a:p>
          <a:p>
            <a:endParaRPr lang="it-IT" dirty="0"/>
          </a:p>
          <a:p>
            <a:r>
              <a:rPr lang="it-IT" dirty="0" err="1"/>
              <a:t>Request-response</a:t>
            </a:r>
            <a:r>
              <a:rPr lang="it-IT" dirty="0"/>
              <a:t> (HTTP – REST )</a:t>
            </a:r>
          </a:p>
          <a:p>
            <a:r>
              <a:rPr lang="it-IT" dirty="0" err="1"/>
              <a:t>CoAP</a:t>
            </a:r>
            <a:endParaRPr lang="it-IT" dirty="0"/>
          </a:p>
          <a:p>
            <a:r>
              <a:rPr lang="it-IT" dirty="0"/>
              <a:t>TCP / UDP / …</a:t>
            </a:r>
          </a:p>
          <a:p>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9</a:t>
            </a:fld>
            <a:endParaRPr lang="en-GB"/>
          </a:p>
        </p:txBody>
      </p:sp>
    </p:spTree>
    <p:extLst>
      <p:ext uri="{BB962C8B-B14F-4D97-AF65-F5344CB8AC3E}">
        <p14:creationId xmlns:p14="http://schemas.microsoft.com/office/powerpoint/2010/main" val="1258131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5|1.3|1.1|1|1|1.4|1.3"/>
</p:tagLst>
</file>

<file path=ppt/tags/tag2.xml><?xml version="1.0" encoding="utf-8"?>
<p:tagLst xmlns:a="http://schemas.openxmlformats.org/drawingml/2006/main" xmlns:r="http://schemas.openxmlformats.org/officeDocument/2006/relationships" xmlns:p="http://schemas.openxmlformats.org/presentationml/2006/main">
  <p:tag name="TIMING" val="|2.5|1.3|1.1|1|1|1.4|1.3"/>
</p:tagLst>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55717</TotalTime>
  <Words>2712</Words>
  <Application>Microsoft Office PowerPoint</Application>
  <PresentationFormat>Presentazione su schermo (4:3)</PresentationFormat>
  <Paragraphs>951</Paragraphs>
  <Slides>62</Slides>
  <Notes>3</Notes>
  <HiddenSlides>0</HiddenSlides>
  <MMClips>0</MMClips>
  <ScaleCrop>false</ScaleCrop>
  <HeadingPairs>
    <vt:vector size="4" baseType="variant">
      <vt:variant>
        <vt:lpstr>Tema</vt:lpstr>
      </vt:variant>
      <vt:variant>
        <vt:i4>1</vt:i4>
      </vt:variant>
      <vt:variant>
        <vt:lpstr>Titoli diapositive</vt:lpstr>
      </vt:variant>
      <vt:variant>
        <vt:i4>62</vt:i4>
      </vt:variant>
    </vt:vector>
  </HeadingPairs>
  <TitlesOfParts>
    <vt:vector size="63" baseType="lpstr">
      <vt:lpstr>Tema di Office</vt:lpstr>
      <vt:lpstr> INGEGNERIA DEI SISTEMI SOFTWARE M - 72939</vt:lpstr>
      <vt:lpstr>INGEGNERIA</vt:lpstr>
      <vt:lpstr>Ingegneria del software</vt:lpstr>
      <vt:lpstr>INGEGNERE</vt:lpstr>
      <vt:lpstr>INGEGNERE DEL SOFTWARE</vt:lpstr>
      <vt:lpstr>OUR GOALS</vt:lpstr>
      <vt:lpstr>Software systems</vt:lpstr>
      <vt:lpstr>Software component</vt:lpstr>
      <vt:lpstr>Component Interaction</vt:lpstr>
      <vt:lpstr>Programming language</vt:lpstr>
      <vt:lpstr>Distributed systems</vt:lpstr>
      <vt:lpstr>Domain Driven Design</vt:lpstr>
      <vt:lpstr>Agile software development</vt:lpstr>
      <vt:lpstr>Model Driven Software Development</vt:lpstr>
      <vt:lpstr>Activities</vt:lpstr>
      <vt:lpstr>Application0</vt:lpstr>
      <vt:lpstr>Teaching and Assessment methods</vt:lpstr>
      <vt:lpstr>WORFLOW  </vt:lpstr>
      <vt:lpstr>WORK TO DO</vt:lpstr>
      <vt:lpstr>Domande (su un sistema)</vt:lpstr>
      <vt:lpstr>Workflow</vt:lpstr>
      <vt:lpstr>Non c’è … senza analisi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Domande (su un sistema)</vt:lpstr>
      <vt:lpstr>Specifica della grammatica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NGEGNERIA DEI SISTEMI SOFTWARE M</dc:title>
  <dc:creator>anatali</dc:creator>
  <cp:lastModifiedBy>anatali</cp:lastModifiedBy>
  <cp:revision>288</cp:revision>
  <dcterms:created xsi:type="dcterms:W3CDTF">2020-02-19T17:19:21Z</dcterms:created>
  <dcterms:modified xsi:type="dcterms:W3CDTF">2020-04-24T07:59:13Z</dcterms:modified>
</cp:coreProperties>
</file>