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  <p:sldId id="276" r:id="rId21"/>
    <p:sldId id="277" r:id="rId22"/>
    <p:sldId id="278" r:id="rId23"/>
    <p:sldId id="279" r:id="rId24"/>
    <p:sldId id="280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03/03/2020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03/03/2020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03/03/2020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03/03/2020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03/03/2020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03/03/2020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03/03/2020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03/03/2020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03/03/2020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03/03/2020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03/03/2020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18A74E-3BE8-4B6E-81A4-95A392C53EA5}" type="datetime1">
              <a:rPr lang="en-GB" smtClean="0"/>
              <a:t>03/03/2020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mtClean="0"/>
              <a:t>a.a. 2019-2020</a:t>
            </a:r>
          </a:p>
          <a:p>
            <a:r>
              <a:rPr lang="it-IT" smtClean="0"/>
              <a:t>Antonio Natali - </a:t>
            </a:r>
            <a:r>
              <a:rPr lang="it-IT" smtClean="0">
                <a:hlinkClick r:id="rId2"/>
              </a:rPr>
              <a:t>antonio.natali@unibo.it</a:t>
            </a:r>
            <a:endParaRPr lang="it-IT" smtClean="0"/>
          </a:p>
          <a:p>
            <a:r>
              <a:rPr lang="en-GB" smtClean="0">
                <a:hlinkClick r:id="rId3"/>
              </a:rPr>
              <a:t>https://github.com/anatali/iss2020LabBo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="https://github.com/</a:t>
            </a:r>
            <a:r>
              <a:rPr lang="en-GB" dirty="0" err="1"/>
              <a:t>anatali</a:t>
            </a:r>
            <a:r>
              <a:rPr lang="en-GB" dirty="0"/>
              <a:t>/iss2020LabBo/blob/master/</a:t>
            </a:r>
            <a:r>
              <a:rPr lang="en-GB" dirty="0" err="1"/>
              <a:t>it.unibo.issLabStart</a:t>
            </a:r>
            <a:r>
              <a:rPr lang="en-GB" dirty="0"/>
              <a:t>/</a:t>
            </a:r>
            <a:r>
              <a:rPr lang="en-GB" dirty="0" err="1"/>
              <a:t>userDocs</a:t>
            </a:r>
            <a:r>
              <a:rPr lang="en-GB" dirty="0"/>
              <a:t>/ISSM2020.pdf" target="web"&gt;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DDR (</a:t>
            </a:r>
            <a:r>
              <a:rPr lang="it-IT" dirty="0" err="1" smtClean="0"/>
              <a:t>differential</a:t>
            </a:r>
            <a:r>
              <a:rPr lang="it-IT" dirty="0" smtClean="0"/>
              <a:t> drive robot)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From 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 smtClean="0"/>
              <a:t>, </a:t>
            </a:r>
            <a:r>
              <a:rPr lang="it-IT" sz="2400" dirty="0" err="1" smtClean="0"/>
              <a:t>framerworks</a:t>
            </a:r>
            <a:r>
              <a:rPr lang="it-IT" sz="2400" dirty="0" smtClean="0"/>
              <a:t>, etc. 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Domande </a:t>
            </a:r>
            <a:r>
              <a:rPr lang="it-IT" sz="4000" dirty="0" smtClean="0"/>
              <a:t>(su un sistema)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 fare</a:t>
            </a:r>
            <a:r>
              <a:rPr lang="it-IT" dirty="0" smtClean="0"/>
              <a:t>	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		 </a:t>
            </a:r>
            <a:r>
              <a:rPr lang="it-IT" i="1" dirty="0" smtClean="0"/>
              <a:t>committente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C00000"/>
                </a:solidFill>
              </a:rPr>
              <a:t>essere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 </a:t>
            </a:r>
            <a:r>
              <a:rPr lang="it-IT" dirty="0" smtClean="0"/>
              <a:t>		 </a:t>
            </a:r>
            <a:r>
              <a:rPr lang="it-IT" i="1" dirty="0" smtClean="0"/>
              <a:t>analista</a:t>
            </a:r>
          </a:p>
          <a:p>
            <a:pPr lvl="1"/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sono necessari </a:t>
            </a:r>
            <a:r>
              <a:rPr lang="it-IT" sz="2000" dirty="0" smtClean="0"/>
              <a:t>tenendo conto dei </a:t>
            </a:r>
            <a:r>
              <a:rPr lang="it-IT" sz="2000" b="1" i="1" dirty="0" smtClean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è opportuno </a:t>
            </a:r>
            <a:r>
              <a:rPr lang="it-IT" dirty="0" smtClean="0"/>
              <a:t>che sia	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	</a:t>
            </a:r>
            <a:r>
              <a:rPr lang="it-IT" i="1" dirty="0" smtClean="0"/>
              <a:t>analista</a:t>
            </a:r>
          </a:p>
          <a:p>
            <a:pPr marL="742950" lvl="2" indent="-342900"/>
            <a:r>
              <a:rPr lang="it-IT" dirty="0" smtClean="0"/>
              <a:t>Tenendo conto delle tecnologie, dell’andamento del mercato, delle risorse umane, economiche, temporali, etc.</a:t>
            </a:r>
          </a:p>
          <a:p>
            <a:r>
              <a:rPr lang="it-IT" i="1" dirty="0" smtClean="0">
                <a:solidFill>
                  <a:srgbClr val="C00000"/>
                </a:solidFill>
              </a:rPr>
              <a:t>Come è fatto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		 	</a:t>
            </a:r>
            <a:r>
              <a:rPr lang="it-IT" i="1" dirty="0" smtClean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 smtClean="0"/>
              <a:t>ha il sistema finale tenendo conto dei vincoli dall’analisi e dei criteri (</a:t>
            </a:r>
            <a:r>
              <a:rPr lang="it-IT" sz="2000" i="1" dirty="0" smtClean="0">
                <a:solidFill>
                  <a:srgbClr val="C00000"/>
                </a:solidFill>
              </a:rPr>
              <a:t>pattern</a:t>
            </a:r>
            <a:r>
              <a:rPr lang="it-IT" sz="2000" dirty="0" smtClean="0"/>
              <a:t>) usati per risolvere le forze (anche contrastanti)  in gioco</a:t>
            </a:r>
            <a:endParaRPr lang="it-IT" sz="2000" b="1" i="1" dirty="0" smtClean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Univwersity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0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389120"/>
          </a:xfrm>
        </p:spPr>
        <p:txBody>
          <a:bodyPr>
            <a:noAutofit/>
          </a:bodyPr>
          <a:lstStyle/>
          <a:p>
            <a:r>
              <a:rPr lang="it-IT" sz="2800" dirty="0" smtClean="0"/>
              <a:t>Sviluppiamo l’analisi dei requisiti e l’analisi del problema</a:t>
            </a:r>
          </a:p>
          <a:p>
            <a:pPr lvl="1"/>
            <a:r>
              <a:rPr lang="it-IT" i="1" dirty="0" smtClean="0">
                <a:solidFill>
                  <a:srgbClr val="C00000"/>
                </a:solidFill>
              </a:rPr>
              <a:t>Esprimendo fatti rilevanti attraverso modelli essenziali</a:t>
            </a:r>
          </a:p>
          <a:p>
            <a:r>
              <a:rPr lang="it-IT" sz="2800" dirty="0" smtClean="0"/>
              <a:t>Discutiamo in modo sistematico avvalendoci di modelli basati su meta-modelli custom</a:t>
            </a:r>
          </a:p>
          <a:p>
            <a:pPr lvl="1"/>
            <a:r>
              <a:rPr lang="it-IT" sz="1800" i="1" dirty="0" smtClean="0">
                <a:solidFill>
                  <a:srgbClr val="C00000"/>
                </a:solidFill>
              </a:rPr>
              <a:t>Usiamo i modelli come se fossero il nuovo codice sorgente </a:t>
            </a:r>
            <a:r>
              <a:rPr lang="it-IT" sz="1800" dirty="0" smtClean="0"/>
              <a:t>costruendo generatori di codice usando </a:t>
            </a:r>
            <a:r>
              <a:rPr lang="it-IT" sz="1800" dirty="0" err="1" smtClean="0"/>
              <a:t>Xtext</a:t>
            </a:r>
            <a:r>
              <a:rPr lang="it-IT" sz="1800" dirty="0" smtClean="0"/>
              <a:t>  (pg. 206)</a:t>
            </a:r>
          </a:p>
          <a:p>
            <a:pPr lvl="1"/>
            <a:r>
              <a:rPr lang="it-IT" sz="1800" dirty="0" smtClean="0"/>
              <a:t>Realizziamo in modo automatico la </a:t>
            </a:r>
            <a:r>
              <a:rPr lang="it-IT" sz="1800" dirty="0" err="1" smtClean="0"/>
              <a:t>schematic</a:t>
            </a:r>
            <a:r>
              <a:rPr lang="it-IT" sz="1800" dirty="0" smtClean="0"/>
              <a:t> part </a:t>
            </a:r>
            <a:r>
              <a:rPr lang="it-IT" sz="1800" dirty="0" err="1" smtClean="0"/>
              <a:t>avvelendoci</a:t>
            </a:r>
            <a:r>
              <a:rPr lang="it-IT" sz="1800" dirty="0" smtClean="0"/>
              <a:t> dei design pattern per sistemi distribuiti</a:t>
            </a:r>
          </a:p>
          <a:p>
            <a:r>
              <a:rPr lang="it-IT" sz="2800" i="1" dirty="0" smtClean="0">
                <a:solidFill>
                  <a:srgbClr val="C00000"/>
                </a:solidFill>
              </a:rPr>
              <a:t>Impostiamo piani di collaudo ancor prima di avere iniziato la fase di progettazione</a:t>
            </a:r>
          </a:p>
          <a:p>
            <a:r>
              <a:rPr lang="it-IT" sz="2800" dirty="0" smtClean="0"/>
              <a:t>Realizziamo un primo prototipo di prodotto e interagiamo con il committente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Ingegneria del software AN Università di Bologna </a:t>
            </a:r>
            <a:endParaRPr lang="it-IT"/>
          </a:p>
        </p:txBody>
      </p:sp>
      <p:pic>
        <p:nvPicPr>
          <p:cNvPr id="5" name="Immagine 4" descr="logoBolog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214290"/>
            <a:ext cx="1195392" cy="11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c’è … senza analisi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NON iniziamo la fase di progetto prima di avere assestato la fase di </a:t>
            </a:r>
            <a:r>
              <a:rPr lang="it-IT" i="1" dirty="0" smtClean="0">
                <a:solidFill>
                  <a:srgbClr val="C00000"/>
                </a:solidFill>
              </a:rPr>
              <a:t>analisi dei requisiti e l’analisi del problema</a:t>
            </a:r>
            <a:r>
              <a:rPr lang="it-IT" dirty="0" smtClean="0"/>
              <a:t>, con relativa peer-review, al fine di</a:t>
            </a:r>
          </a:p>
          <a:p>
            <a:pPr lvl="1"/>
            <a:r>
              <a:rPr lang="it-IT" dirty="0" smtClean="0"/>
              <a:t>Individuare i principali sottosistemi</a:t>
            </a:r>
          </a:p>
          <a:p>
            <a:pPr lvl="1"/>
            <a:r>
              <a:rPr lang="it-IT" dirty="0" smtClean="0"/>
              <a:t>Capire quali tecnologie sono necessarie</a:t>
            </a:r>
          </a:p>
          <a:p>
            <a:pPr lvl="1"/>
            <a:r>
              <a:rPr lang="it-IT" dirty="0" smtClean="0"/>
              <a:t>Valutare i punti critici, i rischi e i costi</a:t>
            </a:r>
          </a:p>
          <a:p>
            <a:pPr lvl="1"/>
            <a:r>
              <a:rPr lang="it-IT" dirty="0" smtClean="0"/>
              <a:t>Pianificare l’uso delle risorse e i tempi </a:t>
            </a:r>
          </a:p>
          <a:p>
            <a:pPr lvl="1"/>
            <a:r>
              <a:rPr lang="it-IT" dirty="0" smtClean="0"/>
              <a:t>Distribuire il lavoro tra le persone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0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1187624" y="194519"/>
            <a:ext cx="6051794" cy="48906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1456796" y="29048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44" name="Ovale 43"/>
          <p:cNvSpPr/>
          <p:nvPr/>
        </p:nvSpPr>
        <p:spPr>
          <a:xfrm>
            <a:off x="1457417" y="37840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2432535" y="308145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2480681" y="394600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</a:t>
            </a:r>
            <a:r>
              <a:rPr lang="it-IT" sz="1200" dirty="0" smtClean="0"/>
              <a:t>ith</a:t>
            </a:r>
            <a:r>
              <a:rPr lang="it-IT" sz="1600" dirty="0" smtClean="0"/>
              <a:t> </a:t>
            </a:r>
          </a:p>
          <a:p>
            <a:r>
              <a:rPr lang="it-IT" sz="1200" dirty="0" err="1" smtClean="0"/>
              <a:t>internal</a:t>
            </a:r>
            <a:r>
              <a:rPr lang="it-IT" sz="1200" dirty="0" smtClean="0"/>
              <a:t> </a:t>
            </a:r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 smtClean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355017" y="2904877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 smtClean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480681" y="59048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 smtClean="0"/>
              <a:t> </a:t>
            </a:r>
            <a:r>
              <a:rPr lang="it-IT" sz="2000" dirty="0" err="1"/>
              <a:t>E</a:t>
            </a:r>
            <a:r>
              <a:rPr lang="it-IT" sz="2000" dirty="0" err="1" smtClean="0"/>
              <a:t>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4213521" y="194519"/>
            <a:ext cx="0" cy="489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1534890" y="1148028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2518130" y="1238203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1565156" y="2236895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2528349" y="220882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1832277" y="394600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4540369" y="310493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1600118" y="54791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51671" y="1377769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55399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39988" y="2572285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2555776" y="2691041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779587" y="2502654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4308003" y="1891645"/>
            <a:ext cx="667405" cy="86434"/>
            <a:chOff x="4586473" y="4245346"/>
            <a:chExt cx="667405" cy="86434"/>
          </a:xfrm>
        </p:grpSpPr>
        <p:sp>
          <p:nvSpPr>
            <p:cNvPr id="59" name="Freccia a destra 5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riangolo isoscele 76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</a:t>
            </a:r>
            <a:r>
              <a:rPr lang="it-IT" sz="2000" dirty="0" err="1"/>
              <a:t>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2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</a:p>
          <a:p>
            <a:r>
              <a:rPr lang="it-IT" sz="2000" dirty="0"/>
              <a:t>m</a:t>
            </a:r>
            <a:r>
              <a:rPr lang="it-IT" sz="2000" dirty="0" smtClean="0"/>
              <a:t>ade 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  …</a:t>
            </a:r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Internet …</a:t>
            </a:r>
          </a:p>
          <a:p>
            <a:r>
              <a:rPr lang="it-IT" sz="2000" dirty="0" err="1" smtClean="0"/>
              <a:t>whose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(</a:t>
            </a:r>
            <a:r>
              <a:rPr lang="en-GB" sz="1800" dirty="0" smtClean="0"/>
              <a:t>learning by 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 ???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302</TotalTime>
  <Words>1264</Words>
  <Application>Microsoft Office PowerPoint</Application>
  <PresentationFormat>Presentazione su schermo (4:3)</PresentationFormat>
  <Paragraphs>222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  <vt:lpstr>Domande (su un sistema)</vt:lpstr>
      <vt:lpstr>Workflow</vt:lpstr>
      <vt:lpstr>Non c’è … senza analisi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87</cp:revision>
  <dcterms:created xsi:type="dcterms:W3CDTF">2020-02-19T17:19:21Z</dcterms:created>
  <dcterms:modified xsi:type="dcterms:W3CDTF">2020-03-03T09:40:23Z</dcterms:modified>
</cp:coreProperties>
</file>