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3"/>
  </p:notesMasterIdLst>
  <p:handoutMasterIdLst>
    <p:handoutMasterId r:id="rId74"/>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20" r:id="rId31"/>
    <p:sldId id="319" r:id="rId32"/>
    <p:sldId id="321" r:id="rId33"/>
    <p:sldId id="309" r:id="rId34"/>
    <p:sldId id="310" r:id="rId35"/>
    <p:sldId id="282" r:id="rId36"/>
    <p:sldId id="284" r:id="rId37"/>
    <p:sldId id="289" r:id="rId38"/>
    <p:sldId id="285" r:id="rId39"/>
    <p:sldId id="286" r:id="rId40"/>
    <p:sldId id="287" r:id="rId41"/>
    <p:sldId id="288" r:id="rId42"/>
    <p:sldId id="292" r:id="rId43"/>
    <p:sldId id="294" r:id="rId44"/>
    <p:sldId id="303" r:id="rId45"/>
    <p:sldId id="318" r:id="rId46"/>
    <p:sldId id="304" r:id="rId47"/>
    <p:sldId id="295" r:id="rId48"/>
    <p:sldId id="323" r:id="rId49"/>
    <p:sldId id="322" r:id="rId50"/>
    <p:sldId id="329" r:id="rId51"/>
    <p:sldId id="330" r:id="rId52"/>
    <p:sldId id="324" r:id="rId53"/>
    <p:sldId id="325" r:id="rId54"/>
    <p:sldId id="326" r:id="rId55"/>
    <p:sldId id="327" r:id="rId56"/>
    <p:sldId id="291" r:id="rId57"/>
    <p:sldId id="293" r:id="rId58"/>
    <p:sldId id="298" r:id="rId59"/>
    <p:sldId id="296" r:id="rId60"/>
    <p:sldId id="299" r:id="rId61"/>
    <p:sldId id="297" r:id="rId62"/>
    <p:sldId id="301" r:id="rId63"/>
    <p:sldId id="312" r:id="rId64"/>
    <p:sldId id="313" r:id="rId65"/>
    <p:sldId id="316" r:id="rId66"/>
    <p:sldId id="314" r:id="rId67"/>
    <p:sldId id="315" r:id="rId68"/>
    <p:sldId id="281" r:id="rId69"/>
    <p:sldId id="290" r:id="rId70"/>
    <p:sldId id="317" r:id="rId71"/>
    <p:sldId id="300"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FFCC"/>
    <a:srgbClr val="1318ED"/>
    <a:srgbClr val="CCFFFF"/>
    <a:srgbClr val="33CCCC"/>
    <a:srgbClr val="CCFF66"/>
    <a:srgbClr val="FF99FF"/>
    <a:srgbClr val="FFCC99"/>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33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30/04/2020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30/04/2020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49</a:t>
            </a:fld>
            <a:endParaRPr lang="en-GB"/>
          </a:p>
        </p:txBody>
      </p:sp>
    </p:spTree>
    <p:extLst>
      <p:ext uri="{BB962C8B-B14F-4D97-AF65-F5344CB8AC3E}">
        <p14:creationId xmlns:p14="http://schemas.microsoft.com/office/powerpoint/2010/main" val="65307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50</a:t>
            </a:fld>
            <a:endParaRPr lang="en-GB"/>
          </a:p>
        </p:txBody>
      </p:sp>
    </p:spTree>
    <p:extLst>
      <p:ext uri="{BB962C8B-B14F-4D97-AF65-F5344CB8AC3E}">
        <p14:creationId xmlns:p14="http://schemas.microsoft.com/office/powerpoint/2010/main" val="65307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69</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70</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30/04/2020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30/04/2020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30/04/2020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30/04/2020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30/04/2020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30/04/2020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30/04/2020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30/04/2020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30/04/2020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30/04/2020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30/04/2020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30/04/2020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a:t>it.unibo.qakactor-2.3.jar</a:t>
            </a:r>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a:t>it.unibo.Qactork_1.2.3.jar</a:t>
            </a:r>
          </a:p>
          <a:p>
            <a:r>
              <a:rPr lang="en-GB" i="1" dirty="0"/>
              <a:t>it.unibo.Qactork.ide_1.2.3.jar</a:t>
            </a:r>
          </a:p>
          <a:p>
            <a:r>
              <a:rPr lang="en-GB" i="1" u="sng" dirty="0"/>
              <a:t>it.unibo.Qactork.ui_1.2.3.jar</a:t>
            </a:r>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21" name="Stella a 7 punte 20"/>
          <p:cNvSpPr/>
          <p:nvPr/>
        </p:nvSpPr>
        <p:spPr>
          <a:xfrm>
            <a:off x="2001913" y="700337"/>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2822166" y="494345"/>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26" name="Freccia circolare in giù 25"/>
          <p:cNvSpPr/>
          <p:nvPr/>
        </p:nvSpPr>
        <p:spPr>
          <a:xfrm>
            <a:off x="1895858" y="452526"/>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Rettangolo 28"/>
          <p:cNvSpPr/>
          <p:nvPr/>
        </p:nvSpPr>
        <p:spPr>
          <a:xfrm>
            <a:off x="1382657" y="79541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3482001" y="1395837"/>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asellaDiTesto 32"/>
          <p:cNvSpPr txBox="1"/>
          <p:nvPr/>
        </p:nvSpPr>
        <p:spPr>
          <a:xfrm>
            <a:off x="1027465" y="110372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34" name="Rettangolo 33"/>
          <p:cNvSpPr/>
          <p:nvPr/>
        </p:nvSpPr>
        <p:spPr>
          <a:xfrm>
            <a:off x="1058399" y="78844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734141" y="78667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Connettore 4 12"/>
          <p:cNvCxnSpPr>
            <a:stCxn id="21" idx="2"/>
            <a:endCxn id="30" idx="4"/>
          </p:cNvCxnSpPr>
          <p:nvPr/>
        </p:nvCxnSpPr>
        <p:spPr>
          <a:xfrm rot="16200000" flipH="1">
            <a:off x="2831764" y="935894"/>
            <a:ext cx="446691" cy="1151695"/>
          </a:xfrm>
          <a:prstGeom prst="bentConnector3">
            <a:avLst>
              <a:gd name="adj1" fmla="val 151176"/>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CasellaDiTesto 37"/>
          <p:cNvSpPr txBox="1"/>
          <p:nvPr/>
        </p:nvSpPr>
        <p:spPr>
          <a:xfrm>
            <a:off x="3779912" y="1550421"/>
            <a:ext cx="1951688" cy="369332"/>
          </a:xfrm>
          <a:prstGeom prst="rect">
            <a:avLst/>
          </a:prstGeom>
          <a:noFill/>
        </p:spPr>
        <p:txBody>
          <a:bodyPr wrap="none" rtlCol="0">
            <a:spAutoFit/>
          </a:bodyPr>
          <a:lstStyle/>
          <a:p>
            <a:r>
              <a:rPr lang="it-IT" dirty="0" err="1">
                <a:solidFill>
                  <a:srgbClr val="C00000"/>
                </a:solidFill>
              </a:rPr>
              <a:t>abstract</a:t>
            </a:r>
            <a:r>
              <a:rPr lang="it-IT" dirty="0">
                <a:solidFill>
                  <a:srgbClr val="C00000"/>
                </a:solidFill>
              </a:rPr>
              <a:t> </a:t>
            </a:r>
            <a:r>
              <a:rPr lang="it-IT" dirty="0" err="1"/>
              <a:t>actorBody</a:t>
            </a:r>
            <a:endParaRPr lang="it-IT" dirty="0"/>
          </a:p>
        </p:txBody>
      </p:sp>
      <p:sp>
        <p:nvSpPr>
          <p:cNvPr id="39" name="Stella a 7 punte 38"/>
          <p:cNvSpPr/>
          <p:nvPr/>
        </p:nvSpPr>
        <p:spPr>
          <a:xfrm>
            <a:off x="2268067" y="4396153"/>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ttangolo 39"/>
          <p:cNvSpPr/>
          <p:nvPr/>
        </p:nvSpPr>
        <p:spPr>
          <a:xfrm>
            <a:off x="3088320" y="4190161"/>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1" name="Freccia circolare in giù 40"/>
          <p:cNvSpPr/>
          <p:nvPr/>
        </p:nvSpPr>
        <p:spPr>
          <a:xfrm>
            <a:off x="2162012" y="4148342"/>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Rettangolo 41"/>
          <p:cNvSpPr/>
          <p:nvPr/>
        </p:nvSpPr>
        <p:spPr>
          <a:xfrm>
            <a:off x="1648811" y="4491233"/>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e 42"/>
          <p:cNvSpPr/>
          <p:nvPr/>
        </p:nvSpPr>
        <p:spPr>
          <a:xfrm>
            <a:off x="3748155" y="5091653"/>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ttangolo 44"/>
          <p:cNvSpPr/>
          <p:nvPr/>
        </p:nvSpPr>
        <p:spPr>
          <a:xfrm>
            <a:off x="4525761" y="2805144"/>
            <a:ext cx="161758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tx1"/>
                </a:solidFill>
              </a:rPr>
              <a:t>Message-</a:t>
            </a:r>
            <a:r>
              <a:rPr lang="it-IT" sz="1600" i="1" dirty="0" err="1">
                <a:solidFill>
                  <a:schemeClr val="tx1"/>
                </a:solidFill>
              </a:rPr>
              <a:t>driven</a:t>
            </a:r>
            <a:endParaRPr lang="it-IT" sz="1600" i="1" dirty="0">
              <a:solidFill>
                <a:schemeClr val="tx1"/>
              </a:solidFill>
            </a:endParaRPr>
          </a:p>
          <a:p>
            <a:pPr algn="ctr"/>
            <a:r>
              <a:rPr lang="it-IT" dirty="0" err="1">
                <a:solidFill>
                  <a:schemeClr val="tx1"/>
                </a:solidFill>
              </a:rPr>
              <a:t>ApplQActor</a:t>
            </a:r>
            <a:endParaRPr lang="en-GB" dirty="0">
              <a:solidFill>
                <a:schemeClr val="tx1"/>
              </a:solidFill>
            </a:endParaRPr>
          </a:p>
        </p:txBody>
      </p:sp>
      <p:sp>
        <p:nvSpPr>
          <p:cNvPr id="46" name="Triangolo isoscele 45"/>
          <p:cNvSpPr/>
          <p:nvPr/>
        </p:nvSpPr>
        <p:spPr>
          <a:xfrm rot="16200000">
            <a:off x="4668754" y="4482320"/>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CasellaDiTesto 47"/>
          <p:cNvSpPr txBox="1"/>
          <p:nvPr/>
        </p:nvSpPr>
        <p:spPr>
          <a:xfrm>
            <a:off x="2928795" y="2967001"/>
            <a:ext cx="1142620" cy="646331"/>
          </a:xfrm>
          <a:prstGeom prst="rect">
            <a:avLst/>
          </a:prstGeom>
          <a:noFill/>
        </p:spPr>
        <p:txBody>
          <a:bodyPr wrap="none" rtlCol="0">
            <a:spAutoFit/>
          </a:bodyPr>
          <a:lstStyle/>
          <a:p>
            <a:r>
              <a:rPr lang="it-IT" dirty="0" err="1">
                <a:solidFill>
                  <a:srgbClr val="C00000"/>
                </a:solidFill>
              </a:rPr>
              <a:t>override</a:t>
            </a:r>
            <a:r>
              <a:rPr lang="it-IT" dirty="0">
                <a:solidFill>
                  <a:srgbClr val="C00000"/>
                </a:solidFill>
              </a:rPr>
              <a:t> </a:t>
            </a:r>
          </a:p>
          <a:p>
            <a:r>
              <a:rPr lang="it-IT" dirty="0" err="1"/>
              <a:t>actorBody</a:t>
            </a:r>
            <a:endParaRPr lang="en-GB" dirty="0"/>
          </a:p>
        </p:txBody>
      </p:sp>
      <p:sp>
        <p:nvSpPr>
          <p:cNvPr id="49" name="Ovale 48"/>
          <p:cNvSpPr/>
          <p:nvPr/>
        </p:nvSpPr>
        <p:spPr>
          <a:xfrm>
            <a:off x="4227850" y="3092718"/>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stCxn id="39" idx="6"/>
            <a:endCxn id="49" idx="2"/>
          </p:cNvCxnSpPr>
          <p:nvPr/>
        </p:nvCxnSpPr>
        <p:spPr>
          <a:xfrm rot="5400000" flipH="1" flipV="1">
            <a:off x="2846222" y="3014526"/>
            <a:ext cx="1133809" cy="16294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293619" y="4799544"/>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52" name="CasellaDiTesto 51"/>
          <p:cNvSpPr txBox="1"/>
          <p:nvPr/>
        </p:nvSpPr>
        <p:spPr>
          <a:xfrm>
            <a:off x="5246944" y="4256432"/>
            <a:ext cx="896399" cy="369332"/>
          </a:xfrm>
          <a:prstGeom prst="rect">
            <a:avLst/>
          </a:prstGeom>
          <a:noFill/>
        </p:spPr>
        <p:txBody>
          <a:bodyPr wrap="none" rtlCol="0">
            <a:spAutoFit/>
          </a:bodyPr>
          <a:lstStyle/>
          <a:p>
            <a:r>
              <a:rPr lang="it-IT" dirty="0" err="1"/>
              <a:t>inherits</a:t>
            </a:r>
            <a:endParaRPr lang="en-GB" dirty="0"/>
          </a:p>
        </p:txBody>
      </p:sp>
      <p:sp>
        <p:nvSpPr>
          <p:cNvPr id="53" name="Rettangolo 52"/>
          <p:cNvSpPr/>
          <p:nvPr/>
        </p:nvSpPr>
        <p:spPr>
          <a:xfrm>
            <a:off x="1324553" y="448425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ttangolo 53"/>
          <p:cNvSpPr/>
          <p:nvPr/>
        </p:nvSpPr>
        <p:spPr>
          <a:xfrm>
            <a:off x="1000295" y="448248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nettore 4 19"/>
          <p:cNvCxnSpPr>
            <a:stCxn id="45" idx="2"/>
            <a:endCxn id="46" idx="3"/>
          </p:cNvCxnSpPr>
          <p:nvPr/>
        </p:nvCxnSpPr>
        <p:spPr>
          <a:xfrm rot="5400000">
            <a:off x="4710561" y="4001773"/>
            <a:ext cx="906220" cy="34176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7" name="CasellaDiTesto 56"/>
          <p:cNvSpPr txBox="1"/>
          <p:nvPr/>
        </p:nvSpPr>
        <p:spPr>
          <a:xfrm>
            <a:off x="4071415" y="5086561"/>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58" name="Rettangolo 57"/>
          <p:cNvSpPr/>
          <p:nvPr/>
        </p:nvSpPr>
        <p:spPr>
          <a:xfrm>
            <a:off x="1810940" y="1224079"/>
            <a:ext cx="785536" cy="369332"/>
          </a:xfrm>
          <a:prstGeom prst="rect">
            <a:avLst/>
          </a:prstGeom>
        </p:spPr>
        <p:txBody>
          <a:bodyPr wrap="none">
            <a:spAutoFit/>
          </a:bodyPr>
          <a:lstStyle/>
          <a:p>
            <a:r>
              <a:rPr lang="en-GB" dirty="0" err="1">
                <a:solidFill>
                  <a:srgbClr val="C00000"/>
                </a:solidFill>
              </a:rPr>
              <a:t>kactor</a:t>
            </a:r>
            <a:endParaRPr lang="en-GB" dirty="0">
              <a:solidFill>
                <a:srgbClr val="C00000"/>
              </a:solidFill>
            </a:endParaRPr>
          </a:p>
        </p:txBody>
      </p:sp>
    </p:spTree>
    <p:extLst>
      <p:ext uri="{BB962C8B-B14F-4D97-AF65-F5344CB8AC3E}">
        <p14:creationId xmlns:p14="http://schemas.microsoft.com/office/powerpoint/2010/main" val="373057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1" name="Rettangolo 40"/>
          <p:cNvSpPr/>
          <p:nvPr/>
        </p:nvSpPr>
        <p:spPr>
          <a:xfrm>
            <a:off x="2457266" y="2879210"/>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6" name="Ovale 45"/>
          <p:cNvSpPr/>
          <p:nvPr/>
        </p:nvSpPr>
        <p:spPr>
          <a:xfrm>
            <a:off x="3117101" y="378070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riangolo isoscele 47"/>
          <p:cNvSpPr/>
          <p:nvPr/>
        </p:nvSpPr>
        <p:spPr>
          <a:xfrm rot="16200000">
            <a:off x="4037700" y="3163196"/>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Connettore 1 48"/>
          <p:cNvCxnSpPr>
            <a:stCxn id="48" idx="3"/>
            <a:endCxn id="52" idx="1"/>
          </p:cNvCxnSpPr>
          <p:nvPr/>
        </p:nvCxnSpPr>
        <p:spPr>
          <a:xfrm flipV="1">
            <a:off x="4361736" y="3294836"/>
            <a:ext cx="599244" cy="11804"/>
          </a:xfrm>
          <a:prstGeom prst="line">
            <a:avLst/>
          </a:prstGeom>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037893" y="2831372"/>
            <a:ext cx="993862" cy="369332"/>
          </a:xfrm>
          <a:prstGeom prst="rect">
            <a:avLst/>
          </a:prstGeom>
          <a:noFill/>
        </p:spPr>
        <p:txBody>
          <a:bodyPr wrap="none" rtlCol="0">
            <a:spAutoFit/>
          </a:bodyPr>
          <a:lstStyle/>
          <a:p>
            <a:r>
              <a:rPr lang="it-IT" dirty="0" err="1"/>
              <a:t>fsmwork</a:t>
            </a:r>
            <a:endParaRPr lang="en-GB" dirty="0"/>
          </a:p>
        </p:txBody>
      </p:sp>
      <p:sp>
        <p:nvSpPr>
          <p:cNvPr id="52" name="Rettangolo 51"/>
          <p:cNvSpPr/>
          <p:nvPr/>
        </p:nvSpPr>
        <p:spPr>
          <a:xfrm>
            <a:off x="4960980" y="2837636"/>
            <a:ext cx="172735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ActorBasicFsm</a:t>
            </a:r>
            <a:endParaRPr lang="en-GB" dirty="0">
              <a:solidFill>
                <a:schemeClr val="tx1"/>
              </a:solidFill>
            </a:endParaRPr>
          </a:p>
        </p:txBody>
      </p:sp>
      <p:sp>
        <p:nvSpPr>
          <p:cNvPr id="53" name="CasellaDiTesto 52"/>
          <p:cNvSpPr txBox="1"/>
          <p:nvPr/>
        </p:nvSpPr>
        <p:spPr>
          <a:xfrm>
            <a:off x="5895272" y="3997436"/>
            <a:ext cx="2136483" cy="369332"/>
          </a:xfrm>
          <a:prstGeom prst="rect">
            <a:avLst/>
          </a:prstGeom>
          <a:noFill/>
        </p:spPr>
        <p:txBody>
          <a:bodyPr wrap="square" rtlCol="0">
            <a:spAutoFit/>
          </a:bodyPr>
          <a:lstStyle/>
          <a:p>
            <a:r>
              <a:rPr lang="it-IT" dirty="0" err="1">
                <a:solidFill>
                  <a:srgbClr val="C00000"/>
                </a:solidFill>
              </a:rPr>
              <a:t>override</a:t>
            </a:r>
            <a:r>
              <a:rPr lang="it-IT" dirty="0">
                <a:solidFill>
                  <a:srgbClr val="C00000"/>
                </a:solidFill>
              </a:rPr>
              <a:t> </a:t>
            </a:r>
            <a:r>
              <a:rPr lang="it-IT" dirty="0" err="1"/>
              <a:t>actorBody</a:t>
            </a:r>
            <a:endParaRPr lang="en-GB" dirty="0"/>
          </a:p>
        </p:txBody>
      </p:sp>
      <p:sp>
        <p:nvSpPr>
          <p:cNvPr id="54" name="Ovale 53"/>
          <p:cNvSpPr/>
          <p:nvPr/>
        </p:nvSpPr>
        <p:spPr>
          <a:xfrm>
            <a:off x="5597362" y="3752036"/>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Connettore 4 59"/>
          <p:cNvCxnSpPr>
            <a:stCxn id="81" idx="2"/>
            <a:endCxn id="54" idx="4"/>
          </p:cNvCxnSpPr>
          <p:nvPr/>
        </p:nvCxnSpPr>
        <p:spPr>
          <a:xfrm rot="16200000" flipH="1">
            <a:off x="3796102" y="2141071"/>
            <a:ext cx="460846" cy="3439585"/>
          </a:xfrm>
          <a:prstGeom prst="bentConnector3">
            <a:avLst>
              <a:gd name="adj1" fmla="val 149604"/>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ettangolo 62"/>
          <p:cNvSpPr/>
          <p:nvPr/>
        </p:nvSpPr>
        <p:spPr>
          <a:xfrm>
            <a:off x="4958794" y="1315521"/>
            <a:ext cx="172735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i="1" dirty="0">
                <a:solidFill>
                  <a:schemeClr val="tx1"/>
                </a:solidFill>
              </a:rPr>
              <a:t>Message-</a:t>
            </a:r>
            <a:r>
              <a:rPr lang="it-IT" sz="1400" i="1" dirty="0" err="1">
                <a:solidFill>
                  <a:schemeClr val="tx1"/>
                </a:solidFill>
              </a:rPr>
              <a:t>based</a:t>
            </a:r>
            <a:r>
              <a:rPr lang="it-IT" sz="1400" i="1" dirty="0">
                <a:solidFill>
                  <a:schemeClr val="tx1"/>
                </a:solidFill>
              </a:rPr>
              <a:t> (</a:t>
            </a:r>
            <a:r>
              <a:rPr lang="it-IT" sz="1400" i="1" dirty="0" err="1">
                <a:solidFill>
                  <a:schemeClr val="tx1"/>
                </a:solidFill>
              </a:rPr>
              <a:t>fsm</a:t>
            </a:r>
            <a:r>
              <a:rPr lang="it-IT" sz="1400" i="1" dirty="0">
                <a:solidFill>
                  <a:schemeClr val="tx1"/>
                </a:solidFill>
              </a:rPr>
              <a:t>)</a:t>
            </a:r>
          </a:p>
          <a:p>
            <a:pPr algn="ctr"/>
            <a:r>
              <a:rPr lang="it-IT" dirty="0" err="1">
                <a:solidFill>
                  <a:schemeClr val="tx1"/>
                </a:solidFill>
              </a:rPr>
              <a:t>ApplFsmQActor</a:t>
            </a:r>
            <a:endParaRPr lang="en-GB" dirty="0">
              <a:solidFill>
                <a:schemeClr val="tx1"/>
              </a:solidFill>
            </a:endParaRPr>
          </a:p>
        </p:txBody>
      </p:sp>
      <p:sp>
        <p:nvSpPr>
          <p:cNvPr id="64" name="Triangolo isoscele 63"/>
          <p:cNvSpPr/>
          <p:nvPr/>
        </p:nvSpPr>
        <p:spPr>
          <a:xfrm flipH="1" flipV="1">
            <a:off x="5644064" y="2500542"/>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6" name="Connettore 1 65"/>
          <p:cNvCxnSpPr>
            <a:stCxn id="63" idx="2"/>
            <a:endCxn id="64" idx="3"/>
          </p:cNvCxnSpPr>
          <p:nvPr/>
        </p:nvCxnSpPr>
        <p:spPr>
          <a:xfrm>
            <a:off x="5822470" y="2229921"/>
            <a:ext cx="2186" cy="270621"/>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e 66"/>
          <p:cNvSpPr/>
          <p:nvPr/>
        </p:nvSpPr>
        <p:spPr>
          <a:xfrm>
            <a:off x="6686146" y="3093890"/>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54" idx="6"/>
            <a:endCxn id="67" idx="6"/>
          </p:cNvCxnSpPr>
          <p:nvPr/>
        </p:nvCxnSpPr>
        <p:spPr>
          <a:xfrm flipV="1">
            <a:off x="5895273" y="3263516"/>
            <a:ext cx="1088784" cy="658146"/>
          </a:xfrm>
          <a:prstGeom prst="bentConnector3">
            <a:avLst>
              <a:gd name="adj1" fmla="val 120996"/>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CasellaDiTesto 70"/>
          <p:cNvSpPr txBox="1"/>
          <p:nvPr/>
        </p:nvSpPr>
        <p:spPr>
          <a:xfrm>
            <a:off x="455838" y="188640"/>
            <a:ext cx="896399" cy="369332"/>
          </a:xfrm>
          <a:prstGeom prst="rect">
            <a:avLst/>
          </a:prstGeom>
          <a:noFill/>
        </p:spPr>
        <p:txBody>
          <a:bodyPr wrap="none" rtlCol="0">
            <a:spAutoFit/>
          </a:bodyPr>
          <a:lstStyle/>
          <a:p>
            <a:r>
              <a:rPr lang="it-IT" dirty="0" err="1"/>
              <a:t>inherits</a:t>
            </a:r>
            <a:endParaRPr lang="en-GB" dirty="0"/>
          </a:p>
        </p:txBody>
      </p:sp>
      <p:cxnSp>
        <p:nvCxnSpPr>
          <p:cNvPr id="73" name="Connettore 4 72"/>
          <p:cNvCxnSpPr>
            <a:stCxn id="67" idx="0"/>
            <a:endCxn id="74" idx="4"/>
          </p:cNvCxnSpPr>
          <p:nvPr/>
        </p:nvCxnSpPr>
        <p:spPr>
          <a:xfrm rot="5400000" flipH="1" flipV="1">
            <a:off x="6287941" y="2541185"/>
            <a:ext cx="1099867" cy="55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Ovale 73"/>
          <p:cNvSpPr/>
          <p:nvPr/>
        </p:nvSpPr>
        <p:spPr>
          <a:xfrm>
            <a:off x="6691691" y="165477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Stella a 7 punte 80"/>
          <p:cNvSpPr/>
          <p:nvPr/>
        </p:nvSpPr>
        <p:spPr>
          <a:xfrm>
            <a:off x="1829384" y="3042381"/>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reccia circolare in giù 81"/>
          <p:cNvSpPr/>
          <p:nvPr/>
        </p:nvSpPr>
        <p:spPr>
          <a:xfrm>
            <a:off x="1723329" y="2794570"/>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Rettangolo 82"/>
          <p:cNvSpPr/>
          <p:nvPr/>
        </p:nvSpPr>
        <p:spPr>
          <a:xfrm>
            <a:off x="1352237" y="322112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CasellaDiTesto 83"/>
          <p:cNvSpPr txBox="1"/>
          <p:nvPr/>
        </p:nvSpPr>
        <p:spPr>
          <a:xfrm>
            <a:off x="997045" y="352943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85" name="Rettangolo 84"/>
          <p:cNvSpPr/>
          <p:nvPr/>
        </p:nvSpPr>
        <p:spPr>
          <a:xfrm>
            <a:off x="1027979" y="321415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ttangolo 85"/>
          <p:cNvSpPr/>
          <p:nvPr/>
        </p:nvSpPr>
        <p:spPr>
          <a:xfrm>
            <a:off x="703721" y="321238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CasellaDiTesto 95"/>
          <p:cNvSpPr txBox="1"/>
          <p:nvPr/>
        </p:nvSpPr>
        <p:spPr>
          <a:xfrm>
            <a:off x="3415012" y="3860863"/>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97" name="CasellaDiTesto 96"/>
          <p:cNvSpPr txBox="1"/>
          <p:nvPr/>
        </p:nvSpPr>
        <p:spPr>
          <a:xfrm>
            <a:off x="6963513" y="1624691"/>
            <a:ext cx="654346" cy="369332"/>
          </a:xfrm>
          <a:prstGeom prst="rect">
            <a:avLst/>
          </a:prstGeom>
          <a:noFill/>
        </p:spPr>
        <p:txBody>
          <a:bodyPr wrap="none" rtlCol="0">
            <a:spAutoFit/>
          </a:bodyPr>
          <a:lstStyle/>
          <a:p>
            <a:r>
              <a:rPr lang="it-IT" dirty="0"/>
              <a:t>body</a:t>
            </a:r>
            <a:endParaRPr lang="en-GB" dirty="0"/>
          </a:p>
        </p:txBody>
      </p:sp>
    </p:spTree>
    <p:extLst>
      <p:ext uri="{BB962C8B-B14F-4D97-AF65-F5344CB8AC3E}">
        <p14:creationId xmlns:p14="http://schemas.microsoft.com/office/powerpoint/2010/main" val="263012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3F060A6E-E3CD-471B-87CA-6ECBCC91A948}"/>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 xmlns:a16="http://schemas.microsoft.com/office/drawing/2014/main" id="{32420FE2-4B06-42D4-AAA3-B526BE69F5B9}"/>
              </a:ext>
            </a:extLst>
          </p:cNvPr>
          <p:cNvSpPr>
            <a:spLocks noGrp="1"/>
          </p:cNvSpPr>
          <p:nvPr>
            <p:ph type="sldNum" sz="quarter" idx="12"/>
          </p:nvPr>
        </p:nvSpPr>
        <p:spPr/>
        <p:txBody>
          <a:bodyPr/>
          <a:lstStyle/>
          <a:p>
            <a:fld id="{6F6A5AB3-AF76-4EC9-853D-D4C335162C13}" type="slidenum">
              <a:rPr lang="en-GB" smtClean="0"/>
              <a:t>32</a:t>
            </a:fld>
            <a:endParaRPr lang="en-GB"/>
          </a:p>
        </p:txBody>
      </p:sp>
      <p:grpSp>
        <p:nvGrpSpPr>
          <p:cNvPr id="4" name="Gruppo 49">
            <a:extLst>
              <a:ext uri="{FF2B5EF4-FFF2-40B4-BE49-F238E27FC236}">
                <a16:creationId xmlns="" xmlns:a16="http://schemas.microsoft.com/office/drawing/2014/main" id="{410B6C67-11A9-4E5D-AF6C-E2C3E08EC13C}"/>
              </a:ext>
            </a:extLst>
          </p:cNvPr>
          <p:cNvGrpSpPr/>
          <p:nvPr/>
        </p:nvGrpSpPr>
        <p:grpSpPr>
          <a:xfrm>
            <a:off x="1608464" y="2510118"/>
            <a:ext cx="812663" cy="763297"/>
            <a:chOff x="2441713" y="1277482"/>
            <a:chExt cx="812663" cy="763297"/>
          </a:xfrm>
        </p:grpSpPr>
        <p:sp>
          <p:nvSpPr>
            <p:cNvPr id="5" name="Parallelogramma 50">
              <a:extLst>
                <a:ext uri="{FF2B5EF4-FFF2-40B4-BE49-F238E27FC236}">
                  <a16:creationId xmlns="" xmlns:a16="http://schemas.microsoft.com/office/drawing/2014/main" id="{B7177774-28AD-4D7D-87B9-1007A55721A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 name="Ovale 51">
              <a:extLst>
                <a:ext uri="{FF2B5EF4-FFF2-40B4-BE49-F238E27FC236}">
                  <a16:creationId xmlns="" xmlns:a16="http://schemas.microsoft.com/office/drawing/2014/main" id="{87888CD0-8521-454F-B7CA-8F2CAE88B35D}"/>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52">
              <a:extLst>
                <a:ext uri="{FF2B5EF4-FFF2-40B4-BE49-F238E27FC236}">
                  <a16:creationId xmlns="" xmlns:a16="http://schemas.microsoft.com/office/drawing/2014/main" id="{6E74399B-E156-46DE-BDF6-799373DBF9D1}"/>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49">
            <a:extLst>
              <a:ext uri="{FF2B5EF4-FFF2-40B4-BE49-F238E27FC236}">
                <a16:creationId xmlns="" xmlns:a16="http://schemas.microsoft.com/office/drawing/2014/main" id="{1C51F87E-3C58-4BC5-8B9A-C8AC217F5024}"/>
              </a:ext>
            </a:extLst>
          </p:cNvPr>
          <p:cNvGrpSpPr/>
          <p:nvPr/>
        </p:nvGrpSpPr>
        <p:grpSpPr>
          <a:xfrm>
            <a:off x="4463572" y="2521442"/>
            <a:ext cx="812663" cy="763297"/>
            <a:chOff x="2441713" y="1277482"/>
            <a:chExt cx="812663" cy="763297"/>
          </a:xfrm>
        </p:grpSpPr>
        <p:sp>
          <p:nvSpPr>
            <p:cNvPr id="9" name="Parallelogramma 50">
              <a:extLst>
                <a:ext uri="{FF2B5EF4-FFF2-40B4-BE49-F238E27FC236}">
                  <a16:creationId xmlns="" xmlns:a16="http://schemas.microsoft.com/office/drawing/2014/main" id="{59AC95BD-2A75-4019-917F-D5F1E008C9F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 name="Ovale 51">
              <a:extLst>
                <a:ext uri="{FF2B5EF4-FFF2-40B4-BE49-F238E27FC236}">
                  <a16:creationId xmlns="" xmlns:a16="http://schemas.microsoft.com/office/drawing/2014/main" id="{6781933B-F1BC-4BAA-BCE5-363BEF539B6B}"/>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 name="Triangolo isoscele 52">
              <a:extLst>
                <a:ext uri="{FF2B5EF4-FFF2-40B4-BE49-F238E27FC236}">
                  <a16:creationId xmlns="" xmlns:a16="http://schemas.microsoft.com/office/drawing/2014/main" id="{FA5A352C-7A2E-4900-8AC0-0BBD7902C7E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49">
            <a:extLst>
              <a:ext uri="{FF2B5EF4-FFF2-40B4-BE49-F238E27FC236}">
                <a16:creationId xmlns="" xmlns:a16="http://schemas.microsoft.com/office/drawing/2014/main" id="{912B8E01-2D81-4CD4-B152-AE02D085C022}"/>
              </a:ext>
            </a:extLst>
          </p:cNvPr>
          <p:cNvGrpSpPr/>
          <p:nvPr/>
        </p:nvGrpSpPr>
        <p:grpSpPr>
          <a:xfrm>
            <a:off x="5938105" y="2494271"/>
            <a:ext cx="812663" cy="763297"/>
            <a:chOff x="2441713" y="1277482"/>
            <a:chExt cx="812663" cy="763297"/>
          </a:xfrm>
        </p:grpSpPr>
        <p:sp>
          <p:nvSpPr>
            <p:cNvPr id="14" name="Parallelogramma 50">
              <a:extLst>
                <a:ext uri="{FF2B5EF4-FFF2-40B4-BE49-F238E27FC236}">
                  <a16:creationId xmlns="" xmlns:a16="http://schemas.microsoft.com/office/drawing/2014/main" id="{ED19FC96-367B-4CD6-A364-2C47C36191CD}"/>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51">
              <a:extLst>
                <a:ext uri="{FF2B5EF4-FFF2-40B4-BE49-F238E27FC236}">
                  <a16:creationId xmlns="" xmlns:a16="http://schemas.microsoft.com/office/drawing/2014/main" id="{17D25050-E4C3-4BE3-88F3-3DABACB61857}"/>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52">
              <a:extLst>
                <a:ext uri="{FF2B5EF4-FFF2-40B4-BE49-F238E27FC236}">
                  <a16:creationId xmlns="" xmlns:a16="http://schemas.microsoft.com/office/drawing/2014/main" id="{DE885331-20E9-47C3-8915-106DB2E8BD5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8" name="Rectangle 17">
            <a:extLst>
              <a:ext uri="{FF2B5EF4-FFF2-40B4-BE49-F238E27FC236}">
                <a16:creationId xmlns="" xmlns:a16="http://schemas.microsoft.com/office/drawing/2014/main" id="{172D87D6-7F53-4EE9-8FD0-F6FD852451FF}"/>
              </a:ext>
            </a:extLst>
          </p:cNvPr>
          <p:cNvSpPr/>
          <p:nvPr/>
        </p:nvSpPr>
        <p:spPr>
          <a:xfrm>
            <a:off x="4175270" y="2199959"/>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19" name="Rectangle 18">
            <a:extLst>
              <a:ext uri="{FF2B5EF4-FFF2-40B4-BE49-F238E27FC236}">
                <a16:creationId xmlns="" xmlns:a16="http://schemas.microsoft.com/office/drawing/2014/main" id="{88C35063-69F5-496B-86C6-B6C6571E3D7A}"/>
              </a:ext>
            </a:extLst>
          </p:cNvPr>
          <p:cNvSpPr/>
          <p:nvPr/>
        </p:nvSpPr>
        <p:spPr>
          <a:xfrm>
            <a:off x="1516337" y="222609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20" name="Rectangle 19">
            <a:extLst>
              <a:ext uri="{FF2B5EF4-FFF2-40B4-BE49-F238E27FC236}">
                <a16:creationId xmlns="" xmlns:a16="http://schemas.microsoft.com/office/drawing/2014/main" id="{ABA4A08F-A7A6-4568-8447-0B3DA735DEDF}"/>
              </a:ext>
            </a:extLst>
          </p:cNvPr>
          <p:cNvSpPr/>
          <p:nvPr/>
        </p:nvSpPr>
        <p:spPr>
          <a:xfrm>
            <a:off x="5426010" y="2186494"/>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grpSp>
        <p:nvGrpSpPr>
          <p:cNvPr id="22" name="Gruppo 49">
            <a:extLst>
              <a:ext uri="{FF2B5EF4-FFF2-40B4-BE49-F238E27FC236}">
                <a16:creationId xmlns="" xmlns:a16="http://schemas.microsoft.com/office/drawing/2014/main" id="{7C093E95-4C61-4E19-B32E-1613D4F741D3}"/>
              </a:ext>
            </a:extLst>
          </p:cNvPr>
          <p:cNvGrpSpPr/>
          <p:nvPr/>
        </p:nvGrpSpPr>
        <p:grpSpPr>
          <a:xfrm>
            <a:off x="3051438" y="2521442"/>
            <a:ext cx="812663" cy="763297"/>
            <a:chOff x="2441713" y="1277482"/>
            <a:chExt cx="812663" cy="763297"/>
          </a:xfrm>
        </p:grpSpPr>
        <p:sp>
          <p:nvSpPr>
            <p:cNvPr id="23" name="Parallelogramma 50">
              <a:extLst>
                <a:ext uri="{FF2B5EF4-FFF2-40B4-BE49-F238E27FC236}">
                  <a16:creationId xmlns="" xmlns:a16="http://schemas.microsoft.com/office/drawing/2014/main" id="{838DB07F-E75C-46EA-B0C4-CA0CB5EF3E63}"/>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4" name="Ovale 51">
              <a:extLst>
                <a:ext uri="{FF2B5EF4-FFF2-40B4-BE49-F238E27FC236}">
                  <a16:creationId xmlns="" xmlns:a16="http://schemas.microsoft.com/office/drawing/2014/main" id="{5038FE81-D382-4C62-930F-319E2907E5A1}"/>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52">
              <a:extLst>
                <a:ext uri="{FF2B5EF4-FFF2-40B4-BE49-F238E27FC236}">
                  <a16:creationId xmlns="" xmlns:a16="http://schemas.microsoft.com/office/drawing/2014/main" id="{6FDADCF2-9AA8-416C-895E-ECEA9A934383}"/>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1" name="Rectangle 20">
            <a:extLst>
              <a:ext uri="{FF2B5EF4-FFF2-40B4-BE49-F238E27FC236}">
                <a16:creationId xmlns="" xmlns:a16="http://schemas.microsoft.com/office/drawing/2014/main" id="{F65DDFB3-2595-439F-809E-FD12043A64C1}"/>
              </a:ext>
            </a:extLst>
          </p:cNvPr>
          <p:cNvSpPr/>
          <p:nvPr/>
        </p:nvSpPr>
        <p:spPr>
          <a:xfrm>
            <a:off x="3030097" y="219996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cxnSp>
        <p:nvCxnSpPr>
          <p:cNvPr id="28" name="Straight Arrow Connector 27">
            <a:extLst>
              <a:ext uri="{FF2B5EF4-FFF2-40B4-BE49-F238E27FC236}">
                <a16:creationId xmlns="" xmlns:a16="http://schemas.microsoft.com/office/drawing/2014/main" id="{44E7FF0E-CA4E-497C-85E8-BC85519E9D3A}"/>
              </a:ext>
            </a:extLst>
          </p:cNvPr>
          <p:cNvCxnSpPr>
            <a:cxnSpLocks/>
            <a:stCxn id="6" idx="6"/>
            <a:endCxn id="24" idx="2"/>
          </p:cNvCxnSpPr>
          <p:nvPr/>
        </p:nvCxnSpPr>
        <p:spPr>
          <a:xfrm>
            <a:off x="2358185" y="2913375"/>
            <a:ext cx="693253" cy="11324"/>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 xmlns:a16="http://schemas.microsoft.com/office/drawing/2014/main" id="{09F1EB8F-48BB-4B31-B69F-FFDC32AF07F1}"/>
              </a:ext>
            </a:extLst>
          </p:cNvPr>
          <p:cNvCxnSpPr>
            <a:cxnSpLocks/>
            <a:stCxn id="24" idx="6"/>
            <a:endCxn id="10" idx="2"/>
          </p:cNvCxnSpPr>
          <p:nvPr/>
        </p:nvCxnSpPr>
        <p:spPr>
          <a:xfrm>
            <a:off x="3801159" y="2924699"/>
            <a:ext cx="66241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7F8DA3E5-DDFF-4C45-AB18-ECACF34DD294}"/>
              </a:ext>
            </a:extLst>
          </p:cNvPr>
          <p:cNvCxnSpPr>
            <a:cxnSpLocks/>
            <a:stCxn id="10" idx="6"/>
            <a:endCxn id="15" idx="2"/>
          </p:cNvCxnSpPr>
          <p:nvPr/>
        </p:nvCxnSpPr>
        <p:spPr>
          <a:xfrm flipV="1">
            <a:off x="5213293" y="2897528"/>
            <a:ext cx="724812" cy="27171"/>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41" name="Gruppo 82">
            <a:extLst>
              <a:ext uri="{FF2B5EF4-FFF2-40B4-BE49-F238E27FC236}">
                <a16:creationId xmlns="" xmlns:a16="http://schemas.microsoft.com/office/drawing/2014/main" id="{E92A56AA-52E8-4BE0-9015-8F5EDF8E3993}"/>
              </a:ext>
            </a:extLst>
          </p:cNvPr>
          <p:cNvGrpSpPr/>
          <p:nvPr/>
        </p:nvGrpSpPr>
        <p:grpSpPr>
          <a:xfrm>
            <a:off x="1446684" y="553285"/>
            <a:ext cx="866156" cy="763297"/>
            <a:chOff x="1194666" y="2417771"/>
            <a:chExt cx="866156" cy="763297"/>
          </a:xfrm>
        </p:grpSpPr>
        <p:sp>
          <p:nvSpPr>
            <p:cNvPr id="42" name="Ovale 38">
              <a:extLst>
                <a:ext uri="{FF2B5EF4-FFF2-40B4-BE49-F238E27FC236}">
                  <a16:creationId xmlns="" xmlns:a16="http://schemas.microsoft.com/office/drawing/2014/main" id="{82379CFA-509B-40FA-AEA6-0E646FE9F2A6}"/>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3" name="Rettangolo 39">
              <a:extLst>
                <a:ext uri="{FF2B5EF4-FFF2-40B4-BE49-F238E27FC236}">
                  <a16:creationId xmlns="" xmlns:a16="http://schemas.microsoft.com/office/drawing/2014/main" id="{4A917D8C-AD5A-4B51-8091-A872EF51FE1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4" name="Triangolo isoscele 42">
              <a:extLst>
                <a:ext uri="{FF2B5EF4-FFF2-40B4-BE49-F238E27FC236}">
                  <a16:creationId xmlns="" xmlns:a16="http://schemas.microsoft.com/office/drawing/2014/main" id="{DE382418-FCCC-4557-AEE9-DB6C84F75E15}"/>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59" name="Straight Arrow Connector 58">
            <a:extLst>
              <a:ext uri="{FF2B5EF4-FFF2-40B4-BE49-F238E27FC236}">
                <a16:creationId xmlns="" xmlns:a16="http://schemas.microsoft.com/office/drawing/2014/main" id="{E51288A9-0DF5-4B69-83D0-92FB87366A9C}"/>
              </a:ext>
            </a:extLst>
          </p:cNvPr>
          <p:cNvCxnSpPr>
            <a:cxnSpLocks/>
            <a:stCxn id="42" idx="6"/>
            <a:endCxn id="64" idx="1"/>
          </p:cNvCxnSpPr>
          <p:nvPr/>
        </p:nvCxnSpPr>
        <p:spPr>
          <a:xfrm flipV="1">
            <a:off x="2312840" y="942227"/>
            <a:ext cx="647459" cy="14315"/>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 xmlns:a16="http://schemas.microsoft.com/office/drawing/2014/main" id="{757D066A-A080-4CD6-860D-FBBF49F51E51}"/>
              </a:ext>
            </a:extLst>
          </p:cNvPr>
          <p:cNvCxnSpPr>
            <a:cxnSpLocks/>
          </p:cNvCxnSpPr>
          <p:nvPr/>
        </p:nvCxnSpPr>
        <p:spPr>
          <a:xfrm>
            <a:off x="3670494" y="947254"/>
            <a:ext cx="83534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 xmlns:a16="http://schemas.microsoft.com/office/drawing/2014/main" id="{387B0505-7EFA-49C4-B5B5-3FA7835CA781}"/>
              </a:ext>
            </a:extLst>
          </p:cNvPr>
          <p:cNvCxnSpPr>
            <a:cxnSpLocks/>
          </p:cNvCxnSpPr>
          <p:nvPr/>
        </p:nvCxnSpPr>
        <p:spPr>
          <a:xfrm flipV="1">
            <a:off x="5255558" y="934935"/>
            <a:ext cx="980153" cy="12319"/>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62" name="Gruppo 82">
            <a:extLst>
              <a:ext uri="{FF2B5EF4-FFF2-40B4-BE49-F238E27FC236}">
                <a16:creationId xmlns="" xmlns:a16="http://schemas.microsoft.com/office/drawing/2014/main" id="{C828F715-A29B-48DC-B4E3-038310836B64}"/>
              </a:ext>
            </a:extLst>
          </p:cNvPr>
          <p:cNvGrpSpPr/>
          <p:nvPr/>
        </p:nvGrpSpPr>
        <p:grpSpPr>
          <a:xfrm>
            <a:off x="2960299" y="554311"/>
            <a:ext cx="866156" cy="763297"/>
            <a:chOff x="1194666" y="2417771"/>
            <a:chExt cx="866156" cy="763297"/>
          </a:xfrm>
        </p:grpSpPr>
        <p:sp>
          <p:nvSpPr>
            <p:cNvPr id="63" name="Ovale 38">
              <a:extLst>
                <a:ext uri="{FF2B5EF4-FFF2-40B4-BE49-F238E27FC236}">
                  <a16:creationId xmlns="" xmlns:a16="http://schemas.microsoft.com/office/drawing/2014/main" id="{AFF59C43-5C84-45E5-9343-1B7F2DFC7CD0}"/>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 xmlns:a16="http://schemas.microsoft.com/office/drawing/2014/main" id="{6B686EC8-42AA-4D65-A78A-64A8FB550B15}"/>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 xmlns:a16="http://schemas.microsoft.com/office/drawing/2014/main" id="{30E7DB45-6805-4522-B7CD-9739DFB629DB}"/>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6" name="Gruppo 82">
            <a:extLst>
              <a:ext uri="{FF2B5EF4-FFF2-40B4-BE49-F238E27FC236}">
                <a16:creationId xmlns="" xmlns:a16="http://schemas.microsoft.com/office/drawing/2014/main" id="{5D759CFA-4F7C-40C5-8528-7A862B4E6CEC}"/>
              </a:ext>
            </a:extLst>
          </p:cNvPr>
          <p:cNvGrpSpPr/>
          <p:nvPr/>
        </p:nvGrpSpPr>
        <p:grpSpPr>
          <a:xfrm>
            <a:off x="4505837" y="553286"/>
            <a:ext cx="866156" cy="763297"/>
            <a:chOff x="1194666" y="2417771"/>
            <a:chExt cx="866156" cy="763297"/>
          </a:xfrm>
        </p:grpSpPr>
        <p:sp>
          <p:nvSpPr>
            <p:cNvPr id="67" name="Ovale 38">
              <a:extLst>
                <a:ext uri="{FF2B5EF4-FFF2-40B4-BE49-F238E27FC236}">
                  <a16:creationId xmlns="" xmlns:a16="http://schemas.microsoft.com/office/drawing/2014/main" id="{D9EAF369-E43F-46FA-A145-D482EA905D3B}"/>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8" name="Rettangolo 39">
              <a:extLst>
                <a:ext uri="{FF2B5EF4-FFF2-40B4-BE49-F238E27FC236}">
                  <a16:creationId xmlns="" xmlns:a16="http://schemas.microsoft.com/office/drawing/2014/main" id="{F9F77E47-B8B4-4B37-8CB6-C83C51A9463B}"/>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9" name="Triangolo isoscele 42">
              <a:extLst>
                <a:ext uri="{FF2B5EF4-FFF2-40B4-BE49-F238E27FC236}">
                  <a16:creationId xmlns="" xmlns:a16="http://schemas.microsoft.com/office/drawing/2014/main" id="{998F7125-5932-4631-A222-938183056AB6}"/>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0" name="Gruppo 82">
            <a:extLst>
              <a:ext uri="{FF2B5EF4-FFF2-40B4-BE49-F238E27FC236}">
                <a16:creationId xmlns="" xmlns:a16="http://schemas.microsoft.com/office/drawing/2014/main" id="{D8B5B75F-5AB6-44A3-A6C0-78E7A7A2CEB0}"/>
              </a:ext>
            </a:extLst>
          </p:cNvPr>
          <p:cNvGrpSpPr/>
          <p:nvPr/>
        </p:nvGrpSpPr>
        <p:grpSpPr>
          <a:xfrm>
            <a:off x="6214046" y="527043"/>
            <a:ext cx="866156" cy="763297"/>
            <a:chOff x="1194666" y="2417771"/>
            <a:chExt cx="866156" cy="763297"/>
          </a:xfrm>
        </p:grpSpPr>
        <p:sp>
          <p:nvSpPr>
            <p:cNvPr id="71" name="Ovale 38">
              <a:extLst>
                <a:ext uri="{FF2B5EF4-FFF2-40B4-BE49-F238E27FC236}">
                  <a16:creationId xmlns="" xmlns:a16="http://schemas.microsoft.com/office/drawing/2014/main" id="{51AD9F43-A3A4-4A95-9450-721299D1446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2" name="Rettangolo 39">
              <a:extLst>
                <a:ext uri="{FF2B5EF4-FFF2-40B4-BE49-F238E27FC236}">
                  <a16:creationId xmlns="" xmlns:a16="http://schemas.microsoft.com/office/drawing/2014/main" id="{B32D1BB2-8BA0-4892-BCFE-854ABABF3403}"/>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3" name="Triangolo isoscele 42">
              <a:extLst>
                <a:ext uri="{FF2B5EF4-FFF2-40B4-BE49-F238E27FC236}">
                  <a16:creationId xmlns="" xmlns:a16="http://schemas.microsoft.com/office/drawing/2014/main" id="{4C07BDCC-9652-4FCA-826B-4D55FBAA56B3}"/>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4" name="Gruppo 49">
            <a:extLst>
              <a:ext uri="{FF2B5EF4-FFF2-40B4-BE49-F238E27FC236}">
                <a16:creationId xmlns="" xmlns:a16="http://schemas.microsoft.com/office/drawing/2014/main" id="{BA28F37F-104E-4D38-BBD3-A55D4566B5B1}"/>
              </a:ext>
            </a:extLst>
          </p:cNvPr>
          <p:cNvGrpSpPr/>
          <p:nvPr/>
        </p:nvGrpSpPr>
        <p:grpSpPr>
          <a:xfrm>
            <a:off x="6553200" y="3501008"/>
            <a:ext cx="812663" cy="763297"/>
            <a:chOff x="2441713" y="1277482"/>
            <a:chExt cx="812663" cy="763297"/>
          </a:xfrm>
        </p:grpSpPr>
        <p:sp>
          <p:nvSpPr>
            <p:cNvPr id="75" name="Parallelogramma 50">
              <a:extLst>
                <a:ext uri="{FF2B5EF4-FFF2-40B4-BE49-F238E27FC236}">
                  <a16:creationId xmlns="" xmlns:a16="http://schemas.microsoft.com/office/drawing/2014/main" id="{55C26A0F-0D0C-4C48-A7A1-9EEB8B9A66C4}"/>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76" name="Ovale 51">
              <a:extLst>
                <a:ext uri="{FF2B5EF4-FFF2-40B4-BE49-F238E27FC236}">
                  <a16:creationId xmlns="" xmlns:a16="http://schemas.microsoft.com/office/drawing/2014/main" id="{95E8C6E2-750B-466F-9F7E-B5B3568AB260}"/>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7" name="Triangolo isoscele 52">
              <a:extLst>
                <a:ext uri="{FF2B5EF4-FFF2-40B4-BE49-F238E27FC236}">
                  <a16:creationId xmlns="" xmlns:a16="http://schemas.microsoft.com/office/drawing/2014/main" id="{530ADB63-3EB6-466E-8254-27DF395540DE}"/>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0" name="Rectangle 79">
            <a:extLst>
              <a:ext uri="{FF2B5EF4-FFF2-40B4-BE49-F238E27FC236}">
                <a16:creationId xmlns="" xmlns:a16="http://schemas.microsoft.com/office/drawing/2014/main" id="{4595720C-EBDE-449A-BD2D-A4B76BAD6399}"/>
              </a:ext>
            </a:extLst>
          </p:cNvPr>
          <p:cNvSpPr/>
          <p:nvPr/>
        </p:nvSpPr>
        <p:spPr>
          <a:xfrm>
            <a:off x="4372326" y="205037"/>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81" name="Rectangle 80">
            <a:extLst>
              <a:ext uri="{FF2B5EF4-FFF2-40B4-BE49-F238E27FC236}">
                <a16:creationId xmlns="" xmlns:a16="http://schemas.microsoft.com/office/drawing/2014/main" id="{D6ADCF4D-08EE-44D4-A96A-7FF6D647A638}"/>
              </a:ext>
            </a:extLst>
          </p:cNvPr>
          <p:cNvSpPr/>
          <p:nvPr/>
        </p:nvSpPr>
        <p:spPr>
          <a:xfrm>
            <a:off x="1262746" y="178689"/>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82" name="Rectangle 81">
            <a:extLst>
              <a:ext uri="{FF2B5EF4-FFF2-40B4-BE49-F238E27FC236}">
                <a16:creationId xmlns="" xmlns:a16="http://schemas.microsoft.com/office/drawing/2014/main" id="{0FFE76BC-D4BF-4613-A1E6-3CDE9D089A55}"/>
              </a:ext>
            </a:extLst>
          </p:cNvPr>
          <p:cNvSpPr/>
          <p:nvPr/>
        </p:nvSpPr>
        <p:spPr>
          <a:xfrm>
            <a:off x="5814410" y="20081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sp>
        <p:nvSpPr>
          <p:cNvPr id="83" name="Rectangle 82">
            <a:extLst>
              <a:ext uri="{FF2B5EF4-FFF2-40B4-BE49-F238E27FC236}">
                <a16:creationId xmlns="" xmlns:a16="http://schemas.microsoft.com/office/drawing/2014/main" id="{1AE98D0F-96DC-4109-B471-F9773A1A2E89}"/>
              </a:ext>
            </a:extLst>
          </p:cNvPr>
          <p:cNvSpPr/>
          <p:nvPr/>
        </p:nvSpPr>
        <p:spPr>
          <a:xfrm>
            <a:off x="2921043" y="18090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sp>
        <p:nvSpPr>
          <p:cNvPr id="88" name="Rectangle 87">
            <a:extLst>
              <a:ext uri="{FF2B5EF4-FFF2-40B4-BE49-F238E27FC236}">
                <a16:creationId xmlns="" xmlns:a16="http://schemas.microsoft.com/office/drawing/2014/main" id="{A4348981-B1DE-498B-AD01-B3407E4DADB8}"/>
              </a:ext>
            </a:extLst>
          </p:cNvPr>
          <p:cNvSpPr/>
          <p:nvPr/>
        </p:nvSpPr>
        <p:spPr>
          <a:xfrm>
            <a:off x="6652726" y="3228496"/>
            <a:ext cx="780983" cy="307777"/>
          </a:xfrm>
          <a:prstGeom prst="rect">
            <a:avLst/>
          </a:prstGeom>
        </p:spPr>
        <p:txBody>
          <a:bodyPr wrap="none">
            <a:spAutoFit/>
          </a:bodyPr>
          <a:lstStyle/>
          <a:p>
            <a:r>
              <a:rPr lang="en-US" sz="1400" dirty="0" err="1">
                <a:solidFill>
                  <a:srgbClr val="000000"/>
                </a:solidFill>
                <a:latin typeface="Consolas" panose="020B0609020204030204" pitchFamily="49" charset="0"/>
              </a:rPr>
              <a:t>qasink</a:t>
            </a:r>
            <a:endParaRPr lang="en-US" sz="1400" dirty="0">
              <a:solidFill>
                <a:srgbClr val="000000"/>
              </a:solidFill>
              <a:latin typeface="Consolas" panose="020B0609020204030204" pitchFamily="49" charset="0"/>
            </a:endParaRPr>
          </a:p>
        </p:txBody>
      </p:sp>
      <p:cxnSp>
        <p:nvCxnSpPr>
          <p:cNvPr id="93" name="Connector: Elbow 92">
            <a:extLst>
              <a:ext uri="{FF2B5EF4-FFF2-40B4-BE49-F238E27FC236}">
                <a16:creationId xmlns="" xmlns:a16="http://schemas.microsoft.com/office/drawing/2014/main" id="{221F169D-C4C9-4905-B0EF-53E3474BBDB6}"/>
              </a:ext>
            </a:extLst>
          </p:cNvPr>
          <p:cNvCxnSpPr>
            <a:stCxn id="15" idx="4"/>
            <a:endCxn id="76" idx="2"/>
          </p:cNvCxnSpPr>
          <p:nvPr/>
        </p:nvCxnSpPr>
        <p:spPr>
          <a:xfrm rot="16200000" flipH="1">
            <a:off x="6109735" y="3460799"/>
            <a:ext cx="646697" cy="240234"/>
          </a:xfrm>
          <a:prstGeom prst="bentConnector2">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292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 xmlns:a16="http://schemas.microsoft.com/office/drawing/2014/main"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 xmlns:a16="http://schemas.microsoft.com/office/drawing/2014/main"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 xmlns:a16="http://schemas.microsoft.com/office/drawing/2014/main"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 xmlns:a16="http://schemas.microsoft.com/office/drawing/2014/main"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 xmlns:a16="http://schemas.microsoft.com/office/drawing/2014/main"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 xmlns:a16="http://schemas.microsoft.com/office/drawing/2014/main"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 xmlns:a16="http://schemas.microsoft.com/office/drawing/2014/main"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 xmlns:a16="http://schemas.microsoft.com/office/drawing/2014/main"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 xmlns:a16="http://schemas.microsoft.com/office/drawing/2014/main"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ttangolo arrotondato 30"/>
          <p:cNvSpPr/>
          <p:nvPr/>
        </p:nvSpPr>
        <p:spPr>
          <a:xfrm>
            <a:off x="1107923" y="4077072"/>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 name="Gruppo 31"/>
          <p:cNvGrpSpPr/>
          <p:nvPr/>
        </p:nvGrpSpPr>
        <p:grpSpPr>
          <a:xfrm>
            <a:off x="1250609" y="4363968"/>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Rettangolo 36"/>
          <p:cNvSpPr/>
          <p:nvPr/>
        </p:nvSpPr>
        <p:spPr>
          <a:xfrm>
            <a:off x="1838855" y="3824277"/>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38" name="Gruppo 37"/>
          <p:cNvGrpSpPr/>
          <p:nvPr/>
        </p:nvGrpSpPr>
        <p:grpSpPr>
          <a:xfrm>
            <a:off x="2639496" y="5020505"/>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arrotondato 41"/>
          <p:cNvSpPr/>
          <p:nvPr/>
        </p:nvSpPr>
        <p:spPr>
          <a:xfrm>
            <a:off x="4132259" y="4127618"/>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3" name="Gruppo 42"/>
          <p:cNvGrpSpPr/>
          <p:nvPr/>
        </p:nvGrpSpPr>
        <p:grpSpPr>
          <a:xfrm>
            <a:off x="5161234" y="4599817"/>
            <a:ext cx="812663" cy="763297"/>
            <a:chOff x="2441713" y="1277482"/>
            <a:chExt cx="812663" cy="763297"/>
          </a:xfrm>
        </p:grpSpPr>
        <p:sp>
          <p:nvSpPr>
            <p:cNvPr id="44" name="Parallelogramma 4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9" name="Triangolo isoscele 4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0" name="Rettangolo 49"/>
          <p:cNvSpPr/>
          <p:nvPr/>
        </p:nvSpPr>
        <p:spPr>
          <a:xfrm>
            <a:off x="4971203" y="3874823"/>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51" name="Connettore 2 50"/>
          <p:cNvCxnSpPr>
            <a:stCxn id="35" idx="6"/>
            <a:endCxn id="47" idx="1"/>
          </p:cNvCxnSpPr>
          <p:nvPr/>
        </p:nvCxnSpPr>
        <p:spPr>
          <a:xfrm flipV="1">
            <a:off x="2000330" y="4748487"/>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2" name="Triangolo isoscele 51"/>
          <p:cNvSpPr/>
          <p:nvPr/>
        </p:nvSpPr>
        <p:spPr>
          <a:xfrm rot="16200000">
            <a:off x="2059479" y="489022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3" name="Connettore 4 52"/>
          <p:cNvCxnSpPr>
            <a:stCxn id="35" idx="4"/>
          </p:cNvCxnSpPr>
          <p:nvPr/>
        </p:nvCxnSpPr>
        <p:spPr>
          <a:xfrm rot="16200000" flipH="1">
            <a:off x="1998109" y="4754626"/>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5400000" flipH="1">
            <a:off x="2526650" y="532638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5" name="Connettore 4 54"/>
          <p:cNvCxnSpPr>
            <a:stCxn id="40" idx="1"/>
            <a:endCxn id="52" idx="3"/>
          </p:cNvCxnSpPr>
          <p:nvPr/>
        </p:nvCxnSpPr>
        <p:spPr>
          <a:xfrm rot="16200000" flipV="1">
            <a:off x="2356150" y="4776035"/>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6" name="Gruppo 55"/>
          <p:cNvGrpSpPr/>
          <p:nvPr/>
        </p:nvGrpSpPr>
        <p:grpSpPr>
          <a:xfrm flipH="1">
            <a:off x="4636765" y="5297809"/>
            <a:ext cx="468196" cy="152639"/>
            <a:chOff x="5133975" y="5295900"/>
            <a:chExt cx="342900" cy="238125"/>
          </a:xfrm>
        </p:grpSpPr>
        <p:sp>
          <p:nvSpPr>
            <p:cNvPr id="57" name="Figura a mano libera 5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Figura a mano libera 5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049927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grpSp>
        <p:nvGrpSpPr>
          <p:cNvPr id="22" name="Gruppo 82">
            <a:extLst>
              <a:ext uri="{FF2B5EF4-FFF2-40B4-BE49-F238E27FC236}">
                <a16:creationId xmlns="" xmlns:a16="http://schemas.microsoft.com/office/drawing/2014/main"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 xmlns:a16="http://schemas.microsoft.com/office/drawing/2014/main"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 xmlns:a16="http://schemas.microsoft.com/office/drawing/2014/main"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 xmlns:a16="http://schemas.microsoft.com/office/drawing/2014/main"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 xmlns:a16="http://schemas.microsoft.com/office/drawing/2014/main"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 xmlns:a16="http://schemas.microsoft.com/office/drawing/2014/main"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 xmlns:a16="http://schemas.microsoft.com/office/drawing/2014/main"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 xmlns:a16="http://schemas.microsoft.com/office/drawing/2014/main"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 xmlns:a16="http://schemas.microsoft.com/office/drawing/2014/main"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 xmlns:a16="http://schemas.microsoft.com/office/drawing/2014/main"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 xmlns:a16="http://schemas.microsoft.com/office/drawing/2014/main"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 xmlns:a16="http://schemas.microsoft.com/office/drawing/2014/main"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 xmlns:a16="http://schemas.microsoft.com/office/drawing/2014/main"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5533354" y="4476834"/>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doSensor</a:t>
            </a:r>
            <a:endParaRPr lang="en-GB" sz="1600"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doCollision</a:t>
            </a:r>
            <a:endParaRPr lang="en-GB" sz="1600"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doMove</a:t>
            </a:r>
            <a:endParaRPr lang="en-GB" sz="1600"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 xmlns:a16="http://schemas.microsoft.com/office/drawing/2014/main"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 xmlns:a16="http://schemas.microsoft.com/office/drawing/2014/main"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5266653" y="2159676"/>
            <a:ext cx="678391"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elabSensor</a:t>
            </a:r>
            <a:endParaRPr lang="en-GB" sz="1600"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doStop</a:t>
            </a:r>
            <a:endParaRPr lang="en-GB" sz="1600"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doResume</a:t>
            </a:r>
            <a:endParaRPr lang="en-GB" sz="1600"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 xmlns:a16="http://schemas.microsoft.com/office/drawing/2014/main"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 xmlns:a16="http://schemas.microsoft.com/office/drawing/2014/main"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 xmlns:a16="http://schemas.microsoft.com/office/drawing/2014/main" id="{9F97F589-9197-4852-A296-AC6ABB123CD8}"/>
              </a:ext>
            </a:extLst>
          </p:cNvPr>
          <p:cNvSpPr>
            <a:spLocks noGrp="1"/>
          </p:cNvSpPr>
          <p:nvPr>
            <p:ph type="sldNum" sz="quarter" idx="12"/>
          </p:nvPr>
        </p:nvSpPr>
        <p:spPr/>
        <p:txBody>
          <a:bodyPr/>
          <a:lstStyle/>
          <a:p>
            <a:fld id="{6F6A5AB3-AF76-4EC9-853D-D4C335162C13}" type="slidenum">
              <a:rPr lang="en-GB" smtClean="0"/>
              <a:t>38</a:t>
            </a:fld>
            <a:endParaRPr lang="en-GB"/>
          </a:p>
        </p:txBody>
      </p:sp>
      <p:grpSp>
        <p:nvGrpSpPr>
          <p:cNvPr id="4" name="Gruppo 72">
            <a:extLst>
              <a:ext uri="{FF2B5EF4-FFF2-40B4-BE49-F238E27FC236}">
                <a16:creationId xmlns="" xmlns:a16="http://schemas.microsoft.com/office/drawing/2014/main"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 xmlns:a16="http://schemas.microsoft.com/office/drawing/2014/main"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 xmlns:a16="http://schemas.microsoft.com/office/drawing/2014/main"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 xmlns:a16="http://schemas.microsoft.com/office/drawing/2014/main"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 xmlns:a16="http://schemas.microsoft.com/office/drawing/2014/main"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 xmlns:a16="http://schemas.microsoft.com/office/drawing/2014/main"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 xmlns:a16="http://schemas.microsoft.com/office/drawing/2014/main"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 xmlns:a16="http://schemas.microsoft.com/office/drawing/2014/main"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 xmlns:a16="http://schemas.microsoft.com/office/drawing/2014/main"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 xmlns:a16="http://schemas.microsoft.com/office/drawing/2014/main"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 xmlns:a16="http://schemas.microsoft.com/office/drawing/2014/main"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 xmlns:a16="http://schemas.microsoft.com/office/drawing/2014/main"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 xmlns:a16="http://schemas.microsoft.com/office/drawing/2014/main"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 xmlns:a16="http://schemas.microsoft.com/office/drawing/2014/main"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 xmlns:a16="http://schemas.microsoft.com/office/drawing/2014/main"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 xmlns:a16="http://schemas.microsoft.com/office/drawing/2014/main"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 xmlns:a16="http://schemas.microsoft.com/office/drawing/2014/main"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 xmlns:a16="http://schemas.microsoft.com/office/drawing/2014/main"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 xmlns:a16="http://schemas.microsoft.com/office/drawing/2014/main"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 xmlns:a16="http://schemas.microsoft.com/office/drawing/2014/main"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 xmlns:a16="http://schemas.microsoft.com/office/drawing/2014/main"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 xmlns:a16="http://schemas.microsoft.com/office/drawing/2014/main"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 xmlns:a16="http://schemas.microsoft.com/office/drawing/2014/main"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 xmlns:a16="http://schemas.microsoft.com/office/drawing/2014/main"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 xmlns:a16="http://schemas.microsoft.com/office/drawing/2014/main"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 xmlns:a16="http://schemas.microsoft.com/office/drawing/2014/main"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 xmlns:a16="http://schemas.microsoft.com/office/drawing/2014/main"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 xmlns:a16="http://schemas.microsoft.com/office/drawing/2014/main"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 xmlns:a16="http://schemas.microsoft.com/office/drawing/2014/main"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 xmlns:a16="http://schemas.microsoft.com/office/drawing/2014/main"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 xmlns:a16="http://schemas.microsoft.com/office/drawing/2014/main"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 xmlns:a16="http://schemas.microsoft.com/office/drawing/2014/main"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 xmlns:a16="http://schemas.microsoft.com/office/drawing/2014/main"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 xmlns:a16="http://schemas.microsoft.com/office/drawing/2014/main"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 xmlns:a16="http://schemas.microsoft.com/office/drawing/2014/main"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a:solidFill>
                  <a:srgbClr val="00B0F0"/>
                </a:solidFill>
              </a:rPr>
              <a:t>gauge</a:t>
            </a:r>
          </a:p>
        </p:txBody>
      </p:sp>
      <p:grpSp>
        <p:nvGrpSpPr>
          <p:cNvPr id="16" name="Gruppo 82">
            <a:extLst>
              <a:ext uri="{FF2B5EF4-FFF2-40B4-BE49-F238E27FC236}">
                <a16:creationId xmlns="" xmlns:a16="http://schemas.microsoft.com/office/drawing/2014/main"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a:solidFill>
                  <a:srgbClr val="00B0F0"/>
                </a:solidFill>
              </a:rPr>
              <a:t>gauge</a:t>
            </a:r>
          </a:p>
        </p:txBody>
      </p:sp>
      <p:grpSp>
        <p:nvGrpSpPr>
          <p:cNvPr id="34" name="Gruppo 82">
            <a:extLst>
              <a:ext uri="{FF2B5EF4-FFF2-40B4-BE49-F238E27FC236}">
                <a16:creationId xmlns="" xmlns:a16="http://schemas.microsoft.com/office/drawing/2014/main"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checkStep</a:t>
            </a:r>
            <a:endParaRPr lang="en-GB" sz="1600" dirty="0"/>
          </a:p>
          <a:p>
            <a:pPr algn="ctr"/>
            <a:r>
              <a:rPr lang="it-IT" sz="1100" dirty="0"/>
              <a:t>(delay </a:t>
            </a:r>
            <a:r>
              <a:rPr lang="it-IT" sz="1100" dirty="0" err="1"/>
              <a:t>stepTime</a:t>
            </a:r>
            <a:r>
              <a:rPr lang="it-IT" sz="1100" dirty="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a:p>
          <a:p>
            <a:pPr algn="ctr"/>
            <a:r>
              <a:rPr lang="en-GB" sz="1600" dirty="0"/>
              <a:t>discard</a:t>
            </a:r>
          </a:p>
          <a:p>
            <a:pPr algn="ctr"/>
            <a:r>
              <a:rPr lang="it-IT" sz="1600" dirty="0" err="1"/>
              <a:t>gauge</a:t>
            </a:r>
            <a:endParaRPr lang="en-GB" sz="1600" dirty="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a:latin typeface="Arial" panose="020B0604020202020204" pitchFamily="34" charset="0"/>
                <a:cs typeface="Arial" panose="020B0604020202020204" pitchFamily="34" charset="0"/>
              </a:rPr>
              <a:t>[ else </a:t>
            </a:r>
            <a:r>
              <a:rPr lang="en-US" altLang="en-US" sz="1200" dirty="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s0</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985632" y="15590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2031229" y="2001384"/>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s1</a:t>
            </a:r>
            <a:endParaRPr lang="en-GB" sz="1600" dirty="0"/>
          </a:p>
        </p:txBody>
      </p:sp>
      <p:cxnSp>
        <p:nvCxnSpPr>
          <p:cNvPr id="29" name="Connettore 2 28"/>
          <p:cNvCxnSpPr>
            <a:stCxn id="4" idx="4"/>
            <a:endCxn id="8" idx="0"/>
          </p:cNvCxnSpPr>
          <p:nvPr/>
        </p:nvCxnSpPr>
        <p:spPr>
          <a:xfrm flipH="1">
            <a:off x="2404776" y="1517685"/>
            <a:ext cx="24768" cy="483699"/>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ttore 4 63"/>
          <p:cNvCxnSpPr>
            <a:stCxn id="27" idx="5"/>
            <a:endCxn id="27" idx="7"/>
          </p:cNvCxnSpPr>
          <p:nvPr/>
        </p:nvCxnSpPr>
        <p:spPr>
          <a:xfrm rot="5400000" flipH="1">
            <a:off x="3749436" y="2347015"/>
            <a:ext cx="458256" cy="12700"/>
          </a:xfrm>
          <a:prstGeom prst="bentConnector5">
            <a:avLst>
              <a:gd name="adj1" fmla="val -49885"/>
              <a:gd name="adj2" fmla="val -4649283"/>
              <a:gd name="adj3" fmla="val 149885"/>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3340879" y="2022979"/>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s2</a:t>
            </a:r>
            <a:endParaRPr lang="en-GB" sz="1600" dirty="0"/>
          </a:p>
        </p:txBody>
      </p:sp>
      <p:sp>
        <p:nvSpPr>
          <p:cNvPr id="30" name="Ovale 29"/>
          <p:cNvSpPr/>
          <p:nvPr/>
        </p:nvSpPr>
        <p:spPr>
          <a:xfrm>
            <a:off x="3357430" y="3319123"/>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s3</a:t>
            </a:r>
            <a:endParaRPr lang="en-GB" sz="1600" dirty="0"/>
          </a:p>
        </p:txBody>
      </p:sp>
      <p:sp>
        <p:nvSpPr>
          <p:cNvPr id="3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846962" y="196918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6" name="Connettore 2 35"/>
          <p:cNvCxnSpPr>
            <a:stCxn id="8" idx="6"/>
            <a:endCxn id="27" idx="2"/>
          </p:cNvCxnSpPr>
          <p:nvPr/>
        </p:nvCxnSpPr>
        <p:spPr>
          <a:xfrm>
            <a:off x="2778323" y="2325420"/>
            <a:ext cx="562556" cy="21595"/>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ttore 2 38"/>
          <p:cNvCxnSpPr>
            <a:stCxn id="27" idx="4"/>
            <a:endCxn id="30" idx="0"/>
          </p:cNvCxnSpPr>
          <p:nvPr/>
        </p:nvCxnSpPr>
        <p:spPr>
          <a:xfrm>
            <a:off x="3714426" y="2671051"/>
            <a:ext cx="16551" cy="64807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634968" y="2177738"/>
            <a:ext cx="542136" cy="338554"/>
          </a:xfrm>
          <a:prstGeom prst="rect">
            <a:avLst/>
          </a:prstGeom>
          <a:noFill/>
        </p:spPr>
        <p:txBody>
          <a:bodyPr wrap="none" rtlCol="0">
            <a:spAutoFit/>
          </a:bodyPr>
          <a:lstStyle/>
          <a:p>
            <a:r>
              <a:rPr lang="en-US" altLang="en-US" sz="1600" dirty="0" err="1">
                <a:cs typeface="Arial" panose="020B0604020202020204" pitchFamily="34" charset="0"/>
              </a:rPr>
              <a:t>cmd</a:t>
            </a:r>
            <a:endParaRPr lang="en-US" altLang="en-US" sz="1600" dirty="0">
              <a:cs typeface="Arial" panose="020B0604020202020204" pitchFamily="34" charset="0"/>
            </a:endParaRPr>
          </a:p>
        </p:txBody>
      </p:sp>
      <p:sp>
        <p:nvSpPr>
          <p:cNvPr id="4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088959" y="2825810"/>
            <a:ext cx="536942" cy="338554"/>
          </a:xfrm>
          <a:prstGeom prst="rect">
            <a:avLst/>
          </a:prstGeom>
          <a:noFill/>
        </p:spPr>
        <p:txBody>
          <a:bodyPr wrap="none" rtlCol="0">
            <a:spAutoFit/>
          </a:bodyPr>
          <a:lstStyle/>
          <a:p>
            <a:r>
              <a:rPr lang="en-US" altLang="en-US" sz="1600" dirty="0">
                <a:cs typeface="Arial" panose="020B0604020202020204" pitchFamily="34" charset="0"/>
              </a:rPr>
              <a:t>tout</a:t>
            </a:r>
          </a:p>
        </p:txBody>
      </p:sp>
      <p:cxnSp>
        <p:nvCxnSpPr>
          <p:cNvPr id="46" name="Connettore 2 45"/>
          <p:cNvCxnSpPr/>
          <p:nvPr/>
        </p:nvCxnSpPr>
        <p:spPr>
          <a:xfrm>
            <a:off x="2671097" y="119364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936372" y="796530"/>
            <a:ext cx="1924822" cy="338554"/>
          </a:xfrm>
          <a:prstGeom prst="rect">
            <a:avLst/>
          </a:prstGeom>
          <a:noFill/>
        </p:spPr>
        <p:txBody>
          <a:bodyPr wrap="none" rtlCol="0">
            <a:spAutoFit/>
          </a:bodyPr>
          <a:lstStyle/>
          <a:p>
            <a:r>
              <a:rPr lang="en-US" altLang="en-US" sz="1600" dirty="0">
                <a:solidFill>
                  <a:srgbClr val="C00000"/>
                </a:solidFill>
                <a:cs typeface="Arial" panose="020B0604020202020204" pitchFamily="34" charset="0"/>
              </a:rPr>
              <a:t>forward</a:t>
            </a:r>
            <a:r>
              <a:rPr lang="en-US" altLang="en-US" sz="1600" dirty="0">
                <a:cs typeface="Arial" panose="020B0604020202020204" pitchFamily="34" charset="0"/>
              </a:rPr>
              <a:t> </a:t>
            </a:r>
            <a:r>
              <a:rPr lang="en-US" altLang="en-US" sz="1600" dirty="0" err="1">
                <a:cs typeface="Arial" panose="020B0604020202020204" pitchFamily="34" charset="0"/>
              </a:rPr>
              <a:t>cmd</a:t>
            </a:r>
            <a:r>
              <a:rPr lang="en-US" altLang="en-US" sz="1600" dirty="0">
                <a:cs typeface="Arial" panose="020B0604020202020204" pitchFamily="34" charset="0"/>
              </a:rPr>
              <a:t> to itself</a:t>
            </a:r>
          </a:p>
        </p:txBody>
      </p:sp>
    </p:spTree>
    <p:extLst>
      <p:ext uri="{BB962C8B-B14F-4D97-AF65-F5344CB8AC3E}">
        <p14:creationId xmlns:p14="http://schemas.microsoft.com/office/powerpoint/2010/main" val="761217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13798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 xmlns:a16="http://schemas.microsoft.com/office/drawing/2014/main"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 xmlns:a16="http://schemas.microsoft.com/office/drawing/2014/main"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 xmlns:a16="http://schemas.microsoft.com/office/drawing/2014/main"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 xmlns:a16="http://schemas.microsoft.com/office/drawing/2014/main"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 xmlns:a16="http://schemas.microsoft.com/office/drawing/2014/main"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pic>
        <p:nvPicPr>
          <p:cNvPr id="4" name="Picture 2" descr="sho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404664"/>
            <a:ext cx="2345302" cy="15625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aspCommented0">
            <a:extLst>
              <a:ext uri="{FF2B5EF4-FFF2-40B4-BE49-F238E27FC236}">
                <a16:creationId xmlns="" xmlns:a16="http://schemas.microsoft.com/office/drawing/2014/main" id="{6A9B3E04-EB15-48F8-82FC-A1AD1AC38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140" y="-50193"/>
            <a:ext cx="2665249" cy="1870117"/>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2189" y="503912"/>
            <a:ext cx="1142857" cy="761905"/>
          </a:xfrm>
          <a:prstGeom prst="rect">
            <a:avLst/>
          </a:prstGeom>
        </p:spPr>
      </p:pic>
      <p:grpSp>
        <p:nvGrpSpPr>
          <p:cNvPr id="7" name="Gruppo 6"/>
          <p:cNvGrpSpPr/>
          <p:nvPr/>
        </p:nvGrpSpPr>
        <p:grpSpPr>
          <a:xfrm>
            <a:off x="962466" y="2288986"/>
            <a:ext cx="592487" cy="258092"/>
            <a:chOff x="5133975" y="5295900"/>
            <a:chExt cx="342900" cy="238125"/>
          </a:xfrm>
        </p:grpSpPr>
        <p:sp>
          <p:nvSpPr>
            <p:cNvPr id="8" name="Figura a mano libera 7"/>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igura a mano libera 8"/>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igura a mano libera 9"/>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1" name="Gruppo 10"/>
          <p:cNvGrpSpPr/>
          <p:nvPr/>
        </p:nvGrpSpPr>
        <p:grpSpPr>
          <a:xfrm>
            <a:off x="860045" y="3517020"/>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cxnSp>
        <p:nvCxnSpPr>
          <p:cNvPr id="14" name="Connettore 2 13"/>
          <p:cNvCxnSpPr/>
          <p:nvPr/>
        </p:nvCxnSpPr>
        <p:spPr>
          <a:xfrm>
            <a:off x="852357" y="275173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52" name="Gruppo 51"/>
          <p:cNvGrpSpPr/>
          <p:nvPr/>
        </p:nvGrpSpPr>
        <p:grpSpPr>
          <a:xfrm>
            <a:off x="878869" y="3227754"/>
            <a:ext cx="787334" cy="86434"/>
            <a:chOff x="878868" y="2985479"/>
            <a:chExt cx="787334" cy="86434"/>
          </a:xfrm>
        </p:grpSpPr>
        <p:sp>
          <p:nvSpPr>
            <p:cNvPr id="15" name="Triangolo isoscele 14"/>
            <p:cNvSpPr/>
            <p:nvPr/>
          </p:nvSpPr>
          <p:spPr>
            <a:xfrm rot="5400000" flipH="1">
              <a:off x="1553354" y="2959064"/>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16" name="Connettore 1 15"/>
            <p:cNvCxnSpPr>
              <a:endCxn id="15" idx="3"/>
            </p:cNvCxnSpPr>
            <p:nvPr/>
          </p:nvCxnSpPr>
          <p:spPr>
            <a:xfrm>
              <a:off x="878868" y="3028490"/>
              <a:ext cx="648072" cy="20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AutoShape 6" descr="Push button 12mm | Raspberry Pi - Arduino"/>
          <p:cNvSpPr>
            <a:spLocks noChangeAspect="1" noChangeArrowheads="1"/>
          </p:cNvSpPr>
          <p:nvPr/>
        </p:nvSpPr>
        <p:spPr bwMode="auto">
          <a:xfrm>
            <a:off x="2619229" y="211323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Ovale 33">
            <a:extLst>
              <a:ext uri="{FF2B5EF4-FFF2-40B4-BE49-F238E27FC236}">
                <a16:creationId xmlns="" xmlns:a16="http://schemas.microsoft.com/office/drawing/2014/main" id="{A4E6BBEC-1E11-48AC-9881-2BCB8F6CF48A}"/>
              </a:ext>
            </a:extLst>
          </p:cNvPr>
          <p:cNvSpPr/>
          <p:nvPr/>
        </p:nvSpPr>
        <p:spPr>
          <a:xfrm>
            <a:off x="3910960" y="317764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9" name="Connettore 2 126">
            <a:extLst>
              <a:ext uri="{FF2B5EF4-FFF2-40B4-BE49-F238E27FC236}">
                <a16:creationId xmlns="" xmlns:a16="http://schemas.microsoft.com/office/drawing/2014/main" id="{36CC678F-7232-496B-B9F9-4DE6B53CD494}"/>
              </a:ext>
            </a:extLst>
          </p:cNvPr>
          <p:cNvCxnSpPr/>
          <p:nvPr/>
        </p:nvCxnSpPr>
        <p:spPr>
          <a:xfrm flipH="1">
            <a:off x="4290792" y="3341136"/>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0" name="Ovale 33">
            <a:extLst>
              <a:ext uri="{FF2B5EF4-FFF2-40B4-BE49-F238E27FC236}">
                <a16:creationId xmlns="" xmlns:a16="http://schemas.microsoft.com/office/drawing/2014/main" id="{3D0173EE-08DD-4F1E-9226-740254360410}"/>
              </a:ext>
            </a:extLst>
          </p:cNvPr>
          <p:cNvSpPr/>
          <p:nvPr/>
        </p:nvSpPr>
        <p:spPr>
          <a:xfrm>
            <a:off x="6138686" y="3209750"/>
            <a:ext cx="770574" cy="687978"/>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1" name="Straight Arrow Connector 32">
            <a:extLst>
              <a:ext uri="{FF2B5EF4-FFF2-40B4-BE49-F238E27FC236}">
                <a16:creationId xmlns="" xmlns:a16="http://schemas.microsoft.com/office/drawing/2014/main" id="{F5733152-082A-43F7-B943-085C85850C21}"/>
              </a:ext>
            </a:extLst>
          </p:cNvPr>
          <p:cNvCxnSpPr>
            <a:stCxn id="18" idx="6"/>
            <a:endCxn id="20" idx="2"/>
          </p:cNvCxnSpPr>
          <p:nvPr/>
        </p:nvCxnSpPr>
        <p:spPr>
          <a:xfrm>
            <a:off x="4660681" y="3537687"/>
            <a:ext cx="1478005" cy="16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a:off x="3902719" y="3897728"/>
            <a:ext cx="820353" cy="369332"/>
          </a:xfrm>
          <a:prstGeom prst="rect">
            <a:avLst/>
          </a:prstGeom>
          <a:noFill/>
        </p:spPr>
        <p:txBody>
          <a:bodyPr wrap="none" rtlCol="0">
            <a:spAutoFit/>
          </a:bodyPr>
          <a:lstStyle/>
          <a:p>
            <a:r>
              <a:rPr lang="it-IT" dirty="0" err="1" smtClean="0"/>
              <a:t>button</a:t>
            </a:r>
            <a:endParaRPr lang="en-GB" dirty="0"/>
          </a:p>
        </p:txBody>
      </p:sp>
      <p:sp>
        <p:nvSpPr>
          <p:cNvPr id="23" name="CasellaDiTesto 22"/>
          <p:cNvSpPr txBox="1"/>
          <p:nvPr/>
        </p:nvSpPr>
        <p:spPr>
          <a:xfrm>
            <a:off x="6260414" y="3907317"/>
            <a:ext cx="474810" cy="369332"/>
          </a:xfrm>
          <a:prstGeom prst="rect">
            <a:avLst/>
          </a:prstGeom>
          <a:noFill/>
        </p:spPr>
        <p:txBody>
          <a:bodyPr wrap="none" rtlCol="0">
            <a:spAutoFit/>
          </a:bodyPr>
          <a:lstStyle/>
          <a:p>
            <a:r>
              <a:rPr lang="it-IT" dirty="0" smtClean="0"/>
              <a:t>led</a:t>
            </a:r>
            <a:endParaRPr lang="en-GB" dirty="0"/>
          </a:p>
        </p:txBody>
      </p:sp>
      <p:sp>
        <p:nvSpPr>
          <p:cNvPr id="24" name="CasellaDiTesto 23"/>
          <p:cNvSpPr txBox="1"/>
          <p:nvPr/>
        </p:nvSpPr>
        <p:spPr>
          <a:xfrm>
            <a:off x="7064813" y="3205037"/>
            <a:ext cx="1476430" cy="646331"/>
          </a:xfrm>
          <a:prstGeom prst="rect">
            <a:avLst/>
          </a:prstGeom>
          <a:noFill/>
        </p:spPr>
        <p:txBody>
          <a:bodyPr wrap="none" rtlCol="0">
            <a:spAutoFit/>
          </a:bodyPr>
          <a:lstStyle/>
          <a:p>
            <a:r>
              <a:rPr lang="it-IT" dirty="0"/>
              <a:t>l</a:t>
            </a:r>
            <a:r>
              <a:rPr lang="it-IT" dirty="0" smtClean="0"/>
              <a:t>ed </a:t>
            </a:r>
            <a:r>
              <a:rPr lang="it-IT" dirty="0" err="1" smtClean="0"/>
              <a:t>is</a:t>
            </a:r>
            <a:r>
              <a:rPr lang="it-IT" dirty="0" smtClean="0"/>
              <a:t> </a:t>
            </a:r>
            <a:r>
              <a:rPr lang="it-IT" dirty="0" err="1" smtClean="0"/>
              <a:t>listener</a:t>
            </a:r>
            <a:r>
              <a:rPr lang="it-IT" dirty="0" smtClean="0"/>
              <a:t> </a:t>
            </a:r>
          </a:p>
          <a:p>
            <a:r>
              <a:rPr lang="it-IT" dirty="0" smtClean="0"/>
              <a:t>of </a:t>
            </a:r>
            <a:r>
              <a:rPr lang="it-IT" dirty="0" err="1" smtClean="0"/>
              <a:t>button</a:t>
            </a:r>
            <a:r>
              <a:rPr lang="it-IT" dirty="0" smtClean="0"/>
              <a:t>?</a:t>
            </a:r>
            <a:endParaRPr lang="en-GB" dirty="0"/>
          </a:p>
        </p:txBody>
      </p:sp>
      <p:sp>
        <p:nvSpPr>
          <p:cNvPr id="25" name="Rettangolo 24"/>
          <p:cNvSpPr/>
          <p:nvPr/>
        </p:nvSpPr>
        <p:spPr>
          <a:xfrm>
            <a:off x="3427219" y="3089238"/>
            <a:ext cx="4418618" cy="45719"/>
          </a:xfrm>
          <a:prstGeom prst="rect">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Immagin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2980" y="2066968"/>
            <a:ext cx="1142857" cy="761905"/>
          </a:xfrm>
          <a:prstGeom prst="rect">
            <a:avLst/>
          </a:prstGeom>
        </p:spPr>
      </p:pic>
      <p:sp>
        <p:nvSpPr>
          <p:cNvPr id="27" name="Rettangolo 26"/>
          <p:cNvSpPr/>
          <p:nvPr/>
        </p:nvSpPr>
        <p:spPr>
          <a:xfrm>
            <a:off x="3427219" y="1962131"/>
            <a:ext cx="812663" cy="761905"/>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dirty="0" smtClean="0">
                <a:solidFill>
                  <a:schemeClr val="tx1"/>
                </a:solidFill>
              </a:rPr>
              <a:t>click</a:t>
            </a:r>
            <a:endParaRPr lang="en-GB" dirty="0">
              <a:solidFill>
                <a:schemeClr val="tx1"/>
              </a:solidFill>
            </a:endParaRPr>
          </a:p>
        </p:txBody>
      </p:sp>
      <p:pic>
        <p:nvPicPr>
          <p:cNvPr id="28" name="Picture 2" descr="LED - Basic Red 5mm | Raspberry Pi - Arduin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6865" y="1819924"/>
            <a:ext cx="1008949" cy="100894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9378" y="1980816"/>
            <a:ext cx="959051" cy="954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uppo 29"/>
          <p:cNvGrpSpPr/>
          <p:nvPr/>
        </p:nvGrpSpPr>
        <p:grpSpPr>
          <a:xfrm>
            <a:off x="1980702" y="4573417"/>
            <a:ext cx="812663" cy="763297"/>
            <a:chOff x="2441713" y="1277482"/>
            <a:chExt cx="812663" cy="763297"/>
          </a:xfrm>
        </p:grpSpPr>
        <p:sp>
          <p:nvSpPr>
            <p:cNvPr id="31" name="Parallelogramma 3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2" name="Ovale 3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3" name="Triangolo isoscele 3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4" name="Gruppo 33"/>
          <p:cNvGrpSpPr/>
          <p:nvPr/>
        </p:nvGrpSpPr>
        <p:grpSpPr>
          <a:xfrm>
            <a:off x="4292143" y="4567660"/>
            <a:ext cx="812663" cy="763297"/>
            <a:chOff x="2441713" y="1277482"/>
            <a:chExt cx="812663" cy="763297"/>
          </a:xfrm>
        </p:grpSpPr>
        <p:sp>
          <p:nvSpPr>
            <p:cNvPr id="35" name="Parallelogramma 34"/>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6" name="Ovale 35"/>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7" name="Triangolo isoscele 36"/>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8" name="CasellaDiTesto 37"/>
          <p:cNvSpPr txBox="1"/>
          <p:nvPr/>
        </p:nvSpPr>
        <p:spPr>
          <a:xfrm>
            <a:off x="1894106" y="4247301"/>
            <a:ext cx="820353" cy="369332"/>
          </a:xfrm>
          <a:prstGeom prst="rect">
            <a:avLst/>
          </a:prstGeom>
          <a:noFill/>
        </p:spPr>
        <p:txBody>
          <a:bodyPr wrap="none" rtlCol="0">
            <a:spAutoFit/>
          </a:bodyPr>
          <a:lstStyle/>
          <a:p>
            <a:r>
              <a:rPr lang="it-IT" dirty="0" err="1" smtClean="0"/>
              <a:t>button</a:t>
            </a:r>
            <a:endParaRPr lang="en-GB" dirty="0"/>
          </a:p>
        </p:txBody>
      </p:sp>
      <p:sp>
        <p:nvSpPr>
          <p:cNvPr id="40" name="CasellaDiTesto 39"/>
          <p:cNvSpPr txBox="1"/>
          <p:nvPr/>
        </p:nvSpPr>
        <p:spPr>
          <a:xfrm>
            <a:off x="5210938" y="4573416"/>
            <a:ext cx="1618328" cy="646331"/>
          </a:xfrm>
          <a:prstGeom prst="rect">
            <a:avLst/>
          </a:prstGeom>
          <a:noFill/>
        </p:spPr>
        <p:txBody>
          <a:bodyPr wrap="none" rtlCol="0">
            <a:spAutoFit/>
          </a:bodyPr>
          <a:lstStyle/>
          <a:p>
            <a:r>
              <a:rPr lang="it-IT" dirty="0" smtClean="0"/>
              <a:t>Polling:</a:t>
            </a:r>
          </a:p>
          <a:p>
            <a:r>
              <a:rPr lang="it-IT" dirty="0" smtClean="0"/>
              <a:t>led </a:t>
            </a:r>
            <a:r>
              <a:rPr lang="it-IT" dirty="0" err="1" smtClean="0"/>
              <a:t>calls</a:t>
            </a:r>
            <a:r>
              <a:rPr lang="it-IT" dirty="0"/>
              <a:t> </a:t>
            </a:r>
            <a:r>
              <a:rPr lang="it-IT" dirty="0" err="1" smtClean="0"/>
              <a:t>button</a:t>
            </a:r>
            <a:endParaRPr lang="en-GB" dirty="0"/>
          </a:p>
        </p:txBody>
      </p:sp>
      <p:sp>
        <p:nvSpPr>
          <p:cNvPr id="41" name="Rettangolo 40"/>
          <p:cNvSpPr/>
          <p:nvPr/>
        </p:nvSpPr>
        <p:spPr>
          <a:xfrm>
            <a:off x="1893230" y="5605859"/>
            <a:ext cx="3226108" cy="45719"/>
          </a:xfrm>
          <a:prstGeom prst="rect">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Immagin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066" y="5785064"/>
            <a:ext cx="625875" cy="417250"/>
          </a:xfrm>
          <a:prstGeom prst="rect">
            <a:avLst/>
          </a:prstGeom>
        </p:spPr>
      </p:pic>
      <p:sp>
        <p:nvSpPr>
          <p:cNvPr id="43" name="Rettangolo 42"/>
          <p:cNvSpPr/>
          <p:nvPr/>
        </p:nvSpPr>
        <p:spPr>
          <a:xfrm>
            <a:off x="2087046" y="5733315"/>
            <a:ext cx="411513" cy="468999"/>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sz="1000" dirty="0" smtClean="0">
                <a:solidFill>
                  <a:schemeClr val="tx1"/>
                </a:solidFill>
              </a:rPr>
              <a:t>click</a:t>
            </a:r>
            <a:endParaRPr lang="en-GB" sz="1000" dirty="0">
              <a:solidFill>
                <a:schemeClr val="tx1"/>
              </a:solidFill>
            </a:endParaRPr>
          </a:p>
        </p:txBody>
      </p:sp>
      <p:pic>
        <p:nvPicPr>
          <p:cNvPr id="44" name="Picture 2" descr="LED - Basic Red 5mm | Raspberry Pi - Arduin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1022" y="5651578"/>
            <a:ext cx="504474" cy="504474"/>
          </a:xfrm>
          <a:prstGeom prst="rect">
            <a:avLst/>
          </a:prstGeom>
          <a:noFill/>
          <a:extLst>
            <a:ext uri="{909E8E84-426E-40DD-AFC4-6F175D3DCCD1}">
              <a14:hiddenFill xmlns:a14="http://schemas.microsoft.com/office/drawing/2010/main">
                <a:solidFill>
                  <a:srgbClr val="FFFFFF"/>
                </a:solidFill>
              </a14:hiddenFill>
            </a:ext>
          </a:extLst>
        </p:spPr>
      </p:pic>
      <p:sp>
        <p:nvSpPr>
          <p:cNvPr id="45" name="Ovale 33">
            <a:extLst>
              <a:ext uri="{FF2B5EF4-FFF2-40B4-BE49-F238E27FC236}">
                <a16:creationId xmlns="" xmlns:a16="http://schemas.microsoft.com/office/drawing/2014/main" id="{3D0173EE-08DD-4F1E-9226-740254360410}"/>
              </a:ext>
            </a:extLst>
          </p:cNvPr>
          <p:cNvSpPr/>
          <p:nvPr/>
        </p:nvSpPr>
        <p:spPr>
          <a:xfrm>
            <a:off x="2166060" y="4979624"/>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6" name="Ovale 33">
            <a:extLst>
              <a:ext uri="{FF2B5EF4-FFF2-40B4-BE49-F238E27FC236}">
                <a16:creationId xmlns="" xmlns:a16="http://schemas.microsoft.com/office/drawing/2014/main" id="{3D0173EE-08DD-4F1E-9226-740254360410}"/>
              </a:ext>
            </a:extLst>
          </p:cNvPr>
          <p:cNvSpPr/>
          <p:nvPr/>
        </p:nvSpPr>
        <p:spPr>
          <a:xfrm>
            <a:off x="4513119" y="4961648"/>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Connettore 2 47"/>
          <p:cNvCxnSpPr>
            <a:stCxn id="46" idx="4"/>
            <a:endCxn id="42" idx="0"/>
          </p:cNvCxnSpPr>
          <p:nvPr/>
        </p:nvCxnSpPr>
        <p:spPr>
          <a:xfrm>
            <a:off x="4662678" y="5254565"/>
            <a:ext cx="4326" cy="530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9"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78425" y="5733315"/>
            <a:ext cx="612858" cy="61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Nuvola 49"/>
          <p:cNvSpPr/>
          <p:nvPr/>
        </p:nvSpPr>
        <p:spPr>
          <a:xfrm>
            <a:off x="2914880" y="4658703"/>
            <a:ext cx="1182808" cy="57606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a:t>
            </a:r>
            <a:endParaRPr lang="it-IT" dirty="0"/>
          </a:p>
        </p:txBody>
      </p:sp>
      <p:sp>
        <p:nvSpPr>
          <p:cNvPr id="51" name="CasellaDiTesto 50"/>
          <p:cNvSpPr txBox="1"/>
          <p:nvPr/>
        </p:nvSpPr>
        <p:spPr>
          <a:xfrm>
            <a:off x="4380359" y="4301165"/>
            <a:ext cx="474810" cy="369332"/>
          </a:xfrm>
          <a:prstGeom prst="rect">
            <a:avLst/>
          </a:prstGeom>
          <a:noFill/>
        </p:spPr>
        <p:txBody>
          <a:bodyPr wrap="none" rtlCol="0">
            <a:spAutoFit/>
          </a:bodyPr>
          <a:lstStyle/>
          <a:p>
            <a:r>
              <a:rPr lang="it-IT" dirty="0" smtClean="0"/>
              <a:t>led</a:t>
            </a:r>
            <a:endParaRPr lang="en-GB" dirty="0"/>
          </a:p>
        </p:txBody>
      </p:sp>
      <p:cxnSp>
        <p:nvCxnSpPr>
          <p:cNvPr id="56" name="Connettore 1 55"/>
          <p:cNvCxnSpPr>
            <a:stCxn id="32" idx="4"/>
            <a:endCxn id="43" idx="0"/>
          </p:cNvCxnSpPr>
          <p:nvPr/>
        </p:nvCxnSpPr>
        <p:spPr>
          <a:xfrm flipH="1">
            <a:off x="2292803" y="5336714"/>
            <a:ext cx="62760" cy="396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92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sp>
        <p:nvSpPr>
          <p:cNvPr id="43" name="Rettangolo 42"/>
          <p:cNvSpPr/>
          <p:nvPr/>
        </p:nvSpPr>
        <p:spPr>
          <a:xfrm>
            <a:off x="460375" y="6021288"/>
            <a:ext cx="591829" cy="523220"/>
          </a:xfrm>
          <a:prstGeom prst="rect">
            <a:avLst/>
          </a:prstGeom>
          <a:noFill/>
        </p:spPr>
        <p:txBody>
          <a:bodyPr wrap="none" lIns="91440" tIns="45720" rIns="91440" bIns="45720">
            <a:spAutoFit/>
          </a:bodyPr>
          <a:lstStyle/>
          <a:p>
            <a:pPr algn="ctr"/>
            <a:r>
              <a:rPr lang="it-IT"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(3)</a:t>
            </a:r>
            <a:endParaRPr lang="it-IT"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9"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1368314" y="6282898"/>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grpSp>
        <p:nvGrpSpPr>
          <p:cNvPr id="59" name="Gruppo 58"/>
          <p:cNvGrpSpPr/>
          <p:nvPr/>
        </p:nvGrpSpPr>
        <p:grpSpPr>
          <a:xfrm>
            <a:off x="1513980" y="2854426"/>
            <a:ext cx="812663" cy="763297"/>
            <a:chOff x="2441713" y="1277482"/>
            <a:chExt cx="812663" cy="763297"/>
          </a:xfrm>
        </p:grpSpPr>
        <p:sp>
          <p:nvSpPr>
            <p:cNvPr id="60" name="Parallelogramma 59"/>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1" name="Ovale 60"/>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2" name="Triangolo isoscele 61"/>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3" name="Gruppo 62"/>
          <p:cNvGrpSpPr/>
          <p:nvPr/>
        </p:nvGrpSpPr>
        <p:grpSpPr>
          <a:xfrm>
            <a:off x="3825421" y="2848669"/>
            <a:ext cx="812663" cy="763297"/>
            <a:chOff x="2441713" y="1277482"/>
            <a:chExt cx="812663" cy="763297"/>
          </a:xfrm>
        </p:grpSpPr>
        <p:sp>
          <p:nvSpPr>
            <p:cNvPr id="64" name="Parallelogramma 6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5" name="Ovale 6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6" name="Triangolo isoscele 6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7" name="CasellaDiTesto 66"/>
          <p:cNvSpPr txBox="1"/>
          <p:nvPr/>
        </p:nvSpPr>
        <p:spPr>
          <a:xfrm>
            <a:off x="1427384" y="2528310"/>
            <a:ext cx="820353" cy="369332"/>
          </a:xfrm>
          <a:prstGeom prst="rect">
            <a:avLst/>
          </a:prstGeom>
          <a:noFill/>
        </p:spPr>
        <p:txBody>
          <a:bodyPr wrap="none" rtlCol="0">
            <a:spAutoFit/>
          </a:bodyPr>
          <a:lstStyle/>
          <a:p>
            <a:r>
              <a:rPr lang="it-IT" dirty="0" err="1" smtClean="0"/>
              <a:t>button</a:t>
            </a:r>
            <a:endParaRPr lang="en-GB" dirty="0"/>
          </a:p>
        </p:txBody>
      </p:sp>
      <p:sp>
        <p:nvSpPr>
          <p:cNvPr id="68" name="CasellaDiTesto 67"/>
          <p:cNvSpPr txBox="1"/>
          <p:nvPr/>
        </p:nvSpPr>
        <p:spPr>
          <a:xfrm>
            <a:off x="4008303" y="2479337"/>
            <a:ext cx="474810" cy="369332"/>
          </a:xfrm>
          <a:prstGeom prst="rect">
            <a:avLst/>
          </a:prstGeom>
          <a:noFill/>
        </p:spPr>
        <p:txBody>
          <a:bodyPr wrap="none" rtlCol="0">
            <a:spAutoFit/>
          </a:bodyPr>
          <a:lstStyle/>
          <a:p>
            <a:r>
              <a:rPr lang="it-IT" dirty="0" smtClean="0"/>
              <a:t>led</a:t>
            </a:r>
            <a:endParaRPr lang="en-GB" dirty="0"/>
          </a:p>
        </p:txBody>
      </p:sp>
      <p:cxnSp>
        <p:nvCxnSpPr>
          <p:cNvPr id="69" name="Connettore 2 68"/>
          <p:cNvCxnSpPr/>
          <p:nvPr/>
        </p:nvCxnSpPr>
        <p:spPr>
          <a:xfrm>
            <a:off x="2445734" y="3306972"/>
            <a:ext cx="1158246"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7" name="CasellaDiTesto 76"/>
          <p:cNvSpPr txBox="1"/>
          <p:nvPr/>
        </p:nvSpPr>
        <p:spPr>
          <a:xfrm>
            <a:off x="4839416" y="2854425"/>
            <a:ext cx="1272784" cy="646331"/>
          </a:xfrm>
          <a:prstGeom prst="rect">
            <a:avLst/>
          </a:prstGeom>
          <a:noFill/>
        </p:spPr>
        <p:txBody>
          <a:bodyPr wrap="none" rtlCol="0">
            <a:spAutoFit/>
          </a:bodyPr>
          <a:lstStyle/>
          <a:p>
            <a:r>
              <a:rPr lang="it-IT" dirty="0"/>
              <a:t>l</a:t>
            </a:r>
            <a:r>
              <a:rPr lang="it-IT" dirty="0" smtClean="0"/>
              <a:t>ed </a:t>
            </a:r>
            <a:r>
              <a:rPr lang="it-IT" dirty="0" err="1" smtClean="0"/>
              <a:t>is</a:t>
            </a:r>
            <a:r>
              <a:rPr lang="it-IT" dirty="0" smtClean="0"/>
              <a:t> </a:t>
            </a:r>
            <a:r>
              <a:rPr lang="it-IT" dirty="0" err="1" smtClean="0"/>
              <a:t>called</a:t>
            </a:r>
            <a:endParaRPr lang="it-IT" dirty="0" smtClean="0"/>
          </a:p>
          <a:p>
            <a:r>
              <a:rPr lang="it-IT" dirty="0" smtClean="0"/>
              <a:t>by </a:t>
            </a:r>
            <a:r>
              <a:rPr lang="it-IT" dirty="0" err="1" smtClean="0"/>
              <a:t>button</a:t>
            </a:r>
            <a:endParaRPr lang="en-GB" dirty="0"/>
          </a:p>
        </p:txBody>
      </p:sp>
      <p:grpSp>
        <p:nvGrpSpPr>
          <p:cNvPr id="78" name="Gruppo 77"/>
          <p:cNvGrpSpPr/>
          <p:nvPr/>
        </p:nvGrpSpPr>
        <p:grpSpPr>
          <a:xfrm>
            <a:off x="1408006" y="4022663"/>
            <a:ext cx="812663" cy="763297"/>
            <a:chOff x="2441713" y="1277482"/>
            <a:chExt cx="812663" cy="763297"/>
          </a:xfrm>
        </p:grpSpPr>
        <p:sp>
          <p:nvSpPr>
            <p:cNvPr id="79" name="Parallelogramma 7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0" name="Ovale 7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1" name="Triangolo isoscele 8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2" name="Gruppo 81"/>
          <p:cNvGrpSpPr/>
          <p:nvPr/>
        </p:nvGrpSpPr>
        <p:grpSpPr>
          <a:xfrm>
            <a:off x="3719447" y="4016906"/>
            <a:ext cx="812663" cy="763297"/>
            <a:chOff x="2441713" y="1277482"/>
            <a:chExt cx="812663" cy="763297"/>
          </a:xfrm>
        </p:grpSpPr>
        <p:sp>
          <p:nvSpPr>
            <p:cNvPr id="83" name="Parallelogramma 82"/>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4" name="Ovale 83"/>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5" name="Triangolo isoscele 84"/>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CasellaDiTesto 85"/>
          <p:cNvSpPr txBox="1"/>
          <p:nvPr/>
        </p:nvSpPr>
        <p:spPr>
          <a:xfrm>
            <a:off x="1321410" y="3696547"/>
            <a:ext cx="820353" cy="369332"/>
          </a:xfrm>
          <a:prstGeom prst="rect">
            <a:avLst/>
          </a:prstGeom>
          <a:noFill/>
        </p:spPr>
        <p:txBody>
          <a:bodyPr wrap="none" rtlCol="0">
            <a:spAutoFit/>
          </a:bodyPr>
          <a:lstStyle/>
          <a:p>
            <a:r>
              <a:rPr lang="it-IT" dirty="0" err="1" smtClean="0"/>
              <a:t>button</a:t>
            </a:r>
            <a:endParaRPr lang="en-GB" dirty="0"/>
          </a:p>
        </p:txBody>
      </p:sp>
      <p:sp>
        <p:nvSpPr>
          <p:cNvPr id="87" name="CasellaDiTesto 86"/>
          <p:cNvSpPr txBox="1"/>
          <p:nvPr/>
        </p:nvSpPr>
        <p:spPr>
          <a:xfrm>
            <a:off x="3902329" y="3647574"/>
            <a:ext cx="474810" cy="369332"/>
          </a:xfrm>
          <a:prstGeom prst="rect">
            <a:avLst/>
          </a:prstGeom>
          <a:noFill/>
        </p:spPr>
        <p:txBody>
          <a:bodyPr wrap="none" rtlCol="0">
            <a:spAutoFit/>
          </a:bodyPr>
          <a:lstStyle/>
          <a:p>
            <a:r>
              <a:rPr lang="it-IT" dirty="0" smtClean="0"/>
              <a:t>led</a:t>
            </a:r>
            <a:endParaRPr lang="en-GB" dirty="0"/>
          </a:p>
        </p:txBody>
      </p:sp>
      <p:sp>
        <p:nvSpPr>
          <p:cNvPr id="89" name="CasellaDiTesto 88"/>
          <p:cNvSpPr txBox="1"/>
          <p:nvPr/>
        </p:nvSpPr>
        <p:spPr>
          <a:xfrm>
            <a:off x="4733442" y="4022662"/>
            <a:ext cx="1491306" cy="646331"/>
          </a:xfrm>
          <a:prstGeom prst="rect">
            <a:avLst/>
          </a:prstGeom>
          <a:noFill/>
        </p:spPr>
        <p:txBody>
          <a:bodyPr wrap="none" rtlCol="0">
            <a:spAutoFit/>
          </a:bodyPr>
          <a:lstStyle/>
          <a:p>
            <a:r>
              <a:rPr lang="it-IT" dirty="0"/>
              <a:t>l</a:t>
            </a:r>
            <a:r>
              <a:rPr lang="it-IT" dirty="0" smtClean="0"/>
              <a:t>ed </a:t>
            </a:r>
            <a:r>
              <a:rPr lang="it-IT" dirty="0" err="1" smtClean="0"/>
              <a:t>perceives</a:t>
            </a:r>
            <a:endParaRPr lang="it-IT" dirty="0" smtClean="0"/>
          </a:p>
          <a:p>
            <a:r>
              <a:rPr lang="it-IT" dirty="0" err="1"/>
              <a:t>b</a:t>
            </a:r>
            <a:r>
              <a:rPr lang="it-IT" dirty="0" err="1" smtClean="0"/>
              <a:t>utton</a:t>
            </a:r>
            <a:r>
              <a:rPr lang="it-IT" dirty="0" smtClean="0"/>
              <a:t> </a:t>
            </a:r>
            <a:r>
              <a:rPr lang="it-IT" dirty="0" err="1" smtClean="0"/>
              <a:t>events</a:t>
            </a:r>
            <a:endParaRPr lang="en-GB" dirty="0"/>
          </a:p>
        </p:txBody>
      </p:sp>
      <p:grpSp>
        <p:nvGrpSpPr>
          <p:cNvPr id="90" name="Gruppo 89"/>
          <p:cNvGrpSpPr/>
          <p:nvPr/>
        </p:nvGrpSpPr>
        <p:grpSpPr>
          <a:xfrm>
            <a:off x="2620571" y="4291117"/>
            <a:ext cx="592487" cy="258092"/>
            <a:chOff x="5133975" y="5295900"/>
            <a:chExt cx="342900" cy="238125"/>
          </a:xfrm>
        </p:grpSpPr>
        <p:sp>
          <p:nvSpPr>
            <p:cNvPr id="91" name="Figura a mano libera 9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2" name="Figura a mano libera 9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3" name="Figura a mano libera 9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99" name="Gruppo 98"/>
          <p:cNvGrpSpPr/>
          <p:nvPr/>
        </p:nvGrpSpPr>
        <p:grpSpPr>
          <a:xfrm>
            <a:off x="1558602" y="5382167"/>
            <a:ext cx="812663" cy="763297"/>
            <a:chOff x="2441713" y="1277482"/>
            <a:chExt cx="812663" cy="763297"/>
          </a:xfrm>
        </p:grpSpPr>
        <p:sp>
          <p:nvSpPr>
            <p:cNvPr id="100" name="Parallelogramma 99"/>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1" name="Ovale 100"/>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Triangolo isoscele 101"/>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03" name="Gruppo 102"/>
          <p:cNvGrpSpPr/>
          <p:nvPr/>
        </p:nvGrpSpPr>
        <p:grpSpPr>
          <a:xfrm>
            <a:off x="5243290" y="5359099"/>
            <a:ext cx="812663" cy="763297"/>
            <a:chOff x="2441713" y="1277482"/>
            <a:chExt cx="812663" cy="763297"/>
          </a:xfrm>
        </p:grpSpPr>
        <p:sp>
          <p:nvSpPr>
            <p:cNvPr id="104" name="Parallelogramma 10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5" name="Ovale 10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6" name="Triangolo isoscele 10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07" name="Gruppo 106"/>
          <p:cNvGrpSpPr/>
          <p:nvPr/>
        </p:nvGrpSpPr>
        <p:grpSpPr>
          <a:xfrm>
            <a:off x="3436606" y="5373216"/>
            <a:ext cx="812663" cy="763297"/>
            <a:chOff x="2441713" y="1277482"/>
            <a:chExt cx="812663" cy="763297"/>
          </a:xfrm>
        </p:grpSpPr>
        <p:sp>
          <p:nvSpPr>
            <p:cNvPr id="108" name="Parallelogramma 107"/>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9" name="Ovale 108"/>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0" name="Triangolo isoscele 10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1" name="CasellaDiTesto 110"/>
          <p:cNvSpPr txBox="1"/>
          <p:nvPr/>
        </p:nvSpPr>
        <p:spPr>
          <a:xfrm>
            <a:off x="1472006" y="5056051"/>
            <a:ext cx="820353" cy="369332"/>
          </a:xfrm>
          <a:prstGeom prst="rect">
            <a:avLst/>
          </a:prstGeom>
          <a:noFill/>
        </p:spPr>
        <p:txBody>
          <a:bodyPr wrap="none" rtlCol="0">
            <a:spAutoFit/>
          </a:bodyPr>
          <a:lstStyle/>
          <a:p>
            <a:r>
              <a:rPr lang="it-IT" dirty="0" err="1" smtClean="0"/>
              <a:t>button</a:t>
            </a:r>
            <a:endParaRPr lang="en-GB" dirty="0"/>
          </a:p>
        </p:txBody>
      </p:sp>
      <p:sp>
        <p:nvSpPr>
          <p:cNvPr id="112" name="CasellaDiTesto 111"/>
          <p:cNvSpPr txBox="1"/>
          <p:nvPr/>
        </p:nvSpPr>
        <p:spPr>
          <a:xfrm>
            <a:off x="5380745" y="4968159"/>
            <a:ext cx="474810" cy="369332"/>
          </a:xfrm>
          <a:prstGeom prst="rect">
            <a:avLst/>
          </a:prstGeom>
          <a:noFill/>
        </p:spPr>
        <p:txBody>
          <a:bodyPr wrap="none" rtlCol="0">
            <a:spAutoFit/>
          </a:bodyPr>
          <a:lstStyle/>
          <a:p>
            <a:r>
              <a:rPr lang="it-IT" dirty="0" smtClean="0"/>
              <a:t>led</a:t>
            </a:r>
            <a:endParaRPr lang="en-GB" dirty="0"/>
          </a:p>
        </p:txBody>
      </p:sp>
      <p:sp>
        <p:nvSpPr>
          <p:cNvPr id="113" name="CasellaDiTesto 112"/>
          <p:cNvSpPr txBox="1"/>
          <p:nvPr/>
        </p:nvSpPr>
        <p:spPr>
          <a:xfrm>
            <a:off x="3334195" y="5003883"/>
            <a:ext cx="850169" cy="369332"/>
          </a:xfrm>
          <a:prstGeom prst="rect">
            <a:avLst/>
          </a:prstGeom>
          <a:noFill/>
        </p:spPr>
        <p:txBody>
          <a:bodyPr wrap="none" rtlCol="0">
            <a:spAutoFit/>
          </a:bodyPr>
          <a:lstStyle/>
          <a:p>
            <a:r>
              <a:rPr lang="it-IT" dirty="0" smtClean="0"/>
              <a:t>control</a:t>
            </a:r>
            <a:endParaRPr lang="en-GB" dirty="0"/>
          </a:p>
        </p:txBody>
      </p:sp>
      <p:cxnSp>
        <p:nvCxnSpPr>
          <p:cNvPr id="114" name="Connettore 2 113"/>
          <p:cNvCxnSpPr>
            <a:stCxn id="101" idx="6"/>
            <a:endCxn id="109" idx="2"/>
          </p:cNvCxnSpPr>
          <p:nvPr/>
        </p:nvCxnSpPr>
        <p:spPr>
          <a:xfrm flipV="1">
            <a:off x="2308323" y="5776473"/>
            <a:ext cx="1128283" cy="895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115" name="Connettore 2 114"/>
          <p:cNvCxnSpPr>
            <a:stCxn id="109" idx="6"/>
            <a:endCxn id="105" idx="2"/>
          </p:cNvCxnSpPr>
          <p:nvPr/>
        </p:nvCxnSpPr>
        <p:spPr>
          <a:xfrm flipV="1">
            <a:off x="4186327" y="5762356"/>
            <a:ext cx="1056963" cy="14117"/>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116" name="Gruppo 115"/>
          <p:cNvGrpSpPr/>
          <p:nvPr/>
        </p:nvGrpSpPr>
        <p:grpSpPr>
          <a:xfrm>
            <a:off x="1447838" y="1431623"/>
            <a:ext cx="812663" cy="763297"/>
            <a:chOff x="2441713" y="1277482"/>
            <a:chExt cx="812663" cy="763297"/>
          </a:xfrm>
        </p:grpSpPr>
        <p:sp>
          <p:nvSpPr>
            <p:cNvPr id="117" name="Parallelogramma 116"/>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sp>
          <p:nvSpPr>
            <p:cNvPr id="118" name="Ovale 11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19" name="Triangolo isoscele 11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grpSp>
      <p:grpSp>
        <p:nvGrpSpPr>
          <p:cNvPr id="120" name="Gruppo 119"/>
          <p:cNvGrpSpPr/>
          <p:nvPr/>
        </p:nvGrpSpPr>
        <p:grpSpPr>
          <a:xfrm>
            <a:off x="3759279" y="1425866"/>
            <a:ext cx="812663" cy="763297"/>
            <a:chOff x="2441713" y="1277482"/>
            <a:chExt cx="812663" cy="763297"/>
          </a:xfrm>
        </p:grpSpPr>
        <p:sp>
          <p:nvSpPr>
            <p:cNvPr id="121" name="Parallelogramma 12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sp>
          <p:nvSpPr>
            <p:cNvPr id="122" name="Ovale 12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23" name="Triangolo isoscele 12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grpSp>
      <p:sp>
        <p:nvSpPr>
          <p:cNvPr id="124" name="CasellaDiTesto 123"/>
          <p:cNvSpPr txBox="1"/>
          <p:nvPr/>
        </p:nvSpPr>
        <p:spPr>
          <a:xfrm>
            <a:off x="1361242" y="1105507"/>
            <a:ext cx="820353" cy="369332"/>
          </a:xfrm>
          <a:prstGeom prst="rect">
            <a:avLst/>
          </a:prstGeom>
          <a:noFill/>
        </p:spPr>
        <p:txBody>
          <a:bodyPr wrap="none" rtlCol="0">
            <a:spAutoFit/>
          </a:bodyPr>
          <a:lstStyle/>
          <a:p>
            <a:r>
              <a:rPr lang="it-IT" u="sng" dirty="0" err="1" smtClean="0"/>
              <a:t>button</a:t>
            </a:r>
            <a:endParaRPr lang="en-GB" u="sng" dirty="0"/>
          </a:p>
        </p:txBody>
      </p:sp>
      <p:sp>
        <p:nvSpPr>
          <p:cNvPr id="125" name="CasellaDiTesto 124"/>
          <p:cNvSpPr txBox="1"/>
          <p:nvPr/>
        </p:nvSpPr>
        <p:spPr>
          <a:xfrm>
            <a:off x="3942161" y="1056534"/>
            <a:ext cx="474810" cy="369332"/>
          </a:xfrm>
          <a:prstGeom prst="rect">
            <a:avLst/>
          </a:prstGeom>
          <a:noFill/>
        </p:spPr>
        <p:txBody>
          <a:bodyPr wrap="none" rtlCol="0">
            <a:spAutoFit/>
          </a:bodyPr>
          <a:lstStyle/>
          <a:p>
            <a:r>
              <a:rPr lang="it-IT" u="sng" dirty="0" smtClean="0"/>
              <a:t>led</a:t>
            </a:r>
            <a:endParaRPr lang="en-GB" u="sng" dirty="0"/>
          </a:p>
        </p:txBody>
      </p:sp>
      <p:sp>
        <p:nvSpPr>
          <p:cNvPr id="127" name="CasellaDiTesto 126"/>
          <p:cNvSpPr txBox="1"/>
          <p:nvPr/>
        </p:nvSpPr>
        <p:spPr>
          <a:xfrm>
            <a:off x="4678074" y="1431622"/>
            <a:ext cx="1618328" cy="646331"/>
          </a:xfrm>
          <a:prstGeom prst="rect">
            <a:avLst/>
          </a:prstGeom>
          <a:noFill/>
        </p:spPr>
        <p:txBody>
          <a:bodyPr wrap="none" rtlCol="0">
            <a:spAutoFit/>
          </a:bodyPr>
          <a:lstStyle/>
          <a:p>
            <a:r>
              <a:rPr lang="it-IT" u="sng" dirty="0" smtClean="0"/>
              <a:t>Polling:</a:t>
            </a:r>
          </a:p>
          <a:p>
            <a:r>
              <a:rPr lang="it-IT" u="sng" dirty="0" smtClean="0"/>
              <a:t>led </a:t>
            </a:r>
            <a:r>
              <a:rPr lang="it-IT" u="sng" dirty="0" err="1" smtClean="0"/>
              <a:t>calls</a:t>
            </a:r>
            <a:r>
              <a:rPr lang="it-IT" u="sng" dirty="0"/>
              <a:t> </a:t>
            </a:r>
            <a:r>
              <a:rPr lang="it-IT" u="sng" dirty="0" err="1" smtClean="0"/>
              <a:t>button</a:t>
            </a:r>
            <a:endParaRPr lang="en-GB" u="sng" dirty="0"/>
          </a:p>
        </p:txBody>
      </p:sp>
      <p:sp>
        <p:nvSpPr>
          <p:cNvPr id="136" name="Ovale 33">
            <a:extLst>
              <a:ext uri="{FF2B5EF4-FFF2-40B4-BE49-F238E27FC236}">
                <a16:creationId xmlns="" xmlns:a16="http://schemas.microsoft.com/office/drawing/2014/main" id="{3D0173EE-08DD-4F1E-9226-740254360410}"/>
              </a:ext>
            </a:extLst>
          </p:cNvPr>
          <p:cNvSpPr/>
          <p:nvPr/>
        </p:nvSpPr>
        <p:spPr>
          <a:xfrm>
            <a:off x="1633196" y="1837830"/>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37" name="Ovale 33">
            <a:extLst>
              <a:ext uri="{FF2B5EF4-FFF2-40B4-BE49-F238E27FC236}">
                <a16:creationId xmlns="" xmlns:a16="http://schemas.microsoft.com/office/drawing/2014/main" id="{3D0173EE-08DD-4F1E-9226-740254360410}"/>
              </a:ext>
            </a:extLst>
          </p:cNvPr>
          <p:cNvSpPr/>
          <p:nvPr/>
        </p:nvSpPr>
        <p:spPr>
          <a:xfrm>
            <a:off x="3980255" y="1819854"/>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grpSp>
        <p:nvGrpSpPr>
          <p:cNvPr id="143" name="Gruppo 142"/>
          <p:cNvGrpSpPr/>
          <p:nvPr/>
        </p:nvGrpSpPr>
        <p:grpSpPr>
          <a:xfrm flipH="1">
            <a:off x="2364164" y="1633146"/>
            <a:ext cx="1219002" cy="171025"/>
            <a:chOff x="878868" y="2985479"/>
            <a:chExt cx="787334" cy="86434"/>
          </a:xfrm>
        </p:grpSpPr>
        <p:sp>
          <p:nvSpPr>
            <p:cNvPr id="144" name="Triangolo isoscele 143"/>
            <p:cNvSpPr/>
            <p:nvPr/>
          </p:nvSpPr>
          <p:spPr>
            <a:xfrm rot="5400000" flipH="1">
              <a:off x="1553354" y="2959064"/>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145" name="Connettore 1 144"/>
            <p:cNvCxnSpPr>
              <a:endCxn id="144" idx="3"/>
            </p:cNvCxnSpPr>
            <p:nvPr/>
          </p:nvCxnSpPr>
          <p:spPr>
            <a:xfrm>
              <a:off x="878868" y="3028490"/>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6" name="Gruppo 145"/>
          <p:cNvGrpSpPr/>
          <p:nvPr/>
        </p:nvGrpSpPr>
        <p:grpSpPr>
          <a:xfrm flipH="1">
            <a:off x="2429835" y="1949432"/>
            <a:ext cx="1287793" cy="163339"/>
            <a:chOff x="4592177" y="4419530"/>
            <a:chExt cx="666895" cy="86434"/>
          </a:xfrm>
        </p:grpSpPr>
        <p:cxnSp>
          <p:nvCxnSpPr>
            <p:cNvPr id="147" name="Connettore 1 146"/>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8" name="Triangolo isoscele 147"/>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Tree>
    <p:extLst>
      <p:ext uri="{BB962C8B-B14F-4D97-AF65-F5344CB8AC3E}">
        <p14:creationId xmlns:p14="http://schemas.microsoft.com/office/powerpoint/2010/main" val="74691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3"/>
          <p:cNvGrpSpPr/>
          <p:nvPr/>
        </p:nvGrpSpPr>
        <p:grpSpPr>
          <a:xfrm>
            <a:off x="1507555" y="482689"/>
            <a:ext cx="812663" cy="763297"/>
            <a:chOff x="2441713" y="1277482"/>
            <a:chExt cx="812663" cy="763297"/>
          </a:xfrm>
        </p:grpSpPr>
        <p:sp>
          <p:nvSpPr>
            <p:cNvPr id="5" name="Parallelogramma 4"/>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 name="Ovale 5"/>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6"/>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5385500" y="473738"/>
            <a:ext cx="812663" cy="763297"/>
            <a:chOff x="2441713" y="1277482"/>
            <a:chExt cx="812663" cy="763297"/>
          </a:xfrm>
        </p:grpSpPr>
        <p:sp>
          <p:nvSpPr>
            <p:cNvPr id="9" name="Parallelogramma 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 name="Ovale 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 name="Triangolo isoscele 1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2" name="Gruppo 11"/>
          <p:cNvGrpSpPr/>
          <p:nvPr/>
        </p:nvGrpSpPr>
        <p:grpSpPr>
          <a:xfrm>
            <a:off x="3385559" y="473738"/>
            <a:ext cx="812663" cy="763297"/>
            <a:chOff x="2441713" y="1277482"/>
            <a:chExt cx="812663" cy="763297"/>
          </a:xfrm>
        </p:grpSpPr>
        <p:sp>
          <p:nvSpPr>
            <p:cNvPr id="13" name="Parallelogramma 12"/>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4" name="Ovale 13"/>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Triangolo isoscele 14"/>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6" name="CasellaDiTesto 15"/>
          <p:cNvSpPr txBox="1"/>
          <p:nvPr/>
        </p:nvSpPr>
        <p:spPr>
          <a:xfrm>
            <a:off x="1420959" y="156573"/>
            <a:ext cx="820353" cy="369332"/>
          </a:xfrm>
          <a:prstGeom prst="rect">
            <a:avLst/>
          </a:prstGeom>
          <a:noFill/>
        </p:spPr>
        <p:txBody>
          <a:bodyPr wrap="none" rtlCol="0">
            <a:spAutoFit/>
          </a:bodyPr>
          <a:lstStyle/>
          <a:p>
            <a:r>
              <a:rPr lang="it-IT" dirty="0" err="1" smtClean="0"/>
              <a:t>button</a:t>
            </a:r>
            <a:endParaRPr lang="en-GB" dirty="0"/>
          </a:p>
        </p:txBody>
      </p:sp>
      <p:sp>
        <p:nvSpPr>
          <p:cNvPr id="17" name="CasellaDiTesto 16"/>
          <p:cNvSpPr txBox="1"/>
          <p:nvPr/>
        </p:nvSpPr>
        <p:spPr>
          <a:xfrm>
            <a:off x="5581200" y="104406"/>
            <a:ext cx="474810" cy="369332"/>
          </a:xfrm>
          <a:prstGeom prst="rect">
            <a:avLst/>
          </a:prstGeom>
          <a:noFill/>
        </p:spPr>
        <p:txBody>
          <a:bodyPr wrap="none" rtlCol="0">
            <a:spAutoFit/>
          </a:bodyPr>
          <a:lstStyle/>
          <a:p>
            <a:r>
              <a:rPr lang="it-IT" dirty="0" smtClean="0"/>
              <a:t>led</a:t>
            </a:r>
            <a:endParaRPr lang="en-GB" dirty="0"/>
          </a:p>
        </p:txBody>
      </p:sp>
      <p:sp>
        <p:nvSpPr>
          <p:cNvPr id="18" name="CasellaDiTesto 17"/>
          <p:cNvSpPr txBox="1"/>
          <p:nvPr/>
        </p:nvSpPr>
        <p:spPr>
          <a:xfrm>
            <a:off x="3283148" y="104405"/>
            <a:ext cx="850169" cy="369332"/>
          </a:xfrm>
          <a:prstGeom prst="rect">
            <a:avLst/>
          </a:prstGeom>
          <a:noFill/>
        </p:spPr>
        <p:txBody>
          <a:bodyPr wrap="none" rtlCol="0">
            <a:spAutoFit/>
          </a:bodyPr>
          <a:lstStyle/>
          <a:p>
            <a:r>
              <a:rPr lang="it-IT" dirty="0" smtClean="0"/>
              <a:t>control</a:t>
            </a:r>
            <a:endParaRPr lang="en-GB" dirty="0"/>
          </a:p>
        </p:txBody>
      </p:sp>
      <p:sp>
        <p:nvSpPr>
          <p:cNvPr id="19" name="Rettangolo 18"/>
          <p:cNvSpPr/>
          <p:nvPr/>
        </p:nvSpPr>
        <p:spPr>
          <a:xfrm>
            <a:off x="1543090" y="4458494"/>
            <a:ext cx="3226108" cy="45719"/>
          </a:xfrm>
          <a:prstGeom prst="rect">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Immagin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068" y="4642477"/>
            <a:ext cx="625875" cy="417250"/>
          </a:xfrm>
          <a:prstGeom prst="rect">
            <a:avLst/>
          </a:prstGeom>
        </p:spPr>
      </p:pic>
      <p:sp>
        <p:nvSpPr>
          <p:cNvPr id="21" name="Rettangolo 20"/>
          <p:cNvSpPr/>
          <p:nvPr/>
        </p:nvSpPr>
        <p:spPr>
          <a:xfrm>
            <a:off x="1543090" y="4570961"/>
            <a:ext cx="411513" cy="468999"/>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sz="1000" dirty="0" smtClean="0">
                <a:solidFill>
                  <a:schemeClr val="tx1"/>
                </a:solidFill>
              </a:rPr>
              <a:t>click</a:t>
            </a:r>
            <a:endParaRPr lang="en-GB" sz="1000" dirty="0">
              <a:solidFill>
                <a:schemeClr val="tx1"/>
              </a:solidFill>
            </a:endParaRPr>
          </a:p>
        </p:txBody>
      </p:sp>
      <p:pic>
        <p:nvPicPr>
          <p:cNvPr id="1026" name="Picture 2" descr="LED - Basic Red 5mm | Raspberry Pi - Arduin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9001" y="4642477"/>
            <a:ext cx="504474" cy="504474"/>
          </a:xfrm>
          <a:prstGeom prst="rect">
            <a:avLst/>
          </a:prstGeom>
          <a:noFill/>
          <a:extLst>
            <a:ext uri="{909E8E84-426E-40DD-AFC4-6F175D3DCCD1}">
              <a14:hiddenFill xmlns:a14="http://schemas.microsoft.com/office/drawing/2010/main">
                <a:solidFill>
                  <a:srgbClr val="FFFFFF"/>
                </a:solidFill>
              </a14:hiddenFill>
            </a:ext>
          </a:extLst>
        </p:spPr>
      </p:pic>
      <p:sp>
        <p:nvSpPr>
          <p:cNvPr id="22" name="AutoShape 4" descr="Push button 12mm | Raspberry Pi - Arduin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 name="AutoShape 6" descr="Push button 12mm | Raspberry Pi - Arduin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 name="AutoShape 8" descr="Push button 12mm | Raspberry Pi - Arduin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1704" y="4589647"/>
            <a:ext cx="612858" cy="61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 name="Connettore 2 29"/>
          <p:cNvCxnSpPr>
            <a:stCxn id="6" idx="6"/>
            <a:endCxn id="14" idx="2"/>
          </p:cNvCxnSpPr>
          <p:nvPr/>
        </p:nvCxnSpPr>
        <p:spPr>
          <a:xfrm flipV="1">
            <a:off x="2257276" y="876995"/>
            <a:ext cx="1128283" cy="895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34" name="Connettore 2 33"/>
          <p:cNvCxnSpPr>
            <a:stCxn id="14" idx="6"/>
            <a:endCxn id="10" idx="2"/>
          </p:cNvCxnSpPr>
          <p:nvPr/>
        </p:nvCxnSpPr>
        <p:spPr>
          <a:xfrm>
            <a:off x="4135280" y="876995"/>
            <a:ext cx="125022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3" name="Rettangolo 42"/>
          <p:cNvSpPr/>
          <p:nvPr/>
        </p:nvSpPr>
        <p:spPr>
          <a:xfrm>
            <a:off x="460375" y="6021288"/>
            <a:ext cx="591829" cy="523220"/>
          </a:xfrm>
          <a:prstGeom prst="rect">
            <a:avLst/>
          </a:prstGeom>
          <a:noFill/>
        </p:spPr>
        <p:txBody>
          <a:bodyPr wrap="none" lIns="91440" tIns="45720" rIns="91440" bIns="45720">
            <a:spAutoFit/>
          </a:bodyPr>
          <a:lstStyle/>
          <a:p>
            <a:pPr algn="ctr"/>
            <a:r>
              <a:rPr lang="it-IT"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(3)</a:t>
            </a:r>
            <a:endParaRPr lang="it-IT"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5" name="CasellaDiTesto 44"/>
          <p:cNvSpPr txBox="1"/>
          <p:nvPr/>
        </p:nvSpPr>
        <p:spPr>
          <a:xfrm>
            <a:off x="5527604" y="5710669"/>
            <a:ext cx="417102" cy="338554"/>
          </a:xfrm>
          <a:prstGeom prst="rect">
            <a:avLst/>
          </a:prstGeom>
          <a:noFill/>
        </p:spPr>
        <p:txBody>
          <a:bodyPr wrap="none" rtlCol="0">
            <a:spAutoFit/>
          </a:bodyPr>
          <a:lstStyle/>
          <a:p>
            <a:r>
              <a:rPr lang="it-IT" sz="1600" b="1" dirty="0" smtClean="0">
                <a:solidFill>
                  <a:srgbClr val="C00000"/>
                </a:solidFill>
              </a:rPr>
              <a:t>(2)</a:t>
            </a:r>
            <a:endParaRPr lang="en-GB" sz="1600" b="1" dirty="0">
              <a:solidFill>
                <a:srgbClr val="C00000"/>
              </a:solidFill>
            </a:endParaRPr>
          </a:p>
        </p:txBody>
      </p:sp>
      <p:sp>
        <p:nvSpPr>
          <p:cNvPr id="46" name="CasellaDiTesto 45"/>
          <p:cNvSpPr txBox="1"/>
          <p:nvPr/>
        </p:nvSpPr>
        <p:spPr>
          <a:xfrm>
            <a:off x="7919720" y="5879946"/>
            <a:ext cx="417102" cy="338554"/>
          </a:xfrm>
          <a:prstGeom prst="rect">
            <a:avLst/>
          </a:prstGeom>
          <a:noFill/>
        </p:spPr>
        <p:txBody>
          <a:bodyPr wrap="none" rtlCol="0">
            <a:spAutoFit/>
          </a:bodyPr>
          <a:lstStyle/>
          <a:p>
            <a:r>
              <a:rPr lang="it-IT" sz="1600" b="1" dirty="0" smtClean="0">
                <a:solidFill>
                  <a:srgbClr val="C00000"/>
                </a:solidFill>
              </a:rPr>
              <a:t>(3)</a:t>
            </a:r>
            <a:endParaRPr lang="en-GB" sz="1600" b="1" dirty="0">
              <a:solidFill>
                <a:srgbClr val="C00000"/>
              </a:solidFill>
            </a:endParaRPr>
          </a:p>
        </p:txBody>
      </p:sp>
      <p:sp>
        <p:nvSpPr>
          <p:cNvPr id="49"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1368314" y="6282898"/>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grpSp>
        <p:nvGrpSpPr>
          <p:cNvPr id="58" name="Gruppo 57"/>
          <p:cNvGrpSpPr/>
          <p:nvPr/>
        </p:nvGrpSpPr>
        <p:grpSpPr>
          <a:xfrm>
            <a:off x="1604278" y="1925783"/>
            <a:ext cx="812663" cy="763297"/>
            <a:chOff x="2441713" y="1277482"/>
            <a:chExt cx="812663" cy="763297"/>
          </a:xfrm>
        </p:grpSpPr>
        <p:sp>
          <p:nvSpPr>
            <p:cNvPr id="59" name="Parallelogramma 5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0" name="Ovale 5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1" name="Triangolo isoscele 6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2" name="Gruppo 61"/>
          <p:cNvGrpSpPr/>
          <p:nvPr/>
        </p:nvGrpSpPr>
        <p:grpSpPr>
          <a:xfrm>
            <a:off x="5482223" y="1916832"/>
            <a:ext cx="812663" cy="763297"/>
            <a:chOff x="2441713" y="1277482"/>
            <a:chExt cx="812663" cy="763297"/>
          </a:xfrm>
        </p:grpSpPr>
        <p:sp>
          <p:nvSpPr>
            <p:cNvPr id="63" name="Parallelogramma 62"/>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4" name="Ovale 63"/>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Triangolo isoscele 64"/>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6" name="Gruppo 65"/>
          <p:cNvGrpSpPr/>
          <p:nvPr/>
        </p:nvGrpSpPr>
        <p:grpSpPr>
          <a:xfrm>
            <a:off x="3482282" y="1916832"/>
            <a:ext cx="812663" cy="763297"/>
            <a:chOff x="2441713" y="1277482"/>
            <a:chExt cx="812663" cy="763297"/>
          </a:xfrm>
        </p:grpSpPr>
        <p:sp>
          <p:nvSpPr>
            <p:cNvPr id="67" name="Parallelogramma 66"/>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8" name="Ovale 6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9" name="Triangolo isoscele 6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70" name="CasellaDiTesto 69"/>
          <p:cNvSpPr txBox="1"/>
          <p:nvPr/>
        </p:nvSpPr>
        <p:spPr>
          <a:xfrm>
            <a:off x="1517682" y="1599667"/>
            <a:ext cx="820353" cy="369332"/>
          </a:xfrm>
          <a:prstGeom prst="rect">
            <a:avLst/>
          </a:prstGeom>
          <a:noFill/>
        </p:spPr>
        <p:txBody>
          <a:bodyPr wrap="none" rtlCol="0">
            <a:spAutoFit/>
          </a:bodyPr>
          <a:lstStyle/>
          <a:p>
            <a:r>
              <a:rPr lang="it-IT" dirty="0" err="1" smtClean="0"/>
              <a:t>button</a:t>
            </a:r>
            <a:endParaRPr lang="en-GB" dirty="0"/>
          </a:p>
        </p:txBody>
      </p:sp>
      <p:sp>
        <p:nvSpPr>
          <p:cNvPr id="71" name="CasellaDiTesto 70"/>
          <p:cNvSpPr txBox="1"/>
          <p:nvPr/>
        </p:nvSpPr>
        <p:spPr>
          <a:xfrm>
            <a:off x="5677923" y="1547500"/>
            <a:ext cx="474810" cy="369332"/>
          </a:xfrm>
          <a:prstGeom prst="rect">
            <a:avLst/>
          </a:prstGeom>
          <a:noFill/>
        </p:spPr>
        <p:txBody>
          <a:bodyPr wrap="none" rtlCol="0">
            <a:spAutoFit/>
          </a:bodyPr>
          <a:lstStyle/>
          <a:p>
            <a:r>
              <a:rPr lang="it-IT" dirty="0" smtClean="0"/>
              <a:t>led</a:t>
            </a:r>
            <a:endParaRPr lang="en-GB" dirty="0"/>
          </a:p>
        </p:txBody>
      </p:sp>
      <p:sp>
        <p:nvSpPr>
          <p:cNvPr id="72" name="CasellaDiTesto 71"/>
          <p:cNvSpPr txBox="1"/>
          <p:nvPr/>
        </p:nvSpPr>
        <p:spPr>
          <a:xfrm>
            <a:off x="3379871" y="1547499"/>
            <a:ext cx="850169" cy="369332"/>
          </a:xfrm>
          <a:prstGeom prst="rect">
            <a:avLst/>
          </a:prstGeom>
          <a:noFill/>
        </p:spPr>
        <p:txBody>
          <a:bodyPr wrap="none" rtlCol="0">
            <a:spAutoFit/>
          </a:bodyPr>
          <a:lstStyle/>
          <a:p>
            <a:r>
              <a:rPr lang="it-IT" dirty="0" smtClean="0"/>
              <a:t>control</a:t>
            </a:r>
            <a:endParaRPr lang="en-GB" dirty="0"/>
          </a:p>
        </p:txBody>
      </p:sp>
      <p:cxnSp>
        <p:nvCxnSpPr>
          <p:cNvPr id="74" name="Connettore 2 73"/>
          <p:cNvCxnSpPr>
            <a:stCxn id="68" idx="6"/>
            <a:endCxn id="64" idx="2"/>
          </p:cNvCxnSpPr>
          <p:nvPr/>
        </p:nvCxnSpPr>
        <p:spPr>
          <a:xfrm>
            <a:off x="4232003" y="2320089"/>
            <a:ext cx="125022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75" name="Gruppo 74"/>
          <p:cNvGrpSpPr/>
          <p:nvPr/>
        </p:nvGrpSpPr>
        <p:grpSpPr>
          <a:xfrm>
            <a:off x="2620571" y="2191043"/>
            <a:ext cx="592487" cy="258092"/>
            <a:chOff x="5133975" y="5295900"/>
            <a:chExt cx="342900" cy="238125"/>
          </a:xfrm>
        </p:grpSpPr>
        <p:sp>
          <p:nvSpPr>
            <p:cNvPr id="76" name="Figura a mano libera 7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Figura a mano libera 7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3" name="Gruppo 82"/>
          <p:cNvGrpSpPr/>
          <p:nvPr/>
        </p:nvGrpSpPr>
        <p:grpSpPr>
          <a:xfrm>
            <a:off x="3658972" y="3446415"/>
            <a:ext cx="812663" cy="763297"/>
            <a:chOff x="2441713" y="1277482"/>
            <a:chExt cx="812663" cy="763297"/>
          </a:xfrm>
        </p:grpSpPr>
        <p:sp>
          <p:nvSpPr>
            <p:cNvPr id="84" name="Parallelogramma 8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5" name="Ovale 8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6" name="Triangolo isoscele 8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7" name="Gruppo 86"/>
          <p:cNvGrpSpPr/>
          <p:nvPr/>
        </p:nvGrpSpPr>
        <p:grpSpPr>
          <a:xfrm>
            <a:off x="1659031" y="3446415"/>
            <a:ext cx="812663" cy="763297"/>
            <a:chOff x="2441713" y="1277482"/>
            <a:chExt cx="812663" cy="763297"/>
          </a:xfrm>
        </p:grpSpPr>
        <p:sp>
          <p:nvSpPr>
            <p:cNvPr id="88" name="Parallelogramma 87"/>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9" name="Ovale 88"/>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90" name="Triangolo isoscele 8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92" name="CasellaDiTesto 91"/>
          <p:cNvSpPr txBox="1"/>
          <p:nvPr/>
        </p:nvSpPr>
        <p:spPr>
          <a:xfrm>
            <a:off x="3854672" y="3077083"/>
            <a:ext cx="474810" cy="369332"/>
          </a:xfrm>
          <a:prstGeom prst="rect">
            <a:avLst/>
          </a:prstGeom>
          <a:noFill/>
        </p:spPr>
        <p:txBody>
          <a:bodyPr wrap="none" rtlCol="0">
            <a:spAutoFit/>
          </a:bodyPr>
          <a:lstStyle/>
          <a:p>
            <a:r>
              <a:rPr lang="it-IT" dirty="0" smtClean="0"/>
              <a:t>led</a:t>
            </a:r>
            <a:endParaRPr lang="en-GB" dirty="0"/>
          </a:p>
        </p:txBody>
      </p:sp>
      <p:sp>
        <p:nvSpPr>
          <p:cNvPr id="93" name="CasellaDiTesto 92"/>
          <p:cNvSpPr txBox="1"/>
          <p:nvPr/>
        </p:nvSpPr>
        <p:spPr>
          <a:xfrm>
            <a:off x="1556620" y="3077082"/>
            <a:ext cx="850169" cy="369332"/>
          </a:xfrm>
          <a:prstGeom prst="rect">
            <a:avLst/>
          </a:prstGeom>
          <a:noFill/>
        </p:spPr>
        <p:txBody>
          <a:bodyPr wrap="none" rtlCol="0">
            <a:spAutoFit/>
          </a:bodyPr>
          <a:lstStyle/>
          <a:p>
            <a:r>
              <a:rPr lang="it-IT" dirty="0" smtClean="0"/>
              <a:t>control</a:t>
            </a:r>
            <a:endParaRPr lang="en-GB" dirty="0"/>
          </a:p>
        </p:txBody>
      </p:sp>
      <p:cxnSp>
        <p:nvCxnSpPr>
          <p:cNvPr id="94" name="Connettore 2 93"/>
          <p:cNvCxnSpPr>
            <a:stCxn id="89" idx="6"/>
            <a:endCxn id="85" idx="2"/>
          </p:cNvCxnSpPr>
          <p:nvPr/>
        </p:nvCxnSpPr>
        <p:spPr>
          <a:xfrm>
            <a:off x="2408752" y="3849672"/>
            <a:ext cx="125022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9" name="Ovale 33">
            <a:extLst>
              <a:ext uri="{FF2B5EF4-FFF2-40B4-BE49-F238E27FC236}">
                <a16:creationId xmlns="" xmlns:a16="http://schemas.microsoft.com/office/drawing/2014/main" id="{3D0173EE-08DD-4F1E-9226-740254360410}"/>
              </a:ext>
            </a:extLst>
          </p:cNvPr>
          <p:cNvSpPr/>
          <p:nvPr/>
        </p:nvSpPr>
        <p:spPr>
          <a:xfrm>
            <a:off x="1812132" y="4149054"/>
            <a:ext cx="151429" cy="126112"/>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0" name="Ovale 33">
            <a:extLst>
              <a:ext uri="{FF2B5EF4-FFF2-40B4-BE49-F238E27FC236}">
                <a16:creationId xmlns="" xmlns:a16="http://schemas.microsoft.com/office/drawing/2014/main" id="{3D0173EE-08DD-4F1E-9226-740254360410}"/>
              </a:ext>
            </a:extLst>
          </p:cNvPr>
          <p:cNvSpPr/>
          <p:nvPr/>
        </p:nvSpPr>
        <p:spPr>
          <a:xfrm>
            <a:off x="3812393" y="3845111"/>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01" name="Connettore 2 100"/>
          <p:cNvCxnSpPr>
            <a:stCxn id="100" idx="4"/>
            <a:endCxn id="20" idx="0"/>
          </p:cNvCxnSpPr>
          <p:nvPr/>
        </p:nvCxnSpPr>
        <p:spPr>
          <a:xfrm>
            <a:off x="3961952" y="4138028"/>
            <a:ext cx="402054" cy="504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Connettore 1 101"/>
          <p:cNvCxnSpPr>
            <a:stCxn id="99" idx="4"/>
            <a:endCxn id="21" idx="0"/>
          </p:cNvCxnSpPr>
          <p:nvPr/>
        </p:nvCxnSpPr>
        <p:spPr>
          <a:xfrm flipH="1">
            <a:off x="1748847" y="4275166"/>
            <a:ext cx="139000" cy="295795"/>
          </a:xfrm>
          <a:prstGeom prst="line">
            <a:avLst/>
          </a:prstGeom>
        </p:spPr>
        <p:style>
          <a:lnRef idx="1">
            <a:schemeClr val="accent1"/>
          </a:lnRef>
          <a:fillRef idx="0">
            <a:schemeClr val="accent1"/>
          </a:fillRef>
          <a:effectRef idx="0">
            <a:schemeClr val="accent1"/>
          </a:effectRef>
          <a:fontRef idx="minor">
            <a:schemeClr val="tx1"/>
          </a:fontRef>
        </p:style>
      </p:cxnSp>
      <p:sp>
        <p:nvSpPr>
          <p:cNvPr id="105" name="Ovale 33">
            <a:extLst>
              <a:ext uri="{FF2B5EF4-FFF2-40B4-BE49-F238E27FC236}">
                <a16:creationId xmlns="" xmlns:a16="http://schemas.microsoft.com/office/drawing/2014/main" id="{3D0173EE-08DD-4F1E-9226-740254360410}"/>
              </a:ext>
            </a:extLst>
          </p:cNvPr>
          <p:cNvSpPr/>
          <p:nvPr/>
        </p:nvSpPr>
        <p:spPr>
          <a:xfrm>
            <a:off x="1759878" y="3849672"/>
            <a:ext cx="299118" cy="292917"/>
          </a:xfrm>
          <a:prstGeom prst="ellipse">
            <a:avLst/>
          </a:prstGeom>
          <a:solidFill>
            <a:srgbClr val="66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8" name="CasellaDiTesto 107"/>
          <p:cNvSpPr txBox="1"/>
          <p:nvPr/>
        </p:nvSpPr>
        <p:spPr>
          <a:xfrm>
            <a:off x="1991137" y="3849672"/>
            <a:ext cx="572593" cy="261610"/>
          </a:xfrm>
          <a:prstGeom prst="rect">
            <a:avLst/>
          </a:prstGeom>
          <a:noFill/>
        </p:spPr>
        <p:txBody>
          <a:bodyPr wrap="none" rtlCol="0">
            <a:spAutoFit/>
          </a:bodyPr>
          <a:lstStyle/>
          <a:p>
            <a:r>
              <a:rPr lang="it-IT" sz="1050" dirty="0" err="1" smtClean="0"/>
              <a:t>button</a:t>
            </a:r>
            <a:endParaRPr lang="en-GB" sz="1050" dirty="0"/>
          </a:p>
        </p:txBody>
      </p:sp>
    </p:spTree>
    <p:extLst>
      <p:ext uri="{BB962C8B-B14F-4D97-AF65-F5344CB8AC3E}">
        <p14:creationId xmlns:p14="http://schemas.microsoft.com/office/powerpoint/2010/main" val="3310273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99" y="309947"/>
            <a:ext cx="1872208" cy="1396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uppo 4"/>
          <p:cNvGrpSpPr/>
          <p:nvPr/>
        </p:nvGrpSpPr>
        <p:grpSpPr>
          <a:xfrm>
            <a:off x="913003" y="2071544"/>
            <a:ext cx="812663" cy="763297"/>
            <a:chOff x="2441713" y="1277482"/>
            <a:chExt cx="812663" cy="763297"/>
          </a:xfrm>
        </p:grpSpPr>
        <p:sp>
          <p:nvSpPr>
            <p:cNvPr id="6" name="Parallelogramma 5"/>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7" name="Ovale 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 name="Triangolo isoscele 7"/>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9" name="CasellaDiTesto 8"/>
          <p:cNvSpPr txBox="1"/>
          <p:nvPr/>
        </p:nvSpPr>
        <p:spPr>
          <a:xfrm>
            <a:off x="829947" y="1745428"/>
            <a:ext cx="1006686" cy="369332"/>
          </a:xfrm>
          <a:prstGeom prst="rect">
            <a:avLst/>
          </a:prstGeom>
          <a:noFill/>
        </p:spPr>
        <p:txBody>
          <a:bodyPr wrap="none" rtlCol="0">
            <a:spAutoFit/>
          </a:bodyPr>
          <a:lstStyle/>
          <a:p>
            <a:r>
              <a:rPr lang="it-IT" dirty="0" err="1" smtClean="0"/>
              <a:t>frontend</a:t>
            </a:r>
            <a:endParaRPr lang="en-GB" dirty="0"/>
          </a:p>
        </p:txBody>
      </p:sp>
      <p:sp>
        <p:nvSpPr>
          <p:cNvPr id="10" name="CasellaDiTesto 9"/>
          <p:cNvSpPr txBox="1"/>
          <p:nvPr/>
        </p:nvSpPr>
        <p:spPr>
          <a:xfrm>
            <a:off x="2873323" y="867237"/>
            <a:ext cx="952248" cy="369332"/>
          </a:xfrm>
          <a:prstGeom prst="rect">
            <a:avLst/>
          </a:prstGeom>
          <a:noFill/>
        </p:spPr>
        <p:txBody>
          <a:bodyPr wrap="none" rtlCol="0">
            <a:spAutoFit/>
          </a:bodyPr>
          <a:lstStyle/>
          <a:p>
            <a:r>
              <a:rPr lang="it-IT" dirty="0" smtClean="0"/>
              <a:t>browser</a:t>
            </a:r>
            <a:endParaRPr lang="en-GB" dirty="0"/>
          </a:p>
        </p:txBody>
      </p:sp>
      <p:grpSp>
        <p:nvGrpSpPr>
          <p:cNvPr id="11" name="Gruppo 10"/>
          <p:cNvGrpSpPr/>
          <p:nvPr/>
        </p:nvGrpSpPr>
        <p:grpSpPr>
          <a:xfrm>
            <a:off x="4811620" y="1999045"/>
            <a:ext cx="812663" cy="763297"/>
            <a:chOff x="2441713" y="1277482"/>
            <a:chExt cx="812663" cy="763297"/>
          </a:xfrm>
        </p:grpSpPr>
        <p:sp>
          <p:nvSpPr>
            <p:cNvPr id="12" name="Parallelogramma 11"/>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3" name="Ovale 12"/>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4" name="Triangolo isoscele 13"/>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5" name="Gruppo 14"/>
          <p:cNvGrpSpPr/>
          <p:nvPr/>
        </p:nvGrpSpPr>
        <p:grpSpPr>
          <a:xfrm>
            <a:off x="3191237" y="1999045"/>
            <a:ext cx="812663" cy="763297"/>
            <a:chOff x="2441713" y="1277482"/>
            <a:chExt cx="812663" cy="763297"/>
          </a:xfrm>
        </p:grpSpPr>
        <p:sp>
          <p:nvSpPr>
            <p:cNvPr id="16" name="Parallelogramma 15"/>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7" name="Ovale 1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Triangolo isoscele 17"/>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CasellaDiTesto 18"/>
          <p:cNvSpPr txBox="1"/>
          <p:nvPr/>
        </p:nvSpPr>
        <p:spPr>
          <a:xfrm>
            <a:off x="5007320" y="1629713"/>
            <a:ext cx="474810" cy="369332"/>
          </a:xfrm>
          <a:prstGeom prst="rect">
            <a:avLst/>
          </a:prstGeom>
          <a:noFill/>
        </p:spPr>
        <p:txBody>
          <a:bodyPr wrap="none" rtlCol="0">
            <a:spAutoFit/>
          </a:bodyPr>
          <a:lstStyle/>
          <a:p>
            <a:r>
              <a:rPr lang="it-IT" dirty="0" smtClean="0"/>
              <a:t>led</a:t>
            </a:r>
            <a:endParaRPr lang="en-GB" dirty="0"/>
          </a:p>
        </p:txBody>
      </p:sp>
      <p:sp>
        <p:nvSpPr>
          <p:cNvPr id="20" name="CasellaDiTesto 19"/>
          <p:cNvSpPr txBox="1"/>
          <p:nvPr/>
        </p:nvSpPr>
        <p:spPr>
          <a:xfrm>
            <a:off x="3088826" y="1629712"/>
            <a:ext cx="850169" cy="369332"/>
          </a:xfrm>
          <a:prstGeom prst="rect">
            <a:avLst/>
          </a:prstGeom>
          <a:noFill/>
        </p:spPr>
        <p:txBody>
          <a:bodyPr wrap="none" rtlCol="0">
            <a:spAutoFit/>
          </a:bodyPr>
          <a:lstStyle/>
          <a:p>
            <a:r>
              <a:rPr lang="it-IT" dirty="0" smtClean="0"/>
              <a:t>control</a:t>
            </a:r>
            <a:endParaRPr lang="en-GB" dirty="0"/>
          </a:p>
        </p:txBody>
      </p:sp>
      <p:cxnSp>
        <p:nvCxnSpPr>
          <p:cNvPr id="21" name="Connettore 2 20"/>
          <p:cNvCxnSpPr>
            <a:stCxn id="17" idx="6"/>
            <a:endCxn id="13" idx="2"/>
          </p:cNvCxnSpPr>
          <p:nvPr/>
        </p:nvCxnSpPr>
        <p:spPr>
          <a:xfrm>
            <a:off x="3940958" y="2402302"/>
            <a:ext cx="870662"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2" name="Nuvola 21"/>
          <p:cNvSpPr/>
          <p:nvPr/>
        </p:nvSpPr>
        <p:spPr>
          <a:xfrm>
            <a:off x="1662723" y="2098246"/>
            <a:ext cx="1528513" cy="57606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a:t>
            </a:r>
            <a:endParaRPr lang="it-IT" dirty="0"/>
          </a:p>
        </p:txBody>
      </p:sp>
    </p:spTree>
    <p:extLst>
      <p:ext uri="{BB962C8B-B14F-4D97-AF65-F5344CB8AC3E}">
        <p14:creationId xmlns:p14="http://schemas.microsoft.com/office/powerpoint/2010/main" val="2419082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smtClean="0"/>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52</a:t>
            </a:fld>
            <a:endParaRPr lang="it-IT"/>
          </a:p>
        </p:txBody>
      </p:sp>
      <p:sp>
        <p:nvSpPr>
          <p:cNvPr id="9" name="Rettangolo 8"/>
          <p:cNvSpPr/>
          <p:nvPr/>
        </p:nvSpPr>
        <p:spPr>
          <a:xfrm>
            <a:off x="6948264" y="0"/>
            <a:ext cx="1555298" cy="923330"/>
          </a:xfrm>
          <a:prstGeom prst="rect">
            <a:avLst/>
          </a:prstGeom>
          <a:noFill/>
        </p:spPr>
        <p:txBody>
          <a:bodyPr wrap="none" lIns="91440" tIns="45720" rIns="91440" bIns="45720">
            <a:spAutoFit/>
          </a:bodyPr>
          <a:lstStyle/>
          <a:p>
            <a:pPr algn="ctr"/>
            <a:r>
              <a:rPr lang="it-IT"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MVC</a:t>
            </a:r>
            <a:endPar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Rettangolo 7"/>
          <p:cNvSpPr/>
          <p:nvPr/>
        </p:nvSpPr>
        <p:spPr>
          <a:xfrm>
            <a:off x="123059" y="810945"/>
            <a:ext cx="9020941" cy="923330"/>
          </a:xfrm>
          <a:prstGeom prst="rect">
            <a:avLst/>
          </a:prstGeom>
        </p:spPr>
        <p:txBody>
          <a:bodyPr wrap="square">
            <a:spAutoFit/>
          </a:bodyPr>
          <a:lstStyle/>
          <a:p>
            <a:pPr fontAlgn="base"/>
            <a:r>
              <a:rPr lang="en-US" dirty="0"/>
              <a:t>The </a:t>
            </a:r>
            <a:r>
              <a:rPr lang="en-US" b="1" dirty="0">
                <a:solidFill>
                  <a:srgbClr val="C00000"/>
                </a:solidFill>
              </a:rPr>
              <a:t>Model-</a:t>
            </a:r>
            <a:r>
              <a:rPr lang="en-US" b="1" dirty="0" err="1">
                <a:solidFill>
                  <a:srgbClr val="C00000"/>
                </a:solidFill>
              </a:rPr>
              <a:t>VIew</a:t>
            </a:r>
            <a:r>
              <a:rPr lang="en-US" b="1" dirty="0">
                <a:solidFill>
                  <a:srgbClr val="C00000"/>
                </a:solidFill>
              </a:rPr>
              <a:t>-Controller macro pattern </a:t>
            </a:r>
            <a:r>
              <a:rPr lang="en-US" dirty="0"/>
              <a:t>provides a framework for the structured division of responsibility between people and software in </a:t>
            </a:r>
            <a:r>
              <a:rPr lang="en-US" dirty="0" err="1"/>
              <a:t>IoT</a:t>
            </a:r>
            <a:r>
              <a:rPr lang="en-US" dirty="0"/>
              <a:t> applications. It also provides a framework for high level interoperability between data sources, control elements, and UI elements.</a:t>
            </a:r>
          </a:p>
        </p:txBody>
      </p:sp>
      <p:pic>
        <p:nvPicPr>
          <p:cNvPr id="11" name="Picture 2" descr="https://lh4.googleusercontent.com/8vy57G6WJYC5sC24qI2Lfo-5vI18V5PCJibygU_xtwO3hezI8IP1jWpEQW4LBrAtsM6reFeiB2C22af2L3MG_u2Y2WbFY4LRcoFnzQFO-PuTCw9XAIt3PwF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59" y="1916832"/>
            <a:ext cx="5128679" cy="4248472"/>
          </a:xfrm>
          <a:prstGeom prst="rect">
            <a:avLst/>
          </a:prstGeom>
          <a:noFill/>
          <a:extLst>
            <a:ext uri="{909E8E84-426E-40DD-AFC4-6F175D3DCCD1}">
              <a14:hiddenFill xmlns:a14="http://schemas.microsoft.com/office/drawing/2010/main">
                <a:solidFill>
                  <a:srgbClr val="FFFFFF"/>
                </a:solidFill>
              </a14:hiddenFill>
            </a:ext>
          </a:extLst>
        </p:spPr>
      </p:pic>
      <p:sp>
        <p:nvSpPr>
          <p:cNvPr id="12" name="Rettangolo 11"/>
          <p:cNvSpPr/>
          <p:nvPr/>
        </p:nvSpPr>
        <p:spPr>
          <a:xfrm>
            <a:off x="5278743" y="2564904"/>
            <a:ext cx="3744416" cy="3416320"/>
          </a:xfrm>
          <a:prstGeom prst="rect">
            <a:avLst/>
          </a:prstGeom>
        </p:spPr>
        <p:txBody>
          <a:bodyPr wrap="square">
            <a:spAutoFit/>
          </a:bodyPr>
          <a:lstStyle/>
          <a:p>
            <a:r>
              <a:rPr lang="en-US" dirty="0"/>
              <a:t>The</a:t>
            </a:r>
            <a:r>
              <a:rPr lang="en-US" b="1" dirty="0" smtClean="0">
                <a:solidFill>
                  <a:srgbClr val="C00000"/>
                </a:solidFill>
              </a:rPr>
              <a:t> Model</a:t>
            </a:r>
            <a:r>
              <a:rPr lang="en-US" dirty="0" smtClean="0"/>
              <a:t> </a:t>
            </a:r>
            <a:r>
              <a:rPr lang="en-US" dirty="0"/>
              <a:t>is a representation or an </a:t>
            </a:r>
            <a:r>
              <a:rPr lang="en-US" dirty="0">
                <a:solidFill>
                  <a:srgbClr val="FF0000"/>
                </a:solidFill>
              </a:rPr>
              <a:t>abstraction</a:t>
            </a:r>
            <a:r>
              <a:rPr lang="en-US" dirty="0"/>
              <a:t> of the physical things and their attributes, which </a:t>
            </a:r>
            <a:r>
              <a:rPr lang="en-US" i="1" dirty="0"/>
              <a:t>informs</a:t>
            </a:r>
            <a:r>
              <a:rPr lang="en-US" dirty="0"/>
              <a:t> a Controller. </a:t>
            </a:r>
            <a:endParaRPr lang="en-US" dirty="0" smtClean="0"/>
          </a:p>
          <a:p>
            <a:r>
              <a:rPr lang="en-US" dirty="0" smtClean="0"/>
              <a:t>The </a:t>
            </a:r>
            <a:r>
              <a:rPr lang="en-US" b="1" dirty="0">
                <a:solidFill>
                  <a:srgbClr val="C00000"/>
                </a:solidFill>
              </a:rPr>
              <a:t>Controller</a:t>
            </a:r>
            <a:r>
              <a:rPr lang="en-US" dirty="0">
                <a:solidFill>
                  <a:srgbClr val="C00000"/>
                </a:solidFill>
              </a:rPr>
              <a:t> </a:t>
            </a:r>
            <a:r>
              <a:rPr lang="en-US" dirty="0"/>
              <a:t>is </a:t>
            </a:r>
            <a:r>
              <a:rPr lang="en-US" dirty="0" smtClean="0"/>
              <a:t> software </a:t>
            </a:r>
            <a:r>
              <a:rPr lang="en-US" dirty="0"/>
              <a:t>which makes </a:t>
            </a:r>
            <a:r>
              <a:rPr lang="en-US" i="1" dirty="0"/>
              <a:t>actuation</a:t>
            </a:r>
            <a:r>
              <a:rPr lang="en-US" dirty="0"/>
              <a:t> decisions based on the information, and sends actuation commands to the thing using it’s modeled affordances. </a:t>
            </a:r>
            <a:endParaRPr lang="en-US" dirty="0" smtClean="0"/>
          </a:p>
          <a:p>
            <a:r>
              <a:rPr lang="en-US" b="1" i="1" dirty="0" smtClean="0"/>
              <a:t>The </a:t>
            </a:r>
            <a:r>
              <a:rPr lang="en-US" b="1" i="1" dirty="0"/>
              <a:t>software goal is to maintain a desired state of the thing through it’s model.</a:t>
            </a:r>
          </a:p>
        </p:txBody>
      </p:sp>
    </p:spTree>
    <p:extLst>
      <p:ext uri="{BB962C8B-B14F-4D97-AF65-F5344CB8AC3E}">
        <p14:creationId xmlns:p14="http://schemas.microsoft.com/office/powerpoint/2010/main" val="12653513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SISTEMI: una visione ‘olistica’</a:t>
            </a:r>
            <a:endParaRPr lang="en-GB" dirty="0"/>
          </a:p>
        </p:txBody>
      </p:sp>
      <p:sp>
        <p:nvSpPr>
          <p:cNvPr id="5" name="Segnaposto contenuto 4"/>
          <p:cNvSpPr>
            <a:spLocks noGrp="1"/>
          </p:cNvSpPr>
          <p:nvPr>
            <p:ph idx="1"/>
          </p:nvPr>
        </p:nvSpPr>
        <p:spPr>
          <a:xfrm>
            <a:off x="457200" y="1600201"/>
            <a:ext cx="8229600" cy="2188840"/>
          </a:xfrm>
        </p:spPr>
        <p:txBody>
          <a:bodyPr>
            <a:normAutofit/>
          </a:bodyPr>
          <a:lstStyle/>
          <a:p>
            <a:r>
              <a:rPr lang="it-IT" dirty="0" smtClean="0"/>
              <a:t>VISTE DI UN SISTEMA</a:t>
            </a:r>
          </a:p>
          <a:p>
            <a:pPr lvl="1"/>
            <a:r>
              <a:rPr lang="it-IT" dirty="0" smtClean="0"/>
              <a:t>Dal di fuori (cosa fa)</a:t>
            </a:r>
          </a:p>
          <a:p>
            <a:pPr lvl="1"/>
            <a:r>
              <a:rPr lang="it-IT" dirty="0" smtClean="0"/>
              <a:t>Dal di dentro (come è fatto)</a:t>
            </a:r>
          </a:p>
          <a:p>
            <a:r>
              <a:rPr lang="it-IT" dirty="0"/>
              <a:t>ARCHITETTURA ESAGONALE</a:t>
            </a:r>
          </a:p>
          <a:p>
            <a:pPr lvl="1"/>
            <a:endParaRPr lang="it-IT" dirty="0" smtClean="0"/>
          </a:p>
          <a:p>
            <a:endParaRPr lang="en-GB" dirty="0"/>
          </a:p>
        </p:txBody>
      </p:sp>
      <p:sp>
        <p:nvSpPr>
          <p:cNvPr id="2" name="Segnaposto piè di pagina 1"/>
          <p:cNvSpPr>
            <a:spLocks noGrp="1"/>
          </p:cNvSpPr>
          <p:nvPr>
            <p:ph type="ftr" sz="quarter" idx="11"/>
          </p:nvPr>
        </p:nvSpPr>
        <p:spPr/>
        <p:txBody>
          <a:bodyPr/>
          <a:lstStyle/>
          <a:p>
            <a:r>
              <a:rPr lang="it-IT" smtClean="0"/>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53</a:t>
            </a:fld>
            <a:endParaRPr lang="it-IT"/>
          </a:p>
        </p:txBody>
      </p:sp>
      <p:sp>
        <p:nvSpPr>
          <p:cNvPr id="6" name="Rettangolo 5"/>
          <p:cNvSpPr/>
          <p:nvPr/>
        </p:nvSpPr>
        <p:spPr>
          <a:xfrm>
            <a:off x="539552" y="3717032"/>
            <a:ext cx="4104456" cy="1477328"/>
          </a:xfrm>
          <a:prstGeom prst="rect">
            <a:avLst/>
          </a:prstGeom>
        </p:spPr>
        <p:txBody>
          <a:bodyPr wrap="square">
            <a:spAutoFit/>
          </a:bodyPr>
          <a:lstStyle/>
          <a:p>
            <a:r>
              <a:rPr lang="en-GB" dirty="0"/>
              <a:t>The connection between the </a:t>
            </a:r>
            <a:r>
              <a:rPr lang="en-GB" i="1" dirty="0"/>
              <a:t>inside </a:t>
            </a:r>
            <a:r>
              <a:rPr lang="en-GB" dirty="0"/>
              <a:t>and the </a:t>
            </a:r>
            <a:r>
              <a:rPr lang="en-GB" i="1" dirty="0"/>
              <a:t>outside </a:t>
            </a:r>
            <a:r>
              <a:rPr lang="en-GB" dirty="0"/>
              <a:t>part of the system is realized via abstractions called </a:t>
            </a:r>
            <a:r>
              <a:rPr lang="en-GB" i="1" dirty="0"/>
              <a:t>ports</a:t>
            </a:r>
            <a:r>
              <a:rPr lang="en-GB" dirty="0"/>
              <a:t> and their implementation counterparts called </a:t>
            </a:r>
            <a:r>
              <a:rPr lang="en-GB" i="1" dirty="0"/>
              <a:t>adapters</a:t>
            </a:r>
            <a:r>
              <a:rPr lang="en-GB" dirty="0"/>
              <a:t>.</a:t>
            </a:r>
            <a:endParaRPr lang="it-IT" dirty="0"/>
          </a:p>
        </p:txBody>
      </p:sp>
      <p:pic>
        <p:nvPicPr>
          <p:cNvPr id="7" name="Immagin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3068960"/>
            <a:ext cx="3196024" cy="3128903"/>
          </a:xfrm>
          <a:prstGeom prst="rect">
            <a:avLst/>
          </a:prstGeom>
        </p:spPr>
      </p:pic>
    </p:spTree>
    <p:extLst>
      <p:ext uri="{BB962C8B-B14F-4D97-AF65-F5344CB8AC3E}">
        <p14:creationId xmlns:p14="http://schemas.microsoft.com/office/powerpoint/2010/main" val="2579288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Hexagonal Architecture</a:t>
            </a:r>
            <a:br>
              <a:rPr lang="en-GB" b="1" dirty="0"/>
            </a:br>
            <a:r>
              <a:rPr lang="en-GB" b="1" dirty="0" smtClean="0"/>
              <a:t>(</a:t>
            </a:r>
            <a:r>
              <a:rPr lang="it-IT" dirty="0" smtClean="0"/>
              <a:t>Port-Adapter)</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Alistair Cockburn</a:t>
            </a:r>
            <a:endParaRPr lang="en-GB" dirty="0" smtClean="0"/>
          </a:p>
          <a:p>
            <a:r>
              <a:rPr lang="en-GB" dirty="0" smtClean="0"/>
              <a:t>Allow </a:t>
            </a:r>
            <a:r>
              <a:rPr lang="en-GB" dirty="0"/>
              <a:t>an application to </a:t>
            </a:r>
            <a:r>
              <a:rPr lang="en-GB" dirty="0">
                <a:solidFill>
                  <a:srgbClr val="0070C0"/>
                </a:solidFill>
              </a:rPr>
              <a:t>equally be driven </a:t>
            </a:r>
            <a:r>
              <a:rPr lang="en-GB" dirty="0"/>
              <a:t>by users, programs, automated test or batch scripts, and to be developed and tested in isolation from its eventual run-time devices and databases. </a:t>
            </a:r>
            <a:endParaRPr lang="en-GB" dirty="0" smtClean="0"/>
          </a:p>
          <a:p>
            <a:r>
              <a:rPr lang="en-GB" dirty="0" smtClean="0"/>
              <a:t>As </a:t>
            </a:r>
            <a:r>
              <a:rPr lang="en-GB" dirty="0"/>
              <a:t>events arrive from the outside world at a port, a technology-specific adapter converts it into a usable procedure call or message and passes it to the application. </a:t>
            </a:r>
            <a:r>
              <a:rPr lang="en-GB" dirty="0" smtClean="0"/>
              <a:t>The </a:t>
            </a:r>
            <a:r>
              <a:rPr lang="en-GB" dirty="0"/>
              <a:t>application is </a:t>
            </a:r>
            <a:r>
              <a:rPr lang="en-GB" dirty="0">
                <a:solidFill>
                  <a:srgbClr val="0070C0"/>
                </a:solidFill>
              </a:rPr>
              <a:t>blissfully ignorant of the nature of the input device</a:t>
            </a:r>
            <a:r>
              <a:rPr lang="en-GB" dirty="0"/>
              <a:t>. </a:t>
            </a:r>
            <a:endParaRPr lang="en-GB" dirty="0" smtClean="0"/>
          </a:p>
          <a:p>
            <a:r>
              <a:rPr lang="en-GB" dirty="0" smtClean="0"/>
              <a:t>When </a:t>
            </a:r>
            <a:r>
              <a:rPr lang="en-GB" dirty="0"/>
              <a:t>the application has something to send out, it </a:t>
            </a:r>
            <a:r>
              <a:rPr lang="en-GB" dirty="0">
                <a:solidFill>
                  <a:srgbClr val="0070C0"/>
                </a:solidFill>
              </a:rPr>
              <a:t>sends it out through a port to an adapter</a:t>
            </a:r>
            <a:r>
              <a:rPr lang="en-GB" dirty="0"/>
              <a:t>, which creates the appropriate signals needed by the receiving technology (human or automated). </a:t>
            </a:r>
            <a:endParaRPr lang="en-GB" dirty="0" smtClean="0"/>
          </a:p>
          <a:p>
            <a:r>
              <a:rPr lang="en-GB" dirty="0" smtClean="0"/>
              <a:t>The </a:t>
            </a:r>
            <a:r>
              <a:rPr lang="en-GB" dirty="0"/>
              <a:t>application has a semantically sound interaction with the adapters on all sides of it, </a:t>
            </a:r>
            <a:r>
              <a:rPr lang="en-GB" dirty="0">
                <a:solidFill>
                  <a:srgbClr val="0070C0"/>
                </a:solidFill>
              </a:rPr>
              <a:t>without actually knowing the nature of the things on the other side of the adapters</a:t>
            </a:r>
            <a:r>
              <a:rPr lang="en-GB" dirty="0"/>
              <a:t>.</a:t>
            </a:r>
          </a:p>
        </p:txBody>
      </p:sp>
      <p:sp>
        <p:nvSpPr>
          <p:cNvPr id="4" name="Segnaposto piè di pagina 3"/>
          <p:cNvSpPr>
            <a:spLocks noGrp="1"/>
          </p:cNvSpPr>
          <p:nvPr>
            <p:ph type="ftr" sz="quarter" idx="11"/>
          </p:nvPr>
        </p:nvSpPr>
        <p:spPr/>
        <p:txBody>
          <a:bodyPr/>
          <a:lstStyle/>
          <a:p>
            <a:r>
              <a:rPr lang="it-IT" smtClean="0"/>
              <a:t>ANatali  - DISI - IOT - Univeristy of Bologna</a:t>
            </a:r>
            <a:endParaRPr lang="it-IT"/>
          </a:p>
        </p:txBody>
      </p:sp>
      <p:sp>
        <p:nvSpPr>
          <p:cNvPr id="5" name="Segnaposto numero diapositiva 4"/>
          <p:cNvSpPr>
            <a:spLocks noGrp="1"/>
          </p:cNvSpPr>
          <p:nvPr>
            <p:ph type="sldNum" sz="quarter" idx="12"/>
          </p:nvPr>
        </p:nvSpPr>
        <p:spPr/>
        <p:txBody>
          <a:bodyPr/>
          <a:lstStyle/>
          <a:p>
            <a:fld id="{03E3EE0D-7662-4732-93DA-E3593AA869E4}" type="slidenum">
              <a:rPr lang="it-IT" smtClean="0"/>
              <a:t>54</a:t>
            </a:fld>
            <a:endParaRPr lang="it-IT"/>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3536" y="188640"/>
            <a:ext cx="1544607" cy="1512168"/>
          </a:xfrm>
          <a:prstGeom prst="rect">
            <a:avLst/>
          </a:prstGeom>
        </p:spPr>
      </p:pic>
    </p:spTree>
    <p:extLst>
      <p:ext uri="{BB962C8B-B14F-4D97-AF65-F5344CB8AC3E}">
        <p14:creationId xmlns:p14="http://schemas.microsoft.com/office/powerpoint/2010/main" val="15514010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smtClean="0"/>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55</a:t>
            </a:fld>
            <a:endParaRPr lang="en-GB"/>
          </a:p>
        </p:txBody>
      </p:sp>
      <p:grpSp>
        <p:nvGrpSpPr>
          <p:cNvPr id="6" name="Gruppo 5"/>
          <p:cNvGrpSpPr/>
          <p:nvPr/>
        </p:nvGrpSpPr>
        <p:grpSpPr>
          <a:xfrm>
            <a:off x="275641" y="791586"/>
            <a:ext cx="8636350" cy="2549831"/>
            <a:chOff x="189637" y="4056171"/>
            <a:chExt cx="8636350" cy="2549831"/>
          </a:xfrm>
        </p:grpSpPr>
        <p:grpSp>
          <p:nvGrpSpPr>
            <p:cNvPr id="7" name="Gruppo 6"/>
            <p:cNvGrpSpPr/>
            <p:nvPr/>
          </p:nvGrpSpPr>
          <p:grpSpPr>
            <a:xfrm>
              <a:off x="1124977" y="4639630"/>
              <a:ext cx="6886778" cy="1667062"/>
              <a:chOff x="717275" y="1078923"/>
              <a:chExt cx="6886778" cy="1667062"/>
            </a:xfrm>
          </p:grpSpPr>
          <p:cxnSp>
            <p:nvCxnSpPr>
              <p:cNvPr id="21" name="Connettore 1 20"/>
              <p:cNvCxnSpPr>
                <a:stCxn id="22" idx="3"/>
                <a:endCxn id="25" idx="1"/>
              </p:cNvCxnSpPr>
              <p:nvPr/>
            </p:nvCxnSpPr>
            <p:spPr>
              <a:xfrm>
                <a:off x="1714664" y="1402089"/>
                <a:ext cx="4547227"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a:off x="717275" y="1078923"/>
                <a:ext cx="997389" cy="646331"/>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smtClean="0"/>
                  <a:t>Input</a:t>
                </a:r>
              </a:p>
              <a:p>
                <a:r>
                  <a:rPr lang="it-IT" dirty="0" err="1" smtClean="0"/>
                  <a:t>handling</a:t>
                </a:r>
                <a:endParaRPr lang="en-US" dirty="0"/>
              </a:p>
            </p:txBody>
          </p:sp>
          <p:sp>
            <p:nvSpPr>
              <p:cNvPr id="23" name="CasellaDiTesto 22"/>
              <p:cNvSpPr txBox="1"/>
              <p:nvPr/>
            </p:nvSpPr>
            <p:spPr>
              <a:xfrm>
                <a:off x="2032390" y="1102225"/>
                <a:ext cx="1245021"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smtClean="0"/>
                  <a:t>Application</a:t>
                </a:r>
              </a:p>
              <a:p>
                <a:r>
                  <a:rPr lang="it-IT" dirty="0" smtClean="0"/>
                  <a:t>service</a:t>
                </a:r>
                <a:endParaRPr lang="en-US" dirty="0"/>
              </a:p>
            </p:txBody>
          </p:sp>
          <p:sp>
            <p:nvSpPr>
              <p:cNvPr id="24" name="CasellaDiTesto 23"/>
              <p:cNvSpPr txBox="1"/>
              <p:nvPr/>
            </p:nvSpPr>
            <p:spPr>
              <a:xfrm>
                <a:off x="4101651" y="1112739"/>
                <a:ext cx="918841"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smtClean="0"/>
                  <a:t>Domain</a:t>
                </a:r>
              </a:p>
              <a:p>
                <a:r>
                  <a:rPr lang="it-IT" dirty="0" smtClean="0"/>
                  <a:t>model</a:t>
                </a:r>
                <a:endParaRPr lang="en-US" dirty="0"/>
              </a:p>
            </p:txBody>
          </p:sp>
          <p:sp>
            <p:nvSpPr>
              <p:cNvPr id="25" name="CasellaDiTesto 24"/>
              <p:cNvSpPr txBox="1"/>
              <p:nvPr/>
            </p:nvSpPr>
            <p:spPr>
              <a:xfrm>
                <a:off x="6261891" y="1078923"/>
                <a:ext cx="918521" cy="646331"/>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smtClean="0"/>
                  <a:t>Output</a:t>
                </a:r>
              </a:p>
              <a:p>
                <a:r>
                  <a:rPr lang="it-IT" dirty="0" err="1" smtClean="0"/>
                  <a:t>adapter</a:t>
                </a:r>
                <a:endParaRPr lang="en-US" dirty="0"/>
              </a:p>
            </p:txBody>
          </p:sp>
          <p:sp>
            <p:nvSpPr>
              <p:cNvPr id="26" name="CasellaDiTesto 25"/>
              <p:cNvSpPr txBox="1"/>
              <p:nvPr/>
            </p:nvSpPr>
            <p:spPr>
              <a:xfrm>
                <a:off x="727213" y="1778901"/>
                <a:ext cx="939681"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smtClean="0"/>
                  <a:t>Security</a:t>
                </a:r>
              </a:p>
              <a:p>
                <a:r>
                  <a:rPr lang="it-IT" dirty="0" smtClean="0"/>
                  <a:t>GUI</a:t>
                </a:r>
              </a:p>
            </p:txBody>
          </p:sp>
          <p:sp>
            <p:nvSpPr>
              <p:cNvPr id="27" name="CasellaDiTesto 26"/>
              <p:cNvSpPr txBox="1"/>
              <p:nvPr/>
            </p:nvSpPr>
            <p:spPr>
              <a:xfrm>
                <a:off x="2013419" y="1781647"/>
                <a:ext cx="1831399"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smtClean="0"/>
                  <a:t>Security</a:t>
                </a:r>
              </a:p>
              <a:p>
                <a:r>
                  <a:rPr lang="it-IT" dirty="0" err="1" smtClean="0"/>
                  <a:t>Transactions</a:t>
                </a:r>
                <a:endParaRPr lang="it-IT" dirty="0" smtClean="0"/>
              </a:p>
              <a:p>
                <a:r>
                  <a:rPr lang="it-IT" dirty="0" smtClean="0"/>
                  <a:t>Task </a:t>
                </a:r>
                <a:r>
                  <a:rPr lang="it-IT" dirty="0" err="1" smtClean="0"/>
                  <a:t>coordination</a:t>
                </a:r>
                <a:endParaRPr lang="it-IT" dirty="0" smtClean="0"/>
              </a:p>
            </p:txBody>
          </p:sp>
          <p:sp>
            <p:nvSpPr>
              <p:cNvPr id="28" name="CasellaDiTesto 27"/>
              <p:cNvSpPr txBox="1"/>
              <p:nvPr/>
            </p:nvSpPr>
            <p:spPr>
              <a:xfrm>
                <a:off x="4101651" y="1822655"/>
                <a:ext cx="1589794"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err="1" smtClean="0"/>
                  <a:t>Entities</a:t>
                </a:r>
                <a:endParaRPr lang="it-IT" dirty="0" smtClean="0"/>
              </a:p>
              <a:p>
                <a:r>
                  <a:rPr lang="it-IT" dirty="0" smtClean="0"/>
                  <a:t>Business </a:t>
                </a:r>
                <a:r>
                  <a:rPr lang="it-IT" dirty="0" err="1" smtClean="0"/>
                  <a:t>Logic</a:t>
                </a:r>
                <a:endParaRPr lang="it-IT" dirty="0" smtClean="0"/>
              </a:p>
              <a:p>
                <a:r>
                  <a:rPr lang="it-IT" dirty="0" smtClean="0"/>
                  <a:t>Domain </a:t>
                </a:r>
                <a:r>
                  <a:rPr lang="it-IT" dirty="0" err="1" smtClean="0"/>
                  <a:t>events</a:t>
                </a:r>
                <a:endParaRPr lang="it-IT" dirty="0" smtClean="0"/>
              </a:p>
            </p:txBody>
          </p:sp>
          <p:sp>
            <p:nvSpPr>
              <p:cNvPr id="29" name="CasellaDiTesto 28"/>
              <p:cNvSpPr txBox="1"/>
              <p:nvPr/>
            </p:nvSpPr>
            <p:spPr>
              <a:xfrm>
                <a:off x="6261891" y="1781712"/>
                <a:ext cx="1342162"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err="1" smtClean="0"/>
                  <a:t>Repositories</a:t>
                </a:r>
                <a:endParaRPr lang="it-IT" dirty="0" smtClean="0"/>
              </a:p>
              <a:p>
                <a:r>
                  <a:rPr lang="it-IT" dirty="0" err="1" smtClean="0"/>
                  <a:t>Documents</a:t>
                </a:r>
                <a:endParaRPr lang="it-IT" dirty="0" smtClean="0"/>
              </a:p>
              <a:p>
                <a:r>
                  <a:rPr lang="it-IT" dirty="0" smtClean="0"/>
                  <a:t>Cache</a:t>
                </a:r>
              </a:p>
            </p:txBody>
          </p:sp>
        </p:grpSp>
        <p:pic>
          <p:nvPicPr>
            <p:cNvPr id="8" name="Picture 2" descr="Risultati immagini per world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221" y="4676635"/>
              <a:ext cx="742708" cy="618923"/>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o 8"/>
            <p:cNvGrpSpPr/>
            <p:nvPr/>
          </p:nvGrpSpPr>
          <p:grpSpPr>
            <a:xfrm flipH="1">
              <a:off x="6012160" y="6333902"/>
              <a:ext cx="788824" cy="272100"/>
              <a:chOff x="5133975" y="5295900"/>
              <a:chExt cx="342900" cy="238125"/>
            </a:xfrm>
          </p:grpSpPr>
          <p:sp>
            <p:nvSpPr>
              <p:cNvPr id="18" name="Figura a mano libera 17"/>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Figura a mano libera 18"/>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Figura a mano libera 19"/>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0" name="Gruppo 9"/>
            <p:cNvGrpSpPr/>
            <p:nvPr/>
          </p:nvGrpSpPr>
          <p:grpSpPr>
            <a:xfrm>
              <a:off x="189637" y="5396156"/>
              <a:ext cx="788824" cy="272100"/>
              <a:chOff x="5133975" y="5295900"/>
              <a:chExt cx="342900" cy="238125"/>
            </a:xfrm>
          </p:grpSpPr>
          <p:sp>
            <p:nvSpPr>
              <p:cNvPr id="15" name="Figura a mano libera 14"/>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Figura a mano libera 15"/>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Figura a mano libera 16"/>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11" name="Picture 8" descr="Risultati immagini per database symbo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562" y="4567206"/>
              <a:ext cx="717425" cy="79117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ttore 2 11"/>
            <p:cNvCxnSpPr>
              <a:stCxn id="25" idx="3"/>
              <a:endCxn id="11" idx="1"/>
            </p:cNvCxnSpPr>
            <p:nvPr/>
          </p:nvCxnSpPr>
          <p:spPr>
            <a:xfrm>
              <a:off x="7588114" y="4962796"/>
              <a:ext cx="52044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Connettore 4 12"/>
            <p:cNvCxnSpPr>
              <a:stCxn id="23" idx="0"/>
              <a:endCxn id="25" idx="0"/>
            </p:cNvCxnSpPr>
            <p:nvPr/>
          </p:nvCxnSpPr>
          <p:spPr>
            <a:xfrm rot="5400000" flipH="1" flipV="1">
              <a:off x="5084077" y="2618156"/>
              <a:ext cx="23302" cy="4066251"/>
            </a:xfrm>
            <a:prstGeom prst="bentConnector3">
              <a:avLst>
                <a:gd name="adj1" fmla="val 1081032"/>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4673815" y="4056171"/>
              <a:ext cx="1252843" cy="369332"/>
            </a:xfrm>
            <a:prstGeom prst="rect">
              <a:avLst/>
            </a:prstGeom>
            <a:noFill/>
          </p:spPr>
          <p:txBody>
            <a:bodyPr wrap="none" rtlCol="0">
              <a:spAutoFit/>
            </a:bodyPr>
            <a:lstStyle/>
            <a:p>
              <a:r>
                <a:rPr lang="it-IT" dirty="0" err="1" smtClean="0"/>
                <a:t>persistence</a:t>
              </a:r>
              <a:endParaRPr lang="en-US" dirty="0"/>
            </a:p>
          </p:txBody>
        </p:sp>
      </p:grpSp>
      <p:sp>
        <p:nvSpPr>
          <p:cNvPr id="30" name="CasellaDiTesto 29"/>
          <p:cNvSpPr txBox="1"/>
          <p:nvPr/>
        </p:nvSpPr>
        <p:spPr>
          <a:xfrm>
            <a:off x="706855" y="3717032"/>
            <a:ext cx="7328545" cy="52322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sz="2800" dirty="0" err="1" smtClean="0"/>
              <a:t>Inherits</a:t>
            </a:r>
            <a:r>
              <a:rPr lang="it-IT" sz="2800" dirty="0" smtClean="0"/>
              <a:t> or use?  </a:t>
            </a:r>
            <a:r>
              <a:rPr lang="it-IT" sz="2800" dirty="0" smtClean="0">
                <a:sym typeface="Wingdings" panose="05000000000000000000" pitchFamily="2" charset="2"/>
              </a:rPr>
              <a:t> The </a:t>
            </a:r>
            <a:r>
              <a:rPr lang="it-IT" sz="2800" dirty="0" err="1" smtClean="0">
                <a:sym typeface="Wingdings" panose="05000000000000000000" pitchFamily="2" charset="2"/>
              </a:rPr>
              <a:t>resource</a:t>
            </a:r>
            <a:r>
              <a:rPr lang="it-IT" sz="2800" dirty="0" smtClean="0">
                <a:sym typeface="Wingdings" panose="05000000000000000000" pitchFamily="2" charset="2"/>
              </a:rPr>
              <a:t> </a:t>
            </a:r>
            <a:r>
              <a:rPr lang="it-IT" sz="2800" dirty="0" smtClean="0"/>
              <a:t>USES the model</a:t>
            </a:r>
            <a:endParaRPr lang="en-GB" sz="2800" dirty="0"/>
          </a:p>
        </p:txBody>
      </p:sp>
    </p:spTree>
    <p:extLst>
      <p:ext uri="{BB962C8B-B14F-4D97-AF65-F5344CB8AC3E}">
        <p14:creationId xmlns:p14="http://schemas.microsoft.com/office/powerpoint/2010/main" val="13921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57</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 xmlns:a16="http://schemas.microsoft.com/office/drawing/2014/main"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 xmlns:a16="http://schemas.microsoft.com/office/drawing/2014/main"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 xmlns:a16="http://schemas.microsoft.com/office/drawing/2014/main"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grpSp>
        <p:nvGrpSpPr>
          <p:cNvPr id="30" name="Gruppo 82">
            <a:extLst>
              <a:ext uri="{FF2B5EF4-FFF2-40B4-BE49-F238E27FC236}">
                <a16:creationId xmlns="" xmlns:a16="http://schemas.microsoft.com/office/drawing/2014/main"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 xmlns:a16="http://schemas.microsoft.com/office/drawing/2014/main"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 xmlns:a16="http://schemas.microsoft.com/office/drawing/2014/main"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61</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 xmlns:a16="http://schemas.microsoft.com/office/drawing/2014/main"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 xmlns:a16="http://schemas.microsoft.com/office/drawing/2014/main"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 xmlns:a16="http://schemas.microsoft.com/office/drawing/2014/main"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62</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 xmlns:a16="http://schemas.microsoft.com/office/drawing/2014/main"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 xmlns:a16="http://schemas.microsoft.com/office/drawing/2014/main"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 xmlns:a16="http://schemas.microsoft.com/office/drawing/2014/main"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 xmlns:a16="http://schemas.microsoft.com/office/drawing/2014/main"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 xmlns:a16="http://schemas.microsoft.com/office/drawing/2014/main"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 xmlns:a16="http://schemas.microsoft.com/office/drawing/2014/main"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63</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 xmlns:a16="http://schemas.microsoft.com/office/drawing/2014/main"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 xmlns:a16="http://schemas.microsoft.com/office/drawing/2014/main"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64</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 xmlns:a16="http://schemas.microsoft.com/office/drawing/2014/main"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 xmlns:a16="http://schemas.microsoft.com/office/drawing/2014/main"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 xmlns:a16="http://schemas.microsoft.com/office/drawing/2014/main"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 xmlns:a16="http://schemas.microsoft.com/office/drawing/2014/main"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 xmlns:a16="http://schemas.microsoft.com/office/drawing/2014/main"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 xmlns:a16="http://schemas.microsoft.com/office/drawing/2014/main"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 xmlns:a16="http://schemas.microsoft.com/office/drawing/2014/main"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 xmlns:a16="http://schemas.microsoft.com/office/drawing/2014/main"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 xmlns:a16="http://schemas.microsoft.com/office/drawing/2014/main"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 xmlns:a16="http://schemas.microsoft.com/office/drawing/2014/main"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 xmlns:a16="http://schemas.microsoft.com/office/drawing/2014/main"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 xmlns:a16="http://schemas.microsoft.com/office/drawing/2014/main"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 xmlns:a16="http://schemas.microsoft.com/office/drawing/2014/main"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 xmlns:a16="http://schemas.microsoft.com/office/drawing/2014/main"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 xmlns:a16="http://schemas.microsoft.com/office/drawing/2014/main"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 xmlns:a16="http://schemas.microsoft.com/office/drawing/2014/main"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 xmlns:a16="http://schemas.microsoft.com/office/drawing/2014/main"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 xmlns:a16="http://schemas.microsoft.com/office/drawing/2014/main"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 xmlns:a16="http://schemas.microsoft.com/office/drawing/2014/main"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 xmlns:a16="http://schemas.microsoft.com/office/drawing/2014/main"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 xmlns:a16="http://schemas.microsoft.com/office/drawing/2014/main"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 xmlns:a16="http://schemas.microsoft.com/office/drawing/2014/main"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 xmlns:a16="http://schemas.microsoft.com/office/drawing/2014/main"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 xmlns:a16="http://schemas.microsoft.com/office/drawing/2014/main"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 xmlns:a16="http://schemas.microsoft.com/office/drawing/2014/main"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 xmlns:a16="http://schemas.microsoft.com/office/drawing/2014/main"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 xmlns:a16="http://schemas.microsoft.com/office/drawing/2014/main"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 xmlns:a16="http://schemas.microsoft.com/office/drawing/2014/main"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 xmlns:a16="http://schemas.microsoft.com/office/drawing/2014/main"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 xmlns:a16="http://schemas.microsoft.com/office/drawing/2014/main"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 xmlns:a16="http://schemas.microsoft.com/office/drawing/2014/main"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 xmlns:a16="http://schemas.microsoft.com/office/drawing/2014/main"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 xmlns:a16="http://schemas.microsoft.com/office/drawing/2014/main"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 xmlns:a16="http://schemas.microsoft.com/office/drawing/2014/main"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 xmlns:a16="http://schemas.microsoft.com/office/drawing/2014/main"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 xmlns:a16="http://schemas.microsoft.com/office/drawing/2014/main"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 xmlns:a16="http://schemas.microsoft.com/office/drawing/2014/main"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 xmlns:a16="http://schemas.microsoft.com/office/drawing/2014/main" id="{5ECEE77C-2EB0-40EC-8D03-F3FA0CCB792E}"/>
              </a:ext>
            </a:extLst>
          </p:cNvPr>
          <p:cNvSpPr>
            <a:spLocks noGrp="1"/>
          </p:cNvSpPr>
          <p:nvPr>
            <p:ph type="sldNum" sz="quarter" idx="12"/>
          </p:nvPr>
        </p:nvSpPr>
        <p:spPr/>
        <p:txBody>
          <a:bodyPr/>
          <a:lstStyle/>
          <a:p>
            <a:fld id="{6F6A5AB3-AF76-4EC9-853D-D4C335162C13}" type="slidenum">
              <a:rPr lang="en-GB" smtClean="0"/>
              <a:t>65</a:t>
            </a:fld>
            <a:endParaRPr lang="en-GB"/>
          </a:p>
        </p:txBody>
      </p:sp>
      <p:sp>
        <p:nvSpPr>
          <p:cNvPr id="4" name="Ovale 120">
            <a:extLst>
              <a:ext uri="{FF2B5EF4-FFF2-40B4-BE49-F238E27FC236}">
                <a16:creationId xmlns="" xmlns:a16="http://schemas.microsoft.com/office/drawing/2014/main"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 xmlns:a16="http://schemas.microsoft.com/office/drawing/2014/main"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 xmlns:a16="http://schemas.microsoft.com/office/drawing/2014/main"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 xmlns:a16="http://schemas.microsoft.com/office/drawing/2014/main"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 xmlns:a16="http://schemas.microsoft.com/office/drawing/2014/main"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 xmlns:a16="http://schemas.microsoft.com/office/drawing/2014/main"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 xmlns:a16="http://schemas.microsoft.com/office/drawing/2014/main"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 xmlns:a16="http://schemas.microsoft.com/office/drawing/2014/main"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 xmlns:a16="http://schemas.microsoft.com/office/drawing/2014/main"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 xmlns:a16="http://schemas.microsoft.com/office/drawing/2014/main"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 xmlns:a16="http://schemas.microsoft.com/office/drawing/2014/main"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 xmlns:a16="http://schemas.microsoft.com/office/drawing/2014/main"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 xmlns:a16="http://schemas.microsoft.com/office/drawing/2014/main"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 xmlns:a16="http://schemas.microsoft.com/office/drawing/2014/main"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 xmlns:a16="http://schemas.microsoft.com/office/drawing/2014/main"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 xmlns:a16="http://schemas.microsoft.com/office/drawing/2014/main"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 xmlns:a16="http://schemas.microsoft.com/office/drawing/2014/main"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 xmlns:a16="http://schemas.microsoft.com/office/drawing/2014/main"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 xmlns:a16="http://schemas.microsoft.com/office/drawing/2014/main"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 xmlns:a16="http://schemas.microsoft.com/office/drawing/2014/main"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 xmlns:a16="http://schemas.microsoft.com/office/drawing/2014/main"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 xmlns:a16="http://schemas.microsoft.com/office/drawing/2014/main"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 xmlns:a16="http://schemas.microsoft.com/office/drawing/2014/main"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 xmlns:a16="http://schemas.microsoft.com/office/drawing/2014/main"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 xmlns:a16="http://schemas.microsoft.com/office/drawing/2014/main"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 xmlns:a16="http://schemas.microsoft.com/office/drawing/2014/main"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 xmlns:a16="http://schemas.microsoft.com/office/drawing/2014/main"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 xmlns:a16="http://schemas.microsoft.com/office/drawing/2014/main"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 xmlns:a16="http://schemas.microsoft.com/office/drawing/2014/main"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 xmlns:a16="http://schemas.microsoft.com/office/drawing/2014/main"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 xmlns:a16="http://schemas.microsoft.com/office/drawing/2014/main"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66</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 y="15390"/>
            <a:ext cx="48958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e 120">
            <a:extLst>
              <a:ext uri="{FF2B5EF4-FFF2-40B4-BE49-F238E27FC236}">
                <a16:creationId xmlns="" xmlns:a16="http://schemas.microsoft.com/office/drawing/2014/main" id="{517559F9-7399-4E76-8E01-777F1079EAA4}"/>
              </a:ext>
            </a:extLst>
          </p:cNvPr>
          <p:cNvSpPr/>
          <p:nvPr/>
        </p:nvSpPr>
        <p:spPr>
          <a:xfrm>
            <a:off x="1600073" y="4476459"/>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121">
            <a:extLst>
              <a:ext uri="{FF2B5EF4-FFF2-40B4-BE49-F238E27FC236}">
                <a16:creationId xmlns="" xmlns:a16="http://schemas.microsoft.com/office/drawing/2014/main" id="{B89FB0BB-C031-4548-8B09-19BD5DD775AB}"/>
              </a:ext>
            </a:extLst>
          </p:cNvPr>
          <p:cNvSpPr/>
          <p:nvPr/>
        </p:nvSpPr>
        <p:spPr>
          <a:xfrm>
            <a:off x="1456057" y="4711153"/>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e 120">
            <a:extLst>
              <a:ext uri="{FF2B5EF4-FFF2-40B4-BE49-F238E27FC236}">
                <a16:creationId xmlns="" xmlns:a16="http://schemas.microsoft.com/office/drawing/2014/main" id="{517559F9-7399-4E76-8E01-777F1079EAA4}"/>
              </a:ext>
            </a:extLst>
          </p:cNvPr>
          <p:cNvSpPr/>
          <p:nvPr/>
        </p:nvSpPr>
        <p:spPr>
          <a:xfrm>
            <a:off x="2868140" y="3828387"/>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watch</a:t>
            </a:r>
            <a:endParaRPr lang="en-GB" dirty="0"/>
          </a:p>
        </p:txBody>
      </p:sp>
      <p:cxnSp>
        <p:nvCxnSpPr>
          <p:cNvPr id="8" name="Connettore 4 7"/>
          <p:cNvCxnSpPr>
            <a:stCxn id="5" idx="0"/>
            <a:endCxn id="7" idx="2"/>
          </p:cNvCxnSpPr>
          <p:nvPr/>
        </p:nvCxnSpPr>
        <p:spPr>
          <a:xfrm rot="5400000" flipH="1" flipV="1">
            <a:off x="2252108" y="3860428"/>
            <a:ext cx="324036" cy="9080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e 120">
            <a:extLst>
              <a:ext uri="{FF2B5EF4-FFF2-40B4-BE49-F238E27FC236}">
                <a16:creationId xmlns="" xmlns:a16="http://schemas.microsoft.com/office/drawing/2014/main" id="{517559F9-7399-4E76-8E01-777F1079EAA4}"/>
              </a:ext>
            </a:extLst>
          </p:cNvPr>
          <p:cNvSpPr/>
          <p:nvPr/>
        </p:nvSpPr>
        <p:spPr>
          <a:xfrm>
            <a:off x="4321330" y="4476460"/>
            <a:ext cx="215997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handleAlarm</a:t>
            </a:r>
            <a:endParaRPr lang="en-GB" dirty="0"/>
          </a:p>
        </p:txBody>
      </p:sp>
      <p:sp>
        <p:nvSpPr>
          <p:cNvPr id="11" name="Ovale 120">
            <a:extLst>
              <a:ext uri="{FF2B5EF4-FFF2-40B4-BE49-F238E27FC236}">
                <a16:creationId xmlns="" xmlns:a16="http://schemas.microsoft.com/office/drawing/2014/main" id="{517559F9-7399-4E76-8E01-777F1079EAA4}"/>
              </a:ext>
            </a:extLst>
          </p:cNvPr>
          <p:cNvSpPr/>
          <p:nvPr/>
        </p:nvSpPr>
        <p:spPr>
          <a:xfrm>
            <a:off x="4647247" y="3370992"/>
            <a:ext cx="144042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Timeout</a:t>
            </a:r>
            <a:endParaRPr lang="it-IT" dirty="0"/>
          </a:p>
          <a:p>
            <a:pPr algn="ctr"/>
            <a:r>
              <a:rPr lang="it-IT" sz="1400" dirty="0" err="1">
                <a:solidFill>
                  <a:srgbClr val="C00000"/>
                </a:solidFill>
              </a:rPr>
              <a:t>counter</a:t>
            </a:r>
            <a:r>
              <a:rPr lang="it-IT" sz="1400" dirty="0">
                <a:solidFill>
                  <a:srgbClr val="C00000"/>
                </a:solidFill>
              </a:rPr>
              <a:t>++</a:t>
            </a:r>
            <a:endParaRPr lang="en-GB" sz="1400" dirty="0">
              <a:solidFill>
                <a:srgbClr val="C00000"/>
              </a:solidFill>
            </a:endParaRPr>
          </a:p>
        </p:txBody>
      </p:sp>
      <p:sp>
        <p:nvSpPr>
          <p:cNvPr id="12" name="Ovale 120">
            <a:extLst>
              <a:ext uri="{FF2B5EF4-FFF2-40B4-BE49-F238E27FC236}">
                <a16:creationId xmlns="" xmlns:a16="http://schemas.microsoft.com/office/drawing/2014/main" id="{517559F9-7399-4E76-8E01-777F1079EAA4}"/>
              </a:ext>
            </a:extLst>
          </p:cNvPr>
          <p:cNvSpPr/>
          <p:nvPr/>
        </p:nvSpPr>
        <p:spPr>
          <a:xfrm>
            <a:off x="2897367" y="5474003"/>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end</a:t>
            </a:r>
            <a:endParaRPr lang="en-GB" dirty="0"/>
          </a:p>
        </p:txBody>
      </p:sp>
      <p:sp>
        <p:nvSpPr>
          <p:cNvPr id="9" name="CasellaDiTesto 8"/>
          <p:cNvSpPr txBox="1"/>
          <p:nvPr/>
        </p:nvSpPr>
        <p:spPr>
          <a:xfrm>
            <a:off x="1705525" y="3801355"/>
            <a:ext cx="1360244"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a:t>
            </a:r>
            <a:r>
              <a:rPr lang="it-IT" sz="1600" dirty="0"/>
              <a:t>0 ]</a:t>
            </a:r>
            <a:endParaRPr lang="en-GB" sz="1600" dirty="0"/>
          </a:p>
        </p:txBody>
      </p:sp>
      <p:cxnSp>
        <p:nvCxnSpPr>
          <p:cNvPr id="14" name="Connettore 4 13"/>
          <p:cNvCxnSpPr>
            <a:stCxn id="5" idx="4"/>
            <a:endCxn id="12" idx="2"/>
          </p:cNvCxnSpPr>
          <p:nvPr/>
        </p:nvCxnSpPr>
        <p:spPr>
          <a:xfrm rot="16200000" flipH="1">
            <a:off x="2091986" y="4992658"/>
            <a:ext cx="673508" cy="937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1536872" y="5778689"/>
            <a:ext cx="1371466"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 !=0 </a:t>
            </a:r>
            <a:r>
              <a:rPr lang="it-IT" sz="1600" dirty="0"/>
              <a:t>]</a:t>
            </a:r>
            <a:endParaRPr lang="en-GB" sz="1600" dirty="0"/>
          </a:p>
        </p:txBody>
      </p:sp>
      <p:cxnSp>
        <p:nvCxnSpPr>
          <p:cNvPr id="18" name="Connettore 4 17"/>
          <p:cNvCxnSpPr>
            <a:stCxn id="7" idx="4"/>
            <a:endCxn id="10" idx="2"/>
          </p:cNvCxnSpPr>
          <p:nvPr/>
        </p:nvCxnSpPr>
        <p:spPr>
          <a:xfrm rot="16200000" flipH="1">
            <a:off x="3702747" y="4181912"/>
            <a:ext cx="324037" cy="9131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390417" y="4813452"/>
            <a:ext cx="1930913"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==0 </a:t>
            </a:r>
            <a:r>
              <a:rPr lang="it-IT" sz="1600" dirty="0"/>
              <a:t>]  </a:t>
            </a:r>
            <a:r>
              <a:rPr lang="it-IT" sz="1600" dirty="0" err="1"/>
              <a:t>alarm</a:t>
            </a:r>
            <a:endParaRPr lang="en-GB" sz="1600" dirty="0"/>
          </a:p>
        </p:txBody>
      </p:sp>
      <p:cxnSp>
        <p:nvCxnSpPr>
          <p:cNvPr id="25" name="Connettore 4 24"/>
          <p:cNvCxnSpPr>
            <a:stCxn id="10" idx="4"/>
            <a:endCxn id="5" idx="5"/>
          </p:cNvCxnSpPr>
          <p:nvPr/>
        </p:nvCxnSpPr>
        <p:spPr>
          <a:xfrm rot="5400000" flipH="1">
            <a:off x="3760553" y="3483770"/>
            <a:ext cx="94909" cy="3186616"/>
          </a:xfrm>
          <a:prstGeom prst="bentConnector3">
            <a:avLst>
              <a:gd name="adj1" fmla="val -24086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5">
            <a:extLst>
              <a:ext uri="{FF2B5EF4-FFF2-40B4-BE49-F238E27FC236}">
                <a16:creationId xmlns="" xmlns:a16="http://schemas.microsoft.com/office/drawing/2014/main" id="{7151B250-F50E-4470-A667-2EF898F1B268}"/>
              </a:ext>
            </a:extLst>
          </p:cNvPr>
          <p:cNvSpPr>
            <a:spLocks noChangeArrowheads="1"/>
          </p:cNvSpPr>
          <p:nvPr/>
        </p:nvSpPr>
        <p:spPr bwMode="auto">
          <a:xfrm>
            <a:off x="4647247" y="533550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3" name="Connettore 4 12"/>
          <p:cNvCxnSpPr>
            <a:stCxn id="7" idx="7"/>
            <a:endCxn id="11" idx="2"/>
          </p:cNvCxnSpPr>
          <p:nvPr/>
        </p:nvCxnSpPr>
        <p:spPr>
          <a:xfrm rot="5400000" flipH="1" flipV="1">
            <a:off x="4104530" y="3380579"/>
            <a:ext cx="228267" cy="8571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8"/>
          <p:cNvCxnSpPr>
            <a:stCxn id="11" idx="0"/>
            <a:endCxn id="5" idx="1"/>
          </p:cNvCxnSpPr>
          <p:nvPr/>
        </p:nvCxnSpPr>
        <p:spPr>
          <a:xfrm rot="16200000" flipH="1" flipV="1">
            <a:off x="2936306" y="2140211"/>
            <a:ext cx="1200375" cy="3661935"/>
          </a:xfrm>
          <a:prstGeom prst="bentConnector3">
            <a:avLst>
              <a:gd name="adj1" fmla="val -19044"/>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5">
            <a:extLst>
              <a:ext uri="{FF2B5EF4-FFF2-40B4-BE49-F238E27FC236}">
                <a16:creationId xmlns="" xmlns:a16="http://schemas.microsoft.com/office/drawing/2014/main" id="{7151B250-F50E-4470-A667-2EF898F1B268}"/>
              </a:ext>
            </a:extLst>
          </p:cNvPr>
          <p:cNvSpPr>
            <a:spLocks noChangeArrowheads="1"/>
          </p:cNvSpPr>
          <p:nvPr/>
        </p:nvSpPr>
        <p:spPr bwMode="auto">
          <a:xfrm>
            <a:off x="3271257" y="309399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601554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67</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68</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69</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70</a:t>
            </a:fld>
            <a:endParaRPr lang="en-GB"/>
          </a:p>
        </p:txBody>
      </p:sp>
      <p:sp>
        <p:nvSpPr>
          <p:cNvPr id="4" name="CasellaDiTesto 3"/>
          <p:cNvSpPr txBox="1"/>
          <p:nvPr/>
        </p:nvSpPr>
        <p:spPr>
          <a:xfrm>
            <a:off x="611560" y="548680"/>
            <a:ext cx="7883890" cy="6247864"/>
          </a:xfrm>
          <a:prstGeom prst="rect">
            <a:avLst/>
          </a:prstGeom>
          <a:noFill/>
        </p:spPr>
        <p:txBody>
          <a:bodyPr wrap="none" rtlCol="0">
            <a:spAutoFit/>
          </a:bodyPr>
          <a:lstStyle/>
          <a:p>
            <a:r>
              <a:rPr lang="it-IT" sz="4000" dirty="0" smtClean="0">
                <a:solidFill>
                  <a:srgbClr val="1318ED"/>
                </a:solidFill>
                <a:latin typeface="Arial" panose="020B0604020202020204" pitchFamily="34" charset="0"/>
                <a:cs typeface="Arial" panose="020B0604020202020204" pitchFamily="34" charset="0"/>
              </a:rPr>
              <a:t>Inviare </a:t>
            </a:r>
            <a:r>
              <a:rPr lang="it-IT" sz="4000" smtClean="0">
                <a:solidFill>
                  <a:srgbClr val="1318ED"/>
                </a:solidFill>
                <a:latin typeface="Arial" panose="020B0604020202020204" pitchFamily="34" charset="0"/>
                <a:cs typeface="Arial" panose="020B0604020202020204" pitchFamily="34" charset="0"/>
              </a:rPr>
              <a:t>via mail il </a:t>
            </a:r>
            <a:r>
              <a:rPr lang="it-IT" sz="4000" dirty="0">
                <a:solidFill>
                  <a:srgbClr val="1318ED"/>
                </a:solidFill>
                <a:latin typeface="Arial" panose="020B0604020202020204" pitchFamily="34" charset="0"/>
                <a:cs typeface="Arial" panose="020B0604020202020204" pitchFamily="34" charset="0"/>
              </a:rPr>
              <a:t>file</a:t>
            </a:r>
          </a:p>
          <a:p>
            <a:r>
              <a:rPr lang="it-IT" sz="4000" dirty="0" smtClean="0">
                <a:solidFill>
                  <a:srgbClr val="C00000"/>
                </a:solidFill>
                <a:latin typeface="Arial" panose="020B0604020202020204" pitchFamily="34" charset="0"/>
                <a:cs typeface="Arial" panose="020B0604020202020204" pitchFamily="34" charset="0"/>
              </a:rPr>
              <a:t>COGNOME_esX.pdf  (0&lt;=X&lt;=4)</a:t>
            </a:r>
            <a:endParaRPr lang="it-IT" sz="4000" dirty="0">
              <a:solidFill>
                <a:srgbClr val="C00000"/>
              </a:solidFill>
              <a:latin typeface="Arial" panose="020B0604020202020204" pitchFamily="34" charset="0"/>
              <a:cs typeface="Arial" panose="020B0604020202020204" pitchFamily="34" charset="0"/>
            </a:endParaRPr>
          </a:p>
          <a:p>
            <a:r>
              <a:rPr lang="it-IT" sz="4000" dirty="0" smtClean="0">
                <a:solidFill>
                  <a:srgbClr val="1318ED"/>
                </a:solidFill>
                <a:latin typeface="Arial" panose="020B0604020202020204" pitchFamily="34" charset="0"/>
                <a:cs typeface="Arial" panose="020B0604020202020204" pitchFamily="34" charset="0"/>
              </a:rPr>
              <a:t>Aggiornare </a:t>
            </a:r>
            <a:r>
              <a:rPr lang="it-IT" sz="4000" dirty="0">
                <a:solidFill>
                  <a:srgbClr val="1318ED"/>
                </a:solidFill>
                <a:latin typeface="Arial" panose="020B0604020202020204" pitchFamily="34" charset="0"/>
                <a:cs typeface="Arial" panose="020B0604020202020204" pitchFamily="34" charset="0"/>
              </a:rPr>
              <a:t>i </a:t>
            </a:r>
            <a:r>
              <a:rPr lang="it-IT" sz="4000" dirty="0" err="1">
                <a:solidFill>
                  <a:srgbClr val="1318ED"/>
                </a:solidFill>
                <a:latin typeface="Arial" panose="020B0604020202020204" pitchFamily="34" charset="0"/>
                <a:cs typeface="Arial" panose="020B0604020202020204" pitchFamily="34" charset="0"/>
              </a:rPr>
              <a:t>plugins</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Eclipse</a:t>
            </a:r>
            <a:r>
              <a:rPr lang="it-IT" sz="4000" dirty="0">
                <a:solidFill>
                  <a:srgbClr val="1318ED"/>
                </a:solidFill>
                <a:latin typeface="Arial" panose="020B0604020202020204" pitchFamily="34" charset="0"/>
                <a:cs typeface="Arial" panose="020B0604020202020204" pitchFamily="34" charset="0"/>
              </a:rPr>
              <a:t> </a:t>
            </a:r>
            <a:r>
              <a:rPr lang="it-IT" sz="4000" dirty="0" smtClean="0">
                <a:solidFill>
                  <a:srgbClr val="1318ED"/>
                </a:solidFill>
                <a:latin typeface="Arial" panose="020B0604020202020204" pitchFamily="34" charset="0"/>
                <a:cs typeface="Arial" panose="020B0604020202020204" pitchFamily="34" charset="0"/>
              </a:rPr>
              <a:t>della </a:t>
            </a:r>
            <a:endParaRPr lang="it-IT" sz="4000" dirty="0">
              <a:solidFill>
                <a:srgbClr val="1318ED"/>
              </a:solidFill>
              <a:latin typeface="Arial" panose="020B0604020202020204" pitchFamily="34" charset="0"/>
              <a:cs typeface="Arial" panose="020B0604020202020204" pitchFamily="34" charset="0"/>
            </a:endParaRPr>
          </a:p>
          <a:p>
            <a:r>
              <a:rPr lang="it-IT" sz="4000" dirty="0">
                <a:solidFill>
                  <a:srgbClr val="1318ED"/>
                </a:solidFill>
                <a:latin typeface="Arial" panose="020B0604020202020204" pitchFamily="34" charset="0"/>
                <a:cs typeface="Arial" panose="020B0604020202020204" pitchFamily="34" charset="0"/>
              </a:rPr>
              <a:t>Versione 1.2.3</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it.unibo.Qactork.ide_1.2.3.jar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it.unibo.Qactork.ui_1.2.3.jar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it.unibo.Qactork_1.2.3.jar</a:t>
            </a:r>
          </a:p>
          <a:p>
            <a:r>
              <a:rPr lang="it-IT" sz="4000" dirty="0" smtClean="0">
                <a:solidFill>
                  <a:srgbClr val="1318ED"/>
                </a:solidFill>
                <a:latin typeface="Arial" panose="020B0604020202020204" pitchFamily="34" charset="0"/>
                <a:cs typeface="Arial" panose="020B0604020202020204" pitchFamily="34" charset="0"/>
              </a:rPr>
              <a:t>Aggiornare </a:t>
            </a:r>
            <a:r>
              <a:rPr lang="it-IT" sz="4000" dirty="0" err="1">
                <a:solidFill>
                  <a:srgbClr val="1318ED"/>
                </a:solidFill>
                <a:latin typeface="Arial" panose="020B0604020202020204" pitchFamily="34" charset="0"/>
                <a:cs typeface="Arial" panose="020B0604020202020204" pitchFamily="34" charset="0"/>
              </a:rPr>
              <a:t>Qak</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runtime</a:t>
            </a:r>
            <a:r>
              <a:rPr lang="it-IT" sz="4000" dirty="0">
                <a:solidFill>
                  <a:srgbClr val="1318ED"/>
                </a:solidFill>
                <a:latin typeface="Arial" panose="020B0604020202020204" pitchFamily="34" charset="0"/>
                <a:cs typeface="Arial" panose="020B0604020202020204" pitchFamily="34" charset="0"/>
              </a:rPr>
              <a:t> </a:t>
            </a:r>
            <a:r>
              <a:rPr lang="it-IT" sz="4000" dirty="0" smtClean="0">
                <a:solidFill>
                  <a:srgbClr val="1318ED"/>
                </a:solidFill>
                <a:latin typeface="Arial" panose="020B0604020202020204" pitchFamily="34" charset="0"/>
                <a:cs typeface="Arial" panose="020B0604020202020204" pitchFamily="34" charset="0"/>
              </a:rPr>
              <a:t>versione</a:t>
            </a:r>
            <a:endParaRPr lang="it-IT" sz="4000" dirty="0">
              <a:solidFill>
                <a:srgbClr val="1318ED"/>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it.unibo.qakactor-2.3.jar</a:t>
            </a:r>
          </a:p>
          <a:p>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71</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57573</TotalTime>
  <Words>3244</Words>
  <Application>Microsoft Office PowerPoint</Application>
  <PresentationFormat>Presentazione su schermo (4:3)</PresentationFormat>
  <Paragraphs>1105</Paragraphs>
  <Slides>71</Slides>
  <Notes>5</Notes>
  <HiddenSlides>0</HiddenSlides>
  <MMClips>0</MMClips>
  <ScaleCrop>false</ScaleCrop>
  <HeadingPairs>
    <vt:vector size="4" baseType="variant">
      <vt:variant>
        <vt:lpstr>Tema</vt:lpstr>
      </vt:variant>
      <vt:variant>
        <vt:i4>1</vt:i4>
      </vt:variant>
      <vt:variant>
        <vt:lpstr>Titoli diapositive</vt:lpstr>
      </vt:variant>
      <vt:variant>
        <vt:i4>71</vt:i4>
      </vt:variant>
    </vt:vector>
  </HeadingPairs>
  <TitlesOfParts>
    <vt:vector size="72"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SISTEMI: una visione ‘olistica’</vt:lpstr>
      <vt:lpstr>Hexagonal Architecture (Port-Adapter)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312</cp:revision>
  <dcterms:created xsi:type="dcterms:W3CDTF">2020-02-19T17:19:21Z</dcterms:created>
  <dcterms:modified xsi:type="dcterms:W3CDTF">2020-04-30T08:56:35Z</dcterms:modified>
</cp:coreProperties>
</file>