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272" r:id="rId4"/>
    <p:sldId id="263" r:id="rId5"/>
    <p:sldId id="273" r:id="rId6"/>
    <p:sldId id="274" r:id="rId7"/>
    <p:sldId id="275" r:id="rId8"/>
    <p:sldId id="276" r:id="rId9"/>
    <p:sldId id="25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 autoAdjust="0"/>
    <p:restoredTop sz="94633" autoAdjust="0"/>
  </p:normalViewPr>
  <p:slideViewPr>
    <p:cSldViewPr>
      <p:cViewPr varScale="1">
        <p:scale>
          <a:sx n="123" d="100"/>
          <a:sy n="123" d="100"/>
        </p:scale>
        <p:origin x="-96" y="-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FD7FD-5DDC-4E1C-BC92-1F12A7302DCB}" type="datetimeFigureOut">
              <a:rPr lang="zh-CN" altLang="en-US" smtClean="0"/>
              <a:t>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B78AF-D733-4391-9910-9F1BF63A1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5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87577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12975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9230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88128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81220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80106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61088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60914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6615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2166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4968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4448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04723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1399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06686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2935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1936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05911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8580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42872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8522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69457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1020-092C-4E48-81D4-FD252F0B4E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16/5/5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270-886E-486D-BF06-659BEA18F2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9631" y="1815666"/>
            <a:ext cx="6055567" cy="1902780"/>
            <a:chOff x="3333617" y="2724150"/>
            <a:chExt cx="3981583" cy="834848"/>
          </a:xfrm>
        </p:grpSpPr>
        <p:sp>
          <p:nvSpPr>
            <p:cNvPr id="8" name="TextBox 7"/>
            <p:cNvSpPr txBox="1"/>
            <p:nvPr/>
          </p:nvSpPr>
          <p:spPr>
            <a:xfrm>
              <a:off x="3333617" y="2724150"/>
              <a:ext cx="3981583" cy="32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TimesNewRomanPS" charset="0"/>
                </a:rPr>
                <a:t>Analysis of Egocentric Videos </a:t>
              </a:r>
              <a:endParaRPr lang="en-US" altLang="zh-CN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1338" y="3207225"/>
              <a:ext cx="2466514" cy="35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Jing Qin, </a:t>
              </a:r>
              <a:r>
                <a:rPr lang="en-US" altLang="zh-CN" sz="2000" dirty="0" err="1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Zifan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Wang</a:t>
              </a:r>
            </a:p>
            <a:p>
              <a:pPr algn="r"/>
              <a:r>
                <a:rPr lang="en-US" altLang="zh-CN" sz="2000" dirty="0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05</a:t>
              </a:r>
              <a:r>
                <a:rPr lang="en-US" sz="2000" dirty="0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/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05</a:t>
              </a:r>
              <a:r>
                <a:rPr lang="en-US" sz="2000" dirty="0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/201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Avenir Oblique"/>
                  <a:ea typeface="华文楷体" pitchFamily="2" charset="-122"/>
                  <a:cs typeface="Avenir Oblique"/>
                </a:rPr>
                <a:t>6</a:t>
              </a:r>
              <a:endParaRPr lang="en-US" sz="2000" dirty="0">
                <a:solidFill>
                  <a:prstClr val="black"/>
                </a:solidFill>
                <a:latin typeface="Avenir Oblique"/>
                <a:ea typeface="华文楷体" pitchFamily="2" charset="-122"/>
                <a:cs typeface="Avenir Oblique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315200" y="1815666"/>
            <a:ext cx="1828800" cy="19027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2" y="3815666"/>
            <a:ext cx="5468007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3815666"/>
            <a:ext cx="1702675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357505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NewRomanPS" charset="0"/>
              </a:rPr>
              <a:t>Video &amp; Audio Player</a:t>
            </a:r>
            <a:endParaRPr lang="zh-CN" altLang="en-US" sz="3600" b="1" i="1" dirty="0">
              <a:solidFill>
                <a:srgbClr val="7030A0"/>
              </a:solidFill>
              <a:latin typeface="TimesNewRomanPS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560" y="987574"/>
            <a:ext cx="7848872" cy="1626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683568" y="1131590"/>
            <a:ext cx="7128792" cy="523220"/>
            <a:chOff x="683568" y="1419622"/>
            <a:chExt cx="7128792" cy="523220"/>
          </a:xfrm>
        </p:grpSpPr>
        <p:sp>
          <p:nvSpPr>
            <p:cNvPr id="16" name="文本框 15"/>
            <p:cNvSpPr txBox="1"/>
            <p:nvPr/>
          </p:nvSpPr>
          <p:spPr>
            <a:xfrm>
              <a:off x="683568" y="1419622"/>
              <a:ext cx="712879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en-US" altLang="zh-CN" dirty="0" smtClean="0">
                  <a:latin typeface="华文楷体" pitchFamily="2" charset="-122"/>
                  <a:ea typeface="华文楷体" pitchFamily="2" charset="-122"/>
                </a:rPr>
                <a:t> 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Part1: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Video</a:t>
              </a: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827584" y="1581640"/>
              <a:ext cx="216024" cy="198022"/>
            </a:xfrm>
            <a:prstGeom prst="chevr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77888" y="2139702"/>
            <a:ext cx="7128792" cy="523220"/>
            <a:chOff x="683568" y="1383618"/>
            <a:chExt cx="7128792" cy="523220"/>
          </a:xfrm>
        </p:grpSpPr>
        <p:sp>
          <p:nvSpPr>
            <p:cNvPr id="22" name="文本框 21"/>
            <p:cNvSpPr txBox="1"/>
            <p:nvPr/>
          </p:nvSpPr>
          <p:spPr>
            <a:xfrm>
              <a:off x="683568" y="1383618"/>
              <a:ext cx="712879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en-US" altLang="zh-CN" dirty="0" smtClean="0">
                  <a:latin typeface="华文楷体" pitchFamily="2" charset="-122"/>
                  <a:ea typeface="华文楷体" pitchFamily="2" charset="-122"/>
                </a:rPr>
                <a:t> 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Part1: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Audio</a:t>
              </a: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827584" y="1581640"/>
              <a:ext cx="216024" cy="198022"/>
            </a:xfrm>
            <a:prstGeom prst="chevr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77888" y="3219822"/>
            <a:ext cx="7128792" cy="1600438"/>
            <a:chOff x="683568" y="1275606"/>
            <a:chExt cx="7128792" cy="1600438"/>
          </a:xfrm>
        </p:grpSpPr>
        <p:sp>
          <p:nvSpPr>
            <p:cNvPr id="26" name="文本框 25"/>
            <p:cNvSpPr txBox="1"/>
            <p:nvPr/>
          </p:nvSpPr>
          <p:spPr>
            <a:xfrm>
              <a:off x="683568" y="1275606"/>
              <a:ext cx="7128792" cy="1600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en-US" altLang="zh-CN" dirty="0" smtClean="0">
                  <a:latin typeface="华文楷体" pitchFamily="2" charset="-122"/>
                  <a:ea typeface="华文楷体" pitchFamily="2" charset="-122"/>
                </a:rPr>
                <a:t> 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Part1: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Buttons</a:t>
              </a:r>
            </a:p>
            <a:p>
              <a:endParaRPr lang="en-US" altLang="zh-CN" sz="1000" dirty="0" smtClean="0">
                <a:solidFill>
                  <a:schemeClr val="tx1"/>
                </a:solidFill>
                <a:latin typeface="Times New Roman"/>
                <a:ea typeface="华文楷体" pitchFamily="2" charset="-122"/>
                <a:cs typeface="Times New Roman"/>
              </a:endParaRPr>
            </a:p>
            <a:p>
              <a:pPr marL="1371600" lvl="2" indent="-457200">
                <a:buFont typeface="Arial" charset="0"/>
                <a:buChar char="•"/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Play</a:t>
              </a:r>
            </a:p>
            <a:p>
              <a:pPr marL="1371600" lvl="2" indent="-457200">
                <a:buFont typeface="Arial" charset="0"/>
                <a:buChar char="•"/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Pause</a:t>
              </a:r>
            </a:p>
            <a:p>
              <a:pPr marL="1371600" lvl="2" indent="-457200">
                <a:buFont typeface="Arial" charset="0"/>
                <a:buChar char="•"/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/>
                  <a:ea typeface="华文楷体" pitchFamily="2" charset="-122"/>
                  <a:cs typeface="Times New Roman"/>
                </a:rPr>
                <a:t>stop</a:t>
              </a: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827584" y="1437624"/>
              <a:ext cx="216024" cy="198022"/>
            </a:xfrm>
            <a:prstGeom prst="chevr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65072" y="2727960"/>
            <a:ext cx="4842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/>
                <a:ea typeface="华文楷体" pitchFamily="2" charset="-122"/>
                <a:cs typeface="Times New Roman"/>
              </a:rPr>
              <a:t>Thread </a:t>
            </a:r>
            <a:r>
              <a:rPr lang="en-US" altLang="zh-CN" sz="2000" i="1" dirty="0" err="1">
                <a:latin typeface="Times New Roman"/>
                <a:ea typeface="华文楷体" pitchFamily="2" charset="-122"/>
                <a:cs typeface="Times New Roman"/>
              </a:rPr>
              <a:t>twav</a:t>
            </a:r>
            <a:r>
              <a:rPr lang="en-US" altLang="zh-CN" sz="2000" i="1" dirty="0">
                <a:latin typeface="Times New Roman"/>
                <a:ea typeface="华文楷体" pitchFamily="2" charset="-122"/>
                <a:cs typeface="Times New Roman"/>
              </a:rPr>
              <a:t> = new Thread(new </a:t>
            </a:r>
            <a:r>
              <a:rPr lang="en-US" altLang="zh-CN" sz="2000" i="1" dirty="0" err="1" smtClean="0">
                <a:latin typeface="Times New Roman"/>
                <a:ea typeface="华文楷体" pitchFamily="2" charset="-122"/>
                <a:cs typeface="Times New Roman"/>
              </a:rPr>
              <a:t>PlayWav</a:t>
            </a:r>
            <a:r>
              <a:rPr lang="en-US" altLang="zh-CN" sz="2000" i="1" dirty="0" smtClean="0">
                <a:latin typeface="Times New Roman"/>
                <a:ea typeface="华文楷体" pitchFamily="2" charset="-122"/>
                <a:cs typeface="Times New Roman"/>
              </a:rPr>
              <a:t>( ));</a:t>
            </a:r>
            <a:endParaRPr lang="en-US" altLang="zh-CN" sz="2000" i="1" dirty="0">
              <a:latin typeface="Times New Roman"/>
              <a:ea typeface="华文楷体" pitchFamily="2" charset="-122"/>
              <a:cs typeface="Times New Roman"/>
            </a:endParaRPr>
          </a:p>
          <a:p>
            <a:endParaRPr kumimoji="1" lang="zh-CN" altLang="en-US" sz="2000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65072" y="1667584"/>
            <a:ext cx="5236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/>
                <a:ea typeface="华文楷体" pitchFamily="2" charset="-122"/>
                <a:cs typeface="Times New Roman"/>
              </a:rPr>
              <a:t>Thread </a:t>
            </a:r>
            <a:r>
              <a:rPr lang="en-US" altLang="zh-CN" sz="2000" i="1" dirty="0" err="1">
                <a:latin typeface="Times New Roman"/>
                <a:ea typeface="华文楷体" pitchFamily="2" charset="-122"/>
                <a:cs typeface="Times New Roman"/>
              </a:rPr>
              <a:t>tvideo</a:t>
            </a:r>
            <a:r>
              <a:rPr lang="en-US" altLang="zh-CN" sz="2000" i="1" dirty="0">
                <a:latin typeface="Times New Roman"/>
                <a:ea typeface="华文楷体" pitchFamily="2" charset="-122"/>
                <a:cs typeface="Times New Roman"/>
              </a:rPr>
              <a:t> = new Thread(new </a:t>
            </a:r>
            <a:r>
              <a:rPr lang="en-US" altLang="zh-CN" sz="2000" i="1" dirty="0" err="1" smtClean="0">
                <a:latin typeface="Times New Roman"/>
                <a:ea typeface="华文楷体" pitchFamily="2" charset="-122"/>
                <a:cs typeface="Times New Roman"/>
              </a:rPr>
              <a:t>PlayVideo</a:t>
            </a:r>
            <a:r>
              <a:rPr lang="en-US" altLang="zh-CN" sz="2000" i="1" dirty="0" smtClean="0">
                <a:latin typeface="Times New Roman"/>
                <a:ea typeface="华文楷体" pitchFamily="2" charset="-122"/>
                <a:cs typeface="Times New Roman"/>
              </a:rPr>
              <a:t>( ));</a:t>
            </a:r>
            <a:endParaRPr lang="en-US" altLang="zh-CN" sz="2000" i="1" dirty="0">
              <a:latin typeface="Times New Roman"/>
              <a:ea typeface="华文楷体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1787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575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NewRomanPS" charset="0"/>
              </a:rPr>
              <a:t>Egocentric Video Summarization </a:t>
            </a:r>
            <a:endParaRPr lang="en-US" altLang="zh-CN" sz="3600" dirty="0">
              <a:solidFill>
                <a:srgbClr val="7030A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1560" y="987574"/>
            <a:ext cx="7848872" cy="1626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9552" y="231997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Times New Roman" charset="0"/>
                <a:ea typeface="Times New Roman" charset="0"/>
                <a:cs typeface="Times New Roman" charset="0"/>
              </a:rPr>
              <a:t>Step1</a:t>
            </a:r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   Get first frame of each section. 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    Using the change of luminance(Y) in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YCrCb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color space between two frames.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getSummaryPointer():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Calculate luminance difference between each frame and its previous frame.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If the difference larger than the threshold, add it to FirstFrame list.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If the interval of two sections less than 75 frames, merge them to one section.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539552" y="1283280"/>
            <a:ext cx="8468007" cy="738664"/>
            <a:chOff x="539552" y="1283280"/>
            <a:chExt cx="8468007" cy="738664"/>
          </a:xfrm>
        </p:grpSpPr>
        <p:grpSp>
          <p:nvGrpSpPr>
            <p:cNvPr id="27" name="组 26"/>
            <p:cNvGrpSpPr/>
            <p:nvPr/>
          </p:nvGrpSpPr>
          <p:grpSpPr>
            <a:xfrm>
              <a:off x="539552" y="1301864"/>
              <a:ext cx="8468007" cy="720080"/>
              <a:chOff x="539552" y="1301864"/>
              <a:chExt cx="8468007" cy="72008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275856" y="1301864"/>
                <a:ext cx="2448272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i="1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getSummaryPointer()</a:t>
                </a:r>
                <a:endParaRPr kumimoji="1" lang="zh-CN" altLang="en-US" sz="2000" i="1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cxnSp>
            <p:nvCxnSpPr>
              <p:cNvPr id="9" name="直线箭头连接符 8"/>
              <p:cNvCxnSpPr>
                <a:stCxn id="20" idx="3"/>
                <a:endCxn id="7" idx="1"/>
              </p:cNvCxnSpPr>
              <p:nvPr/>
            </p:nvCxnSpPr>
            <p:spPr>
              <a:xfrm>
                <a:off x="2557909" y="1661904"/>
                <a:ext cx="717947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/>
              <p:cNvCxnSpPr>
                <a:stCxn id="7" idx="3"/>
                <a:endCxn id="17" idx="1"/>
              </p:cNvCxnSpPr>
              <p:nvPr/>
            </p:nvCxnSpPr>
            <p:spPr>
              <a:xfrm>
                <a:off x="5724128" y="1661904"/>
                <a:ext cx="835159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6559287" y="1301864"/>
                <a:ext cx="2448272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List of each section’s first frame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39552" y="1301864"/>
                <a:ext cx="2018357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video_name.rgb</a:t>
                </a: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616701" y="13018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input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54422" y="128328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output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8280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024" y="357505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NewRomanPS" charset="0"/>
              </a:rPr>
              <a:t>Egocentric Video Summarization </a:t>
            </a:r>
            <a:r>
              <a:rPr lang="en-US" altLang="zh-CN" sz="3600" b="1" i="1" dirty="0" smtClean="0">
                <a:solidFill>
                  <a:srgbClr val="7030A0"/>
                </a:solidFill>
                <a:latin typeface="TimesNewRomanPS" charset="0"/>
              </a:rPr>
              <a:t>(Cont.)</a:t>
            </a:r>
            <a:endParaRPr lang="en-US" altLang="zh-CN" sz="3600" dirty="0">
              <a:solidFill>
                <a:srgbClr val="7030A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1560" y="987574"/>
            <a:ext cx="7848872" cy="1626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9552" y="2427734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Step2: </a:t>
            </a:r>
          </a:p>
          <a:p>
            <a:r>
              <a:rPr kumimoji="1" lang="en-US" altLang="zh-CN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Extract the summary of original video and audio according to FirstFrame List produced in last step.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getSummary():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Compute the length of each section and save all these segments together to Summary.rgb.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Save corresponding audio segments to Summary.wav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Output first frames of each section as a .txt document (index.txt).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539552" y="1196254"/>
            <a:ext cx="8376704" cy="1197878"/>
            <a:chOff x="546423" y="1321881"/>
            <a:chExt cx="8376704" cy="1197878"/>
          </a:xfrm>
        </p:grpSpPr>
        <p:grpSp>
          <p:nvGrpSpPr>
            <p:cNvPr id="6" name="组 5"/>
            <p:cNvGrpSpPr/>
            <p:nvPr/>
          </p:nvGrpSpPr>
          <p:grpSpPr>
            <a:xfrm>
              <a:off x="546423" y="1321881"/>
              <a:ext cx="8376704" cy="1197878"/>
              <a:chOff x="539552" y="1301864"/>
              <a:chExt cx="8376704" cy="72008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701032" y="1301864"/>
                <a:ext cx="1872209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getSummary()</a:t>
                </a:r>
                <a:endParaRPr kumimoji="1" lang="zh-CN" altLang="en-US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cxnSp>
            <p:nvCxnSpPr>
              <p:cNvPr id="8" name="直线箭头连接符 7"/>
              <p:cNvCxnSpPr>
                <a:stCxn id="7" idx="3"/>
                <a:endCxn id="10" idx="1"/>
              </p:cNvCxnSpPr>
              <p:nvPr/>
            </p:nvCxnSpPr>
            <p:spPr>
              <a:xfrm>
                <a:off x="5573241" y="1661904"/>
                <a:ext cx="894743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>
                <a:stCxn id="11" idx="3"/>
                <a:endCxn id="7" idx="1"/>
              </p:cNvCxnSpPr>
              <p:nvPr/>
            </p:nvCxnSpPr>
            <p:spPr>
              <a:xfrm>
                <a:off x="2915816" y="1661904"/>
                <a:ext cx="785216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6467984" y="1301864"/>
                <a:ext cx="2448272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Summary.rgb</a:t>
                </a:r>
              </a:p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Summary.wav</a:t>
                </a:r>
              </a:p>
              <a:p>
                <a:pPr algn="ctr"/>
                <a:r>
                  <a:rPr kumimoji="1" lang="en-US" altLang="zh-CN" sz="20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i</a:t>
                </a:r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ndex.txt</a:t>
                </a:r>
                <a:endParaRPr kumimoji="1" lang="en-US" altLang="zh-CN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39552" y="1301864"/>
                <a:ext cx="2376264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video_name.rgb</a:t>
                </a:r>
              </a:p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audio_name.wav</a:t>
                </a:r>
              </a:p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FirstFrame List</a:t>
                </a:r>
                <a:endParaRPr kumimoji="1" lang="en-US" altLang="zh-CN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976741" y="151555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input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52119" y="151555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output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69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5750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NewRomanPS" charset="0"/>
              </a:rPr>
              <a:t>Indexing into Egocentric Videos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11560" y="987574"/>
            <a:ext cx="7848872" cy="1626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539552" y="1283280"/>
            <a:ext cx="8136904" cy="738664"/>
            <a:chOff x="539552" y="1283280"/>
            <a:chExt cx="8136904" cy="738664"/>
          </a:xfrm>
        </p:grpSpPr>
        <p:grpSp>
          <p:nvGrpSpPr>
            <p:cNvPr id="7" name="组 6"/>
            <p:cNvGrpSpPr/>
            <p:nvPr/>
          </p:nvGrpSpPr>
          <p:grpSpPr>
            <a:xfrm>
              <a:off x="539552" y="1301864"/>
              <a:ext cx="8136904" cy="720080"/>
              <a:chOff x="539552" y="1301864"/>
              <a:chExt cx="8136904" cy="72008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275856" y="1301864"/>
                <a:ext cx="2448272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i="1" dirty="0" err="1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histogramOfImage</a:t>
                </a:r>
                <a:r>
                  <a:rPr kumimoji="1" lang="en-US" altLang="zh-CN" sz="2000" i="1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()</a:t>
                </a:r>
                <a:endParaRPr kumimoji="1" lang="zh-CN" altLang="en-US" sz="2000" i="1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cxnSp>
            <p:nvCxnSpPr>
              <p:cNvPr id="11" name="直线箭头连接符 10"/>
              <p:cNvCxnSpPr>
                <a:endCxn id="11" idx="1"/>
              </p:cNvCxnSpPr>
              <p:nvPr/>
            </p:nvCxnSpPr>
            <p:spPr>
              <a:xfrm>
                <a:off x="2557909" y="1661904"/>
                <a:ext cx="717947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/>
              <p:cNvCxnSpPr>
                <a:stCxn id="11" idx="3"/>
              </p:cNvCxnSpPr>
              <p:nvPr/>
            </p:nvCxnSpPr>
            <p:spPr>
              <a:xfrm>
                <a:off x="5724128" y="1661904"/>
                <a:ext cx="835159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559287" y="1301864"/>
                <a:ext cx="2117169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t</a:t>
                </a:r>
                <a:r>
                  <a:rPr kumimoji="1" lang="en-US" altLang="zh-CN" sz="200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he histogram </a:t>
                </a:r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of the query image</a:t>
                </a:r>
                <a:endParaRPr kumimoji="1" lang="en-US" altLang="zh-CN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9552" y="1301864"/>
                <a:ext cx="2018357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query_name.rgb</a:t>
                </a:r>
                <a:endParaRPr kumimoji="1" lang="en-US" altLang="zh-CN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5776" y="13018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input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54422" y="128328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output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39552" y="231997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Times New Roman" charset="0"/>
                <a:ea typeface="Times New Roman" charset="0"/>
                <a:cs typeface="Times New Roman" charset="0"/>
              </a:rPr>
              <a:t>Step1</a:t>
            </a:r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   Compute the normalized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histogram of query image.</a:t>
            </a:r>
          </a:p>
        </p:txBody>
      </p:sp>
    </p:spTree>
    <p:extLst>
      <p:ext uri="{BB962C8B-B14F-4D97-AF65-F5344CB8AC3E}">
        <p14:creationId xmlns:p14="http://schemas.microsoft.com/office/powerpoint/2010/main" val="18165918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57505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NewRomanPS" charset="0"/>
              </a:rPr>
              <a:t>Indexing into Egocentric Videos </a:t>
            </a:r>
            <a:r>
              <a:rPr lang="en-US" altLang="zh-CN" sz="3600" b="1" i="1" dirty="0" smtClean="0">
                <a:solidFill>
                  <a:srgbClr val="7030A0"/>
                </a:solidFill>
                <a:latin typeface="TimesNewRomanPS" charset="0"/>
              </a:rPr>
              <a:t>(Cont.)</a:t>
            </a:r>
            <a:endParaRPr lang="en-US" altLang="zh-CN" sz="3600" b="1" i="1" dirty="0">
              <a:solidFill>
                <a:srgbClr val="7030A0"/>
              </a:solidFill>
              <a:latin typeface="TimesNewRomanPS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1560" y="987574"/>
            <a:ext cx="7848872" cy="1626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79512" y="1312074"/>
            <a:ext cx="8964488" cy="1115661"/>
            <a:chOff x="539552" y="1301864"/>
            <a:chExt cx="8136904" cy="720080"/>
          </a:xfrm>
        </p:grpSpPr>
        <p:grpSp>
          <p:nvGrpSpPr>
            <p:cNvPr id="7" name="组 6"/>
            <p:cNvGrpSpPr/>
            <p:nvPr/>
          </p:nvGrpSpPr>
          <p:grpSpPr>
            <a:xfrm>
              <a:off x="539552" y="1301864"/>
              <a:ext cx="8136904" cy="720080"/>
              <a:chOff x="539552" y="1301864"/>
              <a:chExt cx="8136904" cy="72008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214931" y="1301864"/>
                <a:ext cx="2687334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i="1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compareQueryWithVideo</a:t>
                </a:r>
                <a:r>
                  <a:rPr kumimoji="1" lang="en-US" altLang="zh-CN" sz="2000" i="1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()</a:t>
                </a:r>
                <a:endParaRPr kumimoji="1" lang="zh-CN" altLang="en-US" sz="2000" i="1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cxnSp>
            <p:nvCxnSpPr>
              <p:cNvPr id="11" name="直线箭头连接符 10"/>
              <p:cNvCxnSpPr>
                <a:endCxn id="10" idx="1"/>
              </p:cNvCxnSpPr>
              <p:nvPr/>
            </p:nvCxnSpPr>
            <p:spPr>
              <a:xfrm>
                <a:off x="2557909" y="1661904"/>
                <a:ext cx="657022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/>
              <p:cNvCxnSpPr/>
              <p:nvPr/>
            </p:nvCxnSpPr>
            <p:spPr>
              <a:xfrm>
                <a:off x="5902265" y="1652612"/>
                <a:ext cx="657022" cy="9292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559287" y="1301864"/>
                <a:ext cx="2117169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i</a:t>
                </a:r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ndex of the frame in video with the max similarity to query </a:t>
                </a:r>
                <a:endParaRPr kumimoji="1" lang="en-US" altLang="zh-CN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9552" y="1301864"/>
                <a:ext cx="2018357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video_name.rgb</a:t>
                </a:r>
              </a:p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query_name.rgb</a:t>
                </a:r>
                <a:endParaRPr kumimoji="1" lang="en-US" altLang="zh-CN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5776" y="14202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input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9102" y="1420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output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39552" y="2427734"/>
                <a:ext cx="8280920" cy="2915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Step2: </a:t>
                </a:r>
              </a:p>
              <a:p>
                <a:r>
                  <a:rPr kumimoji="1" lang="en-US" altLang="zh-CN" b="1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Get the frame in the video whose histogram has the maximum similarity with the query image’s histogram</a:t>
                </a:r>
              </a:p>
              <a:p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CN" b="1" i="1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compareQueryWithVideo</a:t>
                </a:r>
                <a:r>
                  <a:rPr kumimoji="1" lang="en-US" altLang="zh-CN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():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For each frame in the video, compute its histogram.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Compute the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similarity between that frame and  query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image.</a:t>
                </a:r>
              </a:p>
              <a:p>
                <a:pPr marL="1200150" lvl="2" indent="-285750">
                  <a:buFont typeface="Arial" charset="0"/>
                  <a:buChar char="•"/>
                </a:pPr>
                <a14:m>
                  <m:oMath xmlns:m="http://schemas.openxmlformats.org/officeDocument/2006/math" xmlns=""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𝑆𝑖𝑚𝑖𝑙𝑎𝑟𝑖𝑡𝑦</m:t>
                    </m:r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# 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𝑜𝑓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𝑝𝑖𝑥𝑒𝑙𝑠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∗3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𝑞𝑢𝑒𝑟𝑦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𝑓𝑟𝑎𝑚𝑒</m:t>
                                </m:r>
                              </m:e>
                            </m:d>
                          </m:e>
                        </m:rad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 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    [0,1]</m:t>
                        </m:r>
                      </m:e>
                    </m:nary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Return the index of the frame with the maximum similarity.</a:t>
                </a:r>
              </a:p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kumimoji="1"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27734"/>
                <a:ext cx="8280920" cy="2915029"/>
              </a:xfrm>
              <a:prstGeom prst="rect">
                <a:avLst/>
              </a:prstGeom>
              <a:blipFill rotWithShape="0">
                <a:blip r:embed="rId2"/>
                <a:stretch>
                  <a:fillRect l="-663" t="-1046" b="-4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07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57505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NewRomanPS" charset="0"/>
              </a:rPr>
              <a:t>Indexing into Egocentric Videos </a:t>
            </a:r>
            <a:r>
              <a:rPr lang="en-US" altLang="zh-CN" sz="3600" b="1" i="1" dirty="0" smtClean="0">
                <a:solidFill>
                  <a:srgbClr val="7030A0"/>
                </a:solidFill>
                <a:latin typeface="TimesNewRomanPS" charset="0"/>
              </a:rPr>
              <a:t>(Cont.)</a:t>
            </a:r>
            <a:endParaRPr lang="en-US" altLang="zh-CN" sz="3600" b="1" i="1" dirty="0">
              <a:solidFill>
                <a:srgbClr val="7030A0"/>
              </a:solidFill>
              <a:latin typeface="TimesNewRomanPS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1560" y="987574"/>
            <a:ext cx="7848872" cy="16262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79513" y="1178231"/>
            <a:ext cx="8640960" cy="1393519"/>
            <a:chOff x="539552" y="1107148"/>
            <a:chExt cx="7843244" cy="758102"/>
          </a:xfrm>
        </p:grpSpPr>
        <p:grpSp>
          <p:nvGrpSpPr>
            <p:cNvPr id="7" name="组 6"/>
            <p:cNvGrpSpPr/>
            <p:nvPr/>
          </p:nvGrpSpPr>
          <p:grpSpPr>
            <a:xfrm>
              <a:off x="539552" y="1107148"/>
              <a:ext cx="7843244" cy="758102"/>
              <a:chOff x="539552" y="1107148"/>
              <a:chExt cx="7843244" cy="75810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892492" y="1126159"/>
                <a:ext cx="1370127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i="1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showIndex</a:t>
                </a:r>
                <a:r>
                  <a:rPr kumimoji="1" lang="en-US" altLang="zh-CN" sz="2000" i="1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()</a:t>
                </a:r>
                <a:endParaRPr kumimoji="1" lang="zh-CN" altLang="en-US" sz="2000" i="1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cxnSp>
            <p:nvCxnSpPr>
              <p:cNvPr id="11" name="直线箭头连接符 10"/>
              <p:cNvCxnSpPr>
                <a:stCxn id="14" idx="3"/>
                <a:endCxn id="10" idx="1"/>
              </p:cNvCxnSpPr>
              <p:nvPr/>
            </p:nvCxnSpPr>
            <p:spPr>
              <a:xfrm flipV="1">
                <a:off x="3211769" y="1486199"/>
                <a:ext cx="680723" cy="1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/>
              <p:cNvCxnSpPr>
                <a:stCxn id="10" idx="3"/>
              </p:cNvCxnSpPr>
              <p:nvPr/>
            </p:nvCxnSpPr>
            <p:spPr>
              <a:xfrm>
                <a:off x="5262619" y="1486199"/>
                <a:ext cx="658713" cy="11009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5921125" y="1129210"/>
                <a:ext cx="2461671" cy="72008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play the summary of the section </a:t>
                </a:r>
                <a:r>
                  <a:rPr kumimoji="1" lang="en-US" altLang="zh-CN" sz="200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which contains the query image</a:t>
                </a:r>
                <a:endParaRPr kumimoji="1" lang="en-US" altLang="zh-CN" sz="20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9552" y="1107148"/>
                <a:ext cx="2672217" cy="75810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o</a:t>
                </a:r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riginal video &amp; audio</a:t>
                </a:r>
              </a:p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query_name.rgb</a:t>
                </a:r>
              </a:p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summary video &amp; audio</a:t>
                </a:r>
              </a:p>
              <a:p>
                <a:pPr algn="ctr"/>
                <a:r>
                  <a:rPr kumimoji="1" lang="en-US" altLang="zh-CN" sz="2000" dirty="0" smtClean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ffectLst/>
                  </a:rPr>
                  <a:t>index.txt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249101" y="1248973"/>
              <a:ext cx="628277" cy="2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input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3608" y="125909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7030A0"/>
                  </a:solidFill>
                </a:rPr>
                <a:t>output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39552" y="2650723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Step3: </a:t>
            </a:r>
          </a:p>
          <a:p>
            <a:r>
              <a:rPr kumimoji="1" lang="en-US" altLang="zh-CN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Find the section contains the query image and display it.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showIndex</a:t>
            </a:r>
            <a:r>
              <a:rPr kumimoji="1"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():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Find the start &amp; end </a:t>
            </a:r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point frame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Compute the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similarity between that frame and  query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image.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Return the index of the frame with the maximum similarity.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59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64420" y="2715766"/>
            <a:ext cx="29507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cap="all" dirty="0"/>
              <a:t>THANK</a:t>
            </a:r>
            <a:r>
              <a:rPr lang="en-US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cap="all" dirty="0"/>
              <a:t>YOU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0602" y="3219822"/>
            <a:ext cx="4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Avenir Oblique"/>
                <a:ea typeface="华文楷体" pitchFamily="2" charset="-122"/>
                <a:cs typeface="Avenir Oblique"/>
              </a:rPr>
              <a:t>For Your </a:t>
            </a:r>
            <a:r>
              <a:rPr lang="en-US" dirty="0" smtClean="0">
                <a:solidFill>
                  <a:prstClr val="black"/>
                </a:solidFill>
                <a:latin typeface="Avenir Oblique"/>
                <a:ea typeface="华文楷体" pitchFamily="2" charset="-122"/>
                <a:cs typeface="Avenir Oblique"/>
              </a:rPr>
              <a:t>P</a:t>
            </a:r>
            <a:r>
              <a:rPr lang="en-US" altLang="zh-CN" dirty="0" smtClean="0">
                <a:solidFill>
                  <a:prstClr val="black"/>
                </a:solidFill>
                <a:latin typeface="Avenir Oblique"/>
                <a:ea typeface="华文楷体" pitchFamily="2" charset="-122"/>
                <a:cs typeface="Avenir Oblique"/>
              </a:rPr>
              <a:t>atient</a:t>
            </a:r>
            <a:r>
              <a:rPr lang="en-US" dirty="0" smtClean="0">
                <a:solidFill>
                  <a:prstClr val="black"/>
                </a:solidFill>
                <a:latin typeface="Avenir Oblique"/>
                <a:ea typeface="华文楷体" pitchFamily="2" charset="-122"/>
                <a:cs typeface="Avenir Oblique"/>
              </a:rPr>
              <a:t> </a:t>
            </a:r>
            <a:r>
              <a:rPr lang="en-US" dirty="0">
                <a:solidFill>
                  <a:prstClr val="black"/>
                </a:solidFill>
                <a:latin typeface="Avenir Oblique"/>
                <a:ea typeface="华文楷体" pitchFamily="2" charset="-122"/>
                <a:cs typeface="Avenir Oblique"/>
              </a:rPr>
              <a:t>Watching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2880246"/>
            <a:ext cx="1828800" cy="685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2" y="3614900"/>
            <a:ext cx="5468007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3614900"/>
            <a:ext cx="1702675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ika">
      <a:majorFont>
        <a:latin typeface="Molot"/>
        <a:ea typeface=""/>
        <a:cs typeface=""/>
      </a:majorFont>
      <a:minorFont>
        <a:latin typeface="Sansa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ika">
      <a:majorFont>
        <a:latin typeface="Molot"/>
        <a:ea typeface=""/>
        <a:cs typeface=""/>
      </a:majorFont>
      <a:minorFont>
        <a:latin typeface="Sansa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394</Words>
  <Application>Microsoft Macintosh PowerPoint</Application>
  <PresentationFormat>全屏显示(16:9)</PresentationFormat>
  <Paragraphs>89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WZF</dc:creator>
  <cp:lastModifiedBy>RickiQ Qin</cp:lastModifiedBy>
  <cp:revision>64</cp:revision>
  <dcterms:created xsi:type="dcterms:W3CDTF">2015-05-22T08:52:30Z</dcterms:created>
  <dcterms:modified xsi:type="dcterms:W3CDTF">2016-05-05T18:59:38Z</dcterms:modified>
</cp:coreProperties>
</file>