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le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2669" cy="914400"/>
          </a:xfrm>
          <a:prstGeom prst="rect">
            <a:avLst/>
          </a:prstGeom>
        </p:spPr>
      </p:pic>
      <p:pic>
        <p:nvPicPr>
          <p:cNvPr id="3" name="Picture 2" descr="surerewar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26771"/>
            <a:ext cx="2620670" cy="1152144"/>
          </a:xfrm>
          <a:prstGeom prst="rect">
            <a:avLst/>
          </a:prstGeom>
        </p:spPr>
      </p:pic>
      <p:pic>
        <p:nvPicPr>
          <p:cNvPr id="4" name="Picture 3" descr="A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7019848"/>
            <a:ext cx="1187805" cy="1141171"/>
          </a:xfrm>
          <a:prstGeom prst="rect">
            <a:avLst/>
          </a:prstGeom>
        </p:spPr>
      </p:pic>
      <p:pic>
        <p:nvPicPr>
          <p:cNvPr id="5" name="Picture 4" descr="PPC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389" y="2094890"/>
            <a:ext cx="3667125" cy="4038600"/>
          </a:xfrm>
          <a:prstGeom prst="rect">
            <a:avLst/>
          </a:prstGeom>
        </p:spPr>
      </p:pic>
      <p:pic>
        <p:nvPicPr>
          <p:cNvPr id="6" name="Picture 5" descr="bottom_righ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9615" y="7315200"/>
            <a:ext cx="2892669" cy="914400"/>
          </a:xfrm>
          <a:prstGeom prst="rect">
            <a:avLst/>
          </a:prstGeom>
        </p:spPr>
      </p:pic>
      <p:pic>
        <p:nvPicPr>
          <p:cNvPr id="7" name="Picture 6" descr="small_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5300" y="7747162"/>
            <a:ext cx="7779623" cy="3815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3002" y="2962656"/>
            <a:ext cx="3668389" cy="10944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b="1" sz="6500">
                <a:solidFill>
                  <a:srgbClr val="FF0000"/>
                </a:solidFill>
                <a:latin typeface="Arial"/>
              </a:defRPr>
            </a:pPr>
            <a:r>
              <a:t>PPC130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6346" y="4190695"/>
            <a:ext cx="5562295" cy="55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b="1" sz="3000">
                <a:solidFill>
                  <a:srgbClr val="000000"/>
                </a:solidFill>
                <a:latin typeface="Arial"/>
              </a:defRPr>
            </a:pPr>
            <a:r>
              <a:t>Surerewards Daily Insights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4792" y="4663440"/>
            <a:ext cx="3365906" cy="64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b="1" sz="3000">
                <a:solidFill>
                  <a:srgbClr val="000000"/>
                </a:solidFill>
                <a:latin typeface="Arial"/>
              </a:defRPr>
            </a:pPr>
            <a:r>
              <a:t>2022-26-April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le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2669" cy="914400"/>
          </a:xfrm>
          <a:prstGeom prst="rect">
            <a:avLst/>
          </a:prstGeom>
        </p:spPr>
      </p:pic>
      <p:pic>
        <p:nvPicPr>
          <p:cNvPr id="3" name="Picture 2" descr="surerewar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26771"/>
            <a:ext cx="2620670" cy="1152144"/>
          </a:xfrm>
          <a:prstGeom prst="rect">
            <a:avLst/>
          </a:prstGeom>
        </p:spPr>
      </p:pic>
      <p:pic>
        <p:nvPicPr>
          <p:cNvPr id="4" name="Picture 3" descr="A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7019848"/>
            <a:ext cx="1187805" cy="1141171"/>
          </a:xfrm>
          <a:prstGeom prst="rect">
            <a:avLst/>
          </a:prstGeom>
        </p:spPr>
      </p:pic>
      <p:pic>
        <p:nvPicPr>
          <p:cNvPr id="5" name="Picture 4" descr="bottom_r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615" y="7315200"/>
            <a:ext cx="2892669" cy="914400"/>
          </a:xfrm>
          <a:prstGeom prst="rect">
            <a:avLst/>
          </a:prstGeom>
        </p:spPr>
      </p:pic>
      <p:pic>
        <p:nvPicPr>
          <p:cNvPr id="6" name="Picture 5" descr="small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300" y="7747162"/>
            <a:ext cx="7779623" cy="381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7136" y="54864"/>
            <a:ext cx="4737506" cy="860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b="1" sz="4000">
                <a:solidFill>
                  <a:srgbClr val="FF0000"/>
                </a:solidFill>
                <a:latin typeface="Arial"/>
              </a:defRPr>
            </a:pPr>
            <a:r>
              <a:t>Report Outline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933041"/>
            <a:ext cx="4737506" cy="860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Customer Registration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Product Sales By Location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Products Sales Performance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Product Sales By Date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Product Sales By Region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Customer Receipts Upload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Customer Engagement</a:t>
            </a:r>
          </a:p>
          <a:p>
            <a:pPr>
              <a:lnSpc>
                <a:spcPts val="4000"/>
              </a:lnSpc>
              <a:defRPr b="1" sz="2400">
                <a:solidFill>
                  <a:srgbClr val="000000"/>
                </a:solidFill>
                <a:latin typeface="Arial"/>
              </a:defRPr>
            </a:pPr>
            <a:r>
              <a:t> &gt; Receipts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le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2669" cy="914400"/>
          </a:xfrm>
          <a:prstGeom prst="rect">
            <a:avLst/>
          </a:prstGeom>
        </p:spPr>
      </p:pic>
      <p:pic>
        <p:nvPicPr>
          <p:cNvPr id="3" name="Picture 2" descr="surerewar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26771"/>
            <a:ext cx="2620670" cy="1152144"/>
          </a:xfrm>
          <a:prstGeom prst="rect">
            <a:avLst/>
          </a:prstGeom>
        </p:spPr>
      </p:pic>
      <p:pic>
        <p:nvPicPr>
          <p:cNvPr id="4" name="Picture 3" descr="A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7019848"/>
            <a:ext cx="1187805" cy="1141171"/>
          </a:xfrm>
          <a:prstGeom prst="rect">
            <a:avLst/>
          </a:prstGeom>
        </p:spPr>
      </p:pic>
      <p:pic>
        <p:nvPicPr>
          <p:cNvPr id="5" name="Picture 4" descr="bottom_r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615" y="7315200"/>
            <a:ext cx="2892669" cy="914400"/>
          </a:xfrm>
          <a:prstGeom prst="rect">
            <a:avLst/>
          </a:prstGeom>
        </p:spPr>
      </p:pic>
      <p:pic>
        <p:nvPicPr>
          <p:cNvPr id="6" name="Picture 5" descr="small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300" y="7747162"/>
            <a:ext cx="7779623" cy="381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00400" y="54864"/>
            <a:ext cx="4737506" cy="860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b="1" sz="4000">
                <a:solidFill>
                  <a:srgbClr val="FF0000"/>
                </a:solidFill>
                <a:latin typeface="Arial"/>
              </a:defRPr>
            </a:pPr>
            <a:r>
              <a:t> Customer Registration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le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92669" cy="914400"/>
          </a:xfrm>
          <a:prstGeom prst="rect">
            <a:avLst/>
          </a:prstGeom>
        </p:spPr>
      </p:pic>
      <p:pic>
        <p:nvPicPr>
          <p:cNvPr id="3" name="Picture 2" descr="surerewar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226771"/>
            <a:ext cx="2620670" cy="1152144"/>
          </a:xfrm>
          <a:prstGeom prst="rect">
            <a:avLst/>
          </a:prstGeom>
        </p:spPr>
      </p:pic>
      <p:pic>
        <p:nvPicPr>
          <p:cNvPr id="4" name="Picture 3" descr="AA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7019848"/>
            <a:ext cx="1187805" cy="1141171"/>
          </a:xfrm>
          <a:prstGeom prst="rect">
            <a:avLst/>
          </a:prstGeom>
        </p:spPr>
      </p:pic>
      <p:pic>
        <p:nvPicPr>
          <p:cNvPr id="5" name="Picture 4" descr="bottom_rig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9615" y="7315200"/>
            <a:ext cx="2892669" cy="914400"/>
          </a:xfrm>
          <a:prstGeom prst="rect">
            <a:avLst/>
          </a:prstGeom>
        </p:spPr>
      </p:pic>
      <p:pic>
        <p:nvPicPr>
          <p:cNvPr id="6" name="Picture 5" descr="small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300" y="7747162"/>
            <a:ext cx="7779623" cy="3815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54864"/>
            <a:ext cx="4737506" cy="860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pPr>
              <a:defRPr b="1" sz="3500">
                <a:solidFill>
                  <a:srgbClr val="FF0000"/>
                </a:solidFill>
                <a:latin typeface="Arial"/>
              </a:defRPr>
            </a:pPr>
            <a:r>
              <a:t> Top 20 Performing Merchant</a:t>
            </a:r>
          </a:p>
        </p:txBody>
      </p:sp>
      <p:pic>
        <p:nvPicPr>
          <p:cNvPr id="8" name="Picture 7" descr="top_mecharnt_by_n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20" y="1828800"/>
            <a:ext cx="6400800" cy="3657600"/>
          </a:xfrm>
          <a:prstGeom prst="rect">
            <a:avLst/>
          </a:prstGeom>
        </p:spPr>
      </p:pic>
      <p:pic>
        <p:nvPicPr>
          <p:cNvPr id="9" name="Picture 8" descr="top_mecharnt_by_freq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1828800"/>
            <a:ext cx="6400800" cy="3657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54864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ts val="40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t> &gt; Visual on the left shows top 20 merchant performing by product and the total number of bags</a:t>
            </a:r>
          </a:p>
          <a:p>
            <a:pPr>
              <a:lnSpc>
                <a:spcPts val="40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t> &gt; Visual on the right shows top 20 merchant performance by the number of customers who made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