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Lobster"/>
      <p:regular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4d1e79b13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4d1e79b13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4d1e79b13_0_1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4d1e79b13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4d1e79b13_0_1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4d1e79b13_0_1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4d1e79b1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4d1e79b1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4d1e79b1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4d1e79b1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4d1e79b13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4d1e79b13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4d1e79b1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4d1e79b1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4d1e79b13_0_1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4d1e79b13_0_1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4d1e79b13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4d1e79b13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sp>
        <p:nvSpPr>
          <p:cNvPr id="278" name="Google Shape;278;p13"/>
          <p:cNvSpPr txBox="1"/>
          <p:nvPr>
            <p:ph idx="1" type="subTitle"/>
          </p:nvPr>
        </p:nvSpPr>
        <p:spPr>
          <a:xfrm>
            <a:off x="502950" y="1676050"/>
            <a:ext cx="4255500" cy="6954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sz="2400">
                <a:latin typeface="Times New Roman"/>
                <a:ea typeface="Times New Roman"/>
                <a:cs typeface="Times New Roman"/>
                <a:sym typeface="Times New Roman"/>
              </a:rPr>
              <a:t>10/11/2019</a:t>
            </a:r>
            <a:endParaRPr sz="2400">
              <a:latin typeface="Times New Roman"/>
              <a:ea typeface="Times New Roman"/>
              <a:cs typeface="Times New Roman"/>
              <a:sym typeface="Times New Roman"/>
            </a:endParaRPr>
          </a:p>
        </p:txBody>
      </p:sp>
      <p:sp>
        <p:nvSpPr>
          <p:cNvPr id="279" name="Google Shape;279;p13"/>
          <p:cNvSpPr txBox="1"/>
          <p:nvPr/>
        </p:nvSpPr>
        <p:spPr>
          <a:xfrm>
            <a:off x="571500" y="2297200"/>
            <a:ext cx="4095300" cy="23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FFFFFF"/>
                </a:solidFill>
                <a:latin typeface="Times New Roman"/>
                <a:ea typeface="Times New Roman"/>
                <a:cs typeface="Times New Roman"/>
                <a:sym typeface="Times New Roman"/>
              </a:rPr>
              <a:t>Team Tilted:</a:t>
            </a:r>
            <a:endParaRPr sz="1800"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HeQiang(Rickie) Huang (Product Owner)</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Zhijun(Tommy) Yang (Scrum Master)</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Connor Dawson</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Billy Kwong</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endParaRPr>
          </a:p>
        </p:txBody>
      </p:sp>
      <p:pic>
        <p:nvPicPr>
          <p:cNvPr id="280" name="Google Shape;280;p13"/>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2"/>
          <p:cNvSpPr txBox="1"/>
          <p:nvPr>
            <p:ph idx="1" type="subTitle"/>
          </p:nvPr>
        </p:nvSpPr>
        <p:spPr>
          <a:xfrm>
            <a:off x="0" y="1356600"/>
            <a:ext cx="42555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Minimum Viable Product</a:t>
            </a:r>
            <a:endParaRPr sz="24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The web app that a user is able to login and search or take the pictures to find the corresponding food. Also, we will try our best to let the user check the search history and make the user interface intuitive. </a:t>
            </a:r>
            <a:endParaRPr sz="2000">
              <a:latin typeface="Times New Roman"/>
              <a:ea typeface="Times New Roman"/>
              <a:cs typeface="Times New Roman"/>
              <a:sym typeface="Times New Roman"/>
            </a:endParaRPr>
          </a:p>
        </p:txBody>
      </p:sp>
      <p:sp>
        <p:nvSpPr>
          <p:cNvPr id="353" name="Google Shape;353;p22"/>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354" name="Google Shape;354;p22"/>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86475" y="2109199"/>
            <a:ext cx="4255500" cy="20388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goal of the project is to be able to replace the medicine with the food using our web app</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People can take the pictures or typing medicine’s name to search for the food</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Show the detail of medicine’s description and side effect</a:t>
            </a:r>
            <a:endParaRPr sz="1500">
              <a:solidFill>
                <a:srgbClr val="FFFFFF"/>
              </a:solidFill>
              <a:latin typeface="Times New Roman"/>
              <a:ea typeface="Times New Roman"/>
              <a:cs typeface="Times New Roman"/>
              <a:sym typeface="Times New Roman"/>
            </a:endParaRPr>
          </a:p>
          <a:p>
            <a:pPr indent="-323850" lvl="0" marL="457200" rtl="0" algn="l">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Make a list  of the food that can replace the specific medicine</a:t>
            </a:r>
            <a:endParaRPr sz="1500">
              <a:solidFill>
                <a:srgbClr val="FFFFFF"/>
              </a:solidFill>
              <a:latin typeface="Times New Roman"/>
              <a:ea typeface="Times New Roman"/>
              <a:cs typeface="Times New Roman"/>
              <a:sym typeface="Times New Roman"/>
            </a:endParaRPr>
          </a:p>
        </p:txBody>
      </p:sp>
      <p:sp>
        <p:nvSpPr>
          <p:cNvPr id="286" name="Google Shape;286;p14"/>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287" name="Google Shape;287;p14"/>
          <p:cNvPicPr preferRelativeResize="0"/>
          <p:nvPr/>
        </p:nvPicPr>
        <p:blipFill>
          <a:blip r:embed="rId3">
            <a:alphaModFix/>
          </a:blip>
          <a:stretch>
            <a:fillRect/>
          </a:stretch>
        </p:blipFill>
        <p:spPr>
          <a:xfrm>
            <a:off x="5316600" y="2978350"/>
            <a:ext cx="2834375" cy="2165150"/>
          </a:xfrm>
          <a:prstGeom prst="rect">
            <a:avLst/>
          </a:prstGeom>
          <a:noFill/>
          <a:ln>
            <a:noFill/>
          </a:ln>
        </p:spPr>
      </p:pic>
      <p:sp>
        <p:nvSpPr>
          <p:cNvPr id="288" name="Google Shape;288;p14"/>
          <p:cNvSpPr txBox="1"/>
          <p:nvPr/>
        </p:nvSpPr>
        <p:spPr>
          <a:xfrm>
            <a:off x="143475" y="1121800"/>
            <a:ext cx="21915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9" name="Google Shape;289;p14"/>
          <p:cNvSpPr txBox="1"/>
          <p:nvPr/>
        </p:nvSpPr>
        <p:spPr>
          <a:xfrm>
            <a:off x="143475" y="1580550"/>
            <a:ext cx="37956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Times New Roman"/>
                <a:ea typeface="Times New Roman"/>
                <a:cs typeface="Times New Roman"/>
                <a:sym typeface="Times New Roman"/>
              </a:rPr>
              <a:t>High Level Goals:</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5"/>
          <p:cNvSpPr txBox="1"/>
          <p:nvPr>
            <p:ph idx="1" type="subTitle"/>
          </p:nvPr>
        </p:nvSpPr>
        <p:spPr>
          <a:xfrm>
            <a:off x="0" y="1356600"/>
            <a:ext cx="42555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Sprint 1</a:t>
            </a:r>
            <a:endParaRPr/>
          </a:p>
          <a:p>
            <a:pPr indent="-330200" lvl="0" marL="457200" rtl="0" algn="l">
              <a:spcBef>
                <a:spcPts val="0"/>
              </a:spcBef>
              <a:spcAft>
                <a:spcPts val="0"/>
              </a:spcAft>
              <a:buSzPts val="1600"/>
              <a:buChar char="●"/>
            </a:pPr>
            <a:r>
              <a:rPr lang="en"/>
              <a:t>User Story 1: As a user, I need to be able to click the icon and take the pictures.</a:t>
            </a:r>
            <a:endParaRPr/>
          </a:p>
          <a:p>
            <a:pPr indent="-330200" lvl="0" marL="457200" rtl="0" algn="l">
              <a:spcBef>
                <a:spcPts val="0"/>
              </a:spcBef>
              <a:spcAft>
                <a:spcPts val="0"/>
              </a:spcAft>
              <a:buSzPts val="1600"/>
              <a:buChar char="●"/>
            </a:pPr>
            <a:r>
              <a:rPr lang="en"/>
              <a:t>User Story 2: As a user, I need to be able to type the name of the medicine and search for it.</a:t>
            </a:r>
            <a:endParaRPr/>
          </a:p>
          <a:p>
            <a:pPr indent="-330200" lvl="0" marL="457200" rtl="0" algn="l">
              <a:spcBef>
                <a:spcPts val="0"/>
              </a:spcBef>
              <a:spcAft>
                <a:spcPts val="0"/>
              </a:spcAft>
              <a:buSzPts val="1600"/>
              <a:buChar char="●"/>
            </a:pPr>
            <a:r>
              <a:rPr lang="en"/>
              <a:t>User Story 3: As a developer, I need to be able to complete the structure of database.</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Spikes: Html, CSS, mySQL</a:t>
            </a:r>
            <a:endParaRPr/>
          </a:p>
          <a:p>
            <a:pPr indent="-330200" lvl="0" marL="457200" rtl="0" algn="l">
              <a:spcBef>
                <a:spcPts val="0"/>
              </a:spcBef>
              <a:spcAft>
                <a:spcPts val="0"/>
              </a:spcAft>
              <a:buSzPts val="1600"/>
              <a:buChar char="●"/>
            </a:pPr>
            <a:r>
              <a:rPr lang="en"/>
              <a:t>Infrastructure Tasks: Set up the front-end web development.</a:t>
            </a:r>
            <a:endParaRPr/>
          </a:p>
        </p:txBody>
      </p:sp>
      <p:sp>
        <p:nvSpPr>
          <p:cNvPr id="295" name="Google Shape;295;p15"/>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296" name="Google Shape;296;p15"/>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6"/>
          <p:cNvSpPr txBox="1"/>
          <p:nvPr>
            <p:ph idx="1" type="subTitle"/>
          </p:nvPr>
        </p:nvSpPr>
        <p:spPr>
          <a:xfrm>
            <a:off x="0" y="1356600"/>
            <a:ext cx="42555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Sprint 2</a:t>
            </a:r>
            <a:endParaRPr/>
          </a:p>
          <a:p>
            <a:pPr indent="-330200" lvl="0" marL="457200" rtl="0" algn="l">
              <a:spcBef>
                <a:spcPts val="0"/>
              </a:spcBef>
              <a:spcAft>
                <a:spcPts val="0"/>
              </a:spcAft>
              <a:buSzPts val="1600"/>
              <a:buChar char="●"/>
            </a:pPr>
            <a:r>
              <a:rPr lang="en"/>
              <a:t>User Story 1: As a developer, I need to let the web app read the users’ input and pictures.</a:t>
            </a:r>
            <a:endParaRPr/>
          </a:p>
          <a:p>
            <a:pPr indent="-330200" lvl="0" marL="457200" rtl="0" algn="l">
              <a:spcBef>
                <a:spcPts val="0"/>
              </a:spcBef>
              <a:spcAft>
                <a:spcPts val="0"/>
              </a:spcAft>
              <a:buSzPts val="1600"/>
              <a:buChar char="●"/>
            </a:pPr>
            <a:r>
              <a:rPr lang="en"/>
              <a:t>User Story 2: As a developer, I need to let the web app to </a:t>
            </a:r>
            <a:r>
              <a:rPr lang="en"/>
              <a:t>compress the pictures and recognize it.</a:t>
            </a:r>
            <a:endParaRPr/>
          </a:p>
          <a:p>
            <a:pPr indent="-330200" lvl="0" marL="457200" rtl="0" algn="l">
              <a:spcBef>
                <a:spcPts val="0"/>
              </a:spcBef>
              <a:spcAft>
                <a:spcPts val="0"/>
              </a:spcAft>
              <a:buSzPts val="1600"/>
              <a:buChar char="●"/>
            </a:pPr>
            <a:r>
              <a:rPr lang="en"/>
              <a:t>User Story 3: As a user, I need to able to get the result of the corresponding food.</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Spikes: Google image recognition API, backend.</a:t>
            </a:r>
            <a:endParaRPr/>
          </a:p>
          <a:p>
            <a:pPr indent="-330200" lvl="0" marL="457200" rtl="0" algn="l">
              <a:spcBef>
                <a:spcPts val="0"/>
              </a:spcBef>
              <a:spcAft>
                <a:spcPts val="0"/>
              </a:spcAft>
              <a:buSzPts val="1600"/>
              <a:buChar char="●"/>
            </a:pPr>
            <a:r>
              <a:rPr lang="en"/>
              <a:t>Infrastructure Tasks: Complete the user’s searching experience.</a:t>
            </a:r>
            <a:endParaRPr/>
          </a:p>
          <a:p>
            <a:pPr indent="0" lvl="0" marL="0" rtl="0" algn="l">
              <a:spcBef>
                <a:spcPts val="0"/>
              </a:spcBef>
              <a:spcAft>
                <a:spcPts val="0"/>
              </a:spcAft>
              <a:buNone/>
            </a:pPr>
            <a:r>
              <a:t/>
            </a:r>
            <a:endParaRPr/>
          </a:p>
        </p:txBody>
      </p:sp>
      <p:sp>
        <p:nvSpPr>
          <p:cNvPr id="302" name="Google Shape;302;p16"/>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303" name="Google Shape;303;p16"/>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7"/>
          <p:cNvSpPr txBox="1"/>
          <p:nvPr>
            <p:ph idx="1" type="subTitle"/>
          </p:nvPr>
        </p:nvSpPr>
        <p:spPr>
          <a:xfrm>
            <a:off x="0" y="1356600"/>
            <a:ext cx="42555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Sprint 3</a:t>
            </a:r>
            <a:endParaRPr/>
          </a:p>
          <a:p>
            <a:pPr indent="-330200" lvl="0" marL="457200" rtl="0" algn="l">
              <a:spcBef>
                <a:spcPts val="0"/>
              </a:spcBef>
              <a:spcAft>
                <a:spcPts val="0"/>
              </a:spcAft>
              <a:buSzPts val="1600"/>
              <a:buChar char="●"/>
            </a:pPr>
            <a:r>
              <a:rPr lang="en"/>
              <a:t>User Story 1: As a developer, I need to be able to complete the data.</a:t>
            </a:r>
            <a:endParaRPr/>
          </a:p>
          <a:p>
            <a:pPr indent="-330200" lvl="0" marL="457200" rtl="0" algn="l">
              <a:spcBef>
                <a:spcPts val="0"/>
              </a:spcBef>
              <a:spcAft>
                <a:spcPts val="0"/>
              </a:spcAft>
              <a:buSzPts val="1600"/>
              <a:buChar char="●"/>
            </a:pPr>
            <a:r>
              <a:rPr lang="en"/>
              <a:t>User Story 2: As a user, I need to be able to login and check the search history.</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Spikes: mySQL and backend.</a:t>
            </a:r>
            <a:endParaRPr/>
          </a:p>
          <a:p>
            <a:pPr indent="-330200" lvl="0" marL="457200" rtl="0" algn="l">
              <a:spcBef>
                <a:spcPts val="0"/>
              </a:spcBef>
              <a:spcAft>
                <a:spcPts val="0"/>
              </a:spcAft>
              <a:buSzPts val="1600"/>
              <a:buChar char="●"/>
            </a:pPr>
            <a:r>
              <a:rPr lang="en"/>
              <a:t>Infrastructure Task: Ensure our web app has enough information and features.</a:t>
            </a:r>
            <a:endParaRPr/>
          </a:p>
          <a:p>
            <a:pPr indent="0" lvl="0" marL="0" rtl="0" algn="l">
              <a:spcBef>
                <a:spcPts val="0"/>
              </a:spcBef>
              <a:spcAft>
                <a:spcPts val="0"/>
              </a:spcAft>
              <a:buNone/>
            </a:pPr>
            <a:r>
              <a:t/>
            </a:r>
            <a:endParaRPr/>
          </a:p>
        </p:txBody>
      </p:sp>
      <p:sp>
        <p:nvSpPr>
          <p:cNvPr id="309" name="Google Shape;309;p17"/>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310" name="Google Shape;310;p17"/>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8"/>
          <p:cNvSpPr txBox="1"/>
          <p:nvPr>
            <p:ph idx="1" type="subTitle"/>
          </p:nvPr>
        </p:nvSpPr>
        <p:spPr>
          <a:xfrm>
            <a:off x="0" y="1356600"/>
            <a:ext cx="42555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Sprint 4</a:t>
            </a:r>
            <a:endParaRPr/>
          </a:p>
          <a:p>
            <a:pPr indent="-330200" lvl="0" marL="457200" rtl="0" algn="l">
              <a:spcBef>
                <a:spcPts val="0"/>
              </a:spcBef>
              <a:spcAft>
                <a:spcPts val="0"/>
              </a:spcAft>
              <a:buSzPts val="1600"/>
              <a:buChar char="●"/>
            </a:pPr>
            <a:r>
              <a:rPr lang="en"/>
              <a:t>User Story 1:  As a product tester, I need to be able to check the function</a:t>
            </a:r>
            <a:r>
              <a:rPr lang="en"/>
              <a:t>ality of the web app.</a:t>
            </a:r>
            <a:endParaRPr/>
          </a:p>
          <a:p>
            <a:pPr indent="-330200" lvl="0" marL="457200" rtl="0" algn="l">
              <a:spcBef>
                <a:spcPts val="0"/>
              </a:spcBef>
              <a:spcAft>
                <a:spcPts val="0"/>
              </a:spcAft>
              <a:buSzPts val="1600"/>
              <a:buChar char="●"/>
            </a:pPr>
            <a:r>
              <a:rPr lang="en"/>
              <a:t>User Story 2: As a developer, I need to be able optimize user interface.</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Spike: CSS</a:t>
            </a:r>
            <a:endParaRPr/>
          </a:p>
          <a:p>
            <a:pPr indent="-330200" lvl="0" marL="457200" rtl="0" algn="l">
              <a:spcBef>
                <a:spcPts val="0"/>
              </a:spcBef>
              <a:spcAft>
                <a:spcPts val="0"/>
              </a:spcAft>
              <a:buSzPts val="1600"/>
              <a:buChar char="●"/>
            </a:pPr>
            <a:r>
              <a:rPr lang="en"/>
              <a:t>Infrastructure Tasks: Organize the frontend and </a:t>
            </a:r>
            <a:r>
              <a:rPr lang="en"/>
              <a:t>beautify the user interface.</a:t>
            </a:r>
            <a:endParaRPr/>
          </a:p>
        </p:txBody>
      </p:sp>
      <p:sp>
        <p:nvSpPr>
          <p:cNvPr id="316" name="Google Shape;316;p18"/>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317" name="Google Shape;317;p18"/>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9"/>
          <p:cNvSpPr/>
          <p:nvPr/>
        </p:nvSpPr>
        <p:spPr>
          <a:xfrm>
            <a:off x="6594825" y="1214325"/>
            <a:ext cx="1716900" cy="3527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19"/>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sp>
        <p:nvSpPr>
          <p:cNvPr id="324" name="Google Shape;324;p19"/>
          <p:cNvSpPr txBox="1"/>
          <p:nvPr>
            <p:ph idx="1" type="subTitle"/>
          </p:nvPr>
        </p:nvSpPr>
        <p:spPr>
          <a:xfrm>
            <a:off x="300000" y="1411950"/>
            <a:ext cx="6352500" cy="4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i="1" lang="en" sz="3600">
                <a:latin typeface="Times New Roman"/>
                <a:ea typeface="Times New Roman"/>
                <a:cs typeface="Times New Roman"/>
                <a:sym typeface="Times New Roman"/>
              </a:rPr>
              <a:t>Architecture</a:t>
            </a:r>
            <a:endParaRPr b="1" i="1" sz="3600">
              <a:latin typeface="Times New Roman"/>
              <a:ea typeface="Times New Roman"/>
              <a:cs typeface="Times New Roman"/>
              <a:sym typeface="Times New Roman"/>
            </a:endParaRPr>
          </a:p>
        </p:txBody>
      </p:sp>
      <p:sp>
        <p:nvSpPr>
          <p:cNvPr id="325" name="Google Shape;325;p19"/>
          <p:cNvSpPr/>
          <p:nvPr/>
        </p:nvSpPr>
        <p:spPr>
          <a:xfrm>
            <a:off x="507725" y="2529225"/>
            <a:ext cx="1284000" cy="91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r>
              <a:rPr lang="en"/>
              <a:t>sers</a:t>
            </a:r>
            <a:endParaRPr/>
          </a:p>
        </p:txBody>
      </p:sp>
      <p:sp>
        <p:nvSpPr>
          <p:cNvPr id="326" name="Google Shape;326;p19"/>
          <p:cNvSpPr/>
          <p:nvPr/>
        </p:nvSpPr>
        <p:spPr>
          <a:xfrm>
            <a:off x="2391425" y="2529225"/>
            <a:ext cx="1284000" cy="91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r>
              <a:rPr lang="en"/>
              <a:t>ront-end</a:t>
            </a:r>
            <a:endParaRPr/>
          </a:p>
        </p:txBody>
      </p:sp>
      <p:sp>
        <p:nvSpPr>
          <p:cNvPr id="327" name="Google Shape;327;p19"/>
          <p:cNvSpPr/>
          <p:nvPr/>
        </p:nvSpPr>
        <p:spPr>
          <a:xfrm>
            <a:off x="4183725" y="2529225"/>
            <a:ext cx="1284000" cy="91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r>
              <a:rPr lang="en"/>
              <a:t>ack-end</a:t>
            </a:r>
            <a:endParaRPr/>
          </a:p>
        </p:txBody>
      </p:sp>
      <p:sp>
        <p:nvSpPr>
          <p:cNvPr id="328" name="Google Shape;328;p19"/>
          <p:cNvSpPr/>
          <p:nvPr/>
        </p:nvSpPr>
        <p:spPr>
          <a:xfrm>
            <a:off x="6811275" y="1411950"/>
            <a:ext cx="1284000" cy="91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ySql</a:t>
            </a:r>
            <a:endParaRPr/>
          </a:p>
        </p:txBody>
      </p:sp>
      <p:sp>
        <p:nvSpPr>
          <p:cNvPr id="329" name="Google Shape;329;p19"/>
          <p:cNvSpPr/>
          <p:nvPr/>
        </p:nvSpPr>
        <p:spPr>
          <a:xfrm>
            <a:off x="6811275" y="2529225"/>
            <a:ext cx="1284000" cy="91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r>
              <a:rPr lang="en"/>
              <a:t>mage recognition</a:t>
            </a:r>
            <a:endParaRPr/>
          </a:p>
          <a:p>
            <a:pPr indent="0" lvl="0" marL="0" rtl="0" algn="ctr">
              <a:spcBef>
                <a:spcPts val="0"/>
              </a:spcBef>
              <a:spcAft>
                <a:spcPts val="0"/>
              </a:spcAft>
              <a:buNone/>
            </a:pPr>
            <a:r>
              <a:rPr lang="en"/>
              <a:t>API</a:t>
            </a:r>
            <a:endParaRPr/>
          </a:p>
        </p:txBody>
      </p:sp>
      <p:cxnSp>
        <p:nvCxnSpPr>
          <p:cNvPr id="330" name="Google Shape;330;p19"/>
          <p:cNvCxnSpPr>
            <a:stCxn id="325" idx="3"/>
            <a:endCxn id="326" idx="1"/>
          </p:cNvCxnSpPr>
          <p:nvPr/>
        </p:nvCxnSpPr>
        <p:spPr>
          <a:xfrm>
            <a:off x="1791725" y="2985525"/>
            <a:ext cx="599700" cy="0"/>
          </a:xfrm>
          <a:prstGeom prst="straightConnector1">
            <a:avLst/>
          </a:prstGeom>
          <a:noFill/>
          <a:ln cap="flat" cmpd="sng" w="9525">
            <a:solidFill>
              <a:srgbClr val="FFFFFF"/>
            </a:solidFill>
            <a:prstDash val="solid"/>
            <a:round/>
            <a:headEnd len="med" w="med" type="triangle"/>
            <a:tailEnd len="med" w="med" type="triangle"/>
          </a:ln>
        </p:spPr>
      </p:cxnSp>
      <p:cxnSp>
        <p:nvCxnSpPr>
          <p:cNvPr id="331" name="Google Shape;331;p19"/>
          <p:cNvCxnSpPr>
            <a:stCxn id="326" idx="3"/>
            <a:endCxn id="327" idx="1"/>
          </p:cNvCxnSpPr>
          <p:nvPr/>
        </p:nvCxnSpPr>
        <p:spPr>
          <a:xfrm>
            <a:off x="3675425" y="2985525"/>
            <a:ext cx="508200" cy="0"/>
          </a:xfrm>
          <a:prstGeom prst="straightConnector1">
            <a:avLst/>
          </a:prstGeom>
          <a:noFill/>
          <a:ln cap="flat" cmpd="sng" w="9525">
            <a:solidFill>
              <a:srgbClr val="FFFFFF"/>
            </a:solidFill>
            <a:prstDash val="solid"/>
            <a:round/>
            <a:headEnd len="med" w="med" type="triangle"/>
            <a:tailEnd len="med" w="med" type="triangle"/>
          </a:ln>
        </p:spPr>
      </p:cxnSp>
      <p:cxnSp>
        <p:nvCxnSpPr>
          <p:cNvPr id="332" name="Google Shape;332;p19"/>
          <p:cNvCxnSpPr>
            <a:stCxn id="327" idx="3"/>
            <a:endCxn id="322" idx="1"/>
          </p:cNvCxnSpPr>
          <p:nvPr/>
        </p:nvCxnSpPr>
        <p:spPr>
          <a:xfrm flipH="1" rot="10800000">
            <a:off x="5467725" y="2977725"/>
            <a:ext cx="1127100" cy="7800"/>
          </a:xfrm>
          <a:prstGeom prst="straightConnector1">
            <a:avLst/>
          </a:prstGeom>
          <a:noFill/>
          <a:ln cap="flat" cmpd="sng" w="9525">
            <a:solidFill>
              <a:srgbClr val="FFFFFF"/>
            </a:solidFill>
            <a:prstDash val="solid"/>
            <a:round/>
            <a:headEnd len="med" w="med" type="triangle"/>
            <a:tailEnd len="med" w="med" type="triangle"/>
          </a:ln>
        </p:spPr>
      </p:cxnSp>
      <p:sp>
        <p:nvSpPr>
          <p:cNvPr id="333" name="Google Shape;333;p19"/>
          <p:cNvSpPr/>
          <p:nvPr/>
        </p:nvSpPr>
        <p:spPr>
          <a:xfrm>
            <a:off x="6811275" y="3617500"/>
            <a:ext cx="1284000" cy="91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r>
              <a:rPr lang="en"/>
              <a:t>mage </a:t>
            </a:r>
            <a:endParaRPr/>
          </a:p>
          <a:p>
            <a:pPr indent="0" lvl="0" marL="0" rtl="0" algn="ctr">
              <a:spcBef>
                <a:spcPts val="0"/>
              </a:spcBef>
              <a:spcAft>
                <a:spcPts val="0"/>
              </a:spcAft>
              <a:buNone/>
            </a:pPr>
            <a:r>
              <a:rPr lang="en"/>
              <a:t>compress</a:t>
            </a:r>
            <a:endParaRPr/>
          </a:p>
          <a:p>
            <a:pPr indent="0" lvl="0" marL="0" rtl="0" algn="ctr">
              <a:spcBef>
                <a:spcPts val="0"/>
              </a:spcBef>
              <a:spcAft>
                <a:spcPts val="0"/>
              </a:spcAft>
              <a:buNone/>
            </a:pPr>
            <a:r>
              <a:rPr lang="en"/>
              <a:t>API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0"/>
          <p:cNvSpPr txBox="1"/>
          <p:nvPr>
            <p:ph idx="1" type="subTitle"/>
          </p:nvPr>
        </p:nvSpPr>
        <p:spPr>
          <a:xfrm>
            <a:off x="0" y="1356600"/>
            <a:ext cx="42555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Challenges/ Risks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Different mobile models might cause compatible errors.</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There might be some issues of connection between frontend and backend.</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We are not sure if Google image recognition API works in our development. </a:t>
            </a:r>
            <a:endParaRPr>
              <a:latin typeface="Times New Roman"/>
              <a:ea typeface="Times New Roman"/>
              <a:cs typeface="Times New Roman"/>
              <a:sym typeface="Times New Roman"/>
            </a:endParaRPr>
          </a:p>
        </p:txBody>
      </p:sp>
      <p:sp>
        <p:nvSpPr>
          <p:cNvPr id="339" name="Google Shape;339;p20"/>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340" name="Google Shape;340;p20"/>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1"/>
          <p:cNvSpPr txBox="1"/>
          <p:nvPr>
            <p:ph idx="1" type="subTitle"/>
          </p:nvPr>
        </p:nvSpPr>
        <p:spPr>
          <a:xfrm>
            <a:off x="0" y="1304425"/>
            <a:ext cx="4255500" cy="38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Technologies</a:t>
            </a:r>
            <a:endParaRPr sz="24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C/Phython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MySql</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Github</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Html</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CSS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JS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Google image recognition API </a:t>
            </a:r>
            <a:endParaRPr sz="2000">
              <a:latin typeface="Times New Roman"/>
              <a:ea typeface="Times New Roman"/>
              <a:cs typeface="Times New Roman"/>
              <a:sym typeface="Times New Roman"/>
            </a:endParaRPr>
          </a:p>
        </p:txBody>
      </p:sp>
      <p:sp>
        <p:nvSpPr>
          <p:cNvPr id="346" name="Google Shape;346;p21"/>
          <p:cNvSpPr txBox="1"/>
          <p:nvPr>
            <p:ph type="ctrTitle"/>
          </p:nvPr>
        </p:nvSpPr>
        <p:spPr>
          <a:xfrm>
            <a:off x="0" y="0"/>
            <a:ext cx="5261400" cy="16137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6000">
                <a:latin typeface="Lobster"/>
                <a:ea typeface="Lobster"/>
                <a:cs typeface="Lobster"/>
                <a:sym typeface="Lobster"/>
              </a:rPr>
              <a:t>iHealthy</a:t>
            </a:r>
            <a:endParaRPr sz="6000">
              <a:latin typeface="Lobster"/>
              <a:ea typeface="Lobster"/>
              <a:cs typeface="Lobster"/>
              <a:sym typeface="Lobster"/>
            </a:endParaRPr>
          </a:p>
        </p:txBody>
      </p:sp>
      <p:pic>
        <p:nvPicPr>
          <p:cNvPr id="347" name="Google Shape;347;p21"/>
          <p:cNvPicPr preferRelativeResize="0"/>
          <p:nvPr/>
        </p:nvPicPr>
        <p:blipFill>
          <a:blip r:embed="rId3">
            <a:alphaModFix/>
          </a:blip>
          <a:stretch>
            <a:fillRect/>
          </a:stretch>
        </p:blipFill>
        <p:spPr>
          <a:xfrm>
            <a:off x="5316600" y="2978350"/>
            <a:ext cx="2834375" cy="216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