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81" r:id="rId6"/>
    <p:sldId id="266" r:id="rId7"/>
    <p:sldId id="282" r:id="rId8"/>
    <p:sldId id="283" r:id="rId9"/>
    <p:sldId id="267" r:id="rId10"/>
    <p:sldId id="284" r:id="rId11"/>
    <p:sldId id="285" r:id="rId12"/>
    <p:sldId id="286" r:id="rId13"/>
    <p:sldId id="268" r:id="rId14"/>
    <p:sldId id="261" r:id="rId1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53"/>
    <a:srgbClr val="113A59"/>
    <a:srgbClr val="4D86B3"/>
    <a:srgbClr val="FBFBFB"/>
    <a:srgbClr val="4C8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9" autoAdjust="0"/>
  </p:normalViewPr>
  <p:slideViewPr>
    <p:cSldViewPr snapToGrid="0">
      <p:cViewPr varScale="1">
        <p:scale>
          <a:sx n="75" d="100"/>
          <a:sy n="75" d="100"/>
        </p:scale>
        <p:origin x="-112" y="-464"/>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2082FB5-5A3F-401C-8D93-45FEF1338AA5}"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DFDA62-1391-4CC9-8CF2-D36CB29A5D2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0D9A55B-60B2-4F1C-9940-39AC3F8065DE}"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A67BAE-6F06-452B-A2C4-386007EE021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1212430-BB47-47C8-A280-3879743BD231}"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FDF2F1-2FC8-43B7-BC0C-057FF306EA0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9240B2-3AB2-4F59-9990-5E221B7BAE6B}"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C146880-EFB6-4914-90D6-87F983D6DD2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58D8CF7-9CD0-485F-BBBC-2073F394577F}" type="datetimeFigureOut">
              <a:rPr lang="zh-CN" altLang="en-US"/>
              <a:pPr>
                <a:defRPr/>
              </a:pPr>
              <a:t>5/13/15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95DDDE-1086-488B-A5BA-15E8CD63CBB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365F513-E0AA-40AC-B282-1BD552AE5046}"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4496845-A335-416E-B4D7-2F9BD4E49B8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379B9A1-EC26-46F0-A2D2-C3CCD8F8A18C}" type="datetimeFigureOut">
              <a:rPr lang="zh-CN" altLang="en-US"/>
              <a:pPr>
                <a:defRPr/>
              </a:pPr>
              <a:t>5/13/15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2BD9C67-7547-4CDE-8E5F-FD347171A01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B27F040-D9C8-4794-94DB-9E1D5C512594}" type="datetimeFigureOut">
              <a:rPr lang="zh-CN" altLang="en-US"/>
              <a:pPr>
                <a:defRPr/>
              </a:pPr>
              <a:t>5/13/15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8E28141-EBB6-49B0-AB96-0240A68A718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椭圆 1"/>
          <p:cNvSpPr/>
          <p:nvPr userDrawn="1"/>
        </p:nvSpPr>
        <p:spPr>
          <a:xfrm>
            <a:off x="855663" y="-1693863"/>
            <a:ext cx="1141412" cy="1139825"/>
          </a:xfrm>
          <a:prstGeom prst="ellips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椭圆 2"/>
          <p:cNvSpPr/>
          <p:nvPr userDrawn="1"/>
        </p:nvSpPr>
        <p:spPr>
          <a:xfrm>
            <a:off x="1903413" y="-1693863"/>
            <a:ext cx="1141412" cy="1139825"/>
          </a:xfrm>
          <a:prstGeom prst="ellips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3"/>
          <p:cNvSpPr/>
          <p:nvPr userDrawn="1"/>
        </p:nvSpPr>
        <p:spPr>
          <a:xfrm>
            <a:off x="2882900" y="-1693863"/>
            <a:ext cx="1141413" cy="1139825"/>
          </a:xfrm>
          <a:prstGeom prst="ellipse">
            <a:avLst/>
          </a:prstGeom>
          <a:solidFill>
            <a:srgbClr val="F3C9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日期占位符 1"/>
          <p:cNvSpPr>
            <a:spLocks noGrp="1"/>
          </p:cNvSpPr>
          <p:nvPr>
            <p:ph type="dt" sz="half" idx="10"/>
          </p:nvPr>
        </p:nvSpPr>
        <p:spPr/>
        <p:txBody>
          <a:bodyPr/>
          <a:lstStyle>
            <a:lvl1pPr>
              <a:defRPr/>
            </a:lvl1pPr>
          </a:lstStyle>
          <a:p>
            <a:pPr>
              <a:defRPr/>
            </a:pPr>
            <a:fld id="{D295BB6B-5B17-44AB-9FB6-1075DF34D3F1}" type="datetimeFigureOut">
              <a:rPr lang="zh-CN" altLang="en-US"/>
              <a:pPr>
                <a:defRPr/>
              </a:pPr>
              <a:t>5/13/15</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8FCDC3E5-87A0-489D-8279-7F89605BE19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6BF3645-26FE-4A27-A4AD-422D18483212}"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9E02F4-3106-43F2-A8FE-CF753895FFC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6"/>
            <a:ext cx="6172201"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C595830-AD7A-4C57-BF25-526622E887A7}" type="datetimeFigureOut">
              <a:rPr lang="zh-CN" altLang="en-US"/>
              <a:pPr>
                <a:defRPr/>
              </a:pPr>
              <a:t>5/13/15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7B1545-AC2A-4AA7-909D-369CEB8640B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C953"/>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3BBBE82-9300-478C-981B-19B2621792A7}" type="datetimeFigureOut">
              <a:rPr lang="zh-CN" altLang="en-US"/>
              <a:pPr>
                <a:defRPr/>
              </a:pPr>
              <a:t>5/13/15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3342D33C-38F1-46DB-8C66-F86E8D529DE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1" r:id="rId7"/>
    <p:sldLayoutId id="2147483667" r:id="rId8"/>
    <p:sldLayoutId id="2147483668" r:id="rId9"/>
    <p:sldLayoutId id="2147483669" r:id="rId10"/>
    <p:sldLayoutId id="2147483670"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pitchFamily="2" charset="-122"/>
        </a:defRPr>
      </a:lvl2pPr>
      <a:lvl3pPr algn="l" rtl="0" fontAlgn="base">
        <a:lnSpc>
          <a:spcPct val="90000"/>
        </a:lnSpc>
        <a:spcBef>
          <a:spcPct val="0"/>
        </a:spcBef>
        <a:spcAft>
          <a:spcPct val="0"/>
        </a:spcAft>
        <a:defRPr sz="4400">
          <a:solidFill>
            <a:schemeClr val="tx1"/>
          </a:solidFill>
          <a:latin typeface="Calibri Light"/>
          <a:ea typeface="宋体" pitchFamily="2" charset="-122"/>
        </a:defRPr>
      </a:lvl3pPr>
      <a:lvl4pPr algn="l" rtl="0" fontAlgn="base">
        <a:lnSpc>
          <a:spcPct val="90000"/>
        </a:lnSpc>
        <a:spcBef>
          <a:spcPct val="0"/>
        </a:spcBef>
        <a:spcAft>
          <a:spcPct val="0"/>
        </a:spcAft>
        <a:defRPr sz="4400">
          <a:solidFill>
            <a:schemeClr val="tx1"/>
          </a:solidFill>
          <a:latin typeface="Calibri Light"/>
          <a:ea typeface="宋体" pitchFamily="2" charset="-122"/>
        </a:defRPr>
      </a:lvl4pPr>
      <a:lvl5pPr algn="l" rtl="0" fontAlgn="base">
        <a:lnSpc>
          <a:spcPct val="90000"/>
        </a:lnSpc>
        <a:spcBef>
          <a:spcPct val="0"/>
        </a:spcBef>
        <a:spcAft>
          <a:spcPct val="0"/>
        </a:spcAft>
        <a:defRPr sz="4400">
          <a:solidFill>
            <a:schemeClr val="tx1"/>
          </a:solidFill>
          <a:latin typeface="Calibri Light"/>
          <a:ea typeface="宋体" pitchFamily="2" charset="-122"/>
        </a:defRPr>
      </a:lvl5pPr>
      <a:lvl6pPr marL="457200" algn="l" rtl="0" fontAlgn="base">
        <a:lnSpc>
          <a:spcPct val="90000"/>
        </a:lnSpc>
        <a:spcBef>
          <a:spcPct val="0"/>
        </a:spcBef>
        <a:spcAft>
          <a:spcPct val="0"/>
        </a:spcAft>
        <a:defRPr sz="4400">
          <a:solidFill>
            <a:schemeClr val="tx1"/>
          </a:solidFill>
          <a:latin typeface="Calibri Light"/>
          <a:ea typeface="宋体" pitchFamily="2" charset="-122"/>
        </a:defRPr>
      </a:lvl6pPr>
      <a:lvl7pPr marL="914400" algn="l" rtl="0" fontAlgn="base">
        <a:lnSpc>
          <a:spcPct val="90000"/>
        </a:lnSpc>
        <a:spcBef>
          <a:spcPct val="0"/>
        </a:spcBef>
        <a:spcAft>
          <a:spcPct val="0"/>
        </a:spcAft>
        <a:defRPr sz="4400">
          <a:solidFill>
            <a:schemeClr val="tx1"/>
          </a:solidFill>
          <a:latin typeface="Calibri Light"/>
          <a:ea typeface="宋体" pitchFamily="2" charset="-122"/>
        </a:defRPr>
      </a:lvl7pPr>
      <a:lvl8pPr marL="1371600" algn="l" rtl="0" fontAlgn="base">
        <a:lnSpc>
          <a:spcPct val="90000"/>
        </a:lnSpc>
        <a:spcBef>
          <a:spcPct val="0"/>
        </a:spcBef>
        <a:spcAft>
          <a:spcPct val="0"/>
        </a:spcAft>
        <a:defRPr sz="4400">
          <a:solidFill>
            <a:schemeClr val="tx1"/>
          </a:solidFill>
          <a:latin typeface="Calibri Light"/>
          <a:ea typeface="宋体" pitchFamily="2" charset="-122"/>
        </a:defRPr>
      </a:lvl8pPr>
      <a:lvl9pPr marL="1828800" algn="l" rtl="0" fontAlgn="base">
        <a:lnSpc>
          <a:spcPct val="90000"/>
        </a:lnSpc>
        <a:spcBef>
          <a:spcPct val="0"/>
        </a:spcBef>
        <a:spcAft>
          <a:spcPct val="0"/>
        </a:spcAft>
        <a:defRPr sz="4400">
          <a:solidFill>
            <a:schemeClr val="tx1"/>
          </a:solidFill>
          <a:latin typeface="Calibri Light"/>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3"/>
          <p:cNvGrpSpPr>
            <a:grpSpLocks/>
          </p:cNvGrpSpPr>
          <p:nvPr/>
        </p:nvGrpSpPr>
        <p:grpSpPr bwMode="auto">
          <a:xfrm>
            <a:off x="4956175" y="4443413"/>
            <a:ext cx="4884738" cy="2414587"/>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6670" y="4443106"/>
              <a:ext cx="2442802"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5" name="组合 14"/>
          <p:cNvGrpSpPr>
            <a:grpSpLocks/>
          </p:cNvGrpSpPr>
          <p:nvPr/>
        </p:nvGrpSpPr>
        <p:grpSpPr bwMode="auto">
          <a:xfrm>
            <a:off x="3492500" y="5410200"/>
            <a:ext cx="2928938" cy="1447800"/>
            <a:chOff x="4956670" y="4443106"/>
            <a:chExt cx="4884016" cy="2414894"/>
          </a:xfrm>
        </p:grpSpPr>
        <p:sp>
          <p:nvSpPr>
            <p:cNvPr id="16" name="等腰三角形 1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任意多边形 16"/>
            <p:cNvSpPr/>
            <p:nvPr/>
          </p:nvSpPr>
          <p:spPr>
            <a:xfrm>
              <a:off x="4956670" y="4443106"/>
              <a:ext cx="2443332"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6" name="组合 17"/>
          <p:cNvGrpSpPr>
            <a:grpSpLocks/>
          </p:cNvGrpSpPr>
          <p:nvPr/>
        </p:nvGrpSpPr>
        <p:grpSpPr bwMode="auto">
          <a:xfrm>
            <a:off x="7721600" y="5048250"/>
            <a:ext cx="3660775" cy="1809750"/>
            <a:chOff x="4956670" y="4443106"/>
            <a:chExt cx="4884016" cy="2414894"/>
          </a:xfrm>
        </p:grpSpPr>
        <p:sp>
          <p:nvSpPr>
            <p:cNvPr id="19" name="等腰三角形 1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a:off x="4956670" y="4443106"/>
              <a:ext cx="244200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7" name="组合 20"/>
          <p:cNvGrpSpPr>
            <a:grpSpLocks/>
          </p:cNvGrpSpPr>
          <p:nvPr/>
        </p:nvGrpSpPr>
        <p:grpSpPr bwMode="auto">
          <a:xfrm>
            <a:off x="2028825" y="6343650"/>
            <a:ext cx="1041400" cy="514350"/>
            <a:chOff x="4956670" y="4443106"/>
            <a:chExt cx="4884016" cy="2414894"/>
          </a:xfrm>
        </p:grpSpPr>
        <p:sp>
          <p:nvSpPr>
            <p:cNvPr id="22" name="等腰三角形 2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078" name="组合 23"/>
          <p:cNvGrpSpPr>
            <a:grpSpLocks/>
          </p:cNvGrpSpPr>
          <p:nvPr/>
        </p:nvGrpSpPr>
        <p:grpSpPr bwMode="auto">
          <a:xfrm>
            <a:off x="11150600" y="6343650"/>
            <a:ext cx="1041400" cy="514350"/>
            <a:chOff x="4956670" y="4443106"/>
            <a:chExt cx="4884016" cy="2414894"/>
          </a:xfrm>
        </p:grpSpPr>
        <p:sp>
          <p:nvSpPr>
            <p:cNvPr id="25" name="等腰三角形 2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7" name="等腰三角形 26"/>
          <p:cNvSpPr/>
          <p:nvPr/>
        </p:nvSpPr>
        <p:spPr>
          <a:xfrm>
            <a:off x="1427163" y="681038"/>
            <a:ext cx="1736725" cy="10382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Lst>
            <a:ahLst/>
            <a:cxnLst>
              <a:cxn ang="0">
                <a:pos x="connsiteX0" y="connsiteY0"/>
              </a:cxn>
              <a:cxn ang="0">
                <a:pos x="connsiteX1" y="connsiteY1"/>
              </a:cxn>
              <a:cxn ang="0">
                <a:pos x="connsiteX2" y="connsiteY2"/>
              </a:cxn>
              <a:cxn ang="0">
                <a:pos x="connsiteX3" y="connsiteY3"/>
              </a:cxn>
            </a:cxnLst>
            <a:rect l="l" t="t" r="r" b="b"/>
            <a:pathLst>
              <a:path w="1736869" h="1037474">
                <a:moveTo>
                  <a:pt x="0" y="1037474"/>
                </a:moveTo>
                <a:lnTo>
                  <a:pt x="601735" y="0"/>
                </a:lnTo>
                <a:lnTo>
                  <a:pt x="1736869" y="29452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等腰三角形 26"/>
          <p:cNvSpPr/>
          <p:nvPr/>
        </p:nvSpPr>
        <p:spPr>
          <a:xfrm>
            <a:off x="3163888" y="681038"/>
            <a:ext cx="1184275" cy="18002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0 w 1184419"/>
              <a:gd name="connsiteY0" fmla="*/ 1037474 h 1799474"/>
              <a:gd name="connsiteX1" fmla="*/ 601735 w 1184419"/>
              <a:gd name="connsiteY1" fmla="*/ 0 h 1799474"/>
              <a:gd name="connsiteX2" fmla="*/ 1184419 w 1184419"/>
              <a:gd name="connsiteY2" fmla="*/ 1799474 h 1799474"/>
              <a:gd name="connsiteX3" fmla="*/ 0 w 1184419"/>
              <a:gd name="connsiteY3" fmla="*/ 1037474 h 1799474"/>
            </a:gdLst>
            <a:ahLst/>
            <a:cxnLst>
              <a:cxn ang="0">
                <a:pos x="connsiteX0" y="connsiteY0"/>
              </a:cxn>
              <a:cxn ang="0">
                <a:pos x="connsiteX1" y="connsiteY1"/>
              </a:cxn>
              <a:cxn ang="0">
                <a:pos x="connsiteX2" y="connsiteY2"/>
              </a:cxn>
              <a:cxn ang="0">
                <a:pos x="connsiteX3" y="connsiteY3"/>
              </a:cxn>
            </a:cxnLst>
            <a:rect l="l" t="t" r="r" b="b"/>
            <a:pathLst>
              <a:path w="1184419" h="1799474">
                <a:moveTo>
                  <a:pt x="0" y="1037474"/>
                </a:moveTo>
                <a:lnTo>
                  <a:pt x="601735" y="0"/>
                </a:lnTo>
                <a:lnTo>
                  <a:pt x="1184419" y="179947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81" name="文本框 28"/>
          <p:cNvSpPr txBox="1">
            <a:spLocks noChangeArrowheads="1"/>
          </p:cNvSpPr>
          <p:nvPr/>
        </p:nvSpPr>
        <p:spPr bwMode="auto">
          <a:xfrm>
            <a:off x="1125900" y="1098651"/>
            <a:ext cx="6480175" cy="1569660"/>
          </a:xfrm>
          <a:prstGeom prst="rect">
            <a:avLst/>
          </a:prstGeom>
          <a:noFill/>
          <a:ln w="9525">
            <a:noFill/>
            <a:miter lim="800000"/>
            <a:headEnd/>
            <a:tailEnd/>
          </a:ln>
        </p:spPr>
        <p:txBody>
          <a:bodyPr>
            <a:spAutoFit/>
          </a:bodyPr>
          <a:lstStyle/>
          <a:p>
            <a:r>
              <a:rPr lang="en-US" altLang="zh-CN" sz="4800" b="1" dirty="0" smtClean="0">
                <a:solidFill>
                  <a:srgbClr val="113A59"/>
                </a:solidFill>
                <a:latin typeface="微软雅黑" pitchFamily="34" charset="-122"/>
                <a:ea typeface="微软雅黑" pitchFamily="34" charset="-122"/>
              </a:rPr>
              <a:t>CS</a:t>
            </a:r>
            <a:r>
              <a:rPr lang="en-US" altLang="zh-CN" sz="4800" b="1" dirty="0" smtClean="0">
                <a:solidFill>
                  <a:srgbClr val="113A59"/>
                </a:solidFill>
                <a:latin typeface="微软雅黑" pitchFamily="34" charset="-122"/>
                <a:ea typeface="微软雅黑" pitchFamily="34" charset="-122"/>
              </a:rPr>
              <a:t>6083</a:t>
            </a:r>
            <a:r>
              <a:rPr lang="zh-CN" altLang="en-US" sz="4800" b="1" dirty="0" smtClean="0">
                <a:solidFill>
                  <a:srgbClr val="113A59"/>
                </a:solidFill>
                <a:latin typeface="微软雅黑" pitchFamily="34" charset="-122"/>
                <a:ea typeface="微软雅黑" pitchFamily="34" charset="-122"/>
              </a:rPr>
              <a:t> </a:t>
            </a:r>
            <a:r>
              <a:rPr lang="en-US" altLang="zh-CN" sz="4800" b="1" dirty="0" smtClean="0">
                <a:solidFill>
                  <a:srgbClr val="113A59"/>
                </a:solidFill>
                <a:latin typeface="微软雅黑" pitchFamily="34" charset="-122"/>
                <a:ea typeface="微软雅黑" pitchFamily="34" charset="-122"/>
              </a:rPr>
              <a:t>Database:</a:t>
            </a:r>
          </a:p>
          <a:p>
            <a:r>
              <a:rPr lang="en-US" altLang="zh-CN" sz="4800" b="1" dirty="0" smtClean="0">
                <a:solidFill>
                  <a:srgbClr val="113A59"/>
                </a:solidFill>
                <a:latin typeface="微软雅黑" pitchFamily="34" charset="-122"/>
                <a:ea typeface="微软雅黑" pitchFamily="34" charset="-122"/>
              </a:rPr>
              <a:t>TWITTER</a:t>
            </a:r>
            <a:r>
              <a:rPr lang="en-US" altLang="zh-CN" sz="4800" b="1" dirty="0" smtClean="0">
                <a:solidFill>
                  <a:srgbClr val="113A59"/>
                </a:solidFill>
                <a:latin typeface="微软雅黑" pitchFamily="34" charset="-122"/>
                <a:ea typeface="微软雅黑" pitchFamily="34" charset="-122"/>
              </a:rPr>
              <a:t>_ADAPTOR</a:t>
            </a:r>
            <a:endParaRPr lang="zh-CN" altLang="en-US" sz="4800" b="1" dirty="0">
              <a:solidFill>
                <a:srgbClr val="113A59"/>
              </a:solidFill>
              <a:latin typeface="微软雅黑" pitchFamily="34" charset="-122"/>
              <a:ea typeface="微软雅黑" pitchFamily="34" charset="-122"/>
            </a:endParaRPr>
          </a:p>
        </p:txBody>
      </p:sp>
      <p:sp>
        <p:nvSpPr>
          <p:cNvPr id="31" name="等腰三角形 26"/>
          <p:cNvSpPr/>
          <p:nvPr/>
        </p:nvSpPr>
        <p:spPr>
          <a:xfrm>
            <a:off x="1379538" y="4008438"/>
            <a:ext cx="1135062" cy="67627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等腰三角形 26"/>
          <p:cNvSpPr/>
          <p:nvPr/>
        </p:nvSpPr>
        <p:spPr>
          <a:xfrm>
            <a:off x="661988" y="1287463"/>
            <a:ext cx="765175" cy="166528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等腰三角形 26"/>
          <p:cNvSpPr/>
          <p:nvPr/>
        </p:nvSpPr>
        <p:spPr>
          <a:xfrm rot="8497073">
            <a:off x="4579938" y="782638"/>
            <a:ext cx="395287" cy="86042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a:xfrm>
            <a:off x="9456738" y="730250"/>
            <a:ext cx="1884362" cy="18827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600" b="1" dirty="0">
              <a:solidFill>
                <a:srgbClr val="4D86B3"/>
              </a:solidFill>
            </a:endParaRPr>
          </a:p>
        </p:txBody>
      </p:sp>
      <p:sp>
        <p:nvSpPr>
          <p:cNvPr id="35" name="等腰三角形 26"/>
          <p:cNvSpPr/>
          <p:nvPr/>
        </p:nvSpPr>
        <p:spPr>
          <a:xfrm rot="5400000">
            <a:off x="354806" y="4137819"/>
            <a:ext cx="708025" cy="80168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369815 w 1135134"/>
              <a:gd name="connsiteY0" fmla="*/ 675524 h 675524"/>
              <a:gd name="connsiteX1" fmla="*/ 0 w 1135134"/>
              <a:gd name="connsiteY1" fmla="*/ 0 h 675524"/>
              <a:gd name="connsiteX2" fmla="*/ 1135134 w 1135134"/>
              <a:gd name="connsiteY2" fmla="*/ 391312 h 675524"/>
              <a:gd name="connsiteX3" fmla="*/ 369815 w 1135134"/>
              <a:gd name="connsiteY3" fmla="*/ 675524 h 675524"/>
              <a:gd name="connsiteX0" fmla="*/ 369815 w 1199659"/>
              <a:gd name="connsiteY0" fmla="*/ 675524 h 1359189"/>
              <a:gd name="connsiteX1" fmla="*/ 0 w 1199659"/>
              <a:gd name="connsiteY1" fmla="*/ 0 h 1359189"/>
              <a:gd name="connsiteX2" fmla="*/ 1199659 w 1199659"/>
              <a:gd name="connsiteY2" fmla="*/ 1359189 h 1359189"/>
              <a:gd name="connsiteX3" fmla="*/ 369815 w 1199659"/>
              <a:gd name="connsiteY3" fmla="*/ 675524 h 1359189"/>
            </a:gdLst>
            <a:ahLst/>
            <a:cxnLst>
              <a:cxn ang="0">
                <a:pos x="connsiteX0" y="connsiteY0"/>
              </a:cxn>
              <a:cxn ang="0">
                <a:pos x="connsiteX1" y="connsiteY1"/>
              </a:cxn>
              <a:cxn ang="0">
                <a:pos x="connsiteX2" y="connsiteY2"/>
              </a:cxn>
              <a:cxn ang="0">
                <a:pos x="connsiteX3" y="connsiteY3"/>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等腰三角形 26"/>
          <p:cNvSpPr/>
          <p:nvPr/>
        </p:nvSpPr>
        <p:spPr>
          <a:xfrm rot="8958318">
            <a:off x="1751013" y="4916488"/>
            <a:ext cx="277812" cy="16510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等腰三角形 26"/>
          <p:cNvSpPr/>
          <p:nvPr/>
        </p:nvSpPr>
        <p:spPr>
          <a:xfrm flipV="1">
            <a:off x="4016375" y="484188"/>
            <a:ext cx="261938" cy="28575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 name="connsiteX0" fmla="*/ 0 w 765319"/>
              <a:gd name="connsiteY0" fmla="*/ 381000 h 833962"/>
              <a:gd name="connsiteX1" fmla="*/ 726014 w 765319"/>
              <a:gd name="connsiteY1" fmla="*/ 833962 h 833962"/>
              <a:gd name="connsiteX2" fmla="*/ 765319 w 765319"/>
              <a:gd name="connsiteY2" fmla="*/ 0 h 833962"/>
              <a:gd name="connsiteX3" fmla="*/ 0 w 765319"/>
              <a:gd name="connsiteY3" fmla="*/ 381000 h 833962"/>
            </a:gdLst>
            <a:ahLst/>
            <a:cxnLst>
              <a:cxn ang="0">
                <a:pos x="connsiteX0" y="connsiteY0"/>
              </a:cxn>
              <a:cxn ang="0">
                <a:pos x="connsiteX1" y="connsiteY1"/>
              </a:cxn>
              <a:cxn ang="0">
                <a:pos x="connsiteX2" y="connsiteY2"/>
              </a:cxn>
              <a:cxn ang="0">
                <a:pos x="connsiteX3" y="connsiteY3"/>
              </a:cxn>
            </a:cxnLst>
            <a:rect l="l" t="t" r="r" b="b"/>
            <a:pathLst>
              <a:path w="765319" h="833962">
                <a:moveTo>
                  <a:pt x="0" y="381000"/>
                </a:moveTo>
                <a:lnTo>
                  <a:pt x="726014" y="833962"/>
                </a:lnTo>
                <a:lnTo>
                  <a:pt x="765319" y="0"/>
                </a:lnTo>
                <a:lnTo>
                  <a:pt x="0" y="381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文本框 1"/>
          <p:cNvSpPr txBox="1"/>
          <p:nvPr/>
        </p:nvSpPr>
        <p:spPr>
          <a:xfrm>
            <a:off x="664515" y="3751132"/>
            <a:ext cx="8981946" cy="954107"/>
          </a:xfrm>
          <a:prstGeom prst="rect">
            <a:avLst/>
          </a:prstGeom>
          <a:noFill/>
        </p:spPr>
        <p:txBody>
          <a:bodyPr wrap="none" rtlCol="0">
            <a:spAutoFit/>
          </a:bodyPr>
          <a:lstStyle/>
          <a:p>
            <a:r>
              <a:rPr kumimoji="1" lang="en-US" altLang="zh-CN" b="1" dirty="0">
                <a:solidFill>
                  <a:srgbClr val="113A59"/>
                </a:solidFill>
                <a:latin typeface="微软雅黑" panose="020B0503020204020204" pitchFamily="34" charset="-122"/>
                <a:ea typeface="微软雅黑" panose="020B0503020204020204" pitchFamily="34" charset="-122"/>
              </a:rPr>
              <a:t>Team Member</a:t>
            </a:r>
            <a:r>
              <a:rPr kumimoji="1" lang="en-US" altLang="zh-CN" sz="2400" b="1" dirty="0">
                <a:solidFill>
                  <a:srgbClr val="113A59"/>
                </a:solidFill>
                <a:latin typeface="微软雅黑" panose="020B0503020204020204" pitchFamily="34" charset="-122"/>
                <a:ea typeface="微软雅黑" panose="020B0503020204020204" pitchFamily="34" charset="-122"/>
              </a:rPr>
              <a:t>:</a:t>
            </a:r>
            <a:r>
              <a:rPr kumimoji="1" lang="en-US" altLang="zh-CN" sz="2800" b="1" dirty="0">
                <a:solidFill>
                  <a:srgbClr val="113A59"/>
                </a:solidFill>
                <a:latin typeface="微软雅黑" panose="020B0503020204020204" pitchFamily="34" charset="-122"/>
                <a:ea typeface="微软雅黑" panose="020B0503020204020204" pitchFamily="34" charset="-122"/>
              </a:rPr>
              <a:t> Deep Patel, </a:t>
            </a:r>
            <a:r>
              <a:rPr kumimoji="1" lang="en-US" altLang="zh-CN" sz="2800" b="1" dirty="0" err="1">
                <a:solidFill>
                  <a:srgbClr val="113A59"/>
                </a:solidFill>
                <a:latin typeface="微软雅黑" panose="020B0503020204020204" pitchFamily="34" charset="-122"/>
                <a:ea typeface="微软雅黑" panose="020B0503020204020204" pitchFamily="34" charset="-122"/>
              </a:rPr>
              <a:t>Hongye</a:t>
            </a:r>
            <a:r>
              <a:rPr kumimoji="1" lang="en-US" altLang="zh-CN" sz="2800" b="1" dirty="0">
                <a:solidFill>
                  <a:srgbClr val="113A59"/>
                </a:solidFill>
                <a:latin typeface="微软雅黑" panose="020B0503020204020204" pitchFamily="34" charset="-122"/>
                <a:ea typeface="微软雅黑" panose="020B0503020204020204" pitchFamily="34" charset="-122"/>
              </a:rPr>
              <a:t> Gong, </a:t>
            </a:r>
            <a:r>
              <a:rPr kumimoji="1" lang="en-US" altLang="zh-CN" sz="2800" b="1" dirty="0" err="1">
                <a:solidFill>
                  <a:srgbClr val="113A59"/>
                </a:solidFill>
                <a:latin typeface="微软雅黑" panose="020B0503020204020204" pitchFamily="34" charset="-122"/>
                <a:ea typeface="微软雅黑" panose="020B0503020204020204" pitchFamily="34" charset="-122"/>
              </a:rPr>
              <a:t>Yukun</a:t>
            </a:r>
            <a:r>
              <a:rPr kumimoji="1" lang="en-US" altLang="zh-CN" sz="2800" b="1" dirty="0">
                <a:solidFill>
                  <a:srgbClr val="113A59"/>
                </a:solidFill>
                <a:latin typeface="微软雅黑" panose="020B0503020204020204" pitchFamily="34" charset="-122"/>
                <a:ea typeface="微软雅黑" panose="020B0503020204020204" pitchFamily="34" charset="-122"/>
              </a:rPr>
              <a:t> Liang</a:t>
            </a:r>
          </a:p>
          <a:p>
            <a:r>
              <a:rPr kumimoji="1" lang="en-US" altLang="zh-CN" b="1" dirty="0" err="1">
                <a:solidFill>
                  <a:srgbClr val="113A59"/>
                </a:solidFill>
                <a:latin typeface="微软雅黑" panose="020B0503020204020204" pitchFamily="34" charset="-122"/>
                <a:ea typeface="微软雅黑" panose="020B0503020204020204" pitchFamily="34" charset="-122"/>
              </a:rPr>
              <a:t>github</a:t>
            </a:r>
            <a:r>
              <a:rPr kumimoji="1" lang="en-US" altLang="zh-CN" b="1" dirty="0">
                <a:solidFill>
                  <a:srgbClr val="113A59"/>
                </a:solidFill>
                <a:latin typeface="微软雅黑" panose="020B0503020204020204" pitchFamily="34" charset="-122"/>
                <a:ea typeface="微软雅黑" panose="020B0503020204020204" pitchFamily="34" charset="-122"/>
              </a:rPr>
              <a:t> link: </a:t>
            </a:r>
            <a:r>
              <a:rPr kumimoji="1" lang="en-US" altLang="zh-CN" sz="2800" b="1" dirty="0">
                <a:solidFill>
                  <a:srgbClr val="113A59"/>
                </a:solidFill>
                <a:latin typeface="微软雅黑" panose="020B0503020204020204" pitchFamily="34" charset="-122"/>
                <a:ea typeface="微软雅黑" panose="020B0503020204020204" pitchFamily="34" charset="-122"/>
              </a:rPr>
              <a:t>https://</a:t>
            </a:r>
            <a:r>
              <a:rPr kumimoji="1" lang="en-US" altLang="zh-CN" sz="2800" b="1" dirty="0" err="1">
                <a:solidFill>
                  <a:srgbClr val="113A59"/>
                </a:solidFill>
                <a:latin typeface="微软雅黑" panose="020B0503020204020204" pitchFamily="34" charset="-122"/>
                <a:ea typeface="微软雅黑" panose="020B0503020204020204" pitchFamily="34" charset="-122"/>
              </a:rPr>
              <a:t>github.com</a:t>
            </a:r>
            <a:r>
              <a:rPr kumimoji="1" lang="en-US" altLang="zh-CN" sz="2800" b="1" dirty="0">
                <a:solidFill>
                  <a:srgbClr val="113A59"/>
                </a:solidFill>
                <a:latin typeface="微软雅黑" panose="020B0503020204020204" pitchFamily="34" charset="-122"/>
                <a:ea typeface="微软雅黑" panose="020B0503020204020204" pitchFamily="34" charset="-122"/>
              </a:rPr>
              <a:t>/</a:t>
            </a:r>
            <a:r>
              <a:rPr kumimoji="1" lang="en-US" altLang="zh-CN" sz="2800" b="1" dirty="0" err="1">
                <a:solidFill>
                  <a:srgbClr val="113A59"/>
                </a:solidFill>
                <a:latin typeface="微软雅黑" panose="020B0503020204020204" pitchFamily="34" charset="-122"/>
                <a:ea typeface="微软雅黑" panose="020B0503020204020204" pitchFamily="34" charset="-122"/>
              </a:rPr>
              <a:t>hongyegong</a:t>
            </a:r>
            <a:r>
              <a:rPr kumimoji="1" lang="en-US" altLang="zh-CN" sz="2800" b="1" dirty="0">
                <a:solidFill>
                  <a:srgbClr val="113A59"/>
                </a:solidFill>
                <a:latin typeface="微软雅黑" panose="020B0503020204020204" pitchFamily="34" charset="-122"/>
                <a:ea typeface="微软雅黑" panose="020B0503020204020204" pitchFamily="34" charset="-122"/>
              </a:rPr>
              <a:t>/CS6083</a:t>
            </a:r>
            <a:endParaRPr kumimoji="1" lang="zh-CN" altLang="en-US" sz="2800" b="1" dirty="0" smtClean="0">
              <a:solidFill>
                <a:srgbClr val="113A59"/>
              </a:solidFill>
              <a:latin typeface="微软雅黑" panose="020B0503020204020204" pitchFamily="34" charset="-122"/>
              <a:ea typeface="微软雅黑" panose="020B0503020204020204"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smtClean="0">
                <a:solidFill>
                  <a:srgbClr val="113A59"/>
                </a:solidFill>
                <a:latin typeface="Calibri Light"/>
              </a:rPr>
              <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pic>
        <p:nvPicPr>
          <p:cNvPr id="3" name="图片 2"/>
          <p:cNvPicPr>
            <a:picLocks noChangeAspect="1"/>
          </p:cNvPicPr>
          <p:nvPr/>
        </p:nvPicPr>
        <p:blipFill>
          <a:blip r:embed="rId2"/>
          <a:stretch>
            <a:fillRect/>
          </a:stretch>
        </p:blipFill>
        <p:spPr>
          <a:xfrm>
            <a:off x="1722966" y="2044700"/>
            <a:ext cx="8191500" cy="4178300"/>
          </a:xfrm>
          <a:prstGeom prst="rect">
            <a:avLst/>
          </a:prstGeom>
        </p:spPr>
      </p:pic>
    </p:spTree>
    <p:extLst>
      <p:ext uri="{BB962C8B-B14F-4D97-AF65-F5344CB8AC3E}">
        <p14:creationId xmlns:p14="http://schemas.microsoft.com/office/powerpoint/2010/main" val="61621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smtClean="0">
                <a:solidFill>
                  <a:srgbClr val="113A59"/>
                </a:solidFill>
                <a:latin typeface="Calibri Light"/>
              </a:rPr>
              <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sp>
        <p:nvSpPr>
          <p:cNvPr id="5" name="矩形 4"/>
          <p:cNvSpPr/>
          <p:nvPr/>
        </p:nvSpPr>
        <p:spPr>
          <a:xfrm>
            <a:off x="948266" y="1473201"/>
            <a:ext cx="9076267" cy="461665"/>
          </a:xfrm>
          <a:prstGeom prst="rect">
            <a:avLst/>
          </a:prstGeom>
        </p:spPr>
        <p:txBody>
          <a:bodyPr wrap="square">
            <a:spAutoFit/>
          </a:bodyPr>
          <a:lstStyle/>
          <a:p>
            <a:r>
              <a:rPr lang="en-US" altLang="zh-CN" sz="2400" dirty="0">
                <a:latin typeface="Calibri Light"/>
                <a:cs typeface="Calibri Light"/>
              </a:rPr>
              <a:t>Get tweets of specific topics from tweet server in real-time:</a:t>
            </a:r>
            <a:endParaRPr lang="zh-CN" altLang="en-US" sz="2400" dirty="0">
              <a:latin typeface="Calibri Light"/>
              <a:cs typeface="Calibri Light"/>
            </a:endParaRPr>
          </a:p>
        </p:txBody>
      </p:sp>
      <p:pic>
        <p:nvPicPr>
          <p:cNvPr id="8" name="图片 7"/>
          <p:cNvPicPr>
            <a:picLocks noChangeAspect="1"/>
          </p:cNvPicPr>
          <p:nvPr/>
        </p:nvPicPr>
        <p:blipFill>
          <a:blip r:embed="rId2"/>
          <a:stretch>
            <a:fillRect/>
          </a:stretch>
        </p:blipFill>
        <p:spPr>
          <a:xfrm>
            <a:off x="2264833" y="2065866"/>
            <a:ext cx="7683500" cy="1879600"/>
          </a:xfrm>
          <a:prstGeom prst="rect">
            <a:avLst/>
          </a:prstGeom>
        </p:spPr>
      </p:pic>
      <p:sp>
        <p:nvSpPr>
          <p:cNvPr id="11" name="文本框 10"/>
          <p:cNvSpPr txBox="1"/>
          <p:nvPr/>
        </p:nvSpPr>
        <p:spPr>
          <a:xfrm>
            <a:off x="965200" y="4114801"/>
            <a:ext cx="5022854" cy="523220"/>
          </a:xfrm>
          <a:prstGeom prst="rect">
            <a:avLst/>
          </a:prstGeom>
          <a:noFill/>
        </p:spPr>
        <p:txBody>
          <a:bodyPr wrap="none" rtlCol="0">
            <a:spAutoFit/>
          </a:bodyPr>
          <a:lstStyle/>
          <a:p>
            <a:r>
              <a:rPr kumimoji="1" lang="en-US" altLang="zh-CN" sz="2800" dirty="0">
                <a:solidFill>
                  <a:srgbClr val="113A59"/>
                </a:solidFill>
                <a:latin typeface="Calibri Light"/>
                <a:ea typeface="微软雅黑" panose="020B0503020204020204" pitchFamily="34" charset="-122"/>
                <a:cs typeface="Calibri Light"/>
              </a:rPr>
              <a:t>Search whatever topics you want:</a:t>
            </a:r>
            <a:endParaRPr kumimoji="1" lang="zh-CN" altLang="en-US" sz="2800" dirty="0" smtClean="0">
              <a:solidFill>
                <a:srgbClr val="113A59"/>
              </a:solidFill>
              <a:latin typeface="Calibri Light"/>
              <a:ea typeface="微软雅黑" panose="020B0503020204020204" pitchFamily="34" charset="-122"/>
              <a:cs typeface="Calibri Light"/>
            </a:endParaRPr>
          </a:p>
        </p:txBody>
      </p:sp>
      <p:pic>
        <p:nvPicPr>
          <p:cNvPr id="17" name="图片 16"/>
          <p:cNvPicPr>
            <a:picLocks noChangeAspect="1"/>
          </p:cNvPicPr>
          <p:nvPr/>
        </p:nvPicPr>
        <p:blipFill>
          <a:blip r:embed="rId3"/>
          <a:stretch>
            <a:fillRect/>
          </a:stretch>
        </p:blipFill>
        <p:spPr>
          <a:xfrm>
            <a:off x="2387600" y="4715933"/>
            <a:ext cx="7416800" cy="1727200"/>
          </a:xfrm>
          <a:prstGeom prst="rect">
            <a:avLst/>
          </a:prstGeom>
        </p:spPr>
      </p:pic>
    </p:spTree>
    <p:extLst>
      <p:ext uri="{BB962C8B-B14F-4D97-AF65-F5344CB8AC3E}">
        <p14:creationId xmlns:p14="http://schemas.microsoft.com/office/powerpoint/2010/main" val="119964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930077" y="601663"/>
            <a:ext cx="433184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SAMPLE SNAPSHOTS </a:t>
            </a: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smtClean="0">
                <a:solidFill>
                  <a:srgbClr val="113A59"/>
                </a:solidFill>
                <a:latin typeface="Calibri Light"/>
              </a:rPr>
              <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endParaRPr lang="en-US" altLang="zh-CN" sz="2400" dirty="0">
              <a:solidFill>
                <a:srgbClr val="113A59"/>
              </a:solidFill>
              <a:latin typeface="Calibri Light"/>
              <a:cs typeface="Calibri Light"/>
            </a:endParaRPr>
          </a:p>
        </p:txBody>
      </p:sp>
      <p:sp>
        <p:nvSpPr>
          <p:cNvPr id="5" name="矩形 4"/>
          <p:cNvSpPr/>
          <p:nvPr/>
        </p:nvSpPr>
        <p:spPr>
          <a:xfrm>
            <a:off x="948266" y="1473201"/>
            <a:ext cx="9076267" cy="461665"/>
          </a:xfrm>
          <a:prstGeom prst="rect">
            <a:avLst/>
          </a:prstGeom>
        </p:spPr>
        <p:txBody>
          <a:bodyPr wrap="square">
            <a:spAutoFit/>
          </a:bodyPr>
          <a:lstStyle/>
          <a:p>
            <a:r>
              <a:rPr lang="en-US" altLang="zh-CN" sz="2400" dirty="0" smtClean="0">
                <a:latin typeface="Calibri Light"/>
                <a:cs typeface="Calibri Light"/>
              </a:rPr>
              <a:t>GEO</a:t>
            </a:r>
            <a:r>
              <a:rPr lang="en-US" altLang="zh-CN" sz="2400" dirty="0" smtClean="0">
                <a:latin typeface="Calibri Light"/>
                <a:cs typeface="Calibri Light"/>
              </a:rPr>
              <a:t> location for each </a:t>
            </a:r>
            <a:r>
              <a:rPr lang="en-US" altLang="zh-CN" sz="2400" dirty="0" err="1" smtClean="0">
                <a:latin typeface="Calibri Light"/>
                <a:cs typeface="Calibri Light"/>
              </a:rPr>
              <a:t>twitt</a:t>
            </a:r>
            <a:endParaRPr lang="zh-CN" altLang="en-US" sz="2400" dirty="0">
              <a:latin typeface="Calibri Light"/>
              <a:cs typeface="Calibri Light"/>
            </a:endParaRPr>
          </a:p>
        </p:txBody>
      </p:sp>
      <p:sp>
        <p:nvSpPr>
          <p:cNvPr id="11" name="文本框 10"/>
          <p:cNvSpPr txBox="1"/>
          <p:nvPr/>
        </p:nvSpPr>
        <p:spPr>
          <a:xfrm>
            <a:off x="7823200" y="5689601"/>
            <a:ext cx="2864561" cy="523220"/>
          </a:xfrm>
          <a:prstGeom prst="rect">
            <a:avLst/>
          </a:prstGeom>
          <a:noFill/>
        </p:spPr>
        <p:txBody>
          <a:bodyPr wrap="none" rtlCol="0">
            <a:spAutoFit/>
          </a:bodyPr>
          <a:lstStyle/>
          <a:p>
            <a:r>
              <a:rPr kumimoji="1" lang="en-US" altLang="zh-CN" sz="2800" dirty="0" smtClean="0">
                <a:solidFill>
                  <a:srgbClr val="113A59"/>
                </a:solidFill>
                <a:latin typeface="Calibri Light"/>
                <a:ea typeface="微软雅黑" panose="020B0503020204020204" pitchFamily="34" charset="-122"/>
                <a:cs typeface="Calibri Light"/>
              </a:rPr>
              <a:t>Sentiment</a:t>
            </a:r>
            <a:r>
              <a:rPr kumimoji="1" lang="zh-CN" altLang="en-US" sz="2800" dirty="0" smtClean="0">
                <a:solidFill>
                  <a:srgbClr val="113A59"/>
                </a:solidFill>
                <a:latin typeface="Calibri Light"/>
                <a:ea typeface="微软雅黑" panose="020B0503020204020204" pitchFamily="34" charset="-122"/>
                <a:cs typeface="Calibri Light"/>
              </a:rPr>
              <a:t> </a:t>
            </a:r>
            <a:r>
              <a:rPr kumimoji="1" lang="en-US" altLang="zh-CN" sz="2800" dirty="0" smtClean="0">
                <a:solidFill>
                  <a:srgbClr val="113A59"/>
                </a:solidFill>
                <a:latin typeface="Calibri Light"/>
                <a:ea typeface="微软雅黑" panose="020B0503020204020204" pitchFamily="34" charset="-122"/>
                <a:cs typeface="Calibri Light"/>
              </a:rPr>
              <a:t>analysis</a:t>
            </a:r>
            <a:endParaRPr kumimoji="1" lang="zh-CN" altLang="en-US" sz="2800" dirty="0" smtClean="0">
              <a:solidFill>
                <a:srgbClr val="113A59"/>
              </a:solidFill>
              <a:latin typeface="Calibri Light"/>
              <a:ea typeface="微软雅黑" panose="020B0503020204020204" pitchFamily="34" charset="-122"/>
              <a:cs typeface="Calibri Light"/>
            </a:endParaRPr>
          </a:p>
        </p:txBody>
      </p:sp>
      <p:pic>
        <p:nvPicPr>
          <p:cNvPr id="3" name="图片 2"/>
          <p:cNvPicPr>
            <a:picLocks noChangeAspect="1"/>
          </p:cNvPicPr>
          <p:nvPr/>
        </p:nvPicPr>
        <p:blipFill>
          <a:blip r:embed="rId2"/>
          <a:stretch>
            <a:fillRect/>
          </a:stretch>
        </p:blipFill>
        <p:spPr>
          <a:xfrm>
            <a:off x="7107766" y="1341967"/>
            <a:ext cx="4593167" cy="3365916"/>
          </a:xfrm>
          <a:prstGeom prst="rect">
            <a:avLst/>
          </a:prstGeom>
        </p:spPr>
      </p:pic>
      <p:pic>
        <p:nvPicPr>
          <p:cNvPr id="14" name="图片 13"/>
          <p:cNvPicPr>
            <a:picLocks noChangeAspect="1"/>
          </p:cNvPicPr>
          <p:nvPr/>
        </p:nvPicPr>
        <p:blipFill>
          <a:blip r:embed="rId3"/>
          <a:stretch>
            <a:fillRect/>
          </a:stretch>
        </p:blipFill>
        <p:spPr>
          <a:xfrm>
            <a:off x="928275" y="3911600"/>
            <a:ext cx="6065192" cy="2510366"/>
          </a:xfrm>
          <a:prstGeom prst="rect">
            <a:avLst/>
          </a:prstGeom>
        </p:spPr>
      </p:pic>
    </p:spTree>
    <p:extLst>
      <p:ext uri="{BB962C8B-B14F-4D97-AF65-F5344CB8AC3E}">
        <p14:creationId xmlns:p14="http://schemas.microsoft.com/office/powerpoint/2010/main" val="294640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4</a:t>
            </a:r>
            <a:endParaRPr lang="zh-CN" altLang="en-US" sz="6600" b="1" dirty="0">
              <a:solidFill>
                <a:srgbClr val="F3C953"/>
              </a:solidFill>
            </a:endParaRPr>
          </a:p>
        </p:txBody>
      </p:sp>
      <p:sp>
        <p:nvSpPr>
          <p:cNvPr id="6" name="Copyright Notice"/>
          <p:cNvSpPr>
            <a:spLocks/>
          </p:cNvSpPr>
          <p:nvPr/>
        </p:nvSpPr>
        <p:spPr bwMode="auto">
          <a:xfrm>
            <a:off x="3611826" y="3257550"/>
            <a:ext cx="5082655"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ACKNOWLEDGEMENT</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702427" y="601663"/>
            <a:ext cx="2787155" cy="360898"/>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113A59"/>
                </a:solidFill>
                <a:latin typeface="微软雅黑" panose="020B0503020204020204" pitchFamily="34" charset="-122"/>
                <a:ea typeface="微软雅黑" panose="020B0503020204020204" pitchFamily="34" charset="-122"/>
              </a:rPr>
              <a:t>acknowledgement</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1508" name="组合 19"/>
          <p:cNvGrpSpPr>
            <a:grpSpLocks/>
          </p:cNvGrpSpPr>
          <p:nvPr/>
        </p:nvGrpSpPr>
        <p:grpSpPr bwMode="auto">
          <a:xfrm>
            <a:off x="8915400" y="704850"/>
            <a:ext cx="2247900" cy="533400"/>
            <a:chOff x="2028559" y="4443106"/>
            <a:chExt cx="10163441" cy="2414894"/>
          </a:xfrm>
        </p:grpSpPr>
        <p:grpSp>
          <p:nvGrpSpPr>
            <p:cNvPr id="21543"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4"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5"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6"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47"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21509" name="组合 20"/>
          <p:cNvGrpSpPr>
            <a:grpSpLocks/>
          </p:cNvGrpSpPr>
          <p:nvPr/>
        </p:nvGrpSpPr>
        <p:grpSpPr bwMode="auto">
          <a:xfrm flipH="1">
            <a:off x="742950" y="704850"/>
            <a:ext cx="2247900" cy="533400"/>
            <a:chOff x="2028559" y="4443106"/>
            <a:chExt cx="10163441" cy="2414894"/>
          </a:xfrm>
        </p:grpSpPr>
        <p:grpSp>
          <p:nvGrpSpPr>
            <p:cNvPr id="21528"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29"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0"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1"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1532"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21510" name="Freeform 5"/>
          <p:cNvSpPr>
            <a:spLocks/>
          </p:cNvSpPr>
          <p:nvPr/>
        </p:nvSpPr>
        <p:spPr bwMode="auto">
          <a:xfrm>
            <a:off x="4078288" y="5589588"/>
            <a:ext cx="4757737" cy="1268412"/>
          </a:xfrm>
          <a:custGeom>
            <a:avLst/>
            <a:gdLst>
              <a:gd name="T0" fmla="*/ 0 w 251"/>
              <a:gd name="T1" fmla="*/ 1268843 h 67"/>
              <a:gd name="T2" fmla="*/ 0 w 251"/>
              <a:gd name="T3" fmla="*/ 1268843 h 67"/>
              <a:gd name="T4" fmla="*/ 4758750 w 251"/>
              <a:gd name="T5" fmla="*/ 1268843 h 67"/>
              <a:gd name="T6" fmla="*/ 4758750 w 251"/>
              <a:gd name="T7" fmla="*/ 0 h 67"/>
              <a:gd name="T8" fmla="*/ 0 w 251"/>
              <a:gd name="T9" fmla="*/ 1268843 h 67"/>
              <a:gd name="T10" fmla="*/ 0 60000 65536"/>
              <a:gd name="T11" fmla="*/ 0 60000 65536"/>
              <a:gd name="T12" fmla="*/ 0 60000 65536"/>
              <a:gd name="T13" fmla="*/ 0 60000 65536"/>
              <a:gd name="T14" fmla="*/ 0 60000 65536"/>
              <a:gd name="T15" fmla="*/ 0 w 251"/>
              <a:gd name="T16" fmla="*/ 0 h 67"/>
              <a:gd name="T17" fmla="*/ 251 w 251"/>
              <a:gd name="T18" fmla="*/ 67 h 67"/>
            </a:gdLst>
            <a:ahLst/>
            <a:cxnLst>
              <a:cxn ang="T10">
                <a:pos x="T0" y="T1"/>
              </a:cxn>
              <a:cxn ang="T11">
                <a:pos x="T2" y="T3"/>
              </a:cxn>
              <a:cxn ang="T12">
                <a:pos x="T4" y="T5"/>
              </a:cxn>
              <a:cxn ang="T13">
                <a:pos x="T6" y="T7"/>
              </a:cxn>
              <a:cxn ang="T14">
                <a:pos x="T8" y="T9"/>
              </a:cxn>
            </a:cxnLst>
            <a:rect l="T15" t="T16" r="T17" b="T18"/>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rgbClr val="113A59"/>
          </a:solidFill>
          <a:ln w="9525">
            <a:noFill/>
            <a:miter lim="800000"/>
            <a:headEnd/>
            <a:tailEnd/>
          </a:ln>
        </p:spPr>
        <p:txBody>
          <a:bodyPr/>
          <a:lstStyle/>
          <a:p>
            <a:endParaRPr lang="zh-CN" altLang="en-US" sz="2800">
              <a:latin typeface="Calibri" pitchFamily="34" charset="0"/>
            </a:endParaRPr>
          </a:p>
        </p:txBody>
      </p:sp>
      <p:sp>
        <p:nvSpPr>
          <p:cNvPr id="21511" name="Freeform 6"/>
          <p:cNvSpPr>
            <a:spLocks/>
          </p:cNvSpPr>
          <p:nvPr/>
        </p:nvSpPr>
        <p:spPr bwMode="auto">
          <a:xfrm>
            <a:off x="8912225" y="4906963"/>
            <a:ext cx="1117600" cy="1951037"/>
          </a:xfrm>
          <a:custGeom>
            <a:avLst/>
            <a:gdLst>
              <a:gd name="T0" fmla="*/ 0 w 59"/>
              <a:gd name="T1" fmla="*/ 682148 h 103"/>
              <a:gd name="T2" fmla="*/ 0 w 59"/>
              <a:gd name="T3" fmla="*/ 1951702 h 103"/>
              <a:gd name="T4" fmla="*/ 1117622 w 59"/>
              <a:gd name="T5" fmla="*/ 1951702 h 103"/>
              <a:gd name="T6" fmla="*/ 1117622 w 59"/>
              <a:gd name="T7" fmla="*/ 0 h 103"/>
              <a:gd name="T8" fmla="*/ 0 w 59"/>
              <a:gd name="T9" fmla="*/ 682148 h 103"/>
              <a:gd name="T10" fmla="*/ 0 60000 65536"/>
              <a:gd name="T11" fmla="*/ 0 60000 65536"/>
              <a:gd name="T12" fmla="*/ 0 60000 65536"/>
              <a:gd name="T13" fmla="*/ 0 60000 65536"/>
              <a:gd name="T14" fmla="*/ 0 60000 65536"/>
              <a:gd name="T15" fmla="*/ 0 w 59"/>
              <a:gd name="T16" fmla="*/ 0 h 103"/>
              <a:gd name="T17" fmla="*/ 59 w 59"/>
              <a:gd name="T18" fmla="*/ 103 h 103"/>
            </a:gdLst>
            <a:ahLst/>
            <a:cxnLst>
              <a:cxn ang="T10">
                <a:pos x="T0" y="T1"/>
              </a:cxn>
              <a:cxn ang="T11">
                <a:pos x="T2" y="T3"/>
              </a:cxn>
              <a:cxn ang="T12">
                <a:pos x="T4" y="T5"/>
              </a:cxn>
              <a:cxn ang="T13">
                <a:pos x="T6" y="T7"/>
              </a:cxn>
              <a:cxn ang="T14">
                <a:pos x="T8" y="T9"/>
              </a:cxn>
            </a:cxnLst>
            <a:rect l="T15" t="T16" r="T17" b="T18"/>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rgbClr val="4D86B3"/>
          </a:solidFill>
          <a:ln w="9525">
            <a:noFill/>
            <a:miter lim="800000"/>
            <a:headEnd/>
            <a:tailEnd/>
          </a:ln>
        </p:spPr>
        <p:txBody>
          <a:bodyPr/>
          <a:lstStyle/>
          <a:p>
            <a:endParaRPr lang="zh-CN" altLang="en-US" sz="3200">
              <a:latin typeface="Calibri" pitchFamily="34" charset="0"/>
            </a:endParaRPr>
          </a:p>
        </p:txBody>
      </p:sp>
      <p:sp>
        <p:nvSpPr>
          <p:cNvPr id="21512" name="Freeform 7"/>
          <p:cNvSpPr>
            <a:spLocks/>
          </p:cNvSpPr>
          <p:nvPr/>
        </p:nvSpPr>
        <p:spPr bwMode="auto">
          <a:xfrm>
            <a:off x="11603038" y="2973388"/>
            <a:ext cx="588962" cy="3884612"/>
          </a:xfrm>
          <a:custGeom>
            <a:avLst/>
            <a:gdLst>
              <a:gd name="T0" fmla="*/ 588347 w 31"/>
              <a:gd name="T1" fmla="*/ 0 h 205"/>
              <a:gd name="T2" fmla="*/ 531410 w 31"/>
              <a:gd name="T3" fmla="*/ 0 h 205"/>
              <a:gd name="T4" fmla="*/ 0 w 31"/>
              <a:gd name="T5" fmla="*/ 682156 h 205"/>
              <a:gd name="T6" fmla="*/ 0 w 31"/>
              <a:gd name="T7" fmla="*/ 3884501 h 205"/>
              <a:gd name="T8" fmla="*/ 588347 w 31"/>
              <a:gd name="T9" fmla="*/ 3884501 h 205"/>
              <a:gd name="T10" fmla="*/ 588347 w 31"/>
              <a:gd name="T11" fmla="*/ 0 h 205"/>
              <a:gd name="T12" fmla="*/ 0 60000 65536"/>
              <a:gd name="T13" fmla="*/ 0 60000 65536"/>
              <a:gd name="T14" fmla="*/ 0 60000 65536"/>
              <a:gd name="T15" fmla="*/ 0 60000 65536"/>
              <a:gd name="T16" fmla="*/ 0 60000 65536"/>
              <a:gd name="T17" fmla="*/ 0 60000 65536"/>
              <a:gd name="T18" fmla="*/ 0 w 31"/>
              <a:gd name="T19" fmla="*/ 0 h 205"/>
              <a:gd name="T20" fmla="*/ 31 w 31"/>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rgbClr val="4D86B3"/>
          </a:solidFill>
          <a:ln w="9525">
            <a:noFill/>
            <a:miter lim="800000"/>
            <a:headEnd/>
            <a:tailEnd/>
          </a:ln>
        </p:spPr>
        <p:txBody>
          <a:bodyPr/>
          <a:lstStyle/>
          <a:p>
            <a:endParaRPr lang="zh-CN" altLang="en-US" sz="3200">
              <a:latin typeface="Calibri" pitchFamily="34" charset="0"/>
            </a:endParaRPr>
          </a:p>
        </p:txBody>
      </p:sp>
      <p:sp>
        <p:nvSpPr>
          <p:cNvPr id="21513" name="Freeform 8"/>
          <p:cNvSpPr>
            <a:spLocks/>
          </p:cNvSpPr>
          <p:nvPr/>
        </p:nvSpPr>
        <p:spPr bwMode="auto">
          <a:xfrm>
            <a:off x="10126663" y="3656013"/>
            <a:ext cx="1401762" cy="3201987"/>
          </a:xfrm>
          <a:custGeom>
            <a:avLst/>
            <a:gdLst>
              <a:gd name="T0" fmla="*/ 0 w 74"/>
              <a:gd name="T1" fmla="*/ 1250346 h 169"/>
              <a:gd name="T2" fmla="*/ 0 w 74"/>
              <a:gd name="T3" fmla="*/ 3201642 h 169"/>
              <a:gd name="T4" fmla="*/ 1401162 w 74"/>
              <a:gd name="T5" fmla="*/ 3201642 h 169"/>
              <a:gd name="T6" fmla="*/ 1401162 w 74"/>
              <a:gd name="T7" fmla="*/ 0 h 169"/>
              <a:gd name="T8" fmla="*/ 0 w 74"/>
              <a:gd name="T9" fmla="*/ 1250346 h 169"/>
              <a:gd name="T10" fmla="*/ 0 60000 65536"/>
              <a:gd name="T11" fmla="*/ 0 60000 65536"/>
              <a:gd name="T12" fmla="*/ 0 60000 65536"/>
              <a:gd name="T13" fmla="*/ 0 60000 65536"/>
              <a:gd name="T14" fmla="*/ 0 60000 65536"/>
              <a:gd name="T15" fmla="*/ 0 w 74"/>
              <a:gd name="T16" fmla="*/ 0 h 169"/>
              <a:gd name="T17" fmla="*/ 74 w 74"/>
              <a:gd name="T18" fmla="*/ 169 h 169"/>
            </a:gdLst>
            <a:ahLst/>
            <a:cxnLst>
              <a:cxn ang="T10">
                <a:pos x="T0" y="T1"/>
              </a:cxn>
              <a:cxn ang="T11">
                <a:pos x="T2" y="T3"/>
              </a:cxn>
              <a:cxn ang="T12">
                <a:pos x="T4" y="T5"/>
              </a:cxn>
              <a:cxn ang="T13">
                <a:pos x="T6" y="T7"/>
              </a:cxn>
              <a:cxn ang="T14">
                <a:pos x="T8" y="T9"/>
              </a:cxn>
            </a:cxnLst>
            <a:rect l="T15" t="T16" r="T17" b="T18"/>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rgbClr val="113A59"/>
          </a:solidFill>
          <a:ln w="9525">
            <a:noFill/>
            <a:miter lim="800000"/>
            <a:headEnd/>
            <a:tailEnd/>
          </a:ln>
        </p:spPr>
        <p:txBody>
          <a:bodyPr/>
          <a:lstStyle/>
          <a:p>
            <a:endParaRPr lang="zh-CN" altLang="en-US" sz="2800">
              <a:latin typeface="Calibri" pitchFamily="34" charset="0"/>
            </a:endParaRPr>
          </a:p>
        </p:txBody>
      </p:sp>
      <p:sp>
        <p:nvSpPr>
          <p:cNvPr id="21526" name="Content Placeholder 2"/>
          <p:cNvSpPr txBox="1">
            <a:spLocks/>
          </p:cNvSpPr>
          <p:nvPr/>
        </p:nvSpPr>
        <p:spPr bwMode="auto">
          <a:xfrm>
            <a:off x="2919412" y="2754314"/>
            <a:ext cx="6360054" cy="2071687"/>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smtClean="0">
                <a:solidFill>
                  <a:srgbClr val="113A59"/>
                </a:solidFill>
                <a:latin typeface="Calibri" pitchFamily="34" charset="0"/>
              </a:rPr>
              <a:t>Thanks</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IBM</a:t>
            </a:r>
            <a:r>
              <a:rPr lang="zh-CN" altLang="en-US" sz="2400" dirty="0" smtClean="0">
                <a:solidFill>
                  <a:srgbClr val="113A59"/>
                </a:solidFill>
                <a:latin typeface="Calibri" pitchFamily="34" charset="0"/>
              </a:rPr>
              <a:t> </a:t>
            </a:r>
            <a:r>
              <a:rPr lang="zh-CN" altLang="zh-CN" sz="2400" dirty="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providing</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infrastructure</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and</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Prof.</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Raman</a:t>
            </a:r>
            <a:r>
              <a:rPr lang="zh-CN" altLang="en-US" sz="2400" dirty="0" smtClean="0">
                <a:solidFill>
                  <a:srgbClr val="113A59"/>
                </a:solidFill>
                <a:latin typeface="Calibri" pitchFamily="34" charset="0"/>
              </a:rPr>
              <a:t> </a:t>
            </a:r>
            <a:r>
              <a:rPr lang="en-US" altLang="zh-CN" sz="2400" dirty="0" err="1" smtClean="0">
                <a:solidFill>
                  <a:srgbClr val="113A59"/>
                </a:solidFill>
                <a:latin typeface="Calibri" pitchFamily="34" charset="0"/>
              </a:rPr>
              <a:t>Kannan</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for</a:t>
            </a:r>
            <a:r>
              <a:rPr lang="zh-CN" altLang="en-US" sz="2400" dirty="0" smtClean="0">
                <a:solidFill>
                  <a:srgbClr val="113A59"/>
                </a:solidFill>
                <a:latin typeface="Calibri" pitchFamily="34" charset="0"/>
              </a:rPr>
              <a:t> </a:t>
            </a:r>
            <a:r>
              <a:rPr lang="en-US" altLang="zh-CN" sz="2400" dirty="0" smtClean="0">
                <a:solidFill>
                  <a:srgbClr val="113A59"/>
                </a:solidFill>
                <a:latin typeface="Calibri" pitchFamily="34" charset="0"/>
              </a:rPr>
              <a:t>guiding</a:t>
            </a:r>
            <a:r>
              <a:rPr lang="zh-CN" altLang="en-US" sz="2400" dirty="0">
                <a:solidFill>
                  <a:srgbClr val="113A59"/>
                </a:solidFill>
                <a:latin typeface="Calibri" pitchFamily="34" charset="0"/>
              </a:rPr>
              <a:t>.</a:t>
            </a:r>
            <a:endParaRPr lang="en-US" altLang="zh-CN" sz="2400" dirty="0">
              <a:solidFill>
                <a:srgbClr val="113A59"/>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647701" y="446087"/>
            <a:ext cx="2057400" cy="1774825"/>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等腰三角形 2"/>
          <p:cNvSpPr/>
          <p:nvPr/>
        </p:nvSpPr>
        <p:spPr>
          <a:xfrm rot="5400000">
            <a:off x="1534319" y="446881"/>
            <a:ext cx="2057400" cy="1773238"/>
          </a:xfrm>
          <a:prstGeom prst="triangl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00" name="文本框 3"/>
          <p:cNvSpPr txBox="1">
            <a:spLocks noChangeArrowheads="1"/>
          </p:cNvSpPr>
          <p:nvPr/>
        </p:nvSpPr>
        <p:spPr bwMode="auto">
          <a:xfrm>
            <a:off x="3829050" y="1009650"/>
            <a:ext cx="5391150" cy="647700"/>
          </a:xfrm>
          <a:prstGeom prst="rect">
            <a:avLst/>
          </a:prstGeom>
          <a:noFill/>
          <a:ln w="9525">
            <a:noFill/>
            <a:miter lim="800000"/>
            <a:headEnd/>
            <a:tailEnd/>
          </a:ln>
        </p:spPr>
        <p:txBody>
          <a:bodyPr>
            <a:spAutoFit/>
          </a:bodyPr>
          <a:lstStyle/>
          <a:p>
            <a:r>
              <a:rPr lang="en-US" altLang="zh-CN" sz="3600" b="1" dirty="0" smtClean="0">
                <a:solidFill>
                  <a:srgbClr val="113A59"/>
                </a:solidFill>
                <a:latin typeface="微软雅黑" pitchFamily="34" charset="-122"/>
                <a:ea typeface="微软雅黑" pitchFamily="34" charset="-122"/>
              </a:rPr>
              <a:t>CONTENTS</a:t>
            </a:r>
            <a:endParaRPr lang="zh-CN" altLang="en-US" sz="3600" b="1" dirty="0">
              <a:solidFill>
                <a:srgbClr val="113A59"/>
              </a:solidFill>
              <a:latin typeface="微软雅黑" pitchFamily="34" charset="-122"/>
              <a:ea typeface="微软雅黑" pitchFamily="34" charset="-122"/>
            </a:endParaRPr>
          </a:p>
        </p:txBody>
      </p:sp>
      <p:grpSp>
        <p:nvGrpSpPr>
          <p:cNvPr id="4101" name="组合 10"/>
          <p:cNvGrpSpPr>
            <a:grpSpLocks/>
          </p:cNvGrpSpPr>
          <p:nvPr/>
        </p:nvGrpSpPr>
        <p:grpSpPr bwMode="auto">
          <a:xfrm>
            <a:off x="1060450" y="3025775"/>
            <a:ext cx="855663" cy="844550"/>
            <a:chOff x="1469675" y="2728606"/>
            <a:chExt cx="2187070" cy="2162788"/>
          </a:xfrm>
        </p:grpSpPr>
        <p:grpSp>
          <p:nvGrpSpPr>
            <p:cNvPr id="4127" name="组合 4"/>
            <p:cNvGrpSpPr>
              <a:grpSpLocks/>
            </p:cNvGrpSpPr>
            <p:nvPr/>
          </p:nvGrpSpPr>
          <p:grpSpPr bwMode="auto">
            <a:xfrm flipH="1">
              <a:off x="1469675" y="2728606"/>
              <a:ext cx="2187070" cy="10813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28" name="组合 7"/>
            <p:cNvGrpSpPr>
              <a:grpSpLocks/>
            </p:cNvGrpSpPr>
            <p:nvPr/>
          </p:nvGrpSpPr>
          <p:grpSpPr bwMode="auto">
            <a:xfrm flipV="1">
              <a:off x="1469675" y="3810000"/>
              <a:ext cx="2187070" cy="1081394"/>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4102" name="组合 11"/>
          <p:cNvGrpSpPr>
            <a:grpSpLocks/>
          </p:cNvGrpSpPr>
          <p:nvPr/>
        </p:nvGrpSpPr>
        <p:grpSpPr bwMode="auto">
          <a:xfrm>
            <a:off x="1060450" y="5330825"/>
            <a:ext cx="855663" cy="844550"/>
            <a:chOff x="1469675" y="2728606"/>
            <a:chExt cx="2187070" cy="2162788"/>
          </a:xfrm>
        </p:grpSpPr>
        <p:grpSp>
          <p:nvGrpSpPr>
            <p:cNvPr id="4121" name="组合 12"/>
            <p:cNvGrpSpPr>
              <a:grpSpLocks/>
            </p:cNvGrpSpPr>
            <p:nvPr/>
          </p:nvGrpSpPr>
          <p:grpSpPr bwMode="auto">
            <a:xfrm flipH="1">
              <a:off x="1469675" y="2728606"/>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22" name="组合 13"/>
            <p:cNvGrpSpPr>
              <a:grpSpLocks/>
            </p:cNvGrpSpPr>
            <p:nvPr/>
          </p:nvGrpSpPr>
          <p:grpSpPr bwMode="auto">
            <a:xfrm flipV="1">
              <a:off x="1469675" y="3810000"/>
              <a:ext cx="2187070" cy="1081394"/>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33" name="Copyright Notice"/>
          <p:cNvSpPr>
            <a:spLocks/>
          </p:cNvSpPr>
          <p:nvPr/>
        </p:nvSpPr>
        <p:spPr bwMode="auto">
          <a:xfrm>
            <a:off x="2554548" y="3224213"/>
            <a:ext cx="2549009"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INTRODUCTION</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34" name="Copyright Notice"/>
          <p:cNvSpPr>
            <a:spLocks/>
          </p:cNvSpPr>
          <p:nvPr/>
        </p:nvSpPr>
        <p:spPr bwMode="auto">
          <a:xfrm>
            <a:off x="2435478" y="5541963"/>
            <a:ext cx="2787155"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SAMPLE</a:t>
            </a:r>
            <a:r>
              <a:rPr lang="zh-CN" altLang="en-US" sz="2400" b="1" cap="small" dirty="0" smtClean="0">
                <a:solidFill>
                  <a:srgbClr val="4D86B3"/>
                </a:solidFill>
                <a:latin typeface="微软雅黑" panose="020B0503020204020204" pitchFamily="34" charset="-122"/>
                <a:ea typeface="微软雅黑" panose="020B0503020204020204" pitchFamily="34" charset="-122"/>
              </a:rPr>
              <a:t> </a:t>
            </a:r>
            <a:r>
              <a:rPr lang="en-US" altLang="zh-CN" sz="2400" b="1" cap="small" dirty="0" smtClean="0">
                <a:solidFill>
                  <a:srgbClr val="4D86B3"/>
                </a:solidFill>
                <a:latin typeface="微软雅黑" panose="020B0503020204020204" pitchFamily="34" charset="-122"/>
                <a:ea typeface="微软雅黑" panose="020B0503020204020204" pitchFamily="34" charset="-122"/>
              </a:rPr>
              <a:t>PRESENT</a:t>
            </a:r>
            <a:endParaRPr lang="en-US" sz="2400" b="1" cap="small" dirty="0">
              <a:solidFill>
                <a:srgbClr val="4D86B3"/>
              </a:solidFill>
              <a:latin typeface="微软雅黑" panose="020B0503020204020204" pitchFamily="34" charset="-122"/>
              <a:ea typeface="微软雅黑" panose="020B0503020204020204" pitchFamily="34" charset="-122"/>
            </a:endParaRPr>
          </a:p>
        </p:txBody>
      </p:sp>
      <p:grpSp>
        <p:nvGrpSpPr>
          <p:cNvPr id="4105" name="组合 34"/>
          <p:cNvGrpSpPr>
            <a:grpSpLocks/>
          </p:cNvGrpSpPr>
          <p:nvPr/>
        </p:nvGrpSpPr>
        <p:grpSpPr bwMode="auto">
          <a:xfrm>
            <a:off x="6604000" y="3025775"/>
            <a:ext cx="855663" cy="844550"/>
            <a:chOff x="1469675" y="2728606"/>
            <a:chExt cx="2187070" cy="2162788"/>
          </a:xfrm>
        </p:grpSpPr>
        <p:grpSp>
          <p:nvGrpSpPr>
            <p:cNvPr id="4115" name="组合 35"/>
            <p:cNvGrpSpPr>
              <a:grpSpLocks/>
            </p:cNvGrpSpPr>
            <p:nvPr/>
          </p:nvGrpSpPr>
          <p:grpSpPr bwMode="auto">
            <a:xfrm flipH="1">
              <a:off x="1469675" y="2728606"/>
              <a:ext cx="2187070" cy="1081394"/>
              <a:chOff x="4956670" y="4443106"/>
              <a:chExt cx="4884016" cy="2414894"/>
            </a:xfrm>
          </p:grpSpPr>
          <p:sp>
            <p:nvSpPr>
              <p:cNvPr id="40" name="等腰三角形 3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任意多边形 40"/>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16" name="组合 36"/>
            <p:cNvGrpSpPr>
              <a:grpSpLocks/>
            </p:cNvGrpSpPr>
            <p:nvPr/>
          </p:nvGrpSpPr>
          <p:grpSpPr bwMode="auto">
            <a:xfrm flipV="1">
              <a:off x="1469675" y="3810000"/>
              <a:ext cx="2187070" cy="1081394"/>
              <a:chOff x="4956670" y="4443106"/>
              <a:chExt cx="4884016" cy="2414894"/>
            </a:xfrm>
          </p:grpSpPr>
          <p:sp>
            <p:nvSpPr>
              <p:cNvPr id="38" name="等腰三角形 3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任意多边形 38"/>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4106" name="组合 41"/>
          <p:cNvGrpSpPr>
            <a:grpSpLocks/>
          </p:cNvGrpSpPr>
          <p:nvPr/>
        </p:nvGrpSpPr>
        <p:grpSpPr bwMode="auto">
          <a:xfrm>
            <a:off x="6604000" y="5330825"/>
            <a:ext cx="855663" cy="844550"/>
            <a:chOff x="1469675" y="2728606"/>
            <a:chExt cx="2187070" cy="2162788"/>
          </a:xfrm>
        </p:grpSpPr>
        <p:grpSp>
          <p:nvGrpSpPr>
            <p:cNvPr id="4109" name="组合 42"/>
            <p:cNvGrpSpPr>
              <a:grpSpLocks/>
            </p:cNvGrpSpPr>
            <p:nvPr/>
          </p:nvGrpSpPr>
          <p:grpSpPr bwMode="auto">
            <a:xfrm flipH="1">
              <a:off x="1469675" y="2728606"/>
              <a:ext cx="2187070" cy="1081394"/>
              <a:chOff x="4956670" y="4443106"/>
              <a:chExt cx="4884016" cy="2414894"/>
            </a:xfrm>
          </p:grpSpPr>
          <p:sp>
            <p:nvSpPr>
              <p:cNvPr id="47" name="等腰三角形 4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任意多边形 47"/>
              <p:cNvSpPr/>
              <p:nvPr/>
            </p:nvSpPr>
            <p:spPr>
              <a:xfrm>
                <a:off x="4956670" y="4443106"/>
                <a:ext cx="2437479"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110" name="组合 43"/>
            <p:cNvGrpSpPr>
              <a:grpSpLocks/>
            </p:cNvGrpSpPr>
            <p:nvPr/>
          </p:nvGrpSpPr>
          <p:grpSpPr bwMode="auto">
            <a:xfrm flipV="1">
              <a:off x="1469675" y="3810000"/>
              <a:ext cx="2187070" cy="1081394"/>
              <a:chOff x="4956670" y="4443106"/>
              <a:chExt cx="4884016" cy="2414894"/>
            </a:xfrm>
          </p:grpSpPr>
          <p:sp>
            <p:nvSpPr>
              <p:cNvPr id="45" name="等腰三角形 4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任意多边形 45"/>
              <p:cNvSpPr/>
              <p:nvPr/>
            </p:nvSpPr>
            <p:spPr>
              <a:xfrm>
                <a:off x="4956670" y="4443106"/>
                <a:ext cx="2446537"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49" name="Copyright Notice"/>
          <p:cNvSpPr>
            <a:spLocks/>
          </p:cNvSpPr>
          <p:nvPr/>
        </p:nvSpPr>
        <p:spPr bwMode="auto">
          <a:xfrm>
            <a:off x="7816997" y="3224213"/>
            <a:ext cx="3111212"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2400" b="1" cap="small" dirty="0" smtClean="0">
                <a:solidFill>
                  <a:srgbClr val="4D86B3"/>
                </a:solidFill>
                <a:latin typeface="微软雅黑" panose="020B0503020204020204" pitchFamily="34" charset="-122"/>
                <a:ea typeface="微软雅黑" panose="020B0503020204020204" pitchFamily="34" charset="-122"/>
              </a:rPr>
              <a:t> </a:t>
            </a:r>
            <a:r>
              <a:rPr lang="en-US" altLang="zh-CN" sz="2400" b="1" cap="small" dirty="0" smtClean="0">
                <a:solidFill>
                  <a:srgbClr val="4D86B3"/>
                </a:solidFill>
                <a:latin typeface="微软雅黑" panose="020B0503020204020204" pitchFamily="34" charset="-122"/>
                <a:ea typeface="微软雅黑" panose="020B0503020204020204" pitchFamily="34" charset="-122"/>
              </a:rPr>
              <a:t>DESIGNS</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50" name="Copyright Notice"/>
          <p:cNvSpPr>
            <a:spLocks/>
          </p:cNvSpPr>
          <p:nvPr/>
        </p:nvSpPr>
        <p:spPr bwMode="auto">
          <a:xfrm>
            <a:off x="7657923" y="5541963"/>
            <a:ext cx="3429358" cy="43476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400" b="1" cap="small" dirty="0" smtClean="0">
                <a:solidFill>
                  <a:srgbClr val="4D86B3"/>
                </a:solidFill>
                <a:latin typeface="微软雅黑" panose="020B0503020204020204" pitchFamily="34" charset="-122"/>
                <a:ea typeface="微软雅黑" panose="020B0503020204020204" pitchFamily="34" charset="-122"/>
              </a:rPr>
              <a:t>ACKNOWLEDGEMENT</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1</a:t>
            </a:r>
            <a:endParaRPr lang="zh-CN" altLang="en-US" sz="6600" b="1" dirty="0">
              <a:solidFill>
                <a:srgbClr val="F3C953"/>
              </a:solidFill>
            </a:endParaRPr>
          </a:p>
        </p:txBody>
      </p:sp>
      <p:sp>
        <p:nvSpPr>
          <p:cNvPr id="6" name="Copyright Notice"/>
          <p:cNvSpPr>
            <a:spLocks/>
          </p:cNvSpPr>
          <p:nvPr/>
        </p:nvSpPr>
        <p:spPr bwMode="auto">
          <a:xfrm>
            <a:off x="4624717" y="3257550"/>
            <a:ext cx="3056868"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a:solidFill>
                  <a:srgbClr val="F3C953"/>
                </a:solidFill>
                <a:latin typeface="微软雅黑" panose="020B0503020204020204" pitchFamily="34" charset="-122"/>
                <a:ea typeface="微软雅黑" panose="020B0503020204020204" pitchFamily="34" charset="-122"/>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729313" y="601663"/>
            <a:ext cx="2733373"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a:solidFill>
                  <a:srgbClr val="4D86B3"/>
                </a:solidFill>
                <a:latin typeface="微软雅黑" panose="020B0503020204020204" pitchFamily="34" charset="-122"/>
                <a:ea typeface="微软雅黑" panose="020B0503020204020204" pitchFamily="34" charset="-122"/>
              </a:rPr>
              <a:t>Introduction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a:solidFill>
                  <a:srgbClr val="113A59"/>
                </a:solidFill>
                <a:latin typeface="Calibri Light"/>
              </a:rPr>
              <a:t>The Scope of the project is  to explore the APIs and find out a way to get GEO location (latitude, longitude) from the tweet and also do sentimental analysis on the tweet that is it negative, positive or neutral. Moreover ,User should be able to view, who tweeted and what was tweeted in temporal order.</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83072" y="1724199"/>
            <a:ext cx="10656888" cy="2115542"/>
          </a:xfrm>
          <a:prstGeom prst="rect">
            <a:avLst/>
          </a:prstGeom>
          <a:noFill/>
          <a:ln w="9525">
            <a:noFill/>
            <a:miter lim="800000"/>
            <a:headEnd/>
            <a:tailEnd/>
          </a:ln>
        </p:spPr>
        <p:txBody>
          <a:bodyPr/>
          <a:lstStyle/>
          <a:p>
            <a:pPr>
              <a:spcBef>
                <a:spcPct val="20000"/>
              </a:spcBef>
              <a:buFont typeface="Arial" pitchFamily="34" charset="0"/>
              <a:buNone/>
            </a:pPr>
            <a:r>
              <a:rPr lang="en-US" altLang="zh-CN" sz="2800" dirty="0">
                <a:solidFill>
                  <a:srgbClr val="113A59"/>
                </a:solidFill>
                <a:latin typeface="Calibri Light"/>
                <a:cs typeface="Calibri Light"/>
              </a:rPr>
              <a:t>The project definition is to work on Twitter API get tweets from the twitter server for the given keyword and store it to My-</a:t>
            </a:r>
            <a:r>
              <a:rPr lang="en-US" altLang="zh-CN" sz="2800" dirty="0" err="1">
                <a:solidFill>
                  <a:srgbClr val="113A59"/>
                </a:solidFill>
                <a:latin typeface="Calibri Light"/>
                <a:cs typeface="Calibri Light"/>
              </a:rPr>
              <a:t>sql</a:t>
            </a:r>
            <a:r>
              <a:rPr lang="en-US" altLang="zh-CN" sz="2800" dirty="0">
                <a:solidFill>
                  <a:srgbClr val="113A59"/>
                </a:solidFill>
                <a:latin typeface="Calibri Light"/>
                <a:cs typeface="Calibri Light"/>
              </a:rPr>
              <a:t> database on cloud. </a:t>
            </a:r>
            <a:endParaRPr lang="en-US" altLang="zh-CN" sz="2800" dirty="0">
              <a:solidFill>
                <a:srgbClr val="113A59"/>
              </a:solidFill>
              <a:latin typeface="Calibri Light"/>
              <a:cs typeface="Calibri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914021" y="601663"/>
            <a:ext cx="2363962"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Work</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Flow</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2" name="Content Placeholder 2"/>
          <p:cNvSpPr txBox="1">
            <a:spLocks/>
          </p:cNvSpPr>
          <p:nvPr/>
        </p:nvSpPr>
        <p:spPr bwMode="auto">
          <a:xfrm>
            <a:off x="683072" y="1724199"/>
            <a:ext cx="10656888" cy="2115542"/>
          </a:xfrm>
          <a:prstGeom prst="rect">
            <a:avLst/>
          </a:prstGeom>
          <a:noFill/>
          <a:ln w="9525">
            <a:noFill/>
            <a:miter lim="800000"/>
            <a:headEnd/>
            <a:tailEnd/>
          </a:ln>
        </p:spPr>
        <p:txBody>
          <a:bodyPr/>
          <a:lstStyle/>
          <a:p>
            <a:pPr>
              <a:spcBef>
                <a:spcPct val="20000"/>
              </a:spcBef>
              <a:buFont typeface="Arial" pitchFamily="34" charset="0"/>
              <a:buNone/>
            </a:pPr>
            <a:endParaRPr lang="en-US" altLang="zh-CN" sz="2800" dirty="0">
              <a:solidFill>
                <a:srgbClr val="113A59"/>
              </a:solidFill>
              <a:latin typeface="Calibri Light"/>
              <a:cs typeface="Calibri Light"/>
            </a:endParaRPr>
          </a:p>
        </p:txBody>
      </p:sp>
      <p:pic>
        <p:nvPicPr>
          <p:cNvPr id="3" name="图片 2" descr="DB_work 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660" y="1619310"/>
            <a:ext cx="9474200" cy="4470400"/>
          </a:xfrm>
          <a:prstGeom prst="rect">
            <a:avLst/>
          </a:prstGeom>
        </p:spPr>
      </p:pic>
    </p:spTree>
    <p:extLst>
      <p:ext uri="{BB962C8B-B14F-4D97-AF65-F5344CB8AC3E}">
        <p14:creationId xmlns:p14="http://schemas.microsoft.com/office/powerpoint/2010/main" val="55646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2</a:t>
            </a:r>
            <a:endParaRPr lang="zh-CN" altLang="en-US" sz="6600" b="1" dirty="0">
              <a:solidFill>
                <a:srgbClr val="F3C953"/>
              </a:solidFill>
            </a:endParaRPr>
          </a:p>
        </p:txBody>
      </p:sp>
      <p:sp>
        <p:nvSpPr>
          <p:cNvPr id="6" name="Copyright Notice"/>
          <p:cNvSpPr>
            <a:spLocks/>
          </p:cNvSpPr>
          <p:nvPr/>
        </p:nvSpPr>
        <p:spPr bwMode="auto">
          <a:xfrm>
            <a:off x="3989321" y="3257550"/>
            <a:ext cx="4327666"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DATABASE</a:t>
            </a:r>
            <a:r>
              <a:rPr lang="en-US" sz="3600" b="1" cap="small" dirty="0" smtClean="0">
                <a:solidFill>
                  <a:srgbClr val="F3C953"/>
                </a:solidFill>
                <a:latin typeface="微软雅黑" panose="020B0503020204020204" pitchFamily="34" charset="-122"/>
                <a:ea typeface="微软雅黑" panose="020B0503020204020204" pitchFamily="34" charset="-122"/>
              </a:rPr>
              <a:t> DESIGN</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489987" y="601663"/>
            <a:ext cx="321202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design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smtClean="0">
                <a:solidFill>
                  <a:srgbClr val="113A59"/>
                </a:solidFill>
                <a:latin typeface="Calibri Light"/>
              </a:rPr>
              <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smtClean="0">
                <a:solidFill>
                  <a:srgbClr val="113A59"/>
                </a:solidFill>
                <a:latin typeface="Calibri Light"/>
                <a:cs typeface="Calibri Light"/>
              </a:rPr>
              <a:t>For  </a:t>
            </a:r>
            <a:r>
              <a:rPr lang="en-US" altLang="zh-CN" sz="2400" dirty="0">
                <a:solidFill>
                  <a:srgbClr val="113A59"/>
                </a:solidFill>
                <a:latin typeface="Calibri Light"/>
                <a:cs typeface="Calibri Light"/>
              </a:rPr>
              <a:t>Internal use to process </a:t>
            </a:r>
            <a:r>
              <a:rPr lang="en-US" altLang="zh-CN" sz="2400" dirty="0" err="1">
                <a:solidFill>
                  <a:srgbClr val="113A59"/>
                </a:solidFill>
                <a:latin typeface="Calibri Light"/>
                <a:cs typeface="Calibri Light"/>
              </a:rPr>
              <a:t>retriving</a:t>
            </a:r>
            <a:r>
              <a:rPr lang="en-US" altLang="zh-CN" sz="2400" dirty="0">
                <a:solidFill>
                  <a:srgbClr val="113A59"/>
                </a:solidFill>
                <a:latin typeface="Calibri Light"/>
                <a:cs typeface="Calibri Light"/>
              </a:rPr>
              <a:t> faster from twitter it is saved in  following table in </a:t>
            </a:r>
            <a:r>
              <a:rPr lang="en-US" altLang="zh-CN" sz="2400" dirty="0" err="1">
                <a:solidFill>
                  <a:srgbClr val="113A59"/>
                </a:solidFill>
                <a:latin typeface="Calibri Light"/>
                <a:cs typeface="Calibri Light"/>
              </a:rPr>
              <a:t>mysql</a:t>
            </a:r>
            <a:r>
              <a:rPr lang="en-US" altLang="zh-CN" sz="2400" dirty="0">
                <a:solidFill>
                  <a:srgbClr val="113A59"/>
                </a:solidFill>
                <a:latin typeface="Calibri Light"/>
                <a:cs typeface="Calibri Light"/>
              </a:rPr>
              <a:t>. So this table is feed to parser to create actual normalized tables for our own system dataset.</a:t>
            </a:r>
            <a:r>
              <a:rPr lang="en-US" altLang="zh-CN" sz="2400" dirty="0" smtClean="0">
                <a:solidFill>
                  <a:srgbClr val="113A59"/>
                </a:solidFill>
                <a:latin typeface="Calibri Light"/>
                <a:cs typeface="Calibri Light"/>
              </a:rPr>
              <a:t/>
            </a:r>
            <a:endParaRPr lang="en-US" altLang="zh-CN" sz="2400" dirty="0">
              <a:solidFill>
                <a:srgbClr val="113A59"/>
              </a:solidFill>
              <a:latin typeface="Calibri Light"/>
              <a:cs typeface="Calibri Light"/>
            </a:endParaRPr>
          </a:p>
        </p:txBody>
      </p:sp>
      <p:pic>
        <p:nvPicPr>
          <p:cNvPr id="3" name="图片 2"/>
          <p:cNvPicPr>
            <a:picLocks noChangeAspect="1"/>
          </p:cNvPicPr>
          <p:nvPr/>
        </p:nvPicPr>
        <p:blipFill>
          <a:blip r:embed="rId2"/>
          <a:stretch>
            <a:fillRect/>
          </a:stretch>
        </p:blipFill>
        <p:spPr>
          <a:xfrm>
            <a:off x="9059333" y="1291166"/>
            <a:ext cx="2133600" cy="1993900"/>
          </a:xfrm>
          <a:prstGeom prst="rect">
            <a:avLst/>
          </a:prstGeom>
        </p:spPr>
      </p:pic>
      <p:pic>
        <p:nvPicPr>
          <p:cNvPr id="5" name="图片 4"/>
          <p:cNvPicPr>
            <a:picLocks noChangeAspect="1"/>
          </p:cNvPicPr>
          <p:nvPr/>
        </p:nvPicPr>
        <p:blipFill>
          <a:blip r:embed="rId3"/>
          <a:stretch>
            <a:fillRect/>
          </a:stretch>
        </p:blipFill>
        <p:spPr>
          <a:xfrm>
            <a:off x="770467" y="2654300"/>
            <a:ext cx="6451600" cy="4051300"/>
          </a:xfrm>
          <a:prstGeom prst="rect">
            <a:avLst/>
          </a:prstGeom>
        </p:spPr>
      </p:pic>
      <p:sp>
        <p:nvSpPr>
          <p:cNvPr id="17" name="文本框 16"/>
          <p:cNvSpPr txBox="1"/>
          <p:nvPr/>
        </p:nvSpPr>
        <p:spPr>
          <a:xfrm>
            <a:off x="7349066" y="3471333"/>
            <a:ext cx="4436533" cy="2677656"/>
          </a:xfrm>
          <a:prstGeom prst="rect">
            <a:avLst/>
          </a:prstGeom>
          <a:noFill/>
        </p:spPr>
        <p:txBody>
          <a:bodyPr wrap="square" rtlCol="0">
            <a:spAutoFit/>
          </a:bodyPr>
          <a:lstStyle/>
          <a:p>
            <a:r>
              <a:rPr kumimoji="1" lang="en-US" altLang="zh-CN" sz="2400" dirty="0">
                <a:solidFill>
                  <a:srgbClr val="113A59"/>
                </a:solidFill>
                <a:latin typeface="Calibri Light"/>
                <a:ea typeface="微软雅黑" panose="020B0503020204020204" pitchFamily="34" charset="-122"/>
                <a:cs typeface="Calibri Light"/>
              </a:rPr>
              <a:t>Users : It contains user information and it is connected to tweet table with  </a:t>
            </a:r>
            <a:r>
              <a:rPr kumimoji="1" lang="en-US" altLang="zh-CN" sz="2400" dirty="0" err="1">
                <a:solidFill>
                  <a:srgbClr val="113A59"/>
                </a:solidFill>
                <a:latin typeface="Calibri Light"/>
                <a:ea typeface="微软雅黑" panose="020B0503020204020204" pitchFamily="34" charset="-122"/>
                <a:cs typeface="Calibri Light"/>
              </a:rPr>
              <a:t>tweet_id</a:t>
            </a:r>
            <a:r>
              <a:rPr kumimoji="1" lang="en-US" altLang="zh-CN" sz="2400" dirty="0">
                <a:solidFill>
                  <a:srgbClr val="113A59"/>
                </a:solidFill>
                <a:latin typeface="Calibri Light"/>
                <a:ea typeface="微软雅黑" panose="020B0503020204020204" pitchFamily="34" charset="-122"/>
                <a:cs typeface="Calibri Light"/>
              </a:rPr>
              <a:t>.</a:t>
            </a:r>
          </a:p>
          <a:p>
            <a:r>
              <a:rPr kumimoji="1" lang="en-US" altLang="zh-CN" sz="2400" dirty="0">
                <a:solidFill>
                  <a:srgbClr val="113A59"/>
                </a:solidFill>
                <a:latin typeface="Calibri Light"/>
                <a:ea typeface="微软雅黑" panose="020B0503020204020204" pitchFamily="34" charset="-122"/>
                <a:cs typeface="Calibri Light"/>
              </a:rPr>
              <a:t>Tweets : it contains </a:t>
            </a:r>
            <a:r>
              <a:rPr kumimoji="1" lang="en-US" altLang="zh-CN" sz="2400" dirty="0" err="1">
                <a:solidFill>
                  <a:srgbClr val="113A59"/>
                </a:solidFill>
                <a:latin typeface="Calibri Light"/>
                <a:ea typeface="微软雅黑" panose="020B0503020204020204" pitchFamily="34" charset="-122"/>
                <a:cs typeface="Calibri Light"/>
              </a:rPr>
              <a:t>inforamation</a:t>
            </a:r>
            <a:r>
              <a:rPr kumimoji="1" lang="en-US" altLang="zh-CN" sz="2400" dirty="0">
                <a:solidFill>
                  <a:srgbClr val="113A59"/>
                </a:solidFill>
                <a:latin typeface="Calibri Light"/>
                <a:ea typeface="微软雅黑" panose="020B0503020204020204" pitchFamily="34" charset="-122"/>
                <a:cs typeface="Calibri Light"/>
              </a:rPr>
              <a:t> related to tweets. which is connected to </a:t>
            </a:r>
            <a:r>
              <a:rPr kumimoji="1" lang="en-US" altLang="zh-CN" sz="2400" dirty="0" err="1">
                <a:solidFill>
                  <a:srgbClr val="113A59"/>
                </a:solidFill>
                <a:latin typeface="Calibri Light"/>
                <a:ea typeface="微软雅黑" panose="020B0503020204020204" pitchFamily="34" charset="-122"/>
                <a:cs typeface="Calibri Light"/>
              </a:rPr>
              <a:t>tweet_mentions</a:t>
            </a:r>
            <a:r>
              <a:rPr kumimoji="1" lang="en-US" altLang="zh-CN" sz="2400" dirty="0">
                <a:solidFill>
                  <a:srgbClr val="113A59"/>
                </a:solidFill>
                <a:latin typeface="Calibri Light"/>
                <a:ea typeface="微软雅黑" panose="020B0503020204020204" pitchFamily="34" charset="-122"/>
                <a:cs typeface="Calibri Light"/>
              </a:rPr>
              <a:t> and </a:t>
            </a:r>
            <a:r>
              <a:rPr kumimoji="1" lang="en-US" altLang="zh-CN" sz="2400" dirty="0" err="1">
                <a:solidFill>
                  <a:srgbClr val="113A59"/>
                </a:solidFill>
                <a:latin typeface="Calibri Light"/>
                <a:ea typeface="微软雅黑" panose="020B0503020204020204" pitchFamily="34" charset="-122"/>
                <a:cs typeface="Calibri Light"/>
              </a:rPr>
              <a:t>tweet_urls</a:t>
            </a:r>
            <a:r>
              <a:rPr kumimoji="1" lang="en-US" altLang="zh-CN" sz="2400" dirty="0">
                <a:solidFill>
                  <a:srgbClr val="113A59"/>
                </a:solidFill>
                <a:latin typeface="Calibri Light"/>
                <a:ea typeface="微软雅黑" panose="020B0503020204020204" pitchFamily="34" charset="-122"/>
                <a:cs typeface="Calibri Light"/>
              </a:rPr>
              <a:t> </a:t>
            </a:r>
            <a:endParaRPr kumimoji="1" lang="zh-CN" altLang="en-US" sz="2400" dirty="0" smtClean="0">
              <a:solidFill>
                <a:srgbClr val="113A59"/>
              </a:solidFill>
              <a:latin typeface="Calibri Light"/>
              <a:ea typeface="微软雅黑" panose="020B0503020204020204" pitchFamily="34" charset="-122"/>
              <a:cs typeface="Calibri Light"/>
            </a:endParaRPr>
          </a:p>
        </p:txBody>
      </p:sp>
    </p:spTree>
    <p:extLst>
      <p:ext uri="{BB962C8B-B14F-4D97-AF65-F5344CB8AC3E}">
        <p14:creationId xmlns:p14="http://schemas.microsoft.com/office/powerpoint/2010/main" val="260212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4489987" y="601663"/>
            <a:ext cx="3212029" cy="557875"/>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altLang="zh-CN" sz="3200" b="1" cap="small" dirty="0" smtClean="0">
                <a:solidFill>
                  <a:srgbClr val="4D86B3"/>
                </a:solidFill>
                <a:latin typeface="微软雅黑" panose="020B0503020204020204" pitchFamily="34" charset="-122"/>
                <a:ea typeface="微软雅黑" panose="020B0503020204020204" pitchFamily="34" charset="-122"/>
              </a:rPr>
              <a:t>Database</a:t>
            </a:r>
            <a:r>
              <a:rPr lang="zh-CN" altLang="en-US" sz="3200" b="1" cap="small" dirty="0" smtClean="0">
                <a:solidFill>
                  <a:srgbClr val="4D86B3"/>
                </a:solidFill>
                <a:latin typeface="微软雅黑" panose="020B0503020204020204" pitchFamily="34" charset="-122"/>
                <a:ea typeface="微软雅黑" panose="020B0503020204020204" pitchFamily="34" charset="-122"/>
              </a:rPr>
              <a:t> </a:t>
            </a:r>
            <a:r>
              <a:rPr lang="en-US" altLang="zh-CN" sz="3200" b="1" cap="small" dirty="0" smtClean="0">
                <a:solidFill>
                  <a:srgbClr val="4D86B3"/>
                </a:solidFill>
                <a:latin typeface="微软雅黑" panose="020B0503020204020204" pitchFamily="34" charset="-122"/>
                <a:ea typeface="微软雅黑" panose="020B0503020204020204" pitchFamily="34" charset="-122"/>
              </a:rPr>
              <a:t>design</a:t>
            </a:r>
            <a:endParaRPr lang="en-US" altLang="zh-CN"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6148" name="组合 19"/>
          <p:cNvGrpSpPr>
            <a:grpSpLocks/>
          </p:cNvGrpSpPr>
          <p:nvPr/>
        </p:nvGrpSpPr>
        <p:grpSpPr bwMode="auto">
          <a:xfrm>
            <a:off x="8915400" y="704850"/>
            <a:ext cx="2247900" cy="533400"/>
            <a:chOff x="2028559" y="4443106"/>
            <a:chExt cx="10163441" cy="2414894"/>
          </a:xfrm>
        </p:grpSpPr>
        <p:grpSp>
          <p:nvGrpSpPr>
            <p:cNvPr id="6168" name="组合 4"/>
            <p:cNvGrpSpPr>
              <a:grpSpLocks/>
            </p:cNvGrpSpPr>
            <p:nvPr/>
          </p:nvGrpSpPr>
          <p:grpSpPr bwMode="auto">
            <a:xfrm>
              <a:off x="4956670" y="4443106"/>
              <a:ext cx="4884016" cy="2414894"/>
              <a:chOff x="4956670" y="4443106"/>
              <a:chExt cx="4884016" cy="2414894"/>
            </a:xfrm>
          </p:grpSpPr>
          <p:sp>
            <p:nvSpPr>
              <p:cNvPr id="6" name="等腰三角形 5"/>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69" name="组合 7"/>
            <p:cNvGrpSpPr>
              <a:grpSpLocks/>
            </p:cNvGrpSpPr>
            <p:nvPr/>
          </p:nvGrpSpPr>
          <p:grpSpPr bwMode="auto">
            <a:xfrm>
              <a:off x="3492614" y="5410200"/>
              <a:ext cx="2928111" cy="1447800"/>
              <a:chOff x="4956670" y="4443106"/>
              <a:chExt cx="4884016" cy="2414894"/>
            </a:xfrm>
          </p:grpSpPr>
          <p:sp>
            <p:nvSpPr>
              <p:cNvPr id="9" name="等腰三角形 8"/>
              <p:cNvSpPr/>
              <p:nvPr/>
            </p:nvSpPr>
            <p:spPr>
              <a:xfrm>
                <a:off x="4956957"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任意多边形 9"/>
              <p:cNvSpPr/>
              <p:nvPr/>
            </p:nvSpPr>
            <p:spPr>
              <a:xfrm>
                <a:off x="4956957"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0" name="组合 10"/>
            <p:cNvGrpSpPr>
              <a:grpSpLocks/>
            </p:cNvGrpSpPr>
            <p:nvPr/>
          </p:nvGrpSpPr>
          <p:grpSpPr bwMode="auto">
            <a:xfrm>
              <a:off x="7721714" y="5048250"/>
              <a:ext cx="3660139" cy="1809750"/>
              <a:chOff x="4956670" y="4443106"/>
              <a:chExt cx="4884016" cy="2414894"/>
            </a:xfrm>
          </p:grpSpPr>
          <p:sp>
            <p:nvSpPr>
              <p:cNvPr id="12" name="等腰三角形 11"/>
              <p:cNvSpPr/>
              <p:nvPr/>
            </p:nvSpPr>
            <p:spPr>
              <a:xfrm>
                <a:off x="4954884"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任意多边形 12"/>
              <p:cNvSpPr/>
              <p:nvPr/>
            </p:nvSpPr>
            <p:spPr>
              <a:xfrm>
                <a:off x="4954884" y="4441209"/>
                <a:ext cx="2442286"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1" name="组合 13"/>
            <p:cNvGrpSpPr>
              <a:grpSpLocks/>
            </p:cNvGrpSpPr>
            <p:nvPr/>
          </p:nvGrpSpPr>
          <p:grpSpPr bwMode="auto">
            <a:xfrm>
              <a:off x="2028559" y="6342960"/>
              <a:ext cx="1041643" cy="515039"/>
              <a:chOff x="4956670" y="4443106"/>
              <a:chExt cx="4884016" cy="2414894"/>
            </a:xfrm>
          </p:grpSpPr>
          <p:sp>
            <p:nvSpPr>
              <p:cNvPr id="15" name="等腰三角形 14"/>
              <p:cNvSpPr/>
              <p:nvPr/>
            </p:nvSpPr>
            <p:spPr>
              <a:xfrm>
                <a:off x="4956670"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任意多边形 15"/>
              <p:cNvSpPr/>
              <p:nvPr/>
            </p:nvSpPr>
            <p:spPr>
              <a:xfrm>
                <a:off x="4956670" y="4431685"/>
                <a:ext cx="2456752"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72" name="组合 16"/>
            <p:cNvGrpSpPr>
              <a:grpSpLocks/>
            </p:cNvGrpSpPr>
            <p:nvPr/>
          </p:nvGrpSpPr>
          <p:grpSpPr bwMode="auto">
            <a:xfrm>
              <a:off x="11150357" y="6342960"/>
              <a:ext cx="1041643" cy="515039"/>
              <a:chOff x="4956670" y="4443106"/>
              <a:chExt cx="4884016" cy="2414894"/>
            </a:xfrm>
          </p:grpSpPr>
          <p:sp>
            <p:nvSpPr>
              <p:cNvPr id="18" name="等腰三角形 17"/>
              <p:cNvSpPr/>
              <p:nvPr/>
            </p:nvSpPr>
            <p:spPr>
              <a:xfrm>
                <a:off x="4960867"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a:off x="4960867" y="4431685"/>
                <a:ext cx="2456731"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grpSp>
        <p:nvGrpSpPr>
          <p:cNvPr id="6149" name="组合 20"/>
          <p:cNvGrpSpPr>
            <a:grpSpLocks/>
          </p:cNvGrpSpPr>
          <p:nvPr/>
        </p:nvGrpSpPr>
        <p:grpSpPr bwMode="auto">
          <a:xfrm flipH="1">
            <a:off x="742950" y="704850"/>
            <a:ext cx="2247900" cy="533400"/>
            <a:chOff x="2028559" y="4443106"/>
            <a:chExt cx="10163441" cy="2414894"/>
          </a:xfrm>
        </p:grpSpPr>
        <p:grpSp>
          <p:nvGrpSpPr>
            <p:cNvPr id="6153" name="组合 21"/>
            <p:cNvGrpSpPr>
              <a:grpSpLocks/>
            </p:cNvGrpSpPr>
            <p:nvPr/>
          </p:nvGrpSpPr>
          <p:grpSpPr bwMode="auto">
            <a:xfrm>
              <a:off x="4956670" y="4443106"/>
              <a:ext cx="4884016" cy="2414894"/>
              <a:chOff x="4956670" y="4443106"/>
              <a:chExt cx="4884016" cy="2414894"/>
            </a:xfrm>
          </p:grpSpPr>
          <p:sp>
            <p:nvSpPr>
              <p:cNvPr id="35" name="等腰三角形 34"/>
              <p:cNvSpPr/>
              <p:nvPr/>
            </p:nvSpPr>
            <p:spPr>
              <a:xfrm>
                <a:off x="4957009" y="4443106"/>
                <a:ext cx="4880747"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6" name="任意多边形 35"/>
              <p:cNvSpPr/>
              <p:nvPr/>
            </p:nvSpPr>
            <p:spPr>
              <a:xfrm>
                <a:off x="4957009" y="4443106"/>
                <a:ext cx="2440374"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4" name="组合 22"/>
            <p:cNvGrpSpPr>
              <a:grpSpLocks/>
            </p:cNvGrpSpPr>
            <p:nvPr/>
          </p:nvGrpSpPr>
          <p:grpSpPr bwMode="auto">
            <a:xfrm>
              <a:off x="3492614" y="5410200"/>
              <a:ext cx="2928111" cy="1447800"/>
              <a:chOff x="4956670" y="4443106"/>
              <a:chExt cx="4884016" cy="2414894"/>
            </a:xfrm>
          </p:grpSpPr>
          <p:sp>
            <p:nvSpPr>
              <p:cNvPr id="33" name="等腰三角形 32"/>
              <p:cNvSpPr/>
              <p:nvPr/>
            </p:nvSpPr>
            <p:spPr>
              <a:xfrm>
                <a:off x="4956949" y="4448407"/>
                <a:ext cx="4884582" cy="2409593"/>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任意多边形 33"/>
              <p:cNvSpPr/>
              <p:nvPr/>
            </p:nvSpPr>
            <p:spPr>
              <a:xfrm>
                <a:off x="4956949" y="4448407"/>
                <a:ext cx="2442291" cy="2409593"/>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5" name="组合 23"/>
            <p:cNvGrpSpPr>
              <a:grpSpLocks/>
            </p:cNvGrpSpPr>
            <p:nvPr/>
          </p:nvGrpSpPr>
          <p:grpSpPr bwMode="auto">
            <a:xfrm>
              <a:off x="7721714" y="5048250"/>
              <a:ext cx="3660139" cy="1809750"/>
              <a:chOff x="4956670" y="4443106"/>
              <a:chExt cx="4884016" cy="2414894"/>
            </a:xfrm>
          </p:grpSpPr>
          <p:sp>
            <p:nvSpPr>
              <p:cNvPr id="31" name="等腰三角形 30"/>
              <p:cNvSpPr/>
              <p:nvPr/>
            </p:nvSpPr>
            <p:spPr>
              <a:xfrm>
                <a:off x="4954878" y="4441209"/>
                <a:ext cx="4884577" cy="2416791"/>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31"/>
              <p:cNvSpPr/>
              <p:nvPr/>
            </p:nvSpPr>
            <p:spPr>
              <a:xfrm>
                <a:off x="4954878" y="4441209"/>
                <a:ext cx="2442292" cy="2416791"/>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6" name="组合 24"/>
            <p:cNvGrpSpPr>
              <a:grpSpLocks/>
            </p:cNvGrpSpPr>
            <p:nvPr/>
          </p:nvGrpSpPr>
          <p:grpSpPr bwMode="auto">
            <a:xfrm>
              <a:off x="2028559" y="6342960"/>
              <a:ext cx="1041643" cy="515039"/>
              <a:chOff x="4956670" y="4443106"/>
              <a:chExt cx="4884016" cy="2414894"/>
            </a:xfrm>
          </p:grpSpPr>
          <p:sp>
            <p:nvSpPr>
              <p:cNvPr id="29" name="等腰三角形 28"/>
              <p:cNvSpPr/>
              <p:nvPr/>
            </p:nvSpPr>
            <p:spPr>
              <a:xfrm>
                <a:off x="4956670" y="4431685"/>
                <a:ext cx="4879819"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任意多边形 29"/>
              <p:cNvSpPr/>
              <p:nvPr/>
            </p:nvSpPr>
            <p:spPr>
              <a:xfrm>
                <a:off x="4956670"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7" name="组合 25"/>
            <p:cNvGrpSpPr>
              <a:grpSpLocks/>
            </p:cNvGrpSpPr>
            <p:nvPr/>
          </p:nvGrpSpPr>
          <p:grpSpPr bwMode="auto">
            <a:xfrm>
              <a:off x="11150357" y="6342960"/>
              <a:ext cx="1041643" cy="515039"/>
              <a:chOff x="4956670" y="4443106"/>
              <a:chExt cx="4884016" cy="2414894"/>
            </a:xfrm>
          </p:grpSpPr>
          <p:sp>
            <p:nvSpPr>
              <p:cNvPr id="27" name="等腰三角形 26"/>
              <p:cNvSpPr/>
              <p:nvPr/>
            </p:nvSpPr>
            <p:spPr>
              <a:xfrm>
                <a:off x="4960846" y="4431685"/>
                <a:ext cx="4879840" cy="2426336"/>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任意多边形 27"/>
              <p:cNvSpPr/>
              <p:nvPr/>
            </p:nvSpPr>
            <p:spPr>
              <a:xfrm>
                <a:off x="4960846" y="4431685"/>
                <a:ext cx="2423088" cy="2426336"/>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6151" name="Title 13"/>
          <p:cNvSpPr txBox="1">
            <a:spLocks/>
          </p:cNvSpPr>
          <p:nvPr/>
        </p:nvSpPr>
        <p:spPr bwMode="auto">
          <a:xfrm>
            <a:off x="1521000" y="3884047"/>
            <a:ext cx="9257218" cy="2668810"/>
          </a:xfrm>
          <a:prstGeom prst="rect">
            <a:avLst/>
          </a:prstGeom>
          <a:noFill/>
          <a:ln w="9525">
            <a:noFill/>
            <a:miter lim="800000"/>
            <a:headEnd/>
            <a:tailEnd/>
          </a:ln>
        </p:spPr>
        <p:txBody>
          <a:bodyPr/>
          <a:lstStyle/>
          <a:p>
            <a:pPr>
              <a:lnSpc>
                <a:spcPct val="90000"/>
              </a:lnSpc>
            </a:pPr>
            <a:r>
              <a:rPr lang="en-US" altLang="zh-CN" sz="2400" dirty="0" smtClean="0">
                <a:solidFill>
                  <a:srgbClr val="113A59"/>
                </a:solidFill>
                <a:latin typeface="Calibri Light"/>
              </a:rPr>
              <a:t/>
            </a:r>
            <a:endParaRPr lang="en-US" altLang="zh-CN" sz="2400" dirty="0">
              <a:solidFill>
                <a:srgbClr val="113A59"/>
              </a:solidFill>
              <a:latin typeface="Calibri Light"/>
            </a:endParaRPr>
          </a:p>
        </p:txBody>
      </p:sp>
      <p:sp>
        <p:nvSpPr>
          <p:cNvPr id="6152" name="Content Placeholder 2"/>
          <p:cNvSpPr txBox="1">
            <a:spLocks/>
          </p:cNvSpPr>
          <p:nvPr/>
        </p:nvSpPr>
        <p:spPr bwMode="auto">
          <a:xfrm>
            <a:off x="626533" y="1303866"/>
            <a:ext cx="8212667" cy="1452141"/>
          </a:xfrm>
          <a:prstGeom prst="rect">
            <a:avLst/>
          </a:prstGeom>
          <a:noFill/>
          <a:ln w="9525">
            <a:noFill/>
            <a:miter lim="800000"/>
            <a:headEnd/>
            <a:tailEnd/>
          </a:ln>
        </p:spPr>
        <p:txBody>
          <a:bodyPr/>
          <a:lstStyle/>
          <a:p>
            <a:pPr>
              <a:spcBef>
                <a:spcPct val="20000"/>
              </a:spcBef>
              <a:buFont typeface="Arial" pitchFamily="34" charset="0"/>
              <a:buNone/>
            </a:pPr>
            <a:r>
              <a:rPr lang="en-US" altLang="zh-CN" sz="2400" dirty="0">
                <a:solidFill>
                  <a:srgbClr val="113A59"/>
                </a:solidFill>
                <a:latin typeface="Calibri Light"/>
                <a:cs typeface="Calibri Light"/>
              </a:rPr>
              <a:t>Moreover we have </a:t>
            </a:r>
            <a:r>
              <a:rPr lang="en-US" altLang="zh-CN" sz="2400" dirty="0" err="1">
                <a:solidFill>
                  <a:srgbClr val="113A59"/>
                </a:solidFill>
                <a:latin typeface="Calibri Light"/>
                <a:cs typeface="Calibri Light"/>
              </a:rPr>
              <a:t>saperate</a:t>
            </a:r>
            <a:r>
              <a:rPr lang="en-US" altLang="zh-CN" sz="2400" dirty="0">
                <a:solidFill>
                  <a:srgbClr val="113A59"/>
                </a:solidFill>
                <a:latin typeface="Calibri Light"/>
                <a:cs typeface="Calibri Light"/>
              </a:rPr>
              <a:t> table indexed which is used in our Geo </a:t>
            </a:r>
            <a:r>
              <a:rPr lang="en-US" altLang="zh-CN" sz="2400" dirty="0" err="1">
                <a:solidFill>
                  <a:srgbClr val="113A59"/>
                </a:solidFill>
                <a:latin typeface="Calibri Light"/>
                <a:cs typeface="Calibri Light"/>
              </a:rPr>
              <a:t>coiding</a:t>
            </a:r>
            <a:r>
              <a:rPr lang="en-US" altLang="zh-CN" sz="2400" dirty="0">
                <a:solidFill>
                  <a:srgbClr val="113A59"/>
                </a:solidFill>
                <a:latin typeface="Calibri Light"/>
                <a:cs typeface="Calibri Light"/>
              </a:rPr>
              <a:t> API preprocessing and make it faster. </a:t>
            </a:r>
            <a:endParaRPr lang="en-US" altLang="zh-CN" sz="2400" dirty="0">
              <a:solidFill>
                <a:srgbClr val="113A59"/>
              </a:solidFill>
              <a:latin typeface="Calibri Light"/>
              <a:cs typeface="Calibri Light"/>
            </a:endParaRPr>
          </a:p>
        </p:txBody>
      </p:sp>
      <p:pic>
        <p:nvPicPr>
          <p:cNvPr id="8" name="图片 7"/>
          <p:cNvPicPr>
            <a:picLocks noChangeAspect="1"/>
          </p:cNvPicPr>
          <p:nvPr/>
        </p:nvPicPr>
        <p:blipFill>
          <a:blip r:embed="rId2"/>
          <a:stretch>
            <a:fillRect/>
          </a:stretch>
        </p:blipFill>
        <p:spPr>
          <a:xfrm>
            <a:off x="4610100" y="2768600"/>
            <a:ext cx="2971800" cy="1320800"/>
          </a:xfrm>
          <a:prstGeom prst="rect">
            <a:avLst/>
          </a:prstGeom>
        </p:spPr>
      </p:pic>
      <p:pic>
        <p:nvPicPr>
          <p:cNvPr id="11" name="图片 10"/>
          <p:cNvPicPr>
            <a:picLocks noChangeAspect="1"/>
          </p:cNvPicPr>
          <p:nvPr/>
        </p:nvPicPr>
        <p:blipFill>
          <a:blip r:embed="rId2"/>
          <a:stretch>
            <a:fillRect/>
          </a:stretch>
        </p:blipFill>
        <p:spPr>
          <a:xfrm>
            <a:off x="4610100" y="2768600"/>
            <a:ext cx="2971800" cy="1320800"/>
          </a:xfrm>
          <a:prstGeom prst="rect">
            <a:avLst/>
          </a:prstGeom>
        </p:spPr>
      </p:pic>
    </p:spTree>
    <p:extLst>
      <p:ext uri="{BB962C8B-B14F-4D97-AF65-F5344CB8AC3E}">
        <p14:creationId xmlns:p14="http://schemas.microsoft.com/office/powerpoint/2010/main" val="33016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椭圆 4"/>
          <p:cNvSpPr/>
          <p:nvPr/>
        </p:nvSpPr>
        <p:spPr>
          <a:xfrm>
            <a:off x="5372100"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6600" b="1" dirty="0">
                <a:solidFill>
                  <a:srgbClr val="F3C953"/>
                </a:solidFill>
              </a:rPr>
              <a:t>3</a:t>
            </a:r>
            <a:endParaRPr lang="zh-CN" altLang="en-US" sz="6600" b="1" dirty="0">
              <a:solidFill>
                <a:srgbClr val="F3C953"/>
              </a:solidFill>
            </a:endParaRPr>
          </a:p>
        </p:txBody>
      </p:sp>
      <p:sp>
        <p:nvSpPr>
          <p:cNvPr id="6" name="Copyright Notice"/>
          <p:cNvSpPr>
            <a:spLocks/>
          </p:cNvSpPr>
          <p:nvPr/>
        </p:nvSpPr>
        <p:spPr bwMode="auto">
          <a:xfrm>
            <a:off x="3725575" y="3257550"/>
            <a:ext cx="4855154" cy="619431"/>
          </a:xfrm>
          <a:prstGeom prst="rect">
            <a:avLst/>
          </a:prstGeom>
          <a:noFill/>
          <a:ln w="635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3600" b="1" cap="small" dirty="0" smtClean="0">
                <a:solidFill>
                  <a:srgbClr val="F3C953"/>
                </a:solidFill>
                <a:latin typeface="微软雅黑" panose="020B0503020204020204" pitchFamily="34" charset="-122"/>
                <a:ea typeface="微软雅黑" panose="020B0503020204020204" pitchFamily="34" charset="-122"/>
              </a:rPr>
              <a:t>SAMPLE</a:t>
            </a:r>
            <a:r>
              <a:rPr lang="zh-CN" altLang="en-US" sz="3600" b="1" cap="small" dirty="0" smtClean="0">
                <a:solidFill>
                  <a:srgbClr val="F3C953"/>
                </a:solidFill>
                <a:latin typeface="微软雅黑" panose="020B0503020204020204" pitchFamily="34" charset="-122"/>
                <a:ea typeface="微软雅黑" panose="020B0503020204020204" pitchFamily="34" charset="-122"/>
              </a:rPr>
              <a:t> </a:t>
            </a:r>
            <a:r>
              <a:rPr lang="en-US" altLang="zh-CN" sz="3600" b="1" cap="small" dirty="0" smtClean="0">
                <a:solidFill>
                  <a:srgbClr val="F3C953"/>
                </a:solidFill>
                <a:latin typeface="微软雅黑" panose="020B0503020204020204" pitchFamily="34" charset="-122"/>
                <a:ea typeface="微软雅黑" panose="020B0503020204020204" pitchFamily="34" charset="-122"/>
              </a:rPr>
              <a:t>SNAPSHOTS</a:t>
            </a:r>
            <a:r>
              <a:rPr lang="zh-CN" altLang="en-US" sz="3600" b="1" cap="small" dirty="0" smtClean="0">
                <a:solidFill>
                  <a:srgbClr val="F3C953"/>
                </a:solidFill>
                <a:latin typeface="微软雅黑" panose="020B0503020204020204" pitchFamily="34" charset="-122"/>
                <a:ea typeface="微软雅黑" panose="020B0503020204020204" pitchFamily="34" charset="-122"/>
              </a:rPr>
              <a:t> </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D86B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3600" b="1" dirty="0" smtClean="0">
            <a:solidFill>
              <a:srgbClr val="113A59"/>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292</Words>
  <Application>Microsoft Macintosh PowerPoint</Application>
  <PresentationFormat>自定义</PresentationFormat>
  <Paragraphs>41</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Rick LIANG</cp:lastModifiedBy>
  <cp:revision>114</cp:revision>
  <dcterms:created xsi:type="dcterms:W3CDTF">2014-10-17T09:11:41Z</dcterms:created>
  <dcterms:modified xsi:type="dcterms:W3CDTF">2015-05-13T21:16:07Z</dcterms:modified>
</cp:coreProperties>
</file>