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62a06b8e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62a06b8e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62a07c9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62a07c9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62a07c9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62a07c9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62a07c9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62a07c9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62a07c9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62a07c9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62a07c9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62a07c9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62a07c93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62a07c93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Efficiency with NBA Player Contracts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by: Dalton Price &amp; Zach Rickman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EF4D7"/>
            </a:gs>
            <a:gs pos="100000">
              <a:srgbClr val="BFD376"/>
            </a:gs>
          </a:gsLst>
          <a:path path="circle">
            <a:fillToRect b="50%" l="50%" r="50%" t="50%"/>
          </a:path>
          <a:tileRect/>
        </a:gra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was our goal?</a:t>
            </a:r>
            <a:endParaRPr/>
          </a:p>
        </p:txBody>
      </p:sp>
      <p:sp>
        <p:nvSpPr>
          <p:cNvPr id="284" name="Google Shape;284;p14"/>
          <p:cNvSpPr txBox="1"/>
          <p:nvPr>
            <p:ph idx="1" type="body"/>
          </p:nvPr>
        </p:nvSpPr>
        <p:spPr>
          <a:xfrm>
            <a:off x="3935075" y="1288200"/>
            <a:ext cx="5125500" cy="3855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273"/>
              <a:t>In our project we set out to identify a correlation between how much an NBA player is paid and/or their age, to various factors with their production on the court. </a:t>
            </a:r>
            <a:endParaRPr sz="2273"/>
          </a:p>
          <a:p>
            <a:pPr indent="0" lvl="0" marL="0" rtl="0" algn="l">
              <a:spcBef>
                <a:spcPts val="1200"/>
              </a:spcBef>
              <a:spcAft>
                <a:spcPts val="0"/>
              </a:spcAft>
              <a:buNone/>
            </a:pPr>
            <a:r>
              <a:rPr b="1" lang="en" sz="2273"/>
              <a:t>Null </a:t>
            </a:r>
            <a:r>
              <a:rPr b="1" lang="en" sz="2273"/>
              <a:t>hypothesis</a:t>
            </a:r>
            <a:r>
              <a:rPr b="1" lang="en" sz="2273"/>
              <a:t>:</a:t>
            </a:r>
            <a:r>
              <a:rPr lang="en" sz="2273"/>
              <a:t> If a player is paid more and, is more experienced, then their stats are more productive.</a:t>
            </a:r>
            <a:endParaRPr sz="2273"/>
          </a:p>
          <a:p>
            <a:pPr indent="0" lvl="0" marL="0" rtl="0" algn="l">
              <a:spcBef>
                <a:spcPts val="1200"/>
              </a:spcBef>
              <a:spcAft>
                <a:spcPts val="0"/>
              </a:spcAft>
              <a:buNone/>
            </a:pPr>
            <a:r>
              <a:rPr b="1" lang="en" sz="2273"/>
              <a:t>Alternative:</a:t>
            </a:r>
            <a:r>
              <a:rPr lang="en" sz="2273"/>
              <a:t> Salary and/or age have no correlation to the </a:t>
            </a:r>
            <a:r>
              <a:rPr lang="en" sz="2273"/>
              <a:t>productivity of a player.</a:t>
            </a:r>
            <a:endParaRPr sz="2273"/>
          </a:p>
          <a:p>
            <a:pPr indent="0" lvl="0" marL="0" rtl="0" algn="l">
              <a:spcBef>
                <a:spcPts val="1200"/>
              </a:spcBef>
              <a:spcAft>
                <a:spcPts val="1200"/>
              </a:spcAft>
              <a:buNone/>
            </a:pPr>
            <a:r>
              <a:t/>
            </a:r>
            <a:endParaRPr sz="1500"/>
          </a:p>
        </p:txBody>
      </p:sp>
      <p:pic>
        <p:nvPicPr>
          <p:cNvPr id="285" name="Google Shape;285;p14"/>
          <p:cNvPicPr preferRelativeResize="0"/>
          <p:nvPr/>
        </p:nvPicPr>
        <p:blipFill>
          <a:blip r:embed="rId3">
            <a:alphaModFix/>
          </a:blip>
          <a:stretch>
            <a:fillRect/>
          </a:stretch>
        </p:blipFill>
        <p:spPr>
          <a:xfrm>
            <a:off x="390525" y="1738375"/>
            <a:ext cx="3169450" cy="1914775"/>
          </a:xfrm>
          <a:prstGeom prst="rect">
            <a:avLst/>
          </a:prstGeom>
          <a:noFill/>
          <a:ln cap="flat" cmpd="sng" w="38100">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1000"/>
                                        <p:tgtEl>
                                          <p:spTgt spid="2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EF4D7"/>
            </a:gs>
            <a:gs pos="100000">
              <a:srgbClr val="BFD376"/>
            </a:gs>
          </a:gsLst>
          <a:path path="circle">
            <a:fillToRect b="50%" l="50%" r="50%" t="50%"/>
          </a:path>
          <a:tileRect/>
        </a:gra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658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Context</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292" name="Google Shape;292;p15"/>
          <p:cNvSpPr txBox="1"/>
          <p:nvPr/>
        </p:nvSpPr>
        <p:spPr>
          <a:xfrm>
            <a:off x="3456600" y="4099925"/>
            <a:ext cx="174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Young = x &lt; 25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Mid = 25 &gt; x &gt; 29</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Old = x &gt; 29</a:t>
            </a:r>
            <a:endParaRPr>
              <a:latin typeface="Nunito"/>
              <a:ea typeface="Nunito"/>
              <a:cs typeface="Nunito"/>
              <a:sym typeface="Nunito"/>
            </a:endParaRPr>
          </a:p>
        </p:txBody>
      </p:sp>
      <p:pic>
        <p:nvPicPr>
          <p:cNvPr id="293" name="Google Shape;293;p15"/>
          <p:cNvPicPr preferRelativeResize="0"/>
          <p:nvPr/>
        </p:nvPicPr>
        <p:blipFill>
          <a:blip r:embed="rId3">
            <a:alphaModFix/>
          </a:blip>
          <a:stretch>
            <a:fillRect/>
          </a:stretch>
        </p:blipFill>
        <p:spPr>
          <a:xfrm>
            <a:off x="4688513" y="1459525"/>
            <a:ext cx="4088375" cy="2975493"/>
          </a:xfrm>
          <a:prstGeom prst="rect">
            <a:avLst/>
          </a:prstGeom>
          <a:noFill/>
          <a:ln>
            <a:noFill/>
          </a:ln>
        </p:spPr>
      </p:pic>
      <p:pic>
        <p:nvPicPr>
          <p:cNvPr id="294" name="Google Shape;294;p15"/>
          <p:cNvPicPr preferRelativeResize="0"/>
          <p:nvPr/>
        </p:nvPicPr>
        <p:blipFill>
          <a:blip r:embed="rId4">
            <a:alphaModFix/>
          </a:blip>
          <a:stretch>
            <a:fillRect/>
          </a:stretch>
        </p:blipFill>
        <p:spPr>
          <a:xfrm>
            <a:off x="483625" y="1459519"/>
            <a:ext cx="4088375" cy="2893456"/>
          </a:xfrm>
          <a:prstGeom prst="rect">
            <a:avLst/>
          </a:prstGeom>
          <a:noFill/>
          <a:ln>
            <a:noFill/>
          </a:ln>
        </p:spPr>
      </p:pic>
      <p:sp>
        <p:nvSpPr>
          <p:cNvPr id="295" name="Google Shape;295;p15"/>
          <p:cNvSpPr txBox="1"/>
          <p:nvPr/>
        </p:nvSpPr>
        <p:spPr>
          <a:xfrm>
            <a:off x="7019025" y="4199400"/>
            <a:ext cx="212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Low </a:t>
            </a:r>
            <a:r>
              <a:rPr lang="en">
                <a:latin typeface="Nunito"/>
                <a:ea typeface="Nunito"/>
                <a:cs typeface="Nunito"/>
                <a:sym typeface="Nunito"/>
              </a:rPr>
              <a:t>= x &lt; 6 Mil</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Mid = 6 Mil &gt; x &gt; 15 Mil</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Old = x &gt; 30 Mil</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EF4D7"/>
            </a:gs>
            <a:gs pos="100000">
              <a:srgbClr val="BFD376"/>
            </a:gs>
          </a:gsLst>
          <a:path path="circle">
            <a:fillToRect b="50%" l="50%" r="50%" t="50%"/>
          </a:path>
          <a:tileRect/>
        </a:gradFill>
      </p:bgPr>
    </p:bg>
    <p:spTree>
      <p:nvGrpSpPr>
        <p:cNvPr id="299" name="Shape 299"/>
        <p:cNvGrpSpPr/>
        <p:nvPr/>
      </p:nvGrpSpPr>
      <p:grpSpPr>
        <a:xfrm>
          <a:off x="0" y="0"/>
          <a:ext cx="0" cy="0"/>
          <a:chOff x="0" y="0"/>
          <a:chExt cx="0" cy="0"/>
        </a:xfrm>
      </p:grpSpPr>
      <p:sp>
        <p:nvSpPr>
          <p:cNvPr id="300" name="Google Shape;300;p16"/>
          <p:cNvSpPr txBox="1"/>
          <p:nvPr>
            <p:ph type="title"/>
          </p:nvPr>
        </p:nvSpPr>
        <p:spPr>
          <a:xfrm>
            <a:off x="1215575" y="6357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comparison for age groups</a:t>
            </a:r>
            <a:endParaRPr/>
          </a:p>
        </p:txBody>
      </p:sp>
      <p:sp>
        <p:nvSpPr>
          <p:cNvPr id="301" name="Google Shape;301;p16"/>
          <p:cNvSpPr txBox="1"/>
          <p:nvPr>
            <p:ph idx="1" type="body"/>
          </p:nvPr>
        </p:nvSpPr>
        <p:spPr>
          <a:xfrm>
            <a:off x="1303800" y="1635075"/>
            <a:ext cx="7030500" cy="289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02" name="Google Shape;302;p16"/>
          <p:cNvPicPr preferRelativeResize="0"/>
          <p:nvPr/>
        </p:nvPicPr>
        <p:blipFill>
          <a:blip r:embed="rId3">
            <a:alphaModFix/>
          </a:blip>
          <a:stretch>
            <a:fillRect/>
          </a:stretch>
        </p:blipFill>
        <p:spPr>
          <a:xfrm>
            <a:off x="177350" y="1285875"/>
            <a:ext cx="4192250" cy="2759375"/>
          </a:xfrm>
          <a:prstGeom prst="rect">
            <a:avLst/>
          </a:prstGeom>
          <a:noFill/>
          <a:ln>
            <a:noFill/>
          </a:ln>
        </p:spPr>
      </p:pic>
      <p:pic>
        <p:nvPicPr>
          <p:cNvPr id="303" name="Google Shape;303;p16"/>
          <p:cNvPicPr preferRelativeResize="0"/>
          <p:nvPr/>
        </p:nvPicPr>
        <p:blipFill>
          <a:blip r:embed="rId4">
            <a:alphaModFix/>
          </a:blip>
          <a:stretch>
            <a:fillRect/>
          </a:stretch>
        </p:blipFill>
        <p:spPr>
          <a:xfrm>
            <a:off x="1095375" y="4045250"/>
            <a:ext cx="7084226" cy="1067725"/>
          </a:xfrm>
          <a:prstGeom prst="rect">
            <a:avLst/>
          </a:prstGeom>
          <a:noFill/>
          <a:ln>
            <a:noFill/>
          </a:ln>
        </p:spPr>
      </p:pic>
      <p:pic>
        <p:nvPicPr>
          <p:cNvPr id="304" name="Google Shape;304;p16"/>
          <p:cNvPicPr preferRelativeResize="0"/>
          <p:nvPr/>
        </p:nvPicPr>
        <p:blipFill>
          <a:blip r:embed="rId5">
            <a:alphaModFix/>
          </a:blip>
          <a:stretch>
            <a:fillRect/>
          </a:stretch>
        </p:blipFill>
        <p:spPr>
          <a:xfrm>
            <a:off x="4441025" y="1285875"/>
            <a:ext cx="4192250" cy="275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EF4D7"/>
            </a:gs>
            <a:gs pos="100000">
              <a:srgbClr val="BFD376"/>
            </a:gs>
          </a:gsLst>
          <a:path path="circle">
            <a:fillToRect b="50%" l="50%" r="50%" t="50%"/>
          </a:path>
          <a:tileRect/>
        </a:gradFill>
      </p:bgPr>
    </p:bg>
    <p:spTree>
      <p:nvGrpSpPr>
        <p:cNvPr id="308" name="Shape 308"/>
        <p:cNvGrpSpPr/>
        <p:nvPr/>
      </p:nvGrpSpPr>
      <p:grpSpPr>
        <a:xfrm>
          <a:off x="0" y="0"/>
          <a:ext cx="0" cy="0"/>
          <a:chOff x="0" y="0"/>
          <a:chExt cx="0" cy="0"/>
        </a:xfrm>
      </p:grpSpPr>
      <p:sp>
        <p:nvSpPr>
          <p:cNvPr id="309" name="Google Shape;30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comparison for salary groups</a:t>
            </a:r>
            <a:endParaRPr/>
          </a:p>
        </p:txBody>
      </p:sp>
      <p:sp>
        <p:nvSpPr>
          <p:cNvPr id="310" name="Google Shape;310;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1200"/>
              </a:spcAft>
              <a:buNone/>
            </a:pPr>
            <a:r>
              <a:t/>
            </a:r>
            <a:endParaRPr/>
          </a:p>
        </p:txBody>
      </p:sp>
      <p:pic>
        <p:nvPicPr>
          <p:cNvPr id="311" name="Google Shape;311;p17"/>
          <p:cNvPicPr preferRelativeResize="0"/>
          <p:nvPr/>
        </p:nvPicPr>
        <p:blipFill>
          <a:blip r:embed="rId3">
            <a:alphaModFix/>
          </a:blip>
          <a:stretch>
            <a:fillRect/>
          </a:stretch>
        </p:blipFill>
        <p:spPr>
          <a:xfrm>
            <a:off x="244250" y="3747075"/>
            <a:ext cx="8734376" cy="1396425"/>
          </a:xfrm>
          <a:prstGeom prst="rect">
            <a:avLst/>
          </a:prstGeom>
          <a:noFill/>
          <a:ln>
            <a:noFill/>
          </a:ln>
        </p:spPr>
      </p:pic>
      <p:pic>
        <p:nvPicPr>
          <p:cNvPr id="312" name="Google Shape;312;p17"/>
          <p:cNvPicPr preferRelativeResize="0"/>
          <p:nvPr/>
        </p:nvPicPr>
        <p:blipFill>
          <a:blip r:embed="rId4">
            <a:alphaModFix/>
          </a:blip>
          <a:stretch>
            <a:fillRect/>
          </a:stretch>
        </p:blipFill>
        <p:spPr>
          <a:xfrm>
            <a:off x="2638575" y="1178375"/>
            <a:ext cx="3471229" cy="2437350"/>
          </a:xfrm>
          <a:prstGeom prst="rect">
            <a:avLst/>
          </a:prstGeom>
          <a:noFill/>
          <a:ln>
            <a:noFill/>
          </a:ln>
        </p:spPr>
      </p:pic>
      <p:pic>
        <p:nvPicPr>
          <p:cNvPr id="313" name="Google Shape;313;p17"/>
          <p:cNvPicPr preferRelativeResize="0"/>
          <p:nvPr/>
        </p:nvPicPr>
        <p:blipFill>
          <a:blip r:embed="rId5">
            <a:alphaModFix/>
          </a:blip>
          <a:stretch>
            <a:fillRect/>
          </a:stretch>
        </p:blipFill>
        <p:spPr>
          <a:xfrm>
            <a:off x="244250" y="3544675"/>
            <a:ext cx="8734375" cy="147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EF4D7"/>
            </a:gs>
            <a:gs pos="100000">
              <a:srgbClr val="BFD376"/>
            </a:gs>
          </a:gsLst>
          <a:path path="circle">
            <a:fillToRect b="50%" l="50%" r="50%" t="50%"/>
          </a:path>
          <a:tileRect/>
        </a:gradFill>
      </p:bgPr>
    </p:bg>
    <p:spTree>
      <p:nvGrpSpPr>
        <p:cNvPr id="317" name="Shape 317"/>
        <p:cNvGrpSpPr/>
        <p:nvPr/>
      </p:nvGrpSpPr>
      <p:grpSpPr>
        <a:xfrm>
          <a:off x="0" y="0"/>
          <a:ext cx="0" cy="0"/>
          <a:chOff x="0" y="0"/>
          <a:chExt cx="0" cy="0"/>
        </a:xfrm>
      </p:grpSpPr>
      <p:sp>
        <p:nvSpPr>
          <p:cNvPr id="318" name="Google Shape;31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ANOVA Research</a:t>
            </a:r>
            <a:endParaRPr/>
          </a:p>
        </p:txBody>
      </p:sp>
      <p:sp>
        <p:nvSpPr>
          <p:cNvPr id="319" name="Google Shape;319;p18"/>
          <p:cNvSpPr txBox="1"/>
          <p:nvPr>
            <p:ph idx="1" type="body"/>
          </p:nvPr>
        </p:nvSpPr>
        <p:spPr>
          <a:xfrm>
            <a:off x="4714875" y="1597875"/>
            <a:ext cx="3905400" cy="29337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b="1" lang="en" sz="1350">
                <a:solidFill>
                  <a:srgbClr val="353744"/>
                </a:solidFill>
                <a:latin typeface="Proxima Nova"/>
                <a:ea typeface="Proxima Nova"/>
                <a:cs typeface="Proxima Nova"/>
                <a:sym typeface="Proxima Nova"/>
              </a:rPr>
              <a:t>Normality Tests</a:t>
            </a:r>
            <a:endParaRPr b="1" sz="1350">
              <a:solidFill>
                <a:srgbClr val="353744"/>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b="1" sz="1050">
              <a:solidFill>
                <a:srgbClr val="353744"/>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250">
                <a:solidFill>
                  <a:srgbClr val="353744"/>
                </a:solidFill>
                <a:latin typeface="Proxima Nova"/>
                <a:ea typeface="Proxima Nova"/>
                <a:cs typeface="Proxima Nova"/>
                <a:sym typeface="Proxima Nova"/>
              </a:rPr>
              <a:t>T</a:t>
            </a:r>
            <a:r>
              <a:rPr lang="en" sz="1250">
                <a:solidFill>
                  <a:srgbClr val="000000"/>
                </a:solidFill>
                <a:latin typeface="Proxima Nova"/>
                <a:ea typeface="Proxima Nova"/>
                <a:cs typeface="Proxima Nova"/>
                <a:sym typeface="Proxima Nova"/>
              </a:rPr>
              <a:t>hese tests show that the High and Mid Salary Ranges consist of values with normal distribution regarding FG%</a:t>
            </a:r>
            <a:endParaRPr sz="125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850">
              <a:solidFill>
                <a:srgbClr val="000000"/>
              </a:solidFill>
              <a:latin typeface="Proxima Nova"/>
              <a:ea typeface="Proxima Nova"/>
              <a:cs typeface="Proxima Nova"/>
              <a:sym typeface="Proxima Nova"/>
            </a:endParaRPr>
          </a:p>
          <a:p>
            <a:pPr indent="457200" lvl="0" marL="0" rtl="0" algn="l">
              <a:lnSpc>
                <a:spcPct val="121429"/>
              </a:lnSpc>
              <a:spcBef>
                <a:spcPts val="0"/>
              </a:spcBef>
              <a:spcAft>
                <a:spcPts val="0"/>
              </a:spcAft>
              <a:buNone/>
            </a:pPr>
            <a:r>
              <a:rPr b="1" lang="en" sz="1050">
                <a:solidFill>
                  <a:srgbClr val="000000"/>
                </a:solidFill>
                <a:latin typeface="Courier New"/>
                <a:ea typeface="Courier New"/>
                <a:cs typeface="Courier New"/>
                <a:sym typeface="Courier New"/>
              </a:rPr>
              <a:t>normaltest(H)</a:t>
            </a:r>
            <a:endParaRPr b="1" sz="1050">
              <a:solidFill>
                <a:srgbClr val="000000"/>
              </a:solidFill>
              <a:latin typeface="Arial"/>
              <a:ea typeface="Arial"/>
              <a:cs typeface="Arial"/>
              <a:sym typeface="Arial"/>
            </a:endParaRPr>
          </a:p>
          <a:p>
            <a:pPr indent="457200" lvl="0" marL="0" rtl="0" algn="l">
              <a:lnSpc>
                <a:spcPct val="121429"/>
              </a:lnSpc>
              <a:spcBef>
                <a:spcPts val="0"/>
              </a:spcBef>
              <a:spcAft>
                <a:spcPts val="0"/>
              </a:spcAft>
              <a:buNone/>
            </a:pPr>
            <a:r>
              <a:rPr lang="en" sz="1100">
                <a:solidFill>
                  <a:srgbClr val="000000"/>
                </a:solidFill>
                <a:latin typeface="Proxima Nova"/>
                <a:ea typeface="Proxima Nova"/>
                <a:cs typeface="Proxima Nova"/>
                <a:sym typeface="Proxima Nova"/>
              </a:rPr>
              <a:t>NormaltestResult(statistic=26.385633462656486,     		 p value=1.86394e-06)</a:t>
            </a:r>
            <a:endParaRPr sz="1100">
              <a:solidFill>
                <a:srgbClr val="000000"/>
              </a:solidFill>
              <a:latin typeface="Proxima Nova"/>
              <a:ea typeface="Proxima Nova"/>
              <a:cs typeface="Proxima Nova"/>
              <a:sym typeface="Proxima Nova"/>
            </a:endParaRPr>
          </a:p>
          <a:p>
            <a:pPr indent="457200" lvl="0" marL="0" rtl="0" algn="l">
              <a:lnSpc>
                <a:spcPct val="121429"/>
              </a:lnSpc>
              <a:spcBef>
                <a:spcPts val="0"/>
              </a:spcBef>
              <a:spcAft>
                <a:spcPts val="0"/>
              </a:spcAft>
              <a:buNone/>
            </a:pPr>
            <a:r>
              <a:rPr b="1" lang="en" sz="1050">
                <a:solidFill>
                  <a:srgbClr val="000000"/>
                </a:solidFill>
                <a:latin typeface="Courier New"/>
                <a:ea typeface="Courier New"/>
                <a:cs typeface="Courier New"/>
                <a:sym typeface="Courier New"/>
              </a:rPr>
              <a:t>normaltest(M)</a:t>
            </a:r>
            <a:endParaRPr b="1" sz="1050">
              <a:solidFill>
                <a:srgbClr val="000000"/>
              </a:solidFill>
              <a:latin typeface="Courier New"/>
              <a:ea typeface="Courier New"/>
              <a:cs typeface="Courier New"/>
              <a:sym typeface="Courier New"/>
            </a:endParaRPr>
          </a:p>
          <a:p>
            <a:pPr indent="457200" lvl="0" marL="0" rtl="0" algn="l">
              <a:lnSpc>
                <a:spcPct val="121429"/>
              </a:lnSpc>
              <a:spcBef>
                <a:spcPts val="0"/>
              </a:spcBef>
              <a:spcAft>
                <a:spcPts val="0"/>
              </a:spcAft>
              <a:buNone/>
            </a:pPr>
            <a:r>
              <a:rPr lang="en" sz="1100">
                <a:solidFill>
                  <a:srgbClr val="000000"/>
                </a:solidFill>
                <a:latin typeface="Proxima Nova"/>
                <a:ea typeface="Proxima Nova"/>
                <a:cs typeface="Proxima Nova"/>
                <a:sym typeface="Proxima Nova"/>
              </a:rPr>
              <a:t>NormaltestResult(statistic=18.782768128629115, 		p value=8.343989e-09)</a:t>
            </a:r>
            <a:endParaRPr sz="1100">
              <a:solidFill>
                <a:srgbClr val="000000"/>
              </a:solidFill>
              <a:latin typeface="Proxima Nova"/>
              <a:ea typeface="Proxima Nova"/>
              <a:cs typeface="Proxima Nova"/>
              <a:sym typeface="Proxima Nova"/>
            </a:endParaRPr>
          </a:p>
          <a:p>
            <a:pPr indent="457200" lvl="0" marL="0" rtl="0" algn="l">
              <a:lnSpc>
                <a:spcPct val="121429"/>
              </a:lnSpc>
              <a:spcBef>
                <a:spcPts val="0"/>
              </a:spcBef>
              <a:spcAft>
                <a:spcPts val="0"/>
              </a:spcAft>
              <a:buNone/>
            </a:pPr>
            <a:r>
              <a:rPr b="1" lang="en" sz="1050">
                <a:solidFill>
                  <a:srgbClr val="000000"/>
                </a:solidFill>
                <a:latin typeface="Courier New"/>
                <a:ea typeface="Courier New"/>
                <a:cs typeface="Courier New"/>
                <a:sym typeface="Courier New"/>
              </a:rPr>
              <a:t>normaltest(L)</a:t>
            </a:r>
            <a:endParaRPr b="1" sz="1050">
              <a:solidFill>
                <a:srgbClr val="000000"/>
              </a:solidFill>
              <a:latin typeface="Courier New"/>
              <a:ea typeface="Courier New"/>
              <a:cs typeface="Courier New"/>
              <a:sym typeface="Courier New"/>
            </a:endParaRPr>
          </a:p>
          <a:p>
            <a:pPr indent="457200" lvl="0" marL="0" rtl="0" algn="l">
              <a:lnSpc>
                <a:spcPct val="121429"/>
              </a:lnSpc>
              <a:spcBef>
                <a:spcPts val="0"/>
              </a:spcBef>
              <a:spcAft>
                <a:spcPts val="0"/>
              </a:spcAft>
              <a:buNone/>
            </a:pPr>
            <a:r>
              <a:rPr lang="en" sz="1100">
                <a:solidFill>
                  <a:srgbClr val="000000"/>
                </a:solidFill>
                <a:latin typeface="Proxima Nova"/>
                <a:ea typeface="Proxima Nova"/>
                <a:cs typeface="Proxima Nova"/>
                <a:sym typeface="Proxima Nova"/>
              </a:rPr>
              <a:t>NormaltestResult(statistic=39.9474826386561, 		p value=2.115993e-05)</a:t>
            </a:r>
            <a:endParaRPr sz="11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b="1" sz="135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 sz="1350">
                <a:solidFill>
                  <a:srgbClr val="000000"/>
                </a:solidFill>
                <a:latin typeface="Proxima Nova"/>
                <a:ea typeface="Proxima Nova"/>
                <a:cs typeface="Proxima Nova"/>
                <a:sym typeface="Proxima Nova"/>
              </a:rPr>
              <a:t>Equal Variance Test</a:t>
            </a:r>
            <a:endParaRPr sz="1050">
              <a:solidFill>
                <a:srgbClr val="000000"/>
              </a:solidFill>
              <a:latin typeface="Proxima Nova"/>
              <a:ea typeface="Proxima Nova"/>
              <a:cs typeface="Proxima Nova"/>
              <a:sym typeface="Proxima Nova"/>
            </a:endParaRPr>
          </a:p>
          <a:p>
            <a:pPr indent="0" lvl="0" marL="0" rtl="0" algn="l">
              <a:lnSpc>
                <a:spcPct val="121429"/>
              </a:lnSpc>
              <a:spcBef>
                <a:spcPts val="0"/>
              </a:spcBef>
              <a:spcAft>
                <a:spcPts val="0"/>
              </a:spcAft>
              <a:buNone/>
            </a:pPr>
            <a:r>
              <a:t/>
            </a:r>
            <a:endParaRPr sz="1050">
              <a:solidFill>
                <a:srgbClr val="000000"/>
              </a:solidFill>
              <a:latin typeface="Proxima Nova"/>
              <a:ea typeface="Proxima Nova"/>
              <a:cs typeface="Proxima Nova"/>
              <a:sym typeface="Proxima Nova"/>
            </a:endParaRPr>
          </a:p>
          <a:p>
            <a:pPr indent="0" lvl="0" marL="0" rtl="0" algn="l">
              <a:lnSpc>
                <a:spcPct val="121429"/>
              </a:lnSpc>
              <a:spcBef>
                <a:spcPts val="0"/>
              </a:spcBef>
              <a:spcAft>
                <a:spcPts val="0"/>
              </a:spcAft>
              <a:buNone/>
            </a:pPr>
            <a:r>
              <a:rPr lang="en" sz="1050">
                <a:solidFill>
                  <a:srgbClr val="000000"/>
                </a:solidFill>
                <a:latin typeface="Proxima Nova"/>
                <a:ea typeface="Proxima Nova"/>
                <a:cs typeface="Proxima Nova"/>
                <a:sym typeface="Proxima Nova"/>
              </a:rPr>
              <a:t>LeveneResult(statistic=1.302824534530697, p value=0.2741059494835371)</a:t>
            </a:r>
            <a:endParaRPr sz="1100">
              <a:solidFill>
                <a:srgbClr val="000000"/>
              </a:solidFill>
              <a:latin typeface="Proxima Nova"/>
              <a:ea typeface="Proxima Nova"/>
              <a:cs typeface="Proxima Nova"/>
              <a:sym typeface="Proxima Nova"/>
            </a:endParaRPr>
          </a:p>
          <a:p>
            <a:pPr indent="0" lvl="0" marL="0" rtl="0" algn="l">
              <a:spcBef>
                <a:spcPts val="0"/>
              </a:spcBef>
              <a:spcAft>
                <a:spcPts val="1200"/>
              </a:spcAft>
              <a:buNone/>
            </a:pPr>
            <a:r>
              <a:t/>
            </a:r>
            <a:endParaRPr/>
          </a:p>
        </p:txBody>
      </p:sp>
      <p:pic>
        <p:nvPicPr>
          <p:cNvPr id="320" name="Google Shape;320;p18"/>
          <p:cNvPicPr preferRelativeResize="0"/>
          <p:nvPr/>
        </p:nvPicPr>
        <p:blipFill>
          <a:blip r:embed="rId3">
            <a:alphaModFix/>
          </a:blip>
          <a:stretch>
            <a:fillRect/>
          </a:stretch>
        </p:blipFill>
        <p:spPr>
          <a:xfrm>
            <a:off x="500051" y="1763825"/>
            <a:ext cx="3726675" cy="286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EF4D7"/>
            </a:gs>
            <a:gs pos="100000">
              <a:srgbClr val="BFD376"/>
            </a:gs>
          </a:gsLst>
          <a:path path="circle">
            <a:fillToRect b="50%" l="50%" r="50%" t="50%"/>
          </a:path>
          <a:tileRect/>
        </a:gradFill>
      </p:bgPr>
    </p:bg>
    <p:spTree>
      <p:nvGrpSpPr>
        <p:cNvPr id="324" name="Shape 324"/>
        <p:cNvGrpSpPr/>
        <p:nvPr/>
      </p:nvGrpSpPr>
      <p:grpSpPr>
        <a:xfrm>
          <a:off x="0" y="0"/>
          <a:ext cx="0" cy="0"/>
          <a:chOff x="0" y="0"/>
          <a:chExt cx="0" cy="0"/>
        </a:xfrm>
      </p:grpSpPr>
      <p:sp>
        <p:nvSpPr>
          <p:cNvPr id="325" name="Google Shape;32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Dialing in on the FG% Data</a:t>
            </a:r>
            <a:endParaRPr/>
          </a:p>
        </p:txBody>
      </p:sp>
      <p:sp>
        <p:nvSpPr>
          <p:cNvPr id="326" name="Google Shape;326;p19"/>
          <p:cNvSpPr txBox="1"/>
          <p:nvPr>
            <p:ph idx="1" type="body"/>
          </p:nvPr>
        </p:nvSpPr>
        <p:spPr>
          <a:xfrm>
            <a:off x="1589550" y="1430450"/>
            <a:ext cx="6209100" cy="2105700"/>
          </a:xfrm>
          <a:prstGeom prst="rect">
            <a:avLst/>
          </a:prstGeom>
        </p:spPr>
        <p:txBody>
          <a:bodyPr anchorCtr="0" anchor="t" bIns="91425" lIns="91425" spcFirstLastPara="1" rIns="91425" wrap="square" tIns="91425">
            <a:normAutofit fontScale="92500" lnSpcReduction="20000"/>
          </a:bodyPr>
          <a:lstStyle/>
          <a:p>
            <a:pPr indent="0" lvl="0" marL="0" rtl="0" algn="l">
              <a:lnSpc>
                <a:spcPct val="130000"/>
              </a:lnSpc>
              <a:spcBef>
                <a:spcPts val="1000"/>
              </a:spcBef>
              <a:spcAft>
                <a:spcPts val="0"/>
              </a:spcAft>
              <a:buNone/>
            </a:pPr>
            <a:r>
              <a:rPr lang="en" sz="1600">
                <a:solidFill>
                  <a:srgbClr val="353744"/>
                </a:solidFill>
                <a:latin typeface="Proxima Nova"/>
                <a:ea typeface="Proxima Nova"/>
                <a:cs typeface="Proxima Nova"/>
                <a:sym typeface="Proxima Nova"/>
              </a:rPr>
              <a:t>These tests show that the High and Mid Salary Ranges consist of values with normal distribution regarding FG%. FG% was the only variable that we could find that was this normally distributed. This concludes us to believe that stars and medium paid players score at a higher efficiency rating, which proves our original hypothesis. </a:t>
            </a:r>
            <a:endParaRPr sz="1600">
              <a:solidFill>
                <a:srgbClr val="353744"/>
              </a:solidFill>
              <a:latin typeface="Proxima Nova"/>
              <a:ea typeface="Proxima Nova"/>
              <a:cs typeface="Proxima Nova"/>
              <a:sym typeface="Proxima Nova"/>
            </a:endParaRPr>
          </a:p>
          <a:p>
            <a:pPr indent="0" lvl="0" marL="0" rtl="0" algn="l">
              <a:lnSpc>
                <a:spcPct val="130000"/>
              </a:lnSpc>
              <a:spcBef>
                <a:spcPts val="1000"/>
              </a:spcBef>
              <a:spcAft>
                <a:spcPts val="0"/>
              </a:spcAft>
              <a:buNone/>
            </a:pPr>
            <a:r>
              <a:rPr b="1" lang="en" sz="1600">
                <a:solidFill>
                  <a:srgbClr val="353744"/>
                </a:solidFill>
                <a:latin typeface="Proxima Nova"/>
                <a:ea typeface="Proxima Nova"/>
                <a:cs typeface="Proxima Nova"/>
                <a:sym typeface="Proxima Nova"/>
              </a:rPr>
              <a:t>On average it is worth it to pay your most productive players</a:t>
            </a:r>
            <a:endParaRPr b="1" sz="1600">
              <a:solidFill>
                <a:srgbClr val="353744"/>
              </a:solidFill>
              <a:latin typeface="Proxima Nova"/>
              <a:ea typeface="Proxima Nova"/>
              <a:cs typeface="Proxima Nova"/>
              <a:sym typeface="Proxima Nova"/>
            </a:endParaRPr>
          </a:p>
          <a:p>
            <a:pPr indent="0" lvl="0" marL="0" rtl="0" algn="l">
              <a:spcBef>
                <a:spcPts val="0"/>
              </a:spcBef>
              <a:spcAft>
                <a:spcPts val="1200"/>
              </a:spcAft>
              <a:buNone/>
            </a:pPr>
            <a:r>
              <a:t/>
            </a:r>
            <a:endParaRPr/>
          </a:p>
        </p:txBody>
      </p:sp>
      <p:pic>
        <p:nvPicPr>
          <p:cNvPr id="327" name="Google Shape;327;p19"/>
          <p:cNvPicPr preferRelativeResize="0"/>
          <p:nvPr/>
        </p:nvPicPr>
        <p:blipFill>
          <a:blip r:embed="rId3">
            <a:alphaModFix/>
          </a:blip>
          <a:stretch>
            <a:fillRect/>
          </a:stretch>
        </p:blipFill>
        <p:spPr>
          <a:xfrm>
            <a:off x="1606963" y="3214675"/>
            <a:ext cx="6424177" cy="173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EF4D7"/>
            </a:gs>
            <a:gs pos="100000">
              <a:srgbClr val="BFD376"/>
            </a:gs>
          </a:gsLst>
          <a:path path="circle">
            <a:fillToRect b="50%" l="50%" r="50%" t="50%"/>
          </a:path>
          <a:tileRect/>
        </a:gradFill>
      </p:bgPr>
    </p:bg>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33" name="Google Shape;33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When it comes to the correlation between a player’s salary and </a:t>
            </a:r>
            <a:r>
              <a:rPr lang="en"/>
              <a:t>their</a:t>
            </a:r>
            <a:r>
              <a:rPr lang="en"/>
              <a:t> age, our data shows that it does exist, however in not in the way we originally anticipated. We expected younger players to get paid more, however the older and middle aged players on average were paid more. They also had a slightly higher FG% on average which can attribute to their success.</a:t>
            </a:r>
            <a:endParaRPr/>
          </a:p>
          <a:p>
            <a:pPr indent="0" lvl="0" marL="0" rtl="0" algn="l">
              <a:lnSpc>
                <a:spcPct val="130000"/>
              </a:lnSpc>
              <a:spcBef>
                <a:spcPts val="1200"/>
              </a:spcBef>
              <a:spcAft>
                <a:spcPts val="0"/>
              </a:spcAft>
              <a:buNone/>
            </a:pPr>
            <a:r>
              <a:rPr lang="en">
                <a:solidFill>
                  <a:srgbClr val="353744"/>
                </a:solidFill>
              </a:rPr>
              <a:t>It also shows that age does not necessarily impact success, while high salary players tend to perform better on average. Young players are not proven and do not make the same salary as “Mid” or “Old” players.</a:t>
            </a:r>
            <a:endParaRPr>
              <a:solidFill>
                <a:srgbClr val="353744"/>
              </a:solidFill>
            </a:endParaRPr>
          </a:p>
          <a:p>
            <a:pPr indent="0" lvl="0" marL="0" rtl="0" algn="l">
              <a:spcBef>
                <a:spcPts val="0"/>
              </a:spcBef>
              <a:spcAft>
                <a:spcPts val="0"/>
              </a:spcAft>
              <a:buNone/>
            </a:pPr>
            <a:r>
              <a:rPr lang="en"/>
              <a:t> </a:t>
            </a:r>
            <a:endParaRPr/>
          </a:p>
          <a:p>
            <a:pPr indent="0" lvl="0" marL="0" rtl="0" algn="l">
              <a:spcBef>
                <a:spcPts val="1200"/>
              </a:spcBef>
              <a:spcAft>
                <a:spcPts val="1200"/>
              </a:spcAft>
              <a:buNone/>
            </a:pPr>
            <a:r>
              <a:rPr lang="en"/>
              <a:t>Thus, our null </a:t>
            </a:r>
            <a:r>
              <a:rPr lang="en"/>
              <a:t>hypothesis</a:t>
            </a:r>
            <a:r>
              <a:rPr lang="en"/>
              <a:t> was supported from our data.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