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9" r:id="rId5"/>
    <p:sldId id="270" r:id="rId6"/>
    <p:sldId id="271" r:id="rId7"/>
    <p:sldId id="273" r:id="rId8"/>
    <p:sldId id="272" r:id="rId9"/>
    <p:sldId id="274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53" autoAdjust="0"/>
    <p:restoredTop sz="94660"/>
  </p:normalViewPr>
  <p:slideViewPr>
    <p:cSldViewPr snapToGrid="0">
      <p:cViewPr>
        <p:scale>
          <a:sx n="66" d="100"/>
          <a:sy n="66" d="100"/>
        </p:scale>
        <p:origin x="840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3.svg"/><Relationship Id="rId1" Type="http://schemas.openxmlformats.org/officeDocument/2006/relationships/image" Target="../media/image10.png"/><Relationship Id="rId6" Type="http://schemas.openxmlformats.org/officeDocument/2006/relationships/image" Target="../media/image7.svg"/><Relationship Id="rId5" Type="http://schemas.openxmlformats.org/officeDocument/2006/relationships/image" Target="../media/image1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80EE38-AA09-4108-8E8C-8A4A035FDF2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233F3211-B05E-4850-ABAE-FED58CC2C88F}">
      <dgm:prSet/>
      <dgm:spPr/>
      <dgm:t>
        <a:bodyPr/>
        <a:lstStyle/>
        <a:p>
          <a:pPr>
            <a:defRPr cap="all"/>
          </a:pPr>
          <a:r>
            <a:rPr lang="en-CA" dirty="0"/>
            <a:t>Problems address </a:t>
          </a:r>
        </a:p>
        <a:p>
          <a:pPr>
            <a:defRPr cap="all"/>
          </a:pPr>
          <a:r>
            <a:rPr lang="en-CA" dirty="0"/>
            <a:t>&amp; Solution</a:t>
          </a:r>
          <a:endParaRPr lang="en-US" dirty="0"/>
        </a:p>
      </dgm:t>
    </dgm:pt>
    <dgm:pt modelId="{3352D84F-1B51-4613-B2BF-F606BC2E4386}" type="parTrans" cxnId="{BF18BCFB-FCF4-4A64-B819-8A8BE790BF36}">
      <dgm:prSet/>
      <dgm:spPr/>
      <dgm:t>
        <a:bodyPr/>
        <a:lstStyle/>
        <a:p>
          <a:endParaRPr lang="en-US"/>
        </a:p>
      </dgm:t>
    </dgm:pt>
    <dgm:pt modelId="{2FE18913-088D-4056-AEAF-227959E3D15C}" type="sibTrans" cxnId="{BF18BCFB-FCF4-4A64-B819-8A8BE790BF36}">
      <dgm:prSet/>
      <dgm:spPr/>
      <dgm:t>
        <a:bodyPr/>
        <a:lstStyle/>
        <a:p>
          <a:endParaRPr lang="en-US"/>
        </a:p>
      </dgm:t>
    </dgm:pt>
    <dgm:pt modelId="{34B93A13-C5E8-4AD7-B7E8-93799AC415DD}">
      <dgm:prSet/>
      <dgm:spPr/>
      <dgm:t>
        <a:bodyPr/>
        <a:lstStyle/>
        <a:p>
          <a:pPr>
            <a:defRPr cap="all"/>
          </a:pPr>
          <a:r>
            <a:rPr lang="en-CA" dirty="0"/>
            <a:t>Market Approach</a:t>
          </a:r>
          <a:endParaRPr lang="en-US" dirty="0"/>
        </a:p>
      </dgm:t>
    </dgm:pt>
    <dgm:pt modelId="{647A0427-EEE9-482C-8FC8-35CB1EC73057}" type="parTrans" cxnId="{ABB71F2B-D52E-4ECC-AE57-A7B3739BBB8F}">
      <dgm:prSet/>
      <dgm:spPr/>
      <dgm:t>
        <a:bodyPr/>
        <a:lstStyle/>
        <a:p>
          <a:endParaRPr lang="en-US"/>
        </a:p>
      </dgm:t>
    </dgm:pt>
    <dgm:pt modelId="{3A239F77-59F2-40B0-8242-2814DADDAFDC}" type="sibTrans" cxnId="{ABB71F2B-D52E-4ECC-AE57-A7B3739BBB8F}">
      <dgm:prSet/>
      <dgm:spPr/>
      <dgm:t>
        <a:bodyPr/>
        <a:lstStyle/>
        <a:p>
          <a:endParaRPr lang="en-US"/>
        </a:p>
      </dgm:t>
    </dgm:pt>
    <dgm:pt modelId="{8E414DFD-09F1-4C88-95AB-077E6D71D407}">
      <dgm:prSet/>
      <dgm:spPr/>
      <dgm:t>
        <a:bodyPr/>
        <a:lstStyle/>
        <a:p>
          <a:pPr>
            <a:defRPr cap="all"/>
          </a:pPr>
          <a:r>
            <a:rPr lang="en-CA" dirty="0"/>
            <a:t>Financial Plan</a:t>
          </a:r>
          <a:endParaRPr lang="en-US" dirty="0"/>
        </a:p>
      </dgm:t>
    </dgm:pt>
    <dgm:pt modelId="{E8E8DE55-D0E0-44AB-BA61-9535282C4832}" type="parTrans" cxnId="{13AFA132-BE96-4E8E-A85C-336A946551EA}">
      <dgm:prSet/>
      <dgm:spPr/>
      <dgm:t>
        <a:bodyPr/>
        <a:lstStyle/>
        <a:p>
          <a:endParaRPr lang="en-US"/>
        </a:p>
      </dgm:t>
    </dgm:pt>
    <dgm:pt modelId="{7D2BD8FC-359D-4813-A594-C17A693EE4E3}" type="sibTrans" cxnId="{13AFA132-BE96-4E8E-A85C-336A946551EA}">
      <dgm:prSet/>
      <dgm:spPr/>
      <dgm:t>
        <a:bodyPr/>
        <a:lstStyle/>
        <a:p>
          <a:endParaRPr lang="en-US"/>
        </a:p>
      </dgm:t>
    </dgm:pt>
    <dgm:pt modelId="{8D3588DD-9389-41AF-B5F6-311BB545D223}">
      <dgm:prSet/>
      <dgm:spPr/>
      <dgm:t>
        <a:bodyPr/>
        <a:lstStyle/>
        <a:p>
          <a:pPr>
            <a:defRPr cap="all"/>
          </a:pPr>
          <a:r>
            <a:rPr lang="en-CA"/>
            <a:t>Implementation </a:t>
          </a:r>
          <a:endParaRPr lang="en-US"/>
        </a:p>
      </dgm:t>
    </dgm:pt>
    <dgm:pt modelId="{FBEF35E8-6CF7-4AB0-A3D1-BFF776E3ADD4}" type="parTrans" cxnId="{71245DBC-F7E5-493B-83E8-3F94DA132F4B}">
      <dgm:prSet/>
      <dgm:spPr/>
      <dgm:t>
        <a:bodyPr/>
        <a:lstStyle/>
        <a:p>
          <a:endParaRPr lang="en-US"/>
        </a:p>
      </dgm:t>
    </dgm:pt>
    <dgm:pt modelId="{292956FD-8A79-492D-A3AE-36F0F4478A7A}" type="sibTrans" cxnId="{71245DBC-F7E5-493B-83E8-3F94DA132F4B}">
      <dgm:prSet/>
      <dgm:spPr/>
      <dgm:t>
        <a:bodyPr/>
        <a:lstStyle/>
        <a:p>
          <a:endParaRPr lang="en-US"/>
        </a:p>
      </dgm:t>
    </dgm:pt>
    <dgm:pt modelId="{0150A68D-381D-4F81-9E04-CBE8B262BF2D}" type="pres">
      <dgm:prSet presAssocID="{2E80EE38-AA09-4108-8E8C-8A4A035FDF29}" presName="root" presStyleCnt="0">
        <dgm:presLayoutVars>
          <dgm:dir/>
          <dgm:resizeHandles val="exact"/>
        </dgm:presLayoutVars>
      </dgm:prSet>
      <dgm:spPr/>
    </dgm:pt>
    <dgm:pt modelId="{4C475673-86BE-4FE1-8EDA-6386A442850F}" type="pres">
      <dgm:prSet presAssocID="{233F3211-B05E-4850-ABAE-FED58CC2C88F}" presName="compNode" presStyleCnt="0"/>
      <dgm:spPr/>
    </dgm:pt>
    <dgm:pt modelId="{AB6C373D-E7E0-4F4C-9C57-B3EFEFC1E364}" type="pres">
      <dgm:prSet presAssocID="{233F3211-B05E-4850-ABAE-FED58CC2C88F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5812975-DC19-4282-9FE3-A700A7BE1A55}" type="pres">
      <dgm:prSet presAssocID="{233F3211-B05E-4850-ABAE-FED58CC2C88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6BD6CDE2-C1C1-4F68-AF77-A41D9D9F6408}" type="pres">
      <dgm:prSet presAssocID="{233F3211-B05E-4850-ABAE-FED58CC2C88F}" presName="spaceRect" presStyleCnt="0"/>
      <dgm:spPr/>
    </dgm:pt>
    <dgm:pt modelId="{760E718B-A6B5-43C2-B590-BE9E3F911A36}" type="pres">
      <dgm:prSet presAssocID="{233F3211-B05E-4850-ABAE-FED58CC2C88F}" presName="textRect" presStyleLbl="revTx" presStyleIdx="0" presStyleCnt="4" custScaleX="119647">
        <dgm:presLayoutVars>
          <dgm:chMax val="1"/>
          <dgm:chPref val="1"/>
        </dgm:presLayoutVars>
      </dgm:prSet>
      <dgm:spPr/>
    </dgm:pt>
    <dgm:pt modelId="{2019E4C4-4865-4B64-8598-99A722A94EA1}" type="pres">
      <dgm:prSet presAssocID="{2FE18913-088D-4056-AEAF-227959E3D15C}" presName="sibTrans" presStyleCnt="0"/>
      <dgm:spPr/>
    </dgm:pt>
    <dgm:pt modelId="{D9CD397A-6D3A-4BF3-982E-72C96C6A5565}" type="pres">
      <dgm:prSet presAssocID="{34B93A13-C5E8-4AD7-B7E8-93799AC415DD}" presName="compNode" presStyleCnt="0"/>
      <dgm:spPr/>
    </dgm:pt>
    <dgm:pt modelId="{A0AAAC07-BBC5-4E74-B15F-B6C9F75FB005}" type="pres">
      <dgm:prSet presAssocID="{34B93A13-C5E8-4AD7-B7E8-93799AC415DD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4B39420-BF4C-4A08-8659-9E0C61DC761D}" type="pres">
      <dgm:prSet presAssocID="{34B93A13-C5E8-4AD7-B7E8-93799AC415D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7E139131-7579-4193-8209-DCDA48DECE88}" type="pres">
      <dgm:prSet presAssocID="{34B93A13-C5E8-4AD7-B7E8-93799AC415DD}" presName="spaceRect" presStyleCnt="0"/>
      <dgm:spPr/>
    </dgm:pt>
    <dgm:pt modelId="{73D9DDBC-10CD-4069-B034-E0E4EF24FD61}" type="pres">
      <dgm:prSet presAssocID="{34B93A13-C5E8-4AD7-B7E8-93799AC415DD}" presName="textRect" presStyleLbl="revTx" presStyleIdx="1" presStyleCnt="4" custScaleX="115068">
        <dgm:presLayoutVars>
          <dgm:chMax val="1"/>
          <dgm:chPref val="1"/>
        </dgm:presLayoutVars>
      </dgm:prSet>
      <dgm:spPr/>
    </dgm:pt>
    <dgm:pt modelId="{5EA14013-4F7C-4652-9D8B-6566289325CE}" type="pres">
      <dgm:prSet presAssocID="{3A239F77-59F2-40B0-8242-2814DADDAFDC}" presName="sibTrans" presStyleCnt="0"/>
      <dgm:spPr/>
    </dgm:pt>
    <dgm:pt modelId="{BBCADB3A-646D-45E5-A406-CCB5339566EC}" type="pres">
      <dgm:prSet presAssocID="{8E414DFD-09F1-4C88-95AB-077E6D71D407}" presName="compNode" presStyleCnt="0"/>
      <dgm:spPr/>
    </dgm:pt>
    <dgm:pt modelId="{7966DB3B-5EB8-4996-983D-437EF2D97280}" type="pres">
      <dgm:prSet presAssocID="{8E414DFD-09F1-4C88-95AB-077E6D71D407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2141ECC-2A39-467D-BBE7-6120084DD7C2}" type="pres">
      <dgm:prSet presAssocID="{8E414DFD-09F1-4C88-95AB-077E6D71D40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5F15B871-08C5-4A3D-B02E-BDF1D7809B94}" type="pres">
      <dgm:prSet presAssocID="{8E414DFD-09F1-4C88-95AB-077E6D71D407}" presName="spaceRect" presStyleCnt="0"/>
      <dgm:spPr/>
    </dgm:pt>
    <dgm:pt modelId="{7C2D5F66-6DF8-4750-A008-F81F6671F084}" type="pres">
      <dgm:prSet presAssocID="{8E414DFD-09F1-4C88-95AB-077E6D71D407}" presName="textRect" presStyleLbl="revTx" presStyleIdx="2" presStyleCnt="4">
        <dgm:presLayoutVars>
          <dgm:chMax val="1"/>
          <dgm:chPref val="1"/>
        </dgm:presLayoutVars>
      </dgm:prSet>
      <dgm:spPr/>
    </dgm:pt>
    <dgm:pt modelId="{56F448B6-B476-40EB-94B5-BA927C6D0562}" type="pres">
      <dgm:prSet presAssocID="{7D2BD8FC-359D-4813-A594-C17A693EE4E3}" presName="sibTrans" presStyleCnt="0"/>
      <dgm:spPr/>
    </dgm:pt>
    <dgm:pt modelId="{4B571C96-1160-42D8-B773-289BA8DF596F}" type="pres">
      <dgm:prSet presAssocID="{8D3588DD-9389-41AF-B5F6-311BB545D223}" presName="compNode" presStyleCnt="0"/>
      <dgm:spPr/>
    </dgm:pt>
    <dgm:pt modelId="{2EE78DCD-8D52-45D0-8D62-6D48802AADDF}" type="pres">
      <dgm:prSet presAssocID="{8D3588DD-9389-41AF-B5F6-311BB545D223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6A83A0F-723F-4488-8694-695E02D039FE}" type="pres">
      <dgm:prSet presAssocID="{8D3588DD-9389-41AF-B5F6-311BB545D22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917815DE-E3CF-4F70-9FEE-EA0DE7C38EEE}" type="pres">
      <dgm:prSet presAssocID="{8D3588DD-9389-41AF-B5F6-311BB545D223}" presName="spaceRect" presStyleCnt="0"/>
      <dgm:spPr/>
    </dgm:pt>
    <dgm:pt modelId="{A18F21DE-FC56-4B64-9016-7E3663B601BC}" type="pres">
      <dgm:prSet presAssocID="{8D3588DD-9389-41AF-B5F6-311BB545D22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3CF8618-33FF-49FE-B9EF-81340F9F8B20}" type="presOf" srcId="{8E414DFD-09F1-4C88-95AB-077E6D71D407}" destId="{7C2D5F66-6DF8-4750-A008-F81F6671F084}" srcOrd="0" destOrd="0" presId="urn:microsoft.com/office/officeart/2018/5/layout/IconLeafLabelList"/>
    <dgm:cxn modelId="{ABB71F2B-D52E-4ECC-AE57-A7B3739BBB8F}" srcId="{2E80EE38-AA09-4108-8E8C-8A4A035FDF29}" destId="{34B93A13-C5E8-4AD7-B7E8-93799AC415DD}" srcOrd="1" destOrd="0" parTransId="{647A0427-EEE9-482C-8FC8-35CB1EC73057}" sibTransId="{3A239F77-59F2-40B0-8242-2814DADDAFDC}"/>
    <dgm:cxn modelId="{13AFA132-BE96-4E8E-A85C-336A946551EA}" srcId="{2E80EE38-AA09-4108-8E8C-8A4A035FDF29}" destId="{8E414DFD-09F1-4C88-95AB-077E6D71D407}" srcOrd="2" destOrd="0" parTransId="{E8E8DE55-D0E0-44AB-BA61-9535282C4832}" sibTransId="{7D2BD8FC-359D-4813-A594-C17A693EE4E3}"/>
    <dgm:cxn modelId="{9310F376-7641-4115-A9EF-038AD321E63D}" type="presOf" srcId="{34B93A13-C5E8-4AD7-B7E8-93799AC415DD}" destId="{73D9DDBC-10CD-4069-B034-E0E4EF24FD61}" srcOrd="0" destOrd="0" presId="urn:microsoft.com/office/officeart/2018/5/layout/IconLeafLabelList"/>
    <dgm:cxn modelId="{403CAB7D-0A3B-4677-BF5A-41B358A149BC}" type="presOf" srcId="{2E80EE38-AA09-4108-8E8C-8A4A035FDF29}" destId="{0150A68D-381D-4F81-9E04-CBE8B262BF2D}" srcOrd="0" destOrd="0" presId="urn:microsoft.com/office/officeart/2018/5/layout/IconLeafLabelList"/>
    <dgm:cxn modelId="{FCF7DAAB-B309-4603-B4CD-55D453C6F0F9}" type="presOf" srcId="{8D3588DD-9389-41AF-B5F6-311BB545D223}" destId="{A18F21DE-FC56-4B64-9016-7E3663B601BC}" srcOrd="0" destOrd="0" presId="urn:microsoft.com/office/officeart/2018/5/layout/IconLeafLabelList"/>
    <dgm:cxn modelId="{71245DBC-F7E5-493B-83E8-3F94DA132F4B}" srcId="{2E80EE38-AA09-4108-8E8C-8A4A035FDF29}" destId="{8D3588DD-9389-41AF-B5F6-311BB545D223}" srcOrd="3" destOrd="0" parTransId="{FBEF35E8-6CF7-4AB0-A3D1-BFF776E3ADD4}" sibTransId="{292956FD-8A79-492D-A3AE-36F0F4478A7A}"/>
    <dgm:cxn modelId="{B5839AE4-2DB3-4788-BD6D-95B8497CAD21}" type="presOf" srcId="{233F3211-B05E-4850-ABAE-FED58CC2C88F}" destId="{760E718B-A6B5-43C2-B590-BE9E3F911A36}" srcOrd="0" destOrd="0" presId="urn:microsoft.com/office/officeart/2018/5/layout/IconLeafLabelList"/>
    <dgm:cxn modelId="{BF18BCFB-FCF4-4A64-B819-8A8BE790BF36}" srcId="{2E80EE38-AA09-4108-8E8C-8A4A035FDF29}" destId="{233F3211-B05E-4850-ABAE-FED58CC2C88F}" srcOrd="0" destOrd="0" parTransId="{3352D84F-1B51-4613-B2BF-F606BC2E4386}" sibTransId="{2FE18913-088D-4056-AEAF-227959E3D15C}"/>
    <dgm:cxn modelId="{44DD974C-05B0-401D-AA05-2376BA5E2F50}" type="presParOf" srcId="{0150A68D-381D-4F81-9E04-CBE8B262BF2D}" destId="{4C475673-86BE-4FE1-8EDA-6386A442850F}" srcOrd="0" destOrd="0" presId="urn:microsoft.com/office/officeart/2018/5/layout/IconLeafLabelList"/>
    <dgm:cxn modelId="{1B3554AA-CB6E-43D9-A369-C62B4A1A2BBC}" type="presParOf" srcId="{4C475673-86BE-4FE1-8EDA-6386A442850F}" destId="{AB6C373D-E7E0-4F4C-9C57-B3EFEFC1E364}" srcOrd="0" destOrd="0" presId="urn:microsoft.com/office/officeart/2018/5/layout/IconLeafLabelList"/>
    <dgm:cxn modelId="{0028FAF0-FDCC-412D-9354-21176CA41874}" type="presParOf" srcId="{4C475673-86BE-4FE1-8EDA-6386A442850F}" destId="{65812975-DC19-4282-9FE3-A700A7BE1A55}" srcOrd="1" destOrd="0" presId="urn:microsoft.com/office/officeart/2018/5/layout/IconLeafLabelList"/>
    <dgm:cxn modelId="{EF0C4357-63EA-4E59-B094-F4540E3E99CB}" type="presParOf" srcId="{4C475673-86BE-4FE1-8EDA-6386A442850F}" destId="{6BD6CDE2-C1C1-4F68-AF77-A41D9D9F6408}" srcOrd="2" destOrd="0" presId="urn:microsoft.com/office/officeart/2018/5/layout/IconLeafLabelList"/>
    <dgm:cxn modelId="{F82F3E5E-7FC4-4F3B-B75D-BAA12F46EB60}" type="presParOf" srcId="{4C475673-86BE-4FE1-8EDA-6386A442850F}" destId="{760E718B-A6B5-43C2-B590-BE9E3F911A36}" srcOrd="3" destOrd="0" presId="urn:microsoft.com/office/officeart/2018/5/layout/IconLeafLabelList"/>
    <dgm:cxn modelId="{BA97EC0D-93B0-4B43-84E2-06C00257CA70}" type="presParOf" srcId="{0150A68D-381D-4F81-9E04-CBE8B262BF2D}" destId="{2019E4C4-4865-4B64-8598-99A722A94EA1}" srcOrd="1" destOrd="0" presId="urn:microsoft.com/office/officeart/2018/5/layout/IconLeafLabelList"/>
    <dgm:cxn modelId="{301F65F6-0792-431B-9B20-B0FEDDF0593C}" type="presParOf" srcId="{0150A68D-381D-4F81-9E04-CBE8B262BF2D}" destId="{D9CD397A-6D3A-4BF3-982E-72C96C6A5565}" srcOrd="2" destOrd="0" presId="urn:microsoft.com/office/officeart/2018/5/layout/IconLeafLabelList"/>
    <dgm:cxn modelId="{8648C990-4213-4C4E-9D7A-58CC50322F5F}" type="presParOf" srcId="{D9CD397A-6D3A-4BF3-982E-72C96C6A5565}" destId="{A0AAAC07-BBC5-4E74-B15F-B6C9F75FB005}" srcOrd="0" destOrd="0" presId="urn:microsoft.com/office/officeart/2018/5/layout/IconLeafLabelList"/>
    <dgm:cxn modelId="{D5A8F296-9D97-4B8A-A516-D339A9581D8E}" type="presParOf" srcId="{D9CD397A-6D3A-4BF3-982E-72C96C6A5565}" destId="{74B39420-BF4C-4A08-8659-9E0C61DC761D}" srcOrd="1" destOrd="0" presId="urn:microsoft.com/office/officeart/2018/5/layout/IconLeafLabelList"/>
    <dgm:cxn modelId="{07D21EE4-D39E-433C-A894-A0AAF9B9CE13}" type="presParOf" srcId="{D9CD397A-6D3A-4BF3-982E-72C96C6A5565}" destId="{7E139131-7579-4193-8209-DCDA48DECE88}" srcOrd="2" destOrd="0" presId="urn:microsoft.com/office/officeart/2018/5/layout/IconLeafLabelList"/>
    <dgm:cxn modelId="{28D5C22E-9B15-49FA-8A39-BACA46761AFD}" type="presParOf" srcId="{D9CD397A-6D3A-4BF3-982E-72C96C6A5565}" destId="{73D9DDBC-10CD-4069-B034-E0E4EF24FD61}" srcOrd="3" destOrd="0" presId="urn:microsoft.com/office/officeart/2018/5/layout/IconLeafLabelList"/>
    <dgm:cxn modelId="{54A09718-78A8-408D-8764-7F814690A104}" type="presParOf" srcId="{0150A68D-381D-4F81-9E04-CBE8B262BF2D}" destId="{5EA14013-4F7C-4652-9D8B-6566289325CE}" srcOrd="3" destOrd="0" presId="urn:microsoft.com/office/officeart/2018/5/layout/IconLeafLabelList"/>
    <dgm:cxn modelId="{851BC364-BA90-4F0C-86CD-842E20F1FBE1}" type="presParOf" srcId="{0150A68D-381D-4F81-9E04-CBE8B262BF2D}" destId="{BBCADB3A-646D-45E5-A406-CCB5339566EC}" srcOrd="4" destOrd="0" presId="urn:microsoft.com/office/officeart/2018/5/layout/IconLeafLabelList"/>
    <dgm:cxn modelId="{90D23179-0118-4F0B-8707-DD9B0C781B0D}" type="presParOf" srcId="{BBCADB3A-646D-45E5-A406-CCB5339566EC}" destId="{7966DB3B-5EB8-4996-983D-437EF2D97280}" srcOrd="0" destOrd="0" presId="urn:microsoft.com/office/officeart/2018/5/layout/IconLeafLabelList"/>
    <dgm:cxn modelId="{B9DF9568-8F3E-47F6-B3A7-B1E741B05D2F}" type="presParOf" srcId="{BBCADB3A-646D-45E5-A406-CCB5339566EC}" destId="{82141ECC-2A39-467D-BBE7-6120084DD7C2}" srcOrd="1" destOrd="0" presId="urn:microsoft.com/office/officeart/2018/5/layout/IconLeafLabelList"/>
    <dgm:cxn modelId="{242A2384-38AE-4595-91EB-26B8AD757FAC}" type="presParOf" srcId="{BBCADB3A-646D-45E5-A406-CCB5339566EC}" destId="{5F15B871-08C5-4A3D-B02E-BDF1D7809B94}" srcOrd="2" destOrd="0" presId="urn:microsoft.com/office/officeart/2018/5/layout/IconLeafLabelList"/>
    <dgm:cxn modelId="{B5A60A8E-B97F-4644-B163-57BC882C9E1D}" type="presParOf" srcId="{BBCADB3A-646D-45E5-A406-CCB5339566EC}" destId="{7C2D5F66-6DF8-4750-A008-F81F6671F084}" srcOrd="3" destOrd="0" presId="urn:microsoft.com/office/officeart/2018/5/layout/IconLeafLabelList"/>
    <dgm:cxn modelId="{34E2576A-2F03-4041-9CF5-F232B10C8701}" type="presParOf" srcId="{0150A68D-381D-4F81-9E04-CBE8B262BF2D}" destId="{56F448B6-B476-40EB-94B5-BA927C6D0562}" srcOrd="5" destOrd="0" presId="urn:microsoft.com/office/officeart/2018/5/layout/IconLeafLabelList"/>
    <dgm:cxn modelId="{919ECA06-5BBC-4B53-9802-6E2EFAD8756E}" type="presParOf" srcId="{0150A68D-381D-4F81-9E04-CBE8B262BF2D}" destId="{4B571C96-1160-42D8-B773-289BA8DF596F}" srcOrd="6" destOrd="0" presId="urn:microsoft.com/office/officeart/2018/5/layout/IconLeafLabelList"/>
    <dgm:cxn modelId="{17E24568-CA30-418B-9AE7-722CC5E0A0CB}" type="presParOf" srcId="{4B571C96-1160-42D8-B773-289BA8DF596F}" destId="{2EE78DCD-8D52-45D0-8D62-6D48802AADDF}" srcOrd="0" destOrd="0" presId="urn:microsoft.com/office/officeart/2018/5/layout/IconLeafLabelList"/>
    <dgm:cxn modelId="{027DEA27-BE56-474A-9495-2DC97F1E21E4}" type="presParOf" srcId="{4B571C96-1160-42D8-B773-289BA8DF596F}" destId="{86A83A0F-723F-4488-8694-695E02D039FE}" srcOrd="1" destOrd="0" presId="urn:microsoft.com/office/officeart/2018/5/layout/IconLeafLabelList"/>
    <dgm:cxn modelId="{9731DE22-B483-4B11-98F6-50225F51FFD4}" type="presParOf" srcId="{4B571C96-1160-42D8-B773-289BA8DF596F}" destId="{917815DE-E3CF-4F70-9FEE-EA0DE7C38EEE}" srcOrd="2" destOrd="0" presId="urn:microsoft.com/office/officeart/2018/5/layout/IconLeafLabelList"/>
    <dgm:cxn modelId="{8C6F3D68-D98D-4980-89BB-537B78010DC3}" type="presParOf" srcId="{4B571C96-1160-42D8-B773-289BA8DF596F}" destId="{A18F21DE-FC56-4B64-9016-7E3663B601B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6C373D-E7E0-4F4C-9C57-B3EFEFC1E364}">
      <dsp:nvSpPr>
        <dsp:cNvPr id="0" name=""/>
        <dsp:cNvSpPr/>
      </dsp:nvSpPr>
      <dsp:spPr>
        <a:xfrm>
          <a:off x="817058" y="986724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812975-DC19-4282-9FE3-A700A7BE1A55}">
      <dsp:nvSpPr>
        <dsp:cNvPr id="0" name=""/>
        <dsp:cNvSpPr/>
      </dsp:nvSpPr>
      <dsp:spPr>
        <a:xfrm>
          <a:off x="1086465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0E718B-A6B5-43C2-B590-BE9E3F911A36}">
      <dsp:nvSpPr>
        <dsp:cNvPr id="0" name=""/>
        <dsp:cNvSpPr/>
      </dsp:nvSpPr>
      <dsp:spPr>
        <a:xfrm>
          <a:off x="209369" y="2644614"/>
          <a:ext cx="24795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900" kern="1200" dirty="0"/>
            <a:t>Problems address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900" kern="1200" dirty="0"/>
            <a:t>&amp; Solution</a:t>
          </a:r>
          <a:endParaRPr lang="en-US" sz="1900" kern="1200" dirty="0"/>
        </a:p>
      </dsp:txBody>
      <dsp:txXfrm>
        <a:off x="209369" y="2644614"/>
        <a:ext cx="2479519" cy="720000"/>
      </dsp:txXfrm>
    </dsp:sp>
    <dsp:sp modelId="{A0AAAC07-BBC5-4E74-B15F-B6C9F75FB005}">
      <dsp:nvSpPr>
        <dsp:cNvPr id="0" name=""/>
        <dsp:cNvSpPr/>
      </dsp:nvSpPr>
      <dsp:spPr>
        <a:xfrm>
          <a:off x="3611794" y="986724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B39420-BF4C-4A08-8659-9E0C61DC761D}">
      <dsp:nvSpPr>
        <dsp:cNvPr id="0" name=""/>
        <dsp:cNvSpPr/>
      </dsp:nvSpPr>
      <dsp:spPr>
        <a:xfrm>
          <a:off x="3881202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D9DDBC-10CD-4069-B034-E0E4EF24FD61}">
      <dsp:nvSpPr>
        <dsp:cNvPr id="0" name=""/>
        <dsp:cNvSpPr/>
      </dsp:nvSpPr>
      <dsp:spPr>
        <a:xfrm>
          <a:off x="3051552" y="2644614"/>
          <a:ext cx="238462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900" kern="1200" dirty="0"/>
            <a:t>Market Approach</a:t>
          </a:r>
          <a:endParaRPr lang="en-US" sz="1900" kern="1200" dirty="0"/>
        </a:p>
      </dsp:txBody>
      <dsp:txXfrm>
        <a:off x="3051552" y="2644614"/>
        <a:ext cx="2384626" cy="720000"/>
      </dsp:txXfrm>
    </dsp:sp>
    <dsp:sp modelId="{7966DB3B-5EB8-4996-983D-437EF2D97280}">
      <dsp:nvSpPr>
        <dsp:cNvPr id="0" name=""/>
        <dsp:cNvSpPr/>
      </dsp:nvSpPr>
      <dsp:spPr>
        <a:xfrm>
          <a:off x="6202952" y="986724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141ECC-2A39-467D-BBE7-6120084DD7C2}">
      <dsp:nvSpPr>
        <dsp:cNvPr id="0" name=""/>
        <dsp:cNvSpPr/>
      </dsp:nvSpPr>
      <dsp:spPr>
        <a:xfrm>
          <a:off x="6472359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2D5F66-6DF8-4750-A008-F81F6671F084}">
      <dsp:nvSpPr>
        <dsp:cNvPr id="0" name=""/>
        <dsp:cNvSpPr/>
      </dsp:nvSpPr>
      <dsp:spPr>
        <a:xfrm>
          <a:off x="5798842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900" kern="1200" dirty="0"/>
            <a:t>Financial Plan</a:t>
          </a:r>
          <a:endParaRPr lang="en-US" sz="1900" kern="1200" dirty="0"/>
        </a:p>
      </dsp:txBody>
      <dsp:txXfrm>
        <a:off x="5798842" y="2644614"/>
        <a:ext cx="2072362" cy="720000"/>
      </dsp:txXfrm>
    </dsp:sp>
    <dsp:sp modelId="{2EE78DCD-8D52-45D0-8D62-6D48802AADDF}">
      <dsp:nvSpPr>
        <dsp:cNvPr id="0" name=""/>
        <dsp:cNvSpPr/>
      </dsp:nvSpPr>
      <dsp:spPr>
        <a:xfrm>
          <a:off x="8637978" y="986724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A83A0F-723F-4488-8694-695E02D039FE}">
      <dsp:nvSpPr>
        <dsp:cNvPr id="0" name=""/>
        <dsp:cNvSpPr/>
      </dsp:nvSpPr>
      <dsp:spPr>
        <a:xfrm>
          <a:off x="8907385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8F21DE-FC56-4B64-9016-7E3663B601BC}">
      <dsp:nvSpPr>
        <dsp:cNvPr id="0" name=""/>
        <dsp:cNvSpPr/>
      </dsp:nvSpPr>
      <dsp:spPr>
        <a:xfrm>
          <a:off x="8233867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900" kern="1200"/>
            <a:t>Implementation </a:t>
          </a:r>
          <a:endParaRPr lang="en-US" sz="1900" kern="1200"/>
        </a:p>
      </dsp:txBody>
      <dsp:txXfrm>
        <a:off x="8233867" y="2644614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6B474-43E0-459E-831B-AC61074E0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4E84CC-9E01-4C91-8A0E-C6C0E2165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107E6-8E83-493B-9BCB-403E3C155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1D22-2E45-43B5-AEEC-0C8A8B0E59FC}" type="datetimeFigureOut">
              <a:rPr lang="en-CA" smtClean="0"/>
              <a:t>2020-01-12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2555F-B0AF-4C1A-AF68-74875878C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22678-60B9-4826-96A1-99EA83ECA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6D1E-8B1E-431C-A0B4-E51451D0E7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544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E5E5C-EC29-4368-9746-B6E6B29E3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EC35EA-9DC6-4052-9AC9-88E4DF1D3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EFF70-1D5E-4B5F-AE7D-F302DDD6F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1D22-2E45-43B5-AEEC-0C8A8B0E59FC}" type="datetimeFigureOut">
              <a:rPr lang="en-CA" smtClean="0"/>
              <a:t>2020-01-12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BC94D-BF3F-456A-95D0-5C91C06B8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C1AE3-C299-4EC2-864D-54785A8EA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6D1E-8B1E-431C-A0B4-E51451D0E7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0268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55209F-C23D-46C7-93B1-3FE714A75E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EB002B-743C-4224-9378-18BB124C7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08568-CD8F-40BF-A2CD-F2CD292C8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1D22-2E45-43B5-AEEC-0C8A8B0E59FC}" type="datetimeFigureOut">
              <a:rPr lang="en-CA" smtClean="0"/>
              <a:t>2020-01-12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14CBC-DFFD-4AE1-8C67-966A0279D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6778E-57D4-4119-BA8C-AD59A528C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6D1E-8B1E-431C-A0B4-E51451D0E7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522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CE284-D8A9-484F-865D-0CA95D074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009DE-E202-4C48-BAC4-587EA15D8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E3158-3459-4A0F-A982-36D5FB125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1D22-2E45-43B5-AEEC-0C8A8B0E59FC}" type="datetimeFigureOut">
              <a:rPr lang="en-CA" smtClean="0"/>
              <a:t>2020-01-12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ADC3E-ACD2-4BC9-B19E-9F94A0F26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2DAE3-0E70-4963-8479-6EC87035F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6D1E-8B1E-431C-A0B4-E51451D0E7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1131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4394B-6054-4641-8BF2-32AEEA575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E8E6B-3DB4-4088-8FEB-41A0044C1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536B9-8CD9-43D0-B132-8D1BC6949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1D22-2E45-43B5-AEEC-0C8A8B0E59FC}" type="datetimeFigureOut">
              <a:rPr lang="en-CA" smtClean="0"/>
              <a:t>2020-01-12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3E70C-FB73-4AE3-B822-75B9D4C5F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9FE9C-E0DD-47B0-A5B5-1B7035251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6D1E-8B1E-431C-A0B4-E51451D0E7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832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CB7C1-577E-498A-B3F3-DF18C16E3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500B9-EBA4-4DB0-B426-264B94B9A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8E584-06B5-4104-80AC-CB504A5BD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B720BE-3E93-4FD1-B125-3D8AA65B4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1D22-2E45-43B5-AEEC-0C8A8B0E59FC}" type="datetimeFigureOut">
              <a:rPr lang="en-CA" smtClean="0"/>
              <a:t>2020-01-12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2BED41-36B9-4830-9E44-16C11F353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3659F-5448-4F3C-B1F7-B89D3466D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6D1E-8B1E-431C-A0B4-E51451D0E7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4882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C9A52-71A3-46B4-B9D9-1F47577BA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D62A5-5AEA-4C55-A53E-DA18C00C8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92DBD-31C3-4A4A-983F-118454368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A673CC-3D53-4791-B1A3-953DEF345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7ABEF6-335F-4079-83A3-3D734C6605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C6C80C-A51F-4696-A35C-85F7905CC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1D22-2E45-43B5-AEEC-0C8A8B0E59FC}" type="datetimeFigureOut">
              <a:rPr lang="en-CA" smtClean="0"/>
              <a:t>2020-01-12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107C75-ED6D-41FE-BB59-28CF95EF1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631E63-2509-46BC-A9CE-A2921DD2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6D1E-8B1E-431C-A0B4-E51451D0E7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1369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47E8C-20B4-4C38-A6E6-D2EA69E1D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AA5B6A-FC72-4F41-BBCC-6D3BEB9FC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1D22-2E45-43B5-AEEC-0C8A8B0E59FC}" type="datetimeFigureOut">
              <a:rPr lang="en-CA" smtClean="0"/>
              <a:t>2020-01-12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0DFB69-5EF4-41AA-A7E1-2BC97AC4D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C032D2-E5D9-4302-8D3D-96BA890B3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6D1E-8B1E-431C-A0B4-E51451D0E7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729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56E6CD-CFEB-4C82-B965-57816B829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1D22-2E45-43B5-AEEC-0C8A8B0E59FC}" type="datetimeFigureOut">
              <a:rPr lang="en-CA" smtClean="0"/>
              <a:t>2020-01-12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E79A2C-19A8-44EB-8C01-1F1A432C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082CC-BA57-4F1E-8DE4-B2A1CF639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6D1E-8B1E-431C-A0B4-E51451D0E7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091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97DC8-4EE9-49B1-AB78-2658265DB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5FFF1-6E33-44D7-A385-F6DB4ED50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11835-3B0E-48AB-97F1-6F2489D10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DB5C0-AF79-49E5-A6E5-147541A13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1D22-2E45-43B5-AEEC-0C8A8B0E59FC}" type="datetimeFigureOut">
              <a:rPr lang="en-CA" smtClean="0"/>
              <a:t>2020-01-12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64484-B833-4FA5-81C0-AFA3C7800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8A89A-2045-4663-A29E-4ED5EFC47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6D1E-8B1E-431C-A0B4-E51451D0E7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3559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D0950-7BB3-49A8-9189-DEC38350B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1D4E3-7BFD-49B3-BC7E-8EF12C7AC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A505E4-5744-4A26-B0E7-FED153285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B7FDE-6047-4801-9564-D56206A95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1D22-2E45-43B5-AEEC-0C8A8B0E59FC}" type="datetimeFigureOut">
              <a:rPr lang="en-CA" smtClean="0"/>
              <a:t>2020-01-12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4D42B-4C82-4EDA-AF66-29EA4AAEA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BC637-1590-4450-85DE-5E28C6B7F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6D1E-8B1E-431C-A0B4-E51451D0E7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56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7F1F3F-D875-43C8-9658-EB0E62EE7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093F6-6836-4170-B205-20E8B7CE9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A6857-3EB6-4C59-BC9A-D24687C2C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31D22-2E45-43B5-AEEC-0C8A8B0E59FC}" type="datetimeFigureOut">
              <a:rPr lang="en-CA" smtClean="0"/>
              <a:t>2020-01-12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836A0-798C-4BFF-B1F0-7834A1494B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B9783-8C3D-4B9C-A22D-1255778E98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26D1E-8B1E-431C-A0B4-E51451D0E7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4265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lassdoor.ca/Photos/Jobseeker-On-Board-Office-Photos-IMG2331629.ht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lassdoor.com/blog/5-tips-noticed-job-seeker/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kingswayemployment.ca/employee/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2D292EC0-7E0F-4F0A-A03D-FE05578C16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53" b="1424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2D6E9D-E84E-421B-B9D1-DFB3DE5F5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6207" y="856537"/>
            <a:ext cx="7960490" cy="5144926"/>
          </a:xfrm>
        </p:spPr>
        <p:txBody>
          <a:bodyPr anchor="ctr">
            <a:normAutofit/>
          </a:bodyPr>
          <a:lstStyle/>
          <a:p>
            <a:pPr algn="l"/>
            <a:r>
              <a:rPr lang="en-CA" sz="8000" dirty="0">
                <a:solidFill>
                  <a:srgbClr val="FFFFFF"/>
                </a:solidFill>
              </a:rPr>
              <a:t>Jobs in Hands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0E84C-1C09-4CF2-B563-8A2E595FB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CA" dirty="0">
                <a:solidFill>
                  <a:srgbClr val="FFFFFF"/>
                </a:solidFill>
              </a:rPr>
              <a:t>Daniel </a:t>
            </a:r>
            <a:r>
              <a:rPr lang="en-CA" dirty="0" err="1"/>
              <a:t>Hodek</a:t>
            </a:r>
            <a:r>
              <a:rPr lang="en-CA" dirty="0">
                <a:solidFill>
                  <a:srgbClr val="FFFFFF"/>
                </a:solidFill>
              </a:rPr>
              <a:t> </a:t>
            </a:r>
          </a:p>
          <a:p>
            <a:pPr algn="r"/>
            <a:r>
              <a:rPr lang="en-CA" dirty="0">
                <a:solidFill>
                  <a:srgbClr val="FFFFFF"/>
                </a:solidFill>
              </a:rPr>
              <a:t>Tony Kim </a:t>
            </a:r>
          </a:p>
          <a:p>
            <a:pPr algn="r"/>
            <a:r>
              <a:rPr lang="en-CA" dirty="0" err="1">
                <a:solidFill>
                  <a:srgbClr val="FFFFFF"/>
                </a:solidFill>
              </a:rPr>
              <a:t>Judao</a:t>
            </a:r>
            <a:r>
              <a:rPr lang="en-CA" dirty="0">
                <a:solidFill>
                  <a:srgbClr val="FFFFFF"/>
                </a:solidFill>
              </a:rPr>
              <a:t> Zhong </a:t>
            </a:r>
          </a:p>
          <a:p>
            <a:pPr algn="r"/>
            <a:r>
              <a:rPr lang="en-CA" dirty="0">
                <a:solidFill>
                  <a:srgbClr val="FFFFFF"/>
                </a:solidFill>
              </a:rPr>
              <a:t>Cheol-Yong Song</a:t>
            </a:r>
          </a:p>
          <a:p>
            <a:pPr algn="r"/>
            <a:r>
              <a:rPr lang="en-CA" dirty="0">
                <a:solidFill>
                  <a:srgbClr val="FFFFFF"/>
                </a:solidFill>
              </a:rPr>
              <a:t>Skye Nguyen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3773D7D-C963-45D0-B46F-E0665F6C0EE7}"/>
              </a:ext>
            </a:extLst>
          </p:cNvPr>
          <p:cNvSpPr txBox="1"/>
          <p:nvPr/>
        </p:nvSpPr>
        <p:spPr>
          <a:xfrm>
            <a:off x="7980719" y="6622723"/>
            <a:ext cx="4308629" cy="235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>
                <a:hlinkClick r:id="rId3"/>
              </a:rPr>
              <a:t>https://www.glassdoor.ca/Photos/Jobseeker-On-Board-Office-Photos-IMG2331629.htm</a:t>
            </a:r>
            <a:endParaRPr lang="en-CA" sz="900" dirty="0"/>
          </a:p>
        </p:txBody>
      </p:sp>
    </p:spTree>
    <p:extLst>
      <p:ext uri="{BB962C8B-B14F-4D97-AF65-F5344CB8AC3E}">
        <p14:creationId xmlns:p14="http://schemas.microsoft.com/office/powerpoint/2010/main" val="8200901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3FA16239-4EC6-4FEB-AEE0-5399A9161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BE4B43C-E9B9-48A5-95C0-41EA1E9C4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74647552-E486-4A45-A328-46689ABD2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49C4D0F7-FB9C-4341-9B3F-AF4194DCF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35856CA2-89DB-45ED-9BAB-A74BF3684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BC28E980-AD8A-409F-B68A-EA8024CAF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A4A0B206-8937-487B-B814-6038EA7B66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80F02C1F-CA60-4731-BD94-1DBD21070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B46B647C-DB48-4E86-8BAD-FC9373AAD8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1E89C26B-6CB2-42D8-8BB3-3E26FED30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160F0CF2-8023-4534-ADC9-A59BEE3FC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49150B67-0A82-4B3E-822F-074379AA4F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525671B3-0E8E-4D8A-B0D1-BD3784E8E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5CCDCC7C-C689-4233-A61E-9004CD690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C538E84F-390F-4BB2-A10A-926A6C365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228E4807-1196-4E27-9169-ABC2C822E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E54BEE83-39BF-44E5-85A6-D4CD4E42DF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C47F9A38-DBF0-4CDB-BF1E-B6513FCA5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BBC95025-5AF8-4EE5-BF4C-ED4C3B856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A9F174C7-84C3-4723-A1AE-C812524B5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6996D3DB-ACC4-449B-9388-C1A6791FF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30AD7924-1265-4ADB-A88C-804B0BD8E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A0D1A0-1383-4FFB-B08F-D79A7FB0E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648" y="1289304"/>
            <a:ext cx="8677656" cy="31729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12106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412FA-8B46-47DC-AE8C-C723FA844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 dirty="0"/>
              <a:t>Agenda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98B55FE3-C93E-4C4E-B162-BABBBCA0EB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73108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2785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FB6B-FF37-489C-89FA-23F8CBA31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 Address</a:t>
            </a: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9947BCB9-BEF3-4B71-990C-A1470F953EE5}"/>
              </a:ext>
            </a:extLst>
          </p:cNvPr>
          <p:cNvSpPr/>
          <p:nvPr/>
        </p:nvSpPr>
        <p:spPr>
          <a:xfrm>
            <a:off x="5813016" y="996083"/>
            <a:ext cx="1294336" cy="1312112"/>
          </a:xfrm>
          <a:prstGeom prst="round2DiagRect">
            <a:avLst>
              <a:gd name="adj1" fmla="val 29727"/>
              <a:gd name="adj2" fmla="val 0"/>
            </a:avLst>
          </a:prstGeom>
          <a:solidFill>
            <a:schemeClr val="bg1">
              <a:lumMod val="65000"/>
            </a:schemeClr>
          </a:solidFill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E6611D0C-53B5-4CA1-B0F7-04F860829483}"/>
              </a:ext>
            </a:extLst>
          </p:cNvPr>
          <p:cNvSpPr/>
          <p:nvPr/>
        </p:nvSpPr>
        <p:spPr>
          <a:xfrm>
            <a:off x="6473981" y="1262531"/>
            <a:ext cx="4879819" cy="4890994"/>
          </a:xfrm>
          <a:prstGeom prst="round2DiagRect">
            <a:avLst>
              <a:gd name="adj1" fmla="val 29727"/>
              <a:gd name="adj2" fmla="val 0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0863" t="908" r="-19583" b="-908"/>
            </a:stretch>
          </a:blipFill>
          <a:ln w="19050">
            <a:solidFill>
              <a:srgbClr val="A6A6A6"/>
            </a:solidFill>
          </a:ln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6CD417-2BA2-43E4-9B75-A90537F434E5}"/>
              </a:ext>
            </a:extLst>
          </p:cNvPr>
          <p:cNvSpPr txBox="1"/>
          <p:nvPr/>
        </p:nvSpPr>
        <p:spPr>
          <a:xfrm>
            <a:off x="924078" y="1923489"/>
            <a:ext cx="48889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800" dirty="0"/>
              <a:t>Many job search </a:t>
            </a:r>
            <a:r>
              <a:rPr lang="en-US" sz="2800" dirty="0"/>
              <a:t>engines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Duplicate job postings</a:t>
            </a:r>
            <a:r>
              <a:rPr lang="en-CA" sz="28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800" dirty="0"/>
              <a:t>Manually scan key words in job descriptions for resume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E5BB88-148B-4573-AD4F-B21497BBD7ED}"/>
              </a:ext>
            </a:extLst>
          </p:cNvPr>
          <p:cNvSpPr txBox="1"/>
          <p:nvPr/>
        </p:nvSpPr>
        <p:spPr>
          <a:xfrm>
            <a:off x="8175595" y="6147946"/>
            <a:ext cx="31782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>
                <a:solidFill>
                  <a:srgbClr val="A6A6A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https://www.glassdoor.com/blog/5-tips-noticed-job-seeker/</a:t>
            </a:r>
            <a:endParaRPr lang="en-CA" sz="900" dirty="0">
              <a:solidFill>
                <a:srgbClr val="A6A6A6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4320D69-2C1B-4AC4-8926-8FC47708ABB7}"/>
              </a:ext>
            </a:extLst>
          </p:cNvPr>
          <p:cNvSpPr/>
          <p:nvPr/>
        </p:nvSpPr>
        <p:spPr>
          <a:xfrm>
            <a:off x="1331089" y="4236334"/>
            <a:ext cx="3090440" cy="798653"/>
          </a:xfrm>
          <a:prstGeom prst="round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/>
              <a:t>Time consuming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D41E631-8D1E-4D2C-AF39-C48892DE2A42}"/>
              </a:ext>
            </a:extLst>
          </p:cNvPr>
          <p:cNvSpPr/>
          <p:nvPr/>
        </p:nvSpPr>
        <p:spPr>
          <a:xfrm>
            <a:off x="1331089" y="5349293"/>
            <a:ext cx="3090440" cy="798653"/>
          </a:xfrm>
          <a:prstGeom prst="round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/>
              <a:t>Inefficient resumes </a:t>
            </a:r>
          </a:p>
        </p:txBody>
      </p:sp>
    </p:spTree>
    <p:extLst>
      <p:ext uri="{BB962C8B-B14F-4D97-AF65-F5344CB8AC3E}">
        <p14:creationId xmlns:p14="http://schemas.microsoft.com/office/powerpoint/2010/main" val="1725303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FB6B-FF37-489C-89FA-23F8CBA31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Solution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611D0C-53B5-4CA1-B0F7-04F860829483}"/>
              </a:ext>
            </a:extLst>
          </p:cNvPr>
          <p:cNvSpPr/>
          <p:nvPr/>
        </p:nvSpPr>
        <p:spPr>
          <a:xfrm>
            <a:off x="6096000" y="1027906"/>
            <a:ext cx="5668828" cy="5309464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190" b="-35782"/>
            </a:stretch>
          </a:blipFill>
          <a:ln w="19050">
            <a:noFill/>
          </a:ln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6CD417-2BA2-43E4-9B75-A90537F434E5}"/>
              </a:ext>
            </a:extLst>
          </p:cNvPr>
          <p:cNvSpPr txBox="1"/>
          <p:nvPr/>
        </p:nvSpPr>
        <p:spPr>
          <a:xfrm>
            <a:off x="924077" y="1923489"/>
            <a:ext cx="55499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A Web-based Application for collecting and analyzing job-postings from different online sources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Free service for searching summary information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Advanced features with job insights, job trends, key power words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Monthly workshops </a:t>
            </a:r>
          </a:p>
        </p:txBody>
      </p:sp>
    </p:spTree>
    <p:extLst>
      <p:ext uri="{BB962C8B-B14F-4D97-AF65-F5344CB8AC3E}">
        <p14:creationId xmlns:p14="http://schemas.microsoft.com/office/powerpoint/2010/main" val="1086150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FB6B-FF37-489C-89FA-23F8CBA31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Market Approach</a:t>
            </a: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9947BCB9-BEF3-4B71-990C-A1470F953EE5}"/>
              </a:ext>
            </a:extLst>
          </p:cNvPr>
          <p:cNvSpPr/>
          <p:nvPr/>
        </p:nvSpPr>
        <p:spPr>
          <a:xfrm>
            <a:off x="5813016" y="996083"/>
            <a:ext cx="1294336" cy="1312112"/>
          </a:xfrm>
          <a:prstGeom prst="round2DiagRect">
            <a:avLst>
              <a:gd name="adj1" fmla="val 29727"/>
              <a:gd name="adj2" fmla="val 0"/>
            </a:avLst>
          </a:prstGeom>
          <a:solidFill>
            <a:schemeClr val="bg1">
              <a:lumMod val="65000"/>
            </a:schemeClr>
          </a:solidFill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E6611D0C-53B5-4CA1-B0F7-04F860829483}"/>
              </a:ext>
            </a:extLst>
          </p:cNvPr>
          <p:cNvSpPr/>
          <p:nvPr/>
        </p:nvSpPr>
        <p:spPr>
          <a:xfrm>
            <a:off x="6473981" y="1262531"/>
            <a:ext cx="4879819" cy="4890994"/>
          </a:xfrm>
          <a:prstGeom prst="round2DiagRect">
            <a:avLst>
              <a:gd name="adj1" fmla="val 29727"/>
              <a:gd name="adj2" fmla="val 0"/>
            </a:avLst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5161" r="-25161"/>
            </a:stretch>
          </a:blipFill>
          <a:ln w="19050">
            <a:solidFill>
              <a:srgbClr val="A6A6A6"/>
            </a:solidFill>
          </a:ln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6CD417-2BA2-43E4-9B75-A90537F434E5}"/>
              </a:ext>
            </a:extLst>
          </p:cNvPr>
          <p:cNvSpPr txBox="1"/>
          <p:nvPr/>
        </p:nvSpPr>
        <p:spPr>
          <a:xfrm>
            <a:off x="924077" y="1923489"/>
            <a:ext cx="554990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Target people in 18 – 30 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Marketing Channel: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/>
              <a:t>Job fairs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/>
              <a:t>Student Associate at Universities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/>
              <a:t>E-commerce Advertising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E5BB88-148B-4573-AD4F-B21497BBD7ED}"/>
              </a:ext>
            </a:extLst>
          </p:cNvPr>
          <p:cNvSpPr txBox="1"/>
          <p:nvPr/>
        </p:nvSpPr>
        <p:spPr>
          <a:xfrm>
            <a:off x="8175595" y="6147946"/>
            <a:ext cx="31782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>
                <a:solidFill>
                  <a:srgbClr val="A6A6A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https://kingswayemployment.ca/employee</a:t>
            </a:r>
            <a:r>
              <a:rPr lang="en-CA" sz="9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en-CA" sz="900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316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FB6B-FF37-489C-89FA-23F8CBA31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Financial Plan – Break-Even Analysis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6CD417-2BA2-43E4-9B75-A90537F434E5}"/>
              </a:ext>
            </a:extLst>
          </p:cNvPr>
          <p:cNvSpPr txBox="1"/>
          <p:nvPr/>
        </p:nvSpPr>
        <p:spPr>
          <a:xfrm>
            <a:off x="968636" y="2109468"/>
            <a:ext cx="554990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998E97A-D79A-427E-9CAD-E9FA6B2D68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546816"/>
              </p:ext>
            </p:extLst>
          </p:nvPr>
        </p:nvGraphicFramePr>
        <p:xfrm>
          <a:off x="968636" y="1716525"/>
          <a:ext cx="5048461" cy="2590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531141">
                  <a:extLst>
                    <a:ext uri="{9D8B030D-6E8A-4147-A177-3AD203B41FA5}">
                      <a16:colId xmlns:a16="http://schemas.microsoft.com/office/drawing/2014/main" val="1368669951"/>
                    </a:ext>
                  </a:extLst>
                </a:gridCol>
                <a:gridCol w="2517320">
                  <a:extLst>
                    <a:ext uri="{9D8B030D-6E8A-4147-A177-3AD203B41FA5}">
                      <a16:colId xmlns:a16="http://schemas.microsoft.com/office/drawing/2014/main" val="1314321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2800" dirty="0"/>
                        <a:t>Expense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/>
                        <a:t>Estimated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436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800" dirty="0"/>
                        <a:t>Administration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800" dirty="0"/>
                        <a:t>$26,000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04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800" dirty="0"/>
                        <a:t>Staff 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800" dirty="0"/>
                        <a:t>$250,000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199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800" dirty="0"/>
                        <a:t>Marketing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800" dirty="0"/>
                        <a:t>$24,000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744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800" dirty="0"/>
                        <a:t>Total</a:t>
                      </a:r>
                      <a:endParaRPr lang="en-CA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800" dirty="0"/>
                        <a:t>$300,000</a:t>
                      </a:r>
                      <a:endParaRPr lang="en-CA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919928"/>
                  </a:ext>
                </a:extLst>
              </a:tr>
            </a:tbl>
          </a:graphicData>
        </a:graphic>
      </p:graphicFrame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id="{83F362C1-4B62-4FC3-809D-79E336EA8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359691"/>
              </p:ext>
            </p:extLst>
          </p:nvPr>
        </p:nvGraphicFramePr>
        <p:xfrm>
          <a:off x="6432662" y="1716525"/>
          <a:ext cx="4921138" cy="1554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987391">
                  <a:extLst>
                    <a:ext uri="{9D8B030D-6E8A-4147-A177-3AD203B41FA5}">
                      <a16:colId xmlns:a16="http://schemas.microsoft.com/office/drawing/2014/main" val="1368669951"/>
                    </a:ext>
                  </a:extLst>
                </a:gridCol>
                <a:gridCol w="1933747">
                  <a:extLst>
                    <a:ext uri="{9D8B030D-6E8A-4147-A177-3AD203B41FA5}">
                      <a16:colId xmlns:a16="http://schemas.microsoft.com/office/drawing/2014/main" val="1314321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2800" dirty="0"/>
                        <a:t>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/>
                        <a:t>Unit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436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800" dirty="0"/>
                        <a:t>Memberships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800" dirty="0"/>
                        <a:t>$20/month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04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800" dirty="0"/>
                        <a:t>Workshop 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2800" dirty="0"/>
                        <a:t>$20/month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199049"/>
                  </a:ext>
                </a:extLst>
              </a:tr>
            </a:tbl>
          </a:graphicData>
        </a:graphic>
      </p:graphicFrame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E7143DF-0444-4E8F-A461-44519D2D600B}"/>
              </a:ext>
            </a:extLst>
          </p:cNvPr>
          <p:cNvSpPr/>
          <p:nvPr/>
        </p:nvSpPr>
        <p:spPr>
          <a:xfrm>
            <a:off x="3667435" y="4856219"/>
            <a:ext cx="4672314" cy="1233053"/>
          </a:xfrm>
          <a:prstGeom prst="round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>
                <a:solidFill>
                  <a:schemeClr val="bg1"/>
                </a:solidFill>
              </a:rPr>
              <a:t>1250 users in the 1</a:t>
            </a:r>
            <a:r>
              <a:rPr lang="en-CA" sz="3200" baseline="30000" dirty="0">
                <a:solidFill>
                  <a:schemeClr val="bg1"/>
                </a:solidFill>
              </a:rPr>
              <a:t>st</a:t>
            </a:r>
            <a:r>
              <a:rPr lang="en-CA" sz="3200" dirty="0">
                <a:solidFill>
                  <a:schemeClr val="bg1"/>
                </a:solidFill>
              </a:rPr>
              <a:t> year</a:t>
            </a:r>
          </a:p>
        </p:txBody>
      </p:sp>
    </p:spTree>
    <p:extLst>
      <p:ext uri="{BB962C8B-B14F-4D97-AF65-F5344CB8AC3E}">
        <p14:creationId xmlns:p14="http://schemas.microsoft.com/office/powerpoint/2010/main" val="875987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FB6B-FF37-489C-89FA-23F8CBA31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Financial Plan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D0E904D-C2DE-475A-9135-BD1B7177819B}"/>
              </a:ext>
            </a:extLst>
          </p:cNvPr>
          <p:cNvSpPr/>
          <p:nvPr/>
        </p:nvSpPr>
        <p:spPr>
          <a:xfrm>
            <a:off x="1391050" y="1719886"/>
            <a:ext cx="682384" cy="6823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270A18-DF45-4108-8FB2-0084904A5306}"/>
              </a:ext>
            </a:extLst>
          </p:cNvPr>
          <p:cNvSpPr txBox="1"/>
          <p:nvPr/>
        </p:nvSpPr>
        <p:spPr>
          <a:xfrm>
            <a:off x="2253104" y="1830245"/>
            <a:ext cx="4226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500 monthly visits in the 1</a:t>
            </a:r>
            <a:r>
              <a:rPr lang="en-CA" sz="2400" baseline="30000" dirty="0"/>
              <a:t>st</a:t>
            </a:r>
            <a:r>
              <a:rPr lang="en-CA" sz="2400" dirty="0"/>
              <a:t> year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FAB3C3-06A6-4631-BBA8-0BE30A8132D7}"/>
              </a:ext>
            </a:extLst>
          </p:cNvPr>
          <p:cNvSpPr/>
          <p:nvPr/>
        </p:nvSpPr>
        <p:spPr>
          <a:xfrm>
            <a:off x="1391051" y="1690688"/>
            <a:ext cx="6823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5400" dirty="0">
                <a:solidFill>
                  <a:srgbClr val="FF0000"/>
                </a:solidFill>
                <a:sym typeface="Wingdings" panose="05000000000000000000" pitchFamily="2" charset="2"/>
              </a:rPr>
              <a:t></a:t>
            </a:r>
            <a:endParaRPr lang="en-CA" sz="5400" dirty="0">
              <a:solidFill>
                <a:srgbClr val="FF0000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3EE962D-71FD-495D-BB06-B29DB5840D24}"/>
              </a:ext>
            </a:extLst>
          </p:cNvPr>
          <p:cNvSpPr/>
          <p:nvPr/>
        </p:nvSpPr>
        <p:spPr>
          <a:xfrm>
            <a:off x="1391050" y="2777509"/>
            <a:ext cx="682384" cy="6823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81A6F7-C69B-47CB-8B00-A5EFF972FE82}"/>
              </a:ext>
            </a:extLst>
          </p:cNvPr>
          <p:cNvSpPr txBox="1"/>
          <p:nvPr/>
        </p:nvSpPr>
        <p:spPr>
          <a:xfrm>
            <a:off x="2253104" y="2887868"/>
            <a:ext cx="3307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1000 users in the 1</a:t>
            </a:r>
            <a:r>
              <a:rPr lang="en-CA" sz="2400" baseline="30000" dirty="0"/>
              <a:t>st</a:t>
            </a:r>
            <a:r>
              <a:rPr lang="en-CA" sz="2400" dirty="0"/>
              <a:t> year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3A6B7F-B4F2-425C-B774-D4E0155D1D44}"/>
              </a:ext>
            </a:extLst>
          </p:cNvPr>
          <p:cNvSpPr/>
          <p:nvPr/>
        </p:nvSpPr>
        <p:spPr>
          <a:xfrm>
            <a:off x="1391051" y="2748311"/>
            <a:ext cx="6823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5400" dirty="0">
                <a:solidFill>
                  <a:srgbClr val="FF0000"/>
                </a:solidFill>
                <a:sym typeface="Wingdings" panose="05000000000000000000" pitchFamily="2" charset="2"/>
              </a:rPr>
              <a:t></a:t>
            </a:r>
            <a:endParaRPr lang="en-CA" sz="5400" dirty="0">
              <a:solidFill>
                <a:srgbClr val="FF0000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2ECD8A-062B-4C89-9490-0839E0EFF641}"/>
              </a:ext>
            </a:extLst>
          </p:cNvPr>
          <p:cNvSpPr/>
          <p:nvPr/>
        </p:nvSpPr>
        <p:spPr>
          <a:xfrm>
            <a:off x="1391050" y="3870641"/>
            <a:ext cx="682384" cy="6823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B52638-92DC-4913-8B0A-3645AB5A65AE}"/>
              </a:ext>
            </a:extLst>
          </p:cNvPr>
          <p:cNvSpPr txBox="1"/>
          <p:nvPr/>
        </p:nvSpPr>
        <p:spPr>
          <a:xfrm>
            <a:off x="2253104" y="3981000"/>
            <a:ext cx="6266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200 registers in monthly workshop in the 1</a:t>
            </a:r>
            <a:r>
              <a:rPr lang="en-CA" sz="2400" baseline="30000" dirty="0"/>
              <a:t>st</a:t>
            </a:r>
            <a:r>
              <a:rPr lang="en-CA" sz="2400" dirty="0"/>
              <a:t> year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A23876-6620-48F9-B2E5-E4CFE7C03F29}"/>
              </a:ext>
            </a:extLst>
          </p:cNvPr>
          <p:cNvSpPr/>
          <p:nvPr/>
        </p:nvSpPr>
        <p:spPr>
          <a:xfrm>
            <a:off x="1391051" y="3841443"/>
            <a:ext cx="6823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5400" dirty="0">
                <a:solidFill>
                  <a:srgbClr val="FF0000"/>
                </a:solidFill>
                <a:sym typeface="Wingdings" panose="05000000000000000000" pitchFamily="2" charset="2"/>
              </a:rPr>
              <a:t></a:t>
            </a:r>
            <a:endParaRPr lang="en-CA" sz="5400" dirty="0">
              <a:solidFill>
                <a:srgbClr val="FF0000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F4091D5-BFD3-45A1-B52E-71EBB1C96A65}"/>
              </a:ext>
            </a:extLst>
          </p:cNvPr>
          <p:cNvSpPr/>
          <p:nvPr/>
        </p:nvSpPr>
        <p:spPr>
          <a:xfrm>
            <a:off x="1391050" y="4992972"/>
            <a:ext cx="682384" cy="6823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4ACD13-D9EA-4889-A187-8586E93F7DCD}"/>
              </a:ext>
            </a:extLst>
          </p:cNvPr>
          <p:cNvSpPr txBox="1"/>
          <p:nvPr/>
        </p:nvSpPr>
        <p:spPr>
          <a:xfrm>
            <a:off x="2253104" y="5103331"/>
            <a:ext cx="9100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Collaborate with five </a:t>
            </a:r>
            <a:r>
              <a:rPr lang="en-US" sz="2400" dirty="0"/>
              <a:t>employment-related search engine for job listings</a:t>
            </a:r>
            <a:r>
              <a:rPr lang="en-CA" sz="2400" dirty="0"/>
              <a:t>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BFBF0AC-81DD-46C3-8A6D-3F8B9CA8AAAE}"/>
              </a:ext>
            </a:extLst>
          </p:cNvPr>
          <p:cNvSpPr/>
          <p:nvPr/>
        </p:nvSpPr>
        <p:spPr>
          <a:xfrm>
            <a:off x="1391051" y="4963774"/>
            <a:ext cx="6823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5400" dirty="0">
                <a:solidFill>
                  <a:srgbClr val="FF0000"/>
                </a:solidFill>
                <a:sym typeface="Wingdings" panose="05000000000000000000" pitchFamily="2" charset="2"/>
              </a:rPr>
              <a:t></a:t>
            </a:r>
            <a:endParaRPr lang="en-CA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366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FB6B-FF37-489C-89FA-23F8CBA31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C18C3B-7A02-4C36-8D64-A3FCB6226C45}"/>
              </a:ext>
            </a:extLst>
          </p:cNvPr>
          <p:cNvSpPr/>
          <p:nvPr/>
        </p:nvSpPr>
        <p:spPr>
          <a:xfrm>
            <a:off x="1192204" y="2138179"/>
            <a:ext cx="2210764" cy="1111170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800" dirty="0">
              <a:solidFill>
                <a:schemeClr val="bg1"/>
              </a:solidFill>
            </a:endParaRPr>
          </a:p>
          <a:p>
            <a:pPr algn="ctr"/>
            <a:r>
              <a:rPr lang="en-CA" sz="2800" dirty="0">
                <a:solidFill>
                  <a:schemeClr val="bg1"/>
                </a:solidFill>
              </a:rPr>
              <a:t>Job Search Engines </a:t>
            </a:r>
          </a:p>
          <a:p>
            <a:pPr algn="ctr"/>
            <a:endParaRPr lang="en-CA" sz="28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91ED85-CDEA-41DF-AFB4-27FFF62E167E}"/>
              </a:ext>
            </a:extLst>
          </p:cNvPr>
          <p:cNvSpPr/>
          <p:nvPr/>
        </p:nvSpPr>
        <p:spPr>
          <a:xfrm>
            <a:off x="8661732" y="2138179"/>
            <a:ext cx="2210764" cy="1111170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800" dirty="0">
              <a:solidFill>
                <a:schemeClr val="bg1"/>
              </a:solidFill>
            </a:endParaRPr>
          </a:p>
          <a:p>
            <a:pPr algn="ctr"/>
            <a:r>
              <a:rPr lang="en-CA" sz="2800" dirty="0" err="1">
                <a:solidFill>
                  <a:schemeClr val="bg1"/>
                </a:solidFill>
              </a:rPr>
              <a:t>mLab</a:t>
            </a:r>
            <a:r>
              <a:rPr lang="en-CA" sz="2800" dirty="0">
                <a:solidFill>
                  <a:schemeClr val="bg1"/>
                </a:solidFill>
              </a:rPr>
              <a:t> Database</a:t>
            </a:r>
          </a:p>
          <a:p>
            <a:pPr algn="ctr"/>
            <a:endParaRPr lang="en-CA" sz="28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327D7B-C981-4175-9D57-1713CC26FF92}"/>
              </a:ext>
            </a:extLst>
          </p:cNvPr>
          <p:cNvSpPr/>
          <p:nvPr/>
        </p:nvSpPr>
        <p:spPr>
          <a:xfrm>
            <a:off x="4872942" y="4128350"/>
            <a:ext cx="2210764" cy="1111170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800" dirty="0">
              <a:solidFill>
                <a:schemeClr val="bg1"/>
              </a:solidFill>
            </a:endParaRPr>
          </a:p>
          <a:p>
            <a:pPr algn="ctr"/>
            <a:r>
              <a:rPr lang="en-CA" sz="2800" dirty="0">
                <a:solidFill>
                  <a:schemeClr val="bg1"/>
                </a:solidFill>
              </a:rPr>
              <a:t>Self-service Reports</a:t>
            </a:r>
          </a:p>
          <a:p>
            <a:pPr algn="ctr"/>
            <a:endParaRPr lang="en-CA" sz="28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E59243-8B72-4889-8FD8-655D3B848633}"/>
              </a:ext>
            </a:extLst>
          </p:cNvPr>
          <p:cNvSpPr/>
          <p:nvPr/>
        </p:nvSpPr>
        <p:spPr>
          <a:xfrm>
            <a:off x="8661732" y="4128350"/>
            <a:ext cx="2210764" cy="1111170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800" dirty="0">
              <a:solidFill>
                <a:schemeClr val="bg1"/>
              </a:solidFill>
            </a:endParaRPr>
          </a:p>
          <a:p>
            <a:pPr algn="ctr"/>
            <a:r>
              <a:rPr lang="en-CA" sz="2800" dirty="0">
                <a:solidFill>
                  <a:schemeClr val="bg1"/>
                </a:solidFill>
              </a:rPr>
              <a:t>Back-End</a:t>
            </a:r>
          </a:p>
          <a:p>
            <a:pPr algn="ctr"/>
            <a:endParaRPr lang="en-CA" sz="28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CDB76A-3536-4605-AF42-ED85C83A5DEA}"/>
              </a:ext>
            </a:extLst>
          </p:cNvPr>
          <p:cNvSpPr/>
          <p:nvPr/>
        </p:nvSpPr>
        <p:spPr>
          <a:xfrm>
            <a:off x="4764917" y="2138179"/>
            <a:ext cx="2210764" cy="1111170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2800" dirty="0">
                <a:solidFill>
                  <a:schemeClr val="bg1"/>
                </a:solidFill>
              </a:rPr>
              <a:t>JSON files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7FB87A-43C1-42D6-A104-7B35219A072B}"/>
              </a:ext>
            </a:extLst>
          </p:cNvPr>
          <p:cNvSpPr/>
          <p:nvPr/>
        </p:nvSpPr>
        <p:spPr>
          <a:xfrm>
            <a:off x="1192204" y="4128350"/>
            <a:ext cx="2419098" cy="1111170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solidFill>
                  <a:schemeClr val="bg1"/>
                </a:solidFill>
              </a:rPr>
              <a:t>Prediction</a:t>
            </a:r>
          </a:p>
          <a:p>
            <a:pPr algn="ctr"/>
            <a:r>
              <a:rPr lang="en-CA" sz="2800" dirty="0">
                <a:solidFill>
                  <a:schemeClr val="bg1"/>
                </a:solidFill>
              </a:rPr>
              <a:t>&amp; Automation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4C4C8CC-5B5F-48D6-9F0F-CFB1BDDEF74B}"/>
              </a:ext>
            </a:extLst>
          </p:cNvPr>
          <p:cNvCxnSpPr>
            <a:cxnSpLocks/>
            <a:stCxn id="3" idx="3"/>
            <a:endCxn id="15" idx="1"/>
          </p:cNvCxnSpPr>
          <p:nvPr/>
        </p:nvCxnSpPr>
        <p:spPr>
          <a:xfrm>
            <a:off x="3402968" y="2693764"/>
            <a:ext cx="1361949" cy="0"/>
          </a:xfrm>
          <a:prstGeom prst="straightConnector1">
            <a:avLst/>
          </a:prstGeom>
          <a:ln>
            <a:solidFill>
              <a:srgbClr val="44546A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5A271FA-F067-4354-A4BA-C32378323D01}"/>
              </a:ext>
            </a:extLst>
          </p:cNvPr>
          <p:cNvCxnSpPr>
            <a:stCxn id="15" idx="3"/>
            <a:endCxn id="9" idx="1"/>
          </p:cNvCxnSpPr>
          <p:nvPr/>
        </p:nvCxnSpPr>
        <p:spPr>
          <a:xfrm>
            <a:off x="6975681" y="2693764"/>
            <a:ext cx="1686051" cy="0"/>
          </a:xfrm>
          <a:prstGeom prst="straightConnector1">
            <a:avLst/>
          </a:prstGeom>
          <a:ln>
            <a:solidFill>
              <a:srgbClr val="44546A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7AF4EBB-720E-4B43-BA0A-7A4939EC2E58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9767114" y="3249349"/>
            <a:ext cx="0" cy="879001"/>
          </a:xfrm>
          <a:prstGeom prst="straightConnector1">
            <a:avLst/>
          </a:prstGeom>
          <a:ln>
            <a:solidFill>
              <a:srgbClr val="44546A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8EB473-85F3-491E-A542-F8765FCEE06D}"/>
              </a:ext>
            </a:extLst>
          </p:cNvPr>
          <p:cNvCxnSpPr>
            <a:stCxn id="14" idx="1"/>
            <a:endCxn id="10" idx="3"/>
          </p:cNvCxnSpPr>
          <p:nvPr/>
        </p:nvCxnSpPr>
        <p:spPr>
          <a:xfrm flipH="1">
            <a:off x="7083706" y="4683935"/>
            <a:ext cx="1578026" cy="0"/>
          </a:xfrm>
          <a:prstGeom prst="straightConnector1">
            <a:avLst/>
          </a:prstGeom>
          <a:ln>
            <a:solidFill>
              <a:srgbClr val="44546A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C4073C-B753-41DD-9A77-55CFCACE223F}"/>
              </a:ext>
            </a:extLst>
          </p:cNvPr>
          <p:cNvCxnSpPr>
            <a:stCxn id="10" idx="1"/>
            <a:endCxn id="16" idx="3"/>
          </p:cNvCxnSpPr>
          <p:nvPr/>
        </p:nvCxnSpPr>
        <p:spPr>
          <a:xfrm flipH="1">
            <a:off x="3611302" y="4683935"/>
            <a:ext cx="1261640" cy="0"/>
          </a:xfrm>
          <a:prstGeom prst="straightConnector1">
            <a:avLst/>
          </a:prstGeom>
          <a:ln>
            <a:solidFill>
              <a:srgbClr val="44546A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13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FB6B-FF37-489C-89FA-23F8CBA31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Implementation</a:t>
            </a:r>
          </a:p>
        </p:txBody>
      </p:sp>
      <p:pic>
        <p:nvPicPr>
          <p:cNvPr id="4" name="Picture 3" descr="A screenshot of a map&#10;&#10;Description automatically generated">
            <a:extLst>
              <a:ext uri="{FF2B5EF4-FFF2-40B4-BE49-F238E27FC236}">
                <a16:creationId xmlns:a16="http://schemas.microsoft.com/office/drawing/2014/main" id="{2B95A365-0013-4BFA-8081-5E9229985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66" y="1388963"/>
            <a:ext cx="10819668" cy="528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838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230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Jobs in Hands</vt:lpstr>
      <vt:lpstr>Agenda</vt:lpstr>
      <vt:lpstr>Problem Address</vt:lpstr>
      <vt:lpstr>Solution</vt:lpstr>
      <vt:lpstr>Market Approach</vt:lpstr>
      <vt:lpstr>Financial Plan – Break-Even Analysis</vt:lpstr>
      <vt:lpstr>Financial Plan</vt:lpstr>
      <vt:lpstr>Implementation</vt:lpstr>
      <vt:lpstr>Implementation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Jobs in Hands</dc:title>
  <dc:creator>Skye Nguyen</dc:creator>
  <cp:lastModifiedBy>Skye Nguyen</cp:lastModifiedBy>
  <cp:revision>33</cp:revision>
  <dcterms:created xsi:type="dcterms:W3CDTF">2020-01-12T18:02:07Z</dcterms:created>
  <dcterms:modified xsi:type="dcterms:W3CDTF">2020-01-12T20:39:45Z</dcterms:modified>
</cp:coreProperties>
</file>