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7"/>
    <p:restoredTop sz="94700"/>
  </p:normalViewPr>
  <p:slideViewPr>
    <p:cSldViewPr snapToGrid="0">
      <p:cViewPr varScale="1">
        <p:scale>
          <a:sx n="91" d="100"/>
          <a:sy n="91"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D8AB-46E6-E9C5-680C-DA44E8B1F0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5EBC5E8F-08FD-EFFC-FABD-E270BD0C7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7138C1F4-9E0A-6FFB-FB6C-EF1734275EBF}"/>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37C4F525-F848-07D1-D47A-49955B91CEF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7B1F048-01A2-79DD-0E6D-63169F332F3B}"/>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364836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4659-F649-92F5-C564-D116081ECA23}"/>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D90150AF-16B1-29CA-A5E2-1910D57067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BC098A6-3359-D469-CD19-7BDBE3A448AC}"/>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7AB1AD11-14FC-481E-4BA9-E2718BABF8A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0584C17-E19E-F9B7-5948-10EDCA6A544E}"/>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16732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97646-2099-D42C-D9F0-EA317AAAF1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415377C-139A-A6CF-3D51-0BB44E81F2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7422A737-E6C9-4353-08C6-D04A2890443E}"/>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73205F34-9B13-3830-54C6-9F7C38E7D9D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BE31A4A-6D26-DAAC-F185-4F36BB9A4E3B}"/>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153748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AC8B-41F0-C568-0E7A-50C6CE6C538D}"/>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C6A6FCD6-C2E7-F8E9-02A5-25B2FCE720D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A9533EE4-54D2-7584-C68B-D7A89B2F4D2E}"/>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CA22BE5D-17CC-1580-7EA1-6DD0D2F7AAD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73828A2-5C6F-47E2-98ED-BEBBCC19CE98}"/>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222258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F9A9-24F9-F318-EF6D-1E02819291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63404C48-3C72-E49F-11DF-44FE5FDA8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C5147B-EDBB-9555-F798-6F8BC918682A}"/>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79BFB466-A5D8-3779-EE2D-E26A403107C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765A403-FF0C-80FE-3EFF-F4180E515120}"/>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95177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E003-C69C-BBAA-5412-2D06B07D09A5}"/>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4CAA9495-C0BA-56CC-0448-B77A1C7C6C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1EA00FA3-D089-5B45-994A-BF9A843744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A0434416-825B-91DC-B1CA-8646A174F7E8}"/>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6" name="Footer Placeholder 5">
            <a:extLst>
              <a:ext uri="{FF2B5EF4-FFF2-40B4-BE49-F238E27FC236}">
                <a16:creationId xmlns:a16="http://schemas.microsoft.com/office/drawing/2014/main" id="{725AACB2-DF04-55A7-B9B4-7B57901F7CD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71031B8-262B-A719-093C-B1AEBDBB0063}"/>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202041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905B-772D-789A-48AA-F1AC7B8A47A0}"/>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05D98091-9A09-A374-3FDB-033D326BF1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32AB21-9CC5-A703-5B26-3E91092807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CE19718C-6D3C-53C8-9A10-7D4AE15CF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6F884F-3866-803E-07E0-4EF824F3DE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9DD235D7-FD06-F7D1-9CD0-344BFC6A0922}"/>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8" name="Footer Placeholder 7">
            <a:extLst>
              <a:ext uri="{FF2B5EF4-FFF2-40B4-BE49-F238E27FC236}">
                <a16:creationId xmlns:a16="http://schemas.microsoft.com/office/drawing/2014/main" id="{A4C488D3-CCFE-7E5E-6351-3397FACB4A65}"/>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D09F5706-E893-E205-BD77-03FE08E2B125}"/>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294844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99E2-25B6-D41A-16F4-007439996851}"/>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ABEFA062-42DA-A893-53EF-03777C3CB54D}"/>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4" name="Footer Placeholder 3">
            <a:extLst>
              <a:ext uri="{FF2B5EF4-FFF2-40B4-BE49-F238E27FC236}">
                <a16:creationId xmlns:a16="http://schemas.microsoft.com/office/drawing/2014/main" id="{03D3DBFA-86B0-1BA0-0E40-D7ABBA6E2D2A}"/>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2ACFDB0-5F9A-F37A-2D7F-704B7F54E6FA}"/>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424764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F70EE-DE3D-7E55-7F86-625669DC5BB5}"/>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3" name="Footer Placeholder 2">
            <a:extLst>
              <a:ext uri="{FF2B5EF4-FFF2-40B4-BE49-F238E27FC236}">
                <a16:creationId xmlns:a16="http://schemas.microsoft.com/office/drawing/2014/main" id="{E70F99F4-51EC-249C-87B6-A478E73DCDCF}"/>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3B5094F-7982-B0A4-8356-9723CC7E4720}"/>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62562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86A9-1FC0-F5AB-0AE3-10DA8E3A7A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7D77E25D-78AF-080C-CA7B-5AD0E6FF2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CA9CA22D-D866-B6F6-66C6-9BA45D1B3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8B69511-E4C8-3763-E36E-EFC0535BCD08}"/>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6" name="Footer Placeholder 5">
            <a:extLst>
              <a:ext uri="{FF2B5EF4-FFF2-40B4-BE49-F238E27FC236}">
                <a16:creationId xmlns:a16="http://schemas.microsoft.com/office/drawing/2014/main" id="{63F18FA4-1339-AFB8-39D1-FDFA4AB83E9C}"/>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C5633AE-3294-5656-2142-FF01F13167DB}"/>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164006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2EE4-3619-76C2-C219-45475013AF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77DCB5E5-04B0-5D39-C409-1E4A335A3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655E165E-46CE-D592-A112-5E22088D2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8E70EF-35D8-295C-F008-5E281957AD1F}"/>
              </a:ext>
            </a:extLst>
          </p:cNvPr>
          <p:cNvSpPr>
            <a:spLocks noGrp="1"/>
          </p:cNvSpPr>
          <p:nvPr>
            <p:ph type="dt" sz="half" idx="10"/>
          </p:nvPr>
        </p:nvSpPr>
        <p:spPr/>
        <p:txBody>
          <a:bodyPr/>
          <a:lstStyle/>
          <a:p>
            <a:fld id="{BD8E6571-DA53-354D-AC60-7709A6A6DD96}" type="datetimeFigureOut">
              <a:rPr lang="en-NL" smtClean="0"/>
              <a:t>21/04/2023</a:t>
            </a:fld>
            <a:endParaRPr lang="en-NL"/>
          </a:p>
        </p:txBody>
      </p:sp>
      <p:sp>
        <p:nvSpPr>
          <p:cNvPr id="6" name="Footer Placeholder 5">
            <a:extLst>
              <a:ext uri="{FF2B5EF4-FFF2-40B4-BE49-F238E27FC236}">
                <a16:creationId xmlns:a16="http://schemas.microsoft.com/office/drawing/2014/main" id="{4CECF399-5626-C612-360D-0608C4F0FA2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FF58225-3EDC-C009-D608-6EE80678B65A}"/>
              </a:ext>
            </a:extLst>
          </p:cNvPr>
          <p:cNvSpPr>
            <a:spLocks noGrp="1"/>
          </p:cNvSpPr>
          <p:nvPr>
            <p:ph type="sldNum" sz="quarter" idx="12"/>
          </p:nvPr>
        </p:nvSpPr>
        <p:spPr/>
        <p:txBody>
          <a:bodyPr/>
          <a:lstStyle/>
          <a:p>
            <a:fld id="{A9D2F945-D10B-0C45-A011-6E64AD34CBA2}" type="slidenum">
              <a:rPr lang="en-NL" smtClean="0"/>
              <a:t>‹#›</a:t>
            </a:fld>
            <a:endParaRPr lang="en-NL"/>
          </a:p>
        </p:txBody>
      </p:sp>
    </p:spTree>
    <p:extLst>
      <p:ext uri="{BB962C8B-B14F-4D97-AF65-F5344CB8AC3E}">
        <p14:creationId xmlns:p14="http://schemas.microsoft.com/office/powerpoint/2010/main" val="345676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55E30-EF67-8129-3744-ED2A4901F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BF1FD8CA-6021-DB75-FA7A-8CEFBD245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E0A78C5-D6C6-3AD1-FBC3-28E1CBF97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E6571-DA53-354D-AC60-7709A6A6DD96}" type="datetimeFigureOut">
              <a:rPr lang="en-NL" smtClean="0"/>
              <a:t>21/04/2023</a:t>
            </a:fld>
            <a:endParaRPr lang="en-NL"/>
          </a:p>
        </p:txBody>
      </p:sp>
      <p:sp>
        <p:nvSpPr>
          <p:cNvPr id="5" name="Footer Placeholder 4">
            <a:extLst>
              <a:ext uri="{FF2B5EF4-FFF2-40B4-BE49-F238E27FC236}">
                <a16:creationId xmlns:a16="http://schemas.microsoft.com/office/drawing/2014/main" id="{09F9C691-C2F5-5A0F-7310-5508F9BB3D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A95F9B16-B626-3081-3078-74AA918F2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2F945-D10B-0C45-A011-6E64AD34CBA2}" type="slidenum">
              <a:rPr lang="en-NL" smtClean="0"/>
              <a:t>‹#›</a:t>
            </a:fld>
            <a:endParaRPr lang="en-NL"/>
          </a:p>
        </p:txBody>
      </p:sp>
    </p:spTree>
    <p:extLst>
      <p:ext uri="{BB962C8B-B14F-4D97-AF65-F5344CB8AC3E}">
        <p14:creationId xmlns:p14="http://schemas.microsoft.com/office/powerpoint/2010/main" val="3115636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EA2C-7F8F-2576-9D32-D486CDD0C2A6}"/>
              </a:ext>
            </a:extLst>
          </p:cNvPr>
          <p:cNvSpPr>
            <a:spLocks noGrp="1"/>
          </p:cNvSpPr>
          <p:nvPr>
            <p:ph type="ctr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Universal simulation models: machine learning representations of large scale, high resolution, numerical models</a:t>
            </a:r>
            <a:br>
              <a:rPr lang="en-NL" sz="3200" dirty="0">
                <a:effectLst/>
                <a:latin typeface="Calibri" panose="020F0502020204030204" pitchFamily="34" charset="0"/>
                <a:ea typeface="Calibri" panose="020F0502020204030204" pitchFamily="34" charset="0"/>
                <a:cs typeface="Times New Roman" panose="02020603050405020304" pitchFamily="18" charset="0"/>
              </a:rPr>
            </a:br>
            <a:endParaRPr lang="en-NL" sz="3200" dirty="0"/>
          </a:p>
        </p:txBody>
      </p:sp>
      <p:sp>
        <p:nvSpPr>
          <p:cNvPr id="3" name="Subtitle 2">
            <a:extLst>
              <a:ext uri="{FF2B5EF4-FFF2-40B4-BE49-F238E27FC236}">
                <a16:creationId xmlns:a16="http://schemas.microsoft.com/office/drawing/2014/main" id="{27756B73-A82C-DE9E-62B1-7F340D66468C}"/>
              </a:ext>
            </a:extLst>
          </p:cNvPr>
          <p:cNvSpPr>
            <a:spLocks noGrp="1"/>
          </p:cNvSpPr>
          <p:nvPr>
            <p:ph type="subTitle" idx="1"/>
          </p:nvPr>
        </p:nvSpPr>
        <p:spPr/>
        <p:txBody>
          <a:bodyPr/>
          <a:lstStyle/>
          <a:p>
            <a:r>
              <a:rPr lang="en-NL" dirty="0"/>
              <a:t>Topic description</a:t>
            </a:r>
          </a:p>
        </p:txBody>
      </p:sp>
    </p:spTree>
    <p:extLst>
      <p:ext uri="{BB962C8B-B14F-4D97-AF65-F5344CB8AC3E}">
        <p14:creationId xmlns:p14="http://schemas.microsoft.com/office/powerpoint/2010/main" val="234976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82BD-51E3-8BEE-E3EE-196A50888128}"/>
              </a:ext>
            </a:extLst>
          </p:cNvPr>
          <p:cNvSpPr>
            <a:spLocks noGrp="1"/>
          </p:cNvSpPr>
          <p:nvPr>
            <p:ph type="title"/>
          </p:nvPr>
        </p:nvSpPr>
        <p:spPr>
          <a:xfrm>
            <a:off x="838200" y="365126"/>
            <a:ext cx="10515600" cy="517744"/>
          </a:xfrm>
        </p:spPr>
        <p:txBody>
          <a:bodyPr>
            <a:normAutofit/>
          </a:bodyPr>
          <a:lstStyle/>
          <a:p>
            <a:r>
              <a:rPr lang="en-NL" sz="2400" b="1" dirty="0"/>
              <a:t>Numerical simulation models in geography (raster based, regular discretization)</a:t>
            </a:r>
          </a:p>
        </p:txBody>
      </p:sp>
      <p:sp>
        <p:nvSpPr>
          <p:cNvPr id="3" name="Content Placeholder 2">
            <a:extLst>
              <a:ext uri="{FF2B5EF4-FFF2-40B4-BE49-F238E27FC236}">
                <a16:creationId xmlns:a16="http://schemas.microsoft.com/office/drawing/2014/main" id="{53716164-66CF-03B5-7229-DC3ECFF57791}"/>
              </a:ext>
            </a:extLst>
          </p:cNvPr>
          <p:cNvSpPr>
            <a:spLocks noGrp="1"/>
          </p:cNvSpPr>
          <p:nvPr>
            <p:ph idx="1"/>
          </p:nvPr>
        </p:nvSpPr>
        <p:spPr>
          <a:xfrm>
            <a:off x="838200" y="2369431"/>
            <a:ext cx="10515600" cy="3807532"/>
          </a:xfrm>
        </p:spPr>
        <p:txBody>
          <a:bodyPr>
            <a:normAutofit lnSpcReduction="10000"/>
          </a:bodyPr>
          <a:lstStyle/>
          <a:p>
            <a:pPr marL="0" indent="0">
              <a:buNone/>
            </a:pPr>
            <a:r>
              <a:rPr lang="en-GB" sz="2000" dirty="0"/>
              <a:t>W</a:t>
            </a:r>
            <a:r>
              <a:rPr lang="en-NL" sz="2000" dirty="0"/>
              <a:t>ith</a:t>
            </a:r>
          </a:p>
          <a:p>
            <a:pPr marL="0" indent="0">
              <a:buNone/>
            </a:pPr>
            <a:r>
              <a:rPr lang="en-GB" sz="2000" b="1" dirty="0"/>
              <a:t>Z</a:t>
            </a:r>
            <a:r>
              <a:rPr lang="en-GB" sz="2000" i="1" dirty="0"/>
              <a:t>	</a:t>
            </a:r>
            <a:r>
              <a:rPr lang="en-GB" sz="2000" dirty="0"/>
              <a:t>vector of state variables</a:t>
            </a:r>
            <a:endParaRPr lang="en-GB" sz="2000" i="1" dirty="0"/>
          </a:p>
          <a:p>
            <a:pPr marL="0" indent="0">
              <a:buNone/>
            </a:pPr>
            <a:r>
              <a:rPr lang="en-GB" sz="2000" b="1" dirty="0"/>
              <a:t>I	</a:t>
            </a:r>
            <a:r>
              <a:rPr lang="en-GB" sz="2000" dirty="0"/>
              <a:t>vector of inputs (also, drivers, boundary conditions)</a:t>
            </a:r>
          </a:p>
          <a:p>
            <a:pPr marL="0" indent="0">
              <a:buNone/>
            </a:pPr>
            <a:r>
              <a:rPr lang="en-GB" sz="2000" b="1" dirty="0"/>
              <a:t>p</a:t>
            </a:r>
            <a:r>
              <a:rPr lang="en-GB" sz="2000" dirty="0"/>
              <a:t>	vector of parameters or constant inputs (fixed over time)</a:t>
            </a:r>
          </a:p>
          <a:p>
            <a:pPr marL="0" indent="0">
              <a:buNone/>
            </a:pPr>
            <a:r>
              <a:rPr lang="en-GB" sz="2000" i="1" dirty="0" err="1"/>
              <a:t>x,y</a:t>
            </a:r>
            <a:r>
              <a:rPr lang="en-NL" sz="2000" dirty="0"/>
              <a:t>	coordinate/index</a:t>
            </a:r>
          </a:p>
          <a:p>
            <a:pPr marL="0" indent="0">
              <a:buNone/>
            </a:pPr>
            <a:r>
              <a:rPr lang="en-GB" sz="2000" b="1" dirty="0"/>
              <a:t>x</a:t>
            </a:r>
            <a:r>
              <a:rPr lang="en-NL" sz="2000" b="1" dirty="0"/>
              <a:t>n</a:t>
            </a:r>
            <a:r>
              <a:rPr lang="en-NL" sz="2000" dirty="0"/>
              <a:t>, </a:t>
            </a:r>
            <a:r>
              <a:rPr lang="en-NL" sz="2000" b="1" dirty="0"/>
              <a:t>yn	</a:t>
            </a:r>
            <a:r>
              <a:rPr lang="en-NL" sz="2000" dirty="0"/>
              <a:t>vector of neighbourcells (e.g. Neumann neighbourhood, cells in upstream area)</a:t>
            </a:r>
          </a:p>
          <a:p>
            <a:pPr marL="0" indent="0">
              <a:buNone/>
            </a:pPr>
            <a:r>
              <a:rPr lang="en-GB" sz="2000" i="1" dirty="0"/>
              <a:t>f</a:t>
            </a:r>
            <a:r>
              <a:rPr lang="en-NL" sz="2000" b="1" i="1" dirty="0"/>
              <a:t>	</a:t>
            </a:r>
            <a:r>
              <a:rPr lang="en-NL" sz="2000" dirty="0"/>
              <a:t>update function (the ‘model’), e.g. cellular automata, hydrological catchment model</a:t>
            </a:r>
          </a:p>
          <a:p>
            <a:pPr marL="0" indent="0">
              <a:buNone/>
            </a:pPr>
            <a:endParaRPr lang="en-NL" sz="2000" b="1" dirty="0"/>
          </a:p>
          <a:p>
            <a:pPr marL="0" indent="0">
              <a:buNone/>
            </a:pPr>
            <a:r>
              <a:rPr lang="en-NL" sz="2000" dirty="0"/>
              <a:t>In words: an update function is applied that calculates a set of state variables for the next time step, for all grid cells, as function of the state variables, inputs, and parameters at the current time step, at the cell itself and the neighbouring cells.</a:t>
            </a:r>
          </a:p>
          <a:p>
            <a:pPr marL="0" indent="0">
              <a:buNone/>
            </a:pPr>
            <a:endParaRPr lang="en-NL" sz="2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6EAEB0-5942-30D8-7B26-156253342A37}"/>
                  </a:ext>
                </a:extLst>
              </p:cNvPr>
              <p:cNvSpPr txBox="1"/>
              <p:nvPr/>
            </p:nvSpPr>
            <p:spPr>
              <a:xfrm>
                <a:off x="767562" y="1302437"/>
                <a:ext cx="10839311" cy="307777"/>
              </a:xfrm>
              <a:prstGeom prst="rect">
                <a:avLst/>
              </a:prstGeom>
              <a:noFill/>
            </p:spPr>
            <p:txBody>
              <a:bodyPr wrap="square" lIns="0" tIns="0" rIns="0" bIns="0" rtlCol="0">
                <a:spAutoFit/>
              </a:bodyPr>
              <a:lstStyle/>
              <a:p>
                <a14:m>
                  <m:oMath xmlns:m="http://schemas.openxmlformats.org/officeDocument/2006/math">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r>
                          <a:rPr lang="nl-NL" sz="2000" b="0" i="1" smtClean="0">
                            <a:latin typeface="Cambria Math" panose="02040503050406030204" pitchFamily="18" charset="0"/>
                          </a:rPr>
                          <m:t>+1</m:t>
                        </m:r>
                      </m:e>
                    </m:d>
                    <m:r>
                      <a:rPr lang="nl-NL" sz="2000" b="0" i="1" smtClean="0">
                        <a:latin typeface="Cambria Math" panose="02040503050406030204" pitchFamily="18" charset="0"/>
                      </a:rPr>
                      <m:t>=</m:t>
                    </m:r>
                    <m:r>
                      <a:rPr lang="nl-NL" sz="2000" b="0" i="1" smtClean="0">
                        <a:latin typeface="Cambria Math" panose="02040503050406030204" pitchFamily="18" charset="0"/>
                      </a:rPr>
                      <m:t>𝑓</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𝐩</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e>
                        </m:d>
                        <m:r>
                          <a:rPr lang="nl-NL" sz="2000" b="0" i="1" smtClean="0">
                            <a:latin typeface="Cambria Math" panose="02040503050406030204" pitchFamily="18" charset="0"/>
                          </a:rPr>
                          <m:t>,</m:t>
                        </m:r>
                        <m:r>
                          <a:rPr lang="nl-NL" sz="2000" b="1" i="0" smtClean="0">
                            <a:latin typeface="Cambria Math" panose="02040503050406030204" pitchFamily="18" charset="0"/>
                          </a:rPr>
                          <m:t>𝐩</m:t>
                        </m:r>
                        <m:r>
                          <a:rPr lang="nl-NL" sz="2000" b="0" i="0" smtClean="0">
                            <a:latin typeface="Cambria Math" panose="02040503050406030204" pitchFamily="18" charset="0"/>
                          </a:rPr>
                          <m:t>(</m:t>
                        </m:r>
                        <m:r>
                          <a:rPr lang="nl-NL" sz="2000" b="1" i="0" smtClean="0">
                            <a:latin typeface="Cambria Math" panose="02040503050406030204" pitchFamily="18" charset="0"/>
                          </a:rPr>
                          <m:t>𝐱𝐧</m:t>
                        </m:r>
                        <m:r>
                          <a:rPr lang="nl-NL" sz="2000" b="0" i="0" smtClean="0">
                            <a:latin typeface="Cambria Math" panose="02040503050406030204" pitchFamily="18" charset="0"/>
                          </a:rPr>
                          <m:t>,</m:t>
                        </m:r>
                        <m:r>
                          <a:rPr lang="nl-NL" sz="2000" b="1" i="0" smtClean="0">
                            <a:latin typeface="Cambria Math" panose="02040503050406030204" pitchFamily="18" charset="0"/>
                          </a:rPr>
                          <m:t>𝐲𝐧</m:t>
                        </m:r>
                        <m:r>
                          <a:rPr lang="nl-NL" sz="2000" b="0" i="0" smtClean="0">
                            <a:latin typeface="Cambria Math" panose="02040503050406030204" pitchFamily="18" charset="0"/>
                          </a:rPr>
                          <m:t>)</m:t>
                        </m:r>
                      </m:e>
                    </m:d>
                    <m:r>
                      <a:rPr lang="nl-NL" sz="2000" b="0" i="0" smtClean="0">
                        <a:latin typeface="Cambria Math" panose="02040503050406030204" pitchFamily="18" charset="0"/>
                      </a:rPr>
                      <m:t>,</m:t>
                    </m:r>
                  </m:oMath>
                </a14:m>
                <a:r>
                  <a:rPr lang="en-NL" sz="2000" dirty="0"/>
                  <a:t> 	for all </a:t>
                </a:r>
                <a:r>
                  <a:rPr lang="en-NL" sz="2000" i="1" dirty="0"/>
                  <a:t>x,y</a:t>
                </a:r>
              </a:p>
            </p:txBody>
          </p:sp>
        </mc:Choice>
        <mc:Fallback xmlns="">
          <p:sp>
            <p:nvSpPr>
              <p:cNvPr id="4" name="TextBox 3">
                <a:extLst>
                  <a:ext uri="{FF2B5EF4-FFF2-40B4-BE49-F238E27FC236}">
                    <a16:creationId xmlns:a16="http://schemas.microsoft.com/office/drawing/2014/main" id="{B96EAEB0-5942-30D8-7B26-156253342A37}"/>
                  </a:ext>
                </a:extLst>
              </p:cNvPr>
              <p:cNvSpPr txBox="1">
                <a:spLocks noRot="1" noChangeAspect="1" noMove="1" noResize="1" noEditPoints="1" noAdjustHandles="1" noChangeArrowheads="1" noChangeShapeType="1" noTextEdit="1"/>
              </p:cNvSpPr>
              <p:nvPr/>
            </p:nvSpPr>
            <p:spPr>
              <a:xfrm>
                <a:off x="767562" y="1302437"/>
                <a:ext cx="10839311" cy="307777"/>
              </a:xfrm>
              <a:prstGeom prst="rect">
                <a:avLst/>
              </a:prstGeom>
              <a:blipFill>
                <a:blip r:embed="rId2"/>
                <a:stretch>
                  <a:fillRect l="-820" t="-24000" b="-48000"/>
                </a:stretch>
              </a:blipFill>
            </p:spPr>
            <p:txBody>
              <a:bodyPr/>
              <a:lstStyle/>
              <a:p>
                <a:r>
                  <a:rPr lang="en-NL">
                    <a:noFill/>
                  </a:rPr>
                  <a:t> </a:t>
                </a:r>
              </a:p>
            </p:txBody>
          </p:sp>
        </mc:Fallback>
      </mc:AlternateContent>
    </p:spTree>
    <p:extLst>
      <p:ext uri="{BB962C8B-B14F-4D97-AF65-F5344CB8AC3E}">
        <p14:creationId xmlns:p14="http://schemas.microsoft.com/office/powerpoint/2010/main" val="140297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82BD-51E3-8BEE-E3EE-196A50888128}"/>
              </a:ext>
            </a:extLst>
          </p:cNvPr>
          <p:cNvSpPr>
            <a:spLocks noGrp="1"/>
          </p:cNvSpPr>
          <p:nvPr>
            <p:ph type="title"/>
          </p:nvPr>
        </p:nvSpPr>
        <p:spPr>
          <a:xfrm>
            <a:off x="838200" y="365126"/>
            <a:ext cx="10515600" cy="517744"/>
          </a:xfrm>
        </p:spPr>
        <p:txBody>
          <a:bodyPr>
            <a:normAutofit/>
          </a:bodyPr>
          <a:lstStyle/>
          <a:p>
            <a:r>
              <a:rPr lang="en-NL" sz="2400" b="1" dirty="0"/>
              <a:t>Objective: identify </a:t>
            </a:r>
            <a:r>
              <a:rPr lang="en-NL" sz="2400" b="1" i="1" dirty="0"/>
              <a:t>F</a:t>
            </a:r>
            <a:r>
              <a:rPr lang="en-NL" sz="2400" b="1" dirty="0"/>
              <a:t> t</a:t>
            </a:r>
            <a:r>
              <a:rPr lang="en-GB" sz="2400" b="1" dirty="0"/>
              <a:t>ha</a:t>
            </a:r>
            <a:r>
              <a:rPr lang="en-NL" sz="2400" b="1" dirty="0"/>
              <a:t>t results in the same behaviour of Z over time and space</a:t>
            </a:r>
          </a:p>
        </p:txBody>
      </p:sp>
      <p:sp>
        <p:nvSpPr>
          <p:cNvPr id="3" name="Content Placeholder 2">
            <a:extLst>
              <a:ext uri="{FF2B5EF4-FFF2-40B4-BE49-F238E27FC236}">
                <a16:creationId xmlns:a16="http://schemas.microsoft.com/office/drawing/2014/main" id="{53716164-66CF-03B5-7229-DC3ECFF57791}"/>
              </a:ext>
            </a:extLst>
          </p:cNvPr>
          <p:cNvSpPr>
            <a:spLocks noGrp="1"/>
          </p:cNvSpPr>
          <p:nvPr>
            <p:ph idx="1"/>
          </p:nvPr>
        </p:nvSpPr>
        <p:spPr>
          <a:xfrm>
            <a:off x="838200" y="2369431"/>
            <a:ext cx="10515600" cy="3807532"/>
          </a:xfrm>
        </p:spPr>
        <p:txBody>
          <a:bodyPr>
            <a:normAutofit fontScale="92500" lnSpcReduction="10000"/>
          </a:bodyPr>
          <a:lstStyle/>
          <a:p>
            <a:pPr marL="0" indent="0">
              <a:buNone/>
            </a:pPr>
            <a:r>
              <a:rPr lang="en-GB" sz="2000" dirty="0"/>
              <a:t>W</a:t>
            </a:r>
            <a:r>
              <a:rPr lang="en-NL" sz="2000" dirty="0"/>
              <a:t>ith</a:t>
            </a:r>
          </a:p>
          <a:p>
            <a:pPr marL="0" indent="0">
              <a:buNone/>
            </a:pPr>
            <a:r>
              <a:rPr lang="en-GB" sz="2000" b="1" i="1" dirty="0"/>
              <a:t>F</a:t>
            </a:r>
            <a:r>
              <a:rPr lang="en-GB" sz="2000" i="1" dirty="0"/>
              <a:t>	</a:t>
            </a:r>
            <a:r>
              <a:rPr lang="en-GB" sz="2000" dirty="0"/>
              <a:t>machine learning model</a:t>
            </a:r>
          </a:p>
          <a:p>
            <a:pPr marL="0" indent="0">
              <a:buNone/>
            </a:pPr>
            <a:endParaRPr lang="en-NL" sz="2000" b="1" dirty="0"/>
          </a:p>
          <a:p>
            <a:pPr marL="0" indent="0">
              <a:buNone/>
            </a:pPr>
            <a:r>
              <a:rPr lang="en-NL" sz="2000" b="1" i="1" dirty="0"/>
              <a:t>F </a:t>
            </a:r>
            <a:r>
              <a:rPr lang="en-NL" sz="2000" dirty="0"/>
              <a:t>predicts all </a:t>
            </a:r>
            <a:r>
              <a:rPr lang="en-NL" sz="2000" b="1" dirty="0"/>
              <a:t>Z</a:t>
            </a:r>
            <a:r>
              <a:rPr lang="en-NL" sz="2000" dirty="0"/>
              <a:t>, at all timesteps and all </a:t>
            </a:r>
            <a:r>
              <a:rPr lang="en-NL" sz="2000" i="1" dirty="0"/>
              <a:t>x</a:t>
            </a:r>
            <a:r>
              <a:rPr lang="en-NL" sz="2000" dirty="0"/>
              <a:t>,</a:t>
            </a:r>
            <a:r>
              <a:rPr lang="en-NL" sz="2000" i="1" dirty="0"/>
              <a:t>y</a:t>
            </a:r>
            <a:r>
              <a:rPr lang="en-NL" sz="2000" dirty="0"/>
              <a:t> (most challenging) or it predicts a subset of </a:t>
            </a:r>
            <a:r>
              <a:rPr lang="en-NL" sz="2000" b="1" dirty="0"/>
              <a:t>Z </a:t>
            </a:r>
            <a:r>
              <a:rPr lang="en-NL" sz="2000" dirty="0"/>
              <a:t>(e.g., only streamflow), and/or at a subset of </a:t>
            </a:r>
            <a:r>
              <a:rPr lang="en-NL" sz="2000" i="1" dirty="0"/>
              <a:t>x</a:t>
            </a:r>
            <a:r>
              <a:rPr lang="en-NL" sz="2000" dirty="0"/>
              <a:t>,</a:t>
            </a:r>
            <a:r>
              <a:rPr lang="en-NL" sz="2000" i="1" dirty="0"/>
              <a:t>y </a:t>
            </a:r>
            <a:r>
              <a:rPr lang="en-NL" sz="2000" dirty="0"/>
              <a:t>(e.g., streamflow at outflow point of catchment only)</a:t>
            </a:r>
          </a:p>
          <a:p>
            <a:pPr marL="0" indent="0">
              <a:buNone/>
            </a:pPr>
            <a:endParaRPr lang="en-NL" sz="2000" i="1" dirty="0"/>
          </a:p>
          <a:p>
            <a:pPr marL="0" indent="0">
              <a:buNone/>
            </a:pPr>
            <a:r>
              <a:rPr lang="en-NL" sz="2000" dirty="0"/>
              <a:t>The spatial neighbourhood (</a:t>
            </a:r>
            <a:r>
              <a:rPr lang="en-NL" sz="2000" b="1" dirty="0"/>
              <a:t>xn</a:t>
            </a:r>
            <a:r>
              <a:rPr lang="en-NL" sz="2000" dirty="0"/>
              <a:t>, </a:t>
            </a:r>
            <a:r>
              <a:rPr lang="en-NL" sz="2000" b="1" dirty="0"/>
              <a:t>yn</a:t>
            </a:r>
            <a:r>
              <a:rPr lang="en-NL" sz="2000" dirty="0"/>
              <a:t>) that needs to be used depends on the system. If </a:t>
            </a:r>
            <a:r>
              <a:rPr lang="en-NL" sz="2000" i="1" dirty="0"/>
              <a:t>f</a:t>
            </a:r>
            <a:r>
              <a:rPr lang="en-NL" sz="2000" dirty="0"/>
              <a:t> is a local model (no spatial interaction), it can be neglected in </a:t>
            </a:r>
            <a:r>
              <a:rPr lang="en-NL" sz="2000" i="1" dirty="0"/>
              <a:t>F</a:t>
            </a:r>
            <a:r>
              <a:rPr lang="en-NL" sz="2000" dirty="0"/>
              <a:t>; if </a:t>
            </a:r>
            <a:r>
              <a:rPr lang="en-NL" sz="2000" i="1" dirty="0"/>
              <a:t>f</a:t>
            </a:r>
            <a:r>
              <a:rPr lang="en-NL" sz="2000" dirty="0"/>
              <a:t> is a cellular automata, </a:t>
            </a:r>
            <a:r>
              <a:rPr lang="en-NL" sz="2000" i="1" dirty="0"/>
              <a:t>F</a:t>
            </a:r>
            <a:r>
              <a:rPr lang="en-NL" sz="2000" dirty="0"/>
              <a:t> will need to include direct neighbours as well.</a:t>
            </a:r>
          </a:p>
          <a:p>
            <a:pPr marL="0" indent="0">
              <a:buNone/>
            </a:pPr>
            <a:endParaRPr lang="en-NL" sz="2000" dirty="0"/>
          </a:p>
          <a:p>
            <a:pPr marL="0" indent="0">
              <a:buNone/>
            </a:pPr>
            <a:r>
              <a:rPr lang="en-NL" sz="2000" dirty="0"/>
              <a:t>The spatial resolution (cell size) of the variables, inputs, parameters used in </a:t>
            </a:r>
            <a:r>
              <a:rPr lang="en-NL" sz="2000" i="1" dirty="0"/>
              <a:t>F</a:t>
            </a:r>
            <a:r>
              <a:rPr lang="en-NL" sz="2000" dirty="0"/>
              <a:t> could be coarser than for </a:t>
            </a:r>
            <a:r>
              <a:rPr lang="en-NL" sz="2000" i="1" dirty="0"/>
              <a:t>f </a:t>
            </a:r>
            <a:r>
              <a:rPr lang="en-NL" sz="2000" dirty="0"/>
              <a:t>(i.e. the surrogate model </a:t>
            </a:r>
            <a:r>
              <a:rPr lang="en-NL" sz="2000" i="1" dirty="0"/>
              <a:t>F</a:t>
            </a:r>
            <a:r>
              <a:rPr lang="en-NL" sz="2000" dirty="0"/>
              <a:t> runs at a coarser resolution).</a:t>
            </a:r>
          </a:p>
          <a:p>
            <a:pPr marL="0" indent="0">
              <a:buNone/>
            </a:pPr>
            <a:endParaRPr lang="en-NL" sz="2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6EAEB0-5942-30D8-7B26-156253342A37}"/>
                  </a:ext>
                </a:extLst>
              </p:cNvPr>
              <p:cNvSpPr txBox="1"/>
              <p:nvPr/>
            </p:nvSpPr>
            <p:spPr>
              <a:xfrm>
                <a:off x="780911" y="948691"/>
                <a:ext cx="10912730" cy="307777"/>
              </a:xfrm>
              <a:prstGeom prst="rect">
                <a:avLst/>
              </a:prstGeom>
              <a:noFill/>
            </p:spPr>
            <p:txBody>
              <a:bodyPr wrap="square" lIns="0" tIns="0" rIns="0" bIns="0" rtlCol="0">
                <a:spAutoFit/>
              </a:bodyPr>
              <a:lstStyle/>
              <a:p>
                <a14:m>
                  <m:oMath xmlns:m="http://schemas.openxmlformats.org/officeDocument/2006/math">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r>
                          <a:rPr lang="nl-NL" sz="2000" b="0" i="1" smtClean="0">
                            <a:latin typeface="Cambria Math" panose="02040503050406030204" pitchFamily="18" charset="0"/>
                          </a:rPr>
                          <m:t>+1</m:t>
                        </m:r>
                      </m:e>
                    </m:d>
                    <m:r>
                      <a:rPr lang="nl-NL" sz="2000" b="0" i="1" smtClean="0">
                        <a:latin typeface="Cambria Math" panose="02040503050406030204" pitchFamily="18" charset="0"/>
                      </a:rPr>
                      <m:t>=</m:t>
                    </m:r>
                    <m:r>
                      <a:rPr lang="nl-NL" sz="2000" b="0" i="1" smtClean="0">
                        <a:latin typeface="Cambria Math" panose="02040503050406030204" pitchFamily="18" charset="0"/>
                      </a:rPr>
                      <m:t>𝑓</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𝐩</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e>
                        </m:d>
                        <m:r>
                          <a:rPr lang="nl-NL" sz="2000" b="0" i="1" smtClean="0">
                            <a:latin typeface="Cambria Math" panose="02040503050406030204" pitchFamily="18" charset="0"/>
                          </a:rPr>
                          <m:t>,</m:t>
                        </m:r>
                        <m:r>
                          <a:rPr lang="nl-NL" sz="2000" b="1" i="0" smtClean="0">
                            <a:latin typeface="Cambria Math" panose="02040503050406030204" pitchFamily="18" charset="0"/>
                          </a:rPr>
                          <m:t>𝐩</m:t>
                        </m:r>
                        <m:r>
                          <a:rPr lang="nl-NL" sz="2000" b="0" i="0" smtClean="0">
                            <a:latin typeface="Cambria Math" panose="02040503050406030204" pitchFamily="18" charset="0"/>
                          </a:rPr>
                          <m:t>(</m:t>
                        </m:r>
                        <m:r>
                          <a:rPr lang="nl-NL" sz="2000" b="1" i="0" smtClean="0">
                            <a:latin typeface="Cambria Math" panose="02040503050406030204" pitchFamily="18" charset="0"/>
                          </a:rPr>
                          <m:t>𝐱𝐧</m:t>
                        </m:r>
                        <m:r>
                          <a:rPr lang="nl-NL" sz="2000" b="0" i="0" smtClean="0">
                            <a:latin typeface="Cambria Math" panose="02040503050406030204" pitchFamily="18" charset="0"/>
                          </a:rPr>
                          <m:t>,</m:t>
                        </m:r>
                        <m:r>
                          <a:rPr lang="nl-NL" sz="2000" b="1" i="0" smtClean="0">
                            <a:latin typeface="Cambria Math" panose="02040503050406030204" pitchFamily="18" charset="0"/>
                          </a:rPr>
                          <m:t>𝐲𝐧</m:t>
                        </m:r>
                        <m:r>
                          <a:rPr lang="nl-NL" sz="2000" b="0" i="0" smtClean="0">
                            <a:latin typeface="Cambria Math" panose="02040503050406030204" pitchFamily="18" charset="0"/>
                          </a:rPr>
                          <m:t>)</m:t>
                        </m:r>
                      </m:e>
                    </m:d>
                    <m:r>
                      <a:rPr lang="nl-NL" sz="2000" b="0" i="0" smtClean="0">
                        <a:latin typeface="Cambria Math" panose="02040503050406030204" pitchFamily="18" charset="0"/>
                      </a:rPr>
                      <m:t>,</m:t>
                    </m:r>
                  </m:oMath>
                </a14:m>
                <a:r>
                  <a:rPr lang="en-NL" sz="2000" dirty="0"/>
                  <a:t> 	for all </a:t>
                </a:r>
                <a:r>
                  <a:rPr lang="en-NL" sz="2000" i="1" dirty="0"/>
                  <a:t>x,y</a:t>
                </a:r>
              </a:p>
            </p:txBody>
          </p:sp>
        </mc:Choice>
        <mc:Fallback xmlns="">
          <p:sp>
            <p:nvSpPr>
              <p:cNvPr id="4" name="TextBox 3">
                <a:extLst>
                  <a:ext uri="{FF2B5EF4-FFF2-40B4-BE49-F238E27FC236}">
                    <a16:creationId xmlns:a16="http://schemas.microsoft.com/office/drawing/2014/main" id="{B96EAEB0-5942-30D8-7B26-156253342A37}"/>
                  </a:ext>
                </a:extLst>
              </p:cNvPr>
              <p:cNvSpPr txBox="1">
                <a:spLocks noRot="1" noChangeAspect="1" noMove="1" noResize="1" noEditPoints="1" noAdjustHandles="1" noChangeArrowheads="1" noChangeShapeType="1" noTextEdit="1"/>
              </p:cNvSpPr>
              <p:nvPr/>
            </p:nvSpPr>
            <p:spPr>
              <a:xfrm>
                <a:off x="780911" y="948691"/>
                <a:ext cx="10912730" cy="307777"/>
              </a:xfrm>
              <a:prstGeom prst="rect">
                <a:avLst/>
              </a:prstGeom>
              <a:blipFill>
                <a:blip r:embed="rId2"/>
                <a:stretch>
                  <a:fillRect l="-814" t="-24000" b="-48000"/>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0F4636-7BE3-4DD1-7F2B-653C6B300C2C}"/>
                  </a:ext>
                </a:extLst>
              </p:cNvPr>
              <p:cNvSpPr txBox="1"/>
              <p:nvPr/>
            </p:nvSpPr>
            <p:spPr>
              <a:xfrm>
                <a:off x="780911" y="1811655"/>
                <a:ext cx="11139661" cy="307777"/>
              </a:xfrm>
              <a:prstGeom prst="rect">
                <a:avLst/>
              </a:prstGeom>
              <a:noFill/>
            </p:spPr>
            <p:txBody>
              <a:bodyPr wrap="square" lIns="0" tIns="0" rIns="0" bIns="0" rtlCol="0">
                <a:spAutoFit/>
              </a:bodyPr>
              <a:lstStyle/>
              <a:p>
                <a14:m>
                  <m:oMath xmlns:m="http://schemas.openxmlformats.org/officeDocument/2006/math">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r>
                          <a:rPr lang="nl-NL" sz="2000" b="0" i="1" smtClean="0">
                            <a:latin typeface="Cambria Math" panose="02040503050406030204" pitchFamily="18" charset="0"/>
                          </a:rPr>
                          <m:t>+1</m:t>
                        </m:r>
                      </m:e>
                    </m:d>
                    <m:r>
                      <a:rPr lang="nl-NL" sz="2000" b="0" i="1" smtClean="0">
                        <a:latin typeface="Cambria Math" panose="02040503050406030204" pitchFamily="18" charset="0"/>
                      </a:rPr>
                      <m:t>=</m:t>
                    </m:r>
                    <m:r>
                      <a:rPr lang="nl-NL" sz="2000" b="0" i="1" smtClean="0">
                        <a:latin typeface="Cambria Math" panose="02040503050406030204" pitchFamily="18" charset="0"/>
                      </a:rPr>
                      <m:t>𝐹</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𝐙</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𝐈</m:t>
                        </m:r>
                        <m:d>
                          <m:dPr>
                            <m:ctrlPr>
                              <a:rPr lang="nl-NL" sz="2000" b="0" i="1" smtClean="0">
                                <a:latin typeface="Cambria Math" panose="02040503050406030204" pitchFamily="18" charset="0"/>
                              </a:rPr>
                            </m:ctrlPr>
                          </m:dPr>
                          <m:e>
                            <m:r>
                              <a:rPr lang="nl-NL" sz="2000" b="1" i="0" smtClean="0">
                                <a:latin typeface="Cambria Math" panose="02040503050406030204" pitchFamily="18" charset="0"/>
                              </a:rPr>
                              <m:t>𝐱𝐧</m:t>
                            </m:r>
                            <m:r>
                              <a:rPr lang="nl-NL" sz="2000" b="0" i="1" smtClean="0">
                                <a:latin typeface="Cambria Math" panose="02040503050406030204" pitchFamily="18" charset="0"/>
                              </a:rPr>
                              <m:t>,</m:t>
                            </m:r>
                            <m:r>
                              <a:rPr lang="nl-NL" sz="2000" b="1" i="0" smtClean="0">
                                <a:latin typeface="Cambria Math" panose="02040503050406030204" pitchFamily="18" charset="0"/>
                              </a:rPr>
                              <m:t>𝐲𝐧</m:t>
                            </m:r>
                            <m:r>
                              <a:rPr lang="nl-NL" sz="2000" b="0" i="1" smtClean="0">
                                <a:latin typeface="Cambria Math" panose="02040503050406030204" pitchFamily="18" charset="0"/>
                              </a:rPr>
                              <m:t>,</m:t>
                            </m:r>
                            <m:r>
                              <a:rPr lang="nl-NL" sz="2000" b="0" i="1" smtClean="0">
                                <a:latin typeface="Cambria Math" panose="02040503050406030204" pitchFamily="18" charset="0"/>
                              </a:rPr>
                              <m:t>𝑡</m:t>
                            </m:r>
                          </m:e>
                        </m:d>
                        <m:r>
                          <a:rPr lang="nl-NL" sz="2000" b="0" i="1" smtClean="0">
                            <a:latin typeface="Cambria Math" panose="02040503050406030204" pitchFamily="18" charset="0"/>
                          </a:rPr>
                          <m:t>, </m:t>
                        </m:r>
                        <m:r>
                          <a:rPr lang="nl-NL" sz="2000" b="1" i="0" smtClean="0">
                            <a:latin typeface="Cambria Math" panose="02040503050406030204" pitchFamily="18" charset="0"/>
                          </a:rPr>
                          <m:t>𝐩</m:t>
                        </m:r>
                        <m:d>
                          <m:dPr>
                            <m:ctrlPr>
                              <a:rPr lang="nl-NL" sz="2000" b="0" i="1" smtClean="0">
                                <a:latin typeface="Cambria Math" panose="02040503050406030204" pitchFamily="18" charset="0"/>
                              </a:rPr>
                            </m:ctrlPr>
                          </m:dPr>
                          <m:e>
                            <m:r>
                              <a:rPr lang="nl-NL" sz="2000" b="0" i="1" smtClean="0">
                                <a:latin typeface="Cambria Math" panose="02040503050406030204" pitchFamily="18" charset="0"/>
                              </a:rPr>
                              <m:t>𝑥</m:t>
                            </m:r>
                            <m:r>
                              <a:rPr lang="nl-NL" sz="2000" b="0" i="1" smtClean="0">
                                <a:latin typeface="Cambria Math" panose="02040503050406030204" pitchFamily="18" charset="0"/>
                              </a:rPr>
                              <m:t>,</m:t>
                            </m:r>
                            <m:r>
                              <a:rPr lang="nl-NL" sz="2000" b="0" i="1" smtClean="0">
                                <a:latin typeface="Cambria Math" panose="02040503050406030204" pitchFamily="18" charset="0"/>
                              </a:rPr>
                              <m:t>𝑦</m:t>
                            </m:r>
                          </m:e>
                        </m:d>
                        <m:r>
                          <a:rPr lang="nl-NL" sz="2000" b="0" i="1" smtClean="0">
                            <a:latin typeface="Cambria Math" panose="02040503050406030204" pitchFamily="18" charset="0"/>
                          </a:rPr>
                          <m:t>,</m:t>
                        </m:r>
                        <m:r>
                          <a:rPr lang="nl-NL" sz="2000" b="1" i="0" smtClean="0">
                            <a:latin typeface="Cambria Math" panose="02040503050406030204" pitchFamily="18" charset="0"/>
                          </a:rPr>
                          <m:t>𝐩</m:t>
                        </m:r>
                        <m:r>
                          <a:rPr lang="nl-NL" sz="2000" b="0" i="0" smtClean="0">
                            <a:latin typeface="Cambria Math" panose="02040503050406030204" pitchFamily="18" charset="0"/>
                          </a:rPr>
                          <m:t>(</m:t>
                        </m:r>
                        <m:r>
                          <a:rPr lang="nl-NL" sz="2000" b="1" i="0" smtClean="0">
                            <a:latin typeface="Cambria Math" panose="02040503050406030204" pitchFamily="18" charset="0"/>
                          </a:rPr>
                          <m:t>𝐱𝐧</m:t>
                        </m:r>
                        <m:r>
                          <a:rPr lang="nl-NL" sz="2000" b="0" i="0" smtClean="0">
                            <a:latin typeface="Cambria Math" panose="02040503050406030204" pitchFamily="18" charset="0"/>
                          </a:rPr>
                          <m:t>,</m:t>
                        </m:r>
                        <m:r>
                          <a:rPr lang="nl-NL" sz="2000" b="1" i="0" smtClean="0">
                            <a:latin typeface="Cambria Math" panose="02040503050406030204" pitchFamily="18" charset="0"/>
                          </a:rPr>
                          <m:t>𝐲𝐧</m:t>
                        </m:r>
                        <m:r>
                          <a:rPr lang="nl-NL" sz="2000" b="0" i="0" smtClean="0">
                            <a:latin typeface="Cambria Math" panose="02040503050406030204" pitchFamily="18" charset="0"/>
                          </a:rPr>
                          <m:t>)</m:t>
                        </m:r>
                      </m:e>
                    </m:d>
                    <m:r>
                      <a:rPr lang="nl-NL" sz="2000" b="0" i="0" smtClean="0">
                        <a:latin typeface="Cambria Math" panose="02040503050406030204" pitchFamily="18" charset="0"/>
                      </a:rPr>
                      <m:t>,</m:t>
                    </m:r>
                  </m:oMath>
                </a14:m>
                <a:r>
                  <a:rPr lang="en-NL" sz="2000" dirty="0"/>
                  <a:t> 	for all </a:t>
                </a:r>
                <a:r>
                  <a:rPr lang="en-NL" sz="2000" i="1" dirty="0"/>
                  <a:t>x,y</a:t>
                </a:r>
              </a:p>
            </p:txBody>
          </p:sp>
        </mc:Choice>
        <mc:Fallback xmlns="">
          <p:sp>
            <p:nvSpPr>
              <p:cNvPr id="5" name="TextBox 4">
                <a:extLst>
                  <a:ext uri="{FF2B5EF4-FFF2-40B4-BE49-F238E27FC236}">
                    <a16:creationId xmlns:a16="http://schemas.microsoft.com/office/drawing/2014/main" id="{B10F4636-7BE3-4DD1-7F2B-653C6B300C2C}"/>
                  </a:ext>
                </a:extLst>
              </p:cNvPr>
              <p:cNvSpPr txBox="1">
                <a:spLocks noRot="1" noChangeAspect="1" noMove="1" noResize="1" noEditPoints="1" noAdjustHandles="1" noChangeArrowheads="1" noChangeShapeType="1" noTextEdit="1"/>
              </p:cNvSpPr>
              <p:nvPr/>
            </p:nvSpPr>
            <p:spPr>
              <a:xfrm>
                <a:off x="780911" y="1811655"/>
                <a:ext cx="11139661" cy="307777"/>
              </a:xfrm>
              <a:prstGeom prst="rect">
                <a:avLst/>
              </a:prstGeom>
              <a:blipFill>
                <a:blip r:embed="rId3"/>
                <a:stretch>
                  <a:fillRect l="-797" t="-23077" b="-46154"/>
                </a:stretch>
              </a:blipFill>
            </p:spPr>
            <p:txBody>
              <a:bodyPr/>
              <a:lstStyle/>
              <a:p>
                <a:r>
                  <a:rPr lang="en-NL">
                    <a:noFill/>
                  </a:rPr>
                  <a:t> </a:t>
                </a:r>
              </a:p>
            </p:txBody>
          </p:sp>
        </mc:Fallback>
      </mc:AlternateContent>
      <p:sp>
        <p:nvSpPr>
          <p:cNvPr id="6" name="Down Arrow 5">
            <a:extLst>
              <a:ext uri="{FF2B5EF4-FFF2-40B4-BE49-F238E27FC236}">
                <a16:creationId xmlns:a16="http://schemas.microsoft.com/office/drawing/2014/main" id="{C128EDDE-B57E-CA22-71D5-B8DACF95526E}"/>
              </a:ext>
            </a:extLst>
          </p:cNvPr>
          <p:cNvSpPr/>
          <p:nvPr/>
        </p:nvSpPr>
        <p:spPr>
          <a:xfrm>
            <a:off x="5533121" y="1354914"/>
            <a:ext cx="373770" cy="305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01327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82BD-51E3-8BEE-E3EE-196A50888128}"/>
              </a:ext>
            </a:extLst>
          </p:cNvPr>
          <p:cNvSpPr>
            <a:spLocks noGrp="1"/>
          </p:cNvSpPr>
          <p:nvPr>
            <p:ph type="title"/>
          </p:nvPr>
        </p:nvSpPr>
        <p:spPr>
          <a:xfrm>
            <a:off x="838200" y="365126"/>
            <a:ext cx="10515600" cy="517744"/>
          </a:xfrm>
        </p:spPr>
        <p:txBody>
          <a:bodyPr>
            <a:normAutofit/>
          </a:bodyPr>
          <a:lstStyle/>
          <a:p>
            <a:r>
              <a:rPr lang="nl-NL" sz="2400" b="1" dirty="0"/>
              <a:t>Approach</a:t>
            </a:r>
            <a:endParaRPr lang="en-NL" sz="2400" b="1" dirty="0"/>
          </a:p>
        </p:txBody>
      </p:sp>
      <p:sp>
        <p:nvSpPr>
          <p:cNvPr id="3" name="Content Placeholder 2">
            <a:extLst>
              <a:ext uri="{FF2B5EF4-FFF2-40B4-BE49-F238E27FC236}">
                <a16:creationId xmlns:a16="http://schemas.microsoft.com/office/drawing/2014/main" id="{53716164-66CF-03B5-7229-DC3ECFF57791}"/>
              </a:ext>
            </a:extLst>
          </p:cNvPr>
          <p:cNvSpPr>
            <a:spLocks noGrp="1"/>
          </p:cNvSpPr>
          <p:nvPr>
            <p:ph idx="1"/>
          </p:nvPr>
        </p:nvSpPr>
        <p:spPr>
          <a:xfrm>
            <a:off x="838200" y="974470"/>
            <a:ext cx="10515600" cy="5202493"/>
          </a:xfrm>
        </p:spPr>
        <p:txBody>
          <a:bodyPr>
            <a:normAutofit/>
          </a:bodyPr>
          <a:lstStyle/>
          <a:p>
            <a:pPr marL="457200" indent="-457200">
              <a:buAutoNum type="arabicParenR"/>
            </a:pPr>
            <a:r>
              <a:rPr lang="en-GB" sz="2000" dirty="0"/>
              <a:t>Run </a:t>
            </a:r>
            <a:r>
              <a:rPr lang="en-GB" sz="2000" i="1" dirty="0"/>
              <a:t>f</a:t>
            </a:r>
            <a:r>
              <a:rPr lang="en-GB" sz="2000" dirty="0"/>
              <a:t> with a large range of possible inputs and parameters and collect </a:t>
            </a:r>
            <a:r>
              <a:rPr lang="en-GB" sz="2000" b="1" dirty="0"/>
              <a:t>Z</a:t>
            </a:r>
            <a:endParaRPr lang="en-GB" sz="2000" dirty="0"/>
          </a:p>
          <a:p>
            <a:pPr marL="457200" indent="-457200">
              <a:buAutoNum type="arabicParenR"/>
            </a:pPr>
            <a:r>
              <a:rPr lang="en-GB" sz="2000" dirty="0"/>
              <a:t>Train </a:t>
            </a:r>
            <a:r>
              <a:rPr lang="en-GB" sz="2000" i="1" dirty="0"/>
              <a:t>F</a:t>
            </a:r>
            <a:r>
              <a:rPr lang="en-GB" sz="2000" dirty="0"/>
              <a:t> on this data set</a:t>
            </a:r>
          </a:p>
          <a:p>
            <a:pPr marL="457200" indent="-457200">
              <a:buAutoNum type="arabicParenR"/>
            </a:pPr>
            <a:r>
              <a:rPr lang="en-GB" sz="2000" dirty="0"/>
              <a:t>Validation: run </a:t>
            </a:r>
            <a:r>
              <a:rPr lang="en-GB" sz="2000" i="1" dirty="0"/>
              <a:t>F </a:t>
            </a:r>
            <a:r>
              <a:rPr lang="en-GB" sz="2000" dirty="0"/>
              <a:t>and validate against </a:t>
            </a:r>
            <a:r>
              <a:rPr lang="en-GB" sz="2000" i="1" dirty="0"/>
              <a:t>f</a:t>
            </a:r>
            <a:r>
              <a:rPr lang="en-GB" sz="2000" dirty="0"/>
              <a:t> for other inputs and parameters</a:t>
            </a:r>
          </a:p>
          <a:p>
            <a:pPr marL="457200" indent="-457200">
              <a:buAutoNum type="arabicParenR"/>
            </a:pPr>
            <a:endParaRPr lang="en-GB" sz="2000" dirty="0"/>
          </a:p>
          <a:p>
            <a:pPr marL="0" indent="0">
              <a:buNone/>
            </a:pPr>
            <a:r>
              <a:rPr lang="en-GB" sz="2000" dirty="0"/>
              <a:t>Some </a:t>
            </a:r>
            <a:r>
              <a:rPr lang="en-GB" sz="2000" dirty="0" err="1"/>
              <a:t>thoughs</a:t>
            </a:r>
            <a:r>
              <a:rPr lang="en-GB" sz="2000" dirty="0"/>
              <a:t>:</a:t>
            </a:r>
          </a:p>
          <a:p>
            <a:pPr>
              <a:buFontTx/>
              <a:buChar char="-"/>
            </a:pPr>
            <a:r>
              <a:rPr lang="en-GB" sz="2000" dirty="0"/>
              <a:t>In the end a universal approach is needed as well as universal software (we have universal software for </a:t>
            </a:r>
            <a:r>
              <a:rPr lang="en-GB" sz="2000" i="1" dirty="0"/>
              <a:t>f</a:t>
            </a:r>
            <a:r>
              <a:rPr lang="en-GB" sz="2000" dirty="0"/>
              <a:t>), but this is of course not feasible in a short thesis project – but try to approach it from this general perspective</a:t>
            </a:r>
          </a:p>
          <a:p>
            <a:pPr>
              <a:buFontTx/>
              <a:buChar char="-"/>
            </a:pPr>
            <a:r>
              <a:rPr lang="en-GB" sz="2000" dirty="0"/>
              <a:t>Options for case models </a:t>
            </a:r>
            <a:r>
              <a:rPr lang="en-GB" sz="2000" i="1" dirty="0"/>
              <a:t>f </a:t>
            </a:r>
            <a:r>
              <a:rPr lang="en-GB" sz="2000" dirty="0"/>
              <a:t>include (we have these available):</a:t>
            </a:r>
          </a:p>
          <a:p>
            <a:pPr lvl="1">
              <a:buFontTx/>
              <a:buChar char="-"/>
            </a:pPr>
            <a:r>
              <a:rPr lang="en-GB" sz="1600" i="1" dirty="0"/>
              <a:t>Local models (no spatial interaction)</a:t>
            </a:r>
          </a:p>
          <a:p>
            <a:pPr lvl="1">
              <a:buFontTx/>
              <a:buChar char="-"/>
            </a:pPr>
            <a:r>
              <a:rPr lang="en-GB" sz="1600" i="1" dirty="0"/>
              <a:t>Cellular automata (e.g. game of life, land use change, forest fire)</a:t>
            </a:r>
          </a:p>
          <a:p>
            <a:pPr lvl="1">
              <a:buFontTx/>
              <a:buChar char="-"/>
            </a:pPr>
            <a:r>
              <a:rPr lang="en-GB" sz="1600" i="1" dirty="0"/>
              <a:t>Hydrology (spatial interaction over a drainage network)</a:t>
            </a:r>
          </a:p>
        </p:txBody>
      </p:sp>
    </p:spTree>
    <p:extLst>
      <p:ext uri="{BB962C8B-B14F-4D97-AF65-F5344CB8AC3E}">
        <p14:creationId xmlns:p14="http://schemas.microsoft.com/office/powerpoint/2010/main" val="213201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497</Words>
  <Application>Microsoft Office PowerPoint</Application>
  <PresentationFormat>Widescreen</PresentationFormat>
  <Paragraphs>35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Cambria Math</vt:lpstr>
      <vt:lpstr>Office Theme</vt:lpstr>
      <vt:lpstr>Universal simulation models: machine learning representations of large scale, high resolution, numerical models </vt:lpstr>
      <vt:lpstr>Numerical simulation models in geography (raster based, regular discretization)</vt:lpstr>
      <vt:lpstr>Objective: identify F that results in the same behaviour of Z over time and space</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simulation models: machine learning representations of large scale, high resolution, numerical models</dc:title>
  <dc:creator>Karssenberg, D.J. (Derek)</dc:creator>
  <cp:lastModifiedBy>Eikelder, H.R.A. ten (Rick)</cp:lastModifiedBy>
  <cp:revision>7</cp:revision>
  <dcterms:created xsi:type="dcterms:W3CDTF">2023-04-14T14:14:15Z</dcterms:created>
  <dcterms:modified xsi:type="dcterms:W3CDTF">2023-04-21T14:10:10Z</dcterms:modified>
</cp:coreProperties>
</file>