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02" r:id="rId2"/>
  </p:sldMasterIdLst>
  <p:notesMasterIdLst>
    <p:notesMasterId r:id="rId19"/>
  </p:notesMasterIdLst>
  <p:handoutMasterIdLst>
    <p:handoutMasterId r:id="rId20"/>
  </p:handoutMasterIdLst>
  <p:sldIdLst>
    <p:sldId id="362" r:id="rId3"/>
    <p:sldId id="386" r:id="rId4"/>
    <p:sldId id="384" r:id="rId5"/>
    <p:sldId id="385" r:id="rId6"/>
    <p:sldId id="367" r:id="rId7"/>
    <p:sldId id="341" r:id="rId8"/>
    <p:sldId id="352" r:id="rId9"/>
    <p:sldId id="375" r:id="rId10"/>
    <p:sldId id="376" r:id="rId11"/>
    <p:sldId id="380" r:id="rId12"/>
    <p:sldId id="339" r:id="rId13"/>
    <p:sldId id="382" r:id="rId14"/>
    <p:sldId id="383" r:id="rId15"/>
    <p:sldId id="381" r:id="rId16"/>
    <p:sldId id="372" r:id="rId17"/>
    <p:sldId id="279" r:id="rId18"/>
  </p:sldIdLst>
  <p:sldSz cx="12192000" cy="6858000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8137"/>
    <a:srgbClr val="860000"/>
    <a:srgbClr val="1B3F5B"/>
    <a:srgbClr val="00B0F0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EA51A-F66C-4B3D-8CA2-EC5547C8B5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2AAB1-BDF9-45A5-B90D-6FFFB796CEB8}">
      <dgm:prSet custT="1"/>
      <dgm:spPr>
        <a:xfrm>
          <a:off x="4822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b="0" dirty="0">
              <a:solidFill>
                <a:schemeClr val="tx1"/>
              </a:solidFill>
            </a:rPr>
            <a:t>Nested Looping</a:t>
          </a:r>
          <a:endParaRPr lang="en-US" sz="2400" b="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9B2D50A-AE9B-4A80-A586-AE6147E118E7}" type="parTrans" cxnId="{938E2EA0-CDB9-4C7C-9592-D3BA227E920E}">
      <dgm:prSet/>
      <dgm:spPr/>
      <dgm:t>
        <a:bodyPr/>
        <a:lstStyle/>
        <a:p>
          <a:endParaRPr lang="en-US"/>
        </a:p>
      </dgm:t>
    </dgm:pt>
    <dgm:pt modelId="{A03E38F5-0F1F-493D-BF26-771C06FE2A99}" type="sibTrans" cxnId="{938E2EA0-CDB9-4C7C-9592-D3BA227E920E}">
      <dgm:prSet/>
      <dgm:spPr/>
      <dgm:t>
        <a:bodyPr/>
        <a:lstStyle/>
        <a:p>
          <a:endParaRPr lang="en-US"/>
        </a:p>
      </dgm:t>
    </dgm:pt>
    <dgm:pt modelId="{8636D3D0-E7A0-4A6B-9F7A-8E28903FCA53}">
      <dgm:prSet custT="1"/>
      <dgm:spPr>
        <a:xfrm>
          <a:off x="2218536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8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n-US" sz="24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Syntax</a:t>
          </a:r>
          <a:endParaRPr lang="en-US" sz="24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3483E18-FE43-4751-A6B5-0588C1F6DB5C}" type="parTrans" cxnId="{3AE1666D-2CD3-4EE2-85D9-A655662D1E63}">
      <dgm:prSet/>
      <dgm:spPr/>
      <dgm:t>
        <a:bodyPr/>
        <a:lstStyle/>
        <a:p>
          <a:endParaRPr lang="en-US"/>
        </a:p>
      </dgm:t>
    </dgm:pt>
    <dgm:pt modelId="{52EA5179-9685-45C0-B897-474CD2B1456B}" type="sibTrans" cxnId="{3AE1666D-2CD3-4EE2-85D9-A655662D1E63}">
      <dgm:prSet/>
      <dgm:spPr/>
      <dgm:t>
        <a:bodyPr/>
        <a:lstStyle/>
        <a:p>
          <a:endParaRPr lang="en-US"/>
        </a:p>
      </dgm:t>
    </dgm:pt>
    <dgm:pt modelId="{E81BBABC-741E-47BF-A8F6-1719207D5ED5}">
      <dgm:prSet custT="1"/>
      <dgm:spPr>
        <a:xfrm>
          <a:off x="4432250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Working</a:t>
          </a:r>
        </a:p>
      </dgm:t>
    </dgm:pt>
    <dgm:pt modelId="{593BFC34-7FDD-436D-AAE9-02502B5A8175}" type="parTrans" cxnId="{0529986C-5824-4413-9EFE-1CCCCBF7A952}">
      <dgm:prSet/>
      <dgm:spPr/>
      <dgm:t>
        <a:bodyPr/>
        <a:lstStyle/>
        <a:p>
          <a:endParaRPr lang="en-US"/>
        </a:p>
      </dgm:t>
    </dgm:pt>
    <dgm:pt modelId="{1BEBE766-9433-4F46-B729-76C6FAFE70DF}" type="sibTrans" cxnId="{0529986C-5824-4413-9EFE-1CCCCBF7A952}">
      <dgm:prSet/>
      <dgm:spPr/>
      <dgm:t>
        <a:bodyPr/>
        <a:lstStyle/>
        <a:p>
          <a:endParaRPr lang="en-US"/>
        </a:p>
      </dgm:t>
    </dgm:pt>
    <dgm:pt modelId="{7A2C61C3-8C35-4B08-8477-C299F430BA6F}">
      <dgm:prSet custT="1"/>
      <dgm:spPr>
        <a:xfrm>
          <a:off x="6645964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Examples</a:t>
          </a:r>
        </a:p>
      </dgm:t>
    </dgm:pt>
    <dgm:pt modelId="{CB877047-C215-4C92-A0DD-0E674399171C}" type="parTrans" cxnId="{333D9950-08AB-4F30-9BCC-B17AA64F9C61}">
      <dgm:prSet/>
      <dgm:spPr/>
      <dgm:t>
        <a:bodyPr/>
        <a:lstStyle/>
        <a:p>
          <a:endParaRPr lang="en-US"/>
        </a:p>
      </dgm:t>
    </dgm:pt>
    <dgm:pt modelId="{03D23E09-34C5-4D66-AFC8-7D6A566CEB85}" type="sibTrans" cxnId="{333D9950-08AB-4F30-9BCC-B17AA64F9C61}">
      <dgm:prSet/>
      <dgm:spPr/>
      <dgm:t>
        <a:bodyPr/>
        <a:lstStyle/>
        <a:p>
          <a:endParaRPr lang="en-US"/>
        </a:p>
      </dgm:t>
    </dgm:pt>
    <dgm:pt modelId="{162E2935-A6D5-475C-96AB-E565C34340D5}" type="pres">
      <dgm:prSet presAssocID="{FD5EA51A-F66C-4B3D-8CA2-EC5547C8B5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2D3DB-0524-47DC-8AAD-F96127B6FE54}" type="pres">
      <dgm:prSet presAssocID="{FD5EA51A-F66C-4B3D-8CA2-EC5547C8B5CB}" presName="arrow" presStyleLbl="bgShp" presStyleIdx="0" presStyleCnt="1" custScaleX="117647" custLinFactNeighborX="542" custLinFactNeighborY="8370"/>
      <dgm:spPr>
        <a:xfrm>
          <a:off x="822959" y="0"/>
          <a:ext cx="9326880" cy="4525963"/>
        </a:xfrm>
        <a:prstGeom prst="rightArrow">
          <a:avLst/>
        </a:prstGeom>
        <a:solidFill>
          <a:schemeClr val="accent2">
            <a:lumMod val="50000"/>
          </a:schemeClr>
        </a:solidFill>
        <a:ln>
          <a:noFill/>
        </a:ln>
        <a:effectLst/>
      </dgm:spPr>
    </dgm:pt>
    <dgm:pt modelId="{C9CA4A9C-6B85-4F1C-AB0C-B887C3AE402D}" type="pres">
      <dgm:prSet presAssocID="{FD5EA51A-F66C-4B3D-8CA2-EC5547C8B5CB}" presName="linearProcess" presStyleCnt="0"/>
      <dgm:spPr/>
    </dgm:pt>
    <dgm:pt modelId="{194C694B-B289-4DFE-9BE5-A9E174C5D70D}" type="pres">
      <dgm:prSet presAssocID="{C852AAB1-BDF9-45A5-B90D-6FFFB796CEB8}" presName="textNode" presStyleLbl="node1" presStyleIdx="0" presStyleCnt="4" custScaleX="65487" custScaleY="39241" custLinFactNeighborX="1774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98B6E05-8FF5-419F-BEBA-2090DADD5072}" type="pres">
      <dgm:prSet presAssocID="{A03E38F5-0F1F-493D-BF26-771C06FE2A99}" presName="sibTrans" presStyleCnt="0"/>
      <dgm:spPr/>
    </dgm:pt>
    <dgm:pt modelId="{70358FE6-FC06-42C3-A5D9-CA1BF17C6E50}" type="pres">
      <dgm:prSet presAssocID="{8636D3D0-E7A0-4A6B-9F7A-8E28903FCA53}" presName="textNode" presStyleLbl="node1" presStyleIdx="1" presStyleCnt="4" custScaleX="75493" custScaleY="44531" custLinFactNeighborX="-40570" custLinFactNeighborY="72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55CAAE7-B224-4398-AB42-0553E990A756}" type="pres">
      <dgm:prSet presAssocID="{52EA5179-9685-45C0-B897-474CD2B1456B}" presName="sibTrans" presStyleCnt="0"/>
      <dgm:spPr/>
    </dgm:pt>
    <dgm:pt modelId="{A2321190-82C4-4863-AE02-2B799C547A61}" type="pres">
      <dgm:prSet presAssocID="{E81BBABC-741E-47BF-A8F6-1719207D5ED5}" presName="textNode" presStyleLbl="node1" presStyleIdx="2" presStyleCnt="4" custScaleX="89426" custScaleY="43409" custLinFactNeighborX="-91808" custLinFactNeighborY="144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927BA9A-ECCA-437D-B347-8D75E7DE5CCC}" type="pres">
      <dgm:prSet presAssocID="{1BEBE766-9433-4F46-B729-76C6FAFE70DF}" presName="sibTrans" presStyleCnt="0"/>
      <dgm:spPr/>
    </dgm:pt>
    <dgm:pt modelId="{8A824044-236F-4A77-AFFD-9BA491A1BA9B}" type="pres">
      <dgm:prSet presAssocID="{7A2C61C3-8C35-4B08-8477-C299F430BA6F}" presName="textNode" presStyleLbl="node1" presStyleIdx="3" presStyleCnt="4" custScaleX="79000" custScaleY="46295" custLinFactX="-8185" custLinFactNeighborX="-100000" custLinFactNeighborY="288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CCEAA04-19E1-4ECA-811C-7A238E7EFE4E}" type="presOf" srcId="{8636D3D0-E7A0-4A6B-9F7A-8E28903FCA53}" destId="{70358FE6-FC06-42C3-A5D9-CA1BF17C6E50}" srcOrd="0" destOrd="0" presId="urn:microsoft.com/office/officeart/2005/8/layout/hProcess9"/>
    <dgm:cxn modelId="{71FC22FF-F461-4DF1-9AF1-31F0751589D6}" type="presOf" srcId="{C852AAB1-BDF9-45A5-B90D-6FFFB796CEB8}" destId="{194C694B-B289-4DFE-9BE5-A9E174C5D70D}" srcOrd="0" destOrd="0" presId="urn:microsoft.com/office/officeart/2005/8/layout/hProcess9"/>
    <dgm:cxn modelId="{3AE1666D-2CD3-4EE2-85D9-A655662D1E63}" srcId="{FD5EA51A-F66C-4B3D-8CA2-EC5547C8B5CB}" destId="{8636D3D0-E7A0-4A6B-9F7A-8E28903FCA53}" srcOrd="1" destOrd="0" parTransId="{D3483E18-FE43-4751-A6B5-0588C1F6DB5C}" sibTransId="{52EA5179-9685-45C0-B897-474CD2B1456B}"/>
    <dgm:cxn modelId="{333D9950-08AB-4F30-9BCC-B17AA64F9C61}" srcId="{FD5EA51A-F66C-4B3D-8CA2-EC5547C8B5CB}" destId="{7A2C61C3-8C35-4B08-8477-C299F430BA6F}" srcOrd="3" destOrd="0" parTransId="{CB877047-C215-4C92-A0DD-0E674399171C}" sibTransId="{03D23E09-34C5-4D66-AFC8-7D6A566CEB85}"/>
    <dgm:cxn modelId="{0529986C-5824-4413-9EFE-1CCCCBF7A952}" srcId="{FD5EA51A-F66C-4B3D-8CA2-EC5547C8B5CB}" destId="{E81BBABC-741E-47BF-A8F6-1719207D5ED5}" srcOrd="2" destOrd="0" parTransId="{593BFC34-7FDD-436D-AAE9-02502B5A8175}" sibTransId="{1BEBE766-9433-4F46-B729-76C6FAFE70DF}"/>
    <dgm:cxn modelId="{938E2EA0-CDB9-4C7C-9592-D3BA227E920E}" srcId="{FD5EA51A-F66C-4B3D-8CA2-EC5547C8B5CB}" destId="{C852AAB1-BDF9-45A5-B90D-6FFFB796CEB8}" srcOrd="0" destOrd="0" parTransId="{69B2D50A-AE9B-4A80-A586-AE6147E118E7}" sibTransId="{A03E38F5-0F1F-493D-BF26-771C06FE2A99}"/>
    <dgm:cxn modelId="{6F0CE474-1FD5-4506-A4D9-5025ADB38A58}" type="presOf" srcId="{FD5EA51A-F66C-4B3D-8CA2-EC5547C8B5CB}" destId="{162E2935-A6D5-475C-96AB-E565C34340D5}" srcOrd="0" destOrd="0" presId="urn:microsoft.com/office/officeart/2005/8/layout/hProcess9"/>
    <dgm:cxn modelId="{B01D15C6-CB18-41AF-93CB-4275F72D986B}" type="presOf" srcId="{E81BBABC-741E-47BF-A8F6-1719207D5ED5}" destId="{A2321190-82C4-4863-AE02-2B799C547A61}" srcOrd="0" destOrd="0" presId="urn:microsoft.com/office/officeart/2005/8/layout/hProcess9"/>
    <dgm:cxn modelId="{6FB8E729-E040-40D9-BFF1-B4B1C0245580}" type="presOf" srcId="{7A2C61C3-8C35-4B08-8477-C299F430BA6F}" destId="{8A824044-236F-4A77-AFFD-9BA491A1BA9B}" srcOrd="0" destOrd="0" presId="urn:microsoft.com/office/officeart/2005/8/layout/hProcess9"/>
    <dgm:cxn modelId="{01B07E06-56D3-42D0-91D0-6504F4BA92F0}" type="presParOf" srcId="{162E2935-A6D5-475C-96AB-E565C34340D5}" destId="{1E22D3DB-0524-47DC-8AAD-F96127B6FE54}" srcOrd="0" destOrd="0" presId="urn:microsoft.com/office/officeart/2005/8/layout/hProcess9"/>
    <dgm:cxn modelId="{614AFE67-124A-4223-BF40-FBBFAFB73B00}" type="presParOf" srcId="{162E2935-A6D5-475C-96AB-E565C34340D5}" destId="{C9CA4A9C-6B85-4F1C-AB0C-B887C3AE402D}" srcOrd="1" destOrd="0" presId="urn:microsoft.com/office/officeart/2005/8/layout/hProcess9"/>
    <dgm:cxn modelId="{440E7C26-488A-4D7D-88C2-988842247C63}" type="presParOf" srcId="{C9CA4A9C-6B85-4F1C-AB0C-B887C3AE402D}" destId="{194C694B-B289-4DFE-9BE5-A9E174C5D70D}" srcOrd="0" destOrd="0" presId="urn:microsoft.com/office/officeart/2005/8/layout/hProcess9"/>
    <dgm:cxn modelId="{65FE7365-F5F5-426A-98B4-6A5C7315446E}" type="presParOf" srcId="{C9CA4A9C-6B85-4F1C-AB0C-B887C3AE402D}" destId="{598B6E05-8FF5-419F-BEBA-2090DADD5072}" srcOrd="1" destOrd="0" presId="urn:microsoft.com/office/officeart/2005/8/layout/hProcess9"/>
    <dgm:cxn modelId="{ECC600C4-6BCD-47D5-9BA7-E15428BA4C4D}" type="presParOf" srcId="{C9CA4A9C-6B85-4F1C-AB0C-B887C3AE402D}" destId="{70358FE6-FC06-42C3-A5D9-CA1BF17C6E50}" srcOrd="2" destOrd="0" presId="urn:microsoft.com/office/officeart/2005/8/layout/hProcess9"/>
    <dgm:cxn modelId="{132A06DB-2B1D-4A13-9BB4-867DF04E8A8F}" type="presParOf" srcId="{C9CA4A9C-6B85-4F1C-AB0C-B887C3AE402D}" destId="{455CAAE7-B224-4398-AB42-0553E990A756}" srcOrd="3" destOrd="0" presId="urn:microsoft.com/office/officeart/2005/8/layout/hProcess9"/>
    <dgm:cxn modelId="{B859D6CE-36D9-42A9-BED6-645C5FFCFC3B}" type="presParOf" srcId="{C9CA4A9C-6B85-4F1C-AB0C-B887C3AE402D}" destId="{A2321190-82C4-4863-AE02-2B799C547A61}" srcOrd="4" destOrd="0" presId="urn:microsoft.com/office/officeart/2005/8/layout/hProcess9"/>
    <dgm:cxn modelId="{543225E6-7A7E-4168-985C-311A0F1C562D}" type="presParOf" srcId="{C9CA4A9C-6B85-4F1C-AB0C-B887C3AE402D}" destId="{E927BA9A-ECCA-437D-B347-8D75E7DE5CCC}" srcOrd="5" destOrd="0" presId="urn:microsoft.com/office/officeart/2005/8/layout/hProcess9"/>
    <dgm:cxn modelId="{FFB62325-FFC7-4F6D-83D9-5F6B7CAD0DD7}" type="presParOf" srcId="{C9CA4A9C-6B85-4F1C-AB0C-B887C3AE402D}" destId="{8A824044-236F-4A77-AFFD-9BA491A1BA9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6C22A-54E3-4D1B-AB6F-30D02F604542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C17E41-E877-4625-869E-97BC467FB50B}">
      <dgm:prSet phldrT="[Text]" custT="1"/>
      <dgm:spPr>
        <a:solidFill>
          <a:srgbClr val="ED8137"/>
        </a:solidFill>
        <a:ln>
          <a:solidFill>
            <a:schemeClr val="accent1"/>
          </a:solidFill>
        </a:ln>
      </dgm:spPr>
      <dgm:t>
        <a:bodyPr/>
        <a:lstStyle/>
        <a:p>
          <a:pPr algn="just"/>
          <a:r>
            <a:rPr lang="en-US" sz="2000" dirty="0">
              <a:solidFill>
                <a:schemeClr val="tx1"/>
              </a:solidFill>
            </a:rPr>
            <a:t>A loop within another loop is called nested loop. C programming language supports nesting of one loop inside another. We can define any number of loops inside another loop. And also have any number of nesting level.</a:t>
          </a:r>
          <a:r>
            <a:rPr lang="en-US" sz="2400" dirty="0">
              <a:solidFill>
                <a:schemeClr val="tx1"/>
              </a:solidFill>
            </a:rPr>
            <a:t>. </a:t>
          </a:r>
          <a:endParaRPr lang="en-US" sz="24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B1D78B4-8701-4907-822F-E58C835DCD9F}" type="parTrans" cxnId="{2E0784DC-EFD4-4BEE-ADFC-F6DBC4BFE618}">
      <dgm:prSet/>
      <dgm:spPr/>
      <dgm:t>
        <a:bodyPr/>
        <a:lstStyle/>
        <a:p>
          <a:endParaRPr lang="en-US"/>
        </a:p>
      </dgm:t>
    </dgm:pt>
    <dgm:pt modelId="{D673935C-677E-4214-8EF5-72429AFA300A}" type="sibTrans" cxnId="{2E0784DC-EFD4-4BEE-ADFC-F6DBC4BFE618}">
      <dgm:prSet/>
      <dgm:spPr/>
      <dgm:t>
        <a:bodyPr/>
        <a:lstStyle/>
        <a:p>
          <a:endParaRPr lang="en-US"/>
        </a:p>
      </dgm:t>
    </dgm:pt>
    <dgm:pt modelId="{A9C55C1D-BEB4-413E-9712-63D64FCCE92B}" type="pres">
      <dgm:prSet presAssocID="{EE16C22A-54E3-4D1B-AB6F-30D02F6045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B231C-2A75-4822-9A3A-1907D7BC6BA4}" type="pres">
      <dgm:prSet presAssocID="{DBC17E41-E877-4625-869E-97BC467FB50B}" presName="parentLin" presStyleCnt="0"/>
      <dgm:spPr/>
    </dgm:pt>
    <dgm:pt modelId="{23B7DDB7-C304-42EC-A754-A23114F4A7C5}" type="pres">
      <dgm:prSet presAssocID="{DBC17E41-E877-4625-869E-97BC467FB50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6998537-B21C-4E36-B02B-9C781D395043}" type="pres">
      <dgm:prSet presAssocID="{DBC17E41-E877-4625-869E-97BC467FB50B}" presName="parentText" presStyleLbl="node1" presStyleIdx="0" presStyleCnt="1" custScaleX="126002" custScaleY="85142" custLinFactNeighborX="-22624" custLinFactNeighborY="-45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D0BFA-B151-47AC-BBFC-E9BB2A4B5A35}" type="pres">
      <dgm:prSet presAssocID="{DBC17E41-E877-4625-869E-97BC467FB50B}" presName="negativeSpace" presStyleCnt="0"/>
      <dgm:spPr/>
    </dgm:pt>
    <dgm:pt modelId="{67445B82-EA8F-48F5-B904-9ED3701BEA80}" type="pres">
      <dgm:prSet presAssocID="{DBC17E41-E877-4625-869E-97BC467FB50B}" presName="childText" presStyleLbl="conFgAcc1" presStyleIdx="0" presStyleCnt="1">
        <dgm:presLayoutVars>
          <dgm:bulletEnabled val="1"/>
        </dgm:presLayoutVars>
      </dgm:prSet>
      <dgm:spPr>
        <a:solidFill>
          <a:schemeClr val="accent2">
            <a:lumMod val="50000"/>
            <a:alpha val="90000"/>
          </a:schemeClr>
        </a:solidFill>
      </dgm:spPr>
    </dgm:pt>
  </dgm:ptLst>
  <dgm:cxnLst>
    <dgm:cxn modelId="{02BE1F37-C4D6-4672-8502-D010B96C68B3}" type="presOf" srcId="{EE16C22A-54E3-4D1B-AB6F-30D02F604542}" destId="{A9C55C1D-BEB4-413E-9712-63D64FCCE92B}" srcOrd="0" destOrd="0" presId="urn:microsoft.com/office/officeart/2005/8/layout/list1"/>
    <dgm:cxn modelId="{129D5595-3B97-4F16-877A-FEFF3D6C0A20}" type="presOf" srcId="{DBC17E41-E877-4625-869E-97BC467FB50B}" destId="{23B7DDB7-C304-42EC-A754-A23114F4A7C5}" srcOrd="0" destOrd="0" presId="urn:microsoft.com/office/officeart/2005/8/layout/list1"/>
    <dgm:cxn modelId="{2E0784DC-EFD4-4BEE-ADFC-F6DBC4BFE618}" srcId="{EE16C22A-54E3-4D1B-AB6F-30D02F604542}" destId="{DBC17E41-E877-4625-869E-97BC467FB50B}" srcOrd="0" destOrd="0" parTransId="{BB1D78B4-8701-4907-822F-E58C835DCD9F}" sibTransId="{D673935C-677E-4214-8EF5-72429AFA300A}"/>
    <dgm:cxn modelId="{F2A4EE0F-524A-4327-B288-8D1C4B5A2D49}" type="presOf" srcId="{DBC17E41-E877-4625-869E-97BC467FB50B}" destId="{E6998537-B21C-4E36-B02B-9C781D395043}" srcOrd="1" destOrd="0" presId="urn:microsoft.com/office/officeart/2005/8/layout/list1"/>
    <dgm:cxn modelId="{BC2F4509-A08A-42C7-8286-951A75AD9779}" type="presParOf" srcId="{A9C55C1D-BEB4-413E-9712-63D64FCCE92B}" destId="{FB9B231C-2A75-4822-9A3A-1907D7BC6BA4}" srcOrd="0" destOrd="0" presId="urn:microsoft.com/office/officeart/2005/8/layout/list1"/>
    <dgm:cxn modelId="{D479EBCB-34FE-4CAB-A1E2-78C63B694599}" type="presParOf" srcId="{FB9B231C-2A75-4822-9A3A-1907D7BC6BA4}" destId="{23B7DDB7-C304-42EC-A754-A23114F4A7C5}" srcOrd="0" destOrd="0" presId="urn:microsoft.com/office/officeart/2005/8/layout/list1"/>
    <dgm:cxn modelId="{7A29CA5A-9ABB-4CC9-B9CE-E0CE4BC36BED}" type="presParOf" srcId="{FB9B231C-2A75-4822-9A3A-1907D7BC6BA4}" destId="{E6998537-B21C-4E36-B02B-9C781D395043}" srcOrd="1" destOrd="0" presId="urn:microsoft.com/office/officeart/2005/8/layout/list1"/>
    <dgm:cxn modelId="{D32D6CDE-569B-44F2-B438-2A01DF00C6A1}" type="presParOf" srcId="{A9C55C1D-BEB4-413E-9712-63D64FCCE92B}" destId="{793D0BFA-B151-47AC-BBFC-E9BB2A4B5A35}" srcOrd="1" destOrd="0" presId="urn:microsoft.com/office/officeart/2005/8/layout/list1"/>
    <dgm:cxn modelId="{FA1D9C5E-41BE-46BB-8285-4A7DDB69D33F}" type="presParOf" srcId="{A9C55C1D-BEB4-413E-9712-63D64FCCE92B}" destId="{67445B82-EA8F-48F5-B904-9ED3701BEA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D3DB-0524-47DC-8AAD-F96127B6FE54}">
      <dsp:nvSpPr>
        <dsp:cNvPr id="0" name=""/>
        <dsp:cNvSpPr/>
      </dsp:nvSpPr>
      <dsp:spPr>
        <a:xfrm>
          <a:off x="5" y="0"/>
          <a:ext cx="11306873" cy="4099243"/>
        </a:xfrm>
        <a:prstGeom prst="rightArrow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C694B-B289-4DFE-9BE5-A9E174C5D70D}">
      <dsp:nvSpPr>
        <dsp:cNvPr id="0" name=""/>
        <dsp:cNvSpPr/>
      </dsp:nvSpPr>
      <dsp:spPr>
        <a:xfrm>
          <a:off x="66433" y="1727904"/>
          <a:ext cx="2175798" cy="643433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>
              <a:solidFill>
                <a:schemeClr val="tx1"/>
              </a:solidFill>
            </a:rPr>
            <a:t>Nested Looping</a:t>
          </a:r>
          <a:endParaRPr lang="en-US" sz="2400" b="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97843" y="1759314"/>
        <a:ext cx="2112978" cy="580613"/>
      </dsp:txXfrm>
    </dsp:sp>
    <dsp:sp modelId="{70358FE6-FC06-42C3-A5D9-CA1BF17C6E50}">
      <dsp:nvSpPr>
        <dsp:cNvPr id="0" name=""/>
        <dsp:cNvSpPr/>
      </dsp:nvSpPr>
      <dsp:spPr>
        <a:xfrm>
          <a:off x="2383131" y="1696373"/>
          <a:ext cx="2508246" cy="730173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n-US" sz="24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Syntax</a:t>
          </a:r>
          <a:endParaRPr lang="en-US" sz="2400" kern="1200" dirty="0">
            <a:solidFill>
              <a:schemeClr val="tx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418775" y="1732017"/>
        <a:ext cx="2436958" cy="658885"/>
      </dsp:txXfrm>
    </dsp:sp>
    <dsp:sp modelId="{A2321190-82C4-4863-AE02-2B799C547A61}">
      <dsp:nvSpPr>
        <dsp:cNvPr id="0" name=""/>
        <dsp:cNvSpPr/>
      </dsp:nvSpPr>
      <dsp:spPr>
        <a:xfrm>
          <a:off x="5056188" y="1717394"/>
          <a:ext cx="2971169" cy="711776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Working</a:t>
          </a:r>
        </a:p>
      </dsp:txBody>
      <dsp:txXfrm>
        <a:off x="5090934" y="1752140"/>
        <a:ext cx="2901677" cy="642284"/>
      </dsp:txXfrm>
    </dsp:sp>
    <dsp:sp modelId="{8A824044-236F-4A77-AFFD-9BA491A1BA9B}">
      <dsp:nvSpPr>
        <dsp:cNvPr id="0" name=""/>
        <dsp:cNvSpPr/>
      </dsp:nvSpPr>
      <dsp:spPr>
        <a:xfrm>
          <a:off x="8065711" y="1717394"/>
          <a:ext cx="2624766" cy="759097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Examples</a:t>
          </a:r>
        </a:p>
      </dsp:txBody>
      <dsp:txXfrm>
        <a:off x="8102767" y="1754450"/>
        <a:ext cx="2550654" cy="684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45B82-EA8F-48F5-B904-9ED3701BEA80}">
      <dsp:nvSpPr>
        <dsp:cNvPr id="0" name=""/>
        <dsp:cNvSpPr/>
      </dsp:nvSpPr>
      <dsp:spPr>
        <a:xfrm>
          <a:off x="0" y="1099959"/>
          <a:ext cx="8880366" cy="1638000"/>
        </a:xfrm>
        <a:prstGeom prst="rect">
          <a:avLst/>
        </a:prstGeom>
        <a:solidFill>
          <a:schemeClr val="accent2">
            <a:lumMod val="50000"/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98537-B21C-4E36-B02B-9C781D395043}">
      <dsp:nvSpPr>
        <dsp:cNvPr id="0" name=""/>
        <dsp:cNvSpPr/>
      </dsp:nvSpPr>
      <dsp:spPr>
        <a:xfrm>
          <a:off x="343563" y="0"/>
          <a:ext cx="7832607" cy="1633704"/>
        </a:xfrm>
        <a:prstGeom prst="roundRect">
          <a:avLst/>
        </a:prstGeom>
        <a:solidFill>
          <a:srgbClr val="ED8137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60" tIns="0" rIns="234960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A loop within another loop is called nested loop. C programming language supports nesting of one loop inside another. We can define any number of loops inside another loop. And also have any number of nesting level.</a:t>
          </a:r>
          <a:r>
            <a:rPr lang="en-US" sz="2400" kern="1200" dirty="0">
              <a:solidFill>
                <a:schemeClr val="tx1"/>
              </a:solidFill>
            </a:rPr>
            <a:t>. </a:t>
          </a:r>
          <a:endParaRPr lang="en-US" sz="24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23314" y="79751"/>
        <a:ext cx="7673105" cy="147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72B6FF-4B6A-4291-94B1-1123FD2517F5}" type="datetimeFigureOut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6EC672-BA98-4EC1-A4F7-EF4962B11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466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CD1257-38F4-4821-80D9-69C43A474C67}" type="datetimeFigureOut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3955338-C2FB-4783-95E1-581F329DC1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02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DC1B6B9-6319-4B9F-B766-1C4C7CFECCB9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614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973F534-8829-4367-87F0-F0F97623380C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89FDD32F-4331-4B5B-9290-4ABCAACDF099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7DAA28DE-38F0-44CF-9F10-C73AFF4EAB9A}" type="slidenum">
              <a:rPr lang="en-US" altLang="en-US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632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7A8B2D92-B540-4237-9042-3C73C60C805A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734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A0D0147-65DB-41F6-A689-3F5CC3113C96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837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68865B8-D72D-40B7-BFAC-03C455D88CF7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5939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950E319-D7BE-44F4-A25A-C8589C982256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604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66E93F4-8020-4A46-AA5D-0B56ECB37003}" type="slidenum">
              <a:rPr lang="en-US" altLang="en-US">
                <a:cs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0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276475"/>
            <a:ext cx="72390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26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816100"/>
            <a:ext cx="33607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1816100"/>
            <a:ext cx="33607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2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37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471488" y="1508125"/>
            <a:ext cx="3800475" cy="4865688"/>
            <a:chOff x="354008" y="1131589"/>
            <a:chExt cx="2849840" cy="3649171"/>
          </a:xfrm>
        </p:grpSpPr>
        <p:sp>
          <p:nvSpPr>
            <p:cNvPr id="4" name="Rounded Rectangle 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1379" y="1347087"/>
              <a:ext cx="109518" cy="32407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rot="5400000">
              <a:off x="2593724" y="1238186"/>
              <a:ext cx="501240" cy="50235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78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3FB39FB-AB88-4122-A582-6297A0D1C0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66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3A792F8-682A-4E2B-9895-14ACD0779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10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447800"/>
            <a:ext cx="109728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400" y="609600"/>
            <a:ext cx="105664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72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E940C4A-6D59-4806-B60A-94BEFDC4C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280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92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3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9401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/>
          </p:nvPr>
        </p:nvSpPr>
        <p:spPr>
          <a:xfrm>
            <a:off x="609600" y="1219200"/>
            <a:ext cx="10972800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855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9"/>
          </p:nvPr>
        </p:nvSpPr>
        <p:spPr>
          <a:xfrm>
            <a:off x="609600" y="1219200"/>
            <a:ext cx="5218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30"/>
          </p:nvPr>
        </p:nvSpPr>
        <p:spPr>
          <a:xfrm>
            <a:off x="6366644" y="1219200"/>
            <a:ext cx="5218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0465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30"/>
          </p:nvPr>
        </p:nvSpPr>
        <p:spPr>
          <a:xfrm>
            <a:off x="4422752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31"/>
          </p:nvPr>
        </p:nvSpPr>
        <p:spPr>
          <a:xfrm>
            <a:off x="8241059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87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30"/>
          </p:nvPr>
        </p:nvSpPr>
        <p:spPr>
          <a:xfrm>
            <a:off x="3433657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1"/>
          </p:nvPr>
        </p:nvSpPr>
        <p:spPr>
          <a:xfrm>
            <a:off x="6257713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2"/>
          </p:nvPr>
        </p:nvSpPr>
        <p:spPr>
          <a:xfrm>
            <a:off x="9081769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047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5 or 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09600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881269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152938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742460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969627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/>
          </p:nvPr>
        </p:nvSpPr>
        <p:spPr>
          <a:xfrm>
            <a:off x="9695896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/>
          </p:nvPr>
        </p:nvSpPr>
        <p:spPr>
          <a:xfrm>
            <a:off x="9695896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/>
          <p:cNvSpPr>
            <a:spLocks noGrp="1"/>
          </p:cNvSpPr>
          <p:nvPr>
            <p:ph type="body" sz="quarter" idx="44"/>
          </p:nvPr>
        </p:nvSpPr>
        <p:spPr>
          <a:xfrm>
            <a:off x="61157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30"/>
          <p:cNvSpPr>
            <a:spLocks noGrp="1"/>
          </p:cNvSpPr>
          <p:nvPr>
            <p:ph type="body" sz="quarter" idx="45"/>
          </p:nvPr>
        </p:nvSpPr>
        <p:spPr>
          <a:xfrm>
            <a:off x="61157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30"/>
          <p:cNvSpPr>
            <a:spLocks noGrp="1"/>
          </p:cNvSpPr>
          <p:nvPr>
            <p:ph type="body" sz="quarter" idx="46"/>
          </p:nvPr>
        </p:nvSpPr>
        <p:spPr>
          <a:xfrm>
            <a:off x="288324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0"/>
          <p:cNvSpPr>
            <a:spLocks noGrp="1"/>
          </p:cNvSpPr>
          <p:nvPr>
            <p:ph type="body" sz="quarter" idx="47"/>
          </p:nvPr>
        </p:nvSpPr>
        <p:spPr>
          <a:xfrm>
            <a:off x="288324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48"/>
          </p:nvPr>
        </p:nvSpPr>
        <p:spPr>
          <a:xfrm>
            <a:off x="5152938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0"/>
          <p:cNvSpPr>
            <a:spLocks noGrp="1"/>
          </p:cNvSpPr>
          <p:nvPr>
            <p:ph type="body" sz="quarter" idx="49"/>
          </p:nvPr>
        </p:nvSpPr>
        <p:spPr>
          <a:xfrm>
            <a:off x="5152938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30"/>
          <p:cNvSpPr>
            <a:spLocks noGrp="1"/>
          </p:cNvSpPr>
          <p:nvPr>
            <p:ph type="body" sz="quarter" idx="50"/>
          </p:nvPr>
        </p:nvSpPr>
        <p:spPr>
          <a:xfrm>
            <a:off x="743362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30"/>
          <p:cNvSpPr>
            <a:spLocks noGrp="1"/>
          </p:cNvSpPr>
          <p:nvPr>
            <p:ph type="body" sz="quarter" idx="51"/>
          </p:nvPr>
        </p:nvSpPr>
        <p:spPr>
          <a:xfrm>
            <a:off x="743362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670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6 or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09600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/>
          </p:nvPr>
        </p:nvSpPr>
        <p:spPr>
          <a:xfrm>
            <a:off x="611199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611199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497942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2499541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34"/>
          </p:nvPr>
        </p:nvSpPr>
        <p:spPr>
          <a:xfrm>
            <a:off x="2499541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4386284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30"/>
          <p:cNvSpPr>
            <a:spLocks noGrp="1"/>
          </p:cNvSpPr>
          <p:nvPr>
            <p:ph type="body" sz="quarter" idx="36"/>
          </p:nvPr>
        </p:nvSpPr>
        <p:spPr>
          <a:xfrm>
            <a:off x="4387883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0"/>
          <p:cNvSpPr>
            <a:spLocks noGrp="1"/>
          </p:cNvSpPr>
          <p:nvPr>
            <p:ph type="body" sz="quarter" idx="37"/>
          </p:nvPr>
        </p:nvSpPr>
        <p:spPr>
          <a:xfrm>
            <a:off x="4387883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6274626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39"/>
          </p:nvPr>
        </p:nvSpPr>
        <p:spPr>
          <a:xfrm>
            <a:off x="6276225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40"/>
          </p:nvPr>
        </p:nvSpPr>
        <p:spPr>
          <a:xfrm>
            <a:off x="6276225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62968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/>
          </p:nvPr>
        </p:nvSpPr>
        <p:spPr>
          <a:xfrm>
            <a:off x="8164567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/>
          </p:nvPr>
        </p:nvSpPr>
        <p:spPr>
          <a:xfrm>
            <a:off x="8164567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10051311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30"/>
          <p:cNvSpPr>
            <a:spLocks noGrp="1"/>
          </p:cNvSpPr>
          <p:nvPr>
            <p:ph type="body" sz="quarter" idx="45"/>
          </p:nvPr>
        </p:nvSpPr>
        <p:spPr>
          <a:xfrm>
            <a:off x="10052910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0"/>
          <p:cNvSpPr>
            <a:spLocks noGrp="1"/>
          </p:cNvSpPr>
          <p:nvPr>
            <p:ph type="body" sz="quarter" idx="46"/>
          </p:nvPr>
        </p:nvSpPr>
        <p:spPr>
          <a:xfrm>
            <a:off x="10052910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609600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48"/>
          </p:nvPr>
        </p:nvSpPr>
        <p:spPr>
          <a:xfrm>
            <a:off x="611199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49"/>
          </p:nvPr>
        </p:nvSpPr>
        <p:spPr>
          <a:xfrm>
            <a:off x="611199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2497942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51"/>
          </p:nvPr>
        </p:nvSpPr>
        <p:spPr>
          <a:xfrm>
            <a:off x="2499541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52"/>
          </p:nvPr>
        </p:nvSpPr>
        <p:spPr>
          <a:xfrm>
            <a:off x="2499541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4386284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30"/>
          <p:cNvSpPr>
            <a:spLocks noGrp="1"/>
          </p:cNvSpPr>
          <p:nvPr>
            <p:ph type="body" sz="quarter" idx="54"/>
          </p:nvPr>
        </p:nvSpPr>
        <p:spPr>
          <a:xfrm>
            <a:off x="4387883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/>
          <p:cNvSpPr>
            <a:spLocks noGrp="1"/>
          </p:cNvSpPr>
          <p:nvPr>
            <p:ph type="body" sz="quarter" idx="55"/>
          </p:nvPr>
        </p:nvSpPr>
        <p:spPr>
          <a:xfrm>
            <a:off x="4387883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6274626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Text Placeholder 30"/>
          <p:cNvSpPr>
            <a:spLocks noGrp="1"/>
          </p:cNvSpPr>
          <p:nvPr>
            <p:ph type="body" sz="quarter" idx="57"/>
          </p:nvPr>
        </p:nvSpPr>
        <p:spPr>
          <a:xfrm>
            <a:off x="6276225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0"/>
          <p:cNvSpPr>
            <a:spLocks noGrp="1"/>
          </p:cNvSpPr>
          <p:nvPr>
            <p:ph type="body" sz="quarter" idx="58"/>
          </p:nvPr>
        </p:nvSpPr>
        <p:spPr>
          <a:xfrm>
            <a:off x="6276225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162968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Text Placeholder 30"/>
          <p:cNvSpPr>
            <a:spLocks noGrp="1"/>
          </p:cNvSpPr>
          <p:nvPr>
            <p:ph type="body" sz="quarter" idx="60"/>
          </p:nvPr>
        </p:nvSpPr>
        <p:spPr>
          <a:xfrm>
            <a:off x="8164567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/>
          <p:cNvSpPr>
            <a:spLocks noGrp="1"/>
          </p:cNvSpPr>
          <p:nvPr>
            <p:ph type="body" sz="quarter" idx="61"/>
          </p:nvPr>
        </p:nvSpPr>
        <p:spPr>
          <a:xfrm>
            <a:off x="8164567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10051311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4" name="Text Placeholder 30"/>
          <p:cNvSpPr>
            <a:spLocks noGrp="1"/>
          </p:cNvSpPr>
          <p:nvPr>
            <p:ph type="body" sz="quarter" idx="63"/>
          </p:nvPr>
        </p:nvSpPr>
        <p:spPr>
          <a:xfrm>
            <a:off x="10052910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64"/>
          </p:nvPr>
        </p:nvSpPr>
        <p:spPr>
          <a:xfrm>
            <a:off x="10052910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763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EE06535E-2FFA-4F54-9A57-C8818EC0176F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1050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1" y="140718"/>
            <a:ext cx="510537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094228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51071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711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475582" y="381000"/>
            <a:ext cx="51050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475228" y="140718"/>
            <a:ext cx="510537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30"/>
          </p:nvPr>
        </p:nvSpPr>
        <p:spPr>
          <a:xfrm>
            <a:off x="6473455" y="1219200"/>
            <a:ext cx="51071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252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(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BF416554-034C-4377-A77F-F70209B909A1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8380280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1" y="140718"/>
            <a:ext cx="838082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9448800" y="0"/>
            <a:ext cx="27432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83837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688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15696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720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785CB62F-EDA0-4E07-B791-7EF3D573DE67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5410067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462677" y="0"/>
            <a:ext cx="2533402" cy="3671350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462677" y="3757137"/>
            <a:ext cx="2533402" cy="3103622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9080054" y="0"/>
            <a:ext cx="2533402" cy="2531366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9080054" y="2613941"/>
            <a:ext cx="2533402" cy="4244059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30"/>
          </p:nvPr>
        </p:nvSpPr>
        <p:spPr>
          <a:xfrm>
            <a:off x="607827" y="1219200"/>
            <a:ext cx="5411839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457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and featur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382000" y="1549400"/>
            <a:ext cx="3276600" cy="3759200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4216400" y="1549400"/>
            <a:ext cx="3759200" cy="3759200"/>
          </a:xfrm>
          <a:solidFill>
            <a:schemeClr val="accent5">
              <a:alpha val="96000"/>
            </a:schemeClr>
          </a:solidFill>
        </p:spPr>
        <p:txBody>
          <a:bodyPr lIns="182880" rIns="182880"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2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righ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8ED272A9-EFF6-484E-8C46-9016E9B6E9ED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0" y="0"/>
            <a:ext cx="6858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30865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/>
          <a:lstStyle>
            <a:lvl1pPr marL="0" indent="0" algn="ctr">
              <a:buNone/>
              <a:defRPr sz="20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30865" y="3048000"/>
            <a:ext cx="4398335" cy="3200400"/>
          </a:xfrm>
        </p:spPr>
        <p:txBody>
          <a:bodyPr/>
          <a:lstStyle>
            <a:lvl1pPr marL="0" indent="0">
              <a:buFont typeface="Arial" charset="0"/>
              <a:buNone/>
              <a:defRPr sz="18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1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lef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858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7209465" y="3048000"/>
            <a:ext cx="4398335" cy="3200400"/>
          </a:xfrm>
        </p:spPr>
        <p:txBody>
          <a:bodyPr/>
          <a:lstStyle>
            <a:lvl1pPr marL="0" indent="0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5867400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/>
          <a:lstStyle>
            <a:lvl1pPr marL="0" indent="0" algn="ctr">
              <a:buNone/>
              <a:defRPr sz="20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763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7725144" cy="37338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32"/>
          </p:nvPr>
        </p:nvSpPr>
        <p:spPr>
          <a:xfrm>
            <a:off x="7725144" y="0"/>
            <a:ext cx="4466856" cy="3733800"/>
          </a:xfrm>
          <a:solidFill>
            <a:schemeClr val="accent5"/>
          </a:solidFill>
          <a:ln>
            <a:noFill/>
          </a:ln>
        </p:spPr>
        <p:txBody>
          <a:bodyPr lIns="365760" rIns="365760" anchor="ctr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2"/>
              </a:buClr>
              <a:buSzTx/>
              <a:buFont typeface="Arial" charset="0"/>
              <a:buNone/>
              <a:tabLst/>
              <a:defRPr sz="2000" b="0" i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652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2EF5A31A-4516-4189-B502-6E431484F717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248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823484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5035720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247956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9460191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1267389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34755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56853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78951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01049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057400" y="228600"/>
            <a:ext cx="8534400" cy="762000"/>
          </a:xfrm>
          <a:solidFill>
            <a:schemeClr val="accent1"/>
          </a:solidFill>
        </p:spPr>
        <p:txBody>
          <a:bodyPr tIns="0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977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8472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82880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338320" y="1056168"/>
            <a:ext cx="3454400" cy="3454400"/>
          </a:xfrm>
          <a:prstGeom prst="ellipse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000">
                <a:solidFill>
                  <a:schemeClr val="bg1"/>
                </a:solidFill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 marL="853419" indent="0">
              <a:buNone/>
              <a:defRPr>
                <a:solidFill>
                  <a:schemeClr val="bg1"/>
                </a:solidFill>
              </a:defRPr>
            </a:lvl3pPr>
            <a:lvl4pPr marL="134108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8182313" y="4800600"/>
            <a:ext cx="3393560" cy="1447800"/>
          </a:xfrm>
        </p:spPr>
        <p:txBody>
          <a:bodyPr/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399220" y="4800600"/>
            <a:ext cx="3393560" cy="1447800"/>
          </a:xfrm>
        </p:spPr>
        <p:txBody>
          <a:bodyPr/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609955" y="4800600"/>
            <a:ext cx="3393560" cy="1447800"/>
          </a:xfrm>
        </p:spPr>
        <p:txBody>
          <a:bodyPr/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4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61976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1976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339852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39852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167120" y="1566659"/>
            <a:ext cx="5435600" cy="4234701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000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097838" y="2279650"/>
            <a:ext cx="2160587" cy="229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005513" y="4568825"/>
            <a:ext cx="2203450" cy="229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060825" y="2279650"/>
            <a:ext cx="2111375" cy="229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60563" y="-11113"/>
            <a:ext cx="2190750" cy="229235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1588" y="4568825"/>
            <a:ext cx="2084388" cy="22891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10131883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41"/>
          </p:nvPr>
        </p:nvSpPr>
        <p:spPr>
          <a:xfrm>
            <a:off x="10183751" y="2279207"/>
            <a:ext cx="2000401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47"/>
          </p:nvPr>
        </p:nvSpPr>
        <p:spPr>
          <a:xfrm>
            <a:off x="10131883" y="4569253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34"/>
          </p:nvPr>
        </p:nvSpPr>
        <p:spPr>
          <a:xfrm>
            <a:off x="8110654" y="-10839"/>
            <a:ext cx="208630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46"/>
          </p:nvPr>
        </p:nvSpPr>
        <p:spPr>
          <a:xfrm>
            <a:off x="8134542" y="4569253"/>
            <a:ext cx="2062413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33"/>
          </p:nvPr>
        </p:nvSpPr>
        <p:spPr>
          <a:xfrm>
            <a:off x="6076902" y="-10839"/>
            <a:ext cx="2072585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39"/>
          </p:nvPr>
        </p:nvSpPr>
        <p:spPr>
          <a:xfrm>
            <a:off x="6099330" y="2279207"/>
            <a:ext cx="205015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32"/>
          </p:nvPr>
        </p:nvSpPr>
        <p:spPr>
          <a:xfrm>
            <a:off x="4080931" y="-10839"/>
            <a:ext cx="201682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44"/>
          </p:nvPr>
        </p:nvSpPr>
        <p:spPr>
          <a:xfrm>
            <a:off x="4064812" y="4569253"/>
            <a:ext cx="202866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7"/>
          </p:nvPr>
        </p:nvSpPr>
        <p:spPr>
          <a:xfrm>
            <a:off x="2032406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2032406" y="4569253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49"/>
          </p:nvPr>
        </p:nvSpPr>
        <p:spPr>
          <a:xfrm>
            <a:off x="4395626" y="2700030"/>
            <a:ext cx="1363292" cy="14478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50"/>
          </p:nvPr>
        </p:nvSpPr>
        <p:spPr>
          <a:xfrm>
            <a:off x="6434819" y="4990076"/>
            <a:ext cx="1363292" cy="14478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51"/>
          </p:nvPr>
        </p:nvSpPr>
        <p:spPr>
          <a:xfrm>
            <a:off x="8484027" y="2700030"/>
            <a:ext cx="1363292" cy="14478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29"/>
          </p:nvPr>
        </p:nvSpPr>
        <p:spPr>
          <a:xfrm>
            <a:off x="0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36"/>
          </p:nvPr>
        </p:nvSpPr>
        <p:spPr>
          <a:xfrm>
            <a:off x="0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52"/>
          </p:nvPr>
        </p:nvSpPr>
        <p:spPr>
          <a:xfrm>
            <a:off x="333424" y="4990076"/>
            <a:ext cx="1363292" cy="14478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8"/>
          </p:nvPr>
        </p:nvSpPr>
        <p:spPr>
          <a:xfrm>
            <a:off x="2364525" y="409984"/>
            <a:ext cx="1363292" cy="14478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36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895600" y="5715000"/>
            <a:ext cx="6400800" cy="762000"/>
          </a:xfrm>
          <a:solidFill>
            <a:schemeClr val="accent1"/>
          </a:solidFill>
        </p:spPr>
        <p:txBody>
          <a:bodyPr tIns="0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543175" cy="686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9588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3400" y="0"/>
            <a:ext cx="2667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27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 Watch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13" y="1309688"/>
            <a:ext cx="245268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Triangle 8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F26D5540-AC06-4D31-AC26-E00E2419C4D9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9178705" y="2526670"/>
            <a:ext cx="1649240" cy="1936687"/>
          </a:xfr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294357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Table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2000" y="0"/>
            <a:ext cx="762635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6" descr="iPad Air White wo Shad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r="3035"/>
          <a:stretch>
            <a:fillRect/>
          </a:stretch>
        </p:blipFill>
        <p:spPr bwMode="auto">
          <a:xfrm>
            <a:off x="7424738" y="469900"/>
            <a:ext cx="4325937" cy="62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6705237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670567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67056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030627" y="1144552"/>
            <a:ext cx="3299684" cy="4403725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93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face Table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317725" y="0"/>
            <a:ext cx="5874275" cy="5104953"/>
          </a:xfrm>
          <a:prstGeom prst="rect">
            <a:avLst/>
          </a:prstGeom>
          <a:gradFill>
            <a:gsLst>
              <a:gs pos="5200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0050"/>
            <a:ext cx="5757863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53200" y="1980054"/>
            <a:ext cx="4625856" cy="3018208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314547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92750" y="0"/>
            <a:ext cx="6705600" cy="41148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1484313"/>
            <a:ext cx="6234112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723934" y="1815051"/>
            <a:ext cx="4434496" cy="2777576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129179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92750" y="0"/>
            <a:ext cx="6705600" cy="41148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84313"/>
            <a:ext cx="5514975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200181" y="1760050"/>
            <a:ext cx="4207615" cy="2461315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596864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92750" y="0"/>
            <a:ext cx="6705600" cy="41148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7" name="Picture 6" descr="i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022350"/>
            <a:ext cx="598963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42975" y="1769583"/>
            <a:ext cx="4375506" cy="2461315"/>
          </a:xfrm>
          <a:solidFill>
            <a:schemeClr val="tx1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874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958850" y="1104900"/>
            <a:ext cx="10852150" cy="5078413"/>
            <a:chOff x="959089" y="1104576"/>
            <a:chExt cx="10851911" cy="507831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959089" y="1104576"/>
              <a:ext cx="1447768" cy="507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API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Application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Architecture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Agile Development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Pointer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Single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Bi-directional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Cycle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Cycle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Flexible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Forward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Merge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840236" y="1104576"/>
              <a:ext cx="1447768" cy="507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Switch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Growth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Crossover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Arrow - Multi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Award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Book 1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Book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Book 3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Box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Briefcase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Building - Bank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Building - Government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721381" y="1104576"/>
              <a:ext cx="1447768" cy="507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Building - Home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Building - Hospital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Building - Office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Bullseye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Calendar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Chart - Analytics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Chart - Bar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Chart - Growth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Chart - Pie 1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Chart - Pie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Check box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Checklist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600940" y="1104576"/>
              <a:ext cx="1447768" cy="507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Solid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Outline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Hybrid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Mobile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Private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Cloud - Public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Coding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Compass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Connection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Content 1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Content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Database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8482086" y="1104576"/>
              <a:ext cx="1447768" cy="500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Database - Input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Data Center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Data Mining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Chat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Desktop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Laptop 1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Laptop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Networked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Cellphone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 - Tablet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Devices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0363232" y="1104576"/>
              <a:ext cx="1447768" cy="507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defTabSz="1217613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Assessment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Certification 1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Certification 2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Contract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Learning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PDF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Profile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Policy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Search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Document - Template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Email</a:t>
              </a:r>
            </a:p>
            <a:p>
              <a:pPr eaLnBrk="1" hangingPunct="1">
                <a:lnSpc>
                  <a:spcPct val="300000"/>
                </a:lnSpc>
                <a:defRPr/>
              </a:pPr>
              <a:r>
                <a:rPr lang="en-US" altLang="en-US" sz="900" smtClean="0">
                  <a:solidFill>
                    <a:srgbClr val="3C3C3C"/>
                  </a:solidFill>
                  <a:latin typeface="Calibri" pitchFamily="34" charset="0"/>
                </a:rPr>
                <a:t>Evening</a:t>
              </a:r>
            </a:p>
          </p:txBody>
        </p:sp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8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721881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 flipH="1">
            <a:off x="914400" y="6010275"/>
            <a:ext cx="11277600" cy="852488"/>
          </a:xfrm>
          <a:custGeom>
            <a:avLst/>
            <a:gdLst>
              <a:gd name="connsiteX0" fmla="*/ 5722374 w 5948516"/>
              <a:gd name="connsiteY0" fmla="*/ 639097 h 639097"/>
              <a:gd name="connsiteX1" fmla="*/ 0 w 5948516"/>
              <a:gd name="connsiteY1" fmla="*/ 639097 h 639097"/>
              <a:gd name="connsiteX2" fmla="*/ 0 w 5948516"/>
              <a:gd name="connsiteY2" fmla="*/ 0 h 639097"/>
              <a:gd name="connsiteX3" fmla="*/ 5948516 w 5948516"/>
              <a:gd name="connsiteY3" fmla="*/ 432620 h 639097"/>
              <a:gd name="connsiteX4" fmla="*/ 5722374 w 5948516"/>
              <a:gd name="connsiteY4" fmla="*/ 639097 h 63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8516" h="639097">
                <a:moveTo>
                  <a:pt x="5722374" y="639097"/>
                </a:moveTo>
                <a:lnTo>
                  <a:pt x="0" y="639097"/>
                </a:lnTo>
                <a:lnTo>
                  <a:pt x="0" y="0"/>
                </a:lnTo>
                <a:lnTo>
                  <a:pt x="5948516" y="432620"/>
                </a:lnTo>
                <a:lnTo>
                  <a:pt x="5722374" y="639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>
            <a:off x="0" y="5410200"/>
            <a:ext cx="1428750" cy="1447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" name="Freeform 3"/>
          <p:cNvSpPr/>
          <p:nvPr userDrawn="1"/>
        </p:nvSpPr>
        <p:spPr>
          <a:xfrm flipH="1">
            <a:off x="1144588" y="6572250"/>
            <a:ext cx="284162" cy="287338"/>
          </a:xfrm>
          <a:custGeom>
            <a:avLst/>
            <a:gdLst>
              <a:gd name="connsiteX0" fmla="*/ 0 w 212725"/>
              <a:gd name="connsiteY0" fmla="*/ 215900 h 215900"/>
              <a:gd name="connsiteX1" fmla="*/ 212725 w 212725"/>
              <a:gd name="connsiteY1" fmla="*/ 3175 h 215900"/>
              <a:gd name="connsiteX2" fmla="*/ 101600 w 212725"/>
              <a:gd name="connsiteY2" fmla="*/ 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212725" y="3175"/>
                </a:lnTo>
                <a:lnTo>
                  <a:pt x="101600" y="0"/>
                </a:lnTo>
                <a:lnTo>
                  <a:pt x="0" y="215900"/>
                </a:lnTo>
                <a:close/>
              </a:path>
            </a:pathLst>
          </a:custGeom>
          <a:solidFill>
            <a:schemeClr val="accent6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223712" y="6413707"/>
            <a:ext cx="2664634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FFFFFF">
                  <a:alpha val="69000"/>
                </a:srgbClr>
              </a:solidFill>
              <a:latin typeface="+mn-lt"/>
              <a:ea typeface="+mn-ea"/>
              <a:cs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>
                    <a:alpha val="69000"/>
                  </a:srgbClr>
                </a:solidFill>
                <a:latin typeface="+mn-lt"/>
                <a:ea typeface="+mn-ea"/>
                <a:cs typeface="Calibri"/>
              </a:rPr>
              <a:t>© 2018 Virtusa Corporation. All rights reserved. </a:t>
            </a:r>
            <a:endParaRPr lang="en-US" sz="700" dirty="0">
              <a:solidFill>
                <a:srgbClr val="FFFFFF">
                  <a:alpha val="69000"/>
                </a:srgb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33400" y="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6019800" y="-1143000"/>
            <a:ext cx="152400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9402"/>
            <a:ext cx="11582400" cy="524998"/>
          </a:xfrm>
        </p:spPr>
        <p:txBody>
          <a:bodyPr lIns="91440" rIns="9144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/>
          </p:nvPr>
        </p:nvSpPr>
        <p:spPr>
          <a:xfrm>
            <a:off x="304801" y="995852"/>
            <a:ext cx="11582400" cy="2995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39982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76475"/>
            <a:ext cx="12192000" cy="24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1582738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4050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3775" y="4676775"/>
            <a:ext cx="384175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5088" y="4676775"/>
            <a:ext cx="382587" cy="3317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013" y="0"/>
            <a:ext cx="4129087" cy="6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225"/>
            <a:ext cx="12192000" cy="111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9996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>
            <a:spLocks/>
          </p:cNvSpPr>
          <p:nvPr/>
        </p:nvSpPr>
        <p:spPr bwMode="auto">
          <a:xfrm>
            <a:off x="4876800" y="0"/>
            <a:ext cx="2438400" cy="152400"/>
          </a:xfrm>
          <a:custGeom>
            <a:avLst/>
            <a:gdLst>
              <a:gd name="T0" fmla="*/ 0 w 2438400"/>
              <a:gd name="T1" fmla="*/ 152401 h 152400"/>
              <a:gd name="T2" fmla="*/ 2438400 w 2438400"/>
              <a:gd name="T3" fmla="*/ 152401 h 152400"/>
              <a:gd name="T4" fmla="*/ 2438400 w 2438400"/>
              <a:gd name="T5" fmla="*/ 0 h 152400"/>
              <a:gd name="T6" fmla="*/ 0 w 2438400"/>
              <a:gd name="T7" fmla="*/ 0 h 152400"/>
              <a:gd name="T8" fmla="*/ 0 w 2438400"/>
              <a:gd name="T9" fmla="*/ 152401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8400" h="152400">
                <a:moveTo>
                  <a:pt x="0" y="152401"/>
                </a:moveTo>
                <a:lnTo>
                  <a:pt x="2438400" y="152401"/>
                </a:lnTo>
                <a:lnTo>
                  <a:pt x="2438400" y="0"/>
                </a:lnTo>
                <a:lnTo>
                  <a:pt x="0" y="0"/>
                </a:lnTo>
                <a:lnTo>
                  <a:pt x="0" y="152401"/>
                </a:lnTo>
                <a:close/>
              </a:path>
            </a:pathLst>
          </a:custGeom>
          <a:solidFill>
            <a:srgbClr val="F78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660188" y="6708775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fld id="{11CF1316-C3B4-482C-9D15-4D319BC2A075}" type="slidenum">
              <a:rPr lang="en-US" altLang="en-US" sz="800" smtClean="0">
                <a:solidFill>
                  <a:srgbClr val="2D2D2A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lang="en-US" altLang="en-US" sz="800" smtClean="0">
              <a:solidFill>
                <a:srgbClr val="2D2D2A"/>
              </a:solidFill>
              <a:latin typeface="Calibri" pitchFamily="34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399213"/>
            <a:ext cx="10429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t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rgbClr val="919191"/>
                </a:solidFill>
                <a:latin typeface="Calibri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400">
                <a:solidFill>
                  <a:srgbClr val="919191"/>
                </a:solidFill>
                <a:latin typeface="Calibri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400" smtClean="0">
                <a:solidFill>
                  <a:srgbClr val="91919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5D60991-4EB0-4535-A212-DFE11BDDF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7184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30175" y="2897188"/>
            <a:ext cx="3076575" cy="1076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rgbClr val="3C44AB"/>
                </a:solidFill>
              </a:rPr>
              <a:t>Agenda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44863" y="685800"/>
            <a:ext cx="58737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B0C31DB0-1D7A-4429-A27F-8166B6D9E645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114800" y="685800"/>
            <a:ext cx="7315200" cy="5486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1379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8610600" y="42863"/>
            <a:ext cx="3581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FFFFF"/>
                </a:solidFill>
                <a:latin typeface="Calibri" pitchFamily="34" charset="0"/>
              </a:rPr>
              <a:t>Confidential information. Not for disclosure to external/third parties</a:t>
            </a:r>
          </a:p>
        </p:txBody>
      </p:sp>
    </p:spTree>
    <p:extLst>
      <p:ext uri="{BB962C8B-B14F-4D97-AF65-F5344CB8AC3E}">
        <p14:creationId xmlns:p14="http://schemas.microsoft.com/office/powerpoint/2010/main" val="3126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232400" y="2276475"/>
            <a:ext cx="5711825" cy="393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7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95313" y="4102100"/>
            <a:ext cx="2400300" cy="2303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96388" y="1700213"/>
            <a:ext cx="2400300" cy="2305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51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696" r:id="rId7"/>
    <p:sldLayoutId id="2147484697" r:id="rId8"/>
    <p:sldLayoutId id="2147484721" r:id="rId9"/>
    <p:sldLayoutId id="2147484698" r:id="rId10"/>
    <p:sldLayoutId id="2147484722" r:id="rId11"/>
    <p:sldLayoutId id="2147484723" r:id="rId12"/>
    <p:sldLayoutId id="2147484699" r:id="rId13"/>
    <p:sldLayoutId id="2147484724" r:id="rId14"/>
    <p:sldLayoutId id="2147484725" r:id="rId15"/>
    <p:sldLayoutId id="2147484726" r:id="rId16"/>
    <p:sldLayoutId id="2147484700" r:id="rId17"/>
    <p:sldLayoutId id="2147484727" r:id="rId18"/>
    <p:sldLayoutId id="2147484728" r:id="rId19"/>
  </p:sldLayoutIdLst>
  <p:hf hdr="0" ftr="0" dt="0"/>
  <p:txStyles>
    <p:titleStyle>
      <a:lvl1pPr algn="ctr" defTabSz="1217613" rtl="0" eaLnBrk="0" fontAlgn="base" latinLnBrk="1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ctr" defTabSz="1217613" rtl="0" eaLnBrk="0" fontAlgn="base" latinLnBrk="1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ctr" defTabSz="1217613" rtl="0" fontAlgn="base" latinLnBrk="1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455613" indent="-4556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989013" indent="-3794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5224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21320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741613" indent="-303213" algn="l" defTabSz="121761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81000"/>
            <a:ext cx="10972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slide headline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650" y="0"/>
            <a:ext cx="2438400" cy="1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554788"/>
            <a:ext cx="5905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Triangle 4"/>
          <p:cNvSpPr/>
          <p:nvPr userDrawn="1"/>
        </p:nvSpPr>
        <p:spPr>
          <a:xfrm flipH="1">
            <a:off x="11807825" y="5715000"/>
            <a:ext cx="384175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85600" y="6553200"/>
            <a:ext cx="523875" cy="13811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fld id="{F62370AD-8265-4678-9C90-D059D130D20C}" type="slidenum">
              <a:rPr lang="en-US" altLang="en-US" sz="1200" smtClean="0">
                <a:solidFill>
                  <a:srgbClr val="FFFFFF"/>
                </a:solidFill>
                <a:latin typeface="Calibri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223712" y="6413707"/>
            <a:ext cx="2664634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3C3C3C">
                  <a:lumMod val="60000"/>
                  <a:lumOff val="40000"/>
                  <a:alpha val="69000"/>
                </a:srgbClr>
              </a:solidFill>
              <a:latin typeface="+mn-lt"/>
              <a:ea typeface="+mn-ea"/>
              <a:cs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3C3C3C">
                    <a:lumMod val="60000"/>
                    <a:lumOff val="40000"/>
                    <a:alpha val="69000"/>
                  </a:srgbClr>
                </a:solidFill>
                <a:latin typeface="+mn-lt"/>
                <a:ea typeface="+mn-ea"/>
                <a:cs typeface="Calibri"/>
              </a:rPr>
              <a:t>© 2018 Virtusa Corporation. All rights reserved. </a:t>
            </a:r>
            <a:endParaRPr lang="en-US" sz="700" dirty="0">
              <a:solidFill>
                <a:srgbClr val="3C3C3C">
                  <a:lumMod val="60000"/>
                  <a:lumOff val="40000"/>
                  <a:alpha val="69000"/>
                </a:srgbClr>
              </a:solidFill>
              <a:latin typeface="+mn-lt"/>
              <a:ea typeface="+mn-ea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703" r:id="rId3"/>
    <p:sldLayoutId id="2147484704" r:id="rId4"/>
    <p:sldLayoutId id="2147484705" r:id="rId5"/>
    <p:sldLayoutId id="2147484706" r:id="rId6"/>
    <p:sldLayoutId id="2147484729" r:id="rId7"/>
    <p:sldLayoutId id="2147484707" r:id="rId8"/>
    <p:sldLayoutId id="2147484730" r:id="rId9"/>
    <p:sldLayoutId id="2147484708" r:id="rId10"/>
    <p:sldLayoutId id="2147484731" r:id="rId11"/>
    <p:sldLayoutId id="2147484709" r:id="rId12"/>
    <p:sldLayoutId id="2147484732" r:id="rId13"/>
    <p:sldLayoutId id="2147484710" r:id="rId14"/>
    <p:sldLayoutId id="2147484711" r:id="rId15"/>
    <p:sldLayoutId id="2147484733" r:id="rId16"/>
    <p:sldLayoutId id="2147484712" r:id="rId17"/>
    <p:sldLayoutId id="2147484713" r:id="rId18"/>
    <p:sldLayoutId id="2147484734" r:id="rId19"/>
    <p:sldLayoutId id="2147484714" r:id="rId20"/>
    <p:sldLayoutId id="2147484735" r:id="rId21"/>
    <p:sldLayoutId id="2147484736" r:id="rId22"/>
    <p:sldLayoutId id="2147484737" r:id="rId23"/>
    <p:sldLayoutId id="2147484738" r:id="rId24"/>
    <p:sldLayoutId id="2147484739" r:id="rId25"/>
    <p:sldLayoutId id="2147484740" r:id="rId26"/>
    <p:sldLayoutId id="2147484741" r:id="rId27"/>
    <p:sldLayoutId id="2147484742" r:id="rId28"/>
    <p:sldLayoutId id="2147484743" r:id="rId29"/>
    <p:sldLayoutId id="2147484744" r:id="rId30"/>
    <p:sldLayoutId id="2147484745" r:id="rId31"/>
    <p:sldLayoutId id="2147484746" r:id="rId32"/>
    <p:sldLayoutId id="2147484747" r:id="rId33"/>
  </p:sldLayoutIdLst>
  <p:hf hdr="0" ftr="0" dt="0"/>
  <p:txStyles>
    <p:titleStyle>
      <a:lvl1pPr algn="l" defTabSz="608013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3C44AB"/>
          </a:solidFill>
          <a:latin typeface="+mj-lt"/>
          <a:ea typeface="+mj-ea"/>
          <a:cs typeface="+mj-cs"/>
        </a:defRPr>
      </a:lvl1pPr>
      <a:lvl2pPr algn="l" defTabSz="60801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2pPr>
      <a:lvl3pPr algn="l" defTabSz="60801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3pPr>
      <a:lvl4pPr algn="l" defTabSz="60801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4pPr>
      <a:lvl5pPr algn="l" defTabSz="60801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5pPr>
      <a:lvl6pPr marL="457200" algn="l" defTabSz="608013" rtl="0" fontAlgn="base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6pPr>
      <a:lvl7pPr marL="914400" algn="l" defTabSz="608013" rtl="0" fontAlgn="base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7pPr>
      <a:lvl8pPr marL="1371600" algn="l" defTabSz="608013" rtl="0" fontAlgn="base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8pPr>
      <a:lvl9pPr marL="1828800" algn="l" defTabSz="608013" rtl="0" fontAlgn="base">
        <a:spcBef>
          <a:spcPct val="0"/>
        </a:spcBef>
        <a:spcAft>
          <a:spcPct val="0"/>
        </a:spcAft>
        <a:defRPr sz="2600" b="1">
          <a:solidFill>
            <a:srgbClr val="3C44AB"/>
          </a:solidFill>
          <a:latin typeface="Calibri" pitchFamily="34" charset="0"/>
        </a:defRPr>
      </a:lvl9pPr>
    </p:titleStyle>
    <p:bodyStyle>
      <a:lvl1pPr marL="303213" indent="-303213" algn="l" defTabSz="608013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25" indent="-365125" algn="l" defTabSz="608013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613" indent="-365125" algn="l" defTabSz="608013" rtl="0" eaLnBrk="0" fontAlgn="base" hangingPunct="0">
        <a:spcBef>
          <a:spcPts val="1338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365125" algn="l" defTabSz="608013" rtl="0" eaLnBrk="0" fontAlgn="base" hangingPunct="0">
        <a:spcBef>
          <a:spcPts val="1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1688" indent="-242888" algn="l" defTabSz="608013" rtl="0" eaLnBrk="0" fontAlgn="base" hangingPunct="0">
        <a:spcBef>
          <a:spcPts val="1863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ytonight.com/c/programs/loop/nested-loops" TargetMode="External"/><Relationship Id="rId3" Type="http://schemas.openxmlformats.org/officeDocument/2006/relationships/hyperlink" Target="http://www2.cs.uregina.ca/~hilder/cs833/Other%20Reference%20Materials/The%20C%20Programming%20Language.pdf" TargetMode="External"/><Relationship Id="rId7" Type="http://schemas.openxmlformats.org/officeDocument/2006/relationships/hyperlink" Target="https://nptel.ac.in/courses/106/104/106104128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mZqo8KDR37U" TargetMode="External"/><Relationship Id="rId5" Type="http://schemas.openxmlformats.org/officeDocument/2006/relationships/hyperlink" Target="https://study.com/academy/lesson/nesting-loops-statements-in-c-programming.html" TargetMode="External"/><Relationship Id="rId10" Type="http://schemas.openxmlformats.org/officeDocument/2006/relationships/hyperlink" Target="https://www.tutorialspoint.com/cprogramming/c_nested_loops.htm" TargetMode="External"/><Relationship Id="rId4" Type="http://schemas.openxmlformats.org/officeDocument/2006/relationships/hyperlink" Target="http://www.freebookcentre.net/programming-books-download/The-Basics-of-C-Programming.html" TargetMode="External"/><Relationship Id="rId9" Type="http://schemas.openxmlformats.org/officeDocument/2006/relationships/hyperlink" Target="https://beginnersbook.com/2014/01/c-for-loo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6202363"/>
            <a:ext cx="12196763" cy="754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0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160338" y="3195638"/>
          <a:ext cx="3303587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3195638"/>
                        <a:ext cx="3303587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/>
          <p:cNvSpPr/>
          <p:nvPr/>
        </p:nvSpPr>
        <p:spPr>
          <a:xfrm flipH="1">
            <a:off x="7045325" y="11113"/>
            <a:ext cx="5146675" cy="585311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7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3813"/>
            <a:ext cx="38592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9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   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31" name="TextBox 52"/>
          <p:cNvSpPr txBox="1">
            <a:spLocks noChangeArrowheads="1"/>
          </p:cNvSpPr>
          <p:nvPr/>
        </p:nvSpPr>
        <p:spPr bwMode="auto">
          <a:xfrm>
            <a:off x="339725" y="6022975"/>
            <a:ext cx="64325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3200" b="1">
                <a:latin typeface="King"/>
              </a:rPr>
              <a:t>Nested Loops</a:t>
            </a:r>
            <a:endParaRPr lang="en-US" altLang="en-US" sz="1600">
              <a:latin typeface="Raleway ExtraBold" pitchFamily="34" charset="0"/>
            </a:endParaRPr>
          </a:p>
        </p:txBody>
      </p:sp>
      <p:sp>
        <p:nvSpPr>
          <p:cNvPr id="34833" name="Slide Number Placeholder 14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8AE1AA0F-2986-4965-AAC5-CABD444144E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30403" y="1632908"/>
            <a:ext cx="9884238" cy="327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Introduction to Problem Solving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071563" y="430213"/>
            <a:ext cx="5791200" cy="620712"/>
          </a:xfrm>
          <a:prstGeom prst="rect">
            <a:avLst/>
          </a:prstGeom>
          <a:solidFill>
            <a:srgbClr val="92D05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/>
            </a:r>
            <a:br>
              <a:rPr lang="en-US" altLang="en-US" sz="2400" b="1" smtClean="0"/>
            </a:br>
            <a:r>
              <a:rPr lang="en-US" altLang="en-US" sz="2400" b="1" smtClean="0"/>
              <a:t>Example2 using Nested for loop</a:t>
            </a:r>
            <a:endParaRPr lang="en-US" altLang="en-US" sz="2400" smtClean="0"/>
          </a:p>
        </p:txBody>
      </p:sp>
      <p:sp>
        <p:nvSpPr>
          <p:cNvPr id="4403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0E2D2EDF-2A21-4289-9F8E-F46500092A0A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8725" y="919163"/>
            <a:ext cx="30686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+mn-lt"/>
                <a:ea typeface="+mn-ea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4037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76388"/>
            <a:ext cx="63023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527175"/>
            <a:ext cx="4160838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title"/>
          </p:nvPr>
        </p:nvSpPr>
        <p:spPr>
          <a:xfrm>
            <a:off x="3448050" y="534988"/>
            <a:ext cx="4676775" cy="1077912"/>
          </a:xfrm>
          <a:solidFill>
            <a:srgbClr val="C00000"/>
          </a:solidFill>
          <a:ln>
            <a:miter lim="800000"/>
            <a:headEnd/>
            <a:tailEnd/>
          </a:ln>
          <a:effectLst>
            <a:softEdge rad="63500"/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1EF9E4F-BC27-4DA0-BA86-6C3F47DC34B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grpSp>
        <p:nvGrpSpPr>
          <p:cNvPr id="45060" name="Content Placeholder 4"/>
          <p:cNvGrpSpPr>
            <a:grpSpLocks noGrp="1"/>
          </p:cNvGrpSpPr>
          <p:nvPr/>
        </p:nvGrpSpPr>
        <p:grpSpPr bwMode="auto">
          <a:xfrm>
            <a:off x="638175" y="1709738"/>
            <a:ext cx="10620375" cy="3873500"/>
            <a:chOff x="581205" y="2018787"/>
            <a:chExt cx="11019911" cy="4132618"/>
          </a:xfrm>
        </p:grpSpPr>
        <p:sp>
          <p:nvSpPr>
            <p:cNvPr id="7" name="Rectangle 6"/>
            <p:cNvSpPr/>
            <p:nvPr/>
          </p:nvSpPr>
          <p:spPr>
            <a:xfrm>
              <a:off x="581205" y="3563438"/>
              <a:ext cx="3276324" cy="7621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cs typeface="Arial" pitchFamily="34" charset="0"/>
                </a:rPr>
                <a:t>Nested Looping </a:t>
              </a:r>
              <a:endParaRPr lang="en-US" sz="2000" i="1" dirty="0">
                <a:latin typeface="Georgia" panose="02040502050405020303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8009" y="3956375"/>
              <a:ext cx="7628283" cy="762163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6245" y="2018787"/>
              <a:ext cx="7620046" cy="7621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6245" y="3029923"/>
              <a:ext cx="7620046" cy="76216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6245" y="4967511"/>
              <a:ext cx="7620046" cy="762163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069" name="TextBox 15"/>
            <p:cNvSpPr txBox="1">
              <a:spLocks noChangeArrowheads="1"/>
            </p:cNvSpPr>
            <p:nvPr/>
          </p:nvSpPr>
          <p:spPr bwMode="auto">
            <a:xfrm>
              <a:off x="4053852" y="2065627"/>
              <a:ext cx="7391400" cy="42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Calibri" pitchFamily="34" charset="0"/>
              </a:endParaRPr>
            </a:p>
          </p:txBody>
        </p:sp>
        <p:sp>
          <p:nvSpPr>
            <p:cNvPr id="45070" name="TextBox 16"/>
            <p:cNvSpPr txBox="1">
              <a:spLocks noChangeArrowheads="1"/>
            </p:cNvSpPr>
            <p:nvPr/>
          </p:nvSpPr>
          <p:spPr bwMode="auto">
            <a:xfrm>
              <a:off x="4053852" y="3062565"/>
              <a:ext cx="7547264" cy="42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Calibri" pitchFamily="34" charset="0"/>
              </a:endParaRPr>
            </a:p>
          </p:txBody>
        </p:sp>
        <p:sp>
          <p:nvSpPr>
            <p:cNvPr id="45071" name="TextBox 17"/>
            <p:cNvSpPr txBox="1">
              <a:spLocks noChangeArrowheads="1"/>
            </p:cNvSpPr>
            <p:nvPr/>
          </p:nvSpPr>
          <p:spPr bwMode="auto">
            <a:xfrm>
              <a:off x="4053852" y="4039748"/>
              <a:ext cx="7330451" cy="42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3548" y="5116556"/>
              <a:ext cx="7391083" cy="10348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lvl="1" defTabSz="444482" eaLnBrk="1" fontAlgn="auto" hangingPunct="1">
                <a:lnSpc>
                  <a:spcPct val="90000"/>
                </a:lnSpc>
                <a:spcAft>
                  <a:spcPct val="15000"/>
                </a:spcAft>
                <a:buClr>
                  <a:schemeClr val="accent6"/>
                </a:buClr>
                <a:buSzPct val="120000"/>
                <a:defRPr/>
              </a:pPr>
              <a:r>
                <a:rPr lang="en-US" sz="2000" b="1" dirty="0">
                  <a:ea typeface="+mn-ea"/>
                  <a:cs typeface="Arial" panose="020B0604020202020204" pitchFamily="34" charset="0"/>
                </a:rPr>
                <a:t>It always executes the code block at least once and furthermore as long as the condition remains true.  </a:t>
              </a:r>
            </a:p>
            <a:p>
              <a:pPr marL="0" lvl="1" defTabSz="444482" eaLnBrk="1" fontAlgn="auto" hangingPunct="1">
                <a:lnSpc>
                  <a:spcPct val="90000"/>
                </a:lnSpc>
                <a:spcAft>
                  <a:spcPct val="15000"/>
                </a:spcAft>
                <a:buClr>
                  <a:schemeClr val="accent6"/>
                </a:buClr>
                <a:buSzPct val="120000"/>
                <a:defRPr/>
              </a:pPr>
              <a:endParaRPr lang="en-GB" sz="2000" kern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5061" name="Rectangle 19"/>
          <p:cNvSpPr>
            <a:spLocks noChangeArrowheads="1"/>
          </p:cNvSpPr>
          <p:nvPr/>
        </p:nvSpPr>
        <p:spPr bwMode="auto">
          <a:xfrm>
            <a:off x="3962400" y="1766888"/>
            <a:ext cx="8104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sz="2000" b="1"/>
              <a:t>A loop within another loop is called nested loop. C programming language supports nesting of one loop inside another.</a:t>
            </a:r>
          </a:p>
          <a:p>
            <a:pPr eaLnBrk="1" hangingPunct="1"/>
            <a:endParaRPr lang="en-US" altLang="en-US" sz="2000" b="1"/>
          </a:p>
        </p:txBody>
      </p:sp>
      <p:sp>
        <p:nvSpPr>
          <p:cNvPr id="45062" name="Rectangle 23"/>
          <p:cNvSpPr>
            <a:spLocks noChangeArrowheads="1"/>
          </p:cNvSpPr>
          <p:nvPr/>
        </p:nvSpPr>
        <p:spPr bwMode="auto">
          <a:xfrm>
            <a:off x="3941763" y="3513138"/>
            <a:ext cx="7346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b="1"/>
              <a:t>Write for loop inside while loop, while inside another while etc. A programmer nest up to 3 loops. But there is no limit of nesting in C.</a:t>
            </a:r>
          </a:p>
          <a:p>
            <a:pPr eaLnBrk="1" hangingPunct="1"/>
            <a:endParaRPr lang="en-US" altLang="en-US"/>
          </a:p>
        </p:txBody>
      </p:sp>
      <p:sp>
        <p:nvSpPr>
          <p:cNvPr id="45063" name="Rectangle 19"/>
          <p:cNvSpPr>
            <a:spLocks noChangeArrowheads="1"/>
          </p:cNvSpPr>
          <p:nvPr/>
        </p:nvSpPr>
        <p:spPr bwMode="auto">
          <a:xfrm>
            <a:off x="3910013" y="2643188"/>
            <a:ext cx="7335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b="1"/>
              <a:t>We can define any number of loops inside another loop. And also have any number of nesting level.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title"/>
          </p:nvPr>
        </p:nvSpPr>
        <p:spPr>
          <a:xfrm>
            <a:off x="669925" y="396875"/>
            <a:ext cx="10515600" cy="758825"/>
          </a:xfrm>
          <a:solidFill>
            <a:srgbClr val="C00000"/>
          </a:solidFill>
          <a:ln>
            <a:miter lim="800000"/>
            <a:headEnd/>
            <a:tailEnd/>
          </a:ln>
          <a:effectLst>
            <a:softEdge rad="63500"/>
          </a:effectLst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FAQ</a:t>
            </a:r>
          </a:p>
        </p:txBody>
      </p:sp>
      <p:pic>
        <p:nvPicPr>
          <p:cNvPr id="471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034213" y="1225550"/>
            <a:ext cx="4108450" cy="4351338"/>
          </a:xfrm>
        </p:spPr>
      </p:pic>
      <p:sp>
        <p:nvSpPr>
          <p:cNvPr id="46084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9818A919-B69D-4134-BA1B-AEEE00320D3B}" type="slidenum">
              <a:rPr lang="en-US" altLang="en-US">
                <a:latin typeface="Calibri" pitchFamily="34" charset="0"/>
              </a:rPr>
              <a:pPr/>
              <a:t>12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25513" y="1177925"/>
            <a:ext cx="5722937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Q1 Print the pattern</a:t>
            </a: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#include&lt;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&gt;</a:t>
            </a:r>
          </a:p>
          <a:p>
            <a:pPr>
              <a:defRPr/>
            </a:pP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 main()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{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for(j=1;j&lt;=5;j++)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{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for(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=1;i&lt;=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j;i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++)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   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("%5d",i);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("\n\n");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}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for(j=4;j&gt;=1;j--)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{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 for(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=1;i&lt;=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j;i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++)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    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("%5d",i);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   </a:t>
            </a:r>
            <a:r>
              <a:rPr lang="en-US" dirty="0" err="1">
                <a:latin typeface="+mn-lt"/>
                <a:ea typeface="Times New Roman" pitchFamily="18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("\n\n");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}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return 0;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}</a:t>
            </a:r>
            <a:endParaRPr lang="en-US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208088"/>
            <a:ext cx="10515600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smtClean="0"/>
              <a:t>Q2  Print the reverse pattern</a:t>
            </a:r>
          </a:p>
          <a:p>
            <a:r>
              <a:rPr lang="en-US" altLang="en-US" smtClean="0"/>
              <a:t> </a:t>
            </a:r>
            <a:r>
              <a:rPr lang="en-US" altLang="en-US" sz="1600" smtClean="0"/>
              <a:t>#include&lt;stdio.h&gt;</a:t>
            </a:r>
          </a:p>
          <a:p>
            <a:r>
              <a:rPr lang="en-US" altLang="en-US" sz="1600" smtClean="0"/>
              <a:t>int main()</a:t>
            </a:r>
          </a:p>
          <a:p>
            <a:r>
              <a:rPr lang="en-US" altLang="en-US" sz="1600" smtClean="0"/>
              <a:t>{</a:t>
            </a:r>
          </a:p>
          <a:p>
            <a:r>
              <a:rPr lang="en-US" altLang="en-US" sz="1600" smtClean="0"/>
              <a:t>int i,j;</a:t>
            </a:r>
          </a:p>
          <a:p>
            <a:r>
              <a:rPr lang="en-US" altLang="en-US" sz="1600" smtClean="0"/>
              <a:t>for(j=5;j&gt;=1;j--)</a:t>
            </a:r>
          </a:p>
          <a:p>
            <a:r>
              <a:rPr lang="en-US" altLang="en-US" sz="1600" smtClean="0"/>
              <a:t>{</a:t>
            </a:r>
          </a:p>
          <a:p>
            <a:r>
              <a:rPr lang="en-US" altLang="en-US" sz="1600" smtClean="0"/>
              <a:t>   for(i=j;i&gt;=1;i--)</a:t>
            </a:r>
          </a:p>
          <a:p>
            <a:r>
              <a:rPr lang="en-US" altLang="en-US" sz="1600" smtClean="0"/>
              <a:t>     printf("%5d",i);</a:t>
            </a:r>
          </a:p>
          <a:p>
            <a:r>
              <a:rPr lang="en-US" altLang="en-US" sz="1600" smtClean="0"/>
              <a:t>   printf("\n\n");</a:t>
            </a:r>
          </a:p>
          <a:p>
            <a:r>
              <a:rPr lang="en-US" altLang="en-US" sz="1600" smtClean="0"/>
              <a:t>}</a:t>
            </a:r>
          </a:p>
          <a:p>
            <a:r>
              <a:rPr lang="en-US" altLang="en-US" sz="1600" smtClean="0"/>
              <a:t>return 0;</a:t>
            </a:r>
          </a:p>
          <a:p>
            <a:pPr>
              <a:buFont typeface="Arial" pitchFamily="34" charset="0"/>
              <a:buNone/>
            </a:pPr>
            <a:r>
              <a:rPr lang="en-US" altLang="en-US" sz="1600" smtClean="0"/>
              <a:t>}</a:t>
            </a:r>
          </a:p>
          <a:p>
            <a:endParaRPr lang="en-US" altLang="en-US" smtClean="0"/>
          </a:p>
        </p:txBody>
      </p:sp>
      <p:sp>
        <p:nvSpPr>
          <p:cNvPr id="4710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703246A1-16B2-4F62-8360-C5B92EE6E0DC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70034" y="396657"/>
            <a:ext cx="10515600" cy="75948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FAQ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254125"/>
            <a:ext cx="4086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065FEE-A551-4253-99E9-3E2937665E4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813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9275"/>
            <a:ext cx="36528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5" y="1819275"/>
            <a:ext cx="30511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42975" y="4821238"/>
            <a:ext cx="696118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  <a:t>Print the above two numbering patterns</a:t>
            </a:r>
          </a:p>
        </p:txBody>
      </p:sp>
      <p:pic>
        <p:nvPicPr>
          <p:cNvPr id="48136" name="Picture 8" descr="number triangle with spa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1860550"/>
            <a:ext cx="3090863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670034" y="396657"/>
            <a:ext cx="10515600" cy="75948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Assessment questions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 noChangeArrowheads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198" y="457200"/>
            <a:ext cx="5656219" cy="903516"/>
          </a:xfrm>
          <a:solidFill>
            <a:srgbClr val="C00000"/>
          </a:solidFill>
          <a:ln>
            <a:miter lim="800000"/>
            <a:headEnd/>
            <a:tailEnd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>
            <a:off x="682625" y="1544638"/>
            <a:ext cx="9974263" cy="56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ea typeface="+mn-ea"/>
                <a:cs typeface="Arial" panose="020B0604020202020204" pitchFamily="34" charset="0"/>
              </a:rPr>
              <a:t>Book References: </a:t>
            </a:r>
            <a:r>
              <a:rPr lang="en-US" sz="2000" u="sng" dirty="0">
                <a:ea typeface="+mn-ea"/>
                <a:cs typeface="Arial" panose="020B0604020202020204" pitchFamily="34" charset="0"/>
                <a:hlinkClick r:id="rId3"/>
              </a:rPr>
              <a:t>http://www2.cs.uregina.ca/~hilder/cs833/Other%20Reference%20Materials/The%20C%20Programming%20Language.pdf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u="sng" dirty="0">
                <a:ea typeface="+mn-ea"/>
                <a:cs typeface="Arial" panose="020B0604020202020204" pitchFamily="34" charset="0"/>
                <a:hlinkClick r:id="rId4"/>
              </a:rPr>
              <a:t>http://www.freebookcentre.net/programming-books-download/The-Basics-of-C-Programming.html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b="1" dirty="0">
                <a:ea typeface="+mn-ea"/>
                <a:cs typeface="Arial" panose="020B0604020202020204" pitchFamily="34" charset="0"/>
              </a:rPr>
              <a:t> 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b="1" dirty="0" err="1">
                <a:ea typeface="+mn-ea"/>
                <a:cs typeface="Arial" panose="020B0604020202020204" pitchFamily="34" charset="0"/>
              </a:rPr>
              <a:t>Vedio</a:t>
            </a:r>
            <a:r>
              <a:rPr lang="en-US" sz="2000" b="1" dirty="0">
                <a:ea typeface="+mn-ea"/>
                <a:cs typeface="Arial" panose="020B0604020202020204" pitchFamily="34" charset="0"/>
              </a:rPr>
              <a:t> Lecture: </a:t>
            </a:r>
            <a:r>
              <a:rPr lang="en-US" sz="2000" dirty="0">
                <a:ea typeface="+mn-ea"/>
                <a:cs typeface="Arial" panose="020B0604020202020204" pitchFamily="34" charset="0"/>
              </a:rPr>
              <a:t> </a:t>
            </a:r>
            <a:r>
              <a:rPr lang="en-US" sz="2000" u="sng" dirty="0">
                <a:ea typeface="+mn-ea"/>
                <a:cs typeface="Arial" panose="020B0604020202020204" pitchFamily="34" charset="0"/>
                <a:hlinkClick r:id="rId5"/>
              </a:rPr>
              <a:t>https://study.com/academy/lesson/nesting-loops-statements-in-c-programming.html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u="sng" dirty="0">
                <a:ea typeface="+mn-ea"/>
                <a:cs typeface="Arial" panose="020B0604020202020204" pitchFamily="34" charset="0"/>
                <a:hlinkClick r:id="rId6"/>
              </a:rPr>
              <a:t>https://www.youtube.com/watch?v=mZqo8KDR37U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u="sng" dirty="0">
                <a:ea typeface="+mn-ea"/>
                <a:cs typeface="Arial" panose="020B0604020202020204" pitchFamily="34" charset="0"/>
                <a:hlinkClick r:id="rId7"/>
              </a:rPr>
              <a:t>https://nptel.ac.in/courses/106/104/106104128/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ea typeface="+mn-ea"/>
                <a:cs typeface="Arial" panose="020B0604020202020204" pitchFamily="34" charset="0"/>
              </a:rPr>
              <a:t> </a:t>
            </a:r>
          </a:p>
          <a:p>
            <a:pPr eaLnBrk="1" hangingPunct="1">
              <a:defRPr/>
            </a:pPr>
            <a:r>
              <a:rPr lang="en-US" sz="2000" b="1" dirty="0">
                <a:ea typeface="+mn-ea"/>
                <a:cs typeface="Arial" panose="020B0604020202020204" pitchFamily="34" charset="0"/>
              </a:rPr>
              <a:t>Websites: </a:t>
            </a:r>
            <a:r>
              <a:rPr lang="en-US" sz="2000" dirty="0">
                <a:ea typeface="+mn-ea"/>
                <a:cs typeface="Arial" panose="020B0604020202020204" pitchFamily="34" charset="0"/>
              </a:rPr>
              <a:t> </a:t>
            </a:r>
            <a:r>
              <a:rPr lang="en-US" sz="2000" u="sng" dirty="0">
                <a:ea typeface="+mn-ea"/>
                <a:cs typeface="Arial" panose="020B0604020202020204" pitchFamily="34" charset="0"/>
                <a:hlinkClick r:id="rId8"/>
              </a:rPr>
              <a:t>https://www.studytonight.com/c/programs/loop/nested-loops</a:t>
            </a:r>
            <a:r>
              <a:rPr lang="en-US" sz="2000" dirty="0">
                <a:ea typeface="+mn-ea"/>
                <a:cs typeface="Arial" panose="020B0604020202020204" pitchFamily="34" charset="0"/>
              </a:rPr>
              <a:t>                        </a:t>
            </a:r>
          </a:p>
          <a:p>
            <a:pPr eaLnBrk="1" hangingPunct="1">
              <a:defRPr/>
            </a:pPr>
            <a:r>
              <a:rPr lang="en-US" sz="2000" dirty="0">
                <a:ea typeface="+mn-ea"/>
                <a:cs typeface="Arial" panose="020B0604020202020204" pitchFamily="34" charset="0"/>
              </a:rPr>
              <a:t>                   </a:t>
            </a:r>
            <a:r>
              <a:rPr lang="en-US" sz="2000" u="sng" dirty="0">
                <a:ea typeface="+mn-ea"/>
                <a:cs typeface="Arial" panose="020B0604020202020204" pitchFamily="34" charset="0"/>
                <a:hlinkClick r:id="rId9"/>
              </a:rPr>
              <a:t>https://beginnersbook.com/2014/01/c-for-loop/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ea typeface="+mn-ea"/>
                <a:cs typeface="Arial" panose="020B0604020202020204" pitchFamily="34" charset="0"/>
              </a:rPr>
              <a:t>                   </a:t>
            </a:r>
            <a:r>
              <a:rPr lang="en-US" sz="2000" u="sng" dirty="0">
                <a:ea typeface="+mn-ea"/>
                <a:cs typeface="Arial" panose="020B0604020202020204" pitchFamily="34" charset="0"/>
                <a:hlinkClick r:id="rId10"/>
              </a:rPr>
              <a:t>https://www.tutorialspoint.com/cprogramming/c_nested_loops.htm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b="1" dirty="0">
                <a:ea typeface="+mn-ea"/>
                <a:cs typeface="Arial" panose="020B0604020202020204" pitchFamily="34" charset="0"/>
              </a:rPr>
              <a:t> 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ea typeface="+mn-ea"/>
                <a:cs typeface="Arial" panose="020B0604020202020204" pitchFamily="34" charset="0"/>
              </a:rPr>
              <a:t> </a:t>
            </a:r>
          </a:p>
          <a:p>
            <a:pPr eaLnBrk="1" hangingPunct="1">
              <a:defRPr/>
            </a:pPr>
            <a:r>
              <a:rPr lang="en-US" sz="2000" b="1" dirty="0">
                <a:ea typeface="+mn-ea"/>
                <a:cs typeface="Arial" panose="020B0604020202020204" pitchFamily="34" charset="0"/>
              </a:rPr>
              <a:t> </a:t>
            </a:r>
            <a:endParaRPr lang="en-US" sz="2000" dirty="0">
              <a:ea typeface="+mn-ea"/>
              <a:cs typeface="Arial" panose="020B0604020202020204" pitchFamily="34" charset="0"/>
            </a:endParaRPr>
          </a:p>
          <a:p>
            <a:pPr eaLnBrk="1" hangingPunct="1">
              <a:tabLst>
                <a:tab pos="1546225" algn="l"/>
              </a:tabLst>
              <a:defRPr/>
            </a:pPr>
            <a:endParaRPr lang="en-US" sz="2000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ea typeface="+mn-ea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2921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3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itchFamily="34" charset="0"/>
              </a:rPr>
              <a:t>THANK YOU</a:t>
            </a:r>
          </a:p>
        </p:txBody>
      </p:sp>
      <p:sp>
        <p:nvSpPr>
          <p:cNvPr id="50184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9 w 2430463"/>
              <a:gd name="T3" fmla="*/ 3225800 h 3225800"/>
              <a:gd name="T4" fmla="*/ 0 w 2430463"/>
              <a:gd name="T5" fmla="*/ 1612900 h 3225800"/>
              <a:gd name="T6" fmla="*/ 161290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185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09 w 2430463"/>
              <a:gd name="T3" fmla="*/ 3225800 h 3225800"/>
              <a:gd name="T4" fmla="*/ 0 w 2430463"/>
              <a:gd name="T5" fmla="*/ 1612900 h 3225800"/>
              <a:gd name="T6" fmla="*/ 161290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50186" name="Group 28"/>
          <p:cNvGrpSpPr>
            <a:grpSpLocks/>
          </p:cNvGrpSpPr>
          <p:nvPr/>
        </p:nvGrpSpPr>
        <p:grpSpPr bwMode="auto">
          <a:xfrm>
            <a:off x="238125" y="152400"/>
            <a:ext cx="409575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50191" name="Object 75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7" name="Slide Number Placeholder 14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65D24275-7729-4DE1-A0DA-682E22B13C7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16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9" y="0"/>
            <a:ext cx="573850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983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8123238" y="1144588"/>
            <a:ext cx="3756025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 smtClean="0">
              <a:latin typeface="Casper"/>
              <a:cs typeface="Arial" pitchFamily="34" charset="0"/>
            </a:endParaRPr>
          </a:p>
          <a:p>
            <a:endParaRPr lang="en-US" altLang="en-US" sz="2400" smtClean="0">
              <a:latin typeface="Casper"/>
              <a:cs typeface="Arial" pitchFamily="34" charset="0"/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5CF54BA-8E41-4064-9644-60DFA508D13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8297863" y="1566863"/>
            <a:ext cx="3363912" cy="412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4650" y="1801813"/>
          <a:ext cx="7531100" cy="4071939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 Number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Course Outcome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just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Remember the concepts related to fundamentals of C language, draw flowcharts and write algorithm/pseudocode.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just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Understand the way of execution and debug programs in C language.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just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Apply various constructs, loops, functions to solve mathematical and scientific problem.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CO4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just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Analyze the dynamic behavior of memory by the use of pointers.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825"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Times New Roman" pitchFamily="18" charset="0"/>
                        </a:rPr>
                        <a:t>CO5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217613" latinLnBrk="1">
                        <a:spcBef>
                          <a:spcPct val="20000"/>
                        </a:spcBef>
                        <a:buFont typeface="Arial" pitchFamily="34" charset="0"/>
                        <a:defRPr sz="3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defTabSz="1217613" latinLnBrk="1">
                        <a:spcBef>
                          <a:spcPct val="20000"/>
                        </a:spcBef>
                        <a:buFont typeface="Arial" pitchFamily="34" charset="0"/>
                        <a:defRPr sz="33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defTabSz="1217613" latinLnBrk="1">
                        <a:spcBef>
                          <a:spcPct val="20000"/>
                        </a:spcBef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defTabSz="121761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just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Design and develop modular programs for real world problems using control structure and selection structure.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894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025650"/>
            <a:ext cx="31829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5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1701800"/>
            <a:ext cx="89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9538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513" y="346075"/>
            <a:ext cx="8497887" cy="1147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900" b="1" dirty="0" smtClean="0">
                <a:solidFill>
                  <a:srgbClr val="FF0000"/>
                </a:solidFill>
                <a:latin typeface="+mn-lt"/>
              </a:rPr>
              <a:t>Scheme </a:t>
            </a:r>
            <a:r>
              <a:rPr lang="en-US" sz="4900" b="1" dirty="0">
                <a:solidFill>
                  <a:srgbClr val="FF0000"/>
                </a:solidFill>
                <a:latin typeface="+mn-lt"/>
              </a:rPr>
              <a:t>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67E9E44D-4912-4D6F-BFA5-83BCEC1CD2B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871538" y="261938"/>
            <a:ext cx="10515600" cy="12319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1082675" y="178911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en-US" altLang="en-US" sz="2800"/>
          </a:p>
        </p:txBody>
      </p:sp>
      <p:pic>
        <p:nvPicPr>
          <p:cNvPr id="3789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579563"/>
            <a:ext cx="10515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536027" y="1645920"/>
          <a:ext cx="11306879" cy="409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91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F4839EB8-AA17-485E-B073-B29132B5559A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743200" y="606425"/>
            <a:ext cx="5891213" cy="750888"/>
          </a:xfrm>
          <a:prstGeom prst="rect">
            <a:avLst/>
          </a:prstGeom>
        </p:spPr>
        <p:txBody>
          <a:bodyPr lIns="0" tIns="12700" rIns="0" bIns="0" anchor="b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4800" spc="-5" dirty="0">
                <a:solidFill>
                  <a:srgbClr val="00B0F0"/>
                </a:solidFill>
                <a:ea typeface="+mj-ea"/>
                <a:cs typeface="Arial" panose="020B0604020202020204" pitchFamily="34" charset="0"/>
              </a:rPr>
              <a:t>        </a:t>
            </a:r>
            <a:endParaRPr lang="en-US" sz="4800" dirty="0">
              <a:solidFill>
                <a:schemeClr val="accent2">
                  <a:lumMod val="75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47975" y="365125"/>
            <a:ext cx="7664450" cy="1111250"/>
          </a:xfrm>
          <a:prstGeom prst="rect">
            <a:avLst/>
          </a:prstGeom>
          <a:solidFill>
            <a:srgbClr val="C0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C58D388-065B-4BC7-8D34-7783408701D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625725" y="711200"/>
            <a:ext cx="6780213" cy="750888"/>
          </a:xfrm>
          <a:prstGeom prst="rect">
            <a:avLst/>
          </a:prstGeom>
        </p:spPr>
        <p:txBody>
          <a:bodyPr lIns="0" tIns="12700" rIns="0" bIns="0" anchor="b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00AFEF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4800" dirty="0">
                <a:solidFill>
                  <a:srgbClr val="860000"/>
                </a:solidFill>
                <a:ea typeface="+mn-ea"/>
                <a:cs typeface="Arial" panose="020B0604020202020204" pitchFamily="34" charset="0"/>
              </a:rPr>
              <a:t>I/O Statements</a:t>
            </a:r>
            <a:endParaRPr lang="en-US" sz="4800" dirty="0">
              <a:solidFill>
                <a:srgbClr val="860000"/>
              </a:soli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965434" y="2270233"/>
          <a:ext cx="8880366" cy="316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322513" y="354013"/>
            <a:ext cx="7664450" cy="1111250"/>
          </a:xfrm>
          <a:prstGeom prst="rect">
            <a:avLst/>
          </a:prstGeom>
          <a:solidFill>
            <a:srgbClr val="C0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Nested Looping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333625" y="4087813"/>
            <a:ext cx="7797800" cy="1808162"/>
          </a:xfrm>
          <a:prstGeom prst="flowChartAlternateProcess">
            <a:avLst/>
          </a:prstGeom>
          <a:solidFill>
            <a:srgbClr val="ED81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670175" y="4508500"/>
            <a:ext cx="72088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dirty="0">
                <a:latin typeface="+mn-lt"/>
                <a:ea typeface="+mn-ea"/>
                <a:cs typeface="Arial" panose="020B0604020202020204" pitchFamily="34" charset="0"/>
              </a:rPr>
              <a:t>Put any type of loop in another type. </a:t>
            </a:r>
            <a:r>
              <a:rPr lang="en-US" sz="2000" dirty="0">
                <a:latin typeface="+mn-lt"/>
                <a:ea typeface="Times New Roman" pitchFamily="18" charset="0"/>
                <a:cs typeface="Arial" panose="020B0604020202020204" pitchFamily="34" charset="0"/>
              </a:rPr>
              <a:t>Write for loop inside while loop, while inside another while etc. A programmer nest up to 3 loops. But there is no limit of nesting in C.</a:t>
            </a:r>
            <a:endParaRPr lang="en-US" sz="2000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2703513" y="300038"/>
            <a:ext cx="7302500" cy="927100"/>
          </a:xfrm>
          <a:prstGeom prst="rect">
            <a:avLst/>
          </a:prstGeom>
          <a:solidFill>
            <a:srgbClr val="C00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alt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Loops Definition &amp; Syntax </a:t>
            </a:r>
          </a:p>
        </p:txBody>
      </p:sp>
      <p:sp>
        <p:nvSpPr>
          <p:cNvPr id="4096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39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B9D6C346-22C4-46B2-B856-EEE7366881B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5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30600" y="1365250"/>
          <a:ext cx="5754688" cy="4478338"/>
        </p:xfrm>
        <a:graphic>
          <a:graphicData uri="http://schemas.openxmlformats.org/drawingml/2006/table">
            <a:tbl>
              <a:tblPr/>
              <a:tblGrid>
                <a:gridCol w="575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9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Syntax</a:t>
                      </a:r>
                      <a:endParaRPr lang="en-US" sz="2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2" marR="19052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7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outer_loop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inner_loop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 Inner loop statement/s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Outer loop statement/s</a:t>
                      </a:r>
                    </a:p>
                    <a:p>
                      <a:pPr algn="l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2" marR="19052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950913"/>
            <a:ext cx="4300537" cy="65722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How Nested loop work: </a:t>
            </a:r>
          </a:p>
        </p:txBody>
      </p:sp>
      <p:pic>
        <p:nvPicPr>
          <p:cNvPr id="43013" name="Content Placeholder 7" descr="Nested-Loop-Flow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0" y="1447800"/>
            <a:ext cx="3076575" cy="39528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60525"/>
            <a:ext cx="10345737" cy="42084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just"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        </a:t>
            </a:r>
            <a:r>
              <a:rPr lang="en-US" sz="1700" b="1" dirty="0">
                <a:solidFill>
                  <a:schemeClr val="tx1"/>
                </a:solidFill>
              </a:rPr>
              <a:t>T</a:t>
            </a:r>
            <a:r>
              <a:rPr lang="en-US" sz="1700" dirty="0">
                <a:solidFill>
                  <a:schemeClr val="tx1"/>
                </a:solidFill>
              </a:rPr>
              <a:t>here are two conditions that are given.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700" dirty="0">
                <a:solidFill>
                  <a:schemeClr val="tx1"/>
                </a:solidFill>
              </a:rPr>
              <a:t>The inner loop condition gets executed only when the outer loop condition gives the Boolean output as True. Else the flow control directly goes out of both the loops. </a:t>
            </a:r>
          </a:p>
          <a:p>
            <a:pPr marL="342900" indent="-34290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700" dirty="0">
                <a:solidFill>
                  <a:schemeClr val="tx1"/>
                </a:solidFill>
              </a:rPr>
              <a:t>Now coming into the execution of the inner loop, If the loop condition gives a true result, then the block of statements under that loop and the incremental condition gets executed.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700" dirty="0">
                <a:solidFill>
                  <a:schemeClr val="tx1"/>
                </a:solidFill>
              </a:rPr>
              <a:t>And in turn, if the condition gives a Boolean condition as False, then the inner loop gives its control back to the outer loop and again same conditions/loops gets executed/repeated.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8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995FBB8-259B-42F3-8FEA-D8FBEA8F68CA}" type="slidenum">
              <a:rPr lang="en-US" altLang="en-US">
                <a:latin typeface="Calibri" pitchFamily="34" charset="0"/>
              </a:rPr>
              <a:pPr/>
              <a:t>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425"/>
            <a:ext cx="4048125" cy="950913"/>
          </a:xfrm>
          <a:solidFill>
            <a:srgbClr val="92D050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Example1 of Nested        do-while loop</a:t>
            </a:r>
          </a:p>
        </p:txBody>
      </p:sp>
      <p:sp>
        <p:nvSpPr>
          <p:cNvPr id="43011" name="Text Placeholder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71538" y="1335088"/>
            <a:ext cx="3932237" cy="55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#include &lt;stdio.h&gt;  </a:t>
            </a:r>
          </a:p>
          <a:p>
            <a:r>
              <a:rPr lang="en-US" altLang="en-US" smtClean="0"/>
              <a:t>int main()  </a:t>
            </a:r>
          </a:p>
          <a:p>
            <a:r>
              <a:rPr lang="en-US" altLang="en-US" smtClean="0"/>
              <a:t>{  </a:t>
            </a:r>
          </a:p>
          <a:p>
            <a:r>
              <a:rPr lang="en-US" altLang="en-US" smtClean="0"/>
              <a:t>  int i=1;  </a:t>
            </a:r>
          </a:p>
          <a:p>
            <a:r>
              <a:rPr lang="en-US" altLang="en-US" smtClean="0"/>
              <a:t>do           // outer loop  </a:t>
            </a:r>
          </a:p>
          <a:p>
            <a:r>
              <a:rPr lang="en-US" altLang="en-US" smtClean="0"/>
              <a:t>{  </a:t>
            </a:r>
          </a:p>
          <a:p>
            <a:r>
              <a:rPr lang="en-US" altLang="en-US" smtClean="0"/>
              <a:t>    int j=1;  </a:t>
            </a:r>
          </a:p>
          <a:p>
            <a:r>
              <a:rPr lang="en-US" altLang="en-US" smtClean="0"/>
              <a:t>    do       // inner loop  </a:t>
            </a:r>
          </a:p>
          <a:p>
            <a:r>
              <a:rPr lang="en-US" altLang="en-US" smtClean="0"/>
              <a:t>   {  </a:t>
            </a:r>
          </a:p>
          <a:p>
            <a:r>
              <a:rPr lang="en-US" altLang="en-US" smtClean="0"/>
              <a:t>      printf("*");  </a:t>
            </a:r>
          </a:p>
          <a:p>
            <a:r>
              <a:rPr lang="en-US" altLang="en-US" smtClean="0"/>
              <a:t>      j++;  </a:t>
            </a:r>
          </a:p>
          <a:p>
            <a:r>
              <a:rPr lang="en-US" altLang="en-US" smtClean="0"/>
              <a:t>   }while(j&lt;=8);  </a:t>
            </a:r>
          </a:p>
          <a:p>
            <a:r>
              <a:rPr lang="en-US" altLang="en-US" smtClean="0"/>
              <a:t>    printf("\n");  </a:t>
            </a:r>
          </a:p>
          <a:p>
            <a:r>
              <a:rPr lang="en-US" altLang="en-US" smtClean="0"/>
              <a:t>    i++;  </a:t>
            </a:r>
          </a:p>
          <a:p>
            <a:r>
              <a:rPr lang="en-US" altLang="en-US" smtClean="0"/>
              <a:t>     }while(i&lt;=4);  </a:t>
            </a:r>
          </a:p>
          <a:p>
            <a:r>
              <a:rPr lang="en-US" altLang="en-US" smtClean="0"/>
              <a:t>}  </a:t>
            </a:r>
          </a:p>
          <a:p>
            <a:pPr eaLnBrk="1" hangingPunct="1"/>
            <a:endParaRPr lang="en-US" altLang="en-US" b="1" smtClean="0"/>
          </a:p>
        </p:txBody>
      </p:sp>
      <p:sp>
        <p:nvSpPr>
          <p:cNvPr id="4301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7827438C-4C67-4D8F-8417-60FEF4C5AD03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5087938" y="4214813"/>
            <a:ext cx="110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en-US" b="1"/>
              <a:t>Output: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972050" y="461963"/>
            <a:ext cx="7019925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just"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Explanation: </a:t>
            </a:r>
            <a:endParaRPr lang="en-US" sz="2000" dirty="0">
              <a:latin typeface="+mn-lt"/>
              <a:ea typeface="+mn-ea"/>
              <a:cs typeface="Arial" panose="020B0604020202020204" pitchFamily="34" charset="0"/>
            </a:endParaRPr>
          </a:p>
          <a:p>
            <a:pPr algn="just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First, we initialize the outer loop counter variable, i.e., '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' by 1.</a:t>
            </a:r>
          </a:p>
          <a:p>
            <a:pPr algn="just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As we know that the do..while loop executes once without checking the condition, so the inner loop is executed without checking the condition in the outer loop.</a:t>
            </a:r>
          </a:p>
          <a:p>
            <a:pPr algn="just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After the execution of the inner loop, the control moves to the update of the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++.</a:t>
            </a:r>
          </a:p>
          <a:p>
            <a:pPr algn="just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When the loop counter value is incremented, the condition is checked. If the condition in the outer loop is true, then the inner loop is executed.</a:t>
            </a:r>
            <a:endParaRPr lang="en-US" sz="2000" dirty="0">
              <a:latin typeface="+mn-lt"/>
              <a:ea typeface="+mn-ea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Arial" panose="020B0604020202020204" pitchFamily="34" charset="0"/>
              </a:rPr>
              <a:t>This process will continue until the condition in the outer loop is true</a:t>
            </a:r>
            <a:r>
              <a:rPr lang="en-US" sz="200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0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4321175"/>
            <a:ext cx="5087937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CF23724-1A81-4DB7-91CA-0C1780A166A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5 Input Output Functions"/>
  <p:tag name="ISPRING_FIRST_PUBLISH" val="1"/>
</p:tagLst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Virtusa-2017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FE6B2B"/>
      </a:accent1>
      <a:accent2>
        <a:srgbClr val="FF9F35"/>
      </a:accent2>
      <a:accent3>
        <a:srgbClr val="00A85D"/>
      </a:accent3>
      <a:accent4>
        <a:srgbClr val="199CDB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>
              <a:lumMod val="20000"/>
              <a:lumOff val="80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3323</TotalTime>
  <Words>621</Words>
  <Application>Microsoft Office PowerPoint</Application>
  <PresentationFormat>Widescreen</PresentationFormat>
  <Paragraphs>161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 Unicode MS</vt:lpstr>
      <vt:lpstr>Arial</vt:lpstr>
      <vt:lpstr>Arial Black</vt:lpstr>
      <vt:lpstr>Calibri</vt:lpstr>
      <vt:lpstr>Calibri</vt:lpstr>
      <vt:lpstr>Calibri Light</vt:lpstr>
      <vt:lpstr>Casper</vt:lpstr>
      <vt:lpstr>Georgia</vt:lpstr>
      <vt:lpstr>Karla</vt:lpstr>
      <vt:lpstr>King</vt:lpstr>
      <vt:lpstr>Raleway ExtraBold</vt:lpstr>
      <vt:lpstr>Segoe UI</vt:lpstr>
      <vt:lpstr>Times New Roman</vt:lpstr>
      <vt:lpstr>Wingdings</vt:lpstr>
      <vt:lpstr>Contents Slide Master</vt:lpstr>
      <vt:lpstr>Custom Design</vt:lpstr>
      <vt:lpstr>CorelDRAW</vt:lpstr>
      <vt:lpstr>PowerPoint Presentation</vt:lpstr>
      <vt:lpstr>Introduction to Problem Solving</vt:lpstr>
      <vt:lpstr>PowerPoint Presentation</vt:lpstr>
      <vt:lpstr>Scheme of Evaluation  </vt:lpstr>
      <vt:lpstr>PowerPoint Presentation</vt:lpstr>
      <vt:lpstr>PowerPoint Presentation</vt:lpstr>
      <vt:lpstr>Loops Definition &amp; Syntax </vt:lpstr>
      <vt:lpstr>How Nested loop work: </vt:lpstr>
      <vt:lpstr>Example1 of Nested        do-while loop</vt:lpstr>
      <vt:lpstr>      Example2 using Nested for loop</vt:lpstr>
      <vt:lpstr>Summary</vt:lpstr>
      <vt:lpstr>FAQ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Input Output Functions</dc:title>
  <dc:creator>Branding</dc:creator>
  <cp:lastModifiedBy>nishu</cp:lastModifiedBy>
  <cp:revision>262</cp:revision>
  <dcterms:created xsi:type="dcterms:W3CDTF">2019-01-09T10:33:58Z</dcterms:created>
  <dcterms:modified xsi:type="dcterms:W3CDTF">2022-06-30T10:52:53Z</dcterms:modified>
</cp:coreProperties>
</file>