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4295" r:id="rId2"/>
  </p:sldMasterIdLst>
  <p:notesMasterIdLst>
    <p:notesMasterId r:id="rId20"/>
  </p:notesMasterIdLst>
  <p:handoutMasterIdLst>
    <p:handoutMasterId r:id="rId21"/>
  </p:handoutMasterIdLst>
  <p:sldIdLst>
    <p:sldId id="316" r:id="rId3"/>
    <p:sldId id="339" r:id="rId4"/>
    <p:sldId id="340" r:id="rId5"/>
    <p:sldId id="341" r:id="rId6"/>
    <p:sldId id="317" r:id="rId7"/>
    <p:sldId id="319" r:id="rId8"/>
    <p:sldId id="325" r:id="rId9"/>
    <p:sldId id="337" r:id="rId10"/>
    <p:sldId id="338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279" r:id="rId19"/>
  </p:sldIdLst>
  <p:sldSz cx="12192000" cy="6858000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8137"/>
    <a:srgbClr val="860000"/>
    <a:srgbClr val="1C1C1C"/>
    <a:srgbClr val="BC8F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A9E5F0-EC01-4FC8-886F-164BF2482CF6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09B7D6B-AEDD-4337-BDA9-78F23CE1D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406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4315E0-E279-4F21-9C14-E8BECCB661F2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CB941DF-AE01-4458-AA62-A48FA16EA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801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096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4908C0-5A23-4679-AD77-B4C6CAA2E58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018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D205DC3-8C4A-4E7D-8F39-81C966C3825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6382E3B-D84A-4624-98C2-F2CA5308FEE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EA3DD1F-3CE2-4ED3-9ACD-95496759FD4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D65ACB-D220-45F1-973B-7A9B8CC7E4FF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42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15D6FE2-9E6B-419B-B7EA-32916C04519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A60A33E-3D80-4D80-9400-E7F515694B1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19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B81D040-5BCB-4D71-965A-26F04014DE3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B0E749EC-AAD4-4AAE-96D0-B4D5091EA277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03680BB-0722-41A9-80E2-37643E276C14}" type="slidenum">
              <a:rPr lang="en-US" altLang="en-US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50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4517C66-153B-4971-9881-125EF6089EF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60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582A66D-C0F3-434F-B929-A1EB35F7650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7C5ABF4-BA1E-46C2-8C7C-21385B58989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81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CF2EB6A-63B1-4AA7-8B1F-EBD255E94B6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491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8D82BC9-1DED-42CE-9D02-2C7249B1B7B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0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276475"/>
            <a:ext cx="72390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96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816100"/>
            <a:ext cx="33607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40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11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471488" y="1508125"/>
            <a:ext cx="3800475" cy="4865688"/>
            <a:chOff x="354008" y="1131589"/>
            <a:chExt cx="2849840" cy="3649171"/>
          </a:xfrm>
        </p:grpSpPr>
        <p:sp>
          <p:nvSpPr>
            <p:cNvPr id="4" name="Rounded Rectangle 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1379" y="1347087"/>
              <a:ext cx="109518" cy="32407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rot="5400000">
              <a:off x="2593724" y="1238186"/>
              <a:ext cx="501240" cy="50235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45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D58DE72-AEA2-4730-8453-675071F660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4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D19628-B75D-46DD-B797-F0856870123B}" type="datetimeFigureOut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EABE497-FC06-4E6C-9437-485354EAD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79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FD299C-9E8F-45D9-A9CB-8C2F8CA6F786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6F9A6B-F998-4BD6-B3D3-E50366048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9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022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A370D-CF0D-45C4-B972-78F8D5566B4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4E5F6-6C04-44C3-AE1B-70F2C437F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62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579A0-4378-46EB-AB5A-55776D4D5262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8721-BA8F-48F0-B1E1-FB2798BDA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7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43BD-97CE-4018-9BF5-0B29F998F323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9D80F8-DAE0-49B2-972B-FD3A106E78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340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A3D50-1274-46B5-9DA6-ED5273A12E95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6E8C6-F766-4372-8E6E-48BED5778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401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9B20-974F-48FA-B48C-A5F4E173BE6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DC845-54E5-43D0-B5FE-BA49F7054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37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40C2-7893-4A28-A733-24EE56CBDD25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D2AD-FB11-43BE-9B6C-5EBDF16D3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78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391F52-394A-4ACA-8E13-CE468194E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811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6681F-6DB1-4830-AF05-85E6EF91A84D}" type="datetimeFigureOut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C9BBFE-6C1C-42F4-BDB2-827F86C70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90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9E421-A8D4-44CA-9EBB-6230185317B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EB495-2EE5-4110-B882-BF3420464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94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5548-E56B-48CE-983C-5D77754864C3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8DCC-0A74-4A02-8278-E08F0121F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538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ED51-B04B-4C1D-A16F-76E881691E1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CDC3A-2686-45DA-B08D-973051060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699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42CB218E-A3C2-4303-8248-6086214200A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210CD8-20F8-4A73-887F-0657A4B88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51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543175" cy="686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4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76475"/>
            <a:ext cx="12192000" cy="24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1582738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4050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3775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5088" y="4676775"/>
            <a:ext cx="382587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1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32400" y="2276475"/>
            <a:ext cx="5711825" cy="393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560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57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1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95313" y="4102100"/>
            <a:ext cx="2400300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96388" y="1700213"/>
            <a:ext cx="240030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8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84" r:id="rId7"/>
    <p:sldLayoutId id="2147484585" r:id="rId8"/>
    <p:sldLayoutId id="2147484599" r:id="rId9"/>
    <p:sldLayoutId id="2147484586" r:id="rId10"/>
    <p:sldLayoutId id="2147484600" r:id="rId11"/>
    <p:sldLayoutId id="2147484601" r:id="rId12"/>
    <p:sldLayoutId id="2147484587" r:id="rId13"/>
    <p:sldLayoutId id="2147484602" r:id="rId14"/>
    <p:sldLayoutId id="2147484603" r:id="rId15"/>
    <p:sldLayoutId id="2147484604" r:id="rId16"/>
    <p:sldLayoutId id="2147484605" r:id="rId17"/>
    <p:sldLayoutId id="2147484606" r:id="rId18"/>
  </p:sldLayoutIdLst>
  <p:txStyles>
    <p:titleStyle>
      <a:lvl1pPr algn="ctr" defTabSz="1217613" rtl="0" eaLnBrk="0" fontAlgn="base" latinLnBrk="1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455613" indent="-4556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989013" indent="-3794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5224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21320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7416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1356FC-0F20-4F69-8185-BC811EE1B33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8C2040D-57E3-44F4-A3B5-BFC1F54B3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588" r:id="rId2"/>
    <p:sldLayoutId id="2147484608" r:id="rId3"/>
    <p:sldLayoutId id="2147484589" r:id="rId4"/>
    <p:sldLayoutId id="2147484590" r:id="rId5"/>
    <p:sldLayoutId id="2147484591" r:id="rId6"/>
    <p:sldLayoutId id="2147484609" r:id="rId7"/>
    <p:sldLayoutId id="2147484610" r:id="rId8"/>
    <p:sldLayoutId id="2147484611" r:id="rId9"/>
    <p:sldLayoutId id="2147484592" r:id="rId10"/>
    <p:sldLayoutId id="2147484612" r:id="rId11"/>
    <p:sldLayoutId id="2147484613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tutorials/2darray/" TargetMode="External"/><Relationship Id="rId3" Type="http://schemas.openxmlformats.org/officeDocument/2006/relationships/hyperlink" Target="https://en.wikibooks.org/wiki/C_Programming" TargetMode="External"/><Relationship Id="rId7" Type="http://schemas.openxmlformats.org/officeDocument/2006/relationships/hyperlink" Target="https://beginnersbook.com/2014/01/2d-arrays-in-c-examp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spoken-tutorial.org/watch/C+and+Cpp/Working+With+2D+Arrays/Englis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nptel.ac.in/courses/106/106/106106127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nptel.ac.in/courses/106/105/106105171/" TargetMode="External"/><Relationship Id="rId9" Type="http://schemas.openxmlformats.org/officeDocument/2006/relationships/hyperlink" Target="https://www.programiz.com/c-programming/c-multi-dimensional-array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e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F6C5D"/>
            </a:gs>
            <a:gs pos="999">
              <a:srgbClr val="FEF5F3"/>
            </a:gs>
            <a:gs pos="100000">
              <a:srgbClr val="FEF5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2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534" name="Object 90"/>
          <p:cNvGraphicFramePr>
            <a:graphicFrameLocks noChangeAspect="1"/>
          </p:cNvGraphicFramePr>
          <p:nvPr/>
        </p:nvGraphicFramePr>
        <p:xfrm>
          <a:off x="9477375" y="174625"/>
          <a:ext cx="271462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5" y="174625"/>
                        <a:ext cx="2714625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8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88" y="-96838"/>
            <a:ext cx="3859213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0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>
              <a:solidFill>
                <a:schemeClr val="tx1"/>
              </a:solidFill>
              <a:latin typeface="Casp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9725" y="6022975"/>
            <a:ext cx="64325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  <a:ea typeface="+mn-ea"/>
                <a:cs typeface="+mn-cs"/>
              </a:rPr>
              <a:t>Array &amp; Strings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30403" y="1632908"/>
            <a:ext cx="9884238" cy="327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Introduction to Problem Solving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3A98F"/>
            </a:gs>
            <a:gs pos="100000">
              <a:srgbClr val="FAD9CD"/>
            </a:gs>
            <a:gs pos="100000">
              <a:srgbClr val="DF6C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800" y="0"/>
            <a:ext cx="7713663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675" y="136525"/>
            <a:ext cx="5033963" cy="6672263"/>
          </a:xfrm>
        </p:spPr>
        <p:txBody>
          <a:bodyPr rtlCol="0">
            <a:normAutofit fontScale="25000" lnSpcReduction="2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b="1" dirty="0">
                <a:solidFill>
                  <a:schemeClr val="tx1"/>
                </a:solidFill>
              </a:rPr>
              <a:t>1. Program to store the elements from the user and store them in an 2D array.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#include&lt;</a:t>
            </a:r>
            <a:r>
              <a:rPr lang="en-US" sz="8000" dirty="0" err="1"/>
              <a:t>stdio.h</a:t>
            </a:r>
            <a:r>
              <a:rPr lang="en-US" sz="8000" dirty="0"/>
              <a:t>&gt; 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int main()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{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int </a:t>
            </a:r>
            <a:r>
              <a:rPr lang="en-US" sz="8000" dirty="0" err="1"/>
              <a:t>disp</a:t>
            </a:r>
            <a:r>
              <a:rPr lang="en-US" sz="8000" dirty="0"/>
              <a:t>[2][3], </a:t>
            </a:r>
            <a:r>
              <a:rPr lang="en-US" sz="8000" dirty="0" err="1"/>
              <a:t>i</a:t>
            </a:r>
            <a:r>
              <a:rPr lang="en-US" sz="8000" dirty="0"/>
              <a:t>, j;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for(</a:t>
            </a:r>
            <a:r>
              <a:rPr lang="en-US" sz="8000" dirty="0" err="1"/>
              <a:t>i</a:t>
            </a:r>
            <a:r>
              <a:rPr lang="en-US" sz="8000" dirty="0"/>
              <a:t>=0; </a:t>
            </a:r>
            <a:r>
              <a:rPr lang="en-US" sz="8000" dirty="0" err="1"/>
              <a:t>i</a:t>
            </a:r>
            <a:r>
              <a:rPr lang="en-US" sz="8000" dirty="0"/>
              <a:t>&lt;2; </a:t>
            </a:r>
            <a:r>
              <a:rPr lang="en-US" sz="8000" dirty="0" err="1"/>
              <a:t>i</a:t>
            </a:r>
            <a:r>
              <a:rPr lang="en-US" sz="8000" dirty="0"/>
              <a:t>++) 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{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for(j=0;j&lt;3;j++)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{ 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 err="1"/>
              <a:t>printf</a:t>
            </a:r>
            <a:r>
              <a:rPr lang="en-US" sz="8000" dirty="0"/>
              <a:t>("Enter value for </a:t>
            </a:r>
            <a:r>
              <a:rPr lang="en-US" sz="8000" dirty="0" err="1"/>
              <a:t>disp</a:t>
            </a:r>
            <a:r>
              <a:rPr lang="en-US" sz="8000" dirty="0"/>
              <a:t>[%d][%d]:", </a:t>
            </a:r>
            <a:r>
              <a:rPr lang="en-US" sz="8000" dirty="0" err="1"/>
              <a:t>i</a:t>
            </a:r>
            <a:r>
              <a:rPr lang="en-US" sz="8000" dirty="0"/>
              <a:t>, j);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</a:t>
            </a:r>
            <a:r>
              <a:rPr lang="en-US" sz="8000" dirty="0" err="1"/>
              <a:t>scanf</a:t>
            </a:r>
            <a:r>
              <a:rPr lang="en-US" sz="8000" dirty="0"/>
              <a:t>("%d", &amp;</a:t>
            </a:r>
            <a:r>
              <a:rPr lang="en-US" sz="8000" dirty="0" err="1"/>
              <a:t>disp</a:t>
            </a:r>
            <a:r>
              <a:rPr lang="en-US" sz="8000" dirty="0"/>
              <a:t>[</a:t>
            </a:r>
            <a:r>
              <a:rPr lang="en-US" sz="8000" dirty="0" err="1"/>
              <a:t>i</a:t>
            </a:r>
            <a:r>
              <a:rPr lang="en-US" sz="8000" dirty="0"/>
              <a:t>][j]); 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}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} 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</a:t>
            </a:r>
            <a:r>
              <a:rPr lang="en-US" sz="8000" dirty="0" err="1"/>
              <a:t>printf</a:t>
            </a:r>
            <a:r>
              <a:rPr lang="en-US" sz="8000" dirty="0"/>
              <a:t>("Two Dimensional array elements:\n");</a:t>
            </a:r>
          </a:p>
          <a:p>
            <a:pPr marL="91440" indent="-9144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8000" dirty="0"/>
              <a:t> </a:t>
            </a:r>
            <a:endParaRPr lang="en-US" sz="5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56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                      </a:t>
            </a:r>
            <a:r>
              <a:rPr lang="en-US" sz="5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sz="5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5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 </a:t>
            </a:r>
            <a:endParaRPr lang="en-IN" sz="5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1808163"/>
            <a:ext cx="3713163" cy="3379787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latin typeface="Arial Rounded MT Bold" pitchFamily="34" charset="0"/>
              </a:rPr>
              <a:t>Examples of 2-D Array</a:t>
            </a: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37663" y="603250"/>
            <a:ext cx="2659062" cy="3754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" indent="-91440" eaLnBrk="1" fontAlgn="auto" hangingPunct="1">
              <a:defRPr/>
            </a:pPr>
            <a:r>
              <a:rPr lang="en-US" dirty="0"/>
              <a:t>f</a:t>
            </a:r>
            <a:r>
              <a:rPr lang="en-US" sz="2000" dirty="0">
                <a:latin typeface="+mn-lt"/>
              </a:rPr>
              <a:t>or(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=0;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&lt;2;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++)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{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for(j=0;j&lt;3;j++) 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{ </a:t>
            </a:r>
          </a:p>
          <a:p>
            <a:pPr marL="91440" indent="-91440" eaLnBrk="1" fontAlgn="auto" hangingPunct="1">
              <a:defRPr/>
            </a:pPr>
            <a:r>
              <a:rPr lang="en-US" sz="2000" dirty="0" err="1">
                <a:latin typeface="+mn-lt"/>
              </a:rPr>
              <a:t>printf</a:t>
            </a:r>
            <a:r>
              <a:rPr lang="en-US" sz="2000" dirty="0">
                <a:latin typeface="+mn-lt"/>
              </a:rPr>
              <a:t>("%d ", </a:t>
            </a:r>
            <a:r>
              <a:rPr lang="en-US" sz="2000" dirty="0" err="1">
                <a:latin typeface="+mn-lt"/>
              </a:rPr>
              <a:t>disp</a:t>
            </a:r>
            <a:r>
              <a:rPr lang="en-US" sz="2000" dirty="0">
                <a:latin typeface="+mn-lt"/>
              </a:rPr>
              <a:t>[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][j]);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if(j==2){ </a:t>
            </a:r>
            <a:r>
              <a:rPr lang="en-US" sz="2000" dirty="0" err="1">
                <a:latin typeface="+mn-lt"/>
              </a:rPr>
              <a:t>printf</a:t>
            </a:r>
            <a:r>
              <a:rPr lang="en-US" sz="2000" dirty="0">
                <a:latin typeface="+mn-lt"/>
              </a:rPr>
              <a:t>("\n");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}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}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}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 return 0; </a:t>
            </a:r>
          </a:p>
          <a:p>
            <a:pPr marL="91440" indent="-91440" eaLnBrk="1" fontAlgn="auto" hangingPunct="1">
              <a:defRPr/>
            </a:pPr>
            <a:r>
              <a:rPr lang="en-US" sz="2000" dirty="0">
                <a:latin typeface="+mn-lt"/>
              </a:rPr>
              <a:t>}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17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3" y="4056063"/>
            <a:ext cx="3021012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3A98F"/>
            </a:gs>
            <a:gs pos="100000">
              <a:srgbClr val="FAD9CD"/>
            </a:gs>
            <a:gs pos="100000">
              <a:srgbClr val="DF6C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613" y="204788"/>
            <a:ext cx="7283450" cy="6653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414838" y="157163"/>
            <a:ext cx="4592637" cy="6521450"/>
          </a:xfrm>
        </p:spPr>
        <p:txBody>
          <a:bodyPr/>
          <a:lstStyle/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b="1" smtClean="0">
                <a:solidFill>
                  <a:srgbClr val="860000"/>
                </a:solidFill>
              </a:rPr>
              <a:t>2.. Program to sum of even and odd of 2D array.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#include&lt;stdio.h&gt; 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int main()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{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      int i=0,j=0;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      int arr[3][4]={{1,2,3,4},{2,3,4,5},{3,4,5,6}};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      int even=0;int odd=0;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      for(i=0;i&lt;3;i++)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{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     for(j=0;j&lt;4;j++)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{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	if(arr[i][j]%2==0)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mtClean="0"/>
              <a:t>	{</a:t>
            </a:r>
          </a:p>
        </p:txBody>
      </p:sp>
      <p:sp>
        <p:nvSpPr>
          <p:cNvPr id="32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2355850"/>
            <a:ext cx="3508375" cy="3378200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/>
              <a:t>Examples of </a:t>
            </a:r>
          </a:p>
          <a:p>
            <a:pPr algn="ctr" eaLnBrk="1" hangingPunct="1"/>
            <a:r>
              <a:rPr lang="en-US" altLang="en-US" sz="4000" b="1" smtClean="0"/>
              <a:t>2-D Array</a:t>
            </a:r>
          </a:p>
          <a:p>
            <a:pPr eaLnBrk="1" hangingPunct="1"/>
            <a:endParaRPr lang="en-IN" altLang="en-US" sz="2800" smtClean="0">
              <a:latin typeface="Arial Rounded MT Bold" pitchFamily="34" charset="0"/>
            </a:endParaRPr>
          </a:p>
        </p:txBody>
      </p:sp>
      <p:pic>
        <p:nvPicPr>
          <p:cNvPr id="327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82013" y="449263"/>
            <a:ext cx="3709987" cy="449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eaLnBrk="1" fontAlgn="auto" hangingPunct="1">
              <a:defRPr/>
            </a:pPr>
            <a:r>
              <a:rPr lang="en-US" dirty="0"/>
              <a:t>	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even=</a:t>
            </a:r>
            <a:r>
              <a:rPr lang="en-US" dirty="0" err="1"/>
              <a:t>even+arr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	}	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else	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 {	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odd=</a:t>
            </a:r>
            <a:r>
              <a:rPr lang="en-US" dirty="0" err="1"/>
              <a:t>odd+arr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	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 }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 } 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 }</a:t>
            </a:r>
          </a:p>
          <a:p>
            <a:pPr marL="91440" indent="-91440" eaLnBrk="1" fontAlgn="auto" hangingPunct="1">
              <a:defRPr/>
            </a:pPr>
            <a:r>
              <a:rPr lang="en-US" dirty="0" err="1"/>
              <a:t>printf</a:t>
            </a:r>
            <a:r>
              <a:rPr lang="en-US" dirty="0"/>
              <a:t>("Sum of even =%d \</a:t>
            </a:r>
            <a:r>
              <a:rPr lang="en-US" dirty="0" err="1"/>
              <a:t>n",even</a:t>
            </a:r>
            <a:r>
              <a:rPr lang="en-US" dirty="0"/>
              <a:t>);</a:t>
            </a:r>
          </a:p>
          <a:p>
            <a:pPr marL="91440" indent="-91440" eaLnBrk="1" fontAlgn="auto" hangingPunct="1">
              <a:defRPr/>
            </a:pPr>
            <a:r>
              <a:rPr lang="en-US" dirty="0" err="1"/>
              <a:t>printf</a:t>
            </a:r>
            <a:r>
              <a:rPr lang="en-US" dirty="0"/>
              <a:t>("Sum of odd =%</a:t>
            </a:r>
            <a:r>
              <a:rPr lang="en-US" dirty="0" err="1"/>
              <a:t>d",odd</a:t>
            </a:r>
            <a:r>
              <a:rPr lang="en-US" dirty="0"/>
              <a:t>);</a:t>
            </a:r>
          </a:p>
          <a:p>
            <a:pPr marL="91440" indent="-91440" eaLnBrk="1" fontAlgn="auto" hangingPunct="1">
              <a:defRPr/>
            </a:pPr>
            <a:r>
              <a:rPr lang="en-US" dirty="0"/>
              <a:t>return 0;  } </a:t>
            </a:r>
            <a:endParaRPr lang="en-US" b="1" dirty="0">
              <a:solidFill>
                <a:srgbClr val="860000"/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" indent="-91440" eaLnBrk="1" fontAlgn="auto" hangingPunct="1">
              <a:buFont typeface="Calibri" pitchFamily="34" charset="0"/>
              <a:buNone/>
              <a:defRPr/>
            </a:pPr>
            <a:r>
              <a:rPr lang="en-US" sz="2800" b="1" dirty="0">
                <a:solidFill>
                  <a:srgbClr val="860000"/>
                </a:solidFill>
              </a:rPr>
              <a:t>                               </a:t>
            </a:r>
          </a:p>
          <a:p>
            <a:pPr eaLnBrk="1" fontAlgn="auto" hangingPunct="1">
              <a:buFont typeface="Calibri" pitchFamily="34" charset="0"/>
              <a:buNone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         </a:t>
            </a:r>
          </a:p>
        </p:txBody>
      </p:sp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003675"/>
            <a:ext cx="31480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F6F6"/>
            </a:gs>
            <a:gs pos="74001">
              <a:srgbClr val="F8AEAE"/>
            </a:gs>
            <a:gs pos="83000">
              <a:srgbClr val="F8AEAE"/>
            </a:gs>
            <a:gs pos="100000">
              <a:srgbClr val="FAC9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5675" y="3702050"/>
            <a:ext cx="2822575" cy="25749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705350" y="3668713"/>
            <a:ext cx="3143250" cy="2627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9988" y="1890713"/>
            <a:ext cx="2849562" cy="3800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887413" y="3613150"/>
            <a:ext cx="292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4000">
                <a:latin typeface="Arial Rounded MT Bold" pitchFamily="34" charset="0"/>
              </a:rPr>
              <a:t>SUMMARY</a:t>
            </a:r>
            <a:endParaRPr lang="en-IN" altLang="en-US" sz="4000">
              <a:latin typeface="Arial Rounded MT Bold" pitchFamily="34" charset="0"/>
            </a:endParaRPr>
          </a:p>
        </p:txBody>
      </p:sp>
      <p:sp>
        <p:nvSpPr>
          <p:cNvPr id="33798" name="TextBox 8"/>
          <p:cNvSpPr txBox="1">
            <a:spLocks noChangeArrowheads="1"/>
          </p:cNvSpPr>
          <p:nvPr/>
        </p:nvSpPr>
        <p:spPr bwMode="auto">
          <a:xfrm>
            <a:off x="4826000" y="4462463"/>
            <a:ext cx="292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/>
            <a:r>
              <a:rPr lang="en-US" altLang="en-US" sz="1600">
                <a:latin typeface="Calibri" pitchFamily="34" charset="0"/>
              </a:rPr>
              <a:t>In rectangular 2-dimensional arrays, m number of rows and n number of columns in the array has the same number of array elements. </a:t>
            </a:r>
          </a:p>
        </p:txBody>
      </p:sp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8540750" y="4564063"/>
            <a:ext cx="292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/>
            <a:r>
              <a:rPr lang="en-US" altLang="en-US" sz="1600"/>
              <a:t>The compiler will allocate the memory for two dimensional array </a:t>
            </a:r>
            <a:r>
              <a:rPr lang="en-US" altLang="en-US" sz="1600" b="1"/>
              <a:t>row-wise</a:t>
            </a:r>
            <a:r>
              <a:rPr lang="en-US" altLang="en-US" sz="1600"/>
              <a:t> meaning the first element of the second row will be placed after the last element of the first row.</a:t>
            </a:r>
          </a:p>
        </p:txBody>
      </p:sp>
      <p:sp>
        <p:nvSpPr>
          <p:cNvPr id="33800" name="TextBox 11"/>
          <p:cNvSpPr txBox="1">
            <a:spLocks noChangeArrowheads="1"/>
          </p:cNvSpPr>
          <p:nvPr/>
        </p:nvSpPr>
        <p:spPr bwMode="auto">
          <a:xfrm>
            <a:off x="6029325" y="3721100"/>
            <a:ext cx="746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2.</a:t>
            </a:r>
            <a:endParaRPr lang="en-IN" altLang="en-US" sz="3600" b="1"/>
          </a:p>
        </p:txBody>
      </p:sp>
      <p:sp>
        <p:nvSpPr>
          <p:cNvPr id="33801" name="TextBox 12"/>
          <p:cNvSpPr txBox="1">
            <a:spLocks noChangeArrowheads="1"/>
          </p:cNvSpPr>
          <p:nvPr/>
        </p:nvSpPr>
        <p:spPr bwMode="auto">
          <a:xfrm>
            <a:off x="9820275" y="3748088"/>
            <a:ext cx="746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3.</a:t>
            </a:r>
            <a:endParaRPr lang="en-IN" altLang="en-US" sz="3600" b="1"/>
          </a:p>
        </p:txBody>
      </p:sp>
      <p:pic>
        <p:nvPicPr>
          <p:cNvPr id="33802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748463" y="836613"/>
            <a:ext cx="3143250" cy="26273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3805" name="TextBox 17"/>
          <p:cNvSpPr txBox="1">
            <a:spLocks noChangeArrowheads="1"/>
          </p:cNvSpPr>
          <p:nvPr/>
        </p:nvSpPr>
        <p:spPr bwMode="auto">
          <a:xfrm>
            <a:off x="8061325" y="808038"/>
            <a:ext cx="744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1.</a:t>
            </a:r>
            <a:endParaRPr lang="en-IN" altLang="en-US" sz="3600" b="1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7051675" y="1503363"/>
            <a:ext cx="27749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 hangingPunct="1"/>
            <a:r>
              <a:rPr lang="en-US" altLang="en-US" sz="1600">
                <a:latin typeface="Calibri" pitchFamily="34" charset="0"/>
              </a:rPr>
              <a:t>In 2-D array, to declare and access elements of a 2-D array we use 2 subscripts instead of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F5F3"/>
            </a:gs>
            <a:gs pos="74001">
              <a:srgbClr val="F3A98F"/>
            </a:gs>
            <a:gs pos="83000">
              <a:srgbClr val="F3A98F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0550" y="1633538"/>
            <a:ext cx="32004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FREQUENTLY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ASKED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QUESTIONS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9275" y="400050"/>
            <a:ext cx="7421563" cy="2832100"/>
          </a:xfrm>
          <a:prstGeom prst="rect">
            <a:avLst/>
          </a:prstGeom>
          <a:gradFill>
            <a:gsLst>
              <a:gs pos="37000">
                <a:srgbClr val="F9CFC1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endParaRPr lang="en-US" altLang="en-US" smtClean="0">
              <a:latin typeface="Arial Rounded MT Bold" pitchFamily="34" charset="0"/>
            </a:endParaRPr>
          </a:p>
          <a:p>
            <a:pPr eaLnBrk="1" hangingPunct="1">
              <a:defRPr/>
            </a:pPr>
            <a:r>
              <a:rPr lang="en-US" altLang="en-US" sz="2000" smtClean="0">
                <a:solidFill>
                  <a:srgbClr val="C00000"/>
                </a:solidFill>
                <a:latin typeface="Arial Rounded MT Bold" pitchFamily="34" charset="0"/>
              </a:rPr>
              <a:t>                                         PROGRAMS </a:t>
            </a:r>
          </a:p>
          <a:p>
            <a:pPr eaLnBrk="1" hangingPunct="1">
              <a:defRPr/>
            </a:pPr>
            <a:endParaRPr lang="en-US" altLang="en-US" sz="200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eaLnBrk="1" hangingPunct="1">
              <a:buFontTx/>
              <a:buAutoNum type="arabicPeriod"/>
              <a:defRPr/>
            </a:pPr>
            <a:r>
              <a:rPr lang="en-US" altLang="en-US" smtClean="0">
                <a:solidFill>
                  <a:srgbClr val="404040"/>
                </a:solidFill>
                <a:latin typeface="Arial Rounded MT Bold" pitchFamily="34" charset="0"/>
              </a:rPr>
              <a:t>  </a:t>
            </a:r>
            <a:r>
              <a:rPr lang="en-US" altLang="en-US" sz="2000" smtClean="0">
                <a:latin typeface="Calibri" pitchFamily="34" charset="0"/>
              </a:rPr>
              <a:t>Write a C Program to  addition of two matrices.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000" smtClean="0">
                <a:latin typeface="Calibri" pitchFamily="34" charset="0"/>
              </a:rPr>
              <a:t>Write a program in C to calculate determinant of a 3 x 3 matrix.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000" smtClean="0">
                <a:latin typeface="Calibri" pitchFamily="34" charset="0"/>
              </a:rPr>
              <a:t>Write a program in C to accept two matrices and check whether they are equal.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000" smtClean="0">
                <a:latin typeface="Calibri" pitchFamily="34" charset="0"/>
              </a:rPr>
              <a:t>Write a C program to transpose of two matrices.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000" smtClean="0">
                <a:latin typeface="Calibri" pitchFamily="34" charset="0"/>
              </a:rPr>
              <a:t>Program to multiply two matrices.</a:t>
            </a:r>
          </a:p>
        </p:txBody>
      </p:sp>
      <p:pic>
        <p:nvPicPr>
          <p:cNvPr id="3482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4B39B"/>
            </a:gs>
            <a:gs pos="86000">
              <a:srgbClr val="F4B39B"/>
            </a:gs>
            <a:gs pos="100000">
              <a:srgbClr val="D9D9D9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1597025"/>
            <a:ext cx="3200400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UTILISE YOUR KNOWLEDGE TO ANSWER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338"/>
            <a:ext cx="7829550" cy="6697662"/>
          </a:xfrm>
          <a:gradFill>
            <a:gsLst>
              <a:gs pos="92000">
                <a:schemeClr val="accent1">
                  <a:lumMod val="60000"/>
                  <a:lumOff val="40000"/>
                </a:schemeClr>
              </a:gs>
              <a:gs pos="37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r>
              <a:rPr lang="en-US" sz="5600" dirty="0"/>
              <a:t>1.Which of the following is true about arrays in C.</a:t>
            </a:r>
          </a:p>
          <a:p>
            <a:pPr>
              <a:defRPr/>
            </a:pPr>
            <a:r>
              <a:rPr lang="en-US" sz="5600" b="1" dirty="0"/>
              <a:t>(A)</a:t>
            </a:r>
            <a:r>
              <a:rPr lang="en-US" sz="5600" dirty="0"/>
              <a:t> For every type T, there can be an array of T.</a:t>
            </a:r>
            <a:br>
              <a:rPr lang="en-US" sz="5600" dirty="0"/>
            </a:br>
            <a:r>
              <a:rPr lang="en-US" sz="5600" b="1" dirty="0"/>
              <a:t>(B)</a:t>
            </a:r>
            <a:r>
              <a:rPr lang="en-US" sz="5600" dirty="0"/>
              <a:t> For every type T except void and function type, there can be an array of T.</a:t>
            </a:r>
            <a:br>
              <a:rPr lang="en-US" sz="5600" dirty="0"/>
            </a:br>
            <a:r>
              <a:rPr lang="en-US" sz="5600" b="1" dirty="0"/>
              <a:t>(C)</a:t>
            </a:r>
            <a:r>
              <a:rPr lang="en-US" sz="5600" dirty="0"/>
              <a:t> When an array is passed to a function, C compiler creates a copy of array.</a:t>
            </a:r>
            <a:br>
              <a:rPr lang="en-US" sz="5600" dirty="0"/>
            </a:br>
            <a:r>
              <a:rPr lang="en-US" sz="5600" b="1" dirty="0"/>
              <a:t>(D)</a:t>
            </a:r>
            <a:r>
              <a:rPr lang="en-US" sz="5600" dirty="0"/>
              <a:t> 2D arrays are stored in column major form </a:t>
            </a:r>
          </a:p>
          <a:p>
            <a:pPr>
              <a:defRPr/>
            </a:pPr>
            <a:r>
              <a:rPr lang="en-US" sz="5600" dirty="0"/>
              <a:t> 2. What will be the output of the following C code?</a:t>
            </a:r>
          </a:p>
          <a:p>
            <a:pPr>
              <a:defRPr/>
            </a:pPr>
            <a:r>
              <a:rPr lang="en-US" sz="5600" dirty="0"/>
              <a:t>    #include &lt;</a:t>
            </a:r>
            <a:r>
              <a:rPr lang="en-US" sz="5600" dirty="0" err="1"/>
              <a:t>stdio.h</a:t>
            </a:r>
            <a:r>
              <a:rPr lang="en-US" sz="5600" dirty="0"/>
              <a:t>&gt;   </a:t>
            </a:r>
          </a:p>
          <a:p>
            <a:pPr>
              <a:defRPr/>
            </a:pPr>
            <a:r>
              <a:rPr lang="en-US" sz="5600" dirty="0"/>
              <a:t>void f(int a[][3]) </a:t>
            </a:r>
          </a:p>
          <a:p>
            <a:pPr>
              <a:defRPr/>
            </a:pPr>
            <a:r>
              <a:rPr lang="en-US" sz="5600" dirty="0"/>
              <a:t>  {   </a:t>
            </a:r>
          </a:p>
          <a:p>
            <a:pPr>
              <a:defRPr/>
            </a:pPr>
            <a:r>
              <a:rPr lang="en-US" sz="5600" dirty="0"/>
              <a:t>     a[0][1] = 3;      </a:t>
            </a:r>
          </a:p>
          <a:p>
            <a:pPr>
              <a:defRPr/>
            </a:pPr>
            <a:r>
              <a:rPr lang="en-US" sz="5600" dirty="0"/>
              <a:t>  int </a:t>
            </a:r>
            <a:r>
              <a:rPr lang="en-US" sz="5600" dirty="0" err="1"/>
              <a:t>i</a:t>
            </a:r>
            <a:r>
              <a:rPr lang="en-US" sz="5600" dirty="0"/>
              <a:t> = 0, j = 0;   </a:t>
            </a:r>
          </a:p>
          <a:p>
            <a:pPr>
              <a:defRPr/>
            </a:pPr>
            <a:r>
              <a:rPr lang="en-US" sz="5600" dirty="0"/>
              <a:t>     for (</a:t>
            </a:r>
            <a:r>
              <a:rPr lang="en-US" sz="5600" dirty="0" err="1"/>
              <a:t>i</a:t>
            </a:r>
            <a:r>
              <a:rPr lang="en-US" sz="5600" dirty="0"/>
              <a:t> = 0; </a:t>
            </a:r>
            <a:r>
              <a:rPr lang="en-US" sz="5600" dirty="0" err="1"/>
              <a:t>i</a:t>
            </a:r>
            <a:r>
              <a:rPr lang="en-US" sz="5600" dirty="0"/>
              <a:t> &lt; 2; </a:t>
            </a:r>
            <a:r>
              <a:rPr lang="en-US" sz="5600" dirty="0" err="1"/>
              <a:t>i</a:t>
            </a:r>
            <a:r>
              <a:rPr lang="en-US" sz="5600" dirty="0"/>
              <a:t>++)   </a:t>
            </a:r>
          </a:p>
          <a:p>
            <a:pPr>
              <a:defRPr/>
            </a:pPr>
            <a:r>
              <a:rPr lang="en-US" sz="5600" dirty="0"/>
              <a:t>   for (j = 0; j &lt; 3; j++)   </a:t>
            </a:r>
          </a:p>
          <a:p>
            <a:pPr>
              <a:defRPr/>
            </a:pPr>
            <a:r>
              <a:rPr lang="en-US" sz="5600" dirty="0"/>
              <a:t>     </a:t>
            </a:r>
            <a:r>
              <a:rPr lang="en-US" sz="5600" dirty="0" err="1"/>
              <a:t>printf</a:t>
            </a:r>
            <a:r>
              <a:rPr lang="en-US" sz="5600" dirty="0"/>
              <a:t>("%d", a[</a:t>
            </a:r>
            <a:r>
              <a:rPr lang="en-US" sz="5600" dirty="0" err="1"/>
              <a:t>i</a:t>
            </a:r>
            <a:r>
              <a:rPr lang="en-US" sz="5600" dirty="0"/>
              <a:t>][j]); </a:t>
            </a:r>
          </a:p>
          <a:p>
            <a:pPr>
              <a:defRPr/>
            </a:pPr>
            <a:r>
              <a:rPr lang="en-US" sz="5600" dirty="0"/>
              <a:t>   }   </a:t>
            </a:r>
          </a:p>
          <a:p>
            <a:pPr>
              <a:defRPr/>
            </a:pPr>
            <a:r>
              <a:rPr lang="en-US" sz="5600" dirty="0"/>
              <a:t> void main()    </a:t>
            </a:r>
          </a:p>
          <a:p>
            <a:pPr>
              <a:defRPr/>
            </a:pPr>
            <a:r>
              <a:rPr lang="en-US" sz="5600" dirty="0"/>
              <a:t>{   </a:t>
            </a:r>
          </a:p>
          <a:p>
            <a:pPr>
              <a:defRPr/>
            </a:pPr>
            <a:r>
              <a:rPr lang="en-US" sz="5600" dirty="0"/>
              <a:t>     int a[2][3] = {0};    </a:t>
            </a:r>
          </a:p>
          <a:p>
            <a:pPr>
              <a:defRPr/>
            </a:pPr>
            <a:r>
              <a:rPr lang="en-US" sz="5600" dirty="0"/>
              <a:t>    f(a); </a:t>
            </a:r>
          </a:p>
          <a:p>
            <a:pPr>
              <a:defRPr/>
            </a:pPr>
            <a:r>
              <a:rPr lang="en-US" sz="5600" dirty="0"/>
              <a:t> }</a:t>
            </a:r>
          </a:p>
          <a:p>
            <a:pPr>
              <a:defRPr/>
            </a:pPr>
            <a:r>
              <a:rPr lang="en-US" sz="5600" dirty="0"/>
              <a:t> a) 0 3 0 0 0 0</a:t>
            </a:r>
            <a:br>
              <a:rPr lang="en-US" sz="5600" dirty="0"/>
            </a:br>
            <a:r>
              <a:rPr lang="en-US" sz="5600" dirty="0"/>
              <a:t>b) Junk 3 junk </a:t>
            </a:r>
            <a:r>
              <a:rPr lang="en-US" sz="5600" dirty="0" err="1"/>
              <a:t>junk</a:t>
            </a:r>
            <a:r>
              <a:rPr lang="en-US" sz="5600" dirty="0"/>
              <a:t> </a:t>
            </a:r>
            <a:r>
              <a:rPr lang="en-US" sz="5600" dirty="0" err="1"/>
              <a:t>junk</a:t>
            </a:r>
            <a:r>
              <a:rPr lang="en-US" sz="5600" dirty="0"/>
              <a:t> </a:t>
            </a:r>
            <a:r>
              <a:rPr lang="en-US" sz="5600" dirty="0" err="1"/>
              <a:t>junk</a:t>
            </a:r>
            <a:r>
              <a:rPr lang="en-US" sz="5600" dirty="0"/>
              <a:t/>
            </a:r>
            <a:br>
              <a:rPr lang="en-US" sz="5600" dirty="0"/>
            </a:br>
            <a:r>
              <a:rPr lang="en-US" sz="5600" dirty="0"/>
              <a:t>c) Compile time error</a:t>
            </a:r>
            <a:br>
              <a:rPr lang="en-US" sz="5600" dirty="0"/>
            </a:br>
            <a:r>
              <a:rPr lang="en-US" sz="5600" dirty="0"/>
              <a:t>d) All junk values</a:t>
            </a:r>
          </a:p>
          <a:p>
            <a:pP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639763" y="3968750"/>
            <a:ext cx="324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Let us see how much you have learned from the lecture and how effectively you can apply your knowledge…!!</a:t>
            </a:r>
            <a:endParaRPr lang="en-IN" altLang="en-US" sz="1800">
              <a:solidFill>
                <a:schemeClr val="bg1"/>
              </a:solidFill>
            </a:endParaRPr>
          </a:p>
        </p:txBody>
      </p:sp>
      <p:pic>
        <p:nvPicPr>
          <p:cNvPr id="358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">
              <a:srgbClr val="F4B39B"/>
            </a:gs>
            <a:gs pos="100000">
              <a:srgbClr val="F4B39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651000"/>
            <a:ext cx="3200400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UTILISE YOUR KNOWLEDGE TO ANSWER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75" y="0"/>
            <a:ext cx="8099425" cy="6858000"/>
          </a:xfr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dirty="0"/>
              <a:t>3.  What will be the output of the following C code?</a:t>
            </a:r>
          </a:p>
          <a:p>
            <a:pPr>
              <a:defRPr/>
            </a:pPr>
            <a:r>
              <a:rPr lang="en-US" dirty="0"/>
              <a:t>    #include &lt;</a:t>
            </a:r>
            <a:r>
              <a:rPr lang="en-US" dirty="0" err="1"/>
              <a:t>stdio.h</a:t>
            </a:r>
            <a:r>
              <a:rPr lang="en-US" dirty="0"/>
              <a:t>&gt;   </a:t>
            </a:r>
          </a:p>
          <a:p>
            <a:pPr>
              <a:defRPr/>
            </a:pPr>
            <a:r>
              <a:rPr lang="en-US" dirty="0"/>
              <a:t>      void main() </a:t>
            </a:r>
          </a:p>
          <a:p>
            <a:pPr>
              <a:defRPr/>
            </a:pPr>
            <a:r>
              <a:rPr lang="en-US" dirty="0"/>
              <a:t>     {    </a:t>
            </a:r>
          </a:p>
          <a:p>
            <a:pPr>
              <a:defRPr/>
            </a:pPr>
            <a:r>
              <a:rPr lang="en-US" dirty="0"/>
              <a:t>    int a[2][3] = {1, 2, 3, 4, 5}; </a:t>
            </a:r>
          </a:p>
          <a:p>
            <a:pPr>
              <a:defRPr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0, j = 0;</a:t>
            </a:r>
          </a:p>
          <a:p>
            <a:pPr>
              <a:defRPr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>
              <a:defRPr/>
            </a:pPr>
            <a:r>
              <a:rPr lang="en-US" dirty="0"/>
              <a:t>    for (j = 0; j &lt; 3; j++) 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a[</a:t>
            </a:r>
            <a:r>
              <a:rPr lang="en-US" dirty="0" err="1"/>
              <a:t>i</a:t>
            </a:r>
            <a:r>
              <a:rPr lang="en-US" dirty="0"/>
              <a:t>][j]);  </a:t>
            </a:r>
          </a:p>
          <a:p>
            <a:pPr>
              <a:defRPr/>
            </a:pPr>
            <a:r>
              <a:rPr lang="en-US" dirty="0"/>
              <a:t> } </a:t>
            </a:r>
          </a:p>
          <a:p>
            <a:pPr>
              <a:defRPr/>
            </a:pPr>
            <a:r>
              <a:rPr lang="en-US" dirty="0"/>
              <a:t>  a) 1 2 3 4 5 0</a:t>
            </a:r>
            <a:br>
              <a:rPr lang="en-US" dirty="0"/>
            </a:br>
            <a:r>
              <a:rPr lang="en-US" dirty="0"/>
              <a:t>  b) 1 2 3 4 5 junk</a:t>
            </a:r>
            <a:br>
              <a:rPr lang="en-US" dirty="0"/>
            </a:br>
            <a:r>
              <a:rPr lang="en-US" dirty="0"/>
              <a:t>  c) 1 2 3 4 5 5</a:t>
            </a:r>
            <a:br>
              <a:rPr lang="en-US" dirty="0"/>
            </a:br>
            <a:r>
              <a:rPr lang="en-US" dirty="0"/>
              <a:t>  d) Run time error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30238" y="3995738"/>
            <a:ext cx="324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Let us see how much you have learned from the lecture and how effectively you can apply your knowledge…!!</a:t>
            </a:r>
            <a:endParaRPr lang="en-IN" altLang="en-US" sz="1800">
              <a:solidFill>
                <a:schemeClr val="bg1"/>
              </a:solidFill>
            </a:endParaRPr>
          </a:p>
        </p:txBody>
      </p:sp>
      <p:pic>
        <p:nvPicPr>
          <p:cNvPr id="368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771525"/>
            <a:ext cx="352425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  REFERENCES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946150"/>
            <a:ext cx="6492875" cy="5257800"/>
          </a:xfr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b="1" dirty="0"/>
              <a:t>Book References: </a:t>
            </a:r>
            <a:endParaRPr lang="en-US" dirty="0"/>
          </a:p>
          <a:p>
            <a:pPr>
              <a:defRPr/>
            </a:pPr>
            <a:r>
              <a:rPr lang="en-US" dirty="0"/>
              <a:t>  </a:t>
            </a:r>
            <a:r>
              <a:rPr lang="en-IN" dirty="0"/>
              <a:t>[1] </a:t>
            </a:r>
            <a:r>
              <a:rPr lang="en-IN" dirty="0" err="1"/>
              <a:t>Thareja</a:t>
            </a:r>
            <a:r>
              <a:rPr lang="en-IN" dirty="0"/>
              <a:t> </a:t>
            </a:r>
            <a:r>
              <a:rPr lang="en-IN" dirty="0" err="1"/>
              <a:t>Reema</a:t>
            </a:r>
            <a:r>
              <a:rPr lang="en-IN" dirty="0"/>
              <a:t> (2014) Programming in C. 2</a:t>
            </a:r>
            <a:r>
              <a:rPr lang="en-IN" baseline="30000" dirty="0"/>
              <a:t>nd</a:t>
            </a:r>
            <a:r>
              <a:rPr lang="en-IN" dirty="0"/>
              <a:t> ed.</a:t>
            </a:r>
            <a:endParaRPr lang="en-US" dirty="0"/>
          </a:p>
          <a:p>
            <a:pPr>
              <a:defRPr/>
            </a:pPr>
            <a:r>
              <a:rPr lang="en-US" dirty="0"/>
              <a:t>  [2] Zed A. Shaw, </a:t>
            </a:r>
            <a:r>
              <a:rPr lang="en-IN" dirty="0"/>
              <a:t>Learn C the Hard Way’ </a:t>
            </a:r>
            <a:endParaRPr lang="en-US" dirty="0"/>
          </a:p>
          <a:p>
            <a:pPr>
              <a:defRPr/>
            </a:pPr>
            <a:r>
              <a:rPr lang="en-IN" dirty="0"/>
              <a:t>  [3] </a:t>
            </a:r>
            <a:r>
              <a:rPr lang="en-IN" u="sng" dirty="0">
                <a:hlinkClick r:id="rId3"/>
              </a:rPr>
              <a:t>https://en.wikibooks.org/wiki/C_Programming</a:t>
            </a:r>
            <a:endParaRPr lang="en-US" dirty="0"/>
          </a:p>
          <a:p>
            <a:pPr>
              <a:defRPr/>
            </a:pPr>
            <a:r>
              <a:rPr lang="en-US" b="1" dirty="0"/>
              <a:t> </a:t>
            </a:r>
            <a:endParaRPr lang="en-US" dirty="0"/>
          </a:p>
          <a:p>
            <a:pPr>
              <a:defRPr/>
            </a:pPr>
            <a:r>
              <a:rPr lang="en-US" b="1" dirty="0" err="1"/>
              <a:t>Vedio</a:t>
            </a:r>
            <a:r>
              <a:rPr lang="en-US" b="1" dirty="0"/>
              <a:t> Lecture: </a:t>
            </a:r>
            <a:r>
              <a:rPr lang="en-US" u="sng" dirty="0">
                <a:hlinkClick r:id="rId4"/>
              </a:rPr>
              <a:t>https://nptel.ac.in/courses/106/105/106105171/</a:t>
            </a:r>
            <a:endParaRPr lang="en-US" dirty="0"/>
          </a:p>
          <a:p>
            <a:pPr>
              <a:defRPr/>
            </a:pPr>
            <a:r>
              <a:rPr lang="en-US" u="sng" dirty="0">
                <a:hlinkClick r:id="rId5"/>
              </a:rPr>
              <a:t>https://nptel.ac.in/courses/106/106/106106127/</a:t>
            </a:r>
            <a:endParaRPr lang="en-US" dirty="0"/>
          </a:p>
          <a:p>
            <a:pPr>
              <a:defRPr/>
            </a:pPr>
            <a:r>
              <a:rPr lang="en-US" u="sng" dirty="0">
                <a:hlinkClick r:id="rId6"/>
              </a:rPr>
              <a:t>https://spoken-tutorial.org/watch/C+and+Cpp/Working+With+2D+Arrays/English/</a:t>
            </a:r>
            <a:endParaRPr lang="en-US" dirty="0"/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b="1" dirty="0"/>
              <a:t>    Websites: </a:t>
            </a:r>
            <a:r>
              <a:rPr lang="en-US" dirty="0"/>
              <a:t> </a:t>
            </a:r>
            <a:r>
              <a:rPr lang="en-US" u="sng" dirty="0">
                <a:hlinkClick r:id="rId7"/>
              </a:rPr>
              <a:t>https://beginnersbook.com/2014/01/2d-arrays-in-c-example/</a:t>
            </a:r>
            <a:endParaRPr lang="en-US" dirty="0"/>
          </a:p>
          <a:p>
            <a:pPr>
              <a:defRPr/>
            </a:pPr>
            <a:r>
              <a:rPr lang="en-US" u="sng" dirty="0">
                <a:hlinkClick r:id="rId8"/>
              </a:rPr>
              <a:t>https://processing.org/tutorials/2darray/</a:t>
            </a:r>
            <a:endParaRPr lang="en-US" dirty="0"/>
          </a:p>
          <a:p>
            <a:pPr>
              <a:defRPr/>
            </a:pPr>
            <a:r>
              <a:rPr lang="en-US" u="sng" dirty="0">
                <a:hlinkClick r:id="rId9"/>
              </a:rPr>
              <a:t>https://www.programiz.com/c-programming/c-multi-dimensional-arrays</a:t>
            </a:r>
            <a:endParaRPr lang="en-US" dirty="0"/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b="1" dirty="0"/>
              <a:t> </a:t>
            </a:r>
            <a:endParaRPr lang="en-US" dirty="0"/>
          </a:p>
          <a:p>
            <a:pPr marL="91440" indent="-91440" eaLnBrk="1" fontAlgn="auto" hangingPunct="1">
              <a:defRPr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801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711200" y="31337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BOOKS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1316038" y="36322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WEBSITES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2103438" y="4113213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Arial Rounded MT Bold" pitchFamily="34" charset="0"/>
              </a:rPr>
              <a:t>COURSES</a:t>
            </a:r>
            <a:endParaRPr lang="en-IN" altLang="en-US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60001">
              <a:srgbClr val="F3A98F"/>
            </a:gs>
            <a:gs pos="60001">
              <a:srgbClr val="F7C6B4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2921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itle 1"/>
          <p:cNvSpPr txBox="1">
            <a:spLocks/>
          </p:cNvSpPr>
          <p:nvPr/>
        </p:nvSpPr>
        <p:spPr bwMode="auto">
          <a:xfrm>
            <a:off x="989013" y="1281113"/>
            <a:ext cx="10725150" cy="123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0">
                <a:solidFill>
                  <a:srgbClr val="FFFFFF"/>
                </a:solidFill>
                <a:latin typeface="Casper"/>
                <a:cs typeface="Segoe UI" pitchFamily="34" charset="0"/>
              </a:rPr>
              <a:t>THANK YOU</a:t>
            </a:r>
          </a:p>
        </p:txBody>
      </p:sp>
      <p:sp>
        <p:nvSpPr>
          <p:cNvPr id="38918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4 w 2430463"/>
              <a:gd name="T3" fmla="*/ 3225800 h 3225800"/>
              <a:gd name="T4" fmla="*/ 0 w 2430463"/>
              <a:gd name="T5" fmla="*/ 1612900 h 3225800"/>
              <a:gd name="T6" fmla="*/ 1612904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4 w 2430463"/>
              <a:gd name="T3" fmla="*/ 3225800 h 3225800"/>
              <a:gd name="T4" fmla="*/ 0 w 2430463"/>
              <a:gd name="T5" fmla="*/ 1612900 h 3225800"/>
              <a:gd name="T6" fmla="*/ 1612904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8920" name="Group 28"/>
          <p:cNvGrpSpPr>
            <a:grpSpLocks/>
          </p:cNvGrpSpPr>
          <p:nvPr/>
        </p:nvGrpSpPr>
        <p:grpSpPr bwMode="auto">
          <a:xfrm>
            <a:off x="17463" y="0"/>
            <a:ext cx="409575" cy="1436688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5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672" y="408132"/>
              <a:ext cx="218785" cy="49494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552"/>
              <a:ext cx="217933" cy="22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38925" name="Object 135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7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2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281113"/>
            <a:ext cx="10853737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457200" y="593725"/>
            <a:ext cx="3200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433388" y="2655888"/>
            <a:ext cx="458470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400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23556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88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3"/>
          <p:cNvGraphicFramePr>
            <a:graphicFrameLocks noGrp="1"/>
          </p:cNvGraphicFramePr>
          <p:nvPr>
            <p:ph idx="1"/>
          </p:nvPr>
        </p:nvGraphicFramePr>
        <p:xfrm>
          <a:off x="4838700" y="1963738"/>
          <a:ext cx="6589713" cy="251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716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                          OBJECTIVES</a:t>
                      </a:r>
                      <a:endParaRPr lang="en-IN" sz="1800" dirty="0"/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3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provide exposure to problem solving with programming</a:t>
                      </a:r>
                      <a:endParaRPr lang="en-I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8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raise the programming skills of students via logic building capability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With the knowledge of C language students would be able to model real world problems</a:t>
                      </a:r>
                      <a:endParaRPr lang="en-I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44" marR="91444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0" name="Slide Number Placeholder 10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2B2D5E-0F20-4C37-A960-C6317E344634}" type="slidenum">
              <a:rPr lang="en-US" altLang="en-US" sz="1000">
                <a:solidFill>
                  <a:schemeClr val="tx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8123238" y="1144588"/>
            <a:ext cx="3756025" cy="4727575"/>
          </a:xfrm>
        </p:spPr>
        <p:txBody>
          <a:bodyPr/>
          <a:lstStyle/>
          <a:p>
            <a:endParaRPr lang="en-US" altLang="en-US" sz="2400" smtClean="0">
              <a:latin typeface="Casper"/>
              <a:cs typeface="Arial" pitchFamily="34" charset="0"/>
            </a:endParaRPr>
          </a:p>
          <a:p>
            <a:endParaRPr lang="en-US" altLang="en-US" sz="2400" smtClean="0">
              <a:latin typeface="Casper"/>
              <a:cs typeface="Arial" pitchFamily="34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5F554C48-40EB-4E81-82CA-97A8244D22AF}" type="slidenum">
              <a:rPr lang="en-US" altLang="en-US">
                <a:solidFill>
                  <a:schemeClr val="tx2"/>
                </a:solidFill>
                <a:latin typeface="Calibri" pitchFamily="34" charset="0"/>
              </a:rPr>
              <a:pPr/>
              <a:t>3</a:t>
            </a:fld>
            <a:endParaRPr lang="en-US" altLang="en-US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7863" y="1566863"/>
            <a:ext cx="3363912" cy="412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650" y="1801813"/>
          <a:ext cx="7531100" cy="4071939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 Number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Course Outcome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Remember the concepts related to fundamentals of C language, draw flowcharts and write algorithm/pseudocode.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Understand the way of execution and debug programs in C language.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Apply various constructs, loops, functions to solve mathematical and scientific problem.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Analyze the dynamic behavior of memory by the use of pointers.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Times New Roman" pitchFamily="18" charset="0"/>
                        </a:rPr>
                        <a:t>CO5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itchFamily="34" charset="0"/>
                        <a:defRPr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24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itchFamily="34" charset="0"/>
                        <a:defRPr sz="1200">
                          <a:solidFill>
                            <a:srgbClr val="404040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Design and develop modular programs for real world problems using control structure and selection structure.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60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025650"/>
            <a:ext cx="31829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17018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9538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13" y="346075"/>
            <a:ext cx="7685087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0417F432-1001-47E6-94C1-622B33FEF9BB}" type="slidenum">
              <a:rPr lang="en-US" altLang="en-US">
                <a:solidFill>
                  <a:srgbClr val="FFFFFF"/>
                </a:solidFill>
                <a:latin typeface="Calibri" pitchFamily="34" charset="0"/>
              </a:rPr>
              <a:pPr/>
              <a:t>4</a:t>
            </a:fld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538" y="261938"/>
            <a:ext cx="10515600" cy="12319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1082675" y="178911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579563"/>
            <a:ext cx="10515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C6B4"/>
            </a:gs>
            <a:gs pos="100000">
              <a:srgbClr val="F7C6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3" y="1266825"/>
            <a:ext cx="3200400" cy="3379788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z="6000" smtClean="0"/>
          </a:p>
          <a:p>
            <a:pPr algn="ctr" eaLnBrk="1" hangingPunct="1"/>
            <a:r>
              <a:rPr lang="en-US" altLang="en-US" sz="6000" smtClean="0"/>
              <a:t>   </a:t>
            </a:r>
            <a:r>
              <a:rPr lang="en-US" altLang="en-US" sz="4800" smtClean="0"/>
              <a:t>Content</a:t>
            </a:r>
            <a:endParaRPr lang="en-IN" altLang="en-US" sz="4800" smtClean="0"/>
          </a:p>
        </p:txBody>
      </p:sp>
      <p:pic>
        <p:nvPicPr>
          <p:cNvPr id="26627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88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20"/>
          <p:cNvSpPr txBox="1">
            <a:spLocks noChangeArrowheads="1"/>
          </p:cNvSpPr>
          <p:nvPr/>
        </p:nvSpPr>
        <p:spPr bwMode="auto">
          <a:xfrm>
            <a:off x="4298950" y="2101850"/>
            <a:ext cx="70834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3200" b="1">
                <a:solidFill>
                  <a:schemeClr val="tx1"/>
                </a:solidFill>
              </a:rPr>
              <a:t>Two Dimensional Array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3200" b="1">
                <a:solidFill>
                  <a:schemeClr val="tx1"/>
                </a:solidFill>
              </a:rPr>
              <a:t>Initialization of Two Dimensional Array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3200" b="1">
                <a:solidFill>
                  <a:schemeClr val="tx1"/>
                </a:solidFill>
              </a:rPr>
              <a:t>Memory Representation of 2D Array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3200" b="1">
                <a:solidFill>
                  <a:schemeClr val="tx1"/>
                </a:solidFill>
              </a:rPr>
              <a:t>Examples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3200" b="1">
                <a:solidFill>
                  <a:schemeClr val="tx1"/>
                </a:solidFill>
              </a:rPr>
              <a:t>References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0213" y="1730375"/>
            <a:ext cx="3679825" cy="2286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 Rounded MT Bold" panose="020F0704030504030204" pitchFamily="34" charset="0"/>
              </a:rPr>
              <a:t> 2-Dimensional Array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92600" y="0"/>
            <a:ext cx="7694613" cy="5257800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A two-dimensional array is an array where its elements are selected (identified) using two indices. In 2-D array, to declare and access elements of a 2-D array we use 2 subscripts instead of 1.</a:t>
            </a:r>
          </a:p>
          <a:p>
            <a:pPr>
              <a:defRPr/>
            </a:pPr>
            <a:r>
              <a:rPr lang="en-US" b="1" dirty="0"/>
              <a:t>Syntax: </a:t>
            </a:r>
            <a:r>
              <a:rPr lang="en-US" dirty="0"/>
              <a:t> data_type array_name[ROW][COL];</a:t>
            </a:r>
          </a:p>
          <a:p>
            <a:pPr>
              <a:defRPr/>
            </a:pPr>
            <a:r>
              <a:rPr lang="en-US" dirty="0"/>
              <a:t> The total number of elements in a 2-D array is ROW*COL. </a:t>
            </a:r>
          </a:p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Example:</a:t>
            </a:r>
            <a:r>
              <a:rPr lang="en-US" dirty="0"/>
              <a:t> int a[m][n];</a:t>
            </a:r>
          </a:p>
          <a:p>
            <a:pPr>
              <a:defRPr/>
            </a:pPr>
            <a:r>
              <a:rPr lang="en-US" dirty="0"/>
              <a:t>In rectangular 2-dimensional arrays, m number of rows and n number of columns in the array has the same number of array elements. </a:t>
            </a:r>
          </a:p>
          <a:p>
            <a:pPr>
              <a:defRPr/>
            </a:pP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0" indent="0" eaLnBrk="1" hangingPunct="1">
              <a:buClr>
                <a:srgbClr val="1C1C1C"/>
              </a:buClr>
              <a:buFont typeface="Calibri" panose="020F0502020204030204" pitchFamily="34" charset="0"/>
              <a:buNone/>
              <a:defRPr/>
            </a:pPr>
            <a:endParaRPr lang="en-US" dirty="0"/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5080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2-dim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84500"/>
            <a:ext cx="59245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5546725" y="6092825"/>
            <a:ext cx="475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itchFamily="34" charset="0"/>
              </a:rPr>
              <a:t> A conceptual representation of 2D array</a:t>
            </a: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3A98F"/>
            </a:gs>
            <a:gs pos="100000">
              <a:srgbClr val="FAD9CD"/>
            </a:gs>
            <a:gs pos="100000">
              <a:srgbClr val="DF6C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613" y="379413"/>
            <a:ext cx="7283450" cy="58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62475" y="598488"/>
            <a:ext cx="7013575" cy="5508625"/>
          </a:xfrm>
        </p:spPr>
        <p:txBody>
          <a:bodyPr/>
          <a:lstStyle/>
          <a:p>
            <a:r>
              <a:rPr lang="en-US" altLang="en-US" b="1" u="sng" smtClean="0"/>
              <a:t>Initialization of two-dimensional array</a:t>
            </a:r>
            <a:r>
              <a:rPr lang="en-US" altLang="en-US" smtClean="0"/>
              <a:t>: Initialization of 2-D array is similar to a 1-D array. </a:t>
            </a:r>
          </a:p>
          <a:p>
            <a:r>
              <a:rPr lang="en-US" altLang="en-US" b="1" smtClean="0"/>
              <a:t>Example:</a:t>
            </a:r>
            <a:endParaRPr lang="en-US" altLang="en-US" smtClean="0"/>
          </a:p>
        </p:txBody>
      </p:sp>
      <p:sp>
        <p:nvSpPr>
          <p:cNvPr id="2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2355850"/>
            <a:ext cx="3508375" cy="33782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latin typeface="Arial Rounded MT Bold" pitchFamily="34" charset="0"/>
              </a:rPr>
              <a:t>Initialization 2-D Array</a:t>
            </a:r>
          </a:p>
          <a:p>
            <a:pPr eaLnBrk="1" hangingPunct="1"/>
            <a:endParaRPr lang="en-IN" altLang="en-US" sz="2800" smtClean="0">
              <a:latin typeface="Arial Rounded MT Bold" pitchFamily="34" charset="0"/>
            </a:endParaRPr>
          </a:p>
        </p:txBody>
      </p:sp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4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63" y="5816600"/>
            <a:ext cx="238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2-d-array-notation-15045936824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381125"/>
            <a:ext cx="3798888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718050" y="4127500"/>
            <a:ext cx="52371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Char char=" "/>
              <a:defRPr sz="20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After this initialization, each element is as follows: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temp[0][0] :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temp[0][1] :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temp[0][2] :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temp[1][0] : 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temp[1][1] : 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temp[1][2] : 33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5813"/>
            <a:ext cx="3994150" cy="2286000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latin typeface="Arial Rounded MT Bold" pitchFamily="34" charset="0"/>
              </a:rPr>
              <a:t>Memory Representation 2-D Array</a:t>
            </a:r>
            <a:r>
              <a:rPr lang="en-US" dirty="0">
                <a:latin typeface="Arial Rounded MT Bold" pitchFamily="34" charset="0"/>
              </a:rPr>
              <a:t/>
            </a:r>
            <a:br>
              <a:rPr lang="en-US" dirty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813" y="42863"/>
            <a:ext cx="8104187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The compiler will allocate the memory for two dimensional array </a:t>
            </a:r>
            <a:r>
              <a:rPr lang="en-US" b="1" dirty="0"/>
              <a:t>row-wise</a:t>
            </a:r>
            <a:r>
              <a:rPr lang="en-US" dirty="0"/>
              <a:t> meaning the first element of the second row will be placed after the last element of the first row.</a:t>
            </a:r>
          </a:p>
        </p:txBody>
      </p:sp>
      <p:pic>
        <p:nvPicPr>
          <p:cNvPr id="29700" name="Picture 2" descr="https://dyclassroom.com/image/topic/c/pointers-2d-array/row-w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452563"/>
            <a:ext cx="7648575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78313" y="1419225"/>
            <a:ext cx="7672387" cy="29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8313" y="4645025"/>
            <a:ext cx="7713662" cy="163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1403350"/>
            <a:ext cx="3200400" cy="2286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Arial Rounded MT Bold" pitchFamily="34" charset="0"/>
              </a:rPr>
              <a:t>Memory Representation 2-D Array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110038" y="41275"/>
            <a:ext cx="8081962" cy="72485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1440" rIns="9144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>
                <a:solidFill>
                  <a:srgbClr val="333333"/>
                </a:solidFill>
                <a:latin typeface="Roboto"/>
                <a:ea typeface="Arial Unicode MS" pitchFamily="34" charset="-128"/>
                <a:cs typeface="Arial Unicode MS" pitchFamily="34" charset="-128"/>
              </a:rPr>
              <a:t>And if we assume that the first element of the array is at address 1000 and the size of type</a:t>
            </a:r>
            <a:r>
              <a:rPr lang="en-US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dirty="0">
                <a:solidFill>
                  <a:srgbClr val="C7254E"/>
                </a:solidFill>
                <a:latin typeface="Menlo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dirty="0">
                <a:solidFill>
                  <a:srgbClr val="333333"/>
                </a:solidFill>
                <a:latin typeface="Roboto"/>
                <a:ea typeface="Arial Unicode MS" pitchFamily="34" charset="-128"/>
                <a:cs typeface="Arial Unicode MS" pitchFamily="34" charset="-128"/>
              </a:rPr>
              <a:t>is 2 bytes then the elements of the array will get the following allocated memory locations.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500" dirty="0">
              <a:solidFill>
                <a:srgbClr val="333333"/>
              </a:solidFill>
              <a:latin typeface="Roboto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</a:br>
            <a:endParaRPr lang="en-US" sz="18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0063" y="1851025"/>
            <a:ext cx="1531937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64850" y="3432175"/>
            <a:ext cx="1327150" cy="97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26" name="Picture 4" descr="https://dyclassroom.com/image/topic/c/pointers-2d-array/row-wise-ad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862138"/>
            <a:ext cx="785812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56888" y="1817688"/>
            <a:ext cx="1535112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14075" y="4981575"/>
            <a:ext cx="1177925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EDC5A31E-B267-4160-B894-E1C43A8F25A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0"/>
  <p:tag name="ISPRING_FIRST_PUBLISH" val="1"/>
</p:tagLst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800</Words>
  <Application>Microsoft Office PowerPoint</Application>
  <PresentationFormat>Widescreen</PresentationFormat>
  <Paragraphs>235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Arial Black</vt:lpstr>
      <vt:lpstr>Arial Rounded MT Bold</vt:lpstr>
      <vt:lpstr>Arial Unicode MS</vt:lpstr>
      <vt:lpstr>Calibri</vt:lpstr>
      <vt:lpstr>Calibri Light</vt:lpstr>
      <vt:lpstr>Casper</vt:lpstr>
      <vt:lpstr>Karla</vt:lpstr>
      <vt:lpstr>King</vt:lpstr>
      <vt:lpstr>Menlo</vt:lpstr>
      <vt:lpstr>Roboto</vt:lpstr>
      <vt:lpstr>Segoe UI</vt:lpstr>
      <vt:lpstr>Times New Roman</vt:lpstr>
      <vt:lpstr>Contents Slide Master</vt:lpstr>
      <vt:lpstr>Retrospect</vt:lpstr>
      <vt:lpstr>CorelDRAW</vt:lpstr>
      <vt:lpstr>PowerPoint Presentation</vt:lpstr>
      <vt:lpstr> </vt:lpstr>
      <vt:lpstr>PowerPoint Presentation</vt:lpstr>
      <vt:lpstr> Scheme of Evaluation  </vt:lpstr>
      <vt:lpstr>PowerPoint Presentation</vt:lpstr>
      <vt:lpstr> 2-Dimensional Array</vt:lpstr>
      <vt:lpstr>PowerPoint Presentation</vt:lpstr>
      <vt:lpstr>Memory Representation 2-D Array </vt:lpstr>
      <vt:lpstr>Memory Representation 2-D Array</vt:lpstr>
      <vt:lpstr>PowerPoint Presentation</vt:lpstr>
      <vt:lpstr>PowerPoint Presentation</vt:lpstr>
      <vt:lpstr>PowerPoint Presentation</vt:lpstr>
      <vt:lpstr>FREQUENTLY ASKED QUESTIONS</vt:lpstr>
      <vt:lpstr>UTILISE YOUR KNOWLEDGE TO ANSWER</vt:lpstr>
      <vt:lpstr>UTILISE YOUR KNOWLEDGE TO ANSWER</vt:lpstr>
      <vt:lpstr>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samiksha sharma</dc:creator>
  <cp:lastModifiedBy>nishu</cp:lastModifiedBy>
  <cp:revision>121</cp:revision>
  <dcterms:created xsi:type="dcterms:W3CDTF">2020-06-06T13:20:21Z</dcterms:created>
  <dcterms:modified xsi:type="dcterms:W3CDTF">2022-06-30T10:39:31Z</dcterms:modified>
</cp:coreProperties>
</file>