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4295" r:id="rId2"/>
  </p:sldMasterIdLst>
  <p:notesMasterIdLst>
    <p:notesMasterId r:id="rId19"/>
  </p:notesMasterIdLst>
  <p:handoutMasterIdLst>
    <p:handoutMasterId r:id="rId20"/>
  </p:handoutMasterIdLst>
  <p:sldIdLst>
    <p:sldId id="316" r:id="rId3"/>
    <p:sldId id="352" r:id="rId4"/>
    <p:sldId id="353" r:id="rId5"/>
    <p:sldId id="354" r:id="rId6"/>
    <p:sldId id="317" r:id="rId7"/>
    <p:sldId id="319" r:id="rId8"/>
    <p:sldId id="320" r:id="rId9"/>
    <p:sldId id="321" r:id="rId10"/>
    <p:sldId id="336" r:id="rId11"/>
    <p:sldId id="323" r:id="rId12"/>
    <p:sldId id="330" r:id="rId13"/>
    <p:sldId id="331" r:id="rId14"/>
    <p:sldId id="332" r:id="rId15"/>
    <p:sldId id="333" r:id="rId16"/>
    <p:sldId id="334" r:id="rId17"/>
    <p:sldId id="279" r:id="rId18"/>
  </p:sldIdLst>
  <p:sldSz cx="12192000" cy="6858000"/>
  <p:notesSz cx="6858000" cy="9144000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8137"/>
    <a:srgbClr val="860000"/>
    <a:srgbClr val="1C1C1C"/>
    <a:srgbClr val="BC8F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90C4D37-F357-456A-A1C0-1E3E039832EC}" type="datetimeFigureOut">
              <a:rPr lang="en-US"/>
              <a:pPr>
                <a:defRPr/>
              </a:pPr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D3AF8692-6D70-40A0-8077-B25167DF1A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496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B2AB604-9DA0-4D07-86F6-5AC899A4E32D}" type="datetimeFigureOut">
              <a:rPr lang="en-US"/>
              <a:pPr>
                <a:defRPr/>
              </a:pPr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52BEEAF6-7CB6-475B-95A6-6F62A7AB3F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37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3994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7FBE397E-B74F-4770-8098-345C15AF53BD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4915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DEE377A-7C7E-4A90-AD6C-CCDB0A448025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5018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6C3A023-A3D2-46BA-B6D6-EC427648B5FD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5120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F4BAEF1-9D5C-4830-95C6-51D2C4DD8A63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5222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0C5542B2-8119-433D-A913-CC8536AE830F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5325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98C5A31-6F14-4C23-B8CF-09DDC911EE0D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5427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F22C88E-28C6-4927-A8E9-61D02BEA7058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4096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62F4BB2-C096-44DD-B577-52EF837817B5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18A65533-418B-4951-A027-9B6E4EB1A7C4}" type="slidenum">
              <a:rPr lang="en-US" altLang="en-US">
                <a:latin typeface="Calibri" pitchFamily="34" charset="0"/>
              </a:rPr>
              <a:pPr/>
              <a:t>3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FBEF8BE8-DE79-4830-BB29-77FADB8E8318}" type="slidenum">
              <a:rPr lang="en-US" altLang="en-US">
                <a:latin typeface="Calibri" pitchFamily="34" charset="0"/>
              </a:rPr>
              <a:pPr/>
              <a:t>4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4403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9326310-7650-4C00-9F37-E984E1F7140E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4506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6955F50F-3DCC-4718-9A60-AC3DA5E43746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4608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8AECBCD-5955-4A51-97F7-F328A7E47598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4710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FFE05B2-B77A-4A03-86A5-BFB4ED73A7BF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4813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AAC7B3-1E6C-4FB7-BFC6-8355A044DC7F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89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4611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2276475"/>
            <a:ext cx="723900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037013" y="0"/>
            <a:ext cx="4129087" cy="6032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53225"/>
            <a:ext cx="12192000" cy="11112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9069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816100"/>
            <a:ext cx="3360737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1816100"/>
            <a:ext cx="3360738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13" y="1816100"/>
            <a:ext cx="3360737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4037013" y="0"/>
            <a:ext cx="4129087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225"/>
            <a:ext cx="12192000" cy="111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44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00938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 userDrawn="1"/>
        </p:nvGrpSpPr>
        <p:grpSpPr bwMode="auto">
          <a:xfrm>
            <a:off x="471488" y="1508125"/>
            <a:ext cx="3800475" cy="4865688"/>
            <a:chOff x="354008" y="1131589"/>
            <a:chExt cx="2849840" cy="3649171"/>
          </a:xfrm>
        </p:grpSpPr>
        <p:sp>
          <p:nvSpPr>
            <p:cNvPr id="4" name="Rounded Rectangle 3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31379" y="1347087"/>
              <a:ext cx="109518" cy="32407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rot="5400000">
              <a:off x="2593724" y="1238186"/>
              <a:ext cx="501240" cy="50235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831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B2AEE62F-1E93-4FED-ACE7-51931CBADD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734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B2D0D8B5-079F-4FE8-8C98-8C9DA36BD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338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FEB79E-8C1B-4305-B0F4-FDB8DD1469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756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59596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E371ED-6DCF-4AB5-A60D-183D50355F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56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037013" y="0"/>
            <a:ext cx="4129087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225"/>
            <a:ext cx="12192000" cy="111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025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51966-B330-48D5-B07F-5DFC0D4E35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329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2B0CC2-7B5B-4194-A0C3-E265F1FF7C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370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EDCD0-7A65-4557-A53D-5B283AB1B0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57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E243B-C8FB-4769-9613-E335F01784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15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D3F3-02B5-4932-A145-27A4C6A828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335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81000-00CE-46C2-AC59-ACC3F11B23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5460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ED2D956-FF70-4976-A490-79A350D6E0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912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D141DB-6302-4F20-9EC0-6EF1C90C44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3596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7FADB-9DDD-4CFC-B81A-481009F1ED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156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F92F59-BF3E-46AB-80C6-74E5F5465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85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037013" y="0"/>
            <a:ext cx="4129087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225"/>
            <a:ext cx="12192000" cy="111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4880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962754C-D390-4E4A-AC1C-E5BDEF31BD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82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543175" cy="686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99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76475"/>
            <a:ext cx="12192000" cy="240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1582738" y="4676775"/>
            <a:ext cx="384175" cy="3317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4050" y="4676775"/>
            <a:ext cx="384175" cy="3317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3775" y="4676775"/>
            <a:ext cx="384175" cy="3317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5088" y="4676775"/>
            <a:ext cx="382587" cy="3317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013" y="0"/>
            <a:ext cx="4129087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225"/>
            <a:ext cx="12192000" cy="111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0064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232400" y="2276475"/>
            <a:ext cx="5711825" cy="393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59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06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1973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95313" y="4102100"/>
            <a:ext cx="2400300" cy="2303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196388" y="1700213"/>
            <a:ext cx="2400300" cy="2305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000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7" r:id="rId3"/>
    <p:sldLayoutId id="2147484698" r:id="rId4"/>
    <p:sldLayoutId id="2147484699" r:id="rId5"/>
    <p:sldLayoutId id="2147484700" r:id="rId6"/>
    <p:sldLayoutId id="2147484686" r:id="rId7"/>
    <p:sldLayoutId id="2147484687" r:id="rId8"/>
    <p:sldLayoutId id="2147484701" r:id="rId9"/>
    <p:sldLayoutId id="2147484688" r:id="rId10"/>
    <p:sldLayoutId id="2147484702" r:id="rId11"/>
    <p:sldLayoutId id="2147484703" r:id="rId12"/>
    <p:sldLayoutId id="2147484689" r:id="rId13"/>
    <p:sldLayoutId id="2147484704" r:id="rId14"/>
    <p:sldLayoutId id="2147484705" r:id="rId15"/>
    <p:sldLayoutId id="2147484706" r:id="rId16"/>
    <p:sldLayoutId id="2147484707" r:id="rId17"/>
    <p:sldLayoutId id="2147484708" r:id="rId18"/>
  </p:sldLayoutIdLst>
  <p:hf hdr="0" ftr="0" dt="0"/>
  <p:txStyles>
    <p:titleStyle>
      <a:lvl1pPr algn="ctr" defTabSz="1217613" rtl="0" eaLnBrk="0" fontAlgn="base" latinLnBrk="1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ctr" defTabSz="1217613" rtl="0" eaLnBrk="0" fontAlgn="base" latinLnBrk="1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ctr" defTabSz="1217613" rtl="0" eaLnBrk="0" fontAlgn="base" latinLnBrk="1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ctr" defTabSz="1217613" rtl="0" eaLnBrk="0" fontAlgn="base" latinLnBrk="1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ctr" defTabSz="1217613" rtl="0" eaLnBrk="0" fontAlgn="base" latinLnBrk="1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ctr" defTabSz="1217613" rtl="0" fontAlgn="base" latinLnBrk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ctr" defTabSz="1217613" rtl="0" fontAlgn="base" latinLnBrk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ctr" defTabSz="1217613" rtl="0" fontAlgn="base" latinLnBrk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ctr" defTabSz="1217613" rtl="0" fontAlgn="base" latinLnBrk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455613" indent="-455613" algn="l" defTabSz="121761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989013" indent="-379413" algn="l" defTabSz="121761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2pPr>
      <a:lvl3pPr marL="1522413" indent="-303213" algn="l" defTabSz="121761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3pPr>
      <a:lvl4pPr marL="2132013" indent="-303213" algn="l" defTabSz="121761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4pPr>
      <a:lvl5pPr marL="2741613" indent="-303213" algn="l" defTabSz="121761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54EB42D-EB59-4010-9E3F-40ABEFE6E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9" r:id="rId1"/>
    <p:sldLayoutId id="2147484690" r:id="rId2"/>
    <p:sldLayoutId id="2147484710" r:id="rId3"/>
    <p:sldLayoutId id="2147484691" r:id="rId4"/>
    <p:sldLayoutId id="2147484692" r:id="rId5"/>
    <p:sldLayoutId id="2147484693" r:id="rId6"/>
    <p:sldLayoutId id="2147484711" r:id="rId7"/>
    <p:sldLayoutId id="2147484712" r:id="rId8"/>
    <p:sldLayoutId id="2147484713" r:id="rId9"/>
    <p:sldLayoutId id="2147484694" r:id="rId10"/>
    <p:sldLayoutId id="2147484714" r:id="rId11"/>
    <p:sldLayoutId id="2147484715" r:id="rId12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udytonight.com/c/c-input-output-function.php" TargetMode="External"/><Relationship Id="rId3" Type="http://schemas.openxmlformats.org/officeDocument/2006/relationships/hyperlink" Target="https://en.wikibooks.org/wiki/C_Programming" TargetMode="External"/><Relationship Id="rId7" Type="http://schemas.openxmlformats.org/officeDocument/2006/relationships/hyperlink" Target="https://www.programiz.com/c-programming/c-string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www.tutorialspoint.com/objective_c/objective_c_strings.htm" TargetMode="External"/><Relationship Id="rId5" Type="http://schemas.openxmlformats.org/officeDocument/2006/relationships/hyperlink" Target="https://www.youtube.com/watch?v=_3CmPbInJJs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spocathon.page/video/lecture-32-character-array-and-strings" TargetMode="External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gif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F6C5D"/>
            </a:gs>
            <a:gs pos="999">
              <a:srgbClr val="FEF5F3"/>
            </a:gs>
            <a:gs pos="100000">
              <a:srgbClr val="FEF5F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763" y="5427663"/>
            <a:ext cx="12196763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1625" y="5902325"/>
            <a:ext cx="46038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32" name="Slide Number Placeholder 2"/>
          <p:cNvSpPr txBox="1">
            <a:spLocks/>
          </p:cNvSpPr>
          <p:nvPr/>
        </p:nvSpPr>
        <p:spPr bwMode="auto"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6" name="Right Triangle 45"/>
          <p:cNvSpPr/>
          <p:nvPr/>
        </p:nvSpPr>
        <p:spPr>
          <a:xfrm flipV="1">
            <a:off x="9507538" y="5940425"/>
            <a:ext cx="1290637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534" name="Object 90"/>
          <p:cNvGraphicFramePr>
            <a:graphicFrameLocks noChangeAspect="1"/>
          </p:cNvGraphicFramePr>
          <p:nvPr/>
        </p:nvGraphicFramePr>
        <p:xfrm>
          <a:off x="9477375" y="174625"/>
          <a:ext cx="2714625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75" y="174625"/>
                        <a:ext cx="2714625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2538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588" y="-96838"/>
            <a:ext cx="3859213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/>
          <p:cNvSpPr/>
          <p:nvPr/>
        </p:nvSpPr>
        <p:spPr>
          <a:xfrm rot="10800000" flipV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40" name="TextBox 35"/>
          <p:cNvSpPr txBox="1">
            <a:spLocks noChangeArrowheads="1"/>
          </p:cNvSpPr>
          <p:nvPr/>
        </p:nvSpPr>
        <p:spPr bwMode="auto">
          <a:xfrm>
            <a:off x="6881813" y="6019800"/>
            <a:ext cx="4927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1">
              <a:solidFill>
                <a:schemeClr val="tx1"/>
              </a:solidFill>
              <a:latin typeface="Casper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4988" y="6043613"/>
            <a:ext cx="46037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39725" y="6022975"/>
            <a:ext cx="6432550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atin typeface="+mn-lt"/>
                <a:ea typeface="+mn-ea"/>
                <a:cs typeface="+mn-cs"/>
              </a:rPr>
              <a:t> Strings</a:t>
            </a:r>
          </a:p>
        </p:txBody>
      </p:sp>
      <p:sp>
        <p:nvSpPr>
          <p:cNvPr id="22544" name="Slide Number Placeholder 1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5DD2C30-5AFF-4856-9929-88C02B7A76AD}" type="slidenum">
              <a:rPr lang="en-US" altLang="en-US" sz="1000">
                <a:solidFill>
                  <a:srgbClr val="FFFFFF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30403" y="1632908"/>
            <a:ext cx="9884238" cy="327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-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DEPARTMENT- ACADEMIC UNIT-2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Introduction to Problem Solving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Code:22CSH-101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C6B4"/>
            </a:gs>
            <a:gs pos="3999">
              <a:srgbClr val="F3A98F"/>
            </a:gs>
            <a:gs pos="100000">
              <a:srgbClr val="F3A98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2292350"/>
            <a:ext cx="3916363" cy="3378200"/>
          </a:xfrm>
        </p:spPr>
        <p:txBody>
          <a:bodyPr/>
          <a:lstStyle/>
          <a:p>
            <a:pPr algn="ctr" eaLnBrk="1" hangingPunct="1"/>
            <a:r>
              <a:rPr lang="en-US" altLang="en-US" sz="3600" smtClean="0">
                <a:latin typeface="Arial Rounded MT Bold" pitchFamily="34" charset="0"/>
              </a:rPr>
              <a:t>Example of string</a:t>
            </a:r>
          </a:p>
        </p:txBody>
      </p:sp>
      <p:pic>
        <p:nvPicPr>
          <p:cNvPr id="3174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166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4195763" y="0"/>
            <a:ext cx="7996237" cy="772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Arial" pitchFamily="34" charset="0"/>
              </a:rPr>
              <a:t>Example2: Concatenate Two Strings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itchFamily="34" charset="0"/>
              </a:rPr>
              <a:t>#include &lt;stdio.h&gt;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itchFamily="34" charset="0"/>
              </a:rPr>
              <a:t>int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itchFamily="34" charset="0"/>
              </a:rPr>
              <a:t>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itchFamily="34" charset="0"/>
              </a:rPr>
              <a:t>  char s1[100] = "programming ", s2[] = "is awesome";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itchFamily="34" charset="0"/>
              </a:rPr>
              <a:t>  int length, j;   // store length of s1 in the length variable                length = 0;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itchFamily="34" charset="0"/>
              </a:rPr>
              <a:t>while (s1[length] != '\0')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itchFamily="34" charset="0"/>
              </a:rPr>
              <a:t>{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itchFamily="34" charset="0"/>
              </a:rPr>
              <a:t>   ++length;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itchFamily="34" charset="0"/>
              </a:rPr>
              <a:t>}   // concatenate s2 to s1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itchFamily="34" charset="0"/>
              </a:rPr>
              <a:t>for (j = 0; s2[j] != '\0'; ++j, ++length)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itchFamily="34" charset="0"/>
              </a:rPr>
              <a:t> {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itchFamily="34" charset="0"/>
              </a:rPr>
              <a:t>   s1[length] = s2[j];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itchFamily="34" charset="0"/>
              </a:rPr>
              <a:t> }   // terminating the s1 string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itchFamily="34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itchFamily="34" charset="0"/>
              </a:rPr>
              <a:t>  s1[length] = '\0'; 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itchFamily="34" charset="0"/>
              </a:rPr>
              <a:t>  printf("After concatenation: ");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itchFamily="34" charset="0"/>
              </a:rPr>
              <a:t>  puts(s1); 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itchFamily="34" charset="0"/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itchFamily="34" charset="0"/>
              </a:rPr>
              <a:t>} </a:t>
            </a:r>
            <a:endParaRPr lang="en-US" altLang="en-US" b="1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/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 sz="1800">
                <a:solidFill>
                  <a:schemeClr val="tx1"/>
                </a:solidFill>
              </a:rPr>
              <a:t/>
            </a:r>
            <a:br>
              <a:rPr lang="en-US" altLang="en-US" sz="1800">
                <a:solidFill>
                  <a:schemeClr val="tx1"/>
                </a:solidFill>
              </a:rPr>
            </a:b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156575" y="5338763"/>
            <a:ext cx="3730625" cy="1117600"/>
          </a:xfrm>
        </p:spPr>
        <p:txBody>
          <a:bodyPr rtlCol="0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Here, two strings s1 and s2 and concatenated and the result is stored in s1.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It's important to note that the length of s1 should be sufficient to hold the string after concatenation.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latin typeface="+mn-lt"/>
              <a:ea typeface="+mn-ea"/>
              <a:cs typeface="+mn-cs"/>
            </a:endParaRPr>
          </a:p>
        </p:txBody>
      </p:sp>
      <p:pic>
        <p:nvPicPr>
          <p:cNvPr id="3175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0" y="2028825"/>
            <a:ext cx="403225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EF6F6"/>
            </a:gs>
            <a:gs pos="74001">
              <a:srgbClr val="F8AEAE"/>
            </a:gs>
            <a:gs pos="83000">
              <a:srgbClr val="F8AEAE"/>
            </a:gs>
            <a:gs pos="100000">
              <a:srgbClr val="FAC9C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39175" y="3690938"/>
            <a:ext cx="2822575" cy="25749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Use gets and puts functions for input  a string </a:t>
            </a:r>
          </a:p>
        </p:txBody>
      </p:sp>
      <p:sp>
        <p:nvSpPr>
          <p:cNvPr id="3" name="Rectangle 2"/>
          <p:cNvSpPr/>
          <p:nvPr/>
        </p:nvSpPr>
        <p:spPr>
          <a:xfrm>
            <a:off x="4716463" y="3678238"/>
            <a:ext cx="3143250" cy="26273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79988" y="1890713"/>
            <a:ext cx="2849562" cy="3800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2773" name="TextBox 7"/>
          <p:cNvSpPr txBox="1">
            <a:spLocks noChangeArrowheads="1"/>
          </p:cNvSpPr>
          <p:nvPr/>
        </p:nvSpPr>
        <p:spPr bwMode="auto">
          <a:xfrm>
            <a:off x="887413" y="3613150"/>
            <a:ext cx="292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altLang="en-US" sz="4000">
                <a:latin typeface="Arial Rounded MT Bold" pitchFamily="34" charset="0"/>
              </a:rPr>
              <a:t>SUMMARY</a:t>
            </a:r>
            <a:endParaRPr lang="en-IN" altLang="en-US" sz="4000">
              <a:latin typeface="Arial Rounded MT Bold" pitchFamily="34" charset="0"/>
            </a:endParaRPr>
          </a:p>
        </p:txBody>
      </p:sp>
      <p:sp>
        <p:nvSpPr>
          <p:cNvPr id="32774" name="TextBox 11"/>
          <p:cNvSpPr txBox="1">
            <a:spLocks noChangeArrowheads="1"/>
          </p:cNvSpPr>
          <p:nvPr/>
        </p:nvSpPr>
        <p:spPr bwMode="auto">
          <a:xfrm>
            <a:off x="6029325" y="3721100"/>
            <a:ext cx="746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3600" b="1"/>
              <a:t>2.</a:t>
            </a:r>
            <a:endParaRPr lang="en-IN" altLang="en-US" sz="3600" b="1"/>
          </a:p>
        </p:txBody>
      </p:sp>
      <p:sp>
        <p:nvSpPr>
          <p:cNvPr id="32775" name="TextBox 12"/>
          <p:cNvSpPr txBox="1">
            <a:spLocks noChangeArrowheads="1"/>
          </p:cNvSpPr>
          <p:nvPr/>
        </p:nvSpPr>
        <p:spPr bwMode="auto">
          <a:xfrm>
            <a:off x="9820275" y="3748088"/>
            <a:ext cx="746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3600" b="1"/>
              <a:t>3.</a:t>
            </a:r>
            <a:endParaRPr lang="en-IN" altLang="en-US" sz="3600" b="1"/>
          </a:p>
        </p:txBody>
      </p:sp>
      <p:pic>
        <p:nvPicPr>
          <p:cNvPr id="32776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166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748463" y="836613"/>
            <a:ext cx="3143250" cy="26273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en-US" dirty="0"/>
              <a:t>A string in C is simply an array of characters ended with null character (‘\0’) This null character indicates the end of the string.</a:t>
            </a:r>
          </a:p>
        </p:txBody>
      </p:sp>
      <p:sp>
        <p:nvSpPr>
          <p:cNvPr id="32779" name="TextBox 17"/>
          <p:cNvSpPr txBox="1">
            <a:spLocks noChangeArrowheads="1"/>
          </p:cNvSpPr>
          <p:nvPr/>
        </p:nvSpPr>
        <p:spPr bwMode="auto">
          <a:xfrm>
            <a:off x="8061325" y="808038"/>
            <a:ext cx="744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3600" b="1"/>
              <a:t>1.</a:t>
            </a:r>
            <a:endParaRPr lang="en-IN" altLang="en-US" sz="3600" b="1"/>
          </a:p>
        </p:txBody>
      </p:sp>
      <p:sp>
        <p:nvSpPr>
          <p:cNvPr id="32780" name="Rectangle 14"/>
          <p:cNvSpPr>
            <a:spLocks noChangeArrowheads="1"/>
          </p:cNvSpPr>
          <p:nvPr/>
        </p:nvSpPr>
        <p:spPr bwMode="auto">
          <a:xfrm>
            <a:off x="5097463" y="4271963"/>
            <a:ext cx="24384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eaLnBrk="1" hangingPunct="1"/>
            <a:r>
              <a:rPr lang="en-US" altLang="en-US"/>
              <a:t>Strings are always enclosed by double quotes. Whereas, character is enclosed by single   quotes in 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EF5F3"/>
            </a:gs>
            <a:gs pos="74001">
              <a:srgbClr val="F3A98F"/>
            </a:gs>
            <a:gs pos="83000">
              <a:srgbClr val="F3A98F"/>
            </a:gs>
            <a:gs pos="100000">
              <a:srgbClr val="F7C6B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0550" y="1633538"/>
            <a:ext cx="3200400" cy="2286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 Rounded MT Bold" panose="020F0704030504030204" pitchFamily="34" charset="0"/>
              </a:rPr>
              <a:t>FREQUENTLY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ASKED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QUESTIONS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9275" y="400050"/>
            <a:ext cx="7421563" cy="4678363"/>
          </a:xfrm>
          <a:prstGeom prst="rect">
            <a:avLst/>
          </a:prstGeom>
          <a:gradFill>
            <a:gsLst>
              <a:gs pos="37000">
                <a:srgbClr val="F9CFC1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dirty="0">
              <a:latin typeface="Arial Rounded MT Bold" panose="020F0704030504030204" pitchFamily="34" charset="0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                                         PROGRAMS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C00000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Q1 Write a C program to count no of lines, words and characters in a given text.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Q2 C program to print all VOWEL and CONSONANT characters separately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ea typeface="+mn-ea"/>
                <a:cs typeface="+mn-cs"/>
              </a:rPr>
              <a:t>Q3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 </a:t>
            </a:r>
            <a:r>
              <a:rPr lang="en-US" sz="2000" dirty="0"/>
              <a:t>C program to count upper case, lower case and special characters in a string.</a:t>
            </a:r>
          </a:p>
          <a:p>
            <a:pPr eaLnBrk="1" hangingPunct="1">
              <a:defRPr/>
            </a:pPr>
            <a:r>
              <a:rPr lang="en-US" sz="2000" dirty="0"/>
              <a:t>Q4 </a:t>
            </a:r>
            <a:r>
              <a:rPr lang="en-US" sz="2000" b="1" dirty="0"/>
              <a:t>C program to print following pattern.</a:t>
            </a:r>
            <a:endParaRPr lang="en-US" sz="2000" dirty="0"/>
          </a:p>
          <a:p>
            <a:pPr eaLnBrk="1" hangingPunct="1">
              <a:defRPr/>
            </a:pPr>
            <a:r>
              <a:rPr lang="en-US" sz="2000" b="1" dirty="0"/>
              <a:t>             H  </a:t>
            </a:r>
          </a:p>
          <a:p>
            <a:pPr eaLnBrk="1" hangingPunct="1">
              <a:defRPr/>
            </a:pPr>
            <a:r>
              <a:rPr lang="en-US" sz="2000" b="1" dirty="0"/>
              <a:t>             He  </a:t>
            </a:r>
          </a:p>
          <a:p>
            <a:pPr eaLnBrk="1" hangingPunct="1">
              <a:defRPr/>
            </a:pPr>
            <a:r>
              <a:rPr lang="en-US" sz="2000" b="1" dirty="0"/>
              <a:t>             Hel </a:t>
            </a:r>
          </a:p>
          <a:p>
            <a:pPr eaLnBrk="1" hangingPunct="1">
              <a:defRPr/>
            </a:pPr>
            <a:r>
              <a:rPr lang="en-US" sz="2000" b="1" dirty="0"/>
              <a:t>             Hell  </a:t>
            </a:r>
          </a:p>
          <a:p>
            <a:pPr eaLnBrk="1" hangingPunct="1">
              <a:defRPr/>
            </a:pPr>
            <a:r>
              <a:rPr lang="en-US" sz="2000" b="1" dirty="0"/>
              <a:t>             Hello</a:t>
            </a:r>
            <a:endParaRPr lang="en-US" sz="2000" dirty="0">
              <a:solidFill>
                <a:srgbClr val="C00000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pic>
        <p:nvPicPr>
          <p:cNvPr id="33796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166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41D67E-DBC4-4E32-B039-0A92F6D5ECF5}" type="slidenum">
              <a:rPr lang="en-US" altLang="en-US" sz="1000">
                <a:solidFill>
                  <a:schemeClr val="tx2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en-US" altLang="en-US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4B39B"/>
            </a:gs>
            <a:gs pos="86000">
              <a:srgbClr val="F4B39B"/>
            </a:gs>
            <a:gs pos="100000">
              <a:srgbClr val="D9D9D9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3" y="1597025"/>
            <a:ext cx="3200400" cy="2286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 Rounded MT Bold" panose="020F0704030504030204" pitchFamily="34" charset="0"/>
              </a:rPr>
              <a:t>UTILISE YOUR KNOWLEDGE TO ANSWER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9888" y="0"/>
            <a:ext cx="7829550" cy="6858000"/>
          </a:xfrm>
          <a:gradFill>
            <a:gsLst>
              <a:gs pos="92000">
                <a:schemeClr val="accent1">
                  <a:lumMod val="60000"/>
                  <a:lumOff val="40000"/>
                </a:schemeClr>
              </a:gs>
              <a:gs pos="37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rtlCol="0">
            <a:normAutofit fontScale="47500" lnSpcReduction="20000"/>
          </a:bodyPr>
          <a:lstStyle/>
          <a:p>
            <a:pPr marL="91440" indent="-91440" eaLnBrk="1" fontAlgn="auto" hangingPunct="1">
              <a:defRPr/>
            </a:pPr>
            <a:endParaRPr lang="en-US" sz="3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US" sz="3300" dirty="0"/>
              <a:t>1 </a:t>
            </a:r>
            <a:r>
              <a:rPr lang="en-US" sz="3300" b="1" dirty="0"/>
              <a:t>What is the Format specifier used to print a String or Character array in C </a:t>
            </a:r>
            <a:r>
              <a:rPr lang="en-US" sz="3300" b="1" dirty="0" err="1"/>
              <a:t>Printf</a:t>
            </a:r>
            <a:r>
              <a:rPr lang="en-US" sz="3300" b="1" dirty="0"/>
              <a:t> or </a:t>
            </a:r>
            <a:r>
              <a:rPr lang="en-US" sz="3300" b="1" dirty="0" err="1"/>
              <a:t>Scanf</a:t>
            </a:r>
            <a:r>
              <a:rPr lang="en-US" sz="3300" b="1" dirty="0"/>
              <a:t> function.?</a:t>
            </a:r>
            <a:endParaRPr lang="en-US" sz="3300" dirty="0"/>
          </a:p>
          <a:p>
            <a:pPr>
              <a:defRPr/>
            </a:pPr>
            <a:r>
              <a:rPr lang="en-US" sz="3300" dirty="0"/>
              <a:t>A) %c</a:t>
            </a:r>
          </a:p>
          <a:p>
            <a:pPr>
              <a:defRPr/>
            </a:pPr>
            <a:r>
              <a:rPr lang="en-US" sz="3300" dirty="0"/>
              <a:t>B) %C</a:t>
            </a:r>
          </a:p>
          <a:p>
            <a:pPr>
              <a:defRPr/>
            </a:pPr>
            <a:r>
              <a:rPr lang="en-US" sz="3300" dirty="0"/>
              <a:t>C) %s</a:t>
            </a:r>
          </a:p>
          <a:p>
            <a:pPr>
              <a:defRPr/>
            </a:pPr>
            <a:r>
              <a:rPr lang="en-US" sz="3300" dirty="0"/>
              <a:t>D) %w</a:t>
            </a:r>
          </a:p>
          <a:p>
            <a:pPr>
              <a:defRPr/>
            </a:pPr>
            <a:r>
              <a:rPr lang="en-US" sz="3300" dirty="0"/>
              <a:t> </a:t>
            </a:r>
          </a:p>
          <a:p>
            <a:pPr>
              <a:defRPr/>
            </a:pPr>
            <a:r>
              <a:rPr lang="en-US" sz="3300" dirty="0"/>
              <a:t>2.</a:t>
            </a:r>
            <a:r>
              <a:rPr lang="en-US" sz="3300" b="1" dirty="0"/>
              <a:t> What is the output of C Program with Strings.? </a:t>
            </a:r>
            <a:endParaRPr lang="en-US" sz="3300" dirty="0"/>
          </a:p>
          <a:p>
            <a:pPr>
              <a:defRPr/>
            </a:pPr>
            <a:r>
              <a:rPr lang="en-US" sz="3300" b="1" dirty="0"/>
              <a:t>int main()</a:t>
            </a:r>
            <a:endParaRPr lang="en-US" sz="3300" dirty="0"/>
          </a:p>
          <a:p>
            <a:pPr>
              <a:defRPr/>
            </a:pPr>
            <a:r>
              <a:rPr lang="en-US" sz="3300" b="1" dirty="0"/>
              <a:t>{</a:t>
            </a:r>
            <a:endParaRPr lang="en-US" sz="3300" dirty="0"/>
          </a:p>
          <a:p>
            <a:pPr>
              <a:defRPr/>
            </a:pPr>
            <a:r>
              <a:rPr lang="en-US" sz="3300" b="1" dirty="0"/>
              <a:t>char </a:t>
            </a:r>
            <a:r>
              <a:rPr lang="en-US" sz="3300" b="1" dirty="0" err="1"/>
              <a:t>ary</a:t>
            </a:r>
            <a:r>
              <a:rPr lang="en-US" sz="3300" b="1" dirty="0"/>
              <a:t>[]="Discovery Channel"; </a:t>
            </a:r>
            <a:endParaRPr lang="en-US" sz="3300" dirty="0"/>
          </a:p>
          <a:p>
            <a:pPr>
              <a:defRPr/>
            </a:pPr>
            <a:r>
              <a:rPr lang="en-US" sz="3300" b="1" dirty="0" err="1"/>
              <a:t>printf</a:t>
            </a:r>
            <a:r>
              <a:rPr lang="en-US" sz="3300" b="1" dirty="0"/>
              <a:t>("%</a:t>
            </a:r>
            <a:r>
              <a:rPr lang="en-US" sz="3300" b="1" dirty="0" err="1"/>
              <a:t>s",ary</a:t>
            </a:r>
            <a:r>
              <a:rPr lang="en-US" sz="3300" b="1" dirty="0"/>
              <a:t>); </a:t>
            </a:r>
            <a:endParaRPr lang="en-US" sz="3300" dirty="0"/>
          </a:p>
          <a:p>
            <a:pPr>
              <a:defRPr/>
            </a:pPr>
            <a:r>
              <a:rPr lang="en-US" sz="3300" b="1" dirty="0"/>
              <a:t>return 0;</a:t>
            </a:r>
            <a:endParaRPr lang="en-US" sz="3300" dirty="0"/>
          </a:p>
          <a:p>
            <a:pPr>
              <a:defRPr/>
            </a:pPr>
            <a:r>
              <a:rPr lang="en-US" sz="3300" b="1" dirty="0"/>
              <a:t> } </a:t>
            </a:r>
            <a:endParaRPr lang="en-US" sz="3300" dirty="0"/>
          </a:p>
          <a:p>
            <a:pPr>
              <a:defRPr/>
            </a:pPr>
            <a:r>
              <a:rPr lang="en-US" sz="3300" dirty="0"/>
              <a:t>A) D</a:t>
            </a:r>
          </a:p>
          <a:p>
            <a:pPr>
              <a:defRPr/>
            </a:pPr>
            <a:r>
              <a:rPr lang="en-US" sz="3300" dirty="0"/>
              <a:t>B) Discovery Channel</a:t>
            </a:r>
          </a:p>
          <a:p>
            <a:pPr>
              <a:defRPr/>
            </a:pPr>
            <a:r>
              <a:rPr lang="en-US" sz="3300" dirty="0"/>
              <a:t>C) Discovery</a:t>
            </a:r>
          </a:p>
          <a:p>
            <a:pPr>
              <a:defRPr/>
            </a:pPr>
            <a:r>
              <a:rPr lang="en-US" sz="3300" dirty="0"/>
              <a:t>D) Compiler error</a:t>
            </a:r>
          </a:p>
          <a:p>
            <a:pPr>
              <a:defRPr/>
            </a:pPr>
            <a:r>
              <a:rPr lang="en-US" dirty="0"/>
              <a:t> </a:t>
            </a:r>
          </a:p>
          <a:p>
            <a:pPr marL="91440" indent="-91440" eaLnBrk="1" fontAlgn="auto" hangingPunct="1">
              <a:defRPr/>
            </a:pP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639763" y="3968750"/>
            <a:ext cx="3248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Let us see how much you have learned from the lecture and how effectively you can apply your knowledge…!!</a:t>
            </a:r>
            <a:endParaRPr lang="en-IN" altLang="en-US" sz="1800">
              <a:solidFill>
                <a:schemeClr val="bg1"/>
              </a:solidFill>
            </a:endParaRPr>
          </a:p>
        </p:txBody>
      </p:sp>
      <p:pic>
        <p:nvPicPr>
          <p:cNvPr id="3482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166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974D3F7-784D-477F-908E-61EC1C2B6295}" type="slidenum">
              <a:rPr lang="en-US" altLang="en-US" sz="1000">
                <a:solidFill>
                  <a:schemeClr val="tx2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en-US" altLang="en-US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5000">
              <a:srgbClr val="F4B39B"/>
            </a:gs>
            <a:gs pos="100000">
              <a:srgbClr val="F4B39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651000"/>
            <a:ext cx="3200400" cy="2286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 Rounded MT Bold" panose="020F0704030504030204" pitchFamily="34" charset="0"/>
              </a:rPr>
              <a:t>UTILISE YOUR KNOWLEDGE TO ANSWER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2575" y="0"/>
            <a:ext cx="8099425" cy="6858000"/>
          </a:xfr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25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rtlCol="0">
            <a:normAutofit fontScale="25000" lnSpcReduction="20000"/>
          </a:bodyPr>
          <a:lstStyle/>
          <a:p>
            <a:pPr>
              <a:defRPr/>
            </a:pPr>
            <a:r>
              <a:rPr lang="en-US" sz="5600" dirty="0">
                <a:solidFill>
                  <a:schemeClr val="tx1"/>
                </a:solidFill>
              </a:rPr>
              <a:t>3 </a:t>
            </a:r>
            <a:r>
              <a:rPr lang="en-US" sz="5600" b="1" dirty="0">
                <a:solidFill>
                  <a:schemeClr val="tx1"/>
                </a:solidFill>
              </a:rPr>
              <a:t>What is the output of C Program with Strings.? </a:t>
            </a:r>
            <a:endParaRPr lang="en-US" sz="5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5600" b="1" dirty="0">
                <a:solidFill>
                  <a:schemeClr val="tx1"/>
                </a:solidFill>
              </a:rPr>
              <a:t>{</a:t>
            </a:r>
            <a:endParaRPr lang="en-US" sz="5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5600" b="1" dirty="0">
                <a:solidFill>
                  <a:schemeClr val="tx1"/>
                </a:solidFill>
              </a:rPr>
              <a:t> char </a:t>
            </a:r>
            <a:r>
              <a:rPr lang="en-US" sz="5600" b="1" dirty="0" err="1">
                <a:solidFill>
                  <a:schemeClr val="tx1"/>
                </a:solidFill>
              </a:rPr>
              <a:t>str</a:t>
            </a:r>
            <a:r>
              <a:rPr lang="en-US" sz="5600" b="1" dirty="0">
                <a:solidFill>
                  <a:schemeClr val="tx1"/>
                </a:solidFill>
              </a:rPr>
              <a:t>[]={'</a:t>
            </a:r>
            <a:r>
              <a:rPr lang="en-US" sz="5600" b="1" dirty="0" err="1">
                <a:solidFill>
                  <a:schemeClr val="tx1"/>
                </a:solidFill>
              </a:rPr>
              <a:t>g','l','o','b','e</a:t>
            </a:r>
            <a:r>
              <a:rPr lang="en-US" sz="5600" b="1" dirty="0">
                <a:solidFill>
                  <a:schemeClr val="tx1"/>
                </a:solidFill>
              </a:rPr>
              <a:t>'};</a:t>
            </a:r>
            <a:endParaRPr lang="en-US" sz="5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5600" b="1" dirty="0">
                <a:solidFill>
                  <a:schemeClr val="tx1"/>
                </a:solidFill>
              </a:rPr>
              <a:t> </a:t>
            </a:r>
            <a:r>
              <a:rPr lang="en-US" sz="5600" b="1" dirty="0" err="1">
                <a:solidFill>
                  <a:schemeClr val="tx1"/>
                </a:solidFill>
              </a:rPr>
              <a:t>printf</a:t>
            </a:r>
            <a:r>
              <a:rPr lang="en-US" sz="5600" b="1" dirty="0">
                <a:solidFill>
                  <a:schemeClr val="tx1"/>
                </a:solidFill>
              </a:rPr>
              <a:t>("%</a:t>
            </a:r>
            <a:r>
              <a:rPr lang="en-US" sz="5600" b="1" dirty="0" err="1">
                <a:solidFill>
                  <a:schemeClr val="tx1"/>
                </a:solidFill>
              </a:rPr>
              <a:t>s",str</a:t>
            </a:r>
            <a:r>
              <a:rPr lang="en-US" sz="5600" b="1" dirty="0">
                <a:solidFill>
                  <a:schemeClr val="tx1"/>
                </a:solidFill>
              </a:rPr>
              <a:t>); </a:t>
            </a:r>
            <a:endParaRPr lang="en-US" sz="5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5600" b="1" dirty="0">
                <a:solidFill>
                  <a:schemeClr val="tx1"/>
                </a:solidFill>
              </a:rPr>
              <a:t>return 0; </a:t>
            </a:r>
            <a:endParaRPr lang="en-US" sz="5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5600" b="1" dirty="0">
                <a:solidFill>
                  <a:schemeClr val="tx1"/>
                </a:solidFill>
              </a:rPr>
              <a:t> } </a:t>
            </a:r>
            <a:endParaRPr lang="en-US" sz="5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5600" dirty="0">
                <a:solidFill>
                  <a:schemeClr val="tx1"/>
                </a:solidFill>
              </a:rPr>
              <a:t>A) g</a:t>
            </a:r>
          </a:p>
          <a:p>
            <a:pPr>
              <a:defRPr/>
            </a:pPr>
            <a:r>
              <a:rPr lang="en-US" sz="5600" dirty="0">
                <a:solidFill>
                  <a:schemeClr val="tx1"/>
                </a:solidFill>
              </a:rPr>
              <a:t>B) globe</a:t>
            </a:r>
          </a:p>
          <a:p>
            <a:pPr>
              <a:defRPr/>
            </a:pPr>
            <a:r>
              <a:rPr lang="en-US" sz="5600" dirty="0">
                <a:solidFill>
                  <a:schemeClr val="tx1"/>
                </a:solidFill>
              </a:rPr>
              <a:t>C) globe\0</a:t>
            </a:r>
          </a:p>
          <a:p>
            <a:pPr>
              <a:defRPr/>
            </a:pPr>
            <a:r>
              <a:rPr lang="en-US" sz="5600" dirty="0">
                <a:solidFill>
                  <a:schemeClr val="tx1"/>
                </a:solidFill>
              </a:rPr>
              <a:t>D) None of the above</a:t>
            </a:r>
          </a:p>
          <a:p>
            <a:pPr>
              <a:defRPr/>
            </a:pPr>
            <a:r>
              <a:rPr lang="en-US" sz="5600" dirty="0">
                <a:solidFill>
                  <a:schemeClr val="tx1"/>
                </a:solidFill>
              </a:rPr>
              <a:t> 4 </a:t>
            </a:r>
            <a:r>
              <a:rPr lang="en-US" sz="5600" b="1" dirty="0">
                <a:solidFill>
                  <a:schemeClr val="tx1"/>
                </a:solidFill>
              </a:rPr>
              <a:t>What is the output of C Program.? </a:t>
            </a:r>
            <a:endParaRPr lang="en-US" sz="5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5600" b="1" dirty="0">
                <a:solidFill>
                  <a:schemeClr val="tx1"/>
                </a:solidFill>
              </a:rPr>
              <a:t>int main()</a:t>
            </a:r>
            <a:endParaRPr lang="en-US" sz="5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5600" b="1" dirty="0">
                <a:solidFill>
                  <a:schemeClr val="tx1"/>
                </a:solidFill>
              </a:rPr>
              <a:t> { int </a:t>
            </a:r>
            <a:r>
              <a:rPr lang="en-US" sz="5600" b="1" dirty="0" err="1">
                <a:solidFill>
                  <a:schemeClr val="tx1"/>
                </a:solidFill>
              </a:rPr>
              <a:t>str</a:t>
            </a:r>
            <a:r>
              <a:rPr lang="en-US" sz="5600" b="1" dirty="0">
                <a:solidFill>
                  <a:schemeClr val="tx1"/>
                </a:solidFill>
              </a:rPr>
              <a:t>[]={'</a:t>
            </a:r>
            <a:r>
              <a:rPr lang="en-US" sz="5600" b="1" dirty="0" err="1">
                <a:solidFill>
                  <a:schemeClr val="tx1"/>
                </a:solidFill>
              </a:rPr>
              <a:t>g','l','o','b','y</a:t>
            </a:r>
            <a:r>
              <a:rPr lang="en-US" sz="5600" b="1" dirty="0">
                <a:solidFill>
                  <a:schemeClr val="tx1"/>
                </a:solidFill>
              </a:rPr>
              <a:t>'};</a:t>
            </a:r>
            <a:endParaRPr lang="en-US" sz="5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5600" b="1" dirty="0" err="1">
                <a:solidFill>
                  <a:schemeClr val="tx1"/>
                </a:solidFill>
              </a:rPr>
              <a:t>printf</a:t>
            </a:r>
            <a:r>
              <a:rPr lang="en-US" sz="5600" b="1" dirty="0">
                <a:solidFill>
                  <a:schemeClr val="tx1"/>
                </a:solidFill>
              </a:rPr>
              <a:t>("</a:t>
            </a:r>
            <a:r>
              <a:rPr lang="en-US" sz="5600" b="1" dirty="0" err="1">
                <a:solidFill>
                  <a:schemeClr val="tx1"/>
                </a:solidFill>
              </a:rPr>
              <a:t>A%c</a:t>
            </a:r>
            <a:r>
              <a:rPr lang="en-US" sz="5600" b="1" dirty="0">
                <a:solidFill>
                  <a:schemeClr val="tx1"/>
                </a:solidFill>
              </a:rPr>
              <a:t> ",</a:t>
            </a:r>
            <a:r>
              <a:rPr lang="en-US" sz="5600" b="1" dirty="0" err="1">
                <a:solidFill>
                  <a:schemeClr val="tx1"/>
                </a:solidFill>
              </a:rPr>
              <a:t>str</a:t>
            </a:r>
            <a:r>
              <a:rPr lang="en-US" sz="5600" b="1" dirty="0">
                <a:solidFill>
                  <a:schemeClr val="tx1"/>
                </a:solidFill>
              </a:rPr>
              <a:t>); </a:t>
            </a:r>
            <a:endParaRPr lang="en-US" sz="5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5600" b="1" dirty="0" err="1">
                <a:solidFill>
                  <a:schemeClr val="tx1"/>
                </a:solidFill>
              </a:rPr>
              <a:t>printf</a:t>
            </a:r>
            <a:r>
              <a:rPr lang="en-US" sz="5600" b="1" dirty="0">
                <a:solidFill>
                  <a:schemeClr val="tx1"/>
                </a:solidFill>
              </a:rPr>
              <a:t>("A%s ",</a:t>
            </a:r>
            <a:r>
              <a:rPr lang="en-US" sz="5600" b="1" dirty="0" err="1">
                <a:solidFill>
                  <a:schemeClr val="tx1"/>
                </a:solidFill>
              </a:rPr>
              <a:t>str</a:t>
            </a:r>
            <a:r>
              <a:rPr lang="en-US" sz="5600" b="1" dirty="0">
                <a:solidFill>
                  <a:schemeClr val="tx1"/>
                </a:solidFill>
              </a:rPr>
              <a:t>); </a:t>
            </a:r>
            <a:endParaRPr lang="en-US" sz="5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5600" b="1" dirty="0" err="1">
                <a:solidFill>
                  <a:schemeClr val="tx1"/>
                </a:solidFill>
              </a:rPr>
              <a:t>printf</a:t>
            </a:r>
            <a:r>
              <a:rPr lang="en-US" sz="5600" b="1" dirty="0">
                <a:solidFill>
                  <a:schemeClr val="tx1"/>
                </a:solidFill>
              </a:rPr>
              <a:t>("</a:t>
            </a:r>
            <a:r>
              <a:rPr lang="en-US" sz="5600" b="1" dirty="0" err="1">
                <a:solidFill>
                  <a:schemeClr val="tx1"/>
                </a:solidFill>
              </a:rPr>
              <a:t>A%c</a:t>
            </a:r>
            <a:r>
              <a:rPr lang="en-US" sz="5600" b="1" dirty="0">
                <a:solidFill>
                  <a:schemeClr val="tx1"/>
                </a:solidFill>
              </a:rPr>
              <a:t> ",</a:t>
            </a:r>
            <a:r>
              <a:rPr lang="en-US" sz="5600" b="1" dirty="0" err="1">
                <a:solidFill>
                  <a:schemeClr val="tx1"/>
                </a:solidFill>
              </a:rPr>
              <a:t>str</a:t>
            </a:r>
            <a:r>
              <a:rPr lang="en-US" sz="5600" b="1" dirty="0">
                <a:solidFill>
                  <a:schemeClr val="tx1"/>
                </a:solidFill>
              </a:rPr>
              <a:t>[0]); </a:t>
            </a:r>
            <a:endParaRPr lang="en-US" sz="5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5600" b="1" dirty="0">
                <a:solidFill>
                  <a:schemeClr val="tx1"/>
                </a:solidFill>
              </a:rPr>
              <a:t>return 0; } </a:t>
            </a:r>
            <a:endParaRPr lang="en-US" sz="5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5600" dirty="0">
                <a:solidFill>
                  <a:schemeClr val="tx1"/>
                </a:solidFill>
              </a:rPr>
              <a:t>A) A </a:t>
            </a:r>
            <a:r>
              <a:rPr lang="en-US" sz="5600" dirty="0" err="1">
                <a:solidFill>
                  <a:schemeClr val="tx1"/>
                </a:solidFill>
              </a:rPr>
              <a:t>A</a:t>
            </a:r>
            <a:r>
              <a:rPr lang="en-US" sz="5600" dirty="0">
                <a:solidFill>
                  <a:schemeClr val="tx1"/>
                </a:solidFill>
              </a:rPr>
              <a:t> </a:t>
            </a:r>
            <a:r>
              <a:rPr lang="en-US" sz="5600" dirty="0" err="1">
                <a:solidFill>
                  <a:schemeClr val="tx1"/>
                </a:solidFill>
              </a:rPr>
              <a:t>A</a:t>
            </a:r>
            <a:endParaRPr lang="en-US" sz="5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5600" dirty="0">
                <a:solidFill>
                  <a:schemeClr val="tx1"/>
                </a:solidFill>
              </a:rPr>
              <a:t>B) A Ag </a:t>
            </a:r>
            <a:r>
              <a:rPr lang="en-US" sz="5600" dirty="0" err="1">
                <a:solidFill>
                  <a:schemeClr val="tx1"/>
                </a:solidFill>
              </a:rPr>
              <a:t>Ag</a:t>
            </a:r>
            <a:endParaRPr lang="en-US" sz="5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5600" dirty="0">
                <a:solidFill>
                  <a:schemeClr val="tx1"/>
                </a:solidFill>
              </a:rPr>
              <a:t>C) A*</a:t>
            </a:r>
            <a:r>
              <a:rPr lang="en-US" sz="5600" dirty="0" err="1">
                <a:solidFill>
                  <a:schemeClr val="tx1"/>
                </a:solidFill>
              </a:rPr>
              <a:t>randomchar</a:t>
            </a:r>
            <a:r>
              <a:rPr lang="en-US" sz="5600" dirty="0">
                <a:solidFill>
                  <a:schemeClr val="tx1"/>
                </a:solidFill>
              </a:rPr>
              <a:t>* Ag </a:t>
            </a:r>
            <a:r>
              <a:rPr lang="en-US" sz="5600" dirty="0" err="1">
                <a:solidFill>
                  <a:schemeClr val="tx1"/>
                </a:solidFill>
              </a:rPr>
              <a:t>Ag</a:t>
            </a:r>
            <a:endParaRPr lang="en-US" sz="5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5600" dirty="0">
                <a:solidFill>
                  <a:schemeClr val="tx1"/>
                </a:solidFill>
              </a:rPr>
              <a:t>D) Compiler error</a:t>
            </a:r>
          </a:p>
          <a:p>
            <a:pPr marL="91440" indent="-91440" eaLnBrk="1" fontAlgn="auto" hangingPunct="1">
              <a:defRPr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  <a:p>
            <a:pPr marL="91440" indent="-91440" eaLnBrk="1" fontAlgn="auto" hangingPunct="1">
              <a:defRPr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630238" y="3995738"/>
            <a:ext cx="32496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Let us see how much you have learned from the lecture and how effectively you can apply your knowledge…!!</a:t>
            </a:r>
            <a:endParaRPr lang="en-IN" altLang="en-US" sz="1800">
              <a:solidFill>
                <a:schemeClr val="bg1"/>
              </a:solidFill>
            </a:endParaRPr>
          </a:p>
        </p:txBody>
      </p:sp>
      <p:pic>
        <p:nvPicPr>
          <p:cNvPr id="3584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166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252F1FE-B978-47F8-B5C3-44A644E4AA3D}" type="slidenum">
              <a:rPr lang="en-US" altLang="en-US" sz="1000">
                <a:solidFill>
                  <a:schemeClr val="tx2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en-US" altLang="en-US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" y="771525"/>
            <a:ext cx="3524250" cy="2286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 Rounded MT Bold" panose="020F0704030504030204" pitchFamily="34" charset="0"/>
              </a:rPr>
              <a:t>  REFERENCES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8350" y="873125"/>
            <a:ext cx="7308850" cy="52578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sz="2200" b="1" dirty="0"/>
              <a:t>Book References: </a:t>
            </a:r>
            <a:endParaRPr lang="en-US" sz="2200" dirty="0"/>
          </a:p>
          <a:p>
            <a:pPr>
              <a:defRPr/>
            </a:pPr>
            <a:r>
              <a:rPr lang="en-US" sz="2200" dirty="0"/>
              <a:t>  [1]</a:t>
            </a:r>
            <a:r>
              <a:rPr lang="en-IN" sz="2200" dirty="0"/>
              <a:t> </a:t>
            </a:r>
            <a:r>
              <a:rPr lang="en-IN" sz="2200" dirty="0" err="1"/>
              <a:t>Thareja</a:t>
            </a:r>
            <a:r>
              <a:rPr lang="en-IN" sz="2200" dirty="0"/>
              <a:t> </a:t>
            </a:r>
            <a:r>
              <a:rPr lang="en-IN" sz="2200" dirty="0" err="1"/>
              <a:t>Reema</a:t>
            </a:r>
            <a:r>
              <a:rPr lang="en-IN" sz="2200" dirty="0"/>
              <a:t> (2014) Programming in C. 2</a:t>
            </a:r>
            <a:r>
              <a:rPr lang="en-IN" sz="2200" baseline="30000" dirty="0"/>
              <a:t>nd</a:t>
            </a:r>
            <a:r>
              <a:rPr lang="en-IN" sz="2200" dirty="0"/>
              <a:t> ed.</a:t>
            </a:r>
            <a:endParaRPr lang="en-US" sz="2200" dirty="0"/>
          </a:p>
          <a:p>
            <a:pPr>
              <a:defRPr/>
            </a:pPr>
            <a:r>
              <a:rPr lang="en-US" sz="2200" dirty="0"/>
              <a:t>  [2] Zed A. Shaw, </a:t>
            </a:r>
            <a:r>
              <a:rPr lang="en-IN" sz="2200" dirty="0"/>
              <a:t>Learn C the Hard Way’ </a:t>
            </a:r>
            <a:endParaRPr lang="en-US" sz="2200" dirty="0"/>
          </a:p>
          <a:p>
            <a:pPr>
              <a:defRPr/>
            </a:pPr>
            <a:r>
              <a:rPr lang="en-IN" sz="2200" dirty="0"/>
              <a:t>  [3] </a:t>
            </a:r>
            <a:r>
              <a:rPr lang="en-IN" sz="2200" u="sng" dirty="0">
                <a:hlinkClick r:id="rId3"/>
              </a:rPr>
              <a:t>https://en.wikibooks.org/wiki/C_Programming</a:t>
            </a:r>
            <a:endParaRPr lang="en-US" sz="2200" dirty="0"/>
          </a:p>
          <a:p>
            <a:pPr>
              <a:defRPr/>
            </a:pPr>
            <a:r>
              <a:rPr lang="en-US" sz="2200" b="1" dirty="0"/>
              <a:t> </a:t>
            </a:r>
            <a:endParaRPr lang="en-US" sz="2200" dirty="0"/>
          </a:p>
          <a:p>
            <a:pPr>
              <a:defRPr/>
            </a:pPr>
            <a:r>
              <a:rPr lang="en-US" sz="2200" b="1" dirty="0" err="1"/>
              <a:t>Vedio</a:t>
            </a:r>
            <a:r>
              <a:rPr lang="en-US" sz="2200" b="1" dirty="0"/>
              <a:t> Lecture: </a:t>
            </a:r>
            <a:r>
              <a:rPr lang="en-US" sz="2200" u="sng" dirty="0">
                <a:hlinkClick r:id="rId4"/>
              </a:rPr>
              <a:t>https://spocathon.page/video/lecture-32-character-array-and-strings</a:t>
            </a:r>
            <a:endParaRPr lang="en-US" sz="2200" u="sng" dirty="0"/>
          </a:p>
          <a:p>
            <a:pPr>
              <a:defRPr/>
            </a:pPr>
            <a:r>
              <a:rPr lang="en-US" sz="2200" dirty="0">
                <a:hlinkClick r:id="rId5"/>
              </a:rPr>
              <a:t>https://www.youtube.com/watch?v=_3CmPbInJJs</a:t>
            </a:r>
            <a:endParaRPr lang="en-US" sz="2200" dirty="0"/>
          </a:p>
          <a:p>
            <a:pPr>
              <a:defRPr/>
            </a:pPr>
            <a:r>
              <a:rPr lang="en-US" sz="2200" dirty="0"/>
              <a:t> </a:t>
            </a:r>
          </a:p>
          <a:p>
            <a:pPr>
              <a:defRPr/>
            </a:pPr>
            <a:r>
              <a:rPr lang="en-US" sz="2200" b="1" dirty="0"/>
              <a:t> Websites: </a:t>
            </a:r>
            <a:r>
              <a:rPr lang="en-US" sz="2200" dirty="0"/>
              <a:t> </a:t>
            </a:r>
            <a:r>
              <a:rPr lang="en-US" sz="2200" u="sng" dirty="0">
                <a:hlinkClick r:id="rId6"/>
              </a:rPr>
              <a:t>https://www.tutorialspoint.com/objective_c/objective_c_strings.htm</a:t>
            </a:r>
            <a:endParaRPr lang="en-US" sz="2200" dirty="0"/>
          </a:p>
          <a:p>
            <a:pPr>
              <a:defRPr/>
            </a:pPr>
            <a:r>
              <a:rPr lang="en-US" sz="2200" dirty="0"/>
              <a:t> </a:t>
            </a:r>
            <a:r>
              <a:rPr lang="en-US" sz="2200" u="sng" dirty="0">
                <a:hlinkClick r:id="rId7"/>
              </a:rPr>
              <a:t>https://www.programiz.com/c-programming/c-strings</a:t>
            </a:r>
            <a:endParaRPr lang="en-US" sz="2200" dirty="0"/>
          </a:p>
          <a:p>
            <a:pPr>
              <a:defRPr/>
            </a:pPr>
            <a:r>
              <a:rPr lang="en-US" sz="2200" dirty="0"/>
              <a:t> </a:t>
            </a:r>
            <a:r>
              <a:rPr lang="en-US" sz="2200" u="sng" dirty="0">
                <a:hlinkClick r:id="rId8"/>
              </a:rPr>
              <a:t>https://www.studytonight.com/c/c-input-output-function.php</a:t>
            </a:r>
            <a:endParaRPr lang="en-US" sz="2200" dirty="0"/>
          </a:p>
          <a:p>
            <a:pPr>
              <a:defRPr/>
            </a:pPr>
            <a:r>
              <a:rPr lang="en-US" sz="2200" dirty="0"/>
              <a:t> </a:t>
            </a:r>
          </a:p>
          <a:p>
            <a:pPr marL="91440" indent="-91440" eaLnBrk="1" fontAlgn="auto" hangingPunct="1">
              <a:defRPr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6868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801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 flipH="1">
            <a:off x="711200" y="313372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Arial Rounded MT Bold" pitchFamily="34" charset="0"/>
              </a:rPr>
              <a:t>BOOKS</a:t>
            </a:r>
            <a:endParaRPr lang="en-IN" altLang="en-US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 flipH="1">
            <a:off x="1316038" y="36322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Arial Rounded MT Bold" pitchFamily="34" charset="0"/>
              </a:rPr>
              <a:t>WEBSITES</a:t>
            </a:r>
            <a:endParaRPr lang="en-IN" altLang="en-US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flipH="1">
            <a:off x="2103438" y="4113213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Arial Rounded MT Bold" pitchFamily="34" charset="0"/>
              </a:rPr>
              <a:t>COURSES</a:t>
            </a:r>
            <a:endParaRPr lang="en-IN" altLang="en-US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36873" name="Slide Number Placeholder 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3B27F65-CD50-4C02-AC53-C83A639DB290}" type="slidenum">
              <a:rPr lang="en-US" altLang="en-US" sz="1000">
                <a:solidFill>
                  <a:schemeClr val="tx2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en-US" altLang="en-US" sz="1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60001">
              <a:srgbClr val="F3A98F"/>
            </a:gs>
            <a:gs pos="60001">
              <a:srgbClr val="F7C6B4"/>
            </a:gs>
            <a:gs pos="100000">
              <a:srgbClr val="F7C6B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cxnSpLocks/>
          </p:cNvCxnSpPr>
          <p:nvPr/>
        </p:nvCxnSpPr>
        <p:spPr>
          <a:xfrm>
            <a:off x="10169525" y="0"/>
            <a:ext cx="663575" cy="6635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33425" y="6294438"/>
            <a:ext cx="558800" cy="55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390525" y="5129213"/>
            <a:ext cx="1728788" cy="17287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6" name="Title 1"/>
          <p:cNvSpPr txBox="1">
            <a:spLocks/>
          </p:cNvSpPr>
          <p:nvPr/>
        </p:nvSpPr>
        <p:spPr bwMode="auto">
          <a:xfrm>
            <a:off x="989013" y="1281113"/>
            <a:ext cx="10725150" cy="1231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0">
                <a:solidFill>
                  <a:srgbClr val="FFFFFF"/>
                </a:solidFill>
                <a:latin typeface="Casper"/>
                <a:cs typeface="Segoe UI" pitchFamily="34" charset="0"/>
              </a:rPr>
              <a:t>THANK YOU</a:t>
            </a:r>
          </a:p>
        </p:txBody>
      </p:sp>
      <p:sp>
        <p:nvSpPr>
          <p:cNvPr id="37897" name="Diamond 6"/>
          <p:cNvSpPr>
            <a:spLocks noChangeArrowheads="1"/>
          </p:cNvSpPr>
          <p:nvPr/>
        </p:nvSpPr>
        <p:spPr bwMode="auto">
          <a:xfrm>
            <a:off x="2641600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06 w 2430463"/>
              <a:gd name="T3" fmla="*/ 3225800 h 3225800"/>
              <a:gd name="T4" fmla="*/ 0 w 2430463"/>
              <a:gd name="T5" fmla="*/ 1612900 h 3225800"/>
              <a:gd name="T6" fmla="*/ 1612906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898" name="Diamond 6"/>
          <p:cNvSpPr>
            <a:spLocks noChangeArrowheads="1"/>
          </p:cNvSpPr>
          <p:nvPr/>
        </p:nvSpPr>
        <p:spPr bwMode="auto">
          <a:xfrm>
            <a:off x="2898775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06 w 2430463"/>
              <a:gd name="T3" fmla="*/ 3225800 h 3225800"/>
              <a:gd name="T4" fmla="*/ 0 w 2430463"/>
              <a:gd name="T5" fmla="*/ 1612900 h 3225800"/>
              <a:gd name="T6" fmla="*/ 1612906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37899" name="Group 28"/>
          <p:cNvGrpSpPr>
            <a:grpSpLocks/>
          </p:cNvGrpSpPr>
          <p:nvPr/>
        </p:nvGrpSpPr>
        <p:grpSpPr bwMode="auto">
          <a:xfrm>
            <a:off x="17463" y="0"/>
            <a:ext cx="409575" cy="1436688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3821" y="0"/>
              <a:ext cx="219636" cy="2105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672" y="408132"/>
              <a:ext cx="218785" cy="49494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552"/>
              <a:ext cx="217933" cy="221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37907" name="Object 135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0" name="CorelDRAW" r:id="rId4" imgW="2169000" imgH="2169360" progId="">
                    <p:embed/>
                  </p:oleObj>
                </mc:Choice>
                <mc:Fallback>
                  <p:oleObj name="CorelDRAW" r:id="rId4" imgW="2169000" imgH="2169360" progId="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7900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4205288"/>
            <a:ext cx="278765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2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9275"/>
            <a:ext cx="10853738" cy="321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Slide Number Placeholder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D7F180E-E8DA-46BB-A8C4-BF0C6B230761}" type="slidenum">
              <a:rPr lang="en-US" altLang="en-US" sz="10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en-US" altLang="en-US" sz="10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>
          <a:xfrm>
            <a:off x="457200" y="593725"/>
            <a:ext cx="3200400" cy="2286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-433388" y="2655888"/>
            <a:ext cx="458470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4000">
                <a:solidFill>
                  <a:schemeClr val="bg1"/>
                </a:solidFill>
              </a:rPr>
              <a:t>OBJECTIVES</a:t>
            </a:r>
          </a:p>
        </p:txBody>
      </p:sp>
      <p:pic>
        <p:nvPicPr>
          <p:cNvPr id="23556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988" y="58166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Table 13"/>
          <p:cNvGraphicFramePr>
            <a:graphicFrameLocks noGrp="1"/>
          </p:cNvGraphicFramePr>
          <p:nvPr>
            <p:ph idx="1"/>
          </p:nvPr>
        </p:nvGraphicFramePr>
        <p:xfrm>
          <a:off x="4838700" y="1963738"/>
          <a:ext cx="6589713" cy="2511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716">
                <a:tc>
                  <a:txBody>
                    <a:bodyPr/>
                    <a:lstStyle/>
                    <a:p>
                      <a:r>
                        <a:rPr lang="en-US" sz="1800" dirty="0"/>
                        <a:t>                                                    OBJECTIVES</a:t>
                      </a:r>
                      <a:endParaRPr lang="en-IN" sz="1800" dirty="0"/>
                    </a:p>
                  </a:txBody>
                  <a:tcPr marL="91444" marR="91444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35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The course aims to provide exposure to problem solving with programming</a:t>
                      </a:r>
                      <a:endParaRPr lang="en-IN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L="91444" marR="91444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89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The course aims to raise the programming skills of students via logic building capability</a:t>
                      </a:r>
                      <a:endParaRPr lang="en-I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L="91444" marR="91444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6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With the knowledge of C language students would be able to model real world problems</a:t>
                      </a:r>
                      <a:endParaRPr lang="en-I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L="91444" marR="91444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70" name="Slide Number Placeholder 10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CCBDC99-2EB0-483E-BDB3-83F67138E5F9}" type="slidenum">
              <a:rPr lang="en-US" altLang="en-US" sz="1000">
                <a:solidFill>
                  <a:schemeClr val="tx2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US" altLang="en-US" sz="10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8123238" y="1144588"/>
            <a:ext cx="3756025" cy="4727575"/>
          </a:xfrm>
        </p:spPr>
        <p:txBody>
          <a:bodyPr/>
          <a:lstStyle/>
          <a:p>
            <a:endParaRPr lang="en-US" altLang="en-US" sz="2400" smtClean="0">
              <a:latin typeface="Casper"/>
              <a:cs typeface="Arial" pitchFamily="34" charset="0"/>
            </a:endParaRPr>
          </a:p>
          <a:p>
            <a:endParaRPr lang="en-US" altLang="en-US" sz="2400" smtClean="0">
              <a:latin typeface="Casper"/>
              <a:cs typeface="Arial" pitchFamily="34" charset="0"/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8392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796356FC-2665-4CEA-A06F-459A850DB7EB}" type="slidenum">
              <a:rPr lang="en-US" altLang="en-US">
                <a:solidFill>
                  <a:schemeClr val="tx2"/>
                </a:solidFill>
                <a:latin typeface="Calibri" pitchFamily="34" charset="0"/>
              </a:rPr>
              <a:pPr/>
              <a:t>3</a:t>
            </a:fld>
            <a:endParaRPr lang="en-US" altLang="en-US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97863" y="1566863"/>
            <a:ext cx="3363912" cy="4121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5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4650" y="1801813"/>
          <a:ext cx="7531100" cy="4071939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 Number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Course Outcome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CO1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Remember the concepts related to fundamentals of C language, draw flowcharts and write algorithm/pseudocode.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CO2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Understand the way of execution and debug programs in C language.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CO3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Apply various constructs, loops, functions to solve mathematical and scientific problem.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6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CO4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Analyze the dynamic behavior of memory by the use of pointers.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88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Times New Roman" pitchFamily="18" charset="0"/>
                        </a:rPr>
                        <a:t>CO5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Design and develop modular programs for real world problems using control structure and selection structure.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460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25" y="2025650"/>
            <a:ext cx="3182938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7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363" y="1701800"/>
            <a:ext cx="895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9538"/>
            <a:ext cx="26860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313" y="346075"/>
            <a:ext cx="7685087" cy="11477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/>
              <a:t/>
            </a:r>
            <a:br>
              <a:rPr lang="en-US" b="1" dirty="0"/>
            </a:br>
            <a:r>
              <a:rPr lang="en-US" sz="4900" b="1" dirty="0">
                <a:solidFill>
                  <a:srgbClr val="FF0000"/>
                </a:solidFill>
                <a:latin typeface="+mn-lt"/>
              </a:rPr>
              <a:t>Scheme of Evaluation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51404B23-897C-444F-9AB0-FA3B50F60023}" type="slidenum">
              <a:rPr lang="en-US" altLang="en-US">
                <a:solidFill>
                  <a:srgbClr val="FFFFFF"/>
                </a:solidFill>
                <a:latin typeface="Calibri" pitchFamily="34" charset="0"/>
              </a:rPr>
              <a:pPr/>
              <a:t>4</a:t>
            </a:fld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538" y="261938"/>
            <a:ext cx="10515600" cy="12319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5" name="Content Placeholder 2"/>
          <p:cNvSpPr txBox="1">
            <a:spLocks/>
          </p:cNvSpPr>
          <p:nvPr/>
        </p:nvSpPr>
        <p:spPr bwMode="auto">
          <a:xfrm>
            <a:off x="1082675" y="1789113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lang="en-US" altLang="en-US" sz="2800">
              <a:solidFill>
                <a:schemeClr val="tx1"/>
              </a:solidFill>
            </a:endParaRPr>
          </a:p>
        </p:txBody>
      </p:sp>
      <p:pic>
        <p:nvPicPr>
          <p:cNvPr id="2560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579563"/>
            <a:ext cx="10515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C6B4"/>
            </a:gs>
            <a:gs pos="100000">
              <a:srgbClr val="F7C6B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Placeholder 3"/>
          <p:cNvSpPr>
            <a:spLocks noGrp="1"/>
          </p:cNvSpPr>
          <p:nvPr>
            <p:ph type="body" sz="half" idx="2"/>
          </p:nvPr>
        </p:nvSpPr>
        <p:spPr>
          <a:xfrm>
            <a:off x="271463" y="1266825"/>
            <a:ext cx="3200400" cy="3379788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z="6000" smtClean="0"/>
          </a:p>
          <a:p>
            <a:pPr algn="ctr" eaLnBrk="1" hangingPunct="1"/>
            <a:r>
              <a:rPr lang="en-US" altLang="en-US" sz="6000" smtClean="0"/>
              <a:t>   </a:t>
            </a:r>
            <a:r>
              <a:rPr lang="en-US" altLang="en-US" sz="4800" smtClean="0"/>
              <a:t>Content</a:t>
            </a:r>
            <a:endParaRPr lang="en-IN" altLang="en-US" sz="4800" smtClean="0"/>
          </a:p>
        </p:txBody>
      </p:sp>
      <p:pic>
        <p:nvPicPr>
          <p:cNvPr id="26627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988" y="58166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20"/>
          <p:cNvSpPr txBox="1">
            <a:spLocks noChangeArrowheads="1"/>
          </p:cNvSpPr>
          <p:nvPr/>
        </p:nvSpPr>
        <p:spPr bwMode="auto">
          <a:xfrm>
            <a:off x="4298950" y="2101850"/>
            <a:ext cx="708342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sz="3200" b="1" dirty="0">
                <a:latin typeface="Calibri" pitchFamily="34" charset="0"/>
              </a:rPr>
              <a:t>String Definition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3200" b="1" dirty="0">
                <a:latin typeface="Calibri" pitchFamily="34" charset="0"/>
              </a:rPr>
              <a:t>Initialization of string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3200" b="1" dirty="0">
                <a:latin typeface="Calibri" pitchFamily="34" charset="0"/>
              </a:rPr>
              <a:t>Memory Representation of String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3200" b="1" dirty="0">
                <a:latin typeface="+mn-lt"/>
              </a:rPr>
              <a:t>String I/O functions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3200" b="1" dirty="0">
                <a:latin typeface="Calibri" pitchFamily="34" charset="0"/>
              </a:rPr>
              <a:t>Examples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3200" b="1" dirty="0">
                <a:latin typeface="Calibri" pitchFamily="34" charset="0"/>
              </a:rPr>
              <a:t>References</a:t>
            </a:r>
          </a:p>
        </p:txBody>
      </p:sp>
      <p:sp>
        <p:nvSpPr>
          <p:cNvPr id="26630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5884F04-E301-499C-8860-68BE547E810E}" type="slidenum">
              <a:rPr lang="en-US" altLang="en-US" sz="1000">
                <a:solidFill>
                  <a:schemeClr val="tx2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US" altLang="en-US" sz="10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5" y="1079500"/>
            <a:ext cx="3200400" cy="2286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 Rounded MT Bold" panose="020F0704030504030204" pitchFamily="34" charset="0"/>
              </a:rPr>
              <a:t>String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67175" y="0"/>
            <a:ext cx="8124825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just">
              <a:defRPr/>
            </a:pPr>
            <a:endParaRPr lang="en-US" dirty="0"/>
          </a:p>
          <a:p>
            <a:pPr algn="just">
              <a:defRPr/>
            </a:pPr>
            <a:r>
              <a:rPr lang="en-US" b="1" dirty="0">
                <a:solidFill>
                  <a:schemeClr val="tx1"/>
                </a:solidFill>
              </a:rPr>
              <a:t>Def: </a:t>
            </a:r>
            <a:r>
              <a:rPr lang="en-US" dirty="0">
                <a:solidFill>
                  <a:schemeClr val="tx1"/>
                </a:solidFill>
              </a:rPr>
              <a:t>A string in C is simply an array of characters ended with null character (‘\0’) This null character indicates the end of the string.</a:t>
            </a:r>
          </a:p>
          <a:p>
            <a:pPr algn="just">
              <a:defRPr/>
            </a:pPr>
            <a:r>
              <a:rPr lang="en-US" dirty="0">
                <a:solidFill>
                  <a:schemeClr val="tx1"/>
                </a:solidFill>
              </a:rPr>
              <a:t>Strings are always enclosed by double quotes. Whereas, character is enclosed by single   quotes in C.</a:t>
            </a:r>
          </a:p>
          <a:p>
            <a:pPr>
              <a:defRPr/>
            </a:pPr>
            <a:endParaRPr lang="en-US" b="1" cap="all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cap="all" dirty="0">
                <a:solidFill>
                  <a:schemeClr val="tx1"/>
                </a:solidFill>
              </a:rPr>
              <a:t>Initialization of STRING:</a:t>
            </a: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char string[10] = {‘h’, ’e’, ‘l’, ‘l’, ‘o’, ‘\0’};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(or)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char string[10] = “Hello”;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(or)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char string []    = “Hello”;</a:t>
            </a:r>
          </a:p>
          <a:p>
            <a:pPr algn="just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dirty="0">
                <a:solidFill>
                  <a:schemeClr val="tx1"/>
                </a:solidFill>
              </a:rPr>
              <a:t>Difference between above declarations are, when we declare char as “string[10]”, 10 bytes of memory space is allocated for holding the string value. When we declare char as “string[]”, memory space will be allocated as per the requirement during execution of the program.</a:t>
            </a:r>
          </a:p>
          <a:p>
            <a:pPr algn="just">
              <a:defRPr/>
            </a:pPr>
            <a:r>
              <a:rPr lang="en-US" dirty="0"/>
              <a:t> </a:t>
            </a:r>
          </a:p>
          <a:p>
            <a:pPr>
              <a:defRPr/>
            </a:pPr>
            <a:endParaRPr lang="en-US" dirty="0"/>
          </a:p>
          <a:p>
            <a:pPr algn="just">
              <a:defRPr/>
            </a:pPr>
            <a:endParaRPr lang="en-US" dirty="0"/>
          </a:p>
          <a:p>
            <a:pPr marL="0" indent="0" eaLnBrk="1" hangingPunct="1">
              <a:buClr>
                <a:srgbClr val="1C1C1C"/>
              </a:buClr>
              <a:buFont typeface="Calibri" panose="020F0502020204030204" pitchFamily="34" charset="0"/>
              <a:buNone/>
              <a:defRPr/>
            </a:pPr>
            <a:endParaRPr lang="en-US" dirty="0"/>
          </a:p>
        </p:txBody>
      </p:sp>
      <p:pic>
        <p:nvPicPr>
          <p:cNvPr id="2765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5080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166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2E69C39-A926-4AB1-B5C8-8B64621628F1}" type="slidenum">
              <a:rPr lang="en-US" altLang="en-US" sz="1000">
                <a:solidFill>
                  <a:schemeClr val="tx2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US" altLang="en-US" sz="1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C6B4"/>
            </a:gs>
            <a:gs pos="100000">
              <a:srgbClr val="F7C6B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225925" y="209550"/>
            <a:ext cx="7823200" cy="6648450"/>
          </a:xfrm>
        </p:spPr>
        <p:txBody>
          <a:bodyPr/>
          <a:lstStyle/>
          <a:p>
            <a:pPr eaLnBrk="1" hangingPunct="1"/>
            <a:r>
              <a:rPr lang="en-US" altLang="en-US" smtClean="0"/>
              <a:t>Let’s take an example for Memory representation of string:</a:t>
            </a:r>
          </a:p>
          <a:p>
            <a:pPr eaLnBrk="1" hangingPunct="1"/>
            <a:r>
              <a:rPr lang="en-US" altLang="en-US" smtClean="0"/>
              <a:t>char string[10]=”Hello”</a:t>
            </a:r>
            <a:endParaRPr lang="en-IN" altLang="en-US" smtClean="0">
              <a:latin typeface="Arial Rounded MT Bold" pitchFamily="34" charset="0"/>
            </a:endParaRPr>
          </a:p>
        </p:txBody>
      </p:sp>
      <p:sp>
        <p:nvSpPr>
          <p:cNvPr id="28675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1808163"/>
            <a:ext cx="3713163" cy="3379787"/>
          </a:xfrm>
        </p:spPr>
        <p:txBody>
          <a:bodyPr/>
          <a:lstStyle/>
          <a:p>
            <a:pPr algn="ctr" eaLnBrk="1" hangingPunct="1"/>
            <a:r>
              <a:rPr lang="en-US" altLang="en-US" sz="4000" b="1" smtClean="0"/>
              <a:t>Memory Representation in Strings</a:t>
            </a:r>
            <a:endParaRPr lang="en-US" altLang="en-US" sz="4000" smtClean="0">
              <a:latin typeface="Arial Rounded MT Bold" pitchFamily="34" charset="0"/>
            </a:endParaRPr>
          </a:p>
        </p:txBody>
      </p:sp>
      <p:pic>
        <p:nvPicPr>
          <p:cNvPr id="2867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166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BBF9450-9391-426E-B0CA-6BD0A2BEC94E}" type="slidenum">
              <a:rPr lang="en-US" altLang="en-US" sz="1000">
                <a:solidFill>
                  <a:schemeClr val="tx2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US" altLang="en-US" sz="1000">
              <a:solidFill>
                <a:schemeClr val="tx2"/>
              </a:solidFill>
            </a:endParaRPr>
          </a:p>
        </p:txBody>
      </p:sp>
      <p:pic>
        <p:nvPicPr>
          <p:cNvPr id="28679" name="Picture 9" descr="string_represent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88" y="1039813"/>
            <a:ext cx="5980112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4090988" y="3530600"/>
            <a:ext cx="75326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If you do not place null character at the end of string, the C compiler automatically places the '\0' at the end of the string when it initializes the array. If we print above mentioned string in C: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4151313" y="4468813"/>
            <a:ext cx="4214812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056" rIns="0" anchor="ctr">
            <a:spAutoFit/>
          </a:bodyPr>
          <a:lstStyle/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latin typeface="+mn-lt"/>
              </a:rPr>
              <a:t>#include &lt;</a:t>
            </a:r>
            <a:r>
              <a:rPr lang="en-US" sz="2000" dirty="0" err="1">
                <a:latin typeface="+mn-lt"/>
              </a:rPr>
              <a:t>stdio.h</a:t>
            </a:r>
            <a:r>
              <a:rPr lang="en-US" sz="2000" dirty="0">
                <a:latin typeface="+mn-lt"/>
              </a:rPr>
              <a:t>&gt;</a:t>
            </a: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latin typeface="+mn-lt"/>
              </a:rPr>
              <a:t>int main () </a:t>
            </a: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latin typeface="+mn-lt"/>
              </a:rPr>
              <a:t>{</a:t>
            </a: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latin typeface="+mn-lt"/>
              </a:rPr>
              <a:t>char string[10] = {'H', 'e', 'l', 'l', 'o', '\0'};</a:t>
            </a: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 err="1">
                <a:latin typeface="+mn-lt"/>
              </a:rPr>
              <a:t>printf</a:t>
            </a:r>
            <a:r>
              <a:rPr lang="en-US" sz="2000" dirty="0">
                <a:latin typeface="+mn-lt"/>
              </a:rPr>
              <a:t>("Message is: %s\n", string);</a:t>
            </a: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latin typeface="+mn-lt"/>
              </a:rPr>
              <a:t>   return 0;</a:t>
            </a: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latin typeface="+mn-lt"/>
              </a:rPr>
              <a:t>}</a:t>
            </a:r>
          </a:p>
        </p:txBody>
      </p:sp>
      <p:pic>
        <p:nvPicPr>
          <p:cNvPr id="2868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8" y="4519613"/>
            <a:ext cx="39433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7BBA6"/>
            </a:gs>
            <a:gs pos="74001">
              <a:srgbClr val="F3A98F"/>
            </a:gs>
            <a:gs pos="83000">
              <a:srgbClr val="F3A98F"/>
            </a:gs>
            <a:gs pos="100000">
              <a:srgbClr val="F7C6B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30675" y="0"/>
            <a:ext cx="8061325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4175" y="220663"/>
            <a:ext cx="7997825" cy="664845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Input function </a:t>
            </a:r>
            <a:r>
              <a:rPr lang="en-US" dirty="0" err="1"/>
              <a:t>scanf</a:t>
            </a:r>
            <a:r>
              <a:rPr lang="en-US" dirty="0"/>
              <a:t>() can be used with </a:t>
            </a:r>
            <a:r>
              <a:rPr lang="en-US" b="1" dirty="0"/>
              <a:t>%s</a:t>
            </a:r>
            <a:r>
              <a:rPr lang="en-US" dirty="0"/>
              <a:t> format specifier to read a string input from the terminal. But there is one problem with </a:t>
            </a:r>
            <a:r>
              <a:rPr lang="en-US" dirty="0" err="1"/>
              <a:t>scanf</a:t>
            </a:r>
            <a:r>
              <a:rPr lang="en-US" dirty="0"/>
              <a:t>() function, it terminates its input on the first  white space it encounters. Therefore if you try to read an input string "Hello World“ using </a:t>
            </a:r>
            <a:r>
              <a:rPr lang="en-US" dirty="0" err="1"/>
              <a:t>scanf</a:t>
            </a:r>
            <a:r>
              <a:rPr lang="en-US" dirty="0"/>
              <a:t>() function, it will only read </a:t>
            </a:r>
            <a:r>
              <a:rPr lang="en-US" b="1" dirty="0"/>
              <a:t>Hello</a:t>
            </a:r>
            <a:r>
              <a:rPr lang="en-US" dirty="0"/>
              <a:t> and terminate after encountering white spaces.</a:t>
            </a:r>
          </a:p>
          <a:p>
            <a:pPr>
              <a:defRPr/>
            </a:pPr>
            <a:endParaRPr lang="en-US" b="1" dirty="0"/>
          </a:p>
          <a:p>
            <a:pPr marL="91440" indent="-91440" eaLnBrk="1" fontAlgn="auto" hangingPunct="1"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700" name="Text Placeholder 3"/>
          <p:cNvSpPr>
            <a:spLocks noGrp="1"/>
          </p:cNvSpPr>
          <p:nvPr>
            <p:ph type="body" sz="half" idx="2"/>
          </p:nvPr>
        </p:nvSpPr>
        <p:spPr>
          <a:xfrm>
            <a:off x="-157163" y="2365375"/>
            <a:ext cx="4298951" cy="3379788"/>
          </a:xfrm>
        </p:spPr>
        <p:txBody>
          <a:bodyPr/>
          <a:lstStyle/>
          <a:p>
            <a:pPr algn="ctr" eaLnBrk="1" hangingPunct="1"/>
            <a:r>
              <a:rPr lang="en-US" altLang="en-US" sz="3600" b="1" smtClean="0"/>
              <a:t> String Input and Output function</a:t>
            </a:r>
            <a:endParaRPr lang="en-IN" altLang="en-US" sz="3600" smtClean="0">
              <a:latin typeface="Arial Rounded MT Bold" pitchFamily="34" charset="0"/>
            </a:endParaRPr>
          </a:p>
        </p:txBody>
      </p:sp>
      <p:pic>
        <p:nvPicPr>
          <p:cNvPr id="2970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166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23B4AEA-27A4-41AA-B83A-0EFF08DBDE66}" type="slidenum">
              <a:rPr lang="en-US" altLang="en-US" sz="1000">
                <a:solidFill>
                  <a:schemeClr val="tx2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US" altLang="en-US" sz="1000">
              <a:solidFill>
                <a:schemeClr val="tx2"/>
              </a:solidFill>
            </a:endParaRPr>
          </a:p>
        </p:txBody>
      </p:sp>
      <p:sp>
        <p:nvSpPr>
          <p:cNvPr id="29704" name="AutoShape 14" descr="Strin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9705" name="AutoShape 16" descr="Strin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9706" name="Picture 18" descr="How to handle string in c language more carefully which functions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38" y="1965325"/>
            <a:ext cx="5686425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739900"/>
            <a:ext cx="3200400" cy="2286000"/>
          </a:xfrm>
        </p:spPr>
        <p:txBody>
          <a:bodyPr/>
          <a:lstStyle/>
          <a:p>
            <a:pPr algn="ctr">
              <a:defRPr/>
            </a:pPr>
            <a:r>
              <a:rPr lang="en-US" b="1" dirty="0"/>
              <a:t>How to read  a line of text?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0038" y="0"/>
            <a:ext cx="8081962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You can use the gets() function to read a line of string. And, you can use puts() to display the string.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Example1 : gets() and puts()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#include &lt;</a:t>
            </a:r>
            <a:r>
              <a:rPr lang="en-US" dirty="0" err="1">
                <a:solidFill>
                  <a:schemeClr val="tx1"/>
                </a:solidFill>
              </a:rPr>
              <a:t>stdio.h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int main()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  char name[30];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("Enter name: "); 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  gets(name,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(name), </a:t>
            </a:r>
            <a:r>
              <a:rPr lang="en-US" dirty="0" err="1">
                <a:solidFill>
                  <a:schemeClr val="tx1"/>
                </a:solidFill>
              </a:rPr>
              <a:t>stdin</a:t>
            </a:r>
            <a:r>
              <a:rPr lang="en-US" dirty="0">
                <a:solidFill>
                  <a:schemeClr val="tx1"/>
                </a:solidFill>
              </a:rPr>
              <a:t>);  // read string  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("Name: ");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  puts(name);    // display string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  return 0;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0724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F194BE5-F2C0-4AF9-AE99-AE02EB46C888}" type="slidenum">
              <a:rPr lang="en-US" altLang="en-US" sz="1000">
                <a:solidFill>
                  <a:schemeClr val="tx2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US" altLang="en-US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EDC5A31E-B267-4160-B894-E1C43A8F25AB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,\u001B.\u0018{C273B255-4E4C-4601-ABF8-D07FC645117E}&quot;,&quot;F:\\CU\\BlackBoard\\20CST111\\PPT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10"/>
  <p:tag name="ISPRING_FIRST_PUBLISH" val="1"/>
</p:tagLst>
</file>

<file path=ppt/theme/theme1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746</Words>
  <Application>Microsoft Office PowerPoint</Application>
  <PresentationFormat>Widescreen</PresentationFormat>
  <Paragraphs>210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Arial Black</vt:lpstr>
      <vt:lpstr>Arial Rounded MT Bold</vt:lpstr>
      <vt:lpstr>Arial Unicode MS</vt:lpstr>
      <vt:lpstr>Calibri</vt:lpstr>
      <vt:lpstr>Calibri Light</vt:lpstr>
      <vt:lpstr>Casper</vt:lpstr>
      <vt:lpstr>Karla</vt:lpstr>
      <vt:lpstr>King</vt:lpstr>
      <vt:lpstr>Segoe UI</vt:lpstr>
      <vt:lpstr>Times New Roman</vt:lpstr>
      <vt:lpstr>Contents Slide Master</vt:lpstr>
      <vt:lpstr>Retrospect</vt:lpstr>
      <vt:lpstr>CorelDRAW</vt:lpstr>
      <vt:lpstr>PowerPoint Presentation</vt:lpstr>
      <vt:lpstr> </vt:lpstr>
      <vt:lpstr>PowerPoint Presentation</vt:lpstr>
      <vt:lpstr> Scheme of Evaluation  </vt:lpstr>
      <vt:lpstr>PowerPoint Presentation</vt:lpstr>
      <vt:lpstr>String</vt:lpstr>
      <vt:lpstr>PowerPoint Presentation</vt:lpstr>
      <vt:lpstr>PowerPoint Presentation</vt:lpstr>
      <vt:lpstr>How to read  a line of text? </vt:lpstr>
      <vt:lpstr>PowerPoint Presentation</vt:lpstr>
      <vt:lpstr>PowerPoint Presentation</vt:lpstr>
      <vt:lpstr>FREQUENTLY ASKED QUESTIONS</vt:lpstr>
      <vt:lpstr>UTILISE YOUR KNOWLEDGE TO ANSWER</vt:lpstr>
      <vt:lpstr>UTILISE YOUR KNOWLEDGE TO ANSWER</vt:lpstr>
      <vt:lpstr> 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samiksha sharma</dc:creator>
  <cp:lastModifiedBy>nishu</cp:lastModifiedBy>
  <cp:revision>122</cp:revision>
  <dcterms:created xsi:type="dcterms:W3CDTF">2020-06-06T13:20:21Z</dcterms:created>
  <dcterms:modified xsi:type="dcterms:W3CDTF">2022-09-13T06:46:35Z</dcterms:modified>
</cp:coreProperties>
</file>