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4" r:id="rId4"/>
  </p:sldMasterIdLst>
  <p:notesMasterIdLst>
    <p:notesMasterId r:id="rId26"/>
  </p:notesMasterIdLst>
  <p:sldIdLst>
    <p:sldId id="257" r:id="rId5"/>
    <p:sldId id="262" r:id="rId6"/>
    <p:sldId id="285" r:id="rId7"/>
    <p:sldId id="286" r:id="rId8"/>
    <p:sldId id="266" r:id="rId9"/>
    <p:sldId id="267" r:id="rId10"/>
    <p:sldId id="268" r:id="rId11"/>
    <p:sldId id="284" r:id="rId12"/>
    <p:sldId id="269" r:id="rId13"/>
    <p:sldId id="270" r:id="rId14"/>
    <p:sldId id="278" r:id="rId15"/>
    <p:sldId id="280" r:id="rId16"/>
    <p:sldId id="281" r:id="rId17"/>
    <p:sldId id="282" r:id="rId18"/>
    <p:sldId id="283" r:id="rId19"/>
    <p:sldId id="271" r:id="rId20"/>
    <p:sldId id="272" r:id="rId21"/>
    <p:sldId id="273" r:id="rId22"/>
    <p:sldId id="274" r:id="rId23"/>
    <p:sldId id="276" r:id="rId24"/>
    <p:sldId id="277" r:id="rId25"/>
  </p:sldIdLst>
  <p:sldSz cx="12192000" cy="6858000"/>
  <p:notesSz cx="6858000" cy="9144000"/>
  <p:custDataLst>
    <p:tags r:id="rId27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D233"/>
    <a:srgbClr val="57903F"/>
    <a:srgbClr val="344529"/>
    <a:srgbClr val="2B3922"/>
    <a:srgbClr val="2E3722"/>
    <a:srgbClr val="FCF7F1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011A6B-5EF4-4D52-908C-44B3C67A967B}" type="datetimeFigureOut">
              <a:rPr lang="en-IN"/>
              <a:pPr>
                <a:defRPr/>
              </a:pPr>
              <a:t>30-06-2022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26F71847-2EC0-4AEE-9FEA-36B929BDCF0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98768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2765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9371500-DE0E-464C-B0F3-E5635CEE026A}" type="slidenum">
              <a:rPr lang="en-IN" altLang="en-US"/>
              <a:pPr>
                <a:spcBef>
                  <a:spcPct val="0"/>
                </a:spcBef>
              </a:pPr>
              <a:t>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368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1FD6A6A6-8021-416D-B577-B3EB15978C6A}" type="slidenum">
              <a:rPr lang="en-IN" altLang="en-US"/>
              <a:pPr>
                <a:spcBef>
                  <a:spcPct val="0"/>
                </a:spcBef>
              </a:pPr>
              <a:t>10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3789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B877BD1-C9DB-40ED-BDAC-F11F946360B2}" type="slidenum">
              <a:rPr lang="en-IN" altLang="en-US"/>
              <a:pPr>
                <a:spcBef>
                  <a:spcPct val="0"/>
                </a:spcBef>
              </a:pPr>
              <a:t>12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3891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CBFDBDA-AAB0-458A-A11B-DD91DD78B795}" type="slidenum">
              <a:rPr lang="en-IN" altLang="en-US"/>
              <a:pPr>
                <a:spcBef>
                  <a:spcPct val="0"/>
                </a:spcBef>
              </a:pPr>
              <a:t>14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3994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A5CB9FB5-3F0F-4AE1-A03C-C2DC2A55901C}" type="slidenum">
              <a:rPr lang="en-IN" altLang="en-US"/>
              <a:pPr>
                <a:spcBef>
                  <a:spcPct val="0"/>
                </a:spcBef>
              </a:pPr>
              <a:t>16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096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2AD12D4-83E6-4A6E-AC9A-EC0C78C027A9}" type="slidenum">
              <a:rPr lang="en-IN" altLang="en-US"/>
              <a:pPr>
                <a:spcBef>
                  <a:spcPct val="0"/>
                </a:spcBef>
              </a:pPr>
              <a:t>17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198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3C438E7-FFB4-42A6-8430-06441B45AABB}" type="slidenum">
              <a:rPr lang="en-IN" altLang="en-US"/>
              <a:pPr>
                <a:spcBef>
                  <a:spcPct val="0"/>
                </a:spcBef>
              </a:pPr>
              <a:t>18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301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A599269B-5446-4F93-837D-6504B7B5F95E}" type="slidenum">
              <a:rPr lang="en-IN" altLang="en-US"/>
              <a:pPr>
                <a:spcBef>
                  <a:spcPct val="0"/>
                </a:spcBef>
              </a:pPr>
              <a:t>19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403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0F94413-8415-415D-993A-1005A3E3FD81}" type="slidenum">
              <a:rPr lang="en-IN" altLang="en-US"/>
              <a:pPr>
                <a:spcBef>
                  <a:spcPct val="0"/>
                </a:spcBef>
              </a:pPr>
              <a:t>20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506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3F006D4-09CA-43C8-A50C-F34674184744}" type="slidenum">
              <a:rPr lang="en-IN" altLang="en-US"/>
              <a:pPr>
                <a:spcBef>
                  <a:spcPct val="0"/>
                </a:spcBef>
              </a:pPr>
              <a:t>21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2867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4933796-1C2B-4D03-9069-932B348266D4}" type="slidenum">
              <a:rPr lang="en-IN" altLang="en-US"/>
              <a:pPr>
                <a:spcBef>
                  <a:spcPct val="0"/>
                </a:spcBef>
              </a:pPr>
              <a:t>2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0098315-7766-464E-B128-EE485E0C9D08}" type="slidenum">
              <a:rPr lang="en-US" altLang="en-US">
                <a:latin typeface="Calibri" pitchFamily="34" charset="0"/>
              </a:rPr>
              <a:pPr/>
              <a:t>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4038547-D8ED-4CD1-98D3-F2F4280D7BB0}" type="slidenum">
              <a:rPr lang="en-US" altLang="en-US">
                <a:latin typeface="Calibri" pitchFamily="34" charset="0"/>
              </a:rPr>
              <a:pPr/>
              <a:t>4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3174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43FF367-D9C0-4630-97B7-929A782FE7DE}" type="slidenum">
              <a:rPr lang="en-IN" altLang="en-US"/>
              <a:pPr>
                <a:spcBef>
                  <a:spcPct val="0"/>
                </a:spcBef>
              </a:pPr>
              <a:t>5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3277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358935C-6FA0-428F-A40E-33A78C153E5D}" type="slidenum">
              <a:rPr lang="en-IN" altLang="en-US"/>
              <a:pPr>
                <a:spcBef>
                  <a:spcPct val="0"/>
                </a:spcBef>
              </a:pPr>
              <a:t>6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3379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7367E8D-B7E7-4B49-BF4A-AC54D550A029}" type="slidenum">
              <a:rPr lang="en-IN" altLang="en-US"/>
              <a:pPr>
                <a:spcBef>
                  <a:spcPct val="0"/>
                </a:spcBef>
              </a:pPr>
              <a:t>7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B8C4233-EAF1-42E7-BF94-2958AA7BC507}" type="slidenum">
              <a:rPr lang="en-IN" altLang="en-US"/>
              <a:pPr>
                <a:spcBef>
                  <a:spcPct val="0"/>
                </a:spcBef>
              </a:pPr>
              <a:t>8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3584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D69C0EB-FDB3-4407-AE7D-EC7E0F3A4A7A}" type="slidenum">
              <a:rPr lang="en-IN" altLang="en-US"/>
              <a:pPr>
                <a:spcBef>
                  <a:spcPct val="0"/>
                </a:spcBef>
              </a:pPr>
              <a:t>9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231775" y="244475"/>
            <a:ext cx="11723688" cy="637698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1978025" y="3733800"/>
            <a:ext cx="82296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559DA2A-B1E5-4C59-8478-56D9B91625CA}" type="datetime1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23B981B-1065-41CC-9673-690715513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70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F76EE-2FB3-4A7D-B0CF-0CDC77E3548C}" type="datetime1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A4665-4794-40E8-BA51-662F4C849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51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F8554-AE83-45B7-B42D-79C292BDF502}" type="datetime1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A7B7B-6673-4817-B671-50557695A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32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38DCB-BCA4-49E0-98E8-273414C06895}" type="datetime1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02FE7-4064-4610-A188-7E995262BF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0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981200" y="4021138"/>
            <a:ext cx="8229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1E7B0-F4E4-416F-82A0-4F5C5324E37E}" type="datetime1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D0D37C-5140-4A60-ACDA-A73763DA9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43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DEB0A-8ACE-4C50-B772-4B8492086B16}" type="datetime1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E5161-82D9-44E7-9DE0-7854232615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84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E118-DABF-4E92-A841-1C1211087B2B}" type="datetime1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5647A-6959-4019-8B59-34FA033A21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16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C064-EC25-4C22-BE8C-AACE1BEAE025}" type="datetime1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3A54D-1BB1-4ACE-80F2-E26527C3C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D2EB2-23A9-4329-9FC9-1A288C840588}" type="datetime1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DD0CF-1DC1-4101-8A92-AAFFDF3F41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1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FA23B-7B1A-42AF-B7E1-62BECA888E6C}" type="datetime1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BC6D6-61ED-4A33-92C1-E508DD3C96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27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28FCC-458C-4693-839A-34E1372BAFC3}" type="datetime1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3645BA-DB1D-4FFB-A346-708D244B49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775" y="244475"/>
            <a:ext cx="11723688" cy="63769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609600"/>
            <a:ext cx="9875838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2057400"/>
            <a:ext cx="98726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224588"/>
            <a:ext cx="2328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02C3D8-9F56-44D3-B8C3-041067BB9176}" type="datetime1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700" y="6224588"/>
            <a:ext cx="4716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738" y="6224588"/>
            <a:ext cx="1706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accent1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C6C3EF58-5A5E-4261-96DD-A0C12D528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9" r:id="rId2"/>
    <p:sldLayoutId id="2147483768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9" r:id="rId9"/>
    <p:sldLayoutId id="2147483765" r:id="rId10"/>
    <p:sldLayoutId id="21474837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182563" algn="l" rtl="0" eaLnBrk="0" fontAlgn="base" hangingPunct="0">
        <a:lnSpc>
          <a:spcPct val="90000"/>
        </a:lnSpc>
        <a:spcBef>
          <a:spcPts val="14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nptel.ac.in/courses/106/101/106101208/" TargetMode="External"/><Relationship Id="rId7" Type="http://schemas.openxmlformats.org/officeDocument/2006/relationships/hyperlink" Target="https://beginnersbook.com/2014/01/c-functions-exampl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eginnersbook.com/2014/01/c-strings-string-functions/" TargetMode="External"/><Relationship Id="rId5" Type="http://schemas.openxmlformats.org/officeDocument/2006/relationships/hyperlink" Target="https://www.tutorialspoint.com/cprogramming/c_functions.htm" TargetMode="External"/><Relationship Id="rId4" Type="http://schemas.openxmlformats.org/officeDocument/2006/relationships/hyperlink" Target="https://spokentutorial.org/watch/C+and+Cpp/String+Library+Functions/Manipuri/" TargetMode="External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abstract 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825" y="0"/>
            <a:ext cx="122634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6039" y="1597981"/>
            <a:ext cx="9215022" cy="362208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Arial Rounded MT Bold" panose="020F07040305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</a:t>
            </a: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UIE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</a:t>
            </a: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UNIT-2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(Computer Science &amp; Engineering)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Introduction to Problem Solving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Code:22CSH-101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588" y="-96838"/>
            <a:ext cx="3430588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5" name="Object 19"/>
          <p:cNvGraphicFramePr>
            <a:graphicFrameLocks noChangeAspect="1"/>
          </p:cNvGraphicFramePr>
          <p:nvPr/>
        </p:nvGraphicFramePr>
        <p:xfrm>
          <a:off x="66675" y="5380038"/>
          <a:ext cx="14843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CorelDRAW" r:id="rId6" imgW="2169000" imgH="2169360" progId="">
                  <p:embed/>
                </p:oleObj>
              </mc:Choice>
              <mc:Fallback>
                <p:oleObj name="CorelDRAW" r:id="rId6" imgW="2169000" imgH="216936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5380038"/>
                        <a:ext cx="148431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547938" y="5780088"/>
            <a:ext cx="6924675" cy="47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CHAPTER NAME  -FUNCTIONS</a:t>
            </a:r>
            <a:endParaRPr lang="en-IN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42ED297-B6BE-467B-B92A-7033CE3C4269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1283" y="419549"/>
            <a:ext cx="7409793" cy="5916706"/>
          </a:xfrm>
          <a:prstGeom prst="rect">
            <a:avLst/>
          </a:prstGeom>
          <a:solidFill>
            <a:srgbClr val="B8D2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1433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D411F70-4F70-43A4-89D6-F09AF0593101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10" name="Hexagon 9"/>
          <p:cNvSpPr/>
          <p:nvPr/>
        </p:nvSpPr>
        <p:spPr>
          <a:xfrm>
            <a:off x="706438" y="1997075"/>
            <a:ext cx="3297237" cy="2700338"/>
          </a:xfrm>
          <a:prstGeom prst="hexagon">
            <a:avLst/>
          </a:prstGeom>
          <a:solidFill>
            <a:srgbClr val="B8D2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Advantages of using C library Function</a:t>
            </a:r>
          </a:p>
        </p:txBody>
      </p:sp>
      <p:sp>
        <p:nvSpPr>
          <p:cNvPr id="14343" name="Rectangle 11"/>
          <p:cNvSpPr>
            <a:spLocks noChangeArrowheads="1"/>
          </p:cNvSpPr>
          <p:nvPr/>
        </p:nvSpPr>
        <p:spPr bwMode="auto">
          <a:xfrm>
            <a:off x="4772025" y="508000"/>
            <a:ext cx="66214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1. They are simple because they work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One of the most important reasons you should use library functions is simply because they work. These functions have gone through multiple rigorous testing and are easy to use.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2. The functions are optimized for performance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Since, the functions are "standard library" functions, a dedicated group of developers constantly make them better. In the process, they are able to create the most efficient code optimized for maximum performance.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3. It saves considerable development time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Since the general functions like printing to a screen, calculating the square root, and many more are already written. You shouldn't worry about creating them once again.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4. The functions are portable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With ever-changing real-world needs, your application is expected to work every time, everywhere. And, these library functions help you in that they do the same thing on every computer.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D21C6BB-6246-47B6-B5CB-293D781BCDF2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3" name="Rectangle 2"/>
          <p:cNvSpPr/>
          <p:nvPr/>
        </p:nvSpPr>
        <p:spPr>
          <a:xfrm>
            <a:off x="1082675" y="2312988"/>
            <a:ext cx="2479675" cy="2217737"/>
          </a:xfrm>
          <a:prstGeom prst="rect">
            <a:avLst/>
          </a:prstGeom>
          <a:solidFill>
            <a:srgbClr val="B8D23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Example of Library Function</a:t>
            </a:r>
            <a:endParaRPr lang="en-IN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77709" y="441435"/>
            <a:ext cx="7483367" cy="5843752"/>
          </a:xfrm>
          <a:prstGeom prst="rect">
            <a:avLst/>
          </a:prstGeom>
          <a:solidFill>
            <a:srgbClr val="B8D2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492625" y="690563"/>
            <a:ext cx="705802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Example: Write a program in C to find square root of a number.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 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You can compute the square root of a number, you can use the sqrt() library function. The function is defined in the &lt;math.h&gt; header file</a:t>
            </a:r>
            <a:endParaRPr lang="en-US" altLang="en-US" sz="20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 </a:t>
            </a:r>
            <a:endParaRPr lang="en-US" altLang="en-US" sz="20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 #include &lt;stdio.h&gt;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#include &lt;math.h&gt;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float num, root;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printf("Enter a number: ");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scanf("%f", &amp;num);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root = sqrt(num);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printf("Square root of %.2f = %.2f", num, root);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13" y="2638425"/>
            <a:ext cx="3476625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1283" y="419549"/>
            <a:ext cx="7409793" cy="5916706"/>
          </a:xfrm>
          <a:prstGeom prst="rect">
            <a:avLst/>
          </a:prstGeom>
          <a:solidFill>
            <a:srgbClr val="B8D2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1638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6CF1E27-D5D8-4051-BAD8-61974E31FB4D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10" name="Hexagon 9"/>
          <p:cNvSpPr/>
          <p:nvPr/>
        </p:nvSpPr>
        <p:spPr>
          <a:xfrm>
            <a:off x="706438" y="1997075"/>
            <a:ext cx="3297237" cy="2700338"/>
          </a:xfrm>
          <a:prstGeom prst="hexagon">
            <a:avLst/>
          </a:prstGeom>
          <a:solidFill>
            <a:srgbClr val="B8D2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Headers Files</a:t>
            </a: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4772025" y="403225"/>
            <a:ext cx="69469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&lt;assert.h&gt;                                     Program assertion functions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&lt;ctype.h&gt;                                      Character type functions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&lt;locale.h&gt;                                      Localization functions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&lt;math.h&gt;                                       Mathematics functions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&lt;setjmp.h&gt;                                    Jump functions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&lt;signal.h&gt;                                      Signal handling functions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&lt;stdio.h&gt;                                       Standard Input/output functions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&lt;stdlib.h&gt;                                      Standard Utility functions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&lt;String.h&gt;                                      String handling functions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&lt;time.h&gt;                                        Date time functions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4D510BD-D61D-49AF-BF97-5F00FFB0446A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3" name="Rectangle 2"/>
          <p:cNvSpPr/>
          <p:nvPr/>
        </p:nvSpPr>
        <p:spPr>
          <a:xfrm>
            <a:off x="1082675" y="2312988"/>
            <a:ext cx="2479675" cy="2217737"/>
          </a:xfrm>
          <a:prstGeom prst="rect">
            <a:avLst/>
          </a:prstGeom>
          <a:solidFill>
            <a:srgbClr val="B8D23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</a:rPr>
              <a:t>Built-in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</a:rPr>
              <a:t>String Functions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3628" y="304801"/>
            <a:ext cx="7567448" cy="6053958"/>
          </a:xfrm>
          <a:prstGeom prst="rect">
            <a:avLst/>
          </a:prstGeom>
          <a:solidFill>
            <a:srgbClr val="B8D2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4246563" y="263525"/>
            <a:ext cx="756761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33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C programming language provides a set of pre-defined functions called </a:t>
            </a:r>
            <a:r>
              <a:rPr lang="en-US" altLang="en-US" sz="2000" b="1">
                <a:solidFill>
                  <a:srgbClr val="333333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string handling functions</a:t>
            </a:r>
            <a:r>
              <a:rPr lang="en-US" altLang="en-US" sz="2000">
                <a:solidFill>
                  <a:srgbClr val="333333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 to work with string values. The header file called </a:t>
            </a:r>
            <a:r>
              <a:rPr lang="en-US" altLang="en-US" sz="2000" b="1">
                <a:solidFill>
                  <a:srgbClr val="333333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string.h </a:t>
            </a:r>
            <a:r>
              <a:rPr lang="en-US" altLang="en-US" sz="2000">
                <a:solidFill>
                  <a:srgbClr val="333333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is used, whenever we want to use any string handling function 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4246563" y="1535113"/>
            <a:ext cx="7483475" cy="4800600"/>
          </a:xfrm>
          <a:prstGeom prst="rect">
            <a:avLst/>
          </a:prstGeom>
          <a:solidFill>
            <a:srgbClr val="B8D2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Example: P</a:t>
            </a:r>
            <a:r>
              <a:rPr lang="en-US" altLang="en-US" sz="18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rogram to compare two strings by using </a:t>
            </a:r>
            <a:r>
              <a:rPr lang="en-US" altLang="en-US" sz="1800" b="1" i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strcmp()</a:t>
            </a:r>
            <a:r>
              <a:rPr lang="en-US" altLang="en-US" sz="18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 function.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#include&lt;stdio.h&gt;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#include&lt;string.h&gt;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int main()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{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 char a[100], b[100];    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 printf("Enter the first string\n");    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 gets(a);    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 printf("Enter the second string\n");    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 gets(b);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 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 if( strcmp(a,b) == 0 )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     printf("Entered strings are equal.\n");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 else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     printf("Entered strings are not equal.\n");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     return 0;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}</a:t>
            </a:r>
            <a:endParaRPr lang="en-US" altLang="en-US" sz="18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</p:txBody>
      </p: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1933575"/>
            <a:ext cx="3824288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1283" y="419549"/>
            <a:ext cx="7409793" cy="5916706"/>
          </a:xfrm>
          <a:prstGeom prst="rect">
            <a:avLst/>
          </a:prstGeom>
          <a:solidFill>
            <a:srgbClr val="B8D2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1843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0F0E300-6E6E-4E39-B803-3EA7185A35F2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10" name="Hexagon 9"/>
          <p:cNvSpPr/>
          <p:nvPr/>
        </p:nvSpPr>
        <p:spPr>
          <a:xfrm>
            <a:off x="727075" y="1985963"/>
            <a:ext cx="3298825" cy="2701925"/>
          </a:xfrm>
          <a:prstGeom prst="hexagon">
            <a:avLst/>
          </a:prstGeom>
          <a:solidFill>
            <a:srgbClr val="B8D2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92638" y="561975"/>
          <a:ext cx="6864350" cy="5592765"/>
        </p:xfrm>
        <a:graphic>
          <a:graphicData uri="http://schemas.openxmlformats.org/drawingml/2006/table">
            <a:tbl>
              <a:tblPr/>
              <a:tblGrid>
                <a:gridCol w="97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6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Syntax (or) Example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strcpy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strcpy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(string1, string2)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Copies string2 value into string1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strncpy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strncpy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(string1, string2, 5)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Copies first 5 characters string2 into string1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strlen()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strlen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(string1)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returns total number of characters in string1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strcat()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strcat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(string1,string2)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Appends string2 to string1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5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strncat()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strncpy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(string1, string2, 4)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Appends first 4 characters of string2 to string1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54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strcmp()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strcmp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(string1, string2)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Returns 0 if string1 and string2 are the same;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less than 0 if string1&lt;string2; greater than 0 if string1&gt;string2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5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strncmp()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strncmp(string1,string2,4)       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Compares first 4 characters of both string1 and string2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45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strcmpi()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strcmpi(string1,string2)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Compares two strings, string1 and string2 by ignoring case (upper or lower)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5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strlwr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strlwr(string1)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Converts all the characters of string1 to lower case.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23" marR="43423" marT="43421" marB="434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80" name="Rectangle 10"/>
          <p:cNvSpPr>
            <a:spLocks noChangeArrowheads="1"/>
          </p:cNvSpPr>
          <p:nvPr/>
        </p:nvSpPr>
        <p:spPr bwMode="auto">
          <a:xfrm>
            <a:off x="1398588" y="2411413"/>
            <a:ext cx="1785937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Arial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String Handling Functions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C685630-16EC-4305-8E9E-1CB19CBC6187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03700" y="325438"/>
          <a:ext cx="7588250" cy="6018212"/>
        </p:xfrm>
        <a:graphic>
          <a:graphicData uri="http://schemas.openxmlformats.org/drawingml/2006/table">
            <a:tbl>
              <a:tblPr/>
              <a:tblGrid>
                <a:gridCol w="115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9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Function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Syntax (or) Example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strrev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strrev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(string1)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It reverses the value of string1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 err="1">
                          <a:latin typeface="Calibri"/>
                          <a:ea typeface="Times New Roman"/>
                          <a:cs typeface="Times New Roman"/>
                        </a:rPr>
                        <a:t>strchr</a:t>
                      </a:r>
                      <a:r>
                        <a:rPr lang="en-US" sz="1600" b="1" dirty="0">
                          <a:latin typeface="Calibri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 err="1">
                          <a:latin typeface="Calibri"/>
                          <a:ea typeface="Times New Roman"/>
                          <a:cs typeface="Times New Roman"/>
                        </a:rPr>
                        <a:t>strchr</a:t>
                      </a: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(string1, 'b')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Returns a pointer to the first occurrence of character 'b' in string1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5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 err="1">
                          <a:latin typeface="Calibri"/>
                          <a:ea typeface="Times New Roman"/>
                          <a:cs typeface="Times New Roman"/>
                        </a:rPr>
                        <a:t>strrchr</a:t>
                      </a:r>
                      <a:r>
                        <a:rPr lang="en-US" sz="1600" b="1" dirty="0">
                          <a:latin typeface="Calibri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'</a:t>
                      </a:r>
                      <a:r>
                        <a:rPr lang="en-US" sz="1600" dirty="0" err="1">
                          <a:latin typeface="Calibri"/>
                          <a:ea typeface="Times New Roman"/>
                          <a:cs typeface="Times New Roman"/>
                        </a:rPr>
                        <a:t>strrchr</a:t>
                      </a: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(string1, 'b')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Returns a pointer to the last occurrence of character 'b' in string1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 err="1">
                          <a:latin typeface="Calibri"/>
                          <a:ea typeface="Times New Roman"/>
                          <a:cs typeface="Times New Roman"/>
                        </a:rPr>
                        <a:t>strstr</a:t>
                      </a:r>
                      <a:r>
                        <a:rPr lang="en-US" sz="1600" b="1" dirty="0">
                          <a:latin typeface="Calibri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 err="1">
                          <a:latin typeface="Calibri"/>
                          <a:ea typeface="Times New Roman"/>
                          <a:cs typeface="Times New Roman"/>
                        </a:rPr>
                        <a:t>strstr</a:t>
                      </a: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(string1, string2)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Returns a pointer to the first occurrence of string2 in string1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>
                          <a:latin typeface="Calibri"/>
                          <a:ea typeface="Times New Roman"/>
                          <a:cs typeface="Times New Roman"/>
                        </a:rPr>
                        <a:t>strset()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 err="1">
                          <a:latin typeface="Calibri"/>
                          <a:ea typeface="Times New Roman"/>
                          <a:cs typeface="Times New Roman"/>
                        </a:rPr>
                        <a:t>strset</a:t>
                      </a: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(string1, 'B')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Sets all the characters of string1 to given character 'B'.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418" marR="43418" marT="43419" marB="434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 err="1">
                          <a:latin typeface="Calibri"/>
                          <a:ea typeface="Times New Roman"/>
                          <a:cs typeface="Times New Roman"/>
                        </a:rPr>
                        <a:t>strupr</a:t>
                      </a:r>
                      <a:r>
                        <a:rPr lang="en-US" sz="1600" b="1" dirty="0">
                          <a:latin typeface="Calibri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498" marR="63498" marT="63500" marB="635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 err="1">
                          <a:latin typeface="Calibri"/>
                          <a:ea typeface="Times New Roman"/>
                          <a:cs typeface="Times New Roman"/>
                        </a:rPr>
                        <a:t>strupr</a:t>
                      </a: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(string1)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498" marR="63498" marT="63500" marB="635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Converts all the characters of string1 to upper case.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498" marR="63498" marT="63500" marB="635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97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 err="1">
                          <a:latin typeface="Calibri"/>
                          <a:ea typeface="Times New Roman"/>
                          <a:cs typeface="Times New Roman"/>
                        </a:rPr>
                        <a:t>strdup</a:t>
                      </a:r>
                      <a:r>
                        <a:rPr lang="en-US" sz="1600" b="1" dirty="0">
                          <a:latin typeface="Calibri"/>
                          <a:ea typeface="Times New Roman"/>
                          <a:cs typeface="Times New Roman"/>
                        </a:rPr>
                        <a:t>()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498" marR="63498" marT="63500" marB="635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string1 = strdup(string2)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498" marR="63498" marT="63500" marB="635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Duplicated value of string2 is assigned to string1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498" marR="63498" marT="63500" marB="635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39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b="1" dirty="0" err="1">
                          <a:latin typeface="Calibri"/>
                          <a:ea typeface="Times New Roman"/>
                          <a:cs typeface="Times New Roman"/>
                        </a:rPr>
                        <a:t>strnset</a:t>
                      </a:r>
                      <a:r>
                        <a:rPr lang="en-US" sz="1600" b="1" dirty="0">
                          <a:latin typeface="Calibri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498" marR="63498" marT="63500" marB="635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 err="1">
                          <a:latin typeface="Calibri"/>
                          <a:ea typeface="Times New Roman"/>
                          <a:cs typeface="Times New Roman"/>
                        </a:rPr>
                        <a:t>strnset</a:t>
                      </a: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(string1, 'B', 5)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498" marR="63498" marT="63500" marB="635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5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Sets first 5 characters of string1 to given character 'B'.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498" marR="63498" marT="63500" marB="635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Hexagon 3"/>
          <p:cNvSpPr/>
          <p:nvPr/>
        </p:nvSpPr>
        <p:spPr>
          <a:xfrm>
            <a:off x="727075" y="1985963"/>
            <a:ext cx="3298825" cy="2701925"/>
          </a:xfrm>
          <a:prstGeom prst="hexagon">
            <a:avLst/>
          </a:prstGeom>
          <a:solidFill>
            <a:srgbClr val="B8D2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98" name="Rectangle 4"/>
          <p:cNvSpPr>
            <a:spLocks noChangeArrowheads="1"/>
          </p:cNvSpPr>
          <p:nvPr/>
        </p:nvSpPr>
        <p:spPr bwMode="auto">
          <a:xfrm>
            <a:off x="1398588" y="2411413"/>
            <a:ext cx="1785937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Arial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String Handling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620713" y="1260475"/>
            <a:ext cx="5362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SUMMARY…..</a:t>
            </a:r>
            <a:endParaRPr lang="en-IN" altLang="en-US" sz="40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Speech Bubble: Rectangle 2"/>
          <p:cNvSpPr/>
          <p:nvPr/>
        </p:nvSpPr>
        <p:spPr>
          <a:xfrm>
            <a:off x="808038" y="2565400"/>
            <a:ext cx="2990850" cy="1989138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0"/>
              </a:rPr>
              <a:t>We covered function and its types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Speech Bubble: Rectangle 3"/>
          <p:cNvSpPr/>
          <p:nvPr/>
        </p:nvSpPr>
        <p:spPr>
          <a:xfrm>
            <a:off x="8497888" y="2593975"/>
            <a:ext cx="2990850" cy="1989138"/>
          </a:xfrm>
          <a:prstGeom prst="wedge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 Rounded MT Bold" panose="020F0704030504030204" pitchFamily="34" charset="0"/>
              </a:rPr>
              <a:t>Built-in String Functions</a:t>
            </a:r>
          </a:p>
        </p:txBody>
      </p:sp>
      <p:sp>
        <p:nvSpPr>
          <p:cNvPr id="5" name="Speech Bubble: Oval 4"/>
          <p:cNvSpPr/>
          <p:nvPr/>
        </p:nvSpPr>
        <p:spPr>
          <a:xfrm>
            <a:off x="4305300" y="2449513"/>
            <a:ext cx="3773488" cy="2149475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 Rounded MT Bold" panose="020F0704030504030204" pitchFamily="34" charset="0"/>
              </a:rPr>
              <a:t>Library function</a:t>
            </a:r>
          </a:p>
        </p:txBody>
      </p:sp>
      <p:pic>
        <p:nvPicPr>
          <p:cNvPr id="2048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F981CB5-1145-48B5-81B3-708DE9363AAF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697" y="230820"/>
            <a:ext cx="3577701" cy="6374167"/>
          </a:xfrm>
          <a:prstGeom prst="rect">
            <a:avLst/>
          </a:prstGeom>
          <a:solidFill>
            <a:srgbClr val="B8D2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FREQUENTLY</a:t>
            </a:r>
            <a:b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ASKED</a:t>
            </a:r>
            <a:b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QUESTIONS</a:t>
            </a:r>
            <a:endParaRPr lang="en-IN" sz="3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3870325" y="469900"/>
            <a:ext cx="80168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PROGRAMS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B8D233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 Write a program to reverse a string “Hello” using strrev( ) function.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2.Write a program to concatenate using strcat() function.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 Write a program to calculate Power of a number Using pow() Function</a:t>
            </a:r>
            <a:endParaRPr lang="en-US" altLang="en-US" sz="2000" b="1" i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4. Program to calculate the time taken to add two numbers program</a:t>
            </a: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5. Program to calculate the length of a string entered by a user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en-US" sz="200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altLang="en-US" sz="200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endParaRPr lang="en-IN" altLang="en-US" sz="2000">
              <a:solidFill>
                <a:srgbClr val="B8D233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1154CBD-D865-4B25-95B3-D3E22EADA0E9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697" y="195310"/>
            <a:ext cx="3577701" cy="6374167"/>
          </a:xfrm>
          <a:prstGeom prst="rect">
            <a:avLst/>
          </a:prstGeom>
          <a:solidFill>
            <a:srgbClr val="B8D2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3600" dirty="0"/>
          </a:p>
        </p:txBody>
      </p:sp>
      <p:sp>
        <p:nvSpPr>
          <p:cNvPr id="22531" name="Title 1"/>
          <p:cNvSpPr txBox="1">
            <a:spLocks/>
          </p:cNvSpPr>
          <p:nvPr/>
        </p:nvSpPr>
        <p:spPr bwMode="auto">
          <a:xfrm>
            <a:off x="358775" y="1908175"/>
            <a:ext cx="3200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UTILISE YOUR KNOWLEDGE TO ANSWER</a:t>
            </a:r>
            <a:endParaRPr lang="en-IN" altLang="en-US" sz="32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603250" y="3471863"/>
            <a:ext cx="32670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 Rounded MT Bold" pitchFamily="34" charset="0"/>
              </a:rPr>
              <a:t>Let us see how much you have learned from the lecture and how effectively you can apply your knowledge…!!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solidFill>
                <a:schemeClr val="tx1"/>
              </a:solidFill>
            </a:endParaRP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4075113" y="595313"/>
            <a:ext cx="761682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Which standard library function will you use to find the last occurance of a character in a string in C?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A. 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strnchar()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B. 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strchar()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C. 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strrchar()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D. 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strrchr()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 Input/output function prototypes and macros are defined in which header file?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A. 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conio.h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B. 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stdlib.h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C. 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stdio.h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D. 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dos.h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What is stderr 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A. 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standard error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B. 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standard error types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C. 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standard error streams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D. 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standard error definitions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225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4B5382B-49F1-45EB-9382-8524EECD4E2B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697" y="213065"/>
            <a:ext cx="3577701" cy="6374167"/>
          </a:xfrm>
          <a:prstGeom prst="rect">
            <a:avLst/>
          </a:prstGeom>
          <a:solidFill>
            <a:srgbClr val="B8D2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3600" dirty="0"/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358775" y="1908175"/>
            <a:ext cx="3200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UTILISE YOUR KNOWLEDGE TO ANSWER</a:t>
            </a:r>
            <a:endParaRPr lang="en-IN" altLang="en-US" sz="32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603250" y="3471863"/>
            <a:ext cx="32670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 Rounded MT Bold" pitchFamily="34" charset="0"/>
              </a:rPr>
              <a:t>Let us see how much you have learned from the lecture and how effectively you can apply your knowledge…!!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solidFill>
                <a:schemeClr val="tx1"/>
              </a:solidFill>
            </a:endParaRPr>
          </a:p>
        </p:txBody>
      </p:sp>
      <p:sp>
        <p:nvSpPr>
          <p:cNvPr id="23557" name="TextBox 7"/>
          <p:cNvSpPr txBox="1">
            <a:spLocks noChangeArrowheads="1"/>
          </p:cNvSpPr>
          <p:nvPr/>
        </p:nvSpPr>
        <p:spPr bwMode="auto">
          <a:xfrm>
            <a:off x="4119563" y="639763"/>
            <a:ext cx="754538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4.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What will be the output of the following C code?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void main()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div_t  res;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res = div(34, 4);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printf("quotient part = %d</a:t>
            </a: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\n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", res.quot);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printf("remainder part = %d</a:t>
            </a:r>
            <a:r>
              <a:rPr lang="en-US" altLang="en-US" sz="1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\n</a:t>
            </a: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", res.rem);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a) quotient part=0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remainder part=4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b) quotient part=8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remainder part=2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c) quotient part=4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remainder part=0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d) quotient part=2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remainder part=8</a:t>
            </a:r>
            <a:endParaRPr lang="en-IN" altLang="en-US" sz="18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2355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833B0C3-9691-44B4-AA1E-F9E60C80CCE7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473200" y="1031875"/>
            <a:ext cx="8934450" cy="5699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Course objectives</a:t>
            </a:r>
            <a:endParaRPr lang="en-IN" sz="4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Table 13"/>
          <p:cNvGraphicFramePr>
            <a:graphicFrameLocks/>
          </p:cNvGraphicFramePr>
          <p:nvPr/>
        </p:nvGraphicFramePr>
        <p:xfrm>
          <a:off x="2503488" y="2533650"/>
          <a:ext cx="7342187" cy="2509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48"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                             OBJECTIVES</a:t>
                      </a:r>
                      <a:endParaRPr lang="en-IN" sz="1800" dirty="0"/>
                    </a:p>
                  </a:txBody>
                  <a:tcPr marL="91444" marR="91444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85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The course aims to provide exposure to problem solving with programming</a:t>
                      </a:r>
                      <a:endParaRPr lang="en-I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44" marR="91444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43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The course aims to raise the programming skills of students via logic building capability</a:t>
                      </a:r>
                      <a:endParaRPr lang="en-I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44" marR="91444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With the knowledge of C language students would be able to model real world problems</a:t>
                      </a:r>
                      <a:endParaRPr lang="en-I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44" marR="91444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5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BEEA6DD-1E7C-4071-A388-3DE23B06C81F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20713" y="469900"/>
            <a:ext cx="7283450" cy="608171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Video lectures:</a:t>
            </a:r>
            <a:r>
              <a:rPr lang="en-US" sz="8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defRPr/>
            </a:pPr>
            <a:r>
              <a:rPr lang="en-US" sz="80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hlinkClick r:id="rId3"/>
              </a:rPr>
              <a:t>https://nptel.ac.in/courses/106/101/106101208/</a:t>
            </a:r>
            <a:r>
              <a:rPr lang="en-US" sz="8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defRPr/>
            </a:pPr>
            <a:r>
              <a:rPr lang="en-US" sz="80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hlinkClick r:id="rId4"/>
              </a:rPr>
              <a:t>https://spokentutorial.org/watch/C%2Band%2BCpp/String%2BLibrary%2BFunctions/Manipuri/</a:t>
            </a:r>
            <a:endParaRPr lang="en-US" sz="8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8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 </a:t>
            </a:r>
            <a:endParaRPr lang="en-US" sz="8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8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Weblinks</a:t>
            </a:r>
            <a:r>
              <a:rPr lang="en-US" sz="8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sz="8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80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hlinkClick r:id="rId5"/>
              </a:rPr>
              <a:t>https://www.tutorialspoint.com/cprogramming/c_functions.htm</a:t>
            </a:r>
            <a:endParaRPr lang="en-US" sz="8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80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hlinkClick r:id="rId6"/>
              </a:rPr>
              <a:t>https://beginnersbook.com/2014/01/c-strings-string-functions/</a:t>
            </a:r>
            <a:endParaRPr lang="en-US" sz="8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80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hlinkClick r:id="rId7"/>
              </a:rPr>
              <a:t>https://beginnersbook.com/2014/01/c-functions-examples/</a:t>
            </a:r>
            <a:endParaRPr lang="en-US" sz="8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Corbel" pitchFamily="34" charset="0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 </a:t>
            </a:r>
          </a:p>
          <a:p>
            <a:pPr marL="0" indent="0" fontAlgn="auto">
              <a:spcAft>
                <a:spcPts val="0"/>
              </a:spcAft>
              <a:buFont typeface="Corbel" pitchFamily="34" charset="0"/>
              <a:buNone/>
              <a:defRPr/>
            </a:pPr>
            <a:endParaRPr lang="en-IN" sz="2400" dirty="0"/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034292" y="150921"/>
            <a:ext cx="3906174" cy="6480697"/>
          </a:xfrm>
          <a:prstGeom prst="rect">
            <a:avLst/>
          </a:prstGeom>
          <a:solidFill>
            <a:srgbClr val="B8D2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4580" name="Title 1"/>
          <p:cNvSpPr txBox="1">
            <a:spLocks/>
          </p:cNvSpPr>
          <p:nvPr/>
        </p:nvSpPr>
        <p:spPr bwMode="auto">
          <a:xfrm>
            <a:off x="8239125" y="1616075"/>
            <a:ext cx="3524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Arial Rounded MT Bold" pitchFamily="34" charset="0"/>
              </a:rPr>
              <a:t>  </a:t>
            </a:r>
            <a:r>
              <a:rPr lang="en-US" altLang="en-US" sz="3600" b="1" u="sng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REFERENCES</a:t>
            </a:r>
            <a:endParaRPr lang="en-IN" altLang="en-US" sz="3600" b="1" u="sng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flipH="1">
            <a:off x="9804400" y="3863975"/>
            <a:ext cx="1674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Weblinks</a:t>
            </a:r>
            <a:endParaRPr lang="en-IN" altLang="en-US" sz="24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flipH="1">
            <a:off x="8328025" y="2901950"/>
            <a:ext cx="2055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Vedio Lectures</a:t>
            </a:r>
            <a:endParaRPr lang="en-IN" altLang="en-US" sz="24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24583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Slide Number Placeholder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53458CD-6E2A-4188-A80D-2180E9CF9C07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1908175" y="1277938"/>
            <a:ext cx="90551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800">
                <a:solidFill>
                  <a:srgbClr val="B8D233"/>
                </a:solidFill>
                <a:latin typeface="Broadway" pitchFamily="82" charset="0"/>
              </a:rPr>
              <a:t>THANK YOU….</a:t>
            </a:r>
            <a:endParaRPr lang="en-IN" altLang="en-US" sz="8800">
              <a:solidFill>
                <a:srgbClr val="B8D233"/>
              </a:solidFill>
              <a:latin typeface="Broadway" pitchFamily="82" charset="0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3951288"/>
            <a:ext cx="3352800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BF1B867-05E7-44FC-B320-81EC7B309134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8123238" y="1144588"/>
            <a:ext cx="3756025" cy="4727575"/>
          </a:xfrm>
        </p:spPr>
        <p:txBody>
          <a:bodyPr/>
          <a:lstStyle/>
          <a:p>
            <a:endParaRPr lang="en-US" altLang="en-US" sz="2400" smtClean="0">
              <a:latin typeface="Casper"/>
              <a:cs typeface="Arial" pitchFamily="34" charset="0"/>
            </a:endParaRPr>
          </a:p>
          <a:p>
            <a:endParaRPr lang="en-US" altLang="en-US" sz="2400" smtClean="0">
              <a:latin typeface="Casper"/>
              <a:cs typeface="Arial" pitchFamily="34" charset="0"/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8392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B0BD33E-7F0B-4C48-AFB2-4B9E753FD9E1}" type="slidenum">
              <a:rPr lang="en-US" altLang="en-US">
                <a:solidFill>
                  <a:schemeClr val="accent1"/>
                </a:solidFill>
                <a:latin typeface="Corbel" pitchFamily="34" charset="0"/>
              </a:rPr>
              <a:pPr/>
              <a:t>3</a:t>
            </a:fld>
            <a:endParaRPr lang="en-US" altLang="en-US">
              <a:solidFill>
                <a:schemeClr val="accent1"/>
              </a:solidFill>
              <a:latin typeface="Corbe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7863" y="1566863"/>
            <a:ext cx="3363912" cy="412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5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4650" y="1801813"/>
          <a:ext cx="7531100" cy="4071939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400"/>
                        </a:spcBef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cs typeface="Arial" pitchFamily="34" charset="0"/>
                        </a:rPr>
                        <a:t>CO Number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400"/>
                        </a:spcBef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cs typeface="Arial" pitchFamily="34" charset="0"/>
                        </a:rPr>
                        <a:t>Course Outcome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400"/>
                        </a:spcBef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cs typeface="Arial" pitchFamily="34" charset="0"/>
                        </a:rPr>
                        <a:t>CO1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400"/>
                        </a:spcBef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Remember the concepts related to fundamentals of C language, draw flowcharts and write algorithm/pseudocode.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400"/>
                        </a:spcBef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cs typeface="Arial" pitchFamily="34" charset="0"/>
                        </a:rPr>
                        <a:t>CO2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400"/>
                        </a:spcBef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Understand the way of execution and debug programs in C language.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400"/>
                        </a:spcBef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cs typeface="Arial" pitchFamily="34" charset="0"/>
                        </a:rPr>
                        <a:t>CO3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400"/>
                        </a:spcBef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Apply various constructs, loops, functions to solve mathematical and scientific problem.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400"/>
                        </a:spcBef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cs typeface="Arial" pitchFamily="34" charset="0"/>
                        </a:rPr>
                        <a:t>CO4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400"/>
                        </a:spcBef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Analyze the dynamic behavior of memory by the use of pointers.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8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400"/>
                        </a:spcBef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400"/>
                        </a:spcBef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20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defRPr sz="1400">
                          <a:solidFill>
                            <a:schemeClr val="accent1"/>
                          </a:solidFill>
                          <a:latin typeface="Corbe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Design and develop modular programs for real world problems using control structure and selection structure.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97" name="Rectangle 10"/>
          <p:cNvSpPr>
            <a:spLocks noChangeArrowheads="1"/>
          </p:cNvSpPr>
          <p:nvPr/>
        </p:nvSpPr>
        <p:spPr bwMode="auto">
          <a:xfrm>
            <a:off x="4016375" y="803275"/>
            <a:ext cx="263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400" b="1"/>
              <a:t>Course Outcomes </a:t>
            </a:r>
          </a:p>
        </p:txBody>
      </p:sp>
      <p:pic>
        <p:nvPicPr>
          <p:cNvPr id="7198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2025650"/>
            <a:ext cx="31829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9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3" y="1701800"/>
            <a:ext cx="89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9538"/>
            <a:ext cx="26860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13" y="346075"/>
            <a:ext cx="7685087" cy="1147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693FF36-49E6-43F6-BACF-B228557AA355}" type="slidenum">
              <a:rPr lang="en-US" altLang="en-US">
                <a:solidFill>
                  <a:schemeClr val="accent1"/>
                </a:solidFill>
                <a:latin typeface="Corbel" pitchFamily="34" charset="0"/>
              </a:rPr>
              <a:pPr/>
              <a:t>4</a:t>
            </a:fld>
            <a:endParaRPr lang="en-US" altLang="en-US">
              <a:solidFill>
                <a:schemeClr val="accent1"/>
              </a:solidFill>
              <a:latin typeface="Corbe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538" y="261938"/>
            <a:ext cx="10515600" cy="12319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97" name="Content Placeholder 2"/>
          <p:cNvSpPr txBox="1">
            <a:spLocks/>
          </p:cNvSpPr>
          <p:nvPr/>
        </p:nvSpPr>
        <p:spPr bwMode="auto">
          <a:xfrm>
            <a:off x="1082675" y="1789113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defTabSz="914400" eaLnBrk="1" hangingPunct="1">
              <a:spcBef>
                <a:spcPts val="1000"/>
              </a:spcBef>
              <a:buClrTx/>
              <a:buSzTx/>
              <a:buFont typeface="Arial" pitchFamily="34" charset="0"/>
              <a:buNone/>
            </a:pPr>
            <a:endParaRPr lang="en-US" altLang="en-US" sz="2800">
              <a:solidFill>
                <a:schemeClr val="tx1"/>
              </a:solidFill>
            </a:endParaRPr>
          </a:p>
        </p:txBody>
      </p:sp>
      <p:pic>
        <p:nvPicPr>
          <p:cNvPr id="819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579563"/>
            <a:ext cx="10515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381000"/>
            <a:ext cx="3702050" cy="6099175"/>
          </a:xfrm>
          <a:prstGeom prst="rect">
            <a:avLst/>
          </a:prstGeom>
          <a:solidFill>
            <a:srgbClr val="B8D23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84250" y="2693988"/>
            <a:ext cx="32146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1"/>
                </a:solidFill>
                <a:latin typeface="Arial Rounded MT Bold" pitchFamily="34" charset="0"/>
              </a:rPr>
              <a:t>CONTENT</a:t>
            </a:r>
            <a:r>
              <a:rPr lang="en-US" altLang="en-US" sz="3200" b="1">
                <a:solidFill>
                  <a:schemeClr val="bg1"/>
                </a:solidFill>
                <a:latin typeface="Arial Rounded MT Bold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bg1"/>
                </a:solidFill>
                <a:latin typeface="Arial Rounded MT Bold" pitchFamily="34" charset="0"/>
              </a:rPr>
              <a:t>       </a:t>
            </a:r>
            <a:endParaRPr lang="en-IN" altLang="en-US" sz="32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1173163" y="3063875"/>
            <a:ext cx="32131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bg1"/>
                </a:solidFill>
                <a:latin typeface="Arial Rounded MT Bold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bg1"/>
                </a:solidFill>
                <a:latin typeface="Arial Rounded MT Bold" pitchFamily="34" charset="0"/>
              </a:rPr>
              <a:t>       </a:t>
            </a:r>
            <a:endParaRPr lang="en-IN" altLang="en-US" sz="32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06875" y="2543175"/>
            <a:ext cx="2624138" cy="731838"/>
          </a:xfrm>
          <a:prstGeom prst="rect">
            <a:avLst/>
          </a:prstGeom>
          <a:solidFill>
            <a:srgbClr val="B8D2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Function &amp; its Types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85325" y="4908550"/>
            <a:ext cx="2357438" cy="665163"/>
          </a:xfrm>
          <a:prstGeom prst="rect">
            <a:avLst/>
          </a:prstGeom>
          <a:solidFill>
            <a:srgbClr val="B8D2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80088" y="3352800"/>
            <a:ext cx="3006725" cy="741363"/>
          </a:xfrm>
          <a:prstGeom prst="rect">
            <a:avLst/>
          </a:prstGeom>
          <a:solidFill>
            <a:srgbClr val="B8D2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/>
              <a:t>Predefined library functions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0650" y="4171950"/>
            <a:ext cx="2738438" cy="641350"/>
          </a:xfrm>
          <a:prstGeom prst="rect">
            <a:avLst/>
          </a:prstGeom>
          <a:solidFill>
            <a:srgbClr val="B8D2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/>
              <a:t>Built-in-string functions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225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Elbow Connector 20"/>
          <p:cNvCxnSpPr/>
          <p:nvPr/>
        </p:nvCxnSpPr>
        <p:spPr>
          <a:xfrm>
            <a:off x="5024438" y="3311525"/>
            <a:ext cx="703262" cy="598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15" idx="1"/>
          </p:cNvCxnSpPr>
          <p:nvPr/>
        </p:nvCxnSpPr>
        <p:spPr>
          <a:xfrm rot="16200000" flipH="1">
            <a:off x="7312819" y="4064794"/>
            <a:ext cx="398462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5" idx="2"/>
            <a:endCxn id="13" idx="1"/>
          </p:cNvCxnSpPr>
          <p:nvPr/>
        </p:nvCxnSpPr>
        <p:spPr>
          <a:xfrm rot="16200000" flipH="1">
            <a:off x="9134475" y="4789488"/>
            <a:ext cx="427038" cy="4746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0" name="Slide Number Placeholder 1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0B71035-3759-473B-9FDD-D942017415FC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2675" y="2312988"/>
            <a:ext cx="2479675" cy="2217737"/>
          </a:xfrm>
          <a:prstGeom prst="rect">
            <a:avLst/>
          </a:prstGeom>
          <a:solidFill>
            <a:srgbClr val="B8D23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519450" y="451945"/>
            <a:ext cx="7178564" cy="5812221"/>
          </a:xfrm>
          <a:prstGeom prst="rect">
            <a:avLst/>
          </a:prstGeom>
          <a:solidFill>
            <a:srgbClr val="B8D233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5148263" y="1635125"/>
            <a:ext cx="51943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 function is a block of code that performs a specific task.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Suppose, you need to create a program to create a circle and color it. You can create two functions to solve this problem: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create a circle function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create a color function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Dividing a complex problem into smaller chunks makes our program easy to understand and reuse</a:t>
            </a:r>
            <a:r>
              <a:rPr lang="en-US" altLang="en-US" sz="140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N" altLang="en-US" sz="1400">
              <a:solidFill>
                <a:schemeClr val="tx1"/>
              </a:solidFill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024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Slide Number Placeholder 10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A1EA8BC-79B8-44A7-9029-6477694CC93F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1439863" y="2732088"/>
            <a:ext cx="16398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Concept of Function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706438" y="1997075"/>
            <a:ext cx="3297237" cy="2900363"/>
          </a:xfrm>
          <a:prstGeom prst="hexagon">
            <a:avLst/>
          </a:prstGeom>
          <a:solidFill>
            <a:srgbClr val="B8D2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Types of Function</a:t>
            </a:r>
          </a:p>
        </p:txBody>
      </p:sp>
      <p:pic>
        <p:nvPicPr>
          <p:cNvPr id="1126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Slide Number Placeholder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AD88331-A8A5-4BF8-9731-FE19469BA611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4351338" y="461963"/>
            <a:ext cx="7251700" cy="5848350"/>
          </a:xfrm>
          <a:prstGeom prst="rect">
            <a:avLst/>
          </a:prstGeom>
          <a:solidFill>
            <a:srgbClr val="B8D2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48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There are two types of function in C programming:</a:t>
            </a: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</p:txBody>
      </p:sp>
      <p:pic>
        <p:nvPicPr>
          <p:cNvPr id="11271" name="Picture 14" descr="C Functions | Studytonigh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019175"/>
            <a:ext cx="5546725" cy="4217988"/>
          </a:xfrm>
          <a:prstGeom prst="rect">
            <a:avLst/>
          </a:prstGeom>
          <a:solidFill>
            <a:srgbClr val="B8D2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Box 12"/>
          <p:cNvSpPr txBox="1">
            <a:spLocks noChangeArrowheads="1"/>
          </p:cNvSpPr>
          <p:nvPr/>
        </p:nvSpPr>
        <p:spPr bwMode="auto">
          <a:xfrm>
            <a:off x="4467225" y="5445125"/>
            <a:ext cx="69056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In this lecture , we discuss </a:t>
            </a:r>
            <a:r>
              <a:rPr lang="en-US" altLang="en-US" sz="20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only Predefined functions. User defined functions will be discussed in next lecture.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706438" y="1997075"/>
            <a:ext cx="3297237" cy="2900363"/>
          </a:xfrm>
          <a:prstGeom prst="hexagon">
            <a:avLst/>
          </a:prstGeom>
          <a:solidFill>
            <a:srgbClr val="B8D2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Types of Function</a:t>
            </a:r>
          </a:p>
        </p:txBody>
      </p:sp>
      <p:pic>
        <p:nvPicPr>
          <p:cNvPr id="1229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Slide Number Placeholder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B06A9F6-7C24-422E-8D8D-0C579E9BD68C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12294" name="Rectangle 12"/>
          <p:cNvSpPr>
            <a:spLocks noChangeArrowheads="1"/>
          </p:cNvSpPr>
          <p:nvPr/>
        </p:nvSpPr>
        <p:spPr bwMode="auto">
          <a:xfrm>
            <a:off x="4351338" y="461963"/>
            <a:ext cx="7251700" cy="5848350"/>
          </a:xfrm>
          <a:prstGeom prst="rect">
            <a:avLst/>
          </a:prstGeom>
          <a:solidFill>
            <a:srgbClr val="B8D2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48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12295" name="TextBox 12"/>
          <p:cNvSpPr txBox="1">
            <a:spLocks noChangeArrowheads="1"/>
          </p:cNvSpPr>
          <p:nvPr/>
        </p:nvSpPr>
        <p:spPr bwMode="auto">
          <a:xfrm>
            <a:off x="4467225" y="5445125"/>
            <a:ext cx="69056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In this lecture , we discuss </a:t>
            </a:r>
            <a:r>
              <a:rPr lang="en-US" altLang="en-US" sz="2000" b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only Predefined functions. User defined functions will be discussed in next lecture.</a:t>
            </a:r>
          </a:p>
        </p:txBody>
      </p:sp>
      <p:pic>
        <p:nvPicPr>
          <p:cNvPr id="9" name="Picture 2" descr="Image result for user defined functions in c 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8575" y="652463"/>
            <a:ext cx="6221413" cy="481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5366" y="441435"/>
            <a:ext cx="7325710" cy="5843752"/>
          </a:xfrm>
          <a:prstGeom prst="rect">
            <a:avLst/>
          </a:prstGeom>
          <a:solidFill>
            <a:srgbClr val="B8D2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3315" name="Rectangle 1"/>
          <p:cNvSpPr>
            <a:spLocks noChangeArrowheads="1"/>
          </p:cNvSpPr>
          <p:nvPr/>
        </p:nvSpPr>
        <p:spPr bwMode="auto">
          <a:xfrm>
            <a:off x="6516688" y="1443038"/>
            <a:ext cx="4589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IN" altLang="en-US" sz="1800">
              <a:solidFill>
                <a:schemeClr val="tx1"/>
              </a:solidFill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2070100"/>
            <a:ext cx="2795588" cy="2247900"/>
          </a:xfrm>
          <a:prstGeom prst="rect">
            <a:avLst/>
          </a:prstGeom>
          <a:solidFill>
            <a:srgbClr val="B8D2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N" altLang="en-US" sz="28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Predefined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Library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80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Functions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N" altLang="en-US" sz="2800" b="1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331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B60CF48-4F98-4D63-B74E-361FF9C98129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583113" y="746125"/>
            <a:ext cx="6799262" cy="4924425"/>
          </a:xfrm>
          <a:prstGeom prst="rect">
            <a:avLst/>
          </a:prstGeom>
          <a:solidFill>
            <a:srgbClr val="B8D2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  <a:latin typeface="Corbel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  <a:latin typeface="Corbel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>
                <a:solidFill>
                  <a:schemeClr val="accent1"/>
                </a:solidFill>
                <a:latin typeface="Corbel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They are inbuilt functions in C programming. The prototype and data definitions of these functions are present in their respective header files. To use these functions we need to include the header file in our  program.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Example: If you want to use the printf function, the file header  &lt;stdio.h&gt; should be included.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#include &lt;stdio.h&gt;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int main()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 printf("Hello");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If you try to use printf without including the stdio.h header file, you will get an error.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5E-6 2.96296E-6 L 2.5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00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5E-6 2.96296E-6 L 2.5E-6 -0.07223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00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5E-6 2.96296E-6 L 2.5E-6 -0.07223 " pathEditMode="relative" rAng="0" ptsTypes="AA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00"/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AC3A922-03E3-4ECC-A0D4-65E26CBC9F06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PASSING_SCORE" val="0.000000"/>
  <p:tag name="ISPRING_CURRENT_PLAYER_ID" val="universal"/>
  <p:tag name="ISPRING_PRESENTATION_TITLE" val="lecture 11 switch statement"/>
  <p:tag name="ISPRING_FIRST_PUBLISH" val="1"/>
  <p:tag name="ISPRING_SCORM_RATE_QUIZZES" val="0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2B5266-2488-43CD-BC4F-286A5E8BC11B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1169</Words>
  <Application>Microsoft Office PowerPoint</Application>
  <PresentationFormat>Widescreen</PresentationFormat>
  <Paragraphs>349</Paragraphs>
  <Slides>21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Black</vt:lpstr>
      <vt:lpstr>Arial Rounded MT Bold</vt:lpstr>
      <vt:lpstr>Broadway</vt:lpstr>
      <vt:lpstr>Calibri</vt:lpstr>
      <vt:lpstr>Casper</vt:lpstr>
      <vt:lpstr>Corbel</vt:lpstr>
      <vt:lpstr>Karla</vt:lpstr>
      <vt:lpstr>Times New Roman</vt:lpstr>
      <vt:lpstr>Basis</vt:lpstr>
      <vt:lpstr>CorelDRAW</vt:lpstr>
      <vt:lpstr>PowerPoint Presentation</vt:lpstr>
      <vt:lpstr> Course objectives</vt:lpstr>
      <vt:lpstr>PowerPoint Presentation</vt:lpstr>
      <vt:lpstr> Scheme of Evaluation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switch statement</dc:title>
  <dc:creator/>
  <cp:lastModifiedBy/>
  <cp:revision>1</cp:revision>
  <dcterms:created xsi:type="dcterms:W3CDTF">2020-06-24T07:38:53Z</dcterms:created>
  <dcterms:modified xsi:type="dcterms:W3CDTF">2022-06-30T10:58:22Z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