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7"/>
  </p:notesMasterIdLst>
  <p:handoutMasterIdLst>
    <p:handoutMasterId r:id="rId28"/>
  </p:handoutMasterIdLst>
  <p:sldIdLst>
    <p:sldId id="354" r:id="rId3"/>
    <p:sldId id="410" r:id="rId4"/>
    <p:sldId id="411" r:id="rId5"/>
    <p:sldId id="412" r:id="rId6"/>
    <p:sldId id="358" r:id="rId7"/>
    <p:sldId id="370" r:id="rId8"/>
    <p:sldId id="374" r:id="rId9"/>
    <p:sldId id="395" r:id="rId10"/>
    <p:sldId id="396" r:id="rId11"/>
    <p:sldId id="392" r:id="rId12"/>
    <p:sldId id="388" r:id="rId13"/>
    <p:sldId id="397" r:id="rId14"/>
    <p:sldId id="408" r:id="rId15"/>
    <p:sldId id="382" r:id="rId16"/>
    <p:sldId id="383" r:id="rId17"/>
    <p:sldId id="350" r:id="rId18"/>
    <p:sldId id="351" r:id="rId19"/>
    <p:sldId id="389" r:id="rId20"/>
    <p:sldId id="407" r:id="rId21"/>
    <p:sldId id="364" r:id="rId22"/>
    <p:sldId id="361" r:id="rId23"/>
    <p:sldId id="352" r:id="rId24"/>
    <p:sldId id="284" r:id="rId25"/>
    <p:sldId id="353"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95EEC2-FBA3-4050-935A-2B74E2E9956D}">
      <dgm:prSet/>
      <dgm:spPr/>
      <dgm:t>
        <a:bodyPr/>
        <a:lstStyle/>
        <a:p>
          <a:r>
            <a:rPr lang="en-IN" b="0" i="0" dirty="0"/>
            <a:t>A pointer can also be used to refer to another pointer function.</a:t>
          </a:r>
          <a:endParaRPr lang="en-IN" dirty="0"/>
        </a:p>
      </dgm:t>
    </dgm:pt>
    <dgm:pt modelId="{B23B6547-19ED-4B0F-81FC-817F03CB178B}" type="parTrans" cxnId="{29DA9CC9-1816-462A-BE5A-EC0571DA1B3B}">
      <dgm:prSet/>
      <dgm:spPr/>
      <dgm:t>
        <a:bodyPr/>
        <a:lstStyle/>
        <a:p>
          <a:endParaRPr lang="en-IN"/>
        </a:p>
      </dgm:t>
    </dgm:pt>
    <dgm:pt modelId="{ED9CB3AD-CDF6-4EC8-BF20-521B2E6D986A}" type="sibTrans" cxnId="{29DA9CC9-1816-462A-BE5A-EC0571DA1B3B}">
      <dgm:prSet/>
      <dgm:spPr/>
      <dgm:t>
        <a:bodyPr/>
        <a:lstStyle/>
        <a:p>
          <a:endParaRPr lang="en-IN"/>
        </a:p>
      </dgm:t>
    </dgm:pt>
    <dgm:pt modelId="{C1FD5A21-896B-4D79-BE1F-2C7B4D412804}">
      <dgm:prSet/>
      <dgm:spPr/>
      <dgm:t>
        <a:bodyPr/>
        <a:lstStyle/>
        <a:p>
          <a:r>
            <a:rPr lang="en-IN" b="0" i="0" dirty="0"/>
            <a:t>POINTER is a variable that stores address of another variable. </a:t>
          </a:r>
          <a:endParaRPr lang="en-IN" dirty="0"/>
        </a:p>
      </dgm:t>
    </dgm:pt>
    <dgm:pt modelId="{069D4E4E-7AB6-4FF7-ABE9-265405EF9BD8}" type="parTrans" cxnId="{340D8D37-4B11-440E-B91F-AFC619BC931F}">
      <dgm:prSet/>
      <dgm:spPr/>
      <dgm:t>
        <a:bodyPr/>
        <a:lstStyle/>
        <a:p>
          <a:endParaRPr lang="en-IN"/>
        </a:p>
      </dgm:t>
    </dgm:pt>
    <dgm:pt modelId="{91065915-5771-4CA9-A5A3-A83E6F9A1D03}" type="sibTrans" cxnId="{340D8D37-4B11-440E-B91F-AFC619BC931F}">
      <dgm:prSet/>
      <dgm:spPr/>
      <dgm:t>
        <a:bodyPr/>
        <a:lstStyle/>
        <a:p>
          <a:endParaRPr lang="en-IN"/>
        </a:p>
      </dgm:t>
    </dgm:pt>
    <dgm:pt modelId="{71AC99FA-5F0E-4E5E-85F8-CE235E2ADC5D}">
      <dgm:prSet/>
      <dgm:spPr/>
      <dgm:t>
        <a:bodyPr/>
        <a:lstStyle/>
        <a:p>
          <a:r>
            <a:rPr lang="en-IN" b="0" i="0" dirty="0"/>
            <a:t>A pointer can be incremented/decremented, i.e., to point to the next/ previous memory location. </a:t>
          </a:r>
          <a:endParaRPr lang="en-IN" dirty="0"/>
        </a:p>
      </dgm:t>
    </dgm:pt>
    <dgm:pt modelId="{FFDB83E4-03E2-432B-8FEA-3D41EC926342}" type="parTrans" cxnId="{F0FCDA8D-3738-4674-93A8-70308C681611}">
      <dgm:prSet/>
      <dgm:spPr/>
      <dgm:t>
        <a:bodyPr/>
        <a:lstStyle/>
        <a:p>
          <a:endParaRPr lang="en-IN"/>
        </a:p>
      </dgm:t>
    </dgm:pt>
    <dgm:pt modelId="{7591503A-7731-4B65-98B9-4F8649B3D75B}" type="sibTrans" cxnId="{F0FCDA8D-3738-4674-93A8-70308C681611}">
      <dgm:prSet/>
      <dgm:spPr/>
      <dgm:t>
        <a:bodyPr/>
        <a:lstStyle/>
        <a:p>
          <a:endParaRPr lang="en-IN"/>
        </a:p>
      </dgm:t>
    </dgm:pt>
    <dgm:pt modelId="{91D3E2DF-D1F6-4907-A3EA-9ED8C8EB6C3A}">
      <dgm:prSet/>
      <dgm:spPr/>
      <dgm:t>
        <a:bodyPr/>
        <a:lstStyle/>
        <a:p>
          <a:r>
            <a:rPr lang="en-IN" b="0" i="0" dirty="0"/>
            <a:t>Memory is accessed efficiently with the pointers.</a:t>
          </a:r>
          <a:endParaRPr lang="en-IN" dirty="0"/>
        </a:p>
      </dgm:t>
    </dgm:pt>
    <dgm:pt modelId="{E8A40DA6-801C-45FA-B1E0-43106335E016}" type="parTrans" cxnId="{9D631FFB-E951-4E68-9074-02036DA5C241}">
      <dgm:prSet/>
      <dgm:spPr/>
      <dgm:t>
        <a:bodyPr/>
        <a:lstStyle/>
        <a:p>
          <a:endParaRPr lang="en-IN"/>
        </a:p>
      </dgm:t>
    </dgm:pt>
    <dgm:pt modelId="{CD446FA2-660B-48FB-BD63-2CF5E614AB37}" type="sibTrans" cxnId="{9D631FFB-E951-4E68-9074-02036DA5C241}">
      <dgm:prSet/>
      <dgm:spPr/>
      <dgm:t>
        <a:bodyPr/>
        <a:lstStyle/>
        <a:p>
          <a:endParaRPr lang="en-IN"/>
        </a:p>
      </dgm:t>
    </dgm:pt>
    <dgm:pt modelId="{27F14304-BC7D-4C74-87DF-2548E63C883A}">
      <dgm:prSet/>
      <dgm:spPr/>
      <dgm:t>
        <a:bodyPr/>
        <a:lstStyle/>
        <a:p>
          <a:r>
            <a:rPr lang="en-IN" b="0" i="0" dirty="0"/>
            <a:t>The purpose of pointer is to save memory space and achieve faster execution time.</a:t>
          </a:r>
          <a:endParaRPr lang="en-IN" dirty="0"/>
        </a:p>
      </dgm:t>
    </dgm:pt>
    <dgm:pt modelId="{2603FF77-7555-45B5-9C33-627C8454F1F3}" type="parTrans" cxnId="{0645D799-A320-4248-BB87-D8896F8FCB83}">
      <dgm:prSet/>
      <dgm:spPr/>
      <dgm:t>
        <a:bodyPr/>
        <a:lstStyle/>
        <a:p>
          <a:endParaRPr lang="en-IN"/>
        </a:p>
      </dgm:t>
    </dgm:pt>
    <dgm:pt modelId="{D4CEF371-0B7F-4477-A0AF-1135EEE7D70E}" type="sibTrans" cxnId="{0645D799-A320-4248-BB87-D8896F8FCB83}">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41292970-F9DD-441E-BAEB-380663E4D2C4}" type="pres">
      <dgm:prSet presAssocID="{C1FD5A21-896B-4D79-BE1F-2C7B4D412804}" presName="node" presStyleLbl="node1" presStyleIdx="0" presStyleCnt="5">
        <dgm:presLayoutVars>
          <dgm:bulletEnabled val="1"/>
        </dgm:presLayoutVars>
      </dgm:prSet>
      <dgm:spPr/>
      <dgm:t>
        <a:bodyPr/>
        <a:lstStyle/>
        <a:p>
          <a:endParaRPr lang="en-US"/>
        </a:p>
      </dgm:t>
    </dgm:pt>
    <dgm:pt modelId="{1FD9D588-04B2-4865-9712-FCABE9851784}" type="pres">
      <dgm:prSet presAssocID="{91065915-5771-4CA9-A5A3-A83E6F9A1D03}" presName="sibTrans" presStyleCnt="0"/>
      <dgm:spPr/>
    </dgm:pt>
    <dgm:pt modelId="{0F2235BC-161E-4012-876B-116AE560118A}" type="pres">
      <dgm:prSet presAssocID="{7295EEC2-FBA3-4050-935A-2B74E2E9956D}" presName="node" presStyleLbl="node1" presStyleIdx="1" presStyleCnt="5">
        <dgm:presLayoutVars>
          <dgm:bulletEnabled val="1"/>
        </dgm:presLayoutVars>
      </dgm:prSet>
      <dgm:spPr/>
      <dgm:t>
        <a:bodyPr/>
        <a:lstStyle/>
        <a:p>
          <a:endParaRPr lang="en-US"/>
        </a:p>
      </dgm:t>
    </dgm:pt>
    <dgm:pt modelId="{D6994BE4-570F-47F9-A06C-DADB0F7D8BDA}" type="pres">
      <dgm:prSet presAssocID="{ED9CB3AD-CDF6-4EC8-BF20-521B2E6D986A}" presName="sibTrans" presStyleCnt="0"/>
      <dgm:spPr/>
    </dgm:pt>
    <dgm:pt modelId="{1816216F-2439-45B6-AA12-2F5AED94FE7F}" type="pres">
      <dgm:prSet presAssocID="{71AC99FA-5F0E-4E5E-85F8-CE235E2ADC5D}" presName="node" presStyleLbl="node1" presStyleIdx="2" presStyleCnt="5">
        <dgm:presLayoutVars>
          <dgm:bulletEnabled val="1"/>
        </dgm:presLayoutVars>
      </dgm:prSet>
      <dgm:spPr/>
      <dgm:t>
        <a:bodyPr/>
        <a:lstStyle/>
        <a:p>
          <a:endParaRPr lang="en-US"/>
        </a:p>
      </dgm:t>
    </dgm:pt>
    <dgm:pt modelId="{1D6F2579-5CED-4646-9215-837B33A18955}" type="pres">
      <dgm:prSet presAssocID="{7591503A-7731-4B65-98B9-4F8649B3D75B}" presName="sibTrans" presStyleCnt="0"/>
      <dgm:spPr/>
    </dgm:pt>
    <dgm:pt modelId="{5577C38B-1AD0-44CA-BD09-5E85CC654899}" type="pres">
      <dgm:prSet presAssocID="{27F14304-BC7D-4C74-87DF-2548E63C883A}" presName="node" presStyleLbl="node1" presStyleIdx="3" presStyleCnt="5">
        <dgm:presLayoutVars>
          <dgm:bulletEnabled val="1"/>
        </dgm:presLayoutVars>
      </dgm:prSet>
      <dgm:spPr/>
      <dgm:t>
        <a:bodyPr/>
        <a:lstStyle/>
        <a:p>
          <a:endParaRPr lang="en-US"/>
        </a:p>
      </dgm:t>
    </dgm:pt>
    <dgm:pt modelId="{F6745B9F-7112-41C4-87AF-A33AD42542C7}" type="pres">
      <dgm:prSet presAssocID="{D4CEF371-0B7F-4477-A0AF-1135EEE7D70E}" presName="sibTrans" presStyleCnt="0"/>
      <dgm:spPr/>
    </dgm:pt>
    <dgm:pt modelId="{CFA59CC9-D96D-4D47-958B-A209C04486D4}" type="pres">
      <dgm:prSet presAssocID="{91D3E2DF-D1F6-4907-A3EA-9ED8C8EB6C3A}" presName="node" presStyleLbl="node1" presStyleIdx="4" presStyleCnt="5">
        <dgm:presLayoutVars>
          <dgm:bulletEnabled val="1"/>
        </dgm:presLayoutVars>
      </dgm:prSet>
      <dgm:spPr/>
      <dgm:t>
        <a:bodyPr/>
        <a:lstStyle/>
        <a:p>
          <a:endParaRPr lang="en-US"/>
        </a:p>
      </dgm:t>
    </dgm:pt>
  </dgm:ptLst>
  <dgm:cxnLst>
    <dgm:cxn modelId="{29DA9CC9-1816-462A-BE5A-EC0571DA1B3B}" srcId="{A30D818A-DE61-492C-9F49-4330F19690E3}" destId="{7295EEC2-FBA3-4050-935A-2B74E2E9956D}" srcOrd="1" destOrd="0" parTransId="{B23B6547-19ED-4B0F-81FC-817F03CB178B}" sibTransId="{ED9CB3AD-CDF6-4EC8-BF20-521B2E6D986A}"/>
    <dgm:cxn modelId="{340D8D37-4B11-440E-B91F-AFC619BC931F}" srcId="{A30D818A-DE61-492C-9F49-4330F19690E3}" destId="{C1FD5A21-896B-4D79-BE1F-2C7B4D412804}" srcOrd="0" destOrd="0" parTransId="{069D4E4E-7AB6-4FF7-ABE9-265405EF9BD8}" sibTransId="{91065915-5771-4CA9-A5A3-A83E6F9A1D03}"/>
    <dgm:cxn modelId="{D00252CB-9D61-4788-A959-DB99FAB8CBDB}" type="presOf" srcId="{A30D818A-DE61-492C-9F49-4330F19690E3}" destId="{097EF926-1259-452F-A448-711C22076917}" srcOrd="0" destOrd="0" presId="urn:microsoft.com/office/officeart/2005/8/layout/default"/>
    <dgm:cxn modelId="{9D631FFB-E951-4E68-9074-02036DA5C241}" srcId="{A30D818A-DE61-492C-9F49-4330F19690E3}" destId="{91D3E2DF-D1F6-4907-A3EA-9ED8C8EB6C3A}" srcOrd="4" destOrd="0" parTransId="{E8A40DA6-801C-45FA-B1E0-43106335E016}" sibTransId="{CD446FA2-660B-48FB-BD63-2CF5E614AB37}"/>
    <dgm:cxn modelId="{6696A38E-82EE-46F4-98D3-93608C36D26B}" type="presOf" srcId="{27F14304-BC7D-4C74-87DF-2548E63C883A}" destId="{5577C38B-1AD0-44CA-BD09-5E85CC654899}" srcOrd="0" destOrd="0" presId="urn:microsoft.com/office/officeart/2005/8/layout/default"/>
    <dgm:cxn modelId="{9677DC78-F385-4654-99DB-1D7DA86D4EDA}" type="presOf" srcId="{C1FD5A21-896B-4D79-BE1F-2C7B4D412804}" destId="{41292970-F9DD-441E-BAEB-380663E4D2C4}" srcOrd="0" destOrd="0" presId="urn:microsoft.com/office/officeart/2005/8/layout/default"/>
    <dgm:cxn modelId="{90AA139E-CDD4-477E-97EB-991E0EE6C03D}" type="presOf" srcId="{7295EEC2-FBA3-4050-935A-2B74E2E9956D}" destId="{0F2235BC-161E-4012-876B-116AE560118A}" srcOrd="0" destOrd="0" presId="urn:microsoft.com/office/officeart/2005/8/layout/default"/>
    <dgm:cxn modelId="{952CA632-8BB8-4C3F-92C4-67606D2D83CF}" type="presOf" srcId="{71AC99FA-5F0E-4E5E-85F8-CE235E2ADC5D}" destId="{1816216F-2439-45B6-AA12-2F5AED94FE7F}" srcOrd="0" destOrd="0" presId="urn:microsoft.com/office/officeart/2005/8/layout/default"/>
    <dgm:cxn modelId="{0645D799-A320-4248-BB87-D8896F8FCB83}" srcId="{A30D818A-DE61-492C-9F49-4330F19690E3}" destId="{27F14304-BC7D-4C74-87DF-2548E63C883A}" srcOrd="3" destOrd="0" parTransId="{2603FF77-7555-45B5-9C33-627C8454F1F3}" sibTransId="{D4CEF371-0B7F-4477-A0AF-1135EEE7D70E}"/>
    <dgm:cxn modelId="{F0FCDA8D-3738-4674-93A8-70308C681611}" srcId="{A30D818A-DE61-492C-9F49-4330F19690E3}" destId="{71AC99FA-5F0E-4E5E-85F8-CE235E2ADC5D}" srcOrd="2" destOrd="0" parTransId="{FFDB83E4-03E2-432B-8FEA-3D41EC926342}" sibTransId="{7591503A-7731-4B65-98B9-4F8649B3D75B}"/>
    <dgm:cxn modelId="{FBF1DF1A-7D4E-45A2-885F-C929420EC7E5}" type="presOf" srcId="{91D3E2DF-D1F6-4907-A3EA-9ED8C8EB6C3A}" destId="{CFA59CC9-D96D-4D47-958B-A209C04486D4}" srcOrd="0" destOrd="0" presId="urn:microsoft.com/office/officeart/2005/8/layout/default"/>
    <dgm:cxn modelId="{3A56FD87-5179-44CD-9217-DF95800F9661}" type="presParOf" srcId="{097EF926-1259-452F-A448-711C22076917}" destId="{41292970-F9DD-441E-BAEB-380663E4D2C4}" srcOrd="0" destOrd="0" presId="urn:microsoft.com/office/officeart/2005/8/layout/default"/>
    <dgm:cxn modelId="{874BD574-6BC8-4FC6-B901-843A9A069823}" type="presParOf" srcId="{097EF926-1259-452F-A448-711C22076917}" destId="{1FD9D588-04B2-4865-9712-FCABE9851784}" srcOrd="1" destOrd="0" presId="urn:microsoft.com/office/officeart/2005/8/layout/default"/>
    <dgm:cxn modelId="{602B5DD5-CC0D-4974-9418-DA91DEABA256}" type="presParOf" srcId="{097EF926-1259-452F-A448-711C22076917}" destId="{0F2235BC-161E-4012-876B-116AE560118A}" srcOrd="2" destOrd="0" presId="urn:microsoft.com/office/officeart/2005/8/layout/default"/>
    <dgm:cxn modelId="{2AE6DE7A-66B4-4177-A06F-6E4E114A226F}" type="presParOf" srcId="{097EF926-1259-452F-A448-711C22076917}" destId="{D6994BE4-570F-47F9-A06C-DADB0F7D8BDA}" srcOrd="3" destOrd="0" presId="urn:microsoft.com/office/officeart/2005/8/layout/default"/>
    <dgm:cxn modelId="{AC6843DF-2953-42FE-9104-E93A33013077}" type="presParOf" srcId="{097EF926-1259-452F-A448-711C22076917}" destId="{1816216F-2439-45B6-AA12-2F5AED94FE7F}" srcOrd="4" destOrd="0" presId="urn:microsoft.com/office/officeart/2005/8/layout/default"/>
    <dgm:cxn modelId="{1852FDC5-55B0-452D-940B-DDF59D8A81A6}" type="presParOf" srcId="{097EF926-1259-452F-A448-711C22076917}" destId="{1D6F2579-5CED-4646-9215-837B33A18955}" srcOrd="5" destOrd="0" presId="urn:microsoft.com/office/officeart/2005/8/layout/default"/>
    <dgm:cxn modelId="{69DD6F51-99C4-4624-AB2A-D06C09978BBB}" type="presParOf" srcId="{097EF926-1259-452F-A448-711C22076917}" destId="{5577C38B-1AD0-44CA-BD09-5E85CC654899}" srcOrd="6" destOrd="0" presId="urn:microsoft.com/office/officeart/2005/8/layout/default"/>
    <dgm:cxn modelId="{D2A0B5BA-A40D-412D-873E-63D8EDD96C9F}" type="presParOf" srcId="{097EF926-1259-452F-A448-711C22076917}" destId="{F6745B9F-7112-41C4-87AF-A33AD42542C7}" srcOrd="7" destOrd="0" presId="urn:microsoft.com/office/officeart/2005/8/layout/default"/>
    <dgm:cxn modelId="{EBD921EC-3428-4241-B8F6-702CA5D22853}" type="presParOf" srcId="{097EF926-1259-452F-A448-711C22076917}" destId="{CFA59CC9-D96D-4D47-958B-A209C04486D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92970-F9DD-441E-BAEB-380663E4D2C4}">
      <dsp:nvSpPr>
        <dsp:cNvPr id="0" name=""/>
        <dsp:cNvSpPr/>
      </dsp:nvSpPr>
      <dsp:spPr>
        <a:xfrm>
          <a:off x="0" y="902065"/>
          <a:ext cx="2780411" cy="166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0" kern="1200" dirty="0"/>
            <a:t>POINTER is a variable that stores address of another variable. </a:t>
          </a:r>
          <a:endParaRPr lang="en-IN" sz="1800" kern="1200" dirty="0"/>
        </a:p>
      </dsp:txBody>
      <dsp:txXfrm>
        <a:off x="0" y="902065"/>
        <a:ext cx="2780411" cy="1668246"/>
      </dsp:txXfrm>
    </dsp:sp>
    <dsp:sp modelId="{0F2235BC-161E-4012-876B-116AE560118A}">
      <dsp:nvSpPr>
        <dsp:cNvPr id="0" name=""/>
        <dsp:cNvSpPr/>
      </dsp:nvSpPr>
      <dsp:spPr>
        <a:xfrm>
          <a:off x="3058452" y="902065"/>
          <a:ext cx="2780411" cy="166824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0" kern="1200" dirty="0"/>
            <a:t>A pointer can also be used to refer to another pointer function.</a:t>
          </a:r>
          <a:endParaRPr lang="en-IN" sz="1800" kern="1200" dirty="0"/>
        </a:p>
      </dsp:txBody>
      <dsp:txXfrm>
        <a:off x="3058452" y="902065"/>
        <a:ext cx="2780411" cy="1668246"/>
      </dsp:txXfrm>
    </dsp:sp>
    <dsp:sp modelId="{1816216F-2439-45B6-AA12-2F5AED94FE7F}">
      <dsp:nvSpPr>
        <dsp:cNvPr id="0" name=""/>
        <dsp:cNvSpPr/>
      </dsp:nvSpPr>
      <dsp:spPr>
        <a:xfrm>
          <a:off x="6116905" y="902065"/>
          <a:ext cx="2780411" cy="16682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0" kern="1200" dirty="0"/>
            <a:t>A pointer can be incremented/decremented, i.e., to point to the next/ previous memory location. </a:t>
          </a:r>
          <a:endParaRPr lang="en-IN" sz="1800" kern="1200" dirty="0"/>
        </a:p>
      </dsp:txBody>
      <dsp:txXfrm>
        <a:off x="6116905" y="902065"/>
        <a:ext cx="2780411" cy="1668246"/>
      </dsp:txXfrm>
    </dsp:sp>
    <dsp:sp modelId="{5577C38B-1AD0-44CA-BD09-5E85CC654899}">
      <dsp:nvSpPr>
        <dsp:cNvPr id="0" name=""/>
        <dsp:cNvSpPr/>
      </dsp:nvSpPr>
      <dsp:spPr>
        <a:xfrm>
          <a:off x="1529226" y="2848354"/>
          <a:ext cx="2780411" cy="16682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0" kern="1200" dirty="0"/>
            <a:t>The purpose of pointer is to save memory space and achieve faster execution time.</a:t>
          </a:r>
          <a:endParaRPr lang="en-IN" sz="1800" kern="1200" dirty="0"/>
        </a:p>
      </dsp:txBody>
      <dsp:txXfrm>
        <a:off x="1529226" y="2848354"/>
        <a:ext cx="2780411" cy="1668246"/>
      </dsp:txXfrm>
    </dsp:sp>
    <dsp:sp modelId="{CFA59CC9-D96D-4D47-958B-A209C04486D4}">
      <dsp:nvSpPr>
        <dsp:cNvPr id="0" name=""/>
        <dsp:cNvSpPr/>
      </dsp:nvSpPr>
      <dsp:spPr>
        <a:xfrm>
          <a:off x="4587679" y="2848354"/>
          <a:ext cx="2780411" cy="16682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0" kern="1200" dirty="0"/>
            <a:t>Memory is accessed efficiently with the pointers.</a:t>
          </a:r>
          <a:endParaRPr lang="en-IN" sz="1800" kern="1200" dirty="0"/>
        </a:p>
      </dsp:txBody>
      <dsp:txXfrm>
        <a:off x="4587679" y="2848354"/>
        <a:ext cx="2780411" cy="16682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6020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260462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35528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3798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8422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958699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263157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346008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189074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76585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97606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features-and-use-of-pointers-in-c-c/" TargetMode="External"/><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qcWQ1AmmNWI&amp;t=193s" TargetMode="External"/><Relationship Id="rId5" Type="http://schemas.openxmlformats.org/officeDocument/2006/relationships/hyperlink" Target="https://www.youtube.com/watch?v=sY-s7O0FiYE&amp;t=3s" TargetMode="External"/><Relationship Id="rId4" Type="http://schemas.openxmlformats.org/officeDocument/2006/relationships/hyperlink" Target="https://www.guru99.com/c-pointers.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double-pointer-pointer-pointer-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Pointers: Basics</a:t>
            </a:r>
            <a:endParaRPr lang="en-US" sz="1600" dirty="0">
              <a:latin typeface="Raleway ExtraBold" pitchFamily="34" charset="-52"/>
            </a:endParaRPr>
          </a:p>
        </p:txBody>
      </p:sp>
      <p:sp>
        <p:nvSpPr>
          <p:cNvPr id="15" name="TextBox 14"/>
          <p:cNvSpPr txBox="1">
            <a:spLocks noChangeArrowheads="1"/>
          </p:cNvSpPr>
          <p:nvPr/>
        </p:nvSpPr>
        <p:spPr bwMode="auto">
          <a:xfrm>
            <a:off x="1128870" y="1388820"/>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a:t>
            </a:r>
            <a:r>
              <a:rPr lang="en-US" sz="2800" dirty="0">
                <a:latin typeface="Times New Roman" panose="02020603050405020304" pitchFamily="18" charset="0"/>
                <a:ea typeface="Calibri" panose="020F0502020204030204" pitchFamily="34" charset="0"/>
                <a:cs typeface="Times New Roman" panose="02020603050405020304" pitchFamily="18" charset="0"/>
              </a:rPr>
              <a:t>: Introduction to Problem Solving</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p>
          <a:p>
            <a:pPr lvl="0" algn="ctr" defTabSz="622300">
              <a:lnSpc>
                <a:spcPct val="90000"/>
              </a:lnSpc>
              <a:spcBef>
                <a:spcPct val="0"/>
              </a:spcBef>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10CC-5521-4C44-AF24-6D5D6803F480}"/>
              </a:ext>
            </a:extLst>
          </p:cNvPr>
          <p:cNvSpPr>
            <a:spLocks noGrp="1"/>
          </p:cNvSpPr>
          <p:nvPr>
            <p:ph type="title"/>
          </p:nvPr>
        </p:nvSpPr>
        <p:spPr/>
        <p:txBody>
          <a:bodyPr/>
          <a:lstStyle/>
          <a:p>
            <a:r>
              <a:rPr lang="en-IN" b="1" dirty="0">
                <a:solidFill>
                  <a:srgbClr val="FF0000"/>
                </a:solidFill>
              </a:rPr>
              <a:t>Operators used with Pointers</a:t>
            </a:r>
          </a:p>
        </p:txBody>
      </p:sp>
      <p:sp>
        <p:nvSpPr>
          <p:cNvPr id="4" name="Slide Number Placeholder 3">
            <a:extLst>
              <a:ext uri="{FF2B5EF4-FFF2-40B4-BE49-F238E27FC236}">
                <a16:creationId xmlns:a16="http://schemas.microsoft.com/office/drawing/2014/main" id="{8F1639AC-E023-45A3-A308-620015A13737}"/>
              </a:ext>
            </a:extLst>
          </p:cNvPr>
          <p:cNvSpPr>
            <a:spLocks noGrp="1"/>
          </p:cNvSpPr>
          <p:nvPr>
            <p:ph type="sldNum" sz="quarter" idx="12"/>
          </p:nvPr>
        </p:nvSpPr>
        <p:spPr/>
        <p:txBody>
          <a:bodyPr/>
          <a:lstStyle/>
          <a:p>
            <a:fld id="{BDCDBBEF-AA6C-4BA6-85B2-A17D7F280E38}" type="slidenum">
              <a:rPr lang="en-US" smtClean="0"/>
              <a:pPr/>
              <a:t>10</a:t>
            </a:fld>
            <a:endParaRPr lang="en-US"/>
          </a:p>
        </p:txBody>
      </p:sp>
      <p:graphicFrame>
        <p:nvGraphicFramePr>
          <p:cNvPr id="5" name="Table 4">
            <a:extLst>
              <a:ext uri="{FF2B5EF4-FFF2-40B4-BE49-F238E27FC236}">
                <a16:creationId xmlns:a16="http://schemas.microsoft.com/office/drawing/2014/main" id="{3DBF1310-CEE9-4705-8FB1-865C46334263}"/>
              </a:ext>
            </a:extLst>
          </p:cNvPr>
          <p:cNvGraphicFramePr>
            <a:graphicFrameLocks noGrp="1"/>
          </p:cNvGraphicFramePr>
          <p:nvPr>
            <p:extLst>
              <p:ext uri="{D42A27DB-BD31-4B8C-83A1-F6EECF244321}">
                <p14:modId xmlns:p14="http://schemas.microsoft.com/office/powerpoint/2010/main" val="1007636534"/>
              </p:ext>
            </p:extLst>
          </p:nvPr>
        </p:nvGraphicFramePr>
        <p:xfrm>
          <a:off x="958787" y="1837678"/>
          <a:ext cx="9445842" cy="3932807"/>
        </p:xfrm>
        <a:graphic>
          <a:graphicData uri="http://schemas.openxmlformats.org/drawingml/2006/table">
            <a:tbl>
              <a:tblPr/>
              <a:tblGrid>
                <a:gridCol w="4722921">
                  <a:extLst>
                    <a:ext uri="{9D8B030D-6E8A-4147-A177-3AD203B41FA5}">
                      <a16:colId xmlns:a16="http://schemas.microsoft.com/office/drawing/2014/main" val="1013348596"/>
                    </a:ext>
                  </a:extLst>
                </a:gridCol>
                <a:gridCol w="4722921">
                  <a:extLst>
                    <a:ext uri="{9D8B030D-6E8A-4147-A177-3AD203B41FA5}">
                      <a16:colId xmlns:a16="http://schemas.microsoft.com/office/drawing/2014/main" val="1183554014"/>
                    </a:ext>
                  </a:extLst>
                </a:gridCol>
              </a:tblGrid>
              <a:tr h="681687">
                <a:tc>
                  <a:txBody>
                    <a:bodyPr/>
                    <a:lstStyle/>
                    <a:p>
                      <a:pPr algn="l" fontAlgn="t"/>
                      <a:r>
                        <a:rPr lang="en-IN" b="1" dirty="0">
                          <a:effectLst/>
                        </a:rPr>
                        <a:t>Operator</a:t>
                      </a:r>
                      <a:endParaRPr lang="en-IN" dirty="0">
                        <a:effectLst/>
                      </a:endParaRPr>
                    </a:p>
                  </a:txBody>
                  <a:tcPr marL="60960" marR="60960" marT="60960" marB="60960">
                    <a:lnL w="12700" cap="flat" cmpd="sng" algn="ctr">
                      <a:solidFill>
                        <a:srgbClr val="581B13"/>
                      </a:solidFill>
                      <a:prstDash val="solid"/>
                      <a:round/>
                      <a:headEnd type="none" w="med" len="med"/>
                      <a:tailEnd type="none" w="med" len="med"/>
                    </a:lnL>
                    <a:lnR w="12700" cap="flat" cmpd="sng" algn="ctr">
                      <a:solidFill>
                        <a:srgbClr val="F8261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1">
                          <a:effectLst/>
                        </a:rPr>
                        <a:t>Meaning</a:t>
                      </a:r>
                      <a:endParaRPr lang="en-IN">
                        <a:effectLst/>
                      </a:endParaRPr>
                    </a:p>
                  </a:txBody>
                  <a:tcPr marL="60960" marR="60960" marT="60960" marB="60960">
                    <a:lnL w="12700" cap="flat" cmpd="sng" algn="ctr">
                      <a:solidFill>
                        <a:srgbClr val="F82613"/>
                      </a:solidFill>
                      <a:prstDash val="solid"/>
                      <a:round/>
                      <a:headEnd type="none" w="med" len="med"/>
                      <a:tailEnd type="none" w="med" len="med"/>
                    </a:lnL>
                    <a:lnR w="12700" cap="flat" cmpd="sng" algn="ctr">
                      <a:solidFill>
                        <a:srgbClr val="581B1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455550405"/>
                  </a:ext>
                </a:extLst>
              </a:tr>
              <a:tr h="2097497">
                <a:tc>
                  <a:txBody>
                    <a:bodyPr/>
                    <a:lstStyle/>
                    <a:p>
                      <a:pPr algn="l" fontAlgn="t"/>
                      <a:r>
                        <a:rPr lang="en-IN">
                          <a:effectLst/>
                        </a:rPr>
                        <a:t>*</a:t>
                      </a:r>
                    </a:p>
                  </a:txBody>
                  <a:tcPr marL="60960" marR="60960" marT="60960" marB="60960">
                    <a:lnL w="12700" cap="flat" cmpd="sng" algn="ctr">
                      <a:solidFill>
                        <a:srgbClr val="402D13"/>
                      </a:solidFill>
                      <a:prstDash val="solid"/>
                      <a:round/>
                      <a:headEnd type="none" w="med" len="med"/>
                      <a:tailEnd type="none" w="med" len="med"/>
                    </a:lnL>
                    <a:lnR w="12700" cap="flat" cmpd="sng" algn="ctr">
                      <a:solidFill>
                        <a:srgbClr val="402D1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buFont typeface="+mj-lt"/>
                        <a:buAutoNum type="arabicPeriod"/>
                      </a:pPr>
                      <a:r>
                        <a:rPr lang="en-IN">
                          <a:effectLst/>
                        </a:rPr>
                        <a:t>Serves 2 purposeDeclaration of a pointer</a:t>
                      </a:r>
                    </a:p>
                    <a:p>
                      <a:pPr algn="l" fontAlgn="t">
                        <a:buFont typeface="+mj-lt"/>
                        <a:buAutoNum type="arabicPeriod"/>
                      </a:pPr>
                      <a:r>
                        <a:rPr lang="en-IN">
                          <a:effectLst/>
                        </a:rPr>
                        <a:t>Returns the value of the referenced variable</a:t>
                      </a:r>
                    </a:p>
                  </a:txBody>
                  <a:tcPr marL="60960" marR="60960" marT="60960" marB="60960">
                    <a:lnL w="12700" cap="flat" cmpd="sng" algn="ctr">
                      <a:solidFill>
                        <a:srgbClr val="402D13"/>
                      </a:solidFill>
                      <a:prstDash val="solid"/>
                      <a:round/>
                      <a:headEnd type="none" w="med" len="med"/>
                      <a:tailEnd type="none" w="med" len="med"/>
                    </a:lnL>
                    <a:lnR w="12700" cap="flat" cmpd="sng" algn="ctr">
                      <a:solidFill>
                        <a:srgbClr val="181C1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836273"/>
                  </a:ext>
                </a:extLst>
              </a:tr>
              <a:tr h="1153623">
                <a:tc>
                  <a:txBody>
                    <a:bodyPr/>
                    <a:lstStyle/>
                    <a:p>
                      <a:pPr algn="l" fontAlgn="t"/>
                      <a:r>
                        <a:rPr lang="en-IN">
                          <a:effectLst/>
                        </a:rPr>
                        <a:t>&amp;</a:t>
                      </a:r>
                    </a:p>
                  </a:txBody>
                  <a:tcPr marL="60960" marR="60960" marT="60960" marB="60960">
                    <a:lnL w="12700" cap="flat" cmpd="sng" algn="ctr">
                      <a:solidFill>
                        <a:srgbClr val="303413"/>
                      </a:solidFill>
                      <a:prstDash val="solid"/>
                      <a:round/>
                      <a:headEnd type="none" w="med" len="med"/>
                      <a:tailEnd type="none" w="med" len="med"/>
                    </a:lnL>
                    <a:lnR w="12700" cap="flat" cmpd="sng" algn="ctr">
                      <a:solidFill>
                        <a:srgbClr val="D8311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83113"/>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IN" dirty="0">
                          <a:effectLst/>
                        </a:rPr>
                        <a:t>Serves only 1 purpose </a:t>
                      </a:r>
                    </a:p>
                    <a:p>
                      <a:pPr algn="l" fontAlgn="t">
                        <a:buFont typeface="Arial" panose="020B0604020202020204" pitchFamily="34" charset="0"/>
                        <a:buChar char="•"/>
                      </a:pPr>
                      <a:r>
                        <a:rPr lang="en-IN" dirty="0">
                          <a:effectLst/>
                        </a:rPr>
                        <a:t>Returns the address of a variable</a:t>
                      </a:r>
                    </a:p>
                  </a:txBody>
                  <a:tcPr marL="60960" marR="60960" marT="60960" marB="60960">
                    <a:lnL w="12700" cap="flat" cmpd="sng" algn="ctr">
                      <a:solidFill>
                        <a:srgbClr val="D83113"/>
                      </a:solidFill>
                      <a:prstDash val="solid"/>
                      <a:round/>
                      <a:headEnd type="none" w="med" len="med"/>
                      <a:tailEnd type="none" w="med" len="med"/>
                    </a:lnL>
                    <a:lnR w="12700" cap="flat" cmpd="sng" algn="ctr">
                      <a:solidFill>
                        <a:srgbClr val="482E1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303413"/>
                      </a:solidFill>
                      <a:prstDash val="solid"/>
                      <a:round/>
                      <a:headEnd type="none" w="med" len="med"/>
                      <a:tailEnd type="none" w="med" len="med"/>
                    </a:lnB>
                    <a:solidFill>
                      <a:srgbClr val="F9F9F9"/>
                    </a:solidFill>
                  </a:tcPr>
                </a:tc>
                <a:extLst>
                  <a:ext uri="{0D108BD9-81ED-4DB2-BD59-A6C34878D82A}">
                    <a16:rowId xmlns:a16="http://schemas.microsoft.com/office/drawing/2014/main" val="2713974447"/>
                  </a:ext>
                </a:extLst>
              </a:tr>
            </a:tbl>
          </a:graphicData>
        </a:graphic>
      </p:graphicFrame>
    </p:spTree>
    <p:extLst>
      <p:ext uri="{BB962C8B-B14F-4D97-AF65-F5344CB8AC3E}">
        <p14:creationId xmlns:p14="http://schemas.microsoft.com/office/powerpoint/2010/main" val="4958178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1DB5-224A-4DE2-9B99-43AF5EA6EC9F}"/>
              </a:ext>
            </a:extLst>
          </p:cNvPr>
          <p:cNvSpPr>
            <a:spLocks noGrp="1"/>
          </p:cNvSpPr>
          <p:nvPr>
            <p:ph type="title"/>
          </p:nvPr>
        </p:nvSpPr>
        <p:spPr/>
        <p:txBody>
          <a:bodyPr/>
          <a:lstStyle/>
          <a:p>
            <a:r>
              <a:rPr lang="en-IN" b="1" dirty="0">
                <a:solidFill>
                  <a:srgbClr val="FF0000"/>
                </a:solidFill>
              </a:rPr>
              <a:t>Types of a pointer</a:t>
            </a:r>
          </a:p>
        </p:txBody>
      </p:sp>
      <p:sp>
        <p:nvSpPr>
          <p:cNvPr id="3" name="Content Placeholder 2">
            <a:extLst>
              <a:ext uri="{FF2B5EF4-FFF2-40B4-BE49-F238E27FC236}">
                <a16:creationId xmlns:a16="http://schemas.microsoft.com/office/drawing/2014/main" id="{F3582064-320D-4CA9-AD2A-077CC84C8A11}"/>
              </a:ext>
            </a:extLst>
          </p:cNvPr>
          <p:cNvSpPr>
            <a:spLocks noGrp="1"/>
          </p:cNvSpPr>
          <p:nvPr>
            <p:ph idx="1"/>
          </p:nvPr>
        </p:nvSpPr>
        <p:spPr/>
        <p:txBody>
          <a:bodyPr>
            <a:normAutofit lnSpcReduction="10000"/>
          </a:bodyPr>
          <a:lstStyle/>
          <a:p>
            <a:pPr marL="457200" indent="-457200" algn="just">
              <a:buFont typeface="+mj-lt"/>
              <a:buAutoNum type="arabicPeriod"/>
            </a:pPr>
            <a:r>
              <a:rPr lang="en-IN" sz="2000" b="1" dirty="0"/>
              <a:t>Null pointer</a:t>
            </a:r>
          </a:p>
          <a:p>
            <a:pPr marL="0" indent="0" algn="just">
              <a:buNone/>
            </a:pPr>
            <a:r>
              <a:rPr lang="en-IN" sz="2000" dirty="0"/>
              <a:t>We can create a null pointer by assigning null value during the pointer declaration. This method is useful when you do not have any address assigned to the pointer. A null pointer always contains value 0.</a:t>
            </a:r>
          </a:p>
          <a:p>
            <a:pPr marL="0" indent="0" algn="just">
              <a:buNone/>
            </a:pPr>
            <a:r>
              <a:rPr lang="en-IN" sz="2000" b="1" dirty="0"/>
              <a:t>Following program illustrates the use of a null pointer:</a:t>
            </a:r>
          </a:p>
          <a:p>
            <a:pPr marL="457200" lvl="1" indent="0" algn="just">
              <a:buNone/>
            </a:pPr>
            <a:r>
              <a:rPr lang="en-IN" sz="1600" dirty="0"/>
              <a:t>#include &lt;</a:t>
            </a:r>
            <a:r>
              <a:rPr lang="en-IN" sz="1600" dirty="0" err="1"/>
              <a:t>stdio.h</a:t>
            </a:r>
            <a:r>
              <a:rPr lang="en-IN" sz="1600" dirty="0"/>
              <a:t>&gt;</a:t>
            </a:r>
          </a:p>
          <a:p>
            <a:pPr marL="457200" lvl="1" indent="0" algn="just">
              <a:buNone/>
            </a:pPr>
            <a:r>
              <a:rPr lang="en-IN" sz="1600" dirty="0"/>
              <a:t>int main()</a:t>
            </a:r>
          </a:p>
          <a:p>
            <a:pPr marL="457200" lvl="1" indent="0" algn="just">
              <a:buNone/>
            </a:pPr>
            <a:r>
              <a:rPr lang="en-IN" sz="1600" dirty="0"/>
              <a:t>{</a:t>
            </a:r>
          </a:p>
          <a:p>
            <a:pPr marL="457200" lvl="1" indent="0" algn="just">
              <a:buNone/>
            </a:pPr>
            <a:r>
              <a:rPr lang="en-IN" sz="1600" dirty="0"/>
              <a:t>	int *p = NULL; 	//null pointer</a:t>
            </a:r>
          </a:p>
          <a:p>
            <a:pPr marL="457200" lvl="1" indent="0" algn="just">
              <a:buNone/>
            </a:pPr>
            <a:r>
              <a:rPr lang="en-IN" sz="1600" dirty="0"/>
              <a:t>	</a:t>
            </a:r>
            <a:r>
              <a:rPr lang="en-IN" sz="1600" dirty="0" err="1"/>
              <a:t>printf</a:t>
            </a:r>
            <a:r>
              <a:rPr lang="en-IN" sz="1600" dirty="0"/>
              <a:t>(“The value inside variable p is:\</a:t>
            </a:r>
            <a:r>
              <a:rPr lang="en-IN" sz="1600" dirty="0" err="1"/>
              <a:t>n%x</a:t>
            </a:r>
            <a:r>
              <a:rPr lang="en-IN" sz="1600" dirty="0"/>
              <a:t>”,p);</a:t>
            </a:r>
          </a:p>
          <a:p>
            <a:pPr marL="457200" lvl="1" indent="0" algn="just">
              <a:buNone/>
            </a:pPr>
            <a:r>
              <a:rPr lang="en-IN" sz="1600" dirty="0"/>
              <a:t>	return 0;</a:t>
            </a:r>
          </a:p>
          <a:p>
            <a:pPr marL="457200" lvl="1" indent="0" algn="just">
              <a:buNone/>
            </a:pPr>
            <a:r>
              <a:rPr lang="en-IN" sz="1600" dirty="0"/>
              <a:t>}</a:t>
            </a:r>
          </a:p>
          <a:p>
            <a:pPr marL="0" indent="0" algn="just">
              <a:buNone/>
            </a:pPr>
            <a:r>
              <a:rPr lang="en-IN" sz="2000" b="1" dirty="0"/>
              <a:t>Output:</a:t>
            </a:r>
          </a:p>
          <a:p>
            <a:pPr marL="457200" lvl="1" indent="0" algn="just">
              <a:buNone/>
            </a:pPr>
            <a:r>
              <a:rPr lang="en-IN" sz="1600" dirty="0"/>
              <a:t>The value inside variable p is:</a:t>
            </a:r>
          </a:p>
          <a:p>
            <a:pPr marL="457200" lvl="1" indent="0" algn="just">
              <a:buNone/>
            </a:pPr>
            <a:r>
              <a:rPr lang="en-IN" sz="1600" dirty="0"/>
              <a:t>0</a:t>
            </a:r>
          </a:p>
        </p:txBody>
      </p:sp>
      <p:sp>
        <p:nvSpPr>
          <p:cNvPr id="4" name="Slide Number Placeholder 3">
            <a:extLst>
              <a:ext uri="{FF2B5EF4-FFF2-40B4-BE49-F238E27FC236}">
                <a16:creationId xmlns:a16="http://schemas.microsoft.com/office/drawing/2014/main" id="{1415CE07-BC75-46D5-93D2-5D2168CE63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91549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66B0C4-7EB5-46A0-9650-495B5DFFE664}"/>
              </a:ext>
            </a:extLst>
          </p:cNvPr>
          <p:cNvSpPr>
            <a:spLocks noGrp="1"/>
          </p:cNvSpPr>
          <p:nvPr>
            <p:ph idx="1"/>
          </p:nvPr>
        </p:nvSpPr>
        <p:spPr>
          <a:xfrm>
            <a:off x="838200" y="497150"/>
            <a:ext cx="10515600" cy="5679813"/>
          </a:xfrm>
        </p:spPr>
        <p:txBody>
          <a:bodyPr>
            <a:normAutofit fontScale="92500" lnSpcReduction="20000"/>
          </a:bodyPr>
          <a:lstStyle/>
          <a:p>
            <a:pPr marL="0" indent="0">
              <a:buNone/>
            </a:pPr>
            <a:r>
              <a:rPr lang="en-IN" b="1" dirty="0"/>
              <a:t>2. Void Pointer</a:t>
            </a:r>
          </a:p>
          <a:p>
            <a:pPr marL="0" indent="0">
              <a:buNone/>
            </a:pPr>
            <a:r>
              <a:rPr lang="en-IN" dirty="0"/>
              <a:t>In C programming, a void pointer is also called as a generic pointer. It does not have any standard data type. A void pointer is created by using the keyword void. It can be used to store an address of any variable.</a:t>
            </a:r>
          </a:p>
          <a:p>
            <a:pPr marL="0" indent="0">
              <a:buNone/>
            </a:pPr>
            <a:endParaRPr lang="en-IN" dirty="0"/>
          </a:p>
          <a:p>
            <a:pPr marL="0" indent="0">
              <a:buNone/>
            </a:pPr>
            <a:r>
              <a:rPr lang="en-IN" b="1" dirty="0"/>
              <a:t>Following program illustrates the use of a void pointer:</a:t>
            </a:r>
          </a:p>
          <a:p>
            <a:pPr marL="457200" lvl="1" indent="0">
              <a:buNone/>
            </a:pPr>
            <a:r>
              <a:rPr lang="en-IN" dirty="0"/>
              <a:t>#include &lt;</a:t>
            </a:r>
            <a:r>
              <a:rPr lang="en-IN" dirty="0" err="1"/>
              <a:t>stdio.h</a:t>
            </a:r>
            <a:r>
              <a:rPr lang="en-IN" dirty="0"/>
              <a:t>&gt;</a:t>
            </a:r>
          </a:p>
          <a:p>
            <a:pPr marL="457200" lvl="1" indent="0">
              <a:buNone/>
            </a:pPr>
            <a:r>
              <a:rPr lang="en-IN" dirty="0"/>
              <a:t>int main()</a:t>
            </a:r>
          </a:p>
          <a:p>
            <a:pPr marL="457200" lvl="1" indent="0">
              <a:buNone/>
            </a:pPr>
            <a:r>
              <a:rPr lang="en-IN" dirty="0"/>
              <a:t>{</a:t>
            </a:r>
          </a:p>
          <a:p>
            <a:pPr marL="457200" lvl="1" indent="0">
              <a:buNone/>
            </a:pPr>
            <a:r>
              <a:rPr lang="en-IN" dirty="0"/>
              <a:t>void *p = NULL; 	//void pointer</a:t>
            </a:r>
          </a:p>
          <a:p>
            <a:pPr marL="457200" lvl="1" indent="0">
              <a:buNone/>
            </a:pPr>
            <a:r>
              <a:rPr lang="en-IN" dirty="0" err="1"/>
              <a:t>printf</a:t>
            </a:r>
            <a:r>
              <a:rPr lang="en-IN" dirty="0"/>
              <a:t>("The size of pointer is:%d\n",</a:t>
            </a:r>
            <a:r>
              <a:rPr lang="en-IN" dirty="0" err="1"/>
              <a:t>sizeof</a:t>
            </a:r>
            <a:r>
              <a:rPr lang="en-IN" dirty="0"/>
              <a:t>(p));</a:t>
            </a:r>
          </a:p>
          <a:p>
            <a:pPr marL="457200" lvl="1" indent="0">
              <a:buNone/>
            </a:pPr>
            <a:r>
              <a:rPr lang="en-IN" dirty="0"/>
              <a:t>return 0;</a:t>
            </a:r>
          </a:p>
          <a:p>
            <a:pPr marL="457200" lvl="1" indent="0">
              <a:buNone/>
            </a:pPr>
            <a:r>
              <a:rPr lang="en-IN" dirty="0"/>
              <a:t>}</a:t>
            </a:r>
          </a:p>
          <a:p>
            <a:pPr marL="0" indent="0">
              <a:buNone/>
            </a:pPr>
            <a:endParaRPr lang="en-IN" dirty="0"/>
          </a:p>
          <a:p>
            <a:pPr marL="0" indent="0">
              <a:buNone/>
            </a:pPr>
            <a:r>
              <a:rPr lang="en-IN" b="1" dirty="0"/>
              <a:t>Output:</a:t>
            </a:r>
          </a:p>
          <a:p>
            <a:pPr marL="457200" lvl="1" indent="0">
              <a:buNone/>
            </a:pPr>
            <a:r>
              <a:rPr lang="en-IN" dirty="0"/>
              <a:t>The size of pointer is:4</a:t>
            </a:r>
          </a:p>
        </p:txBody>
      </p:sp>
      <p:sp>
        <p:nvSpPr>
          <p:cNvPr id="4" name="Slide Number Placeholder 3">
            <a:extLst>
              <a:ext uri="{FF2B5EF4-FFF2-40B4-BE49-F238E27FC236}">
                <a16:creationId xmlns:a16="http://schemas.microsoft.com/office/drawing/2014/main" id="{3B58D850-D6B0-48E8-8512-13D64FA9751A}"/>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9756730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C63C1-6E45-4454-8F51-8C7CDA34CEBA}"/>
              </a:ext>
            </a:extLst>
          </p:cNvPr>
          <p:cNvSpPr>
            <a:spLocks noGrp="1"/>
          </p:cNvSpPr>
          <p:nvPr>
            <p:ph idx="1"/>
          </p:nvPr>
        </p:nvSpPr>
        <p:spPr>
          <a:xfrm>
            <a:off x="838200" y="559293"/>
            <a:ext cx="10515600" cy="5617670"/>
          </a:xfrm>
        </p:spPr>
        <p:txBody>
          <a:bodyPr>
            <a:normAutofit fontScale="92500" lnSpcReduction="20000"/>
          </a:bodyPr>
          <a:lstStyle/>
          <a:p>
            <a:pPr marL="0" indent="0">
              <a:buNone/>
            </a:pPr>
            <a:r>
              <a:rPr lang="en-IN" b="1" dirty="0"/>
              <a:t>3. Wild pointer</a:t>
            </a:r>
          </a:p>
          <a:p>
            <a:pPr marL="0" indent="0">
              <a:buNone/>
            </a:pPr>
            <a:r>
              <a:rPr lang="en-IN" dirty="0"/>
              <a:t>A pointer is said to be a wild pointer if it is not being initialized to anything. These types of pointers are not efficient because they may point to some unknown memory location which may cause problems in our program and it may lead to crashing of the program. One should always be careful while working with wild pointers.</a:t>
            </a:r>
          </a:p>
          <a:p>
            <a:pPr marL="0" indent="0">
              <a:buNone/>
            </a:pPr>
            <a:r>
              <a:rPr lang="en-IN" b="1" dirty="0"/>
              <a:t>Following program illustrates the use of wild pointer:</a:t>
            </a:r>
          </a:p>
          <a:p>
            <a:pPr marL="457200" lvl="1" indent="0">
              <a:buNone/>
            </a:pPr>
            <a:r>
              <a:rPr lang="en-IN" dirty="0"/>
              <a:t>#include &lt;</a:t>
            </a:r>
            <a:r>
              <a:rPr lang="en-IN" dirty="0" err="1"/>
              <a:t>stdio.h</a:t>
            </a:r>
            <a:r>
              <a:rPr lang="en-IN" dirty="0"/>
              <a:t>&gt;</a:t>
            </a:r>
          </a:p>
          <a:p>
            <a:pPr marL="457200" lvl="1" indent="0">
              <a:buNone/>
            </a:pPr>
            <a:r>
              <a:rPr lang="en-IN" dirty="0"/>
              <a:t>int main()</a:t>
            </a:r>
          </a:p>
          <a:p>
            <a:pPr marL="457200" lvl="1" indent="0">
              <a:buNone/>
            </a:pPr>
            <a:r>
              <a:rPr lang="en-IN" dirty="0"/>
              <a:t>{</a:t>
            </a:r>
          </a:p>
          <a:p>
            <a:pPr marL="457200" lvl="1" indent="0">
              <a:buNone/>
            </a:pPr>
            <a:r>
              <a:rPr lang="en-IN" dirty="0"/>
              <a:t>int *p; 	//wild pointer</a:t>
            </a:r>
          </a:p>
          <a:p>
            <a:pPr marL="457200" lvl="1" indent="0">
              <a:buNone/>
            </a:pPr>
            <a:r>
              <a:rPr lang="en-IN" dirty="0" err="1"/>
              <a:t>printf</a:t>
            </a:r>
            <a:r>
              <a:rPr lang="en-IN" dirty="0"/>
              <a:t>("\</a:t>
            </a:r>
            <a:r>
              <a:rPr lang="en-IN" dirty="0" err="1"/>
              <a:t>n%d</a:t>
            </a:r>
            <a:r>
              <a:rPr lang="en-IN" dirty="0"/>
              <a:t>",*p);</a:t>
            </a:r>
          </a:p>
          <a:p>
            <a:pPr marL="457200" lvl="1" indent="0">
              <a:buNone/>
            </a:pPr>
            <a:r>
              <a:rPr lang="en-IN" dirty="0"/>
              <a:t>return 0;</a:t>
            </a:r>
          </a:p>
          <a:p>
            <a:pPr marL="457200" lvl="1" indent="0">
              <a:buNone/>
            </a:pPr>
            <a:r>
              <a:rPr lang="en-IN" dirty="0"/>
              <a:t>}</a:t>
            </a:r>
          </a:p>
          <a:p>
            <a:pPr marL="0" indent="0">
              <a:buNone/>
            </a:pPr>
            <a:r>
              <a:rPr lang="en-IN" b="1" dirty="0"/>
              <a:t>Output:</a:t>
            </a:r>
          </a:p>
          <a:p>
            <a:pPr marL="457200" lvl="1" indent="0">
              <a:buNone/>
            </a:pPr>
            <a:r>
              <a:rPr lang="en-IN" dirty="0"/>
              <a:t>timeout: the monitored command dumped core</a:t>
            </a:r>
          </a:p>
          <a:p>
            <a:pPr marL="457200" lvl="1" indent="0">
              <a:buNone/>
            </a:pPr>
            <a:r>
              <a:rPr lang="en-IN" dirty="0" err="1"/>
              <a:t>sh</a:t>
            </a:r>
            <a:r>
              <a:rPr lang="en-IN" dirty="0"/>
              <a:t>: line 1: 95298 Segmentation fault      timeout 10s main</a:t>
            </a:r>
          </a:p>
        </p:txBody>
      </p:sp>
      <p:sp>
        <p:nvSpPr>
          <p:cNvPr id="4" name="Slide Number Placeholder 3">
            <a:extLst>
              <a:ext uri="{FF2B5EF4-FFF2-40B4-BE49-F238E27FC236}">
                <a16:creationId xmlns:a16="http://schemas.microsoft.com/office/drawing/2014/main" id="{E2DAC647-3B5B-498A-ADBF-779486EA2C66}"/>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0356293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dirty="0">
                <a:solidFill>
                  <a:srgbClr val="FF0000"/>
                </a:solidFill>
              </a:rPr>
              <a:t>Uses of pointers</a:t>
            </a:r>
            <a:endParaRPr lang="en-IN" b="1" i="0" dirty="0">
              <a:solidFill>
                <a:srgbClr val="FF0000"/>
              </a:solidFill>
              <a:effectLst/>
            </a:endParaRP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a:bodyPr>
          <a:lstStyle/>
          <a:p>
            <a:pPr algn="just"/>
            <a:r>
              <a:rPr lang="en-IN" dirty="0"/>
              <a:t>To pass arguments by reference</a:t>
            </a:r>
          </a:p>
          <a:p>
            <a:pPr algn="just"/>
            <a:r>
              <a:rPr lang="en-IN" dirty="0"/>
              <a:t>For accessing array elements</a:t>
            </a:r>
          </a:p>
          <a:p>
            <a:pPr algn="just"/>
            <a:r>
              <a:rPr lang="en-IN" dirty="0"/>
              <a:t>To return multiple values</a:t>
            </a:r>
          </a:p>
          <a:p>
            <a:pPr algn="just"/>
            <a:r>
              <a:rPr lang="en-IN" dirty="0"/>
              <a:t>Dynamic memory allocation</a:t>
            </a:r>
          </a:p>
          <a:p>
            <a:pPr algn="just"/>
            <a:r>
              <a:rPr lang="en-IN" dirty="0"/>
              <a:t>To implement data structures</a:t>
            </a:r>
          </a:p>
          <a:p>
            <a:pPr algn="just"/>
            <a:r>
              <a:rPr lang="en-IN" dirty="0"/>
              <a:t>To do system level programming where memory addresses are useful</a:t>
            </a:r>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3601766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Disadvantages of pointer</a:t>
            </a: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a:bodyPr>
          <a:lstStyle/>
          <a:p>
            <a:pPr algn="just"/>
            <a:r>
              <a:rPr lang="en-IN" dirty="0"/>
              <a:t>Uninitialized pointers might cause segmentation fault.</a:t>
            </a:r>
          </a:p>
          <a:p>
            <a:pPr algn="just"/>
            <a:r>
              <a:rPr lang="en-IN" dirty="0"/>
              <a:t>Dynamically allocated block needs to be freed explicitly.</a:t>
            </a:r>
          </a:p>
          <a:p>
            <a:pPr algn="just"/>
            <a:r>
              <a:rPr lang="en-IN" dirty="0"/>
              <a:t>If pointers are updated with incorrect values, it might lead to memory corruption.</a:t>
            </a:r>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2170686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16</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1483815155"/>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a:xfrm>
            <a:off x="838200" y="-119855"/>
            <a:ext cx="10515600" cy="1325563"/>
          </a:xfrm>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748749" y="867728"/>
            <a:ext cx="11138451" cy="4713922"/>
          </a:xfrm>
        </p:spPr>
        <p:txBody>
          <a:bodyPr>
            <a:normAutofit/>
          </a:bodyPr>
          <a:lstStyle/>
          <a:p>
            <a:pPr marL="0" lvl="0" indent="0" algn="just">
              <a:lnSpc>
                <a:spcPts val="600"/>
              </a:lnSpc>
              <a:spcBef>
                <a:spcPts val="1200"/>
              </a:spcBef>
              <a:spcAft>
                <a:spcPts val="0"/>
              </a:spcAft>
              <a:buNone/>
            </a:pPr>
            <a:endParaRPr lang="en-IN" sz="1800" dirty="0">
              <a:latin typeface="Times New Roman" panose="02020603050405020304" pitchFamily="18" charset="0"/>
              <a:ea typeface="Times New Roman" panose="02020603050405020304" pitchFamily="18" charset="0"/>
            </a:endParaRP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Q1:2)	What will be the output of the C program?</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#include&lt;stdio.h&gt;</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int main(){</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	int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 3;</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	int *j;</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	j = &amp;</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j++</a:t>
            </a:r>
            <a:r>
              <a:rPr lang="en-IN" sz="1800" dirty="0">
                <a:effectLst/>
                <a:latin typeface="Times New Roman" panose="02020603050405020304" pitchFamily="18" charset="0"/>
                <a:ea typeface="Times New Roman" panose="02020603050405020304" pitchFamily="18" charset="0"/>
              </a:rPr>
              <a:t>;</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printf</a:t>
            </a:r>
            <a:r>
              <a:rPr lang="en-IN" sz="1800" dirty="0">
                <a:effectLst/>
                <a:latin typeface="Times New Roman" panose="02020603050405020304" pitchFamily="18" charset="0"/>
                <a:ea typeface="Times New Roman" panose="02020603050405020304" pitchFamily="18" charset="0"/>
              </a:rPr>
              <a:t>("%d ",*j);</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	return 0;</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a:t>
            </a:r>
          </a:p>
          <a:p>
            <a:pPr marL="0" indent="0" algn="just">
              <a:lnSpc>
                <a:spcPts val="600"/>
              </a:lnSpc>
              <a:spcBef>
                <a:spcPts val="1200"/>
              </a:spcBef>
              <a:buNone/>
            </a:pPr>
            <a:r>
              <a:rPr lang="en-IN" sz="1800" dirty="0">
                <a:effectLst/>
                <a:latin typeface="Times New Roman" panose="02020603050405020304" pitchFamily="18" charset="0"/>
                <a:ea typeface="Times New Roman" panose="02020603050405020304" pitchFamily="18" charset="0"/>
              </a:rPr>
              <a:t> Output:</a:t>
            </a:r>
          </a:p>
          <a:p>
            <a:pPr marL="0" indent="0" algn="just">
              <a:lnSpc>
                <a:spcPts val="600"/>
              </a:lnSpc>
              <a:spcBef>
                <a:spcPts val="1200"/>
              </a:spcBef>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17</a:t>
            </a:fld>
            <a:endParaRPr lang="en-US" dirty="0"/>
          </a:p>
        </p:txBody>
      </p:sp>
      <p:pic>
        <p:nvPicPr>
          <p:cNvPr id="7" name="Picture 6">
            <a:extLst>
              <a:ext uri="{FF2B5EF4-FFF2-40B4-BE49-F238E27FC236}">
                <a16:creationId xmlns:a16="http://schemas.microsoft.com/office/drawing/2014/main" id="{1DD07196-C432-4EA5-94C3-DBDD4DCFE351}"/>
              </a:ext>
            </a:extLst>
          </p:cNvPr>
          <p:cNvPicPr/>
          <p:nvPr/>
        </p:nvPicPr>
        <p:blipFill>
          <a:blip r:embed="rId3"/>
          <a:stretch>
            <a:fillRect/>
          </a:stretch>
        </p:blipFill>
        <p:spPr>
          <a:xfrm>
            <a:off x="1203510" y="3611498"/>
            <a:ext cx="5861050" cy="2016760"/>
          </a:xfrm>
          <a:prstGeom prst="rect">
            <a:avLst/>
          </a:prstGeom>
        </p:spPr>
      </p:pic>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E0966-38BA-4F85-B402-D0FBF6DF1B86}"/>
              </a:ext>
            </a:extLst>
          </p:cNvPr>
          <p:cNvSpPr>
            <a:spLocks noGrp="1"/>
          </p:cNvSpPr>
          <p:nvPr>
            <p:ph idx="1"/>
          </p:nvPr>
        </p:nvSpPr>
        <p:spPr>
          <a:xfrm>
            <a:off x="838200" y="577049"/>
            <a:ext cx="10515600" cy="5599914"/>
          </a:xfrm>
        </p:spPr>
        <p:txBody>
          <a:bodyPr>
            <a:normAutofit/>
          </a:bodyPr>
          <a:lstStyle/>
          <a:p>
            <a:pPr marL="0" indent="0">
              <a:buNone/>
            </a:pPr>
            <a:r>
              <a:rPr lang="en-IN" dirty="0"/>
              <a:t>2) What will be the output of the C program?</a:t>
            </a:r>
          </a:p>
          <a:p>
            <a:pPr marL="0" indent="0">
              <a:buNone/>
            </a:pPr>
            <a:r>
              <a:rPr lang="en-IN" dirty="0"/>
              <a:t>#include&lt;stdio.h&gt;</a:t>
            </a:r>
          </a:p>
          <a:p>
            <a:pPr marL="0" indent="0">
              <a:buNone/>
            </a:pPr>
            <a:r>
              <a:rPr lang="en-IN" dirty="0"/>
              <a:t>int main(){</a:t>
            </a:r>
          </a:p>
          <a:p>
            <a:pPr marL="0" indent="0">
              <a:buNone/>
            </a:pPr>
            <a:r>
              <a:rPr lang="en-IN" dirty="0"/>
              <a:t>	int a = 130;</a:t>
            </a:r>
          </a:p>
          <a:p>
            <a:pPr marL="0" indent="0">
              <a:buNone/>
            </a:pPr>
            <a:r>
              <a:rPr lang="en-IN" dirty="0"/>
              <a:t>	char *</a:t>
            </a:r>
            <a:r>
              <a:rPr lang="en-IN" dirty="0" err="1"/>
              <a:t>ptr</a:t>
            </a:r>
            <a:r>
              <a:rPr lang="en-IN" dirty="0"/>
              <a:t>;</a:t>
            </a:r>
          </a:p>
          <a:p>
            <a:pPr marL="0" indent="0">
              <a:buNone/>
            </a:pPr>
            <a:r>
              <a:rPr lang="en-IN" dirty="0"/>
              <a:t>	</a:t>
            </a:r>
            <a:r>
              <a:rPr lang="en-IN" dirty="0" err="1"/>
              <a:t>ptr</a:t>
            </a:r>
            <a:r>
              <a:rPr lang="en-IN" dirty="0"/>
              <a:t> = (char *)&amp;a;</a:t>
            </a:r>
          </a:p>
          <a:p>
            <a:pPr marL="0" indent="0">
              <a:buNone/>
            </a:pPr>
            <a:r>
              <a:rPr lang="en-IN" dirty="0"/>
              <a:t>	</a:t>
            </a:r>
            <a:r>
              <a:rPr lang="en-IN" dirty="0" err="1"/>
              <a:t>printf</a:t>
            </a:r>
            <a:r>
              <a:rPr lang="en-IN" dirty="0"/>
              <a:t>("%d ",*</a:t>
            </a:r>
            <a:r>
              <a:rPr lang="en-IN" dirty="0" err="1"/>
              <a:t>ptr</a:t>
            </a:r>
            <a:r>
              <a:rPr lang="en-IN" dirty="0"/>
              <a:t>);</a:t>
            </a:r>
          </a:p>
          <a:p>
            <a:pPr marL="0" indent="0">
              <a:buNone/>
            </a:pPr>
            <a:r>
              <a:rPr lang="en-IN" dirty="0"/>
              <a:t>	return 0;</a:t>
            </a:r>
          </a:p>
          <a:p>
            <a:pPr marL="0" indent="0">
              <a:buNone/>
            </a:pPr>
            <a:r>
              <a:rPr lang="en-IN" dirty="0"/>
              <a:t>}</a:t>
            </a:r>
          </a:p>
          <a:p>
            <a:pPr marL="0" indent="0">
              <a:buNone/>
            </a:pPr>
            <a:r>
              <a:rPr lang="en-IN" dirty="0"/>
              <a:t>Ans : -126</a:t>
            </a:r>
          </a:p>
        </p:txBody>
      </p:sp>
      <p:sp>
        <p:nvSpPr>
          <p:cNvPr id="4" name="Slide Number Placeholder 3">
            <a:extLst>
              <a:ext uri="{FF2B5EF4-FFF2-40B4-BE49-F238E27FC236}">
                <a16:creationId xmlns:a16="http://schemas.microsoft.com/office/drawing/2014/main" id="{8E5EB413-049E-4329-A89C-6CE391A90A9D}"/>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27975513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D98ED-012B-4045-BE0D-642C57D3D025}"/>
              </a:ext>
            </a:extLst>
          </p:cNvPr>
          <p:cNvSpPr>
            <a:spLocks noGrp="1"/>
          </p:cNvSpPr>
          <p:nvPr>
            <p:ph idx="1"/>
          </p:nvPr>
        </p:nvSpPr>
        <p:spPr>
          <a:xfrm>
            <a:off x="838200" y="758757"/>
            <a:ext cx="10515600" cy="5418206"/>
          </a:xfrm>
        </p:spPr>
        <p:txBody>
          <a:bodyPr/>
          <a:lstStyle/>
          <a:p>
            <a:r>
              <a:rPr lang="en-IN" b="1" dirty="0"/>
              <a:t>Output:</a:t>
            </a:r>
          </a:p>
        </p:txBody>
      </p:sp>
      <p:sp>
        <p:nvSpPr>
          <p:cNvPr id="4" name="Slide Number Placeholder 3">
            <a:extLst>
              <a:ext uri="{FF2B5EF4-FFF2-40B4-BE49-F238E27FC236}">
                <a16:creationId xmlns:a16="http://schemas.microsoft.com/office/drawing/2014/main" id="{628301C3-1FAA-4723-B61A-FE4BAEC9EA55}"/>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4">
            <a:extLst>
              <a:ext uri="{FF2B5EF4-FFF2-40B4-BE49-F238E27FC236}">
                <a16:creationId xmlns:a16="http://schemas.microsoft.com/office/drawing/2014/main" id="{FB5AC6C5-3ED5-4CF6-A931-1C4040FDD883}"/>
              </a:ext>
            </a:extLst>
          </p:cNvPr>
          <p:cNvPicPr/>
          <p:nvPr/>
        </p:nvPicPr>
        <p:blipFill>
          <a:blip r:embed="rId2"/>
          <a:stretch>
            <a:fillRect/>
          </a:stretch>
        </p:blipFill>
        <p:spPr>
          <a:xfrm>
            <a:off x="2513720" y="1348090"/>
            <a:ext cx="6260627" cy="3087721"/>
          </a:xfrm>
          <a:prstGeom prst="rect">
            <a:avLst/>
          </a:prstGeom>
        </p:spPr>
      </p:pic>
    </p:spTree>
    <p:extLst>
      <p:ext uri="{BB962C8B-B14F-4D97-AF65-F5344CB8AC3E}">
        <p14:creationId xmlns:p14="http://schemas.microsoft.com/office/powerpoint/2010/main" val="25274731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308174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E531B-8C26-49B8-9053-761B6E59610B}"/>
              </a:ext>
            </a:extLst>
          </p:cNvPr>
          <p:cNvSpPr>
            <a:spLocks noGrp="1"/>
          </p:cNvSpPr>
          <p:nvPr>
            <p:ph idx="1"/>
          </p:nvPr>
        </p:nvSpPr>
        <p:spPr>
          <a:xfrm>
            <a:off x="838200" y="400050"/>
            <a:ext cx="10515600" cy="5776913"/>
          </a:xfrm>
        </p:spPr>
        <p:txBody>
          <a:bodyPr>
            <a:normAutofit/>
          </a:bodyPr>
          <a:lstStyle/>
          <a:p>
            <a:pPr marL="0" indent="0" algn="just">
              <a:buNone/>
            </a:pPr>
            <a:r>
              <a:rPr lang="en-IN" sz="2400" b="1" dirty="0"/>
              <a:t>Q3)    What is “&amp;” and “*” operators in C?</a:t>
            </a:r>
          </a:p>
          <a:p>
            <a:pPr marL="0" indent="0" algn="just">
              <a:buNone/>
            </a:pPr>
            <a:r>
              <a:rPr lang="en-IN" sz="2400" dirty="0"/>
              <a:t>Ans:</a:t>
            </a:r>
          </a:p>
          <a:p>
            <a:pPr marL="0" indent="0" algn="just">
              <a:buNone/>
            </a:pPr>
            <a:r>
              <a:rPr lang="en-IN" sz="2400" dirty="0"/>
              <a:t>1.	“*” Operator is used as pointer to a variable. Example: * a where * is pointer to the variable a.</a:t>
            </a:r>
          </a:p>
          <a:p>
            <a:pPr marL="342900" indent="-342900" algn="just">
              <a:buAutoNum type="arabicPeriod" startAt="2"/>
            </a:pPr>
            <a:r>
              <a:rPr lang="en-IN" sz="2400" dirty="0"/>
              <a:t>&amp; operator is used to get the address of the variable. Example: &amp;a will give address of a.</a:t>
            </a:r>
          </a:p>
          <a:p>
            <a:pPr marL="342900" indent="-342900" algn="just">
              <a:buAutoNum type="arabicPeriod" startAt="2"/>
            </a:pPr>
            <a:endParaRPr lang="en-IN" sz="1800" b="1" dirty="0"/>
          </a:p>
          <a:p>
            <a:pPr marL="0" indent="0" algn="just">
              <a:buFont typeface="Arial" panose="020B0604020202020204" pitchFamily="34" charset="0"/>
              <a:buNone/>
            </a:pPr>
            <a:r>
              <a:rPr lang="en-IN" sz="2400" b="1" dirty="0"/>
              <a:t>Q4) WHAT IS VOID POINTER IN C?</a:t>
            </a:r>
          </a:p>
          <a:p>
            <a:pPr marL="0" indent="0" algn="just">
              <a:buFont typeface="Arial" panose="020B0604020202020204" pitchFamily="34" charset="0"/>
              <a:buNone/>
            </a:pPr>
            <a:r>
              <a:rPr lang="en-IN" sz="2400" dirty="0"/>
              <a:t>Ans:</a:t>
            </a:r>
          </a:p>
          <a:p>
            <a:pPr marL="342900" indent="-342900" algn="just">
              <a:buFont typeface="Arial" panose="020B0604020202020204" pitchFamily="34" charset="0"/>
              <a:buAutoNum type="arabicPeriod"/>
            </a:pPr>
            <a:r>
              <a:rPr lang="en-IN" sz="2400" dirty="0"/>
              <a:t>Void pointer is a generic pointer that can be used to point another variable of any data   type.</a:t>
            </a:r>
          </a:p>
          <a:p>
            <a:pPr marL="342900" indent="-342900" algn="just">
              <a:buFont typeface="Arial" panose="020B0604020202020204" pitchFamily="34" charset="0"/>
              <a:buAutoNum type="arabicPeriod"/>
            </a:pPr>
            <a:r>
              <a:rPr lang="en-IN" sz="2400" dirty="0"/>
              <a:t>Void pointer can store the address of variable belonging to any of the data type. So, void pointer is also called as general  purpose pointer.</a:t>
            </a:r>
          </a:p>
          <a:p>
            <a:pPr marL="0" indent="0" algn="just">
              <a:buNone/>
            </a:pPr>
            <a:endParaRPr lang="en-IN" sz="1800" b="1" dirty="0"/>
          </a:p>
          <a:p>
            <a:pPr marL="0" indent="0" algn="just">
              <a:buNone/>
            </a:pPr>
            <a:endParaRPr lang="en-IN" sz="1800" dirty="0"/>
          </a:p>
        </p:txBody>
      </p:sp>
      <p:sp>
        <p:nvSpPr>
          <p:cNvPr id="4" name="Slide Number Placeholder 3">
            <a:extLst>
              <a:ext uri="{FF2B5EF4-FFF2-40B4-BE49-F238E27FC236}">
                <a16:creationId xmlns:a16="http://schemas.microsoft.com/office/drawing/2014/main" id="{E295F3F5-7C6A-4122-A2F1-1B6E564EE8CF}"/>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35768014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76250" y="1322772"/>
            <a:ext cx="10515600" cy="5033577"/>
          </a:xfrm>
        </p:spPr>
        <p:txBody>
          <a:bodyPr>
            <a:normAutofit fontScale="92500" lnSpcReduction="20000"/>
          </a:bodyPr>
          <a:lstStyle/>
          <a:p>
            <a:pPr marL="0" indent="0">
              <a:buNone/>
            </a:pPr>
            <a:endParaRPr lang="en-IN" dirty="0">
              <a:solidFill>
                <a:srgbClr val="FF0000"/>
              </a:solidFill>
            </a:endParaRPr>
          </a:p>
          <a:p>
            <a:pPr marL="0" indent="0">
              <a:buNone/>
            </a:pPr>
            <a:r>
              <a:rPr lang="en-IN" dirty="0">
                <a:solidFill>
                  <a:srgbClr val="FF0000"/>
                </a:solidFill>
              </a:rPr>
              <a:t>1.	C Program to calculate Area of Circle using Pointer</a:t>
            </a:r>
          </a:p>
          <a:p>
            <a:pPr marL="0" indent="0">
              <a:buNone/>
            </a:pPr>
            <a:r>
              <a:rPr lang="en-IN" dirty="0">
                <a:solidFill>
                  <a:srgbClr val="FF0000"/>
                </a:solidFill>
              </a:rPr>
              <a:t> </a:t>
            </a:r>
          </a:p>
          <a:p>
            <a:pPr marL="0" indent="0">
              <a:buNone/>
            </a:pPr>
            <a:r>
              <a:rPr lang="en-IN" dirty="0">
                <a:solidFill>
                  <a:srgbClr val="FF0000"/>
                </a:solidFill>
              </a:rPr>
              <a:t>2.	Write a C Program to Swap Two Numbers / Variables using Pointer?</a:t>
            </a:r>
          </a:p>
          <a:p>
            <a:pPr marL="0" indent="0">
              <a:buNone/>
            </a:pPr>
            <a:endParaRPr lang="en-IN" dirty="0">
              <a:solidFill>
                <a:srgbClr val="FF0000"/>
              </a:solidFill>
            </a:endParaRPr>
          </a:p>
          <a:p>
            <a:pPr marL="0" indent="0">
              <a:buNone/>
            </a:pPr>
            <a:r>
              <a:rPr lang="en-IN" dirty="0">
                <a:solidFill>
                  <a:srgbClr val="FF0000"/>
                </a:solidFill>
              </a:rPr>
              <a:t>3.	What will be the output of the C program?</a:t>
            </a:r>
          </a:p>
          <a:p>
            <a:pPr marL="914400" lvl="2" indent="0">
              <a:buNone/>
            </a:pPr>
            <a:r>
              <a:rPr lang="en-IN" dirty="0">
                <a:solidFill>
                  <a:srgbClr val="FF0000"/>
                </a:solidFill>
              </a:rPr>
              <a:t>#include&lt;stdio.h&gt;</a:t>
            </a:r>
          </a:p>
          <a:p>
            <a:pPr marL="914400" lvl="2" indent="0">
              <a:buNone/>
            </a:pPr>
            <a:r>
              <a:rPr lang="en-IN" dirty="0">
                <a:solidFill>
                  <a:srgbClr val="FF0000"/>
                </a:solidFill>
              </a:rPr>
              <a:t>#include&lt;string.h&gt;</a:t>
            </a:r>
          </a:p>
          <a:p>
            <a:pPr marL="914400" lvl="2" indent="0">
              <a:buNone/>
            </a:pPr>
            <a:r>
              <a:rPr lang="en-IN" dirty="0">
                <a:solidFill>
                  <a:srgbClr val="FF0000"/>
                </a:solidFill>
              </a:rPr>
              <a:t>int main(){</a:t>
            </a:r>
          </a:p>
          <a:p>
            <a:pPr marL="914400" lvl="2" indent="0">
              <a:buNone/>
            </a:pPr>
            <a:r>
              <a:rPr lang="en-IN" dirty="0">
                <a:solidFill>
                  <a:srgbClr val="FF0000"/>
                </a:solidFill>
              </a:rPr>
              <a:t>	char *</a:t>
            </a:r>
            <a:r>
              <a:rPr lang="en-IN" dirty="0" err="1">
                <a:solidFill>
                  <a:srgbClr val="FF0000"/>
                </a:solidFill>
              </a:rPr>
              <a:t>ptr</a:t>
            </a:r>
            <a:r>
              <a:rPr lang="en-IN" dirty="0">
                <a:solidFill>
                  <a:srgbClr val="FF0000"/>
                </a:solidFill>
              </a:rPr>
              <a:t> = "hello";</a:t>
            </a:r>
          </a:p>
          <a:p>
            <a:pPr marL="914400" lvl="2" indent="0">
              <a:buNone/>
            </a:pPr>
            <a:r>
              <a:rPr lang="en-IN" dirty="0">
                <a:solidFill>
                  <a:srgbClr val="FF0000"/>
                </a:solidFill>
              </a:rPr>
              <a:t>	char a[22];</a:t>
            </a:r>
          </a:p>
          <a:p>
            <a:pPr marL="914400" lvl="2" indent="0">
              <a:buNone/>
            </a:pPr>
            <a:r>
              <a:rPr lang="en-IN" dirty="0">
                <a:solidFill>
                  <a:srgbClr val="FF0000"/>
                </a:solidFill>
              </a:rPr>
              <a:t>	</a:t>
            </a:r>
            <a:r>
              <a:rPr lang="en-IN" dirty="0" err="1">
                <a:solidFill>
                  <a:srgbClr val="FF0000"/>
                </a:solidFill>
              </a:rPr>
              <a:t>strcpy</a:t>
            </a:r>
            <a:r>
              <a:rPr lang="en-IN" dirty="0">
                <a:solidFill>
                  <a:srgbClr val="FF0000"/>
                </a:solidFill>
              </a:rPr>
              <a:t>(a, "world");</a:t>
            </a:r>
          </a:p>
          <a:p>
            <a:pPr marL="914400" lvl="2" indent="0">
              <a:buNone/>
            </a:pPr>
            <a:r>
              <a:rPr lang="en-IN" dirty="0">
                <a:solidFill>
                  <a:srgbClr val="FF0000"/>
                </a:solidFill>
              </a:rPr>
              <a:t>	</a:t>
            </a:r>
            <a:r>
              <a:rPr lang="en-IN" dirty="0" err="1">
                <a:solidFill>
                  <a:srgbClr val="FF0000"/>
                </a:solidFill>
              </a:rPr>
              <a:t>printf</a:t>
            </a:r>
            <a:r>
              <a:rPr lang="en-IN" dirty="0">
                <a:solidFill>
                  <a:srgbClr val="FF0000"/>
                </a:solidFill>
              </a:rPr>
              <a:t>("\</a:t>
            </a:r>
            <a:r>
              <a:rPr lang="en-IN" dirty="0" err="1">
                <a:solidFill>
                  <a:srgbClr val="FF0000"/>
                </a:solidFill>
              </a:rPr>
              <a:t>n%s</a:t>
            </a:r>
            <a:r>
              <a:rPr lang="en-IN" dirty="0">
                <a:solidFill>
                  <a:srgbClr val="FF0000"/>
                </a:solidFill>
              </a:rPr>
              <a:t> %s",</a:t>
            </a:r>
            <a:r>
              <a:rPr lang="en-IN" dirty="0" err="1">
                <a:solidFill>
                  <a:srgbClr val="FF0000"/>
                </a:solidFill>
              </a:rPr>
              <a:t>ptr</a:t>
            </a:r>
            <a:r>
              <a:rPr lang="en-IN" dirty="0">
                <a:solidFill>
                  <a:srgbClr val="FF0000"/>
                </a:solidFill>
              </a:rPr>
              <a:t>, a);</a:t>
            </a:r>
          </a:p>
          <a:p>
            <a:pPr marL="914400" lvl="2" indent="0">
              <a:buNone/>
            </a:pPr>
            <a:r>
              <a:rPr lang="en-IN" dirty="0">
                <a:solidFill>
                  <a:srgbClr val="FF0000"/>
                </a:solidFill>
              </a:rPr>
              <a:t>	return 0;</a:t>
            </a:r>
          </a:p>
          <a:p>
            <a:pPr marL="914400" lvl="2" indent="0">
              <a:buNone/>
            </a:pPr>
            <a:r>
              <a:rPr lang="en-IN" dirty="0">
                <a:solidFill>
                  <a:srgbClr val="FF0000"/>
                </a:solidFill>
              </a:rPr>
              <a:t>}</a:t>
            </a:r>
          </a:p>
          <a:p>
            <a:pPr marL="514350" indent="-514350">
              <a:buFont typeface="+mj-lt"/>
              <a:buAutoNum type="arabicPeriod"/>
            </a:pPr>
            <a:endParaRPr lang="en-IN" dirty="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65313" y="1646238"/>
            <a:ext cx="10687878" cy="3363084"/>
          </a:xfrm>
        </p:spPr>
        <p:txBody>
          <a:bodyPr>
            <a:normAutofit fontScale="85000" lnSpcReduction="20000"/>
          </a:bodyPr>
          <a:lstStyle/>
          <a:p>
            <a:pPr>
              <a:spcAft>
                <a:spcPts val="0"/>
              </a:spcAft>
            </a:pPr>
            <a:r>
              <a:rPr lang="en-IN" b="1" dirty="0">
                <a:effectLst/>
                <a:latin typeface="Calibri" panose="020F0502020204030204" pitchFamily="34" charset="0"/>
                <a:ea typeface="Times New Roman" panose="02020603050405020304" pitchFamily="18" charset="0"/>
              </a:rPr>
              <a:t>Other types of pointers in 'c' are as follows:</a:t>
            </a:r>
          </a:p>
          <a:p>
            <a:pPr marL="514350" indent="-514350">
              <a:spcAft>
                <a:spcPts val="0"/>
              </a:spcAft>
              <a:buFont typeface="+mj-lt"/>
              <a:buAutoNum type="arabicPeriod"/>
            </a:pPr>
            <a:r>
              <a:rPr lang="en-IN" b="1" dirty="0">
                <a:effectLst/>
                <a:latin typeface="Calibri" panose="020F0502020204030204" pitchFamily="34" charset="0"/>
                <a:ea typeface="Times New Roman" panose="02020603050405020304" pitchFamily="18" charset="0"/>
              </a:rPr>
              <a:t>Dangling pointer</a:t>
            </a:r>
          </a:p>
          <a:p>
            <a:pPr marL="514350" indent="-514350">
              <a:spcAft>
                <a:spcPts val="0"/>
              </a:spcAft>
              <a:buFont typeface="+mj-lt"/>
              <a:buAutoNum type="arabicPeriod"/>
            </a:pPr>
            <a:r>
              <a:rPr lang="en-IN" b="1" dirty="0">
                <a:effectLst/>
                <a:latin typeface="Calibri" panose="020F0502020204030204" pitchFamily="34" charset="0"/>
                <a:ea typeface="Times New Roman" panose="02020603050405020304" pitchFamily="18" charset="0"/>
              </a:rPr>
              <a:t>Complex pointer</a:t>
            </a:r>
          </a:p>
          <a:p>
            <a:pPr marL="514350" indent="-514350">
              <a:spcAft>
                <a:spcPts val="0"/>
              </a:spcAft>
              <a:buFont typeface="+mj-lt"/>
              <a:buAutoNum type="arabicPeriod"/>
            </a:pPr>
            <a:r>
              <a:rPr lang="en-IN" b="1" dirty="0">
                <a:effectLst/>
                <a:latin typeface="Calibri" panose="020F0502020204030204" pitchFamily="34" charset="0"/>
                <a:ea typeface="Times New Roman" panose="02020603050405020304" pitchFamily="18" charset="0"/>
              </a:rPr>
              <a:t>Near pointer</a:t>
            </a:r>
          </a:p>
          <a:p>
            <a:pPr marL="514350" indent="-514350">
              <a:spcAft>
                <a:spcPts val="0"/>
              </a:spcAft>
              <a:buFont typeface="+mj-lt"/>
              <a:buAutoNum type="arabicPeriod"/>
            </a:pPr>
            <a:r>
              <a:rPr lang="en-IN" b="1" dirty="0">
                <a:effectLst/>
                <a:latin typeface="Calibri" panose="020F0502020204030204" pitchFamily="34" charset="0"/>
                <a:ea typeface="Times New Roman" panose="02020603050405020304" pitchFamily="18" charset="0"/>
              </a:rPr>
              <a:t>Far pointer</a:t>
            </a:r>
          </a:p>
          <a:p>
            <a:pPr marL="514350" indent="-514350">
              <a:spcAft>
                <a:spcPts val="0"/>
              </a:spcAft>
              <a:buFont typeface="+mj-lt"/>
              <a:buAutoNum type="arabicPeriod"/>
            </a:pPr>
            <a:r>
              <a:rPr lang="en-IN" b="1" dirty="0">
                <a:effectLst/>
                <a:latin typeface="Calibri" panose="020F0502020204030204" pitchFamily="34" charset="0"/>
                <a:ea typeface="Times New Roman" panose="02020603050405020304" pitchFamily="18" charset="0"/>
              </a:rPr>
              <a:t>Huge pointer</a:t>
            </a:r>
          </a:p>
          <a:p>
            <a:pPr marL="514350" indent="-514350">
              <a:spcAft>
                <a:spcPts val="0"/>
              </a:spcAft>
              <a:buFont typeface="+mj-lt"/>
              <a:buAutoNum type="arabicPeriod"/>
            </a:pPr>
            <a:endParaRPr lang="en-IN" b="1" dirty="0">
              <a:latin typeface="Calibri" panose="020F0502020204030204" pitchFamily="34" charset="0"/>
              <a:ea typeface="Times New Roman" panose="02020603050405020304" pitchFamily="18" charset="0"/>
            </a:endParaRPr>
          </a:p>
          <a:p>
            <a:r>
              <a:rPr lang="en-IN" b="1" dirty="0">
                <a:effectLst/>
                <a:latin typeface="Calibri" panose="020F0502020204030204" pitchFamily="34" charset="0"/>
                <a:ea typeface="Times New Roman" panose="02020603050405020304" pitchFamily="18" charset="0"/>
              </a:rPr>
              <a:t>Write a program to count the number of words, lines and characters in a text using pointer</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pic>
        <p:nvPicPr>
          <p:cNvPr id="9" name="Picture 8" descr="Free Download Online Discussion Forum Project in Asp.Net|EnggRoom">
            <a:extLst>
              <a:ext uri="{FF2B5EF4-FFF2-40B4-BE49-F238E27FC236}">
                <a16:creationId xmlns:a16="http://schemas.microsoft.com/office/drawing/2014/main" id="{8F59C929-C94F-43C9-8B32-9FFABBE0D9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64766" y="2010343"/>
            <a:ext cx="4243990" cy="1645439"/>
          </a:xfrm>
          <a:prstGeom prst="rect">
            <a:avLst/>
          </a:prstGeom>
          <a:noFill/>
          <a:ln>
            <a:noFill/>
          </a:ln>
        </p:spPr>
      </p:pic>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a:bodyPr>
          <a:lstStyle/>
          <a:p>
            <a:pPr marL="0" lvl="0" indent="0">
              <a:buNone/>
            </a:pPr>
            <a:r>
              <a:rPr lang="en-US" b="1" dirty="0"/>
              <a:t>Reference Books</a:t>
            </a:r>
          </a:p>
          <a:p>
            <a:pPr>
              <a:buNone/>
            </a:pPr>
            <a:r>
              <a:rPr lang="en-US" sz="1600" dirty="0">
                <a:latin typeface="Times New Roman" pitchFamily="18" charset="0"/>
                <a:cs typeface="Times New Roman" pitchFamily="18" charset="0"/>
              </a:rPr>
              <a:t>[1] 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[2] 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a:buNone/>
            </a:pPr>
            <a:r>
              <a:rPr lang="en-US" sz="1600" dirty="0">
                <a:latin typeface="Times New Roman" pitchFamily="18" charset="0"/>
                <a:cs typeface="Times New Roman" pitchFamily="18" charset="0"/>
              </a:rPr>
              <a:t>[3] 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a:buNone/>
            </a:pPr>
            <a:r>
              <a:rPr lang="en-US" sz="1600" dirty="0">
                <a:latin typeface="Times New Roman" pitchFamily="18" charset="0"/>
                <a:cs typeface="Times New Roman" pitchFamily="18" charset="0"/>
              </a:rPr>
              <a:t>[4] The C Programming Language by Brian W. Kernighan, Dennis Ritchie, Pearson education.</a:t>
            </a:r>
          </a:p>
          <a:p>
            <a:pPr marL="0" indent="0">
              <a:buNone/>
            </a:pPr>
            <a:r>
              <a:rPr lang="en-IN" b="1" dirty="0"/>
              <a:t>Websites:</a:t>
            </a:r>
          </a:p>
          <a:p>
            <a:pPr marL="342900" indent="-342900">
              <a:buFont typeface="+mj-lt"/>
              <a:buAutoNum type="arabicPeriod"/>
            </a:pPr>
            <a:r>
              <a:rPr lang="en-IN" sz="1600" dirty="0">
                <a:hlinkClick r:id="rId3"/>
              </a:rPr>
              <a:t>https://www.geeksforgeeks.org/features-and-use-of-pointers-in-c-c/</a:t>
            </a:r>
            <a:endParaRPr lang="en-IN" sz="1600" dirty="0"/>
          </a:p>
          <a:p>
            <a:pPr marL="342900" indent="-342900">
              <a:buFont typeface="+mj-lt"/>
              <a:buAutoNum type="arabicPeriod"/>
            </a:pPr>
            <a:r>
              <a:rPr lang="en-IN" sz="1600" dirty="0">
                <a:hlinkClick r:id="rId4"/>
              </a:rPr>
              <a:t>https://www.guru99.com/c-pointers.html</a:t>
            </a:r>
            <a:endParaRPr lang="en-IN" sz="1600" dirty="0"/>
          </a:p>
          <a:p>
            <a:pPr marL="0" indent="0">
              <a:buNone/>
            </a:pPr>
            <a:r>
              <a:rPr lang="en-IN" sz="2600" b="1" dirty="0"/>
              <a:t>YouTube Links:</a:t>
            </a:r>
          </a:p>
          <a:p>
            <a:pPr marL="342900" indent="-342900">
              <a:buFont typeface="+mj-lt"/>
              <a:buAutoNum type="arabicPeriod"/>
            </a:pPr>
            <a:r>
              <a:rPr lang="en-IN" sz="1600" dirty="0">
                <a:hlinkClick r:id="rId5"/>
              </a:rPr>
              <a:t>https://www.youtube.com/watch?v=sY-s7O0FiYE&amp;t=3s</a:t>
            </a:r>
            <a:endParaRPr lang="en-IN" sz="2600" b="1" dirty="0"/>
          </a:p>
          <a:p>
            <a:pPr marL="342900" indent="-342900">
              <a:buFont typeface="+mj-lt"/>
              <a:buAutoNum type="arabicPeriod"/>
            </a:pPr>
            <a:r>
              <a:rPr lang="en-IN" sz="1600" dirty="0">
                <a:hlinkClick r:id="rId6"/>
              </a:rPr>
              <a:t>https://www.youtube.com/watch?v=qcWQ1AmmNWI&amp;t=193s</a:t>
            </a:r>
            <a:endParaRPr lang="en-IN" sz="26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dirty="0"/>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224780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29722187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720906" y="1229897"/>
            <a:ext cx="5635505" cy="3785652"/>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POINTER is a variable that stores address of another variable. </a:t>
            </a:r>
          </a:p>
          <a:p>
            <a:pPr marL="285750" indent="-285750" algn="just">
              <a:buFont typeface="Arial" panose="020B0604020202020204" pitchFamily="34" charset="0"/>
              <a:buChar char="•"/>
            </a:pPr>
            <a:r>
              <a:rPr lang="en-IN" sz="2400" dirty="0"/>
              <a:t>A pointer can also be used to refer to another pointer function. </a:t>
            </a:r>
          </a:p>
          <a:p>
            <a:pPr marL="285750" indent="-285750" algn="just">
              <a:buFont typeface="Arial" panose="020B0604020202020204" pitchFamily="34" charset="0"/>
              <a:buChar char="•"/>
            </a:pPr>
            <a:r>
              <a:rPr lang="en-IN" sz="2400" dirty="0"/>
              <a:t>A pointer can be incremented/decremented, i.e., to point to the next/ previous memory location.</a:t>
            </a:r>
          </a:p>
          <a:p>
            <a:pPr marL="285750" indent="-285750" algn="just">
              <a:buFont typeface="Arial" panose="020B0604020202020204" pitchFamily="34" charset="0"/>
              <a:buChar char="•"/>
            </a:pPr>
            <a:r>
              <a:rPr lang="en-IN" sz="2400" dirty="0"/>
              <a:t> The purpose of pointer is to save memory space and achieve faster execution time.</a:t>
            </a:r>
          </a:p>
        </p:txBody>
      </p:sp>
      <p:sp>
        <p:nvSpPr>
          <p:cNvPr id="7" name="Title 1">
            <a:extLst>
              <a:ext uri="{FF2B5EF4-FFF2-40B4-BE49-F238E27FC236}">
                <a16:creationId xmlns:a16="http://schemas.microsoft.com/office/drawing/2014/main" id="{CAFF2DCD-35D6-4D70-8F6D-635B66C1E230}"/>
              </a:ext>
            </a:extLst>
          </p:cNvPr>
          <p:cNvSpPr>
            <a:spLocks noGrp="1"/>
          </p:cNvSpPr>
          <p:nvPr>
            <p:ph type="title"/>
          </p:nvPr>
        </p:nvSpPr>
        <p:spPr>
          <a:xfrm>
            <a:off x="838200" y="365125"/>
            <a:ext cx="10515600" cy="1325563"/>
          </a:xfrm>
        </p:spPr>
        <p:txBody>
          <a:bodyPr/>
          <a:lstStyle/>
          <a:p>
            <a:r>
              <a:rPr lang="en-US" sz="4400" b="1" dirty="0">
                <a:solidFill>
                  <a:srgbClr val="FF0000"/>
                </a:solidFill>
              </a:rPr>
              <a:t>Introduction</a:t>
            </a:r>
            <a:br>
              <a:rPr lang="en-US" sz="4400" b="1" dirty="0">
                <a:solidFill>
                  <a:srgbClr val="FF0000"/>
                </a:solidFill>
              </a:rPr>
            </a:br>
            <a:endParaRPr lang="en-IN" dirty="0"/>
          </a:p>
        </p:txBody>
      </p:sp>
      <p:sp>
        <p:nvSpPr>
          <p:cNvPr id="9" name="TextBox 8">
            <a:extLst>
              <a:ext uri="{FF2B5EF4-FFF2-40B4-BE49-F238E27FC236}">
                <a16:creationId xmlns:a16="http://schemas.microsoft.com/office/drawing/2014/main" id="{487D6467-A019-45FF-9608-9606F4CEF871}"/>
              </a:ext>
            </a:extLst>
          </p:cNvPr>
          <p:cNvSpPr txBox="1"/>
          <p:nvPr/>
        </p:nvSpPr>
        <p:spPr>
          <a:xfrm>
            <a:off x="6759443" y="4072951"/>
            <a:ext cx="5109441" cy="276999"/>
          </a:xfrm>
          <a:prstGeom prst="rect">
            <a:avLst/>
          </a:prstGeom>
          <a:noFill/>
        </p:spPr>
        <p:txBody>
          <a:bodyPr wrap="square" rtlCol="0">
            <a:spAutoFit/>
          </a:bodyPr>
          <a:lstStyle/>
          <a:p>
            <a:r>
              <a:rPr lang="en-IN" sz="1200" dirty="0"/>
              <a:t>Source: </a:t>
            </a:r>
            <a:r>
              <a:rPr lang="en-IN" sz="1200" dirty="0">
                <a:hlinkClick r:id="rId3"/>
              </a:rPr>
              <a:t>https://www.geeksforgeeks.org/double-pointer-pointer-pointer-c/</a:t>
            </a:r>
            <a:endParaRPr lang="en-IN" sz="1200" dirty="0"/>
          </a:p>
        </p:txBody>
      </p:sp>
      <p:pic>
        <p:nvPicPr>
          <p:cNvPr id="3" name="Picture 2" descr="A close up of a sign&#10;&#10;Description automatically generated">
            <a:extLst>
              <a:ext uri="{FF2B5EF4-FFF2-40B4-BE49-F238E27FC236}">
                <a16:creationId xmlns:a16="http://schemas.microsoft.com/office/drawing/2014/main" id="{5C019923-6714-4A3D-BED1-8AAAB58E8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4115" y="1349458"/>
            <a:ext cx="4820096" cy="2669128"/>
          </a:xfrm>
          <a:prstGeom prst="rect">
            <a:avLst/>
          </a:prstGeom>
        </p:spPr>
      </p:pic>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dirty="0">
                <a:solidFill>
                  <a:srgbClr val="FF0000"/>
                </a:solidFill>
              </a:rPr>
              <a:t>Features of Pointers</a:t>
            </a: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a:xfrm>
            <a:off x="838200" y="1376039"/>
            <a:ext cx="10515600" cy="4800924"/>
          </a:xfrm>
        </p:spPr>
        <p:txBody>
          <a:bodyPr>
            <a:normAutofit fontScale="77500" lnSpcReduction="20000"/>
          </a:bodyPr>
          <a:lstStyle/>
          <a:p>
            <a:pPr algn="just"/>
            <a:r>
              <a:rPr lang="en-IN" dirty="0"/>
              <a:t>Pointers save memory space.</a:t>
            </a:r>
          </a:p>
          <a:p>
            <a:pPr algn="just"/>
            <a:r>
              <a:rPr lang="en-IN" dirty="0"/>
              <a:t>Execution time with pointers is faster because data are manipulated with the address, that is, direct access to</a:t>
            </a:r>
          </a:p>
          <a:p>
            <a:pPr algn="just"/>
            <a:r>
              <a:rPr lang="en-IN" dirty="0"/>
              <a:t>memory location.</a:t>
            </a:r>
          </a:p>
          <a:p>
            <a:pPr algn="just"/>
            <a:r>
              <a:rPr lang="en-IN" dirty="0"/>
              <a:t>Memory is accessed efficiently with the pointers. The pointer assigns and releases the memory as well. Hence it can be said the Memory of pointers is dynamically allocated.</a:t>
            </a:r>
          </a:p>
          <a:p>
            <a:pPr algn="just"/>
            <a:r>
              <a:rPr lang="en-IN" dirty="0"/>
              <a:t>Pointers are used with data structures. They are useful for representing two-dimensional and multi-dimensional</a:t>
            </a:r>
          </a:p>
          <a:p>
            <a:pPr algn="just"/>
            <a:r>
              <a:rPr lang="en-IN" dirty="0"/>
              <a:t>arrays.</a:t>
            </a:r>
          </a:p>
          <a:p>
            <a:pPr algn="just"/>
            <a:r>
              <a:rPr lang="en-IN" dirty="0"/>
              <a:t>An array, of any type can be accessed with the help of pointers, without considering its subscript range.</a:t>
            </a:r>
          </a:p>
          <a:p>
            <a:pPr algn="just"/>
            <a:r>
              <a:rPr lang="en-IN" dirty="0"/>
              <a:t>Pointers are used for file handling.</a:t>
            </a:r>
          </a:p>
          <a:p>
            <a:pPr algn="just"/>
            <a:r>
              <a:rPr lang="en-IN" dirty="0"/>
              <a:t>Pointers are used to allocate memory dynamically.</a:t>
            </a:r>
          </a:p>
          <a:p>
            <a:pPr algn="just"/>
            <a:r>
              <a:rPr lang="en-IN" dirty="0"/>
              <a:t>In C++, a pointer declared to a base class could access the object of a derived class. However, a pointer to a derived class cannot access the object of a base class.</a:t>
            </a:r>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7442431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843C-B9D8-4441-B11E-E79E502C92A9}"/>
              </a:ext>
            </a:extLst>
          </p:cNvPr>
          <p:cNvSpPr>
            <a:spLocks noGrp="1"/>
          </p:cNvSpPr>
          <p:nvPr>
            <p:ph type="title"/>
          </p:nvPr>
        </p:nvSpPr>
        <p:spPr/>
        <p:txBody>
          <a:bodyPr/>
          <a:lstStyle/>
          <a:p>
            <a:r>
              <a:rPr lang="en-IN" b="1" dirty="0">
                <a:solidFill>
                  <a:srgbClr val="FF0000"/>
                </a:solidFill>
              </a:rPr>
              <a:t>Declaring a pointer</a:t>
            </a:r>
          </a:p>
        </p:txBody>
      </p:sp>
      <p:sp>
        <p:nvSpPr>
          <p:cNvPr id="3" name="Content Placeholder 2">
            <a:extLst>
              <a:ext uri="{FF2B5EF4-FFF2-40B4-BE49-F238E27FC236}">
                <a16:creationId xmlns:a16="http://schemas.microsoft.com/office/drawing/2014/main" id="{AC9C23F2-3ADD-4821-A048-860CDAADF21E}"/>
              </a:ext>
            </a:extLst>
          </p:cNvPr>
          <p:cNvSpPr>
            <a:spLocks noGrp="1"/>
          </p:cNvSpPr>
          <p:nvPr>
            <p:ph idx="1"/>
          </p:nvPr>
        </p:nvSpPr>
        <p:spPr>
          <a:xfrm>
            <a:off x="838200" y="1624614"/>
            <a:ext cx="10515600" cy="4552349"/>
          </a:xfrm>
        </p:spPr>
        <p:txBody>
          <a:bodyPr>
            <a:normAutofit/>
          </a:bodyPr>
          <a:lstStyle/>
          <a:p>
            <a:pPr algn="just"/>
            <a:r>
              <a:rPr lang="en-IN" b="0" i="0" dirty="0">
                <a:solidFill>
                  <a:srgbClr val="222222"/>
                </a:solidFill>
                <a:effectLst/>
                <a:latin typeface="Source Sans Pro" panose="020B0503030403020204" pitchFamily="34" charset="0"/>
              </a:rPr>
              <a:t>Like variables, pointers have to be declared before they can be used in your program. </a:t>
            </a:r>
          </a:p>
          <a:p>
            <a:pPr algn="just"/>
            <a:r>
              <a:rPr lang="en-IN" b="0" i="0" dirty="0">
                <a:solidFill>
                  <a:srgbClr val="222222"/>
                </a:solidFill>
                <a:effectLst/>
                <a:latin typeface="Source Sans Pro" panose="020B0503030403020204" pitchFamily="34" charset="0"/>
              </a:rPr>
              <a:t>Pointers can be named anything you want as long as they obey C's naming rules. </a:t>
            </a:r>
          </a:p>
          <a:p>
            <a:pPr algn="just"/>
            <a:r>
              <a:rPr lang="en-IN" b="0" i="0" dirty="0">
                <a:solidFill>
                  <a:srgbClr val="222222"/>
                </a:solidFill>
                <a:effectLst/>
                <a:latin typeface="Source Sans Pro" panose="020B0503030403020204" pitchFamily="34" charset="0"/>
              </a:rPr>
              <a:t>A pointer declaration has the following form.</a:t>
            </a:r>
          </a:p>
          <a:p>
            <a:pPr marL="914400" lvl="2" indent="0" algn="just">
              <a:buNone/>
            </a:pPr>
            <a:r>
              <a:rPr lang="en-IN" sz="3000" b="0" i="0" dirty="0" err="1">
                <a:solidFill>
                  <a:srgbClr val="222222"/>
                </a:solidFill>
                <a:effectLst/>
                <a:latin typeface="Source Sans Pro" panose="020B0503030403020204" pitchFamily="34" charset="0"/>
              </a:rPr>
              <a:t>data_type</a:t>
            </a:r>
            <a:r>
              <a:rPr lang="en-IN" sz="3000" b="0" i="0" dirty="0">
                <a:solidFill>
                  <a:srgbClr val="222222"/>
                </a:solidFill>
                <a:effectLst/>
                <a:latin typeface="Source Sans Pro" panose="020B0503030403020204" pitchFamily="34" charset="0"/>
              </a:rPr>
              <a:t> * </a:t>
            </a:r>
            <a:r>
              <a:rPr lang="en-IN" sz="3000" b="0" i="0" dirty="0" err="1">
                <a:solidFill>
                  <a:srgbClr val="222222"/>
                </a:solidFill>
                <a:effectLst/>
                <a:latin typeface="Source Sans Pro" panose="020B0503030403020204" pitchFamily="34" charset="0"/>
              </a:rPr>
              <a:t>pointer_variable_name</a:t>
            </a:r>
            <a:r>
              <a:rPr lang="en-IN" sz="3000" b="0" i="0" dirty="0">
                <a:solidFill>
                  <a:srgbClr val="222222"/>
                </a:solidFill>
                <a:effectLst/>
                <a:latin typeface="Source Sans Pro" panose="020B0503030403020204" pitchFamily="34" charset="0"/>
              </a:rPr>
              <a:t>;</a:t>
            </a:r>
          </a:p>
          <a:p>
            <a:pPr marL="0" indent="0" algn="just">
              <a:buNone/>
            </a:pPr>
            <a:r>
              <a:rPr lang="en-IN" b="1" i="0" dirty="0">
                <a:solidFill>
                  <a:srgbClr val="222222"/>
                </a:solidFill>
                <a:effectLst/>
                <a:latin typeface="Source Sans Pro" panose="020B0503030403020204" pitchFamily="34" charset="0"/>
              </a:rPr>
              <a:t>Here,</a:t>
            </a:r>
          </a:p>
          <a:p>
            <a:pPr algn="just"/>
            <a:r>
              <a:rPr lang="en-IN" b="0" i="0" dirty="0" err="1">
                <a:solidFill>
                  <a:srgbClr val="222222"/>
                </a:solidFill>
                <a:effectLst/>
                <a:latin typeface="Source Sans Pro" panose="020B0503030403020204" pitchFamily="34" charset="0"/>
              </a:rPr>
              <a:t>data_type</a:t>
            </a:r>
            <a:r>
              <a:rPr lang="en-IN" b="0" i="0" dirty="0">
                <a:solidFill>
                  <a:srgbClr val="222222"/>
                </a:solidFill>
                <a:effectLst/>
                <a:latin typeface="Source Sans Pro" panose="020B0503030403020204" pitchFamily="34" charset="0"/>
              </a:rPr>
              <a:t> is the pointer's base type of C's variable types and indicates the type of the variable that the pointer points to.</a:t>
            </a:r>
          </a:p>
          <a:p>
            <a:pPr algn="just"/>
            <a:r>
              <a:rPr lang="en-IN" b="0" i="0" dirty="0">
                <a:solidFill>
                  <a:srgbClr val="222222"/>
                </a:solidFill>
                <a:effectLst/>
                <a:latin typeface="Source Sans Pro" panose="020B0503030403020204" pitchFamily="34" charset="0"/>
              </a:rPr>
              <a:t>The asterisk (*: the same asterisk used for multiplication) which is indirection operator, declares a pointer.</a:t>
            </a:r>
          </a:p>
        </p:txBody>
      </p:sp>
      <p:sp>
        <p:nvSpPr>
          <p:cNvPr id="4" name="Slide Number Placeholder 3">
            <a:extLst>
              <a:ext uri="{FF2B5EF4-FFF2-40B4-BE49-F238E27FC236}">
                <a16:creationId xmlns:a16="http://schemas.microsoft.com/office/drawing/2014/main" id="{D8C46F4C-E482-4CB5-9402-77FE5DCDDBE7}"/>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5284835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BD6A-0952-4815-A011-E258ACFAA580}"/>
              </a:ext>
            </a:extLst>
          </p:cNvPr>
          <p:cNvSpPr>
            <a:spLocks noGrp="1"/>
          </p:cNvSpPr>
          <p:nvPr>
            <p:ph type="title"/>
          </p:nvPr>
        </p:nvSpPr>
        <p:spPr/>
        <p:txBody>
          <a:bodyPr/>
          <a:lstStyle/>
          <a:p>
            <a:r>
              <a:rPr lang="en-IN" b="1" dirty="0">
                <a:solidFill>
                  <a:srgbClr val="FF0000"/>
                </a:solidFill>
                <a:latin typeface="Calibri Light"/>
              </a:rPr>
              <a:t>Initialize a pointer</a:t>
            </a:r>
            <a:endParaRPr lang="en-IN" dirty="0"/>
          </a:p>
        </p:txBody>
      </p:sp>
      <p:sp>
        <p:nvSpPr>
          <p:cNvPr id="3" name="Content Placeholder 2">
            <a:extLst>
              <a:ext uri="{FF2B5EF4-FFF2-40B4-BE49-F238E27FC236}">
                <a16:creationId xmlns:a16="http://schemas.microsoft.com/office/drawing/2014/main" id="{C0B1C481-9F28-42C1-B95D-901EF3E01C15}"/>
              </a:ext>
            </a:extLst>
          </p:cNvPr>
          <p:cNvSpPr>
            <a:spLocks noGrp="1"/>
          </p:cNvSpPr>
          <p:nvPr>
            <p:ph idx="1"/>
          </p:nvPr>
        </p:nvSpPr>
        <p:spPr/>
        <p:txBody>
          <a:bodyPr>
            <a:normAutofit/>
          </a:bodyPr>
          <a:lstStyle/>
          <a:p>
            <a:pPr algn="just"/>
            <a:r>
              <a:rPr lang="en-IN" sz="2400" dirty="0"/>
              <a:t>After declaring a pointer, we initialize it like standard variables with a variable address. </a:t>
            </a:r>
          </a:p>
          <a:p>
            <a:pPr algn="just"/>
            <a:r>
              <a:rPr lang="en-IN" sz="2400" dirty="0"/>
              <a:t>If pointers are not uninitialized and used in the program, the results are unpredictable and potentially disastrous.</a:t>
            </a:r>
          </a:p>
          <a:p>
            <a:pPr algn="just"/>
            <a:r>
              <a:rPr lang="en-IN" sz="2400" dirty="0"/>
              <a:t>To get the address of a variable, we use the ampersand (&amp;)operator, placed before the name of a variable whose address we need. </a:t>
            </a:r>
          </a:p>
          <a:p>
            <a:pPr algn="just"/>
            <a:r>
              <a:rPr lang="en-IN" sz="2400" dirty="0"/>
              <a:t>Pointer initialization is done with the following </a:t>
            </a:r>
            <a:r>
              <a:rPr lang="en-IN" sz="2400" b="1" dirty="0"/>
              <a:t>syntax</a:t>
            </a:r>
            <a:r>
              <a:rPr lang="en-IN" sz="2400" dirty="0"/>
              <a:t>:</a:t>
            </a:r>
          </a:p>
          <a:p>
            <a:pPr marL="914400" lvl="2" indent="0" algn="just">
              <a:buNone/>
            </a:pPr>
            <a:r>
              <a:rPr lang="en-IN" sz="1600" dirty="0"/>
              <a:t> </a:t>
            </a:r>
            <a:r>
              <a:rPr lang="en-IN" sz="2800" dirty="0"/>
              <a:t>pointer = &amp;variable; </a:t>
            </a:r>
            <a:endParaRPr lang="en-IN" sz="600" dirty="0"/>
          </a:p>
        </p:txBody>
      </p:sp>
      <p:sp>
        <p:nvSpPr>
          <p:cNvPr id="4" name="Slide Number Placeholder 3">
            <a:extLst>
              <a:ext uri="{FF2B5EF4-FFF2-40B4-BE49-F238E27FC236}">
                <a16:creationId xmlns:a16="http://schemas.microsoft.com/office/drawing/2014/main" id="{448778E6-6E25-4CB4-93BA-EAC8291CB535}"/>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3449549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ED0F4-6F43-46DC-B75E-C560DEB51E0C}"/>
              </a:ext>
            </a:extLst>
          </p:cNvPr>
          <p:cNvSpPr>
            <a:spLocks noGrp="1"/>
          </p:cNvSpPr>
          <p:nvPr>
            <p:ph idx="1"/>
          </p:nvPr>
        </p:nvSpPr>
        <p:spPr>
          <a:xfrm>
            <a:off x="838200" y="603682"/>
            <a:ext cx="10515600" cy="5573281"/>
          </a:xfrm>
        </p:spPr>
        <p:txBody>
          <a:bodyPr>
            <a:normAutofit fontScale="77500" lnSpcReduction="20000"/>
          </a:bodyPr>
          <a:lstStyle/>
          <a:p>
            <a:pPr marL="0" indent="0" algn="just">
              <a:buNone/>
            </a:pPr>
            <a:r>
              <a:rPr lang="en-IN" b="1" dirty="0"/>
              <a:t>Example:</a:t>
            </a:r>
          </a:p>
          <a:p>
            <a:pPr marL="0" indent="0" algn="just">
              <a:buNone/>
            </a:pPr>
            <a:r>
              <a:rPr lang="en-IN" dirty="0"/>
              <a:t>#include &lt;</a:t>
            </a:r>
            <a:r>
              <a:rPr lang="en-IN" dirty="0" err="1"/>
              <a:t>stdio.h</a:t>
            </a:r>
            <a:r>
              <a:rPr lang="en-IN" dirty="0"/>
              <a:t>&gt;</a:t>
            </a:r>
          </a:p>
          <a:p>
            <a:pPr marL="0" indent="0" algn="just">
              <a:buNone/>
            </a:pPr>
            <a:r>
              <a:rPr lang="en-IN" dirty="0"/>
              <a:t>int main()</a:t>
            </a:r>
          </a:p>
          <a:p>
            <a:pPr marL="0" indent="0" algn="just">
              <a:buNone/>
            </a:pPr>
            <a:r>
              <a:rPr lang="en-IN" dirty="0"/>
              <a:t>{</a:t>
            </a:r>
          </a:p>
          <a:p>
            <a:pPr marL="0" indent="0" algn="just">
              <a:buNone/>
            </a:pPr>
            <a:r>
              <a:rPr lang="en-IN" dirty="0"/>
              <a:t>   int a=10;    //variable declaration</a:t>
            </a:r>
          </a:p>
          <a:p>
            <a:pPr marL="0" indent="0" algn="just">
              <a:buNone/>
            </a:pPr>
            <a:r>
              <a:rPr lang="en-IN" dirty="0"/>
              <a:t>   int *p;      //pointer variable declaration</a:t>
            </a:r>
          </a:p>
          <a:p>
            <a:pPr marL="0" indent="0" algn="just">
              <a:buNone/>
            </a:pPr>
            <a:r>
              <a:rPr lang="en-IN" dirty="0"/>
              <a:t>   p=&amp;a;        //store address of variable a in pointer p</a:t>
            </a:r>
          </a:p>
          <a:p>
            <a:pPr marL="0" indent="0" algn="just">
              <a:buNone/>
            </a:pPr>
            <a:r>
              <a:rPr lang="en-IN" dirty="0"/>
              <a:t>   </a:t>
            </a:r>
            <a:r>
              <a:rPr lang="en-IN" dirty="0" err="1"/>
              <a:t>printf</a:t>
            </a:r>
            <a:r>
              <a:rPr lang="en-IN" dirty="0"/>
              <a:t>("Address stored in a variable p is:%x\</a:t>
            </a:r>
            <a:r>
              <a:rPr lang="en-IN" dirty="0" err="1"/>
              <a:t>n",p</a:t>
            </a:r>
            <a:r>
              <a:rPr lang="en-IN" dirty="0"/>
              <a:t>);  //accessing the address</a:t>
            </a:r>
          </a:p>
          <a:p>
            <a:pPr marL="0" indent="0" algn="just">
              <a:buNone/>
            </a:pPr>
            <a:r>
              <a:rPr lang="en-IN" dirty="0"/>
              <a:t>   </a:t>
            </a:r>
            <a:r>
              <a:rPr lang="en-IN" dirty="0" err="1"/>
              <a:t>printf</a:t>
            </a:r>
            <a:r>
              <a:rPr lang="en-IN" dirty="0"/>
              <a:t>("Value stored in a variable p is:%d\n",*p);   //accessing the value</a:t>
            </a:r>
          </a:p>
          <a:p>
            <a:pPr marL="0" indent="0" algn="just">
              <a:buNone/>
            </a:pPr>
            <a:r>
              <a:rPr lang="en-IN" dirty="0"/>
              <a:t>   return 0;</a:t>
            </a:r>
          </a:p>
          <a:p>
            <a:pPr marL="0" indent="0" algn="just">
              <a:buNone/>
            </a:pPr>
            <a:r>
              <a:rPr lang="en-IN" dirty="0"/>
              <a:t>}</a:t>
            </a:r>
          </a:p>
          <a:p>
            <a:pPr marL="0" indent="0" algn="just">
              <a:buNone/>
            </a:pPr>
            <a:endParaRPr lang="en-IN" dirty="0"/>
          </a:p>
          <a:p>
            <a:pPr marL="0" indent="0" algn="just">
              <a:buNone/>
            </a:pPr>
            <a:r>
              <a:rPr lang="en-IN" b="1" dirty="0"/>
              <a:t>Output:</a:t>
            </a:r>
          </a:p>
          <a:p>
            <a:pPr marL="0" indent="0" algn="just">
              <a:buNone/>
            </a:pPr>
            <a:r>
              <a:rPr lang="en-IN" dirty="0"/>
              <a:t>Address stored in a variable p is:60ff08</a:t>
            </a:r>
          </a:p>
          <a:p>
            <a:pPr marL="0" indent="0" algn="just">
              <a:buNone/>
            </a:pPr>
            <a:r>
              <a:rPr lang="en-IN" dirty="0"/>
              <a:t>Value stored in a variable p is:10</a:t>
            </a:r>
          </a:p>
        </p:txBody>
      </p:sp>
      <p:sp>
        <p:nvSpPr>
          <p:cNvPr id="4" name="Slide Number Placeholder 3">
            <a:extLst>
              <a:ext uri="{FF2B5EF4-FFF2-40B4-BE49-F238E27FC236}">
                <a16:creationId xmlns:a16="http://schemas.microsoft.com/office/drawing/2014/main" id="{CA28FEA7-2964-4723-8930-059EBB791AE2}"/>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9186309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EAD2911-7226-4B77-A887-25E50BE1F44D"/>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 Introduction"/>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2615</TotalTime>
  <Words>1204</Words>
  <Application>Microsoft Office PowerPoint</Application>
  <PresentationFormat>Widescreen</PresentationFormat>
  <Paragraphs>246</Paragraphs>
  <Slides>24</Slides>
  <Notes>11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9" baseType="lpstr">
      <vt:lpstr>Arial</vt:lpstr>
      <vt:lpstr>Arial Black</vt:lpstr>
      <vt:lpstr>Arial Unicode MS</vt:lpstr>
      <vt:lpstr>Calibri</vt:lpstr>
      <vt:lpstr>Calibri Light</vt:lpstr>
      <vt:lpstr>Casper</vt:lpstr>
      <vt:lpstr>Casper Bold</vt:lpstr>
      <vt:lpstr>Karla</vt:lpstr>
      <vt:lpstr>Raleway ExtraBold</vt:lpstr>
      <vt:lpstr>Segoe UI</vt:lpstr>
      <vt:lpstr>Source Sans Pro</vt:lpstr>
      <vt:lpstr>Times New Roman</vt:lpstr>
      <vt:lpstr>1_Office Theme</vt:lpstr>
      <vt:lpstr>Contents Slide Master</vt:lpstr>
      <vt:lpstr>CorelDRAW</vt:lpstr>
      <vt:lpstr>PowerPoint Presentation</vt:lpstr>
      <vt:lpstr>Introduction to Problem Solving</vt:lpstr>
      <vt:lpstr>PowerPoint Presentation</vt:lpstr>
      <vt:lpstr> Scheme of Evaluation  </vt:lpstr>
      <vt:lpstr>Introduction </vt:lpstr>
      <vt:lpstr>Features of Pointers</vt:lpstr>
      <vt:lpstr>Declaring a pointer</vt:lpstr>
      <vt:lpstr>Initialize a pointer</vt:lpstr>
      <vt:lpstr>PowerPoint Presentation</vt:lpstr>
      <vt:lpstr>Operators used with Pointers</vt:lpstr>
      <vt:lpstr>Types of a pointer</vt:lpstr>
      <vt:lpstr>PowerPoint Presentation</vt:lpstr>
      <vt:lpstr>PowerPoint Presentation</vt:lpstr>
      <vt:lpstr>Uses of pointers</vt:lpstr>
      <vt:lpstr>Disadvantages of pointer</vt:lpstr>
      <vt:lpstr>PowerPoint Presentation</vt:lpstr>
      <vt:lpstr>Frequently Asked question</vt:lpstr>
      <vt:lpstr>PowerPoint Presentation</vt:lpstr>
      <vt:lpstr>PowerPoint Presentation</vt:lpstr>
      <vt:lpstr>PowerPoint Presentation</vt:lpstr>
      <vt:lpstr>Assessment Questions:</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Branding</dc:creator>
  <cp:lastModifiedBy>nishu</cp:lastModifiedBy>
  <cp:revision>387</cp:revision>
  <dcterms:created xsi:type="dcterms:W3CDTF">2019-01-09T10:33:58Z</dcterms:created>
  <dcterms:modified xsi:type="dcterms:W3CDTF">2022-07-12T07:31:10Z</dcterms:modified>
</cp:coreProperties>
</file>