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30"/>
  </p:notesMasterIdLst>
  <p:handoutMasterIdLst>
    <p:handoutMasterId r:id="rId31"/>
  </p:handoutMasterIdLst>
  <p:sldIdLst>
    <p:sldId id="354" r:id="rId3"/>
    <p:sldId id="409" r:id="rId4"/>
    <p:sldId id="410" r:id="rId5"/>
    <p:sldId id="411" r:id="rId6"/>
    <p:sldId id="358" r:id="rId7"/>
    <p:sldId id="366" r:id="rId8"/>
    <p:sldId id="390" r:id="rId9"/>
    <p:sldId id="370" r:id="rId10"/>
    <p:sldId id="382" r:id="rId11"/>
    <p:sldId id="393" r:id="rId12"/>
    <p:sldId id="383" r:id="rId13"/>
    <p:sldId id="399" r:id="rId14"/>
    <p:sldId id="374" r:id="rId15"/>
    <p:sldId id="394" r:id="rId16"/>
    <p:sldId id="395" r:id="rId17"/>
    <p:sldId id="396" r:id="rId18"/>
    <p:sldId id="397" r:id="rId19"/>
    <p:sldId id="392" r:id="rId20"/>
    <p:sldId id="350" r:id="rId21"/>
    <p:sldId id="351" r:id="rId22"/>
    <p:sldId id="389" r:id="rId23"/>
    <p:sldId id="407" r:id="rId24"/>
    <p:sldId id="364" r:id="rId25"/>
    <p:sldId id="361" r:id="rId26"/>
    <p:sldId id="352" r:id="rId27"/>
    <p:sldId id="284" r:id="rId28"/>
    <p:sldId id="353" r:id="rId29"/>
  </p:sldIdLst>
  <p:sldSz cx="12192000" cy="6858000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ED8137"/>
    <a:srgbClr val="BC8F00"/>
    <a:srgbClr val="86000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600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0D818A-DE61-492C-9F49-4330F19690E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295EEC2-FBA3-4050-935A-2B74E2E9956D}">
      <dgm:prSet/>
      <dgm:spPr/>
      <dgm:t>
        <a:bodyPr/>
        <a:lstStyle/>
        <a:p>
          <a:r>
            <a:rPr lang="en-IN" b="0" i="0" dirty="0"/>
            <a:t>We can perform arithmetic operations on the pointers like addition, subtraction, etc.</a:t>
          </a:r>
          <a:endParaRPr lang="en-IN" dirty="0"/>
        </a:p>
      </dgm:t>
    </dgm:pt>
    <dgm:pt modelId="{B23B6547-19ED-4B0F-81FC-817F03CB178B}" type="parTrans" cxnId="{29DA9CC9-1816-462A-BE5A-EC0571DA1B3B}">
      <dgm:prSet/>
      <dgm:spPr/>
      <dgm:t>
        <a:bodyPr/>
        <a:lstStyle/>
        <a:p>
          <a:endParaRPr lang="en-IN"/>
        </a:p>
      </dgm:t>
    </dgm:pt>
    <dgm:pt modelId="{ED9CB3AD-CDF6-4EC8-BF20-521B2E6D986A}" type="sibTrans" cxnId="{29DA9CC9-1816-462A-BE5A-EC0571DA1B3B}">
      <dgm:prSet/>
      <dgm:spPr/>
      <dgm:t>
        <a:bodyPr/>
        <a:lstStyle/>
        <a:p>
          <a:endParaRPr lang="en-IN"/>
        </a:p>
      </dgm:t>
    </dgm:pt>
    <dgm:pt modelId="{C1FD5A21-896B-4D79-BE1F-2C7B4D412804}">
      <dgm:prSet/>
      <dgm:spPr/>
      <dgm:t>
        <a:bodyPr/>
        <a:lstStyle/>
        <a:p>
          <a:r>
            <a:rPr lang="en-IN" b="0" i="0" dirty="0"/>
            <a:t>Declaring Pointer to Pointer is similar to declaring pointer in C. The difference is we have to place an additional ‘*’ before the name of pointer.</a:t>
          </a:r>
          <a:endParaRPr lang="en-IN" dirty="0"/>
        </a:p>
      </dgm:t>
    </dgm:pt>
    <dgm:pt modelId="{069D4E4E-7AB6-4FF7-ABE9-265405EF9BD8}" type="parTrans" cxnId="{340D8D37-4B11-440E-B91F-AFC619BC931F}">
      <dgm:prSet/>
      <dgm:spPr/>
      <dgm:t>
        <a:bodyPr/>
        <a:lstStyle/>
        <a:p>
          <a:endParaRPr lang="en-IN"/>
        </a:p>
      </dgm:t>
    </dgm:pt>
    <dgm:pt modelId="{91065915-5771-4CA9-A5A3-A83E6F9A1D03}" type="sibTrans" cxnId="{340D8D37-4B11-440E-B91F-AFC619BC931F}">
      <dgm:prSet/>
      <dgm:spPr/>
      <dgm:t>
        <a:bodyPr/>
        <a:lstStyle/>
        <a:p>
          <a:endParaRPr lang="en-IN"/>
        </a:p>
      </dgm:t>
    </dgm:pt>
    <dgm:pt modelId="{71AC99FA-5F0E-4E5E-85F8-CE235E2ADC5D}">
      <dgm:prSet/>
      <dgm:spPr/>
      <dgm:t>
        <a:bodyPr/>
        <a:lstStyle/>
        <a:p>
          <a:r>
            <a:rPr lang="en-IN" b="0" i="0" dirty="0"/>
            <a:t>When an array is declared, compiler allocates sufficient amount of memory to contain all the elements of the array.</a:t>
          </a:r>
          <a:endParaRPr lang="en-IN" dirty="0"/>
        </a:p>
      </dgm:t>
    </dgm:pt>
    <dgm:pt modelId="{FFDB83E4-03E2-432B-8FEA-3D41EC926342}" type="parTrans" cxnId="{F0FCDA8D-3738-4674-93A8-70308C681611}">
      <dgm:prSet/>
      <dgm:spPr/>
      <dgm:t>
        <a:bodyPr/>
        <a:lstStyle/>
        <a:p>
          <a:endParaRPr lang="en-IN"/>
        </a:p>
      </dgm:t>
    </dgm:pt>
    <dgm:pt modelId="{7591503A-7731-4B65-98B9-4F8649B3D75B}" type="sibTrans" cxnId="{F0FCDA8D-3738-4674-93A8-70308C681611}">
      <dgm:prSet/>
      <dgm:spPr/>
      <dgm:t>
        <a:bodyPr/>
        <a:lstStyle/>
        <a:p>
          <a:endParaRPr lang="en-IN"/>
        </a:p>
      </dgm:t>
    </dgm:pt>
    <dgm:pt modelId="{91D3E2DF-D1F6-4907-A3EA-9ED8C8EB6C3A}">
      <dgm:prSet/>
      <dgm:spPr/>
      <dgm:t>
        <a:bodyPr/>
        <a:lstStyle/>
        <a:p>
          <a:r>
            <a:rPr lang="en-IN" b="0" i="0" dirty="0"/>
            <a:t>You cannot decrement a pointer once incremented. p-- won't work</a:t>
          </a:r>
          <a:endParaRPr lang="en-IN" dirty="0"/>
        </a:p>
      </dgm:t>
    </dgm:pt>
    <dgm:pt modelId="{E8A40DA6-801C-45FA-B1E0-43106335E016}" type="parTrans" cxnId="{9D631FFB-E951-4E68-9074-02036DA5C241}">
      <dgm:prSet/>
      <dgm:spPr/>
      <dgm:t>
        <a:bodyPr/>
        <a:lstStyle/>
        <a:p>
          <a:endParaRPr lang="en-IN"/>
        </a:p>
      </dgm:t>
    </dgm:pt>
    <dgm:pt modelId="{CD446FA2-660B-48FB-BD63-2CF5E614AB37}" type="sibTrans" cxnId="{9D631FFB-E951-4E68-9074-02036DA5C241}">
      <dgm:prSet/>
      <dgm:spPr/>
      <dgm:t>
        <a:bodyPr/>
        <a:lstStyle/>
        <a:p>
          <a:endParaRPr lang="en-IN"/>
        </a:p>
      </dgm:t>
    </dgm:pt>
    <dgm:pt modelId="{27F14304-BC7D-4C74-87DF-2548E63C883A}">
      <dgm:prSet/>
      <dgm:spPr/>
      <dgm:t>
        <a:bodyPr/>
        <a:lstStyle/>
        <a:p>
          <a:r>
            <a:rPr lang="en-IN" b="0" i="0" dirty="0"/>
            <a:t>Base address </a:t>
          </a:r>
          <a:r>
            <a:rPr lang="en-IN" b="0" i="0" dirty="0" err="1"/>
            <a:t>i.e</a:t>
          </a:r>
          <a:r>
            <a:rPr lang="en-IN" b="0" i="0" dirty="0"/>
            <a:t> address of the first element of the array is also allocated by the compiler.</a:t>
          </a:r>
          <a:endParaRPr lang="en-IN" dirty="0"/>
        </a:p>
      </dgm:t>
    </dgm:pt>
    <dgm:pt modelId="{2603FF77-7555-45B5-9C33-627C8454F1F3}" type="parTrans" cxnId="{0645D799-A320-4248-BB87-D8896F8FCB83}">
      <dgm:prSet/>
      <dgm:spPr/>
      <dgm:t>
        <a:bodyPr/>
        <a:lstStyle/>
        <a:p>
          <a:endParaRPr lang="en-IN"/>
        </a:p>
      </dgm:t>
    </dgm:pt>
    <dgm:pt modelId="{D4CEF371-0B7F-4477-A0AF-1135EEE7D70E}" type="sibTrans" cxnId="{0645D799-A320-4248-BB87-D8896F8FCB83}">
      <dgm:prSet/>
      <dgm:spPr/>
      <dgm:t>
        <a:bodyPr/>
        <a:lstStyle/>
        <a:p>
          <a:endParaRPr lang="en-IN"/>
        </a:p>
      </dgm:t>
    </dgm:pt>
    <dgm:pt modelId="{097EF926-1259-452F-A448-711C22076917}" type="pres">
      <dgm:prSet presAssocID="{A30D818A-DE61-492C-9F49-4330F19690E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292970-F9DD-441E-BAEB-380663E4D2C4}" type="pres">
      <dgm:prSet presAssocID="{C1FD5A21-896B-4D79-BE1F-2C7B4D41280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D9D588-04B2-4865-9712-FCABE9851784}" type="pres">
      <dgm:prSet presAssocID="{91065915-5771-4CA9-A5A3-A83E6F9A1D03}" presName="sibTrans" presStyleCnt="0"/>
      <dgm:spPr/>
    </dgm:pt>
    <dgm:pt modelId="{0F2235BC-161E-4012-876B-116AE560118A}" type="pres">
      <dgm:prSet presAssocID="{7295EEC2-FBA3-4050-935A-2B74E2E9956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994BE4-570F-47F9-A06C-DADB0F7D8BDA}" type="pres">
      <dgm:prSet presAssocID="{ED9CB3AD-CDF6-4EC8-BF20-521B2E6D986A}" presName="sibTrans" presStyleCnt="0"/>
      <dgm:spPr/>
    </dgm:pt>
    <dgm:pt modelId="{1816216F-2439-45B6-AA12-2F5AED94FE7F}" type="pres">
      <dgm:prSet presAssocID="{71AC99FA-5F0E-4E5E-85F8-CE235E2ADC5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6F2579-5CED-4646-9215-837B33A18955}" type="pres">
      <dgm:prSet presAssocID="{7591503A-7731-4B65-98B9-4F8649B3D75B}" presName="sibTrans" presStyleCnt="0"/>
      <dgm:spPr/>
    </dgm:pt>
    <dgm:pt modelId="{5577C38B-1AD0-44CA-BD09-5E85CC654899}" type="pres">
      <dgm:prSet presAssocID="{27F14304-BC7D-4C74-87DF-2548E63C883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745B9F-7112-41C4-87AF-A33AD42542C7}" type="pres">
      <dgm:prSet presAssocID="{D4CEF371-0B7F-4477-A0AF-1135EEE7D70E}" presName="sibTrans" presStyleCnt="0"/>
      <dgm:spPr/>
    </dgm:pt>
    <dgm:pt modelId="{CFA59CC9-D96D-4D47-958B-A209C04486D4}" type="pres">
      <dgm:prSet presAssocID="{91D3E2DF-D1F6-4907-A3EA-9ED8C8EB6C3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96A38E-82EE-46F4-98D3-93608C36D26B}" type="presOf" srcId="{27F14304-BC7D-4C74-87DF-2548E63C883A}" destId="{5577C38B-1AD0-44CA-BD09-5E85CC654899}" srcOrd="0" destOrd="0" presId="urn:microsoft.com/office/officeart/2005/8/layout/default"/>
    <dgm:cxn modelId="{9D631FFB-E951-4E68-9074-02036DA5C241}" srcId="{A30D818A-DE61-492C-9F49-4330F19690E3}" destId="{91D3E2DF-D1F6-4907-A3EA-9ED8C8EB6C3A}" srcOrd="4" destOrd="0" parTransId="{E8A40DA6-801C-45FA-B1E0-43106335E016}" sibTransId="{CD446FA2-660B-48FB-BD63-2CF5E614AB37}"/>
    <dgm:cxn modelId="{0645D799-A320-4248-BB87-D8896F8FCB83}" srcId="{A30D818A-DE61-492C-9F49-4330F19690E3}" destId="{27F14304-BC7D-4C74-87DF-2548E63C883A}" srcOrd="3" destOrd="0" parTransId="{2603FF77-7555-45B5-9C33-627C8454F1F3}" sibTransId="{D4CEF371-0B7F-4477-A0AF-1135EEE7D70E}"/>
    <dgm:cxn modelId="{FBF1DF1A-7D4E-45A2-885F-C929420EC7E5}" type="presOf" srcId="{91D3E2DF-D1F6-4907-A3EA-9ED8C8EB6C3A}" destId="{CFA59CC9-D96D-4D47-958B-A209C04486D4}" srcOrd="0" destOrd="0" presId="urn:microsoft.com/office/officeart/2005/8/layout/default"/>
    <dgm:cxn modelId="{29DA9CC9-1816-462A-BE5A-EC0571DA1B3B}" srcId="{A30D818A-DE61-492C-9F49-4330F19690E3}" destId="{7295EEC2-FBA3-4050-935A-2B74E2E9956D}" srcOrd="1" destOrd="0" parTransId="{B23B6547-19ED-4B0F-81FC-817F03CB178B}" sibTransId="{ED9CB3AD-CDF6-4EC8-BF20-521B2E6D986A}"/>
    <dgm:cxn modelId="{952CA632-8BB8-4C3F-92C4-67606D2D83CF}" type="presOf" srcId="{71AC99FA-5F0E-4E5E-85F8-CE235E2ADC5D}" destId="{1816216F-2439-45B6-AA12-2F5AED94FE7F}" srcOrd="0" destOrd="0" presId="urn:microsoft.com/office/officeart/2005/8/layout/default"/>
    <dgm:cxn modelId="{9677DC78-F385-4654-99DB-1D7DA86D4EDA}" type="presOf" srcId="{C1FD5A21-896B-4D79-BE1F-2C7B4D412804}" destId="{41292970-F9DD-441E-BAEB-380663E4D2C4}" srcOrd="0" destOrd="0" presId="urn:microsoft.com/office/officeart/2005/8/layout/default"/>
    <dgm:cxn modelId="{F0FCDA8D-3738-4674-93A8-70308C681611}" srcId="{A30D818A-DE61-492C-9F49-4330F19690E3}" destId="{71AC99FA-5F0E-4E5E-85F8-CE235E2ADC5D}" srcOrd="2" destOrd="0" parTransId="{FFDB83E4-03E2-432B-8FEA-3D41EC926342}" sibTransId="{7591503A-7731-4B65-98B9-4F8649B3D75B}"/>
    <dgm:cxn modelId="{340D8D37-4B11-440E-B91F-AFC619BC931F}" srcId="{A30D818A-DE61-492C-9F49-4330F19690E3}" destId="{C1FD5A21-896B-4D79-BE1F-2C7B4D412804}" srcOrd="0" destOrd="0" parTransId="{069D4E4E-7AB6-4FF7-ABE9-265405EF9BD8}" sibTransId="{91065915-5771-4CA9-A5A3-A83E6F9A1D03}"/>
    <dgm:cxn modelId="{90AA139E-CDD4-477E-97EB-991E0EE6C03D}" type="presOf" srcId="{7295EEC2-FBA3-4050-935A-2B74E2E9956D}" destId="{0F2235BC-161E-4012-876B-116AE560118A}" srcOrd="0" destOrd="0" presId="urn:microsoft.com/office/officeart/2005/8/layout/default"/>
    <dgm:cxn modelId="{D00252CB-9D61-4788-A959-DB99FAB8CBDB}" type="presOf" srcId="{A30D818A-DE61-492C-9F49-4330F19690E3}" destId="{097EF926-1259-452F-A448-711C22076917}" srcOrd="0" destOrd="0" presId="urn:microsoft.com/office/officeart/2005/8/layout/default"/>
    <dgm:cxn modelId="{3A56FD87-5179-44CD-9217-DF95800F9661}" type="presParOf" srcId="{097EF926-1259-452F-A448-711C22076917}" destId="{41292970-F9DD-441E-BAEB-380663E4D2C4}" srcOrd="0" destOrd="0" presId="urn:microsoft.com/office/officeart/2005/8/layout/default"/>
    <dgm:cxn modelId="{874BD574-6BC8-4FC6-B901-843A9A069823}" type="presParOf" srcId="{097EF926-1259-452F-A448-711C22076917}" destId="{1FD9D588-04B2-4865-9712-FCABE9851784}" srcOrd="1" destOrd="0" presId="urn:microsoft.com/office/officeart/2005/8/layout/default"/>
    <dgm:cxn modelId="{602B5DD5-CC0D-4974-9418-DA91DEABA256}" type="presParOf" srcId="{097EF926-1259-452F-A448-711C22076917}" destId="{0F2235BC-161E-4012-876B-116AE560118A}" srcOrd="2" destOrd="0" presId="urn:microsoft.com/office/officeart/2005/8/layout/default"/>
    <dgm:cxn modelId="{2AE6DE7A-66B4-4177-A06F-6E4E114A226F}" type="presParOf" srcId="{097EF926-1259-452F-A448-711C22076917}" destId="{D6994BE4-570F-47F9-A06C-DADB0F7D8BDA}" srcOrd="3" destOrd="0" presId="urn:microsoft.com/office/officeart/2005/8/layout/default"/>
    <dgm:cxn modelId="{AC6843DF-2953-42FE-9104-E93A33013077}" type="presParOf" srcId="{097EF926-1259-452F-A448-711C22076917}" destId="{1816216F-2439-45B6-AA12-2F5AED94FE7F}" srcOrd="4" destOrd="0" presId="urn:microsoft.com/office/officeart/2005/8/layout/default"/>
    <dgm:cxn modelId="{1852FDC5-55B0-452D-940B-DDF59D8A81A6}" type="presParOf" srcId="{097EF926-1259-452F-A448-711C22076917}" destId="{1D6F2579-5CED-4646-9215-837B33A18955}" srcOrd="5" destOrd="0" presId="urn:microsoft.com/office/officeart/2005/8/layout/default"/>
    <dgm:cxn modelId="{69DD6F51-99C4-4624-AB2A-D06C09978BBB}" type="presParOf" srcId="{097EF926-1259-452F-A448-711C22076917}" destId="{5577C38B-1AD0-44CA-BD09-5E85CC654899}" srcOrd="6" destOrd="0" presId="urn:microsoft.com/office/officeart/2005/8/layout/default"/>
    <dgm:cxn modelId="{D2A0B5BA-A40D-412D-873E-63D8EDD96C9F}" type="presParOf" srcId="{097EF926-1259-452F-A448-711C22076917}" destId="{F6745B9F-7112-41C4-87AF-A33AD42542C7}" srcOrd="7" destOrd="0" presId="urn:microsoft.com/office/officeart/2005/8/layout/default"/>
    <dgm:cxn modelId="{EBD921EC-3428-4241-B8F6-702CA5D22853}" type="presParOf" srcId="{097EF926-1259-452F-A448-711C22076917}" destId="{CFA59CC9-D96D-4D47-958B-A209C04486D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92970-F9DD-441E-BAEB-380663E4D2C4}">
      <dsp:nvSpPr>
        <dsp:cNvPr id="0" name=""/>
        <dsp:cNvSpPr/>
      </dsp:nvSpPr>
      <dsp:spPr>
        <a:xfrm>
          <a:off x="0" y="902065"/>
          <a:ext cx="2780411" cy="1668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kern="1200" dirty="0"/>
            <a:t>Declaring Pointer to Pointer is similar to declaring pointer in C. The difference is we have to place an additional ‘*’ before the name of pointer.</a:t>
          </a:r>
          <a:endParaRPr lang="en-IN" sz="1800" kern="1200" dirty="0"/>
        </a:p>
      </dsp:txBody>
      <dsp:txXfrm>
        <a:off x="0" y="902065"/>
        <a:ext cx="2780411" cy="1668246"/>
      </dsp:txXfrm>
    </dsp:sp>
    <dsp:sp modelId="{0F2235BC-161E-4012-876B-116AE560118A}">
      <dsp:nvSpPr>
        <dsp:cNvPr id="0" name=""/>
        <dsp:cNvSpPr/>
      </dsp:nvSpPr>
      <dsp:spPr>
        <a:xfrm>
          <a:off x="3058452" y="902065"/>
          <a:ext cx="2780411" cy="16682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kern="1200" dirty="0"/>
            <a:t>We can perform arithmetic operations on the pointers like addition, subtraction, etc.</a:t>
          </a:r>
          <a:endParaRPr lang="en-IN" sz="1800" kern="1200" dirty="0"/>
        </a:p>
      </dsp:txBody>
      <dsp:txXfrm>
        <a:off x="3058452" y="902065"/>
        <a:ext cx="2780411" cy="1668246"/>
      </dsp:txXfrm>
    </dsp:sp>
    <dsp:sp modelId="{1816216F-2439-45B6-AA12-2F5AED94FE7F}">
      <dsp:nvSpPr>
        <dsp:cNvPr id="0" name=""/>
        <dsp:cNvSpPr/>
      </dsp:nvSpPr>
      <dsp:spPr>
        <a:xfrm>
          <a:off x="6116905" y="902065"/>
          <a:ext cx="2780411" cy="166824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kern="1200" dirty="0"/>
            <a:t>When an array is declared, compiler allocates sufficient amount of memory to contain all the elements of the array.</a:t>
          </a:r>
          <a:endParaRPr lang="en-IN" sz="1800" kern="1200" dirty="0"/>
        </a:p>
      </dsp:txBody>
      <dsp:txXfrm>
        <a:off x="6116905" y="902065"/>
        <a:ext cx="2780411" cy="1668246"/>
      </dsp:txXfrm>
    </dsp:sp>
    <dsp:sp modelId="{5577C38B-1AD0-44CA-BD09-5E85CC654899}">
      <dsp:nvSpPr>
        <dsp:cNvPr id="0" name=""/>
        <dsp:cNvSpPr/>
      </dsp:nvSpPr>
      <dsp:spPr>
        <a:xfrm>
          <a:off x="1529226" y="2848354"/>
          <a:ext cx="2780411" cy="16682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kern="1200" dirty="0"/>
            <a:t>Base address </a:t>
          </a:r>
          <a:r>
            <a:rPr lang="en-IN" sz="1800" b="0" i="0" kern="1200" dirty="0" err="1"/>
            <a:t>i.e</a:t>
          </a:r>
          <a:r>
            <a:rPr lang="en-IN" sz="1800" b="0" i="0" kern="1200" dirty="0"/>
            <a:t> address of the first element of the array is also allocated by the compiler.</a:t>
          </a:r>
          <a:endParaRPr lang="en-IN" sz="1800" kern="1200" dirty="0"/>
        </a:p>
      </dsp:txBody>
      <dsp:txXfrm>
        <a:off x="1529226" y="2848354"/>
        <a:ext cx="2780411" cy="1668246"/>
      </dsp:txXfrm>
    </dsp:sp>
    <dsp:sp modelId="{CFA59CC9-D96D-4D47-958B-A209C04486D4}">
      <dsp:nvSpPr>
        <dsp:cNvPr id="0" name=""/>
        <dsp:cNvSpPr/>
      </dsp:nvSpPr>
      <dsp:spPr>
        <a:xfrm>
          <a:off x="4587679" y="2848354"/>
          <a:ext cx="2780411" cy="166824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kern="1200" dirty="0"/>
            <a:t>You cannot decrement a pointer once incremented. p-- won't work</a:t>
          </a:r>
          <a:endParaRPr lang="en-IN" sz="1800" kern="1200" dirty="0"/>
        </a:p>
      </dsp:txBody>
      <dsp:txXfrm>
        <a:off x="4587679" y="2848354"/>
        <a:ext cx="2780411" cy="1668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6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25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96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69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80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99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78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81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4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53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60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kKKvGYAX_Zs" TargetMode="External"/><Relationship Id="rId3" Type="http://schemas.openxmlformats.org/officeDocument/2006/relationships/hyperlink" Target="https://www.geeksforgeeks.org/double-pointer-pointer-pointer-c/" TargetMode="External"/><Relationship Id="rId7" Type="http://schemas.openxmlformats.org/officeDocument/2006/relationships/hyperlink" Target="https://www.youtube.com/watch?v=jYuqC9UD4G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ahKfY1EsWd8&amp;t=1s" TargetMode="External"/><Relationship Id="rId5" Type="http://schemas.openxmlformats.org/officeDocument/2006/relationships/hyperlink" Target="https://www.studytonight.com/c/pointers-with-array.php" TargetMode="External"/><Relationship Id="rId4" Type="http://schemas.openxmlformats.org/officeDocument/2006/relationships/hyperlink" Target="https://www.javatpoint.com/pointer-arithmetic-in-c#:~:text=%E2%86%92%20%E2%86%90%20prev-,Pointer%20Arithmetic%20in%20C,operand%20is%20of%20type%20integer.&amp;text=Subtraction,-Comparison" TargetMode="External"/><Relationship Id="rId9" Type="http://schemas.openxmlformats.org/officeDocument/2006/relationships/image" Target="../media/image1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double-pointer-pointer-pointer-c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5.png"/><Relationship Id="rId4" Type="http://schemas.openxmlformats.org/officeDocument/2006/relationships/hyperlink" Target="https://www.geeksforgeeks.org/double-pointer-pointer-pointer-c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5369340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36408" y="592201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CorelDRAW" r:id="rId4" imgW="2169000" imgH="2169360" progId="">
                  <p:embed/>
                </p:oleObj>
              </mc:Choice>
              <mc:Fallback>
                <p:oleObj name="CorelDRAW" r:id="rId4" imgW="2169000" imgH="2169360" progId="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40610" y="5988169"/>
            <a:ext cx="6432043" cy="1132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Pointers:</a:t>
            </a:r>
            <a:r>
              <a:rPr lang="en-IN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pointer, pointer and array, pointer to array, array of pointers</a:t>
            </a: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128870" y="1388820"/>
            <a:ext cx="9884238" cy="332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- UIE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DEPARTMENT- ACADEMIC UNIT-2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Introduction to Problem Solving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Code:22CSH-101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</a:t>
            </a:r>
            <a:endParaRPr lang="en-US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98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E449-101C-4397-8CD6-40262DAF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9293"/>
            <a:ext cx="10515600" cy="56176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Example: Traversing an array by using pointer</a:t>
            </a:r>
          </a:p>
          <a:p>
            <a:pPr marL="457200" lvl="1" indent="0">
              <a:buNone/>
            </a:pPr>
            <a:r>
              <a:rPr lang="en-IN" dirty="0"/>
              <a:t>#include&lt;stdio.h&gt;  </a:t>
            </a:r>
          </a:p>
          <a:p>
            <a:pPr marL="457200" lvl="1" indent="0">
              <a:buNone/>
            </a:pPr>
            <a:r>
              <a:rPr lang="en-IN" dirty="0"/>
              <a:t>void main ()  </a:t>
            </a:r>
          </a:p>
          <a:p>
            <a:pPr marL="457200" lvl="1" indent="0">
              <a:buNone/>
            </a:pPr>
            <a:r>
              <a:rPr lang="en-IN" dirty="0"/>
              <a:t>{  </a:t>
            </a:r>
          </a:p>
          <a:p>
            <a:pPr marL="457200" lvl="1" indent="0">
              <a:buNone/>
            </a:pPr>
            <a:r>
              <a:rPr lang="en-IN" dirty="0"/>
              <a:t>    int </a:t>
            </a:r>
            <a:r>
              <a:rPr lang="en-IN" dirty="0" err="1"/>
              <a:t>arr</a:t>
            </a:r>
            <a:r>
              <a:rPr lang="en-IN" dirty="0"/>
              <a:t>[5] = {1, 2, 3, 4, 5};  </a:t>
            </a:r>
          </a:p>
          <a:p>
            <a:pPr marL="457200" lvl="1" indent="0">
              <a:buNone/>
            </a:pPr>
            <a:r>
              <a:rPr lang="en-IN" dirty="0"/>
              <a:t>    int *p = </a:t>
            </a:r>
            <a:r>
              <a:rPr lang="en-IN" dirty="0" err="1"/>
              <a:t>arr</a:t>
            </a:r>
            <a:r>
              <a:rPr lang="en-IN" dirty="0"/>
              <a:t>;  </a:t>
            </a:r>
          </a:p>
          <a:p>
            <a:pPr marL="457200" lvl="1" indent="0">
              <a:buNone/>
            </a:pPr>
            <a:r>
              <a:rPr lang="en-IN" dirty="0"/>
              <a:t>    int </a:t>
            </a:r>
            <a:r>
              <a:rPr lang="en-IN" dirty="0" err="1"/>
              <a:t>i</a:t>
            </a:r>
            <a:r>
              <a:rPr lang="en-IN" dirty="0"/>
              <a:t>;  </a:t>
            </a:r>
          </a:p>
          <a:p>
            <a:pPr marL="457200" lvl="1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("printing array elements...\n");  </a:t>
            </a:r>
          </a:p>
          <a:p>
            <a:pPr marL="457200" lvl="1" indent="0">
              <a:buNone/>
            </a:pPr>
            <a:r>
              <a:rPr lang="en-IN" dirty="0"/>
              <a:t>    for(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&lt; 5; </a:t>
            </a:r>
            <a:r>
              <a:rPr lang="en-IN" dirty="0" err="1"/>
              <a:t>i</a:t>
            </a:r>
            <a:r>
              <a:rPr lang="en-IN" dirty="0"/>
              <a:t>++)  </a:t>
            </a:r>
          </a:p>
          <a:p>
            <a:pPr marL="457200" lvl="1" indent="0">
              <a:buNone/>
            </a:pPr>
            <a:r>
              <a:rPr lang="en-IN" dirty="0"/>
              <a:t>    {  </a:t>
            </a:r>
          </a:p>
          <a:p>
            <a:pPr marL="457200" lvl="1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  ",*(</a:t>
            </a:r>
            <a:r>
              <a:rPr lang="en-IN" dirty="0" err="1"/>
              <a:t>p+i</a:t>
            </a:r>
            <a:r>
              <a:rPr lang="en-IN" dirty="0"/>
              <a:t>));  </a:t>
            </a:r>
          </a:p>
          <a:p>
            <a:pPr marL="457200" lvl="1" indent="0">
              <a:buNone/>
            </a:pPr>
            <a:r>
              <a:rPr lang="en-IN" dirty="0"/>
              <a:t>    }  </a:t>
            </a:r>
          </a:p>
          <a:p>
            <a:pPr marL="457200" lvl="1" indent="0">
              <a:buNone/>
            </a:pPr>
            <a:r>
              <a:rPr lang="en-IN" dirty="0"/>
              <a:t>}  </a:t>
            </a:r>
          </a:p>
          <a:p>
            <a:pPr marL="0" indent="0">
              <a:buNone/>
            </a:pPr>
            <a:r>
              <a:rPr lang="en-IN" b="1" dirty="0"/>
              <a:t>Output:</a:t>
            </a:r>
          </a:p>
          <a:p>
            <a:pPr marL="457200" lvl="1" indent="0">
              <a:buNone/>
            </a:pPr>
            <a:r>
              <a:rPr lang="en-IN" dirty="0"/>
              <a:t>printing array elements...</a:t>
            </a:r>
          </a:p>
          <a:p>
            <a:pPr marL="457200" lvl="1" indent="0">
              <a:buNone/>
            </a:pPr>
            <a:r>
              <a:rPr lang="en-IN" dirty="0"/>
              <a:t>1  2  3  4  5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CD28A-9C58-4F6A-8E9A-B6465CA7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E410AB-3464-460A-A448-9D631CA84756}"/>
              </a:ext>
            </a:extLst>
          </p:cNvPr>
          <p:cNvSpPr txBox="1"/>
          <p:nvPr/>
        </p:nvSpPr>
        <p:spPr>
          <a:xfrm>
            <a:off x="6161103" y="3302493"/>
            <a:ext cx="54722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Note:</a:t>
            </a:r>
          </a:p>
          <a:p>
            <a:r>
              <a:rPr lang="en-IN" dirty="0"/>
              <a:t>32-bit</a:t>
            </a:r>
          </a:p>
          <a:p>
            <a:r>
              <a:rPr lang="en-IN" dirty="0"/>
              <a:t>For 32-bit int variable, it will be incremented by 2 bytes.</a:t>
            </a:r>
          </a:p>
          <a:p>
            <a:endParaRPr lang="en-IN" dirty="0"/>
          </a:p>
          <a:p>
            <a:r>
              <a:rPr lang="en-IN" dirty="0"/>
              <a:t>64-bit</a:t>
            </a:r>
          </a:p>
          <a:p>
            <a:r>
              <a:rPr lang="en-IN" dirty="0"/>
              <a:t>For 64-bit int variable, it will be incremented by 4 bytes. </a:t>
            </a:r>
          </a:p>
        </p:txBody>
      </p:sp>
    </p:spTree>
    <p:extLst>
      <p:ext uri="{BB962C8B-B14F-4D97-AF65-F5344CB8AC3E}">
        <p14:creationId xmlns:p14="http://schemas.microsoft.com/office/powerpoint/2010/main" val="419826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82041-6FE4-470C-BD16-EBB8CFB47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320675"/>
            <a:ext cx="10515600" cy="1325563"/>
          </a:xfrm>
        </p:spPr>
        <p:txBody>
          <a:bodyPr>
            <a:normAutofit/>
          </a:bodyPr>
          <a:lstStyle/>
          <a:p>
            <a:r>
              <a:rPr lang="en-IN" b="1" i="0" dirty="0">
                <a:solidFill>
                  <a:srgbClr val="FF0000"/>
                </a:solidFill>
                <a:effectLst/>
              </a:rPr>
              <a:t>Decrementing Pointer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5F30B-325C-43AC-A714-11505AE7A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Like increment, we can decrement a pointer variable.</a:t>
            </a:r>
          </a:p>
          <a:p>
            <a:pPr algn="just"/>
            <a:r>
              <a:rPr lang="en-IN" dirty="0"/>
              <a:t> If we decrement a pointer, it will start pointing to the previous location.</a:t>
            </a:r>
          </a:p>
          <a:p>
            <a:pPr algn="just"/>
            <a:r>
              <a:rPr lang="en-IN" dirty="0"/>
              <a:t>The formula of decrementing the pointer is given below:</a:t>
            </a:r>
          </a:p>
          <a:p>
            <a:pPr marL="457200" lvl="1" indent="0" algn="just">
              <a:buNone/>
            </a:pPr>
            <a:r>
              <a:rPr lang="en-IN" dirty="0" err="1"/>
              <a:t>new_address</a:t>
            </a:r>
            <a:r>
              <a:rPr lang="en-IN" dirty="0"/>
              <a:t>= </a:t>
            </a:r>
            <a:r>
              <a:rPr lang="en-IN" dirty="0" err="1"/>
              <a:t>current_address</a:t>
            </a:r>
            <a:r>
              <a:rPr lang="en-IN" dirty="0"/>
              <a:t> - </a:t>
            </a:r>
            <a:r>
              <a:rPr lang="en-IN" dirty="0" err="1"/>
              <a:t>i</a:t>
            </a:r>
            <a:r>
              <a:rPr lang="en-IN" dirty="0"/>
              <a:t> * </a:t>
            </a:r>
            <a:r>
              <a:rPr lang="en-IN" dirty="0" err="1"/>
              <a:t>size_of</a:t>
            </a:r>
            <a:r>
              <a:rPr lang="en-IN" dirty="0"/>
              <a:t>(data type)  </a:t>
            </a:r>
          </a:p>
          <a:p>
            <a:pPr algn="just"/>
            <a:r>
              <a:rPr lang="en-IN" b="1" dirty="0"/>
              <a:t>Note:</a:t>
            </a:r>
          </a:p>
          <a:p>
            <a:pPr marL="0" indent="0" algn="just">
              <a:buNone/>
            </a:pPr>
            <a:r>
              <a:rPr lang="en-IN" b="1" dirty="0"/>
              <a:t>32-bit: </a:t>
            </a:r>
            <a:r>
              <a:rPr lang="en-IN" dirty="0"/>
              <a:t>For 32-bit int variable, it will be decremented by 2 bytes.</a:t>
            </a:r>
          </a:p>
          <a:p>
            <a:pPr marL="0" indent="0" algn="just">
              <a:buNone/>
            </a:pPr>
            <a:r>
              <a:rPr lang="en-IN" b="1" dirty="0"/>
              <a:t>64-bit: </a:t>
            </a:r>
            <a:r>
              <a:rPr lang="en-IN" dirty="0"/>
              <a:t>For 64-bit int variable, it will be decremented by 4 bytes.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C3DF1-2C71-471B-B289-2AC59010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8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7067-1960-488F-B10B-EFAE07A3B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2559"/>
            <a:ext cx="10515600" cy="55644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Example: Decrementing pointer variable on 64-bit OS.</a:t>
            </a:r>
          </a:p>
          <a:p>
            <a:pPr marL="457200" lvl="1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            </a:t>
            </a:r>
          </a:p>
          <a:p>
            <a:pPr marL="457200" lvl="1" indent="0">
              <a:buNone/>
            </a:pPr>
            <a:r>
              <a:rPr lang="en-IN" dirty="0"/>
              <a:t>void main(){            </a:t>
            </a:r>
          </a:p>
          <a:p>
            <a:pPr marL="457200" lvl="1" indent="0">
              <a:buNone/>
            </a:pPr>
            <a:r>
              <a:rPr lang="en-IN" dirty="0"/>
              <a:t>int number=50;        </a:t>
            </a:r>
          </a:p>
          <a:p>
            <a:pPr marL="457200" lvl="1" indent="0">
              <a:buNone/>
            </a:pPr>
            <a:r>
              <a:rPr lang="en-IN" dirty="0"/>
              <a:t>int *p;//pointer to int      </a:t>
            </a:r>
          </a:p>
          <a:p>
            <a:pPr marL="457200" lvl="1" indent="0">
              <a:buNone/>
            </a:pPr>
            <a:r>
              <a:rPr lang="en-IN" dirty="0"/>
              <a:t>p=&amp;number;//stores the address of number variable        </a:t>
            </a:r>
          </a:p>
          <a:p>
            <a:pPr marL="457200" lvl="1" indent="0">
              <a:buNone/>
            </a:pPr>
            <a:r>
              <a:rPr lang="en-IN" dirty="0" err="1"/>
              <a:t>printf</a:t>
            </a:r>
            <a:r>
              <a:rPr lang="en-IN" dirty="0"/>
              <a:t>("Address of p variable is %u \</a:t>
            </a:r>
            <a:r>
              <a:rPr lang="en-IN" dirty="0" err="1"/>
              <a:t>n",p</a:t>
            </a:r>
            <a:r>
              <a:rPr lang="en-IN" dirty="0"/>
              <a:t>);        </a:t>
            </a:r>
          </a:p>
          <a:p>
            <a:pPr marL="457200" lvl="1" indent="0">
              <a:buNone/>
            </a:pPr>
            <a:r>
              <a:rPr lang="en-IN" dirty="0"/>
              <a:t>p=p-1;       </a:t>
            </a:r>
          </a:p>
          <a:p>
            <a:pPr marL="457200" lvl="1" indent="0">
              <a:buNone/>
            </a:pPr>
            <a:r>
              <a:rPr lang="en-IN" dirty="0" err="1"/>
              <a:t>printf</a:t>
            </a:r>
            <a:r>
              <a:rPr lang="en-IN" dirty="0"/>
              <a:t>("After decrement: Address of p variable is %u \</a:t>
            </a:r>
            <a:r>
              <a:rPr lang="en-IN" dirty="0" err="1"/>
              <a:t>n",p</a:t>
            </a:r>
            <a:r>
              <a:rPr lang="en-IN" dirty="0"/>
              <a:t>); // P will now point to the immediate previous location.         </a:t>
            </a:r>
          </a:p>
          <a:p>
            <a:pPr marL="457200" lvl="1" indent="0">
              <a:buNone/>
            </a:pPr>
            <a:r>
              <a:rPr lang="en-IN" dirty="0"/>
              <a:t>}      </a:t>
            </a:r>
          </a:p>
          <a:p>
            <a:pPr marL="0" indent="0">
              <a:buNone/>
            </a:pPr>
            <a:r>
              <a:rPr lang="en-IN" b="1" dirty="0"/>
              <a:t>Output:</a:t>
            </a:r>
          </a:p>
          <a:p>
            <a:pPr marL="457200" lvl="1" indent="0">
              <a:buNone/>
            </a:pPr>
            <a:r>
              <a:rPr lang="en-IN" dirty="0"/>
              <a:t>Address of p variable is 3214864300 </a:t>
            </a:r>
          </a:p>
          <a:p>
            <a:pPr marL="457200" lvl="1" indent="0">
              <a:buNone/>
            </a:pPr>
            <a:r>
              <a:rPr lang="en-IN" dirty="0"/>
              <a:t>After decrement: Address of p variable is 3214864296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469C2-01E3-4A12-A692-8AE42454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5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843C-B9D8-4441-B11E-E79E502C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C Pointer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C23F2-3ADD-4821-A048-860CDAADF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614"/>
            <a:ext cx="10515600" cy="4552349"/>
          </a:xfrm>
        </p:spPr>
        <p:txBody>
          <a:bodyPr>
            <a:normAutofit/>
          </a:bodyPr>
          <a:lstStyle/>
          <a:p>
            <a:pPr algn="just"/>
            <a:r>
              <a:rPr lang="en-IN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We can add a value to the pointer variable. </a:t>
            </a:r>
          </a:p>
          <a:p>
            <a:pPr algn="just"/>
            <a:endParaRPr lang="en-IN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just"/>
            <a:r>
              <a:rPr lang="en-IN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 formula of adding value to pointer is given below:</a:t>
            </a:r>
          </a:p>
          <a:p>
            <a:pPr marL="457200" lvl="1" indent="0" algn="just">
              <a:buNone/>
            </a:pPr>
            <a:r>
              <a:rPr lang="en-IN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new_address</a:t>
            </a:r>
            <a:r>
              <a:rPr lang="en-IN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=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current_address</a:t>
            </a:r>
            <a:r>
              <a:rPr lang="en-IN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+ (number *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size_of</a:t>
            </a:r>
            <a:r>
              <a:rPr lang="en-IN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(data type))  </a:t>
            </a:r>
          </a:p>
          <a:p>
            <a:pPr marL="457200" lvl="1" indent="0" algn="just">
              <a:buNone/>
            </a:pPr>
            <a:endParaRPr lang="en-IN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just"/>
            <a:r>
              <a:rPr lang="en-IN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Note:</a:t>
            </a:r>
          </a:p>
          <a:p>
            <a:pPr marL="457200" lvl="1" indent="0" algn="just">
              <a:buNone/>
            </a:pPr>
            <a:r>
              <a:rPr lang="en-IN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32-bit: </a:t>
            </a:r>
            <a:r>
              <a:rPr lang="en-IN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For 32-bit int variable, it will add 2 * number.</a:t>
            </a:r>
          </a:p>
          <a:p>
            <a:pPr marL="457200" lvl="1" indent="0" algn="just">
              <a:buNone/>
            </a:pPr>
            <a:r>
              <a:rPr lang="en-IN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64-bit: </a:t>
            </a:r>
            <a:r>
              <a:rPr lang="en-IN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For 64-bit int variable, it will add 4 * number.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46F4C-E482-4CB5-9402-77FE5DCD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8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924AE-7114-4B95-B17A-4CE3E104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027"/>
            <a:ext cx="10515600" cy="5670936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IN" b="1" dirty="0"/>
              <a:t>Example</a:t>
            </a:r>
            <a:r>
              <a:rPr lang="en-IN" b="1" dirty="0" smtClean="0"/>
              <a:t>: Adding </a:t>
            </a:r>
            <a:r>
              <a:rPr lang="en-IN" b="1" dirty="0"/>
              <a:t>value to pointer variable on 64-bit architecture.</a:t>
            </a:r>
          </a:p>
          <a:p>
            <a:pPr marL="457200" lvl="1" indent="0" algn="just">
              <a:buNone/>
            </a:pPr>
            <a:r>
              <a:rPr lang="en-IN" dirty="0"/>
              <a:t>#include&lt;stdio.h&gt;  </a:t>
            </a:r>
          </a:p>
          <a:p>
            <a:pPr marL="457200" lvl="1" indent="0" algn="just">
              <a:buNone/>
            </a:pPr>
            <a:r>
              <a:rPr lang="en-IN" dirty="0"/>
              <a:t>int main(){  </a:t>
            </a:r>
          </a:p>
          <a:p>
            <a:pPr marL="457200" lvl="1" indent="0" algn="just">
              <a:buNone/>
            </a:pPr>
            <a:r>
              <a:rPr lang="en-IN" dirty="0"/>
              <a:t>int number=50;        </a:t>
            </a:r>
          </a:p>
          <a:p>
            <a:pPr marL="457200" lvl="1" indent="0" algn="just">
              <a:buNone/>
            </a:pPr>
            <a:r>
              <a:rPr lang="en-IN" dirty="0"/>
              <a:t>int *p;//pointer to int      </a:t>
            </a:r>
          </a:p>
          <a:p>
            <a:pPr marL="457200" lvl="1" indent="0" algn="just">
              <a:buNone/>
            </a:pPr>
            <a:r>
              <a:rPr lang="en-IN" dirty="0"/>
              <a:t>p=&amp;number;//stores the address of number variable        </a:t>
            </a:r>
          </a:p>
          <a:p>
            <a:pPr marL="457200" lvl="1" indent="0" algn="just">
              <a:buNone/>
            </a:pPr>
            <a:r>
              <a:rPr lang="en-IN" dirty="0" err="1"/>
              <a:t>printf</a:t>
            </a:r>
            <a:r>
              <a:rPr lang="en-IN" dirty="0"/>
              <a:t>("Address of p variable is %u \</a:t>
            </a:r>
            <a:r>
              <a:rPr lang="en-IN" dirty="0" err="1"/>
              <a:t>n",p</a:t>
            </a:r>
            <a:r>
              <a:rPr lang="en-IN" dirty="0"/>
              <a:t>);        </a:t>
            </a:r>
          </a:p>
          <a:p>
            <a:pPr marL="457200" lvl="1" indent="0" algn="just">
              <a:buNone/>
            </a:pPr>
            <a:r>
              <a:rPr lang="en-IN" dirty="0"/>
              <a:t>p=p+3;   //adding 3 to pointer variable    </a:t>
            </a:r>
          </a:p>
          <a:p>
            <a:pPr marL="457200" lvl="1" indent="0" algn="just">
              <a:buNone/>
            </a:pPr>
            <a:r>
              <a:rPr lang="en-IN" dirty="0" err="1"/>
              <a:t>printf</a:t>
            </a:r>
            <a:r>
              <a:rPr lang="en-IN" dirty="0"/>
              <a:t>("After adding 3: Address of p variable is %u \</a:t>
            </a:r>
            <a:r>
              <a:rPr lang="en-IN" dirty="0" err="1"/>
              <a:t>n",p</a:t>
            </a:r>
            <a:r>
              <a:rPr lang="en-IN" dirty="0"/>
              <a:t>);       </a:t>
            </a:r>
          </a:p>
          <a:p>
            <a:pPr marL="457200" lvl="1" indent="0" algn="just">
              <a:buNone/>
            </a:pPr>
            <a:r>
              <a:rPr lang="en-IN" dirty="0"/>
              <a:t>return 0;  </a:t>
            </a:r>
          </a:p>
          <a:p>
            <a:pPr marL="457200" lvl="1" indent="0" algn="just">
              <a:buNone/>
            </a:pPr>
            <a:r>
              <a:rPr lang="en-IN" dirty="0"/>
              <a:t>}    </a:t>
            </a:r>
          </a:p>
          <a:p>
            <a:pPr marL="0" indent="0" algn="just">
              <a:buNone/>
            </a:pPr>
            <a:r>
              <a:rPr lang="en-IN" b="1" dirty="0"/>
              <a:t>Output:</a:t>
            </a:r>
          </a:p>
          <a:p>
            <a:pPr marL="457200" lvl="1" indent="0" algn="just">
              <a:buNone/>
            </a:pPr>
            <a:r>
              <a:rPr lang="en-IN" dirty="0"/>
              <a:t>Address of p variable is 3214864300 </a:t>
            </a:r>
          </a:p>
          <a:p>
            <a:pPr marL="457200" lvl="1" indent="0" algn="just">
              <a:buNone/>
            </a:pPr>
            <a:r>
              <a:rPr lang="en-IN" dirty="0"/>
              <a:t>After adding 3: Address of p variable is 3214864312</a:t>
            </a:r>
          </a:p>
          <a:p>
            <a:pPr marL="457200" lvl="1" indent="0" algn="just">
              <a:buNone/>
            </a:pPr>
            <a:endParaRPr lang="en-IN" dirty="0"/>
          </a:p>
          <a:p>
            <a:pPr algn="just"/>
            <a:r>
              <a:rPr lang="en-IN" dirty="0"/>
              <a:t>As you can see, the address of p is 3214864300. But after adding 3 with p variable, it is 3214864312, i.e., 4*3=12 increment. Since we are using 64-bit architecture, it increments 12. But if we were using 32-bit architecture, it was incrementing to 6 only, i.e., 2*3=6. As integer value occupies 2-byte memory in 32-bit 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FB7B5-66E8-45EA-866B-48D4ED54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9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1BD6A-0952-4815-A011-E258ACFA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Calibri Light"/>
              </a:rPr>
              <a:t>C Pointer Subtraction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1C481-9F28-42C1-B95D-901EF3E01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Like pointer addition, we can subtract a value from the pointer variable. Subtracting any number from a pointer will give an address. 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The formula of subtracting value from the pointer variable is given below:</a:t>
            </a:r>
          </a:p>
          <a:p>
            <a:pPr marL="457200" lvl="1" indent="0" algn="just">
              <a:buNone/>
            </a:pPr>
            <a:r>
              <a:rPr lang="en-IN" sz="2000" dirty="0" err="1"/>
              <a:t>new_address</a:t>
            </a:r>
            <a:r>
              <a:rPr lang="en-IN" sz="2000" dirty="0"/>
              <a:t>= </a:t>
            </a:r>
            <a:r>
              <a:rPr lang="en-IN" sz="2000" dirty="0" err="1"/>
              <a:t>current_address</a:t>
            </a:r>
            <a:r>
              <a:rPr lang="en-IN" sz="2000" dirty="0"/>
              <a:t> - (number * </a:t>
            </a:r>
            <a:r>
              <a:rPr lang="en-IN" sz="2000" dirty="0" err="1"/>
              <a:t>size_of</a:t>
            </a:r>
            <a:r>
              <a:rPr lang="en-IN" sz="2000" dirty="0"/>
              <a:t>(data type))  </a:t>
            </a:r>
          </a:p>
          <a:p>
            <a:pPr marL="457200" lvl="1" indent="0" algn="just">
              <a:buNone/>
            </a:pPr>
            <a:endParaRPr lang="en-IN" sz="2000" dirty="0"/>
          </a:p>
          <a:p>
            <a:pPr algn="just"/>
            <a:r>
              <a:rPr lang="en-IN" sz="2400" b="1" dirty="0"/>
              <a:t>Note:</a:t>
            </a:r>
          </a:p>
          <a:p>
            <a:pPr marL="457200" lvl="1" indent="0" algn="just">
              <a:buNone/>
            </a:pPr>
            <a:r>
              <a:rPr lang="en-IN" sz="2000" dirty="0"/>
              <a:t>32-bit:For 32-bit int variable, it will subtract 2 * number.</a:t>
            </a:r>
          </a:p>
          <a:p>
            <a:pPr marL="457200" lvl="1" indent="0" algn="just">
              <a:buNone/>
            </a:pPr>
            <a:r>
              <a:rPr lang="en-IN" sz="2000" dirty="0"/>
              <a:t>64-bit:For 64-bit int variable, it will subtract 4 * number.</a:t>
            </a:r>
            <a:endParaRPr lang="en-IN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778E6-6E25-4CB4-93BA-EAC8291C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5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ED0F4-6F43-46DC-B75E-C560DEB51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3682"/>
            <a:ext cx="10515600" cy="5573281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IN" b="1" dirty="0"/>
              <a:t>Example: Subtracting value from the pointer variable on 64-bit architecture.</a:t>
            </a:r>
          </a:p>
          <a:p>
            <a:pPr marL="0" indent="0" algn="just">
              <a:buNone/>
            </a:pPr>
            <a:endParaRPr lang="en-IN" b="1" dirty="0"/>
          </a:p>
          <a:p>
            <a:pPr marL="457200" lvl="1" indent="0" algn="just">
              <a:buNone/>
            </a:pPr>
            <a:r>
              <a:rPr lang="en-IN" dirty="0"/>
              <a:t>#include&lt;stdio.h&gt;  </a:t>
            </a:r>
          </a:p>
          <a:p>
            <a:pPr marL="457200" lvl="1" indent="0" algn="just">
              <a:buNone/>
            </a:pPr>
            <a:r>
              <a:rPr lang="en-IN" dirty="0"/>
              <a:t>int main(){  </a:t>
            </a:r>
          </a:p>
          <a:p>
            <a:pPr marL="457200" lvl="1" indent="0" algn="just">
              <a:buNone/>
            </a:pPr>
            <a:r>
              <a:rPr lang="en-IN" dirty="0"/>
              <a:t>int number=50;        </a:t>
            </a:r>
          </a:p>
          <a:p>
            <a:pPr marL="457200" lvl="1" indent="0" algn="just">
              <a:buNone/>
            </a:pPr>
            <a:r>
              <a:rPr lang="en-IN" dirty="0"/>
              <a:t>int *p;//pointer to int      </a:t>
            </a:r>
          </a:p>
          <a:p>
            <a:pPr marL="457200" lvl="1" indent="0" algn="just">
              <a:buNone/>
            </a:pPr>
            <a:r>
              <a:rPr lang="en-IN" dirty="0"/>
              <a:t>p=&amp;number;//stores the address of number variable        </a:t>
            </a:r>
          </a:p>
          <a:p>
            <a:pPr marL="457200" lvl="1" indent="0" algn="just">
              <a:buNone/>
            </a:pPr>
            <a:r>
              <a:rPr lang="en-IN" dirty="0" err="1"/>
              <a:t>printf</a:t>
            </a:r>
            <a:r>
              <a:rPr lang="en-IN" dirty="0"/>
              <a:t>("Address of p variable is %u \</a:t>
            </a:r>
            <a:r>
              <a:rPr lang="en-IN" dirty="0" err="1"/>
              <a:t>n",p</a:t>
            </a:r>
            <a:r>
              <a:rPr lang="en-IN" dirty="0"/>
              <a:t>);        </a:t>
            </a:r>
          </a:p>
          <a:p>
            <a:pPr marL="457200" lvl="1" indent="0" algn="just">
              <a:buNone/>
            </a:pPr>
            <a:r>
              <a:rPr lang="en-IN" dirty="0"/>
              <a:t>p=p-3; //subtracting 3 from pointer variable    </a:t>
            </a:r>
          </a:p>
          <a:p>
            <a:pPr marL="457200" lvl="1" indent="0" algn="just">
              <a:buNone/>
            </a:pPr>
            <a:r>
              <a:rPr lang="en-IN" dirty="0" err="1"/>
              <a:t>printf</a:t>
            </a:r>
            <a:r>
              <a:rPr lang="en-IN" dirty="0"/>
              <a:t>("After subtracting 3: Address of p variable is %u \</a:t>
            </a:r>
            <a:r>
              <a:rPr lang="en-IN" dirty="0" err="1"/>
              <a:t>n",p</a:t>
            </a:r>
            <a:r>
              <a:rPr lang="en-IN" dirty="0"/>
              <a:t>);        </a:t>
            </a:r>
          </a:p>
          <a:p>
            <a:pPr marL="457200" lvl="1" indent="0" algn="just">
              <a:buNone/>
            </a:pPr>
            <a:r>
              <a:rPr lang="en-IN" dirty="0"/>
              <a:t>return 0;  </a:t>
            </a:r>
          </a:p>
          <a:p>
            <a:pPr marL="457200" lvl="1" indent="0" algn="just">
              <a:buNone/>
            </a:pPr>
            <a:r>
              <a:rPr lang="en-IN" dirty="0"/>
              <a:t>}    </a:t>
            </a:r>
          </a:p>
          <a:p>
            <a:pPr marL="0" indent="0" algn="just">
              <a:buNone/>
            </a:pPr>
            <a:r>
              <a:rPr lang="en-IN" b="1" dirty="0"/>
              <a:t>Output:</a:t>
            </a:r>
          </a:p>
          <a:p>
            <a:pPr marL="457200" lvl="1" indent="0" algn="just">
              <a:buNone/>
            </a:pPr>
            <a:r>
              <a:rPr lang="en-IN" dirty="0"/>
              <a:t>Address of p variable is 3214864300 </a:t>
            </a:r>
          </a:p>
          <a:p>
            <a:pPr marL="457200" lvl="1" indent="0" algn="just">
              <a:buNone/>
            </a:pPr>
            <a:r>
              <a:rPr lang="en-IN" dirty="0"/>
              <a:t>After subtracting 3: Address of p variable is 3214864288</a:t>
            </a:r>
          </a:p>
          <a:p>
            <a:pPr marL="457200" lvl="1" indent="0" algn="just">
              <a:buNone/>
            </a:pPr>
            <a:endParaRPr lang="en-IN" dirty="0"/>
          </a:p>
          <a:p>
            <a:pPr algn="just"/>
            <a:r>
              <a:rPr lang="en-IN" dirty="0"/>
              <a:t>You can see after subtracting 3 from the pointer variable, it is 12 (4*3) less than the previous address value.</a:t>
            </a:r>
          </a:p>
          <a:p>
            <a:pPr algn="just"/>
            <a:r>
              <a:rPr lang="en-IN" dirty="0"/>
              <a:t>However, instead of subtracting a number, we can also subtract an address from another address (pointer). </a:t>
            </a:r>
          </a:p>
          <a:p>
            <a:pPr algn="just"/>
            <a:r>
              <a:rPr lang="en-IN" dirty="0"/>
              <a:t>This will result in a number. </a:t>
            </a:r>
          </a:p>
          <a:p>
            <a:pPr algn="just"/>
            <a:r>
              <a:rPr lang="en-IN" dirty="0"/>
              <a:t>It will not be a simple arithmetic operation, but it will follow the following rule.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8FEA7-2964-4723-8930-059EBB79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3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6B0C4-7EB5-46A0-9650-495B5DFFE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150"/>
            <a:ext cx="10515600" cy="5679813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If two pointers are of the same type,</a:t>
            </a:r>
          </a:p>
          <a:p>
            <a:pPr marL="457200" lvl="1" indent="0">
              <a:buNone/>
            </a:pPr>
            <a:r>
              <a:rPr lang="en-IN" dirty="0"/>
              <a:t>Address2 - Address1 = (Subtraction of two addresses)/size of data type which pointer points  </a:t>
            </a:r>
          </a:p>
          <a:p>
            <a:r>
              <a:rPr lang="en-IN" b="1" dirty="0"/>
              <a:t>Consider the following example to subtract one pointer from an another.</a:t>
            </a:r>
          </a:p>
          <a:p>
            <a:pPr marL="457200" lvl="1" indent="0">
              <a:buNone/>
            </a:pPr>
            <a:r>
              <a:rPr lang="en-IN" dirty="0"/>
              <a:t>#include&lt;stdio.h&gt;  </a:t>
            </a:r>
          </a:p>
          <a:p>
            <a:pPr marL="457200" lvl="1" indent="0">
              <a:buNone/>
            </a:pPr>
            <a:r>
              <a:rPr lang="en-IN" dirty="0"/>
              <a:t>void main ()  </a:t>
            </a:r>
          </a:p>
          <a:p>
            <a:pPr marL="457200" lvl="1" indent="0">
              <a:buNone/>
            </a:pPr>
            <a:r>
              <a:rPr lang="en-IN" dirty="0"/>
              <a:t>{  </a:t>
            </a:r>
          </a:p>
          <a:p>
            <a:pPr marL="457200" lvl="1" indent="0">
              <a:buNone/>
            </a:pPr>
            <a:r>
              <a:rPr lang="en-IN" dirty="0"/>
              <a:t>    int </a:t>
            </a:r>
            <a:r>
              <a:rPr lang="en-IN" dirty="0" err="1"/>
              <a:t>i</a:t>
            </a:r>
            <a:r>
              <a:rPr lang="en-IN" dirty="0"/>
              <a:t> = 100;   </a:t>
            </a:r>
          </a:p>
          <a:p>
            <a:pPr marL="457200" lvl="1" indent="0">
              <a:buNone/>
            </a:pPr>
            <a:r>
              <a:rPr lang="en-IN" dirty="0"/>
              <a:t>    int *p = &amp;</a:t>
            </a:r>
            <a:r>
              <a:rPr lang="en-IN" dirty="0" err="1"/>
              <a:t>i</a:t>
            </a:r>
            <a:r>
              <a:rPr lang="en-IN" dirty="0"/>
              <a:t>;  </a:t>
            </a:r>
          </a:p>
          <a:p>
            <a:pPr marL="457200" lvl="1" indent="0">
              <a:buNone/>
            </a:pPr>
            <a:r>
              <a:rPr lang="en-IN" dirty="0"/>
              <a:t>    int *temp;  </a:t>
            </a:r>
          </a:p>
          <a:p>
            <a:pPr marL="457200" lvl="1" indent="0">
              <a:buNone/>
            </a:pPr>
            <a:r>
              <a:rPr lang="en-IN" dirty="0"/>
              <a:t>    temp = p;   </a:t>
            </a:r>
          </a:p>
          <a:p>
            <a:pPr marL="457200" lvl="1" indent="0">
              <a:buNone/>
            </a:pPr>
            <a:r>
              <a:rPr lang="en-IN" dirty="0"/>
              <a:t>    p = p + 3;  </a:t>
            </a:r>
          </a:p>
          <a:p>
            <a:pPr marL="457200" lvl="1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("Pointer Subtraction: %d - %d = %</a:t>
            </a:r>
            <a:r>
              <a:rPr lang="en-IN" dirty="0" err="1"/>
              <a:t>d",p</a:t>
            </a:r>
            <a:r>
              <a:rPr lang="en-IN" dirty="0"/>
              <a:t>, temp, p-temp);  </a:t>
            </a:r>
          </a:p>
          <a:p>
            <a:pPr marL="457200" lvl="1" indent="0">
              <a:buNone/>
            </a:pPr>
            <a:r>
              <a:rPr lang="en-IN" dirty="0"/>
              <a:t>}  </a:t>
            </a:r>
          </a:p>
          <a:p>
            <a:pPr marL="0" indent="0">
              <a:buNone/>
            </a:pPr>
            <a:r>
              <a:rPr lang="en-IN" b="1" dirty="0"/>
              <a:t>Output:</a:t>
            </a:r>
          </a:p>
          <a:p>
            <a:pPr marL="457200" lvl="1" indent="0">
              <a:buNone/>
            </a:pPr>
            <a:r>
              <a:rPr lang="en-IN" dirty="0"/>
              <a:t>Pointer Subtraction: 1030585080 - 1030585068 =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8D850-D6B0-48E8-8512-13D64FA9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7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10CC-5521-4C44-AF24-6D5D6803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Illegal arithmetic with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5F4C-6C6D-482E-A547-6E8117D81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There are various operations which can not be performed on pointers. </a:t>
            </a:r>
          </a:p>
          <a:p>
            <a:pPr algn="just"/>
            <a:r>
              <a:rPr lang="en-IN" dirty="0"/>
              <a:t>Since, pointer stores address hence we must ignore the operations which may lead to an illegal address, for example, addition, and multiplication. </a:t>
            </a:r>
          </a:p>
          <a:p>
            <a:pPr algn="just"/>
            <a:r>
              <a:rPr lang="en-IN" dirty="0"/>
              <a:t>A list of such operations is given below.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dirty="0"/>
              <a:t>Address + Address = illegal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dirty="0"/>
              <a:t>Address * Address = illegal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dirty="0"/>
              <a:t>Address % Address = illegal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dirty="0"/>
              <a:t>Address / Address = illegal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dirty="0"/>
              <a:t>Address &amp; Address = illegal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dirty="0"/>
              <a:t>Address ^ Address = illegal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dirty="0"/>
              <a:t>Address | Address = illegal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dirty="0"/>
              <a:t>~Address = illegal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639AC-E023-45A3-A308-620015A1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1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2F9E2-FFA9-470D-8177-51DABEE80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78" y="1152525"/>
            <a:ext cx="11510904" cy="5340350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074E6-5593-499A-999A-A8E6BFB2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63100" y="6675756"/>
            <a:ext cx="2050344" cy="45719"/>
          </a:xfrm>
        </p:spPr>
        <p:txBody>
          <a:bodyPr/>
          <a:lstStyle/>
          <a:p>
            <a:fld id="{BDCDBBEF-AA6C-4BA6-85B2-A17D7F280E38}" type="slidenum">
              <a:rPr lang="en-US" sz="1400" smtClean="0"/>
              <a:pPr/>
              <a:t>19</a:t>
            </a:fld>
            <a:endParaRPr lang="en-US" sz="1400" dirty="0"/>
          </a:p>
        </p:txBody>
      </p:sp>
      <p:sp>
        <p:nvSpPr>
          <p:cNvPr id="5" name="Flowchart: Sequential Access Storage 4">
            <a:extLst>
              <a:ext uri="{FF2B5EF4-FFF2-40B4-BE49-F238E27FC236}">
                <a16:creationId xmlns:a16="http://schemas.microsoft.com/office/drawing/2014/main" id="{A9A974E1-239B-41FB-8D6A-D0A9F00EB13D}"/>
              </a:ext>
            </a:extLst>
          </p:cNvPr>
          <p:cNvSpPr/>
          <p:nvPr/>
        </p:nvSpPr>
        <p:spPr>
          <a:xfrm>
            <a:off x="1003852" y="138734"/>
            <a:ext cx="2643809" cy="1013791"/>
          </a:xfrm>
          <a:prstGeom prst="flowChartMagneticTa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>
                    <a:lumMod val="10000"/>
                  </a:schemeClr>
                </a:solidFill>
              </a:rPr>
              <a:t>Summary</a:t>
            </a:r>
            <a:endParaRPr lang="en-IN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7F6A135-B6D5-40B7-BF67-2E0F4EF47A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6868137"/>
              </p:ext>
            </p:extLst>
          </p:nvPr>
        </p:nvGraphicFramePr>
        <p:xfrm>
          <a:off x="2088671" y="1300599"/>
          <a:ext cx="889731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879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4AFE-B27C-4A9A-A9F5-7F62354B0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0"/>
            <a:ext cx="4277328" cy="2619374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Problem Solving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B5602-926A-470D-BC2B-78EBF425F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b="1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BF1DB-555C-464C-9D63-BB68417BD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0248" y="3457574"/>
            <a:ext cx="3683602" cy="333376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Course Objectives</a:t>
            </a:r>
          </a:p>
          <a:p>
            <a:endParaRPr lang="en-US" b="1" i="1" u="sng" dirty="0"/>
          </a:p>
          <a:p>
            <a:endParaRPr lang="en-US" b="1" i="1" u="s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7145E-8450-434E-A8F0-1114075F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1791A24-3CC5-4ACD-B2EC-2F300FCC8BF6}"/>
              </a:ext>
            </a:extLst>
          </p:cNvPr>
          <p:cNvGraphicFramePr>
            <a:graphicFrameLocks noGrp="1"/>
          </p:cNvGraphicFramePr>
          <p:nvPr/>
        </p:nvGraphicFramePr>
        <p:xfrm>
          <a:off x="450248" y="3952876"/>
          <a:ext cx="5398102" cy="2768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8102">
                  <a:extLst>
                    <a:ext uri="{9D8B030D-6E8A-4147-A177-3AD203B41FA5}">
                      <a16:colId xmlns:a16="http://schemas.microsoft.com/office/drawing/2014/main" val="529727568"/>
                    </a:ext>
                  </a:extLst>
                </a:gridCol>
              </a:tblGrid>
              <a:tr h="78415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course aims to provide exposure to problem-solving through programming.</a:t>
                      </a:r>
                      <a:endParaRPr lang="en-IN" sz="20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258708"/>
                  </a:ext>
                </a:extLst>
              </a:tr>
              <a:tr h="790538">
                <a:tc>
                  <a:txBody>
                    <a:bodyPr/>
                    <a:lstStyle/>
                    <a:p>
                      <a:pPr marL="0" lv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20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course aims to raise the programming skills of students via logic building capability.</a:t>
                      </a:r>
                      <a:endParaRPr lang="en-IN" sz="20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456970"/>
                  </a:ext>
                </a:extLst>
              </a:tr>
              <a:tr h="119390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knowledge of C programming language, students would be able to model real world problems.</a:t>
                      </a:r>
                      <a:endParaRPr lang="en-IN" sz="20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34011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F45ED97-A37D-4BD5-9BB8-9A010CD2A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329" y="3901327"/>
            <a:ext cx="2581941" cy="2520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C0D224-3882-4701-BE24-7AC23C1C37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50" y="481100"/>
            <a:ext cx="5812823" cy="339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5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E2F6-A89B-465A-A1BD-AB3595FE9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9855"/>
            <a:ext cx="10515600" cy="1325563"/>
          </a:xfrm>
        </p:spPr>
        <p:txBody>
          <a:bodyPr/>
          <a:lstStyle/>
          <a:p>
            <a:r>
              <a:rPr lang="en-US" b="1" dirty="0"/>
              <a:t>Frequently Asked question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06E3E-5DF9-4790-B5C6-ECD785B8D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9" y="867728"/>
            <a:ext cx="11138451" cy="4713922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ts val="6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ts val="600"/>
              </a:lnSpc>
              <a:spcBef>
                <a:spcPts val="1200"/>
              </a:spcBef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Q1:Write a C program to Biggest value in the array using pointers in C</a:t>
            </a:r>
          </a:p>
          <a:p>
            <a:pPr marL="0" indent="0" algn="just">
              <a:lnSpc>
                <a:spcPts val="600"/>
              </a:lnSpc>
              <a:spcBef>
                <a:spcPts val="12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Solution:</a:t>
            </a:r>
          </a:p>
          <a:p>
            <a:pPr marL="0" indent="0" algn="just">
              <a:lnSpc>
                <a:spcPts val="600"/>
              </a:lnSpc>
              <a:spcBef>
                <a:spcPts val="1200"/>
              </a:spcBef>
              <a:buNone/>
            </a:pP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ts val="600"/>
              </a:lnSpc>
              <a:spcBef>
                <a:spcPts val="1200"/>
              </a:spcBef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B4CF3-EBCB-4313-9D42-E3317606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D118A8E-4968-4007-B972-622575E53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559382"/>
              </p:ext>
            </p:extLst>
          </p:nvPr>
        </p:nvGraphicFramePr>
        <p:xfrm>
          <a:off x="1117599" y="1600200"/>
          <a:ext cx="1032565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2826">
                  <a:extLst>
                    <a:ext uri="{9D8B030D-6E8A-4147-A177-3AD203B41FA5}">
                      <a16:colId xmlns:a16="http://schemas.microsoft.com/office/drawing/2014/main" val="3491945933"/>
                    </a:ext>
                  </a:extLst>
                </a:gridCol>
                <a:gridCol w="5162826">
                  <a:extLst>
                    <a:ext uri="{9D8B030D-6E8A-4147-A177-3AD203B41FA5}">
                      <a16:colId xmlns:a16="http://schemas.microsoft.com/office/drawing/2014/main" val="529928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main()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long array[100], *maximum, size, c, location = 1;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("Enter the number of elements in array\n");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&amp;size);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("Enter %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integers\n", size);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for ( c = 0 ; c &lt; size ; 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c++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&amp;array[c]);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maximum  = array;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*maximum = *array;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(c = 1; c &lt; size; 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c++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{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if (*(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array+c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&gt; *maximum)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*maximum = *(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array+c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location = c+1;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("Maximum element is present at location number %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it's value is %ld.\n", location, *maximum);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return 0;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406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44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E0966-38BA-4F85-B402-D0FBF6DF1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049"/>
            <a:ext cx="10515600" cy="5599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2) Write C Program to Add Two Numbers Using Pointer </a:t>
            </a:r>
          </a:p>
          <a:p>
            <a:pPr marL="0" indent="0">
              <a:buNone/>
            </a:pPr>
            <a:r>
              <a:rPr lang="en-IN" dirty="0"/>
              <a:t>Solution:</a:t>
            </a:r>
          </a:p>
          <a:p>
            <a:pPr marL="457200" lvl="1" indent="0">
              <a:buNone/>
            </a:pPr>
            <a:r>
              <a:rPr lang="en-IN" dirty="0"/>
              <a:t>#include&lt;stdio.h&gt;</a:t>
            </a:r>
          </a:p>
          <a:p>
            <a:pPr marL="457200" lvl="1" indent="0">
              <a:buNone/>
            </a:pPr>
            <a:r>
              <a:rPr lang="en-IN" dirty="0"/>
              <a:t> int main() {</a:t>
            </a:r>
          </a:p>
          <a:p>
            <a:pPr marL="457200" lvl="1" indent="0">
              <a:buNone/>
            </a:pPr>
            <a:r>
              <a:rPr lang="en-IN" dirty="0"/>
              <a:t>   int *ptr1, *ptr2;</a:t>
            </a:r>
          </a:p>
          <a:p>
            <a:pPr marL="457200" lvl="1" indent="0">
              <a:buNone/>
            </a:pPr>
            <a:r>
              <a:rPr lang="en-IN" dirty="0"/>
              <a:t>   int </a:t>
            </a:r>
            <a:r>
              <a:rPr lang="en-IN" dirty="0" err="1"/>
              <a:t>num</a:t>
            </a:r>
            <a:r>
              <a:rPr lang="en-IN" dirty="0"/>
              <a:t>;</a:t>
            </a:r>
          </a:p>
          <a:p>
            <a:pPr marL="457200" lvl="1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nEnter</a:t>
            </a:r>
            <a:r>
              <a:rPr lang="en-IN" dirty="0"/>
              <a:t> two numbers : ");</a:t>
            </a:r>
          </a:p>
          <a:p>
            <a:pPr marL="457200" lvl="1" indent="0">
              <a:buNone/>
            </a:pPr>
            <a:r>
              <a:rPr lang="en-IN" dirty="0"/>
              <a:t>   </a:t>
            </a:r>
            <a:r>
              <a:rPr lang="en-IN" dirty="0" err="1"/>
              <a:t>scanf</a:t>
            </a:r>
            <a:r>
              <a:rPr lang="en-IN" dirty="0"/>
              <a:t>("%d %d", ptr1, ptr2);</a:t>
            </a:r>
          </a:p>
          <a:p>
            <a:pPr marL="457200" lvl="1" indent="0">
              <a:buNone/>
            </a:pPr>
            <a:r>
              <a:rPr lang="en-IN" dirty="0"/>
              <a:t>    </a:t>
            </a:r>
            <a:r>
              <a:rPr lang="en-IN" dirty="0" err="1"/>
              <a:t>num</a:t>
            </a:r>
            <a:r>
              <a:rPr lang="en-IN" dirty="0"/>
              <a:t> = *ptr1 + *ptr2;</a:t>
            </a:r>
          </a:p>
          <a:p>
            <a:pPr marL="457200" lvl="1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("Sum = %d", </a:t>
            </a:r>
            <a:r>
              <a:rPr lang="en-IN" dirty="0" err="1"/>
              <a:t>num</a:t>
            </a:r>
            <a:r>
              <a:rPr lang="en-IN" dirty="0"/>
              <a:t>);</a:t>
            </a:r>
          </a:p>
          <a:p>
            <a:pPr marL="457200" lvl="1" indent="0">
              <a:buNone/>
            </a:pPr>
            <a:r>
              <a:rPr lang="en-IN" dirty="0"/>
              <a:t>   return (0);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EB413-049E-4329-A89C-6CE391A9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B9595D-7254-4691-B754-6CDE28FD557B}"/>
              </a:ext>
            </a:extLst>
          </p:cNvPr>
          <p:cNvSpPr txBox="1"/>
          <p:nvPr/>
        </p:nvSpPr>
        <p:spPr>
          <a:xfrm>
            <a:off x="5204298" y="3377006"/>
            <a:ext cx="1326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Output: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9588A1-B577-4CB6-8CB1-9C85E434EA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78360" y="3838892"/>
            <a:ext cx="5861050" cy="270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5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D98ED-012B-4045-BE0D-642C57D3D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8757"/>
            <a:ext cx="10515600" cy="5418206"/>
          </a:xfrm>
        </p:spPr>
        <p:txBody>
          <a:bodyPr/>
          <a:lstStyle/>
          <a:p>
            <a:r>
              <a:rPr lang="en-IN" b="1" dirty="0"/>
              <a:t>Output: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301C3-1FAA-4723-B61A-FE4BAEC9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AC6C5-3ED5-4CF6-A931-1C4040FDD8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13720" y="1348090"/>
            <a:ext cx="6260627" cy="308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7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E531B-8C26-49B8-9053-761B6E596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050"/>
            <a:ext cx="10515600" cy="57769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b="1" dirty="0"/>
              <a:t>Q3)    What is “&amp;” and “*” operators in C?</a:t>
            </a:r>
          </a:p>
          <a:p>
            <a:pPr marL="0" indent="0" algn="just">
              <a:buNone/>
            </a:pPr>
            <a:r>
              <a:rPr lang="en-IN" sz="2400" dirty="0"/>
              <a:t>Ans:</a:t>
            </a:r>
          </a:p>
          <a:p>
            <a:pPr marL="0" indent="0" algn="just">
              <a:buNone/>
            </a:pPr>
            <a:r>
              <a:rPr lang="en-IN" sz="2400" dirty="0"/>
              <a:t>1.	“*” Operator is used as pointer to a variable. Example: * a where * is pointer to the variable a.</a:t>
            </a:r>
          </a:p>
          <a:p>
            <a:pPr marL="342900" indent="-342900" algn="just">
              <a:buAutoNum type="arabicPeriod" startAt="2"/>
            </a:pPr>
            <a:r>
              <a:rPr lang="en-IN" sz="2400" dirty="0"/>
              <a:t>&amp; operator is used to get the address of the variable. Example: &amp;a will give address of a.</a:t>
            </a:r>
          </a:p>
          <a:p>
            <a:pPr marL="342900" indent="-342900" algn="just">
              <a:buAutoNum type="arabicPeriod" startAt="2"/>
            </a:pPr>
            <a:endParaRPr lang="en-IN" sz="1800" b="1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2400" b="1" dirty="0"/>
              <a:t>Q4) WHAT IS VOID POINTER IN C?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2400" dirty="0"/>
              <a:t>Ans: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en-IN" sz="2400" dirty="0"/>
              <a:t>Void pointer is a generic pointer that can be used to point another variable of any data   type.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en-IN" sz="2400" dirty="0"/>
              <a:t>Void pointer can store the address of variable belonging to any of the data type. So, void pointer is also called as general  purpose pointer.</a:t>
            </a:r>
          </a:p>
          <a:p>
            <a:pPr marL="0" indent="0" algn="just">
              <a:buNone/>
            </a:pPr>
            <a:endParaRPr lang="en-IN" sz="1800" b="1" dirty="0"/>
          </a:p>
          <a:p>
            <a:pPr marL="0" indent="0" algn="just">
              <a:buNone/>
            </a:pP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5F3F5-7C6A-4122-A2F1-1B6E564E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0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1BE98-18FB-4FB3-8B9F-0C785ABE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Assessment Questions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694DC-3131-4CF1-80DA-F51EC2FB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9F1566-03CD-417B-B4D0-B0BF250D4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322772"/>
            <a:ext cx="10515600" cy="503357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C Program to compute sum of the array elements using pointers ?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Write a C program to Find transpose of a matrix.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Write a C program to find the length of string using pointers.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What will be the output of the C program?</a:t>
            </a:r>
          </a:p>
          <a:p>
            <a:pPr marL="914400" lvl="2" indent="0">
              <a:buNone/>
            </a:pPr>
            <a:r>
              <a:rPr lang="en-IN" dirty="0">
                <a:solidFill>
                  <a:srgbClr val="FF0000"/>
                </a:solidFill>
              </a:rPr>
              <a:t>#include&lt;stdio.h&gt;</a:t>
            </a:r>
          </a:p>
          <a:p>
            <a:pPr marL="914400" lvl="2" indent="0">
              <a:buNone/>
            </a:pPr>
            <a:r>
              <a:rPr lang="en-IN" dirty="0">
                <a:solidFill>
                  <a:srgbClr val="FF0000"/>
                </a:solidFill>
              </a:rPr>
              <a:t>#include&lt;string.h&gt;</a:t>
            </a:r>
          </a:p>
          <a:p>
            <a:pPr marL="914400" lvl="2" indent="0">
              <a:buNone/>
            </a:pPr>
            <a:r>
              <a:rPr lang="en-IN" dirty="0">
                <a:solidFill>
                  <a:srgbClr val="FF0000"/>
                </a:solidFill>
              </a:rPr>
              <a:t>int main(){</a:t>
            </a:r>
          </a:p>
          <a:p>
            <a:pPr marL="914400" lvl="2" indent="0">
              <a:buNone/>
            </a:pPr>
            <a:r>
              <a:rPr lang="en-IN" dirty="0">
                <a:solidFill>
                  <a:srgbClr val="FF0000"/>
                </a:solidFill>
              </a:rPr>
              <a:t>	char *</a:t>
            </a:r>
            <a:r>
              <a:rPr lang="en-IN" dirty="0" err="1">
                <a:solidFill>
                  <a:srgbClr val="FF0000"/>
                </a:solidFill>
              </a:rPr>
              <a:t>ptr</a:t>
            </a:r>
            <a:r>
              <a:rPr lang="en-IN" dirty="0">
                <a:solidFill>
                  <a:srgbClr val="FF0000"/>
                </a:solidFill>
              </a:rPr>
              <a:t> = "hello";</a:t>
            </a:r>
          </a:p>
          <a:p>
            <a:pPr marL="914400" lvl="2" indent="0">
              <a:buNone/>
            </a:pPr>
            <a:r>
              <a:rPr lang="en-IN" dirty="0">
                <a:solidFill>
                  <a:srgbClr val="FF0000"/>
                </a:solidFill>
              </a:rPr>
              <a:t>	char a[22];</a:t>
            </a:r>
          </a:p>
          <a:p>
            <a:pPr marL="914400" lvl="2" indent="0">
              <a:buNone/>
            </a:pPr>
            <a:r>
              <a:rPr lang="en-IN" dirty="0">
                <a:solidFill>
                  <a:srgbClr val="FF0000"/>
                </a:solidFill>
              </a:rPr>
              <a:t>	*</a:t>
            </a:r>
            <a:r>
              <a:rPr lang="en-IN" dirty="0" err="1">
                <a:solidFill>
                  <a:srgbClr val="FF0000"/>
                </a:solidFill>
              </a:rPr>
              <a:t>ptr</a:t>
            </a:r>
            <a:r>
              <a:rPr lang="en-IN" dirty="0">
                <a:solidFill>
                  <a:srgbClr val="FF0000"/>
                </a:solidFill>
              </a:rPr>
              <a:t> = "world";</a:t>
            </a:r>
          </a:p>
          <a:p>
            <a:pPr marL="914400" lvl="2" indent="0"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err="1">
                <a:solidFill>
                  <a:srgbClr val="FF0000"/>
                </a:solidFill>
              </a:rPr>
              <a:t>printf</a:t>
            </a:r>
            <a:r>
              <a:rPr lang="en-IN" dirty="0">
                <a:solidFill>
                  <a:srgbClr val="FF0000"/>
                </a:solidFill>
              </a:rPr>
              <a:t>("\</a:t>
            </a:r>
            <a:r>
              <a:rPr lang="en-IN" dirty="0" err="1">
                <a:solidFill>
                  <a:srgbClr val="FF0000"/>
                </a:solidFill>
              </a:rPr>
              <a:t>n%s</a:t>
            </a:r>
            <a:r>
              <a:rPr lang="en-IN" dirty="0">
                <a:solidFill>
                  <a:srgbClr val="FF0000"/>
                </a:solidFill>
              </a:rPr>
              <a:t> %s",</a:t>
            </a:r>
            <a:r>
              <a:rPr lang="en-IN" dirty="0" err="1">
                <a:solidFill>
                  <a:srgbClr val="FF0000"/>
                </a:solidFill>
              </a:rPr>
              <a:t>ptr</a:t>
            </a:r>
            <a:r>
              <a:rPr lang="en-IN" dirty="0">
                <a:solidFill>
                  <a:srgbClr val="FF0000"/>
                </a:solidFill>
              </a:rPr>
              <a:t>, a);</a:t>
            </a:r>
          </a:p>
          <a:p>
            <a:pPr marL="914400" lvl="2" indent="0">
              <a:buNone/>
            </a:pPr>
            <a:r>
              <a:rPr lang="en-IN" dirty="0">
                <a:solidFill>
                  <a:srgbClr val="FF0000"/>
                </a:solidFill>
              </a:rPr>
              <a:t>	return 0;</a:t>
            </a:r>
          </a:p>
          <a:p>
            <a:pPr marL="914400" lvl="2" indent="0">
              <a:buNone/>
            </a:pPr>
            <a:r>
              <a:rPr lang="en-IN" dirty="0">
                <a:solidFill>
                  <a:srgbClr val="FF0000"/>
                </a:solidFill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What will be the output of the C program?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#include&lt;stdio.h&gt;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int main(){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	int </a:t>
            </a:r>
            <a:r>
              <a:rPr lang="en-IN" dirty="0" err="1">
                <a:solidFill>
                  <a:srgbClr val="FF0000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 = 3;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	int *j;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	int **k;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	j = &amp;</a:t>
            </a:r>
            <a:r>
              <a:rPr lang="en-IN" dirty="0" err="1">
                <a:solidFill>
                  <a:srgbClr val="FF0000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	k = &amp;j;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	k++;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err="1">
                <a:solidFill>
                  <a:srgbClr val="FF0000"/>
                </a:solidFill>
              </a:rPr>
              <a:t>printf</a:t>
            </a:r>
            <a:r>
              <a:rPr lang="en-IN" dirty="0">
                <a:solidFill>
                  <a:srgbClr val="FF0000"/>
                </a:solidFill>
              </a:rPr>
              <a:t>("%d ",**k);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	return 0;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34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91E3-02DA-4066-9127-2B9D821C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 forum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2FD90-1CA1-4A43-803B-2F922D4B9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313" y="1646238"/>
            <a:ext cx="10687878" cy="3363084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IN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 Program to read integers into an array and reversing them using pointers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FB7C1-5531-4CBA-AA56-069AD25E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86B93F-AE56-4538-971E-9E2B9276A0B1}"/>
              </a:ext>
            </a:extLst>
          </p:cNvPr>
          <p:cNvSpPr/>
          <p:nvPr/>
        </p:nvSpPr>
        <p:spPr>
          <a:xfrm>
            <a:off x="2862470" y="3838853"/>
            <a:ext cx="72537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9" name="Picture 8" descr="Free Download Online Discussion Forum Project in Asp.Net|EnggRoom">
            <a:extLst>
              <a:ext uri="{FF2B5EF4-FFF2-40B4-BE49-F238E27FC236}">
                <a16:creationId xmlns:a16="http://schemas.microsoft.com/office/drawing/2014/main" id="{8F59C929-C94F-43C9-8B32-9FFABBE0D92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053" y="2773823"/>
            <a:ext cx="4243990" cy="1645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025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/>
          <a:lstStyle/>
          <a:p>
            <a:pPr algn="ctr"/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REFERENCES</a:t>
            </a:r>
            <a:r>
              <a:rPr lang="en-US" sz="2800" dirty="0">
                <a:latin typeface="Casper Bold" panose="02000806040000020004" pitchFamily="2" charset="0"/>
                <a:cs typeface="Arial" panose="020B0604020202020204" pitchFamily="34" charset="0"/>
              </a:rPr>
              <a:t> </a:t>
            </a:r>
            <a:r>
              <a:rPr lang="en-US" sz="2800" dirty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377" y="1276349"/>
            <a:ext cx="7162800" cy="5445125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b="1" dirty="0"/>
              <a:t>Reference Books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Programming in C by Reema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Thareja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Programming in ANSI C by E.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Balaguruswamy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Tata McGraw Hill.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Programming with C 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Schaum's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Outline Series) by Byron Gottfried  Jitender Chhabra, Tata McGraw Hill.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 Programming Language by Brian W. Kernighan, Dennis Ritchie, Pearson education.</a:t>
            </a:r>
          </a:p>
          <a:p>
            <a:pPr marL="0" indent="0">
              <a:buNone/>
            </a:pPr>
            <a:r>
              <a:rPr lang="en-IN" b="1" dirty="0"/>
              <a:t>Websites: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hlinkClick r:id="rId3"/>
              </a:rPr>
              <a:t>https://www.geeksforgeeks.org/double-pointer-pointer-pointer-c/</a:t>
            </a:r>
            <a:endParaRPr lang="en-IN" sz="1400" dirty="0"/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hlinkClick r:id="rId4"/>
              </a:rPr>
              <a:t>https://www.javatpoint.com/pointer-arithmetic-in-c#:~:text=%E2%86%92%20%E2%86%90%20prev-,Pointer%20Arithmetic%20in%20C,operand%20is%20of%20type%20integer.&amp;text=Subtraction,-Comparison</a:t>
            </a:r>
            <a:endParaRPr lang="en-IN" sz="1400" dirty="0"/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hlinkClick r:id="rId5"/>
              </a:rPr>
              <a:t>https://www.studytonight.com/c/pointers-with-array.php</a:t>
            </a:r>
            <a:endParaRPr lang="en-IN" sz="2000" b="1" dirty="0"/>
          </a:p>
          <a:p>
            <a:pPr marL="0" indent="0">
              <a:buNone/>
            </a:pPr>
            <a:r>
              <a:rPr lang="en-IN" sz="2600" b="1" dirty="0"/>
              <a:t>YouTube Links: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hlinkClick r:id="rId6"/>
              </a:rPr>
              <a:t>https://www.youtube.com/watch?v=ahKfY1EsWd8&amp;t=1s</a:t>
            </a: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hlinkClick r:id="rId7"/>
              </a:rPr>
              <a:t>https://www.youtube.com/watch?v=jYuqC9UD4GI</a:t>
            </a: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hlinkClick r:id="rId8"/>
              </a:rPr>
              <a:t>https://www.youtube.com/watch?v=kKKvGYAX_Zs</a:t>
            </a:r>
            <a:endParaRPr lang="en-IN" sz="2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7162800" cy="4368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912" y="1666923"/>
            <a:ext cx="3352800" cy="391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38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CorelDRAW" r:id="rId4" imgW="2169000" imgH="2169360" progId="">
                    <p:embed/>
                  </p:oleObj>
                </mc:Choice>
                <mc:Fallback>
                  <p:oleObj name="CorelDRAW" r:id="rId4" imgW="2169000" imgH="2169360" progId="">
                    <p:embed/>
                    <p:pic>
                      <p:nvPicPr>
                        <p:cNvPr id="33" name="Object 32">
                          <a:extLst>
                            <a:ext uri="{FF2B5EF4-FFF2-40B4-BE49-F238E27FC236}">
                              <a16:creationId xmlns:a16="http://schemas.microsoft.com/office/drawing/2014/main" id="{CAD0D7B8-E462-453C-B296-CA0154FA54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4310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3583" y="1144447"/>
            <a:ext cx="3755334" cy="4728357"/>
          </a:xfrm>
        </p:spPr>
        <p:txBody>
          <a:bodyPr>
            <a:normAutofit/>
          </a:bodyPr>
          <a:lstStyle/>
          <a:p>
            <a:endParaRPr lang="en-US" sz="2400" dirty="0">
              <a:latin typeface="Casper" panose="02000506000000020004" pitchFamily="2" charset="0"/>
              <a:cs typeface="Arial" panose="020B0604020202020204" pitchFamily="34" charset="0"/>
            </a:endParaRPr>
          </a:p>
          <a:p>
            <a:endParaRPr lang="en-US" sz="24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297137" y="1566862"/>
            <a:ext cx="3364639" cy="41214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74073" y="1801092"/>
          <a:ext cx="7532369" cy="407171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92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83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CO Number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Course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Outcome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53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CO1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397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Remember the concepts related to fundamentals of C language, draw flowcharts and write algorithm/pseudocode.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51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CO2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397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Understand the way of execution and debug programs in C language.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16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CO3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397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Apply various constructs, loops, functions to solve mathematical and scientific problem.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842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CO4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397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Analyze the dynamic behavior of memory by the use of pointers.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924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CO5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397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Design and develop modular programs for real world problems using control structure and selection structure.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888360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46270" y="1144447"/>
            <a:ext cx="2635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Course Outcomes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52861" y="2024947"/>
            <a:ext cx="3183156" cy="34076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0776" y="1701556"/>
            <a:ext cx="895189" cy="916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FBA091-1FD7-4CFB-ACD7-85BE3251E7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77" y="109537"/>
            <a:ext cx="26860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6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9376" y="346479"/>
            <a:ext cx="7685314" cy="114736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sz="4900" b="1" dirty="0">
                <a:solidFill>
                  <a:srgbClr val="FF0000"/>
                </a:solidFill>
                <a:latin typeface="+mn-lt"/>
              </a:rPr>
              <a:t>Scheme of Evaluation 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1728" y="261543"/>
            <a:ext cx="10515600" cy="123229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82040" y="178927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05" y="1578775"/>
            <a:ext cx="1051560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9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35F3D-C314-4E26-97BC-73BA026B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5E4B6-2F2D-4512-A3F8-BF729BD8C562}"/>
              </a:ext>
            </a:extLst>
          </p:cNvPr>
          <p:cNvSpPr txBox="1"/>
          <p:nvPr/>
        </p:nvSpPr>
        <p:spPr>
          <a:xfrm>
            <a:off x="720906" y="1229897"/>
            <a:ext cx="56355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We already know that a pointer points to a location in memory and thus used to store the address of variables.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So, when we define a pointer to pointer.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The first pointer is used to store the address of the variable.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 And the second pointer is used to store the address of the first pointer.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That is why they are also known as double pointers.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1" dirty="0"/>
              <a:t>Syntax:</a:t>
            </a:r>
          </a:p>
          <a:p>
            <a:pPr lvl="1" algn="just"/>
            <a:r>
              <a:rPr lang="en-IN" sz="2400" dirty="0"/>
              <a:t>int **</a:t>
            </a:r>
            <a:r>
              <a:rPr lang="en-IN" sz="2400" dirty="0" err="1"/>
              <a:t>ptr</a:t>
            </a:r>
            <a:r>
              <a:rPr lang="en-IN" sz="2400" dirty="0"/>
              <a:t>;    // declaring double pointers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FF2DCD-35D6-4D70-8F6D-635B66C1E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1" dirty="0">
                <a:solidFill>
                  <a:srgbClr val="FF0000"/>
                </a:solidFill>
              </a:rPr>
              <a:t>Introduction</a:t>
            </a:r>
            <a:br>
              <a:rPr lang="en-US" sz="4400" b="1" dirty="0">
                <a:solidFill>
                  <a:srgbClr val="FF0000"/>
                </a:solidFill>
              </a:rPr>
            </a:br>
            <a:endParaRPr lang="en-IN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7E2320F3-B3C6-4556-9985-E7D68A6C1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42" y="1144734"/>
            <a:ext cx="5109441" cy="28293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7D6467-A019-45FF-9608-9606F4CEF871}"/>
              </a:ext>
            </a:extLst>
          </p:cNvPr>
          <p:cNvSpPr txBox="1"/>
          <p:nvPr/>
        </p:nvSpPr>
        <p:spPr>
          <a:xfrm>
            <a:off x="6759443" y="4072951"/>
            <a:ext cx="5109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Source: </a:t>
            </a:r>
            <a:r>
              <a:rPr lang="en-IN" sz="1200" dirty="0">
                <a:hlinkClick r:id="rId4"/>
              </a:rPr>
              <a:t>https://www.geeksforgeeks.org/double-pointer-pointer-pointer-c/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9429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F9869-42F5-4349-B2AC-18F17E9A1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5825"/>
            <a:ext cx="10515600" cy="5511138"/>
          </a:xfrm>
        </p:spPr>
        <p:txBody>
          <a:bodyPr>
            <a:noAutofit/>
          </a:bodyPr>
          <a:lstStyle/>
          <a:p>
            <a:pPr algn="just"/>
            <a:r>
              <a:rPr lang="en-IN" sz="1800" dirty="0"/>
              <a:t>Below diagram explains the concept of Double Pointers:</a:t>
            </a:r>
          </a:p>
          <a:p>
            <a:pPr algn="just"/>
            <a:endParaRPr lang="en-IN" sz="1800" dirty="0"/>
          </a:p>
          <a:p>
            <a:pPr algn="just"/>
            <a:endParaRPr lang="en-IN" sz="1800" dirty="0"/>
          </a:p>
          <a:p>
            <a:pPr algn="just"/>
            <a:endParaRPr lang="en-IN" sz="1800" dirty="0"/>
          </a:p>
          <a:p>
            <a:pPr algn="just"/>
            <a:endParaRPr lang="en-IN" sz="1800" dirty="0"/>
          </a:p>
          <a:p>
            <a:pPr algn="just"/>
            <a:endParaRPr lang="en-IN" sz="1800" dirty="0"/>
          </a:p>
          <a:p>
            <a:pPr algn="just"/>
            <a:endParaRPr lang="en-IN" sz="1800" dirty="0"/>
          </a:p>
          <a:p>
            <a:pPr algn="just"/>
            <a:endParaRPr lang="en-IN" sz="1800" dirty="0"/>
          </a:p>
          <a:p>
            <a:pPr algn="just"/>
            <a:endParaRPr lang="en-IN" sz="1800" dirty="0"/>
          </a:p>
          <a:p>
            <a:pPr algn="just"/>
            <a:endParaRPr lang="en-IN" sz="1800" dirty="0"/>
          </a:p>
          <a:p>
            <a:pPr algn="just"/>
            <a:endParaRPr lang="en-IN" sz="1800" dirty="0"/>
          </a:p>
          <a:p>
            <a:pPr marL="0" indent="0" algn="ctr">
              <a:buNone/>
            </a:pPr>
            <a:r>
              <a:rPr lang="en-IN" sz="1800" dirty="0"/>
              <a:t>Source: </a:t>
            </a:r>
            <a:r>
              <a:rPr lang="en-IN" sz="1400" dirty="0">
                <a:hlinkClick r:id="rId4"/>
              </a:rPr>
              <a:t>https://www.geeksforgeeks.org/double-pointer-pointer-pointer-c/</a:t>
            </a:r>
            <a:endParaRPr lang="en-IN" sz="2000" dirty="0"/>
          </a:p>
          <a:p>
            <a:pPr algn="l" fontAlgn="base"/>
            <a:endParaRPr lang="en-IN" sz="1800" dirty="0"/>
          </a:p>
          <a:p>
            <a:pPr algn="l" fontAlgn="base"/>
            <a:r>
              <a:rPr lang="en-IN" sz="1800" dirty="0"/>
              <a:t>The above diagram shows the memory representation of a pointer to pointer. The first pointer ptr1 stores the address of the variable and the second pointer ptr2 stores the address of the first pointer.</a:t>
            </a:r>
          </a:p>
          <a:p>
            <a:pPr marL="0" indent="0">
              <a:buNone/>
            </a:pPr>
            <a:r>
              <a:rPr lang="en-IN" sz="1200" dirty="0"/>
              <a:t/>
            </a:r>
            <a:br>
              <a:rPr lang="en-IN" sz="1200" dirty="0"/>
            </a:b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9B51B-CCCD-409B-A306-B5AB1C1EF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" name="Picture 9" descr="A green and black text&#10;&#10;Description automatically generated">
            <a:extLst>
              <a:ext uri="{FF2B5EF4-FFF2-40B4-BE49-F238E27FC236}">
                <a16:creationId xmlns:a16="http://schemas.microsoft.com/office/drawing/2014/main" id="{658E638C-3768-4E84-B59E-667D969084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374" y="1085525"/>
            <a:ext cx="7287087" cy="361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83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9E974-16EE-4C3D-B261-830493DA3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9673"/>
            <a:ext cx="10515600" cy="54472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400" b="1" dirty="0"/>
              <a:t> Example:</a:t>
            </a:r>
          </a:p>
          <a:p>
            <a:pPr marL="457200" lvl="1" indent="0">
              <a:buNone/>
            </a:pPr>
            <a:r>
              <a:rPr lang="en-IN" sz="2000" dirty="0"/>
              <a:t>#include &lt;</a:t>
            </a:r>
            <a:r>
              <a:rPr lang="en-IN" sz="2000" dirty="0" err="1"/>
              <a:t>stdio.h</a:t>
            </a:r>
            <a:r>
              <a:rPr lang="en-IN" sz="2000" dirty="0"/>
              <a:t>&gt; </a:t>
            </a:r>
          </a:p>
          <a:p>
            <a:pPr marL="457200" lvl="1" indent="0">
              <a:buNone/>
            </a:pPr>
            <a:r>
              <a:rPr lang="en-IN" sz="2000" dirty="0"/>
              <a:t>// C program to demonstrate pointer to pointer </a:t>
            </a:r>
          </a:p>
          <a:p>
            <a:pPr marL="457200" lvl="1" indent="0">
              <a:buNone/>
            </a:pPr>
            <a:r>
              <a:rPr lang="en-IN" sz="2000" dirty="0"/>
              <a:t>int main() </a:t>
            </a:r>
          </a:p>
          <a:p>
            <a:pPr marL="457200" lvl="1" indent="0">
              <a:buNone/>
            </a:pPr>
            <a:r>
              <a:rPr lang="en-IN" sz="2000" dirty="0"/>
              <a:t>{ </a:t>
            </a:r>
          </a:p>
          <a:p>
            <a:pPr marL="457200" lvl="1" indent="0">
              <a:buNone/>
            </a:pPr>
            <a:r>
              <a:rPr lang="en-IN" sz="2000" dirty="0"/>
              <a:t>    int var = 789; </a:t>
            </a:r>
          </a:p>
          <a:p>
            <a:pPr marL="457200" lvl="1" indent="0">
              <a:buNone/>
            </a:pPr>
            <a:r>
              <a:rPr lang="en-IN" sz="2000" dirty="0"/>
              <a:t>    // pointer for var </a:t>
            </a:r>
          </a:p>
          <a:p>
            <a:pPr marL="457200" lvl="1" indent="0">
              <a:buNone/>
            </a:pPr>
            <a:r>
              <a:rPr lang="en-IN" sz="2000" dirty="0"/>
              <a:t>    int *ptr2; </a:t>
            </a:r>
          </a:p>
          <a:p>
            <a:pPr marL="457200" lvl="1" indent="0">
              <a:buNone/>
            </a:pPr>
            <a:r>
              <a:rPr lang="en-IN" sz="2000" dirty="0"/>
              <a:t>     // double pointer for ptr2 </a:t>
            </a:r>
          </a:p>
          <a:p>
            <a:pPr marL="457200" lvl="1" indent="0">
              <a:buNone/>
            </a:pPr>
            <a:r>
              <a:rPr lang="en-IN" sz="2000" dirty="0"/>
              <a:t>    int **ptr1; </a:t>
            </a:r>
          </a:p>
          <a:p>
            <a:pPr marL="457200" lvl="1" indent="0">
              <a:buNone/>
            </a:pPr>
            <a:r>
              <a:rPr lang="en-IN" sz="2000" dirty="0"/>
              <a:t>     // storing address of var in ptr2 </a:t>
            </a:r>
          </a:p>
          <a:p>
            <a:pPr marL="457200" lvl="1" indent="0">
              <a:buNone/>
            </a:pPr>
            <a:r>
              <a:rPr lang="en-IN" sz="2000" dirty="0"/>
              <a:t>    ptr2 = &amp;var; </a:t>
            </a:r>
          </a:p>
          <a:p>
            <a:pPr marL="457200" lvl="1" indent="0">
              <a:buNone/>
            </a:pPr>
            <a:r>
              <a:rPr lang="en-IN" sz="2000" dirty="0"/>
              <a:t>      // Storing address of ptr2 in ptr1 </a:t>
            </a:r>
          </a:p>
          <a:p>
            <a:pPr marL="457200" lvl="1" indent="0">
              <a:buNone/>
            </a:pPr>
            <a:r>
              <a:rPr lang="en-IN" sz="2000" dirty="0"/>
              <a:t>    ptr1 = &amp;ptr2; </a:t>
            </a:r>
          </a:p>
          <a:p>
            <a:pPr marL="457200" lvl="1" indent="0">
              <a:buNone/>
            </a:pPr>
            <a:r>
              <a:rPr lang="en-IN" sz="2000" dirty="0"/>
              <a:t>     // Displaying value of var using both single and double pointers </a:t>
            </a:r>
          </a:p>
          <a:p>
            <a:pPr marL="457200" lvl="1" indent="0">
              <a:buNone/>
            </a:pPr>
            <a:r>
              <a:rPr lang="en-IN" sz="2000" dirty="0"/>
              <a:t>    </a:t>
            </a:r>
            <a:r>
              <a:rPr lang="en-IN" sz="2000" dirty="0" err="1"/>
              <a:t>printf</a:t>
            </a:r>
            <a:r>
              <a:rPr lang="en-IN" sz="2000" dirty="0"/>
              <a:t>("Value of var = %d\n", var ); </a:t>
            </a:r>
          </a:p>
          <a:p>
            <a:pPr marL="457200" lvl="1" indent="0">
              <a:buNone/>
            </a:pPr>
            <a:r>
              <a:rPr lang="en-IN" sz="2000" dirty="0"/>
              <a:t>    </a:t>
            </a:r>
            <a:r>
              <a:rPr lang="en-IN" sz="2000" dirty="0" err="1"/>
              <a:t>printf</a:t>
            </a:r>
            <a:r>
              <a:rPr lang="en-IN" sz="2000" dirty="0"/>
              <a:t>("Value of var using single pointer = %d\n", *ptr2 ); </a:t>
            </a:r>
          </a:p>
          <a:p>
            <a:pPr marL="457200" lvl="1" indent="0">
              <a:buNone/>
            </a:pPr>
            <a:r>
              <a:rPr lang="en-IN" sz="2000" dirty="0"/>
              <a:t>    </a:t>
            </a:r>
            <a:r>
              <a:rPr lang="en-IN" sz="2000" dirty="0" err="1"/>
              <a:t>printf</a:t>
            </a:r>
            <a:r>
              <a:rPr lang="en-IN" sz="2000" dirty="0"/>
              <a:t>("Value of var using double pointer = %d\n", **ptr1); </a:t>
            </a:r>
          </a:p>
          <a:p>
            <a:pPr marL="457200" lvl="1" indent="0">
              <a:buNone/>
            </a:pPr>
            <a:r>
              <a:rPr lang="en-IN" sz="2000" dirty="0"/>
              <a:t>     return 0; </a:t>
            </a:r>
          </a:p>
          <a:p>
            <a:pPr marL="457200" lvl="1" indent="0">
              <a:buNone/>
            </a:pPr>
            <a:r>
              <a:rPr lang="en-IN" sz="2000" dirty="0"/>
              <a:t>} </a:t>
            </a:r>
          </a:p>
          <a:p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A1866-818F-41A4-B073-007BBA8F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300848-3D8E-494D-BE69-8946DE065CCB}"/>
              </a:ext>
            </a:extLst>
          </p:cNvPr>
          <p:cNvSpPr txBox="1"/>
          <p:nvPr/>
        </p:nvSpPr>
        <p:spPr>
          <a:xfrm>
            <a:off x="6622472" y="224920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Output:</a:t>
            </a:r>
          </a:p>
          <a:p>
            <a:r>
              <a:rPr lang="en-IN" dirty="0"/>
              <a:t>Value of var = 789</a:t>
            </a:r>
          </a:p>
          <a:p>
            <a:r>
              <a:rPr lang="en-IN" dirty="0"/>
              <a:t>Value of var using single pointer = 789</a:t>
            </a:r>
          </a:p>
          <a:p>
            <a:r>
              <a:rPr lang="en-IN" dirty="0"/>
              <a:t>Value of var using double pointer = 789</a:t>
            </a:r>
          </a:p>
        </p:txBody>
      </p:sp>
    </p:spTree>
    <p:extLst>
      <p:ext uri="{BB962C8B-B14F-4D97-AF65-F5344CB8AC3E}">
        <p14:creationId xmlns:p14="http://schemas.microsoft.com/office/powerpoint/2010/main" val="177304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82041-6FE4-470C-BD16-EBB8CFB47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320675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Pointer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5F30B-325C-43AC-A714-11505AE7A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We can perform arithmetic operations on the pointers like addition, subtraction, etc. </a:t>
            </a:r>
          </a:p>
          <a:p>
            <a:pPr algn="just"/>
            <a:r>
              <a:rPr lang="en-IN" dirty="0"/>
              <a:t>However, as we know that pointer contains the address, the result of an arithmetic operation performed on the pointer will also be a pointer if the other operand is of type integer.</a:t>
            </a:r>
          </a:p>
          <a:p>
            <a:pPr algn="just"/>
            <a:r>
              <a:rPr lang="en-IN" dirty="0"/>
              <a:t> In pointer-from-pointer subtraction, the result will be an integer value.</a:t>
            </a:r>
          </a:p>
          <a:p>
            <a:pPr algn="just"/>
            <a:r>
              <a:rPr lang="en-IN" dirty="0"/>
              <a:t> Following arithmetic operations are possible on the pointer in C language: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dirty="0"/>
              <a:t>Increment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dirty="0"/>
              <a:t>Decrement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dirty="0"/>
              <a:t>Addition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dirty="0"/>
              <a:t>Subtraction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dirty="0"/>
              <a:t>Comparison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C3DF1-2C71-471B-B289-2AC59010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4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82041-6FE4-470C-BD16-EBB8CFB47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320675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Incrementing Pointer in C</a:t>
            </a:r>
            <a:endParaRPr lang="en-IN" b="1" i="0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5F30B-325C-43AC-A714-11505AE7A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If we increment a pointer by 1, the pointer will start pointing to the immediate next location. </a:t>
            </a:r>
          </a:p>
          <a:p>
            <a:pPr algn="just"/>
            <a:r>
              <a:rPr lang="en-IN" dirty="0"/>
              <a:t>This is somewhat different from the general arithmetic since the value of the pointer will get increased by the size of the data type to which the pointer is pointing.</a:t>
            </a:r>
          </a:p>
          <a:p>
            <a:pPr algn="just"/>
            <a:r>
              <a:rPr lang="en-IN" dirty="0"/>
              <a:t>We can traverse an array by using the increment operation on a pointer which will keep pointing to every element of the array, perform some operation on that, and update itself in a loop.</a:t>
            </a:r>
          </a:p>
          <a:p>
            <a:pPr algn="just"/>
            <a:r>
              <a:rPr lang="en-IN" dirty="0"/>
              <a:t>The Rule to increment the pointer is given below:</a:t>
            </a:r>
          </a:p>
          <a:p>
            <a:pPr marL="457200" lvl="1" indent="0" algn="just">
              <a:buNone/>
            </a:pPr>
            <a:r>
              <a:rPr lang="en-IN" dirty="0" err="1"/>
              <a:t>new_address</a:t>
            </a:r>
            <a:r>
              <a:rPr lang="en-IN" dirty="0"/>
              <a:t>= </a:t>
            </a:r>
            <a:r>
              <a:rPr lang="en-IN" dirty="0" err="1"/>
              <a:t>current_address</a:t>
            </a:r>
            <a:r>
              <a:rPr lang="en-IN" dirty="0"/>
              <a:t> + </a:t>
            </a:r>
            <a:r>
              <a:rPr lang="en-IN" dirty="0" err="1"/>
              <a:t>i</a:t>
            </a:r>
            <a:r>
              <a:rPr lang="en-IN" dirty="0"/>
              <a:t> * </a:t>
            </a:r>
            <a:r>
              <a:rPr lang="en-IN" dirty="0" err="1"/>
              <a:t>size_of</a:t>
            </a:r>
            <a:r>
              <a:rPr lang="en-IN" dirty="0"/>
              <a:t>(data type)  </a:t>
            </a:r>
          </a:p>
          <a:p>
            <a:pPr marL="0" indent="0" algn="just">
              <a:buNone/>
            </a:pPr>
            <a:r>
              <a:rPr lang="en-IN" dirty="0"/>
              <a:t>    where </a:t>
            </a:r>
            <a:r>
              <a:rPr lang="en-IN" dirty="0" err="1"/>
              <a:t>i</a:t>
            </a:r>
            <a:r>
              <a:rPr lang="en-IN" dirty="0"/>
              <a:t> is the number by which the pointer get increased.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C3DF1-2C71-471B-B289-2AC59010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7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2nd edition)"/>
  <p:tag name="ISPRING_ULTRA_SCORM_COURSE_ID" val="FEAD2911-7226-4B77-A887-25E50BE1F44D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,\u001B.\u0018{C273B255-4E4C-4601-ABF8-D07FC645117E}&quot;,&quot;F:\\CU\\BlackBoard\\20CST111\\PPTs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}"/>
  <p:tag name="ISPRING_SCORM_RATE_SLIDES" val="0"/>
  <p:tag name="ISPRING_SCORM_RATE_QUIZZES" val="0"/>
  <p:tag name="ISPRING_SCORM_PASSING_SCORE" val="0.000000"/>
  <p:tag name="ISPRING_CURRENT_PLAYER_ID" val="universal"/>
  <p:tag name="ISPRING_PRESENTATION_TITLE" val="lecture 1 Introduction"/>
  <p:tag name="ISPRING_FIRST_PUBLISH" val="1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2582</TotalTime>
  <Words>2163</Words>
  <Application>Microsoft Office PowerPoint</Application>
  <PresentationFormat>Widescreen</PresentationFormat>
  <Paragraphs>355</Paragraphs>
  <Slides>27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3" baseType="lpstr">
      <vt:lpstr>Arial</vt:lpstr>
      <vt:lpstr>Arial Black</vt:lpstr>
      <vt:lpstr>Arial Unicode MS</vt:lpstr>
      <vt:lpstr>Calibri</vt:lpstr>
      <vt:lpstr>Calibri Light</vt:lpstr>
      <vt:lpstr>Casper</vt:lpstr>
      <vt:lpstr>Casper Bold</vt:lpstr>
      <vt:lpstr>Karla</vt:lpstr>
      <vt:lpstr>Raleway ExtraBold</vt:lpstr>
      <vt:lpstr>Segoe UI</vt:lpstr>
      <vt:lpstr>Source Sans Pro</vt:lpstr>
      <vt:lpstr>Times New Roman</vt:lpstr>
      <vt:lpstr>Wingdings</vt:lpstr>
      <vt:lpstr>1_Office Theme</vt:lpstr>
      <vt:lpstr>Contents Slide Master</vt:lpstr>
      <vt:lpstr>CorelDRAW</vt:lpstr>
      <vt:lpstr>PowerPoint Presentation</vt:lpstr>
      <vt:lpstr>Introduction to Problem Solving</vt:lpstr>
      <vt:lpstr>PowerPoint Presentation</vt:lpstr>
      <vt:lpstr> Scheme of Evaluation  </vt:lpstr>
      <vt:lpstr>Introduction </vt:lpstr>
      <vt:lpstr>PowerPoint Presentation</vt:lpstr>
      <vt:lpstr>PowerPoint Presentation</vt:lpstr>
      <vt:lpstr>Pointer Arithmetic</vt:lpstr>
      <vt:lpstr>Incrementing Pointer in C</vt:lpstr>
      <vt:lpstr>PowerPoint Presentation</vt:lpstr>
      <vt:lpstr>Decrementing Pointer in C</vt:lpstr>
      <vt:lpstr>PowerPoint Presentation</vt:lpstr>
      <vt:lpstr>C Pointer Addition</vt:lpstr>
      <vt:lpstr>PowerPoint Presentation</vt:lpstr>
      <vt:lpstr>C Pointer Subtraction</vt:lpstr>
      <vt:lpstr>PowerPoint Presentation</vt:lpstr>
      <vt:lpstr>PowerPoint Presentation</vt:lpstr>
      <vt:lpstr>Illegal arithmetic with pointers</vt:lpstr>
      <vt:lpstr>PowerPoint Presentation</vt:lpstr>
      <vt:lpstr>Frequently Asked question</vt:lpstr>
      <vt:lpstr>PowerPoint Presentation</vt:lpstr>
      <vt:lpstr>PowerPoint Presentation</vt:lpstr>
      <vt:lpstr>PowerPoint Presentation</vt:lpstr>
      <vt:lpstr>Assessment Questions:</vt:lpstr>
      <vt:lpstr>Discussion forum.</vt:lpstr>
      <vt:lpstr>REFERENCES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</dc:title>
  <dc:creator>Branding</dc:creator>
  <cp:lastModifiedBy>nishu</cp:lastModifiedBy>
  <cp:revision>369</cp:revision>
  <dcterms:created xsi:type="dcterms:W3CDTF">2019-01-09T10:33:58Z</dcterms:created>
  <dcterms:modified xsi:type="dcterms:W3CDTF">2022-09-13T07:15:41Z</dcterms:modified>
</cp:coreProperties>
</file>