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6"/>
  </p:notesMasterIdLst>
  <p:handoutMasterIdLst>
    <p:handoutMasterId r:id="rId27"/>
  </p:handoutMasterIdLst>
  <p:sldIdLst>
    <p:sldId id="354" r:id="rId3"/>
    <p:sldId id="415" r:id="rId4"/>
    <p:sldId id="416" r:id="rId5"/>
    <p:sldId id="417" r:id="rId6"/>
    <p:sldId id="392" r:id="rId7"/>
    <p:sldId id="388" r:id="rId8"/>
    <p:sldId id="402" r:id="rId9"/>
    <p:sldId id="401" r:id="rId10"/>
    <p:sldId id="410" r:id="rId11"/>
    <p:sldId id="403" r:id="rId12"/>
    <p:sldId id="406" r:id="rId13"/>
    <p:sldId id="404" r:id="rId14"/>
    <p:sldId id="405" r:id="rId15"/>
    <p:sldId id="411" r:id="rId16"/>
    <p:sldId id="350" r:id="rId17"/>
    <p:sldId id="351" r:id="rId18"/>
    <p:sldId id="389" r:id="rId19"/>
    <p:sldId id="364" r:id="rId20"/>
    <p:sldId id="361" r:id="rId21"/>
    <p:sldId id="412" r:id="rId22"/>
    <p:sldId id="352" r:id="rId23"/>
    <p:sldId id="284" r:id="rId24"/>
    <p:sldId id="353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D8137"/>
    <a:srgbClr val="BC8F00"/>
    <a:srgbClr val="86000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0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D818A-DE61-492C-9F49-4330F19690E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95EEC2-FBA3-4050-935A-2B74E2E9956D}">
      <dgm:prSet/>
      <dgm:spPr/>
      <dgm:t>
        <a:bodyPr/>
        <a:lstStyle/>
        <a:p>
          <a:r>
            <a:rPr lang="en-IN" b="0" i="0" dirty="0"/>
            <a:t>C programming allows passing a pointer to a function. To do so, simply declare the function parameter as a pointer type.</a:t>
          </a:r>
          <a:endParaRPr lang="en-IN" dirty="0"/>
        </a:p>
      </dgm:t>
    </dgm:pt>
    <dgm:pt modelId="{B23B6547-19ED-4B0F-81FC-817F03CB178B}" type="parTrans" cxnId="{29DA9CC9-1816-462A-BE5A-EC0571DA1B3B}">
      <dgm:prSet/>
      <dgm:spPr/>
      <dgm:t>
        <a:bodyPr/>
        <a:lstStyle/>
        <a:p>
          <a:endParaRPr lang="en-IN"/>
        </a:p>
      </dgm:t>
    </dgm:pt>
    <dgm:pt modelId="{ED9CB3AD-CDF6-4EC8-BF20-521B2E6D986A}" type="sibTrans" cxnId="{29DA9CC9-1816-462A-BE5A-EC0571DA1B3B}">
      <dgm:prSet/>
      <dgm:spPr/>
      <dgm:t>
        <a:bodyPr/>
        <a:lstStyle/>
        <a:p>
          <a:endParaRPr lang="en-IN"/>
        </a:p>
      </dgm:t>
    </dgm:pt>
    <dgm:pt modelId="{C1FD5A21-896B-4D79-BE1F-2C7B4D412804}">
      <dgm:prSet/>
      <dgm:spPr/>
      <dgm:t>
        <a:bodyPr/>
        <a:lstStyle/>
        <a:p>
          <a:r>
            <a:rPr lang="en-IN" b="0" i="0" dirty="0"/>
            <a:t>In call by value method, the value of the actual parameters is copied into the formal parameters. </a:t>
          </a:r>
          <a:endParaRPr lang="en-IN" dirty="0"/>
        </a:p>
      </dgm:t>
    </dgm:pt>
    <dgm:pt modelId="{069D4E4E-7AB6-4FF7-ABE9-265405EF9BD8}" type="parTrans" cxnId="{340D8D37-4B11-440E-B91F-AFC619BC931F}">
      <dgm:prSet/>
      <dgm:spPr/>
      <dgm:t>
        <a:bodyPr/>
        <a:lstStyle/>
        <a:p>
          <a:endParaRPr lang="en-IN"/>
        </a:p>
      </dgm:t>
    </dgm:pt>
    <dgm:pt modelId="{91065915-5771-4CA9-A5A3-A83E6F9A1D03}" type="sibTrans" cxnId="{340D8D37-4B11-440E-B91F-AFC619BC931F}">
      <dgm:prSet/>
      <dgm:spPr/>
      <dgm:t>
        <a:bodyPr/>
        <a:lstStyle/>
        <a:p>
          <a:endParaRPr lang="en-IN"/>
        </a:p>
      </dgm:t>
    </dgm:pt>
    <dgm:pt modelId="{71AC99FA-5F0E-4E5E-85F8-CE235E2ADC5D}">
      <dgm:prSet/>
      <dgm:spPr/>
      <dgm:t>
        <a:bodyPr/>
        <a:lstStyle/>
        <a:p>
          <a:r>
            <a:rPr lang="en-IN" b="0" i="0" dirty="0"/>
            <a:t>When an array is declared, compiler allocates sufficient amount of memory to contain all the elements of the array.</a:t>
          </a:r>
          <a:endParaRPr lang="en-IN" dirty="0"/>
        </a:p>
      </dgm:t>
    </dgm:pt>
    <dgm:pt modelId="{FFDB83E4-03E2-432B-8FEA-3D41EC926342}" type="parTrans" cxnId="{F0FCDA8D-3738-4674-93A8-70308C681611}">
      <dgm:prSet/>
      <dgm:spPr/>
      <dgm:t>
        <a:bodyPr/>
        <a:lstStyle/>
        <a:p>
          <a:endParaRPr lang="en-IN"/>
        </a:p>
      </dgm:t>
    </dgm:pt>
    <dgm:pt modelId="{7591503A-7731-4B65-98B9-4F8649B3D75B}" type="sibTrans" cxnId="{F0FCDA8D-3738-4674-93A8-70308C681611}">
      <dgm:prSet/>
      <dgm:spPr/>
      <dgm:t>
        <a:bodyPr/>
        <a:lstStyle/>
        <a:p>
          <a:endParaRPr lang="en-IN"/>
        </a:p>
      </dgm:t>
    </dgm:pt>
    <dgm:pt modelId="{91D3E2DF-D1F6-4907-A3EA-9ED8C8EB6C3A}">
      <dgm:prSet/>
      <dgm:spPr/>
      <dgm:t>
        <a:bodyPr/>
        <a:lstStyle/>
        <a:p>
          <a:r>
            <a:rPr lang="en-IN" b="0" i="0" dirty="0"/>
            <a:t>C also allows to return a pointer from a function.</a:t>
          </a:r>
          <a:endParaRPr lang="en-IN" dirty="0"/>
        </a:p>
      </dgm:t>
    </dgm:pt>
    <dgm:pt modelId="{E8A40DA6-801C-45FA-B1E0-43106335E016}" type="parTrans" cxnId="{9D631FFB-E951-4E68-9074-02036DA5C241}">
      <dgm:prSet/>
      <dgm:spPr/>
      <dgm:t>
        <a:bodyPr/>
        <a:lstStyle/>
        <a:p>
          <a:endParaRPr lang="en-IN"/>
        </a:p>
      </dgm:t>
    </dgm:pt>
    <dgm:pt modelId="{CD446FA2-660B-48FB-BD63-2CF5E614AB37}" type="sibTrans" cxnId="{9D631FFB-E951-4E68-9074-02036DA5C241}">
      <dgm:prSet/>
      <dgm:spPr/>
      <dgm:t>
        <a:bodyPr/>
        <a:lstStyle/>
        <a:p>
          <a:endParaRPr lang="en-IN"/>
        </a:p>
      </dgm:t>
    </dgm:pt>
    <dgm:pt modelId="{27F14304-BC7D-4C74-87DF-2548E63C883A}">
      <dgm:prSet/>
      <dgm:spPr/>
      <dgm:t>
        <a:bodyPr/>
        <a:lstStyle/>
        <a:p>
          <a:r>
            <a:rPr lang="en-IN" b="0" i="0" dirty="0"/>
            <a:t>In call by reference, the address of the variable is passed into the function call as the actual parameter.</a:t>
          </a:r>
          <a:endParaRPr lang="en-IN" dirty="0"/>
        </a:p>
      </dgm:t>
    </dgm:pt>
    <dgm:pt modelId="{2603FF77-7555-45B5-9C33-627C8454F1F3}" type="parTrans" cxnId="{0645D799-A320-4248-BB87-D8896F8FCB83}">
      <dgm:prSet/>
      <dgm:spPr/>
      <dgm:t>
        <a:bodyPr/>
        <a:lstStyle/>
        <a:p>
          <a:endParaRPr lang="en-IN"/>
        </a:p>
      </dgm:t>
    </dgm:pt>
    <dgm:pt modelId="{D4CEF371-0B7F-4477-A0AF-1135EEE7D70E}" type="sibTrans" cxnId="{0645D799-A320-4248-BB87-D8896F8FCB83}">
      <dgm:prSet/>
      <dgm:spPr/>
      <dgm:t>
        <a:bodyPr/>
        <a:lstStyle/>
        <a:p>
          <a:endParaRPr lang="en-IN"/>
        </a:p>
      </dgm:t>
    </dgm:pt>
    <dgm:pt modelId="{097EF926-1259-452F-A448-711C22076917}" type="pres">
      <dgm:prSet presAssocID="{A30D818A-DE61-492C-9F49-4330F19690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292970-F9DD-441E-BAEB-380663E4D2C4}" type="pres">
      <dgm:prSet presAssocID="{C1FD5A21-896B-4D79-BE1F-2C7B4D41280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9D588-04B2-4865-9712-FCABE9851784}" type="pres">
      <dgm:prSet presAssocID="{91065915-5771-4CA9-A5A3-A83E6F9A1D03}" presName="sibTrans" presStyleCnt="0"/>
      <dgm:spPr/>
    </dgm:pt>
    <dgm:pt modelId="{0F2235BC-161E-4012-876B-116AE560118A}" type="pres">
      <dgm:prSet presAssocID="{7295EEC2-FBA3-4050-935A-2B74E2E9956D}" presName="node" presStyleLbl="node1" presStyleIdx="1" presStyleCnt="5" custLinFactY="17074" custLinFactNeighborX="-7120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94BE4-570F-47F9-A06C-DADB0F7D8BDA}" type="pres">
      <dgm:prSet presAssocID="{ED9CB3AD-CDF6-4EC8-BF20-521B2E6D986A}" presName="sibTrans" presStyleCnt="0"/>
      <dgm:spPr/>
    </dgm:pt>
    <dgm:pt modelId="{1816216F-2439-45B6-AA12-2F5AED94FE7F}" type="pres">
      <dgm:prSet presAssocID="{71AC99FA-5F0E-4E5E-85F8-CE235E2ADC5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F2579-5CED-4646-9215-837B33A18955}" type="pres">
      <dgm:prSet presAssocID="{7591503A-7731-4B65-98B9-4F8649B3D75B}" presName="sibTrans" presStyleCnt="0"/>
      <dgm:spPr/>
    </dgm:pt>
    <dgm:pt modelId="{5577C38B-1AD0-44CA-BD09-5E85CC654899}" type="pres">
      <dgm:prSet presAssocID="{27F14304-BC7D-4C74-87DF-2548E63C883A}" presName="node" presStyleLbl="node1" presStyleIdx="3" presStyleCnt="5" custLinFactY="-17950" custLinFactNeighborX="55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45B9F-7112-41C4-87AF-A33AD42542C7}" type="pres">
      <dgm:prSet presAssocID="{D4CEF371-0B7F-4477-A0AF-1135EEE7D70E}" presName="sibTrans" presStyleCnt="0"/>
      <dgm:spPr/>
    </dgm:pt>
    <dgm:pt modelId="{CFA59CC9-D96D-4D47-958B-A209C04486D4}" type="pres">
      <dgm:prSet presAssocID="{91D3E2DF-D1F6-4907-A3EA-9ED8C8EB6C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96A38E-82EE-46F4-98D3-93608C36D26B}" type="presOf" srcId="{27F14304-BC7D-4C74-87DF-2548E63C883A}" destId="{5577C38B-1AD0-44CA-BD09-5E85CC654899}" srcOrd="0" destOrd="0" presId="urn:microsoft.com/office/officeart/2005/8/layout/default"/>
    <dgm:cxn modelId="{9D631FFB-E951-4E68-9074-02036DA5C241}" srcId="{A30D818A-DE61-492C-9F49-4330F19690E3}" destId="{91D3E2DF-D1F6-4907-A3EA-9ED8C8EB6C3A}" srcOrd="4" destOrd="0" parTransId="{E8A40DA6-801C-45FA-B1E0-43106335E016}" sibTransId="{CD446FA2-660B-48FB-BD63-2CF5E614AB37}"/>
    <dgm:cxn modelId="{0645D799-A320-4248-BB87-D8896F8FCB83}" srcId="{A30D818A-DE61-492C-9F49-4330F19690E3}" destId="{27F14304-BC7D-4C74-87DF-2548E63C883A}" srcOrd="3" destOrd="0" parTransId="{2603FF77-7555-45B5-9C33-627C8454F1F3}" sibTransId="{D4CEF371-0B7F-4477-A0AF-1135EEE7D70E}"/>
    <dgm:cxn modelId="{FBF1DF1A-7D4E-45A2-885F-C929420EC7E5}" type="presOf" srcId="{91D3E2DF-D1F6-4907-A3EA-9ED8C8EB6C3A}" destId="{CFA59CC9-D96D-4D47-958B-A209C04486D4}" srcOrd="0" destOrd="0" presId="urn:microsoft.com/office/officeart/2005/8/layout/default"/>
    <dgm:cxn modelId="{29DA9CC9-1816-462A-BE5A-EC0571DA1B3B}" srcId="{A30D818A-DE61-492C-9F49-4330F19690E3}" destId="{7295EEC2-FBA3-4050-935A-2B74E2E9956D}" srcOrd="1" destOrd="0" parTransId="{B23B6547-19ED-4B0F-81FC-817F03CB178B}" sibTransId="{ED9CB3AD-CDF6-4EC8-BF20-521B2E6D986A}"/>
    <dgm:cxn modelId="{952CA632-8BB8-4C3F-92C4-67606D2D83CF}" type="presOf" srcId="{71AC99FA-5F0E-4E5E-85F8-CE235E2ADC5D}" destId="{1816216F-2439-45B6-AA12-2F5AED94FE7F}" srcOrd="0" destOrd="0" presId="urn:microsoft.com/office/officeart/2005/8/layout/default"/>
    <dgm:cxn modelId="{9677DC78-F385-4654-99DB-1D7DA86D4EDA}" type="presOf" srcId="{C1FD5A21-896B-4D79-BE1F-2C7B4D412804}" destId="{41292970-F9DD-441E-BAEB-380663E4D2C4}" srcOrd="0" destOrd="0" presId="urn:microsoft.com/office/officeart/2005/8/layout/default"/>
    <dgm:cxn modelId="{F0FCDA8D-3738-4674-93A8-70308C681611}" srcId="{A30D818A-DE61-492C-9F49-4330F19690E3}" destId="{71AC99FA-5F0E-4E5E-85F8-CE235E2ADC5D}" srcOrd="2" destOrd="0" parTransId="{FFDB83E4-03E2-432B-8FEA-3D41EC926342}" sibTransId="{7591503A-7731-4B65-98B9-4F8649B3D75B}"/>
    <dgm:cxn modelId="{340D8D37-4B11-440E-B91F-AFC619BC931F}" srcId="{A30D818A-DE61-492C-9F49-4330F19690E3}" destId="{C1FD5A21-896B-4D79-BE1F-2C7B4D412804}" srcOrd="0" destOrd="0" parTransId="{069D4E4E-7AB6-4FF7-ABE9-265405EF9BD8}" sibTransId="{91065915-5771-4CA9-A5A3-A83E6F9A1D03}"/>
    <dgm:cxn modelId="{90AA139E-CDD4-477E-97EB-991E0EE6C03D}" type="presOf" srcId="{7295EEC2-FBA3-4050-935A-2B74E2E9956D}" destId="{0F2235BC-161E-4012-876B-116AE560118A}" srcOrd="0" destOrd="0" presId="urn:microsoft.com/office/officeart/2005/8/layout/default"/>
    <dgm:cxn modelId="{D00252CB-9D61-4788-A959-DB99FAB8CBDB}" type="presOf" srcId="{A30D818A-DE61-492C-9F49-4330F19690E3}" destId="{097EF926-1259-452F-A448-711C22076917}" srcOrd="0" destOrd="0" presId="urn:microsoft.com/office/officeart/2005/8/layout/default"/>
    <dgm:cxn modelId="{3A56FD87-5179-44CD-9217-DF95800F9661}" type="presParOf" srcId="{097EF926-1259-452F-A448-711C22076917}" destId="{41292970-F9DD-441E-BAEB-380663E4D2C4}" srcOrd="0" destOrd="0" presId="urn:microsoft.com/office/officeart/2005/8/layout/default"/>
    <dgm:cxn modelId="{874BD574-6BC8-4FC6-B901-843A9A069823}" type="presParOf" srcId="{097EF926-1259-452F-A448-711C22076917}" destId="{1FD9D588-04B2-4865-9712-FCABE9851784}" srcOrd="1" destOrd="0" presId="urn:microsoft.com/office/officeart/2005/8/layout/default"/>
    <dgm:cxn modelId="{602B5DD5-CC0D-4974-9418-DA91DEABA256}" type="presParOf" srcId="{097EF926-1259-452F-A448-711C22076917}" destId="{0F2235BC-161E-4012-876B-116AE560118A}" srcOrd="2" destOrd="0" presId="urn:microsoft.com/office/officeart/2005/8/layout/default"/>
    <dgm:cxn modelId="{2AE6DE7A-66B4-4177-A06F-6E4E114A226F}" type="presParOf" srcId="{097EF926-1259-452F-A448-711C22076917}" destId="{D6994BE4-570F-47F9-A06C-DADB0F7D8BDA}" srcOrd="3" destOrd="0" presId="urn:microsoft.com/office/officeart/2005/8/layout/default"/>
    <dgm:cxn modelId="{AC6843DF-2953-42FE-9104-E93A33013077}" type="presParOf" srcId="{097EF926-1259-452F-A448-711C22076917}" destId="{1816216F-2439-45B6-AA12-2F5AED94FE7F}" srcOrd="4" destOrd="0" presId="urn:microsoft.com/office/officeart/2005/8/layout/default"/>
    <dgm:cxn modelId="{1852FDC5-55B0-452D-940B-DDF59D8A81A6}" type="presParOf" srcId="{097EF926-1259-452F-A448-711C22076917}" destId="{1D6F2579-5CED-4646-9215-837B33A18955}" srcOrd="5" destOrd="0" presId="urn:microsoft.com/office/officeart/2005/8/layout/default"/>
    <dgm:cxn modelId="{69DD6F51-99C4-4624-AB2A-D06C09978BBB}" type="presParOf" srcId="{097EF926-1259-452F-A448-711C22076917}" destId="{5577C38B-1AD0-44CA-BD09-5E85CC654899}" srcOrd="6" destOrd="0" presId="urn:microsoft.com/office/officeart/2005/8/layout/default"/>
    <dgm:cxn modelId="{D2A0B5BA-A40D-412D-873E-63D8EDD96C9F}" type="presParOf" srcId="{097EF926-1259-452F-A448-711C22076917}" destId="{F6745B9F-7112-41C4-87AF-A33AD42542C7}" srcOrd="7" destOrd="0" presId="urn:microsoft.com/office/officeart/2005/8/layout/default"/>
    <dgm:cxn modelId="{EBD921EC-3428-4241-B8F6-702CA5D22853}" type="presParOf" srcId="{097EF926-1259-452F-A448-711C22076917}" destId="{CFA59CC9-D96D-4D47-958B-A209C04486D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92970-F9DD-441E-BAEB-380663E4D2C4}">
      <dsp:nvSpPr>
        <dsp:cNvPr id="0" name=""/>
        <dsp:cNvSpPr/>
      </dsp:nvSpPr>
      <dsp:spPr>
        <a:xfrm>
          <a:off x="0" y="902065"/>
          <a:ext cx="2780411" cy="1668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In call by value method, the value of the actual parameters is copied into the formal parameters. </a:t>
          </a:r>
          <a:endParaRPr lang="en-IN" sz="1800" kern="1200" dirty="0"/>
        </a:p>
      </dsp:txBody>
      <dsp:txXfrm>
        <a:off x="0" y="902065"/>
        <a:ext cx="2780411" cy="1668246"/>
      </dsp:txXfrm>
    </dsp:sp>
    <dsp:sp modelId="{0F2235BC-161E-4012-876B-116AE560118A}">
      <dsp:nvSpPr>
        <dsp:cNvPr id="0" name=""/>
        <dsp:cNvSpPr/>
      </dsp:nvSpPr>
      <dsp:spPr>
        <a:xfrm>
          <a:off x="1078744" y="2855149"/>
          <a:ext cx="2780411" cy="16682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C programming allows passing a pointer to a function. To do so, simply declare the function parameter as a pointer type.</a:t>
          </a:r>
          <a:endParaRPr lang="en-IN" sz="1800" kern="1200" dirty="0"/>
        </a:p>
      </dsp:txBody>
      <dsp:txXfrm>
        <a:off x="1078744" y="2855149"/>
        <a:ext cx="2780411" cy="1668246"/>
      </dsp:txXfrm>
    </dsp:sp>
    <dsp:sp modelId="{1816216F-2439-45B6-AA12-2F5AED94FE7F}">
      <dsp:nvSpPr>
        <dsp:cNvPr id="0" name=""/>
        <dsp:cNvSpPr/>
      </dsp:nvSpPr>
      <dsp:spPr>
        <a:xfrm>
          <a:off x="6116905" y="902065"/>
          <a:ext cx="2780411" cy="16682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When an array is declared, compiler allocates sufficient amount of memory to contain all the elements of the array.</a:t>
          </a:r>
          <a:endParaRPr lang="en-IN" sz="1800" kern="1200" dirty="0"/>
        </a:p>
      </dsp:txBody>
      <dsp:txXfrm>
        <a:off x="6116905" y="902065"/>
        <a:ext cx="2780411" cy="1668246"/>
      </dsp:txXfrm>
    </dsp:sp>
    <dsp:sp modelId="{5577C38B-1AD0-44CA-BD09-5E85CC654899}">
      <dsp:nvSpPr>
        <dsp:cNvPr id="0" name=""/>
        <dsp:cNvSpPr/>
      </dsp:nvSpPr>
      <dsp:spPr>
        <a:xfrm>
          <a:off x="3058452" y="880656"/>
          <a:ext cx="2780411" cy="16682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In call by reference, the address of the variable is passed into the function call as the actual parameter.</a:t>
          </a:r>
          <a:endParaRPr lang="en-IN" sz="1800" kern="1200" dirty="0"/>
        </a:p>
      </dsp:txBody>
      <dsp:txXfrm>
        <a:off x="3058452" y="880656"/>
        <a:ext cx="2780411" cy="1668246"/>
      </dsp:txXfrm>
    </dsp:sp>
    <dsp:sp modelId="{CFA59CC9-D96D-4D47-958B-A209C04486D4}">
      <dsp:nvSpPr>
        <dsp:cNvPr id="0" name=""/>
        <dsp:cNvSpPr/>
      </dsp:nvSpPr>
      <dsp:spPr>
        <a:xfrm>
          <a:off x="4587679" y="2848354"/>
          <a:ext cx="2780411" cy="16682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/>
            <a:t>C also allows to return a pointer from a function.</a:t>
          </a:r>
          <a:endParaRPr lang="en-IN" sz="1800" kern="1200" dirty="0"/>
        </a:p>
      </dsp:txBody>
      <dsp:txXfrm>
        <a:off x="4587679" y="2848354"/>
        <a:ext cx="2780411" cy="1668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8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3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8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0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536934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6408" y="592201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40610" y="5988169"/>
            <a:ext cx="643204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Pointers: Functions returning Pointer, Storage Classes 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28870" y="1388820"/>
            <a:ext cx="9884238" cy="332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Introduction to Problem Solving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Code:22CSH-101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10CC-5521-4C44-AF24-6D5D6803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>
                <a:solidFill>
                  <a:srgbClr val="FF0000"/>
                </a:solidFill>
              </a:rPr>
              <a:t>Extern (External) storage class - External variables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5F4C-6C6D-482E-A547-6E8117D8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External variables have global scope. They are declared outside all the functions.</a:t>
            </a:r>
          </a:p>
          <a:p>
            <a:pPr algn="just"/>
            <a:r>
              <a:rPr lang="en-IN" dirty="0"/>
              <a:t>The extern keyword is optional, there is no need to write it.</a:t>
            </a:r>
          </a:p>
          <a:p>
            <a:pPr algn="just"/>
            <a:r>
              <a:rPr lang="en-IN" dirty="0"/>
              <a:t>The scope of external variable is the entire program.</a:t>
            </a:r>
          </a:p>
          <a:p>
            <a:pPr algn="just"/>
            <a:r>
              <a:rPr lang="en-IN" dirty="0"/>
              <a:t>If not initialized external variable is assigned a zero value.</a:t>
            </a:r>
          </a:p>
          <a:p>
            <a:pPr algn="just"/>
            <a:r>
              <a:rPr lang="en-IN" dirty="0"/>
              <a:t>The value is not lost after the execution of function.</a:t>
            </a:r>
          </a:p>
          <a:p>
            <a:pPr algn="just"/>
            <a:r>
              <a:rPr lang="en-IN" dirty="0"/>
              <a:t>One function can assign value and another can display the value.</a:t>
            </a:r>
          </a:p>
          <a:p>
            <a:pPr algn="just"/>
            <a:r>
              <a:rPr lang="en-IN" b="1" dirty="0"/>
              <a:t>Syntax of external storage class or global variable</a:t>
            </a:r>
          </a:p>
          <a:p>
            <a:pPr marL="0" indent="0" algn="just">
              <a:buNone/>
            </a:pPr>
            <a:r>
              <a:rPr lang="en-IN" dirty="0"/>
              <a:t>              extern Data-type Variable-name;</a:t>
            </a:r>
          </a:p>
          <a:p>
            <a:pPr marL="0" indent="0" algn="just">
              <a:buNone/>
            </a:pPr>
            <a:r>
              <a:rPr lang="en-IN" dirty="0"/>
              <a:t>                                OR</a:t>
            </a:r>
          </a:p>
          <a:p>
            <a:pPr marL="0" indent="0" algn="just">
              <a:buNone/>
            </a:pPr>
            <a:r>
              <a:rPr lang="en-IN" dirty="0"/>
              <a:t>              Data-type Variable-name;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39AC-E023-45A3-A308-620015A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7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CE17-2F3D-4692-A17B-68A614E2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458"/>
            <a:ext cx="10515600" cy="5484505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1320"/>
              </a:lnSpc>
              <a:buNone/>
            </a:pPr>
            <a:r>
              <a:rPr lang="en-IN" sz="2000" b="1" dirty="0"/>
              <a:t>Example of external storage class or global variable</a:t>
            </a:r>
          </a:p>
          <a:p>
            <a:pPr marL="0" indent="0" algn="just">
              <a:lnSpc>
                <a:spcPts val="1320"/>
              </a:lnSpc>
              <a:buNone/>
            </a:pPr>
            <a:r>
              <a:rPr lang="en-IN" sz="1200" b="1" dirty="0"/>
              <a:t/>
            </a:r>
            <a:br>
              <a:rPr lang="en-IN" sz="1200" b="1" dirty="0"/>
            </a:br>
            <a:r>
              <a:rPr lang="en-IN" sz="1800" dirty="0"/>
              <a:t>#include&lt;stdio.h&gt;</a:t>
            </a:r>
          </a:p>
          <a:p>
            <a:pPr marL="0" indent="0" algn="just">
              <a:buNone/>
            </a:pPr>
            <a:r>
              <a:rPr lang="en-IN" sz="1800" dirty="0"/>
              <a:t> void display();</a:t>
            </a:r>
          </a:p>
          <a:p>
            <a:pPr marL="0" indent="0" algn="just">
              <a:buNone/>
            </a:pPr>
            <a:r>
              <a:rPr lang="en-IN" sz="1800" dirty="0"/>
              <a:t> int a=10;                     //global variable</a:t>
            </a:r>
          </a:p>
          <a:p>
            <a:pPr marL="0" indent="0" algn="just">
              <a:buNone/>
            </a:pPr>
            <a:r>
              <a:rPr lang="en-IN" sz="1800" dirty="0"/>
              <a:t>  int main()</a:t>
            </a:r>
          </a:p>
          <a:p>
            <a:pPr marL="0" indent="0" algn="just">
              <a:buNone/>
            </a:pPr>
            <a:r>
              <a:rPr lang="en-IN" sz="1800" dirty="0"/>
              <a:t>  {</a:t>
            </a:r>
          </a:p>
          <a:p>
            <a:pPr marL="0" indent="0" algn="just"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nA</a:t>
            </a:r>
            <a:r>
              <a:rPr lang="en-IN" sz="1800" dirty="0"/>
              <a:t> : %</a:t>
            </a:r>
            <a:r>
              <a:rPr lang="en-IN" sz="1800" dirty="0" err="1"/>
              <a:t>d",a</a:t>
            </a:r>
            <a:r>
              <a:rPr lang="en-IN" sz="1800" dirty="0"/>
              <a:t>);</a:t>
            </a:r>
          </a:p>
          <a:p>
            <a:pPr marL="0" indent="0" algn="just">
              <a:buNone/>
            </a:pPr>
            <a:r>
              <a:rPr lang="en-IN" sz="1800" dirty="0"/>
              <a:t>             increment();</a:t>
            </a:r>
          </a:p>
          <a:p>
            <a:pPr marL="0" indent="0" algn="just">
              <a:buNone/>
            </a:pPr>
            <a:r>
              <a:rPr lang="en-IN" sz="1800" dirty="0"/>
              <a:t>             display();</a:t>
            </a:r>
          </a:p>
          <a:p>
            <a:pPr marL="0" indent="0" algn="just">
              <a:buNone/>
            </a:pPr>
            <a:r>
              <a:rPr lang="en-IN" sz="1800" dirty="0"/>
              <a:t>         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nA</a:t>
            </a:r>
            <a:r>
              <a:rPr lang="en-IN" sz="1800" dirty="0"/>
              <a:t> : %</a:t>
            </a:r>
            <a:r>
              <a:rPr lang="en-IN" sz="1800" dirty="0" err="1"/>
              <a:t>d",a</a:t>
            </a:r>
            <a:r>
              <a:rPr lang="en-IN" sz="1800" dirty="0"/>
              <a:t>);</a:t>
            </a:r>
          </a:p>
          <a:p>
            <a:pPr marL="0" indent="0" algn="just">
              <a:buNone/>
            </a:pPr>
            <a:r>
              <a:rPr lang="en-IN" sz="1800" dirty="0"/>
              <a:t>    }</a:t>
            </a:r>
          </a:p>
          <a:p>
            <a:pPr marL="0" indent="0" algn="just">
              <a:buNone/>
            </a:pPr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1468B-BCDA-425B-860A-B9D24E96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5185E-7655-44BF-8429-EDED9CA7C613}"/>
              </a:ext>
            </a:extLst>
          </p:cNvPr>
          <p:cNvSpPr txBox="1"/>
          <p:nvPr/>
        </p:nvSpPr>
        <p:spPr>
          <a:xfrm>
            <a:off x="4829451" y="4244422"/>
            <a:ext cx="5713521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125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            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Output: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125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  A : 10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125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  A : 20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125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  A : 20 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ACDF8-CB46-4FD8-A5AE-759E25BC9529}"/>
              </a:ext>
            </a:extLst>
          </p:cNvPr>
          <p:cNvSpPr txBox="1"/>
          <p:nvPr/>
        </p:nvSpPr>
        <p:spPr>
          <a:xfrm>
            <a:off x="5259280" y="1065618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N" sz="1800" dirty="0"/>
              <a:t> void increment()</a:t>
            </a:r>
          </a:p>
          <a:p>
            <a:pPr marL="0" indent="0" algn="just">
              <a:buNone/>
            </a:pPr>
            <a:r>
              <a:rPr lang="en-IN" sz="1800" dirty="0"/>
              <a:t>   {</a:t>
            </a:r>
          </a:p>
          <a:p>
            <a:pPr marL="0" indent="0" algn="just">
              <a:buNone/>
            </a:pPr>
            <a:r>
              <a:rPr lang="en-IN" sz="1800" dirty="0"/>
              <a:t>              a = 20;</a:t>
            </a:r>
          </a:p>
          <a:p>
            <a:pPr marL="0" indent="0" algn="just">
              <a:buNone/>
            </a:pPr>
            <a:r>
              <a:rPr lang="en-IN" sz="1800" dirty="0"/>
              <a:t>   }</a:t>
            </a:r>
          </a:p>
          <a:p>
            <a:pPr marL="0" indent="0" algn="just">
              <a:buNone/>
            </a:pPr>
            <a:r>
              <a:rPr lang="en-IN" sz="1800" dirty="0"/>
              <a:t>   void display()</a:t>
            </a:r>
          </a:p>
          <a:p>
            <a:pPr marL="0" indent="0" algn="just">
              <a:buNone/>
            </a:pPr>
            <a:r>
              <a:rPr lang="en-IN" sz="1800" dirty="0"/>
              <a:t>   {</a:t>
            </a:r>
          </a:p>
          <a:p>
            <a:pPr marL="0" indent="0" algn="just">
              <a:buNone/>
            </a:pPr>
            <a:r>
              <a:rPr lang="en-IN" sz="1800" dirty="0"/>
              <a:t>         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nA</a:t>
            </a:r>
            <a:r>
              <a:rPr lang="en-IN" sz="1800" dirty="0"/>
              <a:t> : %</a:t>
            </a:r>
            <a:r>
              <a:rPr lang="en-IN" sz="1800" dirty="0" err="1"/>
              <a:t>d",a</a:t>
            </a:r>
            <a:r>
              <a:rPr lang="en-IN" sz="1800" dirty="0"/>
              <a:t>);</a:t>
            </a:r>
          </a:p>
          <a:p>
            <a:pPr marL="0" indent="0" algn="just">
              <a:buNone/>
            </a:pPr>
            <a:r>
              <a:rPr lang="en-IN" sz="1800" dirty="0"/>
              <a:t>    }</a:t>
            </a:r>
          </a:p>
          <a:p>
            <a:pPr marL="0" indent="0" algn="just">
              <a:buNone/>
            </a:pPr>
            <a:r>
              <a:rPr lang="en-IN" sz="1800" dirty="0"/>
              <a:t>     a++;</a:t>
            </a:r>
          </a:p>
          <a:p>
            <a:pPr marL="0" indent="0" algn="just">
              <a:buNone/>
            </a:pPr>
            <a:r>
              <a:rPr lang="en-IN" sz="18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92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10CC-5521-4C44-AF24-6D5D6803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Register storage class - Register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5F4C-6C6D-482E-A547-6E8117D8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Register variables have local scope as automatic variables. They are declared within motherboard's register memory. All the arithmetic and logical operations are carried out within these registers.</a:t>
            </a:r>
          </a:p>
          <a:p>
            <a:pPr algn="just"/>
            <a:r>
              <a:rPr lang="en-IN" dirty="0"/>
              <a:t>These variables are stored in registers. If registers are not available values are stored in main memory.</a:t>
            </a:r>
          </a:p>
          <a:p>
            <a:pPr algn="just"/>
            <a:r>
              <a:rPr lang="en-IN" dirty="0"/>
              <a:t>Register variables works faster then other kind of variables because register memory is </a:t>
            </a:r>
            <a:r>
              <a:rPr lang="en-IN" dirty="0" err="1"/>
              <a:t>fatser</a:t>
            </a:r>
            <a:r>
              <a:rPr lang="en-IN" dirty="0"/>
              <a:t> then main memory.</a:t>
            </a:r>
          </a:p>
          <a:p>
            <a:pPr algn="just"/>
            <a:r>
              <a:rPr lang="en-IN" dirty="0"/>
              <a:t>Address operator '&amp;' can't be used with these variables.</a:t>
            </a:r>
          </a:p>
          <a:p>
            <a:pPr algn="just"/>
            <a:r>
              <a:rPr lang="en-IN" dirty="0"/>
              <a:t>Pointer to register variables are not allowed.</a:t>
            </a:r>
          </a:p>
          <a:p>
            <a:pPr algn="just"/>
            <a:r>
              <a:rPr lang="en-IN" dirty="0"/>
              <a:t>These variables are used for loops to increase efficiency.</a:t>
            </a:r>
          </a:p>
          <a:p>
            <a:pPr algn="just"/>
            <a:r>
              <a:rPr lang="en-IN" b="1" dirty="0"/>
              <a:t>Syntax of register storage class:</a:t>
            </a:r>
          </a:p>
          <a:p>
            <a:pPr marL="0" indent="0" algn="just">
              <a:buNone/>
            </a:pPr>
            <a:r>
              <a:rPr lang="en-IN" dirty="0"/>
              <a:t>                         register Data-type Variable-name;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39AC-E023-45A3-A308-620015A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4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5F4C-6C6D-482E-A547-6E8117D8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Example of register storage class</a:t>
            </a:r>
          </a:p>
          <a:p>
            <a:pPr marL="457200" lvl="1" indent="0" algn="just">
              <a:buNone/>
            </a:pPr>
            <a:r>
              <a:rPr lang="en-IN" dirty="0"/>
              <a:t>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457200" lvl="1" indent="0" algn="just">
              <a:buNone/>
            </a:pPr>
            <a:r>
              <a:rPr lang="en-IN" dirty="0"/>
              <a:t> int main()</a:t>
            </a:r>
          </a:p>
          <a:p>
            <a:pPr marL="457200" lvl="1" indent="0" algn="just">
              <a:buNone/>
            </a:pPr>
            <a:r>
              <a:rPr lang="en-IN" dirty="0"/>
              <a:t> {</a:t>
            </a:r>
          </a:p>
          <a:p>
            <a:pPr marL="457200" lvl="1" indent="0" algn="just">
              <a:buNone/>
            </a:pPr>
            <a:r>
              <a:rPr lang="en-IN" dirty="0"/>
              <a:t>             register int a=10;</a:t>
            </a:r>
          </a:p>
          <a:p>
            <a:pPr marL="457200" lvl="1" indent="0" algn="just">
              <a:buNone/>
            </a:pPr>
            <a:r>
              <a:rPr lang="en-IN" dirty="0"/>
              <a:t>     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nA</a:t>
            </a:r>
            <a:r>
              <a:rPr lang="en-IN" dirty="0"/>
              <a:t> : %</a:t>
            </a:r>
            <a:r>
              <a:rPr lang="en-IN" dirty="0" err="1"/>
              <a:t>d",a</a:t>
            </a:r>
            <a:r>
              <a:rPr lang="en-IN" dirty="0"/>
              <a:t>);</a:t>
            </a:r>
          </a:p>
          <a:p>
            <a:pPr marL="457200" lvl="1" indent="0" algn="just">
              <a:buNone/>
            </a:pPr>
            <a:r>
              <a:rPr lang="en-IN" dirty="0"/>
              <a:t>  }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/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39AC-E023-45A3-A308-620015A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0C7B4-A3B1-4CDD-BB53-92EC0B6B81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1619" y="4084320"/>
            <a:ext cx="5861050" cy="22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5D30-4257-4F54-9097-754697DC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>
            <a:normAutofit/>
          </a:bodyPr>
          <a:lstStyle/>
          <a:p>
            <a:r>
              <a:rPr lang="en-IN" dirty="0"/>
              <a:t>The table summarizes the principal features of each storage class which are commonly used in C programming: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D23BD-3A72-4901-A9F3-BA61A269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EC8E6C-1A6A-471D-B2E6-D8C6F3E1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25008"/>
              </p:ext>
            </p:extLst>
          </p:nvPr>
        </p:nvGraphicFramePr>
        <p:xfrm>
          <a:off x="1340528" y="1340529"/>
          <a:ext cx="8788896" cy="4669654"/>
        </p:xfrm>
        <a:graphic>
          <a:graphicData uri="http://schemas.openxmlformats.org/drawingml/2006/table">
            <a:tbl>
              <a:tblPr firstRow="1" firstCol="1" bandRow="1"/>
              <a:tblGrid>
                <a:gridCol w="1464816">
                  <a:extLst>
                    <a:ext uri="{9D8B030D-6E8A-4147-A177-3AD203B41FA5}">
                      <a16:colId xmlns:a16="http://schemas.microsoft.com/office/drawing/2014/main" val="1197611622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1398207409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2557145416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3205186866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1120101055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2640876369"/>
                    </a:ext>
                  </a:extLst>
                </a:gridCol>
              </a:tblGrid>
              <a:tr h="68321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b="1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Storage Class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b="1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Declaration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b="1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b="1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Default Initial Value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b="1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b="1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Lifetime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390488"/>
                  </a:ext>
                </a:extLst>
              </a:tr>
              <a:tr h="68321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b="1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Inside a function/block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Unpredictable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Within the function/block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Within the function/block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94117"/>
                  </a:ext>
                </a:extLst>
              </a:tr>
              <a:tr h="68321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b="1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Inside a function/block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CPU Registers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Garbage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Within the function/block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Within the function/block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530983"/>
                  </a:ext>
                </a:extLst>
              </a:tr>
              <a:tr h="143103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b="1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extern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Outside all functions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Zero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Entire the file and other files where the variable is declared as extern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 runtime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13856"/>
                  </a:ext>
                </a:extLst>
              </a:tr>
              <a:tr h="68321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b="1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Static (local)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Inside a function/block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Zero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Within the function/block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 runtime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7594"/>
                  </a:ext>
                </a:extLst>
              </a:tr>
              <a:tr h="50576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b="1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Static (global)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Outside all functions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Zero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1500"/>
                        </a:spcAft>
                      </a:pPr>
                      <a:r>
                        <a:rPr lang="en-IN" sz="160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 runtime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13" marR="66713" marT="66713" marB="6671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25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7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F9E2-FFA9-470D-8177-51DABEE8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152525"/>
            <a:ext cx="11510904" cy="534035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74E6-5593-499A-999A-A8E6BFB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3100" y="6675756"/>
            <a:ext cx="2050344" cy="45719"/>
          </a:xfrm>
        </p:spPr>
        <p:txBody>
          <a:bodyPr/>
          <a:lstStyle/>
          <a:p>
            <a:fld id="{BDCDBBEF-AA6C-4BA6-85B2-A17D7F280E38}" type="slidenum">
              <a:rPr lang="en-US" sz="1400" smtClean="0"/>
              <a:pPr/>
              <a:t>15</a:t>
            </a:fld>
            <a:endParaRPr lang="en-US" sz="1400" dirty="0"/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A9A974E1-239B-41FB-8D6A-D0A9F00EB13D}"/>
              </a:ext>
            </a:extLst>
          </p:cNvPr>
          <p:cNvSpPr/>
          <p:nvPr/>
        </p:nvSpPr>
        <p:spPr>
          <a:xfrm>
            <a:off x="1003852" y="138734"/>
            <a:ext cx="2643809" cy="1013791"/>
          </a:xfrm>
          <a:prstGeom prst="flowChartMagnetic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10000"/>
                  </a:schemeClr>
                </a:solidFill>
              </a:rPr>
              <a:t>Summary</a:t>
            </a: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7F6A135-B6D5-40B7-BF67-2E0F4EF47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996038"/>
              </p:ext>
            </p:extLst>
          </p:nvPr>
        </p:nvGraphicFramePr>
        <p:xfrm>
          <a:off x="2088671" y="1300599"/>
          <a:ext cx="88973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7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E2F6-A89B-465A-A1BD-AB3595F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855"/>
            <a:ext cx="10515600" cy="1325563"/>
          </a:xfrm>
        </p:spPr>
        <p:txBody>
          <a:bodyPr/>
          <a:lstStyle/>
          <a:p>
            <a:r>
              <a:rPr lang="en-US" b="1" dirty="0"/>
              <a:t>Frequently Asked question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6E3E-5DF9-4790-B5C6-ECD785B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9" y="867728"/>
            <a:ext cx="11138451" cy="4713922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ts val="6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Q1:What will the Output of the Program?</a:t>
            </a:r>
          </a:p>
          <a:p>
            <a:pPr marL="457200" lvl="1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#include&lt;stdio.h&gt;</a:t>
            </a:r>
          </a:p>
          <a:p>
            <a:pPr marL="457200" lvl="1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main()</a:t>
            </a:r>
          </a:p>
          <a:p>
            <a:pPr marL="457200" lvl="1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457200" lvl="1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("%d",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sizeof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(void *));</a:t>
            </a:r>
          </a:p>
          <a:p>
            <a:pPr marL="457200" lvl="1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return 0;</a:t>
            </a:r>
          </a:p>
          <a:p>
            <a:pPr marL="457200" lvl="1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ts val="600"/>
              </a:lnSpc>
              <a:spcBef>
                <a:spcPts val="120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</a:p>
          <a:p>
            <a:pPr marL="0" indent="0" algn="just">
              <a:lnSpc>
                <a:spcPts val="600"/>
              </a:lnSpc>
              <a:spcBef>
                <a:spcPts val="1200"/>
              </a:spcBef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96DAD-DAD1-43B2-8C24-A9D6B59B55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9335" y="3003982"/>
            <a:ext cx="5689055" cy="25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0966-38BA-4F85-B402-D0FBF6DF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55999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2) What will be the Output?</a:t>
            </a:r>
          </a:p>
          <a:p>
            <a:pPr marL="457200" lvl="1" indent="0">
              <a:buNone/>
            </a:pPr>
            <a:r>
              <a:rPr lang="en-IN" dirty="0"/>
              <a:t>#include&lt;stdio.h&gt;</a:t>
            </a:r>
          </a:p>
          <a:p>
            <a:pPr marL="457200" lvl="1" indent="0">
              <a:buNone/>
            </a:pPr>
            <a:r>
              <a:rPr lang="en-IN" dirty="0"/>
              <a:t>void function(char**);</a:t>
            </a:r>
          </a:p>
          <a:p>
            <a:pPr marL="457200" lvl="1" indent="0">
              <a:buNone/>
            </a:pPr>
            <a:r>
              <a:rPr lang="en-IN" dirty="0"/>
              <a:t>int main()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	char *</a:t>
            </a:r>
            <a:r>
              <a:rPr lang="en-IN" dirty="0" err="1"/>
              <a:t>arr</a:t>
            </a:r>
            <a:r>
              <a:rPr lang="en-IN" dirty="0"/>
              <a:t>[] = { "ant", "bat", "cat", "dog", "egg", "fly" };</a:t>
            </a:r>
          </a:p>
          <a:p>
            <a:pPr marL="457200" lvl="1" indent="0">
              <a:buNone/>
            </a:pPr>
            <a:r>
              <a:rPr lang="en-IN" dirty="0"/>
              <a:t>	function(</a:t>
            </a:r>
            <a:r>
              <a:rPr lang="en-IN" dirty="0" err="1"/>
              <a:t>arr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/>
              <a:t>	return 0;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void function(char **</a:t>
            </a:r>
            <a:r>
              <a:rPr lang="en-IN" dirty="0" err="1"/>
              <a:t>ptr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	char *ptr1;</a:t>
            </a:r>
          </a:p>
          <a:p>
            <a:pPr marL="457200" lvl="1" indent="0">
              <a:buNone/>
            </a:pPr>
            <a:r>
              <a:rPr lang="en-IN" dirty="0"/>
              <a:t>	ptr1 = (</a:t>
            </a:r>
            <a:r>
              <a:rPr lang="en-IN" dirty="0" err="1"/>
              <a:t>ptr</a:t>
            </a:r>
            <a:r>
              <a:rPr lang="en-IN" dirty="0"/>
              <a:t> += </a:t>
            </a:r>
            <a:r>
              <a:rPr lang="en-IN" dirty="0" err="1"/>
              <a:t>sizeof</a:t>
            </a:r>
            <a:r>
              <a:rPr lang="en-IN" dirty="0"/>
              <a:t>(int))[-2];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("%s\n", ptr1);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return (0);}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B413-049E-4329-A89C-6CE391A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9595D-7254-4691-B754-6CDE28FD557B}"/>
              </a:ext>
            </a:extLst>
          </p:cNvPr>
          <p:cNvSpPr txBox="1"/>
          <p:nvPr/>
        </p:nvSpPr>
        <p:spPr>
          <a:xfrm>
            <a:off x="6096000" y="2905780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16BC1-EA35-493A-B47D-F9F45671A8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2460" y="3298385"/>
            <a:ext cx="4487694" cy="24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531B-8C26-49B8-9053-761B6E596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/>
              <a:t>Q3)    What is “&amp;” and “*” operators in C?</a:t>
            </a:r>
          </a:p>
          <a:p>
            <a:pPr marL="0" indent="0" algn="just">
              <a:buNone/>
            </a:pPr>
            <a:r>
              <a:rPr lang="en-IN" sz="2400" dirty="0"/>
              <a:t>Ans:</a:t>
            </a:r>
          </a:p>
          <a:p>
            <a:pPr marL="0" indent="0" algn="just">
              <a:buNone/>
            </a:pPr>
            <a:r>
              <a:rPr lang="en-IN" sz="2400" dirty="0"/>
              <a:t>1.	“*” Operator is used as pointer to a variable. Example: * a where * is pointer to the variable a.</a:t>
            </a:r>
          </a:p>
          <a:p>
            <a:pPr marL="342900" indent="-342900" algn="just">
              <a:buAutoNum type="arabicPeriod" startAt="2"/>
            </a:pPr>
            <a:r>
              <a:rPr lang="en-IN" sz="2400" dirty="0"/>
              <a:t>&amp; operator is used to get the address of the variable. Example: &amp;a will give address of a.</a:t>
            </a:r>
          </a:p>
          <a:p>
            <a:pPr marL="342900" indent="-342900" algn="just">
              <a:buAutoNum type="arabicPeriod" startAt="2"/>
            </a:pPr>
            <a:endParaRPr lang="en-IN" sz="1800" b="1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b="1" dirty="0"/>
              <a:t>Q4) WHAT IS VOID POINTER IN C?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dirty="0"/>
              <a:t>Ans: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IN" sz="2400" dirty="0"/>
              <a:t>Void pointer is a generic pointer that can be used to point another variable of any data   type.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IN" sz="2400" dirty="0"/>
              <a:t>Void pointer can store the address of variable belonging to any of the data type. So, void pointer is also called as general  purpose pointer.</a:t>
            </a:r>
          </a:p>
          <a:p>
            <a:pPr marL="0" indent="0" algn="just">
              <a:buNone/>
            </a:pPr>
            <a:endParaRPr lang="en-IN" sz="1800" b="1" dirty="0"/>
          </a:p>
          <a:p>
            <a:pPr marL="0" indent="0" algn="just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F3F5-7C6A-4122-A2F1-1B6E564E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E98-18FB-4FB3-8B9F-0C785AB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 Questions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94DC-3131-4CF1-80DA-F51EC2F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9F1566-03CD-417B-B4D0-B0BF250D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22772"/>
            <a:ext cx="10515600" cy="5033577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What will be the output of the C program?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#include&lt;stdio.h&gt;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int main(){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int a = 25, b;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int *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, *ptr1;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= &amp;a;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ptr1 = &amp;b;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b = 36;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("%d %d",*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, *ptr1);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return 0;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2.	What will be the output of the C program?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#include&lt;stdio.h&gt;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int main(){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int * 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("%d", </a:t>
            </a:r>
            <a:r>
              <a:rPr lang="en-IN" dirty="0" err="1">
                <a:solidFill>
                  <a:srgbClr val="FF0000"/>
                </a:solidFill>
              </a:rPr>
              <a:t>sizeof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));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return 0;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AFE-B27C-4A9A-A9F5-7F62354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4277328" cy="261937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Problem Solving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602-926A-470D-BC2B-78EBF425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F1DB-555C-464C-9D63-BB68417B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248" y="3457574"/>
            <a:ext cx="3683602" cy="33337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Course Objectives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145E-8450-434E-A8F0-111407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1791A24-3CC5-4ACD-B2EC-2F300FCC8BF6}"/>
              </a:ext>
            </a:extLst>
          </p:cNvPr>
          <p:cNvGraphicFramePr>
            <a:graphicFrameLocks noGrp="1"/>
          </p:cNvGraphicFramePr>
          <p:nvPr/>
        </p:nvGraphicFramePr>
        <p:xfrm>
          <a:off x="450248" y="3952876"/>
          <a:ext cx="5398102" cy="2768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8102">
                  <a:extLst>
                    <a:ext uri="{9D8B030D-6E8A-4147-A177-3AD203B41FA5}">
                      <a16:colId xmlns:a16="http://schemas.microsoft.com/office/drawing/2014/main" val="529727568"/>
                    </a:ext>
                  </a:extLst>
                </a:gridCol>
              </a:tblGrid>
              <a:tr h="7841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provide exposure to problem-solving through programming.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58708"/>
                  </a:ext>
                </a:extLst>
              </a:tr>
              <a:tr h="790538">
                <a:tc>
                  <a:txBody>
                    <a:bodyPr/>
                    <a:lstStyle/>
                    <a:p>
                      <a:pPr marL="0" lv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raise the programming skills of students via logic building capability.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56970"/>
                  </a:ext>
                </a:extLst>
              </a:tr>
              <a:tr h="119390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knowledge of C programming language, students would be able to model real world problems.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4011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F45ED97-A37D-4BD5-9BB8-9A010CD2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29" y="3901327"/>
            <a:ext cx="2581941" cy="25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0D224-3882-4701-BE24-7AC23C1C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481100"/>
            <a:ext cx="5812823" cy="33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7AEE-2D25-4575-A745-6FEE1508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458"/>
            <a:ext cx="10515600" cy="5484505"/>
          </a:xfrm>
        </p:spPr>
        <p:txBody>
          <a:bodyPr/>
          <a:lstStyle/>
          <a:p>
            <a:pPr marL="0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3.     What will be the output of the C program?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#include&lt;stdio.h&gt;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int main()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	char *str = "His";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	int </a:t>
            </a:r>
            <a:r>
              <a:rPr lang="en-IN" sz="1500" dirty="0" err="1">
                <a:solidFill>
                  <a:srgbClr val="FF0000"/>
                </a:solidFill>
              </a:rPr>
              <a:t>i</a:t>
            </a:r>
            <a:r>
              <a:rPr lang="en-IN" sz="1500" dirty="0">
                <a:solidFill>
                  <a:srgbClr val="FF00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	for(</a:t>
            </a:r>
            <a:r>
              <a:rPr lang="en-IN" sz="1500" dirty="0" err="1">
                <a:solidFill>
                  <a:srgbClr val="FF0000"/>
                </a:solidFill>
              </a:rPr>
              <a:t>i</a:t>
            </a:r>
            <a:r>
              <a:rPr lang="en-IN" sz="1500" dirty="0">
                <a:solidFill>
                  <a:srgbClr val="FF0000"/>
                </a:solidFill>
              </a:rPr>
              <a:t> = 0; </a:t>
            </a:r>
            <a:r>
              <a:rPr lang="en-IN" sz="1500" dirty="0" err="1">
                <a:solidFill>
                  <a:srgbClr val="FF0000"/>
                </a:solidFill>
              </a:rPr>
              <a:t>i</a:t>
            </a:r>
            <a:r>
              <a:rPr lang="en-IN" sz="1500" dirty="0">
                <a:solidFill>
                  <a:srgbClr val="FF0000"/>
                </a:solidFill>
              </a:rPr>
              <a:t> &lt; </a:t>
            </a:r>
            <a:r>
              <a:rPr lang="en-IN" sz="1500" dirty="0" err="1">
                <a:solidFill>
                  <a:srgbClr val="FF0000"/>
                </a:solidFill>
              </a:rPr>
              <a:t>strlen</a:t>
            </a:r>
            <a:r>
              <a:rPr lang="en-IN" sz="1500" dirty="0">
                <a:solidFill>
                  <a:srgbClr val="FF0000"/>
                </a:solidFill>
              </a:rPr>
              <a:t>(str); </a:t>
            </a:r>
            <a:r>
              <a:rPr lang="en-IN" sz="1500" dirty="0" err="1">
                <a:solidFill>
                  <a:srgbClr val="FF0000"/>
                </a:solidFill>
              </a:rPr>
              <a:t>i</a:t>
            </a:r>
            <a:r>
              <a:rPr lang="en-IN" sz="1500" dirty="0">
                <a:solidFill>
                  <a:srgbClr val="FF0000"/>
                </a:solidFill>
              </a:rPr>
              <a:t>++)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	</a:t>
            </a:r>
            <a:r>
              <a:rPr lang="en-IN" sz="1500" dirty="0" err="1">
                <a:solidFill>
                  <a:srgbClr val="FF0000"/>
                </a:solidFill>
              </a:rPr>
              <a:t>printf</a:t>
            </a:r>
            <a:r>
              <a:rPr lang="en-IN" sz="1500" dirty="0">
                <a:solidFill>
                  <a:srgbClr val="FF0000"/>
                </a:solidFill>
              </a:rPr>
              <a:t>("%s", str++);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	return 0;</a:t>
            </a:r>
          </a:p>
          <a:p>
            <a:pPr marL="457200" lvl="1" indent="0">
              <a:buNone/>
            </a:pPr>
            <a:r>
              <a:rPr lang="en-IN" sz="15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0AC06-6257-4D5E-A543-07B0242E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1E3-02DA-4066-9127-2B9D821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forum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FD90-1CA1-4A43-803B-2F922D4B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646238"/>
            <a:ext cx="10687878" cy="3363084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Write a program in C to add numbers using call by reference.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B7C1-5531-4CBA-AA56-069AD25E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6B93F-AE56-4538-971E-9E2B9276A0B1}"/>
              </a:ext>
            </a:extLst>
          </p:cNvPr>
          <p:cNvSpPr/>
          <p:nvPr/>
        </p:nvSpPr>
        <p:spPr>
          <a:xfrm>
            <a:off x="2862470" y="3838853"/>
            <a:ext cx="7253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9" name="Picture 8" descr="Free Download Online Discussion Forum Project in Asp.Net|EnggRoom">
            <a:extLst>
              <a:ext uri="{FF2B5EF4-FFF2-40B4-BE49-F238E27FC236}">
                <a16:creationId xmlns:a16="http://schemas.microsoft.com/office/drawing/2014/main" id="{8F59C929-C94F-43C9-8B32-9FFABBE0D9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053" y="2773823"/>
            <a:ext cx="4243990" cy="1645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8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8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77" y="1276349"/>
            <a:ext cx="7162800" cy="544512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Reference Books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in C by Reema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Thareja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in ANSI C by E.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Tata McGraw Hill.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Programming with C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Schaum's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Outline Series) by Byron Gottfried  Jitender Chhabra, Tata McGraw Hill.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C Programming Language by Brian W. Kernighan, Dennis Ritchie, Pearson education.</a:t>
            </a:r>
          </a:p>
          <a:p>
            <a:pPr marL="0" indent="0">
              <a:buNone/>
            </a:pPr>
            <a:r>
              <a:rPr lang="en-IN" b="1" dirty="0"/>
              <a:t>Websites: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https://www.programiz.com/c-programming/c-pointer-functions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https://www.studytonight.com/c/pointer-with-function-in-c.php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http://www.tutorialdost.com/C-Programming-Tutorial/17-C-Pointers.aspx</a:t>
            </a:r>
          </a:p>
          <a:p>
            <a:pPr marL="0" indent="0">
              <a:buNone/>
            </a:pPr>
            <a:r>
              <a:rPr lang="en-IN" sz="2600" b="1" dirty="0"/>
              <a:t>YouTube Links: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http://www.digimat.in/nptel/courses/video/106104128/L38.html</a:t>
            </a:r>
            <a:endParaRPr lang="en-IN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03400"/>
            <a:ext cx="7162800" cy="436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60361"/>
            <a:ext cx="10515600" cy="12636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12" y="1666923"/>
            <a:ext cx="3352800" cy="3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CorelDRAW" r:id="rId4" imgW="2169000" imgH="2169360" progId="">
                    <p:embed/>
                  </p:oleObj>
                </mc:Choice>
                <mc:Fallback>
                  <p:oleObj name="CorelDRAW" r:id="rId4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3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583" y="1144447"/>
            <a:ext cx="3755334" cy="4728357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97137" y="1566862"/>
            <a:ext cx="3364639" cy="41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4073" y="1801092"/>
          <a:ext cx="7532369" cy="40717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8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 Number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Outcome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3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Remember the concepts related to fundamentals of C language, draw flowcharts and write algorithm/pseudocode.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51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Understand the way of execution and debug programs in C language.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16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CO3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Apply various constructs, loops, functions to solve mathematical and scientific problem.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42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Analyze the dynamic behavior of memory by the use of pointers.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2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and develop modular programs for real world problems using control structure and selection structure.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36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861" y="2024947"/>
            <a:ext cx="3183156" cy="34076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0776" y="1701556"/>
            <a:ext cx="895189" cy="916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7" y="109537"/>
            <a:ext cx="2686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76" y="346479"/>
            <a:ext cx="7685314" cy="11473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728" y="261543"/>
            <a:ext cx="10515600" cy="12322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2040" y="17892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05" y="1578775"/>
            <a:ext cx="105156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10CC-5521-4C44-AF24-6D5D6803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Storage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5F4C-6C6D-482E-A547-6E8117D8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Storage Classes defines the scope and life time of variable declare in a function.</a:t>
            </a:r>
          </a:p>
          <a:p>
            <a:pPr algn="just"/>
            <a:r>
              <a:rPr lang="en-IN" b="1" dirty="0"/>
              <a:t>Types of Storage Classes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/>
              <a:t>Auto ( Automatic ) storage class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/>
              <a:t>Static storage class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/>
              <a:t>Extern ( External ) storage class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/>
              <a:t>Register storage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39AC-E023-45A3-A308-620015A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1DB5-224A-4DE2-9B99-43AF5EA6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Auto (Automatic) storage class - Auto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2064-320D-4CA9-AD2A-077CC84C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Auto variables have local scope. All the variables declared in function are auto, by default. We can declare same variables in different functions as well.</a:t>
            </a:r>
          </a:p>
          <a:p>
            <a:pPr algn="just"/>
            <a:r>
              <a:rPr lang="en-IN" sz="2000" dirty="0"/>
              <a:t>The auto keyword is optional, there is no need to write it.</a:t>
            </a:r>
          </a:p>
          <a:p>
            <a:pPr algn="just"/>
            <a:r>
              <a:rPr lang="en-IN" sz="2000" dirty="0"/>
              <a:t>All the formal arguments have auto scope.</a:t>
            </a:r>
          </a:p>
          <a:p>
            <a:pPr algn="just"/>
            <a:r>
              <a:rPr lang="en-IN" sz="2000" dirty="0"/>
              <a:t>If not initialized auto variables have garbage value.</a:t>
            </a:r>
          </a:p>
          <a:p>
            <a:pPr algn="just"/>
            <a:r>
              <a:rPr lang="en-IN" sz="2000" dirty="0"/>
              <a:t>The value is lost after the execution of function.</a:t>
            </a:r>
          </a:p>
          <a:p>
            <a:pPr algn="just"/>
            <a:r>
              <a:rPr lang="en-IN" sz="2000" b="1" dirty="0"/>
              <a:t>Syntax of auto storage class:</a:t>
            </a:r>
          </a:p>
          <a:p>
            <a:pPr marL="0" indent="0" algn="just">
              <a:buNone/>
            </a:pPr>
            <a:r>
              <a:rPr lang="en-IN" sz="2000" dirty="0"/>
              <a:t>              auto Data-type Variable-name;</a:t>
            </a:r>
          </a:p>
          <a:p>
            <a:pPr marL="0" indent="0" algn="just">
              <a:buNone/>
            </a:pPr>
            <a:r>
              <a:rPr lang="en-IN" sz="2000" dirty="0"/>
              <a:t>                                  OR</a:t>
            </a:r>
          </a:p>
          <a:p>
            <a:pPr marL="0" indent="0" algn="just">
              <a:buNone/>
            </a:pPr>
            <a:r>
              <a:rPr lang="en-IN" sz="2000" dirty="0"/>
              <a:t>              Data-type Variable-name;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CE07-BC75-46D5-93D2-5D2168CE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5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F40B-3A69-4EA9-BDCA-3F5D4A5B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6"/>
            <a:ext cx="10515600" cy="5626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Example of auto storage class</a:t>
            </a:r>
          </a:p>
          <a:p>
            <a:pPr marL="0" indent="0">
              <a:buNone/>
            </a:pPr>
            <a:r>
              <a:rPr lang="en-IN" sz="1800" dirty="0"/>
              <a:t>             #include&lt;stdio.h&gt;</a:t>
            </a:r>
          </a:p>
          <a:p>
            <a:pPr marL="0" indent="0">
              <a:buNone/>
            </a:pPr>
            <a:r>
              <a:rPr lang="en-IN" sz="1800" dirty="0"/>
              <a:t>            void display();</a:t>
            </a:r>
          </a:p>
          <a:p>
            <a:pPr marL="0" indent="0">
              <a:buNone/>
            </a:pPr>
            <a:r>
              <a:rPr lang="en-IN" sz="1800" dirty="0"/>
              <a:t>              int main()</a:t>
            </a:r>
          </a:p>
          <a:p>
            <a:pPr marL="0" indent="0">
              <a:buNone/>
            </a:pPr>
            <a:r>
              <a:rPr lang="en-IN" sz="1800" dirty="0"/>
              <a:t>              {</a:t>
            </a:r>
          </a:p>
          <a:p>
            <a:pPr marL="0" indent="0">
              <a:buNone/>
            </a:pPr>
            <a:r>
              <a:rPr lang="en-IN" sz="1800" dirty="0"/>
              <a:t>                     auto int a=10;       //OR int a=10;</a:t>
            </a:r>
          </a:p>
          <a:p>
            <a:pPr marL="0" indent="0">
              <a:buNone/>
            </a:pPr>
            <a:r>
              <a:rPr lang="en-IN" sz="1800" dirty="0"/>
              <a:t>                 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nA</a:t>
            </a:r>
            <a:r>
              <a:rPr lang="en-IN" sz="1800" dirty="0"/>
              <a:t> : %</a:t>
            </a:r>
            <a:r>
              <a:rPr lang="en-IN" sz="1800" dirty="0" err="1"/>
              <a:t>d",a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                 display();</a:t>
            </a:r>
          </a:p>
          <a:p>
            <a:pPr marL="0" indent="0">
              <a:buNone/>
            </a:pPr>
            <a:r>
              <a:rPr lang="en-IN" sz="1800" dirty="0"/>
              <a:t>                 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nA</a:t>
            </a:r>
            <a:r>
              <a:rPr lang="en-IN" sz="1800" dirty="0"/>
              <a:t> : %</a:t>
            </a:r>
            <a:r>
              <a:rPr lang="en-IN" sz="1800" dirty="0" err="1"/>
              <a:t>d",a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          }</a:t>
            </a:r>
          </a:p>
          <a:p>
            <a:pPr marL="0" indent="0">
              <a:buNone/>
            </a:pPr>
            <a:r>
              <a:rPr lang="en-IN" sz="1800" dirty="0"/>
              <a:t>              void display()</a:t>
            </a:r>
          </a:p>
          <a:p>
            <a:pPr marL="0" indent="0">
              <a:buNone/>
            </a:pPr>
            <a:r>
              <a:rPr lang="en-IN" sz="1800" dirty="0"/>
              <a:t>              {</a:t>
            </a:r>
          </a:p>
          <a:p>
            <a:pPr marL="0" indent="0">
              <a:buNone/>
            </a:pPr>
            <a:r>
              <a:rPr lang="en-IN" sz="1800" dirty="0"/>
              <a:t>                     int a=20;               //OR auto int a=20;</a:t>
            </a:r>
          </a:p>
          <a:p>
            <a:pPr marL="0" indent="0">
              <a:buNone/>
            </a:pPr>
            <a:r>
              <a:rPr lang="en-IN" sz="1800" dirty="0"/>
              <a:t>                 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nA</a:t>
            </a:r>
            <a:r>
              <a:rPr lang="en-IN" sz="1800" dirty="0"/>
              <a:t> : %</a:t>
            </a:r>
            <a:r>
              <a:rPr lang="en-IN" sz="1800" dirty="0" err="1"/>
              <a:t>d",a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          }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9E637-37E6-4C9E-8407-CCFA6FF1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19EF0-9A9F-4564-A681-24179AACBF62}"/>
              </a:ext>
            </a:extLst>
          </p:cNvPr>
          <p:cNvSpPr txBox="1"/>
          <p:nvPr/>
        </p:nvSpPr>
        <p:spPr>
          <a:xfrm>
            <a:off x="6491796" y="13023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Output: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971388-65BD-4FD8-978A-D54086140E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91796" y="1851062"/>
            <a:ext cx="5384461" cy="235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2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10CC-5521-4C44-AF24-6D5D6803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Static storage class - 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5F4C-6C6D-482E-A547-6E8117D8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Static variable also have local scope as automatic variables. During multiple calling static variables retains their previous value.</a:t>
            </a:r>
          </a:p>
          <a:p>
            <a:pPr algn="just"/>
            <a:r>
              <a:rPr lang="en-IN" dirty="0"/>
              <a:t>We must declare variable as static.</a:t>
            </a:r>
          </a:p>
          <a:p>
            <a:pPr algn="just"/>
            <a:r>
              <a:rPr lang="en-IN" dirty="0"/>
              <a:t>Static variables can't be accessed outside the function.</a:t>
            </a:r>
          </a:p>
          <a:p>
            <a:pPr algn="just"/>
            <a:r>
              <a:rPr lang="en-IN" dirty="0"/>
              <a:t>If not initialized static variables have zero as initial value.</a:t>
            </a:r>
          </a:p>
          <a:p>
            <a:pPr algn="just"/>
            <a:r>
              <a:rPr lang="en-IN" b="1" dirty="0"/>
              <a:t>Syntax of static storage class:</a:t>
            </a:r>
          </a:p>
          <a:p>
            <a:pPr marL="0" indent="0" algn="just">
              <a:buNone/>
            </a:pPr>
            <a:r>
              <a:rPr lang="en-IN" dirty="0"/>
              <a:t>              static Data-type Variable-name;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39AC-E023-45A3-A308-620015A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8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EC52-0C23-4783-80DF-E09F33BB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15"/>
            <a:ext cx="10515600" cy="5546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Example of static storage class:</a:t>
            </a:r>
          </a:p>
          <a:p>
            <a:pPr marL="0" indent="0">
              <a:buNone/>
            </a:pPr>
            <a:r>
              <a:rPr lang="en-IN" dirty="0"/>
              <a:t> #include&lt;stdio.h&gt;</a:t>
            </a:r>
          </a:p>
          <a:p>
            <a:pPr marL="0" indent="0">
              <a:buNone/>
            </a:pPr>
            <a:r>
              <a:rPr lang="en-IN" dirty="0"/>
              <a:t> void display();</a:t>
            </a:r>
          </a:p>
          <a:p>
            <a:pPr marL="0" indent="0">
              <a:buNone/>
            </a:pPr>
            <a:r>
              <a:rPr lang="en-IN" dirty="0"/>
              <a:t> 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display();</a:t>
            </a:r>
          </a:p>
          <a:p>
            <a:pPr marL="0" indent="0">
              <a:buNone/>
            </a:pPr>
            <a:r>
              <a:rPr lang="en-IN" dirty="0"/>
              <a:t>       display();</a:t>
            </a:r>
          </a:p>
          <a:p>
            <a:pPr marL="0" indent="0">
              <a:buNone/>
            </a:pPr>
            <a:r>
              <a:rPr lang="en-IN" dirty="0"/>
              <a:t>       display();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void display()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static int a=1;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nA</a:t>
            </a:r>
            <a:r>
              <a:rPr lang="en-IN" dirty="0"/>
              <a:t> : %</a:t>
            </a:r>
            <a:r>
              <a:rPr lang="en-IN" dirty="0" err="1"/>
              <a:t>d",a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a++;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0D86D-33BF-4144-B355-C8F3DF37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59F77-33E8-45B6-83B3-583D2D0B6F0F}"/>
              </a:ext>
            </a:extLst>
          </p:cNvPr>
          <p:cNvSpPr txBox="1"/>
          <p:nvPr/>
        </p:nvSpPr>
        <p:spPr>
          <a:xfrm>
            <a:off x="5719439" y="15509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Output: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2C3F4-8159-4FB7-BC92-ED146A7FDB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9439" y="2066964"/>
            <a:ext cx="5861050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EAD2911-7226-4B77-A887-25E50BE1F44D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 Introduction"/>
  <p:tag name="ISPRING_FIRST_PUBLI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2649</TotalTime>
  <Words>1161</Words>
  <Application>Microsoft Office PowerPoint</Application>
  <PresentationFormat>Widescreen</PresentationFormat>
  <Paragraphs>295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Arial</vt:lpstr>
      <vt:lpstr>Arial Black</vt:lpstr>
      <vt:lpstr>Arial Unicode MS</vt:lpstr>
      <vt:lpstr>Calibri</vt:lpstr>
      <vt:lpstr>Calibri Light</vt:lpstr>
      <vt:lpstr>Casper</vt:lpstr>
      <vt:lpstr>Casper Bold</vt:lpstr>
      <vt:lpstr>Karla</vt:lpstr>
      <vt:lpstr>Raleway ExtraBold</vt:lpstr>
      <vt:lpstr>Segoe UI</vt:lpstr>
      <vt:lpstr>Source Sans Pro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Introduction to Problem Solving</vt:lpstr>
      <vt:lpstr>PowerPoint Presentation</vt:lpstr>
      <vt:lpstr> Scheme of Evaluation  </vt:lpstr>
      <vt:lpstr>Storage Classes</vt:lpstr>
      <vt:lpstr>Auto (Automatic) storage class - Auto variables</vt:lpstr>
      <vt:lpstr>PowerPoint Presentation</vt:lpstr>
      <vt:lpstr>Static storage class - Static variables</vt:lpstr>
      <vt:lpstr>PowerPoint Presentation</vt:lpstr>
      <vt:lpstr>Extern (External) storage class - External variables</vt:lpstr>
      <vt:lpstr>PowerPoint Presentation</vt:lpstr>
      <vt:lpstr>Register storage class - Register variables</vt:lpstr>
      <vt:lpstr>PowerPoint Presentation</vt:lpstr>
      <vt:lpstr>PowerPoint Presentation</vt:lpstr>
      <vt:lpstr>PowerPoint Presentation</vt:lpstr>
      <vt:lpstr>Frequently Asked question</vt:lpstr>
      <vt:lpstr>PowerPoint Presentation</vt:lpstr>
      <vt:lpstr>PowerPoint Presentation</vt:lpstr>
      <vt:lpstr>Assessment Questions:</vt:lpstr>
      <vt:lpstr>PowerPoint Presentation</vt:lpstr>
      <vt:lpstr>Discussion forum.</vt:lpstr>
      <vt:lpstr>REFERENCES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Branding</dc:creator>
  <cp:lastModifiedBy>nishu</cp:lastModifiedBy>
  <cp:revision>413</cp:revision>
  <dcterms:created xsi:type="dcterms:W3CDTF">2019-01-09T10:33:58Z</dcterms:created>
  <dcterms:modified xsi:type="dcterms:W3CDTF">2022-09-13T07:10:17Z</dcterms:modified>
</cp:coreProperties>
</file>