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9"/>
  </p:notesMasterIdLst>
  <p:handoutMasterIdLst>
    <p:handoutMasterId r:id="rId40"/>
  </p:handoutMasterIdLst>
  <p:sldIdLst>
    <p:sldId id="354" r:id="rId3"/>
    <p:sldId id="395" r:id="rId4"/>
    <p:sldId id="396" r:id="rId5"/>
    <p:sldId id="397" r:id="rId6"/>
    <p:sldId id="358" r:id="rId7"/>
    <p:sldId id="366" r:id="rId8"/>
    <p:sldId id="367" r:id="rId9"/>
    <p:sldId id="370" r:id="rId10"/>
    <p:sldId id="382" r:id="rId11"/>
    <p:sldId id="383" r:id="rId12"/>
    <p:sldId id="374" r:id="rId13"/>
    <p:sldId id="384" r:id="rId14"/>
    <p:sldId id="389" r:id="rId15"/>
    <p:sldId id="390" r:id="rId16"/>
    <p:sldId id="391" r:id="rId17"/>
    <p:sldId id="392" r:id="rId18"/>
    <p:sldId id="393" r:id="rId19"/>
    <p:sldId id="375" r:id="rId20"/>
    <p:sldId id="376" r:id="rId21"/>
    <p:sldId id="385" r:id="rId22"/>
    <p:sldId id="378" r:id="rId23"/>
    <p:sldId id="379" r:id="rId24"/>
    <p:sldId id="386" r:id="rId25"/>
    <p:sldId id="387" r:id="rId26"/>
    <p:sldId id="388" r:id="rId27"/>
    <p:sldId id="350" r:id="rId28"/>
    <p:sldId id="351" r:id="rId29"/>
    <p:sldId id="364" r:id="rId30"/>
    <p:sldId id="380" r:id="rId31"/>
    <p:sldId id="381" r:id="rId32"/>
    <p:sldId id="361" r:id="rId33"/>
    <p:sldId id="330" r:id="rId34"/>
    <p:sldId id="363" r:id="rId35"/>
    <p:sldId id="352" r:id="rId36"/>
    <p:sldId id="284" r:id="rId37"/>
    <p:sldId id="353"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95EEC2-FBA3-4050-935A-2B74E2E9956D}">
      <dgm:prSet/>
      <dgm:spPr/>
      <dgm:t>
        <a:bodyPr/>
        <a:lstStyle/>
        <a:p>
          <a:r>
            <a:rPr lang="en-IN" b="0" i="0" dirty="0"/>
            <a:t>A structure creates a data type that can be used to group items of possibly different types into a single type.</a:t>
          </a:r>
          <a:endParaRPr lang="en-IN" dirty="0"/>
        </a:p>
      </dgm:t>
    </dgm:pt>
    <dgm:pt modelId="{B23B6547-19ED-4B0F-81FC-817F03CB178B}" type="parTrans" cxnId="{29DA9CC9-1816-462A-BE5A-EC0571DA1B3B}">
      <dgm:prSet/>
      <dgm:spPr/>
      <dgm:t>
        <a:bodyPr/>
        <a:lstStyle/>
        <a:p>
          <a:endParaRPr lang="en-IN"/>
        </a:p>
      </dgm:t>
    </dgm:pt>
    <dgm:pt modelId="{ED9CB3AD-CDF6-4EC8-BF20-521B2E6D986A}" type="sibTrans" cxnId="{29DA9CC9-1816-462A-BE5A-EC0571DA1B3B}">
      <dgm:prSet/>
      <dgm:spPr/>
      <dgm:t>
        <a:bodyPr/>
        <a:lstStyle/>
        <a:p>
          <a:endParaRPr lang="en-IN"/>
        </a:p>
      </dgm:t>
    </dgm:pt>
    <dgm:pt modelId="{C1FD5A21-896B-4D79-BE1F-2C7B4D412804}">
      <dgm:prSet/>
      <dgm:spPr/>
      <dgm:t>
        <a:bodyPr/>
        <a:lstStyle/>
        <a:p>
          <a:r>
            <a:rPr lang="en-IN" b="0" i="0" dirty="0"/>
            <a:t>A structure is a user defined data type in C/C++In dynamic memory allocation, memory is allocated at a run time.</a:t>
          </a:r>
          <a:endParaRPr lang="en-IN" dirty="0"/>
        </a:p>
      </dgm:t>
    </dgm:pt>
    <dgm:pt modelId="{069D4E4E-7AB6-4FF7-ABE9-265405EF9BD8}" type="parTrans" cxnId="{340D8D37-4B11-440E-B91F-AFC619BC931F}">
      <dgm:prSet/>
      <dgm:spPr/>
      <dgm:t>
        <a:bodyPr/>
        <a:lstStyle/>
        <a:p>
          <a:endParaRPr lang="en-IN"/>
        </a:p>
      </dgm:t>
    </dgm:pt>
    <dgm:pt modelId="{91065915-5771-4CA9-A5A3-A83E6F9A1D03}" type="sibTrans" cxnId="{340D8D37-4B11-440E-B91F-AFC619BC931F}">
      <dgm:prSet/>
      <dgm:spPr/>
      <dgm:t>
        <a:bodyPr/>
        <a:lstStyle/>
        <a:p>
          <a:endParaRPr lang="en-IN"/>
        </a:p>
      </dgm:t>
    </dgm:pt>
    <dgm:pt modelId="{71AC99FA-5F0E-4E5E-85F8-CE235E2ADC5D}">
      <dgm:prSet/>
      <dgm:spPr/>
      <dgm:t>
        <a:bodyPr/>
        <a:lstStyle/>
        <a:p>
          <a:r>
            <a:rPr lang="en-IN" b="0" i="0" dirty="0"/>
            <a:t>‘struct’ keyword is used to create a structure.</a:t>
          </a:r>
          <a:endParaRPr lang="en-IN" dirty="0"/>
        </a:p>
      </dgm:t>
    </dgm:pt>
    <dgm:pt modelId="{FFDB83E4-03E2-432B-8FEA-3D41EC926342}" type="parTrans" cxnId="{F0FCDA8D-3738-4674-93A8-70308C681611}">
      <dgm:prSet/>
      <dgm:spPr/>
      <dgm:t>
        <a:bodyPr/>
        <a:lstStyle/>
        <a:p>
          <a:endParaRPr lang="en-IN"/>
        </a:p>
      </dgm:t>
    </dgm:pt>
    <dgm:pt modelId="{7591503A-7731-4B65-98B9-4F8649B3D75B}" type="sibTrans" cxnId="{F0FCDA8D-3738-4674-93A8-70308C681611}">
      <dgm:prSet/>
      <dgm:spPr/>
      <dgm:t>
        <a:bodyPr/>
        <a:lstStyle/>
        <a:p>
          <a:endParaRPr lang="en-IN"/>
        </a:p>
      </dgm:t>
    </dgm:pt>
    <dgm:pt modelId="{619873E9-114A-4188-9DBD-01BC331F9BF7}">
      <dgm:prSet/>
      <dgm:spPr/>
      <dgm:t>
        <a:bodyPr/>
        <a:lstStyle/>
        <a:p>
          <a:r>
            <a:rPr lang="en-IN" b="0" i="0" dirty="0"/>
            <a:t>Structure members are accessed using dot (.) operator and -&gt; operator.</a:t>
          </a:r>
          <a:endParaRPr lang="en-IN" dirty="0"/>
        </a:p>
      </dgm:t>
    </dgm:pt>
    <dgm:pt modelId="{DB1BAE0E-48B6-4C75-B108-1697AA8FC860}" type="parTrans" cxnId="{DB17CEF5-D6C3-4CDA-87BF-6B982592A848}">
      <dgm:prSet/>
      <dgm:spPr/>
      <dgm:t>
        <a:bodyPr/>
        <a:lstStyle/>
        <a:p>
          <a:endParaRPr lang="en-IN"/>
        </a:p>
      </dgm:t>
    </dgm:pt>
    <dgm:pt modelId="{457B9664-69DE-42FD-8148-EB0B6B38BBE1}" type="sibTrans" cxnId="{DB17CEF5-D6C3-4CDA-87BF-6B982592A848}">
      <dgm:prSet/>
      <dgm:spPr/>
      <dgm:t>
        <a:bodyPr/>
        <a:lstStyle/>
        <a:p>
          <a:endParaRPr lang="en-IN"/>
        </a:p>
      </dgm:t>
    </dgm:pt>
    <dgm:pt modelId="{91D3E2DF-D1F6-4907-A3EA-9ED8C8EB6C3A}">
      <dgm:prSet/>
      <dgm:spPr/>
      <dgm:t>
        <a:bodyPr/>
        <a:lstStyle/>
        <a:p>
          <a:r>
            <a:rPr lang="en-IN" b="0" i="0" dirty="0"/>
            <a:t>Structure members cannot be initialized with declaration.</a:t>
          </a:r>
          <a:endParaRPr lang="en-IN" dirty="0"/>
        </a:p>
      </dgm:t>
    </dgm:pt>
    <dgm:pt modelId="{E8A40DA6-801C-45FA-B1E0-43106335E016}" type="parTrans" cxnId="{9D631FFB-E951-4E68-9074-02036DA5C241}">
      <dgm:prSet/>
      <dgm:spPr/>
      <dgm:t>
        <a:bodyPr/>
        <a:lstStyle/>
        <a:p>
          <a:endParaRPr lang="en-IN"/>
        </a:p>
      </dgm:t>
    </dgm:pt>
    <dgm:pt modelId="{CD446FA2-660B-48FB-BD63-2CF5E614AB37}" type="sibTrans" cxnId="{9D631FFB-E951-4E68-9074-02036DA5C241}">
      <dgm:prSet/>
      <dgm:spPr/>
      <dgm:t>
        <a:bodyPr/>
        <a:lstStyle/>
        <a:p>
          <a:endParaRPr lang="en-IN"/>
        </a:p>
      </dgm:t>
    </dgm:pt>
    <dgm:pt modelId="{27F14304-BC7D-4C74-87DF-2548E63C883A}">
      <dgm:prSet/>
      <dgm:spPr/>
      <dgm:t>
        <a:bodyPr/>
        <a:lstStyle/>
        <a:p>
          <a:r>
            <a:rPr lang="en-IN" b="0" i="0" dirty="0"/>
            <a:t>A structure variable can either be declared with structure declaration or as a separate declaration like basic </a:t>
          </a:r>
          <a:r>
            <a:rPr lang="en-IN" b="0" i="0" dirty="0" err="1"/>
            <a:t>types.that</a:t>
          </a:r>
          <a:r>
            <a:rPr lang="en-IN" b="0" i="0" dirty="0"/>
            <a:t> allocates multiple memory blocks at a time initialized to 0</a:t>
          </a:r>
          <a:endParaRPr lang="en-IN" dirty="0"/>
        </a:p>
      </dgm:t>
    </dgm:pt>
    <dgm:pt modelId="{2603FF77-7555-45B5-9C33-627C8454F1F3}" type="parTrans" cxnId="{0645D799-A320-4248-BB87-D8896F8FCB83}">
      <dgm:prSet/>
      <dgm:spPr/>
      <dgm:t>
        <a:bodyPr/>
        <a:lstStyle/>
        <a:p>
          <a:endParaRPr lang="en-IN"/>
        </a:p>
      </dgm:t>
    </dgm:pt>
    <dgm:pt modelId="{D4CEF371-0B7F-4477-A0AF-1135EEE7D70E}" type="sibTrans" cxnId="{0645D799-A320-4248-BB87-D8896F8FCB83}">
      <dgm:prSet/>
      <dgm:spPr/>
      <dgm:t>
        <a:bodyPr/>
        <a:lstStyle/>
        <a:p>
          <a:endParaRPr lang="en-IN"/>
        </a:p>
      </dgm:t>
    </dgm:pt>
    <dgm:pt modelId="{A692A2AB-CF21-4847-9BE4-A5AFF65FFD10}">
      <dgm:prSet/>
      <dgm:spPr/>
      <dgm:t>
        <a:bodyPr/>
        <a:lstStyle/>
        <a:p>
          <a:r>
            <a:rPr lang="en-IN" b="0" i="0"/>
            <a:t>Size of a union is taken according the size of largest member in union.</a:t>
          </a:r>
          <a:endParaRPr lang="en-IN" dirty="0"/>
        </a:p>
      </dgm:t>
    </dgm:pt>
    <dgm:pt modelId="{AE160CE8-5018-4471-A5CE-6AC495F6D79C}" type="parTrans" cxnId="{C9E11A84-3DEB-4BD3-AAA0-98A6D3A3A6EC}">
      <dgm:prSet/>
      <dgm:spPr/>
      <dgm:t>
        <a:bodyPr/>
        <a:lstStyle/>
        <a:p>
          <a:endParaRPr lang="en-IN"/>
        </a:p>
      </dgm:t>
    </dgm:pt>
    <dgm:pt modelId="{5EB8F893-2639-49BF-949E-476A2E31652D}" type="sibTrans" cxnId="{C9E11A84-3DEB-4BD3-AAA0-98A6D3A3A6EC}">
      <dgm:prSet/>
      <dgm:spPr/>
      <dgm:t>
        <a:bodyPr/>
        <a:lstStyle/>
        <a:p>
          <a:endParaRPr lang="en-IN"/>
        </a:p>
      </dgm:t>
    </dgm:pt>
    <dgm:pt modelId="{960026A8-A032-413D-A1B2-A5FF4D19CC8C}">
      <dgm:prSet/>
      <dgm:spPr/>
      <dgm:t>
        <a:bodyPr/>
        <a:lstStyle/>
        <a:p>
          <a:r>
            <a:rPr lang="en-IN" b="0" i="0" dirty="0" err="1"/>
            <a:t>A union is a special data type available in C that allows to store different data types in the same memory location.</a:t>
          </a:r>
        </a:p>
      </dgm:t>
    </dgm:pt>
    <dgm:pt modelId="{836AB256-8384-4C71-9DB6-F6A827A05FC4}" type="parTrans" cxnId="{956A5277-EEC6-4FBD-901C-C260F1BCBAA8}">
      <dgm:prSet/>
      <dgm:spPr/>
      <dgm:t>
        <a:bodyPr/>
        <a:lstStyle/>
        <a:p>
          <a:endParaRPr lang="en-IN"/>
        </a:p>
      </dgm:t>
    </dgm:pt>
    <dgm:pt modelId="{5A64C92D-8A26-4F79-8C97-3402D95AEC94}" type="sibTrans" cxnId="{956A5277-EEC6-4FBD-901C-C260F1BCBAA8}">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41292970-F9DD-441E-BAEB-380663E4D2C4}" type="pres">
      <dgm:prSet presAssocID="{C1FD5A21-896B-4D79-BE1F-2C7B4D412804}" presName="node" presStyleLbl="node1" presStyleIdx="0" presStyleCnt="8">
        <dgm:presLayoutVars>
          <dgm:bulletEnabled val="1"/>
        </dgm:presLayoutVars>
      </dgm:prSet>
      <dgm:spPr/>
      <dgm:t>
        <a:bodyPr/>
        <a:lstStyle/>
        <a:p>
          <a:endParaRPr lang="en-US"/>
        </a:p>
      </dgm:t>
    </dgm:pt>
    <dgm:pt modelId="{1FD9D588-04B2-4865-9712-FCABE9851784}" type="pres">
      <dgm:prSet presAssocID="{91065915-5771-4CA9-A5A3-A83E6F9A1D03}" presName="sibTrans" presStyleCnt="0"/>
      <dgm:spPr/>
    </dgm:pt>
    <dgm:pt modelId="{0F2235BC-161E-4012-876B-116AE560118A}" type="pres">
      <dgm:prSet presAssocID="{7295EEC2-FBA3-4050-935A-2B74E2E9956D}" presName="node" presStyleLbl="node1" presStyleIdx="1" presStyleCnt="8">
        <dgm:presLayoutVars>
          <dgm:bulletEnabled val="1"/>
        </dgm:presLayoutVars>
      </dgm:prSet>
      <dgm:spPr/>
      <dgm:t>
        <a:bodyPr/>
        <a:lstStyle/>
        <a:p>
          <a:endParaRPr lang="en-US"/>
        </a:p>
      </dgm:t>
    </dgm:pt>
    <dgm:pt modelId="{D6994BE4-570F-47F9-A06C-DADB0F7D8BDA}" type="pres">
      <dgm:prSet presAssocID="{ED9CB3AD-CDF6-4EC8-BF20-521B2E6D986A}" presName="sibTrans" presStyleCnt="0"/>
      <dgm:spPr/>
    </dgm:pt>
    <dgm:pt modelId="{1816216F-2439-45B6-AA12-2F5AED94FE7F}" type="pres">
      <dgm:prSet presAssocID="{71AC99FA-5F0E-4E5E-85F8-CE235E2ADC5D}" presName="node" presStyleLbl="node1" presStyleIdx="2" presStyleCnt="8">
        <dgm:presLayoutVars>
          <dgm:bulletEnabled val="1"/>
        </dgm:presLayoutVars>
      </dgm:prSet>
      <dgm:spPr/>
      <dgm:t>
        <a:bodyPr/>
        <a:lstStyle/>
        <a:p>
          <a:endParaRPr lang="en-US"/>
        </a:p>
      </dgm:t>
    </dgm:pt>
    <dgm:pt modelId="{1D6F2579-5CED-4646-9215-837B33A18955}" type="pres">
      <dgm:prSet presAssocID="{7591503A-7731-4B65-98B9-4F8649B3D75B}" presName="sibTrans" presStyleCnt="0"/>
      <dgm:spPr/>
    </dgm:pt>
    <dgm:pt modelId="{5577C38B-1AD0-44CA-BD09-5E85CC654899}" type="pres">
      <dgm:prSet presAssocID="{27F14304-BC7D-4C74-87DF-2548E63C883A}" presName="node" presStyleLbl="node1" presStyleIdx="3" presStyleCnt="8">
        <dgm:presLayoutVars>
          <dgm:bulletEnabled val="1"/>
        </dgm:presLayoutVars>
      </dgm:prSet>
      <dgm:spPr/>
      <dgm:t>
        <a:bodyPr/>
        <a:lstStyle/>
        <a:p>
          <a:endParaRPr lang="en-US"/>
        </a:p>
      </dgm:t>
    </dgm:pt>
    <dgm:pt modelId="{F6745B9F-7112-41C4-87AF-A33AD42542C7}" type="pres">
      <dgm:prSet presAssocID="{D4CEF371-0B7F-4477-A0AF-1135EEE7D70E}" presName="sibTrans" presStyleCnt="0"/>
      <dgm:spPr/>
    </dgm:pt>
    <dgm:pt modelId="{CFA59CC9-D96D-4D47-958B-A209C04486D4}" type="pres">
      <dgm:prSet presAssocID="{91D3E2DF-D1F6-4907-A3EA-9ED8C8EB6C3A}" presName="node" presStyleLbl="node1" presStyleIdx="4" presStyleCnt="8">
        <dgm:presLayoutVars>
          <dgm:bulletEnabled val="1"/>
        </dgm:presLayoutVars>
      </dgm:prSet>
      <dgm:spPr/>
      <dgm:t>
        <a:bodyPr/>
        <a:lstStyle/>
        <a:p>
          <a:endParaRPr lang="en-US"/>
        </a:p>
      </dgm:t>
    </dgm:pt>
    <dgm:pt modelId="{230F49F1-BB68-4B6C-B78D-456AA69BDE0E}" type="pres">
      <dgm:prSet presAssocID="{CD446FA2-660B-48FB-BD63-2CF5E614AB37}" presName="sibTrans" presStyleCnt="0"/>
      <dgm:spPr/>
    </dgm:pt>
    <dgm:pt modelId="{6BF78945-9036-474B-BFA0-2FBEFEF9E695}" type="pres">
      <dgm:prSet presAssocID="{619873E9-114A-4188-9DBD-01BC331F9BF7}" presName="node" presStyleLbl="node1" presStyleIdx="5" presStyleCnt="8">
        <dgm:presLayoutVars>
          <dgm:bulletEnabled val="1"/>
        </dgm:presLayoutVars>
      </dgm:prSet>
      <dgm:spPr/>
      <dgm:t>
        <a:bodyPr/>
        <a:lstStyle/>
        <a:p>
          <a:endParaRPr lang="en-US"/>
        </a:p>
      </dgm:t>
    </dgm:pt>
    <dgm:pt modelId="{CECD0200-FF31-4E0A-BC5F-E2641F759FB6}" type="pres">
      <dgm:prSet presAssocID="{457B9664-69DE-42FD-8148-EB0B6B38BBE1}" presName="sibTrans" presStyleCnt="0"/>
      <dgm:spPr/>
    </dgm:pt>
    <dgm:pt modelId="{FBE3C5F9-35DA-4FC9-8CC7-3992962688C4}" type="pres">
      <dgm:prSet presAssocID="{960026A8-A032-413D-A1B2-A5FF4D19CC8C}" presName="node" presStyleLbl="node1" presStyleIdx="6" presStyleCnt="8">
        <dgm:presLayoutVars>
          <dgm:bulletEnabled val="1"/>
        </dgm:presLayoutVars>
      </dgm:prSet>
      <dgm:spPr/>
      <dgm:t>
        <a:bodyPr/>
        <a:lstStyle/>
        <a:p>
          <a:endParaRPr lang="en-US"/>
        </a:p>
      </dgm:t>
    </dgm:pt>
    <dgm:pt modelId="{67405ED5-7088-4918-B8B5-47266B39BD9D}" type="pres">
      <dgm:prSet presAssocID="{5A64C92D-8A26-4F79-8C97-3402D95AEC94}" presName="sibTrans" presStyleCnt="0"/>
      <dgm:spPr/>
    </dgm:pt>
    <dgm:pt modelId="{6595DFAE-AC61-4102-951B-CE7A088F53AD}" type="pres">
      <dgm:prSet presAssocID="{A692A2AB-CF21-4847-9BE4-A5AFF65FFD10}" presName="node" presStyleLbl="node1" presStyleIdx="7" presStyleCnt="8">
        <dgm:presLayoutVars>
          <dgm:bulletEnabled val="1"/>
        </dgm:presLayoutVars>
      </dgm:prSet>
      <dgm:spPr/>
      <dgm:t>
        <a:bodyPr/>
        <a:lstStyle/>
        <a:p>
          <a:endParaRPr lang="en-US"/>
        </a:p>
      </dgm:t>
    </dgm:pt>
  </dgm:ptLst>
  <dgm:cxnLst>
    <dgm:cxn modelId="{A454D194-FACB-4D68-874B-623C9E1DA4F3}" type="presOf" srcId="{A692A2AB-CF21-4847-9BE4-A5AFF65FFD10}" destId="{6595DFAE-AC61-4102-951B-CE7A088F53AD}" srcOrd="0" destOrd="0" presId="urn:microsoft.com/office/officeart/2005/8/layout/default"/>
    <dgm:cxn modelId="{29DA9CC9-1816-462A-BE5A-EC0571DA1B3B}" srcId="{A30D818A-DE61-492C-9F49-4330F19690E3}" destId="{7295EEC2-FBA3-4050-935A-2B74E2E9956D}" srcOrd="1" destOrd="0" parTransId="{B23B6547-19ED-4B0F-81FC-817F03CB178B}" sibTransId="{ED9CB3AD-CDF6-4EC8-BF20-521B2E6D986A}"/>
    <dgm:cxn modelId="{956A5277-EEC6-4FBD-901C-C260F1BCBAA8}" srcId="{A30D818A-DE61-492C-9F49-4330F19690E3}" destId="{960026A8-A032-413D-A1B2-A5FF4D19CC8C}" srcOrd="6" destOrd="0" parTransId="{836AB256-8384-4C71-9DB6-F6A827A05FC4}" sibTransId="{5A64C92D-8A26-4F79-8C97-3402D95AEC94}"/>
    <dgm:cxn modelId="{340D8D37-4B11-440E-B91F-AFC619BC931F}" srcId="{A30D818A-DE61-492C-9F49-4330F19690E3}" destId="{C1FD5A21-896B-4D79-BE1F-2C7B4D412804}" srcOrd="0" destOrd="0" parTransId="{069D4E4E-7AB6-4FF7-ABE9-265405EF9BD8}" sibTransId="{91065915-5771-4CA9-A5A3-A83E6F9A1D03}"/>
    <dgm:cxn modelId="{D00252CB-9D61-4788-A959-DB99FAB8CBDB}" type="presOf" srcId="{A30D818A-DE61-492C-9F49-4330F19690E3}" destId="{097EF926-1259-452F-A448-711C22076917}" srcOrd="0" destOrd="0" presId="urn:microsoft.com/office/officeart/2005/8/layout/default"/>
    <dgm:cxn modelId="{9D631FFB-E951-4E68-9074-02036DA5C241}" srcId="{A30D818A-DE61-492C-9F49-4330F19690E3}" destId="{91D3E2DF-D1F6-4907-A3EA-9ED8C8EB6C3A}" srcOrd="4" destOrd="0" parTransId="{E8A40DA6-801C-45FA-B1E0-43106335E016}" sibTransId="{CD446FA2-660B-48FB-BD63-2CF5E614AB37}"/>
    <dgm:cxn modelId="{C9E11A84-3DEB-4BD3-AAA0-98A6D3A3A6EC}" srcId="{A30D818A-DE61-492C-9F49-4330F19690E3}" destId="{A692A2AB-CF21-4847-9BE4-A5AFF65FFD10}" srcOrd="7" destOrd="0" parTransId="{AE160CE8-5018-4471-A5CE-6AC495F6D79C}" sibTransId="{5EB8F893-2639-49BF-949E-476A2E31652D}"/>
    <dgm:cxn modelId="{DB17CEF5-D6C3-4CDA-87BF-6B982592A848}" srcId="{A30D818A-DE61-492C-9F49-4330F19690E3}" destId="{619873E9-114A-4188-9DBD-01BC331F9BF7}" srcOrd="5" destOrd="0" parTransId="{DB1BAE0E-48B6-4C75-B108-1697AA8FC860}" sibTransId="{457B9664-69DE-42FD-8148-EB0B6B38BBE1}"/>
    <dgm:cxn modelId="{A573CFE0-59EA-4519-9D48-E1BCEC5ED8F9}" type="presOf" srcId="{960026A8-A032-413D-A1B2-A5FF4D19CC8C}" destId="{FBE3C5F9-35DA-4FC9-8CC7-3992962688C4}" srcOrd="0" destOrd="0" presId="urn:microsoft.com/office/officeart/2005/8/layout/default"/>
    <dgm:cxn modelId="{BA6D28AA-CCBF-45B0-974B-FB85D5780098}" type="presOf" srcId="{619873E9-114A-4188-9DBD-01BC331F9BF7}" destId="{6BF78945-9036-474B-BFA0-2FBEFEF9E695}" srcOrd="0" destOrd="0" presId="urn:microsoft.com/office/officeart/2005/8/layout/default"/>
    <dgm:cxn modelId="{6696A38E-82EE-46F4-98D3-93608C36D26B}" type="presOf" srcId="{27F14304-BC7D-4C74-87DF-2548E63C883A}" destId="{5577C38B-1AD0-44CA-BD09-5E85CC654899}" srcOrd="0" destOrd="0" presId="urn:microsoft.com/office/officeart/2005/8/layout/default"/>
    <dgm:cxn modelId="{9677DC78-F385-4654-99DB-1D7DA86D4EDA}" type="presOf" srcId="{C1FD5A21-896B-4D79-BE1F-2C7B4D412804}" destId="{41292970-F9DD-441E-BAEB-380663E4D2C4}" srcOrd="0" destOrd="0" presId="urn:microsoft.com/office/officeart/2005/8/layout/default"/>
    <dgm:cxn modelId="{90AA139E-CDD4-477E-97EB-991E0EE6C03D}" type="presOf" srcId="{7295EEC2-FBA3-4050-935A-2B74E2E9956D}" destId="{0F2235BC-161E-4012-876B-116AE560118A}" srcOrd="0" destOrd="0" presId="urn:microsoft.com/office/officeart/2005/8/layout/default"/>
    <dgm:cxn modelId="{952CA632-8BB8-4C3F-92C4-67606D2D83CF}" type="presOf" srcId="{71AC99FA-5F0E-4E5E-85F8-CE235E2ADC5D}" destId="{1816216F-2439-45B6-AA12-2F5AED94FE7F}" srcOrd="0" destOrd="0" presId="urn:microsoft.com/office/officeart/2005/8/layout/default"/>
    <dgm:cxn modelId="{0645D799-A320-4248-BB87-D8896F8FCB83}" srcId="{A30D818A-DE61-492C-9F49-4330F19690E3}" destId="{27F14304-BC7D-4C74-87DF-2548E63C883A}" srcOrd="3" destOrd="0" parTransId="{2603FF77-7555-45B5-9C33-627C8454F1F3}" sibTransId="{D4CEF371-0B7F-4477-A0AF-1135EEE7D70E}"/>
    <dgm:cxn modelId="{F0FCDA8D-3738-4674-93A8-70308C681611}" srcId="{A30D818A-DE61-492C-9F49-4330F19690E3}" destId="{71AC99FA-5F0E-4E5E-85F8-CE235E2ADC5D}" srcOrd="2" destOrd="0" parTransId="{FFDB83E4-03E2-432B-8FEA-3D41EC926342}" sibTransId="{7591503A-7731-4B65-98B9-4F8649B3D75B}"/>
    <dgm:cxn modelId="{FBF1DF1A-7D4E-45A2-885F-C929420EC7E5}" type="presOf" srcId="{91D3E2DF-D1F6-4907-A3EA-9ED8C8EB6C3A}" destId="{CFA59CC9-D96D-4D47-958B-A209C04486D4}" srcOrd="0" destOrd="0" presId="urn:microsoft.com/office/officeart/2005/8/layout/default"/>
    <dgm:cxn modelId="{3A56FD87-5179-44CD-9217-DF95800F9661}" type="presParOf" srcId="{097EF926-1259-452F-A448-711C22076917}" destId="{41292970-F9DD-441E-BAEB-380663E4D2C4}" srcOrd="0" destOrd="0" presId="urn:microsoft.com/office/officeart/2005/8/layout/default"/>
    <dgm:cxn modelId="{874BD574-6BC8-4FC6-B901-843A9A069823}" type="presParOf" srcId="{097EF926-1259-452F-A448-711C22076917}" destId="{1FD9D588-04B2-4865-9712-FCABE9851784}" srcOrd="1" destOrd="0" presId="urn:microsoft.com/office/officeart/2005/8/layout/default"/>
    <dgm:cxn modelId="{602B5DD5-CC0D-4974-9418-DA91DEABA256}" type="presParOf" srcId="{097EF926-1259-452F-A448-711C22076917}" destId="{0F2235BC-161E-4012-876B-116AE560118A}" srcOrd="2" destOrd="0" presId="urn:microsoft.com/office/officeart/2005/8/layout/default"/>
    <dgm:cxn modelId="{2AE6DE7A-66B4-4177-A06F-6E4E114A226F}" type="presParOf" srcId="{097EF926-1259-452F-A448-711C22076917}" destId="{D6994BE4-570F-47F9-A06C-DADB0F7D8BDA}" srcOrd="3" destOrd="0" presId="urn:microsoft.com/office/officeart/2005/8/layout/default"/>
    <dgm:cxn modelId="{AC6843DF-2953-42FE-9104-E93A33013077}" type="presParOf" srcId="{097EF926-1259-452F-A448-711C22076917}" destId="{1816216F-2439-45B6-AA12-2F5AED94FE7F}" srcOrd="4" destOrd="0" presId="urn:microsoft.com/office/officeart/2005/8/layout/default"/>
    <dgm:cxn modelId="{1852FDC5-55B0-452D-940B-DDF59D8A81A6}" type="presParOf" srcId="{097EF926-1259-452F-A448-711C22076917}" destId="{1D6F2579-5CED-4646-9215-837B33A18955}" srcOrd="5" destOrd="0" presId="urn:microsoft.com/office/officeart/2005/8/layout/default"/>
    <dgm:cxn modelId="{69DD6F51-99C4-4624-AB2A-D06C09978BBB}" type="presParOf" srcId="{097EF926-1259-452F-A448-711C22076917}" destId="{5577C38B-1AD0-44CA-BD09-5E85CC654899}" srcOrd="6" destOrd="0" presId="urn:microsoft.com/office/officeart/2005/8/layout/default"/>
    <dgm:cxn modelId="{D2A0B5BA-A40D-412D-873E-63D8EDD96C9F}" type="presParOf" srcId="{097EF926-1259-452F-A448-711C22076917}" destId="{F6745B9F-7112-41C4-87AF-A33AD42542C7}" srcOrd="7" destOrd="0" presId="urn:microsoft.com/office/officeart/2005/8/layout/default"/>
    <dgm:cxn modelId="{EBD921EC-3428-4241-B8F6-702CA5D22853}" type="presParOf" srcId="{097EF926-1259-452F-A448-711C22076917}" destId="{CFA59CC9-D96D-4D47-958B-A209C04486D4}" srcOrd="8" destOrd="0" presId="urn:microsoft.com/office/officeart/2005/8/layout/default"/>
    <dgm:cxn modelId="{8102CE98-1E24-44D9-9A47-BD6BC972B21D}" type="presParOf" srcId="{097EF926-1259-452F-A448-711C22076917}" destId="{230F49F1-BB68-4B6C-B78D-456AA69BDE0E}" srcOrd="9" destOrd="0" presId="urn:microsoft.com/office/officeart/2005/8/layout/default"/>
    <dgm:cxn modelId="{ED405676-F9F6-4A66-A8F7-33590133D4D0}" type="presParOf" srcId="{097EF926-1259-452F-A448-711C22076917}" destId="{6BF78945-9036-474B-BFA0-2FBEFEF9E695}" srcOrd="10" destOrd="0" presId="urn:microsoft.com/office/officeart/2005/8/layout/default"/>
    <dgm:cxn modelId="{7F281443-BFCA-488D-A500-7C82D990F75D}" type="presParOf" srcId="{097EF926-1259-452F-A448-711C22076917}" destId="{CECD0200-FF31-4E0A-BC5F-E2641F759FB6}" srcOrd="11" destOrd="0" presId="urn:microsoft.com/office/officeart/2005/8/layout/default"/>
    <dgm:cxn modelId="{9A8D54D0-B088-464E-9BFD-76C4E54F4FEF}" type="presParOf" srcId="{097EF926-1259-452F-A448-711C22076917}" destId="{FBE3C5F9-35DA-4FC9-8CC7-3992962688C4}" srcOrd="12" destOrd="0" presId="urn:microsoft.com/office/officeart/2005/8/layout/default"/>
    <dgm:cxn modelId="{E2EFB64F-3BAD-4C2E-88D1-6C43E3352AEA}" type="presParOf" srcId="{097EF926-1259-452F-A448-711C22076917}" destId="{67405ED5-7088-4918-B8B5-47266B39BD9D}" srcOrd="13" destOrd="0" presId="urn:microsoft.com/office/officeart/2005/8/layout/default"/>
    <dgm:cxn modelId="{67A70403-BDE6-4B7E-A8E3-4B91A24414B9}" type="presParOf" srcId="{097EF926-1259-452F-A448-711C22076917}" destId="{6595DFAE-AC61-4102-951B-CE7A088F53A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92970-F9DD-441E-BAEB-380663E4D2C4}">
      <dsp:nvSpPr>
        <dsp:cNvPr id="0" name=""/>
        <dsp:cNvSpPr/>
      </dsp:nvSpPr>
      <dsp:spPr>
        <a:xfrm>
          <a:off x="118167" y="2776"/>
          <a:ext cx="2706556" cy="1623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A structure is a user defined data type in C/C++In dynamic memory allocation, memory is allocated at a run time.</a:t>
          </a:r>
          <a:endParaRPr lang="en-IN" sz="1500" kern="1200" dirty="0"/>
        </a:p>
      </dsp:txBody>
      <dsp:txXfrm>
        <a:off x="118167" y="2776"/>
        <a:ext cx="2706556" cy="1623934"/>
      </dsp:txXfrm>
    </dsp:sp>
    <dsp:sp modelId="{0F2235BC-161E-4012-876B-116AE560118A}">
      <dsp:nvSpPr>
        <dsp:cNvPr id="0" name=""/>
        <dsp:cNvSpPr/>
      </dsp:nvSpPr>
      <dsp:spPr>
        <a:xfrm>
          <a:off x="3095380" y="2776"/>
          <a:ext cx="2706556" cy="1623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A structure creates a data type that can be used to group items of possibly different types into a single type.</a:t>
          </a:r>
          <a:endParaRPr lang="en-IN" sz="1500" kern="1200" dirty="0"/>
        </a:p>
      </dsp:txBody>
      <dsp:txXfrm>
        <a:off x="3095380" y="2776"/>
        <a:ext cx="2706556" cy="1623934"/>
      </dsp:txXfrm>
    </dsp:sp>
    <dsp:sp modelId="{1816216F-2439-45B6-AA12-2F5AED94FE7F}">
      <dsp:nvSpPr>
        <dsp:cNvPr id="0" name=""/>
        <dsp:cNvSpPr/>
      </dsp:nvSpPr>
      <dsp:spPr>
        <a:xfrm>
          <a:off x="6072592" y="2776"/>
          <a:ext cx="2706556" cy="1623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‘struct’ keyword is used to create a structure.</a:t>
          </a:r>
          <a:endParaRPr lang="en-IN" sz="1500" kern="1200" dirty="0"/>
        </a:p>
      </dsp:txBody>
      <dsp:txXfrm>
        <a:off x="6072592" y="2776"/>
        <a:ext cx="2706556" cy="1623934"/>
      </dsp:txXfrm>
    </dsp:sp>
    <dsp:sp modelId="{5577C38B-1AD0-44CA-BD09-5E85CC654899}">
      <dsp:nvSpPr>
        <dsp:cNvPr id="0" name=""/>
        <dsp:cNvSpPr/>
      </dsp:nvSpPr>
      <dsp:spPr>
        <a:xfrm>
          <a:off x="118167" y="1897366"/>
          <a:ext cx="2706556" cy="16239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A structure variable can either be declared with structure declaration or as a separate declaration like basic </a:t>
          </a:r>
          <a:r>
            <a:rPr lang="en-IN" sz="1500" b="0" i="0" kern="1200" dirty="0" err="1"/>
            <a:t>types.that</a:t>
          </a:r>
          <a:r>
            <a:rPr lang="en-IN" sz="1500" b="0" i="0" kern="1200" dirty="0"/>
            <a:t> allocates multiple memory blocks at a time initialized to 0</a:t>
          </a:r>
          <a:endParaRPr lang="en-IN" sz="1500" kern="1200" dirty="0"/>
        </a:p>
      </dsp:txBody>
      <dsp:txXfrm>
        <a:off x="118167" y="1897366"/>
        <a:ext cx="2706556" cy="1623934"/>
      </dsp:txXfrm>
    </dsp:sp>
    <dsp:sp modelId="{CFA59CC9-D96D-4D47-958B-A209C04486D4}">
      <dsp:nvSpPr>
        <dsp:cNvPr id="0" name=""/>
        <dsp:cNvSpPr/>
      </dsp:nvSpPr>
      <dsp:spPr>
        <a:xfrm>
          <a:off x="3095380" y="1897366"/>
          <a:ext cx="2706556" cy="16239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Structure members cannot be initialized with declaration.</a:t>
          </a:r>
          <a:endParaRPr lang="en-IN" sz="1500" kern="1200" dirty="0"/>
        </a:p>
      </dsp:txBody>
      <dsp:txXfrm>
        <a:off x="3095380" y="1897366"/>
        <a:ext cx="2706556" cy="1623934"/>
      </dsp:txXfrm>
    </dsp:sp>
    <dsp:sp modelId="{6BF78945-9036-474B-BFA0-2FBEFEF9E695}">
      <dsp:nvSpPr>
        <dsp:cNvPr id="0" name=""/>
        <dsp:cNvSpPr/>
      </dsp:nvSpPr>
      <dsp:spPr>
        <a:xfrm>
          <a:off x="6072592" y="1897366"/>
          <a:ext cx="2706556" cy="16239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a:t>Structure members are accessed using dot (.) operator and -&gt; operator.</a:t>
          </a:r>
          <a:endParaRPr lang="en-IN" sz="1500" kern="1200" dirty="0"/>
        </a:p>
      </dsp:txBody>
      <dsp:txXfrm>
        <a:off x="6072592" y="1897366"/>
        <a:ext cx="2706556" cy="1623934"/>
      </dsp:txXfrm>
    </dsp:sp>
    <dsp:sp modelId="{FBE3C5F9-35DA-4FC9-8CC7-3992962688C4}">
      <dsp:nvSpPr>
        <dsp:cNvPr id="0" name=""/>
        <dsp:cNvSpPr/>
      </dsp:nvSpPr>
      <dsp:spPr>
        <a:xfrm>
          <a:off x="1606773" y="3791956"/>
          <a:ext cx="2706556" cy="16239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dirty="0" err="1"/>
            <a:t>A union is a special data type available in C that allows to store different data types in the same memory location.</a:t>
          </a:r>
        </a:p>
      </dsp:txBody>
      <dsp:txXfrm>
        <a:off x="1606773" y="3791956"/>
        <a:ext cx="2706556" cy="1623934"/>
      </dsp:txXfrm>
    </dsp:sp>
    <dsp:sp modelId="{6595DFAE-AC61-4102-951B-CE7A088F53AD}">
      <dsp:nvSpPr>
        <dsp:cNvPr id="0" name=""/>
        <dsp:cNvSpPr/>
      </dsp:nvSpPr>
      <dsp:spPr>
        <a:xfrm>
          <a:off x="4583986" y="3791956"/>
          <a:ext cx="2706556" cy="16239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0" i="0" kern="1200"/>
            <a:t>Size of a union is taken according the size of largest member in union.</a:t>
          </a:r>
          <a:endParaRPr lang="en-IN" sz="1500" kern="1200" dirty="0"/>
        </a:p>
      </dsp:txBody>
      <dsp:txXfrm>
        <a:off x="4583986" y="3791956"/>
        <a:ext cx="2706556" cy="16239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34</a:t>
            </a:fld>
            <a:endParaRPr lang="en-US"/>
          </a:p>
        </p:txBody>
      </p:sp>
    </p:spTree>
    <p:extLst>
      <p:ext uri="{BB962C8B-B14F-4D97-AF65-F5344CB8AC3E}">
        <p14:creationId xmlns:p14="http://schemas.microsoft.com/office/powerpoint/2010/main" val="397606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35</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36</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3041931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49423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1331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26315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346008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18907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31</a:t>
            </a:fld>
            <a:endParaRPr lang="en-US"/>
          </a:p>
        </p:txBody>
      </p:sp>
    </p:spTree>
    <p:extLst>
      <p:ext uri="{BB962C8B-B14F-4D97-AF65-F5344CB8AC3E}">
        <p14:creationId xmlns:p14="http://schemas.microsoft.com/office/powerpoint/2010/main" val="76585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32</a:t>
            </a:fld>
            <a:endParaRPr lang="en-US"/>
          </a:p>
        </p:txBody>
      </p:sp>
    </p:spTree>
    <p:extLst>
      <p:ext uri="{BB962C8B-B14F-4D97-AF65-F5344CB8AC3E}">
        <p14:creationId xmlns:p14="http://schemas.microsoft.com/office/powerpoint/2010/main" val="248457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aROgtACPjj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8" Type="http://schemas.openxmlformats.org/officeDocument/2006/relationships/hyperlink" Target="https://www.youtube.com/watch?v=zdUhS4YSWHg" TargetMode="External"/><Relationship Id="rId3" Type="http://schemas.openxmlformats.org/officeDocument/2006/relationships/hyperlink" Target="https://www.geeksforgeeks.org/structures-c/" TargetMode="External"/><Relationship Id="rId7" Type="http://schemas.openxmlformats.org/officeDocument/2006/relationships/hyperlink" Target="https://www.youtube.com/watch?v=Ranc3VvjI8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geeksforgeeks.org/union-c/" TargetMode="External"/><Relationship Id="rId11" Type="http://schemas.openxmlformats.org/officeDocument/2006/relationships/image" Target="../media/image21.jpeg"/><Relationship Id="rId5" Type="http://schemas.openxmlformats.org/officeDocument/2006/relationships/hyperlink" Target="https://www.tutorialspoint.com/cprogramming/c_structures.htm" TargetMode="External"/><Relationship Id="rId10" Type="http://schemas.openxmlformats.org/officeDocument/2006/relationships/hyperlink" Target="https://www.youtube.com/watch?v=669YaQQMM_0&amp;list=PLiOa6ike4WAEH5k7DB_lOLVrJ1Rq3fTNe" TargetMode="External"/><Relationship Id="rId4" Type="http://schemas.openxmlformats.org/officeDocument/2006/relationships/hyperlink" Target="https://www.studytonight.com/c/structures-in-c.php" TargetMode="External"/><Relationship Id="rId9" Type="http://schemas.openxmlformats.org/officeDocument/2006/relationships/hyperlink" Target="https://www.youtube.com/watch?v=t7MD-Elr05k"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Structure: Basics</a:t>
            </a:r>
          </a:p>
          <a:p>
            <a:pPr eaLnBrk="1" hangingPunct="1"/>
            <a:endParaRPr lang="en-US" sz="1600" dirty="0">
              <a:latin typeface="Raleway ExtraBold" pitchFamily="34" charset="-52"/>
            </a:endParaRPr>
          </a:p>
        </p:txBody>
      </p:sp>
      <p:sp>
        <p:nvSpPr>
          <p:cNvPr id="15" name="TextBox 14"/>
          <p:cNvSpPr txBox="1">
            <a:spLocks noChangeArrowheads="1"/>
          </p:cNvSpPr>
          <p:nvPr/>
        </p:nvSpPr>
        <p:spPr bwMode="auto">
          <a:xfrm>
            <a:off x="1128870" y="1388820"/>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a:t>
            </a:r>
            <a:r>
              <a:rPr lang="en-US" sz="2800" dirty="0">
                <a:latin typeface="Times New Roman" panose="02020603050405020304" pitchFamily="18" charset="0"/>
                <a:ea typeface="Calibri" panose="020F0502020204030204" pitchFamily="34" charset="0"/>
                <a:cs typeface="Times New Roman" panose="02020603050405020304" pitchFamily="18" charset="0"/>
              </a:rPr>
              <a:t>: Introduction to Problem Solving</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p>
          <a:p>
            <a:pPr lvl="0" algn="ctr" defTabSz="622300">
              <a:lnSpc>
                <a:spcPct val="90000"/>
              </a:lnSpc>
              <a:spcBef>
                <a:spcPct val="0"/>
              </a:spcBef>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Declaring Structure variables with structure definition</a:t>
            </a: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lnSpcReduction="10000"/>
          </a:bodyPr>
          <a:lstStyle/>
          <a:p>
            <a:pPr marL="0" indent="0" algn="just">
              <a:buNone/>
            </a:pPr>
            <a:r>
              <a:rPr lang="en-IN" dirty="0"/>
              <a:t>struct Student</a:t>
            </a:r>
          </a:p>
          <a:p>
            <a:pPr marL="0" indent="0" algn="just">
              <a:buNone/>
            </a:pPr>
            <a:r>
              <a:rPr lang="en-IN" dirty="0"/>
              <a:t>{</a:t>
            </a:r>
          </a:p>
          <a:p>
            <a:pPr marL="0" indent="0" algn="just">
              <a:buNone/>
            </a:pPr>
            <a:r>
              <a:rPr lang="en-IN" dirty="0"/>
              <a:t>    char name[25];</a:t>
            </a:r>
          </a:p>
          <a:p>
            <a:pPr marL="0" indent="0" algn="just">
              <a:buNone/>
            </a:pPr>
            <a:r>
              <a:rPr lang="en-IN" dirty="0"/>
              <a:t>    int age;</a:t>
            </a:r>
          </a:p>
          <a:p>
            <a:pPr marL="0" indent="0" algn="just">
              <a:buNone/>
            </a:pPr>
            <a:r>
              <a:rPr lang="en-IN" dirty="0"/>
              <a:t>    char branch[10];</a:t>
            </a:r>
          </a:p>
          <a:p>
            <a:pPr marL="0" indent="0" algn="just">
              <a:buNone/>
            </a:pPr>
            <a:r>
              <a:rPr lang="en-IN" dirty="0"/>
              <a:t>    //F for female and M for male</a:t>
            </a:r>
          </a:p>
          <a:p>
            <a:pPr marL="0" indent="0" algn="just">
              <a:buNone/>
            </a:pPr>
            <a:r>
              <a:rPr lang="en-IN" dirty="0"/>
              <a:t>    char gender;</a:t>
            </a:r>
          </a:p>
          <a:p>
            <a:pPr marL="0" indent="0" algn="just">
              <a:buNone/>
            </a:pPr>
            <a:r>
              <a:rPr lang="en-IN" dirty="0"/>
              <a:t>}S1, S2;</a:t>
            </a:r>
          </a:p>
          <a:p>
            <a:pPr marL="0" indent="0" algn="just">
              <a:buNone/>
            </a:pPr>
            <a:r>
              <a:rPr lang="en-IN" dirty="0"/>
              <a:t>Here S1 and S2 are variables of structure Student.</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170686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Initializing structure members</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p:txBody>
          <a:bodyPr>
            <a:normAutofit fontScale="92500" lnSpcReduction="10000"/>
          </a:bodyPr>
          <a:lstStyle/>
          <a:p>
            <a:pPr algn="just"/>
            <a:r>
              <a:rPr lang="en-IN" b="0" i="0" dirty="0">
                <a:solidFill>
                  <a:srgbClr val="222222"/>
                </a:solidFill>
                <a:effectLst/>
                <a:latin typeface="Source Sans Pro" panose="020B0503030403020204" pitchFamily="34" charset="0"/>
              </a:rPr>
              <a:t>Structure members cannot be initialized with declaration. For example the following C program fails in compilation.</a:t>
            </a:r>
          </a:p>
          <a:p>
            <a:pPr algn="just"/>
            <a:endParaRPr lang="en-IN" b="0" i="0" dirty="0">
              <a:solidFill>
                <a:srgbClr val="222222"/>
              </a:solidFill>
              <a:effectLst/>
              <a:latin typeface="Source Sans Pro" panose="020B0503030403020204" pitchFamily="34" charset="0"/>
            </a:endParaRPr>
          </a:p>
          <a:p>
            <a:pPr marL="457200" lvl="1" indent="0" algn="just">
              <a:buNone/>
            </a:pPr>
            <a:r>
              <a:rPr lang="en-IN" b="0" i="0" dirty="0">
                <a:solidFill>
                  <a:srgbClr val="222222"/>
                </a:solidFill>
                <a:effectLst/>
                <a:latin typeface="Source Sans Pro" panose="020B0503030403020204" pitchFamily="34" charset="0"/>
              </a:rPr>
              <a:t>struct Point </a:t>
            </a:r>
          </a:p>
          <a:p>
            <a:pPr marL="457200" lvl="1" indent="0" algn="just">
              <a:buNone/>
            </a:pPr>
            <a:r>
              <a:rPr lang="en-IN" b="0" i="0" dirty="0">
                <a:solidFill>
                  <a:srgbClr val="222222"/>
                </a:solidFill>
                <a:effectLst/>
                <a:latin typeface="Source Sans Pro" panose="020B0503030403020204" pitchFamily="34" charset="0"/>
              </a:rPr>
              <a:t>{ </a:t>
            </a:r>
          </a:p>
          <a:p>
            <a:pPr marL="457200" lvl="1" indent="0" algn="just">
              <a:buNone/>
            </a:pPr>
            <a:r>
              <a:rPr lang="en-IN" b="0" i="0" dirty="0">
                <a:solidFill>
                  <a:srgbClr val="222222"/>
                </a:solidFill>
                <a:effectLst/>
                <a:latin typeface="Source Sans Pro" panose="020B0503030403020204" pitchFamily="34" charset="0"/>
              </a:rPr>
              <a:t>   int x = 0;  // COMPILER ERROR:  cannot initialize members here </a:t>
            </a:r>
          </a:p>
          <a:p>
            <a:pPr marL="457200" lvl="1" indent="0" algn="just">
              <a:buNone/>
            </a:pPr>
            <a:r>
              <a:rPr lang="en-IN" b="0" i="0" dirty="0">
                <a:solidFill>
                  <a:srgbClr val="222222"/>
                </a:solidFill>
                <a:effectLst/>
                <a:latin typeface="Source Sans Pro" panose="020B0503030403020204" pitchFamily="34" charset="0"/>
              </a:rPr>
              <a:t>   int y = 0;  // COMPILER ERROR:  cannot initialize members here </a:t>
            </a:r>
          </a:p>
          <a:p>
            <a:pPr marL="457200" lvl="1" indent="0" algn="just">
              <a:buNone/>
            </a:pPr>
            <a:r>
              <a:rPr lang="en-IN" b="0" i="0" dirty="0">
                <a:solidFill>
                  <a:srgbClr val="222222"/>
                </a:solidFill>
                <a:effectLst/>
                <a:latin typeface="Source Sans Pro" panose="020B0503030403020204" pitchFamily="34" charset="0"/>
              </a:rPr>
              <a:t>};  </a:t>
            </a:r>
          </a:p>
          <a:p>
            <a:pPr marL="0" indent="0" algn="just">
              <a:buNone/>
            </a:pPr>
            <a:endParaRPr lang="en-IN" b="0" i="0" dirty="0">
              <a:solidFill>
                <a:srgbClr val="222222"/>
              </a:solidFill>
              <a:effectLst/>
              <a:latin typeface="Source Sans Pro" panose="020B0503030403020204" pitchFamily="34" charset="0"/>
            </a:endParaRPr>
          </a:p>
          <a:p>
            <a:pPr algn="just"/>
            <a:r>
              <a:rPr lang="en-IN" b="0" i="0" dirty="0">
                <a:solidFill>
                  <a:srgbClr val="222222"/>
                </a:solidFill>
                <a:effectLst/>
                <a:latin typeface="Source Sans Pro" panose="020B0503030403020204" pitchFamily="34" charset="0"/>
              </a:rPr>
              <a:t>The reason for above error is simple, when a datatype is declared, no memory is allocated for it. Memory is allocated only when variables are created.</a:t>
            </a:r>
            <a:endParaRPr lang="en-IN" dirty="0"/>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5284835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0BFDD-AE89-4D1B-8268-62049C338C50}"/>
              </a:ext>
            </a:extLst>
          </p:cNvPr>
          <p:cNvSpPr>
            <a:spLocks noGrp="1"/>
          </p:cNvSpPr>
          <p:nvPr>
            <p:ph idx="1"/>
          </p:nvPr>
        </p:nvSpPr>
        <p:spPr>
          <a:xfrm>
            <a:off x="838200" y="621437"/>
            <a:ext cx="10515600" cy="5555526"/>
          </a:xfrm>
        </p:spPr>
        <p:txBody>
          <a:bodyPr>
            <a:normAutofit/>
          </a:bodyPr>
          <a:lstStyle/>
          <a:p>
            <a:pPr marL="0" indent="0">
              <a:buNone/>
            </a:pPr>
            <a:r>
              <a:rPr lang="en-IN" dirty="0"/>
              <a:t>Structure members can be initialized using curly braces ‘{}’. For example, following is a valid initialization.</a:t>
            </a:r>
          </a:p>
          <a:p>
            <a:pPr marL="457200" lvl="1" indent="0">
              <a:buNone/>
            </a:pPr>
            <a:r>
              <a:rPr lang="en-IN" dirty="0"/>
              <a:t>struct Point </a:t>
            </a:r>
          </a:p>
          <a:p>
            <a:pPr marL="457200" lvl="1" indent="0">
              <a:buNone/>
            </a:pPr>
            <a:r>
              <a:rPr lang="en-IN" dirty="0"/>
              <a:t>{ </a:t>
            </a:r>
          </a:p>
          <a:p>
            <a:pPr marL="457200" lvl="1" indent="0">
              <a:buNone/>
            </a:pPr>
            <a:r>
              <a:rPr lang="en-IN" dirty="0"/>
              <a:t>   int x, y; </a:t>
            </a:r>
          </a:p>
          <a:p>
            <a:pPr marL="457200" lvl="1" indent="0">
              <a:buNone/>
            </a:pPr>
            <a:r>
              <a:rPr lang="en-IN" dirty="0"/>
              <a:t>};  </a:t>
            </a:r>
          </a:p>
          <a:p>
            <a:pPr marL="457200" lvl="1" indent="0">
              <a:buNone/>
            </a:pPr>
            <a:r>
              <a:rPr lang="en-IN" dirty="0"/>
              <a:t>  </a:t>
            </a:r>
          </a:p>
          <a:p>
            <a:pPr marL="457200" lvl="1" indent="0">
              <a:buNone/>
            </a:pPr>
            <a:r>
              <a:rPr lang="en-IN" dirty="0"/>
              <a:t>int main() </a:t>
            </a:r>
          </a:p>
          <a:p>
            <a:pPr marL="457200" lvl="1" indent="0">
              <a:buNone/>
            </a:pPr>
            <a:r>
              <a:rPr lang="en-IN" dirty="0"/>
              <a:t>{ </a:t>
            </a:r>
          </a:p>
          <a:p>
            <a:pPr marL="457200" lvl="1" indent="0">
              <a:buNone/>
            </a:pPr>
            <a:r>
              <a:rPr lang="en-IN" dirty="0"/>
              <a:t>   // A valid initialization. member x gets value 0 and y </a:t>
            </a:r>
          </a:p>
          <a:p>
            <a:pPr marL="457200" lvl="1" indent="0">
              <a:buNone/>
            </a:pPr>
            <a:r>
              <a:rPr lang="en-IN" dirty="0"/>
              <a:t>   // gets value 1.  The order of declaration is followed. </a:t>
            </a:r>
          </a:p>
          <a:p>
            <a:pPr marL="457200" lvl="1" indent="0">
              <a:buNone/>
            </a:pPr>
            <a:r>
              <a:rPr lang="en-IN" dirty="0"/>
              <a:t>   struct Point p1 = {0, 1};  </a:t>
            </a:r>
          </a:p>
          <a:p>
            <a:pPr marL="457200" lvl="1" indent="0">
              <a:buNone/>
            </a:pPr>
            <a:r>
              <a:rPr lang="en-IN" dirty="0"/>
              <a:t>}</a:t>
            </a:r>
          </a:p>
        </p:txBody>
      </p:sp>
      <p:sp>
        <p:nvSpPr>
          <p:cNvPr id="4" name="Slide Number Placeholder 3">
            <a:extLst>
              <a:ext uri="{FF2B5EF4-FFF2-40B4-BE49-F238E27FC236}">
                <a16:creationId xmlns:a16="http://schemas.microsoft.com/office/drawing/2014/main" id="{134F22E0-431A-4A8D-A1E3-3174B97D89B2}"/>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0137119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843C-B9D8-4441-B11E-E79E502C92A9}"/>
              </a:ext>
            </a:extLst>
          </p:cNvPr>
          <p:cNvSpPr>
            <a:spLocks noGrp="1"/>
          </p:cNvSpPr>
          <p:nvPr>
            <p:ph type="title"/>
          </p:nvPr>
        </p:nvSpPr>
        <p:spPr/>
        <p:txBody>
          <a:bodyPr/>
          <a:lstStyle/>
          <a:p>
            <a:r>
              <a:rPr lang="en-IN" b="1" dirty="0">
                <a:solidFill>
                  <a:srgbClr val="FF0000"/>
                </a:solidFill>
              </a:rPr>
              <a:t>Computing Size of Structure without </a:t>
            </a:r>
            <a:r>
              <a:rPr lang="en-IN" b="1" dirty="0" err="1">
                <a:solidFill>
                  <a:srgbClr val="FF0000"/>
                </a:solidFill>
              </a:rPr>
              <a:t>sizeof</a:t>
            </a:r>
            <a:r>
              <a:rPr lang="en-IN" b="1" dirty="0">
                <a:solidFill>
                  <a:srgbClr val="FF0000"/>
                </a:solidFill>
              </a:rPr>
              <a:t>()</a:t>
            </a:r>
          </a:p>
        </p:txBody>
      </p:sp>
      <p:sp>
        <p:nvSpPr>
          <p:cNvPr id="3" name="Content Placeholder 2">
            <a:extLst>
              <a:ext uri="{FF2B5EF4-FFF2-40B4-BE49-F238E27FC236}">
                <a16:creationId xmlns:a16="http://schemas.microsoft.com/office/drawing/2014/main" id="{AC9C23F2-3ADD-4821-A048-860CDAADF21E}"/>
              </a:ext>
            </a:extLst>
          </p:cNvPr>
          <p:cNvSpPr>
            <a:spLocks noGrp="1"/>
          </p:cNvSpPr>
          <p:nvPr>
            <p:ph idx="1"/>
          </p:nvPr>
        </p:nvSpPr>
        <p:spPr/>
        <p:txBody>
          <a:bodyPr>
            <a:normAutofit fontScale="70000" lnSpcReduction="20000"/>
          </a:bodyPr>
          <a:lstStyle/>
          <a:p>
            <a:pPr algn="just"/>
            <a:r>
              <a:rPr lang="en-IN" b="0" i="0" dirty="0">
                <a:solidFill>
                  <a:srgbClr val="222222"/>
                </a:solidFill>
                <a:effectLst/>
                <a:latin typeface="Source Sans Pro" panose="020B0503030403020204" pitchFamily="34" charset="0"/>
              </a:rPr>
              <a:t>We can calculate the size of structure using pointers. Below is the implementation.</a:t>
            </a:r>
          </a:p>
          <a:p>
            <a:pPr marL="457200" lvl="1" indent="0" algn="just">
              <a:buNone/>
            </a:pPr>
            <a:r>
              <a:rPr lang="en-IN" b="0" i="0" dirty="0">
                <a:solidFill>
                  <a:srgbClr val="222222"/>
                </a:solidFill>
                <a:effectLst/>
                <a:latin typeface="Source Sans Pro" panose="020B0503030403020204" pitchFamily="34" charset="0"/>
              </a:rPr>
              <a:t>#include&lt;stdio.h&gt;</a:t>
            </a:r>
          </a:p>
          <a:p>
            <a:pPr marL="457200" lvl="1" indent="0" algn="just">
              <a:buNone/>
            </a:pPr>
            <a:r>
              <a:rPr lang="en-IN" b="0" i="0" dirty="0">
                <a:solidFill>
                  <a:srgbClr val="222222"/>
                </a:solidFill>
                <a:effectLst/>
                <a:latin typeface="Source Sans Pro" panose="020B0503030403020204" pitchFamily="34" charset="0"/>
              </a:rPr>
              <a:t> struct </a:t>
            </a:r>
            <a:r>
              <a:rPr lang="en-IN" b="0" i="0" dirty="0" err="1">
                <a:solidFill>
                  <a:srgbClr val="222222"/>
                </a:solidFill>
                <a:effectLst/>
                <a:latin typeface="Source Sans Pro" panose="020B0503030403020204" pitchFamily="34" charset="0"/>
              </a:rPr>
              <a:t>MySize</a:t>
            </a:r>
            <a:endParaRPr lang="en-IN" b="0" i="0" dirty="0">
              <a:solidFill>
                <a:srgbClr val="222222"/>
              </a:solidFill>
              <a:effectLst/>
              <a:latin typeface="Source Sans Pro" panose="020B0503030403020204" pitchFamily="34" charset="0"/>
            </a:endParaRPr>
          </a:p>
          <a:p>
            <a:pPr marL="457200" lvl="1" indent="0" algn="just">
              <a:buNone/>
            </a:pPr>
            <a:r>
              <a:rPr lang="en-IN" b="0" i="0" dirty="0">
                <a:solidFill>
                  <a:srgbClr val="222222"/>
                </a:solidFill>
                <a:effectLst/>
                <a:latin typeface="Source Sans Pro" panose="020B0503030403020204" pitchFamily="34" charset="0"/>
              </a:rPr>
              <a:t>{</a:t>
            </a:r>
          </a:p>
          <a:p>
            <a:pPr marL="457200" lvl="1" indent="0" algn="just">
              <a:buNone/>
            </a:pPr>
            <a:r>
              <a:rPr lang="en-IN" b="0" i="0" dirty="0">
                <a:solidFill>
                  <a:srgbClr val="222222"/>
                </a:solidFill>
                <a:effectLst/>
                <a:latin typeface="Source Sans Pro" panose="020B0503030403020204" pitchFamily="34" charset="0"/>
              </a:rPr>
              <a:t>   int a;</a:t>
            </a:r>
          </a:p>
          <a:p>
            <a:pPr marL="457200" lvl="1" indent="0" algn="just">
              <a:buNone/>
            </a:pPr>
            <a:r>
              <a:rPr lang="en-IN" b="0" i="0" dirty="0">
                <a:solidFill>
                  <a:srgbClr val="222222"/>
                </a:solidFill>
                <a:effectLst/>
                <a:latin typeface="Source Sans Pro" panose="020B0503030403020204" pitchFamily="34" charset="0"/>
              </a:rPr>
              <a:t>   int b;</a:t>
            </a:r>
          </a:p>
          <a:p>
            <a:pPr marL="457200" lvl="1" indent="0" algn="just">
              <a:buNone/>
            </a:pPr>
            <a:r>
              <a:rPr lang="en-IN" b="0" i="0" dirty="0">
                <a:solidFill>
                  <a:srgbClr val="222222"/>
                </a:solidFill>
                <a:effectLst/>
                <a:latin typeface="Source Sans Pro" panose="020B0503030403020204" pitchFamily="34" charset="0"/>
              </a:rPr>
              <a:t>};</a:t>
            </a:r>
          </a:p>
          <a:p>
            <a:pPr marL="457200" lvl="1" indent="0" algn="just">
              <a:buNone/>
            </a:pPr>
            <a:r>
              <a:rPr lang="en-IN" b="0" i="0" dirty="0">
                <a:solidFill>
                  <a:srgbClr val="222222"/>
                </a:solidFill>
                <a:effectLst/>
                <a:latin typeface="Source Sans Pro" panose="020B0503030403020204" pitchFamily="34" charset="0"/>
              </a:rPr>
              <a:t> int main()</a:t>
            </a:r>
          </a:p>
          <a:p>
            <a:pPr marL="457200" lvl="1" indent="0" algn="just">
              <a:buNone/>
            </a:pPr>
            <a:r>
              <a:rPr lang="en-IN" b="0" i="0" dirty="0">
                <a:solidFill>
                  <a:srgbClr val="222222"/>
                </a:solidFill>
                <a:effectLst/>
                <a:latin typeface="Source Sans Pro" panose="020B0503030403020204" pitchFamily="34" charset="0"/>
              </a:rPr>
              <a:t>{</a:t>
            </a:r>
          </a:p>
          <a:p>
            <a:pPr marL="457200" lvl="1" indent="0" algn="just">
              <a:buNone/>
            </a:pPr>
            <a:r>
              <a:rPr lang="en-IN" b="0" i="0" dirty="0">
                <a:solidFill>
                  <a:srgbClr val="222222"/>
                </a:solidFill>
                <a:effectLst/>
                <a:latin typeface="Source Sans Pro" panose="020B0503030403020204" pitchFamily="34" charset="0"/>
              </a:rPr>
              <a:t>   struct </a:t>
            </a:r>
            <a:r>
              <a:rPr lang="en-IN" b="0" i="0" dirty="0" err="1">
                <a:solidFill>
                  <a:srgbClr val="222222"/>
                </a:solidFill>
                <a:effectLst/>
                <a:latin typeface="Source Sans Pro" panose="020B0503030403020204" pitchFamily="34" charset="0"/>
              </a:rPr>
              <a:t>MySize</a:t>
            </a:r>
            <a:r>
              <a:rPr lang="en-IN" b="0" i="0" dirty="0">
                <a:solidFill>
                  <a:srgbClr val="222222"/>
                </a:solidFill>
                <a:effectLst/>
                <a:latin typeface="Source Sans Pro" panose="020B0503030403020204" pitchFamily="34" charset="0"/>
              </a:rPr>
              <a:t> *</a:t>
            </a:r>
            <a:r>
              <a:rPr lang="en-IN" b="0" i="0" dirty="0" err="1">
                <a:solidFill>
                  <a:srgbClr val="222222"/>
                </a:solidFill>
                <a:effectLst/>
                <a:latin typeface="Source Sans Pro" panose="020B0503030403020204" pitchFamily="34" charset="0"/>
              </a:rPr>
              <a:t>Msz</a:t>
            </a:r>
            <a:r>
              <a:rPr lang="en-IN" b="0" i="0" dirty="0">
                <a:solidFill>
                  <a:srgbClr val="222222"/>
                </a:solidFill>
                <a:effectLst/>
                <a:latin typeface="Source Sans Pro" panose="020B0503030403020204" pitchFamily="34" charset="0"/>
              </a:rPr>
              <a:t>=0;</a:t>
            </a:r>
          </a:p>
          <a:p>
            <a:pPr marL="457200" lvl="1" indent="0" algn="just">
              <a:buNone/>
            </a:pPr>
            <a:r>
              <a:rPr lang="en-IN" b="0" i="0" dirty="0">
                <a:solidFill>
                  <a:srgbClr val="222222"/>
                </a:solidFill>
                <a:effectLst/>
                <a:latin typeface="Source Sans Pro" panose="020B0503030403020204" pitchFamily="34" charset="0"/>
              </a:rPr>
              <a:t>   int size = ((char*)(Msz+1))-((char *)(</a:t>
            </a:r>
            <a:r>
              <a:rPr lang="en-IN" b="0" i="0" dirty="0" err="1">
                <a:solidFill>
                  <a:srgbClr val="222222"/>
                </a:solidFill>
                <a:effectLst/>
                <a:latin typeface="Source Sans Pro" panose="020B0503030403020204" pitchFamily="34" charset="0"/>
              </a:rPr>
              <a:t>Msz</a:t>
            </a:r>
            <a:r>
              <a:rPr lang="en-IN" b="0" i="0" dirty="0">
                <a:solidFill>
                  <a:srgbClr val="222222"/>
                </a:solidFill>
                <a:effectLst/>
                <a:latin typeface="Source Sans Pro" panose="020B0503030403020204" pitchFamily="34" charset="0"/>
              </a:rPr>
              <a:t>));</a:t>
            </a:r>
          </a:p>
          <a:p>
            <a:pPr marL="457200" lvl="1" indent="0" algn="just">
              <a:buNone/>
            </a:pPr>
            <a:r>
              <a:rPr lang="en-IN" b="0" i="0" dirty="0">
                <a:solidFill>
                  <a:srgbClr val="222222"/>
                </a:solidFill>
                <a:effectLst/>
                <a:latin typeface="Source Sans Pro" panose="020B0503030403020204" pitchFamily="34" charset="0"/>
              </a:rPr>
              <a:t>   </a:t>
            </a:r>
            <a:r>
              <a:rPr lang="en-IN" b="0" i="0" dirty="0" err="1">
                <a:solidFill>
                  <a:srgbClr val="222222"/>
                </a:solidFill>
                <a:effectLst/>
                <a:latin typeface="Source Sans Pro" panose="020B0503030403020204" pitchFamily="34" charset="0"/>
              </a:rPr>
              <a:t>printf</a:t>
            </a:r>
            <a:r>
              <a:rPr lang="en-IN" b="0" i="0" dirty="0">
                <a:solidFill>
                  <a:srgbClr val="222222"/>
                </a:solidFill>
                <a:effectLst/>
                <a:latin typeface="Source Sans Pro" panose="020B0503030403020204" pitchFamily="34" charset="0"/>
              </a:rPr>
              <a:t>("\n Structure Size :[%d]", size);</a:t>
            </a:r>
          </a:p>
          <a:p>
            <a:pPr marL="457200" lvl="1" indent="0" algn="just">
              <a:buNone/>
            </a:pPr>
            <a:r>
              <a:rPr lang="en-IN" b="0" i="0" dirty="0">
                <a:solidFill>
                  <a:srgbClr val="222222"/>
                </a:solidFill>
                <a:effectLst/>
                <a:latin typeface="Source Sans Pro" panose="020B0503030403020204" pitchFamily="34" charset="0"/>
              </a:rPr>
              <a:t>   return 0;</a:t>
            </a:r>
          </a:p>
          <a:p>
            <a:pPr marL="457200" lvl="1" indent="0" algn="just">
              <a:buNone/>
            </a:pPr>
            <a:r>
              <a:rPr lang="en-IN" b="0" i="0" dirty="0">
                <a:solidFill>
                  <a:srgbClr val="222222"/>
                </a:solidFill>
                <a:effectLst/>
                <a:latin typeface="Source Sans Pro" panose="020B0503030403020204" pitchFamily="34" charset="0"/>
              </a:rPr>
              <a:t>}</a:t>
            </a:r>
          </a:p>
          <a:p>
            <a:pPr marL="0" indent="0" algn="just">
              <a:buNone/>
            </a:pPr>
            <a:r>
              <a:rPr lang="en-IN" b="0" i="0" dirty="0">
                <a:solidFill>
                  <a:srgbClr val="222222"/>
                </a:solidFill>
                <a:effectLst/>
                <a:latin typeface="Source Sans Pro" panose="020B0503030403020204" pitchFamily="34" charset="0"/>
              </a:rPr>
              <a:t> </a:t>
            </a:r>
            <a:r>
              <a:rPr lang="en-IN" b="1" i="0" dirty="0">
                <a:solidFill>
                  <a:srgbClr val="222222"/>
                </a:solidFill>
                <a:effectLst/>
                <a:latin typeface="Source Sans Pro" panose="020B0503030403020204" pitchFamily="34" charset="0"/>
              </a:rPr>
              <a:t>Output:</a:t>
            </a:r>
          </a:p>
          <a:p>
            <a:pPr marL="457200" lvl="1" indent="0" algn="just">
              <a:buNone/>
            </a:pPr>
            <a:r>
              <a:rPr lang="en-IN" b="0" i="0" dirty="0">
                <a:solidFill>
                  <a:srgbClr val="222222"/>
                </a:solidFill>
                <a:effectLst/>
                <a:latin typeface="Source Sans Pro" panose="020B0503030403020204" pitchFamily="34" charset="0"/>
              </a:rPr>
              <a:t>  Structure Size :[8]</a:t>
            </a:r>
          </a:p>
        </p:txBody>
      </p:sp>
      <p:sp>
        <p:nvSpPr>
          <p:cNvPr id="4" name="Slide Number Placeholder 3">
            <a:extLst>
              <a:ext uri="{FF2B5EF4-FFF2-40B4-BE49-F238E27FC236}">
                <a16:creationId xmlns:a16="http://schemas.microsoft.com/office/drawing/2014/main" id="{D8C46F4C-E482-4CB5-9402-77FE5DCDDB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920855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7EE1-E664-4357-83C0-A5EDA664588A}"/>
              </a:ext>
            </a:extLst>
          </p:cNvPr>
          <p:cNvSpPr>
            <a:spLocks noGrp="1"/>
          </p:cNvSpPr>
          <p:nvPr>
            <p:ph type="title"/>
          </p:nvPr>
        </p:nvSpPr>
        <p:spPr/>
        <p:txBody>
          <a:bodyPr/>
          <a:lstStyle/>
          <a:p>
            <a:r>
              <a:rPr lang="en-IN" b="1" dirty="0">
                <a:solidFill>
                  <a:srgbClr val="FF0000"/>
                </a:solidFill>
              </a:rPr>
              <a:t>Structure</a:t>
            </a:r>
            <a:r>
              <a:rPr lang="en-IN" dirty="0"/>
              <a:t> </a:t>
            </a:r>
            <a:r>
              <a:rPr lang="en-IN" b="1" dirty="0">
                <a:solidFill>
                  <a:srgbClr val="FF0000"/>
                </a:solidFill>
              </a:rPr>
              <a:t>Padding</a:t>
            </a:r>
          </a:p>
        </p:txBody>
      </p:sp>
      <p:sp>
        <p:nvSpPr>
          <p:cNvPr id="3" name="Content Placeholder 2">
            <a:extLst>
              <a:ext uri="{FF2B5EF4-FFF2-40B4-BE49-F238E27FC236}">
                <a16:creationId xmlns:a16="http://schemas.microsoft.com/office/drawing/2014/main" id="{C0FF74A5-BCD3-4FB5-B180-3883057578AD}"/>
              </a:ext>
            </a:extLst>
          </p:cNvPr>
          <p:cNvSpPr>
            <a:spLocks noGrp="1"/>
          </p:cNvSpPr>
          <p:nvPr>
            <p:ph idx="1"/>
          </p:nvPr>
        </p:nvSpPr>
        <p:spPr/>
        <p:txBody>
          <a:bodyPr>
            <a:normAutofit/>
          </a:bodyPr>
          <a:lstStyle/>
          <a:p>
            <a:r>
              <a:rPr lang="en-IN" dirty="0"/>
              <a:t>The </a:t>
            </a:r>
            <a:r>
              <a:rPr lang="en-IN" dirty="0" err="1"/>
              <a:t>sizeof</a:t>
            </a:r>
            <a:r>
              <a:rPr lang="en-IN" dirty="0"/>
              <a:t> for a struct is not always equal to the sum of </a:t>
            </a:r>
            <a:r>
              <a:rPr lang="en-IN" dirty="0" err="1"/>
              <a:t>sizeof</a:t>
            </a:r>
            <a:r>
              <a:rPr lang="en-IN" dirty="0"/>
              <a:t> of each individual member. </a:t>
            </a:r>
          </a:p>
          <a:p>
            <a:r>
              <a:rPr lang="en-IN" dirty="0"/>
              <a:t>This is because of the padding added by the compiler to avoid alignment issues. </a:t>
            </a:r>
          </a:p>
          <a:p>
            <a:r>
              <a:rPr lang="en-IN" dirty="0"/>
              <a:t>Padding is only added when a structure member is followed by a member with a larger size or at the end of the structure.</a:t>
            </a:r>
          </a:p>
          <a:p>
            <a:r>
              <a:rPr lang="en-IN" dirty="0"/>
              <a:t>Different compilers might have different alignment constraints as C standards state that alignment of structure totally depends on the implementation.</a:t>
            </a:r>
          </a:p>
        </p:txBody>
      </p:sp>
      <p:sp>
        <p:nvSpPr>
          <p:cNvPr id="4" name="Slide Number Placeholder 3">
            <a:extLst>
              <a:ext uri="{FF2B5EF4-FFF2-40B4-BE49-F238E27FC236}">
                <a16:creationId xmlns:a16="http://schemas.microsoft.com/office/drawing/2014/main" id="{5DFC934B-0F03-4BD1-B2C2-699A64E19B60}"/>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6075883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8F75D-EDD2-4F90-933B-81A45975FF5B}"/>
              </a:ext>
            </a:extLst>
          </p:cNvPr>
          <p:cNvSpPr>
            <a:spLocks noGrp="1"/>
          </p:cNvSpPr>
          <p:nvPr>
            <p:ph idx="1"/>
          </p:nvPr>
        </p:nvSpPr>
        <p:spPr>
          <a:xfrm>
            <a:off x="838200" y="532660"/>
            <a:ext cx="10515600" cy="5644303"/>
          </a:xfrm>
        </p:spPr>
        <p:txBody>
          <a:bodyPr>
            <a:normAutofit fontScale="70000" lnSpcReduction="20000"/>
          </a:bodyPr>
          <a:lstStyle/>
          <a:p>
            <a:pPr marL="0" indent="0">
              <a:buNone/>
            </a:pPr>
            <a:r>
              <a:rPr lang="en-IN" dirty="0"/>
              <a:t>Let’s take a look at the following examples for better understanding:</a:t>
            </a:r>
          </a:p>
          <a:p>
            <a:pPr marL="0" indent="0">
              <a:buNone/>
            </a:pPr>
            <a:r>
              <a:rPr lang="en-IN" b="1" dirty="0"/>
              <a:t>Case 1:</a:t>
            </a:r>
          </a:p>
          <a:p>
            <a:pPr marL="457200" lvl="1" indent="0">
              <a:buNone/>
            </a:pPr>
            <a:r>
              <a:rPr lang="en-IN" dirty="0"/>
              <a:t>// C program to illustrate </a:t>
            </a:r>
          </a:p>
          <a:p>
            <a:pPr marL="457200" lvl="1" indent="0">
              <a:buNone/>
            </a:pPr>
            <a:r>
              <a:rPr lang="en-IN" dirty="0"/>
              <a:t>// size of struct </a:t>
            </a:r>
          </a:p>
          <a:p>
            <a:pPr marL="457200" lvl="1" indent="0">
              <a:buNone/>
            </a:pPr>
            <a:r>
              <a:rPr lang="en-IN" dirty="0"/>
              <a:t>#include &lt;</a:t>
            </a:r>
            <a:r>
              <a:rPr lang="en-IN" dirty="0" err="1"/>
              <a:t>stdio.h</a:t>
            </a:r>
            <a:r>
              <a:rPr lang="en-IN" dirty="0"/>
              <a:t>&gt; </a:t>
            </a:r>
          </a:p>
          <a:p>
            <a:pPr marL="457200" lvl="1" indent="0">
              <a:buNone/>
            </a:pPr>
            <a:r>
              <a:rPr lang="en-IN" dirty="0"/>
              <a:t>  int main() </a:t>
            </a:r>
          </a:p>
          <a:p>
            <a:pPr marL="457200" lvl="1" indent="0">
              <a:buNone/>
            </a:pPr>
            <a:r>
              <a:rPr lang="en-IN" dirty="0"/>
              <a:t>{ </a:t>
            </a:r>
          </a:p>
          <a:p>
            <a:pPr marL="457200" lvl="1" indent="0">
              <a:buNone/>
            </a:pPr>
            <a:r>
              <a:rPr lang="en-IN" dirty="0"/>
              <a:t>      struct A { </a:t>
            </a:r>
          </a:p>
          <a:p>
            <a:pPr marL="457200" lvl="1" indent="0">
              <a:buNone/>
            </a:pPr>
            <a:r>
              <a:rPr lang="en-IN" dirty="0"/>
              <a:t>          // </a:t>
            </a:r>
            <a:r>
              <a:rPr lang="en-IN" dirty="0" err="1"/>
              <a:t>sizeof</a:t>
            </a:r>
            <a:r>
              <a:rPr lang="en-IN" dirty="0"/>
              <a:t>(int) = 4 </a:t>
            </a:r>
          </a:p>
          <a:p>
            <a:pPr marL="457200" lvl="1" indent="0">
              <a:buNone/>
            </a:pPr>
            <a:r>
              <a:rPr lang="en-IN" dirty="0"/>
              <a:t>        int x; </a:t>
            </a:r>
          </a:p>
          <a:p>
            <a:pPr marL="457200" lvl="1" indent="0">
              <a:buNone/>
            </a:pPr>
            <a:r>
              <a:rPr lang="en-IN" dirty="0"/>
              <a:t>        // Padding of 4 bytes </a:t>
            </a:r>
          </a:p>
          <a:p>
            <a:pPr marL="457200" lvl="1" indent="0">
              <a:buNone/>
            </a:pPr>
            <a:r>
              <a:rPr lang="en-IN" dirty="0"/>
              <a:t>          // </a:t>
            </a:r>
            <a:r>
              <a:rPr lang="en-IN" dirty="0" err="1"/>
              <a:t>sizeof</a:t>
            </a:r>
            <a:r>
              <a:rPr lang="en-IN" dirty="0"/>
              <a:t>(double) = 8 </a:t>
            </a:r>
          </a:p>
          <a:p>
            <a:pPr marL="457200" lvl="1" indent="0">
              <a:buNone/>
            </a:pPr>
            <a:r>
              <a:rPr lang="en-IN" dirty="0"/>
              <a:t>        double z; </a:t>
            </a:r>
          </a:p>
          <a:p>
            <a:pPr marL="457200" lvl="1" indent="0">
              <a:buNone/>
            </a:pPr>
            <a:r>
              <a:rPr lang="en-IN" dirty="0"/>
              <a:t>          // </a:t>
            </a:r>
            <a:r>
              <a:rPr lang="en-IN" dirty="0" err="1"/>
              <a:t>sizeof</a:t>
            </a:r>
            <a:r>
              <a:rPr lang="en-IN" dirty="0"/>
              <a:t>(short int) = 2 </a:t>
            </a:r>
          </a:p>
          <a:p>
            <a:pPr marL="457200" lvl="1" indent="0">
              <a:buNone/>
            </a:pPr>
            <a:r>
              <a:rPr lang="en-IN" dirty="0"/>
              <a:t>        short int y; </a:t>
            </a:r>
          </a:p>
          <a:p>
            <a:pPr marL="457200" lvl="1" indent="0">
              <a:buNone/>
            </a:pPr>
            <a:r>
              <a:rPr lang="en-IN" dirty="0"/>
              <a:t>        // Padding of 6 bytes </a:t>
            </a:r>
          </a:p>
          <a:p>
            <a:pPr marL="457200" lvl="1" indent="0">
              <a:buNone/>
            </a:pPr>
            <a:r>
              <a:rPr lang="en-IN" dirty="0"/>
              <a:t>    }; </a:t>
            </a:r>
          </a:p>
          <a:p>
            <a:pPr marL="457200" lvl="1" indent="0">
              <a:buNone/>
            </a:pPr>
            <a:r>
              <a:rPr lang="en-IN" dirty="0"/>
              <a:t>      </a:t>
            </a:r>
            <a:r>
              <a:rPr lang="en-IN" dirty="0" err="1"/>
              <a:t>printf</a:t>
            </a:r>
            <a:r>
              <a:rPr lang="en-IN" dirty="0"/>
              <a:t>("Size of struct: %</a:t>
            </a:r>
            <a:r>
              <a:rPr lang="en-IN" dirty="0" err="1"/>
              <a:t>ld</a:t>
            </a:r>
            <a:r>
              <a:rPr lang="en-IN" dirty="0"/>
              <a:t>", </a:t>
            </a:r>
            <a:r>
              <a:rPr lang="en-IN" dirty="0" err="1"/>
              <a:t>sizeof</a:t>
            </a:r>
            <a:r>
              <a:rPr lang="en-IN" dirty="0"/>
              <a:t>(struct A)); </a:t>
            </a:r>
          </a:p>
          <a:p>
            <a:pPr marL="457200" lvl="1" indent="0">
              <a:buNone/>
            </a:pPr>
            <a:r>
              <a:rPr lang="en-IN" dirty="0"/>
              <a:t>      return 0; </a:t>
            </a:r>
          </a:p>
          <a:p>
            <a:pPr marL="457200" lvl="1" indent="0">
              <a:buNone/>
            </a:pPr>
            <a:r>
              <a:rPr lang="en-IN" dirty="0"/>
              <a:t>} </a:t>
            </a:r>
          </a:p>
          <a:p>
            <a:pPr marL="0" indent="0">
              <a:buNone/>
            </a:pPr>
            <a:r>
              <a:rPr lang="en-IN" b="1" dirty="0"/>
              <a:t>Output:</a:t>
            </a:r>
          </a:p>
          <a:p>
            <a:pPr marL="457200" lvl="1" indent="0">
              <a:buNone/>
            </a:pPr>
            <a:r>
              <a:rPr lang="en-IN" dirty="0"/>
              <a:t>Size of struct: 24</a:t>
            </a:r>
          </a:p>
        </p:txBody>
      </p:sp>
      <p:sp>
        <p:nvSpPr>
          <p:cNvPr id="4" name="Slide Number Placeholder 3">
            <a:extLst>
              <a:ext uri="{FF2B5EF4-FFF2-40B4-BE49-F238E27FC236}">
                <a16:creationId xmlns:a16="http://schemas.microsoft.com/office/drawing/2014/main" id="{0996E7B4-BD6E-476D-AD6A-D5FDEA2185EA}"/>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13" name="TextBox 12">
            <a:extLst>
              <a:ext uri="{FF2B5EF4-FFF2-40B4-BE49-F238E27FC236}">
                <a16:creationId xmlns:a16="http://schemas.microsoft.com/office/drawing/2014/main" id="{335D18FE-5332-40DB-B255-9549D23CD033}"/>
              </a:ext>
            </a:extLst>
          </p:cNvPr>
          <p:cNvSpPr txBox="1"/>
          <p:nvPr/>
        </p:nvSpPr>
        <p:spPr>
          <a:xfrm>
            <a:off x="6343834" y="3500423"/>
            <a:ext cx="5009966" cy="1754326"/>
          </a:xfrm>
          <a:prstGeom prst="rect">
            <a:avLst/>
          </a:prstGeom>
          <a:noFill/>
        </p:spPr>
        <p:txBody>
          <a:bodyPr wrap="square">
            <a:spAutoFit/>
          </a:bodyPr>
          <a:lstStyle/>
          <a:p>
            <a:pPr algn="just"/>
            <a:r>
              <a:rPr lang="en-IN" dirty="0"/>
              <a:t>The red portion represents the padding added for data alignment and the green portion represents the struct members. In this case, x (int) is followed by z (double), which is larger in size as compared to x. Hence padding is added after x. Also, padding is needed at the end for data alignment.</a:t>
            </a:r>
          </a:p>
        </p:txBody>
      </p:sp>
      <p:pic>
        <p:nvPicPr>
          <p:cNvPr id="15" name="Picture 14" descr="A picture containing colorful, player, holding&#10;&#10;Description automatically generated">
            <a:extLst>
              <a:ext uri="{FF2B5EF4-FFF2-40B4-BE49-F238E27FC236}">
                <a16:creationId xmlns:a16="http://schemas.microsoft.com/office/drawing/2014/main" id="{A4E19FC2-A24F-4911-A027-AC1784EEB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305" y="1148456"/>
            <a:ext cx="4407024" cy="2262273"/>
          </a:xfrm>
          <a:prstGeom prst="rect">
            <a:avLst/>
          </a:prstGeom>
        </p:spPr>
      </p:pic>
    </p:spTree>
    <p:extLst>
      <p:ext uri="{BB962C8B-B14F-4D97-AF65-F5344CB8AC3E}">
        <p14:creationId xmlns:p14="http://schemas.microsoft.com/office/powerpoint/2010/main" val="28621957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D1198-1485-437D-B912-966DE605A34B}"/>
              </a:ext>
            </a:extLst>
          </p:cNvPr>
          <p:cNvSpPr>
            <a:spLocks noGrp="1"/>
          </p:cNvSpPr>
          <p:nvPr>
            <p:ph idx="1"/>
          </p:nvPr>
        </p:nvSpPr>
        <p:spPr>
          <a:xfrm>
            <a:off x="838200" y="488272"/>
            <a:ext cx="10515600" cy="5688691"/>
          </a:xfrm>
        </p:spPr>
        <p:txBody>
          <a:bodyPr>
            <a:normAutofit fontScale="77500" lnSpcReduction="20000"/>
          </a:bodyPr>
          <a:lstStyle/>
          <a:p>
            <a:pPr marL="0" indent="0">
              <a:buNone/>
            </a:pPr>
            <a:r>
              <a:rPr lang="en-IN" b="1" dirty="0"/>
              <a:t>Case 2:</a:t>
            </a:r>
          </a:p>
          <a:p>
            <a:pPr marL="457200" lvl="1" indent="0">
              <a:buNone/>
            </a:pPr>
            <a:r>
              <a:rPr lang="en-IN" dirty="0"/>
              <a:t>// C program to illustrate </a:t>
            </a:r>
          </a:p>
          <a:p>
            <a:pPr marL="457200" lvl="1" indent="0">
              <a:buNone/>
            </a:pPr>
            <a:r>
              <a:rPr lang="en-IN" dirty="0"/>
              <a:t>// size of struct </a:t>
            </a:r>
          </a:p>
          <a:p>
            <a:pPr marL="457200" lvl="1" indent="0">
              <a:buNone/>
            </a:pPr>
            <a:r>
              <a:rPr lang="en-IN" dirty="0"/>
              <a:t>#include &lt;</a:t>
            </a:r>
            <a:r>
              <a:rPr lang="en-IN" dirty="0" err="1"/>
              <a:t>stdio.h</a:t>
            </a:r>
            <a:r>
              <a:rPr lang="en-IN" dirty="0"/>
              <a:t>&gt; </a:t>
            </a:r>
          </a:p>
          <a:p>
            <a:pPr marL="457200" lvl="1" indent="0">
              <a:buNone/>
            </a:pPr>
            <a:r>
              <a:rPr lang="en-IN" dirty="0"/>
              <a:t>  int main() </a:t>
            </a:r>
          </a:p>
          <a:p>
            <a:pPr marL="457200" lvl="1" indent="0">
              <a:buNone/>
            </a:pPr>
            <a:r>
              <a:rPr lang="en-IN" dirty="0"/>
              <a:t>{ </a:t>
            </a:r>
          </a:p>
          <a:p>
            <a:pPr marL="457200" lvl="1" indent="0">
              <a:buNone/>
            </a:pPr>
            <a:r>
              <a:rPr lang="en-IN" dirty="0"/>
              <a:t>      struct B { </a:t>
            </a:r>
          </a:p>
          <a:p>
            <a:pPr marL="457200" lvl="1" indent="0">
              <a:buNone/>
            </a:pPr>
            <a:r>
              <a:rPr lang="en-IN" dirty="0"/>
              <a:t>        // </a:t>
            </a:r>
            <a:r>
              <a:rPr lang="en-IN" dirty="0" err="1"/>
              <a:t>sizeof</a:t>
            </a:r>
            <a:r>
              <a:rPr lang="en-IN" dirty="0"/>
              <a:t>(double) = 8 </a:t>
            </a:r>
          </a:p>
          <a:p>
            <a:pPr marL="457200" lvl="1" indent="0">
              <a:buNone/>
            </a:pPr>
            <a:r>
              <a:rPr lang="en-IN" dirty="0"/>
              <a:t>        double z; </a:t>
            </a:r>
          </a:p>
          <a:p>
            <a:pPr marL="457200" lvl="1" indent="0">
              <a:buNone/>
            </a:pPr>
            <a:r>
              <a:rPr lang="en-IN" dirty="0"/>
              <a:t>          // </a:t>
            </a:r>
            <a:r>
              <a:rPr lang="en-IN" dirty="0" err="1"/>
              <a:t>sizeof</a:t>
            </a:r>
            <a:r>
              <a:rPr lang="en-IN" dirty="0"/>
              <a:t>(int) = 4 </a:t>
            </a:r>
          </a:p>
          <a:p>
            <a:pPr marL="457200" lvl="1" indent="0">
              <a:buNone/>
            </a:pPr>
            <a:r>
              <a:rPr lang="en-IN" dirty="0"/>
              <a:t>        int x; </a:t>
            </a:r>
          </a:p>
          <a:p>
            <a:pPr marL="457200" lvl="1" indent="0">
              <a:buNone/>
            </a:pPr>
            <a:r>
              <a:rPr lang="en-IN" dirty="0"/>
              <a:t>          // </a:t>
            </a:r>
            <a:r>
              <a:rPr lang="en-IN" dirty="0" err="1"/>
              <a:t>sizeof</a:t>
            </a:r>
            <a:r>
              <a:rPr lang="en-IN" dirty="0"/>
              <a:t>(short int) = 2 </a:t>
            </a:r>
          </a:p>
          <a:p>
            <a:pPr marL="457200" lvl="1" indent="0">
              <a:buNone/>
            </a:pPr>
            <a:r>
              <a:rPr lang="en-IN" dirty="0"/>
              <a:t>        short int y; </a:t>
            </a:r>
          </a:p>
          <a:p>
            <a:pPr marL="457200" lvl="1" indent="0">
              <a:buNone/>
            </a:pPr>
            <a:r>
              <a:rPr lang="en-IN" dirty="0"/>
              <a:t>        // Padding of 2 bytes </a:t>
            </a:r>
          </a:p>
          <a:p>
            <a:pPr marL="457200" lvl="1" indent="0">
              <a:buNone/>
            </a:pPr>
            <a:r>
              <a:rPr lang="en-IN" dirty="0"/>
              <a:t>    }; </a:t>
            </a:r>
          </a:p>
          <a:p>
            <a:pPr marL="457200" lvl="1" indent="0">
              <a:buNone/>
            </a:pPr>
            <a:r>
              <a:rPr lang="en-IN" dirty="0"/>
              <a:t>      </a:t>
            </a:r>
            <a:r>
              <a:rPr lang="en-IN" dirty="0" err="1"/>
              <a:t>printf</a:t>
            </a:r>
            <a:r>
              <a:rPr lang="en-IN" dirty="0"/>
              <a:t>("Size of struct: %</a:t>
            </a:r>
            <a:r>
              <a:rPr lang="en-IN" dirty="0" err="1"/>
              <a:t>ld</a:t>
            </a:r>
            <a:r>
              <a:rPr lang="en-IN" dirty="0"/>
              <a:t>", </a:t>
            </a:r>
            <a:r>
              <a:rPr lang="en-IN" dirty="0" err="1"/>
              <a:t>sizeof</a:t>
            </a:r>
            <a:r>
              <a:rPr lang="en-IN" dirty="0"/>
              <a:t>(struct B)); </a:t>
            </a:r>
          </a:p>
          <a:p>
            <a:pPr marL="457200" lvl="1" indent="0">
              <a:buNone/>
            </a:pPr>
            <a:r>
              <a:rPr lang="en-IN" dirty="0"/>
              <a:t>      return 0; </a:t>
            </a:r>
          </a:p>
          <a:p>
            <a:pPr marL="457200" lvl="1" indent="0">
              <a:buNone/>
            </a:pPr>
            <a:r>
              <a:rPr lang="en-IN" dirty="0"/>
              <a:t>} </a:t>
            </a:r>
          </a:p>
          <a:p>
            <a:pPr marL="0" indent="0">
              <a:buNone/>
            </a:pPr>
            <a:r>
              <a:rPr lang="en-IN" b="1" dirty="0"/>
              <a:t>Output:</a:t>
            </a:r>
          </a:p>
          <a:p>
            <a:pPr marL="457200" lvl="1" indent="0">
              <a:buNone/>
            </a:pPr>
            <a:r>
              <a:rPr lang="en-IN" dirty="0"/>
              <a:t>Size of struct: 16</a:t>
            </a:r>
          </a:p>
        </p:txBody>
      </p:sp>
      <p:sp>
        <p:nvSpPr>
          <p:cNvPr id="4" name="Slide Number Placeholder 3">
            <a:extLst>
              <a:ext uri="{FF2B5EF4-FFF2-40B4-BE49-F238E27FC236}">
                <a16:creationId xmlns:a16="http://schemas.microsoft.com/office/drawing/2014/main" id="{7C3F02E3-F917-41DA-B944-DB7D046BB96A}"/>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6" name="TextBox 5">
            <a:extLst>
              <a:ext uri="{FF2B5EF4-FFF2-40B4-BE49-F238E27FC236}">
                <a16:creationId xmlns:a16="http://schemas.microsoft.com/office/drawing/2014/main" id="{7DF17B6A-6FAD-4BA3-86D4-846FEB00CE51}"/>
              </a:ext>
            </a:extLst>
          </p:cNvPr>
          <p:cNvSpPr txBox="1"/>
          <p:nvPr/>
        </p:nvSpPr>
        <p:spPr>
          <a:xfrm>
            <a:off x="6677488" y="2828835"/>
            <a:ext cx="4117760" cy="1200329"/>
          </a:xfrm>
          <a:prstGeom prst="rect">
            <a:avLst/>
          </a:prstGeom>
          <a:noFill/>
        </p:spPr>
        <p:txBody>
          <a:bodyPr wrap="square">
            <a:spAutoFit/>
          </a:bodyPr>
          <a:lstStyle/>
          <a:p>
            <a:pPr algn="just"/>
            <a:r>
              <a:rPr lang="en-IN" dirty="0"/>
              <a:t>In this case, the members of the structure are sorted in decreasing order of their sizes. Hence padding is required only at the end.</a:t>
            </a:r>
          </a:p>
        </p:txBody>
      </p:sp>
      <p:pic>
        <p:nvPicPr>
          <p:cNvPr id="8" name="Picture 7" descr="A picture containing player, clock&#10;&#10;Description automatically generated">
            <a:extLst>
              <a:ext uri="{FF2B5EF4-FFF2-40B4-BE49-F238E27FC236}">
                <a16:creationId xmlns:a16="http://schemas.microsoft.com/office/drawing/2014/main" id="{66804A66-0FED-4664-A558-C5E0EF83F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057" y="1468496"/>
            <a:ext cx="2857143" cy="1180952"/>
          </a:xfrm>
          <a:prstGeom prst="rect">
            <a:avLst/>
          </a:prstGeom>
        </p:spPr>
      </p:pic>
    </p:spTree>
    <p:extLst>
      <p:ext uri="{BB962C8B-B14F-4D97-AF65-F5344CB8AC3E}">
        <p14:creationId xmlns:p14="http://schemas.microsoft.com/office/powerpoint/2010/main" val="24491308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E32EC-C5AC-46A4-932E-F85967D19CAC}"/>
              </a:ext>
            </a:extLst>
          </p:cNvPr>
          <p:cNvSpPr>
            <a:spLocks noGrp="1"/>
          </p:cNvSpPr>
          <p:nvPr>
            <p:ph idx="1"/>
          </p:nvPr>
        </p:nvSpPr>
        <p:spPr>
          <a:xfrm>
            <a:off x="838200" y="532660"/>
            <a:ext cx="10515600" cy="5644303"/>
          </a:xfrm>
        </p:spPr>
        <p:txBody>
          <a:bodyPr>
            <a:normAutofit fontScale="77500" lnSpcReduction="20000"/>
          </a:bodyPr>
          <a:lstStyle/>
          <a:p>
            <a:pPr marL="0" indent="0">
              <a:buNone/>
            </a:pPr>
            <a:r>
              <a:rPr lang="en-IN" b="1"/>
              <a:t>Case 3:</a:t>
            </a:r>
          </a:p>
          <a:p>
            <a:pPr marL="457200" lvl="1" indent="0">
              <a:buNone/>
            </a:pPr>
            <a:r>
              <a:rPr lang="en-IN"/>
              <a:t>// C program to illustrate </a:t>
            </a:r>
          </a:p>
          <a:p>
            <a:pPr marL="457200" lvl="1" indent="0">
              <a:buNone/>
            </a:pPr>
            <a:r>
              <a:rPr lang="en-IN"/>
              <a:t>// size of struct </a:t>
            </a:r>
          </a:p>
          <a:p>
            <a:pPr marL="457200" lvl="1" indent="0">
              <a:buNone/>
            </a:pPr>
            <a:r>
              <a:rPr lang="en-IN"/>
              <a:t>#include &lt;stdio.h&gt; </a:t>
            </a:r>
          </a:p>
          <a:p>
            <a:pPr marL="457200" lvl="1" indent="0">
              <a:buNone/>
            </a:pPr>
            <a:r>
              <a:rPr lang="en-IN"/>
              <a:t>  int main() </a:t>
            </a:r>
          </a:p>
          <a:p>
            <a:pPr marL="457200" lvl="1" indent="0">
              <a:buNone/>
            </a:pPr>
            <a:r>
              <a:rPr lang="en-IN"/>
              <a:t>{ </a:t>
            </a:r>
          </a:p>
          <a:p>
            <a:pPr marL="457200" lvl="1" indent="0">
              <a:buNone/>
            </a:pPr>
            <a:r>
              <a:rPr lang="en-IN"/>
              <a:t>      struct C { </a:t>
            </a:r>
          </a:p>
          <a:p>
            <a:pPr marL="457200" lvl="1" indent="0">
              <a:buNone/>
            </a:pPr>
            <a:r>
              <a:rPr lang="en-IN"/>
              <a:t>        // sizeof(double) = 8 </a:t>
            </a:r>
          </a:p>
          <a:p>
            <a:pPr marL="457200" lvl="1" indent="0">
              <a:buNone/>
            </a:pPr>
            <a:r>
              <a:rPr lang="en-IN"/>
              <a:t>        double z; </a:t>
            </a:r>
          </a:p>
          <a:p>
            <a:pPr marL="457200" lvl="1" indent="0">
              <a:buNone/>
            </a:pPr>
            <a:r>
              <a:rPr lang="en-IN"/>
              <a:t>          // sizeof(short int) = 2 </a:t>
            </a:r>
          </a:p>
          <a:p>
            <a:pPr marL="457200" lvl="1" indent="0">
              <a:buNone/>
            </a:pPr>
            <a:r>
              <a:rPr lang="en-IN"/>
              <a:t>        short int y; </a:t>
            </a:r>
          </a:p>
          <a:p>
            <a:pPr marL="457200" lvl="1" indent="0">
              <a:buNone/>
            </a:pPr>
            <a:r>
              <a:rPr lang="en-IN"/>
              <a:t>        // Padding of 2 bytes </a:t>
            </a:r>
          </a:p>
          <a:p>
            <a:pPr marL="457200" lvl="1" indent="0">
              <a:buNone/>
            </a:pPr>
            <a:r>
              <a:rPr lang="en-IN"/>
              <a:t>          // sizeof(int) = 4 </a:t>
            </a:r>
          </a:p>
          <a:p>
            <a:pPr marL="457200" lvl="1" indent="0">
              <a:buNone/>
            </a:pPr>
            <a:r>
              <a:rPr lang="en-IN"/>
              <a:t>        int x; </a:t>
            </a:r>
          </a:p>
          <a:p>
            <a:pPr marL="457200" lvl="1" indent="0">
              <a:buNone/>
            </a:pPr>
            <a:r>
              <a:rPr lang="en-IN"/>
              <a:t>    }; </a:t>
            </a:r>
          </a:p>
          <a:p>
            <a:pPr marL="457200" lvl="1" indent="0">
              <a:buNone/>
            </a:pPr>
            <a:r>
              <a:rPr lang="en-IN"/>
              <a:t>      printf("Size of struct: %ld", sizeof(struct C)); </a:t>
            </a:r>
          </a:p>
          <a:p>
            <a:pPr marL="457200" lvl="1" indent="0">
              <a:buNone/>
            </a:pPr>
            <a:r>
              <a:rPr lang="en-IN"/>
              <a:t>      return 0; </a:t>
            </a:r>
          </a:p>
          <a:p>
            <a:pPr marL="457200" lvl="1" indent="0">
              <a:buNone/>
            </a:pPr>
            <a:r>
              <a:rPr lang="en-IN"/>
              <a:t>} </a:t>
            </a:r>
          </a:p>
          <a:p>
            <a:pPr marL="0" indent="0">
              <a:buNone/>
            </a:pPr>
            <a:r>
              <a:rPr lang="en-IN" b="1"/>
              <a:t>Output:</a:t>
            </a:r>
          </a:p>
          <a:p>
            <a:pPr marL="457200" lvl="1" indent="0">
              <a:buNone/>
            </a:pPr>
            <a:r>
              <a:rPr lang="en-IN"/>
              <a:t>Size of struct: 16</a:t>
            </a:r>
            <a:endParaRPr lang="en-IN" dirty="0"/>
          </a:p>
        </p:txBody>
      </p:sp>
      <p:sp>
        <p:nvSpPr>
          <p:cNvPr id="4" name="Slide Number Placeholder 3">
            <a:extLst>
              <a:ext uri="{FF2B5EF4-FFF2-40B4-BE49-F238E27FC236}">
                <a16:creationId xmlns:a16="http://schemas.microsoft.com/office/drawing/2014/main" id="{FD68C639-73F3-4DF1-BB5E-F1E8D3C68BAD}"/>
              </a:ext>
            </a:extLst>
          </p:cNvPr>
          <p:cNvSpPr>
            <a:spLocks noGrp="1"/>
          </p:cNvSpPr>
          <p:nvPr>
            <p:ph type="sldNum" sz="quarter" idx="12"/>
          </p:nvPr>
        </p:nvSpPr>
        <p:spPr/>
        <p:txBody>
          <a:bodyPr/>
          <a:lstStyle/>
          <a:p>
            <a:fld id="{BDCDBBEF-AA6C-4BA6-85B2-A17D7F280E38}" type="slidenum">
              <a:rPr lang="en-US" smtClean="0"/>
              <a:pPr/>
              <a:t>17</a:t>
            </a:fld>
            <a:endParaRPr lang="en-US"/>
          </a:p>
        </p:txBody>
      </p:sp>
      <p:sp>
        <p:nvSpPr>
          <p:cNvPr id="6" name="TextBox 5">
            <a:extLst>
              <a:ext uri="{FF2B5EF4-FFF2-40B4-BE49-F238E27FC236}">
                <a16:creationId xmlns:a16="http://schemas.microsoft.com/office/drawing/2014/main" id="{BE4DC004-DC07-42D1-B76D-2ED4CBDF4F26}"/>
              </a:ext>
            </a:extLst>
          </p:cNvPr>
          <p:cNvSpPr txBox="1"/>
          <p:nvPr/>
        </p:nvSpPr>
        <p:spPr>
          <a:xfrm>
            <a:off x="6784759" y="2756489"/>
            <a:ext cx="5058053" cy="2862322"/>
          </a:xfrm>
          <a:prstGeom prst="rect">
            <a:avLst/>
          </a:prstGeom>
          <a:noFill/>
        </p:spPr>
        <p:txBody>
          <a:bodyPr wrap="square">
            <a:spAutoFit/>
          </a:bodyPr>
          <a:lstStyle/>
          <a:p>
            <a:pPr algn="just"/>
            <a:r>
              <a:rPr lang="en-IN" dirty="0"/>
              <a:t>In this case, y (short int) is followed by x (int) and hence padding is required after y. No padding is needed at the end in this case for data alignment.</a:t>
            </a:r>
          </a:p>
          <a:p>
            <a:pPr algn="just"/>
            <a:endParaRPr lang="en-IN" dirty="0"/>
          </a:p>
          <a:p>
            <a:pPr algn="just"/>
            <a:r>
              <a:rPr lang="en-IN" b="0" i="0" dirty="0">
                <a:effectLst/>
                <a:latin typeface="Roboto" panose="02000000000000000000" pitchFamily="2" charset="0"/>
              </a:rPr>
              <a:t>C language doesn’t allow the compilers to reorder the struct members to reduce the amount of padding. In order to minimize the amount of padding, the struct members must be sorted in a descending order (similar to the case 2).</a:t>
            </a:r>
            <a:endParaRPr lang="en-IN" dirty="0"/>
          </a:p>
        </p:txBody>
      </p:sp>
      <p:pic>
        <p:nvPicPr>
          <p:cNvPr id="8" name="Picture 7">
            <a:extLst>
              <a:ext uri="{FF2B5EF4-FFF2-40B4-BE49-F238E27FC236}">
                <a16:creationId xmlns:a16="http://schemas.microsoft.com/office/drawing/2014/main" id="{6A87D1A3-EC7A-4B2E-AC11-FBF9DF99D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548" y="1358054"/>
            <a:ext cx="2857143" cy="1219048"/>
          </a:xfrm>
          <a:prstGeom prst="rect">
            <a:avLst/>
          </a:prstGeom>
        </p:spPr>
      </p:pic>
    </p:spTree>
    <p:extLst>
      <p:ext uri="{BB962C8B-B14F-4D97-AF65-F5344CB8AC3E}">
        <p14:creationId xmlns:p14="http://schemas.microsoft.com/office/powerpoint/2010/main" val="30986564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798B-037F-457F-8F5F-8B0B35065E5C}"/>
              </a:ext>
            </a:extLst>
          </p:cNvPr>
          <p:cNvSpPr>
            <a:spLocks noGrp="1"/>
          </p:cNvSpPr>
          <p:nvPr>
            <p:ph type="title"/>
          </p:nvPr>
        </p:nvSpPr>
        <p:spPr/>
        <p:txBody>
          <a:bodyPr/>
          <a:lstStyle/>
          <a:p>
            <a:r>
              <a:rPr lang="en-IN" b="1" dirty="0">
                <a:solidFill>
                  <a:srgbClr val="FF0000"/>
                </a:solidFill>
              </a:rPr>
              <a:t>Accessing Structure Members</a:t>
            </a:r>
          </a:p>
        </p:txBody>
      </p:sp>
      <p:sp>
        <p:nvSpPr>
          <p:cNvPr id="3" name="Content Placeholder 2">
            <a:extLst>
              <a:ext uri="{FF2B5EF4-FFF2-40B4-BE49-F238E27FC236}">
                <a16:creationId xmlns:a16="http://schemas.microsoft.com/office/drawing/2014/main" id="{1FBBB7DA-4B86-42E9-9083-325D7B7F1D40}"/>
              </a:ext>
            </a:extLst>
          </p:cNvPr>
          <p:cNvSpPr>
            <a:spLocks noGrp="1"/>
          </p:cNvSpPr>
          <p:nvPr>
            <p:ph idx="1"/>
          </p:nvPr>
        </p:nvSpPr>
        <p:spPr/>
        <p:txBody>
          <a:bodyPr>
            <a:normAutofit/>
          </a:bodyPr>
          <a:lstStyle/>
          <a:p>
            <a:r>
              <a:rPr lang="en-IN" dirty="0"/>
              <a:t>Structure members can be accessed and assigned values in a number of ways. </a:t>
            </a:r>
          </a:p>
          <a:p>
            <a:r>
              <a:rPr lang="en-IN" dirty="0"/>
              <a:t>Structure members have no meaning individually without the structure.</a:t>
            </a:r>
          </a:p>
          <a:p>
            <a:pPr fontAlgn="base">
              <a:spcAft>
                <a:spcPts val="0"/>
              </a:spcAft>
            </a:pPr>
            <a:r>
              <a:rPr lang="en-IN" dirty="0"/>
              <a:t> There are two types of operators used for accessing members of a structure.</a:t>
            </a:r>
          </a:p>
          <a:p>
            <a:pPr marL="342900" indent="-342900" fontAlgn="base">
              <a:spcAft>
                <a:spcPts val="0"/>
              </a:spcAft>
              <a:buFont typeface="+mj-lt"/>
              <a:buAutoNum type="arabicPeriod"/>
            </a:pPr>
            <a:r>
              <a:rPr lang="en-IN" dirty="0"/>
              <a:t>.  Member operator</a:t>
            </a:r>
          </a:p>
          <a:p>
            <a:pPr marL="342900" indent="-342900" fontAlgn="base">
              <a:spcAft>
                <a:spcPts val="0"/>
              </a:spcAft>
              <a:buFont typeface="+mj-lt"/>
              <a:buAutoNum type="arabicPeriod"/>
            </a:pPr>
            <a:r>
              <a:rPr lang="en-IN" dirty="0"/>
              <a:t> -&gt; -Structure pointer operator</a:t>
            </a:r>
          </a:p>
          <a:p>
            <a:endParaRPr lang="en-IN" dirty="0"/>
          </a:p>
        </p:txBody>
      </p:sp>
      <p:sp>
        <p:nvSpPr>
          <p:cNvPr id="4" name="Slide Number Placeholder 3">
            <a:extLst>
              <a:ext uri="{FF2B5EF4-FFF2-40B4-BE49-F238E27FC236}">
                <a16:creationId xmlns:a16="http://schemas.microsoft.com/office/drawing/2014/main" id="{588ABB3D-FE58-4B2A-BF82-E63B27D37935}"/>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752361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24699-6077-4E95-998A-C3EB72455FFD}"/>
              </a:ext>
            </a:extLst>
          </p:cNvPr>
          <p:cNvSpPr>
            <a:spLocks noGrp="1"/>
          </p:cNvSpPr>
          <p:nvPr>
            <p:ph idx="1"/>
          </p:nvPr>
        </p:nvSpPr>
        <p:spPr>
          <a:xfrm>
            <a:off x="838200" y="1358283"/>
            <a:ext cx="10515600" cy="4818680"/>
          </a:xfrm>
        </p:spPr>
        <p:txBody>
          <a:bodyPr>
            <a:normAutofit fontScale="70000" lnSpcReduction="20000"/>
          </a:bodyPr>
          <a:lstStyle/>
          <a:p>
            <a:pPr marL="0" indent="0">
              <a:buNone/>
            </a:pPr>
            <a:r>
              <a:rPr lang="en-IN" b="1" dirty="0"/>
              <a:t>Example:</a:t>
            </a:r>
          </a:p>
          <a:p>
            <a:pPr marL="457200" lvl="1" indent="0">
              <a:buNone/>
            </a:pPr>
            <a:r>
              <a:rPr lang="en-IN" dirty="0"/>
              <a:t>  #include&lt;stdio.h&gt; </a:t>
            </a:r>
          </a:p>
          <a:p>
            <a:pPr marL="457200" lvl="1" indent="0">
              <a:buNone/>
            </a:pPr>
            <a:r>
              <a:rPr lang="en-IN" dirty="0"/>
              <a:t>  struct Point </a:t>
            </a:r>
          </a:p>
          <a:p>
            <a:pPr marL="457200" lvl="1" indent="0">
              <a:buNone/>
            </a:pPr>
            <a:r>
              <a:rPr lang="en-IN" dirty="0"/>
              <a:t>{ </a:t>
            </a:r>
          </a:p>
          <a:p>
            <a:pPr marL="457200" lvl="1" indent="0">
              <a:buNone/>
            </a:pPr>
            <a:r>
              <a:rPr lang="en-IN" dirty="0"/>
              <a:t>   int x, y; </a:t>
            </a:r>
          </a:p>
          <a:p>
            <a:pPr marL="457200" lvl="1" indent="0">
              <a:buNone/>
            </a:pPr>
            <a:r>
              <a:rPr lang="en-IN" dirty="0"/>
              <a:t>};</a:t>
            </a:r>
          </a:p>
          <a:p>
            <a:pPr marL="457200" lvl="1" indent="0">
              <a:buNone/>
            </a:pPr>
            <a:r>
              <a:rPr lang="en-IN" dirty="0"/>
              <a:t>int main() </a:t>
            </a:r>
          </a:p>
          <a:p>
            <a:pPr marL="457200" lvl="1" indent="0">
              <a:buNone/>
            </a:pPr>
            <a:r>
              <a:rPr lang="en-IN" dirty="0"/>
              <a:t>{ </a:t>
            </a:r>
          </a:p>
          <a:p>
            <a:pPr marL="457200" lvl="1" indent="0">
              <a:buNone/>
            </a:pPr>
            <a:r>
              <a:rPr lang="en-IN" dirty="0"/>
              <a:t>   struct Point p1 = {0, 1}; </a:t>
            </a:r>
          </a:p>
          <a:p>
            <a:pPr marL="457200" lvl="1" indent="0">
              <a:buNone/>
            </a:pPr>
            <a:r>
              <a:rPr lang="en-IN" dirty="0"/>
              <a:t>  </a:t>
            </a:r>
          </a:p>
          <a:p>
            <a:pPr marL="457200" lvl="1" indent="0">
              <a:buNone/>
            </a:pPr>
            <a:r>
              <a:rPr lang="en-IN" dirty="0"/>
              <a:t>   // Accessing members of point p1 </a:t>
            </a:r>
          </a:p>
          <a:p>
            <a:pPr marL="457200" lvl="1" indent="0">
              <a:buNone/>
            </a:pPr>
            <a:r>
              <a:rPr lang="en-IN" dirty="0"/>
              <a:t>   p1.x = 20; </a:t>
            </a:r>
          </a:p>
          <a:p>
            <a:pPr marL="457200" lvl="1" indent="0">
              <a:buNone/>
            </a:pPr>
            <a:r>
              <a:rPr lang="en-IN" dirty="0"/>
              <a:t>   </a:t>
            </a:r>
            <a:r>
              <a:rPr lang="en-IN" dirty="0" err="1"/>
              <a:t>printf</a:t>
            </a:r>
            <a:r>
              <a:rPr lang="en-IN" dirty="0"/>
              <a:t> ("x = %d, y = %d", p1.x, p1.y); </a:t>
            </a:r>
          </a:p>
          <a:p>
            <a:pPr marL="457200" lvl="1" indent="0">
              <a:buNone/>
            </a:pPr>
            <a:r>
              <a:rPr lang="en-IN" dirty="0"/>
              <a:t>  </a:t>
            </a:r>
          </a:p>
          <a:p>
            <a:pPr marL="457200" lvl="1" indent="0">
              <a:buNone/>
            </a:pPr>
            <a:r>
              <a:rPr lang="en-IN" dirty="0"/>
              <a:t>   return 0; </a:t>
            </a:r>
          </a:p>
          <a:p>
            <a:pPr marL="457200" lvl="1" indent="0">
              <a:buNone/>
            </a:pPr>
            <a:r>
              <a:rPr lang="en-IN" dirty="0"/>
              <a:t>}</a:t>
            </a:r>
          </a:p>
          <a:p>
            <a:pPr marL="457200" lvl="1" indent="0">
              <a:buNone/>
            </a:pPr>
            <a:endParaRPr lang="en-IN" dirty="0"/>
          </a:p>
          <a:p>
            <a:pPr marL="0" indent="0">
              <a:buNone/>
            </a:pPr>
            <a:r>
              <a:rPr lang="en-IN" b="1" dirty="0"/>
              <a:t>Output:</a:t>
            </a:r>
          </a:p>
          <a:p>
            <a:pPr marL="457200" lvl="1" indent="0">
              <a:buNone/>
            </a:pPr>
            <a:r>
              <a:rPr lang="en-IN" dirty="0"/>
              <a:t>x = 20, y = 1 </a:t>
            </a:r>
          </a:p>
        </p:txBody>
      </p:sp>
      <p:sp>
        <p:nvSpPr>
          <p:cNvPr id="4" name="Slide Number Placeholder 3">
            <a:extLst>
              <a:ext uri="{FF2B5EF4-FFF2-40B4-BE49-F238E27FC236}">
                <a16:creationId xmlns:a16="http://schemas.microsoft.com/office/drawing/2014/main" id="{BB0B0DB0-3CBC-4699-B658-4FAD06EF6B93}"/>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7" name="TextBox 6">
            <a:extLst>
              <a:ext uri="{FF2B5EF4-FFF2-40B4-BE49-F238E27FC236}">
                <a16:creationId xmlns:a16="http://schemas.microsoft.com/office/drawing/2014/main" id="{AED82B1F-A0CB-4EA0-AFA3-7376F8E368E9}"/>
              </a:ext>
            </a:extLst>
          </p:cNvPr>
          <p:cNvSpPr txBox="1"/>
          <p:nvPr/>
        </p:nvSpPr>
        <p:spPr>
          <a:xfrm>
            <a:off x="838199" y="409455"/>
            <a:ext cx="10915835" cy="769441"/>
          </a:xfrm>
          <a:prstGeom prst="rect">
            <a:avLst/>
          </a:prstGeom>
          <a:noFill/>
        </p:spPr>
        <p:txBody>
          <a:bodyPr wrap="square">
            <a:spAutoFit/>
          </a:bodyPr>
          <a:lstStyle/>
          <a:p>
            <a:r>
              <a:rPr lang="en-IN" sz="4400" b="1" dirty="0">
                <a:solidFill>
                  <a:srgbClr val="FF0000"/>
                </a:solidFill>
                <a:latin typeface="+mj-lt"/>
                <a:ea typeface="+mj-ea"/>
                <a:cs typeface="+mj-cs"/>
              </a:rPr>
              <a:t>Accessing Structure Members by Dot Operator</a:t>
            </a:r>
          </a:p>
        </p:txBody>
      </p:sp>
    </p:spTree>
    <p:extLst>
      <p:ext uri="{BB962C8B-B14F-4D97-AF65-F5344CB8AC3E}">
        <p14:creationId xmlns:p14="http://schemas.microsoft.com/office/powerpoint/2010/main" val="29415270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97266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24699-6077-4E95-998A-C3EB72455FFD}"/>
              </a:ext>
            </a:extLst>
          </p:cNvPr>
          <p:cNvSpPr>
            <a:spLocks noGrp="1"/>
          </p:cNvSpPr>
          <p:nvPr>
            <p:ph idx="1"/>
          </p:nvPr>
        </p:nvSpPr>
        <p:spPr>
          <a:xfrm>
            <a:off x="838200" y="1856005"/>
            <a:ext cx="10515600" cy="4320958"/>
          </a:xfrm>
        </p:spPr>
        <p:txBody>
          <a:bodyPr>
            <a:normAutofit fontScale="70000" lnSpcReduction="20000"/>
          </a:bodyPr>
          <a:lstStyle/>
          <a:p>
            <a:pPr marL="0" indent="0">
              <a:buNone/>
            </a:pPr>
            <a:r>
              <a:rPr lang="en-IN" b="1" dirty="0"/>
              <a:t>Example:</a:t>
            </a:r>
          </a:p>
          <a:p>
            <a:pPr marL="457200" lvl="1" indent="0">
              <a:buNone/>
            </a:pPr>
            <a:r>
              <a:rPr lang="en-IN" dirty="0"/>
              <a:t>#include&lt;stdio.h&gt; </a:t>
            </a:r>
          </a:p>
          <a:p>
            <a:pPr marL="457200" lvl="1" indent="0">
              <a:buNone/>
            </a:pPr>
            <a:r>
              <a:rPr lang="en-IN" dirty="0"/>
              <a:t>  struct Point </a:t>
            </a:r>
          </a:p>
          <a:p>
            <a:pPr marL="457200" lvl="1" indent="0">
              <a:buNone/>
            </a:pPr>
            <a:r>
              <a:rPr lang="en-IN" dirty="0"/>
              <a:t>{ </a:t>
            </a:r>
          </a:p>
          <a:p>
            <a:pPr marL="457200" lvl="1" indent="0">
              <a:buNone/>
            </a:pPr>
            <a:r>
              <a:rPr lang="en-IN" dirty="0"/>
              <a:t>   int x, y; </a:t>
            </a:r>
          </a:p>
          <a:p>
            <a:pPr marL="457200" lvl="1" indent="0">
              <a:buNone/>
            </a:pPr>
            <a:r>
              <a:rPr lang="en-IN" dirty="0"/>
              <a:t>}; </a:t>
            </a:r>
          </a:p>
          <a:p>
            <a:pPr marL="457200" lvl="1" indent="0">
              <a:buNone/>
            </a:pPr>
            <a:r>
              <a:rPr lang="en-IN" dirty="0"/>
              <a:t>  int main() </a:t>
            </a:r>
          </a:p>
          <a:p>
            <a:pPr marL="457200" lvl="1" indent="0">
              <a:buNone/>
            </a:pPr>
            <a:r>
              <a:rPr lang="en-IN" dirty="0"/>
              <a:t>{ </a:t>
            </a:r>
          </a:p>
          <a:p>
            <a:pPr marL="457200" lvl="1" indent="0">
              <a:buNone/>
            </a:pPr>
            <a:r>
              <a:rPr lang="en-IN" dirty="0"/>
              <a:t>   struct Point p1 = {1, 2}; </a:t>
            </a:r>
          </a:p>
          <a:p>
            <a:pPr marL="457200" lvl="1" indent="0">
              <a:buNone/>
            </a:pPr>
            <a:r>
              <a:rPr lang="en-IN" dirty="0"/>
              <a:t>     // p2 is a pointer to structure p1 </a:t>
            </a:r>
          </a:p>
          <a:p>
            <a:pPr marL="457200" lvl="1" indent="0">
              <a:buNone/>
            </a:pPr>
            <a:r>
              <a:rPr lang="en-IN" dirty="0"/>
              <a:t>   struct Point *p2 = &amp;p1; </a:t>
            </a:r>
          </a:p>
          <a:p>
            <a:pPr marL="457200" lvl="1" indent="0">
              <a:buNone/>
            </a:pPr>
            <a:r>
              <a:rPr lang="en-IN" dirty="0"/>
              <a:t>     // Accessing structure members using structure pointer </a:t>
            </a:r>
          </a:p>
          <a:p>
            <a:pPr marL="457200" lvl="1" indent="0">
              <a:buNone/>
            </a:pPr>
            <a:r>
              <a:rPr lang="en-IN" dirty="0"/>
              <a:t>   </a:t>
            </a:r>
            <a:r>
              <a:rPr lang="en-IN" dirty="0" err="1"/>
              <a:t>printf</a:t>
            </a:r>
            <a:r>
              <a:rPr lang="en-IN" dirty="0"/>
              <a:t>("%d %d", p2-&gt;x, p2-&gt;y); </a:t>
            </a:r>
          </a:p>
          <a:p>
            <a:pPr marL="457200" lvl="1" indent="0">
              <a:buNone/>
            </a:pPr>
            <a:r>
              <a:rPr lang="en-IN" dirty="0"/>
              <a:t>   return 0; </a:t>
            </a:r>
          </a:p>
          <a:p>
            <a:pPr marL="457200" lvl="1" indent="0">
              <a:buNone/>
            </a:pPr>
            <a:r>
              <a:rPr lang="en-IN" dirty="0"/>
              <a:t>}</a:t>
            </a:r>
          </a:p>
          <a:p>
            <a:pPr marL="0" indent="0">
              <a:buNone/>
            </a:pPr>
            <a:r>
              <a:rPr lang="en-IN" b="1" dirty="0"/>
              <a:t>Output:</a:t>
            </a:r>
          </a:p>
          <a:p>
            <a:pPr marL="457200" lvl="1" indent="0">
              <a:buNone/>
            </a:pPr>
            <a:r>
              <a:rPr lang="en-IN" dirty="0"/>
              <a:t>1 2</a:t>
            </a:r>
          </a:p>
          <a:p>
            <a:pPr marL="457200" lvl="1" indent="0">
              <a:buNone/>
            </a:pPr>
            <a:endParaRPr lang="en-IN" dirty="0"/>
          </a:p>
        </p:txBody>
      </p:sp>
      <p:sp>
        <p:nvSpPr>
          <p:cNvPr id="4" name="Slide Number Placeholder 3">
            <a:extLst>
              <a:ext uri="{FF2B5EF4-FFF2-40B4-BE49-F238E27FC236}">
                <a16:creationId xmlns:a16="http://schemas.microsoft.com/office/drawing/2014/main" id="{BB0B0DB0-3CBC-4699-B658-4FAD06EF6B93}"/>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7" name="TextBox 6">
            <a:extLst>
              <a:ext uri="{FF2B5EF4-FFF2-40B4-BE49-F238E27FC236}">
                <a16:creationId xmlns:a16="http://schemas.microsoft.com/office/drawing/2014/main" id="{AED82B1F-A0CB-4EA0-AFA3-7376F8E368E9}"/>
              </a:ext>
            </a:extLst>
          </p:cNvPr>
          <p:cNvSpPr txBox="1"/>
          <p:nvPr/>
        </p:nvSpPr>
        <p:spPr>
          <a:xfrm>
            <a:off x="838199" y="409455"/>
            <a:ext cx="10915835" cy="1446550"/>
          </a:xfrm>
          <a:prstGeom prst="rect">
            <a:avLst/>
          </a:prstGeom>
          <a:noFill/>
        </p:spPr>
        <p:txBody>
          <a:bodyPr wrap="square">
            <a:spAutoFit/>
          </a:bodyPr>
          <a:lstStyle/>
          <a:p>
            <a:r>
              <a:rPr lang="en-IN" sz="4400" b="1" dirty="0">
                <a:solidFill>
                  <a:srgbClr val="FF0000"/>
                </a:solidFill>
                <a:latin typeface="+mj-lt"/>
                <a:ea typeface="+mj-ea"/>
                <a:cs typeface="+mj-cs"/>
              </a:rPr>
              <a:t>Accessing Structure Members by Structure pointer operator</a:t>
            </a:r>
          </a:p>
        </p:txBody>
      </p:sp>
    </p:spTree>
    <p:extLst>
      <p:ext uri="{BB962C8B-B14F-4D97-AF65-F5344CB8AC3E}">
        <p14:creationId xmlns:p14="http://schemas.microsoft.com/office/powerpoint/2010/main" val="10887639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DB5-224A-4DE2-9B99-43AF5EA6EC9F}"/>
              </a:ext>
            </a:extLst>
          </p:cNvPr>
          <p:cNvSpPr>
            <a:spLocks noGrp="1"/>
          </p:cNvSpPr>
          <p:nvPr>
            <p:ph type="title"/>
          </p:nvPr>
        </p:nvSpPr>
        <p:spPr/>
        <p:txBody>
          <a:bodyPr/>
          <a:lstStyle/>
          <a:p>
            <a:r>
              <a:rPr lang="en-IN" b="1" dirty="0">
                <a:solidFill>
                  <a:srgbClr val="FF0000"/>
                </a:solidFill>
              </a:rPr>
              <a:t>Union</a:t>
            </a:r>
          </a:p>
        </p:txBody>
      </p:sp>
      <p:sp>
        <p:nvSpPr>
          <p:cNvPr id="3" name="Content Placeholder 2">
            <a:extLst>
              <a:ext uri="{FF2B5EF4-FFF2-40B4-BE49-F238E27FC236}">
                <a16:creationId xmlns:a16="http://schemas.microsoft.com/office/drawing/2014/main" id="{F3582064-320D-4CA9-AD2A-077CC84C8A11}"/>
              </a:ext>
            </a:extLst>
          </p:cNvPr>
          <p:cNvSpPr>
            <a:spLocks noGrp="1"/>
          </p:cNvSpPr>
          <p:nvPr>
            <p:ph idx="1"/>
          </p:nvPr>
        </p:nvSpPr>
        <p:spPr/>
        <p:txBody>
          <a:bodyPr/>
          <a:lstStyle/>
          <a:p>
            <a:pPr algn="just"/>
            <a:r>
              <a:rPr lang="en-IN" b="0" i="0" dirty="0">
                <a:solidFill>
                  <a:srgbClr val="222222"/>
                </a:solidFill>
                <a:effectLst/>
                <a:latin typeface="Source Sans Pro" panose="020B0503030403020204" pitchFamily="34" charset="0"/>
              </a:rPr>
              <a:t>Like Structures, union is a user defined data type. </a:t>
            </a:r>
          </a:p>
          <a:p>
            <a:pPr algn="just"/>
            <a:r>
              <a:rPr lang="en-IN" b="0" i="0" dirty="0">
                <a:solidFill>
                  <a:srgbClr val="222222"/>
                </a:solidFill>
                <a:effectLst/>
                <a:latin typeface="Source Sans Pro" panose="020B0503030403020204" pitchFamily="34" charset="0"/>
              </a:rPr>
              <a:t>In union, all members share the same memory location.</a:t>
            </a:r>
            <a:endParaRPr lang="en-IN" dirty="0"/>
          </a:p>
        </p:txBody>
      </p:sp>
      <p:sp>
        <p:nvSpPr>
          <p:cNvPr id="4" name="Slide Number Placeholder 3">
            <a:extLst>
              <a:ext uri="{FF2B5EF4-FFF2-40B4-BE49-F238E27FC236}">
                <a16:creationId xmlns:a16="http://schemas.microsoft.com/office/drawing/2014/main" id="{1415CE07-BC75-46D5-93D2-5D2168CE6366}"/>
              </a:ext>
            </a:extLst>
          </p:cNvPr>
          <p:cNvSpPr>
            <a:spLocks noGrp="1"/>
          </p:cNvSpPr>
          <p:nvPr>
            <p:ph type="sldNum" sz="quarter" idx="12"/>
          </p:nvPr>
        </p:nvSpPr>
        <p:spPr/>
        <p:txBody>
          <a:bodyPr/>
          <a:lstStyle/>
          <a:p>
            <a:fld id="{BDCDBBEF-AA6C-4BA6-85B2-A17D7F280E38}" type="slidenum">
              <a:rPr lang="en-US" smtClean="0"/>
              <a:pPr/>
              <a:t>21</a:t>
            </a:fld>
            <a:endParaRPr lang="en-US"/>
          </a:p>
        </p:txBody>
      </p:sp>
      <p:pic>
        <p:nvPicPr>
          <p:cNvPr id="5" name="Picture 4">
            <a:extLst>
              <a:ext uri="{FF2B5EF4-FFF2-40B4-BE49-F238E27FC236}">
                <a16:creationId xmlns:a16="http://schemas.microsoft.com/office/drawing/2014/main" id="{94AB9206-4A2F-4B16-8901-6AFFB870048B}"/>
              </a:ext>
            </a:extLst>
          </p:cNvPr>
          <p:cNvPicPr>
            <a:picLocks noChangeAspect="1"/>
          </p:cNvPicPr>
          <p:nvPr/>
        </p:nvPicPr>
        <p:blipFill>
          <a:blip r:embed="rId2"/>
          <a:stretch>
            <a:fillRect/>
          </a:stretch>
        </p:blipFill>
        <p:spPr>
          <a:xfrm>
            <a:off x="2622502" y="2879120"/>
            <a:ext cx="6332738" cy="3166369"/>
          </a:xfrm>
          <a:prstGeom prst="rect">
            <a:avLst/>
          </a:prstGeom>
        </p:spPr>
      </p:pic>
    </p:spTree>
    <p:extLst>
      <p:ext uri="{BB962C8B-B14F-4D97-AF65-F5344CB8AC3E}">
        <p14:creationId xmlns:p14="http://schemas.microsoft.com/office/powerpoint/2010/main" val="29268364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00701-9DD7-4050-B9A3-28C088A9F4BA}"/>
              </a:ext>
            </a:extLst>
          </p:cNvPr>
          <p:cNvSpPr>
            <a:spLocks noGrp="1"/>
          </p:cNvSpPr>
          <p:nvPr>
            <p:ph idx="1"/>
          </p:nvPr>
        </p:nvSpPr>
        <p:spPr>
          <a:xfrm>
            <a:off x="838200" y="504825"/>
            <a:ext cx="10515600" cy="5672138"/>
          </a:xfrm>
        </p:spPr>
        <p:txBody>
          <a:bodyPr>
            <a:normAutofit fontScale="70000" lnSpcReduction="20000"/>
          </a:bodyPr>
          <a:lstStyle/>
          <a:p>
            <a:pPr marL="0" indent="0">
              <a:buNone/>
            </a:pPr>
            <a:r>
              <a:rPr lang="en-IN" b="1" dirty="0"/>
              <a:t>For example, In </a:t>
            </a:r>
            <a:r>
              <a:rPr lang="en-IN" dirty="0"/>
              <a:t>the following C program, both x and y share the same location. If we change x, we can see the changes being reflected in y.</a:t>
            </a:r>
          </a:p>
          <a:p>
            <a:pPr marL="0" indent="0">
              <a:buNone/>
            </a:pPr>
            <a:endParaRPr lang="en-IN" dirty="0"/>
          </a:p>
          <a:p>
            <a:pPr marL="457200" lvl="1" indent="0">
              <a:buNone/>
            </a:pPr>
            <a:r>
              <a:rPr lang="en-IN" dirty="0"/>
              <a:t>#include &lt;</a:t>
            </a:r>
            <a:r>
              <a:rPr lang="en-IN" dirty="0" err="1"/>
              <a:t>stdio.h</a:t>
            </a:r>
            <a:r>
              <a:rPr lang="en-IN" dirty="0"/>
              <a:t>&gt; </a:t>
            </a:r>
          </a:p>
          <a:p>
            <a:pPr marL="457200" lvl="1" indent="0">
              <a:buNone/>
            </a:pPr>
            <a:r>
              <a:rPr lang="en-IN" dirty="0"/>
              <a:t>  // Declaration of union is same as structures </a:t>
            </a:r>
          </a:p>
          <a:p>
            <a:pPr marL="457200" lvl="1" indent="0">
              <a:buNone/>
            </a:pPr>
            <a:r>
              <a:rPr lang="en-IN" dirty="0"/>
              <a:t>union test { </a:t>
            </a:r>
          </a:p>
          <a:p>
            <a:pPr marL="457200" lvl="1" indent="0">
              <a:buNone/>
            </a:pPr>
            <a:r>
              <a:rPr lang="en-IN" dirty="0"/>
              <a:t>    int x, y; </a:t>
            </a:r>
          </a:p>
          <a:p>
            <a:pPr marL="457200" lvl="1" indent="0">
              <a:buNone/>
            </a:pPr>
            <a:r>
              <a:rPr lang="en-IN" dirty="0"/>
              <a:t>}; </a:t>
            </a:r>
          </a:p>
          <a:p>
            <a:pPr marL="457200" lvl="1" indent="0">
              <a:buNone/>
            </a:pPr>
            <a:r>
              <a:rPr lang="en-IN" dirty="0"/>
              <a:t>  int main() </a:t>
            </a:r>
          </a:p>
          <a:p>
            <a:pPr marL="457200" lvl="1" indent="0">
              <a:buNone/>
            </a:pPr>
            <a:r>
              <a:rPr lang="en-IN" dirty="0"/>
              <a:t>{ </a:t>
            </a:r>
          </a:p>
          <a:p>
            <a:pPr marL="457200" lvl="1" indent="0">
              <a:buNone/>
            </a:pPr>
            <a:r>
              <a:rPr lang="en-IN" dirty="0"/>
              <a:t>    // A union variable t </a:t>
            </a:r>
          </a:p>
          <a:p>
            <a:pPr marL="457200" lvl="1" indent="0">
              <a:buNone/>
            </a:pPr>
            <a:r>
              <a:rPr lang="en-IN" dirty="0"/>
              <a:t>    union test t; </a:t>
            </a:r>
          </a:p>
          <a:p>
            <a:pPr marL="457200" lvl="1" indent="0">
              <a:buNone/>
            </a:pPr>
            <a:r>
              <a:rPr lang="en-IN" dirty="0"/>
              <a:t>      </a:t>
            </a:r>
            <a:r>
              <a:rPr lang="en-IN" dirty="0" err="1"/>
              <a:t>t.x</a:t>
            </a:r>
            <a:r>
              <a:rPr lang="en-IN" dirty="0"/>
              <a:t> = 2; // </a:t>
            </a:r>
            <a:r>
              <a:rPr lang="en-IN" dirty="0" err="1"/>
              <a:t>t.y</a:t>
            </a:r>
            <a:r>
              <a:rPr lang="en-IN" dirty="0"/>
              <a:t> also gets value 2 </a:t>
            </a:r>
          </a:p>
          <a:p>
            <a:pPr marL="457200" lvl="1" indent="0">
              <a:buNone/>
            </a:pPr>
            <a:r>
              <a:rPr lang="en-IN" dirty="0"/>
              <a:t>    </a:t>
            </a:r>
            <a:r>
              <a:rPr lang="en-IN" dirty="0" err="1"/>
              <a:t>printf</a:t>
            </a:r>
            <a:r>
              <a:rPr lang="en-IN" dirty="0"/>
              <a:t>("After making x = 2:\n x = %d, y = %d\n\n", </a:t>
            </a:r>
          </a:p>
          <a:p>
            <a:pPr marL="457200" lvl="1" indent="0">
              <a:buNone/>
            </a:pPr>
            <a:r>
              <a:rPr lang="en-IN" dirty="0"/>
              <a:t>           </a:t>
            </a:r>
            <a:r>
              <a:rPr lang="en-IN" dirty="0" err="1"/>
              <a:t>t.x</a:t>
            </a:r>
            <a:r>
              <a:rPr lang="en-IN" dirty="0"/>
              <a:t>, </a:t>
            </a:r>
            <a:r>
              <a:rPr lang="en-IN" dirty="0" err="1"/>
              <a:t>t.y</a:t>
            </a:r>
            <a:r>
              <a:rPr lang="en-IN" dirty="0"/>
              <a:t>); </a:t>
            </a:r>
          </a:p>
          <a:p>
            <a:pPr marL="457200" lvl="1" indent="0">
              <a:buNone/>
            </a:pPr>
            <a:r>
              <a:rPr lang="en-IN" dirty="0"/>
              <a:t>  </a:t>
            </a:r>
          </a:p>
          <a:p>
            <a:pPr marL="457200" lvl="1" indent="0">
              <a:buNone/>
            </a:pPr>
            <a:r>
              <a:rPr lang="en-IN" dirty="0"/>
              <a:t>    </a:t>
            </a:r>
            <a:r>
              <a:rPr lang="en-IN" dirty="0" err="1"/>
              <a:t>t.y</a:t>
            </a:r>
            <a:r>
              <a:rPr lang="en-IN" dirty="0"/>
              <a:t> = 10; // </a:t>
            </a:r>
            <a:r>
              <a:rPr lang="en-IN" dirty="0" err="1"/>
              <a:t>t.x</a:t>
            </a:r>
            <a:r>
              <a:rPr lang="en-IN" dirty="0"/>
              <a:t> is also updated to 10 </a:t>
            </a:r>
          </a:p>
          <a:p>
            <a:pPr marL="457200" lvl="1" indent="0">
              <a:buNone/>
            </a:pPr>
            <a:r>
              <a:rPr lang="en-IN" dirty="0"/>
              <a:t>    </a:t>
            </a:r>
            <a:r>
              <a:rPr lang="en-IN" dirty="0" err="1"/>
              <a:t>printf</a:t>
            </a:r>
            <a:r>
              <a:rPr lang="en-IN" dirty="0"/>
              <a:t>("After making y = 10:\n x = %d, y = %d\n\n", </a:t>
            </a:r>
          </a:p>
          <a:p>
            <a:pPr marL="457200" lvl="1" indent="0">
              <a:buNone/>
            </a:pPr>
            <a:r>
              <a:rPr lang="en-IN" dirty="0"/>
              <a:t>           </a:t>
            </a:r>
            <a:r>
              <a:rPr lang="en-IN" dirty="0" err="1"/>
              <a:t>t.x</a:t>
            </a:r>
            <a:r>
              <a:rPr lang="en-IN" dirty="0"/>
              <a:t>, </a:t>
            </a:r>
            <a:r>
              <a:rPr lang="en-IN" dirty="0" err="1"/>
              <a:t>t.y</a:t>
            </a:r>
            <a:r>
              <a:rPr lang="en-IN" dirty="0"/>
              <a:t>); </a:t>
            </a:r>
          </a:p>
          <a:p>
            <a:pPr marL="457200" lvl="1" indent="0">
              <a:buNone/>
            </a:pPr>
            <a:r>
              <a:rPr lang="en-IN" dirty="0"/>
              <a:t>    return 0; </a:t>
            </a:r>
          </a:p>
          <a:p>
            <a:pPr marL="457200" lvl="1" indent="0">
              <a:buNone/>
            </a:pPr>
            <a:r>
              <a:rPr lang="en-IN" dirty="0"/>
              <a:t>} </a:t>
            </a:r>
          </a:p>
        </p:txBody>
      </p:sp>
      <p:sp>
        <p:nvSpPr>
          <p:cNvPr id="4" name="Slide Number Placeholder 3">
            <a:extLst>
              <a:ext uri="{FF2B5EF4-FFF2-40B4-BE49-F238E27FC236}">
                <a16:creationId xmlns:a16="http://schemas.microsoft.com/office/drawing/2014/main" id="{8CA87368-98AF-4297-BA4A-84DE8D8A4701}"/>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3509435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55CD3-DC8C-459E-8F67-BEFCBED00B13}"/>
              </a:ext>
            </a:extLst>
          </p:cNvPr>
          <p:cNvSpPr>
            <a:spLocks noGrp="1"/>
          </p:cNvSpPr>
          <p:nvPr>
            <p:ph idx="1"/>
          </p:nvPr>
        </p:nvSpPr>
        <p:spPr>
          <a:xfrm>
            <a:off x="838200" y="230819"/>
            <a:ext cx="10515600" cy="5946144"/>
          </a:xfrm>
        </p:spPr>
        <p:txBody>
          <a:bodyPr/>
          <a:lstStyle/>
          <a:p>
            <a:pPr marL="0" indent="0" algn="just">
              <a:buNone/>
            </a:pPr>
            <a:endParaRPr lang="en-IN" b="1" dirty="0"/>
          </a:p>
          <a:p>
            <a:pPr marL="0" indent="0" algn="just">
              <a:buNone/>
            </a:pPr>
            <a:r>
              <a:rPr lang="en-IN" b="1" dirty="0"/>
              <a:t>Output:</a:t>
            </a:r>
          </a:p>
          <a:p>
            <a:pPr marL="457200" lvl="1" indent="0" algn="just">
              <a:buNone/>
            </a:pPr>
            <a:r>
              <a:rPr lang="en-IN" dirty="0"/>
              <a:t>After making x = 2:</a:t>
            </a:r>
          </a:p>
          <a:p>
            <a:pPr marL="457200" lvl="1" indent="0" algn="just">
              <a:buNone/>
            </a:pPr>
            <a:r>
              <a:rPr lang="en-IN" dirty="0"/>
              <a:t> x = 2, y = 2</a:t>
            </a:r>
          </a:p>
          <a:p>
            <a:pPr marL="457200" lvl="1" indent="0" algn="just">
              <a:buNone/>
            </a:pPr>
            <a:endParaRPr lang="en-IN" dirty="0"/>
          </a:p>
          <a:p>
            <a:pPr marL="457200" lvl="1" indent="0" algn="just">
              <a:buNone/>
            </a:pPr>
            <a:r>
              <a:rPr lang="en-IN" dirty="0"/>
              <a:t>After making y = 10:</a:t>
            </a:r>
          </a:p>
          <a:p>
            <a:pPr marL="457200" lvl="1" indent="0" algn="just">
              <a:buNone/>
            </a:pPr>
            <a:r>
              <a:rPr lang="en-IN" dirty="0"/>
              <a:t> x = 10, y = 10</a:t>
            </a:r>
          </a:p>
          <a:p>
            <a:pPr marL="457200" lvl="1" indent="0" algn="just">
              <a:buNone/>
            </a:pPr>
            <a:endParaRPr lang="en-IN" dirty="0"/>
          </a:p>
          <a:p>
            <a:pPr algn="just"/>
            <a:r>
              <a:rPr lang="en-IN" b="0" i="0" dirty="0">
                <a:solidFill>
                  <a:srgbClr val="000000"/>
                </a:solidFill>
                <a:effectLst/>
                <a:latin typeface="Arial" panose="020B0604020202020204" pitchFamily="34" charset="0"/>
              </a:rPr>
              <a:t>To access any member of a union, we use the </a:t>
            </a:r>
            <a:r>
              <a:rPr lang="en-IN" b="1" i="0" dirty="0">
                <a:solidFill>
                  <a:srgbClr val="000000"/>
                </a:solidFill>
                <a:effectLst/>
                <a:latin typeface="Arial" panose="020B0604020202020204" pitchFamily="34" charset="0"/>
              </a:rPr>
              <a:t>member access operator (.)</a:t>
            </a:r>
            <a:r>
              <a:rPr lang="en-IN" b="0" i="0" dirty="0">
                <a:solidFill>
                  <a:srgbClr val="000000"/>
                </a:solidFill>
                <a:effectLst/>
                <a:latin typeface="Arial" panose="020B0604020202020204" pitchFamily="34" charset="0"/>
              </a:rPr>
              <a:t>. </a:t>
            </a:r>
          </a:p>
          <a:p>
            <a:pPr algn="just"/>
            <a:r>
              <a:rPr lang="en-IN" b="0" i="0" dirty="0">
                <a:solidFill>
                  <a:srgbClr val="000000"/>
                </a:solidFill>
                <a:effectLst/>
                <a:latin typeface="Arial" panose="020B0604020202020204" pitchFamily="34" charset="0"/>
              </a:rPr>
              <a:t>The member access operator is coded as a period between the union variable name and the union member that we wish to access.</a:t>
            </a:r>
            <a:endParaRPr lang="en-IN" dirty="0"/>
          </a:p>
        </p:txBody>
      </p:sp>
      <p:sp>
        <p:nvSpPr>
          <p:cNvPr id="4" name="Slide Number Placeholder 3">
            <a:extLst>
              <a:ext uri="{FF2B5EF4-FFF2-40B4-BE49-F238E27FC236}">
                <a16:creationId xmlns:a16="http://schemas.microsoft.com/office/drawing/2014/main" id="{B90813E3-7392-454A-A64C-7B3E15861E31}"/>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8681501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2BBD-7A55-4D50-81BF-B057C841D375}"/>
              </a:ext>
            </a:extLst>
          </p:cNvPr>
          <p:cNvSpPr>
            <a:spLocks noGrp="1"/>
          </p:cNvSpPr>
          <p:nvPr>
            <p:ph type="title"/>
          </p:nvPr>
        </p:nvSpPr>
        <p:spPr/>
        <p:txBody>
          <a:bodyPr>
            <a:normAutofit/>
          </a:bodyPr>
          <a:lstStyle/>
          <a:p>
            <a:pPr marL="0" marR="0" lvl="0" indent="0" defTabSz="914400" rtl="0" eaLnBrk="1" fontAlgn="auto" latinLnBrk="0" hangingPunct="1">
              <a:lnSpc>
                <a:spcPct val="100000"/>
              </a:lnSpc>
              <a:spcBef>
                <a:spcPts val="0"/>
              </a:spcBef>
              <a:spcAft>
                <a:spcPts val="0"/>
              </a:spcAft>
              <a:tabLst/>
              <a:defRPr/>
            </a:pPr>
            <a:r>
              <a:rPr kumimoji="0" lang="en-IN" sz="4400" b="1" i="0" u="none" strike="noStrike" kern="1200" cap="none" spc="0" normalizeH="0" baseline="0" noProof="0" dirty="0">
                <a:ln>
                  <a:noFill/>
                </a:ln>
                <a:solidFill>
                  <a:srgbClr val="FF0000"/>
                </a:solidFill>
                <a:effectLst/>
                <a:uLnTx/>
                <a:uFillTx/>
                <a:latin typeface="Calibri Light"/>
                <a:ea typeface="+mn-ea"/>
                <a:cs typeface="+mn-cs"/>
              </a:rPr>
              <a:t>Structure Vs Union</a:t>
            </a:r>
            <a:endParaRPr lang="en-IN" dirty="0"/>
          </a:p>
        </p:txBody>
      </p:sp>
      <p:sp>
        <p:nvSpPr>
          <p:cNvPr id="4" name="Slide Number Placeholder 3">
            <a:extLst>
              <a:ext uri="{FF2B5EF4-FFF2-40B4-BE49-F238E27FC236}">
                <a16:creationId xmlns:a16="http://schemas.microsoft.com/office/drawing/2014/main" id="{7E1549FD-B88A-4110-AB19-D6A8E99A80B6}"/>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9" name="Picture 8">
            <a:extLst>
              <a:ext uri="{FF2B5EF4-FFF2-40B4-BE49-F238E27FC236}">
                <a16:creationId xmlns:a16="http://schemas.microsoft.com/office/drawing/2014/main" id="{1439E1F5-3151-476B-9B06-694BF16D10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9192" y="1438183"/>
            <a:ext cx="10449018" cy="4820574"/>
          </a:xfrm>
          <a:prstGeom prst="rect">
            <a:avLst/>
          </a:prstGeom>
          <a:noFill/>
          <a:ln>
            <a:noFill/>
          </a:ln>
        </p:spPr>
      </p:pic>
    </p:spTree>
    <p:extLst>
      <p:ext uri="{BB962C8B-B14F-4D97-AF65-F5344CB8AC3E}">
        <p14:creationId xmlns:p14="http://schemas.microsoft.com/office/powerpoint/2010/main" val="6829542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1DB5-224A-4DE2-9B99-43AF5EA6EC9F}"/>
              </a:ext>
            </a:extLst>
          </p:cNvPr>
          <p:cNvSpPr>
            <a:spLocks noGrp="1"/>
          </p:cNvSpPr>
          <p:nvPr>
            <p:ph type="title"/>
          </p:nvPr>
        </p:nvSpPr>
        <p:spPr/>
        <p:txBody>
          <a:bodyPr/>
          <a:lstStyle/>
          <a:p>
            <a:r>
              <a:rPr lang="en-IN" b="1" dirty="0">
                <a:solidFill>
                  <a:srgbClr val="FF0000"/>
                </a:solidFill>
              </a:rPr>
              <a:t>Uses of C Structure</a:t>
            </a:r>
          </a:p>
        </p:txBody>
      </p:sp>
      <p:sp>
        <p:nvSpPr>
          <p:cNvPr id="3" name="Content Placeholder 2">
            <a:extLst>
              <a:ext uri="{FF2B5EF4-FFF2-40B4-BE49-F238E27FC236}">
                <a16:creationId xmlns:a16="http://schemas.microsoft.com/office/drawing/2014/main" id="{F3582064-320D-4CA9-AD2A-077CC84C8A11}"/>
              </a:ext>
            </a:extLst>
          </p:cNvPr>
          <p:cNvSpPr>
            <a:spLocks noGrp="1"/>
          </p:cNvSpPr>
          <p:nvPr>
            <p:ph idx="1"/>
          </p:nvPr>
        </p:nvSpPr>
        <p:spPr/>
        <p:txBody>
          <a:bodyPr/>
          <a:lstStyle/>
          <a:p>
            <a:pPr algn="just"/>
            <a:r>
              <a:rPr lang="en-IN" dirty="0"/>
              <a:t>C Structures can be used to store huge data. Structures act as a database.</a:t>
            </a:r>
          </a:p>
          <a:p>
            <a:pPr algn="just"/>
            <a:r>
              <a:rPr lang="en-IN" dirty="0"/>
              <a:t>C Structures can be used to send data to the printer.</a:t>
            </a:r>
          </a:p>
          <a:p>
            <a:pPr algn="just"/>
            <a:r>
              <a:rPr lang="en-IN" dirty="0"/>
              <a:t>C Structures can interact with keyboard and mouse to store the data.</a:t>
            </a:r>
          </a:p>
          <a:p>
            <a:pPr algn="just"/>
            <a:r>
              <a:rPr lang="en-IN" dirty="0"/>
              <a:t>C Structures can be used in drawing and floppy formatting.</a:t>
            </a:r>
          </a:p>
          <a:p>
            <a:pPr algn="just"/>
            <a:r>
              <a:rPr lang="en-IN" dirty="0"/>
              <a:t>C Structures can be used to clear output screen contents.</a:t>
            </a:r>
          </a:p>
          <a:p>
            <a:pPr algn="just"/>
            <a:r>
              <a:rPr lang="en-IN" dirty="0"/>
              <a:t>C Structures can be used to check computer’s memory size etc.</a:t>
            </a:r>
          </a:p>
          <a:p>
            <a:pPr algn="just"/>
            <a:endParaRPr lang="en-IN" dirty="0"/>
          </a:p>
        </p:txBody>
      </p:sp>
      <p:sp>
        <p:nvSpPr>
          <p:cNvPr id="4" name="Slide Number Placeholder 3">
            <a:extLst>
              <a:ext uri="{FF2B5EF4-FFF2-40B4-BE49-F238E27FC236}">
                <a16:creationId xmlns:a16="http://schemas.microsoft.com/office/drawing/2014/main" id="{1415CE07-BC75-46D5-93D2-5D2168CE63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915496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26</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096401429"/>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19855"/>
            <a:ext cx="10515600" cy="1325563"/>
          </a:xfrm>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748749" y="867728"/>
            <a:ext cx="11138451" cy="4713922"/>
          </a:xfrm>
        </p:spPr>
        <p:txBody>
          <a:bodyPr>
            <a:normAutofit fontScale="92500" lnSpcReduction="20000"/>
          </a:bodyPr>
          <a:lstStyle/>
          <a:p>
            <a:pPr marL="0" lvl="0" indent="0" algn="just">
              <a:spcBef>
                <a:spcPts val="1200"/>
              </a:spcBef>
              <a:spcAft>
                <a:spcPts val="0"/>
              </a:spcAft>
              <a:buNone/>
            </a:pPr>
            <a:r>
              <a:rPr lang="en-US" sz="1800" b="1" dirty="0"/>
              <a:t>Q1 </a:t>
            </a:r>
            <a:r>
              <a:rPr lang="en-IN" sz="1800" b="1" dirty="0"/>
              <a:t>What will be the output of the C program?</a:t>
            </a:r>
          </a:p>
          <a:p>
            <a:pPr marL="0" lvl="0" indent="0" algn="just">
              <a:spcBef>
                <a:spcPts val="1200"/>
              </a:spcBef>
              <a:spcAft>
                <a:spcPts val="0"/>
              </a:spcAft>
              <a:buNone/>
            </a:pPr>
            <a:r>
              <a:rPr lang="en-IN" sz="1800" dirty="0"/>
              <a:t>#include&lt;stdio.h&gt;</a:t>
            </a:r>
          </a:p>
          <a:p>
            <a:pPr marL="0" lvl="0" indent="0" algn="just">
              <a:spcBef>
                <a:spcPts val="1200"/>
              </a:spcBef>
              <a:spcAft>
                <a:spcPts val="0"/>
              </a:spcAft>
              <a:buNone/>
            </a:pPr>
            <a:r>
              <a:rPr lang="en-IN" sz="1800" dirty="0"/>
              <a:t>int main()</a:t>
            </a:r>
          </a:p>
          <a:p>
            <a:pPr marL="0" lvl="0" indent="0" algn="just">
              <a:spcBef>
                <a:spcPts val="1200"/>
              </a:spcBef>
              <a:spcAft>
                <a:spcPts val="0"/>
              </a:spcAft>
              <a:buNone/>
            </a:pPr>
            <a:r>
              <a:rPr lang="en-IN" sz="1800" dirty="0"/>
              <a:t>{</a:t>
            </a:r>
          </a:p>
          <a:p>
            <a:pPr marL="0" lvl="0" indent="0" algn="just">
              <a:spcBef>
                <a:spcPts val="1200"/>
              </a:spcBef>
              <a:spcAft>
                <a:spcPts val="0"/>
              </a:spcAft>
              <a:buNone/>
            </a:pPr>
            <a:r>
              <a:rPr lang="en-IN" sz="1800" dirty="0"/>
              <a:t>	struct leader</a:t>
            </a:r>
          </a:p>
          <a:p>
            <a:pPr marL="0" lvl="0" indent="0" algn="just">
              <a:spcBef>
                <a:spcPts val="1200"/>
              </a:spcBef>
              <a:spcAft>
                <a:spcPts val="0"/>
              </a:spcAft>
              <a:buNone/>
            </a:pPr>
            <a:r>
              <a:rPr lang="en-IN" sz="1800" dirty="0"/>
              <a:t>	{</a:t>
            </a:r>
          </a:p>
          <a:p>
            <a:pPr marL="0" lvl="0" indent="0" algn="just">
              <a:spcBef>
                <a:spcPts val="1200"/>
              </a:spcBef>
              <a:spcAft>
                <a:spcPts val="0"/>
              </a:spcAft>
              <a:buNone/>
            </a:pPr>
            <a:r>
              <a:rPr lang="en-IN" sz="1800" dirty="0"/>
              <a:t>	char *lead;</a:t>
            </a:r>
          </a:p>
          <a:p>
            <a:pPr marL="0" lvl="0" indent="0" algn="just">
              <a:spcBef>
                <a:spcPts val="1200"/>
              </a:spcBef>
              <a:spcAft>
                <a:spcPts val="0"/>
              </a:spcAft>
              <a:buNone/>
            </a:pPr>
            <a:r>
              <a:rPr lang="en-IN" sz="1800" dirty="0"/>
              <a:t>	int born;</a:t>
            </a:r>
          </a:p>
          <a:p>
            <a:pPr marL="0" lvl="0" indent="0" algn="just">
              <a:spcBef>
                <a:spcPts val="1200"/>
              </a:spcBef>
              <a:spcAft>
                <a:spcPts val="0"/>
              </a:spcAft>
              <a:buNone/>
            </a:pPr>
            <a:r>
              <a:rPr lang="en-IN" sz="1800" dirty="0"/>
              <a:t>	};</a:t>
            </a:r>
          </a:p>
          <a:p>
            <a:pPr marL="0" lvl="0" indent="0" algn="just">
              <a:spcBef>
                <a:spcPts val="1200"/>
              </a:spcBef>
              <a:spcAft>
                <a:spcPts val="0"/>
              </a:spcAft>
              <a:buNone/>
            </a:pPr>
            <a:r>
              <a:rPr lang="en-IN" sz="1800" dirty="0"/>
              <a:t>	struct leader l1 = {"</a:t>
            </a:r>
            <a:r>
              <a:rPr lang="en-IN" sz="1800" dirty="0" err="1"/>
              <a:t>AbdulKalam</a:t>
            </a:r>
            <a:r>
              <a:rPr lang="en-IN" sz="1800" dirty="0"/>
              <a:t>", 1931};</a:t>
            </a:r>
          </a:p>
          <a:p>
            <a:pPr marL="0" lvl="0" indent="0" algn="just">
              <a:spcBef>
                <a:spcPts val="1200"/>
              </a:spcBef>
              <a:spcAft>
                <a:spcPts val="0"/>
              </a:spcAft>
              <a:buNone/>
            </a:pPr>
            <a:r>
              <a:rPr lang="en-IN" sz="1800" dirty="0"/>
              <a:t>	struct leader l2 = l1;</a:t>
            </a:r>
          </a:p>
          <a:p>
            <a:pPr marL="0" lvl="0" indent="0" algn="just">
              <a:spcBef>
                <a:spcPts val="1200"/>
              </a:spcBef>
              <a:spcAft>
                <a:spcPts val="0"/>
              </a:spcAft>
              <a:buNone/>
            </a:pPr>
            <a:r>
              <a:rPr lang="en-IN" sz="1800" dirty="0"/>
              <a:t>	</a:t>
            </a:r>
            <a:r>
              <a:rPr lang="en-IN" sz="1800" dirty="0" err="1"/>
              <a:t>printf</a:t>
            </a:r>
            <a:r>
              <a:rPr lang="en-IN" sz="1800" dirty="0"/>
              <a:t>("%s %d", l2.lead, l1.born);</a:t>
            </a:r>
          </a:p>
          <a:p>
            <a:pPr marL="0" lvl="0" indent="0" algn="just">
              <a:spcBef>
                <a:spcPts val="1200"/>
              </a:spcBef>
              <a:spcAft>
                <a:spcPts val="0"/>
              </a:spcAft>
              <a:buNone/>
            </a:pPr>
            <a:endParaRPr lang="en-IN" sz="1800" dirty="0"/>
          </a:p>
          <a:p>
            <a:pPr marL="0" indent="0" algn="just">
              <a:spcBef>
                <a:spcPts val="1200"/>
              </a:spcBef>
              <a:buNone/>
            </a:pPr>
            <a:r>
              <a:rPr lang="en-US" sz="1800" b="1" dirty="0">
                <a:solidFill>
                  <a:srgbClr val="000000"/>
                </a:solidFill>
                <a:effectLst/>
                <a:latin typeface="Calibri" panose="020F0502020204030204" pitchFamily="34" charset="0"/>
                <a:ea typeface="Times New Roman" panose="02020603050405020304" pitchFamily="18" charset="0"/>
              </a:rPr>
              <a:t>Ans: </a:t>
            </a:r>
            <a:r>
              <a:rPr lang="en-US" sz="1800" dirty="0" err="1">
                <a:solidFill>
                  <a:srgbClr val="000000"/>
                </a:solidFill>
                <a:effectLst/>
                <a:latin typeface="Calibri" panose="020F0502020204030204" pitchFamily="34" charset="0"/>
                <a:ea typeface="Times New Roman" panose="02020603050405020304" pitchFamily="18" charset="0"/>
              </a:rPr>
              <a:t>AbdulKalam</a:t>
            </a:r>
            <a:r>
              <a:rPr lang="en-US" sz="1800" dirty="0">
                <a:solidFill>
                  <a:srgbClr val="000000"/>
                </a:solidFill>
                <a:effectLst/>
                <a:latin typeface="Calibri" panose="020F0502020204030204" pitchFamily="34" charset="0"/>
                <a:ea typeface="Times New Roman" panose="02020603050405020304" pitchFamily="18" charset="0"/>
              </a:rPr>
              <a:t> 1931</a:t>
            </a:r>
            <a:endParaRPr lang="en-IN" sz="1800" dirty="0">
              <a:effectLst/>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endParaRPr lang="en-IN" sz="1800" b="1" dirty="0"/>
          </a:p>
          <a:p>
            <a:pPr marL="0" lvl="0" indent="0" algn="just">
              <a:spcBef>
                <a:spcPts val="120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27</a:t>
            </a:fld>
            <a:endParaRPr lang="en-US" dirty="0"/>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E531B-8C26-49B8-9053-761B6E59610B}"/>
              </a:ext>
            </a:extLst>
          </p:cNvPr>
          <p:cNvSpPr>
            <a:spLocks noGrp="1"/>
          </p:cNvSpPr>
          <p:nvPr>
            <p:ph idx="1"/>
          </p:nvPr>
        </p:nvSpPr>
        <p:spPr>
          <a:xfrm>
            <a:off x="838200" y="400050"/>
            <a:ext cx="10515600" cy="5776913"/>
          </a:xfrm>
        </p:spPr>
        <p:txBody>
          <a:bodyPr>
            <a:normAutofit fontScale="85000" lnSpcReduction="20000"/>
          </a:bodyPr>
          <a:lstStyle/>
          <a:p>
            <a:pPr marL="0" indent="0" algn="just">
              <a:buNone/>
            </a:pPr>
            <a:r>
              <a:rPr lang="en-IN" sz="1800" b="1" dirty="0"/>
              <a:t>Q2. What will be the output of the C program?</a:t>
            </a:r>
          </a:p>
          <a:p>
            <a:pPr marL="0" indent="0" algn="just">
              <a:buNone/>
            </a:pPr>
            <a:r>
              <a:rPr lang="en-IN" sz="1800" b="1" dirty="0"/>
              <a:t> </a:t>
            </a:r>
            <a:r>
              <a:rPr lang="en-IN" sz="1800" dirty="0"/>
              <a:t>void main()</a:t>
            </a:r>
          </a:p>
          <a:p>
            <a:pPr marL="0" indent="0" algn="just">
              <a:buNone/>
            </a:pPr>
            <a:r>
              <a:rPr lang="en-IN" sz="1800" dirty="0"/>
              <a:t>  {</a:t>
            </a:r>
          </a:p>
          <a:p>
            <a:pPr marL="0" indent="0" algn="just">
              <a:buNone/>
            </a:pPr>
            <a:r>
              <a:rPr lang="en-IN" sz="1800" dirty="0"/>
              <a:t>  struct bitfields {</a:t>
            </a:r>
          </a:p>
          <a:p>
            <a:pPr marL="0" indent="0" algn="just">
              <a:buNone/>
            </a:pPr>
            <a:r>
              <a:rPr lang="en-IN" sz="1800" dirty="0"/>
              <a:t>  int bits_1: 2;</a:t>
            </a:r>
          </a:p>
          <a:p>
            <a:pPr marL="0" indent="0" algn="just">
              <a:buNone/>
            </a:pPr>
            <a:r>
              <a:rPr lang="en-IN" sz="1800" dirty="0"/>
              <a:t>  int bits_2: 9;</a:t>
            </a:r>
          </a:p>
          <a:p>
            <a:pPr marL="0" indent="0" algn="just">
              <a:buNone/>
            </a:pPr>
            <a:r>
              <a:rPr lang="en-IN" sz="1800" dirty="0"/>
              <a:t>  int bits_3: 6;</a:t>
            </a:r>
          </a:p>
          <a:p>
            <a:pPr marL="0" indent="0" algn="just">
              <a:buNone/>
            </a:pPr>
            <a:r>
              <a:rPr lang="en-IN" sz="1800" dirty="0"/>
              <a:t>  int bits_4: 1;</a:t>
            </a:r>
          </a:p>
          <a:p>
            <a:pPr marL="0" indent="0" algn="just">
              <a:buNone/>
            </a:pPr>
            <a:r>
              <a:rPr lang="en-IN" sz="1800" dirty="0"/>
              <a:t>  }bit;</a:t>
            </a:r>
          </a:p>
          <a:p>
            <a:pPr marL="0" indent="0" algn="just">
              <a:buNone/>
            </a:pPr>
            <a:r>
              <a:rPr lang="en-IN" sz="1800" dirty="0"/>
              <a:t>  </a:t>
            </a:r>
            <a:r>
              <a:rPr lang="en-IN" sz="1800" dirty="0" err="1"/>
              <a:t>printf</a:t>
            </a:r>
            <a:r>
              <a:rPr lang="en-IN" sz="1800" dirty="0"/>
              <a:t>("%d", </a:t>
            </a:r>
            <a:r>
              <a:rPr lang="en-IN" sz="1800" dirty="0" err="1"/>
              <a:t>sizeof</a:t>
            </a:r>
            <a:r>
              <a:rPr lang="en-IN" sz="1800" dirty="0"/>
              <a:t>(bit));</a:t>
            </a:r>
          </a:p>
          <a:p>
            <a:pPr marL="0" indent="0" algn="just">
              <a:buNone/>
            </a:pPr>
            <a:r>
              <a:rPr lang="en-IN" sz="1800" dirty="0"/>
              <a:t>  }</a:t>
            </a:r>
          </a:p>
          <a:p>
            <a:pPr marL="0" indent="0" algn="just">
              <a:buNone/>
            </a:pPr>
            <a:r>
              <a:rPr lang="en-IN" sz="1800" b="1" dirty="0"/>
              <a:t>Ans:</a:t>
            </a:r>
            <a:r>
              <a:rPr lang="en-IN" sz="1800" dirty="0"/>
              <a:t> 3</a:t>
            </a:r>
          </a:p>
          <a:p>
            <a:pPr marL="0" indent="0" algn="just">
              <a:buNone/>
            </a:pPr>
            <a:endParaRPr lang="en-IN" sz="1800" dirty="0"/>
          </a:p>
          <a:p>
            <a:pPr marL="0" indent="0" algn="just">
              <a:spcAft>
                <a:spcPts val="0"/>
              </a:spcAft>
              <a:buNone/>
            </a:pPr>
            <a:r>
              <a:rPr lang="en-US" sz="1800" b="1" dirty="0"/>
              <a:t>Q3. </a:t>
            </a:r>
            <a:r>
              <a:rPr lang="en-IN" sz="1800" b="1" dirty="0"/>
              <a:t>What are the similarities between structure and union?</a:t>
            </a:r>
          </a:p>
          <a:p>
            <a:pPr marL="0" indent="0" algn="just">
              <a:spcAft>
                <a:spcPts val="0"/>
              </a:spcAft>
              <a:buNone/>
            </a:pPr>
            <a:r>
              <a:rPr lang="en-IN" sz="1800" b="1" dirty="0"/>
              <a:t>Ans:</a:t>
            </a:r>
            <a:r>
              <a:rPr lang="en-IN" sz="1800" dirty="0"/>
              <a:t> Both are user-defined data types used to store data of different types as a single unit. Their members can be objects of any type, including other structures and unions or arrays. A member can also consist of a bit field. Both structures and unions support only assignment = and </a:t>
            </a:r>
            <a:r>
              <a:rPr lang="en-IN" sz="1800" dirty="0" err="1"/>
              <a:t>sizeof</a:t>
            </a:r>
            <a:r>
              <a:rPr lang="en-IN" sz="1800" dirty="0"/>
              <a:t> operators. The two structures or unions in the assignment must have the same members and member types.</a:t>
            </a:r>
          </a:p>
          <a:p>
            <a:pPr marL="0" indent="0" algn="just">
              <a:spcAft>
                <a:spcPts val="0"/>
              </a:spcAft>
              <a:buNone/>
            </a:pPr>
            <a:r>
              <a:rPr lang="en-IN" sz="1800" dirty="0"/>
              <a:t>A structure or a union can be passed by value to functions and returned by value by functions. The argument must have the same type as the function parameter. A structure or union is passed by value just like a scalar variable as a corresponding parameter.</a:t>
            </a:r>
          </a:p>
          <a:p>
            <a:pPr marL="0" indent="0" algn="just">
              <a:spcAft>
                <a:spcPts val="0"/>
              </a:spcAft>
              <a:buNone/>
            </a:pPr>
            <a:r>
              <a:rPr lang="en-IN" sz="1800" dirty="0"/>
              <a:t>‘.’ operator is used for accessing members.</a:t>
            </a:r>
          </a:p>
          <a:p>
            <a:pPr marL="0" indent="0" algn="just">
              <a:buNone/>
            </a:pPr>
            <a:endParaRPr lang="en-IN" sz="1800" dirty="0"/>
          </a:p>
        </p:txBody>
      </p:sp>
      <p:sp>
        <p:nvSpPr>
          <p:cNvPr id="4" name="Slide Number Placeholder 3">
            <a:extLst>
              <a:ext uri="{FF2B5EF4-FFF2-40B4-BE49-F238E27FC236}">
                <a16:creationId xmlns:a16="http://schemas.microsoft.com/office/drawing/2014/main" id="{E295F3F5-7C6A-4122-A2F1-1B6E564EE8CF}"/>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val="35768014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E531B-8C26-49B8-9053-761B6E59610B}"/>
              </a:ext>
            </a:extLst>
          </p:cNvPr>
          <p:cNvSpPr>
            <a:spLocks noGrp="1"/>
          </p:cNvSpPr>
          <p:nvPr>
            <p:ph idx="1"/>
          </p:nvPr>
        </p:nvSpPr>
        <p:spPr>
          <a:xfrm>
            <a:off x="838200" y="400050"/>
            <a:ext cx="10515600" cy="5776913"/>
          </a:xfrm>
        </p:spPr>
        <p:txBody>
          <a:bodyPr>
            <a:normAutofit/>
          </a:bodyPr>
          <a:lstStyle/>
          <a:p>
            <a:pPr marL="0" indent="0" algn="just">
              <a:buNone/>
            </a:pPr>
            <a:r>
              <a:rPr lang="en-IN" sz="1800" b="1" dirty="0"/>
              <a:t>Q4.</a:t>
            </a:r>
            <a:r>
              <a:rPr lang="en-US" sz="1800" b="1" dirty="0">
                <a:solidFill>
                  <a:srgbClr val="000000"/>
                </a:solidFill>
                <a:effectLst/>
                <a:latin typeface="Calibri" panose="020F0502020204030204" pitchFamily="34" charset="0"/>
                <a:ea typeface="Times New Roman" panose="02020603050405020304" pitchFamily="18" charset="0"/>
              </a:rPr>
              <a:t> Write a program to Store Information in Structure and Display it?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p>
        </p:txBody>
      </p:sp>
      <p:sp>
        <p:nvSpPr>
          <p:cNvPr id="4" name="Slide Number Placeholder 3">
            <a:extLst>
              <a:ext uri="{FF2B5EF4-FFF2-40B4-BE49-F238E27FC236}">
                <a16:creationId xmlns:a16="http://schemas.microsoft.com/office/drawing/2014/main" id="{E295F3F5-7C6A-4122-A2F1-1B6E564EE8CF}"/>
              </a:ext>
            </a:extLst>
          </p:cNvPr>
          <p:cNvSpPr>
            <a:spLocks noGrp="1"/>
          </p:cNvSpPr>
          <p:nvPr>
            <p:ph type="sldNum" sz="quarter" idx="12"/>
          </p:nvPr>
        </p:nvSpPr>
        <p:spPr/>
        <p:txBody>
          <a:bodyPr/>
          <a:lstStyle/>
          <a:p>
            <a:fld id="{BDCDBBEF-AA6C-4BA6-85B2-A17D7F280E38}" type="slidenum">
              <a:rPr lang="en-US" smtClean="0"/>
              <a:pPr/>
              <a:t>29</a:t>
            </a:fld>
            <a:endParaRPr lang="en-US"/>
          </a:p>
        </p:txBody>
      </p:sp>
      <p:graphicFrame>
        <p:nvGraphicFramePr>
          <p:cNvPr id="2" name="Table 4">
            <a:extLst>
              <a:ext uri="{FF2B5EF4-FFF2-40B4-BE49-F238E27FC236}">
                <a16:creationId xmlns:a16="http://schemas.microsoft.com/office/drawing/2014/main" id="{10BB580C-1FA0-478C-96EA-0B3C53F19E73}"/>
              </a:ext>
            </a:extLst>
          </p:cNvPr>
          <p:cNvGraphicFramePr>
            <a:graphicFrameLocks noGrp="1"/>
          </p:cNvGraphicFramePr>
          <p:nvPr>
            <p:extLst>
              <p:ext uri="{D42A27DB-BD31-4B8C-83A1-F6EECF244321}">
                <p14:modId xmlns:p14="http://schemas.microsoft.com/office/powerpoint/2010/main" val="1305781844"/>
              </p:ext>
            </p:extLst>
          </p:nvPr>
        </p:nvGraphicFramePr>
        <p:xfrm>
          <a:off x="838199" y="719666"/>
          <a:ext cx="9681840" cy="5029200"/>
        </p:xfrm>
        <a:graphic>
          <a:graphicData uri="http://schemas.openxmlformats.org/drawingml/2006/table">
            <a:tbl>
              <a:tblPr firstRow="1" bandRow="1">
                <a:tableStyleId>{5C22544A-7EE6-4342-B048-85BDC9FD1C3A}</a:tableStyleId>
              </a:tblPr>
              <a:tblGrid>
                <a:gridCol w="4840920">
                  <a:extLst>
                    <a:ext uri="{9D8B030D-6E8A-4147-A177-3AD203B41FA5}">
                      <a16:colId xmlns:a16="http://schemas.microsoft.com/office/drawing/2014/main" val="194961187"/>
                    </a:ext>
                  </a:extLst>
                </a:gridCol>
                <a:gridCol w="4840920">
                  <a:extLst>
                    <a:ext uri="{9D8B030D-6E8A-4147-A177-3AD203B41FA5}">
                      <a16:colId xmlns:a16="http://schemas.microsoft.com/office/drawing/2014/main" val="3290470418"/>
                    </a:ext>
                  </a:extLst>
                </a:gridCol>
              </a:tblGrid>
              <a:tr h="370840">
                <a:tc>
                  <a:txBody>
                    <a:bodyPr/>
                    <a:lstStyle/>
                    <a:p>
                      <a:pPr marL="0" indent="0" algn="just">
                        <a:buNone/>
                      </a:pPr>
                      <a:r>
                        <a:rPr lang="en-IN" sz="1800" dirty="0"/>
                        <a:t>#include &lt;</a:t>
                      </a:r>
                      <a:r>
                        <a:rPr lang="en-IN" sz="1800" dirty="0" err="1"/>
                        <a:t>stdio.h</a:t>
                      </a:r>
                      <a:r>
                        <a:rPr lang="en-IN" sz="1800" dirty="0"/>
                        <a:t>&gt;</a:t>
                      </a:r>
                    </a:p>
                    <a:p>
                      <a:pPr marL="0" indent="0" algn="just">
                        <a:buNone/>
                      </a:pPr>
                      <a:r>
                        <a:rPr lang="en-IN" sz="1800" dirty="0"/>
                        <a:t>struct student {</a:t>
                      </a:r>
                    </a:p>
                    <a:p>
                      <a:pPr marL="0" indent="0" algn="just">
                        <a:buNone/>
                      </a:pPr>
                      <a:r>
                        <a:rPr lang="en-IN" sz="1800" dirty="0"/>
                        <a:t>    char </a:t>
                      </a:r>
                      <a:r>
                        <a:rPr lang="en-IN" sz="1800" dirty="0" err="1"/>
                        <a:t>firstName</a:t>
                      </a:r>
                      <a:r>
                        <a:rPr lang="en-IN" sz="1800" dirty="0"/>
                        <a:t>[50];</a:t>
                      </a:r>
                    </a:p>
                    <a:p>
                      <a:pPr marL="0" indent="0" algn="just">
                        <a:buNone/>
                      </a:pPr>
                      <a:r>
                        <a:rPr lang="en-IN" sz="1800" dirty="0"/>
                        <a:t>    int roll;</a:t>
                      </a:r>
                    </a:p>
                    <a:p>
                      <a:pPr marL="0" indent="0" algn="just">
                        <a:buNone/>
                      </a:pPr>
                      <a:r>
                        <a:rPr lang="en-IN" sz="1800" dirty="0"/>
                        <a:t>    float marks;</a:t>
                      </a:r>
                    </a:p>
                    <a:p>
                      <a:pPr marL="0" indent="0" algn="just">
                        <a:buNone/>
                      </a:pPr>
                      <a:r>
                        <a:rPr lang="en-IN" sz="1800" dirty="0"/>
                        <a:t>} s[10];</a:t>
                      </a:r>
                    </a:p>
                    <a:p>
                      <a:pPr marL="0" indent="0" algn="just">
                        <a:buNone/>
                      </a:pPr>
                      <a:endParaRPr lang="en-IN" sz="1800" dirty="0"/>
                    </a:p>
                    <a:p>
                      <a:pPr marL="0" indent="0" algn="just">
                        <a:buNone/>
                      </a:pPr>
                      <a:r>
                        <a:rPr lang="en-IN" sz="1800" dirty="0"/>
                        <a:t>int main() {</a:t>
                      </a:r>
                    </a:p>
                    <a:p>
                      <a:pPr marL="0" indent="0" algn="just">
                        <a:buNone/>
                      </a:pPr>
                      <a:r>
                        <a:rPr lang="en-IN" sz="1800" dirty="0"/>
                        <a:t>    int </a:t>
                      </a:r>
                      <a:r>
                        <a:rPr lang="en-IN" sz="1800" dirty="0" err="1"/>
                        <a:t>i</a:t>
                      </a:r>
                      <a:r>
                        <a:rPr lang="en-IN" sz="1800" dirty="0"/>
                        <a:t>;</a:t>
                      </a:r>
                    </a:p>
                    <a:p>
                      <a:pPr marL="0" indent="0" algn="just">
                        <a:buNone/>
                      </a:pPr>
                      <a:r>
                        <a:rPr lang="en-IN" sz="1800" dirty="0"/>
                        <a:t>    </a:t>
                      </a:r>
                      <a:r>
                        <a:rPr lang="en-IN" sz="1800" dirty="0" err="1"/>
                        <a:t>printf</a:t>
                      </a:r>
                      <a:r>
                        <a:rPr lang="en-IN" sz="1800" dirty="0"/>
                        <a:t>("Enter information of students:\n");</a:t>
                      </a:r>
                    </a:p>
                    <a:p>
                      <a:pPr marL="0" indent="0" algn="just">
                        <a:buNone/>
                      </a:pPr>
                      <a:endParaRPr lang="en-IN" sz="1800" dirty="0"/>
                    </a:p>
                    <a:p>
                      <a:pPr marL="0" indent="0" algn="just">
                        <a:buNone/>
                      </a:pPr>
                      <a:r>
                        <a:rPr lang="en-IN" sz="1800" dirty="0"/>
                        <a:t>    // storing information</a:t>
                      </a:r>
                    </a:p>
                    <a:p>
                      <a:pPr marL="0" indent="0" algn="just">
                        <a:buNone/>
                      </a:pPr>
                      <a:r>
                        <a:rPr lang="en-IN" sz="1800" dirty="0"/>
                        <a:t>    for (</a:t>
                      </a:r>
                      <a:r>
                        <a:rPr lang="en-IN" sz="1800" dirty="0" err="1"/>
                        <a:t>i</a:t>
                      </a:r>
                      <a:r>
                        <a:rPr lang="en-IN" sz="1800" dirty="0"/>
                        <a:t> = 0; </a:t>
                      </a:r>
                      <a:r>
                        <a:rPr lang="en-IN" sz="1800" dirty="0" err="1"/>
                        <a:t>i</a:t>
                      </a:r>
                      <a:r>
                        <a:rPr lang="en-IN" sz="1800" dirty="0"/>
                        <a:t> &lt; 5; ++</a:t>
                      </a:r>
                      <a:r>
                        <a:rPr lang="en-IN" sz="1800" dirty="0" err="1"/>
                        <a:t>i</a:t>
                      </a:r>
                      <a:r>
                        <a:rPr lang="en-IN" sz="1800" dirty="0"/>
                        <a:t>) {</a:t>
                      </a:r>
                    </a:p>
                    <a:p>
                      <a:pPr marL="0" indent="0" algn="just">
                        <a:buNone/>
                      </a:pPr>
                      <a:r>
                        <a:rPr lang="en-IN" sz="1800" dirty="0"/>
                        <a:t>        s[</a:t>
                      </a:r>
                      <a:r>
                        <a:rPr lang="en-IN" sz="1800" dirty="0" err="1"/>
                        <a:t>i</a:t>
                      </a:r>
                      <a:r>
                        <a:rPr lang="en-IN" sz="1800" dirty="0"/>
                        <a:t>].roll = </a:t>
                      </a:r>
                      <a:r>
                        <a:rPr lang="en-IN" sz="1800" dirty="0" err="1"/>
                        <a:t>i</a:t>
                      </a:r>
                      <a:r>
                        <a:rPr lang="en-IN" sz="1800" dirty="0"/>
                        <a:t> + 1;</a:t>
                      </a:r>
                    </a:p>
                    <a:p>
                      <a:pPr marL="0" indent="0" algn="just">
                        <a:buNone/>
                      </a:pPr>
                      <a:r>
                        <a:rPr lang="en-IN" sz="1800" dirty="0"/>
                        <a:t>        </a:t>
                      </a:r>
                      <a:r>
                        <a:rPr lang="en-IN" sz="1800" dirty="0" err="1"/>
                        <a:t>printf</a:t>
                      </a:r>
                      <a:r>
                        <a:rPr lang="en-IN" sz="1800" dirty="0"/>
                        <a:t>("\</a:t>
                      </a:r>
                      <a:r>
                        <a:rPr lang="en-IN" sz="1800" dirty="0" err="1"/>
                        <a:t>nFor</a:t>
                      </a:r>
                      <a:r>
                        <a:rPr lang="en-IN" sz="1800" dirty="0"/>
                        <a:t> roll </a:t>
                      </a:r>
                      <a:r>
                        <a:rPr lang="en-IN" sz="1800" dirty="0" err="1"/>
                        <a:t>number%d</a:t>
                      </a:r>
                      <a:r>
                        <a:rPr lang="en-IN" sz="1800" dirty="0"/>
                        <a:t>,\n", s[</a:t>
                      </a:r>
                      <a:r>
                        <a:rPr lang="en-IN" sz="1800" dirty="0" err="1"/>
                        <a:t>i</a:t>
                      </a:r>
                      <a:r>
                        <a:rPr lang="en-IN" sz="1800" dirty="0"/>
                        <a:t>].roll);</a:t>
                      </a:r>
                    </a:p>
                    <a:p>
                      <a:pPr marL="0" indent="0" algn="just">
                        <a:buNone/>
                      </a:pPr>
                      <a:r>
                        <a:rPr lang="en-IN" sz="1800" dirty="0"/>
                        <a:t>        </a:t>
                      </a:r>
                      <a:r>
                        <a:rPr lang="en-IN" sz="1800" dirty="0" err="1"/>
                        <a:t>printf</a:t>
                      </a:r>
                      <a:r>
                        <a:rPr lang="en-IN" sz="1800" dirty="0"/>
                        <a:t>("Enter first name: ");</a:t>
                      </a:r>
                    </a:p>
                    <a:p>
                      <a:pPr marL="0" indent="0" algn="just">
                        <a:buNone/>
                      </a:pPr>
                      <a:r>
                        <a:rPr lang="en-IN" sz="1800" dirty="0"/>
                        <a:t>        </a:t>
                      </a:r>
                      <a:endParaRPr lang="en-IN" dirty="0"/>
                    </a:p>
                  </a:txBody>
                  <a:tcPr>
                    <a:solidFill>
                      <a:schemeClr val="tx1"/>
                    </a:solidFill>
                  </a:tcPr>
                </a:tc>
                <a:tc>
                  <a:txBody>
                    <a:bodyPr/>
                    <a:lstStyle/>
                    <a:p>
                      <a:pPr marL="0" indent="0" algn="just">
                        <a:buNone/>
                      </a:pPr>
                      <a:r>
                        <a:rPr lang="en-IN" sz="1800" dirty="0" err="1"/>
                        <a:t>scanf</a:t>
                      </a:r>
                      <a:r>
                        <a:rPr lang="en-IN" sz="1800" dirty="0"/>
                        <a:t>("%s", s[</a:t>
                      </a:r>
                      <a:r>
                        <a:rPr lang="en-IN" sz="1800" dirty="0" err="1"/>
                        <a:t>i</a:t>
                      </a:r>
                      <a:r>
                        <a:rPr lang="en-IN" sz="1800" dirty="0"/>
                        <a:t>].</a:t>
                      </a:r>
                      <a:r>
                        <a:rPr lang="en-IN" sz="1800" dirty="0" err="1"/>
                        <a:t>firstName</a:t>
                      </a:r>
                      <a:r>
                        <a:rPr lang="en-IN" sz="1800" dirty="0"/>
                        <a:t>);</a:t>
                      </a:r>
                    </a:p>
                    <a:p>
                      <a:pPr marL="0" indent="0" algn="just">
                        <a:buNone/>
                      </a:pPr>
                      <a:r>
                        <a:rPr lang="en-IN" sz="1800" dirty="0"/>
                        <a:t>        </a:t>
                      </a:r>
                      <a:r>
                        <a:rPr lang="en-IN" sz="1800" dirty="0" err="1"/>
                        <a:t>printf</a:t>
                      </a:r>
                      <a:r>
                        <a:rPr lang="en-IN" sz="1800" dirty="0"/>
                        <a:t>("Enter marks: ");</a:t>
                      </a:r>
                    </a:p>
                    <a:p>
                      <a:pPr marL="0" indent="0" algn="just">
                        <a:buNone/>
                      </a:pPr>
                      <a:r>
                        <a:rPr lang="en-IN" sz="1800" dirty="0"/>
                        <a:t>        </a:t>
                      </a:r>
                      <a:r>
                        <a:rPr lang="en-IN" sz="1800" dirty="0" err="1"/>
                        <a:t>scanf</a:t>
                      </a:r>
                      <a:r>
                        <a:rPr lang="en-IN" sz="1800" dirty="0"/>
                        <a:t>("%f", &amp;s[</a:t>
                      </a:r>
                      <a:r>
                        <a:rPr lang="en-IN" sz="1800" dirty="0" err="1"/>
                        <a:t>i</a:t>
                      </a:r>
                      <a:r>
                        <a:rPr lang="en-IN" sz="1800" dirty="0"/>
                        <a:t>].marks);</a:t>
                      </a:r>
                    </a:p>
                    <a:p>
                      <a:pPr marL="0" indent="0" algn="just">
                        <a:buNone/>
                      </a:pPr>
                      <a:r>
                        <a:rPr lang="en-IN" sz="1800" dirty="0"/>
                        <a:t>    }</a:t>
                      </a:r>
                    </a:p>
                    <a:p>
                      <a:pPr marL="0" indent="0" algn="just">
                        <a:buNone/>
                      </a:pPr>
                      <a:endParaRPr lang="en-IN" sz="1800" dirty="0"/>
                    </a:p>
                    <a:p>
                      <a:pPr marL="0" indent="0" algn="just">
                        <a:buNone/>
                      </a:pPr>
                      <a:r>
                        <a:rPr lang="en-IN" sz="1800" dirty="0" err="1"/>
                        <a:t>printf</a:t>
                      </a:r>
                      <a:r>
                        <a:rPr lang="en-IN" sz="1800" dirty="0"/>
                        <a:t>("Displaying Information:\n\n");</a:t>
                      </a:r>
                    </a:p>
                    <a:p>
                      <a:pPr marL="0" indent="0" algn="just">
                        <a:buNone/>
                      </a:pPr>
                      <a:endParaRPr lang="en-IN" sz="1800" dirty="0"/>
                    </a:p>
                    <a:p>
                      <a:pPr marL="0" indent="0" algn="just">
                        <a:buNone/>
                      </a:pPr>
                      <a:r>
                        <a:rPr lang="en-IN" sz="1800" dirty="0"/>
                        <a:t>    // displaying information</a:t>
                      </a:r>
                    </a:p>
                    <a:p>
                      <a:pPr marL="0" indent="0" algn="just">
                        <a:buNone/>
                      </a:pPr>
                      <a:r>
                        <a:rPr lang="en-IN" sz="1800" dirty="0"/>
                        <a:t>    for (</a:t>
                      </a:r>
                      <a:r>
                        <a:rPr lang="en-IN" sz="1800" dirty="0" err="1"/>
                        <a:t>i</a:t>
                      </a:r>
                      <a:r>
                        <a:rPr lang="en-IN" sz="1800" dirty="0"/>
                        <a:t> = 0; </a:t>
                      </a:r>
                      <a:r>
                        <a:rPr lang="en-IN" sz="1800" dirty="0" err="1"/>
                        <a:t>i</a:t>
                      </a:r>
                      <a:r>
                        <a:rPr lang="en-IN" sz="1800" dirty="0"/>
                        <a:t> &lt; 5; ++</a:t>
                      </a:r>
                      <a:r>
                        <a:rPr lang="en-IN" sz="1800" dirty="0" err="1"/>
                        <a:t>i</a:t>
                      </a:r>
                      <a:r>
                        <a:rPr lang="en-IN" sz="1800" dirty="0"/>
                        <a:t>) {</a:t>
                      </a:r>
                    </a:p>
                    <a:p>
                      <a:pPr marL="0" indent="0" algn="just">
                        <a:buNone/>
                      </a:pPr>
                      <a:r>
                        <a:rPr lang="en-IN" sz="1800" dirty="0"/>
                        <a:t>        </a:t>
                      </a:r>
                      <a:r>
                        <a:rPr lang="en-IN" sz="1800" dirty="0" err="1"/>
                        <a:t>printf</a:t>
                      </a:r>
                      <a:r>
                        <a:rPr lang="en-IN" sz="1800" dirty="0"/>
                        <a:t>("\</a:t>
                      </a:r>
                      <a:r>
                        <a:rPr lang="en-IN" sz="1800" dirty="0" err="1"/>
                        <a:t>nRoll</a:t>
                      </a:r>
                      <a:r>
                        <a:rPr lang="en-IN" sz="1800" dirty="0"/>
                        <a:t> number: %d\n", </a:t>
                      </a:r>
                      <a:r>
                        <a:rPr lang="en-IN" sz="1800" dirty="0" err="1"/>
                        <a:t>i</a:t>
                      </a:r>
                      <a:r>
                        <a:rPr lang="en-IN" sz="1800" dirty="0"/>
                        <a:t> + 1);</a:t>
                      </a:r>
                    </a:p>
                    <a:p>
                      <a:pPr marL="0" indent="0" algn="just">
                        <a:buNone/>
                      </a:pPr>
                      <a:r>
                        <a:rPr lang="en-IN" sz="1800" dirty="0"/>
                        <a:t>        </a:t>
                      </a:r>
                      <a:r>
                        <a:rPr lang="en-IN" sz="1800" dirty="0" err="1"/>
                        <a:t>printf</a:t>
                      </a:r>
                      <a:r>
                        <a:rPr lang="en-IN" sz="1800" dirty="0"/>
                        <a:t>("First name: ");</a:t>
                      </a:r>
                    </a:p>
                    <a:p>
                      <a:pPr marL="0" indent="0" algn="just">
                        <a:buNone/>
                      </a:pPr>
                      <a:r>
                        <a:rPr lang="en-IN" sz="1800" dirty="0"/>
                        <a:t>        puts(s[</a:t>
                      </a:r>
                      <a:r>
                        <a:rPr lang="en-IN" sz="1800" dirty="0" err="1"/>
                        <a:t>i</a:t>
                      </a:r>
                      <a:r>
                        <a:rPr lang="en-IN" sz="1800" dirty="0"/>
                        <a:t>].</a:t>
                      </a:r>
                      <a:r>
                        <a:rPr lang="en-IN" sz="1800" dirty="0" err="1"/>
                        <a:t>firstName</a:t>
                      </a:r>
                      <a:r>
                        <a:rPr lang="en-IN" sz="1800" dirty="0"/>
                        <a:t>);</a:t>
                      </a:r>
                    </a:p>
                    <a:p>
                      <a:pPr marL="0" indent="0" algn="just">
                        <a:buNone/>
                      </a:pPr>
                      <a:r>
                        <a:rPr lang="en-IN" sz="1800" dirty="0"/>
                        <a:t>        </a:t>
                      </a:r>
                      <a:r>
                        <a:rPr lang="en-IN" sz="1800" dirty="0" err="1"/>
                        <a:t>printf</a:t>
                      </a:r>
                      <a:r>
                        <a:rPr lang="en-IN" sz="1800" dirty="0"/>
                        <a:t>("Marks: %.1f", s[</a:t>
                      </a:r>
                      <a:r>
                        <a:rPr lang="en-IN" sz="1800" dirty="0" err="1"/>
                        <a:t>i</a:t>
                      </a:r>
                      <a:r>
                        <a:rPr lang="en-IN" sz="1800" dirty="0"/>
                        <a:t>].marks);</a:t>
                      </a:r>
                    </a:p>
                    <a:p>
                      <a:pPr marL="0" indent="0" algn="just">
                        <a:buNone/>
                      </a:pPr>
                      <a:r>
                        <a:rPr lang="en-IN" sz="1800" dirty="0"/>
                        <a:t>        </a:t>
                      </a:r>
                      <a:r>
                        <a:rPr lang="en-IN" sz="1800" dirty="0" err="1"/>
                        <a:t>printf</a:t>
                      </a:r>
                      <a:r>
                        <a:rPr lang="en-IN" sz="1800" dirty="0"/>
                        <a:t>("\n");</a:t>
                      </a:r>
                    </a:p>
                    <a:p>
                      <a:pPr marL="0" indent="0" algn="just">
                        <a:buNone/>
                      </a:pPr>
                      <a:r>
                        <a:rPr lang="en-IN" sz="1800" dirty="0"/>
                        <a:t>    }</a:t>
                      </a:r>
                    </a:p>
                    <a:p>
                      <a:pPr marL="0" indent="0" algn="just">
                        <a:buNone/>
                      </a:pPr>
                      <a:r>
                        <a:rPr lang="en-IN" sz="1800" dirty="0"/>
                        <a:t>    return 0;</a:t>
                      </a:r>
                    </a:p>
                    <a:p>
                      <a:pPr marL="0" indent="0" algn="just">
                        <a:buNone/>
                      </a:pPr>
                      <a:r>
                        <a:rPr lang="en-IN" sz="1800" dirty="0"/>
                        <a:t>}</a:t>
                      </a:r>
                    </a:p>
                    <a:p>
                      <a:endParaRPr lang="en-IN" dirty="0"/>
                    </a:p>
                  </a:txBody>
                  <a:tcPr>
                    <a:solidFill>
                      <a:schemeClr val="tx1"/>
                    </a:solidFill>
                  </a:tcPr>
                </a:tc>
                <a:extLst>
                  <a:ext uri="{0D108BD9-81ED-4DB2-BD59-A6C34878D82A}">
                    <a16:rowId xmlns:a16="http://schemas.microsoft.com/office/drawing/2014/main" val="3605382630"/>
                  </a:ext>
                </a:extLst>
              </a:tr>
            </a:tbl>
          </a:graphicData>
        </a:graphic>
      </p:graphicFrame>
    </p:spTree>
    <p:extLst>
      <p:ext uri="{BB962C8B-B14F-4D97-AF65-F5344CB8AC3E}">
        <p14:creationId xmlns:p14="http://schemas.microsoft.com/office/powerpoint/2010/main" val="18593445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241798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4985CE-98B2-49DF-9D92-A27852D5DB87}"/>
              </a:ext>
            </a:extLst>
          </p:cNvPr>
          <p:cNvSpPr>
            <a:spLocks noGrp="1"/>
          </p:cNvSpPr>
          <p:nvPr>
            <p:ph type="sldNum" sz="quarter" idx="12"/>
          </p:nvPr>
        </p:nvSpPr>
        <p:spPr/>
        <p:txBody>
          <a:bodyPr/>
          <a:lstStyle/>
          <a:p>
            <a:fld id="{BDCDBBEF-AA6C-4BA6-85B2-A17D7F280E38}" type="slidenum">
              <a:rPr lang="en-US" smtClean="0"/>
              <a:pPr/>
              <a:t>30</a:t>
            </a:fld>
            <a:endParaRPr lang="en-US"/>
          </a:p>
        </p:txBody>
      </p:sp>
      <p:pic>
        <p:nvPicPr>
          <p:cNvPr id="5" name="Content Placeholder 4">
            <a:extLst>
              <a:ext uri="{FF2B5EF4-FFF2-40B4-BE49-F238E27FC236}">
                <a16:creationId xmlns:a16="http://schemas.microsoft.com/office/drawing/2014/main" id="{ACCEC65B-1268-438C-A60E-9ED5F1709CB4}"/>
              </a:ext>
            </a:extLst>
          </p:cNvPr>
          <p:cNvPicPr>
            <a:picLocks noGrp="1"/>
          </p:cNvPicPr>
          <p:nvPr>
            <p:ph idx="1"/>
          </p:nvPr>
        </p:nvPicPr>
        <p:blipFill>
          <a:blip r:embed="rId2"/>
          <a:stretch>
            <a:fillRect/>
          </a:stretch>
        </p:blipFill>
        <p:spPr>
          <a:xfrm>
            <a:off x="1944209" y="1012054"/>
            <a:ext cx="7954393" cy="5344296"/>
          </a:xfrm>
          <a:prstGeom prst="rect">
            <a:avLst/>
          </a:prstGeom>
        </p:spPr>
      </p:pic>
      <p:sp>
        <p:nvSpPr>
          <p:cNvPr id="6" name="TextBox 5">
            <a:extLst>
              <a:ext uri="{FF2B5EF4-FFF2-40B4-BE49-F238E27FC236}">
                <a16:creationId xmlns:a16="http://schemas.microsoft.com/office/drawing/2014/main" id="{F90D643D-5642-4809-A630-AB8B2E65CABF}"/>
              </a:ext>
            </a:extLst>
          </p:cNvPr>
          <p:cNvSpPr txBox="1"/>
          <p:nvPr/>
        </p:nvSpPr>
        <p:spPr>
          <a:xfrm>
            <a:off x="2041864" y="514905"/>
            <a:ext cx="934871" cy="369332"/>
          </a:xfrm>
          <a:prstGeom prst="rect">
            <a:avLst/>
          </a:prstGeom>
          <a:noFill/>
        </p:spPr>
        <p:txBody>
          <a:bodyPr wrap="none" rtlCol="0">
            <a:spAutoFit/>
          </a:bodyPr>
          <a:lstStyle/>
          <a:p>
            <a:r>
              <a:rPr lang="en-IN" b="1" dirty="0"/>
              <a:t>Output:</a:t>
            </a:r>
          </a:p>
        </p:txBody>
      </p:sp>
    </p:spTree>
    <p:extLst>
      <p:ext uri="{BB962C8B-B14F-4D97-AF65-F5344CB8AC3E}">
        <p14:creationId xmlns:p14="http://schemas.microsoft.com/office/powerpoint/2010/main" val="2956972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31</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76250" y="1322772"/>
            <a:ext cx="10515600" cy="5033577"/>
          </a:xfrm>
        </p:spPr>
        <p:txBody>
          <a:bodyPr>
            <a:normAutofit fontScale="92500" lnSpcReduction="20000"/>
          </a:bodyPr>
          <a:lstStyle/>
          <a:p>
            <a:pPr marL="0" indent="0">
              <a:spcAft>
                <a:spcPts val="0"/>
              </a:spcAft>
              <a:buNone/>
            </a:pPr>
            <a:r>
              <a:rPr lang="en-US" sz="1700" dirty="0">
                <a:solidFill>
                  <a:srgbClr val="FF0000"/>
                </a:solidFill>
              </a:rPr>
              <a:t>1. </a:t>
            </a:r>
            <a:r>
              <a:rPr lang="en-IN" sz="1700" kern="50" dirty="0">
                <a:solidFill>
                  <a:srgbClr val="FF0000"/>
                </a:solidFill>
                <a:effectLst/>
                <a:latin typeface="Calibri" panose="020F0502020204030204" pitchFamily="34" charset="0"/>
                <a:ea typeface="Droid Sans Fallback"/>
                <a:cs typeface="FreeSans"/>
              </a:rPr>
              <a:t>What is the output?</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   </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#include &lt;</a:t>
            </a:r>
            <a:r>
              <a:rPr lang="en-IN" sz="1700" kern="50" dirty="0" err="1">
                <a:solidFill>
                  <a:srgbClr val="FF0000"/>
                </a:solidFill>
                <a:effectLst/>
                <a:latin typeface="Calibri" panose="020F0502020204030204" pitchFamily="34" charset="0"/>
                <a:ea typeface="Droid Sans Fallback"/>
                <a:cs typeface="FreeSans"/>
              </a:rPr>
              <a:t>stdio.h</a:t>
            </a:r>
            <a:r>
              <a:rPr lang="en-IN" sz="1700" kern="50" dirty="0">
                <a:solidFill>
                  <a:srgbClr val="FF0000"/>
                </a:solidFill>
                <a:effectLst/>
                <a:latin typeface="Calibri" panose="020F0502020204030204" pitchFamily="34" charset="0"/>
                <a:ea typeface="Droid Sans Fallback"/>
                <a:cs typeface="FreeSans"/>
              </a:rPr>
              <a:t>&gt;</a:t>
            </a:r>
          </a:p>
          <a:p>
            <a:pPr marL="0" indent="0">
              <a:spcAft>
                <a:spcPts val="0"/>
              </a:spcAft>
              <a:buNone/>
            </a:pPr>
            <a:endParaRPr lang="en-IN" sz="1700" kern="50" dirty="0">
              <a:solidFill>
                <a:srgbClr val="FF0000"/>
              </a:solidFill>
              <a:effectLst/>
              <a:latin typeface="Calibri" panose="020F0502020204030204" pitchFamily="34" charset="0"/>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int main()</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struct </a:t>
            </a:r>
            <a:r>
              <a:rPr lang="en-IN" sz="1700" kern="50" dirty="0" err="1">
                <a:solidFill>
                  <a:srgbClr val="FF0000"/>
                </a:solidFill>
                <a:effectLst/>
                <a:latin typeface="Calibri" panose="020F0502020204030204" pitchFamily="34" charset="0"/>
                <a:ea typeface="Droid Sans Fallback"/>
                <a:cs typeface="FreeSans"/>
              </a:rPr>
              <a:t>xyz</a:t>
            </a:r>
            <a:r>
              <a:rPr lang="en-IN" sz="1700" kern="50" dirty="0">
                <a:solidFill>
                  <a:srgbClr val="FF0000"/>
                </a:solidFill>
                <a:effectLst/>
                <a:latin typeface="Calibri" panose="020F0502020204030204" pitchFamily="34" charset="0"/>
                <a:ea typeface="Droid Sans Fallback"/>
                <a:cs typeface="FreeSans"/>
              </a:rPr>
              <a:t>{</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int a;</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t>
            </a:r>
          </a:p>
          <a:p>
            <a:pPr marL="0" indent="0">
              <a:spcAft>
                <a:spcPts val="0"/>
              </a:spcAft>
              <a:buNone/>
            </a:pPr>
            <a:endParaRPr lang="en-IN" sz="1700" kern="50" dirty="0">
              <a:solidFill>
                <a:srgbClr val="FF0000"/>
              </a:solidFill>
              <a:effectLst/>
              <a:latin typeface="Calibri" panose="020F0502020204030204" pitchFamily="34" charset="0"/>
              <a:ea typeface="Droid Sans Fallback"/>
              <a:cs typeface="FreeSans"/>
            </a:endParaRP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struct </a:t>
            </a:r>
            <a:r>
              <a:rPr lang="en-IN" sz="1700" kern="50" dirty="0" err="1">
                <a:solidFill>
                  <a:srgbClr val="FF0000"/>
                </a:solidFill>
                <a:effectLst/>
                <a:latin typeface="Calibri" panose="020F0502020204030204" pitchFamily="34" charset="0"/>
                <a:ea typeface="Droid Sans Fallback"/>
                <a:cs typeface="FreeSans"/>
              </a:rPr>
              <a:t>xyz</a:t>
            </a:r>
            <a:r>
              <a:rPr lang="en-IN" sz="1700" kern="50" dirty="0">
                <a:solidFill>
                  <a:srgbClr val="FF0000"/>
                </a:solidFill>
                <a:effectLst/>
                <a:latin typeface="Calibri" panose="020F0502020204030204" pitchFamily="34" charset="0"/>
                <a:ea typeface="Droid Sans Fallback"/>
                <a:cs typeface="FreeSans"/>
              </a:rPr>
              <a:t> obj1={1};</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struct </a:t>
            </a:r>
            <a:r>
              <a:rPr lang="en-IN" sz="1700" kern="50" dirty="0" err="1">
                <a:solidFill>
                  <a:srgbClr val="FF0000"/>
                </a:solidFill>
                <a:effectLst/>
                <a:latin typeface="Calibri" panose="020F0502020204030204" pitchFamily="34" charset="0"/>
                <a:ea typeface="Droid Sans Fallback"/>
                <a:cs typeface="FreeSans"/>
              </a:rPr>
              <a:t>xyz</a:t>
            </a:r>
            <a:r>
              <a:rPr lang="en-IN" sz="1700" kern="50" dirty="0">
                <a:solidFill>
                  <a:srgbClr val="FF0000"/>
                </a:solidFill>
                <a:effectLst/>
                <a:latin typeface="Calibri" panose="020F0502020204030204" pitchFamily="34" charset="0"/>
                <a:ea typeface="Droid Sans Fallback"/>
                <a:cs typeface="FreeSans"/>
              </a:rPr>
              <a:t> obj2 = obj1;</a:t>
            </a:r>
          </a:p>
          <a:p>
            <a:pPr marL="0" indent="0">
              <a:spcAft>
                <a:spcPts val="0"/>
              </a:spcAft>
              <a:buNone/>
            </a:pPr>
            <a:r>
              <a:rPr lang="en-IN" sz="1700" kern="50" dirty="0" err="1">
                <a:solidFill>
                  <a:srgbClr val="FF0000"/>
                </a:solidFill>
                <a:effectLst/>
                <a:latin typeface="Calibri" panose="020F0502020204030204" pitchFamily="34" charset="0"/>
                <a:ea typeface="Droid Sans Fallback"/>
                <a:cs typeface="FreeSans"/>
              </a:rPr>
              <a:t>printf</a:t>
            </a:r>
            <a:r>
              <a:rPr lang="en-IN" sz="1700" kern="50" dirty="0">
                <a:solidFill>
                  <a:srgbClr val="FF0000"/>
                </a:solidFill>
                <a:effectLst/>
                <a:latin typeface="Calibri" panose="020F0502020204030204" pitchFamily="34" charset="0"/>
                <a:ea typeface="Droid Sans Fallback"/>
                <a:cs typeface="FreeSans"/>
              </a:rPr>
              <a:t>("%d", obj2.a);</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obj2.a = 100;</a:t>
            </a:r>
          </a:p>
          <a:p>
            <a:pPr marL="0" indent="0">
              <a:spcAft>
                <a:spcPts val="0"/>
              </a:spcAft>
              <a:buNone/>
            </a:pPr>
            <a:r>
              <a:rPr lang="en-IN" sz="1700" kern="50" dirty="0" err="1">
                <a:solidFill>
                  <a:srgbClr val="FF0000"/>
                </a:solidFill>
                <a:effectLst/>
                <a:latin typeface="Calibri" panose="020F0502020204030204" pitchFamily="34" charset="0"/>
                <a:ea typeface="Droid Sans Fallback"/>
                <a:cs typeface="FreeSans"/>
              </a:rPr>
              <a:t>printf</a:t>
            </a:r>
            <a:r>
              <a:rPr lang="en-IN" sz="1700" kern="50" dirty="0">
                <a:solidFill>
                  <a:srgbClr val="FF0000"/>
                </a:solidFill>
                <a:effectLst/>
                <a:latin typeface="Calibri" panose="020F0502020204030204" pitchFamily="34" charset="0"/>
                <a:ea typeface="Droid Sans Fallback"/>
                <a:cs typeface="FreeSans"/>
              </a:rPr>
              <a:t>("%d", obj1.a);</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return 0;</a:t>
            </a:r>
          </a:p>
          <a:p>
            <a:pPr marL="0" indent="0">
              <a:spcAft>
                <a:spcPts val="0"/>
              </a:spcAft>
              <a:buNone/>
            </a:pPr>
            <a:r>
              <a:rPr lang="en-IN" sz="1700" kern="50" dirty="0">
                <a:solidFill>
                  <a:srgbClr val="FF0000"/>
                </a:solidFill>
                <a:effectLst/>
                <a:latin typeface="Calibri" panose="020F0502020204030204" pitchFamily="34" charset="0"/>
                <a:ea typeface="Droid Sans Fallback"/>
                <a:cs typeface="FreeSans"/>
              </a:rPr>
              <a:t>}</a:t>
            </a:r>
          </a:p>
          <a:p>
            <a:pPr marL="0" indent="0">
              <a:buNone/>
            </a:pPr>
            <a:endParaRPr lang="en-IN" dirty="0">
              <a:solidFill>
                <a:srgbClr val="FF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32</a:t>
            </a:fld>
            <a:endParaRPr lang="en-US"/>
          </a:p>
        </p:txBody>
      </p:sp>
      <p:sp>
        <p:nvSpPr>
          <p:cNvPr id="2" name="Rectangle 1">
            <a:extLst>
              <a:ext uri="{FF2B5EF4-FFF2-40B4-BE49-F238E27FC236}">
                <a16:creationId xmlns:a16="http://schemas.microsoft.com/office/drawing/2014/main" id="{76053B3B-4C76-47A5-94E1-4DF0243CDCE2}"/>
              </a:ext>
            </a:extLst>
          </p:cNvPr>
          <p:cNvSpPr/>
          <p:nvPr/>
        </p:nvSpPr>
        <p:spPr>
          <a:xfrm>
            <a:off x="757237" y="445288"/>
            <a:ext cx="10677525" cy="5586145"/>
          </a:xfrm>
          <a:prstGeom prst="rect">
            <a:avLst/>
          </a:prstGeom>
        </p:spPr>
        <p:txBody>
          <a:bodyPr wrap="square">
            <a:spAutoFit/>
          </a:bodyPr>
          <a:lstStyle/>
          <a:p>
            <a:r>
              <a:rPr lang="en-US" sz="1700" i="0" dirty="0">
                <a:solidFill>
                  <a:srgbClr val="FF0000"/>
                </a:solidFill>
                <a:effectLst/>
                <a:latin typeface="Open Sans"/>
              </a:rPr>
              <a:t>2. </a:t>
            </a:r>
            <a:r>
              <a:rPr lang="en-IN" sz="1700" dirty="0">
                <a:solidFill>
                  <a:srgbClr val="FF0000"/>
                </a:solidFill>
                <a:effectLst/>
                <a:latin typeface="Calibri" panose="020F0502020204030204" pitchFamily="34" charset="0"/>
                <a:ea typeface="Times New Roman" panose="02020603050405020304" pitchFamily="18" charset="0"/>
              </a:rPr>
              <a:t>What will be the output of the C program?</a:t>
            </a:r>
          </a:p>
          <a:p>
            <a:endParaRPr lang="en-IN" sz="1700" dirty="0">
              <a:solidFill>
                <a:srgbClr val="FF0000"/>
              </a:solidFill>
              <a:effectLst/>
              <a:latin typeface="Calibri" panose="020F0502020204030204" pitchFamily="34" charset="0"/>
              <a:ea typeface="Times New Roman" panose="02020603050405020304" pitchFamily="18" charset="0"/>
            </a:endParaRPr>
          </a:p>
          <a:p>
            <a:r>
              <a:rPr lang="en-IN" sz="1700" dirty="0">
                <a:solidFill>
                  <a:srgbClr val="FF0000"/>
                </a:solidFill>
                <a:effectLst/>
                <a:latin typeface="Calibri" panose="020F0502020204030204" pitchFamily="34" charset="0"/>
                <a:ea typeface="Times New Roman" panose="02020603050405020304" pitchFamily="18" charset="0"/>
              </a:rPr>
              <a:t>#include&lt;stdio.h&gt;</a:t>
            </a:r>
          </a:p>
          <a:p>
            <a:r>
              <a:rPr lang="en-IN" sz="1700" dirty="0">
                <a:solidFill>
                  <a:srgbClr val="FF0000"/>
                </a:solidFill>
                <a:effectLst/>
                <a:latin typeface="Calibri" panose="020F0502020204030204" pitchFamily="34" charset="0"/>
                <a:ea typeface="Times New Roman" panose="02020603050405020304" pitchFamily="18" charset="0"/>
              </a:rPr>
              <a:t>int main()</a:t>
            </a:r>
          </a:p>
          <a:p>
            <a:r>
              <a:rPr lang="en-IN" sz="1700" dirty="0">
                <a:solidFill>
                  <a:srgbClr val="FF0000"/>
                </a:solidFill>
                <a:effectLst/>
                <a:latin typeface="Calibri" panose="020F0502020204030204" pitchFamily="34" charset="0"/>
                <a:ea typeface="Times New Roman" panose="02020603050405020304" pitchFamily="18" charset="0"/>
              </a:rPr>
              <a:t>{</a:t>
            </a:r>
          </a:p>
          <a:p>
            <a:r>
              <a:rPr lang="en-IN" sz="1700" dirty="0">
                <a:solidFill>
                  <a:srgbClr val="FF0000"/>
                </a:solidFill>
                <a:effectLst/>
                <a:latin typeface="Calibri" panose="020F0502020204030204" pitchFamily="34" charset="0"/>
                <a:ea typeface="Times New Roman" panose="02020603050405020304" pitchFamily="18" charset="0"/>
              </a:rPr>
              <a:t>	struct </a:t>
            </a:r>
            <a:r>
              <a:rPr lang="en-IN" sz="1700" dirty="0" err="1">
                <a:solidFill>
                  <a:srgbClr val="FF0000"/>
                </a:solidFill>
                <a:effectLst/>
                <a:latin typeface="Calibri" panose="020F0502020204030204" pitchFamily="34" charset="0"/>
                <a:ea typeface="Times New Roman" panose="02020603050405020304" pitchFamily="18" charset="0"/>
              </a:rPr>
              <a:t>simp</a:t>
            </a:r>
            <a:r>
              <a:rPr lang="en-IN" sz="1700" dirty="0">
                <a:solidFill>
                  <a:srgbClr val="FF0000"/>
                </a:solidFill>
                <a:effectLst/>
                <a:latin typeface="Calibri" panose="020F0502020204030204" pitchFamily="34" charset="0"/>
                <a:ea typeface="Times New Roman" panose="02020603050405020304" pitchFamily="18" charset="0"/>
              </a:rPr>
              <a:t> </a:t>
            </a:r>
          </a:p>
          <a:p>
            <a:r>
              <a:rPr lang="en-IN" sz="1700" dirty="0">
                <a:solidFill>
                  <a:srgbClr val="FF0000"/>
                </a:solidFill>
                <a:effectLst/>
                <a:latin typeface="Calibri" panose="020F0502020204030204" pitchFamily="34" charset="0"/>
                <a:ea typeface="Times New Roman" panose="02020603050405020304" pitchFamily="18" charset="0"/>
              </a:rPr>
              <a:t>	{</a:t>
            </a:r>
          </a:p>
          <a:p>
            <a:r>
              <a:rPr lang="en-IN" sz="1700" dirty="0">
                <a:solidFill>
                  <a:srgbClr val="FF0000"/>
                </a:solidFill>
                <a:effectLst/>
                <a:latin typeface="Calibri" panose="020F0502020204030204" pitchFamily="34" charset="0"/>
                <a:ea typeface="Times New Roman" panose="02020603050405020304" pitchFamily="18" charset="0"/>
              </a:rPr>
              <a:t>		int </a:t>
            </a:r>
            <a:r>
              <a:rPr lang="en-IN" sz="1700" dirty="0" err="1">
                <a:solidFill>
                  <a:srgbClr val="FF0000"/>
                </a:solidFill>
                <a:effectLst/>
                <a:latin typeface="Calibri" panose="020F0502020204030204" pitchFamily="34" charset="0"/>
                <a:ea typeface="Times New Roman" panose="02020603050405020304" pitchFamily="18" charset="0"/>
              </a:rPr>
              <a:t>i</a:t>
            </a:r>
            <a:r>
              <a:rPr lang="en-IN" sz="1700" dirty="0">
                <a:solidFill>
                  <a:srgbClr val="FF0000"/>
                </a:solidFill>
                <a:effectLst/>
                <a:latin typeface="Calibri" panose="020F0502020204030204" pitchFamily="34" charset="0"/>
                <a:ea typeface="Times New Roman" panose="02020603050405020304" pitchFamily="18" charset="0"/>
              </a:rPr>
              <a:t> = 6;</a:t>
            </a:r>
          </a:p>
          <a:p>
            <a:r>
              <a:rPr lang="en-IN" sz="1700" dirty="0">
                <a:solidFill>
                  <a:srgbClr val="FF0000"/>
                </a:solidFill>
                <a:effectLst/>
                <a:latin typeface="Calibri" panose="020F0502020204030204" pitchFamily="34" charset="0"/>
                <a:ea typeface="Times New Roman" panose="02020603050405020304" pitchFamily="18" charset="0"/>
              </a:rPr>
              <a:t>		char city[] = "</a:t>
            </a:r>
            <a:r>
              <a:rPr lang="en-IN" sz="1700" dirty="0" err="1">
                <a:solidFill>
                  <a:srgbClr val="FF0000"/>
                </a:solidFill>
                <a:effectLst/>
                <a:latin typeface="Calibri" panose="020F0502020204030204" pitchFamily="34" charset="0"/>
                <a:ea typeface="Times New Roman" panose="02020603050405020304" pitchFamily="18" charset="0"/>
              </a:rPr>
              <a:t>chennai</a:t>
            </a:r>
            <a:r>
              <a:rPr lang="en-IN" sz="1700" dirty="0">
                <a:solidFill>
                  <a:srgbClr val="FF0000"/>
                </a:solidFill>
                <a:effectLst/>
                <a:latin typeface="Calibri" panose="020F0502020204030204" pitchFamily="34" charset="0"/>
                <a:ea typeface="Times New Roman" panose="02020603050405020304" pitchFamily="18" charset="0"/>
              </a:rPr>
              <a:t>";</a:t>
            </a:r>
          </a:p>
          <a:p>
            <a:r>
              <a:rPr lang="en-IN" sz="1700" dirty="0">
                <a:solidFill>
                  <a:srgbClr val="FF0000"/>
                </a:solidFill>
                <a:effectLst/>
                <a:latin typeface="Calibri" panose="020F0502020204030204" pitchFamily="34" charset="0"/>
                <a:ea typeface="Times New Roman" panose="02020603050405020304" pitchFamily="18" charset="0"/>
              </a:rPr>
              <a:t>	};</a:t>
            </a:r>
          </a:p>
          <a:p>
            <a:r>
              <a:rPr lang="en-IN" sz="1700" dirty="0">
                <a:solidFill>
                  <a:srgbClr val="FF0000"/>
                </a:solidFill>
                <a:effectLst/>
                <a:latin typeface="Calibri" panose="020F0502020204030204" pitchFamily="34" charset="0"/>
                <a:ea typeface="Times New Roman" panose="02020603050405020304" pitchFamily="18" charset="0"/>
              </a:rPr>
              <a:t>	struct </a:t>
            </a:r>
            <a:r>
              <a:rPr lang="en-IN" sz="1700" dirty="0" err="1">
                <a:solidFill>
                  <a:srgbClr val="FF0000"/>
                </a:solidFill>
                <a:effectLst/>
                <a:latin typeface="Calibri" panose="020F0502020204030204" pitchFamily="34" charset="0"/>
                <a:ea typeface="Times New Roman" panose="02020603050405020304" pitchFamily="18" charset="0"/>
              </a:rPr>
              <a:t>simp</a:t>
            </a:r>
            <a:r>
              <a:rPr lang="en-IN" sz="1700" dirty="0">
                <a:solidFill>
                  <a:srgbClr val="FF0000"/>
                </a:solidFill>
                <a:effectLst/>
                <a:latin typeface="Calibri" panose="020F0502020204030204" pitchFamily="34" charset="0"/>
                <a:ea typeface="Times New Roman" panose="02020603050405020304" pitchFamily="18" charset="0"/>
              </a:rPr>
              <a:t> s1;</a:t>
            </a:r>
          </a:p>
          <a:p>
            <a:r>
              <a:rPr lang="en-IN" sz="1700" dirty="0">
                <a:solidFill>
                  <a:srgbClr val="FF0000"/>
                </a:solidFill>
                <a:effectLst/>
                <a:latin typeface="Calibri" panose="020F0502020204030204" pitchFamily="34" charset="0"/>
                <a:ea typeface="Times New Roman" panose="02020603050405020304" pitchFamily="18" charset="0"/>
              </a:rPr>
              <a:t>	</a:t>
            </a:r>
            <a:r>
              <a:rPr lang="en-IN" sz="1700" dirty="0" err="1">
                <a:solidFill>
                  <a:srgbClr val="FF0000"/>
                </a:solidFill>
                <a:effectLst/>
                <a:latin typeface="Calibri" panose="020F0502020204030204" pitchFamily="34" charset="0"/>
                <a:ea typeface="Times New Roman" panose="02020603050405020304" pitchFamily="18" charset="0"/>
              </a:rPr>
              <a:t>printf</a:t>
            </a:r>
            <a:r>
              <a:rPr lang="en-IN" sz="1700" dirty="0">
                <a:solidFill>
                  <a:srgbClr val="FF0000"/>
                </a:solidFill>
                <a:effectLst/>
                <a:latin typeface="Calibri" panose="020F0502020204030204" pitchFamily="34" charset="0"/>
                <a:ea typeface="Times New Roman" panose="02020603050405020304" pitchFamily="18" charset="0"/>
              </a:rPr>
              <a:t>("%d",s1.city);</a:t>
            </a:r>
          </a:p>
          <a:p>
            <a:r>
              <a:rPr lang="en-IN" sz="1700" dirty="0">
                <a:solidFill>
                  <a:srgbClr val="FF0000"/>
                </a:solidFill>
                <a:effectLst/>
                <a:latin typeface="Calibri" panose="020F0502020204030204" pitchFamily="34" charset="0"/>
                <a:ea typeface="Times New Roman" panose="02020603050405020304" pitchFamily="18" charset="0"/>
              </a:rPr>
              <a:t>	</a:t>
            </a:r>
            <a:r>
              <a:rPr lang="en-IN" sz="1700" dirty="0" err="1">
                <a:solidFill>
                  <a:srgbClr val="FF0000"/>
                </a:solidFill>
                <a:effectLst/>
                <a:latin typeface="Calibri" panose="020F0502020204030204" pitchFamily="34" charset="0"/>
                <a:ea typeface="Times New Roman" panose="02020603050405020304" pitchFamily="18" charset="0"/>
              </a:rPr>
              <a:t>printf</a:t>
            </a:r>
            <a:r>
              <a:rPr lang="en-IN" sz="1700" dirty="0">
                <a:solidFill>
                  <a:srgbClr val="FF0000"/>
                </a:solidFill>
                <a:effectLst/>
                <a:latin typeface="Calibri" panose="020F0502020204030204" pitchFamily="34" charset="0"/>
                <a:ea typeface="Times New Roman" panose="02020603050405020304" pitchFamily="18" charset="0"/>
              </a:rPr>
              <a:t>("%d", s1.i);</a:t>
            </a:r>
          </a:p>
          <a:p>
            <a:r>
              <a:rPr lang="en-IN" sz="1700" dirty="0">
                <a:solidFill>
                  <a:srgbClr val="FF0000"/>
                </a:solidFill>
                <a:effectLst/>
                <a:latin typeface="Calibri" panose="020F0502020204030204" pitchFamily="34" charset="0"/>
                <a:ea typeface="Times New Roman" panose="02020603050405020304" pitchFamily="18" charset="0"/>
              </a:rPr>
              <a:t>	return 0;</a:t>
            </a:r>
          </a:p>
          <a:p>
            <a:pPr marL="342900" indent="-342900">
              <a:buAutoNum type="alphaLcParenR"/>
            </a:pPr>
            <a:endParaRPr lang="en-US" sz="1700" dirty="0">
              <a:solidFill>
                <a:srgbClr val="FF0000"/>
              </a:solidFill>
              <a:latin typeface="Open Sans"/>
            </a:endParaRPr>
          </a:p>
          <a:p>
            <a:pPr marL="28575">
              <a:spcAft>
                <a:spcPts val="0"/>
              </a:spcAft>
            </a:pPr>
            <a:r>
              <a:rPr lang="en-US" sz="1700" dirty="0">
                <a:solidFill>
                  <a:srgbClr val="FF0000"/>
                </a:solidFill>
                <a:latin typeface="Open Sans"/>
              </a:rPr>
              <a:t>3. </a:t>
            </a:r>
            <a:r>
              <a:rPr lang="en-IN" sz="1700" dirty="0">
                <a:solidFill>
                  <a:srgbClr val="FF0000"/>
                </a:solidFill>
                <a:latin typeface="Open Sans"/>
              </a:rPr>
              <a:t>Which of the following is a properly defined struct?</a:t>
            </a:r>
          </a:p>
          <a:p>
            <a:pPr marL="28575">
              <a:spcAft>
                <a:spcPts val="0"/>
              </a:spcAft>
            </a:pPr>
            <a:r>
              <a:rPr lang="en-IN" sz="1700" dirty="0">
                <a:solidFill>
                  <a:srgbClr val="FF0000"/>
                </a:solidFill>
                <a:latin typeface="Open Sans"/>
              </a:rPr>
              <a:t>A. struct {int a;}</a:t>
            </a:r>
          </a:p>
          <a:p>
            <a:pPr marL="28575">
              <a:spcAft>
                <a:spcPts val="0"/>
              </a:spcAft>
            </a:pPr>
            <a:r>
              <a:rPr lang="en-IN" sz="1700" dirty="0">
                <a:solidFill>
                  <a:srgbClr val="FF0000"/>
                </a:solidFill>
                <a:latin typeface="Open Sans"/>
              </a:rPr>
              <a:t>B. struct </a:t>
            </a:r>
            <a:r>
              <a:rPr lang="en-IN" sz="1700" dirty="0" err="1">
                <a:solidFill>
                  <a:srgbClr val="FF0000"/>
                </a:solidFill>
                <a:latin typeface="Open Sans"/>
              </a:rPr>
              <a:t>a_struct</a:t>
            </a:r>
            <a:r>
              <a:rPr lang="en-IN" sz="1700" dirty="0">
                <a:solidFill>
                  <a:srgbClr val="FF0000"/>
                </a:solidFill>
                <a:latin typeface="Open Sans"/>
              </a:rPr>
              <a:t> {int a;}</a:t>
            </a:r>
          </a:p>
          <a:p>
            <a:pPr marL="28575">
              <a:spcAft>
                <a:spcPts val="0"/>
              </a:spcAft>
            </a:pPr>
            <a:r>
              <a:rPr lang="en-IN" sz="1700" dirty="0">
                <a:solidFill>
                  <a:srgbClr val="FF0000"/>
                </a:solidFill>
                <a:latin typeface="Open Sans"/>
              </a:rPr>
              <a:t>C. struct </a:t>
            </a:r>
            <a:r>
              <a:rPr lang="en-IN" sz="1700" dirty="0" err="1">
                <a:solidFill>
                  <a:srgbClr val="FF0000"/>
                </a:solidFill>
                <a:latin typeface="Open Sans"/>
              </a:rPr>
              <a:t>a_struct</a:t>
            </a:r>
            <a:r>
              <a:rPr lang="en-IN" sz="1700" dirty="0">
                <a:solidFill>
                  <a:srgbClr val="FF0000"/>
                </a:solidFill>
                <a:latin typeface="Open Sans"/>
              </a:rPr>
              <a:t> int a;</a:t>
            </a:r>
          </a:p>
          <a:p>
            <a:pPr marL="28575">
              <a:spcAft>
                <a:spcPts val="0"/>
              </a:spcAft>
            </a:pPr>
            <a:r>
              <a:rPr lang="en-IN" sz="1700" dirty="0">
                <a:solidFill>
                  <a:srgbClr val="00B050"/>
                </a:solidFill>
                <a:latin typeface="Open Sans"/>
              </a:rPr>
              <a:t>D. struct </a:t>
            </a:r>
            <a:r>
              <a:rPr lang="en-IN" sz="1700" dirty="0" err="1">
                <a:solidFill>
                  <a:srgbClr val="00B050"/>
                </a:solidFill>
                <a:latin typeface="Open Sans"/>
              </a:rPr>
              <a:t>a_struct</a:t>
            </a:r>
            <a:r>
              <a:rPr lang="en-IN" sz="1700" dirty="0">
                <a:solidFill>
                  <a:srgbClr val="00B050"/>
                </a:solidFill>
                <a:latin typeface="Open Sans"/>
              </a:rPr>
              <a:t> {int a;};</a:t>
            </a:r>
          </a:p>
          <a:p>
            <a:pPr marL="28575">
              <a:spcAft>
                <a:spcPts val="0"/>
              </a:spcAft>
            </a:pPr>
            <a:endParaRPr lang="en-US" sz="1700" dirty="0">
              <a:solidFill>
                <a:srgbClr val="FF0000"/>
              </a:solidFill>
              <a:latin typeface="Open Sans"/>
            </a:endParaRPr>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52B90-CD41-4AA2-8C85-D6C434B37459}"/>
              </a:ext>
            </a:extLst>
          </p:cNvPr>
          <p:cNvSpPr>
            <a:spLocks noGrp="1"/>
          </p:cNvSpPr>
          <p:nvPr>
            <p:ph idx="1"/>
          </p:nvPr>
        </p:nvSpPr>
        <p:spPr>
          <a:xfrm>
            <a:off x="838200" y="426128"/>
            <a:ext cx="10515600" cy="5750835"/>
          </a:xfrm>
        </p:spPr>
        <p:txBody>
          <a:bodyPr>
            <a:normAutofit/>
          </a:bodyPr>
          <a:lstStyle/>
          <a:p>
            <a:pPr marL="0" indent="0">
              <a:spcAft>
                <a:spcPts val="0"/>
              </a:spcAft>
              <a:buNone/>
            </a:pPr>
            <a:r>
              <a:rPr lang="en-IN" sz="1700" dirty="0">
                <a:solidFill>
                  <a:srgbClr val="FF0000"/>
                </a:solidFill>
              </a:rPr>
              <a:t>4. What will be the output of the program?</a:t>
            </a:r>
          </a:p>
          <a:p>
            <a:pPr marL="0" indent="0">
              <a:buNone/>
            </a:pPr>
            <a:r>
              <a:rPr lang="en-IN" sz="1700" dirty="0">
                <a:solidFill>
                  <a:srgbClr val="FF0000"/>
                </a:solidFill>
              </a:rPr>
              <a:t>#include &lt;</a:t>
            </a:r>
            <a:r>
              <a:rPr lang="en-IN" sz="1700" dirty="0" err="1">
                <a:solidFill>
                  <a:srgbClr val="FF0000"/>
                </a:solidFill>
              </a:rPr>
              <a:t>stdio.h</a:t>
            </a:r>
            <a:r>
              <a:rPr lang="en-IN" sz="1700" dirty="0">
                <a:solidFill>
                  <a:srgbClr val="FF0000"/>
                </a:solidFill>
              </a:rPr>
              <a:t>&gt;</a:t>
            </a:r>
          </a:p>
          <a:p>
            <a:pPr marL="0" indent="0">
              <a:buNone/>
            </a:pPr>
            <a:r>
              <a:rPr lang="en-IN" sz="1700" dirty="0">
                <a:solidFill>
                  <a:srgbClr val="FF0000"/>
                </a:solidFill>
              </a:rPr>
              <a:t>struct </a:t>
            </a:r>
            <a:r>
              <a:rPr lang="en-IN" sz="1700" dirty="0" err="1">
                <a:solidFill>
                  <a:srgbClr val="FF0000"/>
                </a:solidFill>
              </a:rPr>
              <a:t>cppbuzz</a:t>
            </a:r>
            <a:r>
              <a:rPr lang="en-IN" sz="1700" dirty="0">
                <a:solidFill>
                  <a:srgbClr val="FF0000"/>
                </a:solidFill>
              </a:rPr>
              <a:t>{</a:t>
            </a:r>
          </a:p>
          <a:p>
            <a:pPr marL="0" indent="0">
              <a:buNone/>
            </a:pPr>
            <a:r>
              <a:rPr lang="en-IN" sz="1700" dirty="0">
                <a:solidFill>
                  <a:srgbClr val="FF0000"/>
                </a:solidFill>
              </a:rPr>
              <a:t>    };</a:t>
            </a:r>
          </a:p>
          <a:p>
            <a:pPr marL="0" indent="0">
              <a:buNone/>
            </a:pPr>
            <a:r>
              <a:rPr lang="en-IN" sz="1700" dirty="0">
                <a:solidFill>
                  <a:srgbClr val="FF0000"/>
                </a:solidFill>
              </a:rPr>
              <a:t>int main()</a:t>
            </a:r>
          </a:p>
          <a:p>
            <a:pPr marL="0" indent="0">
              <a:buNone/>
            </a:pPr>
            <a:r>
              <a:rPr lang="en-IN" sz="1700" dirty="0">
                <a:solidFill>
                  <a:srgbClr val="FF0000"/>
                </a:solidFill>
              </a:rPr>
              <a:t>{</a:t>
            </a:r>
          </a:p>
          <a:p>
            <a:pPr marL="0" indent="0">
              <a:buNone/>
            </a:pPr>
            <a:r>
              <a:rPr lang="en-IN" sz="1700" dirty="0">
                <a:solidFill>
                  <a:srgbClr val="FF0000"/>
                </a:solidFill>
              </a:rPr>
              <a:t>    </a:t>
            </a:r>
            <a:r>
              <a:rPr lang="en-IN" sz="1700" dirty="0" err="1">
                <a:solidFill>
                  <a:srgbClr val="FF0000"/>
                </a:solidFill>
              </a:rPr>
              <a:t>printf</a:t>
            </a:r>
            <a:r>
              <a:rPr lang="en-IN" sz="1700" dirty="0">
                <a:solidFill>
                  <a:srgbClr val="FF0000"/>
                </a:solidFill>
              </a:rPr>
              <a:t>("%d",</a:t>
            </a:r>
            <a:r>
              <a:rPr lang="en-IN" sz="1700" dirty="0" err="1">
                <a:solidFill>
                  <a:srgbClr val="FF0000"/>
                </a:solidFill>
              </a:rPr>
              <a:t>sizeof</a:t>
            </a:r>
            <a:r>
              <a:rPr lang="en-IN" sz="1700" dirty="0">
                <a:solidFill>
                  <a:srgbClr val="FF0000"/>
                </a:solidFill>
              </a:rPr>
              <a:t>(struct </a:t>
            </a:r>
            <a:r>
              <a:rPr lang="en-IN" sz="1700" dirty="0" err="1">
                <a:solidFill>
                  <a:srgbClr val="FF0000"/>
                </a:solidFill>
              </a:rPr>
              <a:t>cppbuzz</a:t>
            </a:r>
            <a:r>
              <a:rPr lang="en-IN" sz="1700" dirty="0">
                <a:solidFill>
                  <a:srgbClr val="FF0000"/>
                </a:solidFill>
              </a:rPr>
              <a:t>));</a:t>
            </a:r>
          </a:p>
          <a:p>
            <a:pPr marL="0" indent="0">
              <a:buNone/>
            </a:pPr>
            <a:r>
              <a:rPr lang="en-IN" sz="1700" dirty="0">
                <a:solidFill>
                  <a:srgbClr val="FF0000"/>
                </a:solidFill>
              </a:rPr>
              <a:t>    return 0;</a:t>
            </a:r>
          </a:p>
          <a:p>
            <a:pPr marL="0" indent="0">
              <a:buNone/>
            </a:pPr>
            <a:r>
              <a:rPr lang="en-IN" sz="1700" dirty="0">
                <a:solidFill>
                  <a:srgbClr val="FF0000"/>
                </a:solidFill>
              </a:rPr>
              <a:t>}</a:t>
            </a:r>
          </a:p>
          <a:p>
            <a:pPr marL="0" indent="0">
              <a:buNone/>
            </a:pPr>
            <a:endParaRPr lang="en-IN" sz="1700" dirty="0">
              <a:solidFill>
                <a:srgbClr val="FF0000"/>
              </a:solidFill>
            </a:endParaRPr>
          </a:p>
        </p:txBody>
      </p:sp>
      <p:sp>
        <p:nvSpPr>
          <p:cNvPr id="4" name="Slide Number Placeholder 3">
            <a:extLst>
              <a:ext uri="{FF2B5EF4-FFF2-40B4-BE49-F238E27FC236}">
                <a16:creationId xmlns:a16="http://schemas.microsoft.com/office/drawing/2014/main" id="{ECA92193-F6A1-4E2C-ADC8-3F1DDF4040E0}"/>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val="20467823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65313" y="1646238"/>
            <a:ext cx="10687878" cy="3363084"/>
          </a:xfrm>
        </p:spPr>
        <p:txBody>
          <a:bodyPr/>
          <a:lstStyle/>
          <a:p>
            <a:pPr algn="just"/>
            <a:r>
              <a:rPr lang="en-US" dirty="0"/>
              <a:t>Watch this video to know more about how structures are stored in memory and what is meant by structure padding.</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34</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043445" y="2937013"/>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6D45AC8A-4E6A-4CDA-98ED-943E4806D485}"/>
              </a:ext>
            </a:extLst>
          </p:cNvPr>
          <p:cNvSpPr txBox="1"/>
          <p:nvPr/>
        </p:nvSpPr>
        <p:spPr>
          <a:xfrm>
            <a:off x="1378258" y="4084177"/>
            <a:ext cx="6094520" cy="369332"/>
          </a:xfrm>
          <a:prstGeom prst="rect">
            <a:avLst/>
          </a:prstGeom>
          <a:noFill/>
        </p:spPr>
        <p:txBody>
          <a:bodyPr wrap="square">
            <a:spAutoFit/>
          </a:bodyPr>
          <a:lstStyle/>
          <a:p>
            <a:r>
              <a:rPr lang="en-IN" dirty="0">
                <a:hlinkClick r:id="rId3"/>
              </a:rPr>
              <a:t>https://www.youtube.com/watch?v=aROgtACPjjg</a:t>
            </a:r>
            <a:endParaRPr lang="en-IN" dirty="0"/>
          </a:p>
        </p:txBody>
      </p:sp>
      <p:pic>
        <p:nvPicPr>
          <p:cNvPr id="12" name="Picture 11">
            <a:extLst>
              <a:ext uri="{FF2B5EF4-FFF2-40B4-BE49-F238E27FC236}">
                <a16:creationId xmlns:a16="http://schemas.microsoft.com/office/drawing/2014/main" id="{2B8E9D64-4CD1-4871-8DEE-805D0BB459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9343" y="2439805"/>
            <a:ext cx="4730041" cy="2659906"/>
          </a:xfrm>
          <a:prstGeom prst="rect">
            <a:avLst/>
          </a:prstGeom>
        </p:spPr>
      </p:pic>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lnSpcReduction="10000"/>
          </a:bodyPr>
          <a:lstStyle/>
          <a:p>
            <a:pPr marL="0" lvl="0" indent="0">
              <a:buNone/>
            </a:pPr>
            <a:r>
              <a:rPr lang="en-US" b="1" dirty="0"/>
              <a:t>Reference Books</a:t>
            </a:r>
          </a:p>
          <a:p>
            <a:pPr marL="342900" indent="-342900">
              <a:buFont typeface="+mj-lt"/>
              <a:buAutoNum type="arabicPeriod"/>
            </a:pPr>
            <a:r>
              <a:rPr lang="en-US" sz="1600" dirty="0">
                <a:latin typeface="Times New Roman" pitchFamily="18" charset="0"/>
                <a:cs typeface="Times New Roman" pitchFamily="18" charset="0"/>
              </a:rPr>
              <a:t>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marL="342900" indent="-342900">
              <a:buFont typeface="+mj-lt"/>
              <a:buAutoNum type="arabicPeriod"/>
            </a:pPr>
            <a:r>
              <a:rPr lang="en-US" sz="1600" dirty="0">
                <a:latin typeface="Times New Roman" pitchFamily="18" charset="0"/>
                <a:cs typeface="Times New Roman" pitchFamily="18" charset="0"/>
              </a:rPr>
              <a:t>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marL="342900" indent="-342900">
              <a:buFont typeface="+mj-lt"/>
              <a:buAutoNum type="arabicPeriod"/>
            </a:pPr>
            <a:r>
              <a:rPr lang="en-US" sz="1600" dirty="0">
                <a:latin typeface="Times New Roman" pitchFamily="18" charset="0"/>
                <a:cs typeface="Times New Roman" pitchFamily="18" charset="0"/>
              </a:rPr>
              <a:t>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marL="342900" indent="-342900">
              <a:buFont typeface="+mj-lt"/>
              <a:buAutoNum type="arabicPeriod"/>
            </a:pPr>
            <a:r>
              <a:rPr lang="en-US" sz="1600">
                <a:latin typeface="Times New Roman" pitchFamily="18" charset="0"/>
                <a:cs typeface="Times New Roman" pitchFamily="18" charset="0"/>
              </a:rPr>
              <a:t>The </a:t>
            </a:r>
            <a:r>
              <a:rPr lang="en-US" sz="1600" dirty="0">
                <a:latin typeface="Times New Roman" pitchFamily="18" charset="0"/>
                <a:cs typeface="Times New Roman" pitchFamily="18" charset="0"/>
              </a:rPr>
              <a:t>C Programming Language by Brian W. Kernighan, Dennis Ritchie, Pearson education.</a:t>
            </a:r>
          </a:p>
          <a:p>
            <a:pPr marL="0" indent="0">
              <a:buNone/>
            </a:pPr>
            <a:r>
              <a:rPr lang="en-IN" b="1" dirty="0"/>
              <a:t>Websites:</a:t>
            </a:r>
          </a:p>
          <a:p>
            <a:pPr marL="342900" indent="-342900">
              <a:buFont typeface="+mj-lt"/>
              <a:buAutoNum type="arabicPeriod"/>
            </a:pPr>
            <a:r>
              <a:rPr lang="en-IN" sz="1600" dirty="0">
                <a:solidFill>
                  <a:srgbClr val="0070C0"/>
                </a:solidFill>
                <a:hlinkClick r:id="rId3">
                  <a:extLst>
                    <a:ext uri="{A12FA001-AC4F-418D-AE19-62706E023703}">
                      <ahyp:hlinkClr xmlns="" xmlns:ahyp="http://schemas.microsoft.com/office/drawing/2018/hyperlinkcolor" val="tx"/>
                    </a:ext>
                  </a:extLst>
                </a:hlinkClick>
              </a:rPr>
              <a:t>https://www.geeksforgeeks.org/structures-c/</a:t>
            </a:r>
            <a:endParaRPr lang="en-IN" sz="1600" dirty="0">
              <a:solidFill>
                <a:srgbClr val="0070C0"/>
              </a:solidFill>
            </a:endParaRPr>
          </a:p>
          <a:p>
            <a:pPr marL="342900" indent="-342900">
              <a:buFont typeface="+mj-lt"/>
              <a:buAutoNum type="arabicPeriod"/>
            </a:pPr>
            <a:r>
              <a:rPr lang="en-IN" sz="1600" dirty="0">
                <a:solidFill>
                  <a:srgbClr val="0070C0"/>
                </a:solidFill>
                <a:hlinkClick r:id="rId4">
                  <a:extLst>
                    <a:ext uri="{A12FA001-AC4F-418D-AE19-62706E023703}">
                      <ahyp:hlinkClr xmlns="" xmlns:ahyp="http://schemas.microsoft.com/office/drawing/2018/hyperlinkcolor" val="tx"/>
                    </a:ext>
                  </a:extLst>
                </a:hlinkClick>
              </a:rPr>
              <a:t>https://www.studytonight.com/c/structures-in-c.php</a:t>
            </a:r>
            <a:endParaRPr lang="en-IN" sz="1600" dirty="0">
              <a:solidFill>
                <a:srgbClr val="0070C0"/>
              </a:solidFill>
            </a:endParaRPr>
          </a:p>
          <a:p>
            <a:pPr marL="342900" indent="-342900">
              <a:buFont typeface="+mj-lt"/>
              <a:buAutoNum type="arabicPeriod"/>
            </a:pPr>
            <a:r>
              <a:rPr lang="en-IN" sz="1600" dirty="0">
                <a:solidFill>
                  <a:srgbClr val="0070C0"/>
                </a:solidFill>
                <a:hlinkClick r:id="rId5">
                  <a:extLst>
                    <a:ext uri="{A12FA001-AC4F-418D-AE19-62706E023703}">
                      <ahyp:hlinkClr xmlns="" xmlns:ahyp="http://schemas.microsoft.com/office/drawing/2018/hyperlinkcolor" val="tx"/>
                    </a:ext>
                  </a:extLst>
                </a:hlinkClick>
              </a:rPr>
              <a:t>https://www.tutorialspoint.com/cprogramming/c_structures.htm</a:t>
            </a:r>
            <a:endParaRPr lang="en-IN" sz="1600" dirty="0">
              <a:solidFill>
                <a:srgbClr val="0070C0"/>
              </a:solidFill>
            </a:endParaRPr>
          </a:p>
          <a:p>
            <a:pPr marL="342900" indent="-342900">
              <a:buFont typeface="+mj-lt"/>
              <a:buAutoNum type="arabicPeriod"/>
            </a:pPr>
            <a:r>
              <a:rPr lang="en-IN" sz="1600" dirty="0">
                <a:solidFill>
                  <a:srgbClr val="0070C0"/>
                </a:solidFill>
                <a:hlinkClick r:id="rId6">
                  <a:extLst>
                    <a:ext uri="{A12FA001-AC4F-418D-AE19-62706E023703}">
                      <ahyp:hlinkClr xmlns="" xmlns:ahyp="http://schemas.microsoft.com/office/drawing/2018/hyperlinkcolor" val="tx"/>
                    </a:ext>
                  </a:extLst>
                </a:hlinkClick>
              </a:rPr>
              <a:t>https://www.geeksforgeeks.org/union-c/ </a:t>
            </a:r>
            <a:endParaRPr lang="en-IN" sz="1600" dirty="0">
              <a:solidFill>
                <a:srgbClr val="0070C0"/>
              </a:solidFill>
            </a:endParaRPr>
          </a:p>
          <a:p>
            <a:pPr marL="0" indent="0">
              <a:buNone/>
            </a:pPr>
            <a:r>
              <a:rPr lang="en-IN" sz="2600" b="1" dirty="0"/>
              <a:t>YouTube Links:</a:t>
            </a:r>
          </a:p>
          <a:p>
            <a:pPr marL="342900" indent="-342900">
              <a:buFont typeface="+mj-lt"/>
              <a:buAutoNum type="arabicPeriod"/>
            </a:pPr>
            <a:r>
              <a:rPr lang="en-IN" sz="1600" dirty="0">
                <a:solidFill>
                  <a:srgbClr val="0070C0"/>
                </a:solidFill>
                <a:hlinkClick r:id="rId7">
                  <a:extLst>
                    <a:ext uri="{A12FA001-AC4F-418D-AE19-62706E023703}">
                      <ahyp:hlinkClr xmlns="" xmlns:ahyp="http://schemas.microsoft.com/office/drawing/2018/hyperlinkcolor" val="tx"/>
                    </a:ext>
                  </a:extLst>
                </a:hlinkClick>
              </a:rPr>
              <a:t>https://www.youtube.com/watch?v=Ranc3VvjI88</a:t>
            </a:r>
            <a:endParaRPr lang="en-IN" sz="1600" dirty="0">
              <a:solidFill>
                <a:srgbClr val="0070C0"/>
              </a:solidFill>
            </a:endParaRPr>
          </a:p>
          <a:p>
            <a:pPr marL="342900" indent="-342900">
              <a:buFont typeface="+mj-lt"/>
              <a:buAutoNum type="arabicPeriod"/>
            </a:pPr>
            <a:r>
              <a:rPr lang="en-IN" sz="1600" dirty="0">
                <a:solidFill>
                  <a:srgbClr val="0070C0"/>
                </a:solidFill>
                <a:hlinkClick r:id="rId8">
                  <a:extLst>
                    <a:ext uri="{A12FA001-AC4F-418D-AE19-62706E023703}">
                      <ahyp:hlinkClr xmlns="" xmlns:ahyp="http://schemas.microsoft.com/office/drawing/2018/hyperlinkcolor" val="tx"/>
                    </a:ext>
                  </a:extLst>
                </a:hlinkClick>
              </a:rPr>
              <a:t>https://www.youtube.com/watch?v=zdUhS4YSWHg</a:t>
            </a:r>
            <a:endParaRPr lang="en-IN" sz="1600" dirty="0">
              <a:solidFill>
                <a:srgbClr val="0070C0"/>
              </a:solidFill>
            </a:endParaRPr>
          </a:p>
          <a:p>
            <a:pPr marL="342900" indent="-342900">
              <a:buFont typeface="+mj-lt"/>
              <a:buAutoNum type="arabicPeriod"/>
            </a:pPr>
            <a:r>
              <a:rPr lang="en-IN" sz="1600" dirty="0">
                <a:solidFill>
                  <a:srgbClr val="0070C0"/>
                </a:solidFill>
                <a:hlinkClick r:id="rId9">
                  <a:extLst>
                    <a:ext uri="{A12FA001-AC4F-418D-AE19-62706E023703}">
                      <ahyp:hlinkClr xmlns="" xmlns:ahyp="http://schemas.microsoft.com/office/drawing/2018/hyperlinkcolor" val="tx"/>
                    </a:ext>
                  </a:extLst>
                </a:hlinkClick>
              </a:rPr>
              <a:t>https://www.youtube.com/watch?v=t7MD-Elr05k</a:t>
            </a:r>
            <a:endParaRPr lang="en-IN" sz="1600" dirty="0">
              <a:solidFill>
                <a:srgbClr val="0070C0"/>
              </a:solidFill>
              <a:hlinkClick r:id="rId10">
                <a:extLst>
                  <a:ext uri="{A12FA001-AC4F-418D-AE19-62706E023703}">
                    <ahyp:hlinkClr xmlns="" xmlns:ahyp="http://schemas.microsoft.com/office/drawing/2018/hyperlinkcolor" val="tx"/>
                  </a:ext>
                </a:extLst>
              </a:hlinkClick>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35</a:t>
            </a:fld>
            <a:endParaRPr lang="en-US" dirty="0"/>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1084246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720906" y="1229896"/>
            <a:ext cx="10750187"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2400" b="1" dirty="0"/>
              <a:t>Structure</a:t>
            </a:r>
            <a:r>
              <a:rPr lang="en-IN" sz="2400" dirty="0"/>
              <a:t> is a user-defined datatype in C language which allows us to combine data of different types together.</a:t>
            </a:r>
          </a:p>
          <a:p>
            <a:pPr marL="285750" indent="-285750" algn="just">
              <a:buFont typeface="Arial" panose="020B0604020202020204" pitchFamily="34" charset="0"/>
              <a:buChar char="•"/>
            </a:pPr>
            <a:r>
              <a:rPr lang="en-IN" sz="2400" b="1" dirty="0"/>
              <a:t>Structure</a:t>
            </a:r>
            <a:r>
              <a:rPr lang="en-IN" sz="2400" dirty="0"/>
              <a:t> helps to construct a complex data type which is more meaningful. </a:t>
            </a:r>
          </a:p>
          <a:p>
            <a:pPr marL="285750" indent="-285750" algn="just">
              <a:buFont typeface="Arial" panose="020B0604020202020204" pitchFamily="34" charset="0"/>
              <a:buChar char="•"/>
            </a:pPr>
            <a:r>
              <a:rPr lang="en-IN" sz="2400" dirty="0"/>
              <a:t>It is somewhat similar to an Array, but an array holds data of similar type only. But structure on the other hand, can store data of any type, which is practical more useful.</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b="1" dirty="0"/>
              <a:t>For example</a:t>
            </a:r>
            <a:r>
              <a:rPr lang="en-IN" sz="2400" dirty="0"/>
              <a:t>: If I have to write a program to store Student information, which will have Student's name, age, branch, permanent address, father's name etc, which included string values, integer values etc, how can I use arrays for this problem, I will require something which can hold data of different types together. In structure, data is stored in form of records.</a:t>
            </a:r>
          </a:p>
          <a:p>
            <a:pPr marL="342900" indent="-342900" algn="just">
              <a:buFont typeface="Arial" panose="020B0604020202020204" pitchFamily="34" charset="0"/>
              <a:buChar char="•"/>
            </a:pPr>
            <a:endParaRPr lang="en-IN" sz="2400" b="1" dirty="0">
              <a:solidFill>
                <a:srgbClr val="FF0000"/>
              </a:solidFill>
            </a:endParaRPr>
          </a:p>
        </p:txBody>
      </p:sp>
      <p:sp>
        <p:nvSpPr>
          <p:cNvPr id="7" name="Title 1">
            <a:extLst>
              <a:ext uri="{FF2B5EF4-FFF2-40B4-BE49-F238E27FC236}">
                <a16:creationId xmlns:a16="http://schemas.microsoft.com/office/drawing/2014/main" id="{CAFF2DCD-35D6-4D70-8F6D-635B66C1E230}"/>
              </a:ext>
            </a:extLst>
          </p:cNvPr>
          <p:cNvSpPr>
            <a:spLocks noGrp="1"/>
          </p:cNvSpPr>
          <p:nvPr>
            <p:ph type="title"/>
          </p:nvPr>
        </p:nvSpPr>
        <p:spPr>
          <a:xfrm>
            <a:off x="838200" y="365125"/>
            <a:ext cx="10515600" cy="1325563"/>
          </a:xfrm>
        </p:spPr>
        <p:txBody>
          <a:bodyPr/>
          <a:lstStyle/>
          <a:p>
            <a:r>
              <a:rPr lang="en-US" sz="4400" b="1" dirty="0">
                <a:solidFill>
                  <a:srgbClr val="FF0000"/>
                </a:solidFill>
              </a:rPr>
              <a:t>Introduction</a:t>
            </a:r>
            <a:br>
              <a:rPr lang="en-US" sz="4400" b="1" dirty="0">
                <a:solidFill>
                  <a:srgbClr val="FF0000"/>
                </a:solidFill>
              </a:rPr>
            </a:br>
            <a:endParaRPr lang="en-IN" dirty="0"/>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5E15-469C-4EF8-B9AA-E1AD78A898E9}"/>
              </a:ext>
            </a:extLst>
          </p:cNvPr>
          <p:cNvSpPr>
            <a:spLocks noGrp="1"/>
          </p:cNvSpPr>
          <p:nvPr>
            <p:ph type="title"/>
          </p:nvPr>
        </p:nvSpPr>
        <p:spPr/>
        <p:txBody>
          <a:bodyPr/>
          <a:lstStyle/>
          <a:p>
            <a:r>
              <a:rPr lang="en-IN" b="1" dirty="0">
                <a:solidFill>
                  <a:srgbClr val="FF0000"/>
                </a:solidFill>
              </a:rPr>
              <a:t>Defining a Structure</a:t>
            </a:r>
          </a:p>
        </p:txBody>
      </p:sp>
      <p:sp>
        <p:nvSpPr>
          <p:cNvPr id="3" name="Content Placeholder 2">
            <a:extLst>
              <a:ext uri="{FF2B5EF4-FFF2-40B4-BE49-F238E27FC236}">
                <a16:creationId xmlns:a16="http://schemas.microsoft.com/office/drawing/2014/main" id="{812F9869-42F5-4349-B2AC-18F17E9A1216}"/>
              </a:ext>
            </a:extLst>
          </p:cNvPr>
          <p:cNvSpPr>
            <a:spLocks noGrp="1"/>
          </p:cNvSpPr>
          <p:nvPr>
            <p:ph idx="1"/>
          </p:nvPr>
        </p:nvSpPr>
        <p:spPr/>
        <p:txBody>
          <a:bodyPr>
            <a:noAutofit/>
          </a:bodyPr>
          <a:lstStyle/>
          <a:p>
            <a:pPr algn="just"/>
            <a:r>
              <a:rPr lang="en-IN" sz="2000" b="1" dirty="0"/>
              <a:t>struct</a:t>
            </a:r>
            <a:r>
              <a:rPr lang="en-IN" sz="2000" dirty="0"/>
              <a:t> keyword is used to define a structure. struct defines a new data type which is a collection of primary and derived datatypes.</a:t>
            </a:r>
          </a:p>
          <a:p>
            <a:pPr algn="just"/>
            <a:r>
              <a:rPr lang="en-IN" sz="2000" b="1" dirty="0"/>
              <a:t>Syntax</a:t>
            </a:r>
            <a:r>
              <a:rPr lang="en-IN" sz="2000" dirty="0"/>
              <a:t>:</a:t>
            </a:r>
          </a:p>
          <a:p>
            <a:pPr marL="0" indent="0" algn="just">
              <a:buNone/>
            </a:pPr>
            <a:r>
              <a:rPr lang="en-IN" sz="2000" dirty="0"/>
              <a:t>struct [</a:t>
            </a:r>
            <a:r>
              <a:rPr lang="en-IN" sz="2000" dirty="0" err="1"/>
              <a:t>structure_tag</a:t>
            </a:r>
            <a:r>
              <a:rPr lang="en-IN" sz="2000" dirty="0"/>
              <a:t>]</a:t>
            </a:r>
          </a:p>
          <a:p>
            <a:pPr marL="0" indent="0" algn="just">
              <a:buNone/>
            </a:pPr>
            <a:r>
              <a:rPr lang="en-IN" sz="2000" dirty="0"/>
              <a:t>{</a:t>
            </a:r>
          </a:p>
          <a:p>
            <a:pPr marL="0" indent="0" algn="just">
              <a:buNone/>
            </a:pPr>
            <a:r>
              <a:rPr lang="en-IN" sz="2000" dirty="0"/>
              <a:t>    //member variable 1</a:t>
            </a:r>
          </a:p>
          <a:p>
            <a:pPr marL="0" indent="0" algn="just">
              <a:buNone/>
            </a:pPr>
            <a:r>
              <a:rPr lang="en-IN" sz="2000" dirty="0"/>
              <a:t>    //member variable 2</a:t>
            </a:r>
          </a:p>
          <a:p>
            <a:pPr marL="0" indent="0" algn="just">
              <a:buNone/>
            </a:pPr>
            <a:r>
              <a:rPr lang="en-IN" sz="2000" dirty="0"/>
              <a:t>...</a:t>
            </a:r>
          </a:p>
          <a:p>
            <a:pPr marL="0" indent="0" algn="just">
              <a:buNone/>
            </a:pPr>
            <a:r>
              <a:rPr lang="en-IN" sz="2000" dirty="0"/>
              <a:t>}[</a:t>
            </a:r>
            <a:r>
              <a:rPr lang="en-IN" sz="2000" dirty="0" err="1"/>
              <a:t>structure_variables</a:t>
            </a:r>
            <a:r>
              <a:rPr lang="en-IN" sz="2000" dirty="0"/>
              <a:t>];</a:t>
            </a:r>
          </a:p>
          <a:p>
            <a:pPr marL="0" indent="0" algn="just">
              <a:buNone/>
            </a:pPr>
            <a:endParaRPr lang="en-IN" sz="2000" dirty="0"/>
          </a:p>
          <a:p>
            <a:pPr marL="0" indent="0" algn="just">
              <a:buNone/>
            </a:pPr>
            <a:r>
              <a:rPr lang="en-IN" sz="2000" b="1" dirty="0"/>
              <a:t>Note</a:t>
            </a:r>
            <a:r>
              <a:rPr lang="en-IN" sz="2000" dirty="0"/>
              <a:t>: The closing curly brace in the structure type declaration must be followed by a semicolon(;).</a:t>
            </a:r>
          </a:p>
          <a:p>
            <a:pPr marL="0" indent="0" algn="just">
              <a:buNone/>
            </a:pPr>
            <a:endParaRPr lang="en-IN" sz="2000" dirty="0"/>
          </a:p>
        </p:txBody>
      </p:sp>
      <p:sp>
        <p:nvSpPr>
          <p:cNvPr id="4" name="Slide Number Placeholder 3">
            <a:extLst>
              <a:ext uri="{FF2B5EF4-FFF2-40B4-BE49-F238E27FC236}">
                <a16:creationId xmlns:a16="http://schemas.microsoft.com/office/drawing/2014/main" id="{7A49B51B-CCCD-409B-A306-B5AB1C1EF442}"/>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4346835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39FBA-DE5F-4D09-9DF2-09AD9706AEF5}"/>
              </a:ext>
            </a:extLst>
          </p:cNvPr>
          <p:cNvSpPr>
            <a:spLocks noGrp="1"/>
          </p:cNvSpPr>
          <p:nvPr>
            <p:ph idx="1"/>
          </p:nvPr>
        </p:nvSpPr>
        <p:spPr>
          <a:xfrm>
            <a:off x="838200" y="695325"/>
            <a:ext cx="10515600" cy="5481638"/>
          </a:xfrm>
        </p:spPr>
        <p:txBody>
          <a:bodyPr>
            <a:normAutofit fontScale="77500" lnSpcReduction="20000"/>
          </a:bodyPr>
          <a:lstStyle/>
          <a:p>
            <a:pPr marL="0" indent="0" algn="just">
              <a:buNone/>
            </a:pPr>
            <a:r>
              <a:rPr lang="en-IN" b="1" dirty="0"/>
              <a:t>Example: </a:t>
            </a:r>
          </a:p>
          <a:p>
            <a:pPr marL="0" indent="0" algn="just">
              <a:buNone/>
            </a:pPr>
            <a:r>
              <a:rPr lang="en-IN" dirty="0"/>
              <a:t>struct Student</a:t>
            </a:r>
          </a:p>
          <a:p>
            <a:pPr marL="0" indent="0" algn="just">
              <a:buNone/>
            </a:pPr>
            <a:r>
              <a:rPr lang="en-IN" dirty="0"/>
              <a:t>{</a:t>
            </a:r>
          </a:p>
          <a:p>
            <a:pPr marL="0" indent="0" algn="just">
              <a:buNone/>
            </a:pPr>
            <a:r>
              <a:rPr lang="en-IN" dirty="0"/>
              <a:t>    char name[25];</a:t>
            </a:r>
          </a:p>
          <a:p>
            <a:pPr marL="0" indent="0" algn="just">
              <a:buNone/>
            </a:pPr>
            <a:r>
              <a:rPr lang="en-IN" dirty="0"/>
              <a:t>    int age;</a:t>
            </a:r>
          </a:p>
          <a:p>
            <a:pPr marL="0" indent="0" algn="just">
              <a:buNone/>
            </a:pPr>
            <a:r>
              <a:rPr lang="en-IN" dirty="0"/>
              <a:t>    char branch[10];</a:t>
            </a:r>
          </a:p>
          <a:p>
            <a:pPr marL="0" indent="0" algn="just">
              <a:buNone/>
            </a:pPr>
            <a:r>
              <a:rPr lang="en-IN" dirty="0"/>
              <a:t>    // F for female and M for male</a:t>
            </a:r>
          </a:p>
          <a:p>
            <a:pPr marL="0" indent="0" algn="just">
              <a:buNone/>
            </a:pPr>
            <a:r>
              <a:rPr lang="en-IN" dirty="0"/>
              <a:t>    char gender;</a:t>
            </a:r>
          </a:p>
          <a:p>
            <a:pPr marL="0" indent="0" algn="just">
              <a:buNone/>
            </a:pPr>
            <a:r>
              <a:rPr lang="en-IN" dirty="0"/>
              <a:t>};</a:t>
            </a:r>
          </a:p>
          <a:p>
            <a:pPr marL="0" indent="0" algn="just">
              <a:buNone/>
            </a:pPr>
            <a:r>
              <a:rPr lang="en-IN" dirty="0"/>
              <a:t>Here struct Student declares a structure to hold the details of a student which consists of 4 data fields, namely name, age, branch and gender. These fields are called structure elements or members.</a:t>
            </a:r>
          </a:p>
          <a:p>
            <a:pPr marL="0" indent="0" algn="just">
              <a:buNone/>
            </a:pPr>
            <a:endParaRPr lang="en-IN" dirty="0"/>
          </a:p>
          <a:p>
            <a:pPr marL="0" indent="0" algn="just">
              <a:buNone/>
            </a:pPr>
            <a:r>
              <a:rPr lang="en-IN" dirty="0"/>
              <a:t>Each member can have different datatype, like in this case, name is an array of char type and age is of int type etc. Student is the name of the structure and is called as the structure tag.</a:t>
            </a:r>
          </a:p>
        </p:txBody>
      </p:sp>
      <p:sp>
        <p:nvSpPr>
          <p:cNvPr id="4" name="Slide Number Placeholder 3">
            <a:extLst>
              <a:ext uri="{FF2B5EF4-FFF2-40B4-BE49-F238E27FC236}">
                <a16:creationId xmlns:a16="http://schemas.microsoft.com/office/drawing/2014/main" id="{371F4139-C432-424A-81B1-EF5E4401C6C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1360631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Declaring Structure Variables</a:t>
            </a:r>
            <a:endParaRPr lang="en-IN" dirty="0">
              <a:solidFill>
                <a:srgbClr val="FF0000"/>
              </a:solidFill>
            </a:endParaRP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a:bodyPr>
          <a:lstStyle/>
          <a:p>
            <a:pPr algn="just"/>
            <a:r>
              <a:rPr lang="en-IN" dirty="0"/>
              <a:t>It is possible to declare variables of a structure, either along with structure definition or after the structure is defined. </a:t>
            </a:r>
          </a:p>
          <a:p>
            <a:pPr algn="just"/>
            <a:endParaRPr lang="en-IN" dirty="0"/>
          </a:p>
          <a:p>
            <a:pPr algn="just"/>
            <a:r>
              <a:rPr lang="en-IN" dirty="0"/>
              <a:t>Structure variable declaration is similar to the declaration of any normal variable of any other datatype. </a:t>
            </a:r>
          </a:p>
          <a:p>
            <a:pPr algn="just"/>
            <a:endParaRPr lang="en-IN" dirty="0"/>
          </a:p>
          <a:p>
            <a:pPr algn="just"/>
            <a:r>
              <a:rPr lang="en-IN" dirty="0"/>
              <a:t>Structure variables can be declared in following two ways:</a:t>
            </a:r>
          </a:p>
          <a:p>
            <a:pPr marL="514350" indent="-514350" algn="just">
              <a:buFont typeface="+mj-lt"/>
              <a:buAutoNum type="arabicPeriod"/>
            </a:pPr>
            <a:r>
              <a:rPr lang="en-IN" b="0" i="0" dirty="0">
                <a:solidFill>
                  <a:srgbClr val="333333"/>
                </a:solidFill>
                <a:effectLst/>
                <a:latin typeface="helvetica neue"/>
              </a:rPr>
              <a:t>Declaring Structure variables separately</a:t>
            </a:r>
          </a:p>
          <a:p>
            <a:pPr marL="514350" indent="-514350" algn="just">
              <a:buFont typeface="+mj-lt"/>
              <a:buAutoNum type="arabicPeriod"/>
            </a:pPr>
            <a:r>
              <a:rPr lang="en-IN" b="0" i="0" dirty="0">
                <a:solidFill>
                  <a:srgbClr val="333333"/>
                </a:solidFill>
                <a:effectLst/>
                <a:latin typeface="helvetica neue"/>
              </a:rPr>
              <a:t>Declaring Structure variables with structure definition</a:t>
            </a:r>
          </a:p>
          <a:p>
            <a:pPr marL="514350" indent="-514350" algn="just">
              <a:buFont typeface="+mj-lt"/>
              <a:buAutoNum type="arabicPeriod"/>
            </a:pPr>
            <a:endParaRPr lang="en-IN" dirty="0"/>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7442431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Declaring Structure variables separately</a:t>
            </a: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fontScale="92500" lnSpcReduction="20000"/>
          </a:bodyPr>
          <a:lstStyle/>
          <a:p>
            <a:pPr marL="0" indent="0" algn="just">
              <a:buNone/>
            </a:pPr>
            <a:r>
              <a:rPr lang="en-IN" dirty="0"/>
              <a:t>struct Student</a:t>
            </a:r>
          </a:p>
          <a:p>
            <a:pPr marL="0" indent="0" algn="just">
              <a:buNone/>
            </a:pPr>
            <a:r>
              <a:rPr lang="en-IN" dirty="0"/>
              <a:t>{</a:t>
            </a:r>
          </a:p>
          <a:p>
            <a:pPr marL="0" indent="0" algn="just">
              <a:buNone/>
            </a:pPr>
            <a:r>
              <a:rPr lang="en-IN" dirty="0"/>
              <a:t>    char name[25];</a:t>
            </a:r>
          </a:p>
          <a:p>
            <a:pPr marL="0" indent="0" algn="just">
              <a:buNone/>
            </a:pPr>
            <a:r>
              <a:rPr lang="en-IN" dirty="0"/>
              <a:t>    int age;</a:t>
            </a:r>
          </a:p>
          <a:p>
            <a:pPr marL="0" indent="0" algn="just">
              <a:buNone/>
            </a:pPr>
            <a:r>
              <a:rPr lang="en-IN" dirty="0"/>
              <a:t>    char branch[10];</a:t>
            </a:r>
          </a:p>
          <a:p>
            <a:pPr marL="0" indent="0" algn="just">
              <a:buNone/>
            </a:pPr>
            <a:r>
              <a:rPr lang="en-IN" dirty="0"/>
              <a:t>    //F for female and M for male</a:t>
            </a:r>
          </a:p>
          <a:p>
            <a:pPr marL="0" indent="0" algn="just">
              <a:buNone/>
            </a:pPr>
            <a:r>
              <a:rPr lang="en-IN" dirty="0"/>
              <a:t>    char gender;</a:t>
            </a:r>
          </a:p>
          <a:p>
            <a:pPr marL="0" indent="0" algn="just">
              <a:buNone/>
            </a:pPr>
            <a:r>
              <a:rPr lang="en-IN" dirty="0"/>
              <a:t>};</a:t>
            </a:r>
          </a:p>
          <a:p>
            <a:pPr marL="0" indent="0" algn="just">
              <a:buNone/>
            </a:pPr>
            <a:endParaRPr lang="en-IN" dirty="0"/>
          </a:p>
          <a:p>
            <a:pPr marL="0" indent="0" algn="just">
              <a:buNone/>
            </a:pPr>
            <a:r>
              <a:rPr lang="en-IN" dirty="0"/>
              <a:t>struct Student S1, S2;      //declaring variables of struct Student</a:t>
            </a:r>
          </a:p>
          <a:p>
            <a:pPr marL="0" indent="0" algn="just">
              <a:buNone/>
            </a:pPr>
            <a:endParaRPr lang="en-IN" dirty="0"/>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3601766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2333</TotalTime>
  <Words>2675</Words>
  <Application>Microsoft Office PowerPoint</Application>
  <PresentationFormat>Widescreen</PresentationFormat>
  <Paragraphs>472</Paragraphs>
  <Slides>36</Slides>
  <Notes>12</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56" baseType="lpstr">
      <vt:lpstr>Arial</vt:lpstr>
      <vt:lpstr>Arial Black</vt:lpstr>
      <vt:lpstr>Arial Unicode MS</vt:lpstr>
      <vt:lpstr>Calibri</vt:lpstr>
      <vt:lpstr>Calibri Light</vt:lpstr>
      <vt:lpstr>Casper</vt:lpstr>
      <vt:lpstr>Casper Bold</vt:lpstr>
      <vt:lpstr>Droid Sans Fallback</vt:lpstr>
      <vt:lpstr>FreeSans</vt:lpstr>
      <vt:lpstr>helvetica neue</vt:lpstr>
      <vt:lpstr>Karla</vt:lpstr>
      <vt:lpstr>Open Sans</vt:lpstr>
      <vt:lpstr>Raleway ExtraBold</vt:lpstr>
      <vt:lpstr>Roboto</vt:lpstr>
      <vt:lpstr>Segoe UI</vt:lpstr>
      <vt:lpstr>Source Sans Pro</vt:lpstr>
      <vt:lpstr>Times New Roman</vt:lpstr>
      <vt:lpstr>1_Office Theme</vt:lpstr>
      <vt:lpstr>Contents Slide Master</vt:lpstr>
      <vt:lpstr>CorelDRAW</vt:lpstr>
      <vt:lpstr>PowerPoint Presentation</vt:lpstr>
      <vt:lpstr>Introduction to Problem Solving</vt:lpstr>
      <vt:lpstr>PowerPoint Presentation</vt:lpstr>
      <vt:lpstr> Scheme of Evaluation  </vt:lpstr>
      <vt:lpstr>Introduction </vt:lpstr>
      <vt:lpstr>Defining a Structure</vt:lpstr>
      <vt:lpstr>PowerPoint Presentation</vt:lpstr>
      <vt:lpstr>Declaring Structure Variables</vt:lpstr>
      <vt:lpstr>Declaring Structure variables separately</vt:lpstr>
      <vt:lpstr>Declaring Structure variables with structure definition</vt:lpstr>
      <vt:lpstr>Initializing structure members</vt:lpstr>
      <vt:lpstr>PowerPoint Presentation</vt:lpstr>
      <vt:lpstr>Computing Size of Structure without sizeof()</vt:lpstr>
      <vt:lpstr>Structure Padding</vt:lpstr>
      <vt:lpstr>PowerPoint Presentation</vt:lpstr>
      <vt:lpstr>PowerPoint Presentation</vt:lpstr>
      <vt:lpstr>PowerPoint Presentation</vt:lpstr>
      <vt:lpstr>Accessing Structure Members</vt:lpstr>
      <vt:lpstr>PowerPoint Presentation</vt:lpstr>
      <vt:lpstr>PowerPoint Presentation</vt:lpstr>
      <vt:lpstr>Union</vt:lpstr>
      <vt:lpstr>PowerPoint Presentation</vt:lpstr>
      <vt:lpstr>PowerPoint Presentation</vt:lpstr>
      <vt:lpstr>Structure Vs Union</vt:lpstr>
      <vt:lpstr>Uses of C Structure</vt:lpstr>
      <vt:lpstr>PowerPoint Presentation</vt:lpstr>
      <vt:lpstr>Frequently Asked question</vt:lpstr>
      <vt:lpstr>PowerPoint Presentation</vt:lpstr>
      <vt:lpstr>PowerPoint Presentation</vt:lpstr>
      <vt:lpstr>PowerPoint Presentation</vt:lpstr>
      <vt:lpstr>Assessment Questions:</vt:lpstr>
      <vt:lpstr>PowerPoint Presentation</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286</cp:revision>
  <dcterms:created xsi:type="dcterms:W3CDTF">2019-01-09T10:33:58Z</dcterms:created>
  <dcterms:modified xsi:type="dcterms:W3CDTF">2022-07-12T07:36:09Z</dcterms:modified>
</cp:coreProperties>
</file>