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8"/>
  </p:notesMasterIdLst>
  <p:handoutMasterIdLst>
    <p:handoutMasterId r:id="rId29"/>
  </p:handoutMasterIdLst>
  <p:sldIdLst>
    <p:sldId id="354" r:id="rId3"/>
    <p:sldId id="398" r:id="rId4"/>
    <p:sldId id="399" r:id="rId5"/>
    <p:sldId id="400" r:id="rId6"/>
    <p:sldId id="358" r:id="rId7"/>
    <p:sldId id="389" r:id="rId8"/>
    <p:sldId id="390" r:id="rId9"/>
    <p:sldId id="366" r:id="rId10"/>
    <p:sldId id="391" r:id="rId11"/>
    <p:sldId id="392" r:id="rId12"/>
    <p:sldId id="370" r:id="rId13"/>
    <p:sldId id="382" r:id="rId14"/>
    <p:sldId id="393" r:id="rId15"/>
    <p:sldId id="383" r:id="rId16"/>
    <p:sldId id="394" r:id="rId17"/>
    <p:sldId id="395" r:id="rId18"/>
    <p:sldId id="396" r:id="rId19"/>
    <p:sldId id="397" r:id="rId20"/>
    <p:sldId id="350" r:id="rId21"/>
    <p:sldId id="351" r:id="rId22"/>
    <p:sldId id="388" r:id="rId23"/>
    <p:sldId id="361" r:id="rId24"/>
    <p:sldId id="352" r:id="rId25"/>
    <p:sldId id="284" r:id="rId26"/>
    <p:sldId id="35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34" autoAdjust="0"/>
  </p:normalViewPr>
  <p:slideViewPr>
    <p:cSldViewPr snapToGrid="0">
      <p:cViewPr varScale="1">
        <p:scale>
          <a:sx n="73" d="100"/>
          <a:sy n="73" d="100"/>
        </p:scale>
        <p:origin x="600"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95EEC2-FBA3-4050-935A-2B74E2E9956D}">
      <dgm:prSet custT="1"/>
      <dgm:spPr/>
      <dgm:t>
        <a:bodyPr/>
        <a:lstStyle/>
        <a:p>
          <a:r>
            <a:rPr lang="en-IN" sz="1600" b="0" i="0" dirty="0"/>
            <a:t>The structure can be nested in the following ways.</a:t>
          </a:r>
        </a:p>
        <a:p>
          <a:r>
            <a:rPr lang="en-IN" sz="1600" b="0" i="0" dirty="0"/>
            <a:t>a) By separate structure</a:t>
          </a:r>
        </a:p>
        <a:p>
          <a:r>
            <a:rPr lang="en-IN" sz="1600" b="0" i="0" dirty="0"/>
            <a:t>b) By Embedded structure</a:t>
          </a:r>
          <a:endParaRPr lang="en-IN" sz="1600" dirty="0"/>
        </a:p>
      </dgm:t>
    </dgm:pt>
    <dgm:pt modelId="{B23B6547-19ED-4B0F-81FC-817F03CB178B}" type="parTrans" cxnId="{29DA9CC9-1816-462A-BE5A-EC0571DA1B3B}">
      <dgm:prSet/>
      <dgm:spPr/>
      <dgm:t>
        <a:bodyPr/>
        <a:lstStyle/>
        <a:p>
          <a:endParaRPr lang="en-IN"/>
        </a:p>
      </dgm:t>
    </dgm:pt>
    <dgm:pt modelId="{ED9CB3AD-CDF6-4EC8-BF20-521B2E6D986A}" type="sibTrans" cxnId="{29DA9CC9-1816-462A-BE5A-EC0571DA1B3B}">
      <dgm:prSet/>
      <dgm:spPr/>
      <dgm:t>
        <a:bodyPr/>
        <a:lstStyle/>
        <a:p>
          <a:endParaRPr lang="en-IN"/>
        </a:p>
      </dgm:t>
    </dgm:pt>
    <dgm:pt modelId="{C1FD5A21-896B-4D79-BE1F-2C7B4D412804}">
      <dgm:prSet custT="1"/>
      <dgm:spPr/>
      <dgm:t>
        <a:bodyPr/>
        <a:lstStyle/>
        <a:p>
          <a:r>
            <a:rPr lang="en-IN" sz="1600" b="0" i="0" dirty="0"/>
            <a:t>C provides us the feature of nesting one structure within another structure by using which, complex data types are created.</a:t>
          </a:r>
          <a:endParaRPr lang="en-IN" sz="1600" dirty="0"/>
        </a:p>
      </dgm:t>
    </dgm:pt>
    <dgm:pt modelId="{069D4E4E-7AB6-4FF7-ABE9-265405EF9BD8}" type="parTrans" cxnId="{340D8D37-4B11-440E-B91F-AFC619BC931F}">
      <dgm:prSet/>
      <dgm:spPr/>
      <dgm:t>
        <a:bodyPr/>
        <a:lstStyle/>
        <a:p>
          <a:endParaRPr lang="en-IN"/>
        </a:p>
      </dgm:t>
    </dgm:pt>
    <dgm:pt modelId="{91065915-5771-4CA9-A5A3-A83E6F9A1D03}" type="sibTrans" cxnId="{340D8D37-4B11-440E-B91F-AFC619BC931F}">
      <dgm:prSet/>
      <dgm:spPr/>
      <dgm:t>
        <a:bodyPr/>
        <a:lstStyle/>
        <a:p>
          <a:endParaRPr lang="en-IN"/>
        </a:p>
      </dgm:t>
    </dgm:pt>
    <dgm:pt modelId="{71AC99FA-5F0E-4E5E-85F8-CE235E2ADC5D}">
      <dgm:prSet custT="1"/>
      <dgm:spPr/>
      <dgm:t>
        <a:bodyPr/>
        <a:lstStyle/>
        <a:p>
          <a:r>
            <a:rPr lang="en-IN" sz="1600" b="0" i="0" dirty="0"/>
            <a:t>We can access the member of the nested structure by </a:t>
          </a:r>
          <a:r>
            <a:rPr lang="en-IN" sz="1600" b="0" i="0" dirty="0" err="1"/>
            <a:t>Outer_Structure.Nested_Structure.member</a:t>
          </a:r>
          <a:endParaRPr lang="en-IN" sz="1600" dirty="0"/>
        </a:p>
      </dgm:t>
    </dgm:pt>
    <dgm:pt modelId="{FFDB83E4-03E2-432B-8FEA-3D41EC926342}" type="parTrans" cxnId="{F0FCDA8D-3738-4674-93A8-70308C681611}">
      <dgm:prSet/>
      <dgm:spPr/>
      <dgm:t>
        <a:bodyPr/>
        <a:lstStyle/>
        <a:p>
          <a:endParaRPr lang="en-IN"/>
        </a:p>
      </dgm:t>
    </dgm:pt>
    <dgm:pt modelId="{7591503A-7731-4B65-98B9-4F8649B3D75B}" type="sibTrans" cxnId="{F0FCDA8D-3738-4674-93A8-70308C681611}">
      <dgm:prSet/>
      <dgm:spPr/>
      <dgm:t>
        <a:bodyPr/>
        <a:lstStyle/>
        <a:p>
          <a:endParaRPr lang="en-IN"/>
        </a:p>
      </dgm:t>
    </dgm:pt>
    <dgm:pt modelId="{619873E9-114A-4188-9DBD-01BC331F9BF7}">
      <dgm:prSet custT="1"/>
      <dgm:spPr/>
      <dgm:t>
        <a:bodyPr/>
        <a:lstStyle/>
        <a:p>
          <a:r>
            <a:rPr lang="en-IN" sz="1600" b="0" i="0" dirty="0"/>
            <a:t>We can also initialize the array of structures using the same syntax as that for initializing arrays.</a:t>
          </a:r>
          <a:endParaRPr lang="en-IN" sz="1600" dirty="0"/>
        </a:p>
      </dgm:t>
    </dgm:pt>
    <dgm:pt modelId="{DB1BAE0E-48B6-4C75-B108-1697AA8FC860}" type="parTrans" cxnId="{DB17CEF5-D6C3-4CDA-87BF-6B982592A848}">
      <dgm:prSet/>
      <dgm:spPr/>
      <dgm:t>
        <a:bodyPr/>
        <a:lstStyle/>
        <a:p>
          <a:endParaRPr lang="en-IN"/>
        </a:p>
      </dgm:t>
    </dgm:pt>
    <dgm:pt modelId="{457B9664-69DE-42FD-8148-EB0B6B38BBE1}" type="sibTrans" cxnId="{DB17CEF5-D6C3-4CDA-87BF-6B982592A848}">
      <dgm:prSet/>
      <dgm:spPr/>
      <dgm:t>
        <a:bodyPr/>
        <a:lstStyle/>
        <a:p>
          <a:endParaRPr lang="en-IN"/>
        </a:p>
      </dgm:t>
    </dgm:pt>
    <dgm:pt modelId="{91D3E2DF-D1F6-4907-A3EA-9ED8C8EB6C3A}">
      <dgm:prSet custT="1"/>
      <dgm:spPr/>
      <dgm:t>
        <a:bodyPr/>
        <a:lstStyle/>
        <a:p>
          <a:r>
            <a:rPr lang="en-IN" sz="1600" b="0" i="0" dirty="0"/>
            <a:t>In an array of structures, each element of an array is of the structure type.</a:t>
          </a:r>
          <a:endParaRPr lang="en-IN" sz="1600" dirty="0"/>
        </a:p>
      </dgm:t>
    </dgm:pt>
    <dgm:pt modelId="{E8A40DA6-801C-45FA-B1E0-43106335E016}" type="parTrans" cxnId="{9D631FFB-E951-4E68-9074-02036DA5C241}">
      <dgm:prSet/>
      <dgm:spPr/>
      <dgm:t>
        <a:bodyPr/>
        <a:lstStyle/>
        <a:p>
          <a:endParaRPr lang="en-IN"/>
        </a:p>
      </dgm:t>
    </dgm:pt>
    <dgm:pt modelId="{CD446FA2-660B-48FB-BD63-2CF5E614AB37}" type="sibTrans" cxnId="{9D631FFB-E951-4E68-9074-02036DA5C241}">
      <dgm:prSet/>
      <dgm:spPr/>
      <dgm:t>
        <a:bodyPr/>
        <a:lstStyle/>
        <a:p>
          <a:endParaRPr lang="en-IN"/>
        </a:p>
      </dgm:t>
    </dgm:pt>
    <dgm:pt modelId="{C4160FAC-28F1-4C60-8BF9-3D0B0A096F91}">
      <dgm:prSet custT="1"/>
      <dgm:spPr/>
      <dgm:t>
        <a:bodyPr/>
        <a:lstStyle/>
        <a:p>
          <a:r>
            <a:rPr lang="en-IN" sz="1600" dirty="0"/>
            <a:t>Declaring an array of structure is same as declaring an array of fundamental types. </a:t>
          </a:r>
        </a:p>
      </dgm:t>
    </dgm:pt>
    <dgm:pt modelId="{CEDCA442-370F-493D-95EF-960F8B467587}" type="parTrans" cxnId="{A72050A4-117B-4649-BAF6-A2BF1E9675DC}">
      <dgm:prSet/>
      <dgm:spPr/>
      <dgm:t>
        <a:bodyPr/>
        <a:lstStyle/>
        <a:p>
          <a:endParaRPr lang="en-IN"/>
        </a:p>
      </dgm:t>
    </dgm:pt>
    <dgm:pt modelId="{BD19F69E-7839-4782-9602-E9F4508647F7}" type="sibTrans" cxnId="{A72050A4-117B-4649-BAF6-A2BF1E9675DC}">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41292970-F9DD-441E-BAEB-380663E4D2C4}" type="pres">
      <dgm:prSet presAssocID="{C1FD5A21-896B-4D79-BE1F-2C7B4D412804}" presName="node" presStyleLbl="node1" presStyleIdx="0" presStyleCnt="6">
        <dgm:presLayoutVars>
          <dgm:bulletEnabled val="1"/>
        </dgm:presLayoutVars>
      </dgm:prSet>
      <dgm:spPr/>
      <dgm:t>
        <a:bodyPr/>
        <a:lstStyle/>
        <a:p>
          <a:endParaRPr lang="en-US"/>
        </a:p>
      </dgm:t>
    </dgm:pt>
    <dgm:pt modelId="{1FD9D588-04B2-4865-9712-FCABE9851784}" type="pres">
      <dgm:prSet presAssocID="{91065915-5771-4CA9-A5A3-A83E6F9A1D03}" presName="sibTrans" presStyleCnt="0"/>
      <dgm:spPr/>
    </dgm:pt>
    <dgm:pt modelId="{0F2235BC-161E-4012-876B-116AE560118A}" type="pres">
      <dgm:prSet presAssocID="{7295EEC2-FBA3-4050-935A-2B74E2E9956D}" presName="node" presStyleLbl="node1" presStyleIdx="1" presStyleCnt="6">
        <dgm:presLayoutVars>
          <dgm:bulletEnabled val="1"/>
        </dgm:presLayoutVars>
      </dgm:prSet>
      <dgm:spPr/>
      <dgm:t>
        <a:bodyPr/>
        <a:lstStyle/>
        <a:p>
          <a:endParaRPr lang="en-US"/>
        </a:p>
      </dgm:t>
    </dgm:pt>
    <dgm:pt modelId="{D6994BE4-570F-47F9-A06C-DADB0F7D8BDA}" type="pres">
      <dgm:prSet presAssocID="{ED9CB3AD-CDF6-4EC8-BF20-521B2E6D986A}" presName="sibTrans" presStyleCnt="0"/>
      <dgm:spPr/>
    </dgm:pt>
    <dgm:pt modelId="{1816216F-2439-45B6-AA12-2F5AED94FE7F}" type="pres">
      <dgm:prSet presAssocID="{71AC99FA-5F0E-4E5E-85F8-CE235E2ADC5D}" presName="node" presStyleLbl="node1" presStyleIdx="2" presStyleCnt="6">
        <dgm:presLayoutVars>
          <dgm:bulletEnabled val="1"/>
        </dgm:presLayoutVars>
      </dgm:prSet>
      <dgm:spPr/>
      <dgm:t>
        <a:bodyPr/>
        <a:lstStyle/>
        <a:p>
          <a:endParaRPr lang="en-US"/>
        </a:p>
      </dgm:t>
    </dgm:pt>
    <dgm:pt modelId="{1D6F2579-5CED-4646-9215-837B33A18955}" type="pres">
      <dgm:prSet presAssocID="{7591503A-7731-4B65-98B9-4F8649B3D75B}" presName="sibTrans" presStyleCnt="0"/>
      <dgm:spPr/>
    </dgm:pt>
    <dgm:pt modelId="{52DF5FCD-FEA8-4748-BF2E-717382476956}" type="pres">
      <dgm:prSet presAssocID="{C4160FAC-28F1-4C60-8BF9-3D0B0A096F91}" presName="node" presStyleLbl="node1" presStyleIdx="3" presStyleCnt="6">
        <dgm:presLayoutVars>
          <dgm:bulletEnabled val="1"/>
        </dgm:presLayoutVars>
      </dgm:prSet>
      <dgm:spPr/>
      <dgm:t>
        <a:bodyPr/>
        <a:lstStyle/>
        <a:p>
          <a:endParaRPr lang="en-US"/>
        </a:p>
      </dgm:t>
    </dgm:pt>
    <dgm:pt modelId="{1656069F-D18A-4468-86C9-1A1571807955}" type="pres">
      <dgm:prSet presAssocID="{BD19F69E-7839-4782-9602-E9F4508647F7}" presName="sibTrans" presStyleCnt="0"/>
      <dgm:spPr/>
    </dgm:pt>
    <dgm:pt modelId="{CFA59CC9-D96D-4D47-958B-A209C04486D4}" type="pres">
      <dgm:prSet presAssocID="{91D3E2DF-D1F6-4907-A3EA-9ED8C8EB6C3A}" presName="node" presStyleLbl="node1" presStyleIdx="4" presStyleCnt="6">
        <dgm:presLayoutVars>
          <dgm:bulletEnabled val="1"/>
        </dgm:presLayoutVars>
      </dgm:prSet>
      <dgm:spPr/>
      <dgm:t>
        <a:bodyPr/>
        <a:lstStyle/>
        <a:p>
          <a:endParaRPr lang="en-US"/>
        </a:p>
      </dgm:t>
    </dgm:pt>
    <dgm:pt modelId="{230F49F1-BB68-4B6C-B78D-456AA69BDE0E}" type="pres">
      <dgm:prSet presAssocID="{CD446FA2-660B-48FB-BD63-2CF5E614AB37}" presName="sibTrans" presStyleCnt="0"/>
      <dgm:spPr/>
    </dgm:pt>
    <dgm:pt modelId="{6BF78945-9036-474B-BFA0-2FBEFEF9E695}" type="pres">
      <dgm:prSet presAssocID="{619873E9-114A-4188-9DBD-01BC331F9BF7}" presName="node" presStyleLbl="node1" presStyleIdx="5" presStyleCnt="6">
        <dgm:presLayoutVars>
          <dgm:bulletEnabled val="1"/>
        </dgm:presLayoutVars>
      </dgm:prSet>
      <dgm:spPr/>
      <dgm:t>
        <a:bodyPr/>
        <a:lstStyle/>
        <a:p>
          <a:endParaRPr lang="en-US"/>
        </a:p>
      </dgm:t>
    </dgm:pt>
  </dgm:ptLst>
  <dgm:cxnLst>
    <dgm:cxn modelId="{A72050A4-117B-4649-BAF6-A2BF1E9675DC}" srcId="{A30D818A-DE61-492C-9F49-4330F19690E3}" destId="{C4160FAC-28F1-4C60-8BF9-3D0B0A096F91}" srcOrd="3" destOrd="0" parTransId="{CEDCA442-370F-493D-95EF-960F8B467587}" sibTransId="{BD19F69E-7839-4782-9602-E9F4508647F7}"/>
    <dgm:cxn modelId="{29DA9CC9-1816-462A-BE5A-EC0571DA1B3B}" srcId="{A30D818A-DE61-492C-9F49-4330F19690E3}" destId="{7295EEC2-FBA3-4050-935A-2B74E2E9956D}" srcOrd="1" destOrd="0" parTransId="{B23B6547-19ED-4B0F-81FC-817F03CB178B}" sibTransId="{ED9CB3AD-CDF6-4EC8-BF20-521B2E6D986A}"/>
    <dgm:cxn modelId="{340D8D37-4B11-440E-B91F-AFC619BC931F}" srcId="{A30D818A-DE61-492C-9F49-4330F19690E3}" destId="{C1FD5A21-896B-4D79-BE1F-2C7B4D412804}" srcOrd="0" destOrd="0" parTransId="{069D4E4E-7AB6-4FF7-ABE9-265405EF9BD8}" sibTransId="{91065915-5771-4CA9-A5A3-A83E6F9A1D03}"/>
    <dgm:cxn modelId="{9D631FFB-E951-4E68-9074-02036DA5C241}" srcId="{A30D818A-DE61-492C-9F49-4330F19690E3}" destId="{91D3E2DF-D1F6-4907-A3EA-9ED8C8EB6C3A}" srcOrd="4" destOrd="0" parTransId="{E8A40DA6-801C-45FA-B1E0-43106335E016}" sibTransId="{CD446FA2-660B-48FB-BD63-2CF5E614AB37}"/>
    <dgm:cxn modelId="{D00252CB-9D61-4788-A959-DB99FAB8CBDB}" type="presOf" srcId="{A30D818A-DE61-492C-9F49-4330F19690E3}" destId="{097EF926-1259-452F-A448-711C22076917}" srcOrd="0" destOrd="0" presId="urn:microsoft.com/office/officeart/2005/8/layout/default"/>
    <dgm:cxn modelId="{DB17CEF5-D6C3-4CDA-87BF-6B982592A848}" srcId="{A30D818A-DE61-492C-9F49-4330F19690E3}" destId="{619873E9-114A-4188-9DBD-01BC331F9BF7}" srcOrd="5" destOrd="0" parTransId="{DB1BAE0E-48B6-4C75-B108-1697AA8FC860}" sibTransId="{457B9664-69DE-42FD-8148-EB0B6B38BBE1}"/>
    <dgm:cxn modelId="{BA6D28AA-CCBF-45B0-974B-FB85D5780098}" type="presOf" srcId="{619873E9-114A-4188-9DBD-01BC331F9BF7}" destId="{6BF78945-9036-474B-BFA0-2FBEFEF9E695}" srcOrd="0" destOrd="0" presId="urn:microsoft.com/office/officeart/2005/8/layout/default"/>
    <dgm:cxn modelId="{9677DC78-F385-4654-99DB-1D7DA86D4EDA}" type="presOf" srcId="{C1FD5A21-896B-4D79-BE1F-2C7B4D412804}" destId="{41292970-F9DD-441E-BAEB-380663E4D2C4}" srcOrd="0" destOrd="0" presId="urn:microsoft.com/office/officeart/2005/8/layout/default"/>
    <dgm:cxn modelId="{8595F602-8662-435B-99BE-4D7344CBF9C8}" type="presOf" srcId="{C4160FAC-28F1-4C60-8BF9-3D0B0A096F91}" destId="{52DF5FCD-FEA8-4748-BF2E-717382476956}" srcOrd="0" destOrd="0" presId="urn:microsoft.com/office/officeart/2005/8/layout/default"/>
    <dgm:cxn modelId="{90AA139E-CDD4-477E-97EB-991E0EE6C03D}" type="presOf" srcId="{7295EEC2-FBA3-4050-935A-2B74E2E9956D}" destId="{0F2235BC-161E-4012-876B-116AE560118A}" srcOrd="0" destOrd="0" presId="urn:microsoft.com/office/officeart/2005/8/layout/default"/>
    <dgm:cxn modelId="{952CA632-8BB8-4C3F-92C4-67606D2D83CF}" type="presOf" srcId="{71AC99FA-5F0E-4E5E-85F8-CE235E2ADC5D}" destId="{1816216F-2439-45B6-AA12-2F5AED94FE7F}" srcOrd="0" destOrd="0" presId="urn:microsoft.com/office/officeart/2005/8/layout/default"/>
    <dgm:cxn modelId="{F0FCDA8D-3738-4674-93A8-70308C681611}" srcId="{A30D818A-DE61-492C-9F49-4330F19690E3}" destId="{71AC99FA-5F0E-4E5E-85F8-CE235E2ADC5D}" srcOrd="2" destOrd="0" parTransId="{FFDB83E4-03E2-432B-8FEA-3D41EC926342}" sibTransId="{7591503A-7731-4B65-98B9-4F8649B3D75B}"/>
    <dgm:cxn modelId="{FBF1DF1A-7D4E-45A2-885F-C929420EC7E5}" type="presOf" srcId="{91D3E2DF-D1F6-4907-A3EA-9ED8C8EB6C3A}" destId="{CFA59CC9-D96D-4D47-958B-A209C04486D4}" srcOrd="0" destOrd="0" presId="urn:microsoft.com/office/officeart/2005/8/layout/default"/>
    <dgm:cxn modelId="{3A56FD87-5179-44CD-9217-DF95800F9661}" type="presParOf" srcId="{097EF926-1259-452F-A448-711C22076917}" destId="{41292970-F9DD-441E-BAEB-380663E4D2C4}" srcOrd="0" destOrd="0" presId="urn:microsoft.com/office/officeart/2005/8/layout/default"/>
    <dgm:cxn modelId="{874BD574-6BC8-4FC6-B901-843A9A069823}" type="presParOf" srcId="{097EF926-1259-452F-A448-711C22076917}" destId="{1FD9D588-04B2-4865-9712-FCABE9851784}" srcOrd="1" destOrd="0" presId="urn:microsoft.com/office/officeart/2005/8/layout/default"/>
    <dgm:cxn modelId="{602B5DD5-CC0D-4974-9418-DA91DEABA256}" type="presParOf" srcId="{097EF926-1259-452F-A448-711C22076917}" destId="{0F2235BC-161E-4012-876B-116AE560118A}" srcOrd="2" destOrd="0" presId="urn:microsoft.com/office/officeart/2005/8/layout/default"/>
    <dgm:cxn modelId="{2AE6DE7A-66B4-4177-A06F-6E4E114A226F}" type="presParOf" srcId="{097EF926-1259-452F-A448-711C22076917}" destId="{D6994BE4-570F-47F9-A06C-DADB0F7D8BDA}" srcOrd="3" destOrd="0" presId="urn:microsoft.com/office/officeart/2005/8/layout/default"/>
    <dgm:cxn modelId="{AC6843DF-2953-42FE-9104-E93A33013077}" type="presParOf" srcId="{097EF926-1259-452F-A448-711C22076917}" destId="{1816216F-2439-45B6-AA12-2F5AED94FE7F}" srcOrd="4" destOrd="0" presId="urn:microsoft.com/office/officeart/2005/8/layout/default"/>
    <dgm:cxn modelId="{1852FDC5-55B0-452D-940B-DDF59D8A81A6}" type="presParOf" srcId="{097EF926-1259-452F-A448-711C22076917}" destId="{1D6F2579-5CED-4646-9215-837B33A18955}" srcOrd="5" destOrd="0" presId="urn:microsoft.com/office/officeart/2005/8/layout/default"/>
    <dgm:cxn modelId="{582A3B7A-4917-45B1-BDEC-3A223A38C20F}" type="presParOf" srcId="{097EF926-1259-452F-A448-711C22076917}" destId="{52DF5FCD-FEA8-4748-BF2E-717382476956}" srcOrd="6" destOrd="0" presId="urn:microsoft.com/office/officeart/2005/8/layout/default"/>
    <dgm:cxn modelId="{3A138E3A-1BEB-47F4-AA73-7A24AB037730}" type="presParOf" srcId="{097EF926-1259-452F-A448-711C22076917}" destId="{1656069F-D18A-4468-86C9-1A1571807955}" srcOrd="7" destOrd="0" presId="urn:microsoft.com/office/officeart/2005/8/layout/default"/>
    <dgm:cxn modelId="{EBD921EC-3428-4241-B8F6-702CA5D22853}" type="presParOf" srcId="{097EF926-1259-452F-A448-711C22076917}" destId="{CFA59CC9-D96D-4D47-958B-A209C04486D4}" srcOrd="8" destOrd="0" presId="urn:microsoft.com/office/officeart/2005/8/layout/default"/>
    <dgm:cxn modelId="{8102CE98-1E24-44D9-9A47-BD6BC972B21D}" type="presParOf" srcId="{097EF926-1259-452F-A448-711C22076917}" destId="{230F49F1-BB68-4B6C-B78D-456AA69BDE0E}" srcOrd="9" destOrd="0" presId="urn:microsoft.com/office/officeart/2005/8/layout/default"/>
    <dgm:cxn modelId="{ED405676-F9F6-4A66-A8F7-33590133D4D0}" type="presParOf" srcId="{097EF926-1259-452F-A448-711C22076917}" destId="{6BF78945-9036-474B-BFA0-2FBEFEF9E69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92970-F9DD-441E-BAEB-380663E4D2C4}">
      <dsp:nvSpPr>
        <dsp:cNvPr id="0" name=""/>
        <dsp:cNvSpPr/>
      </dsp:nvSpPr>
      <dsp:spPr>
        <a:xfrm>
          <a:off x="0" y="902065"/>
          <a:ext cx="2780411" cy="166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0" i="0" kern="1200" dirty="0"/>
            <a:t>C provides us the feature of nesting one structure within another structure by using which, complex data types are created.</a:t>
          </a:r>
          <a:endParaRPr lang="en-IN" sz="1600" kern="1200" dirty="0"/>
        </a:p>
      </dsp:txBody>
      <dsp:txXfrm>
        <a:off x="0" y="902065"/>
        <a:ext cx="2780411" cy="1668246"/>
      </dsp:txXfrm>
    </dsp:sp>
    <dsp:sp modelId="{0F2235BC-161E-4012-876B-116AE560118A}">
      <dsp:nvSpPr>
        <dsp:cNvPr id="0" name=""/>
        <dsp:cNvSpPr/>
      </dsp:nvSpPr>
      <dsp:spPr>
        <a:xfrm>
          <a:off x="3058452" y="902065"/>
          <a:ext cx="2780411" cy="166824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0" i="0" kern="1200" dirty="0"/>
            <a:t>The structure can be nested in the following ways.</a:t>
          </a:r>
        </a:p>
        <a:p>
          <a:pPr lvl="0" algn="ctr" defTabSz="711200">
            <a:lnSpc>
              <a:spcPct val="90000"/>
            </a:lnSpc>
            <a:spcBef>
              <a:spcPct val="0"/>
            </a:spcBef>
            <a:spcAft>
              <a:spcPct val="35000"/>
            </a:spcAft>
          </a:pPr>
          <a:r>
            <a:rPr lang="en-IN" sz="1600" b="0" i="0" kern="1200" dirty="0"/>
            <a:t>a) By separate structure</a:t>
          </a:r>
        </a:p>
        <a:p>
          <a:pPr lvl="0" algn="ctr" defTabSz="711200">
            <a:lnSpc>
              <a:spcPct val="90000"/>
            </a:lnSpc>
            <a:spcBef>
              <a:spcPct val="0"/>
            </a:spcBef>
            <a:spcAft>
              <a:spcPct val="35000"/>
            </a:spcAft>
          </a:pPr>
          <a:r>
            <a:rPr lang="en-IN" sz="1600" b="0" i="0" kern="1200" dirty="0"/>
            <a:t>b) By Embedded structure</a:t>
          </a:r>
          <a:endParaRPr lang="en-IN" sz="1600" kern="1200" dirty="0"/>
        </a:p>
      </dsp:txBody>
      <dsp:txXfrm>
        <a:off x="3058452" y="902065"/>
        <a:ext cx="2780411" cy="1668246"/>
      </dsp:txXfrm>
    </dsp:sp>
    <dsp:sp modelId="{1816216F-2439-45B6-AA12-2F5AED94FE7F}">
      <dsp:nvSpPr>
        <dsp:cNvPr id="0" name=""/>
        <dsp:cNvSpPr/>
      </dsp:nvSpPr>
      <dsp:spPr>
        <a:xfrm>
          <a:off x="6116905" y="902065"/>
          <a:ext cx="2780411" cy="16682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0" i="0" kern="1200" dirty="0"/>
            <a:t>We can access the member of the nested structure by </a:t>
          </a:r>
          <a:r>
            <a:rPr lang="en-IN" sz="1600" b="0" i="0" kern="1200" dirty="0" err="1"/>
            <a:t>Outer_Structure.Nested_Structure.member</a:t>
          </a:r>
          <a:endParaRPr lang="en-IN" sz="1600" kern="1200" dirty="0"/>
        </a:p>
      </dsp:txBody>
      <dsp:txXfrm>
        <a:off x="6116905" y="902065"/>
        <a:ext cx="2780411" cy="1668246"/>
      </dsp:txXfrm>
    </dsp:sp>
    <dsp:sp modelId="{52DF5FCD-FEA8-4748-BF2E-717382476956}">
      <dsp:nvSpPr>
        <dsp:cNvPr id="0" name=""/>
        <dsp:cNvSpPr/>
      </dsp:nvSpPr>
      <dsp:spPr>
        <a:xfrm>
          <a:off x="0" y="2848354"/>
          <a:ext cx="2780411" cy="16682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t>Declaring an array of structure is same as declaring an array of fundamental types. </a:t>
          </a:r>
        </a:p>
      </dsp:txBody>
      <dsp:txXfrm>
        <a:off x="0" y="2848354"/>
        <a:ext cx="2780411" cy="1668246"/>
      </dsp:txXfrm>
    </dsp:sp>
    <dsp:sp modelId="{CFA59CC9-D96D-4D47-958B-A209C04486D4}">
      <dsp:nvSpPr>
        <dsp:cNvPr id="0" name=""/>
        <dsp:cNvSpPr/>
      </dsp:nvSpPr>
      <dsp:spPr>
        <a:xfrm>
          <a:off x="3058452" y="2848354"/>
          <a:ext cx="2780411" cy="16682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0" i="0" kern="1200" dirty="0"/>
            <a:t>In an array of structures, each element of an array is of the structure type.</a:t>
          </a:r>
          <a:endParaRPr lang="en-IN" sz="1600" kern="1200" dirty="0"/>
        </a:p>
      </dsp:txBody>
      <dsp:txXfrm>
        <a:off x="3058452" y="2848354"/>
        <a:ext cx="2780411" cy="1668246"/>
      </dsp:txXfrm>
    </dsp:sp>
    <dsp:sp modelId="{6BF78945-9036-474B-BFA0-2FBEFEF9E695}">
      <dsp:nvSpPr>
        <dsp:cNvPr id="0" name=""/>
        <dsp:cNvSpPr/>
      </dsp:nvSpPr>
      <dsp:spPr>
        <a:xfrm>
          <a:off x="6116905" y="2848354"/>
          <a:ext cx="2780411" cy="166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0" i="0" kern="1200" dirty="0"/>
            <a:t>We can also initialize the array of structures using the same syntax as that for initializing arrays.</a:t>
          </a:r>
          <a:endParaRPr lang="en-IN" sz="1600" kern="1200" dirty="0"/>
        </a:p>
      </dsp:txBody>
      <dsp:txXfrm>
        <a:off x="6116905" y="2848354"/>
        <a:ext cx="2780411" cy="16682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60206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260462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355289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44703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287646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30693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263157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346008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189074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76585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397606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7/12/2022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3LQTxwKZAOY" TargetMode="External"/><Relationship Id="rId3" Type="http://schemas.openxmlformats.org/officeDocument/2006/relationships/hyperlink" Target="https://www.javatpoint.com/nested-structure-in-c" TargetMode="External"/><Relationship Id="rId7" Type="http://schemas.openxmlformats.org/officeDocument/2006/relationships/hyperlink" Target="https://www.youtube.com/watch?v=0x9EVpv1V0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channel/UC63URkuUvnugRBeTNqmToKg" TargetMode="External"/><Relationship Id="rId5" Type="http://schemas.openxmlformats.org/officeDocument/2006/relationships/hyperlink" Target="https://overiq.com/c-programming-101/array-of-structures-in-c/" TargetMode="External"/><Relationship Id="rId10" Type="http://schemas.openxmlformats.org/officeDocument/2006/relationships/image" Target="../media/image16.jpeg"/><Relationship Id="rId4" Type="http://schemas.openxmlformats.org/officeDocument/2006/relationships/hyperlink" Target="https://www.geeksforgeeks.org/structures-c/" TargetMode="External"/><Relationship Id="rId9" Type="http://schemas.openxmlformats.org/officeDocument/2006/relationships/hyperlink" Target="https://www.youtube.com/watch?v=669YaQQMM_0&amp;list=PLiOa6ike4WAEH5k7DB_lOLVrJ1Rq3fTNe"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7"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113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Structure: Nested Structures, Array of Structures</a:t>
            </a:r>
          </a:p>
          <a:p>
            <a:pPr eaLnBrk="1" hangingPunct="1"/>
            <a:endParaRPr lang="en-US" sz="1600" dirty="0">
              <a:latin typeface="Raleway ExtraBold" pitchFamily="34" charset="-52"/>
            </a:endParaRPr>
          </a:p>
        </p:txBody>
      </p:sp>
      <p:sp>
        <p:nvSpPr>
          <p:cNvPr id="15" name="TextBox 14"/>
          <p:cNvSpPr txBox="1">
            <a:spLocks noChangeArrowheads="1"/>
          </p:cNvSpPr>
          <p:nvPr/>
        </p:nvSpPr>
        <p:spPr bwMode="auto">
          <a:xfrm>
            <a:off x="1128870" y="1388820"/>
            <a:ext cx="9884238" cy="332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a:t>
            </a:r>
            <a:r>
              <a:rPr lang="en-US" sz="2800" dirty="0">
                <a:latin typeface="Times New Roman" panose="02020603050405020304" pitchFamily="18" charset="0"/>
                <a:ea typeface="Calibri" panose="020F0502020204030204" pitchFamily="34" charset="0"/>
                <a:cs typeface="Times New Roman" panose="02020603050405020304" pitchFamily="18" charset="0"/>
              </a:rPr>
              <a:t>: Introduction to Problem Solving</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p>
          <a:p>
            <a:pPr lvl="0" algn="ctr" defTabSz="622300">
              <a:lnSpc>
                <a:spcPct val="90000"/>
              </a:lnSpc>
              <a:spcBef>
                <a:spcPct val="0"/>
              </a:spcBef>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5E15-469C-4EF8-B9AA-E1AD78A898E9}"/>
              </a:ext>
            </a:extLst>
          </p:cNvPr>
          <p:cNvSpPr>
            <a:spLocks noGrp="1"/>
          </p:cNvSpPr>
          <p:nvPr>
            <p:ph type="title"/>
          </p:nvPr>
        </p:nvSpPr>
        <p:spPr/>
        <p:txBody>
          <a:bodyPr>
            <a:normAutofit/>
          </a:bodyPr>
          <a:lstStyle/>
          <a:p>
            <a:r>
              <a:rPr lang="en-IN" b="1" dirty="0">
                <a:solidFill>
                  <a:srgbClr val="FF0000"/>
                </a:solidFill>
              </a:rPr>
              <a:t>Nesting a Structure by Embedded structure</a:t>
            </a:r>
            <a:br>
              <a:rPr lang="en-IN" b="1" dirty="0">
                <a:solidFill>
                  <a:srgbClr val="FF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id="{812F9869-42F5-4349-B2AC-18F17E9A1216}"/>
              </a:ext>
            </a:extLst>
          </p:cNvPr>
          <p:cNvSpPr>
            <a:spLocks noGrp="1"/>
          </p:cNvSpPr>
          <p:nvPr>
            <p:ph idx="1"/>
          </p:nvPr>
        </p:nvSpPr>
        <p:spPr>
          <a:xfrm>
            <a:off x="838200" y="1331650"/>
            <a:ext cx="10515600" cy="4845313"/>
          </a:xfrm>
        </p:spPr>
        <p:txBody>
          <a:bodyPr>
            <a:noAutofit/>
          </a:bodyPr>
          <a:lstStyle/>
          <a:p>
            <a:pPr algn="just">
              <a:lnSpc>
                <a:spcPct val="100000"/>
              </a:lnSpc>
              <a:spcBef>
                <a:spcPts val="1200"/>
              </a:spcBef>
            </a:pPr>
            <a:r>
              <a:rPr lang="en-IN" sz="2200" dirty="0"/>
              <a:t>The embedded structure enables us to declare the structure inside the structure. Hence, it requires less line of codes but it can not be used in multiple data structures. Consider the following example.</a:t>
            </a:r>
          </a:p>
          <a:p>
            <a:pPr marL="457200" lvl="1" indent="0" algn="just">
              <a:lnSpc>
                <a:spcPts val="1800"/>
              </a:lnSpc>
              <a:spcBef>
                <a:spcPts val="600"/>
              </a:spcBef>
              <a:buNone/>
            </a:pPr>
            <a:r>
              <a:rPr lang="en-IN" sz="1800" dirty="0"/>
              <a:t>struct Employee  </a:t>
            </a:r>
          </a:p>
          <a:p>
            <a:pPr marL="457200" lvl="1" indent="0" algn="just">
              <a:lnSpc>
                <a:spcPts val="1800"/>
              </a:lnSpc>
              <a:spcBef>
                <a:spcPts val="600"/>
              </a:spcBef>
              <a:buNone/>
            </a:pPr>
            <a:r>
              <a:rPr lang="en-IN" sz="1800" dirty="0"/>
              <a:t>{     </a:t>
            </a:r>
          </a:p>
          <a:p>
            <a:pPr marL="457200" lvl="1" indent="0" algn="just">
              <a:lnSpc>
                <a:spcPts val="1800"/>
              </a:lnSpc>
              <a:spcBef>
                <a:spcPts val="600"/>
              </a:spcBef>
              <a:buNone/>
            </a:pPr>
            <a:r>
              <a:rPr lang="en-IN" sz="1800" dirty="0"/>
              <a:t>   int id;  </a:t>
            </a:r>
          </a:p>
          <a:p>
            <a:pPr marL="457200" lvl="1" indent="0" algn="just">
              <a:lnSpc>
                <a:spcPts val="1800"/>
              </a:lnSpc>
              <a:spcBef>
                <a:spcPts val="600"/>
              </a:spcBef>
              <a:buNone/>
            </a:pPr>
            <a:r>
              <a:rPr lang="en-IN" sz="1800" dirty="0"/>
              <a:t>   char name[20];  </a:t>
            </a:r>
          </a:p>
          <a:p>
            <a:pPr marL="457200" lvl="1" indent="0" algn="just">
              <a:lnSpc>
                <a:spcPts val="1800"/>
              </a:lnSpc>
              <a:spcBef>
                <a:spcPts val="600"/>
              </a:spcBef>
              <a:buNone/>
            </a:pPr>
            <a:r>
              <a:rPr lang="en-IN" sz="1800" dirty="0"/>
              <a:t>   struct Date  </a:t>
            </a:r>
          </a:p>
          <a:p>
            <a:pPr marL="457200" lvl="1" indent="0" algn="just">
              <a:lnSpc>
                <a:spcPts val="1800"/>
              </a:lnSpc>
              <a:spcBef>
                <a:spcPts val="600"/>
              </a:spcBef>
              <a:buNone/>
            </a:pPr>
            <a:r>
              <a:rPr lang="en-IN" sz="1800" dirty="0"/>
              <a:t>    {  </a:t>
            </a:r>
          </a:p>
          <a:p>
            <a:pPr marL="457200" lvl="1" indent="0" algn="just">
              <a:lnSpc>
                <a:spcPts val="1800"/>
              </a:lnSpc>
              <a:spcBef>
                <a:spcPts val="600"/>
              </a:spcBef>
              <a:buNone/>
            </a:pPr>
            <a:r>
              <a:rPr lang="en-IN" sz="1800" dirty="0"/>
              <a:t>      int dd;  </a:t>
            </a:r>
          </a:p>
          <a:p>
            <a:pPr marL="457200" lvl="1" indent="0" algn="just">
              <a:lnSpc>
                <a:spcPts val="1800"/>
              </a:lnSpc>
              <a:spcBef>
                <a:spcPts val="600"/>
              </a:spcBef>
              <a:buNone/>
            </a:pPr>
            <a:r>
              <a:rPr lang="en-IN" sz="1800" dirty="0"/>
              <a:t>      int mm;  </a:t>
            </a:r>
          </a:p>
          <a:p>
            <a:pPr marL="457200" lvl="1" indent="0" algn="just">
              <a:lnSpc>
                <a:spcPts val="1800"/>
              </a:lnSpc>
              <a:spcBef>
                <a:spcPts val="600"/>
              </a:spcBef>
              <a:buNone/>
            </a:pPr>
            <a:r>
              <a:rPr lang="en-IN" sz="1800" dirty="0"/>
              <a:t>      int </a:t>
            </a:r>
            <a:r>
              <a:rPr lang="en-IN" sz="1800" dirty="0" err="1"/>
              <a:t>yyyy</a:t>
            </a:r>
            <a:r>
              <a:rPr lang="en-IN" sz="1800" dirty="0"/>
              <a:t>;   </a:t>
            </a:r>
          </a:p>
          <a:p>
            <a:pPr marL="457200" lvl="1" indent="0" algn="just">
              <a:lnSpc>
                <a:spcPts val="1800"/>
              </a:lnSpc>
              <a:spcBef>
                <a:spcPts val="600"/>
              </a:spcBef>
              <a:buNone/>
            </a:pPr>
            <a:r>
              <a:rPr lang="en-IN" sz="1800" dirty="0"/>
              <a:t>    }</a:t>
            </a:r>
            <a:r>
              <a:rPr lang="en-IN" sz="1800" dirty="0" err="1"/>
              <a:t>doj</a:t>
            </a:r>
            <a:r>
              <a:rPr lang="en-IN" sz="1800" dirty="0"/>
              <a:t>;  </a:t>
            </a:r>
          </a:p>
          <a:p>
            <a:pPr marL="457200" lvl="1" indent="0" algn="just">
              <a:lnSpc>
                <a:spcPts val="1800"/>
              </a:lnSpc>
              <a:spcBef>
                <a:spcPts val="600"/>
              </a:spcBef>
              <a:buNone/>
            </a:pPr>
            <a:r>
              <a:rPr lang="en-IN" sz="1800" dirty="0"/>
              <a:t>}emp1; </a:t>
            </a:r>
          </a:p>
        </p:txBody>
      </p:sp>
      <p:sp>
        <p:nvSpPr>
          <p:cNvPr id="4" name="Slide Number Placeholder 3">
            <a:extLst>
              <a:ext uri="{FF2B5EF4-FFF2-40B4-BE49-F238E27FC236}">
                <a16:creationId xmlns:a16="http://schemas.microsoft.com/office/drawing/2014/main" id="{7A49B51B-CCCD-409B-A306-B5AB1C1EF4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377962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b="1" i="0" dirty="0">
                <a:solidFill>
                  <a:srgbClr val="FF0000"/>
                </a:solidFill>
                <a:effectLst/>
              </a:rPr>
              <a:t>Accessing Nested Structure</a:t>
            </a:r>
            <a:endParaRPr lang="en-IN" dirty="0">
              <a:solidFill>
                <a:srgbClr val="FF0000"/>
              </a:solidFill>
            </a:endParaRPr>
          </a:p>
        </p:txBody>
      </p:sp>
      <p:sp>
        <p:nvSpPr>
          <p:cNvPr id="3" name="Content Placeholder 2">
            <a:extLst>
              <a:ext uri="{FF2B5EF4-FFF2-40B4-BE49-F238E27FC236}">
                <a16:creationId xmlns:a16="http://schemas.microsoft.com/office/drawing/2014/main" id="{6505F30B-325C-43AC-A714-11505AE7A407}"/>
              </a:ext>
            </a:extLst>
          </p:cNvPr>
          <p:cNvSpPr>
            <a:spLocks noGrp="1"/>
          </p:cNvSpPr>
          <p:nvPr>
            <p:ph idx="1"/>
          </p:nvPr>
        </p:nvSpPr>
        <p:spPr/>
        <p:txBody>
          <a:bodyPr>
            <a:normAutofit/>
          </a:bodyPr>
          <a:lstStyle/>
          <a:p>
            <a:pPr algn="just"/>
            <a:r>
              <a:rPr lang="en-IN" dirty="0"/>
              <a:t>We can access the member of the nested structure by </a:t>
            </a:r>
            <a:r>
              <a:rPr lang="en-IN" dirty="0" err="1"/>
              <a:t>Outer_Structure.Nested_Structure.member</a:t>
            </a:r>
            <a:r>
              <a:rPr lang="en-IN" dirty="0"/>
              <a:t> as given below:</a:t>
            </a:r>
          </a:p>
          <a:p>
            <a:pPr algn="just"/>
            <a:endParaRPr lang="en-IN" dirty="0"/>
          </a:p>
          <a:p>
            <a:pPr marL="457200" lvl="1" indent="0" algn="just">
              <a:buNone/>
            </a:pPr>
            <a:r>
              <a:rPr lang="en-IN" dirty="0"/>
              <a:t>e1.doj.dd  </a:t>
            </a:r>
          </a:p>
          <a:p>
            <a:pPr marL="457200" lvl="1" indent="0" algn="just">
              <a:buNone/>
            </a:pPr>
            <a:r>
              <a:rPr lang="en-IN" dirty="0"/>
              <a:t>e1.doj.mm  </a:t>
            </a:r>
          </a:p>
          <a:p>
            <a:pPr marL="457200" lvl="1" indent="0" algn="just">
              <a:buNone/>
            </a:pPr>
            <a:r>
              <a:rPr lang="en-IN" dirty="0"/>
              <a:t>e1.doj.yyyy </a:t>
            </a:r>
          </a:p>
        </p:txBody>
      </p:sp>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7442431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b="1" i="0" dirty="0">
                <a:solidFill>
                  <a:srgbClr val="FF0000"/>
                </a:solidFill>
                <a:effectLst/>
              </a:rPr>
              <a:t>Nesting Structure Example</a:t>
            </a:r>
          </a:p>
        </p:txBody>
      </p:sp>
      <p:graphicFrame>
        <p:nvGraphicFramePr>
          <p:cNvPr id="5" name="Table 5">
            <a:extLst>
              <a:ext uri="{FF2B5EF4-FFF2-40B4-BE49-F238E27FC236}">
                <a16:creationId xmlns:a16="http://schemas.microsoft.com/office/drawing/2014/main" id="{892188A6-2E4B-4231-9F72-DC4E9263427B}"/>
              </a:ext>
            </a:extLst>
          </p:cNvPr>
          <p:cNvGraphicFramePr>
            <a:graphicFrameLocks noGrp="1"/>
          </p:cNvGraphicFramePr>
          <p:nvPr>
            <p:ph idx="1"/>
            <p:extLst>
              <p:ext uri="{D42A27DB-BD31-4B8C-83A1-F6EECF244321}">
                <p14:modId xmlns:p14="http://schemas.microsoft.com/office/powerpoint/2010/main" val="1962288726"/>
              </p:ext>
            </p:extLst>
          </p:nvPr>
        </p:nvGraphicFramePr>
        <p:xfrm>
          <a:off x="838200" y="1825625"/>
          <a:ext cx="10515600" cy="4480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44506015"/>
                    </a:ext>
                  </a:extLst>
                </a:gridCol>
                <a:gridCol w="5257800">
                  <a:extLst>
                    <a:ext uri="{9D8B030D-6E8A-4147-A177-3AD203B41FA5}">
                      <a16:colId xmlns:a16="http://schemas.microsoft.com/office/drawing/2014/main" val="2127703001"/>
                    </a:ext>
                  </a:extLst>
                </a:gridCol>
              </a:tblGrid>
              <a:tr h="370840">
                <a:tc>
                  <a:txBody>
                    <a:bodyPr/>
                    <a:lstStyle/>
                    <a:p>
                      <a:r>
                        <a:rPr lang="en-IN" sz="1800" b="0" i="0" kern="1200" dirty="0">
                          <a:solidFill>
                            <a:schemeClr val="lt1"/>
                          </a:solidFill>
                          <a:effectLst/>
                          <a:latin typeface="+mn-lt"/>
                          <a:ea typeface="+mn-ea"/>
                          <a:cs typeface="+mn-cs"/>
                        </a:rPr>
                        <a:t>#include &lt;</a:t>
                      </a:r>
                      <a:r>
                        <a:rPr lang="en-IN" sz="1800" b="0" i="0" kern="1200" dirty="0" err="1">
                          <a:solidFill>
                            <a:schemeClr val="lt1"/>
                          </a:solidFill>
                          <a:effectLst/>
                          <a:latin typeface="+mn-lt"/>
                          <a:ea typeface="+mn-ea"/>
                          <a:cs typeface="+mn-cs"/>
                        </a:rPr>
                        <a:t>stdio.h</a:t>
                      </a:r>
                      <a:r>
                        <a:rPr lang="en-IN" sz="1800" b="0" i="0" kern="1200" dirty="0">
                          <a:solidFill>
                            <a:schemeClr val="lt1"/>
                          </a:solidFill>
                          <a:effectLst/>
                          <a:latin typeface="+mn-lt"/>
                          <a:ea typeface="+mn-ea"/>
                          <a:cs typeface="+mn-cs"/>
                        </a:rPr>
                        <a:t>&gt;  </a:t>
                      </a:r>
                    </a:p>
                    <a:p>
                      <a:r>
                        <a:rPr lang="en-IN" sz="1800" b="0" i="0" kern="1200" dirty="0">
                          <a:solidFill>
                            <a:schemeClr val="lt1"/>
                          </a:solidFill>
                          <a:effectLst/>
                          <a:latin typeface="+mn-lt"/>
                          <a:ea typeface="+mn-ea"/>
                          <a:cs typeface="+mn-cs"/>
                        </a:rPr>
                        <a:t>#include &lt;</a:t>
                      </a:r>
                      <a:r>
                        <a:rPr lang="en-IN" sz="1800" b="0" i="0" kern="1200" dirty="0" err="1">
                          <a:solidFill>
                            <a:schemeClr val="lt1"/>
                          </a:solidFill>
                          <a:effectLst/>
                          <a:latin typeface="+mn-lt"/>
                          <a:ea typeface="+mn-ea"/>
                          <a:cs typeface="+mn-cs"/>
                        </a:rPr>
                        <a:t>string.h</a:t>
                      </a:r>
                      <a:r>
                        <a:rPr lang="en-IN" sz="1800" b="0" i="0" kern="1200" dirty="0">
                          <a:solidFill>
                            <a:schemeClr val="lt1"/>
                          </a:solidFill>
                          <a:effectLst/>
                          <a:latin typeface="+mn-lt"/>
                          <a:ea typeface="+mn-ea"/>
                          <a:cs typeface="+mn-cs"/>
                        </a:rPr>
                        <a:t>&gt;  </a:t>
                      </a:r>
                    </a:p>
                    <a:p>
                      <a:r>
                        <a:rPr lang="en-IN" sz="1800" b="1" i="0" kern="1200" dirty="0">
                          <a:solidFill>
                            <a:schemeClr val="lt1"/>
                          </a:solidFill>
                          <a:effectLst/>
                          <a:latin typeface="+mn-lt"/>
                          <a:ea typeface="+mn-ea"/>
                          <a:cs typeface="+mn-cs"/>
                        </a:rPr>
                        <a:t>struct</a:t>
                      </a:r>
                      <a:r>
                        <a:rPr lang="en-IN" sz="1800" b="0" i="0" kern="1200" dirty="0">
                          <a:solidFill>
                            <a:schemeClr val="lt1"/>
                          </a:solidFill>
                          <a:effectLst/>
                          <a:latin typeface="+mn-lt"/>
                          <a:ea typeface="+mn-ea"/>
                          <a:cs typeface="+mn-cs"/>
                        </a:rPr>
                        <a:t> Employee  </a:t>
                      </a:r>
                    </a:p>
                    <a:p>
                      <a:r>
                        <a:rPr lang="en-IN" sz="1800" b="0" i="0" kern="1200" dirty="0">
                          <a:solidFill>
                            <a:schemeClr val="lt1"/>
                          </a:solidFill>
                          <a:effectLst/>
                          <a:latin typeface="+mn-lt"/>
                          <a:ea typeface="+mn-ea"/>
                          <a:cs typeface="+mn-cs"/>
                        </a:rPr>
                        <a:t>{     </a:t>
                      </a:r>
                    </a:p>
                    <a:p>
                      <a:r>
                        <a:rPr lang="en-IN" sz="1800" b="0" i="0" kern="1200" dirty="0">
                          <a:solidFill>
                            <a:schemeClr val="lt1"/>
                          </a:solidFill>
                          <a:effectLst/>
                          <a:latin typeface="+mn-lt"/>
                          <a:ea typeface="+mn-ea"/>
                          <a:cs typeface="+mn-cs"/>
                        </a:rPr>
                        <a:t>   </a:t>
                      </a:r>
                      <a:r>
                        <a:rPr lang="en-IN" sz="1800" b="1" i="0" kern="1200" dirty="0">
                          <a:solidFill>
                            <a:schemeClr val="lt1"/>
                          </a:solidFill>
                          <a:effectLst/>
                          <a:latin typeface="+mn-lt"/>
                          <a:ea typeface="+mn-ea"/>
                          <a:cs typeface="+mn-cs"/>
                        </a:rPr>
                        <a:t>int</a:t>
                      </a:r>
                      <a:r>
                        <a:rPr lang="en-IN" sz="1800" b="0" i="0" kern="1200" dirty="0">
                          <a:solidFill>
                            <a:schemeClr val="lt1"/>
                          </a:solidFill>
                          <a:effectLst/>
                          <a:latin typeface="+mn-lt"/>
                          <a:ea typeface="+mn-ea"/>
                          <a:cs typeface="+mn-cs"/>
                        </a:rPr>
                        <a:t> id;  </a:t>
                      </a:r>
                    </a:p>
                    <a:p>
                      <a:r>
                        <a:rPr lang="en-IN" sz="1800" b="0" i="0" kern="1200" dirty="0">
                          <a:solidFill>
                            <a:schemeClr val="lt1"/>
                          </a:solidFill>
                          <a:effectLst/>
                          <a:latin typeface="+mn-lt"/>
                          <a:ea typeface="+mn-ea"/>
                          <a:cs typeface="+mn-cs"/>
                        </a:rPr>
                        <a:t>   </a:t>
                      </a:r>
                      <a:r>
                        <a:rPr lang="en-IN" sz="1800" b="1" i="0" kern="1200" dirty="0">
                          <a:solidFill>
                            <a:schemeClr val="lt1"/>
                          </a:solidFill>
                          <a:effectLst/>
                          <a:latin typeface="+mn-lt"/>
                          <a:ea typeface="+mn-ea"/>
                          <a:cs typeface="+mn-cs"/>
                        </a:rPr>
                        <a:t>char</a:t>
                      </a:r>
                      <a:r>
                        <a:rPr lang="en-IN" sz="1800" b="0" i="0" kern="1200" dirty="0">
                          <a:solidFill>
                            <a:schemeClr val="lt1"/>
                          </a:solidFill>
                          <a:effectLst/>
                          <a:latin typeface="+mn-lt"/>
                          <a:ea typeface="+mn-ea"/>
                          <a:cs typeface="+mn-cs"/>
                        </a:rPr>
                        <a:t> name[20];  </a:t>
                      </a:r>
                    </a:p>
                    <a:p>
                      <a:r>
                        <a:rPr lang="en-IN" sz="1800" b="0" i="0" kern="1200" dirty="0">
                          <a:solidFill>
                            <a:schemeClr val="lt1"/>
                          </a:solidFill>
                          <a:effectLst/>
                          <a:latin typeface="+mn-lt"/>
                          <a:ea typeface="+mn-ea"/>
                          <a:cs typeface="+mn-cs"/>
                        </a:rPr>
                        <a:t>   </a:t>
                      </a:r>
                      <a:r>
                        <a:rPr lang="en-IN" sz="1800" b="1" i="0" kern="1200" dirty="0">
                          <a:solidFill>
                            <a:schemeClr val="lt1"/>
                          </a:solidFill>
                          <a:effectLst/>
                          <a:latin typeface="+mn-lt"/>
                          <a:ea typeface="+mn-ea"/>
                          <a:cs typeface="+mn-cs"/>
                        </a:rPr>
                        <a:t>struct</a:t>
                      </a:r>
                      <a:r>
                        <a:rPr lang="en-IN" sz="1800" b="0" i="0" kern="1200" dirty="0">
                          <a:solidFill>
                            <a:schemeClr val="lt1"/>
                          </a:solidFill>
                          <a:effectLst/>
                          <a:latin typeface="+mn-lt"/>
                          <a:ea typeface="+mn-ea"/>
                          <a:cs typeface="+mn-cs"/>
                        </a:rPr>
                        <a:t> Date  </a:t>
                      </a:r>
                    </a:p>
                    <a:p>
                      <a:r>
                        <a:rPr lang="en-IN" sz="1800" b="0" i="0" kern="1200" dirty="0">
                          <a:solidFill>
                            <a:schemeClr val="lt1"/>
                          </a:solidFill>
                          <a:effectLst/>
                          <a:latin typeface="+mn-lt"/>
                          <a:ea typeface="+mn-ea"/>
                          <a:cs typeface="+mn-cs"/>
                        </a:rPr>
                        <a:t>    {  </a:t>
                      </a:r>
                    </a:p>
                    <a:p>
                      <a:r>
                        <a:rPr lang="en-IN" sz="1800" b="0" i="0" kern="1200" dirty="0">
                          <a:solidFill>
                            <a:schemeClr val="lt1"/>
                          </a:solidFill>
                          <a:effectLst/>
                          <a:latin typeface="+mn-lt"/>
                          <a:ea typeface="+mn-ea"/>
                          <a:cs typeface="+mn-cs"/>
                        </a:rPr>
                        <a:t>      </a:t>
                      </a:r>
                      <a:r>
                        <a:rPr lang="en-IN" sz="1800" b="1" i="0" kern="1200" dirty="0">
                          <a:solidFill>
                            <a:schemeClr val="lt1"/>
                          </a:solidFill>
                          <a:effectLst/>
                          <a:latin typeface="+mn-lt"/>
                          <a:ea typeface="+mn-ea"/>
                          <a:cs typeface="+mn-cs"/>
                        </a:rPr>
                        <a:t>int</a:t>
                      </a:r>
                      <a:r>
                        <a:rPr lang="en-IN" sz="1800" b="0" i="0" kern="1200" dirty="0">
                          <a:solidFill>
                            <a:schemeClr val="lt1"/>
                          </a:solidFill>
                          <a:effectLst/>
                          <a:latin typeface="+mn-lt"/>
                          <a:ea typeface="+mn-ea"/>
                          <a:cs typeface="+mn-cs"/>
                        </a:rPr>
                        <a:t> dd;  </a:t>
                      </a:r>
                    </a:p>
                    <a:p>
                      <a:r>
                        <a:rPr lang="en-IN" sz="1800" b="0" i="0" kern="1200" dirty="0">
                          <a:solidFill>
                            <a:schemeClr val="lt1"/>
                          </a:solidFill>
                          <a:effectLst/>
                          <a:latin typeface="+mn-lt"/>
                          <a:ea typeface="+mn-ea"/>
                          <a:cs typeface="+mn-cs"/>
                        </a:rPr>
                        <a:t>      </a:t>
                      </a:r>
                      <a:r>
                        <a:rPr lang="en-IN" sz="1800" b="1" i="0" kern="1200" dirty="0">
                          <a:solidFill>
                            <a:schemeClr val="lt1"/>
                          </a:solidFill>
                          <a:effectLst/>
                          <a:latin typeface="+mn-lt"/>
                          <a:ea typeface="+mn-ea"/>
                          <a:cs typeface="+mn-cs"/>
                        </a:rPr>
                        <a:t>int</a:t>
                      </a:r>
                      <a:r>
                        <a:rPr lang="en-IN" sz="1800" b="0" i="0" kern="1200" dirty="0">
                          <a:solidFill>
                            <a:schemeClr val="lt1"/>
                          </a:solidFill>
                          <a:effectLst/>
                          <a:latin typeface="+mn-lt"/>
                          <a:ea typeface="+mn-ea"/>
                          <a:cs typeface="+mn-cs"/>
                        </a:rPr>
                        <a:t> mm;  </a:t>
                      </a:r>
                    </a:p>
                    <a:p>
                      <a:r>
                        <a:rPr lang="en-IN" sz="1800" b="0" i="0" kern="1200" dirty="0">
                          <a:solidFill>
                            <a:schemeClr val="lt1"/>
                          </a:solidFill>
                          <a:effectLst/>
                          <a:latin typeface="+mn-lt"/>
                          <a:ea typeface="+mn-ea"/>
                          <a:cs typeface="+mn-cs"/>
                        </a:rPr>
                        <a:t>      </a:t>
                      </a:r>
                      <a:r>
                        <a:rPr lang="en-IN" sz="1800" b="1" i="0" kern="1200" dirty="0">
                          <a:solidFill>
                            <a:schemeClr val="lt1"/>
                          </a:solidFill>
                          <a:effectLst/>
                          <a:latin typeface="+mn-lt"/>
                          <a:ea typeface="+mn-ea"/>
                          <a:cs typeface="+mn-cs"/>
                        </a:rPr>
                        <a:t>int</a:t>
                      </a:r>
                      <a:r>
                        <a:rPr lang="en-IN" sz="1800" b="0" i="0" kern="1200" dirty="0">
                          <a:solidFill>
                            <a:schemeClr val="lt1"/>
                          </a:solidFill>
                          <a:effectLst/>
                          <a:latin typeface="+mn-lt"/>
                          <a:ea typeface="+mn-ea"/>
                          <a:cs typeface="+mn-cs"/>
                        </a:rPr>
                        <a:t> </a:t>
                      </a:r>
                      <a:r>
                        <a:rPr lang="en-IN" sz="1800" b="0" i="0" kern="1200" dirty="0" err="1">
                          <a:solidFill>
                            <a:schemeClr val="lt1"/>
                          </a:solidFill>
                          <a:effectLst/>
                          <a:latin typeface="+mn-lt"/>
                          <a:ea typeface="+mn-ea"/>
                          <a:cs typeface="+mn-cs"/>
                        </a:rPr>
                        <a:t>yyyy</a:t>
                      </a:r>
                      <a:r>
                        <a:rPr lang="en-IN" sz="1800" b="0" i="0" kern="1200" dirty="0">
                          <a:solidFill>
                            <a:schemeClr val="lt1"/>
                          </a:solidFill>
                          <a:effectLst/>
                          <a:latin typeface="+mn-lt"/>
                          <a:ea typeface="+mn-ea"/>
                          <a:cs typeface="+mn-cs"/>
                        </a:rPr>
                        <a:t>;   </a:t>
                      </a:r>
                    </a:p>
                    <a:p>
                      <a:r>
                        <a:rPr lang="en-IN" sz="1800" b="0" i="0" kern="1200" dirty="0">
                          <a:solidFill>
                            <a:schemeClr val="lt1"/>
                          </a:solidFill>
                          <a:effectLst/>
                          <a:latin typeface="+mn-lt"/>
                          <a:ea typeface="+mn-ea"/>
                          <a:cs typeface="+mn-cs"/>
                        </a:rPr>
                        <a:t>    }</a:t>
                      </a:r>
                      <a:r>
                        <a:rPr lang="en-IN" sz="1800" b="0" i="0" kern="1200" dirty="0" err="1">
                          <a:solidFill>
                            <a:schemeClr val="lt1"/>
                          </a:solidFill>
                          <a:effectLst/>
                          <a:latin typeface="+mn-lt"/>
                          <a:ea typeface="+mn-ea"/>
                          <a:cs typeface="+mn-cs"/>
                        </a:rPr>
                        <a:t>doj</a:t>
                      </a:r>
                      <a:r>
                        <a:rPr lang="en-IN" sz="1800" b="0" i="0" kern="1200" dirty="0">
                          <a:solidFill>
                            <a:schemeClr val="lt1"/>
                          </a:solidFill>
                          <a:effectLst/>
                          <a:latin typeface="+mn-lt"/>
                          <a:ea typeface="+mn-ea"/>
                          <a:cs typeface="+mn-cs"/>
                        </a:rPr>
                        <a:t>;  </a:t>
                      </a:r>
                    </a:p>
                    <a:p>
                      <a:r>
                        <a:rPr lang="en-IN" sz="1800" b="0" i="0" kern="1200" dirty="0">
                          <a:solidFill>
                            <a:schemeClr val="lt1"/>
                          </a:solidFill>
                          <a:effectLst/>
                          <a:latin typeface="+mn-lt"/>
                          <a:ea typeface="+mn-ea"/>
                          <a:cs typeface="+mn-cs"/>
                        </a:rPr>
                        <a:t>}e1;  </a:t>
                      </a:r>
                    </a:p>
                    <a:p>
                      <a:r>
                        <a:rPr lang="en-IN" sz="1800" b="1" i="0" kern="1200" dirty="0">
                          <a:solidFill>
                            <a:schemeClr val="lt1"/>
                          </a:solidFill>
                          <a:effectLst/>
                          <a:latin typeface="+mn-lt"/>
                          <a:ea typeface="+mn-ea"/>
                          <a:cs typeface="+mn-cs"/>
                        </a:rPr>
                        <a:t>int</a:t>
                      </a:r>
                      <a:r>
                        <a:rPr lang="en-IN" sz="1800" b="0" i="0" kern="1200" dirty="0">
                          <a:solidFill>
                            <a:schemeClr val="lt1"/>
                          </a:solidFill>
                          <a:effectLst/>
                          <a:latin typeface="+mn-lt"/>
                          <a:ea typeface="+mn-ea"/>
                          <a:cs typeface="+mn-cs"/>
                        </a:rPr>
                        <a:t> main( )  </a:t>
                      </a:r>
                    </a:p>
                    <a:p>
                      <a:r>
                        <a:rPr lang="en-IN" sz="1800" b="0" i="0" kern="1200" dirty="0">
                          <a:solidFill>
                            <a:schemeClr val="lt1"/>
                          </a:solidFill>
                          <a:effectLst/>
                          <a:latin typeface="+mn-lt"/>
                          <a:ea typeface="+mn-ea"/>
                          <a:cs typeface="+mn-cs"/>
                        </a:rPr>
                        <a:t>{  </a:t>
                      </a:r>
                    </a:p>
                    <a:p>
                      <a:r>
                        <a:rPr lang="en-IN" sz="1800" b="0" i="0" kern="1200" dirty="0">
                          <a:solidFill>
                            <a:schemeClr val="lt1"/>
                          </a:solidFill>
                          <a:effectLst/>
                          <a:latin typeface="+mn-lt"/>
                          <a:ea typeface="+mn-ea"/>
                          <a:cs typeface="+mn-cs"/>
                        </a:rPr>
                        <a:t>   </a:t>
                      </a:r>
                      <a:endParaRPr lang="en-IN" dirty="0">
                        <a:solidFill>
                          <a:schemeClr val="bg1"/>
                        </a:solidFill>
                      </a:endParaRPr>
                    </a:p>
                  </a:txBody>
                  <a:tcPr>
                    <a:solidFill>
                      <a:schemeClr val="tx1"/>
                    </a:solidFill>
                  </a:tcPr>
                </a:tc>
                <a:tc>
                  <a:txBody>
                    <a:bodyPr/>
                    <a:lstStyle/>
                    <a:p>
                      <a:r>
                        <a:rPr lang="en-IN" sz="1800" b="0" i="0" kern="1200" dirty="0">
                          <a:solidFill>
                            <a:schemeClr val="lt1"/>
                          </a:solidFill>
                          <a:effectLst/>
                          <a:latin typeface="+mn-lt"/>
                          <a:ea typeface="+mn-ea"/>
                          <a:cs typeface="+mn-cs"/>
                        </a:rPr>
                        <a:t>   //storing employee information  </a:t>
                      </a:r>
                    </a:p>
                    <a:p>
                      <a:r>
                        <a:rPr lang="en-IN" sz="1800" b="0" i="0" kern="1200" dirty="0">
                          <a:solidFill>
                            <a:schemeClr val="lt1"/>
                          </a:solidFill>
                          <a:effectLst/>
                          <a:latin typeface="+mn-lt"/>
                          <a:ea typeface="+mn-ea"/>
                          <a:cs typeface="+mn-cs"/>
                        </a:rPr>
                        <a:t>   e1.id=101;  </a:t>
                      </a:r>
                    </a:p>
                    <a:p>
                      <a:r>
                        <a:rPr lang="en-IN" sz="1800" b="0" i="0" kern="1200" dirty="0">
                          <a:solidFill>
                            <a:schemeClr val="lt1"/>
                          </a:solidFill>
                          <a:effectLst/>
                          <a:latin typeface="+mn-lt"/>
                          <a:ea typeface="+mn-ea"/>
                          <a:cs typeface="+mn-cs"/>
                        </a:rPr>
                        <a:t>   </a:t>
                      </a:r>
                      <a:r>
                        <a:rPr lang="en-IN" sz="1800" b="0" i="0" kern="1200" dirty="0" err="1">
                          <a:solidFill>
                            <a:schemeClr val="lt1"/>
                          </a:solidFill>
                          <a:effectLst/>
                          <a:latin typeface="+mn-lt"/>
                          <a:ea typeface="+mn-ea"/>
                          <a:cs typeface="+mn-cs"/>
                        </a:rPr>
                        <a:t>strcpy</a:t>
                      </a:r>
                      <a:r>
                        <a:rPr lang="en-IN" sz="1800" b="0" i="0" kern="1200" dirty="0">
                          <a:solidFill>
                            <a:schemeClr val="lt1"/>
                          </a:solidFill>
                          <a:effectLst/>
                          <a:latin typeface="+mn-lt"/>
                          <a:ea typeface="+mn-ea"/>
                          <a:cs typeface="+mn-cs"/>
                        </a:rPr>
                        <a:t>(e1.name, "</a:t>
                      </a:r>
                      <a:r>
                        <a:rPr lang="en-IN" sz="1800" b="0" i="0" kern="1200" dirty="0" err="1">
                          <a:solidFill>
                            <a:schemeClr val="lt1"/>
                          </a:solidFill>
                          <a:effectLst/>
                          <a:latin typeface="+mn-lt"/>
                          <a:ea typeface="+mn-ea"/>
                          <a:cs typeface="+mn-cs"/>
                        </a:rPr>
                        <a:t>Sonoo</a:t>
                      </a:r>
                      <a:r>
                        <a:rPr lang="en-IN" sz="1800" b="0" i="0" kern="1200" dirty="0">
                          <a:solidFill>
                            <a:schemeClr val="lt1"/>
                          </a:solidFill>
                          <a:effectLst/>
                          <a:latin typeface="+mn-lt"/>
                          <a:ea typeface="+mn-ea"/>
                          <a:cs typeface="+mn-cs"/>
                        </a:rPr>
                        <a:t> Jaiswal</a:t>
                      </a:r>
                    </a:p>
                    <a:p>
                      <a:r>
                        <a:rPr lang="en-IN" sz="1800" b="0" i="0" kern="1200" dirty="0">
                          <a:solidFill>
                            <a:schemeClr val="lt1"/>
                          </a:solidFill>
                          <a:effectLst/>
                          <a:latin typeface="+mn-lt"/>
                          <a:ea typeface="+mn-ea"/>
                          <a:cs typeface="+mn-cs"/>
                        </a:rPr>
                        <a:t>   e1.doj.dd=10;  </a:t>
                      </a:r>
                    </a:p>
                    <a:p>
                      <a:r>
                        <a:rPr lang="en-IN" sz="1800" b="0" i="0" kern="1200" dirty="0">
                          <a:solidFill>
                            <a:schemeClr val="lt1"/>
                          </a:solidFill>
                          <a:effectLst/>
                          <a:latin typeface="+mn-lt"/>
                          <a:ea typeface="+mn-ea"/>
                          <a:cs typeface="+mn-cs"/>
                        </a:rPr>
                        <a:t>   e1.doj.mm=11;  </a:t>
                      </a:r>
                    </a:p>
                    <a:p>
                      <a:r>
                        <a:rPr lang="en-IN" sz="1800" b="0" i="0" kern="1200" dirty="0">
                          <a:solidFill>
                            <a:schemeClr val="lt1"/>
                          </a:solidFill>
                          <a:effectLst/>
                          <a:latin typeface="+mn-lt"/>
                          <a:ea typeface="+mn-ea"/>
                          <a:cs typeface="+mn-cs"/>
                        </a:rPr>
                        <a:t>   e1.doj.yyyy=2014;  </a:t>
                      </a:r>
                    </a:p>
                    <a:p>
                      <a:r>
                        <a:rPr lang="en-IN" sz="1800" b="0" i="0" kern="1200" dirty="0">
                          <a:solidFill>
                            <a:schemeClr val="lt1"/>
                          </a:solidFill>
                          <a:effectLst/>
                          <a:latin typeface="+mn-lt"/>
                          <a:ea typeface="+mn-ea"/>
                          <a:cs typeface="+mn-cs"/>
                        </a:rPr>
                        <a:t>  </a:t>
                      </a:r>
                    </a:p>
                    <a:p>
                      <a:r>
                        <a:rPr lang="en-IN" sz="1800" b="0" i="0" kern="1200" dirty="0">
                          <a:solidFill>
                            <a:schemeClr val="lt1"/>
                          </a:solidFill>
                          <a:effectLst/>
                          <a:latin typeface="+mn-lt"/>
                          <a:ea typeface="+mn-ea"/>
                          <a:cs typeface="+mn-cs"/>
                        </a:rPr>
                        <a:t>   //printing first employee information  </a:t>
                      </a:r>
                    </a:p>
                    <a:p>
                      <a:r>
                        <a:rPr lang="en-IN" sz="1800" b="0" i="0" kern="1200" dirty="0">
                          <a:solidFill>
                            <a:schemeClr val="lt1"/>
                          </a:solidFill>
                          <a:effectLst/>
                          <a:latin typeface="+mn-lt"/>
                          <a:ea typeface="+mn-ea"/>
                          <a:cs typeface="+mn-cs"/>
                        </a:rPr>
                        <a:t>   </a:t>
                      </a:r>
                      <a:r>
                        <a:rPr lang="en-IN" sz="1800" b="0" i="0" kern="1200" dirty="0" err="1">
                          <a:solidFill>
                            <a:schemeClr val="lt1"/>
                          </a:solidFill>
                          <a:effectLst/>
                          <a:latin typeface="+mn-lt"/>
                          <a:ea typeface="+mn-ea"/>
                          <a:cs typeface="+mn-cs"/>
                        </a:rPr>
                        <a:t>printf</a:t>
                      </a:r>
                      <a:r>
                        <a:rPr lang="en-IN" sz="1800" b="0" i="0" kern="1200" dirty="0">
                          <a:solidFill>
                            <a:schemeClr val="lt1"/>
                          </a:solidFill>
                          <a:effectLst/>
                          <a:latin typeface="+mn-lt"/>
                          <a:ea typeface="+mn-ea"/>
                          <a:cs typeface="+mn-cs"/>
                        </a:rPr>
                        <a:t>( "employee id : %d\n", e1.id);  </a:t>
                      </a:r>
                    </a:p>
                    <a:p>
                      <a:r>
                        <a:rPr lang="en-IN" sz="1800" b="0" i="0" kern="1200" dirty="0">
                          <a:solidFill>
                            <a:schemeClr val="lt1"/>
                          </a:solidFill>
                          <a:effectLst/>
                          <a:latin typeface="+mn-lt"/>
                          <a:ea typeface="+mn-ea"/>
                          <a:cs typeface="+mn-cs"/>
                        </a:rPr>
                        <a:t>   </a:t>
                      </a:r>
                      <a:r>
                        <a:rPr lang="en-IN" sz="1800" b="0" i="0" kern="1200" dirty="0" err="1">
                          <a:solidFill>
                            <a:schemeClr val="lt1"/>
                          </a:solidFill>
                          <a:effectLst/>
                          <a:latin typeface="+mn-lt"/>
                          <a:ea typeface="+mn-ea"/>
                          <a:cs typeface="+mn-cs"/>
                        </a:rPr>
                        <a:t>printf</a:t>
                      </a:r>
                      <a:r>
                        <a:rPr lang="en-IN" sz="1800" b="0" i="0" kern="1200" dirty="0">
                          <a:solidFill>
                            <a:schemeClr val="lt1"/>
                          </a:solidFill>
                          <a:effectLst/>
                          <a:latin typeface="+mn-lt"/>
                          <a:ea typeface="+mn-ea"/>
                          <a:cs typeface="+mn-cs"/>
                        </a:rPr>
                        <a:t>( "employee name : %s\n", e1.name);  </a:t>
                      </a:r>
                    </a:p>
                    <a:p>
                      <a:r>
                        <a:rPr lang="en-IN" sz="1800" b="0" i="0" kern="1200" dirty="0">
                          <a:solidFill>
                            <a:schemeClr val="lt1"/>
                          </a:solidFill>
                          <a:effectLst/>
                          <a:latin typeface="+mn-lt"/>
                          <a:ea typeface="+mn-ea"/>
                          <a:cs typeface="+mn-cs"/>
                        </a:rPr>
                        <a:t>   </a:t>
                      </a:r>
                      <a:r>
                        <a:rPr lang="en-IN" sz="1800" b="0" i="0" kern="1200" dirty="0" err="1">
                          <a:solidFill>
                            <a:schemeClr val="lt1"/>
                          </a:solidFill>
                          <a:effectLst/>
                          <a:latin typeface="+mn-lt"/>
                          <a:ea typeface="+mn-ea"/>
                          <a:cs typeface="+mn-cs"/>
                        </a:rPr>
                        <a:t>printf</a:t>
                      </a:r>
                      <a:r>
                        <a:rPr lang="en-IN" sz="1800" b="0" i="0" kern="1200" dirty="0">
                          <a:solidFill>
                            <a:schemeClr val="lt1"/>
                          </a:solidFill>
                          <a:effectLst/>
                          <a:latin typeface="+mn-lt"/>
                          <a:ea typeface="+mn-ea"/>
                          <a:cs typeface="+mn-cs"/>
                        </a:rPr>
                        <a:t>( "employee date of joining (dd/mm/</a:t>
                      </a:r>
                      <a:r>
                        <a:rPr lang="en-IN" sz="1800" b="0" i="0" kern="1200" dirty="0" err="1">
                          <a:solidFill>
                            <a:schemeClr val="lt1"/>
                          </a:solidFill>
                          <a:effectLst/>
                          <a:latin typeface="+mn-lt"/>
                          <a:ea typeface="+mn-ea"/>
                          <a:cs typeface="+mn-cs"/>
                        </a:rPr>
                        <a:t>yyyy</a:t>
                      </a:r>
                      <a:r>
                        <a:rPr lang="en-IN" sz="1800" b="0" i="0" kern="1200" dirty="0">
                          <a:solidFill>
                            <a:schemeClr val="lt1"/>
                          </a:solidFill>
                          <a:effectLst/>
                          <a:latin typeface="+mn-lt"/>
                          <a:ea typeface="+mn-ea"/>
                          <a:cs typeface="+mn-cs"/>
                        </a:rPr>
                        <a:t>) : %d/%d/%d\n", e1.doj.dd,e1.doj.mm,e1.doj.yyyy);  </a:t>
                      </a:r>
                    </a:p>
                    <a:p>
                      <a:r>
                        <a:rPr lang="en-IN" sz="1800" b="0" i="0" kern="1200" dirty="0">
                          <a:solidFill>
                            <a:schemeClr val="lt1"/>
                          </a:solidFill>
                          <a:effectLst/>
                          <a:latin typeface="+mn-lt"/>
                          <a:ea typeface="+mn-ea"/>
                          <a:cs typeface="+mn-cs"/>
                        </a:rPr>
                        <a:t>   </a:t>
                      </a:r>
                      <a:r>
                        <a:rPr lang="en-IN" sz="1800" b="1" i="0" kern="1200" dirty="0">
                          <a:solidFill>
                            <a:schemeClr val="lt1"/>
                          </a:solidFill>
                          <a:effectLst/>
                          <a:latin typeface="+mn-lt"/>
                          <a:ea typeface="+mn-ea"/>
                          <a:cs typeface="+mn-cs"/>
                        </a:rPr>
                        <a:t>return</a:t>
                      </a:r>
                      <a:r>
                        <a:rPr lang="en-IN" sz="1800" b="0" i="0" kern="1200" dirty="0">
                          <a:solidFill>
                            <a:schemeClr val="lt1"/>
                          </a:solidFill>
                          <a:effectLst/>
                          <a:latin typeface="+mn-lt"/>
                          <a:ea typeface="+mn-ea"/>
                          <a:cs typeface="+mn-cs"/>
                        </a:rPr>
                        <a:t> 0;  </a:t>
                      </a:r>
                    </a:p>
                    <a:p>
                      <a:r>
                        <a:rPr lang="en-IN" sz="1800" b="0" i="0" kern="1200" dirty="0">
                          <a:solidFill>
                            <a:schemeClr val="lt1"/>
                          </a:solidFill>
                          <a:effectLst/>
                          <a:latin typeface="+mn-lt"/>
                          <a:ea typeface="+mn-ea"/>
                          <a:cs typeface="+mn-cs"/>
                        </a:rPr>
                        <a:t>}  </a:t>
                      </a:r>
                    </a:p>
                    <a:p>
                      <a:endParaRPr lang="en-IN" dirty="0"/>
                    </a:p>
                  </a:txBody>
                  <a:tcPr>
                    <a:solidFill>
                      <a:schemeClr val="tx1"/>
                    </a:solidFill>
                  </a:tcPr>
                </a:tc>
                <a:extLst>
                  <a:ext uri="{0D108BD9-81ED-4DB2-BD59-A6C34878D82A}">
                    <a16:rowId xmlns:a16="http://schemas.microsoft.com/office/drawing/2014/main" val="2849652740"/>
                  </a:ext>
                </a:extLst>
              </a:tr>
            </a:tbl>
          </a:graphicData>
        </a:graphic>
      </p:graphicFrame>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3601766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4FC38-8D86-4562-8A34-223987B6F508}"/>
              </a:ext>
            </a:extLst>
          </p:cNvPr>
          <p:cNvSpPr>
            <a:spLocks noGrp="1"/>
          </p:cNvSpPr>
          <p:nvPr>
            <p:ph idx="1"/>
          </p:nvPr>
        </p:nvSpPr>
        <p:spPr>
          <a:xfrm>
            <a:off x="838200" y="1154097"/>
            <a:ext cx="10515600" cy="5022866"/>
          </a:xfrm>
        </p:spPr>
        <p:txBody>
          <a:bodyPr/>
          <a:lstStyle/>
          <a:p>
            <a:pPr marL="0" indent="0">
              <a:buNone/>
            </a:pPr>
            <a:r>
              <a:rPr lang="en-IN" b="1" dirty="0"/>
              <a:t>Output:</a:t>
            </a:r>
          </a:p>
          <a:p>
            <a:endParaRPr lang="en-IN" dirty="0"/>
          </a:p>
          <a:p>
            <a:pPr marL="0" indent="0">
              <a:buNone/>
            </a:pPr>
            <a:r>
              <a:rPr lang="en-IN" dirty="0"/>
              <a:t>employee id : 101</a:t>
            </a:r>
          </a:p>
          <a:p>
            <a:pPr marL="0" indent="0">
              <a:buNone/>
            </a:pPr>
            <a:r>
              <a:rPr lang="en-IN" dirty="0"/>
              <a:t>employee name : </a:t>
            </a:r>
            <a:r>
              <a:rPr lang="en-IN" dirty="0" err="1"/>
              <a:t>Sonoo</a:t>
            </a:r>
            <a:r>
              <a:rPr lang="en-IN" dirty="0"/>
              <a:t> Jaiswal</a:t>
            </a:r>
          </a:p>
          <a:p>
            <a:pPr marL="0" indent="0">
              <a:buNone/>
            </a:pPr>
            <a:r>
              <a:rPr lang="en-IN" dirty="0"/>
              <a:t>employee date of joining (dd/mm/</a:t>
            </a:r>
            <a:r>
              <a:rPr lang="en-IN" dirty="0" err="1"/>
              <a:t>yyyy</a:t>
            </a:r>
            <a:r>
              <a:rPr lang="en-IN" dirty="0"/>
              <a:t>) : 10/11/2014</a:t>
            </a:r>
          </a:p>
        </p:txBody>
      </p:sp>
      <p:sp>
        <p:nvSpPr>
          <p:cNvPr id="4" name="Slide Number Placeholder 3">
            <a:extLst>
              <a:ext uri="{FF2B5EF4-FFF2-40B4-BE49-F238E27FC236}">
                <a16:creationId xmlns:a16="http://schemas.microsoft.com/office/drawing/2014/main" id="{CF20AEC4-B8CA-4A1B-B4FF-29CBDABEAAAA}"/>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28500572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2041-6FE4-470C-BD16-EBB8CFB4757F}"/>
              </a:ext>
            </a:extLst>
          </p:cNvPr>
          <p:cNvSpPr>
            <a:spLocks noGrp="1"/>
          </p:cNvSpPr>
          <p:nvPr>
            <p:ph type="title"/>
          </p:nvPr>
        </p:nvSpPr>
        <p:spPr>
          <a:xfrm>
            <a:off x="933450" y="320675"/>
            <a:ext cx="10515600" cy="1325563"/>
          </a:xfrm>
        </p:spPr>
        <p:txBody>
          <a:bodyPr>
            <a:normAutofit/>
          </a:bodyPr>
          <a:lstStyle/>
          <a:p>
            <a:r>
              <a:rPr lang="en-IN" b="1" i="0" dirty="0">
                <a:solidFill>
                  <a:srgbClr val="FF0000"/>
                </a:solidFill>
                <a:effectLst/>
              </a:rPr>
              <a:t>Array of Structures</a:t>
            </a:r>
          </a:p>
        </p:txBody>
      </p:sp>
      <p:sp>
        <p:nvSpPr>
          <p:cNvPr id="3" name="Content Placeholder 2">
            <a:extLst>
              <a:ext uri="{FF2B5EF4-FFF2-40B4-BE49-F238E27FC236}">
                <a16:creationId xmlns:a16="http://schemas.microsoft.com/office/drawing/2014/main" id="{6505F30B-325C-43AC-A714-11505AE7A407}"/>
              </a:ext>
            </a:extLst>
          </p:cNvPr>
          <p:cNvSpPr>
            <a:spLocks noGrp="1"/>
          </p:cNvSpPr>
          <p:nvPr>
            <p:ph idx="1"/>
          </p:nvPr>
        </p:nvSpPr>
        <p:spPr/>
        <p:txBody>
          <a:bodyPr>
            <a:normAutofit lnSpcReduction="10000"/>
          </a:bodyPr>
          <a:lstStyle/>
          <a:p>
            <a:pPr algn="just"/>
            <a:r>
              <a:rPr lang="en-IN" b="0" i="0" dirty="0">
                <a:solidFill>
                  <a:srgbClr val="333333"/>
                </a:solidFill>
                <a:effectLst/>
                <a:latin typeface="Open Sans" panose="020B0606030504020204" pitchFamily="34" charset="0"/>
              </a:rPr>
              <a:t>Declaring an array of structure is same as declaring an array of fundamental types. </a:t>
            </a:r>
          </a:p>
          <a:p>
            <a:pPr algn="just"/>
            <a:r>
              <a:rPr lang="en-IN" b="0" i="0" dirty="0">
                <a:solidFill>
                  <a:srgbClr val="333333"/>
                </a:solidFill>
                <a:effectLst/>
                <a:latin typeface="Open Sans" panose="020B0606030504020204" pitchFamily="34" charset="0"/>
              </a:rPr>
              <a:t>Since an array is a collection of elements of the same type. </a:t>
            </a:r>
          </a:p>
          <a:p>
            <a:pPr algn="just"/>
            <a:r>
              <a:rPr lang="en-IN" b="0" i="0" dirty="0">
                <a:solidFill>
                  <a:srgbClr val="333333"/>
                </a:solidFill>
                <a:effectLst/>
                <a:latin typeface="Open Sans" panose="020B0606030504020204" pitchFamily="34" charset="0"/>
              </a:rPr>
              <a:t>In an array of structures, each element of an array is of the structure type.</a:t>
            </a:r>
          </a:p>
          <a:p>
            <a:pPr algn="l"/>
            <a:r>
              <a:rPr lang="en-IN" b="0" i="0" dirty="0">
                <a:solidFill>
                  <a:srgbClr val="333333"/>
                </a:solidFill>
                <a:effectLst/>
                <a:latin typeface="Open Sans" panose="020B0606030504020204" pitchFamily="34" charset="0"/>
              </a:rPr>
              <a:t>Let's take an example:</a:t>
            </a:r>
          </a:p>
          <a:p>
            <a:pPr marL="457200" lvl="1" indent="0" algn="just">
              <a:buNone/>
            </a:pPr>
            <a:r>
              <a:rPr lang="en-IN" dirty="0"/>
              <a:t>struct car</a:t>
            </a:r>
          </a:p>
          <a:p>
            <a:pPr marL="457200" lvl="1" indent="0" algn="just">
              <a:buNone/>
            </a:pPr>
            <a:r>
              <a:rPr lang="en-IN" dirty="0"/>
              <a:t>{</a:t>
            </a:r>
          </a:p>
          <a:p>
            <a:pPr marL="457200" lvl="1" indent="0" algn="just">
              <a:buNone/>
            </a:pPr>
            <a:r>
              <a:rPr lang="en-IN" dirty="0"/>
              <a:t>    char make[20];</a:t>
            </a:r>
          </a:p>
          <a:p>
            <a:pPr marL="457200" lvl="1" indent="0" algn="just">
              <a:buNone/>
            </a:pPr>
            <a:r>
              <a:rPr lang="en-IN" dirty="0"/>
              <a:t>    char model[30]; </a:t>
            </a:r>
          </a:p>
          <a:p>
            <a:pPr marL="457200" lvl="1" indent="0" algn="just">
              <a:buNone/>
            </a:pPr>
            <a:r>
              <a:rPr lang="en-IN" dirty="0"/>
              <a:t>    int year;</a:t>
            </a:r>
          </a:p>
          <a:p>
            <a:pPr marL="457200" lvl="1" indent="0" algn="just">
              <a:buNone/>
            </a:pPr>
            <a:r>
              <a:rPr lang="en-IN" dirty="0"/>
              <a:t>};</a:t>
            </a:r>
          </a:p>
        </p:txBody>
      </p:sp>
      <p:sp>
        <p:nvSpPr>
          <p:cNvPr id="4" name="Slide Number Placeholder 3">
            <a:extLst>
              <a:ext uri="{FF2B5EF4-FFF2-40B4-BE49-F238E27FC236}">
                <a16:creationId xmlns:a16="http://schemas.microsoft.com/office/drawing/2014/main" id="{B1BC3DF1-2C71-471B-B289-2AC59010AE21}"/>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170686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4329-2D73-474B-A51E-C26AA665FAB6}"/>
              </a:ext>
            </a:extLst>
          </p:cNvPr>
          <p:cNvSpPr>
            <a:spLocks noGrp="1"/>
          </p:cNvSpPr>
          <p:nvPr>
            <p:ph type="title"/>
          </p:nvPr>
        </p:nvSpPr>
        <p:spPr/>
        <p:txBody>
          <a:bodyPr/>
          <a:lstStyle/>
          <a:p>
            <a:r>
              <a:rPr lang="en-IN" b="1" i="0" dirty="0">
                <a:solidFill>
                  <a:srgbClr val="FF0000"/>
                </a:solidFill>
                <a:effectLst/>
              </a:rPr>
              <a:t>Declaratio</a:t>
            </a:r>
            <a:r>
              <a:rPr lang="en-IN" b="1" dirty="0">
                <a:solidFill>
                  <a:srgbClr val="FF0000"/>
                </a:solidFill>
              </a:rPr>
              <a:t>n of </a:t>
            </a:r>
            <a:r>
              <a:rPr lang="en-IN" b="1" i="0" dirty="0">
                <a:solidFill>
                  <a:srgbClr val="FF0000"/>
                </a:solidFill>
                <a:effectLst/>
              </a:rPr>
              <a:t>Array of Structures</a:t>
            </a:r>
            <a:endParaRPr lang="en-IN" dirty="0"/>
          </a:p>
        </p:txBody>
      </p:sp>
      <p:sp>
        <p:nvSpPr>
          <p:cNvPr id="3" name="Content Placeholder 2">
            <a:extLst>
              <a:ext uri="{FF2B5EF4-FFF2-40B4-BE49-F238E27FC236}">
                <a16:creationId xmlns:a16="http://schemas.microsoft.com/office/drawing/2014/main" id="{6AF5ED90-71D9-4BA6-997E-8E8459FD3520}"/>
              </a:ext>
            </a:extLst>
          </p:cNvPr>
          <p:cNvSpPr>
            <a:spLocks noGrp="1"/>
          </p:cNvSpPr>
          <p:nvPr>
            <p:ph idx="1"/>
          </p:nvPr>
        </p:nvSpPr>
        <p:spPr>
          <a:xfrm>
            <a:off x="736848" y="1473693"/>
            <a:ext cx="6534954" cy="4703270"/>
          </a:xfrm>
        </p:spPr>
        <p:txBody>
          <a:bodyPr>
            <a:normAutofit/>
          </a:bodyPr>
          <a:lstStyle/>
          <a:p>
            <a:pPr marL="0" indent="0" algn="just">
              <a:buNone/>
            </a:pPr>
            <a:r>
              <a:rPr lang="en-IN" sz="2200" dirty="0"/>
              <a:t>Example: struct car </a:t>
            </a:r>
            <a:r>
              <a:rPr lang="en-IN" sz="2200" dirty="0" err="1"/>
              <a:t>arr_car</a:t>
            </a:r>
            <a:r>
              <a:rPr lang="en-IN" sz="2200" dirty="0"/>
              <a:t>[10];</a:t>
            </a:r>
          </a:p>
          <a:p>
            <a:pPr marL="0" indent="0" algn="just">
              <a:buNone/>
            </a:pPr>
            <a:endParaRPr lang="en-IN" sz="2200" dirty="0"/>
          </a:p>
          <a:p>
            <a:pPr algn="just"/>
            <a:r>
              <a:rPr lang="en-IN" sz="2200" dirty="0"/>
              <a:t>Here </a:t>
            </a:r>
            <a:r>
              <a:rPr lang="en-IN" sz="2200" dirty="0" err="1"/>
              <a:t>arr_car</a:t>
            </a:r>
            <a:r>
              <a:rPr lang="en-IN" sz="2200" dirty="0"/>
              <a:t> is an array of 10 elements where each element is of type struct car. </a:t>
            </a:r>
          </a:p>
          <a:p>
            <a:pPr algn="just"/>
            <a:r>
              <a:rPr lang="en-IN" sz="2200" dirty="0"/>
              <a:t>We can use </a:t>
            </a:r>
            <a:r>
              <a:rPr lang="en-IN" sz="2200" dirty="0" err="1"/>
              <a:t>arr_car</a:t>
            </a:r>
            <a:r>
              <a:rPr lang="en-IN" sz="2200" dirty="0"/>
              <a:t> to store 10 structure variables of type struct car. </a:t>
            </a:r>
          </a:p>
          <a:p>
            <a:pPr algn="just"/>
            <a:r>
              <a:rPr lang="en-IN" sz="2200" dirty="0"/>
              <a:t>To access individual elements we will use subscript notation ([]) and to access the members of each element we will use dot (.) operator as usual.</a:t>
            </a:r>
          </a:p>
        </p:txBody>
      </p:sp>
      <p:sp>
        <p:nvSpPr>
          <p:cNvPr id="4" name="Slide Number Placeholder 3">
            <a:extLst>
              <a:ext uri="{FF2B5EF4-FFF2-40B4-BE49-F238E27FC236}">
                <a16:creationId xmlns:a16="http://schemas.microsoft.com/office/drawing/2014/main" id="{0BB97C91-8B1B-4099-AACB-5360ADEED536}"/>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5" name="AutoShape 2">
            <a:extLst>
              <a:ext uri="{FF2B5EF4-FFF2-40B4-BE49-F238E27FC236}">
                <a16:creationId xmlns:a16="http://schemas.microsoft.com/office/drawing/2014/main" id="{C1D67ACB-06D6-4AC4-8D7E-9BCD296C45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descr="A screenshot of a computer&#10;&#10;Description automatically generated">
            <a:extLst>
              <a:ext uri="{FF2B5EF4-FFF2-40B4-BE49-F238E27FC236}">
                <a16:creationId xmlns:a16="http://schemas.microsoft.com/office/drawing/2014/main" id="{F87D0081-B045-4448-8EAE-F12E152CF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801" y="1646238"/>
            <a:ext cx="3876946" cy="3508786"/>
          </a:xfrm>
          <a:prstGeom prst="rect">
            <a:avLst/>
          </a:prstGeom>
        </p:spPr>
      </p:pic>
    </p:spTree>
    <p:extLst>
      <p:ext uri="{BB962C8B-B14F-4D97-AF65-F5344CB8AC3E}">
        <p14:creationId xmlns:p14="http://schemas.microsoft.com/office/powerpoint/2010/main" val="3078875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C12CB-0789-46A2-9CFD-69D01DD82BAF}"/>
              </a:ext>
            </a:extLst>
          </p:cNvPr>
          <p:cNvSpPr>
            <a:spLocks noGrp="1"/>
          </p:cNvSpPr>
          <p:nvPr>
            <p:ph idx="1"/>
          </p:nvPr>
        </p:nvSpPr>
        <p:spPr>
          <a:xfrm>
            <a:off x="838200" y="994299"/>
            <a:ext cx="10515600" cy="5182664"/>
          </a:xfrm>
        </p:spPr>
        <p:txBody>
          <a:bodyPr>
            <a:normAutofit fontScale="85000" lnSpcReduction="10000"/>
          </a:bodyPr>
          <a:lstStyle/>
          <a:p>
            <a:r>
              <a:rPr lang="en-IN" dirty="0" err="1"/>
              <a:t>arr_stu</a:t>
            </a:r>
            <a:r>
              <a:rPr lang="en-IN" dirty="0"/>
              <a:t>[0] : points to the 0th element of the array.</a:t>
            </a:r>
          </a:p>
          <a:p>
            <a:r>
              <a:rPr lang="en-IN" dirty="0" err="1"/>
              <a:t>arr_stu</a:t>
            </a:r>
            <a:r>
              <a:rPr lang="en-IN" dirty="0"/>
              <a:t>[1] : points to the 1st element of the array.</a:t>
            </a:r>
          </a:p>
          <a:p>
            <a:endParaRPr lang="en-IN" dirty="0"/>
          </a:p>
          <a:p>
            <a:r>
              <a:rPr lang="en-IN" dirty="0" err="1"/>
              <a:t>arr_stu</a:t>
            </a:r>
            <a:r>
              <a:rPr lang="en-IN" dirty="0"/>
              <a:t>[0].name : refers to the name member of the 0th element of the array.</a:t>
            </a:r>
          </a:p>
          <a:p>
            <a:r>
              <a:rPr lang="en-IN" dirty="0" err="1"/>
              <a:t>arr_stu</a:t>
            </a:r>
            <a:r>
              <a:rPr lang="en-IN" dirty="0"/>
              <a:t>[0].</a:t>
            </a:r>
            <a:r>
              <a:rPr lang="en-IN" dirty="0" err="1"/>
              <a:t>roll_no</a:t>
            </a:r>
            <a:r>
              <a:rPr lang="en-IN" dirty="0"/>
              <a:t> : refers to the </a:t>
            </a:r>
            <a:r>
              <a:rPr lang="en-IN" dirty="0" err="1"/>
              <a:t>roll_no</a:t>
            </a:r>
            <a:r>
              <a:rPr lang="en-IN" dirty="0"/>
              <a:t> member of the 0th element of the array.</a:t>
            </a:r>
          </a:p>
          <a:p>
            <a:r>
              <a:rPr lang="en-IN" dirty="0" err="1"/>
              <a:t>arr_stu</a:t>
            </a:r>
            <a:r>
              <a:rPr lang="en-IN" dirty="0"/>
              <a:t>[0].marks : refers to the marks member of the 0th element of the array. </a:t>
            </a:r>
          </a:p>
          <a:p>
            <a:endParaRPr lang="en-IN" dirty="0"/>
          </a:p>
          <a:p>
            <a:pPr marL="0" indent="0">
              <a:buNone/>
            </a:pPr>
            <a:r>
              <a:rPr lang="en-IN" b="1" dirty="0"/>
              <a:t>Note: </a:t>
            </a:r>
            <a:r>
              <a:rPr lang="en-IN" dirty="0"/>
              <a:t>the precedence of [] array subscript and dot(.) operator is same and they evaluates from left to right. Therefore in the above expression first array subscript([]) is applied followed by dot (.) operator. The array subscript ([]) and dot(.) operator is same and they evaluates from left to right. Therefore in the above expression first [] array subscript is applied followed by dot (.) operator.</a:t>
            </a:r>
          </a:p>
          <a:p>
            <a:pPr marL="0" indent="0">
              <a:buNone/>
            </a:pPr>
            <a:endParaRPr lang="en-IN" dirty="0"/>
          </a:p>
        </p:txBody>
      </p:sp>
      <p:sp>
        <p:nvSpPr>
          <p:cNvPr id="4" name="Slide Number Placeholder 3">
            <a:extLst>
              <a:ext uri="{FF2B5EF4-FFF2-40B4-BE49-F238E27FC236}">
                <a16:creationId xmlns:a16="http://schemas.microsoft.com/office/drawing/2014/main" id="{447463E4-2884-4459-817F-7FB335DD6662}"/>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2047624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233FC-F361-4021-906A-443F57EDF69C}"/>
              </a:ext>
            </a:extLst>
          </p:cNvPr>
          <p:cNvSpPr>
            <a:spLocks noGrp="1"/>
          </p:cNvSpPr>
          <p:nvPr>
            <p:ph idx="1"/>
          </p:nvPr>
        </p:nvSpPr>
        <p:spPr>
          <a:xfrm>
            <a:off x="838200" y="497150"/>
            <a:ext cx="10515600" cy="5679813"/>
          </a:xfrm>
        </p:spPr>
        <p:txBody>
          <a:bodyPr>
            <a:normAutofit fontScale="77500" lnSpcReduction="20000"/>
          </a:bodyPr>
          <a:lstStyle/>
          <a:p>
            <a:pPr marL="0" indent="0">
              <a:buNone/>
            </a:pPr>
            <a:r>
              <a:rPr lang="en-IN" b="1" dirty="0"/>
              <a:t>Example:</a:t>
            </a:r>
          </a:p>
          <a:p>
            <a:pPr marL="457200" lvl="1" indent="0">
              <a:buNone/>
            </a:pPr>
            <a:r>
              <a:rPr lang="en-IN" dirty="0"/>
              <a:t>#include&lt;stdio.h&gt; </a:t>
            </a:r>
          </a:p>
          <a:p>
            <a:pPr marL="457200" lvl="1" indent="0">
              <a:buNone/>
            </a:pPr>
            <a:r>
              <a:rPr lang="en-IN" dirty="0"/>
              <a:t>  struct Point </a:t>
            </a:r>
          </a:p>
          <a:p>
            <a:pPr marL="457200" lvl="1" indent="0">
              <a:buNone/>
            </a:pPr>
            <a:r>
              <a:rPr lang="en-IN" dirty="0"/>
              <a:t>{ </a:t>
            </a:r>
          </a:p>
          <a:p>
            <a:pPr marL="457200" lvl="1" indent="0">
              <a:buNone/>
            </a:pPr>
            <a:r>
              <a:rPr lang="en-IN" dirty="0"/>
              <a:t>   int x, y; </a:t>
            </a:r>
          </a:p>
          <a:p>
            <a:pPr marL="457200" lvl="1" indent="0">
              <a:buNone/>
            </a:pPr>
            <a:r>
              <a:rPr lang="en-IN" dirty="0"/>
              <a:t>}; </a:t>
            </a:r>
          </a:p>
          <a:p>
            <a:pPr marL="457200" lvl="1" indent="0">
              <a:buNone/>
            </a:pPr>
            <a:r>
              <a:rPr lang="en-IN" dirty="0"/>
              <a:t>  int main() </a:t>
            </a:r>
          </a:p>
          <a:p>
            <a:pPr marL="457200" lvl="1" indent="0">
              <a:buNone/>
            </a:pPr>
            <a:r>
              <a:rPr lang="en-IN" dirty="0"/>
              <a:t>{ </a:t>
            </a:r>
          </a:p>
          <a:p>
            <a:pPr marL="457200" lvl="1" indent="0">
              <a:buNone/>
            </a:pPr>
            <a:r>
              <a:rPr lang="en-IN" dirty="0"/>
              <a:t>   // Create an array of structures </a:t>
            </a:r>
          </a:p>
          <a:p>
            <a:pPr marL="457200" lvl="1" indent="0">
              <a:buNone/>
            </a:pPr>
            <a:r>
              <a:rPr lang="en-IN" dirty="0"/>
              <a:t>   struct Point </a:t>
            </a:r>
            <a:r>
              <a:rPr lang="en-IN" dirty="0" err="1"/>
              <a:t>arr</a:t>
            </a:r>
            <a:r>
              <a:rPr lang="en-IN" dirty="0"/>
              <a:t>[10]; </a:t>
            </a:r>
          </a:p>
          <a:p>
            <a:pPr marL="457200" lvl="1" indent="0">
              <a:buNone/>
            </a:pPr>
            <a:r>
              <a:rPr lang="en-IN" dirty="0"/>
              <a:t>  </a:t>
            </a:r>
          </a:p>
          <a:p>
            <a:pPr marL="457200" lvl="1" indent="0">
              <a:buNone/>
            </a:pPr>
            <a:r>
              <a:rPr lang="en-IN" dirty="0"/>
              <a:t>   // Access array members </a:t>
            </a:r>
          </a:p>
          <a:p>
            <a:pPr marL="457200" lvl="1" indent="0">
              <a:buNone/>
            </a:pPr>
            <a:r>
              <a:rPr lang="en-IN" dirty="0"/>
              <a:t>   </a:t>
            </a:r>
            <a:r>
              <a:rPr lang="en-IN" dirty="0" err="1"/>
              <a:t>arr</a:t>
            </a:r>
            <a:r>
              <a:rPr lang="en-IN" dirty="0"/>
              <a:t>[0].x = 10; </a:t>
            </a:r>
          </a:p>
          <a:p>
            <a:pPr marL="457200" lvl="1" indent="0">
              <a:buNone/>
            </a:pPr>
            <a:r>
              <a:rPr lang="en-IN" dirty="0"/>
              <a:t>   </a:t>
            </a:r>
            <a:r>
              <a:rPr lang="en-IN" dirty="0" err="1"/>
              <a:t>arr</a:t>
            </a:r>
            <a:r>
              <a:rPr lang="en-IN" dirty="0"/>
              <a:t>[0].y = 20; </a:t>
            </a:r>
          </a:p>
          <a:p>
            <a:pPr marL="457200" lvl="1" indent="0">
              <a:buNone/>
            </a:pPr>
            <a:r>
              <a:rPr lang="en-IN" dirty="0"/>
              <a:t>  </a:t>
            </a:r>
          </a:p>
          <a:p>
            <a:pPr marL="457200" lvl="1" indent="0">
              <a:buNone/>
            </a:pPr>
            <a:r>
              <a:rPr lang="en-IN" dirty="0"/>
              <a:t>   </a:t>
            </a:r>
            <a:r>
              <a:rPr lang="en-IN" dirty="0" err="1"/>
              <a:t>printf</a:t>
            </a:r>
            <a:r>
              <a:rPr lang="en-IN" dirty="0"/>
              <a:t>("%d %d", </a:t>
            </a:r>
            <a:r>
              <a:rPr lang="en-IN" dirty="0" err="1"/>
              <a:t>arr</a:t>
            </a:r>
            <a:r>
              <a:rPr lang="en-IN" dirty="0"/>
              <a:t>[0].x, </a:t>
            </a:r>
            <a:r>
              <a:rPr lang="en-IN" dirty="0" err="1"/>
              <a:t>arr</a:t>
            </a:r>
            <a:r>
              <a:rPr lang="en-IN" dirty="0"/>
              <a:t>[0].y); </a:t>
            </a:r>
          </a:p>
          <a:p>
            <a:pPr marL="457200" lvl="1" indent="0">
              <a:buNone/>
            </a:pPr>
            <a:r>
              <a:rPr lang="en-IN" dirty="0"/>
              <a:t>   return 0; </a:t>
            </a:r>
          </a:p>
          <a:p>
            <a:pPr marL="457200" lvl="1" indent="0">
              <a:buNone/>
            </a:pPr>
            <a:r>
              <a:rPr lang="en-IN" dirty="0"/>
              <a:t>} </a:t>
            </a:r>
          </a:p>
          <a:p>
            <a:pPr marL="0" indent="0">
              <a:buNone/>
            </a:pPr>
            <a:r>
              <a:rPr lang="en-IN" b="1" dirty="0"/>
              <a:t>Output:</a:t>
            </a:r>
          </a:p>
          <a:p>
            <a:pPr marL="0" indent="0">
              <a:buNone/>
            </a:pPr>
            <a:r>
              <a:rPr lang="en-IN" dirty="0"/>
              <a:t>10 20</a:t>
            </a:r>
          </a:p>
        </p:txBody>
      </p:sp>
      <p:sp>
        <p:nvSpPr>
          <p:cNvPr id="4" name="Slide Number Placeholder 3">
            <a:extLst>
              <a:ext uri="{FF2B5EF4-FFF2-40B4-BE49-F238E27FC236}">
                <a16:creationId xmlns:a16="http://schemas.microsoft.com/office/drawing/2014/main" id="{BE3B750E-9A1D-4C9C-855C-01E27259D100}"/>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432541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67F7-689B-4456-AE5C-BEB01C8AEF03}"/>
              </a:ext>
            </a:extLst>
          </p:cNvPr>
          <p:cNvSpPr>
            <a:spLocks noGrp="1"/>
          </p:cNvSpPr>
          <p:nvPr>
            <p:ph type="title"/>
          </p:nvPr>
        </p:nvSpPr>
        <p:spPr/>
        <p:txBody>
          <a:bodyPr/>
          <a:lstStyle/>
          <a:p>
            <a:r>
              <a:rPr lang="en-IN" b="1" dirty="0">
                <a:solidFill>
                  <a:srgbClr val="FF0000"/>
                </a:solidFill>
              </a:rPr>
              <a:t>Structure Vs Union</a:t>
            </a:r>
          </a:p>
        </p:txBody>
      </p:sp>
      <p:graphicFrame>
        <p:nvGraphicFramePr>
          <p:cNvPr id="5" name="Content Placeholder 4">
            <a:extLst>
              <a:ext uri="{FF2B5EF4-FFF2-40B4-BE49-F238E27FC236}">
                <a16:creationId xmlns:a16="http://schemas.microsoft.com/office/drawing/2014/main" id="{A416255F-C8BD-42DE-AAA2-0F20F5ADE792}"/>
              </a:ext>
            </a:extLst>
          </p:cNvPr>
          <p:cNvGraphicFramePr>
            <a:graphicFrameLocks noGrp="1"/>
          </p:cNvGraphicFramePr>
          <p:nvPr>
            <p:ph idx="1"/>
            <p:extLst>
              <p:ext uri="{D42A27DB-BD31-4B8C-83A1-F6EECF244321}">
                <p14:modId xmlns:p14="http://schemas.microsoft.com/office/powerpoint/2010/main" val="3055869702"/>
              </p:ext>
            </p:extLst>
          </p:nvPr>
        </p:nvGraphicFramePr>
        <p:xfrm>
          <a:off x="745724" y="1367161"/>
          <a:ext cx="10168710" cy="4989191"/>
        </p:xfrm>
        <a:graphic>
          <a:graphicData uri="http://schemas.openxmlformats.org/drawingml/2006/table">
            <a:tbl>
              <a:tblPr/>
              <a:tblGrid>
                <a:gridCol w="768873">
                  <a:extLst>
                    <a:ext uri="{9D8B030D-6E8A-4147-A177-3AD203B41FA5}">
                      <a16:colId xmlns:a16="http://schemas.microsoft.com/office/drawing/2014/main" val="2088872395"/>
                    </a:ext>
                  </a:extLst>
                </a:gridCol>
                <a:gridCol w="1546809">
                  <a:extLst>
                    <a:ext uri="{9D8B030D-6E8A-4147-A177-3AD203B41FA5}">
                      <a16:colId xmlns:a16="http://schemas.microsoft.com/office/drawing/2014/main" val="3525469439"/>
                    </a:ext>
                  </a:extLst>
                </a:gridCol>
                <a:gridCol w="3926514">
                  <a:extLst>
                    <a:ext uri="{9D8B030D-6E8A-4147-A177-3AD203B41FA5}">
                      <a16:colId xmlns:a16="http://schemas.microsoft.com/office/drawing/2014/main" val="1379266289"/>
                    </a:ext>
                  </a:extLst>
                </a:gridCol>
                <a:gridCol w="3926514">
                  <a:extLst>
                    <a:ext uri="{9D8B030D-6E8A-4147-A177-3AD203B41FA5}">
                      <a16:colId xmlns:a16="http://schemas.microsoft.com/office/drawing/2014/main" val="3623406467"/>
                    </a:ext>
                  </a:extLst>
                </a:gridCol>
              </a:tblGrid>
              <a:tr h="317588">
                <a:tc>
                  <a:txBody>
                    <a:bodyPr/>
                    <a:lstStyle/>
                    <a:p>
                      <a:pPr algn="ctr" fontAlgn="t"/>
                      <a:r>
                        <a:rPr lang="en-IN" sz="1600" b="1" dirty="0">
                          <a:effectLst/>
                        </a:rPr>
                        <a:t>Sr. No.</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effectLst/>
                        </a:rPr>
                        <a:t>Key</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effectLst/>
                        </a:rPr>
                        <a:t>Structure</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effectLst/>
                        </a:rPr>
                        <a:t>Union</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369170646"/>
                  </a:ext>
                </a:extLst>
              </a:tr>
              <a:tr h="778601">
                <a:tc>
                  <a:txBody>
                    <a:bodyPr/>
                    <a:lstStyle/>
                    <a:p>
                      <a:pPr algn="ctr" fontAlgn="ctr"/>
                      <a:r>
                        <a:rPr lang="en-IN" sz="1200">
                          <a:effectLst/>
                        </a:rPr>
                        <a:t>1</a:t>
                      </a:r>
                    </a:p>
                  </a:txBody>
                  <a:tcPr marL="17870" marR="17870" marT="17870" marB="1787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Definition</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Structure is the container defined in C to store data variables of different type and also supports for the user defined variables storage.</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On other hand Union is also similar kind of container in C which can also holds the different type of variables along with the user defined variables.</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0223904"/>
                  </a:ext>
                </a:extLst>
              </a:tr>
              <a:tr h="870803">
                <a:tc>
                  <a:txBody>
                    <a:bodyPr/>
                    <a:lstStyle/>
                    <a:p>
                      <a:pPr algn="ctr" fontAlgn="ctr"/>
                      <a:r>
                        <a:rPr lang="en-IN" sz="1200">
                          <a:effectLst/>
                        </a:rPr>
                        <a:t>2</a:t>
                      </a:r>
                    </a:p>
                  </a:txBody>
                  <a:tcPr marL="17870" marR="17870" marT="17870" marB="1787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Internal implementation</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Structure in C is internally implemented as that there is separate memory location is allotted to each input member</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While in case Union memory is allocated only to one member having largest size among all other input variables and the same location is being get shared among all of these.</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89728977"/>
                  </a:ext>
                </a:extLst>
              </a:tr>
              <a:tr h="778601">
                <a:tc>
                  <a:txBody>
                    <a:bodyPr/>
                    <a:lstStyle/>
                    <a:p>
                      <a:pPr algn="ctr" fontAlgn="ctr"/>
                      <a:r>
                        <a:rPr lang="en-IN" sz="1200">
                          <a:effectLst/>
                        </a:rPr>
                        <a:t>3</a:t>
                      </a:r>
                    </a:p>
                  </a:txBody>
                  <a:tcPr marL="17870" marR="17870" marT="17870" marB="1787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Syntax</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dirty="0">
                          <a:effectLst/>
                        </a:rPr>
                        <a:t>Syntax of declare a Structure in C is as follow :</a:t>
                      </a:r>
                      <a:r>
                        <a:rPr lang="en-IN" sz="1200" dirty="0">
                          <a:solidFill>
                            <a:srgbClr val="000088"/>
                          </a:solidFill>
                          <a:effectLst/>
                        </a:rPr>
                        <a:t>struct</a:t>
                      </a:r>
                      <a:r>
                        <a:rPr lang="en-IN" sz="1200" dirty="0">
                          <a:solidFill>
                            <a:srgbClr val="000000"/>
                          </a:solidFill>
                          <a:effectLst/>
                        </a:rPr>
                        <a:t> </a:t>
                      </a:r>
                      <a:r>
                        <a:rPr lang="en-IN" sz="1200" dirty="0" err="1">
                          <a:solidFill>
                            <a:srgbClr val="000000"/>
                          </a:solidFill>
                          <a:effectLst/>
                        </a:rPr>
                        <a:t>struct_name</a:t>
                      </a:r>
                      <a:r>
                        <a:rPr lang="en-IN" sz="1200" dirty="0">
                          <a:solidFill>
                            <a:srgbClr val="666600"/>
                          </a:solidFill>
                          <a:effectLst/>
                        </a:rPr>
                        <a:t>{</a:t>
                      </a:r>
                      <a:r>
                        <a:rPr lang="en-IN" sz="1200" dirty="0">
                          <a:solidFill>
                            <a:srgbClr val="000000"/>
                          </a:solidFill>
                          <a:effectLst/>
                        </a:rPr>
                        <a:t> type element1</a:t>
                      </a:r>
                      <a:r>
                        <a:rPr lang="en-IN" sz="1200" dirty="0">
                          <a:solidFill>
                            <a:srgbClr val="666600"/>
                          </a:solidFill>
                          <a:effectLst/>
                        </a:rPr>
                        <a:t>;</a:t>
                      </a:r>
                      <a:r>
                        <a:rPr lang="en-IN" sz="1200" dirty="0">
                          <a:solidFill>
                            <a:srgbClr val="000000"/>
                          </a:solidFill>
                          <a:effectLst/>
                        </a:rPr>
                        <a:t> type element2</a:t>
                      </a:r>
                      <a:r>
                        <a:rPr lang="en-IN" sz="1200" dirty="0">
                          <a:solidFill>
                            <a:srgbClr val="666600"/>
                          </a:solidFill>
                          <a:effectLst/>
                        </a:rPr>
                        <a:t>;</a:t>
                      </a:r>
                      <a:r>
                        <a:rPr lang="en-IN" sz="1200" dirty="0">
                          <a:solidFill>
                            <a:srgbClr val="000000"/>
                          </a:solidFill>
                          <a:effectLst/>
                        </a:rPr>
                        <a:t> </a:t>
                      </a:r>
                      <a:r>
                        <a:rPr lang="en-IN" sz="1200" dirty="0">
                          <a:solidFill>
                            <a:srgbClr val="666600"/>
                          </a:solidFill>
                          <a:effectLst/>
                        </a:rPr>
                        <a:t>.</a:t>
                      </a:r>
                      <a:r>
                        <a:rPr lang="en-IN" sz="1200" dirty="0">
                          <a:solidFill>
                            <a:srgbClr val="000000"/>
                          </a:solidFill>
                          <a:effectLst/>
                        </a:rPr>
                        <a:t> </a:t>
                      </a:r>
                      <a:r>
                        <a:rPr lang="en-IN" sz="1200" dirty="0">
                          <a:solidFill>
                            <a:srgbClr val="666600"/>
                          </a:solidFill>
                          <a:effectLst/>
                        </a:rPr>
                        <a:t>.</a:t>
                      </a:r>
                      <a:r>
                        <a:rPr lang="en-IN" sz="1200" dirty="0">
                          <a:solidFill>
                            <a:srgbClr val="000000"/>
                          </a:solidFill>
                          <a:effectLst/>
                        </a:rPr>
                        <a:t> </a:t>
                      </a:r>
                      <a:r>
                        <a:rPr lang="en-IN" sz="1200" dirty="0">
                          <a:solidFill>
                            <a:srgbClr val="666600"/>
                          </a:solidFill>
                          <a:effectLst/>
                        </a:rPr>
                        <a:t>}</a:t>
                      </a:r>
                      <a:r>
                        <a:rPr lang="en-IN" sz="1200" dirty="0">
                          <a:solidFill>
                            <a:srgbClr val="000000"/>
                          </a:solidFill>
                          <a:effectLst/>
                        </a:rPr>
                        <a:t> variable1</a:t>
                      </a:r>
                      <a:r>
                        <a:rPr lang="en-IN" sz="1200" dirty="0">
                          <a:solidFill>
                            <a:srgbClr val="666600"/>
                          </a:solidFill>
                          <a:effectLst/>
                        </a:rPr>
                        <a:t>,</a:t>
                      </a:r>
                      <a:r>
                        <a:rPr lang="en-IN" sz="1200" dirty="0">
                          <a:solidFill>
                            <a:srgbClr val="000000"/>
                          </a:solidFill>
                          <a:effectLst/>
                        </a:rPr>
                        <a:t> variable2</a:t>
                      </a:r>
                      <a:r>
                        <a:rPr lang="en-IN" sz="1200" dirty="0">
                          <a:solidFill>
                            <a:srgbClr val="666600"/>
                          </a:solidFill>
                          <a:effectLst/>
                        </a:rPr>
                        <a:t>,</a:t>
                      </a:r>
                      <a:r>
                        <a:rPr lang="en-IN" sz="1200" dirty="0">
                          <a:solidFill>
                            <a:srgbClr val="000000"/>
                          </a:solidFill>
                          <a:effectLst/>
                        </a:rPr>
                        <a:t> </a:t>
                      </a:r>
                      <a:r>
                        <a:rPr lang="en-IN" sz="1200" dirty="0">
                          <a:solidFill>
                            <a:srgbClr val="666600"/>
                          </a:solidFill>
                          <a:effectLst/>
                        </a:rPr>
                        <a:t>...;</a:t>
                      </a:r>
                      <a:endParaRPr lang="en-IN" sz="1200" dirty="0">
                        <a:effectLst/>
                      </a:endParaRP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On other syntax of declare a Union in C is as follow:</a:t>
                      </a:r>
                      <a:r>
                        <a:rPr lang="en-IN" sz="1200">
                          <a:solidFill>
                            <a:srgbClr val="000088"/>
                          </a:solidFill>
                          <a:effectLst/>
                        </a:rPr>
                        <a:t>union</a:t>
                      </a:r>
                      <a:r>
                        <a:rPr lang="en-IN" sz="1200">
                          <a:solidFill>
                            <a:srgbClr val="000000"/>
                          </a:solidFill>
                          <a:effectLst/>
                        </a:rPr>
                        <a:t> u_name</a:t>
                      </a:r>
                      <a:r>
                        <a:rPr lang="en-IN" sz="1200">
                          <a:solidFill>
                            <a:srgbClr val="666600"/>
                          </a:solidFill>
                          <a:effectLst/>
                        </a:rPr>
                        <a:t>{</a:t>
                      </a:r>
                      <a:r>
                        <a:rPr lang="en-IN" sz="1200">
                          <a:solidFill>
                            <a:srgbClr val="000000"/>
                          </a:solidFill>
                          <a:effectLst/>
                        </a:rPr>
                        <a:t> type element1</a:t>
                      </a:r>
                      <a:r>
                        <a:rPr lang="en-IN" sz="1200">
                          <a:solidFill>
                            <a:srgbClr val="666600"/>
                          </a:solidFill>
                          <a:effectLst/>
                        </a:rPr>
                        <a:t>;</a:t>
                      </a:r>
                      <a:r>
                        <a:rPr lang="en-IN" sz="1200">
                          <a:solidFill>
                            <a:srgbClr val="000000"/>
                          </a:solidFill>
                          <a:effectLst/>
                        </a:rPr>
                        <a:t> type element2</a:t>
                      </a:r>
                      <a:r>
                        <a:rPr lang="en-IN" sz="1200">
                          <a:solidFill>
                            <a:srgbClr val="666600"/>
                          </a:solidFill>
                          <a:effectLst/>
                        </a:rPr>
                        <a:t>;</a:t>
                      </a:r>
                      <a:r>
                        <a:rPr lang="en-IN" sz="1200">
                          <a:solidFill>
                            <a:srgbClr val="000000"/>
                          </a:solidFill>
                          <a:effectLst/>
                        </a:rPr>
                        <a:t> </a:t>
                      </a:r>
                      <a:r>
                        <a:rPr lang="en-IN" sz="1200">
                          <a:solidFill>
                            <a:srgbClr val="666600"/>
                          </a:solidFill>
                          <a:effectLst/>
                        </a:rPr>
                        <a:t>.</a:t>
                      </a:r>
                      <a:r>
                        <a:rPr lang="en-IN" sz="1200">
                          <a:solidFill>
                            <a:srgbClr val="000000"/>
                          </a:solidFill>
                          <a:effectLst/>
                        </a:rPr>
                        <a:t> </a:t>
                      </a:r>
                      <a:r>
                        <a:rPr lang="en-IN" sz="1200">
                          <a:solidFill>
                            <a:srgbClr val="666600"/>
                          </a:solidFill>
                          <a:effectLst/>
                        </a:rPr>
                        <a:t>.</a:t>
                      </a:r>
                      <a:r>
                        <a:rPr lang="en-IN" sz="1200">
                          <a:solidFill>
                            <a:srgbClr val="000000"/>
                          </a:solidFill>
                          <a:effectLst/>
                        </a:rPr>
                        <a:t> </a:t>
                      </a:r>
                      <a:r>
                        <a:rPr lang="en-IN" sz="1200">
                          <a:solidFill>
                            <a:srgbClr val="666600"/>
                          </a:solidFill>
                          <a:effectLst/>
                        </a:rPr>
                        <a:t>}</a:t>
                      </a:r>
                      <a:r>
                        <a:rPr lang="en-IN" sz="1200">
                          <a:solidFill>
                            <a:srgbClr val="000000"/>
                          </a:solidFill>
                          <a:effectLst/>
                        </a:rPr>
                        <a:t> variable1</a:t>
                      </a:r>
                      <a:r>
                        <a:rPr lang="en-IN" sz="1200">
                          <a:solidFill>
                            <a:srgbClr val="666600"/>
                          </a:solidFill>
                          <a:effectLst/>
                        </a:rPr>
                        <a:t>,</a:t>
                      </a:r>
                      <a:r>
                        <a:rPr lang="en-IN" sz="1200">
                          <a:solidFill>
                            <a:srgbClr val="000000"/>
                          </a:solidFill>
                          <a:effectLst/>
                        </a:rPr>
                        <a:t> variable2</a:t>
                      </a:r>
                      <a:r>
                        <a:rPr lang="en-IN" sz="1200">
                          <a:solidFill>
                            <a:srgbClr val="666600"/>
                          </a:solidFill>
                          <a:effectLst/>
                        </a:rPr>
                        <a:t>,</a:t>
                      </a:r>
                      <a:r>
                        <a:rPr lang="en-IN" sz="1200">
                          <a:solidFill>
                            <a:srgbClr val="000000"/>
                          </a:solidFill>
                          <a:effectLst/>
                        </a:rPr>
                        <a:t> </a:t>
                      </a:r>
                      <a:r>
                        <a:rPr lang="en-IN" sz="1200">
                          <a:solidFill>
                            <a:srgbClr val="666600"/>
                          </a:solidFill>
                          <a:effectLst/>
                        </a:rPr>
                        <a:t>...;</a:t>
                      </a:r>
                      <a:endParaRPr lang="en-IN" sz="1200">
                        <a:effectLst/>
                      </a:endParaRP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23050937"/>
                  </a:ext>
                </a:extLst>
              </a:tr>
              <a:tr h="870803">
                <a:tc>
                  <a:txBody>
                    <a:bodyPr/>
                    <a:lstStyle/>
                    <a:p>
                      <a:pPr algn="ctr" fontAlgn="ctr"/>
                      <a:r>
                        <a:rPr lang="en-IN" sz="1200">
                          <a:effectLst/>
                        </a:rPr>
                        <a:t>4</a:t>
                      </a:r>
                    </a:p>
                  </a:txBody>
                  <a:tcPr marL="17870" marR="17870" marT="17870" marB="1787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Size</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As mentioned in definition Structure do not have shared location for its members so size of Structure is equal or greater than the sum of size of all the data members.</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On other hand Union does not have separate location for each of its member so its size or equal to the size of largest member among all data members.</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89192997"/>
                  </a:ext>
                </a:extLst>
              </a:tr>
              <a:tr h="870803">
                <a:tc>
                  <a:txBody>
                    <a:bodyPr/>
                    <a:lstStyle/>
                    <a:p>
                      <a:pPr algn="ctr" fontAlgn="ctr"/>
                      <a:r>
                        <a:rPr lang="en-IN" sz="1200">
                          <a:effectLst/>
                        </a:rPr>
                        <a:t>5</a:t>
                      </a:r>
                    </a:p>
                  </a:txBody>
                  <a:tcPr marL="17870" marR="17870" marT="17870" marB="1787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Value storage</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As mentioned above in case of Structure there is specific memory location for each input data member and hence it can store multiple values of the different members.</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While in case of Union there is only one shared memory allocation for all input data members so it stores a single value at a time for all members.</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47336567"/>
                  </a:ext>
                </a:extLst>
              </a:tr>
              <a:tr h="501992">
                <a:tc>
                  <a:txBody>
                    <a:bodyPr/>
                    <a:lstStyle/>
                    <a:p>
                      <a:pPr algn="ctr" fontAlgn="ctr"/>
                      <a:r>
                        <a:rPr lang="en-IN" sz="1200">
                          <a:effectLst/>
                        </a:rPr>
                        <a:t>6</a:t>
                      </a:r>
                    </a:p>
                  </a:txBody>
                  <a:tcPr marL="17870" marR="17870" marT="17870" marB="1787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Initialization</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a:effectLst/>
                        </a:rPr>
                        <a:t>In Structure multiple members can be can be initializing at same time.</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200" dirty="0">
                          <a:effectLst/>
                        </a:rPr>
                        <a:t>On other hand in case of Union only the first member can get initialize at a time.</a:t>
                      </a:r>
                    </a:p>
                  </a:txBody>
                  <a:tcPr marL="17870" marR="17870" marT="17870" marB="1787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37667173"/>
                  </a:ext>
                </a:extLst>
              </a:tr>
            </a:tbl>
          </a:graphicData>
        </a:graphic>
      </p:graphicFrame>
      <p:sp>
        <p:nvSpPr>
          <p:cNvPr id="4" name="Slide Number Placeholder 3">
            <a:extLst>
              <a:ext uri="{FF2B5EF4-FFF2-40B4-BE49-F238E27FC236}">
                <a16:creationId xmlns:a16="http://schemas.microsoft.com/office/drawing/2014/main" id="{DA4C9368-5C92-498D-8DC7-C21F00717BCC}"/>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204801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19</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1573984688"/>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62046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a:xfrm>
            <a:off x="838200" y="-119855"/>
            <a:ext cx="10515600" cy="1325563"/>
          </a:xfrm>
        </p:spPr>
        <p:txBody>
          <a:bodyPr/>
          <a:lstStyle/>
          <a:p>
            <a:r>
              <a:rPr lang="en-US" b="1" dirty="0"/>
              <a:t>Frequently Asked Questions</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748749" y="1205708"/>
            <a:ext cx="11138451" cy="4375942"/>
          </a:xfrm>
        </p:spPr>
        <p:txBody>
          <a:bodyPr>
            <a:normAutofit fontScale="85000" lnSpcReduction="10000"/>
          </a:bodyPr>
          <a:lstStyle/>
          <a:p>
            <a:pPr marL="0" lvl="0" indent="0" algn="just">
              <a:spcAft>
                <a:spcPts val="0"/>
              </a:spcAft>
              <a:buNone/>
            </a:pPr>
            <a:r>
              <a:rPr lang="en-US" sz="1800" b="1" dirty="0"/>
              <a:t>Q1 </a:t>
            </a:r>
            <a:r>
              <a:rPr lang="en-IN" sz="1800" dirty="0">
                <a:effectLst/>
                <a:latin typeface="Calibri" panose="020F0502020204030204" pitchFamily="34" charset="0"/>
                <a:ea typeface="Times New Roman" panose="02020603050405020304" pitchFamily="18" charset="0"/>
              </a:rPr>
              <a:t> </a:t>
            </a:r>
            <a:r>
              <a:rPr lang="en-US" sz="1800" b="1" dirty="0">
                <a:latin typeface="Calibri" panose="020F0502020204030204" pitchFamily="34" charset="0"/>
                <a:ea typeface="Times New Roman" panose="02020603050405020304" pitchFamily="18" charset="0"/>
              </a:rPr>
              <a:t>W</a:t>
            </a:r>
            <a:r>
              <a:rPr lang="en-US" sz="1800" b="1" dirty="0">
                <a:effectLst/>
                <a:latin typeface="Calibri" panose="020F0502020204030204" pitchFamily="34" charset="0"/>
                <a:ea typeface="Times New Roman" panose="02020603050405020304" pitchFamily="18" charset="0"/>
              </a:rPr>
              <a:t>hat is the meaning of nested structure?</a:t>
            </a:r>
            <a:endParaRPr lang="en-IN" sz="1800" dirty="0">
              <a:effectLst/>
              <a:latin typeface="Times New Roman" panose="02020603050405020304" pitchFamily="18" charset="0"/>
              <a:ea typeface="Times New Roman" panose="02020603050405020304" pitchFamily="18" charset="0"/>
            </a:endParaRPr>
          </a:p>
          <a:p>
            <a:pPr marL="0" indent="0" algn="just">
              <a:spcBef>
                <a:spcPts val="1200"/>
              </a:spcBef>
              <a:spcAft>
                <a:spcPts val="0"/>
              </a:spcAft>
              <a:buNone/>
            </a:pPr>
            <a:r>
              <a:rPr lang="en-US" sz="1800" dirty="0">
                <a:solidFill>
                  <a:srgbClr val="4D5968"/>
                </a:solidFill>
                <a:effectLst/>
                <a:latin typeface="Segoe UI" panose="020B0502040204020203" pitchFamily="34" charset="0"/>
                <a:ea typeface="Times New Roman" panose="02020603050405020304" pitchFamily="18" charset="0"/>
              </a:rPr>
              <a:t> </a:t>
            </a:r>
            <a:r>
              <a:rPr lang="en-US" sz="1800" b="1" dirty="0">
                <a:solidFill>
                  <a:srgbClr val="000000"/>
                </a:solidFill>
                <a:effectLst/>
                <a:latin typeface="Calibri" panose="020F0502020204030204" pitchFamily="34" charset="0"/>
                <a:ea typeface="Times New Roman" panose="02020603050405020304" pitchFamily="18" charset="0"/>
              </a:rPr>
              <a:t>Ans</a:t>
            </a:r>
            <a:r>
              <a:rPr lang="en-US" sz="1800" b="1" dirty="0">
                <a:solidFill>
                  <a:srgbClr val="4D5968"/>
                </a:solidFill>
                <a:effectLst/>
                <a:latin typeface="Segoe UI" panose="020B0502040204020203"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Nested structures as its name suggest in C is kind of defining one structure inside another structure. Any member variables can be defined inside a structure and in turn, that structure can further be moved into another structure. The variables inside a structure can be anything like normal or pointer or anything and can be placed anywhere within the structure</a:t>
            </a:r>
          </a:p>
          <a:p>
            <a:pPr marL="0" indent="0" algn="just">
              <a:spcBef>
                <a:spcPts val="1200"/>
              </a:spcBef>
              <a:spcAft>
                <a:spcPts val="0"/>
              </a:spcAft>
              <a:buNone/>
            </a:pPr>
            <a:r>
              <a:rPr lang="en-US" sz="1800" b="1" dirty="0">
                <a:solidFill>
                  <a:srgbClr val="000000"/>
                </a:solidFill>
                <a:latin typeface="Calibri" panose="020F0502020204030204" pitchFamily="34" charset="0"/>
                <a:ea typeface="Times New Roman" panose="02020603050405020304" pitchFamily="18" charset="0"/>
              </a:rPr>
              <a:t>Q2</a:t>
            </a:r>
            <a:r>
              <a:rPr lang="en-US" sz="1800" dirty="0">
                <a:solidFill>
                  <a:srgbClr val="000000"/>
                </a:solidFill>
                <a:latin typeface="Calibri" panose="020F0502020204030204" pitchFamily="34" charset="0"/>
                <a:ea typeface="Times New Roman" panose="02020603050405020304" pitchFamily="18" charset="0"/>
              </a:rPr>
              <a:t> </a:t>
            </a:r>
            <a:r>
              <a:rPr lang="en-US" sz="1800" b="1" dirty="0">
                <a:effectLst/>
                <a:latin typeface="Calibri" panose="020F0502020204030204" pitchFamily="34" charset="0"/>
                <a:ea typeface="Times New Roman" panose="02020603050405020304" pitchFamily="18" charset="0"/>
              </a:rPr>
              <a:t> </a:t>
            </a:r>
            <a:r>
              <a:rPr lang="en-IN" sz="1800" b="1" dirty="0">
                <a:effectLst/>
                <a:latin typeface="Calibri" panose="020F0502020204030204" pitchFamily="34" charset="0"/>
                <a:ea typeface="Times New Roman" panose="02020603050405020304" pitchFamily="18" charset="0"/>
              </a:rPr>
              <a:t>The correct syntax to access the member of the </a:t>
            </a:r>
            <a:r>
              <a:rPr lang="en-IN" sz="1800" b="1" dirty="0" err="1">
                <a:effectLst/>
                <a:latin typeface="Calibri" panose="020F0502020204030204" pitchFamily="34" charset="0"/>
                <a:ea typeface="Times New Roman" panose="02020603050405020304" pitchFamily="18" charset="0"/>
              </a:rPr>
              <a:t>ith</a:t>
            </a:r>
            <a:r>
              <a:rPr lang="en-IN" sz="1800" b="1" dirty="0">
                <a:effectLst/>
                <a:latin typeface="Calibri" panose="020F0502020204030204" pitchFamily="34" charset="0"/>
                <a:ea typeface="Times New Roman" panose="02020603050405020304" pitchFamily="18" charset="0"/>
              </a:rPr>
              <a:t> structure in the array of structures is?</a:t>
            </a:r>
          </a:p>
          <a:p>
            <a:pPr marL="457200" lvl="1" indent="0" algn="just">
              <a:lnSpc>
                <a:spcPts val="1680"/>
              </a:lnSpc>
              <a:spcBef>
                <a:spcPts val="1200"/>
              </a:spcBef>
              <a:buNone/>
            </a:pPr>
            <a:r>
              <a:rPr lang="en-IN" sz="1400" dirty="0">
                <a:effectLst/>
                <a:latin typeface="Calibri" panose="020F0502020204030204" pitchFamily="34" charset="0"/>
                <a:ea typeface="Times New Roman" panose="02020603050405020304" pitchFamily="18" charset="0"/>
              </a:rPr>
              <a:t>struct temp</a:t>
            </a:r>
          </a:p>
          <a:p>
            <a:pPr marL="457200" lvl="1" indent="0" algn="just">
              <a:lnSpc>
                <a:spcPts val="1680"/>
              </a:lnSpc>
              <a:spcBef>
                <a:spcPts val="1200"/>
              </a:spcBef>
              <a:buNone/>
            </a:pPr>
            <a:r>
              <a:rPr lang="en-IN" sz="1400" dirty="0">
                <a:effectLst/>
                <a:latin typeface="Calibri" panose="020F0502020204030204" pitchFamily="34" charset="0"/>
                <a:ea typeface="Times New Roman" panose="02020603050405020304" pitchFamily="18" charset="0"/>
              </a:rPr>
              <a:t>    {</a:t>
            </a:r>
          </a:p>
          <a:p>
            <a:pPr marL="457200" lvl="1" indent="0" algn="just">
              <a:spcBef>
                <a:spcPts val="1200"/>
              </a:spcBef>
              <a:buNone/>
            </a:pPr>
            <a:r>
              <a:rPr lang="en-IN" sz="1400" dirty="0">
                <a:effectLst/>
                <a:latin typeface="Calibri" panose="020F0502020204030204" pitchFamily="34" charset="0"/>
                <a:ea typeface="Times New Roman" panose="02020603050405020304" pitchFamily="18" charset="0"/>
              </a:rPr>
              <a:t>        int b;</a:t>
            </a:r>
          </a:p>
          <a:p>
            <a:pPr marL="457200" lvl="1" indent="0" algn="just">
              <a:spcBef>
                <a:spcPts val="1200"/>
              </a:spcBef>
              <a:buNone/>
            </a:pPr>
            <a:r>
              <a:rPr lang="en-IN" sz="1400" dirty="0">
                <a:effectLst/>
                <a:latin typeface="Calibri" panose="020F0502020204030204" pitchFamily="34" charset="0"/>
                <a:ea typeface="Times New Roman" panose="02020603050405020304" pitchFamily="18" charset="0"/>
              </a:rPr>
              <a:t>    }s[50];</a:t>
            </a:r>
          </a:p>
          <a:p>
            <a:pPr marL="0" indent="0" algn="just">
              <a:spcBef>
                <a:spcPts val="1200"/>
              </a:spcBef>
              <a:buNone/>
            </a:pPr>
            <a:r>
              <a:rPr lang="en-IN" sz="1800" dirty="0">
                <a:effectLst/>
                <a:latin typeface="Calibri" panose="020F0502020204030204" pitchFamily="34" charset="0"/>
                <a:ea typeface="Times New Roman" panose="02020603050405020304" pitchFamily="18" charset="0"/>
              </a:rPr>
              <a:t>a) </a:t>
            </a:r>
            <a:r>
              <a:rPr lang="en-IN" sz="1800" dirty="0" err="1">
                <a:effectLst/>
                <a:latin typeface="Calibri" panose="020F0502020204030204" pitchFamily="34" charset="0"/>
                <a:ea typeface="Times New Roman" panose="02020603050405020304" pitchFamily="18" charset="0"/>
              </a:rPr>
              <a:t>s.b.</a:t>
            </a:r>
            <a:r>
              <a:rPr lang="en-IN" sz="1800" dirty="0">
                <a:effectLst/>
                <a:latin typeface="Calibri" panose="020F0502020204030204" pitchFamily="34" charset="0"/>
                <a:ea typeface="Times New Roman" panose="02020603050405020304" pitchFamily="18" charset="0"/>
              </a:rPr>
              <a:t>[</a:t>
            </a:r>
            <a:r>
              <a:rPr lang="en-IN" sz="1800" dirty="0" err="1">
                <a:effectLst/>
                <a:latin typeface="Calibri" panose="020F0502020204030204" pitchFamily="34" charset="0"/>
                <a:ea typeface="Times New Roman" panose="02020603050405020304" pitchFamily="18" charset="0"/>
              </a:rPr>
              <a:t>i</a:t>
            </a:r>
            <a:r>
              <a:rPr lang="en-IN" sz="1800" dirty="0">
                <a:effectLst/>
                <a:latin typeface="Calibri" panose="020F0502020204030204" pitchFamily="34" charset="0"/>
                <a:ea typeface="Times New Roman" panose="02020603050405020304" pitchFamily="18" charset="0"/>
              </a:rPr>
              <a:t>];</a:t>
            </a:r>
          </a:p>
          <a:p>
            <a:pPr marL="0" indent="0" algn="just">
              <a:spcBef>
                <a:spcPts val="1200"/>
              </a:spcBef>
              <a:buNone/>
            </a:pPr>
            <a:r>
              <a:rPr lang="en-IN" sz="1800" dirty="0">
                <a:effectLst/>
                <a:latin typeface="Calibri" panose="020F0502020204030204" pitchFamily="34" charset="0"/>
                <a:ea typeface="Times New Roman" panose="02020603050405020304" pitchFamily="18" charset="0"/>
              </a:rPr>
              <a:t>b) s.[</a:t>
            </a:r>
            <a:r>
              <a:rPr lang="en-IN" sz="1800" dirty="0" err="1">
                <a:effectLst/>
                <a:latin typeface="Calibri" panose="020F0502020204030204" pitchFamily="34" charset="0"/>
                <a:ea typeface="Times New Roman" panose="02020603050405020304" pitchFamily="18" charset="0"/>
              </a:rPr>
              <a:t>i</a:t>
            </a:r>
            <a:r>
              <a:rPr lang="en-IN" sz="1800" dirty="0">
                <a:effectLst/>
                <a:latin typeface="Calibri" panose="020F0502020204030204" pitchFamily="34" charset="0"/>
                <a:ea typeface="Times New Roman" panose="02020603050405020304" pitchFamily="18" charset="0"/>
              </a:rPr>
              <a:t>].b;</a:t>
            </a:r>
          </a:p>
          <a:p>
            <a:pPr marL="0" indent="0" algn="just">
              <a:spcBef>
                <a:spcPts val="1200"/>
              </a:spcBef>
              <a:buNone/>
            </a:pPr>
            <a:r>
              <a:rPr lang="en-IN" sz="1800" dirty="0">
                <a:effectLst/>
                <a:latin typeface="Calibri" panose="020F0502020204030204" pitchFamily="34" charset="0"/>
                <a:ea typeface="Times New Roman" panose="02020603050405020304" pitchFamily="18" charset="0"/>
              </a:rPr>
              <a:t>c) </a:t>
            </a:r>
            <a:r>
              <a:rPr lang="en-IN" sz="1800" dirty="0" err="1">
                <a:effectLst/>
                <a:latin typeface="Calibri" panose="020F0502020204030204" pitchFamily="34" charset="0"/>
                <a:ea typeface="Times New Roman" panose="02020603050405020304" pitchFamily="18" charset="0"/>
              </a:rPr>
              <a:t>s.b</a:t>
            </a:r>
            <a:r>
              <a:rPr lang="en-IN" sz="1800" dirty="0">
                <a:effectLst/>
                <a:latin typeface="Calibri" panose="020F0502020204030204" pitchFamily="34" charset="0"/>
                <a:ea typeface="Times New Roman" panose="02020603050405020304" pitchFamily="18" charset="0"/>
              </a:rPr>
              <a:t>[</a:t>
            </a:r>
            <a:r>
              <a:rPr lang="en-IN" sz="1800" dirty="0" err="1">
                <a:effectLst/>
                <a:latin typeface="Calibri" panose="020F0502020204030204" pitchFamily="34" charset="0"/>
                <a:ea typeface="Times New Roman" panose="02020603050405020304" pitchFamily="18" charset="0"/>
              </a:rPr>
              <a:t>i</a:t>
            </a:r>
            <a:r>
              <a:rPr lang="en-IN" sz="1800" dirty="0">
                <a:effectLst/>
                <a:latin typeface="Calibri" panose="020F0502020204030204" pitchFamily="34" charset="0"/>
                <a:ea typeface="Times New Roman" panose="02020603050405020304" pitchFamily="18" charset="0"/>
              </a:rPr>
              <a:t>];</a:t>
            </a:r>
          </a:p>
          <a:p>
            <a:pPr marL="0" indent="0" algn="just">
              <a:spcBef>
                <a:spcPts val="1200"/>
              </a:spcBef>
              <a:buNone/>
            </a:pPr>
            <a:r>
              <a:rPr lang="en-IN" sz="1800" dirty="0">
                <a:effectLst/>
                <a:latin typeface="Calibri" panose="020F0502020204030204" pitchFamily="34" charset="0"/>
                <a:ea typeface="Times New Roman" panose="02020603050405020304" pitchFamily="18" charset="0"/>
              </a:rPr>
              <a:t>d) s[</a:t>
            </a:r>
            <a:r>
              <a:rPr lang="en-IN" sz="1800" dirty="0" err="1">
                <a:effectLst/>
                <a:latin typeface="Calibri" panose="020F0502020204030204" pitchFamily="34" charset="0"/>
                <a:ea typeface="Times New Roman" panose="02020603050405020304" pitchFamily="18" charset="0"/>
              </a:rPr>
              <a:t>i</a:t>
            </a:r>
            <a:r>
              <a:rPr lang="en-IN" sz="1800" dirty="0">
                <a:effectLst/>
                <a:latin typeface="Calibri" panose="020F0502020204030204" pitchFamily="34" charset="0"/>
                <a:ea typeface="Times New Roman" panose="02020603050405020304" pitchFamily="18" charset="0"/>
              </a:rPr>
              <a:t>].b;</a:t>
            </a:r>
          </a:p>
          <a:p>
            <a:pPr marL="0" indent="0" algn="just">
              <a:spcBef>
                <a:spcPts val="1200"/>
              </a:spcBef>
              <a:buNone/>
            </a:pPr>
            <a:r>
              <a:rPr lang="en-IN" sz="1800" b="1" dirty="0">
                <a:latin typeface="Calibri" panose="020F0502020204030204" pitchFamily="34" charset="0"/>
                <a:ea typeface="Times New Roman" panose="02020603050405020304" pitchFamily="18" charset="0"/>
              </a:rPr>
              <a:t>Ans: d</a:t>
            </a:r>
            <a:endParaRPr lang="en-IN" sz="1800" b="1" dirty="0">
              <a:effectLst/>
              <a:latin typeface="Times New Roman" panose="02020603050405020304" pitchFamily="18" charset="0"/>
              <a:ea typeface="Times New Roman" panose="02020603050405020304" pitchFamily="18" charset="0"/>
            </a:endParaRPr>
          </a:p>
          <a:p>
            <a:pPr marL="0" lvl="0" indent="0" algn="just">
              <a:spcBef>
                <a:spcPts val="1200"/>
              </a:spcBef>
              <a:spcAft>
                <a:spcPts val="0"/>
              </a:spcAft>
              <a:buNone/>
            </a:pPr>
            <a:endParaRPr lang="en-IN" sz="1800" b="1" dirty="0"/>
          </a:p>
          <a:p>
            <a:pPr marL="0" lvl="0" indent="0" algn="just">
              <a:spcBef>
                <a:spcPts val="1200"/>
              </a:spcBef>
              <a:spcAft>
                <a:spcPts val="0"/>
              </a:spcAft>
              <a:buNone/>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20</a:t>
            </a:fld>
            <a:endParaRPr lang="en-US" dirty="0"/>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3CC86-C58D-4034-944B-8D3167426451}"/>
              </a:ext>
            </a:extLst>
          </p:cNvPr>
          <p:cNvSpPr>
            <a:spLocks noGrp="1"/>
          </p:cNvSpPr>
          <p:nvPr>
            <p:ph idx="1"/>
          </p:nvPr>
        </p:nvSpPr>
        <p:spPr>
          <a:xfrm>
            <a:off x="838200" y="488272"/>
            <a:ext cx="10515600" cy="5688691"/>
          </a:xfrm>
        </p:spPr>
        <p:txBody>
          <a:bodyPr>
            <a:normAutofit fontScale="70000" lnSpcReduction="20000"/>
          </a:bodyPr>
          <a:lstStyle/>
          <a:p>
            <a:pPr marL="0" indent="0">
              <a:buNone/>
            </a:pPr>
            <a:r>
              <a:rPr lang="en-IN" b="1" dirty="0"/>
              <a:t>Q3: What will be the output of the C program?</a:t>
            </a:r>
          </a:p>
          <a:p>
            <a:pPr marL="457200" lvl="1" indent="0">
              <a:buNone/>
            </a:pPr>
            <a:r>
              <a:rPr lang="en-IN" dirty="0"/>
              <a:t> void main()</a:t>
            </a:r>
          </a:p>
          <a:p>
            <a:pPr marL="457200" lvl="1" indent="0">
              <a:buNone/>
            </a:pPr>
            <a:r>
              <a:rPr lang="en-IN" dirty="0"/>
              <a:t>  {</a:t>
            </a:r>
          </a:p>
          <a:p>
            <a:pPr marL="457200" lvl="1" indent="0">
              <a:buNone/>
            </a:pPr>
            <a:r>
              <a:rPr lang="en-IN" dirty="0"/>
              <a:t>  struct bitfields {</a:t>
            </a:r>
          </a:p>
          <a:p>
            <a:pPr marL="457200" lvl="1" indent="0">
              <a:buNone/>
            </a:pPr>
            <a:r>
              <a:rPr lang="en-IN" dirty="0"/>
              <a:t>  int bits_1: 2;</a:t>
            </a:r>
          </a:p>
          <a:p>
            <a:pPr marL="457200" lvl="1" indent="0">
              <a:buNone/>
            </a:pPr>
            <a:r>
              <a:rPr lang="en-IN" dirty="0"/>
              <a:t>  int bits_2: 9;</a:t>
            </a:r>
          </a:p>
          <a:p>
            <a:pPr marL="457200" lvl="1" indent="0">
              <a:buNone/>
            </a:pPr>
            <a:r>
              <a:rPr lang="en-IN" dirty="0"/>
              <a:t>  int bits_3: 6;</a:t>
            </a:r>
          </a:p>
          <a:p>
            <a:pPr marL="457200" lvl="1" indent="0">
              <a:buNone/>
            </a:pPr>
            <a:r>
              <a:rPr lang="en-IN" dirty="0"/>
              <a:t>  int bits_4: 1;</a:t>
            </a:r>
          </a:p>
          <a:p>
            <a:pPr marL="457200" lvl="1" indent="0">
              <a:buNone/>
            </a:pPr>
            <a:r>
              <a:rPr lang="en-IN" dirty="0"/>
              <a:t>  }bit;</a:t>
            </a:r>
          </a:p>
          <a:p>
            <a:pPr marL="457200" lvl="1" indent="0">
              <a:buNone/>
            </a:pPr>
            <a:r>
              <a:rPr lang="en-IN" dirty="0"/>
              <a:t>  </a:t>
            </a:r>
            <a:r>
              <a:rPr lang="en-IN" dirty="0" err="1"/>
              <a:t>printf</a:t>
            </a:r>
            <a:r>
              <a:rPr lang="en-IN" dirty="0"/>
              <a:t>("%d", </a:t>
            </a:r>
            <a:r>
              <a:rPr lang="en-IN" dirty="0" err="1"/>
              <a:t>sizeof</a:t>
            </a:r>
            <a:r>
              <a:rPr lang="en-IN" dirty="0"/>
              <a:t>(bit));</a:t>
            </a:r>
          </a:p>
          <a:p>
            <a:pPr marL="457200" lvl="1" indent="0">
              <a:buNone/>
            </a:pPr>
            <a:r>
              <a:rPr lang="en-IN" dirty="0"/>
              <a:t>  }</a:t>
            </a:r>
          </a:p>
          <a:p>
            <a:pPr marL="0" indent="0">
              <a:buNone/>
            </a:pPr>
            <a:r>
              <a:rPr lang="en-IN" dirty="0"/>
              <a:t>A. 2</a:t>
            </a:r>
          </a:p>
          <a:p>
            <a:pPr marL="0" indent="0">
              <a:buNone/>
            </a:pPr>
            <a:r>
              <a:rPr lang="en-IN" dirty="0"/>
              <a:t>B. 3</a:t>
            </a:r>
          </a:p>
          <a:p>
            <a:pPr marL="0" indent="0">
              <a:buNone/>
            </a:pPr>
            <a:r>
              <a:rPr lang="en-IN" dirty="0"/>
              <a:t>C. 4</a:t>
            </a:r>
          </a:p>
          <a:p>
            <a:pPr marL="0" indent="0">
              <a:buNone/>
            </a:pPr>
            <a:r>
              <a:rPr lang="en-IN" dirty="0"/>
              <a:t>D. 0</a:t>
            </a:r>
          </a:p>
          <a:p>
            <a:pPr marL="0" indent="0">
              <a:buNone/>
            </a:pPr>
            <a:r>
              <a:rPr lang="en-IN" b="1" dirty="0"/>
              <a:t>Ans: </a:t>
            </a:r>
            <a:r>
              <a:rPr lang="en-IN" dirty="0"/>
              <a:t>Option: B</a:t>
            </a:r>
          </a:p>
          <a:p>
            <a:pPr marL="0" indent="0">
              <a:buNone/>
            </a:pPr>
            <a:r>
              <a:rPr lang="en-IN" b="1" dirty="0"/>
              <a:t>Explanation: </a:t>
            </a:r>
            <a:r>
              <a:rPr lang="en-IN" dirty="0"/>
              <a:t>1 byte = 8 bits</a:t>
            </a:r>
          </a:p>
          <a:p>
            <a:pPr marL="0" indent="0">
              <a:buNone/>
            </a:pPr>
            <a:r>
              <a:rPr lang="en-IN" dirty="0"/>
              <a:t>In the above program we assign 2, 9, 6, 1 for the variables. Sum of the bits assigned is, 2 + 9 + 6 + 1 = 18, It is greater than 2 bytes, so it automatically takes 3 bytes.</a:t>
            </a:r>
          </a:p>
        </p:txBody>
      </p:sp>
      <p:sp>
        <p:nvSpPr>
          <p:cNvPr id="4" name="Slide Number Placeholder 3">
            <a:extLst>
              <a:ext uri="{FF2B5EF4-FFF2-40B4-BE49-F238E27FC236}">
                <a16:creationId xmlns:a16="http://schemas.microsoft.com/office/drawing/2014/main" id="{0215335F-C8C5-4DB7-8147-0901E626CC3B}"/>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8593546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76250" y="1322772"/>
            <a:ext cx="10515600" cy="5033577"/>
          </a:xfrm>
        </p:spPr>
        <p:txBody>
          <a:bodyPr>
            <a:normAutofit/>
          </a:bodyPr>
          <a:lstStyle/>
          <a:p>
            <a:pPr marL="0" indent="0" algn="just">
              <a:spcAft>
                <a:spcPts val="0"/>
              </a:spcAft>
              <a:buNone/>
            </a:pPr>
            <a:endParaRPr lang="en-IN" sz="1700" dirty="0">
              <a:solidFill>
                <a:srgbClr val="FF0000"/>
              </a:solidFill>
            </a:endParaRPr>
          </a:p>
          <a:p>
            <a:pPr marL="0" indent="0" algn="just">
              <a:spcAft>
                <a:spcPts val="0"/>
              </a:spcAft>
              <a:buNone/>
            </a:pPr>
            <a:r>
              <a:rPr lang="en-IN" sz="1700" dirty="0">
                <a:solidFill>
                  <a:srgbClr val="FF0000"/>
                </a:solidFill>
              </a:rPr>
              <a:t>1. C Program to Calculate Size of Structure using </a:t>
            </a:r>
            <a:r>
              <a:rPr lang="en-IN" sz="1700" dirty="0" err="1">
                <a:solidFill>
                  <a:srgbClr val="FF0000"/>
                </a:solidFill>
              </a:rPr>
              <a:t>Sizeof</a:t>
            </a:r>
            <a:r>
              <a:rPr lang="en-IN" sz="1700" dirty="0">
                <a:solidFill>
                  <a:srgbClr val="FF0000"/>
                </a:solidFill>
              </a:rPr>
              <a:t> Operator</a:t>
            </a:r>
          </a:p>
          <a:p>
            <a:pPr marL="0" indent="0" algn="just">
              <a:spcAft>
                <a:spcPts val="0"/>
              </a:spcAft>
              <a:buNone/>
            </a:pPr>
            <a:endParaRPr lang="en-IN" sz="1700" dirty="0">
              <a:solidFill>
                <a:srgbClr val="FF0000"/>
              </a:solidFill>
            </a:endParaRPr>
          </a:p>
          <a:p>
            <a:pPr marL="0" indent="0" algn="just">
              <a:spcAft>
                <a:spcPts val="0"/>
              </a:spcAft>
              <a:buNone/>
            </a:pPr>
            <a:r>
              <a:rPr lang="en-IN" sz="1700" dirty="0">
                <a:solidFill>
                  <a:srgbClr val="FF0000"/>
                </a:solidFill>
              </a:rPr>
              <a:t> 2.  Write a C program to  Sort Two Structures on the basis of any structure element and Display Information</a:t>
            </a:r>
          </a:p>
          <a:p>
            <a:pPr marL="0" indent="0" algn="just">
              <a:spcAft>
                <a:spcPts val="0"/>
              </a:spcAft>
              <a:buNone/>
            </a:pPr>
            <a:r>
              <a:rPr lang="en-IN" sz="1700" dirty="0">
                <a:solidFill>
                  <a:srgbClr val="FF0000"/>
                </a:solidFill>
              </a:rPr>
              <a:t>Program Statement – Define a structure called cricket that will describe the following information</a:t>
            </a:r>
          </a:p>
          <a:p>
            <a:pPr marL="0" indent="0" algn="just">
              <a:spcAft>
                <a:spcPts val="0"/>
              </a:spcAft>
              <a:buNone/>
            </a:pPr>
            <a:r>
              <a:rPr lang="en-IN" sz="1700" dirty="0">
                <a:solidFill>
                  <a:srgbClr val="FF0000"/>
                </a:solidFill>
              </a:rPr>
              <a:t>Player name</a:t>
            </a:r>
          </a:p>
          <a:p>
            <a:pPr marL="0" indent="0" algn="just">
              <a:spcAft>
                <a:spcPts val="0"/>
              </a:spcAft>
              <a:buNone/>
            </a:pPr>
            <a:r>
              <a:rPr lang="en-IN" sz="1700" dirty="0">
                <a:solidFill>
                  <a:srgbClr val="FF0000"/>
                </a:solidFill>
              </a:rPr>
              <a:t>Team name</a:t>
            </a:r>
          </a:p>
          <a:p>
            <a:pPr marL="0" indent="0" algn="just">
              <a:spcAft>
                <a:spcPts val="0"/>
              </a:spcAft>
              <a:buNone/>
            </a:pPr>
            <a:r>
              <a:rPr lang="en-IN" sz="1700" dirty="0">
                <a:solidFill>
                  <a:srgbClr val="FF0000"/>
                </a:solidFill>
              </a:rPr>
              <a:t>Batting average</a:t>
            </a:r>
          </a:p>
          <a:p>
            <a:pPr marL="0" indent="0" algn="just">
              <a:spcAft>
                <a:spcPts val="0"/>
              </a:spcAft>
              <a:buNone/>
            </a:pPr>
            <a:r>
              <a:rPr lang="en-IN" sz="1700" dirty="0">
                <a:solidFill>
                  <a:srgbClr val="FF0000"/>
                </a:solidFill>
              </a:rPr>
              <a:t>Using cricket, declare an array player with 10 elements and write a program to read the information about all the 10 players and print a team wise list containing names of players with their batting average.</a:t>
            </a:r>
          </a:p>
          <a:p>
            <a:pPr marL="0" indent="0" algn="just">
              <a:buNone/>
            </a:pPr>
            <a:endParaRPr lang="en-IN" dirty="0">
              <a:solidFill>
                <a:srgbClr val="FF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65313" y="1899820"/>
            <a:ext cx="5178287" cy="4456529"/>
          </a:xfrm>
        </p:spPr>
        <p:txBody>
          <a:bodyPr/>
          <a:lstStyle/>
          <a:p>
            <a:pPr marL="0" indent="0" algn="just">
              <a:spcAft>
                <a:spcPts val="0"/>
              </a:spcAft>
              <a:buNone/>
            </a:pPr>
            <a:r>
              <a:rPr lang="en-US" sz="1800" b="1" dirty="0">
                <a:effectLst/>
                <a:latin typeface="Times New Roman" panose="02020603050405020304" pitchFamily="18" charset="0"/>
                <a:ea typeface="Times New Roman" panose="02020603050405020304" pitchFamily="18" charset="0"/>
              </a:rPr>
              <a:t>PROBLEM: C Program to sort array of Structure in C Programming</a:t>
            </a:r>
            <a:endParaRPr lang="en-IN" sz="1800" b="1" dirty="0">
              <a:latin typeface="Times New Roman" panose="02020603050405020304" pitchFamily="18" charset="0"/>
              <a:ea typeface="Times New Roman" panose="02020603050405020304" pitchFamily="18" charset="0"/>
            </a:endParaRPr>
          </a:p>
          <a:p>
            <a:pPr marL="0" indent="0" algn="just">
              <a:spcAft>
                <a:spcPts val="0"/>
              </a:spcAft>
              <a:buNone/>
            </a:pPr>
            <a:endParaRPr lang="en-IN" sz="1800" b="1" dirty="0">
              <a:effectLst/>
              <a:latin typeface="Times New Roman" panose="02020603050405020304" pitchFamily="18" charset="0"/>
              <a:ea typeface="Times New Roman" panose="02020603050405020304" pitchFamily="18" charset="0"/>
            </a:endParaRPr>
          </a:p>
          <a:p>
            <a:pPr marL="0" indent="0" algn="just">
              <a:spcAft>
                <a:spcPts val="0"/>
              </a:spcAft>
              <a:buNone/>
            </a:pPr>
            <a:r>
              <a:rPr lang="en-US" sz="1800" dirty="0">
                <a:effectLst/>
                <a:latin typeface="Times New Roman" panose="02020603050405020304" pitchFamily="18" charset="0"/>
                <a:ea typeface="Times New Roman" panose="02020603050405020304" pitchFamily="18" charset="0"/>
              </a:rPr>
              <a:t>Write a C program to accept records of the different states using array of structures. The structure should contain char state, population, literacy rate, and income. Display the state whose literacy rate is highest and whose income is highest.</a:t>
            </a:r>
            <a:endParaRPr lang="en-IN" sz="1800" dirty="0">
              <a:effectLst/>
              <a:latin typeface="Times New Roman" panose="02020603050405020304" pitchFamily="18" charset="0"/>
              <a:ea typeface="Times New Roman" panose="02020603050405020304" pitchFamily="18" charset="0"/>
            </a:endParaRPr>
          </a:p>
          <a:p>
            <a:pPr algn="just"/>
            <a:endParaRPr lang="en-US" dirty="0"/>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pic>
        <p:nvPicPr>
          <p:cNvPr id="13" name="Picture 12" descr="Google's Advice On A Quality Online Discussion Forum">
            <a:extLst>
              <a:ext uri="{FF2B5EF4-FFF2-40B4-BE49-F238E27FC236}">
                <a16:creationId xmlns:a16="http://schemas.microsoft.com/office/drawing/2014/main" id="{E5C01477-5354-4CFA-9DBB-5BA4B8691F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560439"/>
            <a:ext cx="5867400" cy="3363083"/>
          </a:xfrm>
          <a:prstGeom prst="rect">
            <a:avLst/>
          </a:prstGeom>
          <a:noFill/>
          <a:ln>
            <a:noFill/>
          </a:ln>
        </p:spPr>
      </p:pic>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a:bodyPr>
          <a:lstStyle/>
          <a:p>
            <a:pPr marL="0" lvl="0" indent="0">
              <a:buNone/>
            </a:pPr>
            <a:r>
              <a:rPr lang="en-US" b="1" dirty="0"/>
              <a:t>Reference Books</a:t>
            </a:r>
          </a:p>
          <a:p>
            <a:pPr marL="342900" indent="-342900">
              <a:buFont typeface="+mj-lt"/>
              <a:buAutoNum type="arabicPeriod"/>
            </a:pPr>
            <a:r>
              <a:rPr lang="en-US" sz="1600" dirty="0">
                <a:latin typeface="Times New Roman" pitchFamily="18" charset="0"/>
                <a:cs typeface="Times New Roman" pitchFamily="18" charset="0"/>
              </a:rPr>
              <a:t>Programming in C by Reema </a:t>
            </a:r>
            <a:r>
              <a:rPr lang="en-US" sz="1600" dirty="0" err="1">
                <a:latin typeface="Times New Roman" pitchFamily="18" charset="0"/>
                <a:cs typeface="Times New Roman" pitchFamily="18" charset="0"/>
              </a:rPr>
              <a:t>Thareja</a:t>
            </a:r>
            <a:r>
              <a:rPr lang="en-US" sz="1600" dirty="0">
                <a:latin typeface="Times New Roman" pitchFamily="18" charset="0"/>
                <a:cs typeface="Times New Roman" pitchFamily="18" charset="0"/>
              </a:rPr>
              <a:t>.</a:t>
            </a:r>
          </a:p>
          <a:p>
            <a:pPr marL="342900" indent="-342900">
              <a:buFont typeface="+mj-lt"/>
              <a:buAutoNum type="arabicPeriod"/>
            </a:pPr>
            <a:r>
              <a:rPr lang="en-US" sz="1600" dirty="0">
                <a:latin typeface="Times New Roman" pitchFamily="18" charset="0"/>
                <a:cs typeface="Times New Roman" pitchFamily="18" charset="0"/>
              </a:rPr>
              <a:t>Programming in ANSI C by E. </a:t>
            </a:r>
            <a:r>
              <a:rPr lang="en-US" sz="1600" dirty="0" err="1">
                <a:latin typeface="Times New Roman" pitchFamily="18" charset="0"/>
                <a:cs typeface="Times New Roman" pitchFamily="18" charset="0"/>
              </a:rPr>
              <a:t>Balaguruswamy</a:t>
            </a:r>
            <a:r>
              <a:rPr lang="en-US" sz="1600" dirty="0">
                <a:latin typeface="Times New Roman" pitchFamily="18" charset="0"/>
                <a:cs typeface="Times New Roman" pitchFamily="18" charset="0"/>
              </a:rPr>
              <a:t>, Tata McGraw Hill.</a:t>
            </a:r>
          </a:p>
          <a:p>
            <a:pPr marL="342900" indent="-342900">
              <a:buFont typeface="+mj-lt"/>
              <a:buAutoNum type="arabicPeriod"/>
            </a:pPr>
            <a:r>
              <a:rPr lang="en-US" sz="1600" dirty="0">
                <a:latin typeface="Times New Roman" pitchFamily="18" charset="0"/>
                <a:cs typeface="Times New Roman" pitchFamily="18" charset="0"/>
              </a:rPr>
              <a:t>Programming with C (</a:t>
            </a:r>
            <a:r>
              <a:rPr lang="en-US" sz="1600" dirty="0" err="1">
                <a:latin typeface="Times New Roman" pitchFamily="18" charset="0"/>
                <a:cs typeface="Times New Roman" pitchFamily="18" charset="0"/>
              </a:rPr>
              <a:t>Schaum's</a:t>
            </a:r>
            <a:r>
              <a:rPr lang="en-US" sz="1600" dirty="0">
                <a:latin typeface="Times New Roman" pitchFamily="18" charset="0"/>
                <a:cs typeface="Times New Roman" pitchFamily="18" charset="0"/>
              </a:rPr>
              <a:t> Outline Series) by Byron Gottfried  Jitender Chhabra, Tata McGraw Hill.</a:t>
            </a:r>
          </a:p>
          <a:p>
            <a:pPr marL="342900" indent="-342900">
              <a:buFont typeface="+mj-lt"/>
              <a:buAutoNum type="arabicPeriod"/>
            </a:pPr>
            <a:r>
              <a:rPr lang="en-US" sz="1600" dirty="0">
                <a:latin typeface="Times New Roman" pitchFamily="18" charset="0"/>
                <a:cs typeface="Times New Roman" pitchFamily="18" charset="0"/>
              </a:rPr>
              <a:t>The C Programming Language by Brian W. Kernighan, Dennis Ritchie, Pearson education.</a:t>
            </a:r>
          </a:p>
          <a:p>
            <a:pPr marL="0" indent="0">
              <a:buNone/>
            </a:pPr>
            <a:r>
              <a:rPr lang="en-IN" b="1" dirty="0"/>
              <a:t>Websites:</a:t>
            </a:r>
          </a:p>
          <a:p>
            <a:pPr marL="342900" indent="-342900">
              <a:buFont typeface="+mj-lt"/>
              <a:buAutoNum type="arabicPeriod"/>
            </a:pPr>
            <a:r>
              <a:rPr lang="en-IN" sz="1600" dirty="0">
                <a:solidFill>
                  <a:srgbClr val="0070C0"/>
                </a:solidFill>
                <a:hlinkClick r:id="rId3">
                  <a:extLst>
                    <a:ext uri="{A12FA001-AC4F-418D-AE19-62706E023703}">
                      <ahyp:hlinkClr xmlns="" xmlns:ahyp="http://schemas.microsoft.com/office/drawing/2018/hyperlinkcolor" val="tx"/>
                    </a:ext>
                  </a:extLst>
                </a:hlinkClick>
              </a:rPr>
              <a:t>https://www.javatpoint.com/nested-structure-in-c</a:t>
            </a:r>
            <a:endParaRPr lang="en-IN" sz="1600" dirty="0">
              <a:solidFill>
                <a:srgbClr val="0070C0"/>
              </a:solidFill>
            </a:endParaRPr>
          </a:p>
          <a:p>
            <a:pPr marL="342900" indent="-342900">
              <a:buFont typeface="+mj-lt"/>
              <a:buAutoNum type="arabicPeriod"/>
            </a:pPr>
            <a:r>
              <a:rPr lang="en-IN" sz="1600" dirty="0">
                <a:solidFill>
                  <a:srgbClr val="0070C0"/>
                </a:solidFill>
                <a:hlinkClick r:id="rId4">
                  <a:extLst>
                    <a:ext uri="{A12FA001-AC4F-418D-AE19-62706E023703}">
                      <ahyp:hlinkClr xmlns="" xmlns:ahyp="http://schemas.microsoft.com/office/drawing/2018/hyperlinkcolor" val="tx"/>
                    </a:ext>
                  </a:extLst>
                </a:hlinkClick>
              </a:rPr>
              <a:t>https://www.geeksforgeeks.org/structures-c/</a:t>
            </a:r>
            <a:endParaRPr lang="en-IN" sz="1600" dirty="0">
              <a:solidFill>
                <a:srgbClr val="0070C0"/>
              </a:solidFill>
            </a:endParaRPr>
          </a:p>
          <a:p>
            <a:pPr marL="342900" indent="-342900">
              <a:buFont typeface="+mj-lt"/>
              <a:buAutoNum type="arabicPeriod"/>
            </a:pPr>
            <a:r>
              <a:rPr lang="en-IN" sz="1600" dirty="0">
                <a:solidFill>
                  <a:srgbClr val="0070C0"/>
                </a:solidFill>
                <a:hlinkClick r:id="rId5">
                  <a:extLst>
                    <a:ext uri="{A12FA001-AC4F-418D-AE19-62706E023703}">
                      <ahyp:hlinkClr xmlns="" xmlns:ahyp="http://schemas.microsoft.com/office/drawing/2018/hyperlinkcolor" val="tx"/>
                    </a:ext>
                  </a:extLst>
                </a:hlinkClick>
              </a:rPr>
              <a:t>https://overiq.com/c-programming-101/array-of-structures-in-c/</a:t>
            </a:r>
            <a:endParaRPr lang="en-IN" sz="1600" dirty="0">
              <a:solidFill>
                <a:srgbClr val="0070C0"/>
              </a:solidFill>
            </a:endParaRPr>
          </a:p>
          <a:p>
            <a:pPr marL="0" indent="0">
              <a:buNone/>
            </a:pPr>
            <a:r>
              <a:rPr lang="en-IN" sz="2600" b="1" dirty="0"/>
              <a:t>YouTube Links:</a:t>
            </a:r>
          </a:p>
          <a:p>
            <a:pPr marL="342900" indent="-342900">
              <a:buFont typeface="+mj-lt"/>
              <a:buAutoNum type="arabicPeriod"/>
            </a:pPr>
            <a:r>
              <a:rPr lang="en-IN" sz="1600" dirty="0">
                <a:solidFill>
                  <a:srgbClr val="0070C0"/>
                </a:solidFill>
                <a:hlinkClick r:id="rId6">
                  <a:extLst>
                    <a:ext uri="{A12FA001-AC4F-418D-AE19-62706E023703}">
                      <ahyp:hlinkClr xmlns="" xmlns:ahyp="http://schemas.microsoft.com/office/drawing/2018/hyperlinkcolor" val="tx"/>
                    </a:ext>
                  </a:extLst>
                </a:hlinkClick>
              </a:rPr>
              <a:t>https://www.youtube.com/channel/UC63URkuUvnugRBeTNqmToKg</a:t>
            </a:r>
            <a:endParaRPr lang="en-IN" sz="1600" dirty="0">
              <a:solidFill>
                <a:srgbClr val="0070C0"/>
              </a:solidFill>
            </a:endParaRPr>
          </a:p>
          <a:p>
            <a:pPr marL="342900" indent="-342900">
              <a:buFont typeface="+mj-lt"/>
              <a:buAutoNum type="arabicPeriod"/>
            </a:pPr>
            <a:r>
              <a:rPr lang="en-IN" sz="1600" dirty="0">
                <a:solidFill>
                  <a:srgbClr val="0070C0"/>
                </a:solidFill>
                <a:hlinkClick r:id="rId7">
                  <a:extLst>
                    <a:ext uri="{A12FA001-AC4F-418D-AE19-62706E023703}">
                      <ahyp:hlinkClr xmlns="" xmlns:ahyp="http://schemas.microsoft.com/office/drawing/2018/hyperlinkcolor" val="tx"/>
                    </a:ext>
                  </a:extLst>
                </a:hlinkClick>
              </a:rPr>
              <a:t>https://www.youtube.com/watch?v=0x9EVpv1V0k</a:t>
            </a:r>
            <a:endParaRPr lang="en-IN" sz="1600" dirty="0">
              <a:solidFill>
                <a:srgbClr val="0070C0"/>
              </a:solidFill>
            </a:endParaRPr>
          </a:p>
          <a:p>
            <a:pPr marL="342900" indent="-342900">
              <a:buFont typeface="+mj-lt"/>
              <a:buAutoNum type="arabicPeriod"/>
            </a:pPr>
            <a:r>
              <a:rPr lang="en-IN" sz="1600" dirty="0">
                <a:solidFill>
                  <a:srgbClr val="0070C0"/>
                </a:solidFill>
                <a:hlinkClick r:id="rId8">
                  <a:extLst>
                    <a:ext uri="{A12FA001-AC4F-418D-AE19-62706E023703}">
                      <ahyp:hlinkClr xmlns="" xmlns:ahyp="http://schemas.microsoft.com/office/drawing/2018/hyperlinkcolor" val="tx"/>
                    </a:ext>
                  </a:extLst>
                </a:hlinkClick>
              </a:rPr>
              <a:t>https://www.youtube.com/watch?v=3LQTxwKZAOY</a:t>
            </a:r>
            <a:endParaRPr lang="en-IN" sz="1600" dirty="0">
              <a:solidFill>
                <a:srgbClr val="0070C0"/>
              </a:solidFill>
              <a:hlinkClick r:id="rId9">
                <a:extLst>
                  <a:ext uri="{A12FA001-AC4F-418D-AE19-62706E023703}">
                    <ahyp:hlinkClr xmlns="" xmlns:ahyp="http://schemas.microsoft.com/office/drawing/2018/hyperlinkcolor" val="tx"/>
                  </a:ext>
                </a:extLst>
              </a:hlinkClick>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dirty="0"/>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1" name="CorelDRAW" r:id="rId4" imgW="2169000" imgH="2169360" progId="">
                    <p:embed/>
                  </p:oleObj>
                </mc:Choice>
                <mc:Fallback>
                  <p:oleObj name="CorelDRAW" r:id="rId4"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197176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124809998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a:extLst>
              <a:ext uri="{FF2B5EF4-FFF2-40B4-BE49-F238E27FC236}">
                <a16:creationId xmlns:a16="http://schemas.microsoft.com/office/drawing/2014/main" id="{A5F5E4B6-2F2D-4512-A3F8-BF729BD8C562}"/>
              </a:ext>
            </a:extLst>
          </p:cNvPr>
          <p:cNvSpPr txBox="1"/>
          <p:nvPr/>
        </p:nvSpPr>
        <p:spPr>
          <a:xfrm>
            <a:off x="720906" y="1229896"/>
            <a:ext cx="10750187" cy="4708981"/>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C provides us the feature of nesting one structure within another structure by using which, complex data types are created. </a:t>
            </a:r>
          </a:p>
          <a:p>
            <a:pPr marL="285750" indent="-285750" algn="just">
              <a:buFont typeface="Arial" panose="020B0604020202020204" pitchFamily="34" charset="0"/>
              <a:buChar char="•"/>
            </a:pPr>
            <a:r>
              <a:rPr lang="en-IN" sz="2000" dirty="0"/>
              <a:t>For example, we may need to store the address of an entity employee in a structure. </a:t>
            </a:r>
          </a:p>
          <a:p>
            <a:pPr marL="285750" indent="-285750" algn="just">
              <a:buFont typeface="Arial" panose="020B0604020202020204" pitchFamily="34" charset="0"/>
              <a:buChar char="•"/>
            </a:pPr>
            <a:r>
              <a:rPr lang="en-IN" sz="2000" dirty="0"/>
              <a:t>The attribute address may also have the subparts as street number, city, state, and pin code. </a:t>
            </a:r>
          </a:p>
          <a:p>
            <a:pPr marL="285750" indent="-285750" algn="just">
              <a:buFont typeface="Arial" panose="020B0604020202020204" pitchFamily="34" charset="0"/>
              <a:buChar char="•"/>
            </a:pPr>
            <a:r>
              <a:rPr lang="en-IN" sz="2000" dirty="0"/>
              <a:t>Hence, to store the address of the employee, we need to store the address of the employee into a separate structure and nest the structure address into the structure employee. </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b="1" i="0" dirty="0">
                <a:solidFill>
                  <a:srgbClr val="000000"/>
                </a:solidFill>
                <a:effectLst/>
                <a:latin typeface="verdana" panose="020B0604030504040204" pitchFamily="34" charset="0"/>
              </a:rPr>
              <a:t>Example:</a:t>
            </a:r>
          </a:p>
          <a:p>
            <a:pPr lvl="1" algn="just"/>
            <a:r>
              <a:rPr lang="en-IN" sz="2000" dirty="0"/>
              <a:t>#include&lt;stdio.h&gt;  </a:t>
            </a:r>
          </a:p>
          <a:p>
            <a:pPr lvl="1" algn="just"/>
            <a:r>
              <a:rPr lang="en-IN" sz="2000" dirty="0"/>
              <a:t>struct address   </a:t>
            </a:r>
          </a:p>
          <a:p>
            <a:pPr lvl="1" algn="just"/>
            <a:r>
              <a:rPr lang="en-IN" sz="2000" dirty="0"/>
              <a:t>{  </a:t>
            </a:r>
          </a:p>
          <a:p>
            <a:pPr lvl="1" algn="just"/>
            <a:r>
              <a:rPr lang="en-IN" sz="2000" dirty="0"/>
              <a:t>    char city[20];  </a:t>
            </a:r>
          </a:p>
          <a:p>
            <a:pPr lvl="1" algn="just"/>
            <a:r>
              <a:rPr lang="en-IN" sz="2000" dirty="0"/>
              <a:t>    int pin;  </a:t>
            </a:r>
          </a:p>
          <a:p>
            <a:pPr lvl="1" algn="just"/>
            <a:r>
              <a:rPr lang="en-IN" sz="2000" dirty="0"/>
              <a:t>    char phone[14];  </a:t>
            </a:r>
          </a:p>
          <a:p>
            <a:pPr lvl="1" algn="just"/>
            <a:r>
              <a:rPr lang="en-IN" sz="2000" dirty="0"/>
              <a:t>}; </a:t>
            </a:r>
          </a:p>
        </p:txBody>
      </p:sp>
      <p:sp>
        <p:nvSpPr>
          <p:cNvPr id="7" name="Title 1">
            <a:extLst>
              <a:ext uri="{FF2B5EF4-FFF2-40B4-BE49-F238E27FC236}">
                <a16:creationId xmlns:a16="http://schemas.microsoft.com/office/drawing/2014/main" id="{CAFF2DCD-35D6-4D70-8F6D-635B66C1E230}"/>
              </a:ext>
            </a:extLst>
          </p:cNvPr>
          <p:cNvSpPr>
            <a:spLocks noGrp="1"/>
          </p:cNvSpPr>
          <p:nvPr>
            <p:ph type="title"/>
          </p:nvPr>
        </p:nvSpPr>
        <p:spPr>
          <a:xfrm>
            <a:off x="838200" y="365125"/>
            <a:ext cx="10515600" cy="1325563"/>
          </a:xfrm>
        </p:spPr>
        <p:txBody>
          <a:bodyPr/>
          <a:lstStyle/>
          <a:p>
            <a:r>
              <a:rPr lang="en-US" sz="4400" b="1" dirty="0">
                <a:solidFill>
                  <a:srgbClr val="FF0000"/>
                </a:solidFill>
              </a:rPr>
              <a:t>Nested Structure</a:t>
            </a:r>
            <a:br>
              <a:rPr lang="en-US" sz="4400" b="1" dirty="0">
                <a:solidFill>
                  <a:srgbClr val="FF0000"/>
                </a:solidFill>
              </a:rPr>
            </a:br>
            <a:endParaRPr lang="en-IN" dirty="0"/>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BA38D8-685A-4604-9C39-76009C13678D}"/>
              </a:ext>
            </a:extLst>
          </p:cNvPr>
          <p:cNvSpPr>
            <a:spLocks noGrp="1"/>
          </p:cNvSpPr>
          <p:nvPr>
            <p:ph idx="1"/>
          </p:nvPr>
        </p:nvSpPr>
        <p:spPr>
          <a:xfrm>
            <a:off x="838200" y="470517"/>
            <a:ext cx="10515600" cy="5706446"/>
          </a:xfrm>
        </p:spPr>
        <p:txBody>
          <a:bodyPr>
            <a:normAutofit/>
          </a:bodyPr>
          <a:lstStyle/>
          <a:p>
            <a:pPr marL="0" indent="0">
              <a:buNone/>
            </a:pPr>
            <a:r>
              <a:rPr lang="en-IN" sz="2000" dirty="0"/>
              <a:t>struct employee  </a:t>
            </a:r>
          </a:p>
          <a:p>
            <a:pPr marL="0" indent="0">
              <a:buNone/>
            </a:pPr>
            <a:r>
              <a:rPr lang="en-IN" sz="2000" dirty="0"/>
              <a:t>{  </a:t>
            </a:r>
          </a:p>
          <a:p>
            <a:pPr marL="0" indent="0">
              <a:buNone/>
            </a:pPr>
            <a:r>
              <a:rPr lang="en-IN" sz="2000" dirty="0"/>
              <a:t>    char name[20];  </a:t>
            </a:r>
          </a:p>
          <a:p>
            <a:pPr marL="0" indent="0">
              <a:buNone/>
            </a:pPr>
            <a:r>
              <a:rPr lang="en-IN" sz="2000" dirty="0"/>
              <a:t>    struct address add;  </a:t>
            </a:r>
          </a:p>
          <a:p>
            <a:pPr marL="0" indent="0">
              <a:buNone/>
            </a:pPr>
            <a:r>
              <a:rPr lang="en-IN" sz="2000" dirty="0"/>
              <a:t>};  </a:t>
            </a:r>
          </a:p>
          <a:p>
            <a:pPr marL="0" indent="0">
              <a:buNone/>
            </a:pPr>
            <a:r>
              <a:rPr lang="en-IN" sz="2000" dirty="0"/>
              <a:t>void main ()  </a:t>
            </a:r>
          </a:p>
          <a:p>
            <a:pPr marL="0" indent="0">
              <a:buNone/>
            </a:pPr>
            <a:r>
              <a:rPr lang="en-IN" sz="2000" dirty="0"/>
              <a:t>{  </a:t>
            </a:r>
          </a:p>
          <a:p>
            <a:pPr marL="0" indent="0">
              <a:buNone/>
            </a:pPr>
            <a:r>
              <a:rPr lang="en-IN" sz="2000" dirty="0"/>
              <a:t>    struct employee emp;  </a:t>
            </a:r>
          </a:p>
          <a:p>
            <a:pPr marL="0" indent="0">
              <a:buNone/>
            </a:pPr>
            <a:r>
              <a:rPr lang="en-IN" sz="2000" dirty="0"/>
              <a:t>    </a:t>
            </a:r>
            <a:r>
              <a:rPr lang="en-IN" sz="2000" dirty="0" err="1"/>
              <a:t>printf</a:t>
            </a:r>
            <a:r>
              <a:rPr lang="en-IN" sz="2000" dirty="0"/>
              <a:t>("Enter employee information?\n");  </a:t>
            </a:r>
          </a:p>
          <a:p>
            <a:pPr marL="0" indent="0">
              <a:buNone/>
            </a:pPr>
            <a:r>
              <a:rPr lang="en-IN" sz="2000" dirty="0"/>
              <a:t>    </a:t>
            </a:r>
            <a:r>
              <a:rPr lang="en-IN" sz="2000" dirty="0" err="1"/>
              <a:t>scanf</a:t>
            </a:r>
            <a:r>
              <a:rPr lang="en-IN" sz="2000" dirty="0"/>
              <a:t>("%s %s %d %s",</a:t>
            </a:r>
            <a:r>
              <a:rPr lang="en-IN" sz="2000" dirty="0" err="1"/>
              <a:t>emp.name,emp.add.city</a:t>
            </a:r>
            <a:r>
              <a:rPr lang="en-IN" sz="2000" dirty="0"/>
              <a:t>, &amp;</a:t>
            </a:r>
            <a:r>
              <a:rPr lang="en-IN" sz="2000" dirty="0" err="1"/>
              <a:t>emp.add.pin</a:t>
            </a:r>
            <a:r>
              <a:rPr lang="en-IN" sz="2000" dirty="0"/>
              <a:t>, </a:t>
            </a:r>
            <a:r>
              <a:rPr lang="en-IN" sz="2000" dirty="0" err="1"/>
              <a:t>emp.add.phone</a:t>
            </a:r>
            <a:r>
              <a:rPr lang="en-IN" sz="2000" dirty="0"/>
              <a:t>);  </a:t>
            </a:r>
          </a:p>
          <a:p>
            <a:pPr marL="0" indent="0">
              <a:buNone/>
            </a:pPr>
            <a:r>
              <a:rPr lang="en-IN" sz="2000" dirty="0"/>
              <a:t>    </a:t>
            </a:r>
            <a:r>
              <a:rPr lang="en-IN" sz="2000" dirty="0" err="1"/>
              <a:t>printf</a:t>
            </a:r>
            <a:r>
              <a:rPr lang="en-IN" sz="2000" dirty="0"/>
              <a:t>("Printing the employee information....\n");  </a:t>
            </a:r>
          </a:p>
          <a:p>
            <a:pPr marL="0" indent="0">
              <a:buNone/>
            </a:pPr>
            <a:r>
              <a:rPr lang="en-IN" sz="2000" dirty="0"/>
              <a:t>    </a:t>
            </a:r>
            <a:r>
              <a:rPr lang="en-IN" sz="2000" dirty="0" err="1"/>
              <a:t>printf</a:t>
            </a:r>
            <a:r>
              <a:rPr lang="en-IN" sz="2000" dirty="0"/>
              <a:t>("name: %s\</a:t>
            </a:r>
            <a:r>
              <a:rPr lang="en-IN" sz="2000" dirty="0" err="1"/>
              <a:t>nCity</a:t>
            </a:r>
            <a:r>
              <a:rPr lang="en-IN" sz="2000" dirty="0"/>
              <a:t>: %s\</a:t>
            </a:r>
            <a:r>
              <a:rPr lang="en-IN" sz="2000" dirty="0" err="1"/>
              <a:t>nPincode</a:t>
            </a:r>
            <a:r>
              <a:rPr lang="en-IN" sz="2000" dirty="0"/>
              <a:t>: %d\</a:t>
            </a:r>
            <a:r>
              <a:rPr lang="en-IN" sz="2000" dirty="0" err="1"/>
              <a:t>nPhone</a:t>
            </a:r>
            <a:r>
              <a:rPr lang="en-IN" sz="2000" dirty="0"/>
              <a:t>:%s“,</a:t>
            </a:r>
            <a:r>
              <a:rPr lang="en-IN" sz="2000" dirty="0" err="1"/>
              <a:t>emp.name,emp.add.city</a:t>
            </a:r>
            <a:r>
              <a:rPr lang="en-IN" sz="2000" dirty="0"/>
              <a:t>, </a:t>
            </a:r>
            <a:r>
              <a:rPr lang="en-IN" sz="2000" dirty="0" err="1"/>
              <a:t>emp.add.pin</a:t>
            </a:r>
            <a:r>
              <a:rPr lang="en-IN" sz="2000" dirty="0"/>
              <a:t>, </a:t>
            </a:r>
          </a:p>
          <a:p>
            <a:pPr marL="0" indent="0">
              <a:buNone/>
            </a:pPr>
            <a:r>
              <a:rPr lang="en-IN" sz="2000" dirty="0"/>
              <a:t>   </a:t>
            </a:r>
            <a:r>
              <a:rPr lang="en-IN" sz="2000" dirty="0" err="1"/>
              <a:t>emp.add.phone</a:t>
            </a:r>
            <a:r>
              <a:rPr lang="en-IN" sz="2000" dirty="0"/>
              <a:t>);  </a:t>
            </a:r>
          </a:p>
          <a:p>
            <a:pPr marL="0" indent="0">
              <a:buNone/>
            </a:pPr>
            <a:r>
              <a:rPr lang="en-IN" sz="2000" dirty="0"/>
              <a:t>}  </a:t>
            </a:r>
          </a:p>
        </p:txBody>
      </p:sp>
      <p:sp>
        <p:nvSpPr>
          <p:cNvPr id="4" name="Slide Number Placeholder 3">
            <a:extLst>
              <a:ext uri="{FF2B5EF4-FFF2-40B4-BE49-F238E27FC236}">
                <a16:creationId xmlns:a16="http://schemas.microsoft.com/office/drawing/2014/main" id="{DF8AC07E-1146-4836-824A-C09AFAAB1EAF}"/>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3262398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FDB8E-EEBA-42F7-A0F7-B02E4F3887BC}"/>
              </a:ext>
            </a:extLst>
          </p:cNvPr>
          <p:cNvSpPr>
            <a:spLocks noGrp="1"/>
          </p:cNvSpPr>
          <p:nvPr>
            <p:ph idx="1"/>
          </p:nvPr>
        </p:nvSpPr>
        <p:spPr>
          <a:xfrm>
            <a:off x="838200" y="585926"/>
            <a:ext cx="10515600" cy="5591037"/>
          </a:xfrm>
        </p:spPr>
        <p:txBody>
          <a:bodyPr>
            <a:normAutofit fontScale="92500" lnSpcReduction="10000"/>
          </a:bodyPr>
          <a:lstStyle/>
          <a:p>
            <a:pPr marL="0" indent="0">
              <a:buNone/>
            </a:pPr>
            <a:r>
              <a:rPr lang="en-IN" b="1" dirty="0"/>
              <a:t>Output:</a:t>
            </a:r>
          </a:p>
          <a:p>
            <a:pPr marL="0" indent="0">
              <a:buNone/>
            </a:pPr>
            <a:r>
              <a:rPr lang="en-IN" dirty="0"/>
              <a:t>Enter employee information?</a:t>
            </a:r>
          </a:p>
          <a:p>
            <a:pPr marL="0" indent="0">
              <a:buNone/>
            </a:pPr>
            <a:endParaRPr lang="en-IN" dirty="0"/>
          </a:p>
          <a:p>
            <a:pPr marL="0" indent="0">
              <a:buNone/>
            </a:pPr>
            <a:r>
              <a:rPr lang="en-IN" dirty="0"/>
              <a:t>Arun            </a:t>
            </a:r>
          </a:p>
          <a:p>
            <a:pPr marL="0" indent="0">
              <a:buNone/>
            </a:pPr>
            <a:r>
              <a:rPr lang="en-IN" dirty="0"/>
              <a:t>Delhi           </a:t>
            </a:r>
          </a:p>
          <a:p>
            <a:pPr marL="0" indent="0">
              <a:buNone/>
            </a:pPr>
            <a:r>
              <a:rPr lang="en-IN" dirty="0"/>
              <a:t>110001       </a:t>
            </a:r>
          </a:p>
          <a:p>
            <a:pPr marL="0" indent="0">
              <a:buNone/>
            </a:pPr>
            <a:r>
              <a:rPr lang="en-IN" dirty="0"/>
              <a:t>1234567890    </a:t>
            </a:r>
          </a:p>
          <a:p>
            <a:pPr marL="0" indent="0">
              <a:buNone/>
            </a:pPr>
            <a:r>
              <a:rPr lang="en-IN" dirty="0"/>
              <a:t>Printing the employee information....   </a:t>
            </a:r>
          </a:p>
          <a:p>
            <a:pPr marL="0" indent="0">
              <a:buNone/>
            </a:pPr>
            <a:r>
              <a:rPr lang="en-IN" dirty="0"/>
              <a:t>name: Arun      </a:t>
            </a:r>
          </a:p>
          <a:p>
            <a:pPr marL="0" indent="0">
              <a:buNone/>
            </a:pPr>
            <a:r>
              <a:rPr lang="en-IN" dirty="0"/>
              <a:t>City: Delhi  </a:t>
            </a:r>
          </a:p>
          <a:p>
            <a:pPr marL="0" indent="0">
              <a:buNone/>
            </a:pPr>
            <a:r>
              <a:rPr lang="en-IN" dirty="0" err="1"/>
              <a:t>Pincode</a:t>
            </a:r>
            <a:r>
              <a:rPr lang="en-IN" dirty="0"/>
              <a:t>: 110001</a:t>
            </a:r>
          </a:p>
          <a:p>
            <a:pPr marL="0" indent="0">
              <a:buNone/>
            </a:pPr>
            <a:r>
              <a:rPr lang="en-IN" dirty="0"/>
              <a:t>Phone: 1234567890</a:t>
            </a:r>
          </a:p>
        </p:txBody>
      </p:sp>
      <p:sp>
        <p:nvSpPr>
          <p:cNvPr id="4" name="Slide Number Placeholder 3">
            <a:extLst>
              <a:ext uri="{FF2B5EF4-FFF2-40B4-BE49-F238E27FC236}">
                <a16:creationId xmlns:a16="http://schemas.microsoft.com/office/drawing/2014/main" id="{61FCBFF4-3948-46DF-A562-93D4908F43BE}"/>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7511741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5E15-469C-4EF8-B9AA-E1AD78A898E9}"/>
              </a:ext>
            </a:extLst>
          </p:cNvPr>
          <p:cNvSpPr>
            <a:spLocks noGrp="1"/>
          </p:cNvSpPr>
          <p:nvPr>
            <p:ph type="title"/>
          </p:nvPr>
        </p:nvSpPr>
        <p:spPr/>
        <p:txBody>
          <a:bodyPr/>
          <a:lstStyle/>
          <a:p>
            <a:r>
              <a:rPr lang="en-IN" b="1" dirty="0">
                <a:solidFill>
                  <a:srgbClr val="FF0000"/>
                </a:solidFill>
              </a:rPr>
              <a:t>Ways of Nesting a Structure</a:t>
            </a:r>
          </a:p>
        </p:txBody>
      </p:sp>
      <p:sp>
        <p:nvSpPr>
          <p:cNvPr id="3" name="Content Placeholder 2">
            <a:extLst>
              <a:ext uri="{FF2B5EF4-FFF2-40B4-BE49-F238E27FC236}">
                <a16:creationId xmlns:a16="http://schemas.microsoft.com/office/drawing/2014/main" id="{812F9869-42F5-4349-B2AC-18F17E9A1216}"/>
              </a:ext>
            </a:extLst>
          </p:cNvPr>
          <p:cNvSpPr>
            <a:spLocks noGrp="1"/>
          </p:cNvSpPr>
          <p:nvPr>
            <p:ph idx="1"/>
          </p:nvPr>
        </p:nvSpPr>
        <p:spPr/>
        <p:txBody>
          <a:bodyPr>
            <a:noAutofit/>
          </a:bodyPr>
          <a:lstStyle/>
          <a:p>
            <a:pPr algn="l"/>
            <a:r>
              <a:rPr lang="en-IN" dirty="0"/>
              <a:t>The structure can be nested in the following ways:</a:t>
            </a:r>
          </a:p>
          <a:p>
            <a:pPr algn="l"/>
            <a:endParaRPr lang="en-IN" dirty="0"/>
          </a:p>
          <a:p>
            <a:pPr algn="l">
              <a:buFont typeface="+mj-lt"/>
              <a:buAutoNum type="arabicPeriod"/>
            </a:pPr>
            <a:r>
              <a:rPr lang="en-IN" dirty="0"/>
              <a:t>By separate structure</a:t>
            </a:r>
          </a:p>
          <a:p>
            <a:pPr algn="l">
              <a:buFont typeface="+mj-lt"/>
              <a:buAutoNum type="arabicPeriod"/>
            </a:pPr>
            <a:r>
              <a:rPr lang="en-IN" dirty="0"/>
              <a:t>By Embedded structure</a:t>
            </a:r>
          </a:p>
          <a:p>
            <a:pPr marL="0" indent="0" algn="just">
              <a:buNone/>
            </a:pPr>
            <a:endParaRPr lang="en-IN" sz="2000" dirty="0"/>
          </a:p>
        </p:txBody>
      </p:sp>
      <p:sp>
        <p:nvSpPr>
          <p:cNvPr id="4" name="Slide Number Placeholder 3">
            <a:extLst>
              <a:ext uri="{FF2B5EF4-FFF2-40B4-BE49-F238E27FC236}">
                <a16:creationId xmlns:a16="http://schemas.microsoft.com/office/drawing/2014/main" id="{7A49B51B-CCCD-409B-A306-B5AB1C1EF442}"/>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4346835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5E15-469C-4EF8-B9AA-E1AD78A898E9}"/>
              </a:ext>
            </a:extLst>
          </p:cNvPr>
          <p:cNvSpPr>
            <a:spLocks noGrp="1"/>
          </p:cNvSpPr>
          <p:nvPr>
            <p:ph type="title"/>
          </p:nvPr>
        </p:nvSpPr>
        <p:spPr/>
        <p:txBody>
          <a:bodyPr>
            <a:normAutofit/>
          </a:bodyPr>
          <a:lstStyle/>
          <a:p>
            <a:r>
              <a:rPr lang="en-IN" b="1" dirty="0">
                <a:solidFill>
                  <a:srgbClr val="FF0000"/>
                </a:solidFill>
              </a:rPr>
              <a:t>Nesting a Structure by Separate Structure</a:t>
            </a:r>
            <a:br>
              <a:rPr lang="en-IN" b="1" dirty="0">
                <a:solidFill>
                  <a:srgbClr val="FF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id="{812F9869-42F5-4349-B2AC-18F17E9A1216}"/>
              </a:ext>
            </a:extLst>
          </p:cNvPr>
          <p:cNvSpPr>
            <a:spLocks noGrp="1"/>
          </p:cNvSpPr>
          <p:nvPr>
            <p:ph idx="1"/>
          </p:nvPr>
        </p:nvSpPr>
        <p:spPr>
          <a:xfrm>
            <a:off x="838200" y="1331650"/>
            <a:ext cx="10515600" cy="4845313"/>
          </a:xfrm>
        </p:spPr>
        <p:txBody>
          <a:bodyPr>
            <a:noAutofit/>
          </a:bodyPr>
          <a:lstStyle/>
          <a:p>
            <a:pPr algn="just">
              <a:lnSpc>
                <a:spcPct val="100000"/>
              </a:lnSpc>
              <a:spcBef>
                <a:spcPts val="1200"/>
              </a:spcBef>
            </a:pPr>
            <a:r>
              <a:rPr lang="en-IN" sz="2200" dirty="0"/>
              <a:t>Here, we create two structures, but the dependent structure should be used inside the main structure as a member. Consider the following example.</a:t>
            </a:r>
          </a:p>
          <a:p>
            <a:pPr marL="457200" lvl="1" indent="0" algn="just">
              <a:lnSpc>
                <a:spcPts val="1800"/>
              </a:lnSpc>
              <a:spcBef>
                <a:spcPts val="600"/>
              </a:spcBef>
              <a:buNone/>
            </a:pPr>
            <a:r>
              <a:rPr lang="en-IN" sz="2200" dirty="0"/>
              <a:t>struct Date  </a:t>
            </a:r>
          </a:p>
          <a:p>
            <a:pPr marL="457200" lvl="1" indent="0" algn="just">
              <a:lnSpc>
                <a:spcPts val="1800"/>
              </a:lnSpc>
              <a:spcBef>
                <a:spcPts val="600"/>
              </a:spcBef>
              <a:buNone/>
            </a:pPr>
            <a:r>
              <a:rPr lang="en-IN" sz="2200" dirty="0"/>
              <a:t>{  </a:t>
            </a:r>
          </a:p>
          <a:p>
            <a:pPr marL="457200" lvl="1" indent="0" algn="just">
              <a:lnSpc>
                <a:spcPts val="1800"/>
              </a:lnSpc>
              <a:spcBef>
                <a:spcPts val="600"/>
              </a:spcBef>
              <a:buNone/>
            </a:pPr>
            <a:r>
              <a:rPr lang="en-IN" sz="2200" dirty="0"/>
              <a:t>   int dd;  </a:t>
            </a:r>
          </a:p>
          <a:p>
            <a:pPr marL="457200" lvl="1" indent="0" algn="just">
              <a:lnSpc>
                <a:spcPts val="1800"/>
              </a:lnSpc>
              <a:spcBef>
                <a:spcPts val="600"/>
              </a:spcBef>
              <a:buNone/>
            </a:pPr>
            <a:r>
              <a:rPr lang="en-IN" sz="2200" dirty="0"/>
              <a:t>   int mm;  </a:t>
            </a:r>
          </a:p>
          <a:p>
            <a:pPr marL="457200" lvl="1" indent="0" algn="just">
              <a:lnSpc>
                <a:spcPts val="1800"/>
              </a:lnSpc>
              <a:spcBef>
                <a:spcPts val="600"/>
              </a:spcBef>
              <a:buNone/>
            </a:pPr>
            <a:r>
              <a:rPr lang="en-IN" sz="2200" dirty="0"/>
              <a:t>   int </a:t>
            </a:r>
            <a:r>
              <a:rPr lang="en-IN" sz="2200" dirty="0" err="1"/>
              <a:t>yyyy</a:t>
            </a:r>
            <a:r>
              <a:rPr lang="en-IN" sz="2200" dirty="0"/>
              <a:t>;   </a:t>
            </a:r>
          </a:p>
          <a:p>
            <a:pPr marL="457200" lvl="1" indent="0" algn="just">
              <a:lnSpc>
                <a:spcPts val="1800"/>
              </a:lnSpc>
              <a:spcBef>
                <a:spcPts val="600"/>
              </a:spcBef>
              <a:buNone/>
            </a:pPr>
            <a:r>
              <a:rPr lang="en-IN" sz="2200" dirty="0"/>
              <a:t>};  </a:t>
            </a:r>
          </a:p>
          <a:p>
            <a:pPr marL="457200" lvl="1" indent="0" algn="just">
              <a:lnSpc>
                <a:spcPts val="1800"/>
              </a:lnSpc>
              <a:spcBef>
                <a:spcPts val="600"/>
              </a:spcBef>
              <a:buNone/>
            </a:pPr>
            <a:r>
              <a:rPr lang="en-IN" sz="2200" dirty="0"/>
              <a:t>struct Employee  </a:t>
            </a:r>
          </a:p>
          <a:p>
            <a:pPr marL="457200" lvl="1" indent="0" algn="just">
              <a:lnSpc>
                <a:spcPts val="1800"/>
              </a:lnSpc>
              <a:spcBef>
                <a:spcPts val="600"/>
              </a:spcBef>
              <a:buNone/>
            </a:pPr>
            <a:r>
              <a:rPr lang="en-IN" sz="2200" dirty="0"/>
              <a:t>{     </a:t>
            </a:r>
          </a:p>
          <a:p>
            <a:pPr marL="457200" lvl="1" indent="0" algn="just">
              <a:lnSpc>
                <a:spcPts val="1800"/>
              </a:lnSpc>
              <a:spcBef>
                <a:spcPts val="600"/>
              </a:spcBef>
              <a:buNone/>
            </a:pPr>
            <a:r>
              <a:rPr lang="en-IN" sz="2200" dirty="0"/>
              <a:t>   int id;  </a:t>
            </a:r>
          </a:p>
          <a:p>
            <a:pPr marL="457200" lvl="1" indent="0" algn="just">
              <a:lnSpc>
                <a:spcPts val="1800"/>
              </a:lnSpc>
              <a:spcBef>
                <a:spcPts val="600"/>
              </a:spcBef>
              <a:buNone/>
            </a:pPr>
            <a:r>
              <a:rPr lang="en-IN" sz="2200" dirty="0"/>
              <a:t>   char name[20];  </a:t>
            </a:r>
          </a:p>
          <a:p>
            <a:pPr marL="457200" lvl="1" indent="0" algn="just">
              <a:lnSpc>
                <a:spcPts val="1800"/>
              </a:lnSpc>
              <a:spcBef>
                <a:spcPts val="600"/>
              </a:spcBef>
              <a:buNone/>
            </a:pPr>
            <a:r>
              <a:rPr lang="en-IN" sz="2200" dirty="0"/>
              <a:t>   struct Date </a:t>
            </a:r>
            <a:r>
              <a:rPr lang="en-IN" sz="2200" dirty="0" err="1"/>
              <a:t>doj</a:t>
            </a:r>
            <a:r>
              <a:rPr lang="en-IN" sz="2200" dirty="0"/>
              <a:t>;  </a:t>
            </a:r>
          </a:p>
          <a:p>
            <a:pPr marL="457200" lvl="1" indent="0" algn="just">
              <a:lnSpc>
                <a:spcPts val="1800"/>
              </a:lnSpc>
              <a:spcBef>
                <a:spcPts val="600"/>
              </a:spcBef>
              <a:buNone/>
            </a:pPr>
            <a:r>
              <a:rPr lang="en-IN" sz="2200" dirty="0"/>
              <a:t>}emp1;  </a:t>
            </a:r>
          </a:p>
          <a:p>
            <a:pPr algn="just">
              <a:spcBef>
                <a:spcPts val="600"/>
              </a:spcBef>
            </a:pPr>
            <a:r>
              <a:rPr lang="en-IN" sz="2200" dirty="0"/>
              <a:t>As you can see, </a:t>
            </a:r>
            <a:r>
              <a:rPr lang="en-IN" sz="2200" dirty="0" err="1"/>
              <a:t>doj</a:t>
            </a:r>
            <a:r>
              <a:rPr lang="en-IN" sz="2200" dirty="0"/>
              <a:t> (date of joining) is the variable of type Date. Here </a:t>
            </a:r>
            <a:r>
              <a:rPr lang="en-IN" sz="2200" dirty="0" err="1"/>
              <a:t>doj</a:t>
            </a:r>
            <a:r>
              <a:rPr lang="en-IN" sz="2200" dirty="0"/>
              <a:t> is used as a member in Employee structure. In this way, we can use Date structure in many structures.</a:t>
            </a:r>
          </a:p>
        </p:txBody>
      </p:sp>
      <p:sp>
        <p:nvSpPr>
          <p:cNvPr id="4" name="Slide Number Placeholder 3">
            <a:extLst>
              <a:ext uri="{FF2B5EF4-FFF2-40B4-BE49-F238E27FC236}">
                <a16:creationId xmlns:a16="http://schemas.microsoft.com/office/drawing/2014/main" id="{7A49B51B-CCCD-409B-A306-B5AB1C1EF44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23012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EAD2911-7226-4B77-A887-25E50BE1F44D"/>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1 Introduction"/>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2417</TotalTime>
  <Words>1815</Words>
  <Application>Microsoft Office PowerPoint</Application>
  <PresentationFormat>Widescreen</PresentationFormat>
  <Paragraphs>320</Paragraphs>
  <Slides>25</Slides>
  <Notes>11</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41" baseType="lpstr">
      <vt:lpstr>Arial</vt:lpstr>
      <vt:lpstr>Arial Black</vt:lpstr>
      <vt:lpstr>Arial Unicode MS</vt:lpstr>
      <vt:lpstr>Calibri</vt:lpstr>
      <vt:lpstr>Calibri Light</vt:lpstr>
      <vt:lpstr>Casper</vt:lpstr>
      <vt:lpstr>Casper Bold</vt:lpstr>
      <vt:lpstr>Karla</vt:lpstr>
      <vt:lpstr>Open Sans</vt:lpstr>
      <vt:lpstr>Raleway ExtraBold</vt:lpstr>
      <vt:lpstr>Segoe UI</vt:lpstr>
      <vt:lpstr>Times New Roman</vt:lpstr>
      <vt:lpstr>verdana</vt:lpstr>
      <vt:lpstr>1_Office Theme</vt:lpstr>
      <vt:lpstr>Contents Slide Master</vt:lpstr>
      <vt:lpstr>CorelDRAW</vt:lpstr>
      <vt:lpstr>PowerPoint Presentation</vt:lpstr>
      <vt:lpstr>Introduction to Problem Solving</vt:lpstr>
      <vt:lpstr>PowerPoint Presentation</vt:lpstr>
      <vt:lpstr> Scheme of Evaluation  </vt:lpstr>
      <vt:lpstr>Nested Structure </vt:lpstr>
      <vt:lpstr>PowerPoint Presentation</vt:lpstr>
      <vt:lpstr>PowerPoint Presentation</vt:lpstr>
      <vt:lpstr>Ways of Nesting a Structure</vt:lpstr>
      <vt:lpstr>Nesting a Structure by Separate Structure </vt:lpstr>
      <vt:lpstr>Nesting a Structure by Embedded structure </vt:lpstr>
      <vt:lpstr>Accessing Nested Structure</vt:lpstr>
      <vt:lpstr>Nesting Structure Example</vt:lpstr>
      <vt:lpstr>PowerPoint Presentation</vt:lpstr>
      <vt:lpstr>Array of Structures</vt:lpstr>
      <vt:lpstr>Declaration of Array of Structures</vt:lpstr>
      <vt:lpstr>PowerPoint Presentation</vt:lpstr>
      <vt:lpstr>PowerPoint Presentation</vt:lpstr>
      <vt:lpstr>Structure Vs Union</vt:lpstr>
      <vt:lpstr>PowerPoint Presentation</vt:lpstr>
      <vt:lpstr>Frequently Asked Questions</vt:lpstr>
      <vt:lpstr>PowerPoint Presentation</vt:lpstr>
      <vt:lpstr>Assessment Questions:</vt:lpstr>
      <vt:lpstr>Discussion forum</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Branding</dc:creator>
  <cp:lastModifiedBy>nishu</cp:lastModifiedBy>
  <cp:revision>319</cp:revision>
  <dcterms:created xsi:type="dcterms:W3CDTF">2019-01-09T10:33:58Z</dcterms:created>
  <dcterms:modified xsi:type="dcterms:W3CDTF">2022-07-12T07:37:14Z</dcterms:modified>
</cp:coreProperties>
</file>