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6"/>
  </p:notesMasterIdLst>
  <p:handoutMasterIdLst>
    <p:handoutMasterId r:id="rId17"/>
  </p:handoutMasterIdLst>
  <p:sldIdLst>
    <p:sldId id="354" r:id="rId3"/>
    <p:sldId id="409" r:id="rId4"/>
    <p:sldId id="410" r:id="rId5"/>
    <p:sldId id="411" r:id="rId6"/>
    <p:sldId id="391" r:id="rId7"/>
    <p:sldId id="404" r:id="rId8"/>
    <p:sldId id="350" r:id="rId9"/>
    <p:sldId id="351" r:id="rId10"/>
    <p:sldId id="407" r:id="rId11"/>
    <p:sldId id="361" r:id="rId12"/>
    <p:sldId id="352" r:id="rId13"/>
    <p:sldId id="284" r:id="rId14"/>
    <p:sldId id="353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F5B"/>
    <a:srgbClr val="00B0F0"/>
    <a:srgbClr val="ED8137"/>
    <a:srgbClr val="BC8F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600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D818A-DE61-492C-9F49-4330F19690E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295EEC2-FBA3-4050-935A-2B74E2E9956D}">
      <dgm:prSet custT="1"/>
      <dgm:spPr/>
      <dgm:t>
        <a:bodyPr/>
        <a:lstStyle/>
        <a:p>
          <a:r>
            <a:rPr lang="en-IN" sz="1600" b="0" i="0" dirty="0"/>
            <a:t>Structure definition will be available within the function only.</a:t>
          </a:r>
          <a:endParaRPr lang="en-IN" sz="1600" dirty="0"/>
        </a:p>
      </dgm:t>
    </dgm:pt>
    <dgm:pt modelId="{B23B6547-19ED-4B0F-81FC-817F03CB178B}" type="parTrans" cxnId="{29DA9CC9-1816-462A-BE5A-EC0571DA1B3B}">
      <dgm:prSet/>
      <dgm:spPr/>
      <dgm:t>
        <a:bodyPr/>
        <a:lstStyle/>
        <a:p>
          <a:endParaRPr lang="en-IN"/>
        </a:p>
      </dgm:t>
    </dgm:pt>
    <dgm:pt modelId="{ED9CB3AD-CDF6-4EC8-BF20-521B2E6D986A}" type="sibTrans" cxnId="{29DA9CC9-1816-462A-BE5A-EC0571DA1B3B}">
      <dgm:prSet/>
      <dgm:spPr/>
      <dgm:t>
        <a:bodyPr/>
        <a:lstStyle/>
        <a:p>
          <a:endParaRPr lang="en-IN"/>
        </a:p>
      </dgm:t>
    </dgm:pt>
    <dgm:pt modelId="{C1FD5A21-896B-4D79-BE1F-2C7B4D412804}">
      <dgm:prSet custT="1"/>
      <dgm:spPr/>
      <dgm:t>
        <a:bodyPr/>
        <a:lstStyle/>
        <a:p>
          <a:r>
            <a:rPr lang="en-IN" sz="1600" b="0" i="0" dirty="0"/>
            <a:t>A structure can be passed to any function from main function or from any sub function.</a:t>
          </a:r>
          <a:endParaRPr lang="en-IN" sz="1600" dirty="0"/>
        </a:p>
      </dgm:t>
    </dgm:pt>
    <dgm:pt modelId="{069D4E4E-7AB6-4FF7-ABE9-265405EF9BD8}" type="parTrans" cxnId="{340D8D37-4B11-440E-B91F-AFC619BC931F}">
      <dgm:prSet/>
      <dgm:spPr/>
      <dgm:t>
        <a:bodyPr/>
        <a:lstStyle/>
        <a:p>
          <a:endParaRPr lang="en-IN"/>
        </a:p>
      </dgm:t>
    </dgm:pt>
    <dgm:pt modelId="{91065915-5771-4CA9-A5A3-A83E6F9A1D03}" type="sibTrans" cxnId="{340D8D37-4B11-440E-B91F-AFC619BC931F}">
      <dgm:prSet/>
      <dgm:spPr/>
      <dgm:t>
        <a:bodyPr/>
        <a:lstStyle/>
        <a:p>
          <a:endParaRPr lang="en-IN"/>
        </a:p>
      </dgm:t>
    </dgm:pt>
    <dgm:pt modelId="{71AC99FA-5F0E-4E5E-85F8-CE235E2ADC5D}">
      <dgm:prSet custT="1"/>
      <dgm:spPr/>
      <dgm:t>
        <a:bodyPr/>
        <a:lstStyle/>
        <a:p>
          <a:r>
            <a:rPr lang="en-IN" sz="1600" b="0" i="0" dirty="0"/>
            <a:t>It won’t be available to other functions unless it is passed to those functions by value or by address</a:t>
          </a:r>
          <a:endParaRPr lang="en-IN" sz="1600" dirty="0"/>
        </a:p>
      </dgm:t>
    </dgm:pt>
    <dgm:pt modelId="{FFDB83E4-03E2-432B-8FEA-3D41EC926342}" type="parTrans" cxnId="{F0FCDA8D-3738-4674-93A8-70308C681611}">
      <dgm:prSet/>
      <dgm:spPr/>
      <dgm:t>
        <a:bodyPr/>
        <a:lstStyle/>
        <a:p>
          <a:endParaRPr lang="en-IN"/>
        </a:p>
      </dgm:t>
    </dgm:pt>
    <dgm:pt modelId="{7591503A-7731-4B65-98B9-4F8649B3D75B}" type="sibTrans" cxnId="{F0FCDA8D-3738-4674-93A8-70308C681611}">
      <dgm:prSet/>
      <dgm:spPr/>
      <dgm:t>
        <a:bodyPr/>
        <a:lstStyle/>
        <a:p>
          <a:endParaRPr lang="en-IN"/>
        </a:p>
      </dgm:t>
    </dgm:pt>
    <dgm:pt modelId="{619873E9-114A-4188-9DBD-01BC331F9BF7}">
      <dgm:prSet custT="1"/>
      <dgm:spPr/>
      <dgm:t>
        <a:bodyPr/>
        <a:lstStyle/>
        <a:p>
          <a:r>
            <a:rPr lang="en-IN" sz="1600" b="0" i="0" dirty="0"/>
            <a:t>We can also initialize the array of structures using the same syntax as that for initializing arrays.</a:t>
          </a:r>
          <a:endParaRPr lang="en-IN" sz="1600" dirty="0"/>
        </a:p>
      </dgm:t>
    </dgm:pt>
    <dgm:pt modelId="{DB1BAE0E-48B6-4C75-B108-1697AA8FC860}" type="parTrans" cxnId="{DB17CEF5-D6C3-4CDA-87BF-6B982592A848}">
      <dgm:prSet/>
      <dgm:spPr/>
      <dgm:t>
        <a:bodyPr/>
        <a:lstStyle/>
        <a:p>
          <a:endParaRPr lang="en-IN"/>
        </a:p>
      </dgm:t>
    </dgm:pt>
    <dgm:pt modelId="{457B9664-69DE-42FD-8148-EB0B6B38BBE1}" type="sibTrans" cxnId="{DB17CEF5-D6C3-4CDA-87BF-6B982592A848}">
      <dgm:prSet/>
      <dgm:spPr/>
      <dgm:t>
        <a:bodyPr/>
        <a:lstStyle/>
        <a:p>
          <a:endParaRPr lang="en-IN"/>
        </a:p>
      </dgm:t>
    </dgm:pt>
    <dgm:pt modelId="{91D3E2DF-D1F6-4907-A3EA-9ED8C8EB6C3A}">
      <dgm:prSet custT="1"/>
      <dgm:spPr/>
      <dgm:t>
        <a:bodyPr/>
        <a:lstStyle/>
        <a:p>
          <a:r>
            <a:rPr lang="en-IN" sz="1600" b="0" i="0" dirty="0"/>
            <a:t>To access members of a structure using pointers, we use the -&gt; operator.</a:t>
          </a:r>
          <a:endParaRPr lang="en-IN" sz="1600" dirty="0"/>
        </a:p>
      </dgm:t>
    </dgm:pt>
    <dgm:pt modelId="{E8A40DA6-801C-45FA-B1E0-43106335E016}" type="parTrans" cxnId="{9D631FFB-E951-4E68-9074-02036DA5C241}">
      <dgm:prSet/>
      <dgm:spPr/>
      <dgm:t>
        <a:bodyPr/>
        <a:lstStyle/>
        <a:p>
          <a:endParaRPr lang="en-IN"/>
        </a:p>
      </dgm:t>
    </dgm:pt>
    <dgm:pt modelId="{CD446FA2-660B-48FB-BD63-2CF5E614AB37}" type="sibTrans" cxnId="{9D631FFB-E951-4E68-9074-02036DA5C241}">
      <dgm:prSet/>
      <dgm:spPr/>
      <dgm:t>
        <a:bodyPr/>
        <a:lstStyle/>
        <a:p>
          <a:endParaRPr lang="en-IN"/>
        </a:p>
      </dgm:t>
    </dgm:pt>
    <dgm:pt modelId="{C4160FAC-28F1-4C60-8BF9-3D0B0A096F91}">
      <dgm:prSet custT="1"/>
      <dgm:spPr/>
      <dgm:t>
        <a:bodyPr/>
        <a:lstStyle/>
        <a:p>
          <a:r>
            <a:rPr lang="en-IN" sz="1600" b="0" i="0" dirty="0"/>
            <a:t>Else, we have to declare structure variable as global variable. That means, structure variable should be declared outside the main function. So, this structure will be visible to all the functions in a C program.</a:t>
          </a:r>
          <a:endParaRPr lang="en-IN" sz="1600" dirty="0"/>
        </a:p>
      </dgm:t>
    </dgm:pt>
    <dgm:pt modelId="{CEDCA442-370F-493D-95EF-960F8B467587}" type="parTrans" cxnId="{A72050A4-117B-4649-BAF6-A2BF1E9675DC}">
      <dgm:prSet/>
      <dgm:spPr/>
      <dgm:t>
        <a:bodyPr/>
        <a:lstStyle/>
        <a:p>
          <a:endParaRPr lang="en-IN"/>
        </a:p>
      </dgm:t>
    </dgm:pt>
    <dgm:pt modelId="{BD19F69E-7839-4782-9602-E9F4508647F7}" type="sibTrans" cxnId="{A72050A4-117B-4649-BAF6-A2BF1E9675DC}">
      <dgm:prSet/>
      <dgm:spPr/>
      <dgm:t>
        <a:bodyPr/>
        <a:lstStyle/>
        <a:p>
          <a:endParaRPr lang="en-IN"/>
        </a:p>
      </dgm:t>
    </dgm:pt>
    <dgm:pt modelId="{097EF926-1259-452F-A448-711C22076917}" type="pres">
      <dgm:prSet presAssocID="{A30D818A-DE61-492C-9F49-4330F19690E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292970-F9DD-441E-BAEB-380663E4D2C4}" type="pres">
      <dgm:prSet presAssocID="{C1FD5A21-896B-4D79-BE1F-2C7B4D41280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9D588-04B2-4865-9712-FCABE9851784}" type="pres">
      <dgm:prSet presAssocID="{91065915-5771-4CA9-A5A3-A83E6F9A1D03}" presName="sibTrans" presStyleCnt="0"/>
      <dgm:spPr/>
    </dgm:pt>
    <dgm:pt modelId="{0F2235BC-161E-4012-876B-116AE560118A}" type="pres">
      <dgm:prSet presAssocID="{7295EEC2-FBA3-4050-935A-2B74E2E9956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94BE4-570F-47F9-A06C-DADB0F7D8BDA}" type="pres">
      <dgm:prSet presAssocID="{ED9CB3AD-CDF6-4EC8-BF20-521B2E6D986A}" presName="sibTrans" presStyleCnt="0"/>
      <dgm:spPr/>
    </dgm:pt>
    <dgm:pt modelId="{1816216F-2439-45B6-AA12-2F5AED94FE7F}" type="pres">
      <dgm:prSet presAssocID="{71AC99FA-5F0E-4E5E-85F8-CE235E2ADC5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F2579-5CED-4646-9215-837B33A18955}" type="pres">
      <dgm:prSet presAssocID="{7591503A-7731-4B65-98B9-4F8649B3D75B}" presName="sibTrans" presStyleCnt="0"/>
      <dgm:spPr/>
    </dgm:pt>
    <dgm:pt modelId="{52DF5FCD-FEA8-4748-BF2E-717382476956}" type="pres">
      <dgm:prSet presAssocID="{C4160FAC-28F1-4C60-8BF9-3D0B0A096F9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6069F-D18A-4468-86C9-1A1571807955}" type="pres">
      <dgm:prSet presAssocID="{BD19F69E-7839-4782-9602-E9F4508647F7}" presName="sibTrans" presStyleCnt="0"/>
      <dgm:spPr/>
    </dgm:pt>
    <dgm:pt modelId="{CFA59CC9-D96D-4D47-958B-A209C04486D4}" type="pres">
      <dgm:prSet presAssocID="{91D3E2DF-D1F6-4907-A3EA-9ED8C8EB6C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F49F1-BB68-4B6C-B78D-456AA69BDE0E}" type="pres">
      <dgm:prSet presAssocID="{CD446FA2-660B-48FB-BD63-2CF5E614AB37}" presName="sibTrans" presStyleCnt="0"/>
      <dgm:spPr/>
    </dgm:pt>
    <dgm:pt modelId="{6BF78945-9036-474B-BFA0-2FBEFEF9E695}" type="pres">
      <dgm:prSet presAssocID="{619873E9-114A-4188-9DBD-01BC331F9BF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631FFB-E951-4E68-9074-02036DA5C241}" srcId="{A30D818A-DE61-492C-9F49-4330F19690E3}" destId="{91D3E2DF-D1F6-4907-A3EA-9ED8C8EB6C3A}" srcOrd="4" destOrd="0" parTransId="{E8A40DA6-801C-45FA-B1E0-43106335E016}" sibTransId="{CD446FA2-660B-48FB-BD63-2CF5E614AB37}"/>
    <dgm:cxn modelId="{A72050A4-117B-4649-BAF6-A2BF1E9675DC}" srcId="{A30D818A-DE61-492C-9F49-4330F19690E3}" destId="{C4160FAC-28F1-4C60-8BF9-3D0B0A096F91}" srcOrd="3" destOrd="0" parTransId="{CEDCA442-370F-493D-95EF-960F8B467587}" sibTransId="{BD19F69E-7839-4782-9602-E9F4508647F7}"/>
    <dgm:cxn modelId="{FBF1DF1A-7D4E-45A2-885F-C929420EC7E5}" type="presOf" srcId="{91D3E2DF-D1F6-4907-A3EA-9ED8C8EB6C3A}" destId="{CFA59CC9-D96D-4D47-958B-A209C04486D4}" srcOrd="0" destOrd="0" presId="urn:microsoft.com/office/officeart/2005/8/layout/default"/>
    <dgm:cxn modelId="{DB17CEF5-D6C3-4CDA-87BF-6B982592A848}" srcId="{A30D818A-DE61-492C-9F49-4330F19690E3}" destId="{619873E9-114A-4188-9DBD-01BC331F9BF7}" srcOrd="5" destOrd="0" parTransId="{DB1BAE0E-48B6-4C75-B108-1697AA8FC860}" sibTransId="{457B9664-69DE-42FD-8148-EB0B6B38BBE1}"/>
    <dgm:cxn modelId="{29DA9CC9-1816-462A-BE5A-EC0571DA1B3B}" srcId="{A30D818A-DE61-492C-9F49-4330F19690E3}" destId="{7295EEC2-FBA3-4050-935A-2B74E2E9956D}" srcOrd="1" destOrd="0" parTransId="{B23B6547-19ED-4B0F-81FC-817F03CB178B}" sibTransId="{ED9CB3AD-CDF6-4EC8-BF20-521B2E6D986A}"/>
    <dgm:cxn modelId="{952CA632-8BB8-4C3F-92C4-67606D2D83CF}" type="presOf" srcId="{71AC99FA-5F0E-4E5E-85F8-CE235E2ADC5D}" destId="{1816216F-2439-45B6-AA12-2F5AED94FE7F}" srcOrd="0" destOrd="0" presId="urn:microsoft.com/office/officeart/2005/8/layout/default"/>
    <dgm:cxn modelId="{9677DC78-F385-4654-99DB-1D7DA86D4EDA}" type="presOf" srcId="{C1FD5A21-896B-4D79-BE1F-2C7B4D412804}" destId="{41292970-F9DD-441E-BAEB-380663E4D2C4}" srcOrd="0" destOrd="0" presId="urn:microsoft.com/office/officeart/2005/8/layout/default"/>
    <dgm:cxn modelId="{8595F602-8662-435B-99BE-4D7344CBF9C8}" type="presOf" srcId="{C4160FAC-28F1-4C60-8BF9-3D0B0A096F91}" destId="{52DF5FCD-FEA8-4748-BF2E-717382476956}" srcOrd="0" destOrd="0" presId="urn:microsoft.com/office/officeart/2005/8/layout/default"/>
    <dgm:cxn modelId="{BA6D28AA-CCBF-45B0-974B-FB85D5780098}" type="presOf" srcId="{619873E9-114A-4188-9DBD-01BC331F9BF7}" destId="{6BF78945-9036-474B-BFA0-2FBEFEF9E695}" srcOrd="0" destOrd="0" presId="urn:microsoft.com/office/officeart/2005/8/layout/default"/>
    <dgm:cxn modelId="{F0FCDA8D-3738-4674-93A8-70308C681611}" srcId="{A30D818A-DE61-492C-9F49-4330F19690E3}" destId="{71AC99FA-5F0E-4E5E-85F8-CE235E2ADC5D}" srcOrd="2" destOrd="0" parTransId="{FFDB83E4-03E2-432B-8FEA-3D41EC926342}" sibTransId="{7591503A-7731-4B65-98B9-4F8649B3D75B}"/>
    <dgm:cxn modelId="{340D8D37-4B11-440E-B91F-AFC619BC931F}" srcId="{A30D818A-DE61-492C-9F49-4330F19690E3}" destId="{C1FD5A21-896B-4D79-BE1F-2C7B4D412804}" srcOrd="0" destOrd="0" parTransId="{069D4E4E-7AB6-4FF7-ABE9-265405EF9BD8}" sibTransId="{91065915-5771-4CA9-A5A3-A83E6F9A1D03}"/>
    <dgm:cxn modelId="{90AA139E-CDD4-477E-97EB-991E0EE6C03D}" type="presOf" srcId="{7295EEC2-FBA3-4050-935A-2B74E2E9956D}" destId="{0F2235BC-161E-4012-876B-116AE560118A}" srcOrd="0" destOrd="0" presId="urn:microsoft.com/office/officeart/2005/8/layout/default"/>
    <dgm:cxn modelId="{D00252CB-9D61-4788-A959-DB99FAB8CBDB}" type="presOf" srcId="{A30D818A-DE61-492C-9F49-4330F19690E3}" destId="{097EF926-1259-452F-A448-711C22076917}" srcOrd="0" destOrd="0" presId="urn:microsoft.com/office/officeart/2005/8/layout/default"/>
    <dgm:cxn modelId="{3A56FD87-5179-44CD-9217-DF95800F9661}" type="presParOf" srcId="{097EF926-1259-452F-A448-711C22076917}" destId="{41292970-F9DD-441E-BAEB-380663E4D2C4}" srcOrd="0" destOrd="0" presId="urn:microsoft.com/office/officeart/2005/8/layout/default"/>
    <dgm:cxn modelId="{874BD574-6BC8-4FC6-B901-843A9A069823}" type="presParOf" srcId="{097EF926-1259-452F-A448-711C22076917}" destId="{1FD9D588-04B2-4865-9712-FCABE9851784}" srcOrd="1" destOrd="0" presId="urn:microsoft.com/office/officeart/2005/8/layout/default"/>
    <dgm:cxn modelId="{602B5DD5-CC0D-4974-9418-DA91DEABA256}" type="presParOf" srcId="{097EF926-1259-452F-A448-711C22076917}" destId="{0F2235BC-161E-4012-876B-116AE560118A}" srcOrd="2" destOrd="0" presId="urn:microsoft.com/office/officeart/2005/8/layout/default"/>
    <dgm:cxn modelId="{2AE6DE7A-66B4-4177-A06F-6E4E114A226F}" type="presParOf" srcId="{097EF926-1259-452F-A448-711C22076917}" destId="{D6994BE4-570F-47F9-A06C-DADB0F7D8BDA}" srcOrd="3" destOrd="0" presId="urn:microsoft.com/office/officeart/2005/8/layout/default"/>
    <dgm:cxn modelId="{AC6843DF-2953-42FE-9104-E93A33013077}" type="presParOf" srcId="{097EF926-1259-452F-A448-711C22076917}" destId="{1816216F-2439-45B6-AA12-2F5AED94FE7F}" srcOrd="4" destOrd="0" presId="urn:microsoft.com/office/officeart/2005/8/layout/default"/>
    <dgm:cxn modelId="{1852FDC5-55B0-452D-940B-DDF59D8A81A6}" type="presParOf" srcId="{097EF926-1259-452F-A448-711C22076917}" destId="{1D6F2579-5CED-4646-9215-837B33A18955}" srcOrd="5" destOrd="0" presId="urn:microsoft.com/office/officeart/2005/8/layout/default"/>
    <dgm:cxn modelId="{582A3B7A-4917-45B1-BDEC-3A223A38C20F}" type="presParOf" srcId="{097EF926-1259-452F-A448-711C22076917}" destId="{52DF5FCD-FEA8-4748-BF2E-717382476956}" srcOrd="6" destOrd="0" presId="urn:microsoft.com/office/officeart/2005/8/layout/default"/>
    <dgm:cxn modelId="{3A138E3A-1BEB-47F4-AA73-7A24AB037730}" type="presParOf" srcId="{097EF926-1259-452F-A448-711C22076917}" destId="{1656069F-D18A-4468-86C9-1A1571807955}" srcOrd="7" destOrd="0" presId="urn:microsoft.com/office/officeart/2005/8/layout/default"/>
    <dgm:cxn modelId="{EBD921EC-3428-4241-B8F6-702CA5D22853}" type="presParOf" srcId="{097EF926-1259-452F-A448-711C22076917}" destId="{CFA59CC9-D96D-4D47-958B-A209C04486D4}" srcOrd="8" destOrd="0" presId="urn:microsoft.com/office/officeart/2005/8/layout/default"/>
    <dgm:cxn modelId="{8102CE98-1E24-44D9-9A47-BD6BC972B21D}" type="presParOf" srcId="{097EF926-1259-452F-A448-711C22076917}" destId="{230F49F1-BB68-4B6C-B78D-456AA69BDE0E}" srcOrd="9" destOrd="0" presId="urn:microsoft.com/office/officeart/2005/8/layout/default"/>
    <dgm:cxn modelId="{ED405676-F9F6-4A66-A8F7-33590133D4D0}" type="presParOf" srcId="{097EF926-1259-452F-A448-711C22076917}" destId="{6BF78945-9036-474B-BFA0-2FBEFEF9E69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92970-F9DD-441E-BAEB-380663E4D2C4}">
      <dsp:nvSpPr>
        <dsp:cNvPr id="0" name=""/>
        <dsp:cNvSpPr/>
      </dsp:nvSpPr>
      <dsp:spPr>
        <a:xfrm>
          <a:off x="0" y="902065"/>
          <a:ext cx="2780411" cy="1668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/>
            <a:t>A structure can be passed to any function from main function or from any sub function.</a:t>
          </a:r>
          <a:endParaRPr lang="en-IN" sz="1600" kern="1200" dirty="0"/>
        </a:p>
      </dsp:txBody>
      <dsp:txXfrm>
        <a:off x="0" y="902065"/>
        <a:ext cx="2780411" cy="1668246"/>
      </dsp:txXfrm>
    </dsp:sp>
    <dsp:sp modelId="{0F2235BC-161E-4012-876B-116AE560118A}">
      <dsp:nvSpPr>
        <dsp:cNvPr id="0" name=""/>
        <dsp:cNvSpPr/>
      </dsp:nvSpPr>
      <dsp:spPr>
        <a:xfrm>
          <a:off x="3058452" y="902065"/>
          <a:ext cx="2780411" cy="1668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/>
            <a:t>Structure definition will be available within the function only.</a:t>
          </a:r>
          <a:endParaRPr lang="en-IN" sz="1600" kern="1200" dirty="0"/>
        </a:p>
      </dsp:txBody>
      <dsp:txXfrm>
        <a:off x="3058452" y="902065"/>
        <a:ext cx="2780411" cy="1668246"/>
      </dsp:txXfrm>
    </dsp:sp>
    <dsp:sp modelId="{1816216F-2439-45B6-AA12-2F5AED94FE7F}">
      <dsp:nvSpPr>
        <dsp:cNvPr id="0" name=""/>
        <dsp:cNvSpPr/>
      </dsp:nvSpPr>
      <dsp:spPr>
        <a:xfrm>
          <a:off x="6116905" y="902065"/>
          <a:ext cx="2780411" cy="16682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/>
            <a:t>It won’t be available to other functions unless it is passed to those functions by value or by address</a:t>
          </a:r>
          <a:endParaRPr lang="en-IN" sz="1600" kern="1200" dirty="0"/>
        </a:p>
      </dsp:txBody>
      <dsp:txXfrm>
        <a:off x="6116905" y="902065"/>
        <a:ext cx="2780411" cy="1668246"/>
      </dsp:txXfrm>
    </dsp:sp>
    <dsp:sp modelId="{52DF5FCD-FEA8-4748-BF2E-717382476956}">
      <dsp:nvSpPr>
        <dsp:cNvPr id="0" name=""/>
        <dsp:cNvSpPr/>
      </dsp:nvSpPr>
      <dsp:spPr>
        <a:xfrm>
          <a:off x="0" y="2848354"/>
          <a:ext cx="2780411" cy="16682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/>
            <a:t>Else, we have to declare structure variable as global variable. That means, structure variable should be declared outside the main function. So, this structure will be visible to all the functions in a C program.</a:t>
          </a:r>
          <a:endParaRPr lang="en-IN" sz="1600" kern="1200" dirty="0"/>
        </a:p>
      </dsp:txBody>
      <dsp:txXfrm>
        <a:off x="0" y="2848354"/>
        <a:ext cx="2780411" cy="1668246"/>
      </dsp:txXfrm>
    </dsp:sp>
    <dsp:sp modelId="{CFA59CC9-D96D-4D47-958B-A209C04486D4}">
      <dsp:nvSpPr>
        <dsp:cNvPr id="0" name=""/>
        <dsp:cNvSpPr/>
      </dsp:nvSpPr>
      <dsp:spPr>
        <a:xfrm>
          <a:off x="3058452" y="2848354"/>
          <a:ext cx="2780411" cy="16682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/>
            <a:t>To access members of a structure using pointers, we use the -&gt; operator.</a:t>
          </a:r>
          <a:endParaRPr lang="en-IN" sz="1600" kern="1200" dirty="0"/>
        </a:p>
      </dsp:txBody>
      <dsp:txXfrm>
        <a:off x="3058452" y="2848354"/>
        <a:ext cx="2780411" cy="1668246"/>
      </dsp:txXfrm>
    </dsp:sp>
    <dsp:sp modelId="{6BF78945-9036-474B-BFA0-2FBEFEF9E695}">
      <dsp:nvSpPr>
        <dsp:cNvPr id="0" name=""/>
        <dsp:cNvSpPr/>
      </dsp:nvSpPr>
      <dsp:spPr>
        <a:xfrm>
          <a:off x="6116905" y="2848354"/>
          <a:ext cx="2780411" cy="1668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/>
            <a:t>We can also initialize the array of structures using the same syntax as that for initializing arrays.</a:t>
          </a:r>
          <a:endParaRPr lang="en-IN" sz="1600" kern="1200" dirty="0"/>
        </a:p>
      </dsp:txBody>
      <dsp:txXfrm>
        <a:off x="6116905" y="2848354"/>
        <a:ext cx="2780411" cy="1668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6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5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9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8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8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4HC8X966Q5M" TargetMode="External"/><Relationship Id="rId3" Type="http://schemas.openxmlformats.org/officeDocument/2006/relationships/hyperlink" Target="https://fresh2refresh.com/c-programming/c-passing-struct-to-function/" TargetMode="External"/><Relationship Id="rId7" Type="http://schemas.openxmlformats.org/officeDocument/2006/relationships/hyperlink" Target="https://www.programiz.com/c-programming/c-structures-pointer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to/mikkel250/structures-and-pointers-in-c-n6i" TargetMode="External"/><Relationship Id="rId5" Type="http://schemas.openxmlformats.org/officeDocument/2006/relationships/hyperlink" Target="https://www.studytonight.com/c/pointers-to-structure-in-c.php" TargetMode="External"/><Relationship Id="rId10" Type="http://schemas.openxmlformats.org/officeDocument/2006/relationships/image" Target="../media/image19.jpeg"/><Relationship Id="rId4" Type="http://schemas.openxmlformats.org/officeDocument/2006/relationships/hyperlink" Target="https://www.geeksforgeeks.org/how-to-pass-or-return-a-structure-to-from-a-function-in-c-c/" TargetMode="External"/><Relationship Id="rId9" Type="http://schemas.openxmlformats.org/officeDocument/2006/relationships/hyperlink" Target="https://www.youtube.com/watch?v=VF40lxbXR_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536934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36408" y="592201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40610" y="5988169"/>
            <a:ext cx="6432043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Structure: </a:t>
            </a:r>
            <a:r>
              <a:rPr lang="en-I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and functions, Structures and pointers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128870" y="1388820"/>
            <a:ext cx="9884238" cy="332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-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ACADEMIC UNIT-2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Introduction to Problem Solving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Code:22CSH-101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BE98-18FB-4FB3-8B9F-0C785AB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 Questions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94DC-3131-4CF1-80DA-F51EC2FB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9F1566-03CD-417B-B4D0-B0BF250D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22772"/>
            <a:ext cx="10515600" cy="5033577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0"/>
              </a:spcAft>
              <a:buNone/>
            </a:pPr>
            <a:endParaRPr lang="en-IN" sz="1700" dirty="0">
              <a:solidFill>
                <a:srgbClr val="FF0000"/>
              </a:solidFill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IN" sz="1700" dirty="0">
                <a:solidFill>
                  <a:srgbClr val="FF0000"/>
                </a:solidFill>
              </a:rPr>
              <a:t>1. Write a Program to demonstrate How to return multiple values from a function in C?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IN" sz="1700" dirty="0">
              <a:solidFill>
                <a:srgbClr val="FF0000"/>
              </a:solidFill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IN" sz="1700" dirty="0">
                <a:solidFill>
                  <a:srgbClr val="FF0000"/>
                </a:solidFill>
              </a:rPr>
              <a:t> 2. Program to add two distances in inch-feet system(Passing structure).</a:t>
            </a:r>
          </a:p>
          <a:p>
            <a:pPr marL="0" indent="0" algn="just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91E3-02DA-4066-9127-2B9D821C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forum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FD90-1CA1-4A43-803B-2F922D4B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1899820"/>
            <a:ext cx="5178287" cy="4456529"/>
          </a:xfrm>
        </p:spPr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PROBLEM: 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a Program to add two complex numbers Using (Passing struct by reference)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FB7C1-5531-4CBA-AA56-069AD25E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6B93F-AE56-4538-971E-9E2B9276A0B1}"/>
              </a:ext>
            </a:extLst>
          </p:cNvPr>
          <p:cNvSpPr/>
          <p:nvPr/>
        </p:nvSpPr>
        <p:spPr>
          <a:xfrm>
            <a:off x="2862470" y="3838853"/>
            <a:ext cx="7253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3" name="Picture 12" descr="Google's Advice On A Quality Online Discussion Forum">
            <a:extLst>
              <a:ext uri="{FF2B5EF4-FFF2-40B4-BE49-F238E27FC236}">
                <a16:creationId xmlns:a16="http://schemas.microsoft.com/office/drawing/2014/main" id="{E5C01477-5354-4CFA-9DBB-5BA4B8691F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60439"/>
            <a:ext cx="5867400" cy="3363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02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REFERENCES</a:t>
            </a:r>
            <a:r>
              <a:rPr lang="en-US" sz="2800" dirty="0">
                <a:latin typeface="Casper Bold" panose="02000806040000020004" pitchFamily="2" charset="0"/>
                <a:cs typeface="Arial" panose="020B0604020202020204" pitchFamily="34" charset="0"/>
              </a:rPr>
              <a:t> </a:t>
            </a:r>
            <a:r>
              <a:rPr lang="en-US" sz="2800" dirty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377" y="1276349"/>
            <a:ext cx="7162800" cy="544512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 dirty="0"/>
              <a:t>Reference Books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Programming in C by Reema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Thareja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Programming in ANSI C by E.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Tata McGraw Hill.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Programming with C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Schaum's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Outline Series) by Byron Gottfried  Jitender Chhabra, Tata McGraw Hill.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C Programming Language by Brian W. Kernighan, Dennis Ritchie, Pearson education.</a:t>
            </a:r>
          </a:p>
          <a:p>
            <a:pPr marL="0" indent="0">
              <a:buNone/>
            </a:pPr>
            <a:r>
              <a:rPr lang="en-IN" b="1" dirty="0"/>
              <a:t>Websites: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https://fresh2refresh.com/c-programming/c-passing-struct-to-function/</a:t>
            </a:r>
            <a:endParaRPr lang="en-IN" sz="16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https://www.geeksforgeeks.org/how-to-pass-or-return-a-structure-to-from-a-function-in-c-c/</a:t>
            </a:r>
            <a:endParaRPr lang="en-IN" sz="16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https://www.studytonight.com/c/pointers-to-structure-in-c.php</a:t>
            </a:r>
            <a:endParaRPr lang="en-IN" sz="16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https://dev.to/mikkel250/structures-and-pointers-in-c-n6i</a:t>
            </a:r>
            <a:endParaRPr lang="en-IN" sz="16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https://www.programiz.com/c-programming/c-structures-pointers</a:t>
            </a:r>
            <a:endParaRPr lang="en-IN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600" b="1" dirty="0"/>
              <a:t>YouTube Links: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https://www.youtube.com/watch?v=4HC8X966Q5M</a:t>
            </a:r>
            <a:endParaRPr lang="en-IN" sz="16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https://www.youtube.com/watch?v=VF40lxbXR_0</a:t>
            </a:r>
            <a:endParaRPr lang="en-IN" sz="1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7162800" cy="436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12" y="1666923"/>
            <a:ext cx="3352800" cy="39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CorelDRAW" r:id="rId4" imgW="2169000" imgH="2169360" progId="">
                    <p:embed/>
                  </p:oleObj>
                </mc:Choice>
                <mc:Fallback>
                  <p:oleObj name="CorelDRAW" r:id="rId4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31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4AFE-B27C-4A9A-A9F5-7F62354B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0"/>
            <a:ext cx="4277328" cy="261937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Problem Solving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5602-926A-470D-BC2B-78EBF425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b="1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F1DB-555C-464C-9D63-BB68417BD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0248" y="3457574"/>
            <a:ext cx="3683602" cy="333376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Course Objectives</a:t>
            </a:r>
          </a:p>
          <a:p>
            <a:endParaRPr lang="en-US" b="1" i="1" u="sng" dirty="0"/>
          </a:p>
          <a:p>
            <a:endParaRPr lang="en-US" b="1" i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7145E-8450-434E-A8F0-1114075F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1791A24-3CC5-4ACD-B2EC-2F300FCC8BF6}"/>
              </a:ext>
            </a:extLst>
          </p:cNvPr>
          <p:cNvGraphicFramePr>
            <a:graphicFrameLocks noGrp="1"/>
          </p:cNvGraphicFramePr>
          <p:nvPr/>
        </p:nvGraphicFramePr>
        <p:xfrm>
          <a:off x="450248" y="3952876"/>
          <a:ext cx="5398102" cy="2768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8102">
                  <a:extLst>
                    <a:ext uri="{9D8B030D-6E8A-4147-A177-3AD203B41FA5}">
                      <a16:colId xmlns:a16="http://schemas.microsoft.com/office/drawing/2014/main" val="529727568"/>
                    </a:ext>
                  </a:extLst>
                </a:gridCol>
              </a:tblGrid>
              <a:tr h="78415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course aims to provide exposure to problem-solving through programming.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58708"/>
                  </a:ext>
                </a:extLst>
              </a:tr>
              <a:tr h="790538">
                <a:tc>
                  <a:txBody>
                    <a:bodyPr/>
                    <a:lstStyle/>
                    <a:p>
                      <a:pPr marL="0" lv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course aims to raise the programming skills of students via logic building capability.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56970"/>
                  </a:ext>
                </a:extLst>
              </a:tr>
              <a:tr h="119390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knowledge of C programming language, students would be able to model real world problems.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4011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F45ED97-A37D-4BD5-9BB8-9A010CD2A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29" y="3901327"/>
            <a:ext cx="2581941" cy="252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C0D224-3882-4701-BE24-7AC23C1C3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481100"/>
            <a:ext cx="5812823" cy="33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4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3583" y="1144447"/>
            <a:ext cx="3755334" cy="4728357"/>
          </a:xfrm>
        </p:spPr>
        <p:txBody>
          <a:bodyPr>
            <a:normAutofit/>
          </a:bodyPr>
          <a:lstStyle/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97137" y="1566862"/>
            <a:ext cx="3364639" cy="4121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4073" y="1801092"/>
          <a:ext cx="7532369" cy="40717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2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83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 Number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Outcome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53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Remember the concepts related to fundamentals of C language, draw flowcharts and write algorithm/pseudocode.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51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Understand the way of execution and debug programs in C language.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16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CO3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Apply various constructs, loops, functions to solve mathematical and scientific problem.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42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CO4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Analyze the dynamic behavior of memory by the use of pointers.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24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 and develop modular programs for real world problems using control structure and selection structure.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8836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46270" y="1144447"/>
            <a:ext cx="2635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Course Outcomes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861" y="2024947"/>
            <a:ext cx="3183156" cy="34076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0776" y="1701556"/>
            <a:ext cx="895189" cy="916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BA091-1FD7-4CFB-ACD7-85BE3251E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7" y="109537"/>
            <a:ext cx="26860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8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376" y="346479"/>
            <a:ext cx="7685314" cy="11473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900" b="1" dirty="0">
                <a:solidFill>
                  <a:srgbClr val="FF0000"/>
                </a:solidFill>
                <a:latin typeface="+mn-lt"/>
              </a:rPr>
              <a:t>Scheme of Evaluation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1728" y="261543"/>
            <a:ext cx="10515600" cy="12322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82040" y="17892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05" y="1578775"/>
            <a:ext cx="105156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2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E15-469C-4EF8-B9AA-E1AD78A8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Structure and Pointers</a:t>
            </a:r>
            <a:br>
              <a:rPr lang="en-IN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9869-42F5-4349-B2AC-18F17E9A1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484531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IN" sz="2200" dirty="0"/>
              <a:t>Pointer to structure: Pointer which stores address of structure is called as “Pointer to Structure “.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IN" sz="2200" dirty="0"/>
              <a:t>Explanation :</a:t>
            </a: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IN" sz="2200" dirty="0" err="1"/>
              <a:t>sptr</a:t>
            </a:r>
            <a:r>
              <a:rPr lang="en-IN" sz="2200" dirty="0"/>
              <a:t> is pointer to structure address.</a:t>
            </a: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IN" sz="2200" dirty="0"/>
              <a:t>-&gt; and (*).  both represents the same.</a:t>
            </a: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IN" sz="2200" dirty="0"/>
              <a:t>These operators are used to access data member of structure by using structure’s pointer.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9B51B-CCCD-409B-A306-B5AB1C1E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21327-A8CC-4428-9BF7-F4E3D57AC0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11685" y="4076373"/>
            <a:ext cx="4908482" cy="1460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25147-7971-425A-B898-02F09E2A68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5536562"/>
            <a:ext cx="2703674" cy="9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1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E290B-6AF7-4C90-979F-431579423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204"/>
            <a:ext cx="10515600" cy="5612759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Example</a:t>
            </a:r>
            <a:r>
              <a:rPr lang="en-IN" b="1" dirty="0" smtClean="0"/>
              <a:t>: Program to create a structure and display the content using pointer.</a:t>
            </a:r>
            <a:endParaRPr lang="en-IN" b="1" dirty="0"/>
          </a:p>
          <a:p>
            <a:pPr marL="457200" lvl="1" indent="0">
              <a:buNone/>
            </a:pPr>
            <a:r>
              <a:rPr lang="en-IN" dirty="0"/>
              <a:t>#include&lt;stdio.h&gt;</a:t>
            </a:r>
          </a:p>
          <a:p>
            <a:pPr marL="457200" lvl="1" indent="0">
              <a:buNone/>
            </a:pPr>
            <a:r>
              <a:rPr lang="en-IN" dirty="0"/>
              <a:t>struct team {</a:t>
            </a:r>
          </a:p>
          <a:p>
            <a:pPr marL="457200" lvl="1" indent="0">
              <a:buNone/>
            </a:pPr>
            <a:r>
              <a:rPr lang="en-IN" dirty="0"/>
              <a:t>    char *name;</a:t>
            </a:r>
          </a:p>
          <a:p>
            <a:pPr marL="457200" lvl="1" indent="0">
              <a:buNone/>
            </a:pPr>
            <a:r>
              <a:rPr lang="en-IN" dirty="0"/>
              <a:t>    int members;</a:t>
            </a:r>
          </a:p>
          <a:p>
            <a:pPr marL="457200" lvl="1" indent="0">
              <a:buNone/>
            </a:pPr>
            <a:r>
              <a:rPr lang="en-IN" dirty="0"/>
              <a:t>    char captain[20];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/>
              <a:t>t1 = {"India",11,"Dhoni"} , *</a:t>
            </a:r>
            <a:r>
              <a:rPr lang="en-IN" dirty="0" err="1"/>
              <a:t>sptr</a:t>
            </a:r>
            <a:r>
              <a:rPr lang="en-IN" dirty="0"/>
              <a:t> = &amp;t1;</a:t>
            </a:r>
          </a:p>
          <a:p>
            <a:pPr marL="457200" lvl="1" indent="0">
              <a:buNone/>
            </a:pPr>
            <a:r>
              <a:rPr lang="en-IN" dirty="0"/>
              <a:t>int main()</a:t>
            </a:r>
          </a:p>
          <a:p>
            <a:pPr marL="457200" lvl="1" indent="0">
              <a:buNone/>
            </a:pP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nTeam</a:t>
            </a:r>
            <a:r>
              <a:rPr lang="en-IN" dirty="0"/>
              <a:t> : %s",(*</a:t>
            </a:r>
            <a:r>
              <a:rPr lang="en-IN" dirty="0" err="1"/>
              <a:t>sptr</a:t>
            </a:r>
            <a:r>
              <a:rPr lang="en-IN" dirty="0"/>
              <a:t>).name);</a:t>
            </a:r>
          </a:p>
          <a:p>
            <a:pPr marL="457200" lvl="1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nMemebers</a:t>
            </a:r>
            <a:r>
              <a:rPr lang="en-IN" dirty="0"/>
              <a:t> : %d",</a:t>
            </a:r>
            <a:r>
              <a:rPr lang="en-IN" dirty="0" err="1"/>
              <a:t>sptr</a:t>
            </a:r>
            <a:r>
              <a:rPr lang="en-IN" dirty="0"/>
              <a:t>-&gt;members);</a:t>
            </a:r>
          </a:p>
          <a:p>
            <a:pPr marL="457200" lvl="1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nCaptain</a:t>
            </a:r>
            <a:r>
              <a:rPr lang="en-IN" dirty="0"/>
              <a:t> : %s",(*</a:t>
            </a:r>
            <a:r>
              <a:rPr lang="en-IN" dirty="0" err="1"/>
              <a:t>sptr</a:t>
            </a:r>
            <a:r>
              <a:rPr lang="en-IN" dirty="0"/>
              <a:t>).captain);</a:t>
            </a:r>
          </a:p>
          <a:p>
            <a:pPr marL="457200" lvl="1" indent="0">
              <a:buNone/>
            </a:pPr>
            <a:r>
              <a:rPr lang="en-IN" dirty="0"/>
              <a:t>return 0;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9E2EF-709E-468E-B3AD-CED910D5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6D9A8-F7ED-4EFD-B779-529172A3A0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24756" y="2146078"/>
            <a:ext cx="5524500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8D694-24C5-450F-8BFA-01B2EE9F8105}"/>
              </a:ext>
            </a:extLst>
          </p:cNvPr>
          <p:cNvSpPr txBox="1"/>
          <p:nvPr/>
        </p:nvSpPr>
        <p:spPr>
          <a:xfrm>
            <a:off x="6199015" y="1563538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5"/>
              </a:spcBef>
              <a:spcAft>
                <a:spcPts val="0"/>
              </a:spcAft>
            </a:pPr>
            <a:r>
              <a:rPr lang="en-US" sz="2800" b="1" dirty="0"/>
              <a:t>Output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F9E2-FFA9-470D-8177-51DABEE8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152525"/>
            <a:ext cx="11510904" cy="5340350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74E6-5593-499A-999A-A8E6BFB2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63100" y="6675756"/>
            <a:ext cx="2050344" cy="45719"/>
          </a:xfrm>
        </p:spPr>
        <p:txBody>
          <a:bodyPr/>
          <a:lstStyle/>
          <a:p>
            <a:fld id="{BDCDBBEF-AA6C-4BA6-85B2-A17D7F280E38}" type="slidenum">
              <a:rPr lang="en-US" sz="1400" smtClean="0"/>
              <a:pPr/>
              <a:t>7</a:t>
            </a:fld>
            <a:endParaRPr lang="en-US" sz="1400" dirty="0"/>
          </a:p>
        </p:txBody>
      </p:sp>
      <p:sp>
        <p:nvSpPr>
          <p:cNvPr id="5" name="Flowchart: Sequential Access Storage 4">
            <a:extLst>
              <a:ext uri="{FF2B5EF4-FFF2-40B4-BE49-F238E27FC236}">
                <a16:creationId xmlns:a16="http://schemas.microsoft.com/office/drawing/2014/main" id="{A9A974E1-239B-41FB-8D6A-D0A9F00EB13D}"/>
              </a:ext>
            </a:extLst>
          </p:cNvPr>
          <p:cNvSpPr/>
          <p:nvPr/>
        </p:nvSpPr>
        <p:spPr>
          <a:xfrm>
            <a:off x="1003852" y="138734"/>
            <a:ext cx="2643809" cy="1013791"/>
          </a:xfrm>
          <a:prstGeom prst="flowChartMagnetic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Summary</a:t>
            </a:r>
            <a:endParaRPr lang="en-IN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7F6A135-B6D5-40B7-BF67-2E0F4EF47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741852"/>
              </p:ext>
            </p:extLst>
          </p:nvPr>
        </p:nvGraphicFramePr>
        <p:xfrm>
          <a:off x="1538256" y="1113366"/>
          <a:ext cx="88973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87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E2F6-A89B-465A-A1BD-AB3595FE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855"/>
            <a:ext cx="10515600" cy="1325563"/>
          </a:xfrm>
        </p:spPr>
        <p:txBody>
          <a:bodyPr/>
          <a:lstStyle/>
          <a:p>
            <a:r>
              <a:rPr lang="en-US" b="1" dirty="0"/>
              <a:t>Frequently Asked Questions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6E3E-5DF9-4790-B5C6-ECD785B8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9" y="1205708"/>
            <a:ext cx="11138451" cy="4375942"/>
          </a:xfrm>
        </p:spPr>
        <p:txBody>
          <a:bodyPr>
            <a:normAutofit/>
          </a:bodyPr>
          <a:lstStyle/>
          <a:p>
            <a:pPr marL="0" lvl="0" indent="0" algn="just">
              <a:spcAft>
                <a:spcPts val="0"/>
              </a:spcAft>
              <a:buNone/>
            </a:pPr>
            <a:r>
              <a:rPr lang="en-US" sz="2000" b="1" dirty="0"/>
              <a:t>Q1 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2000" b="1" dirty="0">
                <a:latin typeface="Calibri" panose="020F0502020204030204" pitchFamily="34" charset="0"/>
                <a:ea typeface="Times New Roman" panose="02020603050405020304" pitchFamily="18" charset="0"/>
              </a:rPr>
              <a:t>Write a Program to enter the employee Information &amp; display the data passing Structures By Using Pointers</a:t>
            </a:r>
          </a:p>
          <a:p>
            <a:pPr marL="457200" lvl="1" indent="0" algn="just">
              <a:buNone/>
            </a:pPr>
            <a:r>
              <a:rPr lang="en-IN" sz="2000" b="1" dirty="0">
                <a:latin typeface="Calibri" panose="020F0502020204030204" pitchFamily="34" charset="0"/>
                <a:ea typeface="Times New Roman" panose="02020603050405020304" pitchFamily="18" charset="0"/>
              </a:rPr>
              <a:t>Expected Output:</a:t>
            </a:r>
          </a:p>
          <a:p>
            <a:pPr marL="457200" lvl="1" indent="0" algn="just">
              <a:buNone/>
            </a:pPr>
            <a:r>
              <a:rPr lang="en-IN" sz="2000" b="1" dirty="0">
                <a:latin typeface="Calibri" panose="020F0502020204030204" pitchFamily="34" charset="0"/>
              </a:rPr>
              <a:t>Enter the name of the Employee : John</a:t>
            </a:r>
          </a:p>
          <a:p>
            <a:pPr marL="457200" lvl="1" indent="0" algn="just">
              <a:buNone/>
            </a:pPr>
            <a:r>
              <a:rPr lang="en-IN" sz="2000" b="1" dirty="0">
                <a:latin typeface="Calibri" panose="020F0502020204030204" pitchFamily="34" charset="0"/>
              </a:rPr>
              <a:t>Enter the Employee Id : 16</a:t>
            </a:r>
          </a:p>
          <a:p>
            <a:pPr marL="457200" lvl="1" indent="0" algn="just">
              <a:buNone/>
            </a:pPr>
            <a:r>
              <a:rPr lang="en-IN" sz="2000" b="1" dirty="0">
                <a:latin typeface="Calibri" panose="020F0502020204030204" pitchFamily="34" charset="0"/>
              </a:rPr>
              <a:t>Enter Experience of the Employee : 3</a:t>
            </a:r>
          </a:p>
          <a:p>
            <a:pPr marL="457200" lvl="1" indent="0" algn="just">
              <a:buNone/>
            </a:pPr>
            <a:r>
              <a:rPr lang="en-IN" sz="2000" b="1" dirty="0">
                <a:latin typeface="Calibri" panose="020F0502020204030204" pitchFamily="34" charset="0"/>
              </a:rPr>
              <a:t>---------Details List---------</a:t>
            </a:r>
          </a:p>
          <a:p>
            <a:pPr marL="457200" lvl="1" indent="0" algn="just">
              <a:buNone/>
            </a:pPr>
            <a:r>
              <a:rPr lang="en-IN" sz="2000" b="1" dirty="0">
                <a:latin typeface="Calibri" panose="020F0502020204030204" pitchFamily="34" charset="0"/>
              </a:rPr>
              <a:t>Employee Name : ram</a:t>
            </a:r>
          </a:p>
          <a:p>
            <a:pPr marL="457200" lvl="1" indent="0" algn="just">
              <a:buNone/>
            </a:pPr>
            <a:r>
              <a:rPr lang="en-IN" sz="2000" b="1" dirty="0">
                <a:latin typeface="Calibri" panose="020F0502020204030204" pitchFamily="34" charset="0"/>
              </a:rPr>
              <a:t>Employee Id : 16</a:t>
            </a:r>
          </a:p>
          <a:p>
            <a:pPr marL="457200" lvl="1" indent="0" algn="just">
              <a:buNone/>
            </a:pPr>
            <a:r>
              <a:rPr lang="en-IN" sz="2000" b="1" dirty="0">
                <a:latin typeface="Calibri" panose="020F0502020204030204" pitchFamily="34" charset="0"/>
              </a:rPr>
              <a:t>Employee Experience : 3</a:t>
            </a:r>
          </a:p>
          <a:p>
            <a:pPr marL="0" indent="0" algn="just">
              <a:buNone/>
            </a:pPr>
            <a:r>
              <a:rPr lang="en-IN" sz="2000" b="1" dirty="0">
                <a:latin typeface="Calibri" panose="020F0502020204030204" pitchFamily="34" charset="0"/>
                <a:ea typeface="Times New Roman" panose="02020603050405020304" pitchFamily="18" charset="0"/>
              </a:rPr>
              <a:t>Solution:</a:t>
            </a:r>
          </a:p>
          <a:p>
            <a:pPr marL="0" lvl="0" indent="0" algn="just">
              <a:spcBef>
                <a:spcPts val="1200"/>
              </a:spcBef>
              <a:spcAft>
                <a:spcPts val="0"/>
              </a:spcAft>
              <a:buNone/>
            </a:pPr>
            <a:endParaRPr lang="en-IN" sz="2000" b="1" dirty="0"/>
          </a:p>
          <a:p>
            <a:pPr marL="0" lvl="0" indent="0" algn="just">
              <a:spcBef>
                <a:spcPts val="1200"/>
              </a:spcBef>
              <a:spcAft>
                <a:spcPts val="0"/>
              </a:spcAft>
              <a:buNone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4CF3-EBCB-4313-9D42-E3317606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4CF3-EBCB-4313-9D42-E3317606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7B354-AFD5-4694-AA38-F84AF5C39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557" y="0"/>
            <a:ext cx="815296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9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FEAD2911-7226-4B77-A887-25E50BE1F44D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,\u001B.\u0018{C273B255-4E4C-4601-ABF8-D07FC645117E}&quot;,&quot;F:\\CU\\BlackBoard\\20CST111\\PPT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1 Introduction"/>
  <p:tag name="ISPRING_FIRST_PUBLI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2524</TotalTime>
  <Words>607</Words>
  <Application>Microsoft Office PowerPoint</Application>
  <PresentationFormat>Widescreen</PresentationFormat>
  <Paragraphs>116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Arial Black</vt:lpstr>
      <vt:lpstr>Arial Unicode MS</vt:lpstr>
      <vt:lpstr>Calibri</vt:lpstr>
      <vt:lpstr>Calibri Light</vt:lpstr>
      <vt:lpstr>Casper</vt:lpstr>
      <vt:lpstr>Casper Bold</vt:lpstr>
      <vt:lpstr>Karla</vt:lpstr>
      <vt:lpstr>Raleway ExtraBold</vt:lpstr>
      <vt:lpstr>Segoe UI</vt:lpstr>
      <vt:lpstr>Times New Roman</vt:lpstr>
      <vt:lpstr>1_Office Theme</vt:lpstr>
      <vt:lpstr>Contents Slide Master</vt:lpstr>
      <vt:lpstr>CorelDRAW</vt:lpstr>
      <vt:lpstr>PowerPoint Presentation</vt:lpstr>
      <vt:lpstr>Introduction to Problem Solving</vt:lpstr>
      <vt:lpstr>PowerPoint Presentation</vt:lpstr>
      <vt:lpstr> Scheme of Evaluation  </vt:lpstr>
      <vt:lpstr>Structure and Pointers </vt:lpstr>
      <vt:lpstr>PowerPoint Presentation</vt:lpstr>
      <vt:lpstr>PowerPoint Presentation</vt:lpstr>
      <vt:lpstr>Frequently Asked Questions</vt:lpstr>
      <vt:lpstr>PowerPoint Presentation</vt:lpstr>
      <vt:lpstr>Assessment Questions:</vt:lpstr>
      <vt:lpstr>Discussion forum</vt:lpstr>
      <vt:lpstr>REFERENCES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</dc:title>
  <dc:creator>Branding</dc:creator>
  <cp:lastModifiedBy>nishu</cp:lastModifiedBy>
  <cp:revision>358</cp:revision>
  <dcterms:created xsi:type="dcterms:W3CDTF">2019-01-09T10:33:58Z</dcterms:created>
  <dcterms:modified xsi:type="dcterms:W3CDTF">2022-09-13T07:23:40Z</dcterms:modified>
</cp:coreProperties>
</file>